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8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770BE-3BDC-465D-A257-D0FCB4E6E38E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F657D-49EE-416F-A33E-290F78BDC0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814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EA5E5-C082-4863-899E-963A4A58E261}" type="slidenum">
              <a:rPr lang="it-IT" altLang="it-IT"/>
              <a:pPr/>
              <a:t>1</a:t>
            </a:fld>
            <a:endParaRPr lang="it-IT" altLang="it-IT"/>
          </a:p>
        </p:txBody>
      </p:sp>
      <p:sp>
        <p:nvSpPr>
          <p:cNvPr id="140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 altLang="it-IT" sz="800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880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FF1710-2B97-484D-9C52-0FD21C4807BD}" type="slidenum">
              <a:rPr lang="it-IT" altLang="it-IT"/>
              <a:pPr/>
              <a:t>2</a:t>
            </a:fld>
            <a:endParaRPr lang="it-IT" altLang="it-IT"/>
          </a:p>
        </p:txBody>
      </p:sp>
      <p:sp>
        <p:nvSpPr>
          <p:cNvPr id="6236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 altLang="it-IT" sz="800"/>
          </a:p>
        </p:txBody>
      </p:sp>
    </p:spTree>
    <p:extLst>
      <p:ext uri="{BB962C8B-B14F-4D97-AF65-F5344CB8AC3E}">
        <p14:creationId xmlns:p14="http://schemas.microsoft.com/office/powerpoint/2010/main" val="1848058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B47E16-F3E3-452A-8023-85AD908D06FE}" type="slidenum">
              <a:rPr lang="it-IT" altLang="it-IT"/>
              <a:pPr/>
              <a:t>3</a:t>
            </a:fld>
            <a:endParaRPr lang="it-IT" altLang="it-IT"/>
          </a:p>
        </p:txBody>
      </p:sp>
      <p:sp>
        <p:nvSpPr>
          <p:cNvPr id="625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91874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CAE8-19F7-4A3F-93C0-A4F32E518896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14A8-B5D9-438D-A4FC-56816948A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3919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CAE8-19F7-4A3F-93C0-A4F32E518896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14A8-B5D9-438D-A4FC-56816948A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6107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CAE8-19F7-4A3F-93C0-A4F32E518896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14A8-B5D9-438D-A4FC-56816948A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1056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CAE8-19F7-4A3F-93C0-A4F32E518896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14A8-B5D9-438D-A4FC-56816948AB5B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7716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CAE8-19F7-4A3F-93C0-A4F32E518896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14A8-B5D9-438D-A4FC-56816948A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1816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CAE8-19F7-4A3F-93C0-A4F32E518896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14A8-B5D9-438D-A4FC-56816948A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5414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CAE8-19F7-4A3F-93C0-A4F32E518896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14A8-B5D9-438D-A4FC-56816948A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3825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CAE8-19F7-4A3F-93C0-A4F32E518896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14A8-B5D9-438D-A4FC-56816948A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328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CAE8-19F7-4A3F-93C0-A4F32E518896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14A8-B5D9-438D-A4FC-56816948A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4466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CAE8-19F7-4A3F-93C0-A4F32E518896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14A8-B5D9-438D-A4FC-56816948A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793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CAE8-19F7-4A3F-93C0-A4F32E518896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14A8-B5D9-438D-A4FC-56816948A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710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CAE8-19F7-4A3F-93C0-A4F32E518896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14A8-B5D9-438D-A4FC-56816948A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1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CAE8-19F7-4A3F-93C0-A4F32E518896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14A8-B5D9-438D-A4FC-56816948A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9619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CAE8-19F7-4A3F-93C0-A4F32E518896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14A8-B5D9-438D-A4FC-56816948A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4431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CAE8-19F7-4A3F-93C0-A4F32E518896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14A8-B5D9-438D-A4FC-56816948A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6157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CAE8-19F7-4A3F-93C0-A4F32E518896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14A8-B5D9-438D-A4FC-56816948A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833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CAE8-19F7-4A3F-93C0-A4F32E518896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14A8-B5D9-438D-A4FC-56816948A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789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443CAE8-19F7-4A3F-93C0-A4F32E518896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814A8-B5D9-438D-A4FC-56816948A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27376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4083050" y="3794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 altLang="it-IT" sz="2400"/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3071814" y="1412875"/>
            <a:ext cx="6408737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35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224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4468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6697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241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813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385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957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endParaRPr lang="it-IT" altLang="it-IT" sz="1600">
              <a:solidFill>
                <a:srgbClr val="3E5466"/>
              </a:solidFill>
            </a:endParaRPr>
          </a:p>
        </p:txBody>
      </p:sp>
      <p:sp>
        <p:nvSpPr>
          <p:cNvPr id="13927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Cosa sono i metadati?</a:t>
            </a:r>
          </a:p>
        </p:txBody>
      </p:sp>
      <p:sp>
        <p:nvSpPr>
          <p:cNvPr id="139277" name="Rectangle 13"/>
          <p:cNvSpPr>
            <a:spLocks noGrp="1" noChangeArrowheads="1"/>
          </p:cNvSpPr>
          <p:nvPr>
            <p:ph idx="1"/>
          </p:nvPr>
        </p:nvSpPr>
        <p:spPr>
          <a:xfrm>
            <a:off x="1981201" y="1719264"/>
            <a:ext cx="8435975" cy="51387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altLang="it-IT" sz="2400" dirty="0"/>
              <a:t>Letteralmente il termine “metadati” significa “dati intorno ad altri dati”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it-IT" altLang="it-IT" sz="800" dirty="0"/>
          </a:p>
          <a:p>
            <a:pPr>
              <a:lnSpc>
                <a:spcPct val="80000"/>
              </a:lnSpc>
            </a:pPr>
            <a:r>
              <a:rPr lang="it-IT" altLang="it-IT" sz="2400" dirty="0"/>
              <a:t>E’ più interessante la definizione fornita nell’ambito del progetto  DESIRE (Development of a </a:t>
            </a:r>
            <a:r>
              <a:rPr lang="it-IT" altLang="it-IT" sz="2400" dirty="0" err="1"/>
              <a:t>European</a:t>
            </a:r>
            <a:r>
              <a:rPr lang="it-IT" altLang="it-IT" sz="2400" dirty="0"/>
              <a:t> Service for Information on </a:t>
            </a:r>
            <a:r>
              <a:rPr lang="it-IT" altLang="it-IT" sz="2400" dirty="0" err="1"/>
              <a:t>Research</a:t>
            </a:r>
            <a:r>
              <a:rPr lang="it-IT" altLang="it-IT" sz="2400" dirty="0"/>
              <a:t> and </a:t>
            </a:r>
            <a:r>
              <a:rPr lang="it-IT" altLang="it-IT" sz="2400" dirty="0" err="1"/>
              <a:t>Education</a:t>
            </a:r>
            <a:r>
              <a:rPr lang="it-IT" altLang="it-IT" sz="2400" dirty="0"/>
              <a:t>): </a:t>
            </a:r>
          </a:p>
          <a:p>
            <a:pPr lvl="1">
              <a:lnSpc>
                <a:spcPct val="80000"/>
              </a:lnSpc>
            </a:pPr>
            <a:r>
              <a:rPr lang="it-IT" altLang="it-IT" dirty="0"/>
              <a:t>“Sono dati relativi ad oggetti che consentono agli utenti di conoscere l’esistenza di una fonte informativa e le sue caratteristiche.”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it-IT" altLang="it-IT" sz="800" dirty="0"/>
          </a:p>
          <a:p>
            <a:pPr>
              <a:lnSpc>
                <a:spcPct val="80000"/>
              </a:lnSpc>
            </a:pPr>
            <a:r>
              <a:rPr lang="it-IT" altLang="it-IT" sz="2400" dirty="0"/>
              <a:t>Di un documento elettronico o di un’opera originale essi descrivono:</a:t>
            </a:r>
          </a:p>
          <a:p>
            <a:pPr lvl="1">
              <a:lnSpc>
                <a:spcPct val="80000"/>
              </a:lnSpc>
            </a:pPr>
            <a:r>
              <a:rPr lang="it-IT" altLang="it-IT" dirty="0"/>
              <a:t> gli attributi</a:t>
            </a:r>
          </a:p>
          <a:p>
            <a:pPr lvl="1">
              <a:lnSpc>
                <a:spcPct val="80000"/>
              </a:lnSpc>
            </a:pPr>
            <a:r>
              <a:rPr lang="it-IT" altLang="it-IT" dirty="0"/>
              <a:t> il contenuto</a:t>
            </a:r>
          </a:p>
        </p:txBody>
      </p:sp>
    </p:spTree>
    <p:extLst>
      <p:ext uri="{BB962C8B-B14F-4D97-AF65-F5344CB8AC3E}">
        <p14:creationId xmlns:p14="http://schemas.microsoft.com/office/powerpoint/2010/main" val="2536054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Text Box 2"/>
          <p:cNvSpPr txBox="1">
            <a:spLocks noChangeArrowheads="1"/>
          </p:cNvSpPr>
          <p:nvPr/>
        </p:nvSpPr>
        <p:spPr bwMode="auto">
          <a:xfrm>
            <a:off x="4083050" y="3794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 altLang="it-IT" sz="2400"/>
          </a:p>
        </p:txBody>
      </p:sp>
      <p:sp>
        <p:nvSpPr>
          <p:cNvPr id="622596" name="Text Box 4"/>
          <p:cNvSpPr txBox="1">
            <a:spLocks noChangeArrowheads="1"/>
          </p:cNvSpPr>
          <p:nvPr/>
        </p:nvSpPr>
        <p:spPr bwMode="auto">
          <a:xfrm>
            <a:off x="3000376" y="1484314"/>
            <a:ext cx="62642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1200" indent="-347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811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304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5268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98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70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242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14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endParaRPr lang="it-IT" altLang="it-IT" sz="1600">
              <a:solidFill>
                <a:srgbClr val="3E5466"/>
              </a:solidFill>
            </a:endParaRPr>
          </a:p>
        </p:txBody>
      </p:sp>
      <p:sp>
        <p:nvSpPr>
          <p:cNvPr id="62260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Finalità dei metadati</a:t>
            </a:r>
          </a:p>
        </p:txBody>
      </p:sp>
      <p:sp>
        <p:nvSpPr>
          <p:cNvPr id="622603" name="Rectangle 11"/>
          <p:cNvSpPr>
            <a:spLocks noGrp="1" noChangeArrowheads="1"/>
          </p:cNvSpPr>
          <p:nvPr>
            <p:ph idx="1"/>
          </p:nvPr>
        </p:nvSpPr>
        <p:spPr>
          <a:xfrm>
            <a:off x="1981200" y="1719263"/>
            <a:ext cx="8686800" cy="4805362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it-IT" altLang="it-IT" sz="2400"/>
              <a:t>I metadati sono finalizzati a rendere possibile, idealmente, la catalogazione “automatica” del documento, al momento della sua indicizzazione da parte di strumenti di ricerca appositamente predisposti per interpretarli.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900"/>
          </a:p>
          <a:p>
            <a:pPr>
              <a:lnSpc>
                <a:spcPct val="90000"/>
              </a:lnSpc>
            </a:pPr>
            <a:r>
              <a:rPr lang="it-IT" altLang="it-IT" sz="2400"/>
              <a:t>I metadati hanno lo scopo di rendere accessibile l’informazione etichettandone il contenuto secondo uno schema coerente.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800"/>
          </a:p>
          <a:p>
            <a:pPr>
              <a:lnSpc>
                <a:spcPct val="90000"/>
              </a:lnSpc>
            </a:pPr>
            <a:r>
              <a:rPr lang="it-IT" altLang="it-IT" sz="2400"/>
              <a:t>In questo modo, per reperire l’informazione, l’utente dispone di un percorso segnalato. L’esistenza di questi segnali è ciò che gli permette di non perdersi nell’universo delle risorse elettroniche.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800"/>
          </a:p>
          <a:p>
            <a:pPr>
              <a:lnSpc>
                <a:spcPct val="90000"/>
              </a:lnSpc>
            </a:pPr>
            <a:r>
              <a:rPr lang="it-IT" altLang="it-IT" sz="2400"/>
              <a:t>Esistono glossari specifici per la terminologia dei metadati.</a:t>
            </a:r>
          </a:p>
        </p:txBody>
      </p:sp>
    </p:spTree>
    <p:extLst>
      <p:ext uri="{BB962C8B-B14F-4D97-AF65-F5344CB8AC3E}">
        <p14:creationId xmlns:p14="http://schemas.microsoft.com/office/powerpoint/2010/main" val="2811509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Text Box 2"/>
          <p:cNvSpPr txBox="1">
            <a:spLocks noChangeArrowheads="1"/>
          </p:cNvSpPr>
          <p:nvPr/>
        </p:nvSpPr>
        <p:spPr bwMode="auto">
          <a:xfrm>
            <a:off x="4083050" y="3794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 altLang="it-IT" sz="2400"/>
          </a:p>
        </p:txBody>
      </p:sp>
      <p:sp>
        <p:nvSpPr>
          <p:cNvPr id="624644" name="Text Box 4"/>
          <p:cNvSpPr txBox="1">
            <a:spLocks noChangeArrowheads="1"/>
          </p:cNvSpPr>
          <p:nvPr/>
        </p:nvSpPr>
        <p:spPr bwMode="auto">
          <a:xfrm>
            <a:off x="3071814" y="1701800"/>
            <a:ext cx="62642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35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811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304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5268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98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70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242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14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endParaRPr lang="it-IT" altLang="it-IT" sz="1600">
              <a:solidFill>
                <a:srgbClr val="3E5466"/>
              </a:solidFill>
            </a:endParaRPr>
          </a:p>
        </p:txBody>
      </p:sp>
      <p:sp>
        <p:nvSpPr>
          <p:cNvPr id="62465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Metadati e risorse referenziali</a:t>
            </a:r>
          </a:p>
        </p:txBody>
      </p:sp>
      <p:sp>
        <p:nvSpPr>
          <p:cNvPr id="624651" name="Rectangle 11"/>
          <p:cNvSpPr>
            <a:spLocks noGrp="1" noChangeArrowheads="1"/>
          </p:cNvSpPr>
          <p:nvPr>
            <p:ph idx="1"/>
          </p:nvPr>
        </p:nvSpPr>
        <p:spPr>
          <a:xfrm>
            <a:off x="1981201" y="1719263"/>
            <a:ext cx="8435975" cy="480536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it-IT" altLang="it-IT" sz="2400"/>
              <a:t>Sebbene il termine venga applicato alle risorse elettroniche, sono metadati tutte le risorse di tipo referenziale:</a:t>
            </a:r>
          </a:p>
          <a:p>
            <a:pPr lvl="1">
              <a:lnSpc>
                <a:spcPct val="90000"/>
              </a:lnSpc>
            </a:pPr>
            <a:r>
              <a:rPr lang="it-IT" altLang="it-IT"/>
              <a:t> cataloghi</a:t>
            </a:r>
          </a:p>
          <a:p>
            <a:pPr lvl="1">
              <a:lnSpc>
                <a:spcPct val="90000"/>
              </a:lnSpc>
            </a:pPr>
            <a:r>
              <a:rPr lang="it-IT" altLang="it-IT"/>
              <a:t> sommari</a:t>
            </a:r>
          </a:p>
          <a:p>
            <a:pPr lvl="1">
              <a:lnSpc>
                <a:spcPct val="90000"/>
              </a:lnSpc>
            </a:pPr>
            <a:r>
              <a:rPr lang="it-IT" altLang="it-IT"/>
              <a:t> indici</a:t>
            </a:r>
          </a:p>
          <a:p>
            <a:pPr lvl="1">
              <a:lnSpc>
                <a:spcPct val="90000"/>
              </a:lnSpc>
            </a:pPr>
            <a:r>
              <a:rPr lang="it-IT" altLang="it-IT"/>
              <a:t> abstract.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800"/>
          </a:p>
          <a:p>
            <a:pPr>
              <a:lnSpc>
                <a:spcPct val="90000"/>
              </a:lnSpc>
            </a:pPr>
            <a:r>
              <a:rPr lang="it-IT" altLang="it-IT" sz="2400"/>
              <a:t>Tutte queste risorse condividono infatti lo scopo di rappresentare, surrogandolo, il documento originale attraverso insiemi organizzati di metadati. Il loro obiettivo è quello di permettere l’individuazione, la selezione, la localizzazione e il recupero dei documenti primari.</a:t>
            </a:r>
          </a:p>
        </p:txBody>
      </p:sp>
    </p:spTree>
    <p:extLst>
      <p:ext uri="{BB962C8B-B14F-4D97-AF65-F5344CB8AC3E}">
        <p14:creationId xmlns:p14="http://schemas.microsoft.com/office/powerpoint/2010/main" val="1344409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Metadati e risorse elettroniche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SzTx/>
              <a:buFont typeface="Wingdings" panose="05000000000000000000" pitchFamily="2" charset="2"/>
              <a:buChar char="§"/>
            </a:pPr>
            <a:r>
              <a:rPr lang="it-IT" altLang="it-IT" sz="2600"/>
              <a:t>I metadati – nel caso delle risorse elettroniche - fanno riferimento a “dati” intesi nell’accezione più ampia:</a:t>
            </a:r>
          </a:p>
          <a:p>
            <a:pPr lvl="1">
              <a:spcBef>
                <a:spcPct val="0"/>
              </a:spcBef>
              <a:buSzTx/>
              <a:buFont typeface="Wingdings" panose="05000000000000000000" pitchFamily="2" charset="2"/>
              <a:buChar char="§"/>
            </a:pPr>
            <a:r>
              <a:rPr lang="it-IT" altLang="it-IT"/>
              <a:t>informazioni testuali</a:t>
            </a:r>
          </a:p>
          <a:p>
            <a:pPr lvl="1">
              <a:spcBef>
                <a:spcPct val="0"/>
              </a:spcBef>
              <a:buSzTx/>
              <a:buFont typeface="Wingdings" panose="05000000000000000000" pitchFamily="2" charset="2"/>
              <a:buChar char="§"/>
            </a:pPr>
            <a:r>
              <a:rPr lang="it-IT" altLang="it-IT"/>
              <a:t>grafica</a:t>
            </a:r>
          </a:p>
          <a:p>
            <a:pPr lvl="1">
              <a:spcBef>
                <a:spcPct val="0"/>
              </a:spcBef>
              <a:buSzTx/>
              <a:buFont typeface="Wingdings" panose="05000000000000000000" pitchFamily="2" charset="2"/>
              <a:buChar char="§"/>
            </a:pPr>
            <a:r>
              <a:rPr lang="it-IT" altLang="it-IT"/>
              <a:t>musica</a:t>
            </a:r>
          </a:p>
          <a:p>
            <a:pPr lvl="1">
              <a:spcBef>
                <a:spcPct val="0"/>
              </a:spcBef>
              <a:buSzTx/>
              <a:buFont typeface="Wingdings" panose="05000000000000000000" pitchFamily="2" charset="2"/>
              <a:buChar char="§"/>
            </a:pPr>
            <a:r>
              <a:rPr lang="it-IT" altLang="it-IT"/>
              <a:t>immagini in movimento</a:t>
            </a:r>
          </a:p>
          <a:p>
            <a:pPr lvl="1">
              <a:spcBef>
                <a:spcPct val="0"/>
              </a:spcBef>
              <a:buSzTx/>
              <a:buFont typeface="Wingdings" panose="05000000000000000000" pitchFamily="2" charset="2"/>
              <a:buChar char="§"/>
            </a:pPr>
            <a:r>
              <a:rPr lang="it-IT" altLang="it-IT"/>
              <a:t>qualsiasi documento che possa essere prodotto in forma elettronica</a:t>
            </a:r>
          </a:p>
        </p:txBody>
      </p:sp>
    </p:spTree>
    <p:extLst>
      <p:ext uri="{BB962C8B-B14F-4D97-AF65-F5344CB8AC3E}">
        <p14:creationId xmlns:p14="http://schemas.microsoft.com/office/powerpoint/2010/main" val="1390779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Metadati e motori di ricerca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SzTx/>
              <a:buFont typeface="Wingdings" panose="05000000000000000000" pitchFamily="2" charset="2"/>
              <a:buChar char="§"/>
            </a:pPr>
            <a:r>
              <a:rPr lang="it-IT" altLang="it-IT" sz="2600"/>
              <a:t>Poiché la maggior parte dei motori di ricerca è di tipo testuale, occorre aggiungere informazioni di tipo testuale ai documenti che non hanno forma testuale</a:t>
            </a:r>
          </a:p>
          <a:p>
            <a:pPr>
              <a:spcBef>
                <a:spcPct val="0"/>
              </a:spcBef>
              <a:buSzTx/>
              <a:buFont typeface="Wingdings" panose="05000000000000000000" pitchFamily="2" charset="2"/>
              <a:buNone/>
            </a:pPr>
            <a:endParaRPr lang="it-IT" altLang="it-IT" sz="800"/>
          </a:p>
          <a:p>
            <a:pPr>
              <a:spcBef>
                <a:spcPct val="0"/>
              </a:spcBef>
              <a:buSzTx/>
              <a:buFont typeface="Wingdings" panose="05000000000000000000" pitchFamily="2" charset="2"/>
              <a:buChar char="§"/>
            </a:pPr>
            <a:r>
              <a:rPr lang="it-IT" altLang="it-IT" sz="2600"/>
              <a:t>Ad esempio, per documenti di tipo cartografico:</a:t>
            </a:r>
          </a:p>
          <a:p>
            <a:pPr lvl="1">
              <a:spcBef>
                <a:spcPct val="0"/>
              </a:spcBef>
              <a:buSzTx/>
              <a:buFont typeface="Wingdings" panose="05000000000000000000" pitchFamily="2" charset="2"/>
              <a:buChar char="§"/>
            </a:pPr>
            <a:r>
              <a:rPr lang="it-IT" altLang="it-IT"/>
              <a:t>nomi di entità geografiche</a:t>
            </a:r>
          </a:p>
          <a:p>
            <a:pPr lvl="1">
              <a:spcBef>
                <a:spcPct val="0"/>
              </a:spcBef>
              <a:buSzTx/>
              <a:buFont typeface="Wingdings" panose="05000000000000000000" pitchFamily="2" charset="2"/>
              <a:buChar char="§"/>
            </a:pPr>
            <a:r>
              <a:rPr lang="it-IT" altLang="it-IT"/>
              <a:t>nomi di entità politiche</a:t>
            </a:r>
          </a:p>
          <a:p>
            <a:pPr lvl="1">
              <a:spcBef>
                <a:spcPct val="0"/>
              </a:spcBef>
              <a:buSzTx/>
              <a:buFont typeface="Wingdings" panose="05000000000000000000" pitchFamily="2" charset="2"/>
              <a:buChar char="§"/>
            </a:pPr>
            <a:r>
              <a:rPr lang="it-IT" altLang="it-IT"/>
              <a:t>coordinate</a:t>
            </a:r>
          </a:p>
          <a:p>
            <a:pPr lvl="1">
              <a:spcBef>
                <a:spcPct val="0"/>
              </a:spcBef>
              <a:buSzTx/>
              <a:buFont typeface="Wingdings" panose="05000000000000000000" pitchFamily="2" charset="2"/>
              <a:buChar char="§"/>
            </a:pPr>
            <a:r>
              <a:rPr lang="it-IT" altLang="it-IT"/>
              <a:t>altitudine / profondità</a:t>
            </a:r>
          </a:p>
          <a:p>
            <a:pPr lvl="1">
              <a:spcBef>
                <a:spcPct val="0"/>
              </a:spcBef>
              <a:buSzTx/>
              <a:buFont typeface="Wingdings" panose="05000000000000000000" pitchFamily="2" charset="2"/>
              <a:buChar char="§"/>
            </a:pPr>
            <a:r>
              <a:rPr lang="it-IT" altLang="it-IT"/>
              <a:t>tecnica di rilevamento</a:t>
            </a:r>
          </a:p>
        </p:txBody>
      </p:sp>
    </p:spTree>
    <p:extLst>
      <p:ext uri="{BB962C8B-B14F-4D97-AF65-F5344CB8AC3E}">
        <p14:creationId xmlns:p14="http://schemas.microsoft.com/office/powerpoint/2010/main" val="3586600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Le informazioni dei metadati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600"/>
              <a:t>I metadati forniscono informazioni</a:t>
            </a:r>
          </a:p>
          <a:p>
            <a:pPr lvl="1">
              <a:spcBef>
                <a:spcPct val="0"/>
              </a:spcBef>
              <a:buSzTx/>
              <a:buFont typeface="Wingdings" panose="05000000000000000000" pitchFamily="2" charset="2"/>
              <a:buChar char="§"/>
            </a:pPr>
            <a:r>
              <a:rPr lang="it-IT" altLang="it-IT"/>
              <a:t>di tipo catalografico</a:t>
            </a:r>
          </a:p>
          <a:p>
            <a:pPr>
              <a:spcBef>
                <a:spcPct val="0"/>
              </a:spcBef>
              <a:buSzTx/>
              <a:buFont typeface="Wingdings" panose="05000000000000000000" pitchFamily="2" charset="2"/>
              <a:buNone/>
            </a:pPr>
            <a:endParaRPr lang="it-IT" altLang="it-IT" sz="1100"/>
          </a:p>
          <a:p>
            <a:pPr>
              <a:spcBef>
                <a:spcPct val="0"/>
              </a:spcBef>
              <a:buSzTx/>
              <a:buFont typeface="Wingdings" panose="05000000000000000000" pitchFamily="2" charset="2"/>
              <a:buNone/>
            </a:pPr>
            <a:r>
              <a:rPr lang="it-IT" altLang="it-IT" sz="2600"/>
              <a:t>ma anche riguardanti</a:t>
            </a:r>
          </a:p>
          <a:p>
            <a:pPr lvl="1">
              <a:spcBef>
                <a:spcPct val="0"/>
              </a:spcBef>
              <a:buSzTx/>
              <a:buFont typeface="Wingdings" panose="05000000000000000000" pitchFamily="2" charset="2"/>
              <a:buChar char="§"/>
            </a:pPr>
            <a:r>
              <a:rPr lang="it-IT" altLang="it-IT"/>
              <a:t>l’autenticità</a:t>
            </a:r>
          </a:p>
          <a:p>
            <a:pPr lvl="1">
              <a:spcBef>
                <a:spcPct val="0"/>
              </a:spcBef>
              <a:buSzTx/>
              <a:buFont typeface="Wingdings" panose="05000000000000000000" pitchFamily="2" charset="2"/>
              <a:buChar char="§"/>
            </a:pPr>
            <a:r>
              <a:rPr lang="it-IT" altLang="it-IT"/>
              <a:t>la disponibilità</a:t>
            </a:r>
          </a:p>
          <a:p>
            <a:pPr lvl="1">
              <a:spcBef>
                <a:spcPct val="0"/>
              </a:spcBef>
              <a:buSzTx/>
              <a:buFont typeface="Wingdings" panose="05000000000000000000" pitchFamily="2" charset="2"/>
              <a:buChar char="§"/>
            </a:pPr>
            <a:r>
              <a:rPr lang="it-IT" altLang="it-IT"/>
              <a:t>l’accesso</a:t>
            </a:r>
          </a:p>
          <a:p>
            <a:pPr lvl="1">
              <a:spcBef>
                <a:spcPct val="0"/>
              </a:spcBef>
              <a:buSzTx/>
              <a:buFont typeface="Wingdings" panose="05000000000000000000" pitchFamily="2" charset="2"/>
              <a:buChar char="§"/>
            </a:pPr>
            <a:r>
              <a:rPr lang="it-IT" altLang="it-IT"/>
              <a:t>le riproduzioni</a:t>
            </a:r>
          </a:p>
          <a:p>
            <a:pPr lvl="1">
              <a:spcBef>
                <a:spcPct val="0"/>
              </a:spcBef>
              <a:buSzTx/>
              <a:buFont typeface="Wingdings" panose="05000000000000000000" pitchFamily="2" charset="2"/>
              <a:buChar char="§"/>
            </a:pPr>
            <a:r>
              <a:rPr lang="it-IT" altLang="it-IT"/>
              <a:t>la proprietà intellettuale</a:t>
            </a:r>
          </a:p>
          <a:p>
            <a:pPr lvl="1">
              <a:spcBef>
                <a:spcPct val="0"/>
              </a:spcBef>
              <a:buSzTx/>
              <a:buFont typeface="Wingdings" panose="05000000000000000000" pitchFamily="2" charset="2"/>
              <a:buChar char="§"/>
            </a:pPr>
            <a:r>
              <a:rPr lang="it-IT" altLang="it-IT"/>
              <a:t>la storia del documento elettronico</a:t>
            </a:r>
          </a:p>
        </p:txBody>
      </p:sp>
    </p:spTree>
    <p:extLst>
      <p:ext uri="{BB962C8B-B14F-4D97-AF65-F5344CB8AC3E}">
        <p14:creationId xmlns:p14="http://schemas.microsoft.com/office/powerpoint/2010/main" val="1648545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Altre funzioni dei metadati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SzTx/>
              <a:buFont typeface="Wingdings" panose="05000000000000000000" pitchFamily="2" charset="2"/>
              <a:buChar char="§"/>
            </a:pPr>
            <a:r>
              <a:rPr lang="it-IT" altLang="it-IT" sz="2600"/>
              <a:t>Alcuni metadati sono stati creati per rendere possibile – in modo automatico – l’elaborazione ed il trattamento dell’informazione da parte del computer dell’utente (ad esempio quello indicante il formato originale del documento)</a:t>
            </a:r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 typeface="Wingdings" panose="05000000000000000000" pitchFamily="2" charset="2"/>
              <a:buChar char="§"/>
            </a:pPr>
            <a:endParaRPr lang="it-IT" altLang="it-IT" sz="2600"/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 typeface="Wingdings" panose="05000000000000000000" pitchFamily="2" charset="2"/>
              <a:buChar char="§"/>
            </a:pPr>
            <a:r>
              <a:rPr lang="it-IT" altLang="it-IT" sz="2600"/>
              <a:t>Altri invece sono stati creati per agevolare la gestione del documento nell’ambito del deposito</a:t>
            </a:r>
          </a:p>
        </p:txBody>
      </p:sp>
    </p:spTree>
    <p:extLst>
      <p:ext uri="{BB962C8B-B14F-4D97-AF65-F5344CB8AC3E}">
        <p14:creationId xmlns:p14="http://schemas.microsoft.com/office/powerpoint/2010/main" val="4067363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428</Words>
  <Application>Microsoft Office PowerPoint</Application>
  <PresentationFormat>Widescreen</PresentationFormat>
  <Paragraphs>59</Paragraphs>
  <Slides>7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Verdana</vt:lpstr>
      <vt:lpstr>Wingdings</vt:lpstr>
      <vt:lpstr>Wingdings 3</vt:lpstr>
      <vt:lpstr>Ione</vt:lpstr>
      <vt:lpstr>Cosa sono i metadati?</vt:lpstr>
      <vt:lpstr>Finalità dei metadati</vt:lpstr>
      <vt:lpstr>Metadati e risorse referenziali</vt:lpstr>
      <vt:lpstr>Metadati e risorse elettroniche</vt:lpstr>
      <vt:lpstr>Metadati e motori di ricerca</vt:lpstr>
      <vt:lpstr>Le informazioni dei metadati</vt:lpstr>
      <vt:lpstr>Altre funzioni dei metadati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CASELLI MAURO</dc:creator>
  <cp:lastModifiedBy>CASELLI MAURO</cp:lastModifiedBy>
  <cp:revision>2</cp:revision>
  <dcterms:created xsi:type="dcterms:W3CDTF">2021-05-04T13:19:29Z</dcterms:created>
  <dcterms:modified xsi:type="dcterms:W3CDTF">2021-05-04T13:20:22Z</dcterms:modified>
</cp:coreProperties>
</file>