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30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6114" y="2033552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5000" dirty="0" smtClean="0">
                <a:latin typeface="Garamond" panose="02020404030301010803" pitchFamily="18" charset="0"/>
              </a:rPr>
              <a:t>Esercitazioni sulle banche dati per discipline umanistiche</a:t>
            </a:r>
          </a:p>
          <a:p>
            <a:pPr marL="0" indent="0" algn="ctr">
              <a:buNone/>
            </a:pPr>
            <a:endParaRPr lang="it-IT" sz="5000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it-IT" sz="5000" dirty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it-IT" sz="3000" dirty="0" smtClean="0">
                <a:latin typeface="Garamond" panose="02020404030301010803" pitchFamily="18" charset="0"/>
              </a:rPr>
              <a:t>Mauro Caselli </a:t>
            </a:r>
          </a:p>
          <a:p>
            <a:pPr marL="0" indent="0" algn="ctr">
              <a:buNone/>
            </a:pPr>
            <a:r>
              <a:rPr lang="it-IT" sz="2200" dirty="0" smtClean="0">
                <a:latin typeface="Garamond" panose="02020404030301010803" pitchFamily="18" charset="0"/>
              </a:rPr>
              <a:t>- Università degli Studi di Trieste -</a:t>
            </a:r>
            <a:endParaRPr lang="it-IT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6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6" y="160374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settembre/ottobre del 2020 la rivista “</a:t>
            </a:r>
            <a:r>
              <a:rPr lang="it-IT" sz="3600" dirty="0" err="1">
                <a:latin typeface="Garamond" panose="02020404030301010803" pitchFamily="18" charset="0"/>
              </a:rPr>
              <a:t>Descubrir</a:t>
            </a:r>
            <a:r>
              <a:rPr lang="it-IT" sz="3600" dirty="0">
                <a:latin typeface="Garamond" panose="02020404030301010803" pitchFamily="18" charset="0"/>
              </a:rPr>
              <a:t> la </a:t>
            </a:r>
            <a:r>
              <a:rPr lang="it-IT" sz="3600" dirty="0" err="1">
                <a:latin typeface="Garamond" panose="02020404030301010803" pitchFamily="18" charset="0"/>
              </a:rPr>
              <a:t>Historia</a:t>
            </a:r>
            <a:r>
              <a:rPr lang="it-IT" sz="3600" dirty="0">
                <a:latin typeface="Garamond" panose="02020404030301010803" pitchFamily="18" charset="0"/>
              </a:rPr>
              <a:t>” (ISSN: 0018-2141) ha pubblicato nelle pagine 52-59 uno studio, in lingua spagnola, sui rapporti tra Lega Santa e Venezia in occasione della battaglia di Lepanto (1571). Individuare il nome dell’autore, attraverso l'uso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48319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1871" y="1853248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Facendo uso della banca dati JSTOR individuare l’autore di uno studio sui miti e le metafore in </a:t>
            </a:r>
            <a:r>
              <a:rPr lang="it-IT" sz="3600" dirty="0" err="1">
                <a:latin typeface="Garamond" panose="02020404030301010803" pitchFamily="18" charset="0"/>
              </a:rPr>
              <a:t>Guittone</a:t>
            </a:r>
            <a:r>
              <a:rPr lang="it-IT" sz="3600" dirty="0">
                <a:latin typeface="Garamond" panose="02020404030301010803" pitchFamily="18" charset="0"/>
              </a:rPr>
              <a:t> d’Arezzo, pubblicato in “Lettere italiane” nel volume 25, fascicolo 4, ottobre/dicembre 1973, alle pagine 461-490.</a:t>
            </a:r>
          </a:p>
        </p:txBody>
      </p:sp>
    </p:spTree>
    <p:extLst>
      <p:ext uri="{BB962C8B-B14F-4D97-AF65-F5344CB8AC3E}">
        <p14:creationId xmlns:p14="http://schemas.microsoft.com/office/powerpoint/2010/main" val="176550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3083" y="194340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Carla Sabine </a:t>
            </a:r>
            <a:r>
              <a:rPr lang="it-IT" sz="3600" dirty="0" err="1">
                <a:latin typeface="Garamond" panose="02020404030301010803" pitchFamily="18" charset="0"/>
              </a:rPr>
              <a:t>Kovohl</a:t>
            </a:r>
            <a:r>
              <a:rPr lang="it-IT" sz="3600" dirty="0">
                <a:latin typeface="Garamond" panose="02020404030301010803" pitchFamily="18" charset="0"/>
              </a:rPr>
              <a:t> ha pubblicato nel 1987 uno studio sull’opera “</a:t>
            </a:r>
            <a:r>
              <a:rPr lang="it-IT" sz="3600" dirty="0" err="1">
                <a:latin typeface="Garamond" panose="02020404030301010803" pitchFamily="18" charset="0"/>
              </a:rPr>
              <a:t>Der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Zauberberg</a:t>
            </a:r>
            <a:r>
              <a:rPr lang="it-IT" sz="3600" dirty="0">
                <a:latin typeface="Garamond" panose="02020404030301010803" pitchFamily="18" charset="0"/>
              </a:rPr>
              <a:t>” di Thomas Mann. 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il nome della rivista</a:t>
            </a:r>
            <a:r>
              <a:rPr lang="it-IT" sz="3600" dirty="0" smtClean="0">
                <a:latin typeface="Garamond" panose="02020404030301010803" pitchFamily="18" charset="0"/>
              </a:rPr>
              <a:t>.</a:t>
            </a: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6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212370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la rivista che ha pubblicato uno studio di Roberta </a:t>
            </a:r>
            <a:r>
              <a:rPr lang="it-IT" sz="3600" dirty="0" err="1">
                <a:latin typeface="Garamond" panose="02020404030301010803" pitchFamily="18" charset="0"/>
              </a:rPr>
              <a:t>Mullini</a:t>
            </a:r>
            <a:r>
              <a:rPr lang="it-IT" sz="3600" dirty="0">
                <a:latin typeface="Garamond" panose="02020404030301010803" pitchFamily="18" charset="0"/>
              </a:rPr>
              <a:t> su “</a:t>
            </a:r>
            <a:r>
              <a:rPr lang="it-IT" sz="3600" dirty="0" err="1">
                <a:latin typeface="Garamond" panose="02020404030301010803" pitchFamily="18" charset="0"/>
              </a:rPr>
              <a:t>Othello</a:t>
            </a:r>
            <a:r>
              <a:rPr lang="it-IT" sz="3600" dirty="0">
                <a:latin typeface="Garamond" panose="02020404030301010803" pitchFamily="18" charset="0"/>
              </a:rPr>
              <a:t>” di Orson Welles nel 2000.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3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82262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763096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l’autore di uno studio sulle implicazioni teologiche del sonetto 116 di William Shakespeare. La rivista che lo ha pubblicato nel 2000 è “English </a:t>
            </a:r>
            <a:r>
              <a:rPr lang="it-IT" sz="3600" dirty="0" err="1">
                <a:latin typeface="Garamond" panose="02020404030301010803" pitchFamily="18" charset="0"/>
              </a:rPr>
              <a:t>Studies</a:t>
            </a:r>
            <a:r>
              <a:rPr lang="it-IT" sz="3600" dirty="0">
                <a:latin typeface="Garamond" panose="02020404030301010803" pitchFamily="18" charset="0"/>
              </a:rPr>
              <a:t>: a Journal of English Language and </a:t>
            </a:r>
            <a:r>
              <a:rPr lang="it-IT" sz="3600" dirty="0" err="1">
                <a:latin typeface="Garamond" panose="02020404030301010803" pitchFamily="18" charset="0"/>
              </a:rPr>
              <a:t>Literature</a:t>
            </a:r>
            <a:r>
              <a:rPr lang="it-IT" sz="3600" dirty="0">
                <a:latin typeface="Garamond" panose="02020404030301010803" pitchFamily="18" charset="0"/>
              </a:rPr>
              <a:t>”.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29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82262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44112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il titolo di uno studio che ha come autore Thomas </a:t>
            </a:r>
            <a:r>
              <a:rPr lang="it-IT" sz="3600" dirty="0" err="1">
                <a:latin typeface="Garamond" panose="02020404030301010803" pitchFamily="18" charset="0"/>
              </a:rPr>
              <a:t>Wegmann</a:t>
            </a:r>
            <a:r>
              <a:rPr lang="it-IT" sz="3600" dirty="0">
                <a:latin typeface="Garamond" panose="02020404030301010803" pitchFamily="18" charset="0"/>
              </a:rPr>
              <a:t> ed è stato pubblicato nel 2008 nella rivista “</a:t>
            </a:r>
            <a:r>
              <a:rPr lang="it-IT" sz="3600" dirty="0" err="1">
                <a:latin typeface="Garamond" panose="02020404030301010803" pitchFamily="18" charset="0"/>
              </a:rPr>
              <a:t>Internationales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Archiv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für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Sozialgeschichte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des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deutschen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Literatur</a:t>
            </a:r>
            <a:r>
              <a:rPr lang="it-IT" sz="3600" dirty="0">
                <a:latin typeface="Garamond" panose="02020404030301010803" pitchFamily="18" charset="0"/>
              </a:rPr>
              <a:t>”, volume 33.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20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82262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3082" y="1763096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 smtClean="0">
                <a:latin typeface="Garamond" panose="02020404030301010803" pitchFamily="18" charset="0"/>
              </a:rPr>
              <a:t>“</a:t>
            </a:r>
            <a:r>
              <a:rPr lang="it-IT" sz="3600" dirty="0" err="1" smtClean="0">
                <a:latin typeface="Garamond" panose="02020404030301010803" pitchFamily="18" charset="0"/>
              </a:rPr>
              <a:t>Confession</a:t>
            </a:r>
            <a:r>
              <a:rPr lang="it-IT" sz="3600" dirty="0" smtClean="0">
                <a:latin typeface="Garamond" panose="02020404030301010803" pitchFamily="18" charset="0"/>
              </a:rPr>
              <a:t>, </a:t>
            </a:r>
            <a:r>
              <a:rPr lang="it-IT" sz="3600" dirty="0" err="1" smtClean="0">
                <a:latin typeface="Garamond" panose="02020404030301010803" pitchFamily="18" charset="0"/>
              </a:rPr>
              <a:t>Shame</a:t>
            </a:r>
            <a:r>
              <a:rPr lang="it-IT" sz="3600" dirty="0" smtClean="0">
                <a:latin typeface="Garamond" panose="02020404030301010803" pitchFamily="18" charset="0"/>
              </a:rPr>
              <a:t>, and </a:t>
            </a:r>
            <a:r>
              <a:rPr lang="it-IT" sz="3600" dirty="0" err="1" smtClean="0">
                <a:latin typeface="Garamond" panose="02020404030301010803" pitchFamily="18" charset="0"/>
              </a:rPr>
              <a:t>Ethics</a:t>
            </a:r>
            <a:r>
              <a:rPr lang="it-IT" sz="3600" dirty="0" smtClean="0">
                <a:latin typeface="Garamond" panose="02020404030301010803" pitchFamily="18" charset="0"/>
              </a:rPr>
              <a:t> in </a:t>
            </a:r>
            <a:r>
              <a:rPr lang="it-IT" sz="3600" dirty="0" err="1" smtClean="0">
                <a:latin typeface="Garamond" panose="02020404030301010803" pitchFamily="18" charset="0"/>
              </a:rPr>
              <a:t>Coetzee</a:t>
            </a:r>
            <a:r>
              <a:rPr lang="it-IT" sz="3600" dirty="0" smtClean="0">
                <a:latin typeface="Garamond" panose="02020404030301010803" pitchFamily="18" charset="0"/>
              </a:rPr>
              <a:t> and </a:t>
            </a:r>
            <a:r>
              <a:rPr lang="it-IT" sz="3600" dirty="0" err="1" smtClean="0">
                <a:latin typeface="Garamond" panose="02020404030301010803" pitchFamily="18" charset="0"/>
              </a:rPr>
              <a:t>Knausgård</a:t>
            </a:r>
            <a:r>
              <a:rPr lang="it-IT" sz="3600" dirty="0" smtClean="0">
                <a:latin typeface="Garamond" panose="02020404030301010803" pitchFamily="18" charset="0"/>
              </a:rPr>
              <a:t>” è il titolo di uno studio pubblicato nel 2020 (Volume 92, fascicolo 3) dalla rivista “</a:t>
            </a:r>
            <a:r>
              <a:rPr lang="it-IT" sz="3600" dirty="0" err="1" smtClean="0">
                <a:latin typeface="Garamond" panose="02020404030301010803" pitchFamily="18" charset="0"/>
              </a:rPr>
              <a:t>Scandinavian</a:t>
            </a:r>
            <a:r>
              <a:rPr lang="it-IT" sz="3600" dirty="0" smtClean="0">
                <a:latin typeface="Garamond" panose="02020404030301010803" pitchFamily="18" charset="0"/>
              </a:rPr>
              <a:t> </a:t>
            </a:r>
            <a:r>
              <a:rPr lang="it-IT" sz="3600" dirty="0" err="1" smtClean="0">
                <a:latin typeface="Garamond" panose="02020404030301010803" pitchFamily="18" charset="0"/>
              </a:rPr>
              <a:t>Studies</a:t>
            </a:r>
            <a:r>
              <a:rPr lang="it-IT" sz="3600" dirty="0" smtClean="0">
                <a:latin typeface="Garamond" panose="02020404030301010803" pitchFamily="18" charset="0"/>
              </a:rPr>
              <a:t>”. Attraverso l’uso della banca dati MLA International </a:t>
            </a:r>
            <a:r>
              <a:rPr lang="it-IT" sz="3600" dirty="0" err="1" smtClean="0">
                <a:latin typeface="Garamond" panose="02020404030301010803" pitchFamily="18" charset="0"/>
              </a:rPr>
              <a:t>Bibliography</a:t>
            </a:r>
            <a:r>
              <a:rPr lang="it-IT" sz="3600" dirty="0" smtClean="0">
                <a:latin typeface="Garamond" panose="02020404030301010803" pitchFamily="18" charset="0"/>
              </a:rPr>
              <a:t> individuare il nome dell’autore.</a:t>
            </a: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44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82262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3082" y="1763096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“The </a:t>
            </a:r>
            <a:r>
              <a:rPr lang="it-IT" sz="3600" dirty="0" err="1">
                <a:latin typeface="Garamond" panose="02020404030301010803" pitchFamily="18" charset="0"/>
              </a:rPr>
              <a:t>Quintessence</a:t>
            </a:r>
            <a:r>
              <a:rPr lang="it-IT" sz="3600" dirty="0">
                <a:latin typeface="Garamond" panose="02020404030301010803" pitchFamily="18" charset="0"/>
              </a:rPr>
              <a:t> of the </a:t>
            </a:r>
            <a:r>
              <a:rPr lang="it-IT" sz="3600" dirty="0" err="1">
                <a:latin typeface="Garamond" panose="02020404030301010803" pitchFamily="18" charset="0"/>
              </a:rPr>
              <a:t>Novels</a:t>
            </a:r>
            <a:r>
              <a:rPr lang="it-IT" sz="3600" dirty="0">
                <a:latin typeface="Garamond" panose="02020404030301010803" pitchFamily="18" charset="0"/>
              </a:rPr>
              <a:t> of </a:t>
            </a:r>
            <a:r>
              <a:rPr lang="it-IT" sz="3600" dirty="0" err="1">
                <a:latin typeface="Garamond" panose="02020404030301010803" pitchFamily="18" charset="0"/>
              </a:rPr>
              <a:t>Halldór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Laxness</a:t>
            </a:r>
            <a:r>
              <a:rPr lang="it-IT" sz="3600" dirty="0">
                <a:latin typeface="Garamond" panose="02020404030301010803" pitchFamily="18" charset="0"/>
              </a:rPr>
              <a:t>” è il titolo – pubblicato nel 1986 - di uno studio che ha come autore Wilhelm </a:t>
            </a:r>
            <a:r>
              <a:rPr lang="it-IT" sz="3600" dirty="0" err="1">
                <a:latin typeface="Garamond" panose="02020404030301010803" pitchFamily="18" charset="0"/>
              </a:rPr>
              <a:t>Friese</a:t>
            </a:r>
            <a:r>
              <a:rPr lang="it-IT" sz="3600" dirty="0">
                <a:latin typeface="Garamond" panose="02020404030301010803" pitchFamily="18" charset="0"/>
              </a:rPr>
              <a:t>. 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il nome della rivista.</a:t>
            </a:r>
          </a:p>
        </p:txBody>
      </p:sp>
    </p:spTree>
    <p:extLst>
      <p:ext uri="{BB962C8B-B14F-4D97-AF65-F5344CB8AC3E}">
        <p14:creationId xmlns:p14="http://schemas.microsoft.com/office/powerpoint/2010/main" val="52328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5" y="1569913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latin typeface="Garamond" panose="02020404030301010803" pitchFamily="18" charset="0"/>
              </a:rPr>
              <a:t>Attraverso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l’uso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della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banca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dati</a:t>
            </a:r>
            <a:r>
              <a:rPr lang="en-US" sz="3600" dirty="0">
                <a:latin typeface="Garamond" panose="02020404030301010803" pitchFamily="18" charset="0"/>
              </a:rPr>
              <a:t> MLA International Bibliography  </a:t>
            </a:r>
            <a:r>
              <a:rPr lang="en-US" sz="3600" dirty="0" err="1">
                <a:latin typeface="Garamond" panose="02020404030301010803" pitchFamily="18" charset="0"/>
              </a:rPr>
              <a:t>individuare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l’autore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dello</a:t>
            </a:r>
            <a:r>
              <a:rPr lang="en-US" sz="3600" dirty="0">
                <a:latin typeface="Garamond" panose="02020404030301010803" pitchFamily="18" charset="0"/>
              </a:rPr>
              <a:t> studio dal </a:t>
            </a:r>
            <a:r>
              <a:rPr lang="en-US" sz="3600" dirty="0" err="1">
                <a:latin typeface="Garamond" panose="02020404030301010803" pitchFamily="18" charset="0"/>
              </a:rPr>
              <a:t>titolo</a:t>
            </a:r>
            <a:r>
              <a:rPr lang="en-US" sz="3600" dirty="0">
                <a:latin typeface="Garamond" panose="02020404030301010803" pitchFamily="18" charset="0"/>
              </a:rPr>
              <a:t> “Die </a:t>
            </a:r>
            <a:r>
              <a:rPr lang="en-US" sz="3600" dirty="0" err="1">
                <a:latin typeface="Garamond" panose="02020404030301010803" pitchFamily="18" charset="0"/>
              </a:rPr>
              <a:t>ganz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normale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Gewalt</a:t>
            </a:r>
            <a:r>
              <a:rPr lang="en-US" sz="3600" dirty="0">
                <a:latin typeface="Garamond" panose="02020404030301010803" pitchFamily="18" charset="0"/>
              </a:rPr>
              <a:t>: </a:t>
            </a:r>
            <a:r>
              <a:rPr lang="en-US" sz="3600" dirty="0" err="1">
                <a:latin typeface="Garamond" panose="02020404030301010803" pitchFamily="18" charset="0"/>
              </a:rPr>
              <a:t>Zur</a:t>
            </a:r>
            <a:r>
              <a:rPr lang="en-US" sz="3600" dirty="0">
                <a:latin typeface="Garamond" panose="02020404030301010803" pitchFamily="18" charset="0"/>
              </a:rPr>
              <a:t> De-</a:t>
            </a:r>
            <a:r>
              <a:rPr lang="en-US" sz="3600" dirty="0" err="1">
                <a:latin typeface="Garamond" panose="02020404030301010803" pitchFamily="18" charset="0"/>
              </a:rPr>
              <a:t>Semiotisierung</a:t>
            </a:r>
            <a:r>
              <a:rPr lang="en-US" sz="3600" dirty="0">
                <a:latin typeface="Garamond" panose="02020404030301010803" pitchFamily="18" charset="0"/>
              </a:rPr>
              <a:t> von </a:t>
            </a:r>
            <a:r>
              <a:rPr lang="en-US" sz="3600" dirty="0" err="1">
                <a:latin typeface="Garamond" panose="02020404030301010803" pitchFamily="18" charset="0"/>
              </a:rPr>
              <a:t>Gewalt</a:t>
            </a:r>
            <a:r>
              <a:rPr lang="en-US" sz="3600" dirty="0">
                <a:latin typeface="Garamond" panose="02020404030301010803" pitchFamily="18" charset="0"/>
              </a:rPr>
              <a:t> in Cormack McCarthy's Roman No Country for Old Men”, </a:t>
            </a:r>
            <a:r>
              <a:rPr lang="en-US" sz="3600" dirty="0" err="1">
                <a:latin typeface="Garamond" panose="02020404030301010803" pitchFamily="18" charset="0"/>
              </a:rPr>
              <a:t>pubblicato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nel</a:t>
            </a:r>
            <a:r>
              <a:rPr lang="en-US" sz="3600" dirty="0">
                <a:latin typeface="Garamond" panose="02020404030301010803" pitchFamily="18" charset="0"/>
              </a:rPr>
              <a:t> 2009 </a:t>
            </a:r>
            <a:r>
              <a:rPr lang="en-US" sz="3600" dirty="0" err="1">
                <a:latin typeface="Garamond" panose="02020404030301010803" pitchFamily="18" charset="0"/>
              </a:rPr>
              <a:t>nella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rivista</a:t>
            </a:r>
            <a:r>
              <a:rPr lang="en-US" sz="3600" dirty="0">
                <a:latin typeface="Garamond" panose="02020404030301010803" pitchFamily="18" charset="0"/>
              </a:rPr>
              <a:t> “</a:t>
            </a:r>
            <a:r>
              <a:rPr lang="en-US" sz="3600" dirty="0" err="1">
                <a:latin typeface="Garamond" panose="02020404030301010803" pitchFamily="18" charset="0"/>
              </a:rPr>
              <a:t>Kodikas</a:t>
            </a:r>
            <a:r>
              <a:rPr lang="en-US" sz="3600" dirty="0">
                <a:latin typeface="Garamond" panose="02020404030301010803" pitchFamily="18" charset="0"/>
              </a:rPr>
              <a:t>/Code: </a:t>
            </a:r>
            <a:r>
              <a:rPr lang="en-US" sz="3600" dirty="0" err="1">
                <a:latin typeface="Garamond" panose="02020404030301010803" pitchFamily="18" charset="0"/>
              </a:rPr>
              <a:t>Ars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Semeiotica</a:t>
            </a:r>
            <a:r>
              <a:rPr lang="en-US" sz="3600" dirty="0">
                <a:latin typeface="Garamond" panose="02020404030301010803" pitchFamily="18" charset="0"/>
              </a:rPr>
              <a:t>: An International Journal of Semiotics”.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80173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Il tema del ragno nell’opera di Victor Hugo viene proposto da una studiosa italiana in uno studio pubblicato nella rivista “Studi francesi” nel 2006. 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il nome dell’autrice.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70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12533" y="1640983"/>
            <a:ext cx="8825658" cy="3329581"/>
          </a:xfrm>
        </p:spPr>
        <p:txBody>
          <a:bodyPr/>
          <a:lstStyle/>
          <a:p>
            <a:r>
              <a:rPr lang="it-IT" sz="3500" dirty="0">
                <a:latin typeface="Garamond" panose="02020404030301010803" pitchFamily="18" charset="0"/>
              </a:rPr>
              <a:t>Facendo uso della banca dati JSTOR individuare l’anno di pubblicazione di uno di studio che vede come autore </a:t>
            </a:r>
            <a:r>
              <a:rPr lang="it-IT" sz="3500" dirty="0" err="1">
                <a:latin typeface="Garamond" panose="02020404030301010803" pitchFamily="18" charset="0"/>
              </a:rPr>
              <a:t>Terrell</a:t>
            </a:r>
            <a:r>
              <a:rPr lang="it-IT" sz="3500" dirty="0">
                <a:latin typeface="Garamond" panose="02020404030301010803" pitchFamily="18" charset="0"/>
              </a:rPr>
              <a:t> L. </a:t>
            </a:r>
            <a:r>
              <a:rPr lang="it-IT" sz="3500" dirty="0" err="1">
                <a:latin typeface="Garamond" panose="02020404030301010803" pitchFamily="18" charset="0"/>
              </a:rPr>
              <a:t>Tebbetts</a:t>
            </a:r>
            <a:r>
              <a:rPr lang="it-IT" sz="3500" dirty="0">
                <a:latin typeface="Garamond" panose="02020404030301010803" pitchFamily="18" charset="0"/>
              </a:rPr>
              <a:t> sui sonetti di Shakespeare e pubblicati sulla rivista “South Central </a:t>
            </a:r>
            <a:r>
              <a:rPr lang="it-IT" sz="3500" dirty="0" err="1">
                <a:latin typeface="Garamond" panose="02020404030301010803" pitchFamily="18" charset="0"/>
              </a:rPr>
              <a:t>Review</a:t>
            </a:r>
            <a:r>
              <a:rPr lang="it-IT" sz="3500" dirty="0">
                <a:latin typeface="Garamond" panose="02020404030301010803" pitchFamily="18" charset="0"/>
              </a:rPr>
              <a:t>”</a:t>
            </a:r>
            <a:r>
              <a:rPr lang="it-IT" sz="4000" dirty="0">
                <a:latin typeface="Garamond" panose="02020404030301010803" pitchFamily="18" charset="0"/>
              </a:rPr>
              <a:t/>
            </a:r>
            <a:br>
              <a:rPr lang="it-IT" sz="4000" dirty="0">
                <a:latin typeface="Garamond" panose="02020404030301010803" pitchFamily="18" charset="0"/>
              </a:rPr>
            </a:br>
            <a:endParaRPr lang="it-IT" sz="4000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18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80173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Mario </a:t>
            </a:r>
            <a:r>
              <a:rPr lang="it-IT" sz="3600" dirty="0" err="1">
                <a:latin typeface="Garamond" panose="02020404030301010803" pitchFamily="18" charset="0"/>
              </a:rPr>
              <a:t>Vargas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Llosa</a:t>
            </a:r>
            <a:r>
              <a:rPr lang="it-IT" sz="3600" dirty="0">
                <a:latin typeface="Garamond" panose="02020404030301010803" pitchFamily="18" charset="0"/>
              </a:rPr>
              <a:t> ha pubblicato nel 2006, nella rivista “</a:t>
            </a:r>
            <a:r>
              <a:rPr lang="it-IT" sz="3600" dirty="0" err="1">
                <a:latin typeface="Garamond" panose="02020404030301010803" pitchFamily="18" charset="0"/>
              </a:rPr>
              <a:t>Romantisme</a:t>
            </a:r>
            <a:r>
              <a:rPr lang="it-IT" sz="3600" dirty="0">
                <a:latin typeface="Garamond" panose="02020404030301010803" pitchFamily="18" charset="0"/>
              </a:rPr>
              <a:t>: </a:t>
            </a:r>
            <a:r>
              <a:rPr lang="it-IT" sz="3600" dirty="0" err="1">
                <a:latin typeface="Garamond" panose="02020404030301010803" pitchFamily="18" charset="0"/>
              </a:rPr>
              <a:t>Littératures-Artes-Sciences-Histories</a:t>
            </a:r>
            <a:r>
              <a:rPr lang="it-IT" sz="3600" dirty="0">
                <a:latin typeface="Garamond" panose="02020404030301010803" pitchFamily="18" charset="0"/>
              </a:rPr>
              <a:t>”, uno studio su un’opera della letteratura francese. 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individuarne titolo e autore.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8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80173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della banca dati MLA International </a:t>
            </a:r>
            <a:r>
              <a:rPr lang="it-IT" sz="3600" dirty="0" err="1">
                <a:latin typeface="Garamond" panose="02020404030301010803" pitchFamily="18" charset="0"/>
              </a:rPr>
              <a:t>Bibliography</a:t>
            </a:r>
            <a:r>
              <a:rPr lang="it-IT" sz="3600" dirty="0">
                <a:latin typeface="Garamond" panose="02020404030301010803" pitchFamily="18" charset="0"/>
              </a:rPr>
              <a:t> individuare il nome dell’autore di uno studio – in lingua italiana - su “I miserabili”, di Victor Hugo, pubblicato nel 2003 nella rivista “Studi francesi”.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234264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dirty="0">
                <a:latin typeface="Garamond" panose="02020404030301010803" pitchFamily="18" charset="0"/>
              </a:rPr>
              <a:t>Attraverso l'uso dell'OPAC di Ateneo individuare il codice ISBN </a:t>
            </a:r>
            <a:r>
              <a:rPr lang="it-IT" sz="3600" dirty="0">
                <a:latin typeface="Garamond" panose="02020404030301010803" pitchFamily="18" charset="0"/>
              </a:rPr>
              <a:t>del libro il cui autore è Robin Alexander e che è stato pubblicato nel 2001.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9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234264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dell’OPAC di Ateneo individuare da quale anno la “Biblioteca di studi umanistici” possiede la rivista “</a:t>
            </a:r>
            <a:r>
              <a:rPr lang="it-IT" sz="3600" dirty="0" err="1">
                <a:latin typeface="Garamond" panose="02020404030301010803" pitchFamily="18" charset="0"/>
              </a:rPr>
              <a:t>Oral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History</a:t>
            </a:r>
            <a:r>
              <a:rPr lang="it-IT" sz="3600" dirty="0">
                <a:latin typeface="Garamond" panose="02020404030301010803" pitchFamily="18" charset="0"/>
              </a:rPr>
              <a:t>: the Journal of the </a:t>
            </a:r>
            <a:r>
              <a:rPr lang="it-IT" sz="3600" dirty="0" err="1">
                <a:latin typeface="Garamond" panose="02020404030301010803" pitchFamily="18" charset="0"/>
              </a:rPr>
              <a:t>Oral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History</a:t>
            </a:r>
            <a:r>
              <a:rPr lang="it-IT" sz="3600" dirty="0">
                <a:latin typeface="Garamond" panose="02020404030301010803" pitchFamily="18" charset="0"/>
              </a:rPr>
              <a:t> Society”. La rivista ha ISSN 01430955.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45961" y="213658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l’OPAC di Ateneo individuare l’autore, o autrice, del libro dal titolo “Diritto sanitario e dei servizi sociali”, pubblicato nel 2020 dall’editore </a:t>
            </a:r>
            <a:r>
              <a:rPr lang="it-IT" sz="3600" dirty="0" err="1">
                <a:latin typeface="Garamond" panose="02020404030301010803" pitchFamily="18" charset="0"/>
              </a:rPr>
              <a:t>Giappichelli</a:t>
            </a:r>
            <a:r>
              <a:rPr lang="it-IT" sz="3600" dirty="0">
                <a:latin typeface="Garamond" panose="02020404030301010803" pitchFamily="18" charset="0"/>
              </a:rPr>
              <a:t>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4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20203" y="189188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Facendo uso dell’OPAC di Ateneo indicare il titolo dell’opera, il cui autore è Martin </a:t>
            </a:r>
            <a:r>
              <a:rPr lang="it-IT" sz="3600" dirty="0" err="1">
                <a:latin typeface="Garamond" panose="02020404030301010803" pitchFamily="18" charset="0"/>
              </a:rPr>
              <a:t>Heidegger</a:t>
            </a:r>
            <a:r>
              <a:rPr lang="it-IT" sz="3600" dirty="0">
                <a:latin typeface="Garamond" panose="02020404030301010803" pitchFamily="18" charset="0"/>
              </a:rPr>
              <a:t>, pubblicata nel 1971 in traduzione slovena per opera di Ivan </a:t>
            </a:r>
            <a:r>
              <a:rPr lang="it-IT" sz="3600" dirty="0" err="1">
                <a:latin typeface="Garamond" panose="02020404030301010803" pitchFamily="18" charset="0"/>
              </a:rPr>
              <a:t>Urbančič</a:t>
            </a:r>
            <a:r>
              <a:rPr lang="it-IT" sz="3600" dirty="0">
                <a:latin typeface="Garamond" panose="02020404030301010803" pitchFamily="18" charset="0"/>
              </a:rPr>
              <a:t> e posseduto dalla “Biblioteca di filosofia, lingue e letterature”.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3082" y="2136581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3600" dirty="0">
                <a:latin typeface="Garamond" panose="02020404030301010803" pitchFamily="18" charset="0"/>
              </a:rPr>
              <a:t>Facendo uso dell'OPAC di Ateneo individuare il titolo del libro che vede come autori </a:t>
            </a:r>
            <a:r>
              <a:rPr lang="it-IT" sz="3600" dirty="0">
                <a:latin typeface="Garamond" panose="02020404030301010803" pitchFamily="18" charset="0"/>
              </a:rPr>
              <a:t>Augusta </a:t>
            </a:r>
            <a:r>
              <a:rPr lang="it-IT" sz="3600" dirty="0" err="1">
                <a:latin typeface="Garamond" panose="02020404030301010803" pitchFamily="18" charset="0"/>
              </a:rPr>
              <a:t>Accettulli</a:t>
            </a:r>
            <a:r>
              <a:rPr lang="it-IT" sz="3600" dirty="0">
                <a:latin typeface="Garamond" panose="02020404030301010803" pitchFamily="18" charset="0"/>
              </a:rPr>
              <a:t>, Luisa Onofrio, Patrizia </a:t>
            </a:r>
            <a:r>
              <a:rPr lang="it-IT" sz="3600" dirty="0" err="1">
                <a:latin typeface="Garamond" panose="02020404030301010803" pitchFamily="18" charset="0"/>
              </a:rPr>
              <a:t>Taccani</a:t>
            </a:r>
            <a:r>
              <a:rPr lang="it-IT" sz="3600" dirty="0">
                <a:latin typeface="Garamond" panose="02020404030301010803" pitchFamily="18" charset="0"/>
              </a:rPr>
              <a:t> ed è stato pubblicato nel 2004 da </a:t>
            </a:r>
            <a:r>
              <a:rPr lang="it-IT" sz="3600" dirty="0" smtClean="0">
                <a:latin typeface="Garamond" panose="02020404030301010803" pitchFamily="18" charset="0"/>
              </a:rPr>
              <a:t>Carocci</a:t>
            </a:r>
            <a:r>
              <a:rPr lang="it-IT" sz="3600" dirty="0">
                <a:latin typeface="Garamond" panose="02020404030301010803" pitchFamily="18" charset="0"/>
              </a:rPr>
              <a:t>, a Roma.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5" y="226537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l’OPAC di Ateneo individuare a quale libro, pubblicato nel 2013, corrisponde il codice ISBN 9788871741574. L’autore è </a:t>
            </a:r>
            <a:r>
              <a:rPr lang="it-IT" sz="3600" dirty="0" err="1">
                <a:latin typeface="Garamond" panose="02020404030301010803" pitchFamily="18" charset="0"/>
              </a:rPr>
              <a:t>Alojz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 smtClean="0">
                <a:latin typeface="Garamond" panose="02020404030301010803" pitchFamily="18" charset="0"/>
              </a:rPr>
              <a:t>Gradnik</a:t>
            </a:r>
            <a:r>
              <a:rPr lang="it-IT" sz="3600" dirty="0">
                <a:latin typeface="Garamond" panose="02020404030301010803" pitchFamily="18" charset="0"/>
              </a:rPr>
              <a:t>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2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0507" y="156991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Cercare nell’OPAC di Ateneo la monografia (libro) dal titolo “L'inutile vittoria: la tragica esperienza delle truppe italiane in Montenegro, 1941-1942”; l’autore è Giacomo Scotti. Indicare la collocazione della copia presente presso la </a:t>
            </a:r>
            <a:r>
              <a:rPr lang="it-IT" sz="3600" dirty="0" smtClean="0">
                <a:latin typeface="Garamond" panose="02020404030301010803" pitchFamily="18" charset="0"/>
              </a:rPr>
              <a:t>Biblioteca </a:t>
            </a:r>
            <a:r>
              <a:rPr lang="it-IT" sz="3600" dirty="0">
                <a:latin typeface="Garamond" panose="02020404030301010803" pitchFamily="18" charset="0"/>
              </a:rPr>
              <a:t>di studi umanistici.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4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4749" y="1994915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dell’OPAC di Ateneo individuare a partire da quale anno la “Biblioteca di filosofia, lingue e letterature” possiede la rivista “Aut aut”. La rivista ha il seguente ISSN: 00050601.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0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500" dirty="0">
                <a:latin typeface="Garamond" panose="02020404030301010803" pitchFamily="18" charset="0"/>
              </a:rPr>
              <a:t>Nella rivista "</a:t>
            </a:r>
            <a:r>
              <a:rPr lang="en-US" sz="3500" dirty="0">
                <a:latin typeface="Garamond" panose="02020404030301010803" pitchFamily="18" charset="0"/>
              </a:rPr>
              <a:t>Cahiers </a:t>
            </a:r>
            <a:r>
              <a:rPr lang="en-US" sz="3500" dirty="0" err="1">
                <a:latin typeface="Garamond" panose="02020404030301010803" pitchFamily="18" charset="0"/>
              </a:rPr>
              <a:t>d'Études</a:t>
            </a:r>
            <a:r>
              <a:rPr lang="en-US" sz="3500" dirty="0">
                <a:latin typeface="Garamond" panose="02020404030301010803" pitchFamily="18" charset="0"/>
              </a:rPr>
              <a:t> </a:t>
            </a:r>
            <a:r>
              <a:rPr lang="en-US" sz="3500" dirty="0" err="1">
                <a:latin typeface="Garamond" panose="02020404030301010803" pitchFamily="18" charset="0"/>
              </a:rPr>
              <a:t>Africaines</a:t>
            </a:r>
            <a:r>
              <a:rPr lang="en-US" sz="3500" dirty="0">
                <a:latin typeface="Garamond" panose="02020404030301010803" pitchFamily="18" charset="0"/>
              </a:rPr>
              <a:t>", </a:t>
            </a:r>
            <a:r>
              <a:rPr lang="en-US" sz="3500" dirty="0" err="1">
                <a:latin typeface="Garamond" panose="02020404030301010803" pitchFamily="18" charset="0"/>
              </a:rPr>
              <a:t>nel</a:t>
            </a:r>
            <a:r>
              <a:rPr lang="en-US" sz="3500" dirty="0">
                <a:latin typeface="Garamond" panose="02020404030301010803" pitchFamily="18" charset="0"/>
              </a:rPr>
              <a:t> volume 58, </a:t>
            </a:r>
            <a:r>
              <a:rPr lang="en-US" sz="3500" dirty="0" err="1">
                <a:latin typeface="Garamond" panose="02020404030301010803" pitchFamily="18" charset="0"/>
              </a:rPr>
              <a:t>fascicolo</a:t>
            </a:r>
            <a:r>
              <a:rPr lang="en-US" sz="3500" dirty="0">
                <a:latin typeface="Garamond" panose="02020404030301010803" pitchFamily="18" charset="0"/>
              </a:rPr>
              <a:t> 3/4 </a:t>
            </a:r>
            <a:r>
              <a:rPr lang="en-US" sz="3500" dirty="0" err="1">
                <a:latin typeface="Garamond" panose="02020404030301010803" pitchFamily="18" charset="0"/>
              </a:rPr>
              <a:t>l'autore</a:t>
            </a:r>
            <a:r>
              <a:rPr lang="en-US" sz="3500" dirty="0">
                <a:latin typeface="Garamond" panose="02020404030301010803" pitchFamily="18" charset="0"/>
              </a:rPr>
              <a:t> </a:t>
            </a:r>
            <a:r>
              <a:rPr lang="it-IT" sz="3500" dirty="0" err="1">
                <a:latin typeface="Garamond" panose="02020404030301010803" pitchFamily="18" charset="0"/>
              </a:rPr>
              <a:t>Éric</a:t>
            </a:r>
            <a:r>
              <a:rPr lang="it-IT" sz="3500" dirty="0">
                <a:latin typeface="Garamond" panose="02020404030301010803" pitchFamily="18" charset="0"/>
              </a:rPr>
              <a:t> Jolly ha pubblicato un articolo riguardante la popolazione di etnia Dogo. Individuarne il titolo esatto, facendo uso della banca dati "</a:t>
            </a:r>
            <a:r>
              <a:rPr lang="it-IT" sz="3500" dirty="0" err="1">
                <a:latin typeface="Garamond" panose="02020404030301010803" pitchFamily="18" charset="0"/>
              </a:rPr>
              <a:t>Historical</a:t>
            </a:r>
            <a:r>
              <a:rPr lang="it-IT" sz="3500" dirty="0">
                <a:latin typeface="Garamond" panose="02020404030301010803" pitchFamily="18" charset="0"/>
              </a:rPr>
              <a:t> </a:t>
            </a:r>
            <a:r>
              <a:rPr lang="it-IT" sz="3500" dirty="0" err="1">
                <a:latin typeface="Garamond" panose="02020404030301010803" pitchFamily="18" charset="0"/>
              </a:rPr>
              <a:t>Abstracts</a:t>
            </a:r>
            <a:r>
              <a:rPr lang="it-IT" sz="3500" dirty="0">
                <a:latin typeface="Garamond" panose="02020404030301010803" pitchFamily="18" charset="0"/>
              </a:rPr>
              <a:t>".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61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4596" y="178885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dell’OPAC di Ateneo individuare quale biblioteca possiede la seguente rivista (periodico): “L'ora di religione : strumento di lavoro per l'insegnamento della religione cattolica nella scuola materna ed elementare”.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4596" y="178885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l’OPAC di Ateneo individuare quale biblioteca possiede il libro con il titolo “Senza speranza? : (emarginazione degli anziani e ruoli sociali) / studio redatto [da] Roberto Pavan”, pubblicato da “Società editrice Napoletana nel 1976.</a:t>
            </a:r>
            <a:endParaRPr lang="it-IT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6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4596" y="178885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2019 lo storico Bernard </a:t>
            </a:r>
            <a:r>
              <a:rPr lang="it-IT" sz="3600" dirty="0" err="1">
                <a:latin typeface="Garamond" panose="02020404030301010803" pitchFamily="18" charset="0"/>
              </a:rPr>
              <a:t>Hoerni</a:t>
            </a:r>
            <a:r>
              <a:rPr lang="it-IT" sz="3600" dirty="0">
                <a:latin typeface="Garamond" panose="02020404030301010803" pitchFamily="18" charset="0"/>
              </a:rPr>
              <a:t> ha pubblicato uno studio, in lingua francese, sulla peste in Guascogna tra il 1630 e il 1650. Individuare il nome della rivista attraverso l'uso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78402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4596" y="178885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 individuare il nome dell’autore che sulla rivista “</a:t>
            </a:r>
            <a:r>
              <a:rPr lang="it-IT" sz="3600" dirty="0" err="1">
                <a:latin typeface="Garamond" panose="02020404030301010803" pitchFamily="18" charset="0"/>
              </a:rPr>
              <a:t>Estudios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Filosoficos</a:t>
            </a:r>
            <a:r>
              <a:rPr lang="it-IT" sz="3600" dirty="0">
                <a:latin typeface="Garamond" panose="02020404030301010803" pitchFamily="18" charset="0"/>
              </a:rPr>
              <a:t>” nel 2019 ha pubblicato uno studio dal titolo “</a:t>
            </a:r>
            <a:r>
              <a:rPr lang="it-IT" sz="3600" dirty="0" err="1">
                <a:latin typeface="Garamond" panose="02020404030301010803" pitchFamily="18" charset="0"/>
              </a:rPr>
              <a:t>Surgimiento</a:t>
            </a:r>
            <a:r>
              <a:rPr lang="it-IT" sz="3600" dirty="0">
                <a:latin typeface="Garamond" panose="02020404030301010803" pitchFamily="18" charset="0"/>
              </a:rPr>
              <a:t> y </a:t>
            </a:r>
            <a:r>
              <a:rPr lang="it-IT" sz="3600" dirty="0" err="1">
                <a:latin typeface="Garamond" panose="02020404030301010803" pitchFamily="18" charset="0"/>
              </a:rPr>
              <a:t>desarrollo</a:t>
            </a:r>
            <a:r>
              <a:rPr lang="it-IT" sz="3600" dirty="0">
                <a:latin typeface="Garamond" panose="02020404030301010803" pitchFamily="18" charset="0"/>
              </a:rPr>
              <a:t> del </a:t>
            </a:r>
            <a:r>
              <a:rPr lang="it-IT" sz="3600" dirty="0" err="1">
                <a:latin typeface="Garamond" panose="02020404030301010803" pitchFamily="18" charset="0"/>
              </a:rPr>
              <a:t>nuevo</a:t>
            </a:r>
            <a:r>
              <a:rPr lang="it-IT" sz="3600" dirty="0">
                <a:latin typeface="Garamond" panose="02020404030301010803" pitchFamily="18" charset="0"/>
              </a:rPr>
              <a:t> realismo”.</a:t>
            </a:r>
          </a:p>
        </p:txBody>
      </p:sp>
    </p:spTree>
    <p:extLst>
      <p:ext uri="{BB962C8B-B14F-4D97-AF65-F5344CB8AC3E}">
        <p14:creationId xmlns:p14="http://schemas.microsoft.com/office/powerpoint/2010/main" val="421805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4596" y="178885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 individuare l’autore di uno studio sui legami fra </a:t>
            </a:r>
            <a:r>
              <a:rPr lang="it-IT" sz="3600" dirty="0" err="1">
                <a:latin typeface="Garamond" panose="02020404030301010803" pitchFamily="18" charset="0"/>
              </a:rPr>
              <a:t>Derrida</a:t>
            </a:r>
            <a:r>
              <a:rPr lang="it-IT" sz="3600" dirty="0">
                <a:latin typeface="Garamond" panose="02020404030301010803" pitchFamily="18" charset="0"/>
              </a:rPr>
              <a:t>, </a:t>
            </a:r>
            <a:r>
              <a:rPr lang="it-IT" sz="3600" dirty="0" err="1">
                <a:latin typeface="Garamond" panose="02020404030301010803" pitchFamily="18" charset="0"/>
              </a:rPr>
              <a:t>Hegel</a:t>
            </a:r>
            <a:r>
              <a:rPr lang="it-IT" sz="3600" dirty="0">
                <a:latin typeface="Garamond" panose="02020404030301010803" pitchFamily="18" charset="0"/>
              </a:rPr>
              <a:t> e la nozione di tempo, pubblicato nel 1996 nella rivista “International </a:t>
            </a:r>
            <a:r>
              <a:rPr lang="it-IT" sz="3600" dirty="0" err="1">
                <a:latin typeface="Garamond" panose="02020404030301010803" pitchFamily="18" charset="0"/>
              </a:rPr>
              <a:t>Philosophical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Quarterly</a:t>
            </a:r>
            <a:r>
              <a:rPr lang="it-IT" sz="3600" dirty="0">
                <a:latin typeface="Garamond" panose="02020404030301010803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18194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8991" y="205930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 individuare il titolo dello studio che ha per autore Piergiorgio Donatelli e pubblicato in “Rivista di filosofia” nel 2001.</a:t>
            </a:r>
          </a:p>
        </p:txBody>
      </p:sp>
    </p:spTree>
    <p:extLst>
      <p:ext uri="{BB962C8B-B14F-4D97-AF65-F5344CB8AC3E}">
        <p14:creationId xmlns:p14="http://schemas.microsoft.com/office/powerpoint/2010/main" val="3060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7627" y="171157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2020 è stato pubblicato uno studio sulla critica di Antonio Gramsci intorno alla posizione di Benedetto Croce nei confronti della Chiesa. La rivista che ha accolto questo studio è “</a:t>
            </a:r>
            <a:r>
              <a:rPr lang="it-IT" sz="3600" dirty="0" err="1">
                <a:latin typeface="Garamond" panose="02020404030301010803" pitchFamily="18" charset="0"/>
              </a:rPr>
              <a:t>History</a:t>
            </a:r>
            <a:r>
              <a:rPr lang="it-IT" sz="3600" dirty="0">
                <a:latin typeface="Garamond" panose="02020404030301010803" pitchFamily="18" charset="0"/>
              </a:rPr>
              <a:t> of </a:t>
            </a:r>
            <a:r>
              <a:rPr lang="it-IT" sz="3600" dirty="0" err="1">
                <a:latin typeface="Garamond" panose="02020404030301010803" pitchFamily="18" charset="0"/>
              </a:rPr>
              <a:t>European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Ideas</a:t>
            </a:r>
            <a:r>
              <a:rPr lang="it-IT" sz="3600" dirty="0">
                <a:latin typeface="Garamond" panose="02020404030301010803" pitchFamily="18" charset="0"/>
              </a:rPr>
              <a:t>”. Facendo uso della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Index, </a:t>
            </a:r>
            <a:r>
              <a:rPr lang="it-IT" sz="3600" dirty="0" smtClean="0">
                <a:latin typeface="Garamond" panose="02020404030301010803" pitchFamily="18" charset="0"/>
              </a:rPr>
              <a:t>individuarne </a:t>
            </a:r>
            <a:r>
              <a:rPr lang="it-IT" sz="3600" dirty="0">
                <a:latin typeface="Garamond" panose="02020404030301010803" pitchFamily="18" charset="0"/>
              </a:rPr>
              <a:t>l’autore.</a:t>
            </a:r>
          </a:p>
        </p:txBody>
      </p:sp>
    </p:spTree>
    <p:extLst>
      <p:ext uri="{BB962C8B-B14F-4D97-AF65-F5344CB8AC3E}">
        <p14:creationId xmlns:p14="http://schemas.microsoft.com/office/powerpoint/2010/main" val="4799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4" y="1466880"/>
            <a:ext cx="8946541" cy="41954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1978, Mark </a:t>
            </a:r>
            <a:r>
              <a:rPr lang="it-IT" sz="3600" dirty="0" err="1">
                <a:latin typeface="Garamond" panose="02020404030301010803" pitchFamily="18" charset="0"/>
              </a:rPr>
              <a:t>Sagoff</a:t>
            </a:r>
            <a:r>
              <a:rPr lang="it-IT" sz="3600" dirty="0">
                <a:latin typeface="Garamond" panose="02020404030301010803" pitchFamily="18" charset="0"/>
              </a:rPr>
              <a:t> ha pubblicato nella rivista “Journal of </a:t>
            </a:r>
            <a:r>
              <a:rPr lang="it-IT" sz="3600" dirty="0" err="1">
                <a:latin typeface="Garamond" panose="02020404030301010803" pitchFamily="18" charset="0"/>
              </a:rPr>
              <a:t>Philosophy</a:t>
            </a:r>
            <a:r>
              <a:rPr lang="it-IT" sz="3600" dirty="0">
                <a:latin typeface="Garamond" panose="02020404030301010803" pitchFamily="18" charset="0"/>
              </a:rPr>
              <a:t>” un saggio di estetica riguardante il restauro e la riproduzione dell’opera artistica, concentrandosi su una specifica opera. Facendo uso della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smtClean="0">
                <a:latin typeface="Garamond" panose="02020404030301010803" pitchFamily="18" charset="0"/>
              </a:rPr>
              <a:t>Index, </a:t>
            </a:r>
            <a:r>
              <a:rPr lang="it-IT" sz="3600" dirty="0">
                <a:latin typeface="Garamond" panose="02020404030301010803" pitchFamily="18" charset="0"/>
              </a:rPr>
              <a:t>recuperando </a:t>
            </a:r>
            <a:r>
              <a:rPr lang="it-IT" sz="3600" dirty="0" err="1" smtClean="0">
                <a:latin typeface="Garamond" panose="02020404030301010803" pitchFamily="18" charset="0"/>
              </a:rPr>
              <a:t>atraverso</a:t>
            </a:r>
            <a:r>
              <a:rPr lang="it-IT" sz="3600" dirty="0" smtClean="0">
                <a:latin typeface="Garamond" panose="02020404030301010803" pitchFamily="18" charset="0"/>
              </a:rPr>
              <a:t> di essa </a:t>
            </a:r>
            <a:r>
              <a:rPr lang="it-IT" sz="3600" dirty="0">
                <a:latin typeface="Garamond" panose="02020404030301010803" pitchFamily="18" charset="0"/>
              </a:rPr>
              <a:t>la citazione di questo studio, individuare di quale scultura si tratta.</a:t>
            </a:r>
          </a:p>
        </p:txBody>
      </p:sp>
    </p:spTree>
    <p:extLst>
      <p:ext uri="{BB962C8B-B14F-4D97-AF65-F5344CB8AC3E}">
        <p14:creationId xmlns:p14="http://schemas.microsoft.com/office/powerpoint/2010/main" val="266689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7475" y="173602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 individuare l’autore dell’articolo dal titolo “</a:t>
            </a:r>
            <a:r>
              <a:rPr lang="it-IT" sz="3600" dirty="0" err="1">
                <a:latin typeface="Garamond" panose="02020404030301010803" pitchFamily="18" charset="0"/>
              </a:rPr>
              <a:t>We</a:t>
            </a:r>
            <a:r>
              <a:rPr lang="it-IT" sz="3600" dirty="0">
                <a:latin typeface="Garamond" panose="02020404030301010803" pitchFamily="18" charset="0"/>
              </a:rPr>
              <a:t>, the </a:t>
            </a:r>
            <a:r>
              <a:rPr lang="it-IT" sz="3600" dirty="0" err="1">
                <a:latin typeface="Garamond" panose="02020404030301010803" pitchFamily="18" charset="0"/>
              </a:rPr>
              <a:t>Barbarians</a:t>
            </a:r>
            <a:r>
              <a:rPr lang="it-IT" sz="3600" dirty="0">
                <a:latin typeface="Garamond" panose="02020404030301010803" pitchFamily="18" charset="0"/>
              </a:rPr>
              <a:t>: </a:t>
            </a:r>
            <a:r>
              <a:rPr lang="it-IT" sz="3600" dirty="0" err="1">
                <a:latin typeface="Garamond" panose="02020404030301010803" pitchFamily="18" charset="0"/>
              </a:rPr>
              <a:t>Reflections</a:t>
            </a:r>
            <a:r>
              <a:rPr lang="it-IT" sz="3600" dirty="0">
                <a:latin typeface="Garamond" panose="02020404030301010803" pitchFamily="18" charset="0"/>
              </a:rPr>
              <a:t> on the </a:t>
            </a:r>
            <a:r>
              <a:rPr lang="it-IT" sz="3600" dirty="0" err="1">
                <a:latin typeface="Garamond" panose="02020404030301010803" pitchFamily="18" charset="0"/>
              </a:rPr>
              <a:t>Italian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Anomaly</a:t>
            </a:r>
            <a:r>
              <a:rPr lang="it-IT" sz="3600" dirty="0">
                <a:latin typeface="Garamond" panose="02020404030301010803" pitchFamily="18" charset="0"/>
              </a:rPr>
              <a:t>” e pubblicato dalla rivista “</a:t>
            </a:r>
            <a:r>
              <a:rPr lang="it-IT" sz="3600" dirty="0" err="1">
                <a:latin typeface="Garamond" panose="02020404030301010803" pitchFamily="18" charset="0"/>
              </a:rPr>
              <a:t>Phainomena</a:t>
            </a:r>
            <a:r>
              <a:rPr lang="it-IT" sz="3600" dirty="0">
                <a:latin typeface="Garamond" panose="02020404030301010803" pitchFamily="18" charset="0"/>
              </a:rPr>
              <a:t>: Journal of the </a:t>
            </a:r>
            <a:r>
              <a:rPr lang="it-IT" sz="3600" dirty="0" err="1">
                <a:latin typeface="Garamond" panose="02020404030301010803" pitchFamily="18" charset="0"/>
              </a:rPr>
              <a:t>Phenomenology</a:t>
            </a:r>
            <a:r>
              <a:rPr lang="it-IT" sz="3600" dirty="0">
                <a:latin typeface="Garamond" panose="02020404030301010803" pitchFamily="18" charset="0"/>
              </a:rPr>
              <a:t> Society of </a:t>
            </a:r>
            <a:r>
              <a:rPr lang="it-IT" sz="3600" dirty="0" err="1">
                <a:latin typeface="Garamond" panose="02020404030301010803" pitchFamily="18" charset="0"/>
              </a:rPr>
              <a:t>Ljubljana</a:t>
            </a:r>
            <a:r>
              <a:rPr lang="it-IT" sz="3600" dirty="0">
                <a:latin typeface="Garamond" panose="02020404030301010803" pitchFamily="18" charset="0"/>
              </a:rPr>
              <a:t>”, nel 2012.</a:t>
            </a:r>
          </a:p>
        </p:txBody>
      </p:sp>
    </p:spTree>
    <p:extLst>
      <p:ext uri="{BB962C8B-B14F-4D97-AF65-F5344CB8AC3E}">
        <p14:creationId xmlns:p14="http://schemas.microsoft.com/office/powerpoint/2010/main" val="250191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7475" y="173602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2001 Brad </a:t>
            </a:r>
            <a:r>
              <a:rPr lang="it-IT" sz="3600" dirty="0" err="1">
                <a:latin typeface="Garamond" panose="02020404030301010803" pitchFamily="18" charset="0"/>
              </a:rPr>
              <a:t>McAdon</a:t>
            </a:r>
            <a:r>
              <a:rPr lang="it-IT" sz="3600" dirty="0">
                <a:latin typeface="Garamond" panose="02020404030301010803" pitchFamily="18" charset="0"/>
              </a:rPr>
              <a:t> ha pubblicato nella rivista “</a:t>
            </a:r>
            <a:r>
              <a:rPr lang="it-IT" sz="3600" dirty="0" err="1">
                <a:latin typeface="Garamond" panose="02020404030301010803" pitchFamily="18" charset="0"/>
              </a:rPr>
              <a:t>Philosophy</a:t>
            </a:r>
            <a:r>
              <a:rPr lang="it-IT" sz="3600" dirty="0">
                <a:latin typeface="Garamond" panose="02020404030301010803" pitchFamily="18" charset="0"/>
              </a:rPr>
              <a:t> and </a:t>
            </a:r>
            <a:r>
              <a:rPr lang="it-IT" sz="3600" dirty="0" err="1">
                <a:latin typeface="Garamond" panose="02020404030301010803" pitchFamily="18" charset="0"/>
              </a:rPr>
              <a:t>Rhetoric</a:t>
            </a:r>
            <a:r>
              <a:rPr lang="it-IT" sz="3600" dirty="0">
                <a:latin typeface="Garamond" panose="02020404030301010803" pitchFamily="18" charset="0"/>
              </a:rPr>
              <a:t>” uno studio su un filosofo antico, valutandone il concetto di retorica come controparte della dialettica. 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 individuare il filosofo studiato da </a:t>
            </a:r>
            <a:r>
              <a:rPr lang="it-IT" sz="3600" dirty="0" err="1">
                <a:latin typeface="Garamond" panose="02020404030301010803" pitchFamily="18" charset="0"/>
              </a:rPr>
              <a:t>McAdon</a:t>
            </a:r>
            <a:r>
              <a:rPr lang="it-IT" sz="3600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567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152983"/>
            <a:ext cx="8946541" cy="41954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3500" dirty="0">
                <a:latin typeface="Garamond" panose="02020404030301010803" pitchFamily="18" charset="0"/>
              </a:rPr>
              <a:t>Uso degli operatori booleani: indicare tra queste stringhe di ricerca quale tende a raccogliere più risultati</a:t>
            </a:r>
            <a:r>
              <a:rPr lang="it-IT" sz="3500" dirty="0" smtClean="0">
                <a:latin typeface="Garamond" panose="02020404030301010803" pitchFamily="18" charset="0"/>
              </a:rPr>
              <a:t>?</a:t>
            </a:r>
          </a:p>
          <a:p>
            <a:pPr algn="ctr"/>
            <a:endParaRPr lang="it-IT" sz="35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Garamond" panose="02020404030301010803" pitchFamily="18" charset="0"/>
              </a:rPr>
              <a:t>A) </a:t>
            </a:r>
            <a:r>
              <a:rPr lang="en-US" sz="3500" dirty="0" err="1" smtClean="0">
                <a:latin typeface="Garamond" panose="02020404030301010803" pitchFamily="18" charset="0"/>
              </a:rPr>
              <a:t>Bambin</a:t>
            </a:r>
            <a:r>
              <a:rPr lang="en-US" sz="3500" dirty="0">
                <a:latin typeface="Garamond" panose="02020404030301010803" pitchFamily="18" charset="0"/>
              </a:rPr>
              <a:t>* OR adult</a:t>
            </a:r>
            <a:r>
              <a:rPr lang="en-US" sz="3500" dirty="0" smtClean="0">
                <a:latin typeface="Garamond" panose="02020404030301010803" pitchFamily="18" charset="0"/>
              </a:rPr>
              <a:t>*</a:t>
            </a:r>
            <a:endParaRPr lang="it-IT" sz="3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Garamond" panose="02020404030301010803" pitchFamily="18" charset="0"/>
              </a:rPr>
              <a:t>B) Bambino </a:t>
            </a:r>
            <a:r>
              <a:rPr lang="en-US" sz="3500" dirty="0">
                <a:latin typeface="Garamond" panose="02020404030301010803" pitchFamily="18" charset="0"/>
              </a:rPr>
              <a:t>AND </a:t>
            </a:r>
            <a:r>
              <a:rPr lang="en-US" sz="3500" dirty="0" err="1" smtClean="0">
                <a:latin typeface="Garamond" panose="02020404030301010803" pitchFamily="18" charset="0"/>
              </a:rPr>
              <a:t>adulto</a:t>
            </a:r>
            <a:endParaRPr lang="it-IT" sz="3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Garamond" panose="02020404030301010803" pitchFamily="18" charset="0"/>
              </a:rPr>
              <a:t>C) Bambino </a:t>
            </a:r>
            <a:r>
              <a:rPr lang="en-US" sz="3500" dirty="0">
                <a:latin typeface="Garamond" panose="02020404030301010803" pitchFamily="18" charset="0"/>
              </a:rPr>
              <a:t>OR </a:t>
            </a:r>
            <a:r>
              <a:rPr lang="en-US" sz="3500" dirty="0" err="1" smtClean="0">
                <a:latin typeface="Garamond" panose="02020404030301010803" pitchFamily="18" charset="0"/>
              </a:rPr>
              <a:t>adulto</a:t>
            </a:r>
            <a:endParaRPr lang="it-IT" sz="3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500" dirty="0" smtClean="0">
                <a:latin typeface="Garamond" panose="02020404030301010803" pitchFamily="18" charset="0"/>
              </a:rPr>
              <a:t>D) </a:t>
            </a:r>
            <a:r>
              <a:rPr lang="en-US" sz="3500" dirty="0" err="1" smtClean="0">
                <a:latin typeface="Garamond" panose="02020404030301010803" pitchFamily="18" charset="0"/>
              </a:rPr>
              <a:t>Bambin</a:t>
            </a:r>
            <a:r>
              <a:rPr lang="en-US" sz="3500" dirty="0">
                <a:latin typeface="Garamond" panose="02020404030301010803" pitchFamily="18" charset="0"/>
              </a:rPr>
              <a:t>* AND adult*</a:t>
            </a:r>
            <a:endParaRPr lang="it-IT" sz="3500" dirty="0">
              <a:latin typeface="Garamond" panose="02020404030301010803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461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4748" y="218679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 individuare il titolo dello studio che vede come autore Stefano Vaselli e pubblicato su “Rivista di Estetica” nel 2012</a:t>
            </a:r>
          </a:p>
        </p:txBody>
      </p:sp>
    </p:spTree>
    <p:extLst>
      <p:ext uri="{BB962C8B-B14F-4D97-AF65-F5344CB8AC3E}">
        <p14:creationId xmlns:p14="http://schemas.microsoft.com/office/powerpoint/2010/main" val="398683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7627" y="1942091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Index, individuare l’anno di pubblicazione dello studio di Gianni </a:t>
            </a:r>
            <a:r>
              <a:rPr lang="it-IT" sz="3600" dirty="0" err="1">
                <a:latin typeface="Garamond" panose="02020404030301010803" pitchFamily="18" charset="0"/>
              </a:rPr>
              <a:t>Vattimo</a:t>
            </a:r>
            <a:r>
              <a:rPr lang="it-IT" sz="3600" dirty="0">
                <a:latin typeface="Garamond" panose="02020404030301010803" pitchFamily="18" charset="0"/>
              </a:rPr>
              <a:t> dal titolo </a:t>
            </a:r>
            <a:r>
              <a:rPr lang="it-IT" sz="3600" dirty="0" smtClean="0">
                <a:latin typeface="Garamond" panose="02020404030301010803" pitchFamily="18" charset="0"/>
              </a:rPr>
              <a:t>“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 smtClean="0">
                <a:latin typeface="Garamond" panose="02020404030301010803" pitchFamily="18" charset="0"/>
              </a:rPr>
              <a:t>Pareyson</a:t>
            </a:r>
            <a:r>
              <a:rPr lang="it-IT" sz="3600" dirty="0">
                <a:latin typeface="Garamond" panose="02020404030301010803" pitchFamily="18" charset="0"/>
              </a:rPr>
              <a:t>: ritorno al pensiero “</a:t>
            </a:r>
            <a:r>
              <a:rPr lang="it-IT" sz="3600" dirty="0" smtClean="0">
                <a:latin typeface="Garamond" panose="02020404030301010803" pitchFamily="18" charset="0"/>
              </a:rPr>
              <a:t>tragico” ” </a:t>
            </a:r>
            <a:r>
              <a:rPr lang="it-IT" sz="3600" dirty="0">
                <a:latin typeface="Garamond" panose="02020404030301010803" pitchFamily="18" charset="0"/>
              </a:rPr>
              <a:t>e pubblicato nella rivista “Annuario filosofico”.</a:t>
            </a:r>
          </a:p>
        </p:txBody>
      </p:sp>
    </p:spTree>
    <p:extLst>
      <p:ext uri="{BB962C8B-B14F-4D97-AF65-F5344CB8AC3E}">
        <p14:creationId xmlns:p14="http://schemas.microsoft.com/office/powerpoint/2010/main" val="305095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7627" y="1942091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la banca dati </a:t>
            </a:r>
            <a:r>
              <a:rPr lang="it-IT" sz="3600" dirty="0" err="1">
                <a:latin typeface="Garamond" panose="02020404030301010803" pitchFamily="18" charset="0"/>
              </a:rPr>
              <a:t>Philosopher’s</a:t>
            </a:r>
            <a:r>
              <a:rPr lang="it-IT" sz="3600" dirty="0">
                <a:latin typeface="Garamond" panose="02020404030301010803" pitchFamily="18" charset="0"/>
              </a:rPr>
              <a:t> Index  individuare il titolo dell’articolo che vede come autore </a:t>
            </a:r>
            <a:r>
              <a:rPr lang="it-IT" sz="3600" dirty="0" err="1">
                <a:latin typeface="Garamond" panose="02020404030301010803" pitchFamily="18" charset="0"/>
              </a:rPr>
              <a:t>Slavoj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Žižek</a:t>
            </a:r>
            <a:r>
              <a:rPr lang="it-IT" sz="3600" dirty="0">
                <a:latin typeface="Garamond" panose="02020404030301010803" pitchFamily="18" charset="0"/>
              </a:rPr>
              <a:t> e pubblicato nel volume 39, fascicolo 1, nella rivista “</a:t>
            </a:r>
            <a:r>
              <a:rPr lang="it-IT" sz="3600" dirty="0" err="1">
                <a:latin typeface="Garamond" panose="02020404030301010803" pitchFamily="18" charset="0"/>
              </a:rPr>
              <a:t>Filozofski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Vestnik</a:t>
            </a:r>
            <a:r>
              <a:rPr lang="it-IT" sz="3600" dirty="0">
                <a:latin typeface="Garamond" panose="02020404030301010803" pitchFamily="18" charset="0"/>
              </a:rPr>
              <a:t>” in lingua slovena nel 2018.</a:t>
            </a:r>
          </a:p>
        </p:txBody>
      </p:sp>
    </p:spTree>
    <p:extLst>
      <p:ext uri="{BB962C8B-B14F-4D97-AF65-F5344CB8AC3E}">
        <p14:creationId xmlns:p14="http://schemas.microsoft.com/office/powerpoint/2010/main" val="340543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7627" y="213527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Lo studioso Al </a:t>
            </a:r>
            <a:r>
              <a:rPr lang="it-IT" sz="3600" dirty="0" err="1">
                <a:latin typeface="Garamond" panose="02020404030301010803" pitchFamily="18" charset="0"/>
              </a:rPr>
              <a:t>Wolters</a:t>
            </a:r>
            <a:r>
              <a:rPr lang="it-IT" sz="3600" dirty="0">
                <a:latin typeface="Garamond" panose="02020404030301010803" pitchFamily="18" charset="0"/>
              </a:rPr>
              <a:t> ha pubblicato nel 1987 sulla rivista “</a:t>
            </a:r>
            <a:r>
              <a:rPr lang="it-IT" sz="3600" dirty="0" err="1">
                <a:latin typeface="Garamond" panose="02020404030301010803" pitchFamily="18" charset="0"/>
              </a:rPr>
              <a:t>Renaissance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Quarterly</a:t>
            </a:r>
            <a:r>
              <a:rPr lang="it-IT" sz="3600" dirty="0">
                <a:latin typeface="Garamond" panose="02020404030301010803" pitchFamily="18" charset="0"/>
              </a:rPr>
              <a:t>” uno studio su un traduttore di </a:t>
            </a:r>
            <a:r>
              <a:rPr lang="it-IT" sz="3600" dirty="0" err="1">
                <a:latin typeface="Garamond" panose="02020404030301010803" pitchFamily="18" charset="0"/>
              </a:rPr>
              <a:t>Plotino</a:t>
            </a:r>
            <a:r>
              <a:rPr lang="it-IT" sz="3600" dirty="0">
                <a:latin typeface="Garamond" panose="02020404030301010803" pitchFamily="18" charset="0"/>
              </a:rPr>
              <a:t>. Facendo uso della banca dati JSTOR indicarne il nome.</a:t>
            </a:r>
          </a:p>
        </p:txBody>
      </p:sp>
    </p:spTree>
    <p:extLst>
      <p:ext uri="{BB962C8B-B14F-4D97-AF65-F5344CB8AC3E}">
        <p14:creationId xmlns:p14="http://schemas.microsoft.com/office/powerpoint/2010/main" val="386322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1870" y="204512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1999 l’autore Giovanni </a:t>
            </a:r>
            <a:r>
              <a:rPr lang="it-IT" sz="3600" dirty="0" err="1">
                <a:latin typeface="Garamond" panose="02020404030301010803" pitchFamily="18" charset="0"/>
              </a:rPr>
              <a:t>Busino</a:t>
            </a:r>
            <a:r>
              <a:rPr lang="it-IT" sz="3600" dirty="0">
                <a:latin typeface="Garamond" panose="02020404030301010803" pitchFamily="18" charset="0"/>
              </a:rPr>
              <a:t> pubblica un articolo in lingua francese sulla rivista “</a:t>
            </a:r>
            <a:r>
              <a:rPr lang="it-IT" sz="3600" dirty="0" err="1">
                <a:latin typeface="Garamond" panose="02020404030301010803" pitchFamily="18" charset="0"/>
              </a:rPr>
              <a:t>Bibliothèque</a:t>
            </a:r>
            <a:r>
              <a:rPr lang="it-IT" sz="3600" dirty="0">
                <a:latin typeface="Garamond" panose="02020404030301010803" pitchFamily="18" charset="0"/>
              </a:rPr>
              <a:t> d’</a:t>
            </a:r>
            <a:r>
              <a:rPr lang="it-IT" sz="3600" dirty="0" err="1">
                <a:latin typeface="Garamond" panose="02020404030301010803" pitchFamily="18" charset="0"/>
              </a:rPr>
              <a:t>Humanisme</a:t>
            </a:r>
            <a:r>
              <a:rPr lang="it-IT" sz="3600" dirty="0">
                <a:latin typeface="Garamond" panose="02020404030301010803" pitchFamily="18" charset="0"/>
              </a:rPr>
              <a:t> et </a:t>
            </a:r>
            <a:r>
              <a:rPr lang="it-IT" sz="3600" dirty="0" err="1">
                <a:latin typeface="Garamond" panose="02020404030301010803" pitchFamily="18" charset="0"/>
              </a:rPr>
              <a:t>Renaissance</a:t>
            </a:r>
            <a:r>
              <a:rPr lang="it-IT" sz="3600" dirty="0">
                <a:latin typeface="Garamond" panose="02020404030301010803" pitchFamily="18" charset="0"/>
              </a:rPr>
              <a:t>” su uno storico italiano. Facendo impiego di “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” individuarne il nome.</a:t>
            </a:r>
          </a:p>
        </p:txBody>
      </p:sp>
    </p:spTree>
    <p:extLst>
      <p:ext uri="{BB962C8B-B14F-4D97-AF65-F5344CB8AC3E}">
        <p14:creationId xmlns:p14="http://schemas.microsoft.com/office/powerpoint/2010/main" val="169898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1870" y="2045122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l'uso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 Identificare il nome della rivista che nel luglio del 2013 ha pubblicato uno studio della storica Jessica </a:t>
            </a:r>
            <a:r>
              <a:rPr lang="it-IT" sz="3600" dirty="0" err="1">
                <a:latin typeface="Garamond" panose="02020404030301010803" pitchFamily="18" charset="0"/>
              </a:rPr>
              <a:t>Goethals</a:t>
            </a:r>
            <a:r>
              <a:rPr lang="it-IT" sz="3600" dirty="0">
                <a:latin typeface="Garamond" panose="02020404030301010803" pitchFamily="18" charset="0"/>
              </a:rPr>
              <a:t> sul sacco di Roma del 1527.</a:t>
            </a:r>
          </a:p>
        </p:txBody>
      </p:sp>
    </p:spTree>
    <p:extLst>
      <p:ext uri="{BB962C8B-B14F-4D97-AF65-F5344CB8AC3E}">
        <p14:creationId xmlns:p14="http://schemas.microsoft.com/office/powerpoint/2010/main" val="33500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2070880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Facendo uso della banca dati JSTOR individuare l’autore di uno studio su </a:t>
            </a:r>
            <a:r>
              <a:rPr lang="it-IT" sz="3600" dirty="0" err="1">
                <a:latin typeface="Garamond" panose="02020404030301010803" pitchFamily="18" charset="0"/>
              </a:rPr>
              <a:t>Folgòre</a:t>
            </a:r>
            <a:r>
              <a:rPr lang="it-IT" sz="3600" dirty="0">
                <a:latin typeface="Garamond" panose="02020404030301010803" pitchFamily="18" charset="0"/>
              </a:rPr>
              <a:t> da San Gimignano pubblicato nella rivista “Romance Notes”, Vol. 19, No. 3 (Spring, 1979), pp. 395-398.</a:t>
            </a:r>
          </a:p>
        </p:txBody>
      </p:sp>
    </p:spTree>
    <p:extLst>
      <p:ext uri="{BB962C8B-B14F-4D97-AF65-F5344CB8AC3E}">
        <p14:creationId xmlns:p14="http://schemas.microsoft.com/office/powerpoint/2010/main" val="133352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71719" y="196784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Nel 2006 lo studioso William E. Wallace ha pubblicato nella rivista "Master </a:t>
            </a:r>
            <a:r>
              <a:rPr lang="it-IT" sz="3600" dirty="0" err="1">
                <a:latin typeface="Garamond" panose="02020404030301010803" pitchFamily="18" charset="0"/>
              </a:rPr>
              <a:t>Drawings</a:t>
            </a:r>
            <a:r>
              <a:rPr lang="it-IT" sz="3600" dirty="0">
                <a:latin typeface="Garamond" panose="02020404030301010803" pitchFamily="18" charset="0"/>
              </a:rPr>
              <a:t>" - </a:t>
            </a:r>
            <a:r>
              <a:rPr lang="it-IT" sz="3600" dirty="0" smtClean="0">
                <a:latin typeface="Garamond" panose="02020404030301010803" pitchFamily="18" charset="0"/>
              </a:rPr>
              <a:t>Vol</a:t>
            </a:r>
            <a:r>
              <a:rPr lang="it-IT" sz="3600" dirty="0">
                <a:latin typeface="Garamond" panose="02020404030301010803" pitchFamily="18" charset="0"/>
              </a:rPr>
              <a:t>. 44, No. 3 (</a:t>
            </a:r>
            <a:r>
              <a:rPr lang="it-IT" sz="3600" dirty="0" err="1">
                <a:latin typeface="Garamond" panose="02020404030301010803" pitchFamily="18" charset="0"/>
              </a:rPr>
              <a:t>Autumn</a:t>
            </a:r>
            <a:r>
              <a:rPr lang="it-IT" sz="3600" dirty="0">
                <a:latin typeface="Garamond" panose="02020404030301010803" pitchFamily="18" charset="0"/>
              </a:rPr>
              <a:t>, 2006), pp. 358-361 - uno studio su un artista italiano. Indicare di chi si tratta. Usare la banca dati JSTOR.</a:t>
            </a:r>
          </a:p>
        </p:txBody>
      </p:sp>
    </p:spTree>
    <p:extLst>
      <p:ext uri="{BB962C8B-B14F-4D97-AF65-F5344CB8AC3E}">
        <p14:creationId xmlns:p14="http://schemas.microsoft.com/office/powerpoint/2010/main" val="83990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8992" y="2096638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Sulla rivista “Art Journal” - Vol. 20, No. 2 (</a:t>
            </a:r>
            <a:r>
              <a:rPr lang="it-IT" sz="3600" dirty="0" err="1">
                <a:latin typeface="Garamond" panose="02020404030301010803" pitchFamily="18" charset="0"/>
              </a:rPr>
              <a:t>Winter</a:t>
            </a:r>
            <a:r>
              <a:rPr lang="it-IT" sz="3600" dirty="0">
                <a:latin typeface="Garamond" panose="02020404030301010803" pitchFamily="18" charset="0"/>
              </a:rPr>
              <a:t>, 1960-1961), pp. 70-78 – lo studioso Alfred </a:t>
            </a:r>
            <a:r>
              <a:rPr lang="it-IT" sz="3600" dirty="0" err="1">
                <a:latin typeface="Garamond" panose="02020404030301010803" pitchFamily="18" charset="0"/>
              </a:rPr>
              <a:t>Werner</a:t>
            </a:r>
            <a:r>
              <a:rPr lang="it-IT" sz="3600" dirty="0">
                <a:latin typeface="Garamond" panose="02020404030301010803" pitchFamily="18" charset="0"/>
              </a:rPr>
              <a:t> ha pubblicato un saggio. Individuarne il titolo.</a:t>
            </a:r>
          </a:p>
        </p:txBody>
      </p:sp>
    </p:spTree>
    <p:extLst>
      <p:ext uri="{BB962C8B-B14F-4D97-AF65-F5344CB8AC3E}">
        <p14:creationId xmlns:p14="http://schemas.microsoft.com/office/powerpoint/2010/main" val="22690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8992" y="2096638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Sulla rivista "Art Journal", l'autore </a:t>
            </a:r>
            <a:r>
              <a:rPr lang="it-IT" sz="3600" dirty="0" err="1">
                <a:latin typeface="Garamond" panose="02020404030301010803" pitchFamily="18" charset="0"/>
              </a:rPr>
              <a:t>Frazer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Ward</a:t>
            </a:r>
            <a:r>
              <a:rPr lang="it-IT" sz="3600" dirty="0">
                <a:latin typeface="Garamond" panose="02020404030301010803" pitchFamily="18" charset="0"/>
              </a:rPr>
              <a:t> ha dedicato nel 2006 - nel volume 65, fascicolo 3 - uno studio incentrato sull'opera di un artista: indicarne il nome. Usare la banca dati JSTOR.</a:t>
            </a:r>
          </a:p>
        </p:txBody>
      </p:sp>
    </p:spTree>
    <p:extLst>
      <p:ext uri="{BB962C8B-B14F-4D97-AF65-F5344CB8AC3E}">
        <p14:creationId xmlns:p14="http://schemas.microsoft.com/office/powerpoint/2010/main" val="202880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4293" y="1243135"/>
            <a:ext cx="8946541" cy="419548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3500" dirty="0">
                <a:latin typeface="Garamond" panose="02020404030301010803" pitchFamily="18" charset="0"/>
              </a:rPr>
              <a:t> (</a:t>
            </a:r>
            <a:r>
              <a:rPr lang="it-IT" sz="3500" dirty="0" err="1">
                <a:latin typeface="Garamond" panose="02020404030301010803" pitchFamily="18" charset="0"/>
              </a:rPr>
              <a:t>Heidegger</a:t>
            </a:r>
            <a:r>
              <a:rPr lang="it-IT" sz="3500" dirty="0">
                <a:latin typeface="Garamond" panose="02020404030301010803" pitchFamily="18" charset="0"/>
              </a:rPr>
              <a:t> AND </a:t>
            </a:r>
            <a:r>
              <a:rPr lang="it-IT" sz="3500" dirty="0" err="1">
                <a:latin typeface="Garamond" panose="02020404030301010803" pitchFamily="18" charset="0"/>
              </a:rPr>
              <a:t>Hegel</a:t>
            </a:r>
            <a:r>
              <a:rPr lang="it-IT" sz="3500" dirty="0">
                <a:latin typeface="Garamond" panose="02020404030301010803" pitchFamily="18" charset="0"/>
              </a:rPr>
              <a:t>) NOT Kant</a:t>
            </a:r>
          </a:p>
          <a:p>
            <a:pPr marL="0" indent="0" algn="ctr">
              <a:buNone/>
            </a:pPr>
            <a:r>
              <a:rPr lang="it-IT" sz="3500" dirty="0">
                <a:latin typeface="Garamond" panose="02020404030301010803" pitchFamily="18" charset="0"/>
              </a:rPr>
              <a:t>Individuare, per questa stringa di ricerca, la definizione migliore tra queste </a:t>
            </a:r>
            <a:r>
              <a:rPr lang="it-IT" sz="3500" dirty="0" smtClean="0">
                <a:latin typeface="Garamond" panose="02020404030301010803" pitchFamily="18" charset="0"/>
              </a:rPr>
              <a:t>quattro:</a:t>
            </a:r>
          </a:p>
          <a:p>
            <a:pPr marL="0" indent="0">
              <a:buNone/>
            </a:pPr>
            <a:r>
              <a:rPr lang="it-IT" sz="3500" dirty="0" smtClean="0">
                <a:latin typeface="Garamond" panose="02020404030301010803" pitchFamily="18" charset="0"/>
              </a:rPr>
              <a:t>A) Cerco </a:t>
            </a:r>
            <a:r>
              <a:rPr lang="it-IT" sz="3500" dirty="0">
                <a:latin typeface="Garamond" panose="02020404030301010803" pitchFamily="18" charset="0"/>
              </a:rPr>
              <a:t>la parola “</a:t>
            </a:r>
            <a:r>
              <a:rPr lang="it-IT" sz="3500" dirty="0" err="1">
                <a:latin typeface="Garamond" panose="02020404030301010803" pitchFamily="18" charset="0"/>
              </a:rPr>
              <a:t>Heidegger</a:t>
            </a:r>
            <a:r>
              <a:rPr lang="it-IT" sz="3500" dirty="0">
                <a:latin typeface="Garamond" panose="02020404030301010803" pitchFamily="18" charset="0"/>
              </a:rPr>
              <a:t>” e anche la parola “</a:t>
            </a:r>
            <a:r>
              <a:rPr lang="it-IT" sz="3500" dirty="0" err="1">
                <a:latin typeface="Garamond" panose="02020404030301010803" pitchFamily="18" charset="0"/>
              </a:rPr>
              <a:t>Hegel</a:t>
            </a:r>
            <a:r>
              <a:rPr lang="it-IT" sz="3500" dirty="0">
                <a:latin typeface="Garamond" panose="02020404030301010803" pitchFamily="18" charset="0"/>
              </a:rPr>
              <a:t>”, ma non la parola “Kant</a:t>
            </a:r>
            <a:r>
              <a:rPr lang="it-IT" sz="3500" dirty="0" smtClean="0">
                <a:latin typeface="Garamond" panose="02020404030301010803" pitchFamily="18" charset="0"/>
              </a:rPr>
              <a:t>”.</a:t>
            </a:r>
            <a:endParaRPr lang="it-IT" sz="3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3500" dirty="0" smtClean="0">
                <a:latin typeface="Garamond" panose="02020404030301010803" pitchFamily="18" charset="0"/>
              </a:rPr>
              <a:t>B) Cerco </a:t>
            </a:r>
            <a:r>
              <a:rPr lang="it-IT" sz="3500" dirty="0">
                <a:latin typeface="Garamond" panose="02020404030301010803" pitchFamily="18" charset="0"/>
              </a:rPr>
              <a:t>le parole “</a:t>
            </a:r>
            <a:r>
              <a:rPr lang="it-IT" sz="3500" dirty="0" err="1">
                <a:latin typeface="Garamond" panose="02020404030301010803" pitchFamily="18" charset="0"/>
              </a:rPr>
              <a:t>Heidegger</a:t>
            </a:r>
            <a:r>
              <a:rPr lang="it-IT" sz="3500" dirty="0">
                <a:latin typeface="Garamond" panose="02020404030301010803" pitchFamily="18" charset="0"/>
              </a:rPr>
              <a:t>” oppure “</a:t>
            </a:r>
            <a:r>
              <a:rPr lang="it-IT" sz="3500" dirty="0" err="1">
                <a:latin typeface="Garamond" panose="02020404030301010803" pitchFamily="18" charset="0"/>
              </a:rPr>
              <a:t>Hegel</a:t>
            </a:r>
            <a:r>
              <a:rPr lang="it-IT" sz="3500" dirty="0">
                <a:latin typeface="Garamond" panose="02020404030301010803" pitchFamily="18" charset="0"/>
              </a:rPr>
              <a:t>”, oppure “Kant”.</a:t>
            </a:r>
          </a:p>
          <a:p>
            <a:pPr marL="0" indent="0">
              <a:buNone/>
            </a:pPr>
            <a:r>
              <a:rPr lang="it-IT" sz="3500" dirty="0" smtClean="0">
                <a:latin typeface="Garamond" panose="02020404030301010803" pitchFamily="18" charset="0"/>
              </a:rPr>
              <a:t>C) Cerco </a:t>
            </a:r>
            <a:r>
              <a:rPr lang="it-IT" sz="3500" dirty="0">
                <a:latin typeface="Garamond" panose="02020404030301010803" pitchFamily="18" charset="0"/>
              </a:rPr>
              <a:t>documenti in cui si trova la parola “Kant”, ma non le parole “</a:t>
            </a:r>
            <a:r>
              <a:rPr lang="it-IT" sz="3500" dirty="0" err="1">
                <a:latin typeface="Garamond" panose="02020404030301010803" pitchFamily="18" charset="0"/>
              </a:rPr>
              <a:t>Heidegger</a:t>
            </a:r>
            <a:r>
              <a:rPr lang="it-IT" sz="3500" dirty="0">
                <a:latin typeface="Garamond" panose="02020404030301010803" pitchFamily="18" charset="0"/>
              </a:rPr>
              <a:t>” oppure “</a:t>
            </a:r>
            <a:r>
              <a:rPr lang="it-IT" sz="3500" dirty="0" err="1">
                <a:latin typeface="Garamond" panose="02020404030301010803" pitchFamily="18" charset="0"/>
              </a:rPr>
              <a:t>Hegel</a:t>
            </a:r>
            <a:r>
              <a:rPr lang="it-IT" sz="3500" dirty="0" smtClean="0">
                <a:latin typeface="Garamond" panose="02020404030301010803" pitchFamily="18" charset="0"/>
              </a:rPr>
              <a:t>”.</a:t>
            </a:r>
            <a:endParaRPr lang="it-IT" sz="3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3500" dirty="0" smtClean="0">
                <a:latin typeface="Garamond" panose="02020404030301010803" pitchFamily="18" charset="0"/>
              </a:rPr>
              <a:t>D) Cerco </a:t>
            </a:r>
            <a:r>
              <a:rPr lang="it-IT" sz="3500" dirty="0">
                <a:latin typeface="Garamond" panose="02020404030301010803" pitchFamily="18" charset="0"/>
              </a:rPr>
              <a:t>la parola “</a:t>
            </a:r>
            <a:r>
              <a:rPr lang="it-IT" sz="3500" dirty="0" err="1">
                <a:latin typeface="Garamond" panose="02020404030301010803" pitchFamily="18" charset="0"/>
              </a:rPr>
              <a:t>Heidegger</a:t>
            </a:r>
            <a:r>
              <a:rPr lang="it-IT" sz="3500" dirty="0">
                <a:latin typeface="Garamond" panose="02020404030301010803" pitchFamily="18" charset="0"/>
              </a:rPr>
              <a:t>” ma non le parole “</a:t>
            </a:r>
            <a:r>
              <a:rPr lang="it-IT" sz="3500" dirty="0" err="1">
                <a:latin typeface="Garamond" panose="02020404030301010803" pitchFamily="18" charset="0"/>
              </a:rPr>
              <a:t>Hegel</a:t>
            </a:r>
            <a:r>
              <a:rPr lang="it-IT" sz="3500" dirty="0">
                <a:latin typeface="Garamond" panose="02020404030301010803" pitchFamily="18" charset="0"/>
              </a:rPr>
              <a:t>” oppure “Kant”.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97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8992" y="196784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l'impiego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 individuare il titolo esatto dello studio che vede come autrice </a:t>
            </a:r>
            <a:r>
              <a:rPr lang="it-IT" sz="3600" dirty="0" err="1">
                <a:latin typeface="Garamond" panose="02020404030301010803" pitchFamily="18" charset="0"/>
              </a:rPr>
              <a:t>Ksenija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Domiter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u="sng" dirty="0" err="1">
                <a:latin typeface="Garamond" panose="02020404030301010803" pitchFamily="18" charset="0"/>
              </a:rPr>
              <a:t>Protner</a:t>
            </a:r>
            <a:r>
              <a:rPr lang="it-IT" sz="3600" dirty="0">
                <a:latin typeface="Garamond" panose="02020404030301010803" pitchFamily="18" charset="0"/>
              </a:rPr>
              <a:t>, pubblicato nel 2017, e che si occupa di fenomeni storici verificatisi tra il 1901 e il 1945.</a:t>
            </a:r>
          </a:p>
        </p:txBody>
      </p:sp>
    </p:spTree>
    <p:extLst>
      <p:ext uri="{BB962C8B-B14F-4D97-AF65-F5344CB8AC3E}">
        <p14:creationId xmlns:p14="http://schemas.microsoft.com/office/powerpoint/2010/main" val="297177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8992" y="196784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Facendo uso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 individuare il titolo dell'articolo che vede come autrice </a:t>
            </a:r>
            <a:r>
              <a:rPr lang="it-IT" sz="3600" dirty="0" err="1">
                <a:latin typeface="Garamond" panose="02020404030301010803" pitchFamily="18" charset="0"/>
              </a:rPr>
              <a:t>Steinunn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Kristjánsdóttir</a:t>
            </a:r>
            <a:r>
              <a:rPr lang="it-IT" sz="3600" dirty="0">
                <a:latin typeface="Garamond" panose="02020404030301010803" pitchFamily="18" charset="0"/>
              </a:rPr>
              <a:t>, pubblicato dalla rivista "</a:t>
            </a:r>
            <a:r>
              <a:rPr lang="it-IT" sz="3600" dirty="0" err="1">
                <a:latin typeface="Garamond" panose="02020404030301010803" pitchFamily="18" charset="0"/>
              </a:rPr>
              <a:t>Scandinavian</a:t>
            </a:r>
            <a:r>
              <a:rPr lang="it-IT" sz="3600" dirty="0">
                <a:latin typeface="Garamond" panose="02020404030301010803" pitchFamily="18" charset="0"/>
              </a:rPr>
              <a:t> Journal of </a:t>
            </a:r>
            <a:r>
              <a:rPr lang="it-IT" sz="3600" dirty="0" err="1">
                <a:latin typeface="Garamond" panose="02020404030301010803" pitchFamily="18" charset="0"/>
              </a:rPr>
              <a:t>History</a:t>
            </a:r>
            <a:r>
              <a:rPr lang="it-IT" sz="3600" dirty="0">
                <a:latin typeface="Garamond" panose="02020404030301010803" pitchFamily="18" charset="0"/>
              </a:rPr>
              <a:t>" nel 2011.</a:t>
            </a:r>
          </a:p>
        </p:txBody>
      </p:sp>
    </p:spTree>
    <p:extLst>
      <p:ext uri="{BB962C8B-B14F-4D97-AF65-F5344CB8AC3E}">
        <p14:creationId xmlns:p14="http://schemas.microsoft.com/office/powerpoint/2010/main" val="259608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6111" y="169383"/>
            <a:ext cx="9404723" cy="140053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48992" y="1967849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Facendo uso della banca dati JSTOR individuare il titolo esatto di uno studio che vede come autore Philip C. </a:t>
            </a:r>
            <a:r>
              <a:rPr lang="it-IT" sz="3600" dirty="0" err="1">
                <a:latin typeface="Garamond" panose="02020404030301010803" pitchFamily="18" charset="0"/>
              </a:rPr>
              <a:t>McGuire</a:t>
            </a:r>
            <a:r>
              <a:rPr lang="it-IT" sz="3600" dirty="0">
                <a:latin typeface="Garamond" panose="02020404030301010803" pitchFamily="18" charset="0"/>
              </a:rPr>
              <a:t>, pubblicato nella rivista “Shakespeare </a:t>
            </a:r>
            <a:r>
              <a:rPr lang="it-IT" sz="3600" dirty="0" err="1">
                <a:latin typeface="Garamond" panose="02020404030301010803" pitchFamily="18" charset="0"/>
              </a:rPr>
              <a:t>Quarterly</a:t>
            </a:r>
            <a:r>
              <a:rPr lang="it-IT" sz="3600" dirty="0">
                <a:latin typeface="Garamond" panose="02020404030301010803" pitchFamily="18" charset="0"/>
              </a:rPr>
              <a:t>”, Volume 38, No. 3 (</a:t>
            </a:r>
            <a:r>
              <a:rPr lang="it-IT" sz="3600" dirty="0" err="1">
                <a:latin typeface="Garamond" panose="02020404030301010803" pitchFamily="18" charset="0"/>
              </a:rPr>
              <a:t>Autumn</a:t>
            </a:r>
            <a:r>
              <a:rPr lang="it-IT" sz="3600" dirty="0">
                <a:latin typeface="Garamond" panose="02020404030301010803" pitchFamily="18" charset="0"/>
              </a:rPr>
              <a:t>, 1987), pp. 304-319.</a:t>
            </a:r>
          </a:p>
        </p:txBody>
      </p:sp>
    </p:spTree>
    <p:extLst>
      <p:ext uri="{BB962C8B-B14F-4D97-AF65-F5344CB8AC3E}">
        <p14:creationId xmlns:p14="http://schemas.microsoft.com/office/powerpoint/2010/main" val="43685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7128" y="1296250"/>
            <a:ext cx="10676584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500" dirty="0">
                <a:latin typeface="Garamond" panose="02020404030301010803" pitchFamily="18" charset="0"/>
                <a:ea typeface="Times New Roman" panose="02020603050405020304" pitchFamily="18" charset="0"/>
              </a:rPr>
              <a:t>Uso degli operatori booleani: voglio fare una ricerca in una banca dati internazionale sui sonetti di Shakespeare. Fra queste stringhe di ricerca, quale è logicamente la più efficace</a:t>
            </a:r>
            <a:r>
              <a:rPr lang="it-IT" sz="3500" dirty="0" smtClean="0">
                <a:latin typeface="Garamond" panose="02020404030301010803" pitchFamily="18" charset="0"/>
                <a:ea typeface="Times New Roman" panose="02020603050405020304" pitchFamily="18" charset="0"/>
              </a:rPr>
              <a:t>?</a:t>
            </a:r>
          </a:p>
          <a:p>
            <a:endParaRPr lang="it-IT" sz="3500" dirty="0" smtClean="0">
              <a:latin typeface="Garamond" panose="02020404030301010803" pitchFamily="18" charset="0"/>
              <a:ea typeface="Times New Roman" panose="02020603050405020304" pitchFamily="18" charset="0"/>
            </a:endParaRPr>
          </a:p>
          <a:p>
            <a:r>
              <a:rPr lang="en-US" sz="3600" dirty="0" smtClean="0">
                <a:latin typeface="Garamond" panose="02020404030301010803" pitchFamily="18" charset="0"/>
              </a:rPr>
              <a:t>A) “Shakespeare </a:t>
            </a:r>
            <a:r>
              <a:rPr lang="en-US" sz="3600" dirty="0">
                <a:latin typeface="Garamond" panose="02020404030301010803" pitchFamily="18" charset="0"/>
              </a:rPr>
              <a:t>sonnet*” OR “</a:t>
            </a:r>
            <a:r>
              <a:rPr lang="en-US" sz="3600" dirty="0" err="1">
                <a:latin typeface="Garamond" panose="02020404030301010803" pitchFamily="18" charset="0"/>
              </a:rPr>
              <a:t>sonetti</a:t>
            </a:r>
            <a:r>
              <a:rPr lang="en-US" sz="3600" dirty="0">
                <a:latin typeface="Garamond" panose="02020404030301010803" pitchFamily="18" charset="0"/>
              </a:rPr>
              <a:t> di Shakespeare</a:t>
            </a:r>
            <a:r>
              <a:rPr lang="en-US" sz="3600" dirty="0" smtClean="0">
                <a:latin typeface="Garamond" panose="02020404030301010803" pitchFamily="18" charset="0"/>
              </a:rPr>
              <a:t>”</a:t>
            </a:r>
            <a:endParaRPr lang="it-IT" sz="3600" dirty="0">
              <a:latin typeface="Garamond" panose="02020404030301010803" pitchFamily="18" charset="0"/>
            </a:endParaRPr>
          </a:p>
          <a:p>
            <a:r>
              <a:rPr lang="en-US" sz="3600" dirty="0" smtClean="0">
                <a:latin typeface="Garamond" panose="02020404030301010803" pitchFamily="18" charset="0"/>
              </a:rPr>
              <a:t>B) </a:t>
            </a:r>
            <a:r>
              <a:rPr lang="en-US" sz="3600" dirty="0" err="1" smtClean="0">
                <a:latin typeface="Garamond" panose="02020404030301010803" pitchFamily="18" charset="0"/>
              </a:rPr>
              <a:t>Sonetti</a:t>
            </a:r>
            <a:r>
              <a:rPr lang="en-US" sz="3600" dirty="0" smtClean="0">
                <a:latin typeface="Garamond" panose="02020404030301010803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</a:rPr>
              <a:t>AND </a:t>
            </a:r>
            <a:r>
              <a:rPr lang="en-US" sz="3600" dirty="0" smtClean="0">
                <a:latin typeface="Garamond" panose="02020404030301010803" pitchFamily="18" charset="0"/>
              </a:rPr>
              <a:t>Shakespeare</a:t>
            </a:r>
            <a:endParaRPr lang="it-IT" sz="3600" dirty="0">
              <a:latin typeface="Garamond" panose="02020404030301010803" pitchFamily="18" charset="0"/>
            </a:endParaRPr>
          </a:p>
          <a:p>
            <a:r>
              <a:rPr lang="en-US" sz="3600" dirty="0" smtClean="0">
                <a:latin typeface="Garamond" panose="02020404030301010803" pitchFamily="18" charset="0"/>
              </a:rPr>
              <a:t>C) “Shakespeare </a:t>
            </a:r>
            <a:r>
              <a:rPr lang="en-US" sz="3600" dirty="0">
                <a:latin typeface="Garamond" panose="02020404030301010803" pitchFamily="18" charset="0"/>
              </a:rPr>
              <a:t>sonnet</a:t>
            </a:r>
            <a:r>
              <a:rPr lang="en-US" sz="3600" dirty="0" smtClean="0">
                <a:latin typeface="Garamond" panose="02020404030301010803" pitchFamily="18" charset="0"/>
              </a:rPr>
              <a:t>*”</a:t>
            </a:r>
            <a:endParaRPr lang="it-IT" sz="3600" dirty="0">
              <a:latin typeface="Garamond" panose="02020404030301010803" pitchFamily="18" charset="0"/>
            </a:endParaRPr>
          </a:p>
          <a:p>
            <a:r>
              <a:rPr lang="en-US" sz="3600" dirty="0" smtClean="0">
                <a:latin typeface="Garamond" panose="02020404030301010803" pitchFamily="18" charset="0"/>
              </a:rPr>
              <a:t>D) “Shakespeare </a:t>
            </a:r>
            <a:r>
              <a:rPr lang="en-US" sz="3600" dirty="0">
                <a:latin typeface="Garamond" panose="02020404030301010803" pitchFamily="18" charset="0"/>
              </a:rPr>
              <a:t>sonnet*” AND “</a:t>
            </a:r>
            <a:r>
              <a:rPr lang="en-US" sz="3600" dirty="0" err="1">
                <a:latin typeface="Garamond" panose="02020404030301010803" pitchFamily="18" charset="0"/>
              </a:rPr>
              <a:t>sonetti</a:t>
            </a:r>
            <a:r>
              <a:rPr lang="en-US" sz="3600" dirty="0">
                <a:latin typeface="Garamond" panose="02020404030301010803" pitchFamily="18" charset="0"/>
              </a:rPr>
              <a:t> di Shakespeare”</a:t>
            </a:r>
            <a:endParaRPr lang="it-IT" sz="3600" dirty="0">
              <a:latin typeface="Garamond" panose="02020404030301010803" pitchFamily="18" charset="0"/>
            </a:endParaRPr>
          </a:p>
          <a:p>
            <a:endParaRPr lang="it-IT" sz="3500" dirty="0">
              <a:effectLst/>
              <a:latin typeface="Garamond" panose="020204040303010108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6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6" y="160374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Lo storico </a:t>
            </a:r>
            <a:r>
              <a:rPr lang="it-IT" sz="3600" dirty="0" err="1">
                <a:latin typeface="Garamond" panose="02020404030301010803" pitchFamily="18" charset="0"/>
              </a:rPr>
              <a:t>Hubert</a:t>
            </a:r>
            <a:r>
              <a:rPr lang="it-IT" sz="3600" dirty="0">
                <a:latin typeface="Garamond" panose="02020404030301010803" pitchFamily="18" charset="0"/>
              </a:rPr>
              <a:t> P.H. </a:t>
            </a:r>
            <a:r>
              <a:rPr lang="it-IT" sz="3600" dirty="0" err="1">
                <a:latin typeface="Garamond" panose="02020404030301010803" pitchFamily="18" charset="0"/>
              </a:rPr>
              <a:t>Nusteling</a:t>
            </a:r>
            <a:r>
              <a:rPr lang="it-IT" sz="3600" dirty="0">
                <a:latin typeface="Garamond" panose="02020404030301010803" pitchFamily="18" charset="0"/>
              </a:rPr>
              <a:t> ha pubblicato uno studio sulla quantificazione dei morti a causa della carestia degli anni 1840-1870 in Irlanda. L’anno di pubblicazione è il 2009. Individuare il nome della rivista attraverso l'uso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42038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6" y="160374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Facendo uso della banca dati "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" individuare il titolo dello studio del quale è autore Giorgio </a:t>
            </a:r>
            <a:r>
              <a:rPr lang="it-IT" sz="3600" dirty="0" err="1">
                <a:latin typeface="Garamond" panose="02020404030301010803" pitchFamily="18" charset="0"/>
              </a:rPr>
              <a:t>Chiosso</a:t>
            </a:r>
            <a:r>
              <a:rPr lang="it-IT" sz="3600" dirty="0">
                <a:latin typeface="Garamond" panose="02020404030301010803" pitchFamily="18" charset="0"/>
              </a:rPr>
              <a:t>, pubblicato sulla rivista "</a:t>
            </a:r>
            <a:r>
              <a:rPr lang="en-US" sz="3600" dirty="0">
                <a:latin typeface="Garamond" panose="02020404030301010803" pitchFamily="18" charset="0"/>
              </a:rPr>
              <a:t>History of Education &amp; Children's Literature" </a:t>
            </a:r>
            <a:r>
              <a:rPr lang="en-US" sz="3600" dirty="0" err="1">
                <a:latin typeface="Garamond" panose="02020404030301010803" pitchFamily="18" charset="0"/>
              </a:rPr>
              <a:t>nel</a:t>
            </a:r>
            <a:r>
              <a:rPr lang="en-US" sz="3600" dirty="0">
                <a:latin typeface="Garamond" panose="02020404030301010803" pitchFamily="18" charset="0"/>
              </a:rPr>
              <a:t> 2016 e </a:t>
            </a:r>
            <a:r>
              <a:rPr lang="en-US" sz="3600" dirty="0" err="1">
                <a:latin typeface="Garamond" panose="02020404030301010803" pitchFamily="18" charset="0"/>
              </a:rPr>
              <a:t>che</a:t>
            </a:r>
            <a:r>
              <a:rPr lang="en-US" sz="3600" dirty="0">
                <a:latin typeface="Garamond" panose="02020404030301010803" pitchFamily="18" charset="0"/>
              </a:rPr>
              <a:t> </a:t>
            </a:r>
            <a:r>
              <a:rPr lang="en-US" sz="3600" dirty="0" err="1">
                <a:latin typeface="Garamond" panose="02020404030301010803" pitchFamily="18" charset="0"/>
              </a:rPr>
              <a:t>riguarda</a:t>
            </a:r>
            <a:r>
              <a:rPr lang="en-US" sz="3600" dirty="0">
                <a:latin typeface="Garamond" panose="02020404030301010803" pitchFamily="18" charset="0"/>
              </a:rPr>
              <a:t> la </a:t>
            </a:r>
            <a:r>
              <a:rPr lang="en-US" sz="3600" dirty="0" err="1">
                <a:latin typeface="Garamond" panose="02020404030301010803" pitchFamily="18" charset="0"/>
              </a:rPr>
              <a:t>città</a:t>
            </a:r>
            <a:r>
              <a:rPr lang="en-US" sz="3600" dirty="0">
                <a:latin typeface="Garamond" panose="02020404030301010803" pitchFamily="18" charset="0"/>
              </a:rPr>
              <a:t> di Trieste.</a:t>
            </a: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10356" y="1603744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>
                <a:latin typeface="Garamond" panose="02020404030301010803" pitchFamily="18" charset="0"/>
              </a:rPr>
              <a:t>Attraverso l’uso della banca dati “</a:t>
            </a:r>
            <a:r>
              <a:rPr lang="it-IT" sz="3600" dirty="0" err="1">
                <a:latin typeface="Garamond" panose="02020404030301010803" pitchFamily="18" charset="0"/>
              </a:rPr>
              <a:t>Historical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Abstracts</a:t>
            </a:r>
            <a:r>
              <a:rPr lang="it-IT" sz="3600" dirty="0">
                <a:latin typeface="Garamond" panose="02020404030301010803" pitchFamily="18" charset="0"/>
              </a:rPr>
              <a:t>” identificare il titolo di uno studio di </a:t>
            </a:r>
            <a:r>
              <a:rPr lang="it-IT" sz="3600" dirty="0" err="1">
                <a:latin typeface="Garamond" panose="02020404030301010803" pitchFamily="18" charset="0"/>
              </a:rPr>
              <a:t>Jovo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D.Vukotic</a:t>
            </a:r>
            <a:r>
              <a:rPr lang="it-IT" sz="3600" dirty="0">
                <a:latin typeface="Garamond" panose="02020404030301010803" pitchFamily="18" charset="0"/>
              </a:rPr>
              <a:t>, in lingua serbo croata, pubblicato nella rivista “</a:t>
            </a:r>
            <a:r>
              <a:rPr lang="it-IT" sz="3600" dirty="0" err="1">
                <a:latin typeface="Garamond" panose="02020404030301010803" pitchFamily="18" charset="0"/>
              </a:rPr>
              <a:t>Istorijski</a:t>
            </a:r>
            <a:r>
              <a:rPr lang="it-IT" sz="3600" dirty="0">
                <a:latin typeface="Garamond" panose="02020404030301010803" pitchFamily="18" charset="0"/>
              </a:rPr>
              <a:t> </a:t>
            </a:r>
            <a:r>
              <a:rPr lang="it-IT" sz="3600" dirty="0" err="1">
                <a:latin typeface="Garamond" panose="02020404030301010803" pitchFamily="18" charset="0"/>
              </a:rPr>
              <a:t>Zapisi</a:t>
            </a:r>
            <a:r>
              <a:rPr lang="it-IT" sz="3600" dirty="0">
                <a:latin typeface="Garamond" panose="02020404030301010803" pitchFamily="18" charset="0"/>
              </a:rPr>
              <a:t>” nel maggio del 1971, riguardante un evento storico verificatosi esattamente nel 1941, nella regione di </a:t>
            </a:r>
            <a:r>
              <a:rPr lang="it-IT" sz="3600" dirty="0" err="1" smtClean="0">
                <a:latin typeface="Garamond" panose="02020404030301010803" pitchFamily="18" charset="0"/>
              </a:rPr>
              <a:t>Nikši</a:t>
            </a:r>
            <a:r>
              <a:rPr lang="it-IT" sz="3600" dirty="0" err="1">
                <a:latin typeface="Garamond" panose="02020404030301010803" pitchFamily="18" charset="0"/>
              </a:rPr>
              <a:t>ć</a:t>
            </a:r>
            <a:r>
              <a:rPr lang="it-IT" sz="3600" dirty="0" smtClean="0">
                <a:latin typeface="Garamond" panose="02020404030301010803" pitchFamily="18" charset="0"/>
              </a:rPr>
              <a:t>.</a:t>
            </a:r>
            <a:endParaRPr lang="it-IT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1917</Words>
  <Application>Microsoft Office PowerPoint</Application>
  <PresentationFormat>Widescreen</PresentationFormat>
  <Paragraphs>71</Paragraphs>
  <Slides>52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8" baseType="lpstr">
      <vt:lpstr>Arial</vt:lpstr>
      <vt:lpstr>Century Gothic</vt:lpstr>
      <vt:lpstr>Garamond</vt:lpstr>
      <vt:lpstr>Times New Roman</vt:lpstr>
      <vt:lpstr>Wingdings 3</vt:lpstr>
      <vt:lpstr>Ione</vt:lpstr>
      <vt:lpstr>Presentazione standard di PowerPoint</vt:lpstr>
      <vt:lpstr>Facendo uso della banca dati JSTOR individuare l’anno di pubblicazione di uno di studio che vede come autore Terrell L. Tebbetts sui sonetti di Shakespeare e pubblicati sulla rivista “South Central Review” </vt:lpstr>
      <vt:lpstr>Nella rivista "Cahiers d'Études Africaines", nel volume 58, fascicolo 3/4 l'autore Éric Jolly ha pubblicato un articolo riguardante la popolazione di etnia Dogo. Individuarne il titolo esatto, facendo uso della banca dati "Historical Abstracts".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CASELLI MAURO</dc:creator>
  <cp:lastModifiedBy>CASELLI MAURO</cp:lastModifiedBy>
  <cp:revision>21</cp:revision>
  <dcterms:created xsi:type="dcterms:W3CDTF">2021-05-04T09:06:54Z</dcterms:created>
  <dcterms:modified xsi:type="dcterms:W3CDTF">2021-05-04T12:51:53Z</dcterms:modified>
</cp:coreProperties>
</file>