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>
      <p:cViewPr varScale="1">
        <p:scale>
          <a:sx n="119" d="100"/>
          <a:sy n="119" d="100"/>
        </p:scale>
        <p:origin x="144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9878" y="2130488"/>
            <a:ext cx="7524242" cy="758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457825"/>
            <a:ext cx="9146413" cy="140221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-190" y="5412358"/>
            <a:ext cx="9147175" cy="1445895"/>
          </a:xfrm>
          <a:custGeom>
            <a:avLst/>
            <a:gdLst/>
            <a:ahLst/>
            <a:cxnLst/>
            <a:rect l="l" t="t" r="r" b="b"/>
            <a:pathLst>
              <a:path w="9147175" h="1445895">
                <a:moveTo>
                  <a:pt x="9146603" y="704151"/>
                </a:moveTo>
                <a:lnTo>
                  <a:pt x="7419213" y="875715"/>
                </a:lnTo>
                <a:lnTo>
                  <a:pt x="0" y="0"/>
                </a:lnTo>
                <a:lnTo>
                  <a:pt x="0" y="75692"/>
                </a:lnTo>
                <a:lnTo>
                  <a:pt x="7073836" y="910018"/>
                </a:lnTo>
                <a:lnTo>
                  <a:pt x="1680908" y="1445641"/>
                </a:lnTo>
                <a:lnTo>
                  <a:pt x="2436304" y="1445641"/>
                </a:lnTo>
                <a:lnTo>
                  <a:pt x="9146603" y="778789"/>
                </a:lnTo>
                <a:lnTo>
                  <a:pt x="9146603" y="704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23847" y="1584134"/>
            <a:ext cx="6496304" cy="47440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457825"/>
            <a:ext cx="9146413" cy="140221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-190" y="5412359"/>
            <a:ext cx="9147175" cy="1445895"/>
          </a:xfrm>
          <a:custGeom>
            <a:avLst/>
            <a:gdLst/>
            <a:ahLst/>
            <a:cxnLst/>
            <a:rect l="l" t="t" r="r" b="b"/>
            <a:pathLst>
              <a:path w="9147175" h="1445895">
                <a:moveTo>
                  <a:pt x="9146603" y="704151"/>
                </a:moveTo>
                <a:lnTo>
                  <a:pt x="7419213" y="875715"/>
                </a:lnTo>
                <a:lnTo>
                  <a:pt x="0" y="0"/>
                </a:lnTo>
                <a:lnTo>
                  <a:pt x="0" y="75692"/>
                </a:lnTo>
                <a:lnTo>
                  <a:pt x="7073836" y="910018"/>
                </a:lnTo>
                <a:lnTo>
                  <a:pt x="1680908" y="1445641"/>
                </a:lnTo>
                <a:lnTo>
                  <a:pt x="2436304" y="1445641"/>
                </a:lnTo>
                <a:lnTo>
                  <a:pt x="9146603" y="778789"/>
                </a:lnTo>
                <a:lnTo>
                  <a:pt x="9146603" y="704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734" y="275590"/>
            <a:ext cx="7796530" cy="1118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4695" y="1502981"/>
            <a:ext cx="7674609" cy="4131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76" y="5262402"/>
            <a:ext cx="9146540" cy="1598295"/>
            <a:chOff x="-76" y="5262402"/>
            <a:chExt cx="9146540" cy="15982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76" y="5293486"/>
              <a:ext cx="9144076" cy="144306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545962"/>
              <a:ext cx="9146413" cy="131441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5262409"/>
              <a:ext cx="9144635" cy="1511935"/>
            </a:xfrm>
            <a:custGeom>
              <a:avLst/>
              <a:gdLst/>
              <a:ahLst/>
              <a:cxnLst/>
              <a:rect l="l" t="t" r="r" b="b"/>
              <a:pathLst>
                <a:path w="9144635" h="1511934">
                  <a:moveTo>
                    <a:pt x="9144000" y="0"/>
                  </a:moveTo>
                  <a:lnTo>
                    <a:pt x="0" y="0"/>
                  </a:lnTo>
                  <a:lnTo>
                    <a:pt x="0" y="74637"/>
                  </a:lnTo>
                  <a:lnTo>
                    <a:pt x="9144000" y="74637"/>
                  </a:lnTo>
                  <a:lnTo>
                    <a:pt x="9144000" y="0"/>
                  </a:lnTo>
                  <a:close/>
                </a:path>
                <a:path w="9144635" h="1511934">
                  <a:moveTo>
                    <a:pt x="9144254" y="240245"/>
                  </a:moveTo>
                  <a:lnTo>
                    <a:pt x="6307963" y="1434579"/>
                  </a:lnTo>
                  <a:lnTo>
                    <a:pt x="2336" y="361746"/>
                  </a:lnTo>
                  <a:lnTo>
                    <a:pt x="2019" y="382003"/>
                  </a:lnTo>
                  <a:lnTo>
                    <a:pt x="482" y="420725"/>
                  </a:lnTo>
                  <a:lnTo>
                    <a:pt x="127" y="440969"/>
                  </a:lnTo>
                  <a:lnTo>
                    <a:pt x="6315456" y="1511414"/>
                  </a:lnTo>
                  <a:lnTo>
                    <a:pt x="9141714" y="319493"/>
                  </a:lnTo>
                  <a:lnTo>
                    <a:pt x="9144254" y="2402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6682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PLAGIARISM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64126" y="3221989"/>
            <a:ext cx="3554095" cy="101409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5"/>
              </a:spcBef>
            </a:pPr>
            <a:r>
              <a:rPr sz="3200" spc="125" dirty="0">
                <a:solidFill>
                  <a:srgbClr val="D3D3D3"/>
                </a:solidFill>
                <a:latin typeface="Arial"/>
                <a:cs typeface="Arial"/>
              </a:rPr>
              <a:t>W</a:t>
            </a:r>
            <a:r>
              <a:rPr sz="3200" spc="20" dirty="0">
                <a:solidFill>
                  <a:srgbClr val="D3D3D3"/>
                </a:solidFill>
                <a:latin typeface="Arial"/>
                <a:cs typeface="Arial"/>
              </a:rPr>
              <a:t>H</a:t>
            </a:r>
            <a:r>
              <a:rPr sz="3200" spc="30" dirty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200" spc="15" dirty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200" spc="-240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D3D3D3"/>
                </a:solidFill>
                <a:latin typeface="Arial"/>
                <a:cs typeface="Arial"/>
              </a:rPr>
              <a:t>IS</a:t>
            </a:r>
            <a:r>
              <a:rPr sz="3200" spc="30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D3D3D3"/>
                </a:solidFill>
                <a:latin typeface="Arial"/>
                <a:cs typeface="Arial"/>
              </a:rPr>
              <a:t>IT</a:t>
            </a:r>
            <a:r>
              <a:rPr sz="3200" spc="-85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200" spc="10" dirty="0">
                <a:solidFill>
                  <a:srgbClr val="D3D3D3"/>
                </a:solidFill>
                <a:latin typeface="Arial"/>
                <a:cs typeface="Arial"/>
              </a:rPr>
              <a:t>ND  HOW</a:t>
            </a:r>
            <a:r>
              <a:rPr sz="3200" spc="-65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D3D3D3"/>
                </a:solidFill>
                <a:latin typeface="Arial"/>
                <a:cs typeface="Arial"/>
              </a:rPr>
              <a:t>TO</a:t>
            </a:r>
            <a:r>
              <a:rPr sz="3200" spc="-50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D3D3D3"/>
                </a:solidFill>
                <a:latin typeface="Arial"/>
                <a:cs typeface="Arial"/>
              </a:rPr>
              <a:t>AVOID</a:t>
            </a:r>
            <a:r>
              <a:rPr sz="3200" spc="-95" dirty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D3D3D3"/>
                </a:solidFill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336169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BAD</a:t>
            </a:r>
            <a:r>
              <a:rPr spc="-75" dirty="0"/>
              <a:t> </a:t>
            </a:r>
            <a:r>
              <a:rPr spc="5" dirty="0"/>
              <a:t>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0409" y="1526793"/>
            <a:ext cx="7240270" cy="3411854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288925" marR="5080" indent="-276860">
              <a:lnSpc>
                <a:spcPts val="3829"/>
              </a:lnSpc>
              <a:spcBef>
                <a:spcPts val="88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, 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editorials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475932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OFFICIAL</a:t>
            </a:r>
            <a:r>
              <a:rPr spc="160" dirty="0"/>
              <a:t> </a:t>
            </a:r>
            <a:r>
              <a:rPr spc="-35"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290" y="1500187"/>
            <a:ext cx="7839709" cy="331660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7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88925" marR="353060" indent="-276860">
              <a:lnSpc>
                <a:spcPts val="2860"/>
              </a:lnSpc>
              <a:spcBef>
                <a:spcPts val="835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9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words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ideas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another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words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ideas</a:t>
            </a:r>
            <a:endParaRPr sz="2400">
              <a:latin typeface="Arial"/>
              <a:cs typeface="Arial"/>
            </a:endParaRPr>
          </a:p>
          <a:p>
            <a:pPr marL="288925" marR="5080" indent="-276860">
              <a:lnSpc>
                <a:spcPct val="100400"/>
              </a:lnSpc>
              <a:spcBef>
                <a:spcPts val="615"/>
              </a:spcBef>
              <a:tabLst>
                <a:tab pos="2005330" algn="l"/>
              </a:tabLst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steal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pass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off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(the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ideas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words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another)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one's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(another's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production)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without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crediting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  <a:p>
            <a:pPr marL="288925" marR="40005" indent="-276860">
              <a:lnSpc>
                <a:spcPts val="2860"/>
              </a:lnSpc>
              <a:spcBef>
                <a:spcPts val="840"/>
              </a:spcBef>
              <a:tabLst>
                <a:tab pos="3644900" algn="l"/>
              </a:tabLst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1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commit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literary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theft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present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spc="-6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idea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derived</a:t>
            </a:r>
            <a:r>
              <a:rPr sz="2400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6700" y="131063"/>
            <a:ext cx="1840229" cy="1993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45"/>
              </a:spcBef>
            </a:pPr>
            <a:r>
              <a:rPr spc="55" dirty="0"/>
              <a:t>WHAT</a:t>
            </a:r>
            <a:r>
              <a:rPr spc="-215" dirty="0"/>
              <a:t> </a:t>
            </a:r>
            <a:r>
              <a:rPr dirty="0"/>
              <a:t>DOES</a:t>
            </a:r>
            <a:r>
              <a:rPr spc="-50" dirty="0"/>
              <a:t> </a:t>
            </a:r>
            <a:r>
              <a:rPr spc="-20" dirty="0"/>
              <a:t>PLAGIARISM</a:t>
            </a:r>
            <a:r>
              <a:rPr spc="175" dirty="0"/>
              <a:t> </a:t>
            </a:r>
            <a:r>
              <a:rPr spc="-10" dirty="0"/>
              <a:t>LOOK </a:t>
            </a:r>
            <a:r>
              <a:rPr spc="-985" dirty="0"/>
              <a:t> </a:t>
            </a:r>
            <a:r>
              <a:rPr spc="-20" dirty="0"/>
              <a:t>LIKE?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1534794"/>
            <a:ext cx="4411980" cy="3640454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3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750" spc="-5" dirty="0">
                <a:solidFill>
                  <a:srgbClr val="FFFFFF"/>
                </a:solidFill>
                <a:latin typeface="Arial"/>
                <a:cs typeface="Arial"/>
              </a:rPr>
              <a:t>Copying</a:t>
            </a:r>
            <a:r>
              <a:rPr sz="275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Arial"/>
                <a:cs typeface="Arial"/>
              </a:rPr>
              <a:t>someone’s</a:t>
            </a:r>
            <a:r>
              <a:rPr sz="2750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40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Arial"/>
                <a:cs typeface="Arial"/>
              </a:rPr>
              <a:t>Citing</a:t>
            </a:r>
            <a:r>
              <a:rPr sz="2750" spc="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sz="275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dirty="0">
                <a:solidFill>
                  <a:srgbClr val="FFFFFF"/>
                </a:solidFill>
                <a:latin typeface="Arial"/>
                <a:cs typeface="Arial"/>
              </a:rPr>
              <a:t>improperly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3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Arial"/>
                <a:cs typeface="Arial"/>
              </a:rPr>
              <a:t>Failure</a:t>
            </a:r>
            <a:r>
              <a:rPr sz="2750" spc="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-15" dirty="0">
                <a:solidFill>
                  <a:srgbClr val="FFFFFF"/>
                </a:solidFill>
                <a:latin typeface="Arial"/>
                <a:cs typeface="Arial"/>
              </a:rPr>
              <a:t>cite</a:t>
            </a:r>
            <a:r>
              <a:rPr sz="275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40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750" spc="-15" dirty="0">
                <a:solidFill>
                  <a:srgbClr val="FFFFFF"/>
                </a:solidFill>
                <a:latin typeface="Arial"/>
                <a:cs typeface="Arial"/>
              </a:rPr>
              <a:t>Creation</a:t>
            </a:r>
            <a:r>
              <a:rPr sz="2750" spc="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2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75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-30" dirty="0">
                <a:solidFill>
                  <a:srgbClr val="FFFFFF"/>
                </a:solidFill>
                <a:latin typeface="Arial"/>
                <a:cs typeface="Arial"/>
              </a:rPr>
              <a:t>false</a:t>
            </a:r>
            <a:r>
              <a:rPr sz="2750" spc="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10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2750">
              <a:latin typeface="Arial"/>
              <a:cs typeface="Arial"/>
            </a:endParaRPr>
          </a:p>
          <a:p>
            <a:pPr marL="508634" marR="1232535" indent="-495934" algn="just">
              <a:lnSpc>
                <a:spcPct val="122900"/>
              </a:lnSpc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 </a:t>
            </a:r>
            <a:r>
              <a:rPr sz="2750" spc="10" dirty="0">
                <a:solidFill>
                  <a:srgbClr val="FFFFFF"/>
                </a:solidFill>
                <a:latin typeface="Arial"/>
                <a:cs typeface="Arial"/>
              </a:rPr>
              <a:t>Turning </a:t>
            </a:r>
            <a:r>
              <a:rPr sz="275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750" spc="5" dirty="0">
                <a:solidFill>
                  <a:srgbClr val="FFFFFF"/>
                </a:solidFill>
                <a:latin typeface="Arial"/>
                <a:cs typeface="Arial"/>
              </a:rPr>
              <a:t>another </a:t>
            </a:r>
            <a:r>
              <a:rPr sz="2750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Arial"/>
                <a:cs typeface="Arial"/>
              </a:rPr>
              <a:t>person’s </a:t>
            </a:r>
            <a:r>
              <a:rPr sz="2750" spc="15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2750" spc="-1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750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-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75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spc="30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23283" y="1600200"/>
            <a:ext cx="4708525" cy="5252720"/>
            <a:chOff x="4423283" y="1600200"/>
            <a:chExt cx="4708525" cy="52527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80151" y="1600200"/>
              <a:ext cx="2807080" cy="275920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3283" y="4100694"/>
              <a:ext cx="4708144" cy="27518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600" y="550163"/>
            <a:ext cx="7378700" cy="2891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105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CONSEQUENCES/PUNISHMENT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Arial"/>
              <a:cs typeface="Arial"/>
            </a:endParaRPr>
          </a:p>
          <a:p>
            <a:pPr marL="50800">
              <a:lnSpc>
                <a:spcPts val="4300"/>
              </a:lnSpc>
            </a:pPr>
            <a:r>
              <a:rPr sz="3050" spc="15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3050" spc="-890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6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!</a:t>
            </a:r>
            <a:endParaRPr sz="3600">
              <a:latin typeface="Arial"/>
              <a:cs typeface="Arial"/>
            </a:endParaRPr>
          </a:p>
          <a:p>
            <a:pPr marL="327025" marR="2676525" indent="-314960">
              <a:lnSpc>
                <a:spcPts val="4360"/>
              </a:lnSpc>
              <a:spcBef>
                <a:spcPts val="40"/>
              </a:spcBef>
            </a:pPr>
            <a:r>
              <a:rPr sz="36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3600" spc="-11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sy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  </a:t>
            </a:r>
            <a:r>
              <a:rPr sz="3600" spc="-2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3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2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3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plagiarized!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7448" y="1743100"/>
            <a:ext cx="3335274" cy="39848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63544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-50" dirty="0"/>
              <a:t>TO</a:t>
            </a:r>
            <a:r>
              <a:rPr spc="70" dirty="0"/>
              <a:t> </a:t>
            </a:r>
            <a:r>
              <a:rPr spc="-25" dirty="0"/>
              <a:t>AVOID</a:t>
            </a:r>
            <a:r>
              <a:rPr spc="50" dirty="0"/>
              <a:t> </a:t>
            </a:r>
            <a:r>
              <a:rPr spc="-20" dirty="0"/>
              <a:t>PLAGIARISM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0409" y="1526793"/>
            <a:ext cx="7297420" cy="3316604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469900" algn="l"/>
              </a:tabLst>
            </a:pPr>
            <a:r>
              <a:rPr sz="2700" spc="-5" dirty="0">
                <a:solidFill>
                  <a:srgbClr val="85CE23"/>
                </a:solidFill>
                <a:latin typeface="Arial"/>
                <a:cs typeface="Arial"/>
              </a:rPr>
              <a:t>1.	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SUMMARIZE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ou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288925" marR="196215" indent="-276860">
              <a:lnSpc>
                <a:spcPts val="3829"/>
              </a:lnSpc>
              <a:spcBef>
                <a:spcPts val="88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summarizing</a:t>
            </a:r>
            <a:endParaRPr sz="3200">
              <a:latin typeface="Arial"/>
              <a:cs typeface="Arial"/>
            </a:endParaRPr>
          </a:p>
          <a:p>
            <a:pPr marL="288925" marR="47625" indent="-276860">
              <a:lnSpc>
                <a:spcPts val="3829"/>
              </a:lnSpc>
              <a:spcBef>
                <a:spcPts val="655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quotations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63544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-50" dirty="0"/>
              <a:t>TO</a:t>
            </a:r>
            <a:r>
              <a:rPr spc="70" dirty="0"/>
              <a:t> </a:t>
            </a:r>
            <a:r>
              <a:rPr spc="-25" dirty="0"/>
              <a:t>AVOID</a:t>
            </a:r>
            <a:r>
              <a:rPr spc="50" dirty="0"/>
              <a:t> </a:t>
            </a:r>
            <a:r>
              <a:rPr spc="-20" dirty="0"/>
              <a:t>PLAGIARISM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0409" y="1526793"/>
            <a:ext cx="7416800" cy="283019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469900" algn="l"/>
              </a:tabLst>
            </a:pPr>
            <a:r>
              <a:rPr sz="2700" spc="-5" dirty="0">
                <a:solidFill>
                  <a:srgbClr val="85CE23"/>
                </a:solidFill>
                <a:latin typeface="Arial"/>
                <a:cs typeface="Arial"/>
              </a:rPr>
              <a:t>2.	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Paraphrase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ou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8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288925" marR="5080" indent="-276860">
              <a:lnSpc>
                <a:spcPts val="3829"/>
              </a:lnSpc>
              <a:spcBef>
                <a:spcPts val="88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ay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longer</a:t>
            </a:r>
            <a:r>
              <a:rPr sz="3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32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7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700" spc="-5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63544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-50" dirty="0"/>
              <a:t>TO</a:t>
            </a:r>
            <a:r>
              <a:rPr spc="70" dirty="0"/>
              <a:t> </a:t>
            </a:r>
            <a:r>
              <a:rPr spc="-25" dirty="0"/>
              <a:t>AVOID</a:t>
            </a:r>
            <a:r>
              <a:rPr spc="50" dirty="0"/>
              <a:t> </a:t>
            </a:r>
            <a:r>
              <a:rPr spc="-20" dirty="0"/>
              <a:t>PLAGIARISM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4684" y="1162907"/>
            <a:ext cx="7892415" cy="422275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469900" algn="l"/>
              </a:tabLst>
            </a:pPr>
            <a:r>
              <a:rPr sz="2400" spc="5" dirty="0">
                <a:solidFill>
                  <a:srgbClr val="85CE23"/>
                </a:solidFill>
                <a:latin typeface="Arial"/>
                <a:cs typeface="Arial"/>
              </a:rPr>
              <a:t>3.	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Quote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4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reference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  <a:p>
            <a:pPr marL="288925" marR="117475" indent="-276225">
              <a:lnSpc>
                <a:spcPts val="2850"/>
              </a:lnSpc>
              <a:spcBef>
                <a:spcPts val="844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9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produced</a:t>
            </a:r>
            <a:r>
              <a:rPr sz="2400" spc="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exact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length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400" spc="-6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quoted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(unless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ellipses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used)</a:t>
            </a:r>
            <a:endParaRPr sz="2400">
              <a:latin typeface="Arial"/>
              <a:cs typeface="Arial"/>
            </a:endParaRPr>
          </a:p>
          <a:p>
            <a:pPr marL="288925" marR="111760" indent="-276225">
              <a:lnSpc>
                <a:spcPts val="2860"/>
              </a:lnSpc>
              <a:spcBef>
                <a:spcPts val="75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use the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original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author’s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exact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words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put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quotation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marks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around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2400">
              <a:latin typeface="Arial"/>
              <a:cs typeface="Arial"/>
            </a:endParaRPr>
          </a:p>
          <a:p>
            <a:pPr marL="288925" marR="313055" indent="-276225">
              <a:lnSpc>
                <a:spcPts val="2850"/>
              </a:lnSpc>
              <a:spcBef>
                <a:spcPts val="75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3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include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00" spc="-6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borrowed</a:t>
            </a:r>
            <a:r>
              <a:rPr sz="2400" spc="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author’s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language</a:t>
            </a:r>
            <a:endParaRPr sz="2400">
              <a:latin typeface="Arial"/>
              <a:cs typeface="Arial"/>
            </a:endParaRPr>
          </a:p>
          <a:p>
            <a:pPr marL="288925" marR="5080" indent="-276225">
              <a:lnSpc>
                <a:spcPts val="2860"/>
              </a:lnSpc>
              <a:spcBef>
                <a:spcPts val="75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introduce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quotes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phrases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According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6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Bob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Jones,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“xxx”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Bob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Jones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stated,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“xxx”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55816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IMPORTANT</a:t>
            </a:r>
            <a:r>
              <a:rPr spc="175" dirty="0"/>
              <a:t> </a:t>
            </a:r>
            <a:r>
              <a:rPr spc="-10" dirty="0"/>
              <a:t>REMINDERS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8984" y="1587499"/>
            <a:ext cx="7489190" cy="2548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8770" indent="-306070">
              <a:lnSpc>
                <a:spcPts val="2755"/>
              </a:lnSpc>
              <a:spcBef>
                <a:spcPts val="105"/>
              </a:spcBef>
              <a:buClr>
                <a:srgbClr val="85CE23"/>
              </a:buClr>
              <a:buSzPct val="95833"/>
              <a:buFont typeface="MS Gothic"/>
              <a:buChar char="✓"/>
              <a:tabLst>
                <a:tab pos="318770" algn="l"/>
              </a:tabLst>
            </a:pP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Always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double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check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citations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accuracy,</a:t>
            </a:r>
            <a:endParaRPr sz="2400">
              <a:latin typeface="Arial"/>
              <a:cs typeface="Arial"/>
            </a:endParaRPr>
          </a:p>
          <a:p>
            <a:pPr marL="260350">
              <a:lnSpc>
                <a:spcPts val="2755"/>
              </a:lnSpc>
            </a:pP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proper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formatting,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author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number.</a:t>
            </a:r>
            <a:endParaRPr sz="2400">
              <a:latin typeface="Arial"/>
              <a:cs typeface="Arial"/>
            </a:endParaRPr>
          </a:p>
          <a:p>
            <a:pPr marL="260350" marR="5080" indent="-248285">
              <a:lnSpc>
                <a:spcPts val="2550"/>
              </a:lnSpc>
              <a:spcBef>
                <a:spcPts val="785"/>
              </a:spcBef>
              <a:buClr>
                <a:srgbClr val="85CE23"/>
              </a:buClr>
              <a:buSzPct val="95833"/>
              <a:buFont typeface="MS Gothic"/>
              <a:buChar char="✓"/>
              <a:tabLst>
                <a:tab pos="31877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sure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citations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match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sources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listed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Works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Cited.</a:t>
            </a:r>
            <a:endParaRPr sz="2400">
              <a:latin typeface="Arial"/>
              <a:cs typeface="Arial"/>
            </a:endParaRPr>
          </a:p>
          <a:p>
            <a:pPr marL="260350" marR="264795" indent="-248285">
              <a:lnSpc>
                <a:spcPct val="90000"/>
              </a:lnSpc>
              <a:spcBef>
                <a:spcPts val="685"/>
              </a:spcBef>
              <a:buClr>
                <a:srgbClr val="85CE23"/>
              </a:buClr>
              <a:buSzPct val="95833"/>
              <a:buFont typeface="MS Gothic"/>
              <a:buChar char="✓"/>
              <a:tabLst>
                <a:tab pos="318770" algn="l"/>
              </a:tabLst>
            </a:pP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Anyone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reading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able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easily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locate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original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material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work.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34" y="550163"/>
            <a:ext cx="381825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GOOD</a:t>
            </a:r>
            <a:r>
              <a:rPr dirty="0"/>
              <a:t> </a:t>
            </a:r>
            <a:r>
              <a:rPr spc="5" dirty="0"/>
              <a:t>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0409" y="1351121"/>
            <a:ext cx="7364730" cy="358394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9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presses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(Harvard,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Cambridge)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Publishing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Houses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(Penguin,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Random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House)</a:t>
            </a:r>
            <a:endParaRPr sz="2400">
              <a:latin typeface="Arial"/>
              <a:cs typeface="Arial"/>
            </a:endParaRPr>
          </a:p>
          <a:p>
            <a:pPr marL="288925" marR="1223645" indent="-276860">
              <a:lnSpc>
                <a:spcPts val="2850"/>
              </a:lnSpc>
              <a:spcBef>
                <a:spcPts val="84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3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Well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Known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Organizations</a:t>
            </a: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(United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Nations,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Government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websites)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9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Well-Known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Newspapers</a:t>
            </a:r>
            <a:r>
              <a:rPr sz="2400" spc="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(New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York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Times)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29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Well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Known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(BBC,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CNN)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6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Magazines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2577465" algn="l"/>
              </a:tabLst>
            </a:pPr>
            <a:r>
              <a:rPr sz="2400" dirty="0">
                <a:solidFill>
                  <a:srgbClr val="85CE23"/>
                </a:solidFill>
                <a:latin typeface="MS Gothic"/>
                <a:cs typeface="MS Gothic"/>
              </a:rPr>
              <a:t>▶</a:t>
            </a:r>
            <a:r>
              <a:rPr sz="2400" spc="-215" dirty="0">
                <a:solidFill>
                  <a:srgbClr val="85CE23"/>
                </a:solidFill>
                <a:latin typeface="MS Gothic"/>
                <a:cs typeface="MS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Journals	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(JSTOR)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447</Words>
  <Application>Microsoft Macintosh PowerPoint</Application>
  <PresentationFormat>Presentazione su schermo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MS Gothic</vt:lpstr>
      <vt:lpstr>Arial</vt:lpstr>
      <vt:lpstr>Calibri</vt:lpstr>
      <vt:lpstr>Office Theme</vt:lpstr>
      <vt:lpstr>PLAGIARISM</vt:lpstr>
      <vt:lpstr>OFFICIAL DEFINITION</vt:lpstr>
      <vt:lpstr>WHAT DOES PLAGIARISM LOOK  LIKE?</vt:lpstr>
      <vt:lpstr>Presentazione standard di PowerPoint</vt:lpstr>
      <vt:lpstr>HOW TO AVOID PLAGIARISM</vt:lpstr>
      <vt:lpstr>HOW TO AVOID PLAGIARISM</vt:lpstr>
      <vt:lpstr>HOW TO AVOID PLAGIARISM</vt:lpstr>
      <vt:lpstr>IMPORTANT REMINDERS</vt:lpstr>
      <vt:lpstr>GOOD SOURCES</vt:lpstr>
      <vt:lpstr>BAD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Anna</dc:creator>
  <cp:lastModifiedBy>Mauro Caselli</cp:lastModifiedBy>
  <cp:revision>1</cp:revision>
  <dcterms:created xsi:type="dcterms:W3CDTF">2021-05-06T10:49:38Z</dcterms:created>
  <dcterms:modified xsi:type="dcterms:W3CDTF">2021-05-06T10:53:00Z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2021-05-06T00:00:00Z</vt:filetime>
  </property>
</Properties>
</file>