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20" y="0"/>
            <a:ext cx="9093758" cy="683152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C0000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C0000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52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371" y="709325"/>
            <a:ext cx="9009253" cy="61324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C0000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22092" y="243077"/>
            <a:ext cx="4099814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C0000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75458" y="2950210"/>
            <a:ext cx="6654800" cy="3345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Relationship Id="rId3" Type="http://schemas.openxmlformats.org/officeDocument/2006/relationships/hyperlink" Target="https://en.wikipedia.org/wiki/CiteSeer" TargetMode="External"/><Relationship Id="rId4" Type="http://schemas.openxmlformats.org/officeDocument/2006/relationships/hyperlink" Target="https://en.wikipedia.org/wiki/Scopus" TargetMode="External"/><Relationship Id="rId5" Type="http://schemas.openxmlformats.org/officeDocument/2006/relationships/hyperlink" Target="https://en.wikipedia.org/wiki/Web_of_Science" TargetMode="Externa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20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Relationship Id="rId3" Type="http://schemas.openxmlformats.org/officeDocument/2006/relationships/image" Target="../media/image22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23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4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../media/image25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../media/image22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2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Relationship Id="rId3" Type="http://schemas.openxmlformats.org/officeDocument/2006/relationships/image" Target="../media/image28.png"/><Relationship Id="rId4" Type="http://schemas.openxmlformats.org/officeDocument/2006/relationships/image" Target="../media/image2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29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22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jpg"/><Relationship Id="rId5" Type="http://schemas.openxmlformats.org/officeDocument/2006/relationships/image" Target="../media/image35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4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holar.google.co.in/" TargetMode="Externa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Relationship Id="rId4" Type="http://schemas.openxmlformats.org/officeDocument/2006/relationships/image" Target="../media/image18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31965"/>
            <a:chOff x="0" y="0"/>
            <a:chExt cx="9144000" cy="68319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3152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32605" y="2526055"/>
              <a:ext cx="3215894" cy="111859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60445" y="3995165"/>
              <a:ext cx="3619500" cy="12668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92015" y="563752"/>
              <a:ext cx="2145284" cy="142659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310378" y="1961007"/>
              <a:ext cx="228600" cy="575945"/>
            </a:xfrm>
            <a:custGeom>
              <a:avLst/>
              <a:gdLst/>
              <a:ahLst/>
              <a:cxnLst/>
              <a:rect l="l" t="t" r="r" b="b"/>
              <a:pathLst>
                <a:path w="228600" h="575944">
                  <a:moveTo>
                    <a:pt x="76142" y="347895"/>
                  </a:moveTo>
                  <a:lnTo>
                    <a:pt x="0" y="348995"/>
                  </a:lnTo>
                  <a:lnTo>
                    <a:pt x="117601" y="575944"/>
                  </a:lnTo>
                  <a:lnTo>
                    <a:pt x="209087" y="385952"/>
                  </a:lnTo>
                  <a:lnTo>
                    <a:pt x="76708" y="385952"/>
                  </a:lnTo>
                  <a:lnTo>
                    <a:pt x="76142" y="347895"/>
                  </a:lnTo>
                  <a:close/>
                </a:path>
                <a:path w="228600" h="575944">
                  <a:moveTo>
                    <a:pt x="152343" y="346794"/>
                  </a:moveTo>
                  <a:lnTo>
                    <a:pt x="76142" y="347895"/>
                  </a:lnTo>
                  <a:lnTo>
                    <a:pt x="76708" y="385952"/>
                  </a:lnTo>
                  <a:lnTo>
                    <a:pt x="152908" y="384809"/>
                  </a:lnTo>
                  <a:lnTo>
                    <a:pt x="152343" y="346794"/>
                  </a:lnTo>
                  <a:close/>
                </a:path>
                <a:path w="228600" h="575944">
                  <a:moveTo>
                    <a:pt x="228473" y="345693"/>
                  </a:moveTo>
                  <a:lnTo>
                    <a:pt x="152343" y="346794"/>
                  </a:lnTo>
                  <a:lnTo>
                    <a:pt x="152908" y="384809"/>
                  </a:lnTo>
                  <a:lnTo>
                    <a:pt x="76708" y="385952"/>
                  </a:lnTo>
                  <a:lnTo>
                    <a:pt x="209087" y="385952"/>
                  </a:lnTo>
                  <a:lnTo>
                    <a:pt x="228473" y="345693"/>
                  </a:lnTo>
                  <a:close/>
                </a:path>
                <a:path w="228600" h="575944">
                  <a:moveTo>
                    <a:pt x="147193" y="0"/>
                  </a:moveTo>
                  <a:lnTo>
                    <a:pt x="70993" y="1142"/>
                  </a:lnTo>
                  <a:lnTo>
                    <a:pt x="76142" y="347895"/>
                  </a:lnTo>
                  <a:lnTo>
                    <a:pt x="152343" y="346794"/>
                  </a:lnTo>
                  <a:lnTo>
                    <a:pt x="147193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3885946" y="5148198"/>
            <a:ext cx="3050540" cy="1429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65" b="1">
                <a:solidFill>
                  <a:srgbClr val="6F2F9F"/>
                </a:solidFill>
                <a:latin typeface="Calibri"/>
                <a:cs typeface="Calibri"/>
              </a:rPr>
              <a:t>Dr. </a:t>
            </a:r>
            <a:r>
              <a:rPr dirty="0" sz="2000" spc="-5" b="1">
                <a:solidFill>
                  <a:srgbClr val="6F2F9F"/>
                </a:solidFill>
                <a:latin typeface="Calibri"/>
                <a:cs typeface="Calibri"/>
              </a:rPr>
              <a:t>Abdulrahaman </a:t>
            </a:r>
            <a:r>
              <a:rPr dirty="0" sz="2000" spc="5" b="1">
                <a:solidFill>
                  <a:srgbClr val="6F2F9F"/>
                </a:solidFill>
                <a:latin typeface="Calibri"/>
                <a:cs typeface="Calibri"/>
              </a:rPr>
              <a:t>A. </a:t>
            </a:r>
            <a:r>
              <a:rPr dirty="0" sz="2000" b="1">
                <a:solidFill>
                  <a:srgbClr val="6F2F9F"/>
                </a:solidFill>
                <a:latin typeface="Calibri"/>
                <a:cs typeface="Calibri"/>
              </a:rPr>
              <a:t>Momin </a:t>
            </a:r>
            <a:r>
              <a:rPr dirty="0" sz="2000" spc="-44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Calibri"/>
                <a:cs typeface="Calibri"/>
              </a:rPr>
              <a:t>Assistant</a:t>
            </a:r>
            <a:r>
              <a:rPr dirty="0" sz="1800" spc="3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FF0000"/>
                </a:solidFill>
                <a:latin typeface="Calibri"/>
                <a:cs typeface="Calibri"/>
              </a:rPr>
              <a:t>Professor, </a:t>
            </a:r>
            <a:r>
              <a:rPr dirty="0" sz="18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Department of</a:t>
            </a:r>
            <a:r>
              <a:rPr dirty="0" sz="1800" spc="40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FF0000"/>
                </a:solidFill>
                <a:latin typeface="Calibri"/>
                <a:cs typeface="Calibri"/>
              </a:rPr>
              <a:t>Biochemistry, </a:t>
            </a:r>
            <a:r>
              <a:rPr dirty="0" sz="18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FF0000"/>
                </a:solidFill>
                <a:latin typeface="Calibri"/>
                <a:cs typeface="Calibri"/>
              </a:rPr>
              <a:t>BV</a:t>
            </a:r>
            <a:r>
              <a:rPr dirty="0" sz="18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Calibri"/>
                <a:cs typeface="Calibri"/>
              </a:rPr>
              <a:t>(DTU)</a:t>
            </a:r>
            <a:r>
              <a:rPr dirty="0" sz="18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Medical</a:t>
            </a:r>
            <a:r>
              <a:rPr dirty="0" sz="18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Calibri"/>
                <a:cs typeface="Calibri"/>
              </a:rPr>
              <a:t>College,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Pune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56150" y="3699509"/>
            <a:ext cx="9721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dirty="0" sz="2400" spc="-5" b="1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dirty="0" sz="2400" spc="-5" b="1">
                <a:solidFill>
                  <a:srgbClr val="E9F735"/>
                </a:solidFill>
                <a:latin typeface="Calibri"/>
                <a:cs typeface="Calibri"/>
              </a:rPr>
              <a:t>D</a:t>
            </a:r>
            <a:r>
              <a:rPr dirty="0" sz="2400" spc="-85" b="1">
                <a:solidFill>
                  <a:srgbClr val="E9F735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dirty="0" sz="2400" spc="-5" b="1">
                <a:solidFill>
                  <a:srgbClr val="BEBEBE"/>
                </a:solidFill>
                <a:latin typeface="Calibri"/>
                <a:cs typeface="Calibri"/>
              </a:rPr>
              <a:t>t</a:t>
            </a:r>
            <a:r>
              <a:rPr dirty="0" sz="2400" spc="-5" b="1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4182"/>
            <a:ext cx="9144000" cy="6774815"/>
            <a:chOff x="0" y="34182"/>
            <a:chExt cx="9144000" cy="6774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182"/>
              <a:ext cx="9144000" cy="677481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35000" y="846048"/>
              <a:ext cx="8105775" cy="5880100"/>
            </a:xfrm>
            <a:custGeom>
              <a:avLst/>
              <a:gdLst/>
              <a:ahLst/>
              <a:cxnLst/>
              <a:rect l="l" t="t" r="r" b="b"/>
              <a:pathLst>
                <a:path w="8105775" h="5880100">
                  <a:moveTo>
                    <a:pt x="1499819" y="820318"/>
                  </a:moveTo>
                  <a:lnTo>
                    <a:pt x="6191453" y="820318"/>
                  </a:lnTo>
                  <a:lnTo>
                    <a:pt x="6191453" y="76847"/>
                  </a:lnTo>
                  <a:lnTo>
                    <a:pt x="1499819" y="76847"/>
                  </a:lnTo>
                  <a:lnTo>
                    <a:pt x="1499819" y="820318"/>
                  </a:lnTo>
                  <a:close/>
                </a:path>
                <a:path w="8105775" h="5880100">
                  <a:moveTo>
                    <a:pt x="1499819" y="5879490"/>
                  </a:moveTo>
                  <a:lnTo>
                    <a:pt x="6191453" y="5879490"/>
                  </a:lnTo>
                  <a:lnTo>
                    <a:pt x="6191453" y="948588"/>
                  </a:lnTo>
                  <a:lnTo>
                    <a:pt x="1499819" y="948588"/>
                  </a:lnTo>
                  <a:lnTo>
                    <a:pt x="1499819" y="5879490"/>
                  </a:lnTo>
                  <a:close/>
                </a:path>
                <a:path w="8105775" h="5880100">
                  <a:moveTo>
                    <a:pt x="6529019" y="5879490"/>
                  </a:moveTo>
                  <a:lnTo>
                    <a:pt x="8105724" y="5879490"/>
                  </a:lnTo>
                  <a:lnTo>
                    <a:pt x="8105724" y="948588"/>
                  </a:lnTo>
                  <a:lnTo>
                    <a:pt x="6529019" y="948588"/>
                  </a:lnTo>
                  <a:lnTo>
                    <a:pt x="6529019" y="5879490"/>
                  </a:lnTo>
                  <a:close/>
                </a:path>
                <a:path w="8105775" h="5880100">
                  <a:moveTo>
                    <a:pt x="0" y="948588"/>
                  </a:moveTo>
                  <a:lnTo>
                    <a:pt x="1162227" y="948588"/>
                  </a:lnTo>
                  <a:lnTo>
                    <a:pt x="1162227" y="0"/>
                  </a:lnTo>
                  <a:lnTo>
                    <a:pt x="0" y="0"/>
                  </a:lnTo>
                  <a:lnTo>
                    <a:pt x="0" y="948588"/>
                  </a:lnTo>
                  <a:close/>
                </a:path>
                <a:path w="8105775" h="5880100">
                  <a:moveTo>
                    <a:pt x="0" y="2256053"/>
                  </a:moveTo>
                  <a:lnTo>
                    <a:pt x="1162227" y="2256053"/>
                  </a:lnTo>
                  <a:lnTo>
                    <a:pt x="1162227" y="1871497"/>
                  </a:lnTo>
                  <a:lnTo>
                    <a:pt x="0" y="1871497"/>
                  </a:lnTo>
                  <a:lnTo>
                    <a:pt x="0" y="2256053"/>
                  </a:lnTo>
                  <a:close/>
                </a:path>
                <a:path w="8105775" h="5880100">
                  <a:moveTo>
                    <a:pt x="1585290" y="1837334"/>
                  </a:moveTo>
                  <a:lnTo>
                    <a:pt x="4149039" y="1837334"/>
                  </a:lnTo>
                  <a:lnTo>
                    <a:pt x="4149039" y="1563865"/>
                  </a:lnTo>
                  <a:lnTo>
                    <a:pt x="1585290" y="1563865"/>
                  </a:lnTo>
                  <a:lnTo>
                    <a:pt x="1585290" y="1837334"/>
                  </a:lnTo>
                  <a:close/>
                </a:path>
              </a:pathLst>
            </a:custGeom>
            <a:ln w="381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514980" y="2618232"/>
              <a:ext cx="154305" cy="803910"/>
            </a:xfrm>
            <a:custGeom>
              <a:avLst/>
              <a:gdLst/>
              <a:ahLst/>
              <a:cxnLst/>
              <a:rect l="l" t="t" r="r" b="b"/>
              <a:pathLst>
                <a:path w="154305" h="803910">
                  <a:moveTo>
                    <a:pt x="76835" y="0"/>
                  </a:moveTo>
                  <a:lnTo>
                    <a:pt x="0" y="76962"/>
                  </a:lnTo>
                  <a:lnTo>
                    <a:pt x="38481" y="76962"/>
                  </a:lnTo>
                  <a:lnTo>
                    <a:pt x="38481" y="803401"/>
                  </a:lnTo>
                  <a:lnTo>
                    <a:pt x="115316" y="803401"/>
                  </a:lnTo>
                  <a:lnTo>
                    <a:pt x="115316" y="76962"/>
                  </a:lnTo>
                  <a:lnTo>
                    <a:pt x="153796" y="76962"/>
                  </a:lnTo>
                  <a:lnTo>
                    <a:pt x="7683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514980" y="2618232"/>
              <a:ext cx="154305" cy="803910"/>
            </a:xfrm>
            <a:custGeom>
              <a:avLst/>
              <a:gdLst/>
              <a:ahLst/>
              <a:cxnLst/>
              <a:rect l="l" t="t" r="r" b="b"/>
              <a:pathLst>
                <a:path w="154305" h="803910">
                  <a:moveTo>
                    <a:pt x="0" y="76962"/>
                  </a:moveTo>
                  <a:lnTo>
                    <a:pt x="76835" y="0"/>
                  </a:lnTo>
                  <a:lnTo>
                    <a:pt x="153796" y="76962"/>
                  </a:lnTo>
                  <a:lnTo>
                    <a:pt x="115316" y="76962"/>
                  </a:lnTo>
                  <a:lnTo>
                    <a:pt x="115316" y="803401"/>
                  </a:lnTo>
                  <a:lnTo>
                    <a:pt x="38481" y="803401"/>
                  </a:lnTo>
                  <a:lnTo>
                    <a:pt x="38481" y="76962"/>
                  </a:lnTo>
                  <a:lnTo>
                    <a:pt x="0" y="76962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896867" y="2622169"/>
              <a:ext cx="154305" cy="803275"/>
            </a:xfrm>
            <a:custGeom>
              <a:avLst/>
              <a:gdLst/>
              <a:ahLst/>
              <a:cxnLst/>
              <a:rect l="l" t="t" r="r" b="b"/>
              <a:pathLst>
                <a:path w="154304" h="803275">
                  <a:moveTo>
                    <a:pt x="76962" y="0"/>
                  </a:moveTo>
                  <a:lnTo>
                    <a:pt x="0" y="76834"/>
                  </a:lnTo>
                  <a:lnTo>
                    <a:pt x="38481" y="76834"/>
                  </a:lnTo>
                  <a:lnTo>
                    <a:pt x="38481" y="803275"/>
                  </a:lnTo>
                  <a:lnTo>
                    <a:pt x="115316" y="803275"/>
                  </a:lnTo>
                  <a:lnTo>
                    <a:pt x="115316" y="76834"/>
                  </a:lnTo>
                  <a:lnTo>
                    <a:pt x="153797" y="76834"/>
                  </a:lnTo>
                  <a:lnTo>
                    <a:pt x="7696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896867" y="2622169"/>
              <a:ext cx="154305" cy="803275"/>
            </a:xfrm>
            <a:custGeom>
              <a:avLst/>
              <a:gdLst/>
              <a:ahLst/>
              <a:cxnLst/>
              <a:rect l="l" t="t" r="r" b="b"/>
              <a:pathLst>
                <a:path w="154304" h="803275">
                  <a:moveTo>
                    <a:pt x="0" y="76834"/>
                  </a:moveTo>
                  <a:lnTo>
                    <a:pt x="76962" y="0"/>
                  </a:lnTo>
                  <a:lnTo>
                    <a:pt x="153797" y="76834"/>
                  </a:lnTo>
                  <a:lnTo>
                    <a:pt x="115316" y="76834"/>
                  </a:lnTo>
                  <a:lnTo>
                    <a:pt x="115316" y="803275"/>
                  </a:lnTo>
                  <a:lnTo>
                    <a:pt x="38481" y="803275"/>
                  </a:lnTo>
                  <a:lnTo>
                    <a:pt x="38481" y="76834"/>
                  </a:lnTo>
                  <a:lnTo>
                    <a:pt x="0" y="76834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129914" y="2012569"/>
              <a:ext cx="125730" cy="466090"/>
            </a:xfrm>
            <a:custGeom>
              <a:avLst/>
              <a:gdLst/>
              <a:ahLst/>
              <a:cxnLst/>
              <a:rect l="l" t="t" r="r" b="b"/>
              <a:pathLst>
                <a:path w="125729" h="466089">
                  <a:moveTo>
                    <a:pt x="93980" y="0"/>
                  </a:moveTo>
                  <a:lnTo>
                    <a:pt x="31368" y="0"/>
                  </a:lnTo>
                  <a:lnTo>
                    <a:pt x="31368" y="403097"/>
                  </a:lnTo>
                  <a:lnTo>
                    <a:pt x="0" y="403097"/>
                  </a:lnTo>
                  <a:lnTo>
                    <a:pt x="62611" y="465708"/>
                  </a:lnTo>
                  <a:lnTo>
                    <a:pt x="125349" y="403097"/>
                  </a:lnTo>
                  <a:lnTo>
                    <a:pt x="93980" y="403097"/>
                  </a:lnTo>
                  <a:lnTo>
                    <a:pt x="9398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129914" y="2012569"/>
              <a:ext cx="125730" cy="466090"/>
            </a:xfrm>
            <a:custGeom>
              <a:avLst/>
              <a:gdLst/>
              <a:ahLst/>
              <a:cxnLst/>
              <a:rect l="l" t="t" r="r" b="b"/>
              <a:pathLst>
                <a:path w="125729" h="466089">
                  <a:moveTo>
                    <a:pt x="0" y="403097"/>
                  </a:moveTo>
                  <a:lnTo>
                    <a:pt x="31368" y="403097"/>
                  </a:lnTo>
                  <a:lnTo>
                    <a:pt x="31368" y="0"/>
                  </a:lnTo>
                  <a:lnTo>
                    <a:pt x="93980" y="0"/>
                  </a:lnTo>
                  <a:lnTo>
                    <a:pt x="93980" y="403097"/>
                  </a:lnTo>
                  <a:lnTo>
                    <a:pt x="125349" y="403097"/>
                  </a:lnTo>
                  <a:lnTo>
                    <a:pt x="62611" y="465708"/>
                  </a:lnTo>
                  <a:lnTo>
                    <a:pt x="0" y="403097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178934" y="984250"/>
              <a:ext cx="1410335" cy="127000"/>
            </a:xfrm>
            <a:custGeom>
              <a:avLst/>
              <a:gdLst/>
              <a:ahLst/>
              <a:cxnLst/>
              <a:rect l="l" t="t" r="r" b="b"/>
              <a:pathLst>
                <a:path w="1410335" h="127000">
                  <a:moveTo>
                    <a:pt x="63245" y="0"/>
                  </a:moveTo>
                  <a:lnTo>
                    <a:pt x="0" y="63246"/>
                  </a:lnTo>
                  <a:lnTo>
                    <a:pt x="63245" y="126619"/>
                  </a:lnTo>
                  <a:lnTo>
                    <a:pt x="63245" y="94869"/>
                  </a:lnTo>
                  <a:lnTo>
                    <a:pt x="1409953" y="94869"/>
                  </a:lnTo>
                  <a:lnTo>
                    <a:pt x="1409953" y="31623"/>
                  </a:lnTo>
                  <a:lnTo>
                    <a:pt x="63245" y="31623"/>
                  </a:lnTo>
                  <a:lnTo>
                    <a:pt x="6324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178934" y="984250"/>
              <a:ext cx="1410335" cy="127000"/>
            </a:xfrm>
            <a:custGeom>
              <a:avLst/>
              <a:gdLst/>
              <a:ahLst/>
              <a:cxnLst/>
              <a:rect l="l" t="t" r="r" b="b"/>
              <a:pathLst>
                <a:path w="1410335" h="127000">
                  <a:moveTo>
                    <a:pt x="0" y="63246"/>
                  </a:moveTo>
                  <a:lnTo>
                    <a:pt x="63245" y="0"/>
                  </a:lnTo>
                  <a:lnTo>
                    <a:pt x="63245" y="31623"/>
                  </a:lnTo>
                  <a:lnTo>
                    <a:pt x="1409953" y="31623"/>
                  </a:lnTo>
                  <a:lnTo>
                    <a:pt x="1409953" y="94869"/>
                  </a:lnTo>
                  <a:lnTo>
                    <a:pt x="63245" y="94869"/>
                  </a:lnTo>
                  <a:lnTo>
                    <a:pt x="63245" y="126619"/>
                  </a:lnTo>
                  <a:lnTo>
                    <a:pt x="0" y="63246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768854" y="1514983"/>
              <a:ext cx="1410335" cy="127000"/>
            </a:xfrm>
            <a:custGeom>
              <a:avLst/>
              <a:gdLst/>
              <a:ahLst/>
              <a:cxnLst/>
              <a:rect l="l" t="t" r="r" b="b"/>
              <a:pathLst>
                <a:path w="1410335" h="127000">
                  <a:moveTo>
                    <a:pt x="63245" y="0"/>
                  </a:moveTo>
                  <a:lnTo>
                    <a:pt x="0" y="63245"/>
                  </a:lnTo>
                  <a:lnTo>
                    <a:pt x="63245" y="126618"/>
                  </a:lnTo>
                  <a:lnTo>
                    <a:pt x="63245" y="94995"/>
                  </a:lnTo>
                  <a:lnTo>
                    <a:pt x="1410081" y="94995"/>
                  </a:lnTo>
                  <a:lnTo>
                    <a:pt x="1410081" y="31622"/>
                  </a:lnTo>
                  <a:lnTo>
                    <a:pt x="63245" y="31622"/>
                  </a:lnTo>
                  <a:lnTo>
                    <a:pt x="6324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768854" y="1514983"/>
              <a:ext cx="1410335" cy="127000"/>
            </a:xfrm>
            <a:custGeom>
              <a:avLst/>
              <a:gdLst/>
              <a:ahLst/>
              <a:cxnLst/>
              <a:rect l="l" t="t" r="r" b="b"/>
              <a:pathLst>
                <a:path w="1410335" h="127000">
                  <a:moveTo>
                    <a:pt x="0" y="63245"/>
                  </a:moveTo>
                  <a:lnTo>
                    <a:pt x="63245" y="0"/>
                  </a:lnTo>
                  <a:lnTo>
                    <a:pt x="63245" y="31622"/>
                  </a:lnTo>
                  <a:lnTo>
                    <a:pt x="1410081" y="31622"/>
                  </a:lnTo>
                  <a:lnTo>
                    <a:pt x="1410081" y="94995"/>
                  </a:lnTo>
                  <a:lnTo>
                    <a:pt x="63245" y="94995"/>
                  </a:lnTo>
                  <a:lnTo>
                    <a:pt x="63245" y="126618"/>
                  </a:lnTo>
                  <a:lnTo>
                    <a:pt x="0" y="63245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828164" y="2618232"/>
              <a:ext cx="154305" cy="803910"/>
            </a:xfrm>
            <a:custGeom>
              <a:avLst/>
              <a:gdLst/>
              <a:ahLst/>
              <a:cxnLst/>
              <a:rect l="l" t="t" r="r" b="b"/>
              <a:pathLst>
                <a:path w="154305" h="803910">
                  <a:moveTo>
                    <a:pt x="76962" y="0"/>
                  </a:moveTo>
                  <a:lnTo>
                    <a:pt x="0" y="76962"/>
                  </a:lnTo>
                  <a:lnTo>
                    <a:pt x="38481" y="76962"/>
                  </a:lnTo>
                  <a:lnTo>
                    <a:pt x="38481" y="803401"/>
                  </a:lnTo>
                  <a:lnTo>
                    <a:pt x="115443" y="803401"/>
                  </a:lnTo>
                  <a:lnTo>
                    <a:pt x="115443" y="76962"/>
                  </a:lnTo>
                  <a:lnTo>
                    <a:pt x="153924" y="76962"/>
                  </a:lnTo>
                  <a:lnTo>
                    <a:pt x="7696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828164" y="2618232"/>
              <a:ext cx="154305" cy="803910"/>
            </a:xfrm>
            <a:custGeom>
              <a:avLst/>
              <a:gdLst/>
              <a:ahLst/>
              <a:cxnLst/>
              <a:rect l="l" t="t" r="r" b="b"/>
              <a:pathLst>
                <a:path w="154305" h="803910">
                  <a:moveTo>
                    <a:pt x="0" y="76962"/>
                  </a:moveTo>
                  <a:lnTo>
                    <a:pt x="76962" y="0"/>
                  </a:lnTo>
                  <a:lnTo>
                    <a:pt x="153924" y="76962"/>
                  </a:lnTo>
                  <a:lnTo>
                    <a:pt x="115443" y="76962"/>
                  </a:lnTo>
                  <a:lnTo>
                    <a:pt x="115443" y="803401"/>
                  </a:lnTo>
                  <a:lnTo>
                    <a:pt x="38481" y="803401"/>
                  </a:lnTo>
                  <a:lnTo>
                    <a:pt x="38481" y="76962"/>
                  </a:lnTo>
                  <a:lnTo>
                    <a:pt x="0" y="76962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4066" y="3421583"/>
              <a:ext cx="2301875" cy="1200785"/>
            </a:xfrm>
            <a:custGeom>
              <a:avLst/>
              <a:gdLst/>
              <a:ahLst/>
              <a:cxnLst/>
              <a:rect l="l" t="t" r="r" b="b"/>
              <a:pathLst>
                <a:path w="2301875" h="1200785">
                  <a:moveTo>
                    <a:pt x="2301875" y="0"/>
                  </a:moveTo>
                  <a:lnTo>
                    <a:pt x="0" y="0"/>
                  </a:lnTo>
                  <a:lnTo>
                    <a:pt x="0" y="1200327"/>
                  </a:lnTo>
                  <a:lnTo>
                    <a:pt x="2301875" y="1200327"/>
                  </a:lnTo>
                  <a:lnTo>
                    <a:pt x="2301875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92760" y="3440048"/>
            <a:ext cx="214249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Save to </a:t>
            </a:r>
            <a:r>
              <a:rPr dirty="0" sz="1800" spc="-5">
                <a:latin typeface="Calibri"/>
                <a:cs typeface="Calibri"/>
              </a:rPr>
              <a:t>“My </a:t>
            </a:r>
            <a:r>
              <a:rPr dirty="0" sz="1800">
                <a:latin typeface="Calibri"/>
                <a:cs typeface="Calibri"/>
              </a:rPr>
              <a:t>library”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previously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only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found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13713" y="4255261"/>
            <a:ext cx="652780" cy="15240"/>
          </a:xfrm>
          <a:custGeom>
            <a:avLst/>
            <a:gdLst/>
            <a:ahLst/>
            <a:cxnLst/>
            <a:rect l="l" t="t" r="r" b="b"/>
            <a:pathLst>
              <a:path w="652780" h="15239">
                <a:moveTo>
                  <a:pt x="652272" y="0"/>
                </a:moveTo>
                <a:lnTo>
                  <a:pt x="0" y="0"/>
                </a:lnTo>
                <a:lnTo>
                  <a:pt x="0" y="15239"/>
                </a:lnTo>
                <a:lnTo>
                  <a:pt x="652272" y="15239"/>
                </a:lnTo>
                <a:lnTo>
                  <a:pt x="652272" y="0"/>
                </a:lnTo>
                <a:close/>
              </a:path>
            </a:pathLst>
          </a:custGeom>
          <a:solidFill>
            <a:srgbClr val="0462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92760" y="3988765"/>
            <a:ext cx="214376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6240" algn="l"/>
                <a:tab pos="1421130" algn="l"/>
              </a:tabLst>
            </a:pPr>
            <a:r>
              <a:rPr dirty="0" sz="1800" spc="-5">
                <a:latin typeface="Calibri"/>
                <a:cs typeface="Calibri"/>
              </a:rPr>
              <a:t>in	</a:t>
            </a:r>
            <a:r>
              <a:rPr dirty="0" u="heavy" sz="1800" spc="-2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CiteSeer</a:t>
            </a:r>
            <a:r>
              <a:rPr dirty="0" sz="1800" spc="-25">
                <a:latin typeface="Calibri"/>
                <a:cs typeface="Calibri"/>
              </a:rPr>
              <a:t>,	</a:t>
            </a:r>
            <a:r>
              <a:rPr dirty="0" sz="1800" spc="-5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Scopus</a:t>
            </a:r>
            <a:r>
              <a:rPr dirty="0" sz="1800" spc="-5"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0462C1"/>
                </a:solidFill>
                <a:latin typeface="Calibri"/>
                <a:cs typeface="Calibri"/>
                <a:hlinkClick r:id="rId5"/>
              </a:rPr>
              <a:t>Web</a:t>
            </a:r>
            <a:r>
              <a:rPr dirty="0" sz="1800" spc="-5">
                <a:solidFill>
                  <a:srgbClr val="0462C1"/>
                </a:solidFill>
                <a:latin typeface="Calibri"/>
                <a:cs typeface="Calibri"/>
                <a:hlinkClick r:id="rId5"/>
              </a:rPr>
              <a:t> </a:t>
            </a:r>
            <a:r>
              <a:rPr dirty="0" sz="1800" spc="-5">
                <a:solidFill>
                  <a:srgbClr val="0462C1"/>
                </a:solidFill>
                <a:latin typeface="Calibri"/>
                <a:cs typeface="Calibri"/>
                <a:hlinkClick r:id="rId5"/>
              </a:rPr>
              <a:t>of</a:t>
            </a:r>
            <a:r>
              <a:rPr dirty="0" sz="1800" spc="-15">
                <a:solidFill>
                  <a:srgbClr val="0462C1"/>
                </a:solidFill>
                <a:latin typeface="Calibri"/>
                <a:cs typeface="Calibri"/>
                <a:hlinkClick r:id="rId5"/>
              </a:rPr>
              <a:t> </a:t>
            </a:r>
            <a:r>
              <a:rPr dirty="0" sz="1800" spc="-5">
                <a:solidFill>
                  <a:srgbClr val="0462C1"/>
                </a:solidFill>
                <a:latin typeface="Calibri"/>
                <a:cs typeface="Calibri"/>
                <a:hlinkClick r:id="rId5"/>
              </a:rPr>
              <a:t>Science</a:t>
            </a:r>
            <a:r>
              <a:rPr dirty="0" sz="1800" spc="-5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09371" y="1873250"/>
            <a:ext cx="1422400" cy="2672080"/>
            <a:chOff x="509371" y="1873250"/>
            <a:chExt cx="1422400" cy="2672080"/>
          </a:xfrm>
        </p:grpSpPr>
        <p:sp>
          <p:nvSpPr>
            <p:cNvPr id="22" name="object 22"/>
            <p:cNvSpPr/>
            <p:nvPr/>
          </p:nvSpPr>
          <p:spPr>
            <a:xfrm>
              <a:off x="509371" y="4529582"/>
              <a:ext cx="1422400" cy="15240"/>
            </a:xfrm>
            <a:custGeom>
              <a:avLst/>
              <a:gdLst/>
              <a:ahLst/>
              <a:cxnLst/>
              <a:rect l="l" t="t" r="r" b="b"/>
              <a:pathLst>
                <a:path w="1422400" h="15239">
                  <a:moveTo>
                    <a:pt x="1421917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1421917" y="15240"/>
                  </a:lnTo>
                  <a:lnTo>
                    <a:pt x="1421917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388744" y="1879600"/>
              <a:ext cx="422909" cy="120014"/>
            </a:xfrm>
            <a:custGeom>
              <a:avLst/>
              <a:gdLst/>
              <a:ahLst/>
              <a:cxnLst/>
              <a:rect l="l" t="t" r="r" b="b"/>
              <a:pathLst>
                <a:path w="422910" h="120014">
                  <a:moveTo>
                    <a:pt x="363093" y="0"/>
                  </a:moveTo>
                  <a:lnTo>
                    <a:pt x="363093" y="29972"/>
                  </a:lnTo>
                  <a:lnTo>
                    <a:pt x="0" y="29972"/>
                  </a:lnTo>
                  <a:lnTo>
                    <a:pt x="0" y="89788"/>
                  </a:lnTo>
                  <a:lnTo>
                    <a:pt x="363093" y="89788"/>
                  </a:lnTo>
                  <a:lnTo>
                    <a:pt x="363093" y="119634"/>
                  </a:lnTo>
                  <a:lnTo>
                    <a:pt x="422910" y="59816"/>
                  </a:lnTo>
                  <a:lnTo>
                    <a:pt x="36309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388744" y="1879600"/>
              <a:ext cx="422909" cy="120014"/>
            </a:xfrm>
            <a:custGeom>
              <a:avLst/>
              <a:gdLst/>
              <a:ahLst/>
              <a:cxnLst/>
              <a:rect l="l" t="t" r="r" b="b"/>
              <a:pathLst>
                <a:path w="422910" h="120014">
                  <a:moveTo>
                    <a:pt x="0" y="29972"/>
                  </a:moveTo>
                  <a:lnTo>
                    <a:pt x="363093" y="29972"/>
                  </a:lnTo>
                  <a:lnTo>
                    <a:pt x="363093" y="0"/>
                  </a:lnTo>
                  <a:lnTo>
                    <a:pt x="422910" y="59816"/>
                  </a:lnTo>
                  <a:lnTo>
                    <a:pt x="363093" y="119634"/>
                  </a:lnTo>
                  <a:lnTo>
                    <a:pt x="363093" y="89788"/>
                  </a:lnTo>
                  <a:lnTo>
                    <a:pt x="0" y="89788"/>
                  </a:lnTo>
                  <a:lnTo>
                    <a:pt x="0" y="29972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947483" y="1580794"/>
            <a:ext cx="651510" cy="431165"/>
          </a:xfrm>
          <a:prstGeom prst="rect">
            <a:avLst/>
          </a:prstGeom>
          <a:solidFill>
            <a:srgbClr val="BCD6ED"/>
          </a:solidFill>
        </p:spPr>
        <p:txBody>
          <a:bodyPr wrap="square" lIns="0" tIns="37465" rIns="0" bIns="0" rtlCol="0" vert="horz">
            <a:spAutoFit/>
          </a:bodyPr>
          <a:lstStyle/>
          <a:p>
            <a:pPr marL="91440" marR="87630">
              <a:lnSpc>
                <a:spcPct val="100000"/>
              </a:lnSpc>
              <a:spcBef>
                <a:spcPts val="295"/>
              </a:spcBef>
            </a:pPr>
            <a:r>
              <a:rPr dirty="0" sz="1100" b="1">
                <a:latin typeface="Calibri"/>
                <a:cs typeface="Calibri"/>
              </a:rPr>
              <a:t>Title &amp; </a:t>
            </a:r>
            <a:r>
              <a:rPr dirty="0" sz="1100" spc="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Aut</a:t>
            </a:r>
            <a:r>
              <a:rPr dirty="0" sz="1100" spc="-10" b="1">
                <a:latin typeface="Calibri"/>
                <a:cs typeface="Calibri"/>
              </a:rPr>
              <a:t>ho</a:t>
            </a:r>
            <a:r>
              <a:rPr dirty="0" sz="1100" b="1">
                <a:latin typeface="Calibri"/>
                <a:cs typeface="Calibri"/>
              </a:rPr>
              <a:t>rs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240929" y="2006219"/>
            <a:ext cx="1870075" cy="478790"/>
            <a:chOff x="1240929" y="2006219"/>
            <a:chExt cx="1870075" cy="478790"/>
          </a:xfrm>
        </p:grpSpPr>
        <p:sp>
          <p:nvSpPr>
            <p:cNvPr id="27" name="object 27"/>
            <p:cNvSpPr/>
            <p:nvPr/>
          </p:nvSpPr>
          <p:spPr>
            <a:xfrm>
              <a:off x="2045969" y="2012569"/>
              <a:ext cx="125730" cy="466090"/>
            </a:xfrm>
            <a:custGeom>
              <a:avLst/>
              <a:gdLst/>
              <a:ahLst/>
              <a:cxnLst/>
              <a:rect l="l" t="t" r="r" b="b"/>
              <a:pathLst>
                <a:path w="125730" h="466089">
                  <a:moveTo>
                    <a:pt x="93980" y="0"/>
                  </a:moveTo>
                  <a:lnTo>
                    <a:pt x="31368" y="0"/>
                  </a:lnTo>
                  <a:lnTo>
                    <a:pt x="31368" y="403097"/>
                  </a:lnTo>
                  <a:lnTo>
                    <a:pt x="0" y="403097"/>
                  </a:lnTo>
                  <a:lnTo>
                    <a:pt x="62737" y="465708"/>
                  </a:lnTo>
                  <a:lnTo>
                    <a:pt x="125349" y="403097"/>
                  </a:lnTo>
                  <a:lnTo>
                    <a:pt x="93980" y="403097"/>
                  </a:lnTo>
                  <a:lnTo>
                    <a:pt x="9398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045969" y="2012569"/>
              <a:ext cx="125730" cy="466090"/>
            </a:xfrm>
            <a:custGeom>
              <a:avLst/>
              <a:gdLst/>
              <a:ahLst/>
              <a:cxnLst/>
              <a:rect l="l" t="t" r="r" b="b"/>
              <a:pathLst>
                <a:path w="125730" h="466089">
                  <a:moveTo>
                    <a:pt x="0" y="403097"/>
                  </a:moveTo>
                  <a:lnTo>
                    <a:pt x="31368" y="403097"/>
                  </a:lnTo>
                  <a:lnTo>
                    <a:pt x="31368" y="0"/>
                  </a:lnTo>
                  <a:lnTo>
                    <a:pt x="93980" y="0"/>
                  </a:lnTo>
                  <a:lnTo>
                    <a:pt x="93980" y="403097"/>
                  </a:lnTo>
                  <a:lnTo>
                    <a:pt x="125349" y="403097"/>
                  </a:lnTo>
                  <a:lnTo>
                    <a:pt x="62737" y="465708"/>
                  </a:lnTo>
                  <a:lnTo>
                    <a:pt x="0" y="403097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240929" y="2082888"/>
              <a:ext cx="1870075" cy="254000"/>
            </a:xfrm>
            <a:custGeom>
              <a:avLst/>
              <a:gdLst/>
              <a:ahLst/>
              <a:cxnLst/>
              <a:rect l="l" t="t" r="r" b="b"/>
              <a:pathLst>
                <a:path w="1870075" h="254000">
                  <a:moveTo>
                    <a:pt x="1869948" y="0"/>
                  </a:moveTo>
                  <a:lnTo>
                    <a:pt x="0" y="0"/>
                  </a:lnTo>
                  <a:lnTo>
                    <a:pt x="0" y="253911"/>
                  </a:lnTo>
                  <a:lnTo>
                    <a:pt x="1869948" y="253911"/>
                  </a:lnTo>
                  <a:lnTo>
                    <a:pt x="1869948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1319911" y="2107184"/>
            <a:ext cx="150685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b="1">
                <a:latin typeface="Calibri"/>
                <a:cs typeface="Calibri"/>
              </a:rPr>
              <a:t>Cite</a:t>
            </a:r>
            <a:r>
              <a:rPr dirty="0" sz="1050" spc="-50" b="1">
                <a:latin typeface="Calibri"/>
                <a:cs typeface="Calibri"/>
              </a:rPr>
              <a:t> </a:t>
            </a:r>
            <a:r>
              <a:rPr dirty="0" sz="1050" b="1">
                <a:latin typeface="Calibri"/>
                <a:cs typeface="Calibri"/>
              </a:rPr>
              <a:t>the</a:t>
            </a:r>
            <a:r>
              <a:rPr dirty="0" sz="1050" spc="-25" b="1">
                <a:latin typeface="Calibri"/>
                <a:cs typeface="Calibri"/>
              </a:rPr>
              <a:t> </a:t>
            </a:r>
            <a:r>
              <a:rPr dirty="0" sz="1050" b="1">
                <a:latin typeface="Calibri"/>
                <a:cs typeface="Calibri"/>
              </a:rPr>
              <a:t>article</a:t>
            </a:r>
            <a:r>
              <a:rPr dirty="0" sz="1050" spc="-35" b="1">
                <a:latin typeface="Calibri"/>
                <a:cs typeface="Calibri"/>
              </a:rPr>
              <a:t> </a:t>
            </a:r>
            <a:r>
              <a:rPr dirty="0" sz="1050" spc="-5" b="1">
                <a:latin typeface="Calibri"/>
                <a:cs typeface="Calibri"/>
              </a:rPr>
              <a:t>(Next</a:t>
            </a:r>
            <a:r>
              <a:rPr dirty="0" sz="1050" spc="-10" b="1">
                <a:latin typeface="Calibri"/>
                <a:cs typeface="Calibri"/>
              </a:rPr>
              <a:t> </a:t>
            </a:r>
            <a:r>
              <a:rPr dirty="0" sz="1050" spc="-5" b="1">
                <a:latin typeface="Calibri"/>
                <a:cs typeface="Calibri"/>
              </a:rPr>
              <a:t>page)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129914" y="1765134"/>
            <a:ext cx="1829435" cy="254000"/>
          </a:xfrm>
          <a:prstGeom prst="rect">
            <a:avLst/>
          </a:prstGeom>
          <a:solidFill>
            <a:srgbClr val="BCD6ED"/>
          </a:solidFill>
        </p:spPr>
        <p:txBody>
          <a:bodyPr wrap="square" lIns="0" tIns="3746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95"/>
              </a:spcBef>
            </a:pPr>
            <a:r>
              <a:rPr dirty="0" sz="1050" spc="-5" b="1">
                <a:latin typeface="Calibri"/>
                <a:cs typeface="Calibri"/>
              </a:rPr>
              <a:t>Articles</a:t>
            </a:r>
            <a:r>
              <a:rPr dirty="0" sz="1050" spc="-20" b="1">
                <a:latin typeface="Calibri"/>
                <a:cs typeface="Calibri"/>
              </a:rPr>
              <a:t> </a:t>
            </a:r>
            <a:r>
              <a:rPr dirty="0" sz="1050" spc="-5" b="1">
                <a:latin typeface="Calibri"/>
                <a:cs typeface="Calibri"/>
              </a:rPr>
              <a:t>related</a:t>
            </a:r>
            <a:r>
              <a:rPr dirty="0" sz="1050" spc="-25" b="1">
                <a:latin typeface="Calibri"/>
                <a:cs typeface="Calibri"/>
              </a:rPr>
              <a:t> </a:t>
            </a:r>
            <a:r>
              <a:rPr dirty="0" sz="1050" b="1">
                <a:latin typeface="Calibri"/>
                <a:cs typeface="Calibri"/>
              </a:rPr>
              <a:t>to</a:t>
            </a:r>
            <a:r>
              <a:rPr dirty="0" sz="1050" spc="-15" b="1">
                <a:latin typeface="Calibri"/>
                <a:cs typeface="Calibri"/>
              </a:rPr>
              <a:t> </a:t>
            </a:r>
            <a:r>
              <a:rPr dirty="0" sz="1050" b="1">
                <a:latin typeface="Calibri"/>
                <a:cs typeface="Calibri"/>
              </a:rPr>
              <a:t>your</a:t>
            </a:r>
            <a:r>
              <a:rPr dirty="0" sz="1050" spc="-20" b="1">
                <a:latin typeface="Calibri"/>
                <a:cs typeface="Calibri"/>
              </a:rPr>
              <a:t> </a:t>
            </a:r>
            <a:r>
              <a:rPr dirty="0" sz="1050" spc="-5" b="1">
                <a:latin typeface="Calibri"/>
                <a:cs typeface="Calibri"/>
              </a:rPr>
              <a:t>paper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110864" y="3421595"/>
            <a:ext cx="1481455" cy="254000"/>
          </a:xfrm>
          <a:prstGeom prst="rect">
            <a:avLst/>
          </a:prstGeom>
          <a:solidFill>
            <a:srgbClr val="BCD6ED"/>
          </a:solidFill>
        </p:spPr>
        <p:txBody>
          <a:bodyPr wrap="square" lIns="0" tIns="3810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dirty="0" sz="1050" spc="-5" b="1">
                <a:latin typeface="Calibri"/>
                <a:cs typeface="Calibri"/>
              </a:rPr>
              <a:t>Versions</a:t>
            </a:r>
            <a:r>
              <a:rPr dirty="0" sz="1050" spc="-20" b="1">
                <a:latin typeface="Calibri"/>
                <a:cs typeface="Calibri"/>
              </a:rPr>
              <a:t> </a:t>
            </a:r>
            <a:r>
              <a:rPr dirty="0" sz="1050" b="1">
                <a:latin typeface="Calibri"/>
                <a:cs typeface="Calibri"/>
              </a:rPr>
              <a:t>of</a:t>
            </a:r>
            <a:r>
              <a:rPr dirty="0" sz="1050" spc="-10" b="1">
                <a:latin typeface="Calibri"/>
                <a:cs typeface="Calibri"/>
              </a:rPr>
              <a:t> </a:t>
            </a:r>
            <a:r>
              <a:rPr dirty="0" sz="1050" b="1">
                <a:latin typeface="Calibri"/>
                <a:cs typeface="Calibri"/>
              </a:rPr>
              <a:t>your</a:t>
            </a:r>
            <a:r>
              <a:rPr dirty="0" sz="1050" spc="-15" b="1">
                <a:latin typeface="Calibri"/>
                <a:cs typeface="Calibri"/>
              </a:rPr>
              <a:t> </a:t>
            </a:r>
            <a:r>
              <a:rPr dirty="0" sz="1050" b="1">
                <a:latin typeface="Calibri"/>
                <a:cs typeface="Calibri"/>
              </a:rPr>
              <a:t>article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31965"/>
            <a:chOff x="0" y="0"/>
            <a:chExt cx="9144000" cy="68319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3152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1383" y="409066"/>
              <a:ext cx="6120257" cy="583298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8094" y="5014848"/>
              <a:ext cx="5286375" cy="1227455"/>
            </a:xfrm>
            <a:custGeom>
              <a:avLst/>
              <a:gdLst/>
              <a:ahLst/>
              <a:cxnLst/>
              <a:rect l="l" t="t" r="r" b="b"/>
              <a:pathLst>
                <a:path w="5286375" h="1227454">
                  <a:moveTo>
                    <a:pt x="1046733" y="1227201"/>
                  </a:moveTo>
                  <a:lnTo>
                    <a:pt x="4286504" y="1227201"/>
                  </a:lnTo>
                  <a:lnTo>
                    <a:pt x="4286504" y="777697"/>
                  </a:lnTo>
                  <a:lnTo>
                    <a:pt x="1046733" y="777697"/>
                  </a:lnTo>
                  <a:lnTo>
                    <a:pt x="1046733" y="1227201"/>
                  </a:lnTo>
                  <a:close/>
                </a:path>
                <a:path w="5286375" h="1227454">
                  <a:moveTo>
                    <a:pt x="0" y="690613"/>
                  </a:moveTo>
                  <a:lnTo>
                    <a:pt x="5286248" y="690613"/>
                  </a:lnTo>
                  <a:lnTo>
                    <a:pt x="5286248" y="0"/>
                  </a:lnTo>
                  <a:lnTo>
                    <a:pt x="0" y="0"/>
                  </a:lnTo>
                  <a:lnTo>
                    <a:pt x="0" y="690613"/>
                  </a:lnTo>
                  <a:close/>
                </a:path>
              </a:pathLst>
            </a:custGeom>
            <a:ln w="381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371" y="0"/>
            <a:ext cx="9009380" cy="6502400"/>
            <a:chOff x="66371" y="0"/>
            <a:chExt cx="9009380" cy="650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71" y="350392"/>
              <a:ext cx="9009253" cy="603273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0916" y="341871"/>
              <a:ext cx="8708390" cy="6141085"/>
            </a:xfrm>
            <a:custGeom>
              <a:avLst/>
              <a:gdLst/>
              <a:ahLst/>
              <a:cxnLst/>
              <a:rect l="l" t="t" r="r" b="b"/>
              <a:pathLst>
                <a:path w="8708390" h="6141085">
                  <a:moveTo>
                    <a:pt x="0" y="2204732"/>
                  </a:moveTo>
                  <a:lnTo>
                    <a:pt x="5212969" y="2204732"/>
                  </a:lnTo>
                  <a:lnTo>
                    <a:pt x="5212969" y="1110869"/>
                  </a:lnTo>
                  <a:lnTo>
                    <a:pt x="0" y="1110869"/>
                  </a:lnTo>
                  <a:lnTo>
                    <a:pt x="0" y="2204732"/>
                  </a:lnTo>
                  <a:close/>
                </a:path>
                <a:path w="8708390" h="6141085">
                  <a:moveTo>
                    <a:pt x="0" y="2606433"/>
                  </a:moveTo>
                  <a:lnTo>
                    <a:pt x="6195695" y="2606433"/>
                  </a:lnTo>
                  <a:lnTo>
                    <a:pt x="6195695" y="2387942"/>
                  </a:lnTo>
                  <a:lnTo>
                    <a:pt x="0" y="2387942"/>
                  </a:lnTo>
                  <a:lnTo>
                    <a:pt x="0" y="2606433"/>
                  </a:lnTo>
                  <a:close/>
                </a:path>
                <a:path w="8708390" h="6141085">
                  <a:moveTo>
                    <a:pt x="0" y="919238"/>
                  </a:moveTo>
                  <a:lnTo>
                    <a:pt x="4332732" y="919238"/>
                  </a:lnTo>
                  <a:lnTo>
                    <a:pt x="4332732" y="0"/>
                  </a:lnTo>
                  <a:lnTo>
                    <a:pt x="0" y="0"/>
                  </a:lnTo>
                  <a:lnTo>
                    <a:pt x="0" y="919238"/>
                  </a:lnTo>
                  <a:close/>
                </a:path>
                <a:path w="8708390" h="6141085">
                  <a:moveTo>
                    <a:pt x="6330975" y="3905389"/>
                  </a:moveTo>
                  <a:lnTo>
                    <a:pt x="8708161" y="3905389"/>
                  </a:lnTo>
                  <a:lnTo>
                    <a:pt x="8708161" y="2391676"/>
                  </a:lnTo>
                  <a:lnTo>
                    <a:pt x="6330975" y="2391676"/>
                  </a:lnTo>
                  <a:lnTo>
                    <a:pt x="6330975" y="3905389"/>
                  </a:lnTo>
                  <a:close/>
                </a:path>
                <a:path w="8708390" h="6141085">
                  <a:moveTo>
                    <a:pt x="6330975" y="6140970"/>
                  </a:moveTo>
                  <a:lnTo>
                    <a:pt x="8708161" y="6140970"/>
                  </a:lnTo>
                  <a:lnTo>
                    <a:pt x="8708161" y="4092206"/>
                  </a:lnTo>
                  <a:lnTo>
                    <a:pt x="6330975" y="4092206"/>
                  </a:lnTo>
                  <a:lnTo>
                    <a:pt x="6330975" y="6140970"/>
                  </a:lnTo>
                  <a:close/>
                </a:path>
                <a:path w="8708390" h="6141085">
                  <a:moveTo>
                    <a:pt x="0" y="6140983"/>
                  </a:moveTo>
                  <a:lnTo>
                    <a:pt x="4784217" y="6140983"/>
                  </a:lnTo>
                  <a:lnTo>
                    <a:pt x="4784217" y="2661437"/>
                  </a:lnTo>
                  <a:lnTo>
                    <a:pt x="0" y="2661437"/>
                  </a:lnTo>
                  <a:lnTo>
                    <a:pt x="0" y="6140983"/>
                  </a:lnTo>
                  <a:close/>
                </a:path>
                <a:path w="8708390" h="6141085">
                  <a:moveTo>
                    <a:pt x="4888763" y="6140983"/>
                  </a:moveTo>
                  <a:lnTo>
                    <a:pt x="5557608" y="6140983"/>
                  </a:lnTo>
                  <a:lnTo>
                    <a:pt x="5557608" y="2661437"/>
                  </a:lnTo>
                  <a:lnTo>
                    <a:pt x="4888763" y="2661437"/>
                  </a:lnTo>
                  <a:lnTo>
                    <a:pt x="4888763" y="6140983"/>
                  </a:lnTo>
                  <a:close/>
                </a:path>
                <a:path w="8708390" h="6141085">
                  <a:moveTo>
                    <a:pt x="5621299" y="6140983"/>
                  </a:moveTo>
                  <a:lnTo>
                    <a:pt x="6195720" y="6140983"/>
                  </a:lnTo>
                  <a:lnTo>
                    <a:pt x="6195720" y="2661437"/>
                  </a:lnTo>
                  <a:lnTo>
                    <a:pt x="5621299" y="2661437"/>
                  </a:lnTo>
                  <a:lnTo>
                    <a:pt x="5621299" y="6140983"/>
                  </a:lnTo>
                  <a:close/>
                </a:path>
              </a:pathLst>
            </a:custGeom>
            <a:ln w="381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4385" y="974216"/>
              <a:ext cx="1034415" cy="111125"/>
            </a:xfrm>
            <a:custGeom>
              <a:avLst/>
              <a:gdLst/>
              <a:ahLst/>
              <a:cxnLst/>
              <a:rect l="l" t="t" r="r" b="b"/>
              <a:pathLst>
                <a:path w="1034415" h="111125">
                  <a:moveTo>
                    <a:pt x="978522" y="0"/>
                  </a:moveTo>
                  <a:lnTo>
                    <a:pt x="978522" y="27812"/>
                  </a:lnTo>
                  <a:lnTo>
                    <a:pt x="0" y="27812"/>
                  </a:lnTo>
                  <a:lnTo>
                    <a:pt x="0" y="83312"/>
                  </a:lnTo>
                  <a:lnTo>
                    <a:pt x="978522" y="83312"/>
                  </a:lnTo>
                  <a:lnTo>
                    <a:pt x="978522" y="111125"/>
                  </a:lnTo>
                  <a:lnTo>
                    <a:pt x="1034021" y="55499"/>
                  </a:lnTo>
                  <a:lnTo>
                    <a:pt x="97852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44385" y="974216"/>
              <a:ext cx="1034415" cy="111125"/>
            </a:xfrm>
            <a:custGeom>
              <a:avLst/>
              <a:gdLst/>
              <a:ahLst/>
              <a:cxnLst/>
              <a:rect l="l" t="t" r="r" b="b"/>
              <a:pathLst>
                <a:path w="1034415" h="111125">
                  <a:moveTo>
                    <a:pt x="0" y="27812"/>
                  </a:moveTo>
                  <a:lnTo>
                    <a:pt x="978522" y="27812"/>
                  </a:lnTo>
                  <a:lnTo>
                    <a:pt x="978522" y="0"/>
                  </a:lnTo>
                  <a:lnTo>
                    <a:pt x="1034021" y="55499"/>
                  </a:lnTo>
                  <a:lnTo>
                    <a:pt x="978522" y="111125"/>
                  </a:lnTo>
                  <a:lnTo>
                    <a:pt x="978522" y="83312"/>
                  </a:lnTo>
                  <a:lnTo>
                    <a:pt x="0" y="83312"/>
                  </a:lnTo>
                  <a:lnTo>
                    <a:pt x="0" y="27812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862833" y="974216"/>
              <a:ext cx="1034415" cy="111125"/>
            </a:xfrm>
            <a:custGeom>
              <a:avLst/>
              <a:gdLst/>
              <a:ahLst/>
              <a:cxnLst/>
              <a:rect l="l" t="t" r="r" b="b"/>
              <a:pathLst>
                <a:path w="1034414" h="111125">
                  <a:moveTo>
                    <a:pt x="978535" y="0"/>
                  </a:moveTo>
                  <a:lnTo>
                    <a:pt x="978535" y="27812"/>
                  </a:lnTo>
                  <a:lnTo>
                    <a:pt x="0" y="27812"/>
                  </a:lnTo>
                  <a:lnTo>
                    <a:pt x="0" y="83312"/>
                  </a:lnTo>
                  <a:lnTo>
                    <a:pt x="978535" y="83312"/>
                  </a:lnTo>
                  <a:lnTo>
                    <a:pt x="978535" y="111125"/>
                  </a:lnTo>
                  <a:lnTo>
                    <a:pt x="1034033" y="55499"/>
                  </a:lnTo>
                  <a:lnTo>
                    <a:pt x="97853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862833" y="974216"/>
              <a:ext cx="1034415" cy="111125"/>
            </a:xfrm>
            <a:custGeom>
              <a:avLst/>
              <a:gdLst/>
              <a:ahLst/>
              <a:cxnLst/>
              <a:rect l="l" t="t" r="r" b="b"/>
              <a:pathLst>
                <a:path w="1034414" h="111125">
                  <a:moveTo>
                    <a:pt x="0" y="27812"/>
                  </a:moveTo>
                  <a:lnTo>
                    <a:pt x="978535" y="27812"/>
                  </a:lnTo>
                  <a:lnTo>
                    <a:pt x="978535" y="0"/>
                  </a:lnTo>
                  <a:lnTo>
                    <a:pt x="1034033" y="55499"/>
                  </a:lnTo>
                  <a:lnTo>
                    <a:pt x="978535" y="111125"/>
                  </a:lnTo>
                  <a:lnTo>
                    <a:pt x="978535" y="83312"/>
                  </a:lnTo>
                  <a:lnTo>
                    <a:pt x="0" y="83312"/>
                  </a:lnTo>
                  <a:lnTo>
                    <a:pt x="0" y="27812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268726" y="2103882"/>
              <a:ext cx="1410335" cy="127000"/>
            </a:xfrm>
            <a:custGeom>
              <a:avLst/>
              <a:gdLst/>
              <a:ahLst/>
              <a:cxnLst/>
              <a:rect l="l" t="t" r="r" b="b"/>
              <a:pathLst>
                <a:path w="1410335" h="127000">
                  <a:moveTo>
                    <a:pt x="63373" y="0"/>
                  </a:moveTo>
                  <a:lnTo>
                    <a:pt x="0" y="63245"/>
                  </a:lnTo>
                  <a:lnTo>
                    <a:pt x="63373" y="126618"/>
                  </a:lnTo>
                  <a:lnTo>
                    <a:pt x="63373" y="94868"/>
                  </a:lnTo>
                  <a:lnTo>
                    <a:pt x="1410081" y="94868"/>
                  </a:lnTo>
                  <a:lnTo>
                    <a:pt x="1410081" y="31622"/>
                  </a:lnTo>
                  <a:lnTo>
                    <a:pt x="63373" y="31622"/>
                  </a:lnTo>
                  <a:lnTo>
                    <a:pt x="6337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268726" y="2103882"/>
              <a:ext cx="1410335" cy="127000"/>
            </a:xfrm>
            <a:custGeom>
              <a:avLst/>
              <a:gdLst/>
              <a:ahLst/>
              <a:cxnLst/>
              <a:rect l="l" t="t" r="r" b="b"/>
              <a:pathLst>
                <a:path w="1410335" h="127000">
                  <a:moveTo>
                    <a:pt x="0" y="63245"/>
                  </a:moveTo>
                  <a:lnTo>
                    <a:pt x="63373" y="0"/>
                  </a:lnTo>
                  <a:lnTo>
                    <a:pt x="63373" y="31622"/>
                  </a:lnTo>
                  <a:lnTo>
                    <a:pt x="1410081" y="31622"/>
                  </a:lnTo>
                  <a:lnTo>
                    <a:pt x="1410081" y="94868"/>
                  </a:lnTo>
                  <a:lnTo>
                    <a:pt x="63373" y="94868"/>
                  </a:lnTo>
                  <a:lnTo>
                    <a:pt x="63373" y="126618"/>
                  </a:lnTo>
                  <a:lnTo>
                    <a:pt x="0" y="63245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6371" y="0"/>
              <a:ext cx="3845560" cy="646430"/>
            </a:xfrm>
            <a:custGeom>
              <a:avLst/>
              <a:gdLst/>
              <a:ahLst/>
              <a:cxnLst/>
              <a:rect l="l" t="t" r="r" b="b"/>
              <a:pathLst>
                <a:path w="3845560" h="646430">
                  <a:moveTo>
                    <a:pt x="3845560" y="0"/>
                  </a:moveTo>
                  <a:lnTo>
                    <a:pt x="0" y="0"/>
                  </a:lnTo>
                  <a:lnTo>
                    <a:pt x="0" y="646328"/>
                  </a:lnTo>
                  <a:lnTo>
                    <a:pt x="3845560" y="646328"/>
                  </a:lnTo>
                  <a:lnTo>
                    <a:pt x="3845560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6482841" y="2100275"/>
          <a:ext cx="2434590" cy="440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/>
              </a:tblGrid>
              <a:tr h="1324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3975">
                      <a:solidFill>
                        <a:srgbClr val="5B9BD4"/>
                      </a:solidFill>
                      <a:prstDash val="solid"/>
                    </a:lnL>
                    <a:lnR w="38100">
                      <a:solidFill>
                        <a:srgbClr val="5B9BD4"/>
                      </a:solidFill>
                      <a:prstDash val="solid"/>
                    </a:lnR>
                    <a:lnT w="38100">
                      <a:solidFill>
                        <a:srgbClr val="5B9BD4"/>
                      </a:solidFill>
                      <a:prstDash val="solid"/>
                    </a:lnT>
                    <a:lnB w="53975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1368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3975">
                      <a:solidFill>
                        <a:srgbClr val="5B9BD4"/>
                      </a:solidFill>
                      <a:prstDash val="solid"/>
                    </a:lnL>
                    <a:lnR w="38100">
                      <a:solidFill>
                        <a:srgbClr val="5B9BD4"/>
                      </a:solidFill>
                      <a:prstDash val="solid"/>
                    </a:lnR>
                    <a:lnT w="53975">
                      <a:solidFill>
                        <a:srgbClr val="5B9BD4"/>
                      </a:solidFill>
                      <a:prstDash val="solid"/>
                    </a:lnT>
                    <a:lnB w="53975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1325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3975">
                      <a:solidFill>
                        <a:srgbClr val="5B9BD4"/>
                      </a:solidFill>
                      <a:prstDash val="solid"/>
                    </a:lnL>
                    <a:lnR w="38100">
                      <a:solidFill>
                        <a:srgbClr val="5B9BD4"/>
                      </a:solidFill>
                      <a:prstDash val="solid"/>
                    </a:lnR>
                    <a:lnT w="53975">
                      <a:solidFill>
                        <a:srgbClr val="5B9BD4"/>
                      </a:solidFill>
                      <a:prstDash val="solid"/>
                    </a:lnT>
                    <a:lnB w="381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145186" y="17780"/>
            <a:ext cx="361505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Appear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</a:t>
            </a:r>
            <a:r>
              <a:rPr dirty="0" sz="1800">
                <a:latin typeface="Calibri"/>
                <a:cs typeface="Calibri"/>
              </a:rPr>
              <a:t> Google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Scholar </a:t>
            </a:r>
            <a:r>
              <a:rPr dirty="0" sz="1800" spc="-10">
                <a:latin typeface="Calibri"/>
                <a:cs typeface="Calibri"/>
              </a:rPr>
              <a:t>results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when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5186" y="292100"/>
            <a:ext cx="269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people</a:t>
            </a:r>
            <a:r>
              <a:rPr dirty="0" sz="1800" spc="-10">
                <a:latin typeface="Calibri"/>
                <a:cs typeface="Calibri"/>
              </a:rPr>
              <a:t> search</a:t>
            </a:r>
            <a:r>
              <a:rPr dirty="0" sz="1800" spc="-15">
                <a:latin typeface="Calibri"/>
                <a:cs typeface="Calibri"/>
              </a:rPr>
              <a:t> for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your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name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378321" y="73660"/>
            <a:ext cx="2693035" cy="1477645"/>
          </a:xfrm>
          <a:custGeom>
            <a:avLst/>
            <a:gdLst/>
            <a:ahLst/>
            <a:cxnLst/>
            <a:rect l="l" t="t" r="r" b="b"/>
            <a:pathLst>
              <a:path w="2693034" h="1477645">
                <a:moveTo>
                  <a:pt x="2692654" y="0"/>
                </a:moveTo>
                <a:lnTo>
                  <a:pt x="0" y="0"/>
                </a:lnTo>
                <a:lnTo>
                  <a:pt x="0" y="1477391"/>
                </a:lnTo>
                <a:lnTo>
                  <a:pt x="2692654" y="1477391"/>
                </a:lnTo>
                <a:lnTo>
                  <a:pt x="2692654" y="0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458203" y="91567"/>
            <a:ext cx="250253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40">
                <a:latin typeface="Calibri"/>
                <a:cs typeface="Calibri"/>
              </a:rPr>
              <a:t>Your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citation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metrics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are 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computed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updated 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automatically </a:t>
            </a:r>
            <a:r>
              <a:rPr dirty="0" sz="1800">
                <a:latin typeface="Calibri"/>
                <a:cs typeface="Calibri"/>
              </a:rPr>
              <a:t>as Google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Scholar finds new </a:t>
            </a:r>
            <a:r>
              <a:rPr dirty="0" sz="1800" spc="-10">
                <a:latin typeface="Calibri"/>
                <a:cs typeface="Calibri"/>
              </a:rPr>
              <a:t>citations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to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your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work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on</a:t>
            </a:r>
            <a:r>
              <a:rPr dirty="0" sz="1800">
                <a:latin typeface="Calibri"/>
                <a:cs typeface="Calibri"/>
              </a:rPr>
              <a:t> the</a:t>
            </a:r>
            <a:r>
              <a:rPr dirty="0" sz="1800" spc="-5">
                <a:latin typeface="Calibri"/>
                <a:cs typeface="Calibri"/>
              </a:rPr>
              <a:t> web.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467480" y="2279142"/>
            <a:ext cx="4257675" cy="3404235"/>
            <a:chOff x="3467480" y="2279142"/>
            <a:chExt cx="4257675" cy="3404235"/>
          </a:xfrm>
        </p:grpSpPr>
        <p:sp>
          <p:nvSpPr>
            <p:cNvPr id="18" name="object 18"/>
            <p:cNvSpPr/>
            <p:nvPr/>
          </p:nvSpPr>
          <p:spPr>
            <a:xfrm>
              <a:off x="3473830" y="2285492"/>
              <a:ext cx="1205230" cy="128270"/>
            </a:xfrm>
            <a:custGeom>
              <a:avLst/>
              <a:gdLst/>
              <a:ahLst/>
              <a:cxnLst/>
              <a:rect l="l" t="t" r="r" b="b"/>
              <a:pathLst>
                <a:path w="1205229" h="128269">
                  <a:moveTo>
                    <a:pt x="64135" y="0"/>
                  </a:moveTo>
                  <a:lnTo>
                    <a:pt x="0" y="64008"/>
                  </a:lnTo>
                  <a:lnTo>
                    <a:pt x="64135" y="128143"/>
                  </a:lnTo>
                  <a:lnTo>
                    <a:pt x="64135" y="96138"/>
                  </a:lnTo>
                  <a:lnTo>
                    <a:pt x="1204976" y="96138"/>
                  </a:lnTo>
                  <a:lnTo>
                    <a:pt x="1204976" y="32004"/>
                  </a:lnTo>
                  <a:lnTo>
                    <a:pt x="64135" y="32004"/>
                  </a:lnTo>
                  <a:lnTo>
                    <a:pt x="6413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473830" y="2285492"/>
              <a:ext cx="1205230" cy="128270"/>
            </a:xfrm>
            <a:custGeom>
              <a:avLst/>
              <a:gdLst/>
              <a:ahLst/>
              <a:cxnLst/>
              <a:rect l="l" t="t" r="r" b="b"/>
              <a:pathLst>
                <a:path w="1205229" h="128269">
                  <a:moveTo>
                    <a:pt x="0" y="64008"/>
                  </a:moveTo>
                  <a:lnTo>
                    <a:pt x="64135" y="0"/>
                  </a:lnTo>
                  <a:lnTo>
                    <a:pt x="64135" y="32004"/>
                  </a:lnTo>
                  <a:lnTo>
                    <a:pt x="1204976" y="32004"/>
                  </a:lnTo>
                  <a:lnTo>
                    <a:pt x="1204976" y="96138"/>
                  </a:lnTo>
                  <a:lnTo>
                    <a:pt x="64135" y="96138"/>
                  </a:lnTo>
                  <a:lnTo>
                    <a:pt x="64135" y="128143"/>
                  </a:lnTo>
                  <a:lnTo>
                    <a:pt x="0" y="64008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70064" y="5233733"/>
              <a:ext cx="354609" cy="4495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371" y="709325"/>
            <a:ext cx="9009380" cy="6033135"/>
            <a:chOff x="66371" y="709325"/>
            <a:chExt cx="9009380" cy="60331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71" y="709325"/>
              <a:ext cx="9009253" cy="603273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6374" y="3378504"/>
              <a:ext cx="4784725" cy="561340"/>
            </a:xfrm>
            <a:custGeom>
              <a:avLst/>
              <a:gdLst/>
              <a:ahLst/>
              <a:cxnLst/>
              <a:rect l="l" t="t" r="r" b="b"/>
              <a:pathLst>
                <a:path w="4784725" h="561339">
                  <a:moveTo>
                    <a:pt x="0" y="561162"/>
                  </a:moveTo>
                  <a:lnTo>
                    <a:pt x="4784217" y="561162"/>
                  </a:lnTo>
                  <a:lnTo>
                    <a:pt x="4784217" y="0"/>
                  </a:lnTo>
                  <a:lnTo>
                    <a:pt x="0" y="0"/>
                  </a:lnTo>
                  <a:lnTo>
                    <a:pt x="0" y="561162"/>
                  </a:lnTo>
                  <a:close/>
                </a:path>
              </a:pathLst>
            </a:custGeom>
            <a:ln w="381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59358" y="243077"/>
            <a:ext cx="762317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How</a:t>
            </a:r>
            <a:r>
              <a:rPr dirty="0" spc="-20"/>
              <a:t> </a:t>
            </a:r>
            <a:r>
              <a:rPr dirty="0"/>
              <a:t>do I</a:t>
            </a:r>
            <a:r>
              <a:rPr dirty="0" spc="-20"/>
              <a:t> </a:t>
            </a:r>
            <a:r>
              <a:rPr dirty="0"/>
              <a:t>see </a:t>
            </a:r>
            <a:r>
              <a:rPr dirty="0" spc="-5"/>
              <a:t>the</a:t>
            </a:r>
            <a:r>
              <a:rPr dirty="0"/>
              <a:t> </a:t>
            </a:r>
            <a:r>
              <a:rPr dirty="0" spc="-5"/>
              <a:t>citation</a:t>
            </a:r>
            <a:r>
              <a:rPr dirty="0" spc="-15"/>
              <a:t> </a:t>
            </a:r>
            <a:r>
              <a:rPr dirty="0" spc="15"/>
              <a:t>graph</a:t>
            </a:r>
            <a:r>
              <a:rPr dirty="0"/>
              <a:t> </a:t>
            </a:r>
            <a:r>
              <a:rPr dirty="0" spc="-15"/>
              <a:t>for </a:t>
            </a:r>
            <a:r>
              <a:rPr dirty="0" spc="-5"/>
              <a:t>one</a:t>
            </a:r>
            <a:r>
              <a:rPr dirty="0" spc="10"/>
              <a:t> </a:t>
            </a:r>
            <a:r>
              <a:rPr dirty="0"/>
              <a:t>of</a:t>
            </a:r>
            <a:r>
              <a:rPr dirty="0" spc="105"/>
              <a:t> </a:t>
            </a:r>
            <a:r>
              <a:rPr dirty="0"/>
              <a:t>my</a:t>
            </a:r>
            <a:r>
              <a:rPr dirty="0" spc="-10"/>
              <a:t> </a:t>
            </a:r>
            <a:r>
              <a:rPr dirty="0" spc="5"/>
              <a:t>articles?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4825"/>
            <a:chOff x="0" y="0"/>
            <a:chExt cx="9144000" cy="6854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3152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0360" y="0"/>
              <a:ext cx="8648573" cy="68544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371" y="709325"/>
            <a:ext cx="9009380" cy="6033135"/>
            <a:chOff x="66371" y="709325"/>
            <a:chExt cx="9009380" cy="60331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71" y="709325"/>
              <a:ext cx="9009253" cy="60327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9858" y="3085058"/>
              <a:ext cx="1102410" cy="8033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How</a:t>
            </a:r>
            <a:r>
              <a:rPr dirty="0" spc="-20"/>
              <a:t> </a:t>
            </a:r>
            <a:r>
              <a:rPr dirty="0"/>
              <a:t>to</a:t>
            </a:r>
            <a:r>
              <a:rPr dirty="0" spc="-20"/>
              <a:t> </a:t>
            </a:r>
            <a:r>
              <a:rPr dirty="0" spc="5"/>
              <a:t>add</a:t>
            </a:r>
            <a:r>
              <a:rPr dirty="0" spc="-5"/>
              <a:t> </a:t>
            </a:r>
            <a:r>
              <a:rPr dirty="0" spc="5"/>
              <a:t>article</a:t>
            </a:r>
            <a:r>
              <a:rPr dirty="0" spc="-15"/>
              <a:t> </a:t>
            </a:r>
            <a:r>
              <a:rPr dirty="0"/>
              <a:t>manually?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54326" y="3081273"/>
            <a:ext cx="6157595" cy="147764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1115" rIns="0" bIns="0" rtlCol="0" vert="horz">
            <a:spAutoFit/>
          </a:bodyPr>
          <a:lstStyle/>
          <a:p>
            <a:pPr marL="378460" indent="-287020">
              <a:lnSpc>
                <a:spcPct val="100000"/>
              </a:lnSpc>
              <a:spcBef>
                <a:spcPts val="245"/>
              </a:spcBef>
              <a:buFont typeface="Arial MT"/>
              <a:buChar char="•"/>
              <a:tabLst>
                <a:tab pos="377825" algn="l"/>
                <a:tab pos="378460" algn="l"/>
              </a:tabLst>
            </a:pPr>
            <a:r>
              <a:rPr dirty="0" sz="1800" spc="-50" b="1">
                <a:latin typeface="Calibri"/>
                <a:cs typeface="Calibri"/>
              </a:rPr>
              <a:t>You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can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add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groups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of</a:t>
            </a:r>
            <a:r>
              <a:rPr dirty="0" sz="1800" spc="-10" b="1">
                <a:latin typeface="Calibri"/>
                <a:cs typeface="Calibri"/>
              </a:rPr>
              <a:t> related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articles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1750">
              <a:latin typeface="Calibri"/>
              <a:cs typeface="Calibri"/>
            </a:endParaRPr>
          </a:p>
          <a:p>
            <a:pPr algn="just" marL="378460" marR="925194" indent="-287020">
              <a:lnSpc>
                <a:spcPct val="100000"/>
              </a:lnSpc>
              <a:buFont typeface="Arial MT"/>
              <a:buChar char="•"/>
              <a:tabLst>
                <a:tab pos="378460" algn="l"/>
              </a:tabLst>
            </a:pPr>
            <a:r>
              <a:rPr dirty="0" sz="1800" spc="-50" b="1">
                <a:latin typeface="Calibri"/>
                <a:cs typeface="Calibri"/>
              </a:rPr>
              <a:t>You </a:t>
            </a:r>
            <a:r>
              <a:rPr dirty="0" sz="1800" spc="-5" b="1">
                <a:latin typeface="Calibri"/>
                <a:cs typeface="Calibri"/>
              </a:rPr>
              <a:t>can choose </a:t>
            </a:r>
            <a:r>
              <a:rPr dirty="0" sz="1800" spc="-10" b="1">
                <a:latin typeface="Calibri"/>
                <a:cs typeface="Calibri"/>
              </a:rPr>
              <a:t>to have </a:t>
            </a:r>
            <a:r>
              <a:rPr dirty="0" sz="1800" spc="-5" b="1">
                <a:latin typeface="Calibri"/>
                <a:cs typeface="Calibri"/>
              </a:rPr>
              <a:t>your list </a:t>
            </a:r>
            <a:r>
              <a:rPr dirty="0" sz="1800" b="1">
                <a:latin typeface="Calibri"/>
                <a:cs typeface="Calibri"/>
              </a:rPr>
              <a:t>of articles </a:t>
            </a:r>
            <a:r>
              <a:rPr dirty="0" sz="1800" spc="-10" b="1">
                <a:latin typeface="Calibri"/>
                <a:cs typeface="Calibri"/>
              </a:rPr>
              <a:t>updated </a:t>
            </a:r>
            <a:r>
              <a:rPr dirty="0" sz="1800" spc="-39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automatically </a:t>
            </a:r>
            <a:r>
              <a:rPr dirty="0" sz="1800" b="1">
                <a:latin typeface="Calibri"/>
                <a:cs typeface="Calibri"/>
              </a:rPr>
              <a:t>or </a:t>
            </a:r>
            <a:r>
              <a:rPr dirty="0" sz="1800" spc="-10" b="1">
                <a:latin typeface="Calibri"/>
                <a:cs typeface="Calibri"/>
              </a:rPr>
              <a:t>review </a:t>
            </a:r>
            <a:r>
              <a:rPr dirty="0" sz="1800" b="1">
                <a:latin typeface="Calibri"/>
                <a:cs typeface="Calibri"/>
              </a:rPr>
              <a:t>the </a:t>
            </a:r>
            <a:r>
              <a:rPr dirty="0" sz="1800" spc="-10" b="1">
                <a:latin typeface="Calibri"/>
                <a:cs typeface="Calibri"/>
              </a:rPr>
              <a:t>updates </a:t>
            </a:r>
            <a:r>
              <a:rPr dirty="0" sz="1800" spc="-15" b="1">
                <a:latin typeface="Calibri"/>
                <a:cs typeface="Calibri"/>
              </a:rPr>
              <a:t>yourself, </a:t>
            </a:r>
            <a:r>
              <a:rPr dirty="0" sz="1800" b="1">
                <a:latin typeface="Calibri"/>
                <a:cs typeface="Calibri"/>
              </a:rPr>
              <a:t>or </a:t>
            </a:r>
            <a:r>
              <a:rPr dirty="0" sz="1800" spc="-10" b="1">
                <a:latin typeface="Calibri"/>
                <a:cs typeface="Calibri"/>
              </a:rPr>
              <a:t>to </a:t>
            </a:r>
            <a:r>
              <a:rPr dirty="0" sz="1800" spc="-5" b="1">
                <a:latin typeface="Calibri"/>
                <a:cs typeface="Calibri"/>
              </a:rPr>
              <a:t> manually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update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your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articles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at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any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time.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60804" y="3198113"/>
            <a:ext cx="483234" cy="633730"/>
          </a:xfrm>
          <a:custGeom>
            <a:avLst/>
            <a:gdLst/>
            <a:ahLst/>
            <a:cxnLst/>
            <a:rect l="l" t="t" r="r" b="b"/>
            <a:pathLst>
              <a:path w="483235" h="633729">
                <a:moveTo>
                  <a:pt x="482854" y="585978"/>
                </a:moveTo>
                <a:lnTo>
                  <a:pt x="451104" y="570103"/>
                </a:lnTo>
                <a:lnTo>
                  <a:pt x="387604" y="538353"/>
                </a:lnTo>
                <a:lnTo>
                  <a:pt x="387604" y="570103"/>
                </a:lnTo>
                <a:lnTo>
                  <a:pt x="34163" y="570103"/>
                </a:lnTo>
                <a:lnTo>
                  <a:pt x="34163" y="601853"/>
                </a:lnTo>
                <a:lnTo>
                  <a:pt x="387604" y="601853"/>
                </a:lnTo>
                <a:lnTo>
                  <a:pt x="387604" y="633603"/>
                </a:lnTo>
                <a:lnTo>
                  <a:pt x="451104" y="601853"/>
                </a:lnTo>
                <a:lnTo>
                  <a:pt x="482854" y="585978"/>
                </a:lnTo>
                <a:close/>
              </a:path>
              <a:path w="483235" h="633729">
                <a:moveTo>
                  <a:pt x="482854" y="47625"/>
                </a:moveTo>
                <a:lnTo>
                  <a:pt x="451104" y="31750"/>
                </a:lnTo>
                <a:lnTo>
                  <a:pt x="387604" y="0"/>
                </a:lnTo>
                <a:lnTo>
                  <a:pt x="387604" y="31750"/>
                </a:lnTo>
                <a:lnTo>
                  <a:pt x="0" y="31750"/>
                </a:lnTo>
                <a:lnTo>
                  <a:pt x="0" y="63500"/>
                </a:lnTo>
                <a:lnTo>
                  <a:pt x="387604" y="63500"/>
                </a:lnTo>
                <a:lnTo>
                  <a:pt x="387604" y="95250"/>
                </a:lnTo>
                <a:lnTo>
                  <a:pt x="451104" y="63500"/>
                </a:lnTo>
                <a:lnTo>
                  <a:pt x="482854" y="4762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How</a:t>
            </a:r>
            <a:r>
              <a:rPr dirty="0" spc="-20"/>
              <a:t> </a:t>
            </a:r>
            <a:r>
              <a:rPr dirty="0"/>
              <a:t>to</a:t>
            </a:r>
            <a:r>
              <a:rPr dirty="0" spc="-20"/>
              <a:t> </a:t>
            </a:r>
            <a:r>
              <a:rPr dirty="0" spc="5"/>
              <a:t>add</a:t>
            </a:r>
            <a:r>
              <a:rPr dirty="0" spc="-5"/>
              <a:t> </a:t>
            </a:r>
            <a:r>
              <a:rPr dirty="0" spc="5"/>
              <a:t>article</a:t>
            </a:r>
            <a:r>
              <a:rPr dirty="0" spc="-15"/>
              <a:t> </a:t>
            </a:r>
            <a:r>
              <a:rPr dirty="0"/>
              <a:t>manually?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9858" y="3085058"/>
            <a:ext cx="1102410" cy="8033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538097" y="726452"/>
            <a:ext cx="6175375" cy="5669915"/>
            <a:chOff x="1538097" y="726452"/>
            <a:chExt cx="6175375" cy="5669915"/>
          </a:xfrm>
        </p:grpSpPr>
        <p:sp>
          <p:nvSpPr>
            <p:cNvPr id="5" name="object 5"/>
            <p:cNvSpPr/>
            <p:nvPr/>
          </p:nvSpPr>
          <p:spPr>
            <a:xfrm>
              <a:off x="1538097" y="3358133"/>
              <a:ext cx="872490" cy="95250"/>
            </a:xfrm>
            <a:custGeom>
              <a:avLst/>
              <a:gdLst/>
              <a:ahLst/>
              <a:cxnLst/>
              <a:rect l="l" t="t" r="r" b="b"/>
              <a:pathLst>
                <a:path w="872489" h="95250">
                  <a:moveTo>
                    <a:pt x="776985" y="0"/>
                  </a:moveTo>
                  <a:lnTo>
                    <a:pt x="776816" y="31782"/>
                  </a:lnTo>
                  <a:lnTo>
                    <a:pt x="792734" y="31876"/>
                  </a:lnTo>
                  <a:lnTo>
                    <a:pt x="792479" y="63626"/>
                  </a:lnTo>
                  <a:lnTo>
                    <a:pt x="776646" y="63626"/>
                  </a:lnTo>
                  <a:lnTo>
                    <a:pt x="776478" y="95250"/>
                  </a:lnTo>
                  <a:lnTo>
                    <a:pt x="840749" y="63626"/>
                  </a:lnTo>
                  <a:lnTo>
                    <a:pt x="792479" y="63626"/>
                  </a:lnTo>
                  <a:lnTo>
                    <a:pt x="840940" y="63533"/>
                  </a:lnTo>
                  <a:lnTo>
                    <a:pt x="871982" y="48260"/>
                  </a:lnTo>
                  <a:lnTo>
                    <a:pt x="776985" y="0"/>
                  </a:lnTo>
                  <a:close/>
                </a:path>
                <a:path w="872489" h="95250">
                  <a:moveTo>
                    <a:pt x="776816" y="31782"/>
                  </a:moveTo>
                  <a:lnTo>
                    <a:pt x="776647" y="63533"/>
                  </a:lnTo>
                  <a:lnTo>
                    <a:pt x="792479" y="63626"/>
                  </a:lnTo>
                  <a:lnTo>
                    <a:pt x="792734" y="31876"/>
                  </a:lnTo>
                  <a:lnTo>
                    <a:pt x="776816" y="31782"/>
                  </a:lnTo>
                  <a:close/>
                </a:path>
                <a:path w="872489" h="95250">
                  <a:moveTo>
                    <a:pt x="253" y="27177"/>
                  </a:moveTo>
                  <a:lnTo>
                    <a:pt x="0" y="58927"/>
                  </a:lnTo>
                  <a:lnTo>
                    <a:pt x="776647" y="63533"/>
                  </a:lnTo>
                  <a:lnTo>
                    <a:pt x="776816" y="31782"/>
                  </a:lnTo>
                  <a:lnTo>
                    <a:pt x="253" y="27177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10079" y="726452"/>
              <a:ext cx="5302885" cy="56697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How</a:t>
            </a:r>
            <a:r>
              <a:rPr dirty="0" spc="-20"/>
              <a:t> </a:t>
            </a:r>
            <a:r>
              <a:rPr dirty="0"/>
              <a:t>to</a:t>
            </a:r>
            <a:r>
              <a:rPr dirty="0" spc="-20"/>
              <a:t> </a:t>
            </a:r>
            <a:r>
              <a:rPr dirty="0" spc="5"/>
              <a:t>add</a:t>
            </a:r>
            <a:r>
              <a:rPr dirty="0" spc="-5"/>
              <a:t> </a:t>
            </a:r>
            <a:r>
              <a:rPr dirty="0" spc="5"/>
              <a:t>article</a:t>
            </a:r>
            <a:r>
              <a:rPr dirty="0" spc="-15"/>
              <a:t> </a:t>
            </a:r>
            <a:r>
              <a:rPr dirty="0"/>
              <a:t>manually?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99858" y="3085058"/>
            <a:ext cx="1102995" cy="851535"/>
            <a:chOff x="999858" y="3085058"/>
            <a:chExt cx="1102995" cy="8515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9858" y="3085058"/>
              <a:ext cx="1102410" cy="8033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6454" y="3486734"/>
              <a:ext cx="354609" cy="4495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2427" y="208610"/>
            <a:ext cx="635698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15"/>
              <a:t>Add</a:t>
            </a:r>
            <a:r>
              <a:rPr dirty="0" sz="4400" spc="-50"/>
              <a:t> </a:t>
            </a:r>
            <a:r>
              <a:rPr dirty="0" sz="4400" spc="15"/>
              <a:t>article</a:t>
            </a:r>
            <a:r>
              <a:rPr dirty="0" sz="4400" spc="-70"/>
              <a:t> </a:t>
            </a:r>
            <a:r>
              <a:rPr dirty="0" sz="4400" spc="10"/>
              <a:t>manually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511" y="1204975"/>
            <a:ext cx="8678926" cy="411911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260473" y="2155063"/>
            <a:ext cx="5316855" cy="27279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0640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solidFill>
                  <a:srgbClr val="660099"/>
                </a:solidFill>
                <a:latin typeface="Arial MT"/>
                <a:cs typeface="Arial MT"/>
              </a:rPr>
              <a:t>Apolipoprotein</a:t>
            </a:r>
            <a:r>
              <a:rPr dirty="0" sz="1100" spc="10">
                <a:solidFill>
                  <a:srgbClr val="660099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60099"/>
                </a:solidFill>
                <a:latin typeface="Arial MT"/>
                <a:cs typeface="Arial MT"/>
              </a:rPr>
              <a:t>e</a:t>
            </a:r>
            <a:r>
              <a:rPr dirty="0" sz="1100" spc="5">
                <a:solidFill>
                  <a:srgbClr val="660099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60099"/>
                </a:solidFill>
                <a:latin typeface="Arial MT"/>
                <a:cs typeface="Arial MT"/>
              </a:rPr>
              <a:t>gene</a:t>
            </a:r>
            <a:r>
              <a:rPr dirty="0" sz="1100" spc="-15">
                <a:solidFill>
                  <a:srgbClr val="660099"/>
                </a:solidFill>
                <a:latin typeface="Arial MT"/>
                <a:cs typeface="Arial MT"/>
              </a:rPr>
              <a:t> </a:t>
            </a:r>
            <a:r>
              <a:rPr dirty="0" sz="1100" spc="-5">
                <a:solidFill>
                  <a:srgbClr val="660099"/>
                </a:solidFill>
                <a:latin typeface="Arial MT"/>
                <a:cs typeface="Arial MT"/>
              </a:rPr>
              <a:t>polymorphism</a:t>
            </a:r>
            <a:r>
              <a:rPr dirty="0" sz="1100">
                <a:solidFill>
                  <a:srgbClr val="660099"/>
                </a:solidFill>
                <a:latin typeface="Arial MT"/>
                <a:cs typeface="Arial MT"/>
              </a:rPr>
              <a:t> and</a:t>
            </a:r>
            <a:r>
              <a:rPr dirty="0" sz="1100" spc="-5">
                <a:solidFill>
                  <a:srgbClr val="660099"/>
                </a:solidFill>
                <a:latin typeface="Arial MT"/>
                <a:cs typeface="Arial MT"/>
              </a:rPr>
              <a:t> its</a:t>
            </a:r>
            <a:r>
              <a:rPr dirty="0" sz="1100" spc="-15">
                <a:solidFill>
                  <a:srgbClr val="660099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60099"/>
                </a:solidFill>
                <a:latin typeface="Arial MT"/>
                <a:cs typeface="Arial MT"/>
              </a:rPr>
              <a:t>effect</a:t>
            </a:r>
            <a:r>
              <a:rPr dirty="0" sz="1100" spc="-50">
                <a:solidFill>
                  <a:srgbClr val="660099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60099"/>
                </a:solidFill>
                <a:latin typeface="Arial MT"/>
                <a:cs typeface="Arial MT"/>
              </a:rPr>
              <a:t>on</a:t>
            </a:r>
            <a:r>
              <a:rPr dirty="0" sz="1100" spc="-5">
                <a:solidFill>
                  <a:srgbClr val="660099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60099"/>
                </a:solidFill>
                <a:latin typeface="Arial MT"/>
                <a:cs typeface="Arial MT"/>
              </a:rPr>
              <a:t>plasma </a:t>
            </a:r>
            <a:r>
              <a:rPr dirty="0" sz="1100" spc="-5">
                <a:solidFill>
                  <a:srgbClr val="660099"/>
                </a:solidFill>
                <a:latin typeface="Arial MT"/>
                <a:cs typeface="Arial MT"/>
              </a:rPr>
              <a:t>lipids</a:t>
            </a:r>
            <a:r>
              <a:rPr dirty="0" sz="1100" spc="30">
                <a:solidFill>
                  <a:srgbClr val="660099"/>
                </a:solidFill>
                <a:latin typeface="Arial MT"/>
                <a:cs typeface="Arial MT"/>
              </a:rPr>
              <a:t> </a:t>
            </a:r>
            <a:r>
              <a:rPr dirty="0" sz="1100" spc="-5">
                <a:solidFill>
                  <a:srgbClr val="660099"/>
                </a:solidFill>
                <a:latin typeface="Arial MT"/>
                <a:cs typeface="Arial MT"/>
              </a:rPr>
              <a:t>in </a:t>
            </a:r>
            <a:r>
              <a:rPr dirty="0" sz="1100">
                <a:solidFill>
                  <a:srgbClr val="660099"/>
                </a:solidFill>
                <a:latin typeface="Arial MT"/>
                <a:cs typeface="Arial MT"/>
              </a:rPr>
              <a:t>arteriosclerosis</a:t>
            </a:r>
            <a:endParaRPr sz="1100">
              <a:latin typeface="Arial MT"/>
              <a:cs typeface="Arial MT"/>
            </a:endParaRPr>
          </a:p>
          <a:p>
            <a:pPr marL="31115">
              <a:lnSpc>
                <a:spcPct val="100000"/>
              </a:lnSpc>
              <a:spcBef>
                <a:spcPts val="1060"/>
              </a:spcBef>
            </a:pPr>
            <a:r>
              <a:rPr dirty="0" sz="1100">
                <a:solidFill>
                  <a:srgbClr val="660099"/>
                </a:solidFill>
                <a:latin typeface="Arial MT"/>
                <a:cs typeface="Arial MT"/>
              </a:rPr>
              <a:t>PD</a:t>
            </a:r>
            <a:r>
              <a:rPr dirty="0" sz="1100" spc="-5">
                <a:solidFill>
                  <a:srgbClr val="660099"/>
                </a:solidFill>
                <a:latin typeface="Arial MT"/>
                <a:cs typeface="Arial MT"/>
              </a:rPr>
              <a:t> Zende, </a:t>
            </a:r>
            <a:r>
              <a:rPr dirty="0" sz="1100" spc="-10">
                <a:solidFill>
                  <a:srgbClr val="660099"/>
                </a:solidFill>
                <a:latin typeface="Arial MT"/>
                <a:cs typeface="Arial MT"/>
              </a:rPr>
              <a:t>MP</a:t>
            </a:r>
            <a:r>
              <a:rPr dirty="0" sz="1100">
                <a:solidFill>
                  <a:srgbClr val="660099"/>
                </a:solidFill>
                <a:latin typeface="Arial MT"/>
                <a:cs typeface="Arial MT"/>
              </a:rPr>
              <a:t> Bankar,</a:t>
            </a:r>
            <a:r>
              <a:rPr dirty="0" sz="1100" spc="-30">
                <a:solidFill>
                  <a:srgbClr val="660099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60099"/>
                </a:solidFill>
                <a:latin typeface="Arial MT"/>
                <a:cs typeface="Arial MT"/>
              </a:rPr>
              <a:t>PS </a:t>
            </a:r>
            <a:r>
              <a:rPr dirty="0" sz="1100" spc="-5">
                <a:solidFill>
                  <a:srgbClr val="660099"/>
                </a:solidFill>
                <a:latin typeface="Arial MT"/>
                <a:cs typeface="Arial MT"/>
              </a:rPr>
              <a:t>Kamble,</a:t>
            </a:r>
            <a:r>
              <a:rPr dirty="0" sz="1100" spc="-15">
                <a:solidFill>
                  <a:srgbClr val="660099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60099"/>
                </a:solidFill>
                <a:latin typeface="Arial MT"/>
                <a:cs typeface="Arial MT"/>
              </a:rPr>
              <a:t>AA</a:t>
            </a:r>
            <a:r>
              <a:rPr dirty="0" sz="1100" spc="-5">
                <a:solidFill>
                  <a:srgbClr val="660099"/>
                </a:solidFill>
                <a:latin typeface="Arial MT"/>
                <a:cs typeface="Arial MT"/>
              </a:rPr>
              <a:t> Momin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31115">
              <a:lnSpc>
                <a:spcPct val="100000"/>
              </a:lnSpc>
              <a:spcBef>
                <a:spcPts val="845"/>
              </a:spcBef>
            </a:pPr>
            <a:r>
              <a:rPr dirty="0" sz="1100">
                <a:solidFill>
                  <a:srgbClr val="660099"/>
                </a:solidFill>
                <a:latin typeface="Arial MT"/>
                <a:cs typeface="Arial MT"/>
              </a:rPr>
              <a:t>2013/10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Arial MT"/>
              <a:cs typeface="Arial MT"/>
            </a:endParaRPr>
          </a:p>
          <a:p>
            <a:pPr marL="12700" marR="2626360" indent="18415">
              <a:lnSpc>
                <a:spcPct val="185800"/>
              </a:lnSpc>
              <a:spcBef>
                <a:spcPts val="5"/>
              </a:spcBef>
            </a:pPr>
            <a:r>
              <a:rPr dirty="0" sz="1100">
                <a:solidFill>
                  <a:srgbClr val="660099"/>
                </a:solidFill>
                <a:latin typeface="Arial MT"/>
                <a:cs typeface="Arial MT"/>
              </a:rPr>
              <a:t>Journal of </a:t>
            </a:r>
            <a:r>
              <a:rPr dirty="0" sz="1100" spc="-5">
                <a:solidFill>
                  <a:srgbClr val="660099"/>
                </a:solidFill>
                <a:latin typeface="Arial MT"/>
                <a:cs typeface="Arial MT"/>
              </a:rPr>
              <a:t>Clinical </a:t>
            </a:r>
            <a:r>
              <a:rPr dirty="0" sz="1100">
                <a:solidFill>
                  <a:srgbClr val="660099"/>
                </a:solidFill>
                <a:latin typeface="Arial MT"/>
                <a:cs typeface="Arial MT"/>
              </a:rPr>
              <a:t>and </a:t>
            </a:r>
            <a:r>
              <a:rPr dirty="0" sz="1100" spc="-5">
                <a:solidFill>
                  <a:srgbClr val="660099"/>
                </a:solidFill>
                <a:latin typeface="Arial MT"/>
                <a:cs typeface="Arial MT"/>
              </a:rPr>
              <a:t>Diagnostic </a:t>
            </a:r>
            <a:r>
              <a:rPr dirty="0" sz="1100">
                <a:solidFill>
                  <a:srgbClr val="660099"/>
                </a:solidFill>
                <a:latin typeface="Arial MT"/>
                <a:cs typeface="Arial MT"/>
              </a:rPr>
              <a:t>research </a:t>
            </a:r>
            <a:r>
              <a:rPr dirty="0" sz="1100" spc="-295">
                <a:solidFill>
                  <a:srgbClr val="660099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60099"/>
                </a:solidFill>
                <a:latin typeface="Arial MT"/>
                <a:cs typeface="Arial MT"/>
              </a:rPr>
              <a:t>7</a:t>
            </a:r>
            <a:endParaRPr sz="1100">
              <a:latin typeface="Arial MT"/>
              <a:cs typeface="Arial MT"/>
            </a:endParaRPr>
          </a:p>
          <a:p>
            <a:pPr marL="22225">
              <a:lnSpc>
                <a:spcPct val="100000"/>
              </a:lnSpc>
              <a:spcBef>
                <a:spcPts val="1080"/>
              </a:spcBef>
            </a:pPr>
            <a:r>
              <a:rPr dirty="0" sz="1100" spc="-5">
                <a:solidFill>
                  <a:srgbClr val="660099"/>
                </a:solidFill>
                <a:latin typeface="Arial MT"/>
                <a:cs typeface="Arial MT"/>
              </a:rPr>
              <a:t>10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Arial MT"/>
              <a:cs typeface="Arial MT"/>
            </a:endParaRPr>
          </a:p>
          <a:p>
            <a:pPr marL="22225">
              <a:lnSpc>
                <a:spcPct val="100000"/>
              </a:lnSpc>
              <a:spcBef>
                <a:spcPts val="5"/>
              </a:spcBef>
            </a:pPr>
            <a:r>
              <a:rPr dirty="0" sz="1100" spc="-5">
                <a:solidFill>
                  <a:srgbClr val="660099"/>
                </a:solidFill>
                <a:latin typeface="Arial MT"/>
                <a:cs typeface="Arial MT"/>
              </a:rPr>
              <a:t>2149-2152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dirty="0" sz="1100" spc="-5">
                <a:solidFill>
                  <a:srgbClr val="660099"/>
                </a:solidFill>
                <a:latin typeface="Arial MT"/>
                <a:cs typeface="Arial MT"/>
              </a:rPr>
              <a:t>JCDR</a:t>
            </a:r>
            <a:r>
              <a:rPr dirty="0" sz="1100" spc="5">
                <a:solidFill>
                  <a:srgbClr val="660099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60099"/>
                </a:solidFill>
                <a:latin typeface="Arial MT"/>
                <a:cs typeface="Arial MT"/>
              </a:rPr>
              <a:t>Research</a:t>
            </a:r>
            <a:r>
              <a:rPr dirty="0" sz="1100" spc="-20">
                <a:solidFill>
                  <a:srgbClr val="660099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60099"/>
                </a:solidFill>
                <a:latin typeface="Arial MT"/>
                <a:cs typeface="Arial MT"/>
              </a:rPr>
              <a:t>&amp;</a:t>
            </a:r>
            <a:r>
              <a:rPr dirty="0" sz="1100" spc="-15">
                <a:solidFill>
                  <a:srgbClr val="660099"/>
                </a:solidFill>
                <a:latin typeface="Arial MT"/>
                <a:cs typeface="Arial MT"/>
              </a:rPr>
              <a:t> </a:t>
            </a:r>
            <a:r>
              <a:rPr dirty="0" sz="1100" spc="-5">
                <a:solidFill>
                  <a:srgbClr val="660099"/>
                </a:solidFill>
                <a:latin typeface="Arial MT"/>
                <a:cs typeface="Arial MT"/>
              </a:rPr>
              <a:t>Publications</a:t>
            </a:r>
            <a:r>
              <a:rPr dirty="0" sz="1100" spc="10">
                <a:solidFill>
                  <a:srgbClr val="660099"/>
                </a:solidFill>
                <a:latin typeface="Arial MT"/>
                <a:cs typeface="Arial MT"/>
              </a:rPr>
              <a:t> </a:t>
            </a:r>
            <a:r>
              <a:rPr dirty="0" sz="1100" spc="-5">
                <a:solidFill>
                  <a:srgbClr val="660099"/>
                </a:solidFill>
                <a:latin typeface="Arial MT"/>
                <a:cs typeface="Arial MT"/>
              </a:rPr>
              <a:t>Private</a:t>
            </a:r>
            <a:r>
              <a:rPr dirty="0" sz="1100" spc="-15">
                <a:solidFill>
                  <a:srgbClr val="660099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660099"/>
                </a:solidFill>
                <a:latin typeface="Arial MT"/>
                <a:cs typeface="Arial MT"/>
              </a:rPr>
              <a:t>Limited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13243" y="1458036"/>
            <a:ext cx="354609" cy="44950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59763"/>
            <a:ext cx="9134484" cy="9620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065" y="353948"/>
            <a:ext cx="895477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/>
              <a:t>How</a:t>
            </a:r>
            <a:r>
              <a:rPr dirty="0" sz="2400" spc="5"/>
              <a:t> </a:t>
            </a:r>
            <a:r>
              <a:rPr dirty="0" sz="2400"/>
              <a:t>to</a:t>
            </a:r>
            <a:r>
              <a:rPr dirty="0" sz="2400" spc="-15"/>
              <a:t> </a:t>
            </a:r>
            <a:r>
              <a:rPr dirty="0" sz="2400" spc="-5"/>
              <a:t>search</a:t>
            </a:r>
            <a:r>
              <a:rPr dirty="0" sz="2400" spc="5"/>
              <a:t> </a:t>
            </a:r>
            <a:r>
              <a:rPr dirty="0" sz="2400"/>
              <a:t>the</a:t>
            </a:r>
            <a:r>
              <a:rPr dirty="0" sz="2400" spc="-10"/>
              <a:t> </a:t>
            </a:r>
            <a:r>
              <a:rPr dirty="0" sz="2400"/>
              <a:t>profile</a:t>
            </a:r>
            <a:r>
              <a:rPr dirty="0" sz="2400" spc="-5"/>
              <a:t> </a:t>
            </a:r>
            <a:r>
              <a:rPr dirty="0" sz="2400"/>
              <a:t>of</a:t>
            </a:r>
            <a:r>
              <a:rPr dirty="0" sz="2400" spc="135"/>
              <a:t> </a:t>
            </a:r>
            <a:r>
              <a:rPr dirty="0" sz="2400"/>
              <a:t>scholars</a:t>
            </a:r>
            <a:r>
              <a:rPr dirty="0" sz="2400" spc="-5"/>
              <a:t> </a:t>
            </a:r>
            <a:r>
              <a:rPr dirty="0" sz="2400"/>
              <a:t>or</a:t>
            </a:r>
            <a:r>
              <a:rPr dirty="0" sz="2400" spc="-10"/>
              <a:t> </a:t>
            </a:r>
            <a:r>
              <a:rPr dirty="0" sz="2400"/>
              <a:t>researchers?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158341" y="1713738"/>
            <a:ext cx="80708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b="1">
                <a:solidFill>
                  <a:srgbClr val="660099"/>
                </a:solidFill>
                <a:latin typeface="Arial"/>
                <a:cs typeface="Arial"/>
              </a:rPr>
              <a:t>Prasad</a:t>
            </a:r>
            <a:r>
              <a:rPr dirty="0" sz="1050" spc="-65" b="1">
                <a:solidFill>
                  <a:srgbClr val="660099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660099"/>
                </a:solidFill>
                <a:latin typeface="Arial"/>
                <a:cs typeface="Arial"/>
              </a:rPr>
              <a:t>Pore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2108200"/>
            <a:ext cx="9144000" cy="3968750"/>
            <a:chOff x="0" y="2108200"/>
            <a:chExt cx="9144000" cy="39687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108200"/>
              <a:ext cx="9143999" cy="39687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90928" y="2517597"/>
              <a:ext cx="354609" cy="4495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80" y="1991156"/>
            <a:ext cx="9065133" cy="453870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9885" y="106045"/>
            <a:ext cx="6667500" cy="162026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99285" y="315290"/>
            <a:ext cx="4199255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15">
                <a:latin typeface="Calibri"/>
                <a:cs typeface="Calibri"/>
              </a:rPr>
              <a:t>S</a:t>
            </a:r>
            <a:r>
              <a:rPr dirty="0" sz="5400" spc="-15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5400" spc="-15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dirty="0" sz="5400" spc="-15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5400" spc="-15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dirty="0" sz="5400" spc="-15">
                <a:solidFill>
                  <a:srgbClr val="6F2F9F"/>
                </a:solidFill>
                <a:latin typeface="Calibri"/>
                <a:cs typeface="Calibri"/>
              </a:rPr>
              <a:t>h</a:t>
            </a:r>
            <a:r>
              <a:rPr dirty="0" sz="5400" spc="-5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5400" spc="-5">
                <a:solidFill>
                  <a:srgbClr val="000000"/>
                </a:solidFill>
                <a:latin typeface="Calibri"/>
                <a:cs typeface="Calibri"/>
              </a:rPr>
              <a:t>engines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927" y="1886966"/>
            <a:ext cx="2432685" cy="950594"/>
          </a:xfrm>
          <a:custGeom>
            <a:avLst/>
            <a:gdLst/>
            <a:ahLst/>
            <a:cxnLst/>
            <a:rect l="l" t="t" r="r" b="b"/>
            <a:pathLst>
              <a:path w="2432685" h="950594">
                <a:moveTo>
                  <a:pt x="0" y="475107"/>
                </a:moveTo>
                <a:lnTo>
                  <a:pt x="7135" y="423341"/>
                </a:lnTo>
                <a:lnTo>
                  <a:pt x="28048" y="373189"/>
                </a:lnTo>
                <a:lnTo>
                  <a:pt x="61996" y="324941"/>
                </a:lnTo>
                <a:lnTo>
                  <a:pt x="108238" y="278887"/>
                </a:lnTo>
                <a:lnTo>
                  <a:pt x="166031" y="235316"/>
                </a:lnTo>
                <a:lnTo>
                  <a:pt x="199027" y="214553"/>
                </a:lnTo>
                <a:lnTo>
                  <a:pt x="234633" y="194520"/>
                </a:lnTo>
                <a:lnTo>
                  <a:pt x="272756" y="175252"/>
                </a:lnTo>
                <a:lnTo>
                  <a:pt x="313304" y="156787"/>
                </a:lnTo>
                <a:lnTo>
                  <a:pt x="356182" y="139160"/>
                </a:lnTo>
                <a:lnTo>
                  <a:pt x="401300" y="122407"/>
                </a:lnTo>
                <a:lnTo>
                  <a:pt x="448563" y="106566"/>
                </a:lnTo>
                <a:lnTo>
                  <a:pt x="497880" y="91671"/>
                </a:lnTo>
                <a:lnTo>
                  <a:pt x="549158" y="77760"/>
                </a:lnTo>
                <a:lnTo>
                  <a:pt x="602303" y="64868"/>
                </a:lnTo>
                <a:lnTo>
                  <a:pt x="657223" y="53032"/>
                </a:lnTo>
                <a:lnTo>
                  <a:pt x="713826" y="42289"/>
                </a:lnTo>
                <a:lnTo>
                  <a:pt x="772018" y="32673"/>
                </a:lnTo>
                <a:lnTo>
                  <a:pt x="831708" y="24222"/>
                </a:lnTo>
                <a:lnTo>
                  <a:pt x="892801" y="16972"/>
                </a:lnTo>
                <a:lnTo>
                  <a:pt x="955206" y="10958"/>
                </a:lnTo>
                <a:lnTo>
                  <a:pt x="1018830" y="6218"/>
                </a:lnTo>
                <a:lnTo>
                  <a:pt x="1083579" y="2788"/>
                </a:lnTo>
                <a:lnTo>
                  <a:pt x="1149362" y="703"/>
                </a:lnTo>
                <a:lnTo>
                  <a:pt x="1216085" y="0"/>
                </a:lnTo>
                <a:lnTo>
                  <a:pt x="1282811" y="703"/>
                </a:lnTo>
                <a:lnTo>
                  <a:pt x="1348596" y="2788"/>
                </a:lnTo>
                <a:lnTo>
                  <a:pt x="1413348" y="6218"/>
                </a:lnTo>
                <a:lnTo>
                  <a:pt x="1476973" y="10958"/>
                </a:lnTo>
                <a:lnTo>
                  <a:pt x="1539379" y="16972"/>
                </a:lnTo>
                <a:lnTo>
                  <a:pt x="1600474" y="24222"/>
                </a:lnTo>
                <a:lnTo>
                  <a:pt x="1660165" y="32673"/>
                </a:lnTo>
                <a:lnTo>
                  <a:pt x="1718358" y="42289"/>
                </a:lnTo>
                <a:lnTo>
                  <a:pt x="1774962" y="53032"/>
                </a:lnTo>
                <a:lnTo>
                  <a:pt x="1829883" y="64868"/>
                </a:lnTo>
                <a:lnTo>
                  <a:pt x="1883029" y="77760"/>
                </a:lnTo>
                <a:lnTo>
                  <a:pt x="1934307" y="91671"/>
                </a:lnTo>
                <a:lnTo>
                  <a:pt x="1983624" y="106566"/>
                </a:lnTo>
                <a:lnTo>
                  <a:pt x="2030888" y="122407"/>
                </a:lnTo>
                <a:lnTo>
                  <a:pt x="2076006" y="139160"/>
                </a:lnTo>
                <a:lnTo>
                  <a:pt x="2118884" y="156787"/>
                </a:lnTo>
                <a:lnTo>
                  <a:pt x="2159432" y="175252"/>
                </a:lnTo>
                <a:lnTo>
                  <a:pt x="2197555" y="194520"/>
                </a:lnTo>
                <a:lnTo>
                  <a:pt x="2233161" y="214553"/>
                </a:lnTo>
                <a:lnTo>
                  <a:pt x="2266157" y="235316"/>
                </a:lnTo>
                <a:lnTo>
                  <a:pt x="2323950" y="278887"/>
                </a:lnTo>
                <a:lnTo>
                  <a:pt x="2370191" y="324941"/>
                </a:lnTo>
                <a:lnTo>
                  <a:pt x="2404138" y="373189"/>
                </a:lnTo>
                <a:lnTo>
                  <a:pt x="2425051" y="423341"/>
                </a:lnTo>
                <a:lnTo>
                  <a:pt x="2432187" y="475107"/>
                </a:lnTo>
                <a:lnTo>
                  <a:pt x="2430387" y="501173"/>
                </a:lnTo>
                <a:lnTo>
                  <a:pt x="2416270" y="552168"/>
                </a:lnTo>
                <a:lnTo>
                  <a:pt x="2388747" y="601404"/>
                </a:lnTo>
                <a:lnTo>
                  <a:pt x="2348560" y="648592"/>
                </a:lnTo>
                <a:lnTo>
                  <a:pt x="2296451" y="693440"/>
                </a:lnTo>
                <a:lnTo>
                  <a:pt x="2233161" y="735660"/>
                </a:lnTo>
                <a:lnTo>
                  <a:pt x="2197555" y="755693"/>
                </a:lnTo>
                <a:lnTo>
                  <a:pt x="2159432" y="774961"/>
                </a:lnTo>
                <a:lnTo>
                  <a:pt x="2118884" y="793426"/>
                </a:lnTo>
                <a:lnTo>
                  <a:pt x="2076006" y="811053"/>
                </a:lnTo>
                <a:lnTo>
                  <a:pt x="2030888" y="827806"/>
                </a:lnTo>
                <a:lnTo>
                  <a:pt x="1983624" y="843647"/>
                </a:lnTo>
                <a:lnTo>
                  <a:pt x="1934307" y="858542"/>
                </a:lnTo>
                <a:lnTo>
                  <a:pt x="1883029" y="872453"/>
                </a:lnTo>
                <a:lnTo>
                  <a:pt x="1829883" y="885345"/>
                </a:lnTo>
                <a:lnTo>
                  <a:pt x="1774962" y="897181"/>
                </a:lnTo>
                <a:lnTo>
                  <a:pt x="1718358" y="907924"/>
                </a:lnTo>
                <a:lnTo>
                  <a:pt x="1660165" y="917540"/>
                </a:lnTo>
                <a:lnTo>
                  <a:pt x="1600474" y="925991"/>
                </a:lnTo>
                <a:lnTo>
                  <a:pt x="1539379" y="933241"/>
                </a:lnTo>
                <a:lnTo>
                  <a:pt x="1476973" y="939255"/>
                </a:lnTo>
                <a:lnTo>
                  <a:pt x="1413348" y="943995"/>
                </a:lnTo>
                <a:lnTo>
                  <a:pt x="1348596" y="947425"/>
                </a:lnTo>
                <a:lnTo>
                  <a:pt x="1282811" y="949510"/>
                </a:lnTo>
                <a:lnTo>
                  <a:pt x="1216085" y="950213"/>
                </a:lnTo>
                <a:lnTo>
                  <a:pt x="1149362" y="949510"/>
                </a:lnTo>
                <a:lnTo>
                  <a:pt x="1083579" y="947425"/>
                </a:lnTo>
                <a:lnTo>
                  <a:pt x="1018830" y="943995"/>
                </a:lnTo>
                <a:lnTo>
                  <a:pt x="955206" y="939255"/>
                </a:lnTo>
                <a:lnTo>
                  <a:pt x="892801" y="933241"/>
                </a:lnTo>
                <a:lnTo>
                  <a:pt x="831708" y="925991"/>
                </a:lnTo>
                <a:lnTo>
                  <a:pt x="772018" y="917540"/>
                </a:lnTo>
                <a:lnTo>
                  <a:pt x="713826" y="907924"/>
                </a:lnTo>
                <a:lnTo>
                  <a:pt x="657223" y="897181"/>
                </a:lnTo>
                <a:lnTo>
                  <a:pt x="602303" y="885345"/>
                </a:lnTo>
                <a:lnTo>
                  <a:pt x="549158" y="872453"/>
                </a:lnTo>
                <a:lnTo>
                  <a:pt x="497880" y="858542"/>
                </a:lnTo>
                <a:lnTo>
                  <a:pt x="448563" y="843647"/>
                </a:lnTo>
                <a:lnTo>
                  <a:pt x="401300" y="827806"/>
                </a:lnTo>
                <a:lnTo>
                  <a:pt x="356182" y="811053"/>
                </a:lnTo>
                <a:lnTo>
                  <a:pt x="313304" y="793426"/>
                </a:lnTo>
                <a:lnTo>
                  <a:pt x="272756" y="774961"/>
                </a:lnTo>
                <a:lnTo>
                  <a:pt x="234633" y="755693"/>
                </a:lnTo>
                <a:lnTo>
                  <a:pt x="199027" y="735660"/>
                </a:lnTo>
                <a:lnTo>
                  <a:pt x="166031" y="714897"/>
                </a:lnTo>
                <a:lnTo>
                  <a:pt x="108238" y="671326"/>
                </a:lnTo>
                <a:lnTo>
                  <a:pt x="61996" y="625272"/>
                </a:lnTo>
                <a:lnTo>
                  <a:pt x="28048" y="577024"/>
                </a:lnTo>
                <a:lnTo>
                  <a:pt x="7135" y="526872"/>
                </a:lnTo>
                <a:lnTo>
                  <a:pt x="0" y="475107"/>
                </a:lnTo>
                <a:close/>
              </a:path>
            </a:pathLst>
          </a:custGeom>
          <a:ln w="38100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52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62935" y="6007100"/>
            <a:ext cx="3615054" cy="427355"/>
          </a:xfrm>
          <a:prstGeom prst="rect">
            <a:avLst/>
          </a:prstGeom>
          <a:solidFill>
            <a:srgbClr val="5B9BD4"/>
          </a:solidFill>
          <a:ln w="12700">
            <a:solidFill>
              <a:srgbClr val="41709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706120">
              <a:lnSpc>
                <a:spcPts val="3365"/>
              </a:lnSpc>
            </a:pPr>
            <a:r>
              <a:rPr dirty="0" sz="3200" spc="-15" b="1">
                <a:solidFill>
                  <a:srgbClr val="FF0000"/>
                </a:solidFill>
                <a:latin typeface="Calibri"/>
                <a:cs typeface="Calibri"/>
              </a:rPr>
              <a:t>Point</a:t>
            </a:r>
            <a:r>
              <a:rPr dirty="0" sz="3200" spc="-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spc="-15" b="1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dirty="0" sz="32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FF0000"/>
                </a:solidFill>
                <a:latin typeface="Calibri"/>
                <a:cs typeface="Calibri"/>
              </a:rPr>
              <a:t>note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77900"/>
            <a:ext cx="9143999" cy="433209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1764" y="627126"/>
            <a:ext cx="232473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Metrics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249804" y="1552194"/>
            <a:ext cx="6748145" cy="182943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algn="just" marL="241300" marR="5080" indent="-228600">
              <a:lnSpc>
                <a:spcPts val="2160"/>
              </a:lnSpc>
              <a:spcBef>
                <a:spcPts val="37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Google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Scholar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Metrics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provide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easy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way</a:t>
            </a:r>
            <a:r>
              <a:rPr dirty="0" sz="2000" spc="-20">
                <a:latin typeface="Calibri"/>
                <a:cs typeface="Calibri"/>
              </a:rPr>
              <a:t> for</a:t>
            </a:r>
            <a:r>
              <a:rPr dirty="0" sz="2000" spc="-15">
                <a:latin typeface="Calibri"/>
                <a:cs typeface="Calibri"/>
              </a:rPr>
              <a:t> authors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to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quickly </a:t>
            </a:r>
            <a:r>
              <a:rPr dirty="0" sz="2000" spc="-10">
                <a:latin typeface="Calibri"/>
                <a:cs typeface="Calibri"/>
              </a:rPr>
              <a:t>gauge </a:t>
            </a:r>
            <a:r>
              <a:rPr dirty="0" sz="2000">
                <a:latin typeface="Calibri"/>
                <a:cs typeface="Calibri"/>
              </a:rPr>
              <a:t>the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visibility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influence </a:t>
            </a:r>
            <a:r>
              <a:rPr dirty="0" sz="2000" spc="-10">
                <a:latin typeface="Calibri"/>
                <a:cs typeface="Calibri"/>
              </a:rPr>
              <a:t>of recent </a:t>
            </a:r>
            <a:r>
              <a:rPr dirty="0" sz="2000">
                <a:latin typeface="Calibri"/>
                <a:cs typeface="Calibri"/>
              </a:rPr>
              <a:t>articles </a:t>
            </a:r>
            <a:r>
              <a:rPr dirty="0" sz="2000" spc="-5">
                <a:latin typeface="Calibri"/>
                <a:cs typeface="Calibri"/>
              </a:rPr>
              <a:t>in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scholarly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publications.</a:t>
            </a:r>
            <a:endParaRPr sz="2000">
              <a:latin typeface="Calibri"/>
              <a:cs typeface="Calibri"/>
            </a:endParaRPr>
          </a:p>
          <a:p>
            <a:pPr algn="just" marL="241300" marR="5080" indent="-228600">
              <a:lnSpc>
                <a:spcPts val="216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Scholar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Metrics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summarize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recent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citations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many 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publications, </a:t>
            </a:r>
            <a:r>
              <a:rPr dirty="0" sz="2000" spc="-10">
                <a:latin typeface="Calibri"/>
                <a:cs typeface="Calibri"/>
              </a:rPr>
              <a:t>to </a:t>
            </a:r>
            <a:r>
              <a:rPr dirty="0" sz="2000" spc="-5">
                <a:latin typeface="Calibri"/>
                <a:cs typeface="Calibri"/>
              </a:rPr>
              <a:t>help </a:t>
            </a:r>
            <a:r>
              <a:rPr dirty="0" sz="2000" spc="-10">
                <a:latin typeface="Calibri"/>
                <a:cs typeface="Calibri"/>
              </a:rPr>
              <a:t>authors </a:t>
            </a:r>
            <a:r>
              <a:rPr dirty="0" sz="2000">
                <a:latin typeface="Calibri"/>
                <a:cs typeface="Calibri"/>
              </a:rPr>
              <a:t>as </a:t>
            </a:r>
            <a:r>
              <a:rPr dirty="0" sz="2000" spc="-5">
                <a:latin typeface="Calibri"/>
                <a:cs typeface="Calibri"/>
              </a:rPr>
              <a:t>they </a:t>
            </a:r>
            <a:r>
              <a:rPr dirty="0" sz="2000" spc="-10">
                <a:latin typeface="Calibri"/>
                <a:cs typeface="Calibri"/>
              </a:rPr>
              <a:t>consider </a:t>
            </a:r>
            <a:r>
              <a:rPr dirty="0" sz="2000" spc="-5">
                <a:latin typeface="Calibri"/>
                <a:cs typeface="Calibri"/>
              </a:rPr>
              <a:t>where </a:t>
            </a:r>
            <a:r>
              <a:rPr dirty="0" sz="2000" spc="-15">
                <a:latin typeface="Calibri"/>
                <a:cs typeface="Calibri"/>
              </a:rPr>
              <a:t>to </a:t>
            </a:r>
            <a:r>
              <a:rPr dirty="0" sz="2000" spc="-5">
                <a:latin typeface="Calibri"/>
                <a:cs typeface="Calibri"/>
              </a:rPr>
              <a:t>publish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their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new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research.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49804" y="3453129"/>
            <a:ext cx="674878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0665" algn="l"/>
                <a:tab pos="241300" algn="l"/>
                <a:tab pos="1137285" algn="l"/>
                <a:tab pos="2062480" algn="l"/>
                <a:tab pos="3664585" algn="l"/>
                <a:tab pos="4862195" algn="l"/>
                <a:tab pos="5414010" algn="l"/>
                <a:tab pos="6389370" algn="l"/>
              </a:tabLst>
            </a:pPr>
            <a:r>
              <a:rPr dirty="0" sz="2000">
                <a:latin typeface="Calibri"/>
                <a:cs typeface="Calibri"/>
              </a:rPr>
              <a:t>Go</a:t>
            </a:r>
            <a:r>
              <a:rPr dirty="0" sz="2000" spc="-20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gle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5">
                <a:latin typeface="Calibri"/>
                <a:cs typeface="Calibri"/>
              </a:rPr>
              <a:t>S</a:t>
            </a:r>
            <a:r>
              <a:rPr dirty="0" sz="2000" spc="5">
                <a:latin typeface="Calibri"/>
                <a:cs typeface="Calibri"/>
              </a:rPr>
              <a:t>c</a:t>
            </a:r>
            <a:r>
              <a:rPr dirty="0" sz="2000" spc="-10">
                <a:latin typeface="Calibri"/>
                <a:cs typeface="Calibri"/>
              </a:rPr>
              <a:t>h</a:t>
            </a:r>
            <a:r>
              <a:rPr dirty="0" sz="2000" spc="-5">
                <a:latin typeface="Calibri"/>
                <a:cs typeface="Calibri"/>
              </a:rPr>
              <a:t>ola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au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ti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ly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ul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spc="-15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5">
                <a:latin typeface="Calibri"/>
                <a:cs typeface="Calibri"/>
              </a:rPr>
              <a:t>displ</a:t>
            </a:r>
            <a:r>
              <a:rPr dirty="0" sz="2000" spc="-45">
                <a:latin typeface="Calibri"/>
                <a:cs typeface="Calibri"/>
              </a:rPr>
              <a:t>a</a:t>
            </a:r>
            <a:r>
              <a:rPr dirty="0" sz="2000" spc="-35">
                <a:latin typeface="Calibri"/>
                <a:cs typeface="Calibri"/>
              </a:rPr>
              <a:t>y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the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49804" y="3632047"/>
            <a:ext cx="6748145" cy="1777364"/>
          </a:xfrm>
          <a:prstGeom prst="rect">
            <a:avLst/>
          </a:prstGeom>
        </p:spPr>
        <p:txBody>
          <a:bodyPr wrap="square" lIns="0" tIns="108585" rIns="0" bIns="0" rtlCol="0" vert="horz">
            <a:spAutoFit/>
          </a:bodyPr>
          <a:lstStyle/>
          <a:p>
            <a:pPr marL="241300">
              <a:lnSpc>
                <a:spcPct val="100000"/>
              </a:lnSpc>
              <a:spcBef>
                <a:spcPts val="855"/>
              </a:spcBef>
            </a:pPr>
            <a:r>
              <a:rPr dirty="0" sz="2000">
                <a:latin typeface="Calibri"/>
                <a:cs typeface="Calibri"/>
              </a:rPr>
              <a:t>individual's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total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citation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count,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h-index,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i10-index</a:t>
            </a:r>
            <a:r>
              <a:rPr dirty="0" sz="2000" spc="-5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ts val="2160"/>
              </a:lnSpc>
              <a:spcBef>
                <a:spcPts val="102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95">
                <a:latin typeface="Calibri"/>
                <a:cs typeface="Calibri"/>
              </a:rPr>
              <a:t>To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see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which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articles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in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publication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were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cited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most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who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cited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them,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click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on </a:t>
            </a:r>
            <a:r>
              <a:rPr dirty="0" sz="2000">
                <a:latin typeface="Calibri"/>
                <a:cs typeface="Calibri"/>
              </a:rPr>
              <a:t>its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“Cited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15" b="1">
                <a:solidFill>
                  <a:srgbClr val="FF0000"/>
                </a:solidFill>
                <a:latin typeface="Calibri"/>
                <a:cs typeface="Calibri"/>
              </a:rPr>
              <a:t>by”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view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articles.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280"/>
              </a:lnSpc>
              <a:spcBef>
                <a:spcPts val="73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50">
                <a:latin typeface="Calibri"/>
                <a:cs typeface="Calibri"/>
              </a:rPr>
              <a:t>You</a:t>
            </a:r>
            <a:r>
              <a:rPr dirty="0" sz="2000" spc="39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can</a:t>
            </a:r>
            <a:r>
              <a:rPr dirty="0" sz="2000" spc="4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also</a:t>
            </a:r>
            <a:r>
              <a:rPr dirty="0" sz="2000" spc="39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explore</a:t>
            </a:r>
            <a:r>
              <a:rPr dirty="0" sz="2000" spc="4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publications</a:t>
            </a:r>
            <a:r>
              <a:rPr dirty="0" sz="2000" spc="409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in</a:t>
            </a:r>
            <a:r>
              <a:rPr dirty="0" sz="2000" spc="415"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research</a:t>
            </a:r>
            <a:r>
              <a:rPr dirty="0" sz="2000" spc="4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areas</a:t>
            </a:r>
            <a:r>
              <a:rPr dirty="0" sz="2000" spc="4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39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your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280"/>
              </a:lnSpc>
            </a:pPr>
            <a:r>
              <a:rPr dirty="0" sz="2000" spc="-15">
                <a:latin typeface="Calibri"/>
                <a:cs typeface="Calibri"/>
              </a:rPr>
              <a:t>interest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78404" y="5754725"/>
            <a:ext cx="600265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9830" algn="l"/>
                <a:tab pos="2225675" algn="l"/>
                <a:tab pos="2786380" algn="l"/>
                <a:tab pos="3591560" algn="l"/>
                <a:tab pos="4316730" algn="l"/>
                <a:tab pos="4699000" algn="l"/>
                <a:tab pos="569595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ademic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jo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rna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z="2000" spc="15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0">
                <a:latin typeface="Calibri"/>
                <a:cs typeface="Calibri"/>
              </a:rPr>
              <a:t>w</a:t>
            </a:r>
            <a:r>
              <a:rPr dirty="0" sz="2000" spc="-5">
                <a:latin typeface="Calibri"/>
                <a:cs typeface="Calibri"/>
              </a:rPr>
              <a:t>hol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5">
                <a:latin typeface="Calibri"/>
                <a:cs typeface="Calibri"/>
              </a:rPr>
              <a:t>fi</a:t>
            </a:r>
            <a:r>
              <a:rPr dirty="0" sz="2000" spc="-1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lds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5">
                <a:latin typeface="Calibri"/>
                <a:cs typeface="Calibri"/>
              </a:rPr>
              <a:t>sci</a:t>
            </a:r>
            <a:r>
              <a:rPr dirty="0" sz="2000" spc="-1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n</a:t>
            </a:r>
            <a:r>
              <a:rPr dirty="0" sz="2000" spc="5">
                <a:latin typeface="Calibri"/>
                <a:cs typeface="Calibri"/>
              </a:rPr>
              <a:t>c</a:t>
            </a:r>
            <a:r>
              <a:rPr dirty="0" sz="2000">
                <a:latin typeface="Calibri"/>
                <a:cs typeface="Calibri"/>
              </a:rPr>
              <a:t>e,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via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49804" y="5480405"/>
            <a:ext cx="6749415" cy="605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227965" marR="6350" indent="-227965">
              <a:lnSpc>
                <a:spcPts val="2280"/>
              </a:lnSpc>
              <a:spcBef>
                <a:spcPts val="100"/>
              </a:spcBef>
              <a:buFont typeface="Arial MT"/>
              <a:buChar char="•"/>
              <a:tabLst>
                <a:tab pos="227965" algn="l"/>
                <a:tab pos="228600" algn="l"/>
                <a:tab pos="551180" algn="l"/>
                <a:tab pos="1492885" algn="l"/>
                <a:tab pos="2418715" algn="l"/>
                <a:tab pos="3040380" algn="l"/>
                <a:tab pos="4122420" algn="l"/>
                <a:tab pos="5088890" algn="l"/>
                <a:tab pos="5608955" algn="l"/>
                <a:tab pos="6506209" algn="l"/>
              </a:tabLst>
            </a:pPr>
            <a:r>
              <a:rPr dirty="0" sz="2000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m</a:t>
            </a:r>
            <a:r>
              <a:rPr dirty="0" sz="2000" spc="-2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tr</a:t>
            </a:r>
            <a:r>
              <a:rPr dirty="0" sz="2000" spc="-10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cs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50">
                <a:latin typeface="Calibri"/>
                <a:cs typeface="Calibri"/>
              </a:rPr>
              <a:t>f</a:t>
            </a:r>
            <a:r>
              <a:rPr dirty="0" sz="2000" spc="5">
                <a:latin typeface="Calibri"/>
                <a:cs typeface="Calibri"/>
              </a:rPr>
              <a:t>e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tu</a:t>
            </a:r>
            <a:r>
              <a:rPr dirty="0" sz="2000" spc="-25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5">
                <a:latin typeface="Calibri"/>
                <a:cs typeface="Calibri"/>
              </a:rPr>
              <a:t>n</a:t>
            </a:r>
            <a:r>
              <a:rPr dirty="0" sz="2000" spc="-10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w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5">
                <a:latin typeface="Calibri"/>
                <a:cs typeface="Calibri"/>
              </a:rPr>
              <a:t>su</a:t>
            </a:r>
            <a:r>
              <a:rPr dirty="0" sz="2000" spc="-10">
                <a:latin typeface="Calibri"/>
                <a:cs typeface="Calibri"/>
              </a:rPr>
              <a:t>p</a:t>
            </a:r>
            <a:r>
              <a:rPr dirty="0" sz="2000" spc="-5">
                <a:latin typeface="Calibri"/>
                <a:cs typeface="Calibri"/>
              </a:rPr>
              <a:t>port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v</a:t>
            </a:r>
            <a:r>
              <a:rPr dirty="0" sz="2000" spc="-10">
                <a:latin typeface="Calibri"/>
                <a:cs typeface="Calibri"/>
              </a:rPr>
              <a:t>i</a:t>
            </a:r>
            <a:r>
              <a:rPr dirty="0" sz="2000" spc="-1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wing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endParaRPr sz="2000">
              <a:latin typeface="Calibri"/>
              <a:cs typeface="Calibri"/>
            </a:endParaRPr>
          </a:p>
          <a:p>
            <a:pPr algn="r" marR="5080">
              <a:lnSpc>
                <a:spcPts val="2280"/>
              </a:lnSpc>
            </a:pPr>
            <a:r>
              <a:rPr dirty="0" sz="2000" spc="-5">
                <a:latin typeface="Calibri"/>
                <a:cs typeface="Calibri"/>
              </a:rPr>
              <a:t>the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78404" y="6029045"/>
            <a:ext cx="1821814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latin typeface="Calibri"/>
                <a:cs typeface="Calibri"/>
              </a:rPr>
              <a:t>"metrics"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button.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38187"/>
              <a:ext cx="1759331" cy="522643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0341" y="1949767"/>
              <a:ext cx="968375" cy="403860"/>
            </a:xfrm>
            <a:custGeom>
              <a:avLst/>
              <a:gdLst/>
              <a:ahLst/>
              <a:cxnLst/>
              <a:rect l="l" t="t" r="r" b="b"/>
              <a:pathLst>
                <a:path w="968375" h="403860">
                  <a:moveTo>
                    <a:pt x="0" y="403415"/>
                  </a:moveTo>
                  <a:lnTo>
                    <a:pt x="968184" y="403415"/>
                  </a:lnTo>
                  <a:lnTo>
                    <a:pt x="968184" y="0"/>
                  </a:lnTo>
                  <a:lnTo>
                    <a:pt x="0" y="0"/>
                  </a:lnTo>
                  <a:lnTo>
                    <a:pt x="0" y="403415"/>
                  </a:lnTo>
                  <a:close/>
                </a:path>
              </a:pathLst>
            </a:custGeom>
            <a:ln w="381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4433" y="2151583"/>
              <a:ext cx="354609" cy="4495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155" y="215900"/>
            <a:ext cx="5046980" cy="4615180"/>
            <a:chOff x="33155" y="215900"/>
            <a:chExt cx="5046980" cy="46151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272" y="228600"/>
              <a:ext cx="5013579" cy="458952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6922" y="222250"/>
              <a:ext cx="5026660" cy="4602480"/>
            </a:xfrm>
            <a:custGeom>
              <a:avLst/>
              <a:gdLst/>
              <a:ahLst/>
              <a:cxnLst/>
              <a:rect l="l" t="t" r="r" b="b"/>
              <a:pathLst>
                <a:path w="5026660" h="4602480">
                  <a:moveTo>
                    <a:pt x="0" y="4602226"/>
                  </a:moveTo>
                  <a:lnTo>
                    <a:pt x="5026279" y="4602226"/>
                  </a:lnTo>
                  <a:lnTo>
                    <a:pt x="5026279" y="0"/>
                  </a:lnTo>
                  <a:lnTo>
                    <a:pt x="0" y="0"/>
                  </a:lnTo>
                  <a:lnTo>
                    <a:pt x="0" y="460222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2205" y="267461"/>
              <a:ext cx="4878070" cy="4512945"/>
            </a:xfrm>
            <a:custGeom>
              <a:avLst/>
              <a:gdLst/>
              <a:ahLst/>
              <a:cxnLst/>
              <a:rect l="l" t="t" r="r" b="b"/>
              <a:pathLst>
                <a:path w="4878070" h="4512945">
                  <a:moveTo>
                    <a:pt x="0" y="4512945"/>
                  </a:moveTo>
                  <a:lnTo>
                    <a:pt x="2750058" y="4512945"/>
                  </a:lnTo>
                  <a:lnTo>
                    <a:pt x="2750058" y="0"/>
                  </a:lnTo>
                  <a:lnTo>
                    <a:pt x="0" y="0"/>
                  </a:lnTo>
                  <a:lnTo>
                    <a:pt x="0" y="4512945"/>
                  </a:lnTo>
                  <a:close/>
                </a:path>
                <a:path w="4878070" h="4512945">
                  <a:moveTo>
                    <a:pt x="3907273" y="4512945"/>
                  </a:moveTo>
                  <a:lnTo>
                    <a:pt x="4877870" y="4512945"/>
                  </a:lnTo>
                  <a:lnTo>
                    <a:pt x="4877870" y="0"/>
                  </a:lnTo>
                  <a:lnTo>
                    <a:pt x="3907273" y="0"/>
                  </a:lnTo>
                  <a:lnTo>
                    <a:pt x="3907273" y="4512945"/>
                  </a:lnTo>
                  <a:close/>
                </a:path>
              </a:pathLst>
            </a:custGeom>
            <a:ln w="381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357" y="285114"/>
              <a:ext cx="1916683" cy="1807463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157723" y="215900"/>
            <a:ext cx="3931920" cy="4613910"/>
            <a:chOff x="5157723" y="215900"/>
            <a:chExt cx="3931920" cy="461391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70423" y="228600"/>
              <a:ext cx="3838954" cy="458825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164073" y="222250"/>
              <a:ext cx="3919220" cy="4601210"/>
            </a:xfrm>
            <a:custGeom>
              <a:avLst/>
              <a:gdLst/>
              <a:ahLst/>
              <a:cxnLst/>
              <a:rect l="l" t="t" r="r" b="b"/>
              <a:pathLst>
                <a:path w="3919220" h="4601210">
                  <a:moveTo>
                    <a:pt x="0" y="4600956"/>
                  </a:moveTo>
                  <a:lnTo>
                    <a:pt x="3919220" y="4600956"/>
                  </a:lnTo>
                  <a:lnTo>
                    <a:pt x="3919220" y="0"/>
                  </a:lnTo>
                  <a:lnTo>
                    <a:pt x="0" y="0"/>
                  </a:lnTo>
                  <a:lnTo>
                    <a:pt x="0" y="460095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055230" y="237147"/>
              <a:ext cx="970915" cy="256540"/>
            </a:xfrm>
            <a:custGeom>
              <a:avLst/>
              <a:gdLst/>
              <a:ahLst/>
              <a:cxnLst/>
              <a:rect l="l" t="t" r="r" b="b"/>
              <a:pathLst>
                <a:path w="970915" h="256540">
                  <a:moveTo>
                    <a:pt x="0" y="256374"/>
                  </a:moveTo>
                  <a:lnTo>
                    <a:pt x="970597" y="256374"/>
                  </a:lnTo>
                  <a:lnTo>
                    <a:pt x="970597" y="0"/>
                  </a:lnTo>
                  <a:lnTo>
                    <a:pt x="0" y="0"/>
                  </a:lnTo>
                  <a:lnTo>
                    <a:pt x="0" y="256374"/>
                  </a:lnTo>
                  <a:close/>
                </a:path>
              </a:pathLst>
            </a:custGeom>
            <a:ln w="381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70423" y="493522"/>
              <a:ext cx="3906520" cy="348259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164073" y="487172"/>
              <a:ext cx="3919220" cy="3495675"/>
            </a:xfrm>
            <a:custGeom>
              <a:avLst/>
              <a:gdLst/>
              <a:ahLst/>
              <a:cxnLst/>
              <a:rect l="l" t="t" r="r" b="b"/>
              <a:pathLst>
                <a:path w="3919220" h="3495675">
                  <a:moveTo>
                    <a:pt x="0" y="3495294"/>
                  </a:moveTo>
                  <a:lnTo>
                    <a:pt x="3919220" y="3495294"/>
                  </a:lnTo>
                  <a:lnTo>
                    <a:pt x="3919220" y="0"/>
                  </a:lnTo>
                  <a:lnTo>
                    <a:pt x="0" y="0"/>
                  </a:lnTo>
                  <a:lnTo>
                    <a:pt x="0" y="349529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109829" y="4993640"/>
            <a:ext cx="8944610" cy="1641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5">
                <a:latin typeface="Calibri"/>
                <a:cs typeface="Calibri"/>
              </a:rPr>
              <a:t>This</a:t>
            </a:r>
            <a:r>
              <a:rPr dirty="0" sz="2400" spc="39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reveals</a:t>
            </a:r>
            <a:r>
              <a:rPr dirty="0" sz="2400" spc="4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40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top</a:t>
            </a:r>
            <a:r>
              <a:rPr dirty="0" sz="2400" spc="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journals</a:t>
            </a:r>
            <a:r>
              <a:rPr dirty="0" sz="2400" spc="4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4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4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field</a:t>
            </a:r>
            <a:r>
              <a:rPr dirty="0" sz="2400" spc="4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 spc="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interest,</a:t>
            </a:r>
            <a:r>
              <a:rPr dirty="0" sz="2400" spc="4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4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409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articles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generating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these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journal's</a:t>
            </a:r>
            <a:r>
              <a:rPr dirty="0" sz="2400">
                <a:latin typeface="Calibri"/>
                <a:cs typeface="Calibri"/>
              </a:rPr>
              <a:t> impact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can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also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accessed.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114">
                <a:latin typeface="Calibri"/>
                <a:cs typeface="Calibri"/>
              </a:rPr>
              <a:t>To</a:t>
            </a:r>
            <a:r>
              <a:rPr dirty="0" sz="2400" spc="39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get</a:t>
            </a:r>
            <a:r>
              <a:rPr dirty="0" sz="2400" spc="39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started,</a:t>
            </a:r>
            <a:r>
              <a:rPr dirty="0" sz="2400" spc="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you</a:t>
            </a:r>
            <a:r>
              <a:rPr dirty="0" sz="2400" spc="39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can</a:t>
            </a:r>
            <a:r>
              <a:rPr dirty="0" sz="2400" spc="38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browse</a:t>
            </a:r>
            <a:r>
              <a:rPr dirty="0" sz="2400" spc="40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the</a:t>
            </a:r>
            <a:r>
              <a:rPr dirty="0" sz="2400" spc="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top</a:t>
            </a:r>
            <a:r>
              <a:rPr dirty="0" sz="2400" spc="39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100</a:t>
            </a:r>
            <a:r>
              <a:rPr dirty="0" sz="2400" spc="39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publications</a:t>
            </a:r>
            <a:r>
              <a:rPr dirty="0" sz="2400" spc="4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39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several</a:t>
            </a:r>
            <a:endParaRPr sz="2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z="2400" spc="-5">
                <a:latin typeface="Calibri"/>
                <a:cs typeface="Calibri"/>
              </a:rPr>
              <a:t>languages,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ordered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by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their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five-year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h-index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5">
                <a:latin typeface="Calibri"/>
                <a:cs typeface="Calibri"/>
              </a:rPr>
              <a:t> h-median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metrics.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9317" y="465277"/>
            <a:ext cx="237553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5"/>
              <a:t>H</a:t>
            </a:r>
            <a:r>
              <a:rPr dirty="0" sz="4400" spc="-5"/>
              <a:t>-Ind</a:t>
            </a:r>
            <a:r>
              <a:rPr dirty="0" sz="4400" spc="-105"/>
              <a:t>e</a:t>
            </a:r>
            <a:r>
              <a:rPr dirty="0" sz="4400"/>
              <a:t>x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275458" y="1267459"/>
            <a:ext cx="66560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The</a:t>
            </a:r>
            <a:r>
              <a:rPr dirty="0" sz="2400" spc="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index</a:t>
            </a:r>
            <a:r>
              <a:rPr dirty="0" sz="2400" spc="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was</a:t>
            </a:r>
            <a:r>
              <a:rPr dirty="0" sz="2400" spc="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suggested</a:t>
            </a:r>
            <a:r>
              <a:rPr dirty="0" sz="2400" spc="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2005</a:t>
            </a:r>
            <a:r>
              <a:rPr dirty="0" sz="2400" spc="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by</a:t>
            </a:r>
            <a:r>
              <a:rPr dirty="0" sz="2400" spc="50"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Jorge</a:t>
            </a:r>
            <a:r>
              <a:rPr dirty="0" sz="2400" spc="4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E.</a:t>
            </a:r>
            <a:r>
              <a:rPr dirty="0" sz="2400" spc="3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irsch</a:t>
            </a:r>
            <a:r>
              <a:rPr dirty="0" sz="2400" spc="-1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04058" y="1596644"/>
            <a:ext cx="64268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1630" algn="l"/>
                <a:tab pos="1579245" algn="l"/>
                <a:tab pos="2228215" algn="l"/>
                <a:tab pos="2600325" algn="l"/>
                <a:tab pos="4142740" algn="l"/>
                <a:tab pos="5050155" algn="l"/>
                <a:tab pos="5647690" algn="l"/>
              </a:tabLst>
            </a:pPr>
            <a:r>
              <a:rPr dirty="0" sz="2400">
                <a:latin typeface="Calibri"/>
                <a:cs typeface="Calibri"/>
              </a:rPr>
              <a:t>a	</a:t>
            </a:r>
            <a:r>
              <a:rPr dirty="0" sz="2400" spc="-5">
                <a:latin typeface="Calibri"/>
                <a:cs typeface="Calibri"/>
              </a:rPr>
              <a:t>p</a:t>
            </a:r>
            <a:r>
              <a:rPr dirty="0" sz="2400" spc="-50">
                <a:latin typeface="Calibri"/>
                <a:cs typeface="Calibri"/>
              </a:rPr>
              <a:t>h</a:t>
            </a:r>
            <a:r>
              <a:rPr dirty="0" sz="2400" spc="-20">
                <a:latin typeface="Calibri"/>
                <a:cs typeface="Calibri"/>
              </a:rPr>
              <a:t>y</a:t>
            </a:r>
            <a:r>
              <a:rPr dirty="0" sz="2400" spc="-5">
                <a:latin typeface="Calibri"/>
                <a:cs typeface="Calibri"/>
              </a:rPr>
              <a:t>sici</a:t>
            </a:r>
            <a:r>
              <a:rPr dirty="0" sz="2400" spc="-25">
                <a:latin typeface="Calibri"/>
                <a:cs typeface="Calibri"/>
              </a:rPr>
              <a:t>s</a:t>
            </a:r>
            <a:r>
              <a:rPr dirty="0" sz="2400">
                <a:latin typeface="Calibri"/>
                <a:cs typeface="Calibri"/>
              </a:rPr>
              <a:t>t	and	is	</a:t>
            </a:r>
            <a:r>
              <a:rPr dirty="0" sz="2400" spc="-5">
                <a:latin typeface="Calibri"/>
                <a:cs typeface="Calibri"/>
              </a:rPr>
              <a:t>som</a:t>
            </a:r>
            <a:r>
              <a:rPr dirty="0" sz="2400" spc="-15">
                <a:latin typeface="Calibri"/>
                <a:cs typeface="Calibri"/>
              </a:rPr>
              <a:t>e</a:t>
            </a:r>
            <a:r>
              <a:rPr dirty="0" sz="2400">
                <a:latin typeface="Calibri"/>
                <a:cs typeface="Calibri"/>
              </a:rPr>
              <a:t>t</a:t>
            </a:r>
            <a:r>
              <a:rPr dirty="0" sz="2400" spc="-15">
                <a:latin typeface="Calibri"/>
                <a:cs typeface="Calibri"/>
              </a:rPr>
              <a:t>i</a:t>
            </a:r>
            <a:r>
              <a:rPr dirty="0" sz="2400">
                <a:latin typeface="Calibri"/>
                <a:cs typeface="Calibri"/>
              </a:rPr>
              <a:t>mes	</a:t>
            </a:r>
            <a:r>
              <a:rPr dirty="0" sz="2400" spc="-20">
                <a:latin typeface="Calibri"/>
                <a:cs typeface="Calibri"/>
              </a:rPr>
              <a:t>c</a:t>
            </a:r>
            <a:r>
              <a:rPr dirty="0" sz="2400" spc="-10">
                <a:latin typeface="Calibri"/>
                <a:cs typeface="Calibri"/>
              </a:rPr>
              <a:t>a</a:t>
            </a:r>
            <a:r>
              <a:rPr dirty="0" sz="2400">
                <a:latin typeface="Calibri"/>
                <a:cs typeface="Calibri"/>
              </a:rPr>
              <a:t>lled	the	</a:t>
            </a:r>
            <a:r>
              <a:rPr dirty="0" sz="2400" spc="-5" i="1">
                <a:latin typeface="Calibri"/>
                <a:cs typeface="Calibri"/>
              </a:rPr>
              <a:t>H</a:t>
            </a:r>
            <a:r>
              <a:rPr dirty="0" sz="2400" spc="-10" i="1">
                <a:latin typeface="Calibri"/>
                <a:cs typeface="Calibri"/>
              </a:rPr>
              <a:t>i</a:t>
            </a:r>
            <a:r>
              <a:rPr dirty="0" sz="2400" i="1">
                <a:latin typeface="Calibri"/>
                <a:cs typeface="Calibri"/>
              </a:rPr>
              <a:t>r</a:t>
            </a:r>
            <a:r>
              <a:rPr dirty="0" sz="2400" spc="5" i="1">
                <a:latin typeface="Calibri"/>
                <a:cs typeface="Calibri"/>
              </a:rPr>
              <a:t>s</a:t>
            </a:r>
            <a:r>
              <a:rPr dirty="0" sz="2400" i="1">
                <a:latin typeface="Calibri"/>
                <a:cs typeface="Calibri"/>
              </a:rPr>
              <a:t>ch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5458" y="1734047"/>
            <a:ext cx="6653530" cy="1141095"/>
          </a:xfrm>
          <a:prstGeom prst="rect">
            <a:avLst/>
          </a:prstGeom>
        </p:spPr>
        <p:txBody>
          <a:bodyPr wrap="square" lIns="0" tIns="204470" rIns="0" bIns="0" rtlCol="0" vert="horz">
            <a:spAutoFit/>
          </a:bodyPr>
          <a:lstStyle/>
          <a:p>
            <a:pPr marL="241300">
              <a:lnSpc>
                <a:spcPct val="100000"/>
              </a:lnSpc>
              <a:spcBef>
                <a:spcPts val="1610"/>
              </a:spcBef>
            </a:pPr>
            <a:r>
              <a:rPr dirty="0" sz="2400" spc="-10" i="1">
                <a:latin typeface="Calibri"/>
                <a:cs typeface="Calibri"/>
              </a:rPr>
              <a:t>index</a:t>
            </a:r>
            <a:r>
              <a:rPr dirty="0" sz="2400" spc="-30" i="1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or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 i="1">
                <a:latin typeface="Calibri"/>
                <a:cs typeface="Calibri"/>
              </a:rPr>
              <a:t>Hirsch</a:t>
            </a:r>
            <a:r>
              <a:rPr dirty="0" sz="2400" spc="-10" i="1">
                <a:latin typeface="Calibri"/>
                <a:cs typeface="Calibri"/>
              </a:rPr>
              <a:t> </a:t>
            </a:r>
            <a:r>
              <a:rPr dirty="0" sz="2400" spc="-5" i="1">
                <a:latin typeface="Calibri"/>
                <a:cs typeface="Calibri"/>
              </a:rPr>
              <a:t>number</a:t>
            </a:r>
            <a:r>
              <a:rPr dirty="0" sz="2400" spc="-5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51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The</a:t>
            </a:r>
            <a:r>
              <a:rPr dirty="0" sz="2400" spc="100">
                <a:latin typeface="Calibri"/>
                <a:cs typeface="Calibri"/>
              </a:rPr>
              <a:t> </a:t>
            </a:r>
            <a:r>
              <a:rPr dirty="0" sz="2400" spc="-10" b="1" i="1">
                <a:latin typeface="Calibri"/>
                <a:cs typeface="Calibri"/>
              </a:rPr>
              <a:t>h</a:t>
            </a:r>
            <a:r>
              <a:rPr dirty="0" sz="2400" spc="-10" b="1">
                <a:latin typeface="Calibri"/>
                <a:cs typeface="Calibri"/>
              </a:rPr>
              <a:t>-index</a:t>
            </a:r>
            <a:r>
              <a:rPr dirty="0" sz="2400" spc="105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</a:t>
            </a:r>
            <a:r>
              <a:rPr dirty="0" sz="2400" spc="90"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author-level</a:t>
            </a:r>
            <a:r>
              <a:rPr dirty="0" sz="2400" spc="10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metric</a:t>
            </a:r>
            <a:r>
              <a:rPr dirty="0" sz="2400" spc="9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that</a:t>
            </a:r>
            <a:r>
              <a:rPr dirty="0" sz="2400" spc="10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attempts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04058" y="2813050"/>
            <a:ext cx="64268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7995" algn="l"/>
                <a:tab pos="1740535" algn="l"/>
                <a:tab pos="2519680" algn="l"/>
                <a:tab pos="3131185" algn="l"/>
                <a:tab pos="4818380" algn="l"/>
                <a:tab pos="5481320" algn="l"/>
              </a:tabLst>
            </a:pPr>
            <a:r>
              <a:rPr dirty="0" sz="2400" spc="-25">
                <a:latin typeface="Calibri"/>
                <a:cs typeface="Calibri"/>
              </a:rPr>
              <a:t>t</a:t>
            </a:r>
            <a:r>
              <a:rPr dirty="0" sz="2400">
                <a:latin typeface="Calibri"/>
                <a:cs typeface="Calibri"/>
              </a:rPr>
              <a:t>o	me</a:t>
            </a:r>
            <a:r>
              <a:rPr dirty="0" sz="2400" spc="5">
                <a:latin typeface="Calibri"/>
                <a:cs typeface="Calibri"/>
              </a:rPr>
              <a:t>a</a:t>
            </a:r>
            <a:r>
              <a:rPr dirty="0" sz="2400" spc="-5">
                <a:latin typeface="Calibri"/>
                <a:cs typeface="Calibri"/>
              </a:rPr>
              <a:t>su</a:t>
            </a:r>
            <a:r>
              <a:rPr dirty="0" sz="2400" spc="-40">
                <a:latin typeface="Calibri"/>
                <a:cs typeface="Calibri"/>
              </a:rPr>
              <a:t>r</a:t>
            </a:r>
            <a:r>
              <a:rPr dirty="0" sz="2400">
                <a:latin typeface="Calibri"/>
                <a:cs typeface="Calibri"/>
              </a:rPr>
              <a:t>e	</a:t>
            </a:r>
            <a:r>
              <a:rPr dirty="0" sz="2400" spc="-5">
                <a:latin typeface="Calibri"/>
                <a:cs typeface="Calibri"/>
              </a:rPr>
              <a:t>bot</a:t>
            </a:r>
            <a:r>
              <a:rPr dirty="0" sz="2400">
                <a:latin typeface="Calibri"/>
                <a:cs typeface="Calibri"/>
              </a:rPr>
              <a:t>h	the	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dirty="0" sz="2400" spc="-35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oductivi</a:t>
            </a:r>
            <a:r>
              <a:rPr dirty="0" sz="2400" spc="-2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y	</a:t>
            </a:r>
            <a:r>
              <a:rPr dirty="0" sz="2400">
                <a:latin typeface="Calibri"/>
                <a:cs typeface="Calibri"/>
              </a:rPr>
              <a:t>and	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dirty="0" sz="2400" spc="-25">
                <a:solidFill>
                  <a:srgbClr val="006FC0"/>
                </a:solidFill>
                <a:latin typeface="Calibri"/>
                <a:cs typeface="Calibri"/>
              </a:rPr>
              <a:t>ta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04470" rIns="0" bIns="0" rtlCol="0" vert="horz">
            <a:spAutoFit/>
          </a:bodyPr>
          <a:lstStyle/>
          <a:p>
            <a:pPr marL="241300">
              <a:lnSpc>
                <a:spcPct val="100000"/>
              </a:lnSpc>
              <a:spcBef>
                <a:spcPts val="1610"/>
              </a:spcBef>
            </a:pPr>
            <a:r>
              <a:rPr dirty="0"/>
              <a:t>impact</a:t>
            </a:r>
            <a:r>
              <a:rPr dirty="0" spc="-35"/>
              <a:t> </a:t>
            </a:r>
            <a:r>
              <a:rPr dirty="0" spc="-5">
                <a:solidFill>
                  <a:srgbClr val="000000"/>
                </a:solidFill>
              </a:rPr>
              <a:t>of</a:t>
            </a:r>
            <a:r>
              <a:rPr dirty="0" spc="1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the</a:t>
            </a:r>
            <a:r>
              <a:rPr dirty="0" spc="-15">
                <a:solidFill>
                  <a:srgbClr val="000000"/>
                </a:solidFill>
              </a:rPr>
              <a:t> </a:t>
            </a:r>
            <a:r>
              <a:rPr dirty="0" spc="-10"/>
              <a:t>publications</a:t>
            </a:r>
            <a:r>
              <a:rPr dirty="0" spc="-5"/>
              <a:t> </a:t>
            </a:r>
            <a:r>
              <a:rPr dirty="0" spc="-5">
                <a:solidFill>
                  <a:srgbClr val="000000"/>
                </a:solidFill>
              </a:rPr>
              <a:t>of</a:t>
            </a:r>
            <a:r>
              <a:rPr dirty="0" spc="-1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</a:t>
            </a:r>
            <a:r>
              <a:rPr dirty="0" spc="-5">
                <a:solidFill>
                  <a:srgbClr val="000000"/>
                </a:solidFill>
              </a:rPr>
              <a:t> </a:t>
            </a:r>
            <a:r>
              <a:rPr dirty="0" spc="-10"/>
              <a:t>scientist </a:t>
            </a:r>
            <a:r>
              <a:rPr dirty="0" spc="-5">
                <a:solidFill>
                  <a:srgbClr val="000000"/>
                </a:solidFill>
              </a:rPr>
              <a:t>or</a:t>
            </a:r>
            <a:r>
              <a:rPr dirty="0" spc="-20">
                <a:solidFill>
                  <a:srgbClr val="000000"/>
                </a:solidFill>
              </a:rPr>
              <a:t> </a:t>
            </a:r>
            <a:r>
              <a:rPr dirty="0" spc="-35">
                <a:solidFill>
                  <a:srgbClr val="000000"/>
                </a:solidFill>
              </a:rPr>
              <a:t>scholar.</a:t>
            </a:r>
          </a:p>
          <a:p>
            <a:pPr algn="just" marL="241300" marR="5080" indent="-228600">
              <a:lnSpc>
                <a:spcPct val="90100"/>
              </a:lnSpc>
              <a:spcBef>
                <a:spcPts val="18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pc="-5">
                <a:solidFill>
                  <a:srgbClr val="000000"/>
                </a:solidFill>
              </a:rPr>
              <a:t>The </a:t>
            </a:r>
            <a:r>
              <a:rPr dirty="0" spc="-10">
                <a:solidFill>
                  <a:srgbClr val="000000"/>
                </a:solidFill>
              </a:rPr>
              <a:t>index </a:t>
            </a:r>
            <a:r>
              <a:rPr dirty="0">
                <a:solidFill>
                  <a:srgbClr val="000000"/>
                </a:solidFill>
              </a:rPr>
              <a:t>is </a:t>
            </a:r>
            <a:r>
              <a:rPr dirty="0" spc="-5">
                <a:solidFill>
                  <a:srgbClr val="000000"/>
                </a:solidFill>
              </a:rPr>
              <a:t>based on </a:t>
            </a:r>
            <a:r>
              <a:rPr dirty="0">
                <a:solidFill>
                  <a:srgbClr val="000000"/>
                </a:solidFill>
              </a:rPr>
              <a:t>the </a:t>
            </a:r>
            <a:r>
              <a:rPr dirty="0" spc="-5">
                <a:solidFill>
                  <a:srgbClr val="000000"/>
                </a:solidFill>
              </a:rPr>
              <a:t>set of </a:t>
            </a:r>
            <a:r>
              <a:rPr dirty="0">
                <a:solidFill>
                  <a:srgbClr val="000000"/>
                </a:solidFill>
              </a:rPr>
              <a:t>the </a:t>
            </a:r>
            <a:r>
              <a:rPr dirty="0" spc="-10">
                <a:solidFill>
                  <a:srgbClr val="000000"/>
                </a:solidFill>
              </a:rPr>
              <a:t>scientist's </a:t>
            </a:r>
            <a:r>
              <a:rPr dirty="0" spc="-15">
                <a:solidFill>
                  <a:srgbClr val="000000"/>
                </a:solidFill>
              </a:rPr>
              <a:t>most </a:t>
            </a:r>
            <a:r>
              <a:rPr dirty="0" spc="-10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cited </a:t>
            </a:r>
            <a:r>
              <a:rPr dirty="0" spc="-10">
                <a:solidFill>
                  <a:srgbClr val="000000"/>
                </a:solidFill>
              </a:rPr>
              <a:t>papers </a:t>
            </a:r>
            <a:r>
              <a:rPr dirty="0">
                <a:solidFill>
                  <a:srgbClr val="000000"/>
                </a:solidFill>
              </a:rPr>
              <a:t>and </a:t>
            </a:r>
            <a:r>
              <a:rPr dirty="0" spc="-5">
                <a:solidFill>
                  <a:srgbClr val="000000"/>
                </a:solidFill>
              </a:rPr>
              <a:t>the number of </a:t>
            </a:r>
            <a:r>
              <a:rPr dirty="0" spc="-10">
                <a:solidFill>
                  <a:srgbClr val="000000"/>
                </a:solidFill>
              </a:rPr>
              <a:t>citations that they </a:t>
            </a:r>
            <a:r>
              <a:rPr dirty="0" spc="-5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have</a:t>
            </a:r>
            <a:r>
              <a:rPr dirty="0" spc="-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received</a:t>
            </a:r>
            <a:r>
              <a:rPr dirty="0">
                <a:solidFill>
                  <a:srgbClr val="000000"/>
                </a:solidFill>
              </a:rPr>
              <a:t> in</a:t>
            </a:r>
            <a:r>
              <a:rPr dirty="0" spc="-5">
                <a:solidFill>
                  <a:srgbClr val="000000"/>
                </a:solidFill>
              </a:rPr>
              <a:t> other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publications.</a:t>
            </a:r>
          </a:p>
          <a:p>
            <a:pPr algn="just" marL="241300" marR="5080" indent="-228600">
              <a:lnSpc>
                <a:spcPct val="90000"/>
              </a:lnSpc>
              <a:spcBef>
                <a:spcPts val="18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pc="-5">
                <a:solidFill>
                  <a:srgbClr val="000000"/>
                </a:solidFill>
              </a:rPr>
              <a:t>The </a:t>
            </a:r>
            <a:r>
              <a:rPr dirty="0" spc="-10">
                <a:solidFill>
                  <a:srgbClr val="000000"/>
                </a:solidFill>
              </a:rPr>
              <a:t>index </a:t>
            </a:r>
            <a:r>
              <a:rPr dirty="0" spc="-15">
                <a:solidFill>
                  <a:srgbClr val="000000"/>
                </a:solidFill>
              </a:rPr>
              <a:t>can </a:t>
            </a:r>
            <a:r>
              <a:rPr dirty="0">
                <a:solidFill>
                  <a:srgbClr val="000000"/>
                </a:solidFill>
              </a:rPr>
              <a:t>also </a:t>
            </a:r>
            <a:r>
              <a:rPr dirty="0" spc="-5">
                <a:solidFill>
                  <a:srgbClr val="000000"/>
                </a:solidFill>
              </a:rPr>
              <a:t>be </a:t>
            </a:r>
            <a:r>
              <a:rPr dirty="0">
                <a:solidFill>
                  <a:srgbClr val="000000"/>
                </a:solidFill>
              </a:rPr>
              <a:t>applied </a:t>
            </a:r>
            <a:r>
              <a:rPr dirty="0" spc="-15">
                <a:solidFill>
                  <a:srgbClr val="000000"/>
                </a:solidFill>
              </a:rPr>
              <a:t>to </a:t>
            </a:r>
            <a:r>
              <a:rPr dirty="0" spc="-10">
                <a:solidFill>
                  <a:srgbClr val="000000"/>
                </a:solidFill>
              </a:rPr>
              <a:t>the productivity </a:t>
            </a:r>
            <a:r>
              <a:rPr dirty="0" spc="-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and </a:t>
            </a:r>
            <a:r>
              <a:rPr dirty="0" spc="-5">
                <a:solidFill>
                  <a:srgbClr val="000000"/>
                </a:solidFill>
              </a:rPr>
              <a:t>impact of </a:t>
            </a:r>
            <a:r>
              <a:rPr dirty="0">
                <a:solidFill>
                  <a:srgbClr val="000000"/>
                </a:solidFill>
              </a:rPr>
              <a:t>a </a:t>
            </a:r>
            <a:r>
              <a:rPr dirty="0" spc="-5"/>
              <a:t>scholarly journal </a:t>
            </a:r>
            <a:r>
              <a:rPr dirty="0">
                <a:solidFill>
                  <a:srgbClr val="000000"/>
                </a:solidFill>
              </a:rPr>
              <a:t>as </a:t>
            </a:r>
            <a:r>
              <a:rPr dirty="0" spc="-10">
                <a:solidFill>
                  <a:srgbClr val="000000"/>
                </a:solidFill>
              </a:rPr>
              <a:t>well </a:t>
            </a:r>
            <a:r>
              <a:rPr dirty="0">
                <a:solidFill>
                  <a:srgbClr val="000000"/>
                </a:solidFill>
              </a:rPr>
              <a:t>as a </a:t>
            </a:r>
            <a:r>
              <a:rPr dirty="0" spc="-15">
                <a:solidFill>
                  <a:srgbClr val="000000"/>
                </a:solidFill>
              </a:rPr>
              <a:t>group </a:t>
            </a:r>
            <a:r>
              <a:rPr dirty="0" spc="-10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of </a:t>
            </a:r>
            <a:r>
              <a:rPr dirty="0" spc="-10">
                <a:solidFill>
                  <a:srgbClr val="000000"/>
                </a:solidFill>
              </a:rPr>
              <a:t>scientists, </a:t>
            </a:r>
            <a:r>
              <a:rPr dirty="0" spc="-5">
                <a:solidFill>
                  <a:srgbClr val="000000"/>
                </a:solidFill>
              </a:rPr>
              <a:t>such </a:t>
            </a:r>
            <a:r>
              <a:rPr dirty="0">
                <a:solidFill>
                  <a:srgbClr val="000000"/>
                </a:solidFill>
              </a:rPr>
              <a:t>as a </a:t>
            </a:r>
            <a:r>
              <a:rPr dirty="0" spc="-10">
                <a:solidFill>
                  <a:srgbClr val="000000"/>
                </a:solidFill>
              </a:rPr>
              <a:t>department </a:t>
            </a:r>
            <a:r>
              <a:rPr dirty="0" spc="-5">
                <a:solidFill>
                  <a:srgbClr val="000000"/>
                </a:solidFill>
              </a:rPr>
              <a:t>or </a:t>
            </a:r>
            <a:r>
              <a:rPr dirty="0" spc="-10">
                <a:solidFill>
                  <a:srgbClr val="000000"/>
                </a:solidFill>
              </a:rPr>
              <a:t>university or </a:t>
            </a:r>
            <a:r>
              <a:rPr dirty="0" spc="-5">
                <a:solidFill>
                  <a:srgbClr val="000000"/>
                </a:solidFill>
              </a:rPr>
              <a:t> </a:t>
            </a:r>
            <a:r>
              <a:rPr dirty="0" spc="-25">
                <a:solidFill>
                  <a:srgbClr val="000000"/>
                </a:solidFill>
              </a:rPr>
              <a:t>country.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61230" y="734695"/>
            <a:ext cx="280987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i10</a:t>
            </a:r>
            <a:r>
              <a:rPr dirty="0" sz="4400" spc="-5"/>
              <a:t>-</a:t>
            </a:r>
            <a:r>
              <a:rPr dirty="0" sz="4400"/>
              <a:t>ind</a:t>
            </a:r>
            <a:r>
              <a:rPr dirty="0" sz="4400" spc="-105"/>
              <a:t>e</a:t>
            </a:r>
            <a:r>
              <a:rPr dirty="0" sz="4400"/>
              <a:t>x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266950" y="1657350"/>
            <a:ext cx="6557009" cy="481139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algn="just" marL="241300" marR="297180" indent="-228600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The i10-index </a:t>
            </a:r>
            <a:r>
              <a:rPr dirty="0" sz="2400">
                <a:latin typeface="Calibri"/>
                <a:cs typeface="Calibri"/>
              </a:rPr>
              <a:t>is the </a:t>
            </a:r>
            <a:r>
              <a:rPr dirty="0" sz="2400" spc="-15">
                <a:latin typeface="Calibri"/>
                <a:cs typeface="Calibri"/>
              </a:rPr>
              <a:t>newest </a:t>
            </a:r>
            <a:r>
              <a:rPr dirty="0" sz="2400">
                <a:latin typeface="Calibri"/>
                <a:cs typeface="Calibri"/>
              </a:rPr>
              <a:t>in the line </a:t>
            </a:r>
            <a:r>
              <a:rPr dirty="0" sz="2400" spc="-5">
                <a:latin typeface="Calibri"/>
                <a:cs typeface="Calibri"/>
              </a:rPr>
              <a:t>of </a:t>
            </a:r>
            <a:r>
              <a:rPr dirty="0" sz="2400" spc="-10">
                <a:latin typeface="Calibri"/>
                <a:cs typeface="Calibri"/>
              </a:rPr>
              <a:t>journal </a:t>
            </a:r>
            <a:r>
              <a:rPr dirty="0" sz="2400" spc="-5">
                <a:latin typeface="Calibri"/>
                <a:cs typeface="Calibri"/>
              </a:rPr>
              <a:t> metrics </a:t>
            </a:r>
            <a:r>
              <a:rPr dirty="0" sz="2400">
                <a:latin typeface="Calibri"/>
                <a:cs typeface="Calibri"/>
              </a:rPr>
              <a:t>and </a:t>
            </a:r>
            <a:r>
              <a:rPr dirty="0" sz="2400" spc="-10">
                <a:latin typeface="Calibri"/>
                <a:cs typeface="Calibri"/>
              </a:rPr>
              <a:t>was introduced by </a:t>
            </a:r>
            <a:r>
              <a:rPr dirty="0" sz="2400" spc="-5">
                <a:latin typeface="Calibri"/>
                <a:cs typeface="Calibri"/>
              </a:rPr>
              <a:t>Google Scholar </a:t>
            </a:r>
            <a:r>
              <a:rPr dirty="0" sz="2400">
                <a:latin typeface="Calibri"/>
                <a:cs typeface="Calibri"/>
              </a:rPr>
              <a:t>in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2011.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ts val="259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>
                <a:latin typeface="Calibri"/>
                <a:cs typeface="Calibri"/>
              </a:rPr>
              <a:t>It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simple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straightforward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indexing </a:t>
            </a:r>
            <a:r>
              <a:rPr dirty="0" sz="2400" spc="-5">
                <a:latin typeface="Calibri"/>
                <a:cs typeface="Calibri"/>
              </a:rPr>
              <a:t>measure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found </a:t>
            </a:r>
            <a:r>
              <a:rPr dirty="0" sz="2400" spc="-5">
                <a:latin typeface="Calibri"/>
                <a:cs typeface="Calibri"/>
              </a:rPr>
              <a:t>by tallying </a:t>
            </a:r>
            <a:r>
              <a:rPr dirty="0" sz="2400">
                <a:latin typeface="Calibri"/>
                <a:cs typeface="Calibri"/>
              </a:rPr>
              <a:t>a </a:t>
            </a:r>
            <a:r>
              <a:rPr dirty="0" sz="2400" spc="-10">
                <a:latin typeface="Calibri"/>
                <a:cs typeface="Calibri"/>
              </a:rPr>
              <a:t>scholar’s </a:t>
            </a:r>
            <a:r>
              <a:rPr dirty="0" sz="2400" spc="-15">
                <a:latin typeface="Calibri"/>
                <a:cs typeface="Calibri"/>
              </a:rPr>
              <a:t>total </a:t>
            </a:r>
            <a:r>
              <a:rPr dirty="0" sz="2400" spc="-5">
                <a:latin typeface="Calibri"/>
                <a:cs typeface="Calibri"/>
              </a:rPr>
              <a:t>number of 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published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papers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at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least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10 </a:t>
            </a:r>
            <a:r>
              <a:rPr dirty="0" sz="2400" spc="-10">
                <a:latin typeface="Calibri"/>
                <a:cs typeface="Calibri"/>
              </a:rPr>
              <a:t>citations.</a:t>
            </a:r>
            <a:endParaRPr sz="2400">
              <a:latin typeface="Calibri"/>
              <a:cs typeface="Calibri"/>
            </a:endParaRPr>
          </a:p>
          <a:p>
            <a:pPr algn="ctr" marL="53975">
              <a:lnSpc>
                <a:spcPct val="100000"/>
              </a:lnSpc>
              <a:spcBef>
                <a:spcPts val="2150"/>
              </a:spcBef>
            </a:pPr>
            <a:r>
              <a:rPr dirty="0" sz="4400" spc="-15">
                <a:solidFill>
                  <a:srgbClr val="C00000"/>
                </a:solidFill>
                <a:latin typeface="Arial Black"/>
                <a:cs typeface="Arial Black"/>
              </a:rPr>
              <a:t>i20-index</a:t>
            </a:r>
            <a:endParaRPr sz="4400">
              <a:latin typeface="Arial Black"/>
              <a:cs typeface="Arial Black"/>
            </a:endParaRPr>
          </a:p>
          <a:p>
            <a:pPr marL="299085" marR="128270" indent="-287020">
              <a:lnSpc>
                <a:spcPct val="100000"/>
              </a:lnSpc>
              <a:spcBef>
                <a:spcPts val="185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5">
                <a:latin typeface="Calibri"/>
                <a:cs typeface="Calibri"/>
              </a:rPr>
              <a:t>i20-index The i20-index, </a:t>
            </a:r>
            <a:r>
              <a:rPr dirty="0" sz="2400" spc="-10">
                <a:latin typeface="Calibri"/>
                <a:cs typeface="Calibri"/>
              </a:rPr>
              <a:t>proposed </a:t>
            </a:r>
            <a:r>
              <a:rPr dirty="0" sz="2400">
                <a:latin typeface="Calibri"/>
                <a:cs typeface="Calibri"/>
              </a:rPr>
              <a:t>in this </a:t>
            </a:r>
            <a:r>
              <a:rPr dirty="0" sz="2400" spc="-10">
                <a:latin typeface="Calibri"/>
                <a:cs typeface="Calibri"/>
              </a:rPr>
              <a:t>editorial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note, </a:t>
            </a:r>
            <a:r>
              <a:rPr dirty="0" sz="2400">
                <a:latin typeface="Calibri"/>
                <a:cs typeface="Calibri"/>
              </a:rPr>
              <a:t>is </a:t>
            </a:r>
            <a:r>
              <a:rPr dirty="0" sz="2400" spc="-10">
                <a:latin typeface="Calibri"/>
                <a:cs typeface="Calibri"/>
              </a:rPr>
              <a:t>obtained by </a:t>
            </a:r>
            <a:r>
              <a:rPr dirty="0" sz="2400" spc="-5">
                <a:latin typeface="Calibri"/>
                <a:cs typeface="Calibri"/>
              </a:rPr>
              <a:t>tallying </a:t>
            </a:r>
            <a:r>
              <a:rPr dirty="0" sz="2400">
                <a:latin typeface="Calibri"/>
                <a:cs typeface="Calibri"/>
              </a:rPr>
              <a:t>a </a:t>
            </a:r>
            <a:r>
              <a:rPr dirty="0" sz="2400" spc="-10">
                <a:latin typeface="Calibri"/>
                <a:cs typeface="Calibri"/>
              </a:rPr>
              <a:t>scholar’s </a:t>
            </a:r>
            <a:r>
              <a:rPr dirty="0" sz="2400" spc="-15">
                <a:latin typeface="Calibri"/>
                <a:cs typeface="Calibri"/>
              </a:rPr>
              <a:t>total 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number of published </a:t>
            </a:r>
            <a:r>
              <a:rPr dirty="0" sz="2400" spc="-10">
                <a:latin typeface="Calibri"/>
                <a:cs typeface="Calibri"/>
              </a:rPr>
              <a:t>papers </a:t>
            </a:r>
            <a:r>
              <a:rPr dirty="0" sz="2400">
                <a:latin typeface="Calibri"/>
                <a:cs typeface="Calibri"/>
              </a:rPr>
              <a:t>with </a:t>
            </a:r>
            <a:r>
              <a:rPr dirty="0" sz="2400" spc="-15">
                <a:latin typeface="Calibri"/>
                <a:cs typeface="Calibri"/>
              </a:rPr>
              <a:t>at </a:t>
            </a:r>
            <a:r>
              <a:rPr dirty="0" sz="2400" spc="-5">
                <a:latin typeface="Calibri"/>
                <a:cs typeface="Calibri"/>
              </a:rPr>
              <a:t>least </a:t>
            </a:r>
            <a:r>
              <a:rPr dirty="0" sz="2400">
                <a:latin typeface="Calibri"/>
                <a:cs typeface="Calibri"/>
              </a:rPr>
              <a:t>20 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citations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20" y="0"/>
            <a:ext cx="9093758" cy="683152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58314" y="1139698"/>
            <a:ext cx="6393815" cy="35020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2545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C00000"/>
                </a:solidFill>
                <a:latin typeface="Arial Black"/>
                <a:cs typeface="Arial Black"/>
              </a:rPr>
              <a:t>Alternatives</a:t>
            </a:r>
            <a:r>
              <a:rPr dirty="0" sz="2800" spc="1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2800" spc="-5">
                <a:solidFill>
                  <a:srgbClr val="C00000"/>
                </a:solidFill>
                <a:latin typeface="Arial Black"/>
                <a:cs typeface="Arial Black"/>
              </a:rPr>
              <a:t>to</a:t>
            </a:r>
            <a:r>
              <a:rPr dirty="0" sz="2800" spc="-3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2800" spc="-5">
                <a:solidFill>
                  <a:srgbClr val="C00000"/>
                </a:solidFill>
                <a:latin typeface="Arial Black"/>
                <a:cs typeface="Arial Black"/>
              </a:rPr>
              <a:t>Google</a:t>
            </a:r>
            <a:r>
              <a:rPr dirty="0" sz="2800" spc="5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2800" spc="-15">
                <a:solidFill>
                  <a:srgbClr val="C00000"/>
                </a:solidFill>
                <a:latin typeface="Arial Black"/>
                <a:cs typeface="Arial Black"/>
              </a:rPr>
              <a:t>Scholar</a:t>
            </a:r>
            <a:endParaRPr sz="2800">
              <a:latin typeface="Arial Black"/>
              <a:cs typeface="Arial Black"/>
            </a:endParaRPr>
          </a:p>
          <a:p>
            <a:pPr marL="241300" indent="-228600">
              <a:lnSpc>
                <a:spcPct val="100000"/>
              </a:lnSpc>
              <a:spcBef>
                <a:spcPts val="316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40">
                <a:latin typeface="Calibri"/>
                <a:cs typeface="Calibri"/>
              </a:rPr>
              <a:t>Web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of</a:t>
            </a:r>
            <a:r>
              <a:rPr dirty="0" sz="2800" spc="-15">
                <a:latin typeface="Calibri"/>
                <a:cs typeface="Calibri"/>
              </a:rPr>
              <a:t> Knowledge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(Web</a:t>
            </a:r>
            <a:r>
              <a:rPr dirty="0" sz="2800" spc="-5">
                <a:latin typeface="Calibri"/>
                <a:cs typeface="Calibri"/>
              </a:rPr>
              <a:t> of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science)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6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Scopus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6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25">
                <a:latin typeface="Calibri"/>
                <a:cs typeface="Calibri"/>
              </a:rPr>
              <a:t>SOLO</a:t>
            </a:r>
            <a:endParaRPr sz="2800">
              <a:latin typeface="Calibri"/>
              <a:cs typeface="Calibri"/>
            </a:endParaRPr>
          </a:p>
          <a:p>
            <a:pPr marL="241300" marR="83185" indent="-228600">
              <a:lnSpc>
                <a:spcPts val="3020"/>
              </a:lnSpc>
              <a:spcBef>
                <a:spcPts val="185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Subject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specialised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federated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searches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5">
                <a:latin typeface="Calibri"/>
                <a:cs typeface="Calibri"/>
              </a:rPr>
              <a:t>e.g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PubMed,</a:t>
            </a:r>
            <a:r>
              <a:rPr dirty="0" sz="2800" spc="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Scirus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for</a:t>
            </a:r>
            <a:r>
              <a:rPr dirty="0" sz="2800" spc="-10">
                <a:latin typeface="Calibri"/>
                <a:cs typeface="Calibri"/>
              </a:rPr>
              <a:t> scientific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information.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20" y="0"/>
            <a:ext cx="9093758" cy="683152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66950" y="764140"/>
            <a:ext cx="6710045" cy="5393690"/>
          </a:xfrm>
          <a:prstGeom prst="rect">
            <a:avLst/>
          </a:prstGeom>
        </p:spPr>
        <p:txBody>
          <a:bodyPr wrap="square" lIns="0" tIns="1981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dirty="0" u="heavy" sz="2800" spc="-4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Web</a:t>
            </a:r>
            <a:r>
              <a:rPr dirty="0" u="heavy" sz="28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of </a:t>
            </a:r>
            <a:r>
              <a:rPr dirty="0" u="heavy" sz="28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Knowledge</a:t>
            </a:r>
            <a:r>
              <a:rPr dirty="0" u="heavy" sz="2800" spc="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800" spc="-3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(Web</a:t>
            </a:r>
            <a:r>
              <a:rPr dirty="0" u="heavy" sz="28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of science)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850"/>
              </a:spcBef>
            </a:pPr>
            <a:r>
              <a:rPr dirty="0" sz="2800" spc="-10">
                <a:solidFill>
                  <a:srgbClr val="003399"/>
                </a:solidFill>
                <a:latin typeface="Calibri"/>
                <a:cs typeface="Calibri"/>
              </a:rPr>
              <a:t>“One</a:t>
            </a:r>
            <a:r>
              <a:rPr dirty="0" sz="2800" spc="-5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003399"/>
                </a:solidFill>
                <a:latin typeface="Calibri"/>
                <a:cs typeface="Calibri"/>
              </a:rPr>
              <a:t>platform</a:t>
            </a:r>
            <a:r>
              <a:rPr dirty="0" sz="2800" spc="-5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003399"/>
                </a:solidFill>
                <a:latin typeface="Calibri"/>
                <a:cs typeface="Calibri"/>
              </a:rPr>
              <a:t>for</a:t>
            </a:r>
            <a:r>
              <a:rPr dirty="0" sz="2800" spc="5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3399"/>
                </a:solidFill>
                <a:latin typeface="Calibri"/>
                <a:cs typeface="Calibri"/>
              </a:rPr>
              <a:t>access </a:t>
            </a:r>
            <a:r>
              <a:rPr dirty="0" sz="2800" spc="-20">
                <a:solidFill>
                  <a:srgbClr val="003399"/>
                </a:solidFill>
                <a:latin typeface="Calibri"/>
                <a:cs typeface="Calibri"/>
              </a:rPr>
              <a:t>to</a:t>
            </a:r>
            <a:r>
              <a:rPr dirty="0" sz="2800" spc="-5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3399"/>
                </a:solidFill>
                <a:latin typeface="Calibri"/>
                <a:cs typeface="Calibri"/>
              </a:rPr>
              <a:t>objective</a:t>
            </a:r>
            <a:r>
              <a:rPr dirty="0" sz="2800" spc="1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003399"/>
                </a:solidFill>
                <a:latin typeface="Calibri"/>
                <a:cs typeface="Calibri"/>
              </a:rPr>
              <a:t>content </a:t>
            </a:r>
            <a:r>
              <a:rPr dirty="0" sz="2800" spc="-15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3399"/>
                </a:solidFill>
                <a:latin typeface="Calibri"/>
                <a:cs typeface="Calibri"/>
              </a:rPr>
              <a:t>and</a:t>
            </a:r>
            <a:r>
              <a:rPr dirty="0" sz="2800" spc="5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3399"/>
                </a:solidFill>
                <a:latin typeface="Calibri"/>
                <a:cs typeface="Calibri"/>
              </a:rPr>
              <a:t>powerful</a:t>
            </a:r>
            <a:r>
              <a:rPr dirty="0" sz="2800" spc="2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003399"/>
                </a:solidFill>
                <a:latin typeface="Calibri"/>
                <a:cs typeface="Calibri"/>
              </a:rPr>
              <a:t>tools</a:t>
            </a:r>
            <a:r>
              <a:rPr dirty="0" sz="2800" spc="-5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3399"/>
                </a:solidFill>
                <a:latin typeface="Calibri"/>
                <a:cs typeface="Calibri"/>
              </a:rPr>
              <a:t>that</a:t>
            </a:r>
            <a:r>
              <a:rPr dirty="0" sz="2800" spc="5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3399"/>
                </a:solidFill>
                <a:latin typeface="Calibri"/>
                <a:cs typeface="Calibri"/>
              </a:rPr>
              <a:t>let</a:t>
            </a:r>
            <a:r>
              <a:rPr dirty="0" sz="2800" spc="-5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003399"/>
                </a:solidFill>
                <a:latin typeface="Calibri"/>
                <a:cs typeface="Calibri"/>
              </a:rPr>
              <a:t>you</a:t>
            </a:r>
            <a:r>
              <a:rPr dirty="0" sz="2800" spc="5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3399"/>
                </a:solidFill>
                <a:latin typeface="Calibri"/>
                <a:cs typeface="Calibri"/>
              </a:rPr>
              <a:t>search,</a:t>
            </a:r>
            <a:r>
              <a:rPr dirty="0" sz="2800" spc="5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003399"/>
                </a:solidFill>
                <a:latin typeface="Calibri"/>
                <a:cs typeface="Calibri"/>
              </a:rPr>
              <a:t>track, </a:t>
            </a:r>
            <a:r>
              <a:rPr dirty="0" sz="2800" spc="-615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3399"/>
                </a:solidFill>
                <a:latin typeface="Calibri"/>
                <a:cs typeface="Calibri"/>
              </a:rPr>
              <a:t>measure</a:t>
            </a:r>
            <a:r>
              <a:rPr dirty="0" sz="2800" spc="15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3399"/>
                </a:solidFill>
                <a:latin typeface="Calibri"/>
                <a:cs typeface="Calibri"/>
              </a:rPr>
              <a:t>and</a:t>
            </a:r>
            <a:r>
              <a:rPr dirty="0" sz="2800" spc="1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003399"/>
                </a:solidFill>
                <a:latin typeface="Calibri"/>
                <a:cs typeface="Calibri"/>
              </a:rPr>
              <a:t>collaborate</a:t>
            </a:r>
            <a:r>
              <a:rPr dirty="0" sz="280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3399"/>
                </a:solidFill>
                <a:latin typeface="Calibri"/>
                <a:cs typeface="Calibri"/>
              </a:rPr>
              <a:t>in</a:t>
            </a:r>
            <a:r>
              <a:rPr dirty="0" sz="2800" spc="5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3399"/>
                </a:solidFill>
                <a:latin typeface="Calibri"/>
                <a:cs typeface="Calibri"/>
              </a:rPr>
              <a:t>the</a:t>
            </a:r>
            <a:r>
              <a:rPr dirty="0" sz="2800" spc="5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3399"/>
                </a:solidFill>
                <a:latin typeface="Calibri"/>
                <a:cs typeface="Calibri"/>
              </a:rPr>
              <a:t>sciences, </a:t>
            </a:r>
            <a:r>
              <a:rPr dirty="0" sz="2800" spc="-5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3399"/>
                </a:solidFill>
                <a:latin typeface="Calibri"/>
                <a:cs typeface="Calibri"/>
              </a:rPr>
              <a:t>social</a:t>
            </a:r>
            <a:r>
              <a:rPr dirty="0" sz="2800" spc="-5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3399"/>
                </a:solidFill>
                <a:latin typeface="Calibri"/>
                <a:cs typeface="Calibri"/>
              </a:rPr>
              <a:t>sciences,</a:t>
            </a:r>
            <a:r>
              <a:rPr dirty="0" sz="2800" spc="15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3399"/>
                </a:solidFill>
                <a:latin typeface="Calibri"/>
                <a:cs typeface="Calibri"/>
              </a:rPr>
              <a:t>arts,</a:t>
            </a:r>
            <a:r>
              <a:rPr dirty="0" sz="2800" spc="5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3399"/>
                </a:solidFill>
                <a:latin typeface="Calibri"/>
                <a:cs typeface="Calibri"/>
              </a:rPr>
              <a:t>and</a:t>
            </a:r>
            <a:r>
              <a:rPr dirty="0" sz="2800" spc="25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003399"/>
                </a:solidFill>
                <a:latin typeface="Calibri"/>
                <a:cs typeface="Calibri"/>
              </a:rPr>
              <a:t>humanities.”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u="heavy" sz="28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Scopus</a:t>
            </a:r>
            <a:endParaRPr sz="2800">
              <a:latin typeface="Calibri"/>
              <a:cs typeface="Calibri"/>
            </a:endParaRPr>
          </a:p>
          <a:p>
            <a:pPr marL="241300" marR="551180" indent="-228600">
              <a:lnSpc>
                <a:spcPts val="3020"/>
              </a:lnSpc>
              <a:spcBef>
                <a:spcPts val="1850"/>
              </a:spcBef>
            </a:pPr>
            <a:r>
              <a:rPr dirty="0" sz="2800" spc="-10">
                <a:solidFill>
                  <a:srgbClr val="003399"/>
                </a:solidFill>
                <a:latin typeface="Calibri"/>
                <a:cs typeface="Calibri"/>
              </a:rPr>
              <a:t>“Scopus</a:t>
            </a:r>
            <a:r>
              <a:rPr dirty="0" sz="2800" spc="3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3399"/>
                </a:solidFill>
                <a:latin typeface="Calibri"/>
                <a:cs typeface="Calibri"/>
              </a:rPr>
              <a:t>is</a:t>
            </a:r>
            <a:r>
              <a:rPr dirty="0" sz="280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3399"/>
                </a:solidFill>
                <a:latin typeface="Calibri"/>
                <a:cs typeface="Calibri"/>
              </a:rPr>
              <a:t>the </a:t>
            </a:r>
            <a:r>
              <a:rPr dirty="0" sz="2800" spc="-15">
                <a:solidFill>
                  <a:srgbClr val="003399"/>
                </a:solidFill>
                <a:latin typeface="Calibri"/>
                <a:cs typeface="Calibri"/>
              </a:rPr>
              <a:t>largest</a:t>
            </a:r>
            <a:r>
              <a:rPr dirty="0" sz="280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003399"/>
                </a:solidFill>
                <a:latin typeface="Calibri"/>
                <a:cs typeface="Calibri"/>
              </a:rPr>
              <a:t>abstract</a:t>
            </a:r>
            <a:r>
              <a:rPr dirty="0" sz="2800" spc="15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3399"/>
                </a:solidFill>
                <a:latin typeface="Calibri"/>
                <a:cs typeface="Calibri"/>
              </a:rPr>
              <a:t>and</a:t>
            </a:r>
            <a:r>
              <a:rPr dirty="0" sz="2800" spc="5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003399"/>
                </a:solidFill>
                <a:latin typeface="Calibri"/>
                <a:cs typeface="Calibri"/>
              </a:rPr>
              <a:t>citation </a:t>
            </a:r>
            <a:r>
              <a:rPr dirty="0" sz="2800" spc="-615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003399"/>
                </a:solidFill>
                <a:latin typeface="Calibri"/>
                <a:cs typeface="Calibri"/>
              </a:rPr>
              <a:t>database</a:t>
            </a:r>
            <a:r>
              <a:rPr dirty="0" sz="280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3399"/>
                </a:solidFill>
                <a:latin typeface="Calibri"/>
                <a:cs typeface="Calibri"/>
              </a:rPr>
              <a:t>of</a:t>
            </a:r>
            <a:r>
              <a:rPr dirty="0" sz="2800" spc="-15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3399"/>
                </a:solidFill>
                <a:latin typeface="Calibri"/>
                <a:cs typeface="Calibri"/>
              </a:rPr>
              <a:t>peer-reviewed </a:t>
            </a:r>
            <a:r>
              <a:rPr dirty="0" sz="2800" spc="-20">
                <a:solidFill>
                  <a:srgbClr val="003399"/>
                </a:solidFill>
                <a:latin typeface="Calibri"/>
                <a:cs typeface="Calibri"/>
              </a:rPr>
              <a:t>literature</a:t>
            </a:r>
            <a:r>
              <a:rPr dirty="0" sz="2800" spc="-1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3399"/>
                </a:solidFill>
                <a:latin typeface="Calibri"/>
                <a:cs typeface="Calibri"/>
              </a:rPr>
              <a:t>and </a:t>
            </a:r>
            <a:r>
              <a:rPr dirty="0" sz="2800" spc="-615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3399"/>
                </a:solidFill>
                <a:latin typeface="Calibri"/>
                <a:cs typeface="Calibri"/>
              </a:rPr>
              <a:t>quality</a:t>
            </a:r>
            <a:r>
              <a:rPr dirty="0" sz="2800" spc="1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3399"/>
                </a:solidFill>
                <a:latin typeface="Calibri"/>
                <a:cs typeface="Calibri"/>
              </a:rPr>
              <a:t>web</a:t>
            </a:r>
            <a:r>
              <a:rPr dirty="0" sz="2800" spc="5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003399"/>
                </a:solidFill>
                <a:latin typeface="Calibri"/>
                <a:cs typeface="Calibri"/>
              </a:rPr>
              <a:t>sources</a:t>
            </a:r>
            <a:r>
              <a:rPr dirty="0" sz="2800" spc="25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3399"/>
                </a:solidFill>
                <a:latin typeface="Calibri"/>
                <a:cs typeface="Calibri"/>
              </a:rPr>
              <a:t>with</a:t>
            </a:r>
            <a:r>
              <a:rPr dirty="0" sz="2800" spc="1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3399"/>
                </a:solidFill>
                <a:latin typeface="Calibri"/>
                <a:cs typeface="Calibri"/>
              </a:rPr>
              <a:t>smart</a:t>
            </a:r>
            <a:r>
              <a:rPr dirty="0" sz="2800" spc="5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003399"/>
                </a:solidFill>
                <a:latin typeface="Calibri"/>
                <a:cs typeface="Calibri"/>
              </a:rPr>
              <a:t>tools</a:t>
            </a:r>
            <a:r>
              <a:rPr dirty="0" sz="2800" spc="1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003399"/>
                </a:solidFill>
                <a:latin typeface="Calibri"/>
                <a:cs typeface="Calibri"/>
              </a:rPr>
              <a:t>to </a:t>
            </a:r>
            <a:r>
              <a:rPr dirty="0" sz="2800" spc="-15">
                <a:solidFill>
                  <a:srgbClr val="003399"/>
                </a:solidFill>
                <a:latin typeface="Calibri"/>
                <a:cs typeface="Calibri"/>
              </a:rPr>
              <a:t> track,</a:t>
            </a:r>
            <a:r>
              <a:rPr dirty="0" sz="2800" spc="1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003399"/>
                </a:solidFill>
                <a:latin typeface="Calibri"/>
                <a:cs typeface="Calibri"/>
              </a:rPr>
              <a:t>analyze</a:t>
            </a:r>
            <a:r>
              <a:rPr dirty="0" sz="2800" spc="-1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3399"/>
                </a:solidFill>
                <a:latin typeface="Calibri"/>
                <a:cs typeface="Calibri"/>
              </a:rPr>
              <a:t>and</a:t>
            </a:r>
            <a:r>
              <a:rPr dirty="0" sz="2800" spc="2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003399"/>
                </a:solidFill>
                <a:latin typeface="Calibri"/>
                <a:cs typeface="Calibri"/>
              </a:rPr>
              <a:t>visualize</a:t>
            </a:r>
            <a:r>
              <a:rPr dirty="0" sz="280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003399"/>
                </a:solidFill>
                <a:latin typeface="Calibri"/>
                <a:cs typeface="Calibri"/>
              </a:rPr>
              <a:t>research”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6542" y="1695957"/>
            <a:ext cx="4257675" cy="389445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u="heavy" sz="2200" spc="-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Faster</a:t>
            </a:r>
            <a:endParaRPr sz="2200">
              <a:latin typeface="Calibri"/>
              <a:cs typeface="Calibri"/>
            </a:endParaRPr>
          </a:p>
          <a:p>
            <a:pPr marL="203200">
              <a:lnSpc>
                <a:spcPct val="100000"/>
              </a:lnSpc>
              <a:spcBef>
                <a:spcPts val="1800"/>
              </a:spcBef>
            </a:pPr>
            <a:r>
              <a:rPr dirty="0" sz="2200" spc="-5">
                <a:latin typeface="Calibri"/>
                <a:cs typeface="Calibri"/>
              </a:rPr>
              <a:t>it </a:t>
            </a:r>
            <a:r>
              <a:rPr dirty="0" sz="2200" spc="-15">
                <a:latin typeface="Calibri"/>
                <a:cs typeface="Calibri"/>
              </a:rPr>
              <a:t>even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reveals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to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you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how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quick</a:t>
            </a:r>
            <a:endParaRPr sz="2200">
              <a:latin typeface="Calibri"/>
              <a:cs typeface="Calibri"/>
            </a:endParaRPr>
          </a:p>
          <a:p>
            <a:pPr marL="299085" marR="500380" indent="-287020">
              <a:lnSpc>
                <a:spcPct val="100000"/>
              </a:lnSpc>
              <a:spcBef>
                <a:spcPts val="178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15">
                <a:latin typeface="Calibri"/>
                <a:cs typeface="Calibri"/>
              </a:rPr>
              <a:t>Large </a:t>
            </a:r>
            <a:r>
              <a:rPr dirty="0" sz="2400" spc="-5">
                <a:latin typeface="Calibri"/>
                <a:cs typeface="Calibri"/>
              </a:rPr>
              <a:t>number of results </a:t>
            </a:r>
            <a:r>
              <a:rPr dirty="0" sz="2400">
                <a:latin typeface="Calibri"/>
                <a:cs typeface="Calibri"/>
              </a:rPr>
              <a:t>in a </a:t>
            </a:r>
            <a:r>
              <a:rPr dirty="0" sz="2400" spc="-5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fraction</a:t>
            </a:r>
            <a:endParaRPr sz="24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18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10">
                <a:latin typeface="Calibri"/>
                <a:cs typeface="Calibri"/>
              </a:rPr>
              <a:t>Most </a:t>
            </a:r>
            <a:r>
              <a:rPr dirty="0" sz="2400" spc="-5">
                <a:latin typeface="Calibri"/>
                <a:cs typeface="Calibri"/>
              </a:rPr>
              <a:t>results </a:t>
            </a:r>
            <a:r>
              <a:rPr dirty="0" sz="2400" spc="-15">
                <a:latin typeface="Calibri"/>
                <a:cs typeface="Calibri"/>
              </a:rPr>
              <a:t>are </a:t>
            </a:r>
            <a:r>
              <a:rPr dirty="0" sz="2400" spc="-10">
                <a:latin typeface="Calibri"/>
                <a:cs typeface="Calibri"/>
              </a:rPr>
              <a:t>sorted 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according </a:t>
            </a:r>
            <a:r>
              <a:rPr dirty="0" sz="2400" spc="-15">
                <a:latin typeface="Calibri"/>
                <a:cs typeface="Calibri"/>
              </a:rPr>
              <a:t>to </a:t>
            </a:r>
            <a:r>
              <a:rPr dirty="0" sz="2400" spc="-10">
                <a:latin typeface="Calibri"/>
                <a:cs typeface="Calibri"/>
              </a:rPr>
              <a:t>‘relevance’ </a:t>
            </a:r>
            <a:r>
              <a:rPr dirty="0" sz="2400">
                <a:latin typeface="Calibri"/>
                <a:cs typeface="Calibri"/>
              </a:rPr>
              <a:t>and </a:t>
            </a:r>
            <a:r>
              <a:rPr dirty="0" sz="2400" spc="-15">
                <a:latin typeface="Calibri"/>
                <a:cs typeface="Calibri"/>
              </a:rPr>
              <a:t>are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within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first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page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20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10">
                <a:latin typeface="Calibri"/>
                <a:cs typeface="Calibri"/>
              </a:rPr>
              <a:t> most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important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“It’s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free”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1128" y="68198"/>
            <a:ext cx="3588639" cy="149618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3209" y="398526"/>
            <a:ext cx="399478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45"/>
              <a:t>Why</a:t>
            </a:r>
            <a:r>
              <a:rPr dirty="0" sz="4400" spc="-65"/>
              <a:t> </a:t>
            </a:r>
            <a:r>
              <a:rPr dirty="0" sz="4400" spc="5"/>
              <a:t>Google?</a:t>
            </a:r>
            <a:endParaRPr sz="4400"/>
          </a:p>
        </p:txBody>
      </p:sp>
      <p:grpSp>
        <p:nvGrpSpPr>
          <p:cNvPr id="5" name="object 5"/>
          <p:cNvGrpSpPr/>
          <p:nvPr/>
        </p:nvGrpSpPr>
        <p:grpSpPr>
          <a:xfrm>
            <a:off x="4948428" y="1666620"/>
            <a:ext cx="3614420" cy="3382010"/>
            <a:chOff x="4948428" y="1666620"/>
            <a:chExt cx="3614420" cy="338201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1128" y="1683736"/>
              <a:ext cx="3588639" cy="321479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954778" y="1672970"/>
              <a:ext cx="3601720" cy="3369310"/>
            </a:xfrm>
            <a:custGeom>
              <a:avLst/>
              <a:gdLst/>
              <a:ahLst/>
              <a:cxnLst/>
              <a:rect l="l" t="t" r="r" b="b"/>
              <a:pathLst>
                <a:path w="3601720" h="3369310">
                  <a:moveTo>
                    <a:pt x="0" y="3368802"/>
                  </a:moveTo>
                  <a:lnTo>
                    <a:pt x="3601339" y="3368802"/>
                  </a:lnTo>
                  <a:lnTo>
                    <a:pt x="3601339" y="0"/>
                  </a:lnTo>
                  <a:lnTo>
                    <a:pt x="0" y="0"/>
                  </a:lnTo>
                  <a:lnTo>
                    <a:pt x="0" y="336880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61128" y="5163675"/>
            <a:ext cx="3588639" cy="15975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2919" y="560831"/>
            <a:ext cx="7738109" cy="4351655"/>
            <a:chOff x="702919" y="560831"/>
            <a:chExt cx="7738109" cy="43516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2919" y="560831"/>
              <a:ext cx="7738109" cy="435140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652007" y="2885567"/>
              <a:ext cx="581660" cy="501650"/>
            </a:xfrm>
            <a:custGeom>
              <a:avLst/>
              <a:gdLst/>
              <a:ahLst/>
              <a:cxnLst/>
              <a:rect l="l" t="t" r="r" b="b"/>
              <a:pathLst>
                <a:path w="581660" h="501650">
                  <a:moveTo>
                    <a:pt x="581113" y="0"/>
                  </a:moveTo>
                  <a:lnTo>
                    <a:pt x="0" y="0"/>
                  </a:lnTo>
                  <a:lnTo>
                    <a:pt x="0" y="501650"/>
                  </a:lnTo>
                  <a:lnTo>
                    <a:pt x="581113" y="501650"/>
                  </a:lnTo>
                  <a:lnTo>
                    <a:pt x="5811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2007" y="2885567"/>
              <a:ext cx="581660" cy="501650"/>
            </a:xfrm>
            <a:custGeom>
              <a:avLst/>
              <a:gdLst/>
              <a:ahLst/>
              <a:cxnLst/>
              <a:rect l="l" t="t" r="r" b="b"/>
              <a:pathLst>
                <a:path w="581660" h="501650">
                  <a:moveTo>
                    <a:pt x="0" y="501650"/>
                  </a:moveTo>
                  <a:lnTo>
                    <a:pt x="581113" y="501650"/>
                  </a:lnTo>
                  <a:lnTo>
                    <a:pt x="581113" y="0"/>
                  </a:lnTo>
                  <a:lnTo>
                    <a:pt x="0" y="0"/>
                  </a:lnTo>
                  <a:lnTo>
                    <a:pt x="0" y="50165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5759958" y="2955163"/>
            <a:ext cx="36576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531358" y="2651125"/>
            <a:ext cx="2486660" cy="736600"/>
            <a:chOff x="5531358" y="2651125"/>
            <a:chExt cx="2486660" cy="7366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7191" y="2885566"/>
              <a:ext cx="1790826" cy="50165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537708" y="2657475"/>
              <a:ext cx="399415" cy="341630"/>
            </a:xfrm>
            <a:custGeom>
              <a:avLst/>
              <a:gdLst/>
              <a:ahLst/>
              <a:cxnLst/>
              <a:rect l="l" t="t" r="r" b="b"/>
              <a:pathLst>
                <a:path w="399414" h="341630">
                  <a:moveTo>
                    <a:pt x="156463" y="0"/>
                  </a:moveTo>
                  <a:lnTo>
                    <a:pt x="0" y="61340"/>
                  </a:lnTo>
                  <a:lnTo>
                    <a:pt x="140334" y="132334"/>
                  </a:lnTo>
                  <a:lnTo>
                    <a:pt x="92709" y="153288"/>
                  </a:lnTo>
                  <a:lnTo>
                    <a:pt x="225805" y="220852"/>
                  </a:lnTo>
                  <a:lnTo>
                    <a:pt x="184912" y="235585"/>
                  </a:lnTo>
                  <a:lnTo>
                    <a:pt x="399033" y="341122"/>
                  </a:lnTo>
                  <a:lnTo>
                    <a:pt x="272795" y="203326"/>
                  </a:lnTo>
                  <a:lnTo>
                    <a:pt x="306196" y="189611"/>
                  </a:lnTo>
                  <a:lnTo>
                    <a:pt x="204088" y="107314"/>
                  </a:lnTo>
                  <a:lnTo>
                    <a:pt x="237489" y="96012"/>
                  </a:lnTo>
                  <a:lnTo>
                    <a:pt x="15646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537708" y="2657475"/>
              <a:ext cx="399415" cy="341630"/>
            </a:xfrm>
            <a:custGeom>
              <a:avLst/>
              <a:gdLst/>
              <a:ahLst/>
              <a:cxnLst/>
              <a:rect l="l" t="t" r="r" b="b"/>
              <a:pathLst>
                <a:path w="399414" h="341630">
                  <a:moveTo>
                    <a:pt x="156463" y="0"/>
                  </a:moveTo>
                  <a:lnTo>
                    <a:pt x="237489" y="96012"/>
                  </a:lnTo>
                  <a:lnTo>
                    <a:pt x="204088" y="107314"/>
                  </a:lnTo>
                  <a:lnTo>
                    <a:pt x="306196" y="189611"/>
                  </a:lnTo>
                  <a:lnTo>
                    <a:pt x="272795" y="203326"/>
                  </a:lnTo>
                  <a:lnTo>
                    <a:pt x="399033" y="341122"/>
                  </a:lnTo>
                  <a:lnTo>
                    <a:pt x="184912" y="235585"/>
                  </a:lnTo>
                  <a:lnTo>
                    <a:pt x="225805" y="220852"/>
                  </a:lnTo>
                  <a:lnTo>
                    <a:pt x="92709" y="153288"/>
                  </a:lnTo>
                  <a:lnTo>
                    <a:pt x="140334" y="132334"/>
                  </a:lnTo>
                  <a:lnTo>
                    <a:pt x="0" y="61340"/>
                  </a:lnTo>
                  <a:lnTo>
                    <a:pt x="156463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752092" y="34290"/>
            <a:ext cx="575627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Calibri"/>
                <a:cs typeface="Calibri"/>
              </a:rPr>
              <a:t>But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30" b="1">
                <a:latin typeface="Calibri"/>
                <a:cs typeface="Calibri"/>
              </a:rPr>
              <a:t>my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teacher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said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not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to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use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Google!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2795" y="5041772"/>
            <a:ext cx="7917180" cy="1565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99085" marR="5080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720" algn="l"/>
              </a:tabLst>
            </a:pPr>
            <a:r>
              <a:rPr dirty="0" sz="2400" spc="-5">
                <a:latin typeface="Calibri"/>
                <a:cs typeface="Calibri"/>
              </a:rPr>
              <a:t>Google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searches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C00000"/>
                </a:solidFill>
                <a:latin typeface="Calibri"/>
                <a:cs typeface="Calibri"/>
              </a:rPr>
              <a:t>public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30">
                <a:solidFill>
                  <a:srgbClr val="C00000"/>
                </a:solidFill>
                <a:latin typeface="Calibri"/>
                <a:cs typeface="Calibri"/>
              </a:rPr>
              <a:t>Web</a:t>
            </a:r>
            <a:r>
              <a:rPr dirty="0" sz="24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C00000"/>
                </a:solidFill>
                <a:latin typeface="Calibri"/>
                <a:cs typeface="Calibri"/>
              </a:rPr>
              <a:t>content</a:t>
            </a:r>
            <a:r>
              <a:rPr dirty="0" sz="2400" spc="-15">
                <a:latin typeface="Calibri"/>
                <a:cs typeface="Calibri"/>
              </a:rPr>
              <a:t>.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0">
                <a:latin typeface="Calibri"/>
                <a:cs typeface="Calibri"/>
              </a:rPr>
              <a:t>Your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teacher</a:t>
            </a:r>
            <a:r>
              <a:rPr dirty="0" sz="2400" spc="53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says 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"Don't use Google," meaning </a:t>
            </a:r>
            <a:r>
              <a:rPr dirty="0" sz="2400" spc="-10">
                <a:latin typeface="Calibri"/>
                <a:cs typeface="Calibri"/>
              </a:rPr>
              <a:t>that you </a:t>
            </a:r>
            <a:r>
              <a:rPr dirty="0" sz="2400" spc="-5">
                <a:latin typeface="Calibri"/>
                <a:cs typeface="Calibri"/>
              </a:rPr>
              <a:t>should not use the 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public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Web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content.</a:t>
            </a:r>
            <a:endParaRPr sz="2400">
              <a:latin typeface="Calibri"/>
              <a:cs typeface="Calibri"/>
            </a:endParaRPr>
          </a:p>
          <a:p>
            <a:pPr algn="just" marL="299085" indent="-28702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99720" algn="l"/>
              </a:tabLst>
            </a:pPr>
            <a:r>
              <a:rPr dirty="0" sz="2400" spc="-65">
                <a:latin typeface="Calibri"/>
                <a:cs typeface="Calibri"/>
              </a:rPr>
              <a:t>You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should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use</a:t>
            </a:r>
            <a:r>
              <a:rPr dirty="0" sz="2400" spc="-10">
                <a:latin typeface="Calibri"/>
                <a:cs typeface="Calibri"/>
              </a:rPr>
              <a:t> “Google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Scholar”.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20" y="0"/>
            <a:ext cx="9093758" cy="683152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58314" y="1842261"/>
            <a:ext cx="6368415" cy="443992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41300" marR="33655" indent="-228600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5">
                <a:latin typeface="Calibri"/>
                <a:cs typeface="Calibri"/>
              </a:rPr>
              <a:t>Google</a:t>
            </a:r>
            <a:r>
              <a:rPr dirty="0" sz="2800" spc="-10">
                <a:latin typeface="Calibri"/>
                <a:cs typeface="Calibri"/>
              </a:rPr>
              <a:t> teamed</a:t>
            </a:r>
            <a:r>
              <a:rPr dirty="0" sz="2800" spc="-5">
                <a:latin typeface="Calibri"/>
                <a:cs typeface="Calibri"/>
              </a:rPr>
              <a:t> up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with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publishers</a:t>
            </a:r>
            <a:r>
              <a:rPr dirty="0" sz="2800" spc="5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so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they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let </a:t>
            </a:r>
            <a:r>
              <a:rPr dirty="0" sz="2800" spc="-5">
                <a:latin typeface="Calibri"/>
                <a:cs typeface="Calibri"/>
              </a:rPr>
              <a:t>them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search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behind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their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firewalls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2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10" b="1">
                <a:latin typeface="Calibri"/>
                <a:cs typeface="Calibri"/>
              </a:rPr>
              <a:t>“Standing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on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the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shoulders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of </a:t>
            </a:r>
            <a:r>
              <a:rPr dirty="0" sz="2800" spc="-10" b="1">
                <a:latin typeface="Calibri"/>
                <a:cs typeface="Calibri"/>
              </a:rPr>
              <a:t>giants”</a:t>
            </a:r>
            <a:endParaRPr sz="2800">
              <a:latin typeface="Calibri"/>
              <a:cs typeface="Calibri"/>
            </a:endParaRPr>
          </a:p>
          <a:p>
            <a:pPr marL="241300" marR="51435" indent="-228600">
              <a:lnSpc>
                <a:spcPts val="3020"/>
              </a:lnSpc>
              <a:spcBef>
                <a:spcPts val="185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“Discovering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truth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by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building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on </a:t>
            </a:r>
            <a:r>
              <a:rPr dirty="0" sz="2800" spc="-15">
                <a:latin typeface="Calibri"/>
                <a:cs typeface="Calibri"/>
              </a:rPr>
              <a:t>previous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discoveries".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81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Modified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the </a:t>
            </a:r>
            <a:r>
              <a:rPr dirty="0" sz="2800" spc="-10">
                <a:latin typeface="Calibri"/>
                <a:cs typeface="Calibri"/>
              </a:rPr>
              <a:t>algorithm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so it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excludes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non-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scholarly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material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to</a:t>
            </a:r>
            <a:r>
              <a:rPr dirty="0" sz="2800" spc="-10">
                <a:latin typeface="Calibri"/>
                <a:cs typeface="Calibri"/>
              </a:rPr>
              <a:t> help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relevance</a:t>
            </a:r>
            <a:endParaRPr sz="2800">
              <a:latin typeface="Calibri"/>
              <a:cs typeface="Calibri"/>
            </a:endParaRPr>
          </a:p>
          <a:p>
            <a:pPr marL="241300" marR="793750" indent="-228600">
              <a:lnSpc>
                <a:spcPts val="3030"/>
              </a:lnSpc>
              <a:spcBef>
                <a:spcPts val="18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5">
                <a:latin typeface="Calibri"/>
                <a:cs typeface="Calibri"/>
              </a:rPr>
              <a:t>Included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library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locations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for</a:t>
            </a:r>
            <a:r>
              <a:rPr dirty="0" sz="2800" spc="-15">
                <a:latin typeface="Calibri"/>
                <a:cs typeface="Calibri"/>
              </a:rPr>
              <a:t> full-text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access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(Library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Link)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42233" y="577735"/>
            <a:ext cx="2844038" cy="12323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20" y="3035020"/>
            <a:ext cx="1956943" cy="37289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20188" y="693877"/>
            <a:ext cx="612457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42085" algn="l"/>
              </a:tabLst>
            </a:pPr>
            <a:r>
              <a:rPr dirty="0" sz="3600" spc="10"/>
              <a:t>What	</a:t>
            </a:r>
            <a:r>
              <a:rPr dirty="0" sz="3600" spc="-5"/>
              <a:t>is</a:t>
            </a:r>
            <a:r>
              <a:rPr dirty="0" sz="3600" spc="-35"/>
              <a:t> </a:t>
            </a:r>
            <a:r>
              <a:rPr dirty="0" sz="3600"/>
              <a:t>Google</a:t>
            </a:r>
            <a:r>
              <a:rPr dirty="0" sz="3600" spc="-45"/>
              <a:t> </a:t>
            </a:r>
            <a:r>
              <a:rPr dirty="0" sz="3600" spc="-10"/>
              <a:t>Scholar?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2271776" y="1400937"/>
            <a:ext cx="6751955" cy="50565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241300" marR="5080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Designed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 spc="-10">
                <a:latin typeface="Calibri"/>
                <a:cs typeface="Calibri"/>
              </a:rPr>
              <a:t> locate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6F2F9F"/>
                </a:solidFill>
                <a:latin typeface="Calibri"/>
                <a:cs typeface="Calibri"/>
              </a:rPr>
              <a:t>scholarly</a:t>
            </a:r>
            <a:r>
              <a:rPr dirty="0" sz="200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6F2F9F"/>
                </a:solidFill>
                <a:latin typeface="Calibri"/>
                <a:cs typeface="Calibri"/>
              </a:rPr>
              <a:t>information</a:t>
            </a:r>
            <a:r>
              <a:rPr dirty="0" sz="2000" spc="-10">
                <a:latin typeface="Calibri"/>
                <a:cs typeface="Calibri"/>
              </a:rPr>
              <a:t>,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including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peer-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reviewed</a:t>
            </a:r>
            <a:r>
              <a:rPr dirty="0" sz="2000" spc="-5">
                <a:latin typeface="Calibri"/>
                <a:cs typeface="Calibri"/>
              </a:rPr>
              <a:t> articles,</a:t>
            </a:r>
            <a:r>
              <a:rPr dirty="0" sz="2000">
                <a:latin typeface="Calibri"/>
                <a:cs typeface="Calibri"/>
              </a:rPr>
              <a:t> theses,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books,</a:t>
            </a:r>
            <a:r>
              <a:rPr dirty="0" sz="2000" spc="-5">
                <a:latin typeface="Calibri"/>
                <a:cs typeface="Calibri"/>
              </a:rPr>
              <a:t> preprints,</a:t>
            </a:r>
            <a:r>
              <a:rPr dirty="0" sz="2000" spc="4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abstracts,</a:t>
            </a:r>
            <a:r>
              <a:rPr dirty="0" sz="2000" spc="4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and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court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opinions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from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academic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publishers,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professional </a:t>
            </a:r>
            <a:r>
              <a:rPr dirty="0" sz="2000" spc="-5">
                <a:latin typeface="Calibri"/>
                <a:cs typeface="Calibri"/>
              </a:rPr>
              <a:t> societies,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online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repositories,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universities,</a:t>
            </a:r>
            <a:r>
              <a:rPr dirty="0" sz="2000">
                <a:latin typeface="Calibri"/>
                <a:cs typeface="Calibri"/>
              </a:rPr>
              <a:t> and</a:t>
            </a:r>
            <a:r>
              <a:rPr dirty="0" sz="2000" spc="45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other</a:t>
            </a:r>
            <a:r>
              <a:rPr dirty="0" sz="2000" spc="44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Web 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sites.</a:t>
            </a:r>
            <a:endParaRPr sz="2000">
              <a:latin typeface="Calibri"/>
              <a:cs typeface="Calibri"/>
            </a:endParaRPr>
          </a:p>
          <a:p>
            <a:pPr algn="just" marL="241300" indent="-22860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Launched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in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2004</a:t>
            </a:r>
            <a:endParaRPr sz="2000">
              <a:latin typeface="Calibri"/>
              <a:cs typeface="Calibri"/>
            </a:endParaRPr>
          </a:p>
          <a:p>
            <a:pPr algn="just" marL="241300" indent="-22860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It</a:t>
            </a:r>
            <a:r>
              <a:rPr dirty="0" sz="2000" spc="7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provides</a:t>
            </a:r>
            <a:r>
              <a:rPr dirty="0" sz="2000" spc="7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750"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simple</a:t>
            </a:r>
            <a:r>
              <a:rPr dirty="0" sz="2000" spc="7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Calibri"/>
                <a:cs typeface="Calibri"/>
              </a:rPr>
              <a:t>way</a:t>
            </a:r>
            <a:r>
              <a:rPr dirty="0" sz="2000" spc="7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to</a:t>
            </a:r>
            <a:r>
              <a:rPr dirty="0" sz="2000" spc="7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broadly</a:t>
            </a:r>
            <a:r>
              <a:rPr dirty="0" sz="2000" spc="740"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search</a:t>
            </a:r>
            <a:r>
              <a:rPr dirty="0" sz="2000" spc="7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dirty="0" sz="2000" spc="7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scholarly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literature</a:t>
            </a:r>
            <a:r>
              <a:rPr dirty="0" sz="2000" spc="-15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241300" marR="5715" indent="-22860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15">
                <a:latin typeface="Calibri"/>
                <a:cs typeface="Calibri"/>
              </a:rPr>
              <a:t>From</a:t>
            </a:r>
            <a:r>
              <a:rPr dirty="0" sz="2000" spc="3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one</a:t>
            </a:r>
            <a:r>
              <a:rPr dirty="0" sz="2000" spc="3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place,</a:t>
            </a:r>
            <a:r>
              <a:rPr dirty="0" sz="2000" spc="31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you</a:t>
            </a:r>
            <a:r>
              <a:rPr dirty="0" sz="2000" spc="3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can</a:t>
            </a:r>
            <a:r>
              <a:rPr dirty="0" sz="2000" spc="300"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search</a:t>
            </a:r>
            <a:r>
              <a:rPr dirty="0" sz="2000" spc="3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across</a:t>
            </a:r>
            <a:r>
              <a:rPr dirty="0" sz="2000" spc="3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many</a:t>
            </a:r>
            <a:r>
              <a:rPr dirty="0" sz="2000" spc="30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disciplines</a:t>
            </a:r>
            <a:r>
              <a:rPr dirty="0" sz="2000" spc="3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sources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40665" algn="l"/>
                <a:tab pos="241300" algn="l"/>
                <a:tab pos="533400" algn="l"/>
                <a:tab pos="1325880" algn="l"/>
                <a:tab pos="2012314" algn="l"/>
                <a:tab pos="2371725" algn="l"/>
                <a:tab pos="3188335" algn="l"/>
                <a:tab pos="3624579" algn="l"/>
                <a:tab pos="4400550" algn="l"/>
                <a:tab pos="4765040" algn="l"/>
                <a:tab pos="5726430" algn="l"/>
                <a:tab pos="6526530" algn="l"/>
              </a:tabLst>
            </a:pP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al</a:t>
            </a:r>
            <a:r>
              <a:rPr dirty="0" sz="2000" spc="-10">
                <a:latin typeface="Calibri"/>
                <a:cs typeface="Calibri"/>
              </a:rPr>
              <a:t>l</a:t>
            </a:r>
            <a:r>
              <a:rPr dirty="0" sz="2000" spc="-15">
                <a:latin typeface="Calibri"/>
                <a:cs typeface="Calibri"/>
              </a:rPr>
              <a:t>o</a:t>
            </a:r>
            <a:r>
              <a:rPr dirty="0" sz="2000" spc="-20">
                <a:latin typeface="Calibri"/>
                <a:cs typeface="Calibri"/>
              </a:rPr>
              <a:t>w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5">
                <a:latin typeface="Calibri"/>
                <a:cs typeface="Calibri"/>
              </a:rPr>
              <a:t>use</a:t>
            </a:r>
            <a:r>
              <a:rPr dirty="0" sz="2000" spc="-45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5">
                <a:latin typeface="Calibri"/>
                <a:cs typeface="Calibri"/>
              </a:rPr>
              <a:t>sea</a:t>
            </a:r>
            <a:r>
              <a:rPr dirty="0" sz="2000" spc="-35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ch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5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5">
                <a:solidFill>
                  <a:srgbClr val="C00000"/>
                </a:solidFill>
                <a:latin typeface="Calibri"/>
                <a:cs typeface="Calibri"/>
              </a:rPr>
              <a:t>digi</a:t>
            </a:r>
            <a:r>
              <a:rPr dirty="0" sz="2000" spc="-3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al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dirty="0" sz="2000" spc="-5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dirty="0" sz="2000" spc="-5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dirty="0" sz="2000" spc="-45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dirty="0" sz="2000" spc="-2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dirty="0" sz="2000" spc="-5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dirty="0" sz="2000" spc="-10">
                <a:solidFill>
                  <a:srgbClr val="C00000"/>
                </a:solidFill>
                <a:latin typeface="Calibri"/>
                <a:cs typeface="Calibri"/>
              </a:rPr>
              <a:t>ic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al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dirty="0" sz="2000" spc="-1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dirty="0" sz="2000" spc="-15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dirty="0" sz="2000" spc="-5">
                <a:solidFill>
                  <a:srgbClr val="C00000"/>
                </a:solidFill>
                <a:latin typeface="Calibri"/>
                <a:cs typeface="Calibri"/>
              </a:rPr>
              <a:t>pie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dirty="0" sz="2000" spc="-5">
                <a:solidFill>
                  <a:srgbClr val="C00000"/>
                </a:solidFill>
                <a:latin typeface="Calibri"/>
                <a:cs typeface="Calibri"/>
              </a:rPr>
              <a:t>of  </a:t>
            </a:r>
            <a:r>
              <a:rPr dirty="0" sz="2000" spc="-5">
                <a:solidFill>
                  <a:srgbClr val="C00000"/>
                </a:solidFill>
                <a:latin typeface="Calibri"/>
                <a:cs typeface="Calibri"/>
              </a:rPr>
              <a:t>articles</a:t>
            </a:r>
            <a:r>
              <a:rPr dirty="0" sz="2000" spc="-5">
                <a:latin typeface="Calibri"/>
                <a:cs typeface="Calibri"/>
              </a:rPr>
              <a:t>,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whether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online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libraries.</a:t>
            </a:r>
            <a:endParaRPr sz="2000">
              <a:latin typeface="Calibri"/>
              <a:cs typeface="Calibri"/>
            </a:endParaRPr>
          </a:p>
          <a:p>
            <a:pPr marL="241300" marR="6350" indent="-228600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240665" algn="l"/>
                <a:tab pos="241300" algn="l"/>
                <a:tab pos="518159" algn="l"/>
                <a:tab pos="1200785" algn="l"/>
                <a:tab pos="2254250" algn="l"/>
                <a:tab pos="3655060" algn="l"/>
                <a:tab pos="4769485" algn="l"/>
                <a:tab pos="5113655" algn="l"/>
                <a:tab pos="5892800" algn="l"/>
              </a:tabLst>
            </a:pP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l</a:t>
            </a:r>
            <a:r>
              <a:rPr dirty="0" sz="2000">
                <a:latin typeface="Calibri"/>
                <a:cs typeface="Calibri"/>
              </a:rPr>
              <a:t>ies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5">
                <a:latin typeface="Calibri"/>
                <a:cs typeface="Calibri"/>
              </a:rPr>
              <a:t>pri</a:t>
            </a:r>
            <a:r>
              <a:rPr dirty="0" sz="2000" spc="-15">
                <a:latin typeface="Calibri"/>
                <a:cs typeface="Calibri"/>
              </a:rPr>
              <a:t>m</a:t>
            </a:r>
            <a:r>
              <a:rPr dirty="0" sz="2000">
                <a:latin typeface="Calibri"/>
                <a:cs typeface="Calibri"/>
              </a:rPr>
              <a:t>arily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 spc="-6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dirty="0" sz="2000" spc="-3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dirty="0" sz="2000" spc="1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dirty="0" sz="2000" spc="-40">
                <a:solidFill>
                  <a:srgbClr val="C00000"/>
                </a:solidFill>
                <a:latin typeface="Calibri"/>
                <a:cs typeface="Calibri"/>
              </a:rPr>
              <a:t>w</a:t>
            </a:r>
            <a:r>
              <a:rPr dirty="0" sz="2000" spc="-5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dirty="0" sz="2000" spc="-3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dirty="0" sz="2000" spc="-5">
                <a:solidFill>
                  <a:srgbClr val="C00000"/>
                </a:solidFill>
                <a:latin typeface="Calibri"/>
                <a:cs typeface="Calibri"/>
              </a:rPr>
              <a:t>sea</a:t>
            </a:r>
            <a:r>
              <a:rPr dirty="0" sz="2000" spc="-35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dirty="0" sz="2000" spc="5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ing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1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turn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l</a:t>
            </a:r>
            <a:r>
              <a:rPr dirty="0" sz="2000" spc="-15">
                <a:latin typeface="Calibri"/>
                <a:cs typeface="Calibri"/>
              </a:rPr>
              <a:t>e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20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t  </a:t>
            </a:r>
            <a:r>
              <a:rPr dirty="0" sz="2000" spc="-5">
                <a:latin typeface="Calibri"/>
                <a:cs typeface="Calibri"/>
              </a:rPr>
              <a:t>results.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40">
                <a:latin typeface="Calibri"/>
                <a:cs typeface="Calibri"/>
              </a:rPr>
              <a:t>Your</a:t>
            </a:r>
            <a:r>
              <a:rPr dirty="0" sz="2000" spc="-10">
                <a:latin typeface="Calibri"/>
                <a:cs typeface="Calibri"/>
              </a:rPr>
              <a:t> search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interdisciplinary,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retrieving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broad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results.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20" y="0"/>
            <a:ext cx="9093758" cy="683152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54123" y="1466469"/>
            <a:ext cx="6494145" cy="3622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10604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25">
                <a:latin typeface="Calibri"/>
                <a:cs typeface="Calibri"/>
              </a:rPr>
              <a:t>Like </a:t>
            </a:r>
            <a:r>
              <a:rPr dirty="0" sz="2400" spc="-5">
                <a:latin typeface="Calibri"/>
                <a:cs typeface="Calibri"/>
              </a:rPr>
              <a:t>Google, Google Scholar </a:t>
            </a:r>
            <a:r>
              <a:rPr dirty="0" sz="2400" spc="-10">
                <a:latin typeface="Calibri"/>
                <a:cs typeface="Calibri"/>
              </a:rPr>
              <a:t>returns </a:t>
            </a:r>
            <a:r>
              <a:rPr dirty="0" sz="2400">
                <a:latin typeface="Calibri"/>
                <a:cs typeface="Calibri"/>
              </a:rPr>
              <a:t>the </a:t>
            </a:r>
            <a:r>
              <a:rPr dirty="0" sz="2400" spc="-10">
                <a:latin typeface="Calibri"/>
                <a:cs typeface="Calibri"/>
              </a:rPr>
              <a:t>most 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C00000"/>
                </a:solidFill>
                <a:latin typeface="Calibri"/>
                <a:cs typeface="Calibri"/>
              </a:rPr>
              <a:t>relevant </a:t>
            </a:r>
            <a:r>
              <a:rPr dirty="0" sz="2400" spc="-10" b="1">
                <a:solidFill>
                  <a:srgbClr val="C00000"/>
                </a:solidFill>
                <a:latin typeface="Calibri"/>
                <a:cs typeface="Calibri"/>
              </a:rPr>
              <a:t>results first</a:t>
            </a:r>
            <a:r>
              <a:rPr dirty="0" sz="2400" spc="-10">
                <a:latin typeface="Calibri"/>
                <a:cs typeface="Calibri"/>
              </a:rPr>
              <a:t>, </a:t>
            </a:r>
            <a:r>
              <a:rPr dirty="0" sz="2400" spc="-5">
                <a:latin typeface="Calibri"/>
                <a:cs typeface="Calibri"/>
              </a:rPr>
              <a:t>based on </a:t>
            </a:r>
            <a:r>
              <a:rPr dirty="0" sz="2400">
                <a:latin typeface="Calibri"/>
                <a:cs typeface="Calibri"/>
              </a:rPr>
              <a:t>an </a:t>
            </a:r>
            <a:r>
              <a:rPr dirty="0" sz="2400" spc="-5">
                <a:latin typeface="Calibri"/>
                <a:cs typeface="Calibri"/>
              </a:rPr>
              <a:t>item's full </a:t>
            </a:r>
            <a:r>
              <a:rPr dirty="0" sz="2400" spc="-10">
                <a:latin typeface="Calibri"/>
                <a:cs typeface="Calibri"/>
              </a:rPr>
              <a:t>text,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author, </a:t>
            </a:r>
            <a:r>
              <a:rPr dirty="0" sz="2400" spc="-10">
                <a:latin typeface="Calibri"/>
                <a:cs typeface="Calibri"/>
              </a:rPr>
              <a:t>source, </a:t>
            </a:r>
            <a:r>
              <a:rPr dirty="0" sz="2400">
                <a:latin typeface="Calibri"/>
                <a:cs typeface="Calibri"/>
              </a:rPr>
              <a:t>and the </a:t>
            </a:r>
            <a:r>
              <a:rPr dirty="0" sz="2400" spc="-5">
                <a:latin typeface="Calibri"/>
                <a:cs typeface="Calibri"/>
              </a:rPr>
              <a:t>number of </a:t>
            </a:r>
            <a:r>
              <a:rPr dirty="0" sz="2400">
                <a:latin typeface="Calibri"/>
                <a:cs typeface="Calibri"/>
              </a:rPr>
              <a:t>times it </a:t>
            </a:r>
            <a:r>
              <a:rPr dirty="0" sz="2400" spc="-5">
                <a:latin typeface="Calibri"/>
                <a:cs typeface="Calibri"/>
              </a:rPr>
              <a:t>has 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been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cited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 </a:t>
            </a:r>
            <a:r>
              <a:rPr dirty="0" sz="2400" spc="-5">
                <a:latin typeface="Calibri"/>
                <a:cs typeface="Calibri"/>
              </a:rPr>
              <a:t>other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sources.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5">
                <a:latin typeface="Calibri"/>
                <a:cs typeface="Calibri"/>
              </a:rPr>
              <a:t>Google Scholar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will </a:t>
            </a:r>
            <a:r>
              <a:rPr dirty="0" sz="2400" spc="-5">
                <a:solidFill>
                  <a:srgbClr val="C00000"/>
                </a:solidFill>
                <a:latin typeface="Calibri"/>
                <a:cs typeface="Calibri"/>
              </a:rPr>
              <a:t>not</a:t>
            </a:r>
            <a:r>
              <a:rPr dirty="0" sz="24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C00000"/>
                </a:solidFill>
                <a:latin typeface="Calibri"/>
                <a:cs typeface="Calibri"/>
              </a:rPr>
              <a:t>necessarily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get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you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to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z="2400" spc="-5" b="1">
                <a:solidFill>
                  <a:srgbClr val="C00000"/>
                </a:solidFill>
                <a:latin typeface="Calibri"/>
                <a:cs typeface="Calibri"/>
              </a:rPr>
              <a:t>full</a:t>
            </a:r>
            <a:r>
              <a:rPr dirty="0" sz="2400" spc="-1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C00000"/>
                </a:solidFill>
                <a:latin typeface="Calibri"/>
                <a:cs typeface="Calibri"/>
              </a:rPr>
              <a:t>text</a:t>
            </a:r>
            <a:r>
              <a:rPr dirty="0" sz="2400" spc="-1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 spc="-10">
                <a:latin typeface="Calibri"/>
                <a:cs typeface="Calibri"/>
              </a:rPr>
              <a:t> every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search </a:t>
            </a:r>
            <a:r>
              <a:rPr dirty="0" sz="2400" spc="-5">
                <a:latin typeface="Calibri"/>
                <a:cs typeface="Calibri"/>
              </a:rPr>
              <a:t>result.</a:t>
            </a:r>
            <a:endParaRPr sz="24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12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5">
                <a:latin typeface="Calibri"/>
                <a:cs typeface="Calibri"/>
              </a:rPr>
              <a:t>The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retrieval</a:t>
            </a:r>
            <a:r>
              <a:rPr dirty="0" sz="2400">
                <a:latin typeface="Calibri"/>
                <a:cs typeface="Calibri"/>
              </a:rPr>
              <a:t> is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organized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by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C00000"/>
                </a:solidFill>
                <a:latin typeface="Calibri"/>
                <a:cs typeface="Calibri"/>
              </a:rPr>
              <a:t>relevancy</a:t>
            </a:r>
            <a:r>
              <a:rPr dirty="0" sz="2400" spc="-3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C00000"/>
                </a:solidFill>
                <a:latin typeface="Calibri"/>
                <a:cs typeface="Calibri"/>
              </a:rPr>
              <a:t>ranking </a:t>
            </a:r>
            <a:r>
              <a:rPr dirty="0" sz="2400" spc="-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rather </a:t>
            </a:r>
            <a:r>
              <a:rPr dirty="0" sz="2400" spc="-5" b="1">
                <a:solidFill>
                  <a:srgbClr val="C00000"/>
                </a:solidFill>
                <a:latin typeface="Calibri"/>
                <a:cs typeface="Calibri"/>
              </a:rPr>
              <a:t>than </a:t>
            </a:r>
            <a:r>
              <a:rPr dirty="0" sz="2400" spc="-15" b="1">
                <a:solidFill>
                  <a:srgbClr val="C00000"/>
                </a:solidFill>
                <a:latin typeface="Calibri"/>
                <a:cs typeface="Calibri"/>
              </a:rPr>
              <a:t>reverse </a:t>
            </a:r>
            <a:r>
              <a:rPr dirty="0" sz="2400" spc="-5" b="1">
                <a:solidFill>
                  <a:srgbClr val="C00000"/>
                </a:solidFill>
                <a:latin typeface="Calibri"/>
                <a:cs typeface="Calibri"/>
              </a:rPr>
              <a:t>chronology</a:t>
            </a:r>
            <a:r>
              <a:rPr dirty="0" sz="2400" spc="-5">
                <a:latin typeface="Calibri"/>
                <a:cs typeface="Calibri"/>
              </a:rPr>
              <a:t>; older results </a:t>
            </a:r>
            <a:r>
              <a:rPr dirty="0" sz="2400" spc="-20">
                <a:latin typeface="Calibri"/>
                <a:cs typeface="Calibri"/>
              </a:rPr>
              <a:t>may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appear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first.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2802" y="583184"/>
            <a:ext cx="4999990" cy="106807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485140" marR="5080" indent="-473075">
              <a:lnSpc>
                <a:spcPts val="3890"/>
              </a:lnSpc>
              <a:spcBef>
                <a:spcPts val="585"/>
              </a:spcBef>
            </a:pPr>
            <a:r>
              <a:rPr dirty="0" sz="3600" spc="-25"/>
              <a:t>How</a:t>
            </a:r>
            <a:r>
              <a:rPr dirty="0" sz="3600" spc="-35"/>
              <a:t> </a:t>
            </a:r>
            <a:r>
              <a:rPr dirty="0" sz="3600"/>
              <a:t>to</a:t>
            </a:r>
            <a:r>
              <a:rPr dirty="0" sz="3600" spc="-30"/>
              <a:t> </a:t>
            </a:r>
            <a:r>
              <a:rPr dirty="0" sz="3600"/>
              <a:t>open</a:t>
            </a:r>
            <a:r>
              <a:rPr dirty="0" sz="3600" spc="-30"/>
              <a:t> </a:t>
            </a:r>
            <a:r>
              <a:rPr dirty="0" sz="3600"/>
              <a:t>google </a:t>
            </a:r>
            <a:r>
              <a:rPr dirty="0" sz="3600" spc="-1185"/>
              <a:t> </a:t>
            </a:r>
            <a:r>
              <a:rPr dirty="0" sz="3600" spc="-10"/>
              <a:t>scholar</a:t>
            </a:r>
            <a:r>
              <a:rPr dirty="0" sz="3600" spc="-30"/>
              <a:t> </a:t>
            </a:r>
            <a:r>
              <a:rPr dirty="0" sz="3600"/>
              <a:t>account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288794" y="1947448"/>
            <a:ext cx="6456680" cy="3848735"/>
          </a:xfrm>
          <a:prstGeom prst="rect">
            <a:avLst/>
          </a:prstGeom>
        </p:spPr>
        <p:txBody>
          <a:bodyPr wrap="square" lIns="0" tIns="21717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71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5">
                <a:latin typeface="Calibri"/>
                <a:cs typeface="Calibri"/>
              </a:rPr>
              <a:t>No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45">
                <a:latin typeface="Calibri"/>
                <a:cs typeface="Calibri"/>
              </a:rPr>
              <a:t>worry,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if </a:t>
            </a:r>
            <a:r>
              <a:rPr dirty="0" sz="2800" spc="-25">
                <a:latin typeface="Calibri"/>
                <a:cs typeface="Calibri"/>
              </a:rPr>
              <a:t>you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have</a:t>
            </a:r>
            <a:r>
              <a:rPr dirty="0" sz="2800" spc="-5">
                <a:latin typeface="Calibri"/>
                <a:cs typeface="Calibri"/>
              </a:rPr>
              <a:t> Gmail</a:t>
            </a:r>
            <a:r>
              <a:rPr dirty="0" sz="2800" spc="-10">
                <a:latin typeface="Calibri"/>
                <a:cs typeface="Calibri"/>
              </a:rPr>
              <a:t> account</a:t>
            </a:r>
            <a:endParaRPr sz="2800">
              <a:latin typeface="Calibri"/>
              <a:cs typeface="Calibri"/>
            </a:endParaRPr>
          </a:p>
          <a:p>
            <a:pPr algn="ctr" marL="181610">
              <a:lnSpc>
                <a:spcPct val="100000"/>
              </a:lnSpc>
              <a:spcBef>
                <a:spcPts val="1510"/>
              </a:spcBef>
            </a:pPr>
            <a:r>
              <a:rPr dirty="0" sz="2600" spc="-15">
                <a:solidFill>
                  <a:srgbClr val="006FC0"/>
                </a:solidFill>
                <a:latin typeface="Calibri"/>
                <a:cs typeface="Calibri"/>
                <a:hlinkClick r:id="rId2"/>
              </a:rPr>
              <a:t>http://scholar.google.co.in/</a:t>
            </a:r>
            <a:endParaRPr sz="2600">
              <a:latin typeface="Calibri"/>
              <a:cs typeface="Calibri"/>
            </a:endParaRPr>
          </a:p>
          <a:p>
            <a:pPr marL="241300" marR="584835" indent="-228600">
              <a:lnSpc>
                <a:spcPts val="3020"/>
              </a:lnSpc>
              <a:spcBef>
                <a:spcPts val="183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5">
                <a:latin typeface="Calibri"/>
                <a:cs typeface="Calibri"/>
              </a:rPr>
              <a:t>If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not,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simply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Sign Up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for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Gmail/Google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account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2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Single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account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sufficient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for</a:t>
            </a:r>
            <a:r>
              <a:rPr dirty="0" sz="2800" spc="-5">
                <a:latin typeface="Calibri"/>
                <a:cs typeface="Calibri"/>
              </a:rPr>
              <a:t> all</a:t>
            </a:r>
            <a:r>
              <a:rPr dirty="0" sz="2800" spc="-10">
                <a:latin typeface="Calibri"/>
                <a:cs typeface="Calibri"/>
              </a:rPr>
              <a:t> google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apps</a:t>
            </a:r>
            <a:endParaRPr sz="2800">
              <a:latin typeface="Calibri"/>
              <a:cs typeface="Calibri"/>
            </a:endParaRPr>
          </a:p>
          <a:p>
            <a:pPr marL="241300" marR="315595" indent="-228600">
              <a:lnSpc>
                <a:spcPts val="3020"/>
              </a:lnSpc>
              <a:spcBef>
                <a:spcPts val="185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10" b="1">
                <a:solidFill>
                  <a:srgbClr val="C00000"/>
                </a:solidFill>
                <a:latin typeface="Calibri"/>
                <a:cs typeface="Calibri"/>
              </a:rPr>
              <a:t>Pricing</a:t>
            </a:r>
            <a:r>
              <a:rPr dirty="0" sz="28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C00000"/>
                </a:solidFill>
                <a:latin typeface="Calibri"/>
                <a:cs typeface="Calibri"/>
              </a:rPr>
              <a:t>Options</a:t>
            </a:r>
            <a:r>
              <a:rPr dirty="0" sz="2800" spc="-5">
                <a:latin typeface="Calibri"/>
                <a:cs typeface="Calibri"/>
              </a:rPr>
              <a:t>: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Free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access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via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any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45">
                <a:latin typeface="Calibri"/>
                <a:cs typeface="Calibri"/>
              </a:rPr>
              <a:t>Web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50">
                <a:latin typeface="Calibri"/>
                <a:cs typeface="Calibri"/>
              </a:rPr>
              <a:t>browser.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94839" y="4419224"/>
            <a:ext cx="4935855" cy="1888489"/>
            <a:chOff x="1894839" y="4419224"/>
            <a:chExt cx="4935855" cy="188848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9991" y="4419224"/>
              <a:ext cx="4743621" cy="188810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13889" y="5103203"/>
              <a:ext cx="4897755" cy="495934"/>
            </a:xfrm>
            <a:custGeom>
              <a:avLst/>
              <a:gdLst/>
              <a:ahLst/>
              <a:cxnLst/>
              <a:rect l="l" t="t" r="r" b="b"/>
              <a:pathLst>
                <a:path w="4897755" h="495935">
                  <a:moveTo>
                    <a:pt x="0" y="495642"/>
                  </a:moveTo>
                  <a:lnTo>
                    <a:pt x="4897500" y="495642"/>
                  </a:lnTo>
                  <a:lnTo>
                    <a:pt x="4897500" y="0"/>
                  </a:lnTo>
                  <a:lnTo>
                    <a:pt x="0" y="0"/>
                  </a:lnTo>
                  <a:lnTo>
                    <a:pt x="0" y="495642"/>
                  </a:lnTo>
                  <a:close/>
                </a:path>
              </a:pathLst>
            </a:custGeom>
            <a:ln w="381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0" y="0"/>
            <a:ext cx="9144000" cy="4216400"/>
            <a:chOff x="0" y="0"/>
            <a:chExt cx="9144000" cy="42164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18"/>
              <a:ext cx="4597653" cy="41244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2400" y="0"/>
              <a:ext cx="5181599" cy="4216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Windows User</dc:creator>
  <dc:title>Google Scholar</dc:title>
  <dcterms:created xsi:type="dcterms:W3CDTF">2021-05-10T10:11:59Z</dcterms:created>
  <dcterms:modified xsi:type="dcterms:W3CDTF">2021-05-10T10:11:59Z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2019-02-14T00:00:00Z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2021-05-10T00:00:00Z</vt:filetime>
  </property>
</Properties>
</file>