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68" r:id="rId2"/>
    <p:sldId id="269" r:id="rId3"/>
    <p:sldId id="267" r:id="rId4"/>
    <p:sldId id="258" r:id="rId5"/>
    <p:sldId id="262" r:id="rId6"/>
    <p:sldId id="276" r:id="rId7"/>
    <p:sldId id="278" r:id="rId8"/>
    <p:sldId id="284" r:id="rId9"/>
    <p:sldId id="280" r:id="rId10"/>
    <p:sldId id="286" r:id="rId11"/>
    <p:sldId id="297" r:id="rId12"/>
    <p:sldId id="282" r:id="rId13"/>
    <p:sldId id="292" r:id="rId14"/>
    <p:sldId id="287" r:id="rId15"/>
    <p:sldId id="301" r:id="rId16"/>
    <p:sldId id="279" r:id="rId17"/>
    <p:sldId id="295" r:id="rId18"/>
    <p:sldId id="277"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5" autoAdjust="0"/>
    <p:restoredTop sz="94751" autoAdjust="0"/>
  </p:normalViewPr>
  <p:slideViewPr>
    <p:cSldViewPr>
      <p:cViewPr varScale="1">
        <p:scale>
          <a:sx n="106" d="100"/>
          <a:sy n="106" d="100"/>
        </p:scale>
        <p:origin x="145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6D6BE-A8FE-44F8-BA35-960D457059D0}" type="datetimeFigureOut">
              <a:rPr lang="en-US" smtClean="0"/>
              <a:pPr/>
              <a:t>4/11/2017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2B118-FFE1-4D86-8483-4EA8C61AA571}" type="slidenum">
              <a:rPr lang="en-US" smtClean="0"/>
              <a:pPr/>
              <a:t>‹#›</a:t>
            </a:fld>
            <a:endParaRPr lang="en-US" dirty="0"/>
          </a:p>
        </p:txBody>
      </p:sp>
    </p:spTree>
    <p:extLst>
      <p:ext uri="{BB962C8B-B14F-4D97-AF65-F5344CB8AC3E}">
        <p14:creationId xmlns:p14="http://schemas.microsoft.com/office/powerpoint/2010/main" val="8850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2B118-FFE1-4D86-8483-4EA8C61AA571}" type="slidenum">
              <a:rPr lang="en-US" smtClean="0"/>
              <a:pPr/>
              <a:t>13</a:t>
            </a:fld>
            <a:endParaRPr lang="en-US" dirty="0"/>
          </a:p>
        </p:txBody>
      </p:sp>
    </p:spTree>
    <p:extLst>
      <p:ext uri="{BB962C8B-B14F-4D97-AF65-F5344CB8AC3E}">
        <p14:creationId xmlns:p14="http://schemas.microsoft.com/office/powerpoint/2010/main" val="46193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4">
                    <a:lumMod val="65000"/>
                    <a:lumOff val="3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Page #</a:t>
            </a: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0"/>
            <a:ext cx="77724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Page #</a:t>
            </a: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Page #</a:t>
            </a:r>
          </a:p>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defRPr>
                <a:solidFill>
                  <a:schemeClr val="accent4">
                    <a:lumMod val="65000"/>
                    <a:lumOff val="35000"/>
                  </a:schemeClr>
                </a:solidFill>
              </a:defRPr>
            </a:lvl4pPr>
            <a:lvl5pPr>
              <a:defRPr>
                <a:solidFill>
                  <a:schemeClr val="accent4">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Page #</a:t>
            </a: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9"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4" descr="Temp"/>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5" name="Footer Placeholder 4"/>
          <p:cNvSpPr>
            <a:spLocks noGrp="1"/>
          </p:cNvSpPr>
          <p:nvPr>
            <p:ph type="ftr" sz="quarter" idx="11"/>
          </p:nvPr>
        </p:nvSpPr>
        <p:spPr/>
        <p:txBody>
          <a:bodyPr/>
          <a:lstStyle>
            <a:lvl1pPr>
              <a:defRPr/>
            </a:lvl1pPr>
          </a:lstStyle>
          <a:p>
            <a:endParaRPr lang="en-US" dirty="0"/>
          </a:p>
        </p:txBody>
      </p:sp>
      <p:sp>
        <p:nvSpPr>
          <p:cNvPr id="10" name="Text Placeholder 2"/>
          <p:cNvSpPr>
            <a:spLocks noGrp="1"/>
          </p:cNvSpPr>
          <p:nvPr>
            <p:ph type="body" idx="1"/>
          </p:nvPr>
        </p:nvSpPr>
        <p:spPr>
          <a:xfrm>
            <a:off x="722313" y="2667000"/>
            <a:ext cx="7772400" cy="749300"/>
          </a:xfrm>
        </p:spPr>
        <p:txBody>
          <a:bodyPr anchor="b"/>
          <a:lstStyle>
            <a:lvl1pPr marL="0" indent="0" algn="ctr">
              <a:buNone/>
              <a:defRPr sz="2400" b="0">
                <a:solidFill>
                  <a:schemeClr val="accent4">
                    <a:lumMod val="85000"/>
                    <a:lumOff val="1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1" name="Title 1"/>
          <p:cNvSpPr>
            <a:spLocks noGrp="1"/>
          </p:cNvSpPr>
          <p:nvPr>
            <p:ph type="title"/>
          </p:nvPr>
        </p:nvSpPr>
        <p:spPr>
          <a:xfrm>
            <a:off x="722313" y="3505200"/>
            <a:ext cx="7772400" cy="1362075"/>
          </a:xfrm>
          <a:prstGeom prst="rect">
            <a:avLst/>
          </a:prstGeom>
        </p:spPr>
        <p:txBody>
          <a:bodyPr anchor="t">
            <a:normAutofit/>
          </a:bodyPr>
          <a:lstStyle>
            <a:lvl1pPr algn="ctr">
              <a:defRPr lang="en-US" sz="1400" b="0" dirty="0">
                <a:solidFill>
                  <a:schemeClr val="accent4">
                    <a:lumMod val="85000"/>
                    <a:lumOff val="15000"/>
                  </a:schemeClr>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371600"/>
            <a:ext cx="3810000" cy="4724400"/>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800">
                <a:solidFill>
                  <a:schemeClr val="accent4">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800">
                <a:solidFill>
                  <a:schemeClr val="accent4">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Page #</a:t>
            </a:r>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13"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b="0"/>
            </a:lvl1pPr>
          </a:lstStyle>
          <a:p>
            <a:r>
              <a:rPr lang="en-US" dirty="0" smtClean="0"/>
              <a:t>Page #</a:t>
            </a:r>
          </a:p>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16"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a:lvl1pPr>
          </a:lstStyle>
          <a:p>
            <a:r>
              <a:rPr lang="en-US" dirty="0" smtClean="0"/>
              <a:t>Page #</a:t>
            </a:r>
          </a:p>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7"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a:lvl1pPr>
          </a:lstStyle>
          <a:p>
            <a:r>
              <a:rPr lang="en-US" dirty="0" smtClean="0"/>
              <a:t>Page #</a:t>
            </a:r>
          </a:p>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5"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solidFill>
                  <a:schemeClr val="accent4">
                    <a:lumMod val="65000"/>
                    <a:lumOff val="35000"/>
                  </a:schemeClr>
                </a:solidFill>
              </a:defRPr>
            </a:lvl4pPr>
            <a:lvl5pPr>
              <a:defRPr sz="2000">
                <a:solidFill>
                  <a:schemeClr val="accent4">
                    <a:lumMod val="65000"/>
                    <a:lumOff val="3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Page #</a:t>
            </a:r>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Temp"/>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027" name="Rectangle 3"/>
          <p:cNvSpPr>
            <a:spLocks noGrp="1" noChangeArrowheads="1"/>
          </p:cNvSpPr>
          <p:nvPr>
            <p:ph type="body" idx="1"/>
          </p:nvPr>
        </p:nvSpPr>
        <p:spPr bwMode="auto">
          <a:xfrm>
            <a:off x="685800" y="19050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0"/>
            <a:r>
              <a:rPr lang="en-US" dirty="0" smtClean="0"/>
              <a:t>First level</a:t>
            </a:r>
          </a:p>
          <a:p>
            <a:pPr lvl="1"/>
            <a:r>
              <a:rPr lang="en-US" dirty="0" smtClean="0"/>
              <a:t>Second level</a:t>
            </a:r>
          </a:p>
          <a:p>
            <a:pPr lvl="2"/>
            <a:r>
              <a:rPr lang="en-US" dirty="0" smtClean="0"/>
              <a:t>Third level</a:t>
            </a:r>
          </a:p>
          <a:p>
            <a:pPr lvl="0"/>
            <a:r>
              <a:rPr lang="en-US" dirty="0" smtClean="0"/>
              <a:t>First level</a:t>
            </a:r>
          </a:p>
          <a:p>
            <a:pPr lvl="1"/>
            <a:r>
              <a:rPr lang="en-US" dirty="0" smtClean="0"/>
              <a:t>Second level</a:t>
            </a:r>
          </a:p>
          <a:p>
            <a:pPr lvl="2"/>
            <a:r>
              <a:rPr lang="en-US" dirty="0" smtClean="0"/>
              <a:t>Third level</a:t>
            </a:r>
          </a:p>
          <a:p>
            <a:pPr lvl="2"/>
            <a:endParaRPr lang="en-US" dirty="0" smtClean="0"/>
          </a:p>
          <a:p>
            <a:pPr lvl="2"/>
            <a:endParaRPr lang="en-US" dirty="0"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r>
              <a:rPr lang="en-US" dirty="0" smtClean="0"/>
              <a:t>Page #</a:t>
            </a: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8"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fontAlgn="base">
        <a:spcBef>
          <a:spcPct val="0"/>
        </a:spcBef>
        <a:spcAft>
          <a:spcPct val="0"/>
        </a:spcAft>
        <a:defRPr sz="2400" b="1">
          <a:solidFill>
            <a:schemeClr val="accent4">
              <a:lumMod val="65000"/>
              <a:lumOff val="35000"/>
            </a:schemeClr>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28" charset="-128"/>
        </a:defRPr>
      </a:lvl2pPr>
      <a:lvl3pPr algn="ctr" rtl="0" fontAlgn="base">
        <a:spcBef>
          <a:spcPct val="0"/>
        </a:spcBef>
        <a:spcAft>
          <a:spcPct val="0"/>
        </a:spcAft>
        <a:defRPr sz="4400">
          <a:solidFill>
            <a:schemeClr val="tx2"/>
          </a:solidFill>
          <a:latin typeface="Arial" charset="0"/>
          <a:ea typeface="ＭＳ Ｐゴシック" pitchFamily="28" charset="-128"/>
        </a:defRPr>
      </a:lvl3pPr>
      <a:lvl4pPr algn="ctr" rtl="0" fontAlgn="base">
        <a:spcBef>
          <a:spcPct val="0"/>
        </a:spcBef>
        <a:spcAft>
          <a:spcPct val="0"/>
        </a:spcAft>
        <a:defRPr sz="4400">
          <a:solidFill>
            <a:schemeClr val="tx2"/>
          </a:solidFill>
          <a:latin typeface="Arial" charset="0"/>
          <a:ea typeface="ＭＳ Ｐゴシック" pitchFamily="28" charset="-128"/>
        </a:defRPr>
      </a:lvl4pPr>
      <a:lvl5pPr algn="ctr" rtl="0" fontAlgn="base">
        <a:spcBef>
          <a:spcPct val="0"/>
        </a:spcBef>
        <a:spcAft>
          <a:spcPct val="0"/>
        </a:spcAft>
        <a:defRPr sz="4400">
          <a:solidFill>
            <a:schemeClr val="tx2"/>
          </a:solidFill>
          <a:latin typeface="Arial" charset="0"/>
          <a:ea typeface="ＭＳ Ｐゴシック" pitchFamily="28" charset="-128"/>
        </a:defRPr>
      </a:lvl5pPr>
      <a:lvl6pPr marL="457200" algn="ctr" rtl="0" fontAlgn="base">
        <a:spcBef>
          <a:spcPct val="0"/>
        </a:spcBef>
        <a:spcAft>
          <a:spcPct val="0"/>
        </a:spcAft>
        <a:defRPr sz="4400">
          <a:solidFill>
            <a:schemeClr val="tx2"/>
          </a:solidFill>
          <a:latin typeface="Arial" charset="0"/>
          <a:ea typeface="ＭＳ Ｐゴシック" pitchFamily="28" charset="-128"/>
        </a:defRPr>
      </a:lvl6pPr>
      <a:lvl7pPr marL="914400" algn="ctr" rtl="0" fontAlgn="base">
        <a:spcBef>
          <a:spcPct val="0"/>
        </a:spcBef>
        <a:spcAft>
          <a:spcPct val="0"/>
        </a:spcAft>
        <a:defRPr sz="4400">
          <a:solidFill>
            <a:schemeClr val="tx2"/>
          </a:solidFill>
          <a:latin typeface="Arial" charset="0"/>
          <a:ea typeface="ＭＳ Ｐゴシック" pitchFamily="28" charset="-128"/>
        </a:defRPr>
      </a:lvl7pPr>
      <a:lvl8pPr marL="1371600" algn="ctr" rtl="0" fontAlgn="base">
        <a:spcBef>
          <a:spcPct val="0"/>
        </a:spcBef>
        <a:spcAft>
          <a:spcPct val="0"/>
        </a:spcAft>
        <a:defRPr sz="4400">
          <a:solidFill>
            <a:schemeClr val="tx2"/>
          </a:solidFill>
          <a:latin typeface="Arial" charset="0"/>
          <a:ea typeface="ＭＳ Ｐゴシック" pitchFamily="28" charset="-128"/>
        </a:defRPr>
      </a:lvl8pPr>
      <a:lvl9pPr marL="1828800" algn="ctr" rtl="0" fontAlgn="base">
        <a:spcBef>
          <a:spcPct val="0"/>
        </a:spcBef>
        <a:spcAft>
          <a:spcPct val="0"/>
        </a:spcAft>
        <a:defRPr sz="4400">
          <a:solidFill>
            <a:schemeClr val="tx2"/>
          </a:solidFill>
          <a:latin typeface="Arial" charset="0"/>
          <a:ea typeface="ＭＳ Ｐゴシック" pitchFamily="28" charset="-128"/>
        </a:defRPr>
      </a:lvl9pPr>
    </p:titleStyle>
    <p:bodyStyle>
      <a:lvl1pPr marL="342900" marR="0" indent="-342900" algn="l" defTabSz="914400" rtl="0" eaLnBrk="1" fontAlgn="base" latinLnBrk="0" hangingPunct="1">
        <a:lnSpc>
          <a:spcPct val="100000"/>
        </a:lnSpc>
        <a:spcBef>
          <a:spcPct val="20000"/>
        </a:spcBef>
        <a:spcAft>
          <a:spcPct val="0"/>
        </a:spcAft>
        <a:buClr>
          <a:srgbClr val="0070C0"/>
        </a:buClr>
        <a:buSzTx/>
        <a:buFont typeface="Arial" pitchFamily="34" charset="0"/>
        <a:buNone/>
        <a:tabLst/>
        <a:defRPr sz="2000" b="1" baseline="0">
          <a:solidFill>
            <a:schemeClr val="accent4">
              <a:lumMod val="65000"/>
              <a:lumOff val="35000"/>
            </a:schemeClr>
          </a:solidFill>
          <a:latin typeface="+mj-lt"/>
          <a:ea typeface="+mn-ea"/>
          <a:cs typeface="+mn-cs"/>
        </a:defRPr>
      </a:lvl1pPr>
      <a:lvl2pPr marL="742950" indent="-285750" algn="l" rtl="0" fontAlgn="base">
        <a:spcBef>
          <a:spcPct val="20000"/>
        </a:spcBef>
        <a:spcAft>
          <a:spcPct val="0"/>
        </a:spcAft>
        <a:buClr>
          <a:srgbClr val="C00000"/>
        </a:buClr>
        <a:buFont typeface="Arial" pitchFamily="34" charset="0"/>
        <a:buChar char="»"/>
        <a:defRPr sz="1800">
          <a:solidFill>
            <a:schemeClr val="accent4">
              <a:lumMod val="65000"/>
              <a:lumOff val="35000"/>
            </a:schemeClr>
          </a:solidFill>
          <a:latin typeface="+mj-lt"/>
          <a:ea typeface="+mn-ea"/>
        </a:defRPr>
      </a:lvl2pPr>
      <a:lvl3pPr marL="1143000" indent="-228600" algn="l" rtl="0" fontAlgn="base">
        <a:spcBef>
          <a:spcPct val="20000"/>
        </a:spcBef>
        <a:spcAft>
          <a:spcPct val="0"/>
        </a:spcAft>
        <a:buFont typeface="Wingdings" pitchFamily="2" charset="2"/>
        <a:buChar char="§"/>
        <a:defRPr sz="1600" baseline="0">
          <a:solidFill>
            <a:schemeClr val="accent4">
              <a:lumMod val="65000"/>
              <a:lumOff val="35000"/>
            </a:schemeClr>
          </a:solidFill>
          <a:latin typeface="+mj-lt"/>
          <a:ea typeface="+mn-ea"/>
        </a:defRPr>
      </a:lvl3pPr>
      <a:lvl4pPr marL="1600200" indent="-228600" algn="l" rtl="0" fontAlgn="base">
        <a:spcBef>
          <a:spcPct val="20000"/>
        </a:spcBef>
        <a:spcAft>
          <a:spcPct val="0"/>
        </a:spcAft>
        <a:buFont typeface="Wingdings" pitchFamily="2" charset="2"/>
        <a:buChar char="§"/>
        <a:defRPr sz="2000">
          <a:solidFill>
            <a:schemeClr val="tx1"/>
          </a:solidFill>
          <a:latin typeface="+mj-lt"/>
          <a:ea typeface="+mn-ea"/>
        </a:defRPr>
      </a:lvl4pPr>
      <a:lvl5pPr marL="2057400" indent="-228600" algn="l" rtl="0" fontAlgn="base">
        <a:spcBef>
          <a:spcPct val="20000"/>
        </a:spcBef>
        <a:spcAft>
          <a:spcPct val="0"/>
        </a:spcAft>
        <a:buFont typeface="Wingdings" pitchFamily="2" charset="2"/>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stor.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jstor.org/action/showContactSupportForm?type=administration" TargetMode="External"/><Relationship Id="rId2" Type="http://schemas.openxmlformats.org/officeDocument/2006/relationships/hyperlink" Target="http://about.jstor.org/help-and-suppor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jstor.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jstor.org/action/showAdvancedSea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200" dirty="0" smtClean="0"/>
              <a:t>Using JSTOR</a:t>
            </a:r>
            <a:endParaRPr lang="en-US" sz="3200" dirty="0"/>
          </a:p>
        </p:txBody>
      </p:sp>
      <p:sp>
        <p:nvSpPr>
          <p:cNvPr id="5" name="Rectangle 6"/>
          <p:cNvSpPr>
            <a:spLocks noChangeArrowheads="1"/>
          </p:cNvSpPr>
          <p:nvPr/>
        </p:nvSpPr>
        <p:spPr bwMode="auto">
          <a:xfrm>
            <a:off x="2933700" y="4419600"/>
            <a:ext cx="3276600" cy="307777"/>
          </a:xfrm>
          <a:prstGeom prst="rect">
            <a:avLst/>
          </a:prstGeom>
          <a:noFill/>
          <a:ln w="9525">
            <a:noFill/>
            <a:miter lim="800000"/>
            <a:headEnd/>
            <a:tailEnd/>
          </a:ln>
        </p:spPr>
        <p:txBody>
          <a:bodyPr wrap="square">
            <a:spAutoFit/>
          </a:bodyPr>
          <a:lstStyle/>
          <a:p>
            <a:pPr algn="ctr"/>
            <a:r>
              <a:rPr lang="en-US" sz="1400" dirty="0" smtClean="0">
                <a:solidFill>
                  <a:schemeClr val="accent4">
                    <a:lumMod val="65000"/>
                    <a:lumOff val="35000"/>
                  </a:schemeClr>
                </a:solidFill>
              </a:rPr>
              <a:t>May 2016</a:t>
            </a:r>
            <a:endParaRPr lang="en-US" sz="1400" dirty="0">
              <a:solidFill>
                <a:schemeClr val="accent4">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7772400" cy="4648200"/>
          </a:xfrm>
        </p:spPr>
        <p:txBody>
          <a:bodyPr/>
          <a:lstStyle/>
          <a:p>
            <a:pPr marL="457200" indent="-457200"/>
            <a:r>
              <a:rPr lang="en-US" dirty="0" smtClean="0"/>
              <a:t>The search results pages offer many features for sorting and reviewing search results. </a:t>
            </a:r>
          </a:p>
          <a:p>
            <a:pPr lvl="1"/>
            <a:r>
              <a:rPr lang="en-US" dirty="0" smtClean="0"/>
              <a:t>Use the tabs at the top of the search results list to filter results to a specific type of content (journals, books, pamphlets).</a:t>
            </a:r>
          </a:p>
          <a:p>
            <a:pPr lvl="1"/>
            <a:r>
              <a:rPr lang="en-US" dirty="0" smtClean="0"/>
              <a:t>Use the sorting options to view search results by relevance, oldest items, or newest items.</a:t>
            </a:r>
            <a:r>
              <a:rPr lang="en-US" dirty="0"/>
              <a:t> </a:t>
            </a:r>
            <a:r>
              <a:rPr lang="en-US" dirty="0" smtClean="0"/>
              <a:t>Display options allow you to choose to view more results on a single page.</a:t>
            </a:r>
            <a:endParaRPr lang="en-US" dirty="0"/>
          </a:p>
          <a:p>
            <a:pPr lvl="1"/>
            <a:r>
              <a:rPr lang="en-US" dirty="0"/>
              <a:t>By default, all search results </a:t>
            </a:r>
            <a:r>
              <a:rPr lang="en-US" dirty="0" smtClean="0"/>
              <a:t>are for content </a:t>
            </a:r>
            <a:r>
              <a:rPr lang="en-US" dirty="0"/>
              <a:t>licensed or purchased by the </a:t>
            </a:r>
            <a:r>
              <a:rPr lang="en-US" dirty="0" smtClean="0"/>
              <a:t>host institution. Researchers may choose to see results for all content on JSTOR by choosing the “All Content.”</a:t>
            </a:r>
          </a:p>
          <a:p>
            <a:r>
              <a:rPr lang="en-US" dirty="0" smtClean="0"/>
              <a:t>Researchers may access the full-text of an item from the search results page.</a:t>
            </a:r>
          </a:p>
          <a:p>
            <a:pPr lvl="1"/>
            <a:r>
              <a:rPr lang="en-US" dirty="0"/>
              <a:t>C</a:t>
            </a:r>
            <a:r>
              <a:rPr lang="en-US" dirty="0" smtClean="0"/>
              <a:t>lick on an item title to go directly to the full text of the item.</a:t>
            </a:r>
          </a:p>
          <a:p>
            <a:pPr lvl="1"/>
            <a:r>
              <a:rPr lang="en-US" dirty="0"/>
              <a:t>C</a:t>
            </a:r>
            <a:r>
              <a:rPr lang="en-US" dirty="0" smtClean="0"/>
              <a:t>hoose “Download PDF” to immediately obtain a copy of the article.</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Search Results</a:t>
            </a:r>
            <a:endParaRPr lang="en-US" dirty="0"/>
          </a:p>
        </p:txBody>
      </p:sp>
    </p:spTree>
    <p:extLst>
      <p:ext uri="{BB962C8B-B14F-4D97-AF65-F5344CB8AC3E}">
        <p14:creationId xmlns:p14="http://schemas.microsoft.com/office/powerpoint/2010/main" val="3352632681"/>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03" y="1006474"/>
            <a:ext cx="7546397" cy="5851525"/>
          </a:xfrm>
          <a:prstGeom prst="rect">
            <a:avLst/>
          </a:prstGeom>
          <a:ln>
            <a:solidFill>
              <a:schemeClr val="accent1"/>
            </a:solidFill>
          </a:ln>
        </p:spPr>
      </p:pic>
      <p:sp>
        <p:nvSpPr>
          <p:cNvPr id="3" name="Title 2"/>
          <p:cNvSpPr>
            <a:spLocks noGrp="1"/>
          </p:cNvSpPr>
          <p:nvPr>
            <p:ph type="title"/>
          </p:nvPr>
        </p:nvSpPr>
        <p:spPr/>
        <p:txBody>
          <a:bodyPr/>
          <a:lstStyle/>
          <a:p>
            <a:r>
              <a:rPr lang="en-US" dirty="0" smtClean="0"/>
              <a:t>Search Results</a:t>
            </a:r>
            <a:endParaRPr lang="en-US" dirty="0"/>
          </a:p>
        </p:txBody>
      </p:sp>
      <p:sp>
        <p:nvSpPr>
          <p:cNvPr id="8" name="Line Callout 1 (Border and Accent Bar) 7"/>
          <p:cNvSpPr/>
          <p:nvPr/>
        </p:nvSpPr>
        <p:spPr bwMode="auto">
          <a:xfrm>
            <a:off x="4267200" y="2133600"/>
            <a:ext cx="1524000" cy="304800"/>
          </a:xfrm>
          <a:prstGeom prst="accentBorderCallout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pitchFamily="28" charset="-128"/>
              </a:rPr>
              <a:t>Use the sorting</a:t>
            </a:r>
            <a:r>
              <a:rPr kumimoji="0" lang="en-US" sz="700" b="0" i="0" u="none" strike="noStrike" cap="none" normalizeH="0" dirty="0" smtClean="0">
                <a:ln>
                  <a:noFill/>
                </a:ln>
                <a:solidFill>
                  <a:schemeClr val="tx1"/>
                </a:solidFill>
                <a:effectLst/>
                <a:latin typeface="Arial" charset="0"/>
                <a:ea typeface="ＭＳ Ｐゴシック" pitchFamily="28" charset="-128"/>
              </a:rPr>
              <a:t> options to sort by relevance or publication date</a:t>
            </a:r>
            <a:endParaRPr kumimoji="0" lang="en-US" sz="7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9" name="Line Callout 1 (Border and Accent Bar) 8"/>
          <p:cNvSpPr/>
          <p:nvPr/>
        </p:nvSpPr>
        <p:spPr bwMode="auto">
          <a:xfrm>
            <a:off x="6634331" y="5029200"/>
            <a:ext cx="1447800" cy="304800"/>
          </a:xfrm>
          <a:prstGeom prst="accentBorderCallout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pitchFamily="28" charset="-128"/>
              </a:rPr>
              <a:t>Quick access to a</a:t>
            </a:r>
            <a:r>
              <a:rPr kumimoji="0" lang="en-US" sz="700" b="0" i="0" u="none" strike="noStrike" cap="none" normalizeH="0" dirty="0" smtClean="0">
                <a:ln>
                  <a:noFill/>
                </a:ln>
                <a:solidFill>
                  <a:schemeClr val="tx1"/>
                </a:solidFill>
                <a:effectLst/>
                <a:latin typeface="Arial" charset="0"/>
                <a:ea typeface="ＭＳ Ｐゴシック" pitchFamily="28" charset="-128"/>
              </a:rPr>
              <a:t> PDF version of the article</a:t>
            </a:r>
            <a:endParaRPr kumimoji="0" lang="en-US" sz="7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14" name="Line Callout 1 (Border and Accent Bar) 13"/>
          <p:cNvSpPr/>
          <p:nvPr/>
        </p:nvSpPr>
        <p:spPr bwMode="auto">
          <a:xfrm>
            <a:off x="5758031" y="4190999"/>
            <a:ext cx="1752600" cy="304800"/>
          </a:xfrm>
          <a:prstGeom prst="accentBorderCallout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solidFill>
                  <a:schemeClr val="tx1"/>
                </a:solidFill>
                <a:latin typeface="Arial" charset="0"/>
                <a:ea typeface="ＭＳ Ｐゴシック" pitchFamily="28" charset="-128"/>
              </a:rPr>
              <a:t>A text snippet from the text shows the search terms in context</a:t>
            </a:r>
            <a:endParaRPr kumimoji="0" lang="en-US" sz="700" b="0" i="0" u="none" strike="noStrike" cap="none" normalizeH="0" baseline="0" dirty="0" smtClean="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3039583455"/>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7772400" cy="4495800"/>
          </a:xfrm>
        </p:spPr>
        <p:txBody>
          <a:bodyPr/>
          <a:lstStyle/>
          <a:p>
            <a:pPr marL="57150" indent="0"/>
            <a:r>
              <a:rPr lang="en-US" dirty="0" smtClean="0"/>
              <a:t>The “view” page for each item on JSTOR provides many ways to explore the content. </a:t>
            </a:r>
          </a:p>
          <a:p>
            <a:pPr lvl="1"/>
            <a:r>
              <a:rPr lang="en-US" dirty="0" smtClean="0"/>
              <a:t>Buttons  provide options to </a:t>
            </a:r>
            <a:r>
              <a:rPr lang="en-US" dirty="0"/>
              <a:t>view and download a PDF, as well as </a:t>
            </a:r>
            <a:r>
              <a:rPr lang="en-US" dirty="0" smtClean="0"/>
              <a:t>support for copying &amp; pasting and </a:t>
            </a:r>
            <a:r>
              <a:rPr lang="en-US" dirty="0"/>
              <a:t>exporting citations</a:t>
            </a:r>
            <a:r>
              <a:rPr lang="en-US" dirty="0" smtClean="0"/>
              <a:t>.</a:t>
            </a:r>
          </a:p>
          <a:p>
            <a:pPr lvl="1"/>
            <a:r>
              <a:rPr lang="en-US" dirty="0" smtClean="0"/>
              <a:t>For journal articles:</a:t>
            </a:r>
          </a:p>
          <a:p>
            <a:pPr lvl="2"/>
            <a:r>
              <a:rPr lang="en-US" dirty="0" smtClean="0"/>
              <a:t>The “References” tab on an article view </a:t>
            </a:r>
            <a:r>
              <a:rPr lang="en-US" dirty="0"/>
              <a:t>page provides </a:t>
            </a:r>
            <a:r>
              <a:rPr lang="en-US" dirty="0" smtClean="0"/>
              <a:t>the abstract (if one was published with the original item) and list of references from the article. Where possible, JSTOR provides links from the references to other articles on JSTOR, and sometimes to off-site content.</a:t>
            </a:r>
          </a:p>
          <a:p>
            <a:pPr lvl="1"/>
            <a:r>
              <a:rPr lang="en-US" dirty="0" smtClean="0"/>
              <a:t>For books:</a:t>
            </a:r>
          </a:p>
          <a:p>
            <a:pPr lvl="2"/>
            <a:r>
              <a:rPr lang="en-US" dirty="0" smtClean="0"/>
              <a:t>The book view page contains the table of contents and introductory text snippets for each chapter in the book, as well as an easy “Download PDF” buttons to obtain DRM-free copies of chapters.</a:t>
            </a:r>
          </a:p>
          <a:p>
            <a:pPr lvl="2"/>
            <a:endParaRPr lang="en-US" dirty="0"/>
          </a:p>
          <a:p>
            <a:pPr lvl="1"/>
            <a:endParaRPr lang="en-US" dirty="0" smtClean="0"/>
          </a:p>
          <a:p>
            <a:endParaRPr lang="en-US" dirty="0"/>
          </a:p>
        </p:txBody>
      </p:sp>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Viewing Content on JSTOR</a:t>
            </a:r>
            <a:endParaRPr lang="en-US" dirty="0"/>
          </a:p>
        </p:txBody>
      </p:sp>
    </p:spTree>
    <p:extLst>
      <p:ext uri="{BB962C8B-B14F-4D97-AF65-F5344CB8AC3E}">
        <p14:creationId xmlns:p14="http://schemas.microsoft.com/office/powerpoint/2010/main" val="1343689116"/>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8600" y="976800"/>
            <a:ext cx="6702137" cy="5805000"/>
          </a:xfrm>
          <a:prstGeom prst="rect">
            <a:avLst/>
          </a:prstGeom>
        </p:spPr>
      </p:pic>
      <p:sp>
        <p:nvSpPr>
          <p:cNvPr id="3" name="Title 2"/>
          <p:cNvSpPr>
            <a:spLocks noGrp="1"/>
          </p:cNvSpPr>
          <p:nvPr>
            <p:ph type="title"/>
          </p:nvPr>
        </p:nvSpPr>
        <p:spPr/>
        <p:txBody>
          <a:bodyPr/>
          <a:lstStyle/>
          <a:p>
            <a:r>
              <a:rPr lang="en-US" dirty="0" smtClean="0"/>
              <a:t>Article View Page</a:t>
            </a:r>
            <a:endParaRPr lang="en-US" dirty="0"/>
          </a:p>
        </p:txBody>
      </p:sp>
      <p:sp>
        <p:nvSpPr>
          <p:cNvPr id="4" name="Line Callout 1 (Border and Accent Bar) 3"/>
          <p:cNvSpPr/>
          <p:nvPr/>
        </p:nvSpPr>
        <p:spPr bwMode="auto">
          <a:xfrm flipH="1">
            <a:off x="4419600" y="1828800"/>
            <a:ext cx="1295400" cy="457200"/>
          </a:xfrm>
          <a:prstGeom prst="accentBorderCallout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solidFill>
                  <a:schemeClr val="tx1"/>
                </a:solidFill>
                <a:latin typeface="Arial" charset="0"/>
                <a:ea typeface="ＭＳ Ｐゴシック" pitchFamily="28" charset="-128"/>
              </a:rPr>
              <a:t>Download a PDF version of the article or view all citation management options. </a:t>
            </a:r>
            <a:endParaRPr kumimoji="0" lang="en-US" sz="7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5" name="Line Callout 1 (Border and Accent Bar) 4"/>
          <p:cNvSpPr/>
          <p:nvPr/>
        </p:nvSpPr>
        <p:spPr bwMode="auto">
          <a:xfrm>
            <a:off x="2915575" y="3352800"/>
            <a:ext cx="1371600" cy="304800"/>
          </a:xfrm>
          <a:prstGeom prst="accentBorderCallout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pitchFamily="28" charset="-128"/>
              </a:rPr>
              <a:t>Check the </a:t>
            </a:r>
            <a:r>
              <a:rPr lang="en-US" sz="700" dirty="0">
                <a:solidFill>
                  <a:schemeClr val="tx1"/>
                </a:solidFill>
                <a:latin typeface="Arial" charset="0"/>
                <a:ea typeface="ＭＳ Ｐゴシック" pitchFamily="28" charset="-128"/>
              </a:rPr>
              <a:t>R</a:t>
            </a:r>
            <a:r>
              <a:rPr kumimoji="0" lang="en-US" sz="700" b="0" i="0" u="none" strike="noStrike" cap="none" normalizeH="0" baseline="0" dirty="0" smtClean="0">
                <a:ln>
                  <a:noFill/>
                </a:ln>
                <a:solidFill>
                  <a:schemeClr val="tx1"/>
                </a:solidFill>
                <a:effectLst/>
                <a:latin typeface="Arial" charset="0"/>
                <a:ea typeface="ＭＳ Ｐゴシック" pitchFamily="28" charset="-128"/>
              </a:rPr>
              <a:t>eferences </a:t>
            </a:r>
            <a:r>
              <a:rPr lang="en-US" sz="700" dirty="0" smtClean="0">
                <a:solidFill>
                  <a:schemeClr val="tx1"/>
                </a:solidFill>
                <a:latin typeface="Arial" charset="0"/>
                <a:ea typeface="ＭＳ Ｐゴシック" pitchFamily="28" charset="-128"/>
              </a:rPr>
              <a:t>tab</a:t>
            </a:r>
            <a:r>
              <a:rPr kumimoji="0" lang="en-US" sz="700" b="0" i="0" u="none" strike="noStrike" cap="none" normalizeH="0" dirty="0" smtClean="0">
                <a:ln>
                  <a:noFill/>
                </a:ln>
                <a:solidFill>
                  <a:schemeClr val="tx1"/>
                </a:solidFill>
                <a:effectLst/>
                <a:latin typeface="Arial" charset="0"/>
                <a:ea typeface="ＭＳ Ｐゴシック" pitchFamily="28" charset="-128"/>
              </a:rPr>
              <a:t> for abstracts and references. </a:t>
            </a:r>
            <a:endParaRPr kumimoji="0" lang="en-US" sz="7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6" name="Line Callout 1 (Border and Accent Bar) 5"/>
          <p:cNvSpPr/>
          <p:nvPr/>
        </p:nvSpPr>
        <p:spPr bwMode="auto">
          <a:xfrm>
            <a:off x="6705600" y="3675529"/>
            <a:ext cx="1600200" cy="685800"/>
          </a:xfrm>
          <a:prstGeom prst="accentBorderCallout1">
            <a:avLst>
              <a:gd name="adj1" fmla="val 18750"/>
              <a:gd name="adj2" fmla="val -8333"/>
              <a:gd name="adj3" fmla="val 43480"/>
              <a:gd name="adj4" fmla="val -43039"/>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pitchFamily="28" charset="-128"/>
              </a:rPr>
              <a:t>When following a link to an</a:t>
            </a:r>
            <a:r>
              <a:rPr kumimoji="0" lang="en-US" sz="700" b="0" i="0" u="none" strike="noStrike" cap="none" normalizeH="0" dirty="0" smtClean="0">
                <a:ln>
                  <a:noFill/>
                </a:ln>
                <a:solidFill>
                  <a:schemeClr val="tx1"/>
                </a:solidFill>
                <a:effectLst/>
                <a:latin typeface="Arial" charset="0"/>
                <a:ea typeface="ＭＳ Ｐゴシック" pitchFamily="28" charset="-128"/>
              </a:rPr>
              <a:t> article view page from a list of search results, use the View Results link to see a list of pages that contain your search terms.</a:t>
            </a:r>
            <a:endParaRPr kumimoji="0" lang="en-US" sz="700" b="0" i="0" u="none" strike="noStrike" cap="none" normalizeH="0" baseline="0" dirty="0" smtClean="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391203551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457200" indent="-457200"/>
            <a:r>
              <a:rPr lang="en-US" dirty="0" smtClean="0"/>
              <a:t>JSTOR </a:t>
            </a:r>
            <a:r>
              <a:rPr lang="en-US" dirty="0"/>
              <a:t>is mobile-friendly. </a:t>
            </a:r>
            <a:endParaRPr lang="en-US" dirty="0" smtClean="0"/>
          </a:p>
          <a:p>
            <a:pPr lvl="1"/>
            <a:r>
              <a:rPr lang="en-US" dirty="0" smtClean="0"/>
              <a:t>JSTOR </a:t>
            </a:r>
            <a:r>
              <a:rPr lang="en-US" dirty="0"/>
              <a:t>uses responsive design to create a consistent and smooth </a:t>
            </a:r>
            <a:r>
              <a:rPr lang="en-US" dirty="0" smtClean="0"/>
              <a:t>experience </a:t>
            </a:r>
            <a:r>
              <a:rPr lang="en-US" dirty="0"/>
              <a:t>across most mobile devices, as well as on laptops and desktops. </a:t>
            </a:r>
            <a:endParaRPr lang="en-US" dirty="0" smtClean="0"/>
          </a:p>
          <a:p>
            <a:pPr lvl="1"/>
            <a:r>
              <a:rPr lang="en-US" dirty="0" smtClean="0"/>
              <a:t>Responsive </a:t>
            </a:r>
            <a:r>
              <a:rPr lang="en-US" dirty="0"/>
              <a:t>design enables the JSTOR interface to adapt to the screen size of a device without requiring a separate mobile URL or any </a:t>
            </a:r>
            <a:r>
              <a:rPr lang="en-US" dirty="0" smtClean="0"/>
              <a:t>device configuration. </a:t>
            </a:r>
          </a:p>
          <a:p>
            <a:pPr lvl="1"/>
            <a:r>
              <a:rPr lang="en-US" dirty="0" smtClean="0"/>
              <a:t>Researchers </a:t>
            </a:r>
            <a:r>
              <a:rPr lang="en-US" dirty="0"/>
              <a:t>can go directly to </a:t>
            </a:r>
            <a:r>
              <a:rPr lang="en-US" u="sng" dirty="0">
                <a:hlinkClick r:id="rId2"/>
              </a:rPr>
              <a:t>www.jstor.org</a:t>
            </a:r>
            <a:r>
              <a:rPr lang="en-US" dirty="0"/>
              <a:t> on a smartphone or tablet and the JSTOR interface will adjust automatically.</a:t>
            </a:r>
          </a:p>
          <a:p>
            <a:pPr lvl="1"/>
            <a:r>
              <a:rPr lang="en-US" dirty="0" smtClean="0"/>
              <a:t>JSTOR’s responsive design is compatible with most newer (within the last few years) mobile devices across many different operating systems.</a:t>
            </a:r>
            <a:endParaRPr lang="en-US" dirty="0"/>
          </a:p>
          <a:p>
            <a:pPr lvl="1"/>
            <a:endParaRPr lang="en-US" dirty="0" smtClean="0"/>
          </a:p>
          <a:p>
            <a:endParaRPr lang="en-US" dirty="0" smtClean="0"/>
          </a:p>
          <a:p>
            <a:endParaRPr lang="en-US" dirty="0"/>
          </a:p>
        </p:txBody>
      </p:sp>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Using JSTOR on a mobile device</a:t>
            </a:r>
            <a:endParaRPr lang="en-US" dirty="0"/>
          </a:p>
        </p:txBody>
      </p:sp>
    </p:spTree>
    <p:extLst>
      <p:ext uri="{BB962C8B-B14F-4D97-AF65-F5344CB8AC3E}">
        <p14:creationId xmlns:p14="http://schemas.microsoft.com/office/powerpoint/2010/main" val="82900839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JSTOR is mobile friendly</a:t>
            </a:r>
            <a:endParaRPr lang="en-US" dirty="0"/>
          </a:p>
        </p:txBody>
      </p:sp>
      <p:sp>
        <p:nvSpPr>
          <p:cNvPr id="8" name="TextBox 7"/>
          <p:cNvSpPr txBox="1"/>
          <p:nvPr/>
        </p:nvSpPr>
        <p:spPr>
          <a:xfrm>
            <a:off x="116041" y="1216967"/>
            <a:ext cx="3352800" cy="400110"/>
          </a:xfrm>
          <a:prstGeom prst="rect">
            <a:avLst/>
          </a:prstGeom>
          <a:noFill/>
        </p:spPr>
        <p:txBody>
          <a:bodyPr wrap="square" rtlCol="0">
            <a:spAutoFit/>
          </a:bodyPr>
          <a:lstStyle/>
          <a:p>
            <a:r>
              <a:rPr lang="en-US" sz="2000" dirty="0" smtClean="0"/>
              <a:t>JSTOR on a tablet</a:t>
            </a:r>
            <a:endParaRPr lang="en-US" sz="2000" dirty="0"/>
          </a:p>
        </p:txBody>
      </p:sp>
      <p:sp>
        <p:nvSpPr>
          <p:cNvPr id="12" name="TextBox 11"/>
          <p:cNvSpPr txBox="1"/>
          <p:nvPr/>
        </p:nvSpPr>
        <p:spPr>
          <a:xfrm>
            <a:off x="5105400" y="1828800"/>
            <a:ext cx="3352800" cy="400110"/>
          </a:xfrm>
          <a:prstGeom prst="rect">
            <a:avLst/>
          </a:prstGeom>
          <a:noFill/>
        </p:spPr>
        <p:txBody>
          <a:bodyPr wrap="square" rtlCol="0">
            <a:spAutoFit/>
          </a:bodyPr>
          <a:lstStyle/>
          <a:p>
            <a:r>
              <a:rPr lang="en-US" sz="2000" dirty="0" smtClean="0"/>
              <a:t>JSTOR on a smartphone</a:t>
            </a:r>
            <a:endParaRPr lang="en-US" sz="2000" dirty="0"/>
          </a:p>
        </p:txBody>
      </p:sp>
      <p:pic>
        <p:nvPicPr>
          <p:cNvPr id="2" name="Picture 1"/>
          <p:cNvPicPr>
            <a:picLocks noChangeAspect="1"/>
          </p:cNvPicPr>
          <p:nvPr/>
        </p:nvPicPr>
        <p:blipFill rotWithShape="1">
          <a:blip r:embed="rId2"/>
          <a:srcRect t="9836" b="3810"/>
          <a:stretch/>
        </p:blipFill>
        <p:spPr>
          <a:xfrm>
            <a:off x="381000" y="1828800"/>
            <a:ext cx="4281976" cy="4145548"/>
          </a:xfrm>
          <a:prstGeom prst="rect">
            <a:avLst/>
          </a:prstGeom>
          <a:ln>
            <a:solidFill>
              <a:schemeClr val="tx1"/>
            </a:solidFill>
          </a:ln>
        </p:spPr>
      </p:pic>
      <p:pic>
        <p:nvPicPr>
          <p:cNvPr id="5" name="Picture 4" descr="photo[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362200"/>
            <a:ext cx="2692400" cy="4038600"/>
          </a:xfrm>
          <a:prstGeom prst="rect">
            <a:avLst/>
          </a:prstGeom>
          <a:ln>
            <a:solidFill>
              <a:schemeClr val="tx1"/>
            </a:solidFill>
          </a:ln>
        </p:spPr>
      </p:pic>
    </p:spTree>
    <p:extLst>
      <p:ext uri="{BB962C8B-B14F-4D97-AF65-F5344CB8AC3E}">
        <p14:creationId xmlns:p14="http://schemas.microsoft.com/office/powerpoint/2010/main" val="23354097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457200" indent="-457200"/>
            <a:r>
              <a:rPr lang="en-US" dirty="0" smtClean="0"/>
              <a:t>JSTOR’s “Institution Finder” allows people using JSTOR from a remote location to log in to their library proxy server from the JSTOR site.</a:t>
            </a:r>
          </a:p>
          <a:p>
            <a:pPr lvl="1"/>
            <a:r>
              <a:rPr lang="en-US" dirty="0" smtClean="0"/>
              <a:t>Users locate their institution from a list on the JSTOR website, log in to their library website, and are returned to the page they started on at JSTOR. </a:t>
            </a:r>
            <a:endParaRPr lang="en-US" dirty="0"/>
          </a:p>
          <a:p>
            <a:pPr lvl="1"/>
            <a:r>
              <a:rPr lang="en-US" dirty="0"/>
              <a:t>The Institution Finder integrates with Shibboleth, EZProxy, and Innovative Interface's WAM proxy. </a:t>
            </a:r>
            <a:endParaRPr lang="en-US" dirty="0" smtClean="0"/>
          </a:p>
          <a:p>
            <a:pPr lvl="1"/>
            <a:r>
              <a:rPr lang="en-US" dirty="0" smtClean="0"/>
              <a:t>To </a:t>
            </a:r>
            <a:r>
              <a:rPr lang="en-US" dirty="0"/>
              <a:t>provide us with your institution's proxy information so that we may include it in the Institution Finder, please contact support@jstor.org. </a:t>
            </a:r>
            <a:endParaRPr lang="en-US" dirty="0" smtClean="0"/>
          </a:p>
          <a:p>
            <a:endParaRPr lang="en-US" dirty="0"/>
          </a:p>
        </p:txBody>
      </p:sp>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Off-campus access</a:t>
            </a:r>
            <a:endParaRPr lang="en-US" dirty="0"/>
          </a:p>
        </p:txBody>
      </p:sp>
    </p:spTree>
    <p:extLst>
      <p:ext uri="{BB962C8B-B14F-4D97-AF65-F5344CB8AC3E}">
        <p14:creationId xmlns:p14="http://schemas.microsoft.com/office/powerpoint/2010/main" val="25932491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Off-campus login via “Institution Finder”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044606"/>
            <a:ext cx="7543800" cy="570959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Line Callout 1 (Border and Accent Bar) 3"/>
          <p:cNvSpPr/>
          <p:nvPr/>
        </p:nvSpPr>
        <p:spPr bwMode="auto">
          <a:xfrm>
            <a:off x="5867400" y="2590800"/>
            <a:ext cx="1676400" cy="1143000"/>
          </a:xfrm>
          <a:prstGeom prst="accentBorderCallout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800" dirty="0" smtClean="0">
                <a:solidFill>
                  <a:schemeClr val="tx1"/>
                </a:solidFill>
                <a:latin typeface="+mj-lt"/>
              </a:rPr>
              <a:t>Don’t see your institution in the top box? Enter it into the “Search by name” field, or search by country to find it. You’ll be </a:t>
            </a:r>
            <a:r>
              <a:rPr lang="en-US" sz="800" dirty="0">
                <a:solidFill>
                  <a:schemeClr val="tx1"/>
                </a:solidFill>
                <a:latin typeface="+mj-lt"/>
                <a:ea typeface="ＭＳ Ｐゴシック" pitchFamily="28" charset="-128"/>
              </a:rPr>
              <a:t>directed</a:t>
            </a:r>
            <a:r>
              <a:rPr lang="en-US" sz="800" dirty="0" smtClean="0">
                <a:solidFill>
                  <a:schemeClr val="tx1"/>
                </a:solidFill>
                <a:latin typeface="+mj-lt"/>
              </a:rPr>
              <a:t> to your library’s proxy server to log in, then returned to JSTOR with your full institutional access</a:t>
            </a:r>
            <a:r>
              <a:rPr lang="en-US" sz="800" dirty="0" smtClean="0">
                <a:latin typeface="+mj-lt"/>
              </a:rPr>
              <a:t>.</a:t>
            </a:r>
            <a:endParaRPr kumimoji="0" lang="en-US" sz="800" b="0" i="0" u="none" strike="noStrike" cap="none" normalizeH="0" baseline="0" dirty="0" smtClean="0">
              <a:ln>
                <a:noFill/>
              </a:ln>
              <a:solidFill>
                <a:schemeClr val="tx1"/>
              </a:solidFill>
              <a:effectLst/>
              <a:latin typeface="+mj-lt"/>
              <a:ea typeface="ＭＳ Ｐゴシック" pitchFamily="28" charset="-128"/>
            </a:endParaRPr>
          </a:p>
        </p:txBody>
      </p:sp>
    </p:spTree>
    <p:extLst>
      <p:ext uri="{BB962C8B-B14F-4D97-AF65-F5344CB8AC3E}">
        <p14:creationId xmlns:p14="http://schemas.microsoft.com/office/powerpoint/2010/main" val="124879040"/>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2667000"/>
            <a:ext cx="7772400" cy="1892300"/>
          </a:xfrm>
        </p:spPr>
        <p:txBody>
          <a:bodyPr/>
          <a:lstStyle/>
          <a:p>
            <a:r>
              <a:rPr lang="en-US" sz="3200" dirty="0" smtClean="0"/>
              <a:t>Thank you!</a:t>
            </a:r>
          </a:p>
          <a:p>
            <a:endParaRPr lang="en-US" dirty="0" smtClean="0"/>
          </a:p>
          <a:p>
            <a:r>
              <a:rPr lang="en-US" dirty="0" smtClean="0"/>
              <a:t>For assistance at any time, visit </a:t>
            </a:r>
            <a:r>
              <a:rPr lang="en-US" dirty="0" smtClean="0">
                <a:hlinkClick r:id="rId2"/>
              </a:rPr>
              <a:t>Help &amp; Support</a:t>
            </a:r>
            <a:r>
              <a:rPr lang="en-US" dirty="0" smtClean="0"/>
              <a:t> </a:t>
            </a:r>
          </a:p>
          <a:p>
            <a:r>
              <a:rPr lang="en-US" dirty="0"/>
              <a:t>o</a:t>
            </a:r>
            <a:r>
              <a:rPr lang="en-US" dirty="0" smtClean="0"/>
              <a:t>r contact </a:t>
            </a:r>
            <a:r>
              <a:rPr lang="en-US" dirty="0" smtClean="0">
                <a:hlinkClick r:id="rId3"/>
              </a:rPr>
              <a:t>JSTOR User Services</a:t>
            </a:r>
            <a:r>
              <a:rPr lang="en-US" dirty="0" smtClean="0"/>
              <a:t>.</a:t>
            </a:r>
          </a:p>
        </p:txBody>
      </p:sp>
    </p:spTree>
    <p:extLst>
      <p:ext uri="{BB962C8B-B14F-4D97-AF65-F5344CB8AC3E}">
        <p14:creationId xmlns:p14="http://schemas.microsoft.com/office/powerpoint/2010/main" val="104141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Temp"/>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pic>
        <p:nvPicPr>
          <p:cNvPr id="4101" name="Picture 5" descr="jstor_logo_small"/>
          <p:cNvPicPr>
            <a:picLocks noChangeAspect="1" noChangeArrowheads="1"/>
          </p:cNvPicPr>
          <p:nvPr/>
        </p:nvPicPr>
        <p:blipFill>
          <a:blip r:embed="rId3" cstate="print"/>
          <a:srcRect/>
          <a:stretch>
            <a:fillRect/>
          </a:stretch>
        </p:blipFill>
        <p:spPr bwMode="auto">
          <a:xfrm>
            <a:off x="990600" y="3200400"/>
            <a:ext cx="647700" cy="781050"/>
          </a:xfrm>
          <a:prstGeom prst="rect">
            <a:avLst/>
          </a:prstGeom>
          <a:noFill/>
        </p:spPr>
      </p:pic>
      <p:sp>
        <p:nvSpPr>
          <p:cNvPr id="4102" name="Rectangle 6"/>
          <p:cNvSpPr>
            <a:spLocks noChangeArrowheads="1"/>
          </p:cNvSpPr>
          <p:nvPr/>
        </p:nvSpPr>
        <p:spPr bwMode="auto">
          <a:xfrm>
            <a:off x="2057400" y="1752600"/>
            <a:ext cx="6400800" cy="4343400"/>
          </a:xfrm>
          <a:prstGeom prst="rect">
            <a:avLst/>
          </a:prstGeom>
          <a:noFill/>
          <a:ln w="9525">
            <a:noFill/>
            <a:miter lim="800000"/>
            <a:headEnd/>
            <a:tailEnd/>
          </a:ln>
        </p:spPr>
        <p:txBody>
          <a:bodyPr/>
          <a:lstStyle/>
          <a:p>
            <a:pPr eaLnBrk="1" hangingPunct="1">
              <a:spcBef>
                <a:spcPct val="20000"/>
              </a:spcBef>
            </a:pPr>
            <a:endParaRPr lang="en-US" sz="2000" dirty="0">
              <a:solidFill>
                <a:schemeClr val="accent4">
                  <a:lumMod val="65000"/>
                  <a:lumOff val="35000"/>
                </a:schemeClr>
              </a:solidFill>
            </a:endParaRPr>
          </a:p>
          <a:p>
            <a:pPr marL="457200" indent="-457200" eaLnBrk="1" hangingPunct="1">
              <a:spcBef>
                <a:spcPct val="20000"/>
              </a:spcBef>
              <a:buFont typeface="+mj-lt"/>
              <a:buAutoNum type="arabicPeriod"/>
            </a:pPr>
            <a:r>
              <a:rPr lang="en-US" sz="2000" dirty="0" smtClean="0">
                <a:solidFill>
                  <a:schemeClr val="accent4">
                    <a:lumMod val="65000"/>
                    <a:lumOff val="35000"/>
                  </a:schemeClr>
                </a:solidFill>
              </a:rPr>
              <a:t>What is </a:t>
            </a:r>
            <a:r>
              <a:rPr lang="en-US" sz="2000" dirty="0" smtClean="0">
                <a:solidFill>
                  <a:schemeClr val="accent4">
                    <a:lumMod val="65000"/>
                    <a:lumOff val="35000"/>
                  </a:schemeClr>
                </a:solidFill>
                <a:hlinkClick r:id="rId4"/>
              </a:rPr>
              <a:t>JSTOR</a:t>
            </a:r>
            <a:r>
              <a:rPr lang="en-US" sz="2000" dirty="0" smtClean="0">
                <a:solidFill>
                  <a:schemeClr val="accent4">
                    <a:lumMod val="65000"/>
                    <a:lumOff val="35000"/>
                  </a:schemeClr>
                </a:solidFill>
              </a:rPr>
              <a:t>?</a:t>
            </a:r>
          </a:p>
          <a:p>
            <a:pPr marL="457200" indent="-457200" eaLnBrk="1" hangingPunct="1">
              <a:spcBef>
                <a:spcPct val="20000"/>
              </a:spcBef>
              <a:buFont typeface="+mj-lt"/>
              <a:buAutoNum type="arabicPeriod"/>
            </a:pPr>
            <a:r>
              <a:rPr lang="en-US" sz="2000" dirty="0" smtClean="0">
                <a:solidFill>
                  <a:schemeClr val="accent4">
                    <a:lumMod val="65000"/>
                    <a:lumOff val="35000"/>
                  </a:schemeClr>
                </a:solidFill>
              </a:rPr>
              <a:t>JSTOR demonstration</a:t>
            </a:r>
          </a:p>
          <a:p>
            <a:pPr marL="914400" lvl="1" indent="-457200" eaLnBrk="1" hangingPunct="1">
              <a:spcBef>
                <a:spcPct val="20000"/>
              </a:spcBef>
              <a:buFont typeface="Arial" pitchFamily="34" charset="0"/>
              <a:buChar char="−"/>
            </a:pPr>
            <a:r>
              <a:rPr lang="en-US" sz="2000" dirty="0">
                <a:solidFill>
                  <a:schemeClr val="accent4">
                    <a:lumMod val="65000"/>
                    <a:lumOff val="35000"/>
                  </a:schemeClr>
                </a:solidFill>
              </a:rPr>
              <a:t>Searching JSTOR</a:t>
            </a:r>
          </a:p>
          <a:p>
            <a:pPr marL="914400" lvl="1" indent="-457200" eaLnBrk="1" hangingPunct="1">
              <a:spcBef>
                <a:spcPct val="20000"/>
              </a:spcBef>
              <a:buFont typeface="Arial" pitchFamily="34" charset="0"/>
              <a:buChar char="−"/>
            </a:pPr>
            <a:r>
              <a:rPr lang="en-US" sz="2000" dirty="0" smtClean="0">
                <a:solidFill>
                  <a:schemeClr val="accent4">
                    <a:lumMod val="65000"/>
                    <a:lumOff val="35000"/>
                  </a:schemeClr>
                </a:solidFill>
              </a:rPr>
              <a:t>Format of the journal content</a:t>
            </a:r>
          </a:p>
          <a:p>
            <a:pPr marL="914400" lvl="1" indent="-457200" eaLnBrk="1" hangingPunct="1">
              <a:spcBef>
                <a:spcPct val="20000"/>
              </a:spcBef>
              <a:buFont typeface="Arial" pitchFamily="34" charset="0"/>
              <a:buChar char="−"/>
            </a:pPr>
            <a:r>
              <a:rPr lang="en-US" sz="2000" dirty="0" smtClean="0">
                <a:solidFill>
                  <a:schemeClr val="accent4">
                    <a:lumMod val="65000"/>
                    <a:lumOff val="35000"/>
                  </a:schemeClr>
                </a:solidFill>
              </a:rPr>
              <a:t>Linking to content on JSTOR </a:t>
            </a:r>
          </a:p>
          <a:p>
            <a:pPr marL="457200" indent="-457200" eaLnBrk="1" hangingPunct="1">
              <a:spcBef>
                <a:spcPct val="20000"/>
              </a:spcBef>
              <a:buFont typeface="+mj-lt"/>
              <a:buAutoNum type="arabicPeriod"/>
            </a:pPr>
            <a:r>
              <a:rPr lang="en-US" sz="2000" dirty="0" smtClean="0">
                <a:solidFill>
                  <a:schemeClr val="accent4">
                    <a:lumMod val="65000"/>
                    <a:lumOff val="35000"/>
                  </a:schemeClr>
                </a:solidFill>
              </a:rPr>
              <a:t>Help &amp; Support</a:t>
            </a:r>
            <a:endParaRPr lang="en-US" sz="2000" dirty="0">
              <a:solidFill>
                <a:schemeClr val="accent4">
                  <a:lumMod val="65000"/>
                  <a:lumOff val="35000"/>
                </a:schemeClr>
              </a:solidFill>
            </a:endParaRPr>
          </a:p>
          <a:p>
            <a:pPr eaLnBrk="1" hangingPunct="1">
              <a:spcBef>
                <a:spcPct val="20000"/>
              </a:spcBef>
            </a:pPr>
            <a:endParaRPr lang="en-US" sz="2000" b="1" dirty="0">
              <a:solidFill>
                <a:schemeClr val="accent4">
                  <a:lumMod val="65000"/>
                  <a:lumOff val="35000"/>
                </a:schemeClr>
              </a:solidFill>
            </a:endParaRPr>
          </a:p>
        </p:txBody>
      </p:sp>
      <p:sp>
        <p:nvSpPr>
          <p:cNvPr id="4103" name="Rectangle 7"/>
          <p:cNvSpPr>
            <a:spLocks noChangeArrowheads="1"/>
          </p:cNvSpPr>
          <p:nvPr/>
        </p:nvSpPr>
        <p:spPr bwMode="auto">
          <a:xfrm>
            <a:off x="342900" y="228600"/>
            <a:ext cx="3771900" cy="461665"/>
          </a:xfrm>
          <a:prstGeom prst="rect">
            <a:avLst/>
          </a:prstGeom>
          <a:noFill/>
          <a:ln w="9525">
            <a:noFill/>
            <a:miter lim="800000"/>
            <a:headEnd/>
            <a:tailEnd/>
          </a:ln>
        </p:spPr>
        <p:txBody>
          <a:bodyPr wrap="square">
            <a:spAutoFit/>
          </a:bodyPr>
          <a:lstStyle/>
          <a:p>
            <a:r>
              <a:rPr lang="en-US" b="1" dirty="0" smtClean="0">
                <a:solidFill>
                  <a:schemeClr val="accent4">
                    <a:lumMod val="65000"/>
                    <a:lumOff val="35000"/>
                  </a:schemeClr>
                </a:solidFill>
              </a:rPr>
              <a:t>Presentation Agenda</a:t>
            </a:r>
            <a:endParaRPr lang="en-US" dirty="0">
              <a:solidFill>
                <a:schemeClr val="accent4">
                  <a:lumMod val="65000"/>
                  <a:lumOff val="35000"/>
                </a:schemeClr>
              </a:solidFill>
            </a:endParaRPr>
          </a:p>
        </p:txBody>
      </p:sp>
    </p:spTree>
    <p:extLst>
      <p:ext uri="{BB962C8B-B14F-4D97-AF65-F5344CB8AC3E}">
        <p14:creationId xmlns:p14="http://schemas.microsoft.com/office/powerpoint/2010/main" val="373794232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is JSTOR?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Temp"/>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pic>
        <p:nvPicPr>
          <p:cNvPr id="4101" name="Picture 5" descr="jstor_logo_small"/>
          <p:cNvPicPr>
            <a:picLocks noChangeAspect="1" noChangeArrowheads="1"/>
          </p:cNvPicPr>
          <p:nvPr/>
        </p:nvPicPr>
        <p:blipFill>
          <a:blip r:embed="rId3" cstate="print"/>
          <a:srcRect/>
          <a:stretch>
            <a:fillRect/>
          </a:stretch>
        </p:blipFill>
        <p:spPr bwMode="auto">
          <a:xfrm>
            <a:off x="990600" y="3200400"/>
            <a:ext cx="647700" cy="781050"/>
          </a:xfrm>
          <a:prstGeom prst="rect">
            <a:avLst/>
          </a:prstGeom>
          <a:noFill/>
        </p:spPr>
      </p:pic>
      <p:sp>
        <p:nvSpPr>
          <p:cNvPr id="4102" name="Rectangle 6"/>
          <p:cNvSpPr>
            <a:spLocks noChangeArrowheads="1"/>
          </p:cNvSpPr>
          <p:nvPr/>
        </p:nvSpPr>
        <p:spPr bwMode="auto">
          <a:xfrm>
            <a:off x="2057400" y="1752600"/>
            <a:ext cx="6400800" cy="4343400"/>
          </a:xfrm>
          <a:prstGeom prst="rect">
            <a:avLst/>
          </a:prstGeom>
          <a:noFill/>
          <a:ln w="9525">
            <a:noFill/>
            <a:miter lim="800000"/>
            <a:headEnd/>
            <a:tailEnd/>
          </a:ln>
        </p:spPr>
        <p:txBody>
          <a:bodyPr/>
          <a:lstStyle/>
          <a:p>
            <a:pPr eaLnBrk="1" hangingPunct="1">
              <a:spcBef>
                <a:spcPct val="20000"/>
              </a:spcBef>
            </a:pPr>
            <a:endParaRPr lang="en-US" sz="1600" dirty="0">
              <a:solidFill>
                <a:schemeClr val="accent4">
                  <a:lumMod val="65000"/>
                  <a:lumOff val="35000"/>
                </a:schemeClr>
              </a:solidFill>
            </a:endParaRPr>
          </a:p>
          <a:p>
            <a:pPr eaLnBrk="1" hangingPunct="1">
              <a:spcBef>
                <a:spcPct val="20000"/>
              </a:spcBef>
            </a:pPr>
            <a:r>
              <a:rPr lang="en-US" sz="2000" b="1" dirty="0">
                <a:solidFill>
                  <a:schemeClr val="accent4">
                    <a:lumMod val="65000"/>
                    <a:lumOff val="35000"/>
                  </a:schemeClr>
                </a:solidFill>
              </a:rPr>
              <a:t>JSTOR</a:t>
            </a:r>
            <a:r>
              <a:rPr lang="en-US" sz="2000" dirty="0">
                <a:solidFill>
                  <a:schemeClr val="accent4">
                    <a:lumMod val="65000"/>
                    <a:lumOff val="35000"/>
                  </a:schemeClr>
                </a:solidFill>
              </a:rPr>
              <a:t> is a digital library of more than 2</a:t>
            </a:r>
            <a:r>
              <a:rPr lang="en-US" sz="2000" dirty="0" smtClean="0">
                <a:solidFill>
                  <a:schemeClr val="accent4">
                    <a:lumMod val="65000"/>
                    <a:lumOff val="35000"/>
                  </a:schemeClr>
                </a:solidFill>
              </a:rPr>
              <a:t>,000 </a:t>
            </a:r>
            <a:r>
              <a:rPr lang="en-US" sz="2000" dirty="0">
                <a:solidFill>
                  <a:schemeClr val="accent4">
                    <a:lumMod val="65000"/>
                    <a:lumOff val="35000"/>
                  </a:schemeClr>
                </a:solidFill>
              </a:rPr>
              <a:t>academic journals, </a:t>
            </a:r>
            <a:r>
              <a:rPr lang="en-US" sz="2000" dirty="0" smtClean="0">
                <a:solidFill>
                  <a:schemeClr val="accent4">
                    <a:lumMod val="65000"/>
                    <a:lumOff val="35000"/>
                  </a:schemeClr>
                </a:solidFill>
              </a:rPr>
              <a:t>40,000 </a:t>
            </a:r>
            <a:r>
              <a:rPr lang="en-US" sz="2000" dirty="0">
                <a:solidFill>
                  <a:schemeClr val="accent4">
                    <a:lumMod val="65000"/>
                    <a:lumOff val="35000"/>
                  </a:schemeClr>
                </a:solidFill>
              </a:rPr>
              <a:t>books, and 2 million primary sources</a:t>
            </a:r>
            <a:r>
              <a:rPr lang="en-US" sz="2000" dirty="0" smtClean="0">
                <a:solidFill>
                  <a:schemeClr val="accent4">
                    <a:lumMod val="65000"/>
                    <a:lumOff val="35000"/>
                  </a:schemeClr>
                </a:solidFill>
              </a:rPr>
              <a:t>.</a:t>
            </a:r>
          </a:p>
          <a:p>
            <a:pPr eaLnBrk="1" hangingPunct="1">
              <a:spcBef>
                <a:spcPct val="20000"/>
              </a:spcBef>
            </a:pPr>
            <a:endParaRPr lang="en-US" sz="2000" dirty="0">
              <a:solidFill>
                <a:schemeClr val="accent4">
                  <a:lumMod val="65000"/>
                  <a:lumOff val="35000"/>
                </a:schemeClr>
              </a:solidFill>
            </a:endParaRPr>
          </a:p>
          <a:p>
            <a:pPr eaLnBrk="1" hangingPunct="1">
              <a:spcBef>
                <a:spcPct val="20000"/>
              </a:spcBef>
            </a:pPr>
            <a:r>
              <a:rPr lang="en-US" sz="2000" dirty="0" smtClean="0">
                <a:solidFill>
                  <a:schemeClr val="accent4">
                    <a:lumMod val="65000"/>
                    <a:lumOff val="35000"/>
                  </a:schemeClr>
                </a:solidFill>
              </a:rPr>
              <a:t>JSTOR is a service of ITHAKA (ithaka.org), a not-for-profit </a:t>
            </a:r>
            <a:r>
              <a:rPr lang="en-US" sz="2000" dirty="0">
                <a:solidFill>
                  <a:schemeClr val="accent4">
                    <a:lumMod val="65000"/>
                    <a:lumOff val="35000"/>
                  </a:schemeClr>
                </a:solidFill>
              </a:rPr>
              <a:t>organization that helps the academic community use digital technologies to preserve the scholarly record and to advance research and teaching in sustainable ways</a:t>
            </a:r>
            <a:r>
              <a:rPr lang="en-US" sz="2000" dirty="0" smtClean="0">
                <a:solidFill>
                  <a:schemeClr val="accent4">
                    <a:lumMod val="65000"/>
                    <a:lumOff val="35000"/>
                  </a:schemeClr>
                </a:solidFill>
              </a:rPr>
              <a:t>.</a:t>
            </a:r>
            <a:endParaRPr lang="en-US" sz="2000" dirty="0">
              <a:solidFill>
                <a:schemeClr val="accent4">
                  <a:lumMod val="65000"/>
                  <a:lumOff val="35000"/>
                </a:schemeClr>
              </a:solidFill>
            </a:endParaRPr>
          </a:p>
        </p:txBody>
      </p:sp>
      <p:sp>
        <p:nvSpPr>
          <p:cNvPr id="4103" name="Rectangle 7"/>
          <p:cNvSpPr>
            <a:spLocks noChangeArrowheads="1"/>
          </p:cNvSpPr>
          <p:nvPr/>
        </p:nvSpPr>
        <p:spPr bwMode="auto">
          <a:xfrm>
            <a:off x="342900" y="228600"/>
            <a:ext cx="2628900" cy="461665"/>
          </a:xfrm>
          <a:prstGeom prst="rect">
            <a:avLst/>
          </a:prstGeom>
          <a:noFill/>
          <a:ln w="9525">
            <a:noFill/>
            <a:miter lim="800000"/>
            <a:headEnd/>
            <a:tailEnd/>
          </a:ln>
        </p:spPr>
        <p:txBody>
          <a:bodyPr>
            <a:spAutoFit/>
          </a:bodyPr>
          <a:lstStyle/>
          <a:p>
            <a:r>
              <a:rPr lang="en-US" b="1" dirty="0" smtClean="0">
                <a:solidFill>
                  <a:schemeClr val="accent4">
                    <a:lumMod val="65000"/>
                    <a:lumOff val="35000"/>
                  </a:schemeClr>
                </a:solidFill>
              </a:rPr>
              <a:t>What is JSTOR?</a:t>
            </a:r>
            <a:endParaRPr lang="en-US" dirty="0">
              <a:solidFill>
                <a:schemeClr val="accent4">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457200" indent="-457200"/>
            <a:r>
              <a:rPr lang="en-US" dirty="0" smtClean="0"/>
              <a:t>Libraries may choose to subscribe to individual archive collections, current journals, and may purchase books from JSTOR. </a:t>
            </a:r>
          </a:p>
          <a:p>
            <a:pPr lvl="1"/>
            <a:r>
              <a:rPr lang="en-US" dirty="0" smtClean="0"/>
              <a:t>All </a:t>
            </a:r>
            <a:r>
              <a:rPr lang="en-US" dirty="0"/>
              <a:t>of the content licensed or purchased by a library is cross-searchable on </a:t>
            </a:r>
            <a:r>
              <a:rPr lang="en-US" dirty="0" smtClean="0"/>
              <a:t>JSTOR.</a:t>
            </a:r>
          </a:p>
          <a:p>
            <a:pPr lvl="1"/>
            <a:r>
              <a:rPr lang="en-US" dirty="0" smtClean="0"/>
              <a:t>Journals, books, and pamphlets on JSTOR are all full-text.</a:t>
            </a:r>
          </a:p>
          <a:p>
            <a:pPr lvl="1"/>
            <a:r>
              <a:rPr lang="en-US" dirty="0" smtClean="0"/>
              <a:t>All the materials on JSTOR are scholarly and academic. Almost all journals are peer-reviewed. However, some journal issues pre-date </a:t>
            </a:r>
            <a:r>
              <a:rPr lang="en-US" dirty="0"/>
              <a:t>today's standard peer-review process, and some are literary/primary </a:t>
            </a:r>
            <a:r>
              <a:rPr lang="en-US" dirty="0" smtClean="0"/>
              <a:t>materials – these would not have gone through a peer review process.</a:t>
            </a:r>
          </a:p>
          <a:p>
            <a:pPr marL="457200" lvl="1" indent="0">
              <a:buNone/>
            </a:pPr>
            <a:endParaRPr lang="en-US" dirty="0" smtClean="0"/>
          </a:p>
          <a:p>
            <a:pPr lvl="1"/>
            <a:endParaRPr lang="en-US" dirty="0" smtClean="0"/>
          </a:p>
          <a:p>
            <a:endParaRPr lang="en-US" dirty="0" smtClean="0"/>
          </a:p>
          <a:p>
            <a:endParaRPr lang="en-US" dirty="0"/>
          </a:p>
        </p:txBody>
      </p:sp>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How does JSTOR work?</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Using JSTOR: Searching</a:t>
            </a:r>
            <a:endParaRPr lang="en-US" dirty="0"/>
          </a:p>
        </p:txBody>
      </p:sp>
    </p:spTree>
    <p:extLst>
      <p:ext uri="{BB962C8B-B14F-4D97-AF65-F5344CB8AC3E}">
        <p14:creationId xmlns:p14="http://schemas.microsoft.com/office/powerpoint/2010/main" val="11639324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The Basic Search Form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2" y="4419600"/>
            <a:ext cx="4772025" cy="11811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52" y="1941402"/>
            <a:ext cx="4784048" cy="167809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9952" y="1447800"/>
            <a:ext cx="6841448" cy="369332"/>
          </a:xfrm>
          <a:prstGeom prst="rect">
            <a:avLst/>
          </a:prstGeom>
          <a:noFill/>
        </p:spPr>
        <p:txBody>
          <a:bodyPr wrap="square" rtlCol="0">
            <a:spAutoFit/>
          </a:bodyPr>
          <a:lstStyle/>
          <a:p>
            <a:r>
              <a:rPr lang="en-US" sz="1800" dirty="0" smtClean="0"/>
              <a:t>The Basic search form appears on the main page of JSTOR…</a:t>
            </a:r>
            <a:endParaRPr lang="en-US" sz="1800" dirty="0"/>
          </a:p>
        </p:txBody>
      </p:sp>
      <p:sp>
        <p:nvSpPr>
          <p:cNvPr id="9" name="TextBox 8"/>
          <p:cNvSpPr txBox="1"/>
          <p:nvPr/>
        </p:nvSpPr>
        <p:spPr>
          <a:xfrm>
            <a:off x="1517294" y="3886200"/>
            <a:ext cx="6841448" cy="369332"/>
          </a:xfrm>
          <a:prstGeom prst="rect">
            <a:avLst/>
          </a:prstGeom>
          <a:noFill/>
        </p:spPr>
        <p:txBody>
          <a:bodyPr wrap="square" rtlCol="0">
            <a:spAutoFit/>
          </a:bodyPr>
          <a:lstStyle/>
          <a:p>
            <a:pPr algn="r"/>
            <a:r>
              <a:rPr lang="en-US" sz="1800" dirty="0" smtClean="0"/>
              <a:t>and at the right-hand top of other pages within the site.</a:t>
            </a:r>
            <a:endParaRPr lang="en-US" sz="1800" dirty="0"/>
          </a:p>
        </p:txBody>
      </p:sp>
    </p:spTree>
    <p:extLst>
      <p:ext uri="{BB962C8B-B14F-4D97-AF65-F5344CB8AC3E}">
        <p14:creationId xmlns:p14="http://schemas.microsoft.com/office/powerpoint/2010/main" val="14563452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457200" indent="-457200"/>
            <a:r>
              <a:rPr lang="en-US" dirty="0" smtClean="0"/>
              <a:t>Try these tips for a more effective Basic search:</a:t>
            </a:r>
          </a:p>
          <a:p>
            <a:pPr lvl="1"/>
            <a:r>
              <a:rPr lang="en-US" dirty="0" smtClean="0"/>
              <a:t>Place words within quotation marks to search for exact phrases:</a:t>
            </a:r>
          </a:p>
          <a:p>
            <a:pPr lvl="2"/>
            <a:r>
              <a:rPr lang="en-US" dirty="0" smtClean="0"/>
              <a:t>“to be or not to be”</a:t>
            </a:r>
          </a:p>
          <a:p>
            <a:pPr lvl="2"/>
            <a:r>
              <a:rPr lang="en-US" dirty="0" smtClean="0"/>
              <a:t>“customer relationship management”</a:t>
            </a:r>
          </a:p>
          <a:p>
            <a:pPr lvl="1"/>
            <a:r>
              <a:rPr lang="en-US" dirty="0" smtClean="0"/>
              <a:t>Use Boolean operators to construct a better search:</a:t>
            </a:r>
          </a:p>
          <a:p>
            <a:pPr lvl="2"/>
            <a:r>
              <a:rPr lang="en-US" dirty="0" smtClean="0"/>
              <a:t>“tea trade” AND smuggling</a:t>
            </a:r>
          </a:p>
          <a:p>
            <a:pPr lvl="2"/>
            <a:r>
              <a:rPr lang="en-US" dirty="0"/>
              <a:t>m</a:t>
            </a:r>
            <a:r>
              <a:rPr lang="en-US" dirty="0" smtClean="0"/>
              <a:t>icrofinance OR microcredit</a:t>
            </a:r>
          </a:p>
          <a:p>
            <a:pPr lvl="2"/>
            <a:r>
              <a:rPr lang="en-US" dirty="0" smtClean="0"/>
              <a:t>“united states” NOT “united kingdom”</a:t>
            </a:r>
          </a:p>
          <a:p>
            <a:pPr lvl="1"/>
            <a:r>
              <a:rPr lang="en-US" dirty="0" smtClean="0"/>
              <a:t>Use field codes to search for titles and authors quickly:</a:t>
            </a:r>
          </a:p>
          <a:p>
            <a:pPr lvl="2"/>
            <a:r>
              <a:rPr lang="en-US" dirty="0" smtClean="0"/>
              <a:t>To search for an article titles - </a:t>
            </a:r>
            <a:r>
              <a:rPr lang="en-US" b="1" dirty="0" smtClean="0"/>
              <a:t>ti:”Non-Cooperative Games” </a:t>
            </a:r>
          </a:p>
          <a:p>
            <a:pPr lvl="2"/>
            <a:r>
              <a:rPr lang="en-US" dirty="0" smtClean="0"/>
              <a:t>To search for an author – </a:t>
            </a:r>
            <a:r>
              <a:rPr lang="en-US" b="1" dirty="0" smtClean="0"/>
              <a:t>au:”Albert Einstein”</a:t>
            </a:r>
          </a:p>
          <a:p>
            <a:pPr lvl="1"/>
            <a:endParaRPr lang="en-US" dirty="0" smtClean="0"/>
          </a:p>
          <a:p>
            <a:pPr lvl="2"/>
            <a:endParaRPr lang="en-US" dirty="0" smtClean="0"/>
          </a:p>
          <a:p>
            <a:pPr lvl="1"/>
            <a:endParaRPr lang="en-US" dirty="0" smtClean="0"/>
          </a:p>
          <a:p>
            <a:endParaRPr lang="en-US" dirty="0" smtClean="0"/>
          </a:p>
          <a:p>
            <a:endParaRPr lang="en-US" dirty="0"/>
          </a:p>
        </p:txBody>
      </p:sp>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Basic Search Tips</a:t>
            </a:r>
            <a:endParaRPr lang="en-US" dirty="0"/>
          </a:p>
        </p:txBody>
      </p:sp>
    </p:spTree>
    <p:extLst>
      <p:ext uri="{BB962C8B-B14F-4D97-AF65-F5344CB8AC3E}">
        <p14:creationId xmlns:p14="http://schemas.microsoft.com/office/powerpoint/2010/main" val="398471676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457200" indent="-457200"/>
            <a:r>
              <a:rPr lang="en-US" dirty="0" smtClean="0"/>
              <a:t>The </a:t>
            </a:r>
            <a:r>
              <a:rPr lang="en-US" dirty="0" smtClean="0">
                <a:hlinkClick r:id="rId2"/>
              </a:rPr>
              <a:t>Advanced Search</a:t>
            </a:r>
            <a:r>
              <a:rPr lang="en-US" dirty="0" smtClean="0"/>
              <a:t> form is especially useful when you want to target a search to a type of content or to a specific discipline.</a:t>
            </a:r>
          </a:p>
          <a:p>
            <a:pPr lvl="1"/>
            <a:r>
              <a:rPr lang="en-US" dirty="0" smtClean="0"/>
              <a:t>Construct a more complex query by adding more search fields.</a:t>
            </a:r>
          </a:p>
          <a:p>
            <a:pPr lvl="1"/>
            <a:r>
              <a:rPr lang="en-US" dirty="0" smtClean="0"/>
              <a:t>Use the drop-down boxes to limit search terms to the title, author, abstract, or caption text.</a:t>
            </a:r>
          </a:p>
          <a:p>
            <a:pPr lvl="1"/>
            <a:r>
              <a:rPr lang="en-US" dirty="0" smtClean="0"/>
              <a:t>Use the “Narrow by” options to search only articles, include/exclude book reviews, search for content published during a particular time frame, or in a particular language.</a:t>
            </a:r>
          </a:p>
          <a:p>
            <a:pPr lvl="1"/>
            <a:r>
              <a:rPr lang="en-US" dirty="0" smtClean="0"/>
              <a:t>Focus your article search in specific disciplines and titles using checkboxes. </a:t>
            </a:r>
          </a:p>
          <a:p>
            <a:pPr lvl="1"/>
            <a:endParaRPr lang="en-US" dirty="0" smtClean="0"/>
          </a:p>
          <a:p>
            <a:endParaRPr lang="en-US" dirty="0" smtClean="0"/>
          </a:p>
          <a:p>
            <a:endParaRPr lang="en-US" dirty="0"/>
          </a:p>
        </p:txBody>
      </p:sp>
      <p:sp>
        <p:nvSpPr>
          <p:cNvPr id="3" name="Title 2"/>
          <p:cNvSpPr>
            <a:spLocks noGrp="1"/>
          </p:cNvSpPr>
          <p:nvPr>
            <p:ph type="title"/>
          </p:nvPr>
        </p:nvSpPr>
        <p:spPr>
          <a:xfrm>
            <a:off x="228600" y="228600"/>
            <a:ext cx="7086600" cy="533400"/>
          </a:xfrm>
          <a:prstGeom prst="rect">
            <a:avLst/>
          </a:prstGeom>
        </p:spPr>
        <p:txBody>
          <a:bodyPr>
            <a:normAutofit/>
          </a:bodyPr>
          <a:lstStyle/>
          <a:p>
            <a:r>
              <a:rPr lang="en-US" dirty="0" smtClean="0"/>
              <a:t>Advanced Search Tips</a:t>
            </a:r>
            <a:endParaRPr lang="en-US" dirty="0"/>
          </a:p>
        </p:txBody>
      </p:sp>
    </p:spTree>
    <p:extLst>
      <p:ext uri="{BB962C8B-B14F-4D97-AF65-F5344CB8AC3E}">
        <p14:creationId xmlns:p14="http://schemas.microsoft.com/office/powerpoint/2010/main" val="192501537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1096</Words>
  <Application>Microsoft Office PowerPoint</Application>
  <PresentationFormat>On-screen Show (4:3)</PresentationFormat>
  <Paragraphs>95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Wingdings</vt:lpstr>
      <vt:lpstr>Blank Presentation</vt:lpstr>
      <vt:lpstr>PowerPoint Presentation</vt:lpstr>
      <vt:lpstr>PowerPoint Presentation</vt:lpstr>
      <vt:lpstr>PowerPoint Presentation</vt:lpstr>
      <vt:lpstr>PowerPoint Presentation</vt:lpstr>
      <vt:lpstr>How does JSTOR work?</vt:lpstr>
      <vt:lpstr>PowerPoint Presentation</vt:lpstr>
      <vt:lpstr>The Basic Search Form</vt:lpstr>
      <vt:lpstr>Basic Search Tips</vt:lpstr>
      <vt:lpstr>Advanced Search Tips</vt:lpstr>
      <vt:lpstr>Search Results</vt:lpstr>
      <vt:lpstr>Search Results</vt:lpstr>
      <vt:lpstr>Viewing Content on JSTOR</vt:lpstr>
      <vt:lpstr>Article View Page</vt:lpstr>
      <vt:lpstr>Using JSTOR on a mobile device</vt:lpstr>
      <vt:lpstr>JSTOR is mobile friendly</vt:lpstr>
      <vt:lpstr>Off-campus access</vt:lpstr>
      <vt:lpstr>Off-campus login via “Institution Finder”</vt:lpstr>
      <vt:lpstr>PowerPoint Presentation</vt:lpstr>
    </vt:vector>
  </TitlesOfParts>
  <Company>Margie Chu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 Chu</dc:creator>
  <cp:lastModifiedBy>CASELLI MAURO</cp:lastModifiedBy>
  <cp:revision>129</cp:revision>
  <dcterms:created xsi:type="dcterms:W3CDTF">2009-11-24T00:14:03Z</dcterms:created>
  <dcterms:modified xsi:type="dcterms:W3CDTF">2017-04-11T08:27:13Z</dcterms:modified>
</cp:coreProperties>
</file>