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57"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4AD586-C157-4EC2-8BCC-A65755AA9DFB}" type="datetimeFigureOut">
              <a:rPr lang="it-IT" smtClean="0"/>
              <a:t>25/01/2018</a:t>
            </a:fld>
            <a:endParaRPr lang="it-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9D6910-0FE7-4226-92B3-35189F1E6A97}" type="slidenum">
              <a:rPr lang="it-IT" smtClean="0"/>
              <a:t>‹#›</a:t>
            </a:fld>
            <a:endParaRPr lang="it-IT"/>
          </a:p>
        </p:txBody>
      </p:sp>
    </p:spTree>
    <p:extLst>
      <p:ext uri="{BB962C8B-B14F-4D97-AF65-F5344CB8AC3E}">
        <p14:creationId xmlns:p14="http://schemas.microsoft.com/office/powerpoint/2010/main" val="1479668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0C9D6910-0FE7-4226-92B3-35189F1E6A97}" type="slidenum">
              <a:rPr lang="it-IT" smtClean="0"/>
              <a:t>1</a:t>
            </a:fld>
            <a:endParaRPr lang="it-IT"/>
          </a:p>
        </p:txBody>
      </p:sp>
    </p:spTree>
    <p:extLst>
      <p:ext uri="{BB962C8B-B14F-4D97-AF65-F5344CB8AC3E}">
        <p14:creationId xmlns:p14="http://schemas.microsoft.com/office/powerpoint/2010/main" val="341961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0C9D6910-0FE7-4226-92B3-35189F1E6A97}" type="slidenum">
              <a:rPr lang="it-IT" smtClean="0"/>
              <a:t>10</a:t>
            </a:fld>
            <a:endParaRPr lang="it-IT"/>
          </a:p>
        </p:txBody>
      </p:sp>
    </p:spTree>
    <p:extLst>
      <p:ext uri="{BB962C8B-B14F-4D97-AF65-F5344CB8AC3E}">
        <p14:creationId xmlns:p14="http://schemas.microsoft.com/office/powerpoint/2010/main" val="2719107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0C9D6910-0FE7-4226-92B3-35189F1E6A97}" type="slidenum">
              <a:rPr lang="it-IT" smtClean="0"/>
              <a:t>11</a:t>
            </a:fld>
            <a:endParaRPr lang="it-IT"/>
          </a:p>
        </p:txBody>
      </p:sp>
    </p:spTree>
    <p:extLst>
      <p:ext uri="{BB962C8B-B14F-4D97-AF65-F5344CB8AC3E}">
        <p14:creationId xmlns:p14="http://schemas.microsoft.com/office/powerpoint/2010/main" val="2156187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0C9D6910-0FE7-4226-92B3-35189F1E6A97}" type="slidenum">
              <a:rPr lang="it-IT" smtClean="0"/>
              <a:t>12</a:t>
            </a:fld>
            <a:endParaRPr lang="it-IT"/>
          </a:p>
        </p:txBody>
      </p:sp>
    </p:spTree>
    <p:extLst>
      <p:ext uri="{BB962C8B-B14F-4D97-AF65-F5344CB8AC3E}">
        <p14:creationId xmlns:p14="http://schemas.microsoft.com/office/powerpoint/2010/main" val="19559677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0C9D6910-0FE7-4226-92B3-35189F1E6A97}" type="slidenum">
              <a:rPr lang="it-IT" smtClean="0"/>
              <a:t>13</a:t>
            </a:fld>
            <a:endParaRPr lang="it-IT"/>
          </a:p>
        </p:txBody>
      </p:sp>
    </p:spTree>
    <p:extLst>
      <p:ext uri="{BB962C8B-B14F-4D97-AF65-F5344CB8AC3E}">
        <p14:creationId xmlns:p14="http://schemas.microsoft.com/office/powerpoint/2010/main" val="3461414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0C9D6910-0FE7-4226-92B3-35189F1E6A97}" type="slidenum">
              <a:rPr lang="it-IT" smtClean="0"/>
              <a:t>14</a:t>
            </a:fld>
            <a:endParaRPr lang="it-IT"/>
          </a:p>
        </p:txBody>
      </p:sp>
    </p:spTree>
    <p:extLst>
      <p:ext uri="{BB962C8B-B14F-4D97-AF65-F5344CB8AC3E}">
        <p14:creationId xmlns:p14="http://schemas.microsoft.com/office/powerpoint/2010/main" val="538613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0C9D6910-0FE7-4226-92B3-35189F1E6A97}" type="slidenum">
              <a:rPr lang="it-IT" smtClean="0"/>
              <a:t>15</a:t>
            </a:fld>
            <a:endParaRPr lang="it-IT"/>
          </a:p>
        </p:txBody>
      </p:sp>
    </p:spTree>
    <p:extLst>
      <p:ext uri="{BB962C8B-B14F-4D97-AF65-F5344CB8AC3E}">
        <p14:creationId xmlns:p14="http://schemas.microsoft.com/office/powerpoint/2010/main" val="3360274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0C9D6910-0FE7-4226-92B3-35189F1E6A97}" type="slidenum">
              <a:rPr lang="it-IT" smtClean="0"/>
              <a:t>16</a:t>
            </a:fld>
            <a:endParaRPr lang="it-IT"/>
          </a:p>
        </p:txBody>
      </p:sp>
    </p:spTree>
    <p:extLst>
      <p:ext uri="{BB962C8B-B14F-4D97-AF65-F5344CB8AC3E}">
        <p14:creationId xmlns:p14="http://schemas.microsoft.com/office/powerpoint/2010/main" val="2632251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0C9D6910-0FE7-4226-92B3-35189F1E6A97}" type="slidenum">
              <a:rPr lang="it-IT" smtClean="0"/>
              <a:t>2</a:t>
            </a:fld>
            <a:endParaRPr lang="it-IT"/>
          </a:p>
        </p:txBody>
      </p:sp>
    </p:spTree>
    <p:extLst>
      <p:ext uri="{BB962C8B-B14F-4D97-AF65-F5344CB8AC3E}">
        <p14:creationId xmlns:p14="http://schemas.microsoft.com/office/powerpoint/2010/main" val="3519796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0C9D6910-0FE7-4226-92B3-35189F1E6A97}" type="slidenum">
              <a:rPr lang="it-IT" smtClean="0"/>
              <a:t>3</a:t>
            </a:fld>
            <a:endParaRPr lang="it-IT"/>
          </a:p>
        </p:txBody>
      </p:sp>
    </p:spTree>
    <p:extLst>
      <p:ext uri="{BB962C8B-B14F-4D97-AF65-F5344CB8AC3E}">
        <p14:creationId xmlns:p14="http://schemas.microsoft.com/office/powerpoint/2010/main" val="3664980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0C9D6910-0FE7-4226-92B3-35189F1E6A97}" type="slidenum">
              <a:rPr lang="it-IT" smtClean="0"/>
              <a:t>4</a:t>
            </a:fld>
            <a:endParaRPr lang="it-IT"/>
          </a:p>
        </p:txBody>
      </p:sp>
    </p:spTree>
    <p:extLst>
      <p:ext uri="{BB962C8B-B14F-4D97-AF65-F5344CB8AC3E}">
        <p14:creationId xmlns:p14="http://schemas.microsoft.com/office/powerpoint/2010/main" val="531155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0C9D6910-0FE7-4226-92B3-35189F1E6A97}" type="slidenum">
              <a:rPr lang="it-IT" smtClean="0"/>
              <a:t>5</a:t>
            </a:fld>
            <a:endParaRPr lang="it-IT"/>
          </a:p>
        </p:txBody>
      </p:sp>
    </p:spTree>
    <p:extLst>
      <p:ext uri="{BB962C8B-B14F-4D97-AF65-F5344CB8AC3E}">
        <p14:creationId xmlns:p14="http://schemas.microsoft.com/office/powerpoint/2010/main" val="2968196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0C9D6910-0FE7-4226-92B3-35189F1E6A97}" type="slidenum">
              <a:rPr lang="it-IT" smtClean="0"/>
              <a:t>6</a:t>
            </a:fld>
            <a:endParaRPr lang="it-IT"/>
          </a:p>
        </p:txBody>
      </p:sp>
    </p:spTree>
    <p:extLst>
      <p:ext uri="{BB962C8B-B14F-4D97-AF65-F5344CB8AC3E}">
        <p14:creationId xmlns:p14="http://schemas.microsoft.com/office/powerpoint/2010/main" val="4143220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0C9D6910-0FE7-4226-92B3-35189F1E6A97}" type="slidenum">
              <a:rPr lang="it-IT" smtClean="0"/>
              <a:t>7</a:t>
            </a:fld>
            <a:endParaRPr lang="it-IT"/>
          </a:p>
        </p:txBody>
      </p:sp>
    </p:spTree>
    <p:extLst>
      <p:ext uri="{BB962C8B-B14F-4D97-AF65-F5344CB8AC3E}">
        <p14:creationId xmlns:p14="http://schemas.microsoft.com/office/powerpoint/2010/main" val="3434547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0C9D6910-0FE7-4226-92B3-35189F1E6A97}" type="slidenum">
              <a:rPr lang="it-IT" smtClean="0"/>
              <a:t>8</a:t>
            </a:fld>
            <a:endParaRPr lang="it-IT"/>
          </a:p>
        </p:txBody>
      </p:sp>
    </p:spTree>
    <p:extLst>
      <p:ext uri="{BB962C8B-B14F-4D97-AF65-F5344CB8AC3E}">
        <p14:creationId xmlns:p14="http://schemas.microsoft.com/office/powerpoint/2010/main" val="3065460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0C9D6910-0FE7-4226-92B3-35189F1E6A97}" type="slidenum">
              <a:rPr lang="it-IT" smtClean="0"/>
              <a:t>9</a:t>
            </a:fld>
            <a:endParaRPr lang="it-IT"/>
          </a:p>
        </p:txBody>
      </p:sp>
    </p:spTree>
    <p:extLst>
      <p:ext uri="{BB962C8B-B14F-4D97-AF65-F5344CB8AC3E}">
        <p14:creationId xmlns:p14="http://schemas.microsoft.com/office/powerpoint/2010/main" val="429382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t-I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p>
            <a:fld id="{D1023E45-E54E-4B64-B560-06A07E44EE8B}" type="datetimeFigureOut">
              <a:rPr lang="it-IT" smtClean="0"/>
              <a:t>25/01/2018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59C76D-E0B3-45ED-8ABE-A949613F3BDA}" type="slidenum">
              <a:rPr lang="it-IT" smtClean="0"/>
              <a:t>‹#›</a:t>
            </a:fld>
            <a:endParaRPr lang="it-IT"/>
          </a:p>
        </p:txBody>
      </p:sp>
    </p:spTree>
    <p:extLst>
      <p:ext uri="{BB962C8B-B14F-4D97-AF65-F5344CB8AC3E}">
        <p14:creationId xmlns:p14="http://schemas.microsoft.com/office/powerpoint/2010/main" val="681079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D1023E45-E54E-4B64-B560-06A07E44EE8B}" type="datetimeFigureOut">
              <a:rPr lang="it-IT" smtClean="0"/>
              <a:t>25/01/2018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59C76D-E0B3-45ED-8ABE-A949613F3BDA}" type="slidenum">
              <a:rPr lang="it-IT" smtClean="0"/>
              <a:t>‹#›</a:t>
            </a:fld>
            <a:endParaRPr lang="it-IT"/>
          </a:p>
        </p:txBody>
      </p:sp>
    </p:spTree>
    <p:extLst>
      <p:ext uri="{BB962C8B-B14F-4D97-AF65-F5344CB8AC3E}">
        <p14:creationId xmlns:p14="http://schemas.microsoft.com/office/powerpoint/2010/main" val="377385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D1023E45-E54E-4B64-B560-06A07E44EE8B}" type="datetimeFigureOut">
              <a:rPr lang="it-IT" smtClean="0"/>
              <a:t>25/01/2018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59C76D-E0B3-45ED-8ABE-A949613F3BDA}" type="slidenum">
              <a:rPr lang="it-IT" smtClean="0"/>
              <a:t>‹#›</a:t>
            </a:fld>
            <a:endParaRPr lang="it-IT"/>
          </a:p>
        </p:txBody>
      </p:sp>
    </p:spTree>
    <p:extLst>
      <p:ext uri="{BB962C8B-B14F-4D97-AF65-F5344CB8AC3E}">
        <p14:creationId xmlns:p14="http://schemas.microsoft.com/office/powerpoint/2010/main" val="873327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D1023E45-E54E-4B64-B560-06A07E44EE8B}" type="datetimeFigureOut">
              <a:rPr lang="it-IT" smtClean="0"/>
              <a:t>25/01/2018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59C76D-E0B3-45ED-8ABE-A949613F3BDA}" type="slidenum">
              <a:rPr lang="it-IT" smtClean="0"/>
              <a:t>‹#›</a:t>
            </a:fld>
            <a:endParaRPr lang="it-IT"/>
          </a:p>
        </p:txBody>
      </p:sp>
    </p:spTree>
    <p:extLst>
      <p:ext uri="{BB962C8B-B14F-4D97-AF65-F5344CB8AC3E}">
        <p14:creationId xmlns:p14="http://schemas.microsoft.com/office/powerpoint/2010/main" val="2559807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t-I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023E45-E54E-4B64-B560-06A07E44EE8B}" type="datetimeFigureOut">
              <a:rPr lang="it-IT" smtClean="0"/>
              <a:t>25/01/2018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59C76D-E0B3-45ED-8ABE-A949613F3BDA}" type="slidenum">
              <a:rPr lang="it-IT" smtClean="0"/>
              <a:t>‹#›</a:t>
            </a:fld>
            <a:endParaRPr lang="it-IT"/>
          </a:p>
        </p:txBody>
      </p:sp>
    </p:spTree>
    <p:extLst>
      <p:ext uri="{BB962C8B-B14F-4D97-AF65-F5344CB8AC3E}">
        <p14:creationId xmlns:p14="http://schemas.microsoft.com/office/powerpoint/2010/main" val="2503142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p>
            <a:fld id="{D1023E45-E54E-4B64-B560-06A07E44EE8B}" type="datetimeFigureOut">
              <a:rPr lang="it-IT" smtClean="0"/>
              <a:t>25/01/2018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59C76D-E0B3-45ED-8ABE-A949613F3BDA}" type="slidenum">
              <a:rPr lang="it-IT" smtClean="0"/>
              <a:t>‹#›</a:t>
            </a:fld>
            <a:endParaRPr lang="it-IT"/>
          </a:p>
        </p:txBody>
      </p:sp>
    </p:spTree>
    <p:extLst>
      <p:ext uri="{BB962C8B-B14F-4D97-AF65-F5344CB8AC3E}">
        <p14:creationId xmlns:p14="http://schemas.microsoft.com/office/powerpoint/2010/main" val="282875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t-I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p>
            <a:fld id="{D1023E45-E54E-4B64-B560-06A07E44EE8B}" type="datetimeFigureOut">
              <a:rPr lang="it-IT" smtClean="0"/>
              <a:t>25/01/2018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059C76D-E0B3-45ED-8ABE-A949613F3BDA}" type="slidenum">
              <a:rPr lang="it-IT" smtClean="0"/>
              <a:t>‹#›</a:t>
            </a:fld>
            <a:endParaRPr lang="it-IT"/>
          </a:p>
        </p:txBody>
      </p:sp>
    </p:spTree>
    <p:extLst>
      <p:ext uri="{BB962C8B-B14F-4D97-AF65-F5344CB8AC3E}">
        <p14:creationId xmlns:p14="http://schemas.microsoft.com/office/powerpoint/2010/main" val="2216049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fld id="{D1023E45-E54E-4B64-B560-06A07E44EE8B}" type="datetimeFigureOut">
              <a:rPr lang="it-IT" smtClean="0"/>
              <a:t>25/01/2018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059C76D-E0B3-45ED-8ABE-A949613F3BDA}" type="slidenum">
              <a:rPr lang="it-IT" smtClean="0"/>
              <a:t>‹#›</a:t>
            </a:fld>
            <a:endParaRPr lang="it-IT"/>
          </a:p>
        </p:txBody>
      </p:sp>
    </p:spTree>
    <p:extLst>
      <p:ext uri="{BB962C8B-B14F-4D97-AF65-F5344CB8AC3E}">
        <p14:creationId xmlns:p14="http://schemas.microsoft.com/office/powerpoint/2010/main" val="303892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23E45-E54E-4B64-B560-06A07E44EE8B}" type="datetimeFigureOut">
              <a:rPr lang="it-IT" smtClean="0"/>
              <a:t>25/01/2018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059C76D-E0B3-45ED-8ABE-A949613F3BDA}" type="slidenum">
              <a:rPr lang="it-IT" smtClean="0"/>
              <a:t>‹#›</a:t>
            </a:fld>
            <a:endParaRPr lang="it-IT"/>
          </a:p>
        </p:txBody>
      </p:sp>
    </p:spTree>
    <p:extLst>
      <p:ext uri="{BB962C8B-B14F-4D97-AF65-F5344CB8AC3E}">
        <p14:creationId xmlns:p14="http://schemas.microsoft.com/office/powerpoint/2010/main" val="3718461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023E45-E54E-4B64-B560-06A07E44EE8B}" type="datetimeFigureOut">
              <a:rPr lang="it-IT" smtClean="0"/>
              <a:t>25/01/2018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59C76D-E0B3-45ED-8ABE-A949613F3BDA}" type="slidenum">
              <a:rPr lang="it-IT" smtClean="0"/>
              <a:t>‹#›</a:t>
            </a:fld>
            <a:endParaRPr lang="it-IT"/>
          </a:p>
        </p:txBody>
      </p:sp>
    </p:spTree>
    <p:extLst>
      <p:ext uri="{BB962C8B-B14F-4D97-AF65-F5344CB8AC3E}">
        <p14:creationId xmlns:p14="http://schemas.microsoft.com/office/powerpoint/2010/main" val="13459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023E45-E54E-4B64-B560-06A07E44EE8B}" type="datetimeFigureOut">
              <a:rPr lang="it-IT" smtClean="0"/>
              <a:t>25/01/2018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59C76D-E0B3-45ED-8ABE-A949613F3BDA}" type="slidenum">
              <a:rPr lang="it-IT" smtClean="0"/>
              <a:t>‹#›</a:t>
            </a:fld>
            <a:endParaRPr lang="it-IT"/>
          </a:p>
        </p:txBody>
      </p:sp>
    </p:spTree>
    <p:extLst>
      <p:ext uri="{BB962C8B-B14F-4D97-AF65-F5344CB8AC3E}">
        <p14:creationId xmlns:p14="http://schemas.microsoft.com/office/powerpoint/2010/main" val="3996614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023E45-E54E-4B64-B560-06A07E44EE8B}" type="datetimeFigureOut">
              <a:rPr lang="it-IT" smtClean="0"/>
              <a:t>25/01/2018</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9C76D-E0B3-45ED-8ABE-A949613F3BDA}" type="slidenum">
              <a:rPr lang="it-IT" smtClean="0"/>
              <a:t>‹#›</a:t>
            </a:fld>
            <a:endParaRPr lang="it-IT"/>
          </a:p>
        </p:txBody>
      </p:sp>
    </p:spTree>
    <p:extLst>
      <p:ext uri="{BB962C8B-B14F-4D97-AF65-F5344CB8AC3E}">
        <p14:creationId xmlns:p14="http://schemas.microsoft.com/office/powerpoint/2010/main" val="2697480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88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38817" y="1558396"/>
            <a:ext cx="9144000" cy="2387600"/>
          </a:xfrm>
        </p:spPr>
        <p:txBody>
          <a:bodyPr>
            <a:noAutofit/>
          </a:bodyPr>
          <a:lstStyle/>
          <a:p>
            <a:r>
              <a:rPr lang="it-IT" sz="6600" dirty="0">
                <a:ln w="0"/>
                <a:effectLst>
                  <a:outerShdw blurRad="38100" dist="19050" dir="2700000" algn="tl" rotWithShape="0">
                    <a:schemeClr val="dk1">
                      <a:alpha val="40000"/>
                    </a:schemeClr>
                  </a:outerShdw>
                </a:effectLst>
                <a:latin typeface="Garamond" panose="02020404030301010803" pitchFamily="18" charset="0"/>
              </a:rPr>
              <a:t>R</a:t>
            </a:r>
            <a:r>
              <a:rPr lang="it-IT" sz="6600" dirty="0" smtClean="0">
                <a:ln w="0"/>
                <a:effectLst>
                  <a:outerShdw blurRad="38100" dist="19050" dir="2700000" algn="tl" rotWithShape="0">
                    <a:schemeClr val="dk1">
                      <a:alpha val="40000"/>
                    </a:schemeClr>
                  </a:outerShdw>
                </a:effectLst>
                <a:latin typeface="Garamond" panose="02020404030301010803" pitchFamily="18" charset="0"/>
              </a:rPr>
              <a:t>icerche bibliografiche</a:t>
            </a:r>
            <a:br>
              <a:rPr lang="it-IT" sz="6600" dirty="0" smtClean="0">
                <a:ln w="0"/>
                <a:effectLst>
                  <a:outerShdw blurRad="38100" dist="19050" dir="2700000" algn="tl" rotWithShape="0">
                    <a:schemeClr val="dk1">
                      <a:alpha val="40000"/>
                    </a:schemeClr>
                  </a:outerShdw>
                </a:effectLst>
                <a:latin typeface="Garamond" panose="02020404030301010803" pitchFamily="18" charset="0"/>
              </a:rPr>
            </a:br>
            <a:r>
              <a:rPr lang="it-IT" sz="6600" dirty="0" smtClean="0">
                <a:ln w="0"/>
                <a:effectLst>
                  <a:outerShdw blurRad="38100" dist="19050" dir="2700000" algn="tl" rotWithShape="0">
                    <a:schemeClr val="dk1">
                      <a:alpha val="40000"/>
                    </a:schemeClr>
                  </a:outerShdw>
                </a:effectLst>
                <a:latin typeface="Garamond" panose="02020404030301010803" pitchFamily="18" charset="0"/>
              </a:rPr>
              <a:t>- Storia -</a:t>
            </a:r>
            <a:endParaRPr lang="it-IT" sz="6600" dirty="0">
              <a:ln w="0"/>
              <a:effectLst>
                <a:outerShdw blurRad="38100" dist="19050" dir="2700000" algn="tl" rotWithShape="0">
                  <a:schemeClr val="dk1">
                    <a:alpha val="40000"/>
                  </a:schemeClr>
                </a:outerShdw>
              </a:effectLst>
              <a:latin typeface="Garamond" panose="02020404030301010803" pitchFamily="18" charset="0"/>
            </a:endParaRPr>
          </a:p>
        </p:txBody>
      </p:sp>
      <p:sp>
        <p:nvSpPr>
          <p:cNvPr id="3" name="Subtitle 2"/>
          <p:cNvSpPr>
            <a:spLocks noGrp="1"/>
          </p:cNvSpPr>
          <p:nvPr>
            <p:ph type="subTitle" idx="1"/>
          </p:nvPr>
        </p:nvSpPr>
        <p:spPr>
          <a:xfrm>
            <a:off x="1404937" y="5800724"/>
            <a:ext cx="9591676" cy="542925"/>
          </a:xfrm>
        </p:spPr>
        <p:txBody>
          <a:bodyPr>
            <a:normAutofit fontScale="55000" lnSpcReduction="20000"/>
          </a:bodyPr>
          <a:lstStyle/>
          <a:p>
            <a:r>
              <a:rPr lang="it-IT" dirty="0" smtClean="0"/>
              <a:t>Mauro Caselli</a:t>
            </a:r>
          </a:p>
          <a:p>
            <a:r>
              <a:rPr lang="it-IT" dirty="0" smtClean="0"/>
              <a:t>Università di Trieste</a:t>
            </a:r>
            <a:endParaRPr lang="it-IT" dirty="0"/>
          </a:p>
        </p:txBody>
      </p:sp>
    </p:spTree>
    <p:extLst>
      <p:ext uri="{BB962C8B-B14F-4D97-AF65-F5344CB8AC3E}">
        <p14:creationId xmlns:p14="http://schemas.microsoft.com/office/powerpoint/2010/main" val="3796595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88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2979" y="3902075"/>
            <a:ext cx="8620125" cy="1185864"/>
          </a:xfrm>
        </p:spPr>
        <p:txBody>
          <a:bodyPr>
            <a:noAutofit/>
          </a:bodyPr>
          <a:lstStyle/>
          <a:p>
            <a:r>
              <a:rPr lang="it-IT" sz="2400" b="1" dirty="0">
                <a:latin typeface="Garamond" panose="02020404030301010803" pitchFamily="18" charset="0"/>
              </a:rPr>
              <a:t>Compilare una bibliografia su questo evento:</a:t>
            </a:r>
            <a:br>
              <a:rPr lang="it-IT" sz="2400" b="1" dirty="0">
                <a:latin typeface="Garamond" panose="02020404030301010803" pitchFamily="18" charset="0"/>
              </a:rPr>
            </a:br>
            <a:r>
              <a:rPr lang="it-IT" sz="2400" b="1" dirty="0">
                <a:latin typeface="Garamond" panose="02020404030301010803" pitchFamily="18" charset="0"/>
              </a:rPr>
              <a:t/>
            </a:r>
            <a:br>
              <a:rPr lang="it-IT" sz="2400" b="1" dirty="0">
                <a:latin typeface="Garamond" panose="02020404030301010803" pitchFamily="18" charset="0"/>
              </a:rPr>
            </a:br>
            <a:r>
              <a:rPr lang="it-IT" sz="2400" dirty="0" smtClean="0">
                <a:latin typeface="Garamond" panose="02020404030301010803" pitchFamily="18" charset="0"/>
              </a:rPr>
              <a:t>In </a:t>
            </a:r>
            <a:r>
              <a:rPr lang="it-IT" sz="2400" dirty="0">
                <a:latin typeface="Garamond" panose="02020404030301010803" pitchFamily="18" charset="0"/>
              </a:rPr>
              <a:t>seguito alla sconfitta tedesca nel secondo conflitto mondiale i </a:t>
            </a:r>
            <a:r>
              <a:rPr lang="it-IT" sz="2400" dirty="0" err="1">
                <a:latin typeface="Garamond" panose="02020404030301010803" pitchFamily="18" charset="0"/>
              </a:rPr>
              <a:t>Sudeti</a:t>
            </a:r>
            <a:r>
              <a:rPr lang="it-IT" sz="2400" dirty="0">
                <a:latin typeface="Garamond" panose="02020404030301010803" pitchFamily="18" charset="0"/>
              </a:rPr>
              <a:t> -  i territori germanofoni ai bordi </a:t>
            </a:r>
            <a:r>
              <a:rPr lang="it-IT" sz="2400" dirty="0" smtClean="0">
                <a:latin typeface="Garamond" panose="02020404030301010803" pitchFamily="18" charset="0"/>
              </a:rPr>
              <a:t>settentrionali e </a:t>
            </a:r>
            <a:r>
              <a:rPr lang="it-IT" sz="2400" dirty="0">
                <a:latin typeface="Garamond" panose="02020404030301010803" pitchFamily="18" charset="0"/>
              </a:rPr>
              <a:t>orientali dell'attuale repubblica Ceca - vennero restituiti alla Cecoslovacchia e la popolazione di lingua tedesca ivi residente venne espulsa in massa. In questo modo quasi tre milioni di profughi si riversarono nella Germania postbellica e furono rimpiazzati da cechi e slovacchi. Tuttavia, circa 150.000 tedeschi poterono sfuggire alle espulsioni, poiché la maggior parte di essi era composta da lavoratori considerati indispensabili, senza i quali molte industrie nazionalizzate sarebbero fallite.</a:t>
            </a:r>
          </a:p>
        </p:txBody>
      </p:sp>
      <p:sp>
        <p:nvSpPr>
          <p:cNvPr id="3" name="Subtitle 2"/>
          <p:cNvSpPr>
            <a:spLocks noGrp="1"/>
          </p:cNvSpPr>
          <p:nvPr>
            <p:ph type="subTitle" idx="1"/>
          </p:nvPr>
        </p:nvSpPr>
        <p:spPr>
          <a:xfrm>
            <a:off x="1404937" y="5800724"/>
            <a:ext cx="9591676" cy="542925"/>
          </a:xfrm>
        </p:spPr>
        <p:txBody>
          <a:bodyPr>
            <a:normAutofit fontScale="62500" lnSpcReduction="20000"/>
          </a:bodyPr>
          <a:lstStyle/>
          <a:p>
            <a:r>
              <a:rPr lang="it-IT" dirty="0" smtClean="0"/>
              <a:t>Mauro Caselli</a:t>
            </a:r>
          </a:p>
          <a:p>
            <a:r>
              <a:rPr lang="it-IT" dirty="0" smtClean="0"/>
              <a:t>Università di Trieste</a:t>
            </a:r>
            <a:endParaRPr lang="it-IT" dirty="0"/>
          </a:p>
        </p:txBody>
      </p:sp>
    </p:spTree>
    <p:extLst>
      <p:ext uri="{BB962C8B-B14F-4D97-AF65-F5344CB8AC3E}">
        <p14:creationId xmlns:p14="http://schemas.microsoft.com/office/powerpoint/2010/main" val="931672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88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90712" y="2318808"/>
            <a:ext cx="8620125" cy="1185864"/>
          </a:xfrm>
        </p:spPr>
        <p:txBody>
          <a:bodyPr>
            <a:noAutofit/>
          </a:bodyPr>
          <a:lstStyle/>
          <a:p>
            <a:r>
              <a:rPr lang="it-IT" sz="2400" b="1" dirty="0">
                <a:latin typeface="Garamond" panose="02020404030301010803" pitchFamily="18" charset="0"/>
              </a:rPr>
              <a:t>Compilare una bibliografia su questo evento:</a:t>
            </a:r>
            <a:br>
              <a:rPr lang="it-IT" sz="2400" b="1" dirty="0">
                <a:latin typeface="Garamond" panose="02020404030301010803" pitchFamily="18" charset="0"/>
              </a:rPr>
            </a:br>
            <a:r>
              <a:rPr lang="it-IT" sz="2400" b="1" dirty="0">
                <a:latin typeface="Garamond" panose="02020404030301010803" pitchFamily="18" charset="0"/>
              </a:rPr>
              <a:t/>
            </a:r>
            <a:br>
              <a:rPr lang="it-IT" sz="2400" b="1" dirty="0">
                <a:latin typeface="Garamond" panose="02020404030301010803" pitchFamily="18" charset="0"/>
              </a:rPr>
            </a:br>
            <a:r>
              <a:rPr lang="it-IT" sz="2400" b="1" dirty="0" smtClean="0"/>
              <a:t/>
            </a:r>
            <a:br>
              <a:rPr lang="it-IT" sz="2400" b="1" dirty="0" smtClean="0"/>
            </a:br>
            <a:r>
              <a:rPr lang="it-IT" sz="2400" dirty="0">
                <a:latin typeface="Garamond" panose="02020404030301010803" pitchFamily="18" charset="0"/>
              </a:rPr>
              <a:t>L'occupazione giapponese durante la seconda guerra mondiale causò la Carestia vietnamita del 1945, con due milioni di morti</a:t>
            </a:r>
            <a:r>
              <a:rPr lang="it-IT" sz="2400" dirty="0" smtClean="0">
                <a:latin typeface="Garamond" panose="02020404030301010803" pitchFamily="18" charset="0"/>
              </a:rPr>
              <a:t>.</a:t>
            </a:r>
            <a:endParaRPr lang="it-IT" sz="2400" dirty="0">
              <a:latin typeface="Garamond" panose="02020404030301010803" pitchFamily="18" charset="0"/>
            </a:endParaRPr>
          </a:p>
        </p:txBody>
      </p:sp>
      <p:sp>
        <p:nvSpPr>
          <p:cNvPr id="3" name="Subtitle 2"/>
          <p:cNvSpPr>
            <a:spLocks noGrp="1"/>
          </p:cNvSpPr>
          <p:nvPr>
            <p:ph type="subTitle" idx="1"/>
          </p:nvPr>
        </p:nvSpPr>
        <p:spPr>
          <a:xfrm>
            <a:off x="1404937" y="5800724"/>
            <a:ext cx="9591676" cy="542925"/>
          </a:xfrm>
        </p:spPr>
        <p:txBody>
          <a:bodyPr>
            <a:normAutofit fontScale="62500" lnSpcReduction="20000"/>
          </a:bodyPr>
          <a:lstStyle/>
          <a:p>
            <a:r>
              <a:rPr lang="it-IT" dirty="0" smtClean="0"/>
              <a:t>Mauro Caselli</a:t>
            </a:r>
          </a:p>
          <a:p>
            <a:r>
              <a:rPr lang="it-IT" dirty="0" smtClean="0"/>
              <a:t>Università di Trieste</a:t>
            </a:r>
            <a:endParaRPr lang="it-IT" dirty="0"/>
          </a:p>
        </p:txBody>
      </p:sp>
    </p:spTree>
    <p:extLst>
      <p:ext uri="{BB962C8B-B14F-4D97-AF65-F5344CB8AC3E}">
        <p14:creationId xmlns:p14="http://schemas.microsoft.com/office/powerpoint/2010/main" val="10102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88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90712" y="2318808"/>
            <a:ext cx="8620125" cy="1185864"/>
          </a:xfrm>
        </p:spPr>
        <p:txBody>
          <a:bodyPr>
            <a:noAutofit/>
          </a:bodyPr>
          <a:lstStyle/>
          <a:p>
            <a:r>
              <a:rPr lang="it-IT" sz="2400" b="1" dirty="0">
                <a:latin typeface="Garamond" panose="02020404030301010803" pitchFamily="18" charset="0"/>
              </a:rPr>
              <a:t>Compilare una bibliografia su questo evento:</a:t>
            </a:r>
            <a:br>
              <a:rPr lang="it-IT" sz="2400" b="1" dirty="0">
                <a:latin typeface="Garamond" panose="02020404030301010803" pitchFamily="18" charset="0"/>
              </a:rPr>
            </a:br>
            <a:r>
              <a:rPr lang="it-IT" sz="2400" b="1" dirty="0">
                <a:latin typeface="Garamond" panose="02020404030301010803" pitchFamily="18" charset="0"/>
              </a:rPr>
              <a:t/>
            </a:r>
            <a:br>
              <a:rPr lang="it-IT" sz="2400" b="1" dirty="0">
                <a:latin typeface="Garamond" panose="02020404030301010803" pitchFamily="18" charset="0"/>
              </a:rPr>
            </a:br>
            <a:r>
              <a:rPr lang="it-IT" sz="2400" b="1" dirty="0" smtClean="0"/>
              <a:t/>
            </a:r>
            <a:br>
              <a:rPr lang="it-IT" sz="2400" b="1" dirty="0" smtClean="0"/>
            </a:br>
            <a:r>
              <a:rPr lang="it-IT" sz="2400" b="1" dirty="0" smtClean="0"/>
              <a:t> </a:t>
            </a:r>
            <a:r>
              <a:rPr lang="it-IT" sz="2400" b="1" dirty="0" smtClean="0">
                <a:latin typeface="Garamond" panose="02020404030301010803" pitchFamily="18" charset="0"/>
              </a:rPr>
              <a:t>il «</a:t>
            </a:r>
            <a:r>
              <a:rPr lang="it-IT" sz="2400" dirty="0" smtClean="0">
                <a:latin typeface="Garamond" panose="02020404030301010803" pitchFamily="18" charset="0"/>
              </a:rPr>
              <a:t>Sacco </a:t>
            </a:r>
            <a:r>
              <a:rPr lang="it-IT" sz="2400" dirty="0">
                <a:latin typeface="Garamond" panose="02020404030301010803" pitchFamily="18" charset="0"/>
              </a:rPr>
              <a:t>di </a:t>
            </a:r>
            <a:r>
              <a:rPr lang="it-IT" sz="2400" dirty="0" smtClean="0">
                <a:latin typeface="Garamond" panose="02020404030301010803" pitchFamily="18" charset="0"/>
              </a:rPr>
              <a:t>Roma» del </a:t>
            </a:r>
            <a:r>
              <a:rPr lang="it-IT" sz="2400" dirty="0">
                <a:latin typeface="Garamond" panose="02020404030301010803" pitchFamily="18" charset="0"/>
              </a:rPr>
              <a:t>410 </a:t>
            </a:r>
            <a:r>
              <a:rPr lang="it-IT" sz="2400" dirty="0" smtClean="0">
                <a:latin typeface="Garamond" panose="02020404030301010803" pitchFamily="18" charset="0"/>
              </a:rPr>
              <a:t>e quello del </a:t>
            </a:r>
            <a:r>
              <a:rPr lang="it-IT" sz="2400" dirty="0">
                <a:latin typeface="Garamond" panose="02020404030301010803" pitchFamily="18" charset="0"/>
              </a:rPr>
              <a:t>1527</a:t>
            </a:r>
            <a:r>
              <a:rPr lang="it-IT" sz="2400" dirty="0" smtClean="0">
                <a:latin typeface="Garamond" panose="02020404030301010803" pitchFamily="18" charset="0"/>
              </a:rPr>
              <a:t>. Distinguere le due </a:t>
            </a:r>
            <a:r>
              <a:rPr lang="it-IT" sz="2400" dirty="0" smtClean="0">
                <a:latin typeface="Garamond" panose="02020404030301010803" pitchFamily="18" charset="0"/>
              </a:rPr>
              <a:t>bibliografie. </a:t>
            </a:r>
            <a:endParaRPr lang="it-IT" sz="2400" dirty="0">
              <a:latin typeface="Garamond" panose="02020404030301010803" pitchFamily="18" charset="0"/>
            </a:endParaRPr>
          </a:p>
        </p:txBody>
      </p:sp>
      <p:sp>
        <p:nvSpPr>
          <p:cNvPr id="3" name="Subtitle 2"/>
          <p:cNvSpPr>
            <a:spLocks noGrp="1"/>
          </p:cNvSpPr>
          <p:nvPr>
            <p:ph type="subTitle" idx="1"/>
          </p:nvPr>
        </p:nvSpPr>
        <p:spPr>
          <a:xfrm>
            <a:off x="1404937" y="5800724"/>
            <a:ext cx="9591676" cy="542925"/>
          </a:xfrm>
        </p:spPr>
        <p:txBody>
          <a:bodyPr>
            <a:normAutofit fontScale="62500" lnSpcReduction="20000"/>
          </a:bodyPr>
          <a:lstStyle/>
          <a:p>
            <a:r>
              <a:rPr lang="it-IT" dirty="0" smtClean="0"/>
              <a:t>Mauro Caselli</a:t>
            </a:r>
          </a:p>
          <a:p>
            <a:r>
              <a:rPr lang="it-IT" dirty="0" smtClean="0"/>
              <a:t>Università di Trieste</a:t>
            </a:r>
            <a:endParaRPr lang="it-IT" dirty="0"/>
          </a:p>
        </p:txBody>
      </p:sp>
    </p:spTree>
    <p:extLst>
      <p:ext uri="{BB962C8B-B14F-4D97-AF65-F5344CB8AC3E}">
        <p14:creationId xmlns:p14="http://schemas.microsoft.com/office/powerpoint/2010/main" val="3749397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88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90712" y="2318808"/>
            <a:ext cx="8620125" cy="1185864"/>
          </a:xfrm>
        </p:spPr>
        <p:txBody>
          <a:bodyPr>
            <a:noAutofit/>
          </a:bodyPr>
          <a:lstStyle/>
          <a:p>
            <a:r>
              <a:rPr lang="it-IT" sz="2400" b="1" dirty="0">
                <a:latin typeface="Garamond" panose="02020404030301010803" pitchFamily="18" charset="0"/>
              </a:rPr>
              <a:t>Compilare una bibliografia su questo evento:</a:t>
            </a:r>
            <a:br>
              <a:rPr lang="it-IT" sz="2400" b="1" dirty="0">
                <a:latin typeface="Garamond" panose="02020404030301010803" pitchFamily="18" charset="0"/>
              </a:rPr>
            </a:br>
            <a:r>
              <a:rPr lang="it-IT" sz="2400" b="1" dirty="0">
                <a:latin typeface="Garamond" panose="02020404030301010803" pitchFamily="18" charset="0"/>
              </a:rPr>
              <a:t/>
            </a:r>
            <a:br>
              <a:rPr lang="it-IT" sz="2400" b="1" dirty="0">
                <a:latin typeface="Garamond" panose="02020404030301010803" pitchFamily="18" charset="0"/>
              </a:rPr>
            </a:br>
            <a:r>
              <a:rPr lang="it-IT" sz="2400" dirty="0" smtClean="0">
                <a:latin typeface="Garamond" panose="02020404030301010803" pitchFamily="18" charset="0"/>
              </a:rPr>
              <a:t>La </a:t>
            </a:r>
            <a:r>
              <a:rPr lang="it-IT" sz="2400" dirty="0" smtClean="0">
                <a:latin typeface="Garamond" panose="02020404030301010803" pitchFamily="18" charset="0"/>
              </a:rPr>
              <a:t>città di Caporetto nella prima guerra mondiale e nel secondo conflitto. Distinguere le due bibliografie.</a:t>
            </a:r>
            <a:endParaRPr lang="it-IT" sz="2400" dirty="0">
              <a:latin typeface="Garamond" panose="02020404030301010803" pitchFamily="18" charset="0"/>
            </a:endParaRPr>
          </a:p>
        </p:txBody>
      </p:sp>
      <p:sp>
        <p:nvSpPr>
          <p:cNvPr id="3" name="Subtitle 2"/>
          <p:cNvSpPr>
            <a:spLocks noGrp="1"/>
          </p:cNvSpPr>
          <p:nvPr>
            <p:ph type="subTitle" idx="1"/>
          </p:nvPr>
        </p:nvSpPr>
        <p:spPr>
          <a:xfrm>
            <a:off x="1404937" y="5800724"/>
            <a:ext cx="9591676" cy="542925"/>
          </a:xfrm>
        </p:spPr>
        <p:txBody>
          <a:bodyPr>
            <a:normAutofit fontScale="62500" lnSpcReduction="20000"/>
          </a:bodyPr>
          <a:lstStyle/>
          <a:p>
            <a:r>
              <a:rPr lang="it-IT" dirty="0" smtClean="0"/>
              <a:t>Mauro Caselli</a:t>
            </a:r>
          </a:p>
          <a:p>
            <a:r>
              <a:rPr lang="it-IT" dirty="0" smtClean="0"/>
              <a:t>Università di Trieste</a:t>
            </a:r>
            <a:endParaRPr lang="it-IT" dirty="0"/>
          </a:p>
        </p:txBody>
      </p:sp>
    </p:spTree>
    <p:extLst>
      <p:ext uri="{BB962C8B-B14F-4D97-AF65-F5344CB8AC3E}">
        <p14:creationId xmlns:p14="http://schemas.microsoft.com/office/powerpoint/2010/main" val="4196001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88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90712" y="2318808"/>
            <a:ext cx="8620125" cy="1185864"/>
          </a:xfrm>
        </p:spPr>
        <p:txBody>
          <a:bodyPr>
            <a:noAutofit/>
          </a:bodyPr>
          <a:lstStyle/>
          <a:p>
            <a:r>
              <a:rPr lang="it-IT" sz="2400" b="1" dirty="0">
                <a:latin typeface="Garamond" panose="02020404030301010803" pitchFamily="18" charset="0"/>
              </a:rPr>
              <a:t>Compilare una bibliografia su questo evento:</a:t>
            </a:r>
            <a:br>
              <a:rPr lang="it-IT" sz="2400" b="1" dirty="0">
                <a:latin typeface="Garamond" panose="02020404030301010803" pitchFamily="18" charset="0"/>
              </a:rPr>
            </a:br>
            <a:r>
              <a:rPr lang="it-IT" sz="2400" b="1" dirty="0">
                <a:latin typeface="Garamond" panose="02020404030301010803" pitchFamily="18" charset="0"/>
              </a:rPr>
              <a:t/>
            </a:r>
            <a:br>
              <a:rPr lang="it-IT" sz="2400" b="1" dirty="0">
                <a:latin typeface="Garamond" panose="02020404030301010803" pitchFamily="18" charset="0"/>
              </a:rPr>
            </a:br>
            <a:r>
              <a:rPr lang="it-IT" sz="2400" b="1" dirty="0" smtClean="0"/>
              <a:t/>
            </a:r>
            <a:br>
              <a:rPr lang="it-IT" sz="2400" b="1" dirty="0" smtClean="0"/>
            </a:br>
            <a:r>
              <a:rPr lang="it-IT" sz="2400" dirty="0">
                <a:latin typeface="Garamond" panose="02020404030301010803" pitchFamily="18" charset="0"/>
              </a:rPr>
              <a:t>L</a:t>
            </a:r>
            <a:r>
              <a:rPr lang="it-IT" sz="2400" dirty="0" smtClean="0">
                <a:latin typeface="Garamond" panose="02020404030301010803" pitchFamily="18" charset="0"/>
              </a:rPr>
              <a:t>a </a:t>
            </a:r>
            <a:r>
              <a:rPr lang="it-IT" sz="2400" dirty="0" smtClean="0">
                <a:latin typeface="Garamond" panose="02020404030301010803" pitchFamily="18" charset="0"/>
              </a:rPr>
              <a:t>storia della </a:t>
            </a:r>
            <a:r>
              <a:rPr lang="it-IT" sz="2400" dirty="0" smtClean="0">
                <a:latin typeface="Garamond" panose="02020404030301010803" pitchFamily="18" charset="0"/>
              </a:rPr>
              <a:t>penicillina.</a:t>
            </a:r>
            <a:endParaRPr lang="it-IT" sz="2400" dirty="0">
              <a:latin typeface="Garamond" panose="02020404030301010803" pitchFamily="18" charset="0"/>
            </a:endParaRPr>
          </a:p>
        </p:txBody>
      </p:sp>
      <p:sp>
        <p:nvSpPr>
          <p:cNvPr id="3" name="Subtitle 2"/>
          <p:cNvSpPr>
            <a:spLocks noGrp="1"/>
          </p:cNvSpPr>
          <p:nvPr>
            <p:ph type="subTitle" idx="1"/>
          </p:nvPr>
        </p:nvSpPr>
        <p:spPr>
          <a:xfrm>
            <a:off x="1404937" y="5800724"/>
            <a:ext cx="9591676" cy="542925"/>
          </a:xfrm>
        </p:spPr>
        <p:txBody>
          <a:bodyPr>
            <a:normAutofit fontScale="62500" lnSpcReduction="20000"/>
          </a:bodyPr>
          <a:lstStyle/>
          <a:p>
            <a:r>
              <a:rPr lang="it-IT" dirty="0" smtClean="0"/>
              <a:t>Mauro Caselli</a:t>
            </a:r>
          </a:p>
          <a:p>
            <a:r>
              <a:rPr lang="it-IT" dirty="0" smtClean="0"/>
              <a:t>Università di Trieste</a:t>
            </a:r>
            <a:endParaRPr lang="it-IT" dirty="0"/>
          </a:p>
        </p:txBody>
      </p:sp>
    </p:spTree>
    <p:extLst>
      <p:ext uri="{BB962C8B-B14F-4D97-AF65-F5344CB8AC3E}">
        <p14:creationId xmlns:p14="http://schemas.microsoft.com/office/powerpoint/2010/main" val="1686169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88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90712" y="2318808"/>
            <a:ext cx="8620125" cy="1185864"/>
          </a:xfrm>
        </p:spPr>
        <p:txBody>
          <a:bodyPr>
            <a:noAutofit/>
          </a:bodyPr>
          <a:lstStyle/>
          <a:p>
            <a:r>
              <a:rPr lang="it-IT" sz="2400" b="1" dirty="0">
                <a:latin typeface="Garamond" panose="02020404030301010803" pitchFamily="18" charset="0"/>
              </a:rPr>
              <a:t>Compilare una bibliografia su questo evento:</a:t>
            </a:r>
            <a:br>
              <a:rPr lang="it-IT" sz="2400" b="1" dirty="0">
                <a:latin typeface="Garamond" panose="02020404030301010803" pitchFamily="18" charset="0"/>
              </a:rPr>
            </a:br>
            <a:r>
              <a:rPr lang="it-IT" sz="2400" b="1" dirty="0">
                <a:latin typeface="Garamond" panose="02020404030301010803" pitchFamily="18" charset="0"/>
              </a:rPr>
              <a:t/>
            </a:r>
            <a:br>
              <a:rPr lang="it-IT" sz="2400" b="1" dirty="0">
                <a:latin typeface="Garamond" panose="02020404030301010803" pitchFamily="18" charset="0"/>
              </a:rPr>
            </a:br>
            <a:r>
              <a:rPr lang="it-IT" sz="2400" dirty="0" smtClean="0">
                <a:latin typeface="Garamond" panose="02020404030301010803" pitchFamily="18" charset="0"/>
              </a:rPr>
              <a:t>La </a:t>
            </a:r>
            <a:r>
              <a:rPr lang="it-IT" sz="2400" dirty="0">
                <a:latin typeface="Garamond" panose="02020404030301010803" pitchFamily="18" charset="0"/>
              </a:rPr>
              <a:t>peste a L</a:t>
            </a:r>
            <a:r>
              <a:rPr lang="it-IT" sz="2400" dirty="0" smtClean="0">
                <a:latin typeface="Garamond" panose="02020404030301010803" pitchFamily="18" charset="0"/>
              </a:rPr>
              <a:t>ondra </a:t>
            </a:r>
            <a:r>
              <a:rPr lang="it-IT" sz="2400" dirty="0">
                <a:latin typeface="Garamond" panose="02020404030301010803" pitchFamily="18" charset="0"/>
              </a:rPr>
              <a:t>al tempo di </a:t>
            </a:r>
            <a:r>
              <a:rPr lang="it-IT" sz="2400" dirty="0" smtClean="0">
                <a:latin typeface="Garamond" panose="02020404030301010803" pitchFamily="18" charset="0"/>
              </a:rPr>
              <a:t>Shakespeare.</a:t>
            </a:r>
            <a:endParaRPr lang="it-IT" sz="2400" dirty="0">
              <a:latin typeface="Garamond" panose="02020404030301010803" pitchFamily="18" charset="0"/>
            </a:endParaRPr>
          </a:p>
        </p:txBody>
      </p:sp>
      <p:sp>
        <p:nvSpPr>
          <p:cNvPr id="3" name="Subtitle 2"/>
          <p:cNvSpPr>
            <a:spLocks noGrp="1"/>
          </p:cNvSpPr>
          <p:nvPr>
            <p:ph type="subTitle" idx="1"/>
          </p:nvPr>
        </p:nvSpPr>
        <p:spPr>
          <a:xfrm>
            <a:off x="1404937" y="5800724"/>
            <a:ext cx="9591676" cy="542925"/>
          </a:xfrm>
        </p:spPr>
        <p:txBody>
          <a:bodyPr>
            <a:normAutofit fontScale="62500" lnSpcReduction="20000"/>
          </a:bodyPr>
          <a:lstStyle/>
          <a:p>
            <a:r>
              <a:rPr lang="it-IT" dirty="0" smtClean="0"/>
              <a:t>Mauro Caselli</a:t>
            </a:r>
          </a:p>
          <a:p>
            <a:r>
              <a:rPr lang="it-IT" dirty="0" smtClean="0"/>
              <a:t>Università di Trieste</a:t>
            </a:r>
            <a:endParaRPr lang="it-IT" dirty="0"/>
          </a:p>
        </p:txBody>
      </p:sp>
    </p:spTree>
    <p:extLst>
      <p:ext uri="{BB962C8B-B14F-4D97-AF65-F5344CB8AC3E}">
        <p14:creationId xmlns:p14="http://schemas.microsoft.com/office/powerpoint/2010/main" val="2095327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88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90712" y="2318808"/>
            <a:ext cx="8620125" cy="1185864"/>
          </a:xfrm>
        </p:spPr>
        <p:txBody>
          <a:bodyPr>
            <a:noAutofit/>
          </a:bodyPr>
          <a:lstStyle/>
          <a:p>
            <a:r>
              <a:rPr lang="it-IT" sz="2400" b="1">
                <a:latin typeface="Garamond" panose="02020404030301010803" pitchFamily="18" charset="0"/>
              </a:rPr>
              <a:t>Compilare una bibliografia su questo evento:</a:t>
            </a:r>
            <a:br>
              <a:rPr lang="it-IT" sz="2400" b="1">
                <a:latin typeface="Garamond" panose="02020404030301010803" pitchFamily="18" charset="0"/>
              </a:rPr>
            </a:br>
            <a:r>
              <a:rPr lang="it-IT" sz="2400" b="1">
                <a:latin typeface="Garamond" panose="02020404030301010803" pitchFamily="18" charset="0"/>
              </a:rPr>
              <a:t/>
            </a:r>
            <a:br>
              <a:rPr lang="it-IT" sz="2400" b="1">
                <a:latin typeface="Garamond" panose="02020404030301010803" pitchFamily="18" charset="0"/>
              </a:rPr>
            </a:br>
            <a:r>
              <a:rPr lang="it-IT" sz="2400" smtClean="0">
                <a:latin typeface="Garamond" panose="02020404030301010803" pitchFamily="18" charset="0"/>
              </a:rPr>
              <a:t>su </a:t>
            </a:r>
            <a:r>
              <a:rPr lang="it-IT" sz="2400" dirty="0" smtClean="0">
                <a:latin typeface="Garamond" panose="02020404030301010803" pitchFamily="18" charset="0"/>
              </a:rPr>
              <a:t>Tullio </a:t>
            </a:r>
            <a:r>
              <a:rPr lang="it-IT" sz="2400" dirty="0">
                <a:latin typeface="Garamond" panose="02020404030301010803" pitchFamily="18" charset="0"/>
              </a:rPr>
              <a:t>C</a:t>
            </a:r>
            <a:r>
              <a:rPr lang="it-IT" sz="2400" dirty="0" smtClean="0">
                <a:latin typeface="Garamond" panose="02020404030301010803" pitchFamily="18" charset="0"/>
              </a:rPr>
              <a:t>ianetti</a:t>
            </a:r>
            <a:endParaRPr lang="it-IT" sz="2400" dirty="0">
              <a:latin typeface="Garamond" panose="02020404030301010803" pitchFamily="18" charset="0"/>
            </a:endParaRPr>
          </a:p>
        </p:txBody>
      </p:sp>
      <p:sp>
        <p:nvSpPr>
          <p:cNvPr id="3" name="Subtitle 2"/>
          <p:cNvSpPr>
            <a:spLocks noGrp="1"/>
          </p:cNvSpPr>
          <p:nvPr>
            <p:ph type="subTitle" idx="1"/>
          </p:nvPr>
        </p:nvSpPr>
        <p:spPr>
          <a:xfrm>
            <a:off x="1404937" y="5800724"/>
            <a:ext cx="9591676" cy="542925"/>
          </a:xfrm>
        </p:spPr>
        <p:txBody>
          <a:bodyPr>
            <a:normAutofit fontScale="62500" lnSpcReduction="20000"/>
          </a:bodyPr>
          <a:lstStyle/>
          <a:p>
            <a:r>
              <a:rPr lang="it-IT" dirty="0" smtClean="0"/>
              <a:t>Mauro Caselli</a:t>
            </a:r>
          </a:p>
          <a:p>
            <a:r>
              <a:rPr lang="it-IT" dirty="0" smtClean="0"/>
              <a:t>Università di Trieste</a:t>
            </a:r>
            <a:endParaRPr lang="it-IT" dirty="0"/>
          </a:p>
        </p:txBody>
      </p:sp>
    </p:spTree>
    <p:extLst>
      <p:ext uri="{BB962C8B-B14F-4D97-AF65-F5344CB8AC3E}">
        <p14:creationId xmlns:p14="http://schemas.microsoft.com/office/powerpoint/2010/main" val="2573509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t-IT"/>
          </a:p>
        </p:txBody>
      </p:sp>
      <p:sp>
        <p:nvSpPr>
          <p:cNvPr id="3" name="Content Placeholder 2"/>
          <p:cNvSpPr>
            <a:spLocks noGrp="1"/>
          </p:cNvSpPr>
          <p:nvPr>
            <p:ph idx="1"/>
          </p:nvPr>
        </p:nvSpPr>
        <p:spPr/>
        <p:txBody>
          <a:bodyPr/>
          <a:lstStyle/>
          <a:p>
            <a:endParaRPr lang="it-IT"/>
          </a:p>
        </p:txBody>
      </p:sp>
    </p:spTree>
    <p:extLst>
      <p:ext uri="{BB962C8B-B14F-4D97-AF65-F5344CB8AC3E}">
        <p14:creationId xmlns:p14="http://schemas.microsoft.com/office/powerpoint/2010/main" val="2549546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88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03867" y="1389593"/>
            <a:ext cx="9124950" cy="3843338"/>
          </a:xfrm>
        </p:spPr>
        <p:txBody>
          <a:bodyPr>
            <a:noAutofit/>
          </a:bodyPr>
          <a:lstStyle/>
          <a:p>
            <a:r>
              <a:rPr lang="it-IT" sz="2400" b="1" dirty="0"/>
              <a:t/>
            </a:r>
            <a:br>
              <a:rPr lang="it-IT" sz="2400" b="1" dirty="0"/>
            </a:br>
            <a:r>
              <a:rPr lang="it-IT" sz="2400" b="1" dirty="0">
                <a:latin typeface="Garamond" panose="02020404030301010803" pitchFamily="18" charset="0"/>
              </a:rPr>
              <a:t>Compilare una bibliografia su questo evento:</a:t>
            </a:r>
            <a:br>
              <a:rPr lang="it-IT" sz="2400" b="1" dirty="0">
                <a:latin typeface="Garamond" panose="02020404030301010803" pitchFamily="18" charset="0"/>
              </a:rPr>
            </a:br>
            <a:r>
              <a:rPr lang="it-IT" sz="2400" b="1" dirty="0">
                <a:latin typeface="Garamond" panose="02020404030301010803" pitchFamily="18" charset="0"/>
              </a:rPr>
              <a:t/>
            </a:r>
            <a:br>
              <a:rPr lang="it-IT" sz="2400" b="1" dirty="0">
                <a:latin typeface="Garamond" panose="02020404030301010803" pitchFamily="18" charset="0"/>
              </a:rPr>
            </a:br>
            <a:r>
              <a:rPr lang="it-IT" sz="2400" b="1" dirty="0">
                <a:latin typeface="Garamond" panose="02020404030301010803" pitchFamily="18" charset="0"/>
              </a:rPr>
              <a:t/>
            </a:r>
            <a:br>
              <a:rPr lang="it-IT" sz="2400" b="1" dirty="0">
                <a:latin typeface="Garamond" panose="02020404030301010803" pitchFamily="18" charset="0"/>
              </a:rPr>
            </a:br>
            <a:r>
              <a:rPr lang="it-IT" sz="2400" dirty="0" smtClean="0">
                <a:latin typeface="Garamond" panose="02020404030301010803" pitchFamily="18" charset="0"/>
              </a:rPr>
              <a:t>Nel </a:t>
            </a:r>
            <a:r>
              <a:rPr lang="it-IT" sz="2400" dirty="0">
                <a:latin typeface="Garamond" panose="02020404030301010803" pitchFamily="18" charset="0"/>
              </a:rPr>
              <a:t>1845 l'Irlanda fu colpita </a:t>
            </a:r>
            <a:r>
              <a:rPr lang="it-IT" sz="2400" dirty="0" smtClean="0">
                <a:latin typeface="Garamond" panose="02020404030301010803" pitchFamily="18" charset="0"/>
              </a:rPr>
              <a:t>da una carestia che </a:t>
            </a:r>
            <a:r>
              <a:rPr lang="it-IT" sz="2400" dirty="0">
                <a:latin typeface="Garamond" panose="02020404030301010803" pitchFamily="18" charset="0"/>
              </a:rPr>
              <a:t>colpì la raccolta delle </a:t>
            </a:r>
            <a:r>
              <a:rPr lang="it-IT" sz="2400" dirty="0" smtClean="0">
                <a:latin typeface="Garamond" panose="02020404030301010803" pitchFamily="18" charset="0"/>
              </a:rPr>
              <a:t>patate, </a:t>
            </a:r>
            <a:r>
              <a:rPr lang="it-IT" sz="2400" dirty="0">
                <a:latin typeface="Garamond" panose="02020404030301010803" pitchFamily="18" charset="0"/>
              </a:rPr>
              <a:t>l'alimento principale per la maggior parte della popolazione. Una considerevole parte della popolazione morì, un'altra grandissima parte lasciò il paese dando vita a una delle più ingenti emigrazioni della storia: milioni di profughi si imbarcarono verso </a:t>
            </a:r>
            <a:r>
              <a:rPr lang="it-IT" sz="2400" dirty="0" smtClean="0">
                <a:latin typeface="Garamond" panose="02020404030301010803" pitchFamily="18" charset="0"/>
              </a:rPr>
              <a:t>l'America </a:t>
            </a:r>
            <a:r>
              <a:rPr lang="it-IT" sz="2400" dirty="0">
                <a:latin typeface="Garamond" panose="02020404030301010803" pitchFamily="18" charset="0"/>
              </a:rPr>
              <a:t>e la </a:t>
            </a:r>
            <a:r>
              <a:rPr lang="it-IT" sz="2400" dirty="0" smtClean="0">
                <a:latin typeface="Garamond" panose="02020404030301010803" pitchFamily="18" charset="0"/>
              </a:rPr>
              <a:t>Gran Bretagna, </a:t>
            </a:r>
            <a:r>
              <a:rPr lang="it-IT" sz="2400" dirty="0">
                <a:latin typeface="Garamond" panose="02020404030301010803" pitchFamily="18" charset="0"/>
              </a:rPr>
              <a:t>spesso sulle cosiddette </a:t>
            </a:r>
            <a:r>
              <a:rPr lang="it-IT" sz="2400" i="1" dirty="0" err="1">
                <a:latin typeface="Garamond" panose="02020404030301010803" pitchFamily="18" charset="0"/>
              </a:rPr>
              <a:t>Coffin</a:t>
            </a:r>
            <a:r>
              <a:rPr lang="it-IT" sz="2400" i="1" dirty="0">
                <a:latin typeface="Garamond" panose="02020404030301010803" pitchFamily="18" charset="0"/>
              </a:rPr>
              <a:t> </a:t>
            </a:r>
            <a:r>
              <a:rPr lang="it-IT" sz="2400" i="1" dirty="0" err="1">
                <a:latin typeface="Garamond" panose="02020404030301010803" pitchFamily="18" charset="0"/>
              </a:rPr>
              <a:t>ships</a:t>
            </a:r>
            <a:r>
              <a:rPr lang="it-IT" sz="2400" dirty="0">
                <a:latin typeface="Garamond" panose="02020404030301010803" pitchFamily="18" charset="0"/>
              </a:rPr>
              <a:t> (Bare galleggianti), imbarcazioni non adatte a salpare per l'Oceano </a:t>
            </a:r>
            <a:r>
              <a:rPr lang="it-IT" sz="2400" dirty="0" smtClean="0">
                <a:latin typeface="Garamond" panose="02020404030301010803" pitchFamily="18" charset="0"/>
              </a:rPr>
              <a:t>Atlantico </a:t>
            </a:r>
            <a:r>
              <a:rPr lang="it-IT" sz="2400" dirty="0">
                <a:latin typeface="Garamond" panose="02020404030301010803" pitchFamily="18" charset="0"/>
              </a:rPr>
              <a:t>e che causarono un numero elevatissimo di morti. Tra morti ed emigranti la Grande Carestia portò la popolazione irlandese da circa 8 milioni di persone a circa 4,4 </a:t>
            </a:r>
            <a:r>
              <a:rPr lang="it-IT" sz="2400" dirty="0" smtClean="0">
                <a:latin typeface="Garamond" panose="02020404030301010803" pitchFamily="18" charset="0"/>
              </a:rPr>
              <a:t>nel 1911.</a:t>
            </a:r>
            <a:endParaRPr lang="it-IT" sz="2400" dirty="0">
              <a:latin typeface="Garamond" panose="02020404030301010803" pitchFamily="18" charset="0"/>
            </a:endParaRPr>
          </a:p>
        </p:txBody>
      </p:sp>
      <p:sp>
        <p:nvSpPr>
          <p:cNvPr id="3" name="Subtitle 2"/>
          <p:cNvSpPr>
            <a:spLocks noGrp="1"/>
          </p:cNvSpPr>
          <p:nvPr>
            <p:ph type="subTitle" idx="1"/>
          </p:nvPr>
        </p:nvSpPr>
        <p:spPr>
          <a:xfrm>
            <a:off x="1404937" y="5800724"/>
            <a:ext cx="9591676" cy="542925"/>
          </a:xfrm>
        </p:spPr>
        <p:txBody>
          <a:bodyPr>
            <a:normAutofit fontScale="62500" lnSpcReduction="20000"/>
          </a:bodyPr>
          <a:lstStyle/>
          <a:p>
            <a:r>
              <a:rPr lang="it-IT" dirty="0" smtClean="0"/>
              <a:t>Mauro Caselli</a:t>
            </a:r>
          </a:p>
          <a:p>
            <a:r>
              <a:rPr lang="it-IT" dirty="0" smtClean="0"/>
              <a:t>Università di Trieste</a:t>
            </a:r>
            <a:endParaRPr lang="it-IT" dirty="0"/>
          </a:p>
        </p:txBody>
      </p:sp>
    </p:spTree>
    <p:extLst>
      <p:ext uri="{BB962C8B-B14F-4D97-AF65-F5344CB8AC3E}">
        <p14:creationId xmlns:p14="http://schemas.microsoft.com/office/powerpoint/2010/main" val="640899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88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1295400"/>
            <a:ext cx="8677275" cy="2976564"/>
          </a:xfrm>
        </p:spPr>
        <p:txBody>
          <a:bodyPr>
            <a:noAutofit/>
          </a:bodyPr>
          <a:lstStyle/>
          <a:p>
            <a:r>
              <a:rPr lang="it-IT" sz="2400" b="1" dirty="0">
                <a:latin typeface="Garamond" panose="02020404030301010803" pitchFamily="18" charset="0"/>
              </a:rPr>
              <a:t>Compilare una bibliografia su questo evento:</a:t>
            </a:r>
            <a:br>
              <a:rPr lang="it-IT" sz="2400" b="1" dirty="0">
                <a:latin typeface="Garamond" panose="02020404030301010803" pitchFamily="18" charset="0"/>
              </a:rPr>
            </a:br>
            <a:r>
              <a:rPr lang="it-IT" sz="2400" b="1" dirty="0">
                <a:latin typeface="Garamond" panose="02020404030301010803" pitchFamily="18" charset="0"/>
              </a:rPr>
              <a:t/>
            </a:r>
            <a:br>
              <a:rPr lang="it-IT" sz="2400" b="1" dirty="0">
                <a:latin typeface="Garamond" panose="02020404030301010803" pitchFamily="18" charset="0"/>
              </a:rPr>
            </a:br>
            <a:r>
              <a:rPr lang="it-IT" sz="2400" dirty="0" smtClean="0">
                <a:latin typeface="Garamond" panose="02020404030301010803" pitchFamily="18" charset="0"/>
              </a:rPr>
              <a:t>Nel </a:t>
            </a:r>
            <a:r>
              <a:rPr lang="it-IT" sz="2400" dirty="0" smtClean="0">
                <a:latin typeface="Garamond" panose="02020404030301010803" pitchFamily="18" charset="0"/>
              </a:rPr>
              <a:t>1783 </a:t>
            </a:r>
            <a:r>
              <a:rPr lang="it-IT" sz="2400" dirty="0">
                <a:latin typeface="Garamond" panose="02020404030301010803" pitchFamily="18" charset="0"/>
              </a:rPr>
              <a:t>eruttò il </a:t>
            </a:r>
            <a:r>
              <a:rPr lang="it-IT" sz="2400" dirty="0" smtClean="0">
                <a:latin typeface="Garamond" panose="02020404030301010803" pitchFamily="18" charset="0"/>
              </a:rPr>
              <a:t>vulcano </a:t>
            </a:r>
            <a:r>
              <a:rPr lang="it-IT" sz="2400" i="1" dirty="0" err="1">
                <a:latin typeface="Garamond" panose="02020404030301010803" pitchFamily="18" charset="0"/>
              </a:rPr>
              <a:t>Laki</a:t>
            </a:r>
            <a:r>
              <a:rPr lang="it-IT" sz="2400" dirty="0">
                <a:latin typeface="Garamond" panose="02020404030301010803" pitchFamily="18" charset="0"/>
              </a:rPr>
              <a:t> </a:t>
            </a:r>
            <a:r>
              <a:rPr lang="it-IT" sz="2400" dirty="0" smtClean="0">
                <a:latin typeface="Garamond" panose="02020404030301010803" pitchFamily="18" charset="0"/>
              </a:rPr>
              <a:t>nell'Islanda </a:t>
            </a:r>
            <a:r>
              <a:rPr lang="it-IT" sz="2400" dirty="0">
                <a:latin typeface="Garamond" panose="02020404030301010803" pitchFamily="18" charset="0"/>
              </a:rPr>
              <a:t>centro-meridionale. La lava causò pochi danni diretti, ma la cenere e il diossido di zolfo si sparsero per la maggior parte del territorio, causando la morte dei tre quarti degli armenti islandesi. Nella conseguente carestia morirono circa diecimila persone, un quinto dell'intera popolazione</a:t>
            </a:r>
          </a:p>
        </p:txBody>
      </p:sp>
      <p:sp>
        <p:nvSpPr>
          <p:cNvPr id="3" name="Subtitle 2"/>
          <p:cNvSpPr>
            <a:spLocks noGrp="1"/>
          </p:cNvSpPr>
          <p:nvPr>
            <p:ph type="subTitle" idx="1"/>
          </p:nvPr>
        </p:nvSpPr>
        <p:spPr>
          <a:xfrm>
            <a:off x="1404937" y="5800724"/>
            <a:ext cx="9591676" cy="542925"/>
          </a:xfrm>
        </p:spPr>
        <p:txBody>
          <a:bodyPr>
            <a:normAutofit fontScale="62500" lnSpcReduction="20000"/>
          </a:bodyPr>
          <a:lstStyle/>
          <a:p>
            <a:r>
              <a:rPr lang="it-IT" dirty="0" smtClean="0"/>
              <a:t>Mauro Caselli</a:t>
            </a:r>
          </a:p>
          <a:p>
            <a:r>
              <a:rPr lang="it-IT" dirty="0" smtClean="0"/>
              <a:t>Università di Trieste</a:t>
            </a:r>
            <a:endParaRPr lang="it-IT" dirty="0"/>
          </a:p>
        </p:txBody>
      </p:sp>
    </p:spTree>
    <p:extLst>
      <p:ext uri="{BB962C8B-B14F-4D97-AF65-F5344CB8AC3E}">
        <p14:creationId xmlns:p14="http://schemas.microsoft.com/office/powerpoint/2010/main" val="1605806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88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14500" y="1809750"/>
            <a:ext cx="8677275" cy="2976564"/>
          </a:xfrm>
        </p:spPr>
        <p:txBody>
          <a:bodyPr>
            <a:noAutofit/>
          </a:bodyPr>
          <a:lstStyle/>
          <a:p>
            <a:r>
              <a:rPr lang="it-IT" sz="2400" b="1" dirty="0">
                <a:latin typeface="Garamond" panose="02020404030301010803" pitchFamily="18" charset="0"/>
              </a:rPr>
              <a:t>Compilare una bibliografia su questo evento:</a:t>
            </a:r>
            <a:br>
              <a:rPr lang="it-IT" sz="2400" b="1" dirty="0">
                <a:latin typeface="Garamond" panose="02020404030301010803" pitchFamily="18" charset="0"/>
              </a:rPr>
            </a:br>
            <a:r>
              <a:rPr lang="it-IT" sz="2400" b="1" dirty="0">
                <a:latin typeface="Garamond" panose="02020404030301010803" pitchFamily="18" charset="0"/>
              </a:rPr>
              <a:t/>
            </a:r>
            <a:br>
              <a:rPr lang="it-IT" sz="2400" b="1" dirty="0">
                <a:latin typeface="Garamond" panose="02020404030301010803" pitchFamily="18" charset="0"/>
              </a:rPr>
            </a:br>
            <a:r>
              <a:rPr lang="it-IT" sz="2400" b="1" dirty="0">
                <a:latin typeface="Garamond" panose="02020404030301010803" pitchFamily="18" charset="0"/>
              </a:rPr>
              <a:t/>
            </a:r>
            <a:br>
              <a:rPr lang="it-IT" sz="2400" b="1" dirty="0">
                <a:latin typeface="Garamond" panose="02020404030301010803" pitchFamily="18" charset="0"/>
              </a:rPr>
            </a:br>
            <a:r>
              <a:rPr lang="it-IT" sz="2400" b="1" dirty="0" smtClean="0">
                <a:latin typeface="Garamond" panose="02020404030301010803" pitchFamily="18" charset="0"/>
              </a:rPr>
              <a:t>«</a:t>
            </a:r>
            <a:r>
              <a:rPr lang="it-IT" sz="2400" dirty="0" err="1" smtClean="0">
                <a:latin typeface="Garamond" panose="02020404030301010803" pitchFamily="18" charset="0"/>
              </a:rPr>
              <a:t>Holodomor</a:t>
            </a:r>
            <a:r>
              <a:rPr lang="it-IT" sz="2400" dirty="0" smtClean="0">
                <a:latin typeface="Garamond" panose="02020404030301010803" pitchFamily="18" charset="0"/>
              </a:rPr>
              <a:t>»  </a:t>
            </a:r>
            <a:r>
              <a:rPr lang="it-IT" sz="2400" dirty="0">
                <a:latin typeface="Garamond" panose="02020404030301010803" pitchFamily="18" charset="0"/>
              </a:rPr>
              <a:t>è il nome attribuito alla </a:t>
            </a:r>
            <a:r>
              <a:rPr lang="it-IT" sz="2400" dirty="0" smtClean="0">
                <a:latin typeface="Garamond" panose="02020404030301010803" pitchFamily="18" charset="0"/>
              </a:rPr>
              <a:t>carestia </a:t>
            </a:r>
            <a:r>
              <a:rPr lang="it-IT" sz="2400" dirty="0">
                <a:latin typeface="Garamond" panose="02020404030301010803" pitchFamily="18" charset="0"/>
              </a:rPr>
              <a:t>che si abbatté </a:t>
            </a:r>
            <a:r>
              <a:rPr lang="it-IT" sz="2400" dirty="0" smtClean="0">
                <a:latin typeface="Garamond" panose="02020404030301010803" pitchFamily="18" charset="0"/>
              </a:rPr>
              <a:t>in Ucraina tra il 1929 e il 1933 </a:t>
            </a:r>
            <a:r>
              <a:rPr lang="it-IT" sz="2400" dirty="0">
                <a:latin typeface="Garamond" panose="02020404030301010803" pitchFamily="18" charset="0"/>
              </a:rPr>
              <a:t>causando tra uno e quattro milioni di morti. Ancora oggi le cause e la complicità dell'Urss e di Stalin in questa carestia sono incerte e non ancora verificate storicamente. Il termine </a:t>
            </a:r>
            <a:r>
              <a:rPr lang="it-IT" sz="2400" dirty="0" smtClean="0">
                <a:latin typeface="Garamond" panose="02020404030301010803" pitchFamily="18" charset="0"/>
              </a:rPr>
              <a:t>deriva </a:t>
            </a:r>
            <a:r>
              <a:rPr lang="it-IT" sz="2400" dirty="0">
                <a:latin typeface="Garamond" panose="02020404030301010803" pitchFamily="18" charset="0"/>
              </a:rPr>
              <a:t>dall'espressione ucraina </a:t>
            </a:r>
            <a:r>
              <a:rPr lang="it-IT" sz="2400" i="1" dirty="0" err="1">
                <a:latin typeface="Garamond" panose="02020404030301010803" pitchFamily="18" charset="0"/>
              </a:rPr>
              <a:t>moryty</a:t>
            </a:r>
            <a:r>
              <a:rPr lang="it-IT" sz="2400" i="1" dirty="0">
                <a:latin typeface="Garamond" panose="02020404030301010803" pitchFamily="18" charset="0"/>
              </a:rPr>
              <a:t> </a:t>
            </a:r>
            <a:r>
              <a:rPr lang="it-IT" sz="2400" i="1" dirty="0" err="1">
                <a:latin typeface="Garamond" panose="02020404030301010803" pitchFamily="18" charset="0"/>
              </a:rPr>
              <a:t>holodom</a:t>
            </a:r>
            <a:r>
              <a:rPr lang="it-IT" sz="2400" dirty="0">
                <a:latin typeface="Garamond" panose="02020404030301010803" pitchFamily="18" charset="0"/>
              </a:rPr>
              <a:t> (</a:t>
            </a:r>
            <a:r>
              <a:rPr lang="it-IT" sz="2400" dirty="0" err="1">
                <a:latin typeface="Garamond" panose="02020404030301010803" pitchFamily="18" charset="0"/>
              </a:rPr>
              <a:t>Морти</a:t>
            </a:r>
            <a:r>
              <a:rPr lang="it-IT" sz="2400" dirty="0">
                <a:latin typeface="Garamond" panose="02020404030301010803" pitchFamily="18" charset="0"/>
              </a:rPr>
              <a:t> </a:t>
            </a:r>
            <a:r>
              <a:rPr lang="it-IT" sz="2400" dirty="0" err="1">
                <a:latin typeface="Garamond" panose="02020404030301010803" pitchFamily="18" charset="0"/>
              </a:rPr>
              <a:t>голодом</a:t>
            </a:r>
            <a:r>
              <a:rPr lang="it-IT" sz="2400" dirty="0">
                <a:latin typeface="Garamond" panose="02020404030301010803" pitchFamily="18" charset="0"/>
              </a:rPr>
              <a:t>), che significa </a:t>
            </a:r>
            <a:r>
              <a:rPr lang="it-IT" sz="2400" dirty="0" smtClean="0">
                <a:latin typeface="Garamond" panose="02020404030301010803" pitchFamily="18" charset="0"/>
              </a:rPr>
              <a:t>«infliggere </a:t>
            </a:r>
            <a:r>
              <a:rPr lang="it-IT" sz="2400" dirty="0">
                <a:latin typeface="Garamond" panose="02020404030301010803" pitchFamily="18" charset="0"/>
              </a:rPr>
              <a:t>la morte attraverso la </a:t>
            </a:r>
            <a:r>
              <a:rPr lang="it-IT" sz="2400" dirty="0" smtClean="0">
                <a:latin typeface="Garamond" panose="02020404030301010803" pitchFamily="18" charset="0"/>
              </a:rPr>
              <a:t>fame». </a:t>
            </a:r>
            <a:r>
              <a:rPr lang="it-IT" sz="2400" dirty="0">
                <a:latin typeface="Garamond" panose="02020404030301010803" pitchFamily="18" charset="0"/>
              </a:rPr>
              <a:t>In Ucraina, il giorno ufficiale di commemorazione dell'</a:t>
            </a:r>
            <a:r>
              <a:rPr lang="it-IT" sz="2400" dirty="0" err="1">
                <a:latin typeface="Garamond" panose="02020404030301010803" pitchFamily="18" charset="0"/>
              </a:rPr>
              <a:t>Holodomor</a:t>
            </a:r>
            <a:r>
              <a:rPr lang="it-IT" sz="2400" dirty="0">
                <a:latin typeface="Garamond" panose="02020404030301010803" pitchFamily="18" charset="0"/>
              </a:rPr>
              <a:t> è il quarto sabato di </a:t>
            </a:r>
            <a:r>
              <a:rPr lang="it-IT" sz="2400" dirty="0" smtClean="0">
                <a:latin typeface="Garamond" panose="02020404030301010803" pitchFamily="18" charset="0"/>
              </a:rPr>
              <a:t>novembre.</a:t>
            </a:r>
            <a:endParaRPr lang="it-IT" sz="2400" dirty="0">
              <a:latin typeface="Garamond" panose="02020404030301010803" pitchFamily="18" charset="0"/>
            </a:endParaRPr>
          </a:p>
        </p:txBody>
      </p:sp>
      <p:sp>
        <p:nvSpPr>
          <p:cNvPr id="3" name="Subtitle 2"/>
          <p:cNvSpPr>
            <a:spLocks noGrp="1"/>
          </p:cNvSpPr>
          <p:nvPr>
            <p:ph type="subTitle" idx="1"/>
          </p:nvPr>
        </p:nvSpPr>
        <p:spPr>
          <a:xfrm>
            <a:off x="1404937" y="5800724"/>
            <a:ext cx="9591676" cy="542925"/>
          </a:xfrm>
        </p:spPr>
        <p:txBody>
          <a:bodyPr>
            <a:normAutofit fontScale="62500" lnSpcReduction="20000"/>
          </a:bodyPr>
          <a:lstStyle/>
          <a:p>
            <a:r>
              <a:rPr lang="it-IT" dirty="0" smtClean="0"/>
              <a:t>Mauro Caselli</a:t>
            </a:r>
          </a:p>
          <a:p>
            <a:r>
              <a:rPr lang="it-IT" dirty="0" smtClean="0"/>
              <a:t>Università di Trieste</a:t>
            </a:r>
            <a:endParaRPr lang="it-IT" dirty="0"/>
          </a:p>
        </p:txBody>
      </p:sp>
    </p:spTree>
    <p:extLst>
      <p:ext uri="{BB962C8B-B14F-4D97-AF65-F5344CB8AC3E}">
        <p14:creationId xmlns:p14="http://schemas.microsoft.com/office/powerpoint/2010/main" val="1052180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88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33550" y="1504950"/>
            <a:ext cx="8677275" cy="2976564"/>
          </a:xfrm>
        </p:spPr>
        <p:txBody>
          <a:bodyPr>
            <a:noAutofit/>
          </a:bodyPr>
          <a:lstStyle/>
          <a:p>
            <a:r>
              <a:rPr lang="it-IT" sz="2400" b="1" dirty="0">
                <a:latin typeface="Garamond" panose="02020404030301010803" pitchFamily="18" charset="0"/>
              </a:rPr>
              <a:t>Compilare una bibliografia su questo evento:</a:t>
            </a:r>
            <a:br>
              <a:rPr lang="it-IT" sz="2400" b="1" dirty="0">
                <a:latin typeface="Garamond" panose="02020404030301010803" pitchFamily="18" charset="0"/>
              </a:rPr>
            </a:br>
            <a:r>
              <a:rPr lang="it-IT" sz="2400" b="1" dirty="0">
                <a:latin typeface="Garamond" panose="02020404030301010803" pitchFamily="18" charset="0"/>
              </a:rPr>
              <a:t/>
            </a:r>
            <a:br>
              <a:rPr lang="it-IT" sz="2400" b="1" dirty="0">
                <a:latin typeface="Garamond" panose="02020404030301010803" pitchFamily="18" charset="0"/>
              </a:rPr>
            </a:br>
            <a:r>
              <a:rPr lang="it-IT" sz="2400" b="1" dirty="0">
                <a:latin typeface="Garamond" panose="02020404030301010803" pitchFamily="18" charset="0"/>
              </a:rPr>
              <a:t>«</a:t>
            </a:r>
            <a:r>
              <a:rPr lang="it-IT" sz="2400" dirty="0" smtClean="0">
                <a:latin typeface="Garamond" panose="02020404030301010803" pitchFamily="18" charset="0"/>
              </a:rPr>
              <a:t>Peste nera» - o «grande morte» </a:t>
            </a:r>
            <a:r>
              <a:rPr lang="it-IT" sz="2400" dirty="0">
                <a:latin typeface="Garamond" panose="02020404030301010803" pitchFamily="18" charset="0"/>
              </a:rPr>
              <a:t>oppure </a:t>
            </a:r>
            <a:r>
              <a:rPr lang="it-IT" sz="2400" dirty="0" smtClean="0">
                <a:latin typeface="Garamond" panose="02020404030301010803" pitchFamily="18" charset="0"/>
              </a:rPr>
              <a:t>«morte nera» - </a:t>
            </a:r>
            <a:r>
              <a:rPr lang="it-IT" sz="2400" dirty="0">
                <a:latin typeface="Garamond" panose="02020404030301010803" pitchFamily="18" charset="0"/>
              </a:rPr>
              <a:t>è il termine con il quale ci si riferisce normalmente </a:t>
            </a:r>
            <a:r>
              <a:rPr lang="it-IT" sz="2400" dirty="0" smtClean="0">
                <a:latin typeface="Garamond" panose="02020404030301010803" pitchFamily="18" charset="0"/>
              </a:rPr>
              <a:t>all'epidemia </a:t>
            </a:r>
            <a:r>
              <a:rPr lang="it-IT" sz="2400" dirty="0">
                <a:latin typeface="Garamond" panose="02020404030301010803" pitchFamily="18" charset="0"/>
              </a:rPr>
              <a:t>di </a:t>
            </a:r>
            <a:r>
              <a:rPr lang="it-IT" sz="2400" dirty="0" smtClean="0">
                <a:latin typeface="Garamond" panose="02020404030301010803" pitchFamily="18" charset="0"/>
              </a:rPr>
              <a:t>peste </a:t>
            </a:r>
            <a:r>
              <a:rPr lang="it-IT" sz="2400" dirty="0">
                <a:latin typeface="Garamond" panose="02020404030301010803" pitchFamily="18" charset="0"/>
              </a:rPr>
              <a:t>che imperversò in tutta </a:t>
            </a:r>
            <a:r>
              <a:rPr lang="it-IT" sz="2400" dirty="0" smtClean="0">
                <a:latin typeface="Garamond" panose="02020404030301010803" pitchFamily="18" charset="0"/>
              </a:rPr>
              <a:t>Europa </a:t>
            </a:r>
            <a:r>
              <a:rPr lang="it-IT" sz="2400" dirty="0">
                <a:latin typeface="Garamond" panose="02020404030301010803" pitchFamily="18" charset="0"/>
              </a:rPr>
              <a:t>tra il </a:t>
            </a:r>
            <a:r>
              <a:rPr lang="it-IT" sz="2400" dirty="0" smtClean="0">
                <a:latin typeface="Garamond" panose="02020404030301010803" pitchFamily="18" charset="0"/>
              </a:rPr>
              <a:t>1347 </a:t>
            </a:r>
            <a:r>
              <a:rPr lang="it-IT" sz="2400" dirty="0">
                <a:latin typeface="Garamond" panose="02020404030301010803" pitchFamily="18" charset="0"/>
              </a:rPr>
              <a:t>e il </a:t>
            </a:r>
            <a:r>
              <a:rPr lang="it-IT" sz="2400" dirty="0" smtClean="0">
                <a:latin typeface="Garamond" panose="02020404030301010803" pitchFamily="18" charset="0"/>
              </a:rPr>
              <a:t>1352, </a:t>
            </a:r>
            <a:r>
              <a:rPr lang="it-IT" sz="2400" dirty="0">
                <a:latin typeface="Garamond" panose="02020404030301010803" pitchFamily="18" charset="0"/>
              </a:rPr>
              <a:t>uccidendo almeno un terzo della popolazione del continente. Da allora i termini </a:t>
            </a:r>
            <a:r>
              <a:rPr lang="it-IT" sz="2400" i="1" dirty="0">
                <a:latin typeface="Garamond" panose="02020404030301010803" pitchFamily="18" charset="0"/>
              </a:rPr>
              <a:t>Black </a:t>
            </a:r>
            <a:r>
              <a:rPr lang="it-IT" sz="2400" i="1" dirty="0" err="1">
                <a:latin typeface="Garamond" panose="02020404030301010803" pitchFamily="18" charset="0"/>
              </a:rPr>
              <a:t>death</a:t>
            </a:r>
            <a:r>
              <a:rPr lang="it-IT" sz="2400" dirty="0">
                <a:latin typeface="Garamond" panose="02020404030301010803" pitchFamily="18" charset="0"/>
              </a:rPr>
              <a:t> o </a:t>
            </a:r>
            <a:r>
              <a:rPr lang="it-IT" sz="2400" i="1" dirty="0" err="1">
                <a:latin typeface="Garamond" panose="02020404030301010803" pitchFamily="18" charset="0"/>
              </a:rPr>
              <a:t>Schwarzer</a:t>
            </a:r>
            <a:r>
              <a:rPr lang="it-IT" sz="2400" i="1" dirty="0">
                <a:latin typeface="Garamond" panose="02020404030301010803" pitchFamily="18" charset="0"/>
              </a:rPr>
              <a:t> </a:t>
            </a:r>
            <a:r>
              <a:rPr lang="it-IT" sz="2400" i="1" dirty="0" err="1">
                <a:latin typeface="Garamond" panose="02020404030301010803" pitchFamily="18" charset="0"/>
              </a:rPr>
              <a:t>Tod</a:t>
            </a:r>
            <a:r>
              <a:rPr lang="it-IT" sz="2400" dirty="0">
                <a:latin typeface="Garamond" panose="02020404030301010803" pitchFamily="18" charset="0"/>
              </a:rPr>
              <a:t> </a:t>
            </a:r>
            <a:r>
              <a:rPr lang="it-IT" sz="2400" dirty="0" smtClean="0">
                <a:latin typeface="Garamond" panose="02020404030301010803" pitchFamily="18" charset="0"/>
              </a:rPr>
              <a:t>(«morte nera») </a:t>
            </a:r>
            <a:r>
              <a:rPr lang="it-IT" sz="2400" dirty="0">
                <a:latin typeface="Garamond" panose="02020404030301010803" pitchFamily="18" charset="0"/>
              </a:rPr>
              <a:t>vennero impiegati per indicare l'epidemia di peste del XIV secolo.</a:t>
            </a:r>
          </a:p>
        </p:txBody>
      </p:sp>
      <p:sp>
        <p:nvSpPr>
          <p:cNvPr id="3" name="Subtitle 2"/>
          <p:cNvSpPr>
            <a:spLocks noGrp="1"/>
          </p:cNvSpPr>
          <p:nvPr>
            <p:ph type="subTitle" idx="1"/>
          </p:nvPr>
        </p:nvSpPr>
        <p:spPr>
          <a:xfrm>
            <a:off x="1404937" y="5800724"/>
            <a:ext cx="9591676" cy="542925"/>
          </a:xfrm>
        </p:spPr>
        <p:txBody>
          <a:bodyPr>
            <a:normAutofit fontScale="62500" lnSpcReduction="20000"/>
          </a:bodyPr>
          <a:lstStyle/>
          <a:p>
            <a:r>
              <a:rPr lang="it-IT" dirty="0" smtClean="0"/>
              <a:t>Mauro Caselli</a:t>
            </a:r>
          </a:p>
          <a:p>
            <a:r>
              <a:rPr lang="it-IT" dirty="0" smtClean="0"/>
              <a:t>Università di Trieste</a:t>
            </a:r>
            <a:endParaRPr lang="it-IT" dirty="0"/>
          </a:p>
        </p:txBody>
      </p:sp>
    </p:spTree>
    <p:extLst>
      <p:ext uri="{BB962C8B-B14F-4D97-AF65-F5344CB8AC3E}">
        <p14:creationId xmlns:p14="http://schemas.microsoft.com/office/powerpoint/2010/main" val="2673261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88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2314575"/>
            <a:ext cx="8620125" cy="1185864"/>
          </a:xfrm>
        </p:spPr>
        <p:txBody>
          <a:bodyPr>
            <a:noAutofit/>
          </a:bodyPr>
          <a:lstStyle/>
          <a:p>
            <a:r>
              <a:rPr lang="it-IT" sz="2400" b="1" dirty="0" smtClean="0">
                <a:latin typeface="Garamond" panose="02020404030301010803" pitchFamily="18" charset="0"/>
              </a:rPr>
              <a:t>Compilare una bibliografia su </a:t>
            </a:r>
            <a:r>
              <a:rPr lang="it-IT" sz="2400" b="1" dirty="0" smtClean="0">
                <a:latin typeface="Garamond" panose="02020404030301010803" pitchFamily="18" charset="0"/>
              </a:rPr>
              <a:t>questo evento:</a:t>
            </a:r>
            <a:br>
              <a:rPr lang="it-IT" sz="2400" b="1" dirty="0" smtClean="0">
                <a:latin typeface="Garamond" panose="02020404030301010803" pitchFamily="18" charset="0"/>
              </a:rPr>
            </a:br>
            <a:r>
              <a:rPr lang="it-IT" sz="2400" b="1" dirty="0" smtClean="0">
                <a:latin typeface="Garamond" panose="02020404030301010803" pitchFamily="18" charset="0"/>
              </a:rPr>
              <a:t/>
            </a:r>
            <a:br>
              <a:rPr lang="it-IT" sz="2400" b="1" dirty="0" smtClean="0">
                <a:latin typeface="Garamond" panose="02020404030301010803" pitchFamily="18" charset="0"/>
              </a:rPr>
            </a:br>
            <a:r>
              <a:rPr lang="it-IT" sz="2400" dirty="0" smtClean="0">
                <a:latin typeface="Garamond" panose="02020404030301010803" pitchFamily="18" charset="0"/>
              </a:rPr>
              <a:t>Storia degli «zingari»</a:t>
            </a:r>
            <a:endParaRPr lang="it-IT" sz="2400" dirty="0">
              <a:latin typeface="Garamond" panose="02020404030301010803" pitchFamily="18" charset="0"/>
            </a:endParaRPr>
          </a:p>
        </p:txBody>
      </p:sp>
      <p:sp>
        <p:nvSpPr>
          <p:cNvPr id="3" name="Subtitle 2"/>
          <p:cNvSpPr>
            <a:spLocks noGrp="1"/>
          </p:cNvSpPr>
          <p:nvPr>
            <p:ph type="subTitle" idx="1"/>
          </p:nvPr>
        </p:nvSpPr>
        <p:spPr>
          <a:xfrm>
            <a:off x="1404937" y="5800724"/>
            <a:ext cx="9591676" cy="542925"/>
          </a:xfrm>
        </p:spPr>
        <p:txBody>
          <a:bodyPr>
            <a:normAutofit fontScale="62500" lnSpcReduction="20000"/>
          </a:bodyPr>
          <a:lstStyle/>
          <a:p>
            <a:r>
              <a:rPr lang="it-IT" dirty="0" smtClean="0"/>
              <a:t>Mauro Caselli</a:t>
            </a:r>
          </a:p>
          <a:p>
            <a:r>
              <a:rPr lang="it-IT" dirty="0" smtClean="0"/>
              <a:t>Università di Trieste</a:t>
            </a:r>
            <a:endParaRPr lang="it-IT" dirty="0"/>
          </a:p>
        </p:txBody>
      </p:sp>
    </p:spTree>
    <p:extLst>
      <p:ext uri="{BB962C8B-B14F-4D97-AF65-F5344CB8AC3E}">
        <p14:creationId xmlns:p14="http://schemas.microsoft.com/office/powerpoint/2010/main" val="135166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88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90712" y="3419475"/>
            <a:ext cx="8620125" cy="1185864"/>
          </a:xfrm>
        </p:spPr>
        <p:txBody>
          <a:bodyPr>
            <a:noAutofit/>
          </a:bodyPr>
          <a:lstStyle/>
          <a:p>
            <a:r>
              <a:rPr lang="it-IT" sz="2400" b="1" dirty="0">
                <a:latin typeface="Garamond" panose="02020404030301010803" pitchFamily="18" charset="0"/>
              </a:rPr>
              <a:t>Compilare una bibliografia su questo evento:</a:t>
            </a:r>
            <a:br>
              <a:rPr lang="it-IT" sz="2400" b="1" dirty="0">
                <a:latin typeface="Garamond" panose="02020404030301010803" pitchFamily="18" charset="0"/>
              </a:rPr>
            </a:br>
            <a:r>
              <a:rPr lang="it-IT" sz="2400" b="1" dirty="0">
                <a:latin typeface="Garamond" panose="02020404030301010803" pitchFamily="18" charset="0"/>
              </a:rPr>
              <a:t/>
            </a:r>
            <a:br>
              <a:rPr lang="it-IT" sz="2400" b="1" dirty="0">
                <a:latin typeface="Garamond" panose="02020404030301010803" pitchFamily="18" charset="0"/>
              </a:rPr>
            </a:br>
            <a:r>
              <a:rPr lang="it-IT" sz="2400" b="1" dirty="0" smtClean="0">
                <a:latin typeface="Garamond" panose="02020404030301010803" pitchFamily="18" charset="0"/>
              </a:rPr>
              <a:t/>
            </a:r>
            <a:br>
              <a:rPr lang="it-IT" sz="2400" b="1" dirty="0" smtClean="0">
                <a:latin typeface="Garamond" panose="02020404030301010803" pitchFamily="18" charset="0"/>
              </a:rPr>
            </a:br>
            <a:r>
              <a:rPr lang="it-IT" sz="2400" b="1" dirty="0" smtClean="0">
                <a:latin typeface="Garamond" panose="02020404030301010803" pitchFamily="18" charset="0"/>
              </a:rPr>
              <a:t/>
            </a:r>
            <a:br>
              <a:rPr lang="it-IT" sz="2400" b="1" dirty="0" smtClean="0">
                <a:latin typeface="Garamond" panose="02020404030301010803" pitchFamily="18" charset="0"/>
              </a:rPr>
            </a:br>
            <a:r>
              <a:rPr lang="it-IT" sz="2400" dirty="0" smtClean="0">
                <a:latin typeface="Garamond" panose="02020404030301010803" pitchFamily="18" charset="0"/>
              </a:rPr>
              <a:t>L’«Impresa di Fiume» consistette nella ribellione di alcuni reparti del Regio Esercito (circa 2 600 uomini tra fanteria e artiglieria) al fine di occupare la città adriatica di Fiume, contesa tra l'Italia e il Regno di Jugoslavia. Organizzata da un fronte politico a prevalenza nazionalista e guidata dal poeta Gabriele D'Annunzio, la spedizione raggiunse Fiume il 12 settembre 1919, proclamandone l'annessione al Regno d'Italia. </a:t>
            </a:r>
            <a:endParaRPr lang="it-IT" sz="2400" dirty="0">
              <a:latin typeface="Garamond" panose="02020404030301010803" pitchFamily="18" charset="0"/>
            </a:endParaRPr>
          </a:p>
        </p:txBody>
      </p:sp>
      <p:sp>
        <p:nvSpPr>
          <p:cNvPr id="3" name="Subtitle 2"/>
          <p:cNvSpPr>
            <a:spLocks noGrp="1"/>
          </p:cNvSpPr>
          <p:nvPr>
            <p:ph type="subTitle" idx="1"/>
          </p:nvPr>
        </p:nvSpPr>
        <p:spPr>
          <a:xfrm>
            <a:off x="1404937" y="5800724"/>
            <a:ext cx="9591676" cy="542925"/>
          </a:xfrm>
        </p:spPr>
        <p:txBody>
          <a:bodyPr>
            <a:normAutofit fontScale="62500" lnSpcReduction="20000"/>
          </a:bodyPr>
          <a:lstStyle/>
          <a:p>
            <a:r>
              <a:rPr lang="it-IT" dirty="0" smtClean="0"/>
              <a:t>Mauro Caselli</a:t>
            </a:r>
          </a:p>
          <a:p>
            <a:r>
              <a:rPr lang="it-IT" dirty="0" smtClean="0"/>
              <a:t>Università di Trieste</a:t>
            </a:r>
            <a:endParaRPr lang="it-IT" dirty="0"/>
          </a:p>
        </p:txBody>
      </p:sp>
    </p:spTree>
    <p:extLst>
      <p:ext uri="{BB962C8B-B14F-4D97-AF65-F5344CB8AC3E}">
        <p14:creationId xmlns:p14="http://schemas.microsoft.com/office/powerpoint/2010/main" val="190970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88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90712" y="3162300"/>
            <a:ext cx="8620125" cy="1185864"/>
          </a:xfrm>
        </p:spPr>
        <p:txBody>
          <a:bodyPr>
            <a:noAutofit/>
          </a:bodyPr>
          <a:lstStyle/>
          <a:p>
            <a:r>
              <a:rPr lang="it-IT" sz="2400" b="1" dirty="0">
                <a:latin typeface="Garamond" panose="02020404030301010803" pitchFamily="18" charset="0"/>
              </a:rPr>
              <a:t>Compilare una bibliografia su questo evento:</a:t>
            </a:r>
            <a:br>
              <a:rPr lang="it-IT" sz="2400" b="1" dirty="0">
                <a:latin typeface="Garamond" panose="02020404030301010803" pitchFamily="18" charset="0"/>
              </a:rPr>
            </a:br>
            <a:r>
              <a:rPr lang="it-IT" sz="2400" b="1" dirty="0">
                <a:latin typeface="Garamond" panose="02020404030301010803" pitchFamily="18" charset="0"/>
              </a:rPr>
              <a:t/>
            </a:r>
            <a:br>
              <a:rPr lang="it-IT" sz="2400" b="1" dirty="0">
                <a:latin typeface="Garamond" panose="02020404030301010803" pitchFamily="18" charset="0"/>
              </a:rPr>
            </a:br>
            <a:r>
              <a:rPr lang="it-IT" sz="2400" b="1" dirty="0" smtClean="0">
                <a:latin typeface="Garamond" panose="02020404030301010803" pitchFamily="18" charset="0"/>
              </a:rPr>
              <a:t/>
            </a:r>
            <a:br>
              <a:rPr lang="it-IT" sz="2400" b="1" dirty="0" smtClean="0">
                <a:latin typeface="Garamond" panose="02020404030301010803" pitchFamily="18" charset="0"/>
              </a:rPr>
            </a:br>
            <a:r>
              <a:rPr lang="it-IT" sz="2400" b="1" dirty="0" smtClean="0">
                <a:latin typeface="Garamond" panose="02020404030301010803" pitchFamily="18" charset="0"/>
              </a:rPr>
              <a:t/>
            </a:r>
            <a:br>
              <a:rPr lang="it-IT" sz="2400" b="1" dirty="0" smtClean="0">
                <a:latin typeface="Garamond" panose="02020404030301010803" pitchFamily="18" charset="0"/>
              </a:rPr>
            </a:br>
            <a:r>
              <a:rPr lang="it-IT" sz="2400" dirty="0" smtClean="0">
                <a:latin typeface="Garamond" panose="02020404030301010803" pitchFamily="18" charset="0"/>
              </a:rPr>
              <a:t>L'epidemia di peste del 1656 colpì parte dell'Italia, in particolare il Regno di Napoli. A Napoli pare che la peste fosse arrivata dalla Sardegna, provocando circa 240.000 morti su un totale di 450.000 abitanti; anche nel resto del regno il tasso di mortalità oscillava fra il 50 e il 60% della popolazione. </a:t>
            </a:r>
            <a:endParaRPr lang="it-IT" sz="2400" dirty="0">
              <a:latin typeface="Garamond" panose="02020404030301010803" pitchFamily="18" charset="0"/>
            </a:endParaRPr>
          </a:p>
        </p:txBody>
      </p:sp>
      <p:sp>
        <p:nvSpPr>
          <p:cNvPr id="3" name="Subtitle 2"/>
          <p:cNvSpPr>
            <a:spLocks noGrp="1"/>
          </p:cNvSpPr>
          <p:nvPr>
            <p:ph type="subTitle" idx="1"/>
          </p:nvPr>
        </p:nvSpPr>
        <p:spPr>
          <a:xfrm>
            <a:off x="1404937" y="5800724"/>
            <a:ext cx="9591676" cy="542925"/>
          </a:xfrm>
        </p:spPr>
        <p:txBody>
          <a:bodyPr>
            <a:normAutofit fontScale="62500" lnSpcReduction="20000"/>
          </a:bodyPr>
          <a:lstStyle/>
          <a:p>
            <a:r>
              <a:rPr lang="it-IT" dirty="0" smtClean="0"/>
              <a:t>Mauro Caselli</a:t>
            </a:r>
          </a:p>
          <a:p>
            <a:r>
              <a:rPr lang="it-IT" dirty="0" smtClean="0"/>
              <a:t>Università di Trieste</a:t>
            </a:r>
            <a:endParaRPr lang="it-IT" dirty="0"/>
          </a:p>
        </p:txBody>
      </p:sp>
    </p:spTree>
    <p:extLst>
      <p:ext uri="{BB962C8B-B14F-4D97-AF65-F5344CB8AC3E}">
        <p14:creationId xmlns:p14="http://schemas.microsoft.com/office/powerpoint/2010/main" val="3084778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88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72179" y="3656542"/>
            <a:ext cx="8620125" cy="1185864"/>
          </a:xfrm>
        </p:spPr>
        <p:txBody>
          <a:bodyPr>
            <a:noAutofit/>
          </a:bodyPr>
          <a:lstStyle/>
          <a:p>
            <a:r>
              <a:rPr lang="it-IT" sz="2400" b="1" dirty="0">
                <a:latin typeface="Garamond" panose="02020404030301010803" pitchFamily="18" charset="0"/>
              </a:rPr>
              <a:t>Compilare una bibliografia su questo evento:</a:t>
            </a:r>
            <a:br>
              <a:rPr lang="it-IT" sz="2400" b="1" dirty="0">
                <a:latin typeface="Garamond" panose="02020404030301010803" pitchFamily="18" charset="0"/>
              </a:rPr>
            </a:br>
            <a:r>
              <a:rPr lang="it-IT" sz="2400" b="1" dirty="0">
                <a:latin typeface="Garamond" panose="02020404030301010803" pitchFamily="18" charset="0"/>
              </a:rPr>
              <a:t/>
            </a:r>
            <a:br>
              <a:rPr lang="it-IT" sz="2400" b="1" dirty="0">
                <a:latin typeface="Garamond" panose="02020404030301010803" pitchFamily="18" charset="0"/>
              </a:rPr>
            </a:br>
            <a:r>
              <a:rPr lang="it-IT" sz="2400" b="1" dirty="0" smtClean="0">
                <a:latin typeface="Garamond" panose="02020404030301010803" pitchFamily="18" charset="0"/>
              </a:rPr>
              <a:t/>
            </a:r>
            <a:br>
              <a:rPr lang="it-IT" sz="2400" b="1" dirty="0" smtClean="0">
                <a:latin typeface="Garamond" panose="02020404030301010803" pitchFamily="18" charset="0"/>
              </a:rPr>
            </a:br>
            <a:r>
              <a:rPr lang="it-IT" sz="2400" b="1" dirty="0" smtClean="0">
                <a:latin typeface="Garamond" panose="02020404030301010803" pitchFamily="18" charset="0"/>
              </a:rPr>
              <a:t/>
            </a:r>
            <a:br>
              <a:rPr lang="it-IT" sz="2400" b="1" dirty="0" smtClean="0">
                <a:latin typeface="Garamond" panose="02020404030301010803" pitchFamily="18" charset="0"/>
              </a:rPr>
            </a:br>
            <a:r>
              <a:rPr lang="it-IT" sz="2400" dirty="0" smtClean="0">
                <a:latin typeface="Garamond" panose="02020404030301010803" pitchFamily="18" charset="0"/>
              </a:rPr>
              <a:t>La peste del 1630 fu un'epidemia che nel periodo tra il 1629 e il 1633 colpì, fra le altre, diverse zone dell'Italia settentrionale, raggiungendo anche il Granducato di Toscana e la Svizzera,</a:t>
            </a:r>
            <a:r>
              <a:rPr lang="it-IT" sz="2400" baseline="30000" dirty="0">
                <a:latin typeface="Garamond" panose="02020404030301010803" pitchFamily="18" charset="0"/>
              </a:rPr>
              <a:t> </a:t>
            </a:r>
            <a:r>
              <a:rPr lang="it-IT" sz="2400" dirty="0" smtClean="0">
                <a:latin typeface="Garamond" panose="02020404030301010803" pitchFamily="18" charset="0"/>
              </a:rPr>
              <a:t>con la massima diffusione nell'anno 1630. Il Ducato di Milano, e quindi la sua capitale, fu uno degli Stati più gravemente colpiti. </a:t>
            </a:r>
            <a:br>
              <a:rPr lang="it-IT" sz="2400" dirty="0" smtClean="0">
                <a:latin typeface="Garamond" panose="02020404030301010803" pitchFamily="18" charset="0"/>
              </a:rPr>
            </a:br>
            <a:r>
              <a:rPr lang="it-IT" sz="2400" dirty="0" smtClean="0">
                <a:latin typeface="Garamond" panose="02020404030301010803" pitchFamily="18" charset="0"/>
              </a:rPr>
              <a:t>L'epidemia è nota anche come «peste manzoniana» perché venne ampiamente descritta da Alessandro Manzoni ne </a:t>
            </a:r>
            <a:r>
              <a:rPr lang="it-IT" sz="2400" i="1" dirty="0" smtClean="0">
                <a:latin typeface="Garamond" panose="02020404030301010803" pitchFamily="18" charset="0"/>
              </a:rPr>
              <a:t>I promessi sposi</a:t>
            </a:r>
            <a:r>
              <a:rPr lang="it-IT" sz="2400" dirty="0" smtClean="0">
                <a:latin typeface="Garamond" panose="02020404030301010803" pitchFamily="18" charset="0"/>
              </a:rPr>
              <a:t> e nel saggio storico </a:t>
            </a:r>
            <a:r>
              <a:rPr lang="it-IT" sz="2400" i="1" dirty="0" smtClean="0">
                <a:latin typeface="Garamond" panose="02020404030301010803" pitchFamily="18" charset="0"/>
              </a:rPr>
              <a:t>Storia della colonna infame</a:t>
            </a:r>
            <a:r>
              <a:rPr lang="it-IT" sz="2400" dirty="0" smtClean="0">
                <a:latin typeface="Garamond" panose="02020404030301010803" pitchFamily="18" charset="0"/>
              </a:rPr>
              <a:t>. </a:t>
            </a:r>
            <a:endParaRPr lang="it-IT" sz="2400" dirty="0">
              <a:latin typeface="Garamond" panose="02020404030301010803" pitchFamily="18" charset="0"/>
            </a:endParaRPr>
          </a:p>
        </p:txBody>
      </p:sp>
      <p:sp>
        <p:nvSpPr>
          <p:cNvPr id="3" name="Subtitle 2"/>
          <p:cNvSpPr>
            <a:spLocks noGrp="1"/>
          </p:cNvSpPr>
          <p:nvPr>
            <p:ph type="subTitle" idx="1"/>
          </p:nvPr>
        </p:nvSpPr>
        <p:spPr>
          <a:xfrm>
            <a:off x="1404937" y="5800724"/>
            <a:ext cx="9591676" cy="542925"/>
          </a:xfrm>
        </p:spPr>
        <p:txBody>
          <a:bodyPr>
            <a:normAutofit fontScale="62500" lnSpcReduction="20000"/>
          </a:bodyPr>
          <a:lstStyle/>
          <a:p>
            <a:r>
              <a:rPr lang="it-IT" dirty="0" smtClean="0"/>
              <a:t>Mauro Caselli</a:t>
            </a:r>
          </a:p>
          <a:p>
            <a:r>
              <a:rPr lang="it-IT" dirty="0" smtClean="0"/>
              <a:t>Università di Trieste</a:t>
            </a:r>
            <a:endParaRPr lang="it-IT" dirty="0"/>
          </a:p>
        </p:txBody>
      </p:sp>
    </p:spTree>
    <p:extLst>
      <p:ext uri="{BB962C8B-B14F-4D97-AF65-F5344CB8AC3E}">
        <p14:creationId xmlns:p14="http://schemas.microsoft.com/office/powerpoint/2010/main" val="164477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196</Words>
  <Application>Microsoft Office PowerPoint</Application>
  <PresentationFormat>Widescreen</PresentationFormat>
  <Paragraphs>64</Paragraphs>
  <Slides>17</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Garamond</vt:lpstr>
      <vt:lpstr>Office Theme</vt:lpstr>
      <vt:lpstr>Ricerche bibliografiche - Storia -</vt:lpstr>
      <vt:lpstr> Compilare una bibliografia su questo evento:   Nel 1845 l'Irlanda fu colpita da una carestia che colpì la raccolta delle patate, l'alimento principale per la maggior parte della popolazione. Una considerevole parte della popolazione morì, un'altra grandissima parte lasciò il paese dando vita a una delle più ingenti emigrazioni della storia: milioni di profughi si imbarcarono verso l'America e la Gran Bretagna, spesso sulle cosiddette Coffin ships (Bare galleggianti), imbarcazioni non adatte a salpare per l'Oceano Atlantico e che causarono un numero elevatissimo di morti. Tra morti ed emigranti la Grande Carestia portò la popolazione irlandese da circa 8 milioni di persone a circa 4,4 nel 1911.</vt:lpstr>
      <vt:lpstr>Compilare una bibliografia su questo evento:  Nel 1783 eruttò il vulcano Laki nell'Islanda centro-meridionale. La lava causò pochi danni diretti, ma la cenere e il diossido di zolfo si sparsero per la maggior parte del territorio, causando la morte dei tre quarti degli armenti islandesi. Nella conseguente carestia morirono circa diecimila persone, un quinto dell'intera popolazione</vt:lpstr>
      <vt:lpstr>Compilare una bibliografia su questo evento:   «Holodomor»  è il nome attribuito alla carestia che si abbatté in Ucraina tra il 1929 e il 1933 causando tra uno e quattro milioni di morti. Ancora oggi le cause e la complicità dell'Urss e di Stalin in questa carestia sono incerte e non ancora verificate storicamente. Il termine deriva dall'espressione ucraina moryty holodom (Морти голодом), che significa «infliggere la morte attraverso la fame». In Ucraina, il giorno ufficiale di commemorazione dell'Holodomor è il quarto sabato di novembre.</vt:lpstr>
      <vt:lpstr>Compilare una bibliografia su questo evento:  «Peste nera» - o «grande morte» oppure «morte nera» - è il termine con il quale ci si riferisce normalmente all'epidemia di peste che imperversò in tutta Europa tra il 1347 e il 1352, uccidendo almeno un terzo della popolazione del continente. Da allora i termini Black death o Schwarzer Tod («morte nera») vennero impiegati per indicare l'epidemia di peste del XIV secolo.</vt:lpstr>
      <vt:lpstr>Compilare una bibliografia su questo evento:  Storia degli «zingari»</vt:lpstr>
      <vt:lpstr>Compilare una bibliografia su questo evento:    L’«Impresa di Fiume» consistette nella ribellione di alcuni reparti del Regio Esercito (circa 2 600 uomini tra fanteria e artiglieria) al fine di occupare la città adriatica di Fiume, contesa tra l'Italia e il Regno di Jugoslavia. Organizzata da un fronte politico a prevalenza nazionalista e guidata dal poeta Gabriele D'Annunzio, la spedizione raggiunse Fiume il 12 settembre 1919, proclamandone l'annessione al Regno d'Italia. </vt:lpstr>
      <vt:lpstr>Compilare una bibliografia su questo evento:    L'epidemia di peste del 1656 colpì parte dell'Italia, in particolare il Regno di Napoli. A Napoli pare che la peste fosse arrivata dalla Sardegna, provocando circa 240.000 morti su un totale di 450.000 abitanti; anche nel resto del regno il tasso di mortalità oscillava fra il 50 e il 60% della popolazione. </vt:lpstr>
      <vt:lpstr>Compilare una bibliografia su questo evento:    La peste del 1630 fu un'epidemia che nel periodo tra il 1629 e il 1633 colpì, fra le altre, diverse zone dell'Italia settentrionale, raggiungendo anche il Granducato di Toscana e la Svizzera, con la massima diffusione nell'anno 1630. Il Ducato di Milano, e quindi la sua capitale, fu uno degli Stati più gravemente colpiti.  L'epidemia è nota anche come «peste manzoniana» perché venne ampiamente descritta da Alessandro Manzoni ne I promessi sposi e nel saggio storico Storia della colonna infame. </vt:lpstr>
      <vt:lpstr>Compilare una bibliografia su questo evento:  In seguito alla sconfitta tedesca nel secondo conflitto mondiale i Sudeti -  i territori germanofoni ai bordi settentrionali e orientali dell'attuale repubblica Ceca - vennero restituiti alla Cecoslovacchia e la popolazione di lingua tedesca ivi residente venne espulsa in massa. In questo modo quasi tre milioni di profughi si riversarono nella Germania postbellica e furono rimpiazzati da cechi e slovacchi. Tuttavia, circa 150.000 tedeschi poterono sfuggire alle espulsioni, poiché la maggior parte di essi era composta da lavoratori considerati indispensabili, senza i quali molte industrie nazionalizzate sarebbero fallite.</vt:lpstr>
      <vt:lpstr>Compilare una bibliografia su questo evento:   L'occupazione giapponese durante la seconda guerra mondiale causò la Carestia vietnamita del 1945, con due milioni di morti.</vt:lpstr>
      <vt:lpstr>Compilare una bibliografia su questo evento:    il «Sacco di Roma» del 410 e quello del 1527. Distinguere le due bibliografie. </vt:lpstr>
      <vt:lpstr>Compilare una bibliografia su questo evento:  La città di Caporetto nella prima guerra mondiale e nel secondo conflitto. Distinguere le due bibliografie.</vt:lpstr>
      <vt:lpstr>Compilare una bibliografia su questo evento:   La storia della penicillina.</vt:lpstr>
      <vt:lpstr>Compilare una bibliografia su questo evento:  La peste a Londra al tempo di Shakespeare.</vt:lpstr>
      <vt:lpstr>Compilare una bibliografia su questo evento:  su Tullio Cianetti</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Esercitazioni di ricerche bibliografiche - Storia -</dc:title>
  <dc:creator>CASELLI MAURO</dc:creator>
  <cp:lastModifiedBy>CASELLI MAURO</cp:lastModifiedBy>
  <cp:revision>30</cp:revision>
  <dcterms:created xsi:type="dcterms:W3CDTF">2018-01-24T08:44:09Z</dcterms:created>
  <dcterms:modified xsi:type="dcterms:W3CDTF">2018-01-25T10:24:09Z</dcterms:modified>
</cp:coreProperties>
</file>