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47" r:id="rId1"/>
  </p:sldMasterIdLst>
  <p:notesMasterIdLst>
    <p:notesMasterId r:id="rId23"/>
  </p:notesMasterIdLst>
  <p:handoutMasterIdLst>
    <p:handoutMasterId r:id="rId24"/>
  </p:handoutMasterIdLst>
  <p:sldIdLst>
    <p:sldId id="256" r:id="rId2"/>
    <p:sldId id="257" r:id="rId3"/>
    <p:sldId id="258" r:id="rId4"/>
    <p:sldId id="259" r:id="rId5"/>
    <p:sldId id="260" r:id="rId6"/>
    <p:sldId id="277" r:id="rId7"/>
    <p:sldId id="261" r:id="rId8"/>
    <p:sldId id="262" r:id="rId9"/>
    <p:sldId id="265" r:id="rId10"/>
    <p:sldId id="264" r:id="rId11"/>
    <p:sldId id="269" r:id="rId12"/>
    <p:sldId id="266" r:id="rId13"/>
    <p:sldId id="270" r:id="rId14"/>
    <p:sldId id="263" r:id="rId15"/>
    <p:sldId id="271" r:id="rId16"/>
    <p:sldId id="267" r:id="rId17"/>
    <p:sldId id="272" r:id="rId18"/>
    <p:sldId id="268" r:id="rId19"/>
    <p:sldId id="276" r:id="rId20"/>
    <p:sldId id="275" r:id="rId21"/>
    <p:sldId id="273" r:id="rId22"/>
  </p:sldIdLst>
  <p:sldSz cx="9144000" cy="6858000" type="screen4x3"/>
  <p:notesSz cx="6858000" cy="9144000"/>
  <p:defaultTextStyle>
    <a:defPPr>
      <a:defRPr lang="pt-PT"/>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61"/>
    <p:restoredTop sz="93785"/>
  </p:normalViewPr>
  <p:slideViewPr>
    <p:cSldViewPr>
      <p:cViewPr varScale="1">
        <p:scale>
          <a:sx n="69" d="100"/>
          <a:sy n="69" d="100"/>
        </p:scale>
        <p:origin x="1392" y="66"/>
      </p:cViewPr>
      <p:guideLst>
        <p:guide orient="horz" pos="2160"/>
        <p:guide pos="2880"/>
      </p:guideLst>
    </p:cSldViewPr>
  </p:slideViewPr>
  <p:outlineViewPr>
    <p:cViewPr>
      <p:scale>
        <a:sx n="33" d="100"/>
        <a:sy n="33" d="100"/>
      </p:scale>
      <p:origin x="0" y="-526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a:ea typeface="+mn-ea"/>
                <a:cs typeface="+mn-cs"/>
              </a:defRPr>
            </a:lvl1pPr>
          </a:lstStyle>
          <a:p>
            <a:pPr>
              <a:defRPr/>
            </a:pPr>
            <a:endParaRPr lang="en-GB" dirty="0">
              <a:latin typeface="Futura Medium" charset="0"/>
            </a:endParaRPr>
          </a:p>
        </p:txBody>
      </p:sp>
      <p:sp>
        <p:nvSpPr>
          <p:cNvPr id="3" name="Datumsplatzhalt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1F2A8E44-B97E-0C4D-BD28-89B7DA95C3B0}" type="datetime1">
              <a:rPr lang="de-DE" altLang="en-US">
                <a:latin typeface="Futura Medium" charset="0"/>
              </a:rPr>
              <a:pPr/>
              <a:t>11.12.2019</a:t>
            </a:fld>
            <a:endParaRPr lang="en-GB" altLang="en-US" dirty="0">
              <a:latin typeface="Futura Medium" charset="0"/>
            </a:endParaRPr>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Calibri"/>
                <a:ea typeface="+mn-ea"/>
                <a:cs typeface="+mn-cs"/>
              </a:defRPr>
            </a:lvl1pPr>
          </a:lstStyle>
          <a:p>
            <a:pPr>
              <a:defRPr/>
            </a:pPr>
            <a:endParaRPr lang="en-GB" dirty="0">
              <a:latin typeface="Futura Medium" charset="0"/>
            </a:endParaRPr>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52B7BA93-B5D5-0248-9F58-B454655AC7AE}" type="slidenum">
              <a:rPr lang="en-GB" altLang="en-US">
                <a:latin typeface="Futura Medium" charset="0"/>
              </a:rPr>
              <a:pPr/>
              <a:t>‹N›</a:t>
            </a:fld>
            <a:endParaRPr lang="en-GB" altLang="en-US" dirty="0">
              <a:latin typeface="Futura Medium" charset="0"/>
            </a:endParaRPr>
          </a:p>
        </p:txBody>
      </p:sp>
    </p:spTree>
    <p:extLst>
      <p:ext uri="{BB962C8B-B14F-4D97-AF65-F5344CB8AC3E}">
        <p14:creationId xmlns:p14="http://schemas.microsoft.com/office/powerpoint/2010/main" val="9220719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i="0">
                <a:latin typeface="Futura Medium" charset="0"/>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b="0" i="0">
                <a:latin typeface="Futura Medium" charset="0"/>
              </a:defRPr>
            </a:lvl1pPr>
          </a:lstStyle>
          <a:p>
            <a:fld id="{41CBEBEB-448A-3347-A0F2-FB77C5DAD03F}" type="datetime1">
              <a:rPr lang="en-US" altLang="en-US" smtClean="0"/>
              <a:pPr/>
              <a:t>12/11/2019</a:t>
            </a:fld>
            <a:endParaRPr lang="en-US"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i="0">
                <a:latin typeface="Futura Medium" charset="0"/>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b="0" i="0">
                <a:latin typeface="Futura Medium" charset="0"/>
              </a:defRPr>
            </a:lvl1pPr>
          </a:lstStyle>
          <a:p>
            <a:fld id="{CEF7DC76-BB9B-174B-AB61-920837D57036}" type="slidenum">
              <a:rPr lang="en-US" altLang="en-US" smtClean="0"/>
              <a:pPr/>
              <a:t>‹N›</a:t>
            </a:fld>
            <a:endParaRPr lang="en-US" altLang="en-US" dirty="0"/>
          </a:p>
        </p:txBody>
      </p:sp>
    </p:spTree>
    <p:extLst>
      <p:ext uri="{BB962C8B-B14F-4D97-AF65-F5344CB8AC3E}">
        <p14:creationId xmlns:p14="http://schemas.microsoft.com/office/powerpoint/2010/main" val="64492604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b="0" i="0" kern="1200">
        <a:solidFill>
          <a:schemeClr val="tx1"/>
        </a:solidFill>
        <a:latin typeface="Futura Medium" charset="0"/>
        <a:ea typeface="ＭＳ Ｐゴシック" charset="0"/>
        <a:cs typeface="Futura Medium" charset="0"/>
      </a:defRPr>
    </a:lvl1pPr>
    <a:lvl2pPr marL="457200" algn="l" rtl="0" eaLnBrk="0" fontAlgn="base" hangingPunct="0">
      <a:spcBef>
        <a:spcPct val="30000"/>
      </a:spcBef>
      <a:spcAft>
        <a:spcPct val="0"/>
      </a:spcAft>
      <a:defRPr sz="1200" b="0" i="0" kern="1200">
        <a:solidFill>
          <a:schemeClr val="tx1"/>
        </a:solidFill>
        <a:latin typeface="Futura Medium" charset="0"/>
        <a:ea typeface="Futura Medium" charset="0"/>
        <a:cs typeface="Futura Medium" charset="0"/>
      </a:defRPr>
    </a:lvl2pPr>
    <a:lvl3pPr marL="914400" algn="l" rtl="0" eaLnBrk="0" fontAlgn="base" hangingPunct="0">
      <a:spcBef>
        <a:spcPct val="30000"/>
      </a:spcBef>
      <a:spcAft>
        <a:spcPct val="0"/>
      </a:spcAft>
      <a:defRPr sz="1200" b="0" i="0" kern="1200">
        <a:solidFill>
          <a:schemeClr val="tx1"/>
        </a:solidFill>
        <a:latin typeface="Futura Medium" charset="0"/>
        <a:ea typeface="Futura Medium" charset="0"/>
        <a:cs typeface="Futura Medium" charset="0"/>
      </a:defRPr>
    </a:lvl3pPr>
    <a:lvl4pPr marL="1371600" algn="l" rtl="0" eaLnBrk="0" fontAlgn="base" hangingPunct="0">
      <a:spcBef>
        <a:spcPct val="30000"/>
      </a:spcBef>
      <a:spcAft>
        <a:spcPct val="0"/>
      </a:spcAft>
      <a:defRPr sz="1200" b="0" i="0" kern="1200">
        <a:solidFill>
          <a:schemeClr val="tx1"/>
        </a:solidFill>
        <a:latin typeface="Futura Medium" charset="0"/>
        <a:ea typeface="Futura Medium" charset="0"/>
        <a:cs typeface="Futura Medium" charset="0"/>
      </a:defRPr>
    </a:lvl4pPr>
    <a:lvl5pPr marL="1828800" algn="l" rtl="0" eaLnBrk="0" fontAlgn="base" hangingPunct="0">
      <a:spcBef>
        <a:spcPct val="30000"/>
      </a:spcBef>
      <a:spcAft>
        <a:spcPct val="0"/>
      </a:spcAft>
      <a:defRPr sz="1200" b="0" i="0" kern="1200">
        <a:solidFill>
          <a:schemeClr val="tx1"/>
        </a:solidFill>
        <a:latin typeface="Futura Medium" charset="0"/>
        <a:ea typeface="Futura Medium" charset="0"/>
        <a:cs typeface="Futura Medium"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charset="-128"/>
            </a:endParaRP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D685A53B-6B51-5E40-A52D-14E6F0393D9A}" type="slidenum">
              <a:rPr lang="en-US" altLang="en-US" sz="1200">
                <a:latin typeface="Futura Medium" charset="0"/>
              </a:rPr>
              <a:pPr eaLnBrk="1" hangingPunct="1"/>
              <a:t>13</a:t>
            </a:fld>
            <a:endParaRPr lang="en-US" altLang="en-US" sz="1200" dirty="0">
              <a:latin typeface="Futura Medium" charset="0"/>
            </a:endParaRPr>
          </a:p>
        </p:txBody>
      </p:sp>
    </p:spTree>
    <p:extLst>
      <p:ext uri="{BB962C8B-B14F-4D97-AF65-F5344CB8AC3E}">
        <p14:creationId xmlns:p14="http://schemas.microsoft.com/office/powerpoint/2010/main" val="1020527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resentation">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122363"/>
            <a:ext cx="6858000" cy="2387600"/>
          </a:xfrm>
        </p:spPr>
        <p:txBody>
          <a:bodyPr anchor="ctr">
            <a:normAutofit/>
          </a:bodyPr>
          <a:lstStyle>
            <a:lvl1pPr algn="ctr">
              <a:defRPr sz="4400" b="1">
                <a:latin typeface="Baskerville" charset="0"/>
                <a:ea typeface="Baskerville" charset="0"/>
                <a:cs typeface="Baskerville" charset="0"/>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nchor="ctr">
            <a:normAutofit/>
          </a:bodyPr>
          <a:lstStyle>
            <a:lvl1pPr marL="0" indent="0" algn="ctr">
              <a:buNone/>
              <a:defRPr sz="2400" i="1"/>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p:txBody>
          <a:bodyPr/>
          <a:lstStyle/>
          <a:p>
            <a:pPr>
              <a:defRPr/>
            </a:pPr>
            <a:r>
              <a:rPr lang="de-AT"/>
              <a:t>April 24, 2013</a:t>
            </a:r>
            <a:endParaRPr lang="en-US"/>
          </a:p>
        </p:txBody>
      </p:sp>
      <p:sp>
        <p:nvSpPr>
          <p:cNvPr id="5" name="Footer Placeholder 4"/>
          <p:cNvSpPr>
            <a:spLocks noGrp="1"/>
          </p:cNvSpPr>
          <p:nvPr>
            <p:ph type="ftr" sz="quarter" idx="11"/>
          </p:nvPr>
        </p:nvSpPr>
        <p:spPr/>
        <p:txBody>
          <a:bodyPr/>
          <a:lstStyle/>
          <a:p>
            <a:pPr>
              <a:defRPr/>
            </a:pPr>
            <a:r>
              <a:rPr lang="de-DE"/>
              <a:t>Introduction to Zotero</a:t>
            </a:r>
            <a:endParaRPr lang="en-US"/>
          </a:p>
        </p:txBody>
      </p:sp>
      <p:sp>
        <p:nvSpPr>
          <p:cNvPr id="6" name="Slide Number Placeholder 5"/>
          <p:cNvSpPr>
            <a:spLocks noGrp="1"/>
          </p:cNvSpPr>
          <p:nvPr>
            <p:ph type="sldNum" sz="quarter" idx="12"/>
          </p:nvPr>
        </p:nvSpPr>
        <p:spPr/>
        <p:txBody>
          <a:bodyPr/>
          <a:lstStyle/>
          <a:p>
            <a:fld id="{FC99E35F-B56F-3F48-9949-8DC745641404}" type="slidenum">
              <a:rPr lang="en-US" altLang="en-US" smtClean="0"/>
              <a:pPr/>
              <a:t>‹N›</a:t>
            </a:fld>
            <a:endParaRPr lang="en-US" altLang="en-US"/>
          </a:p>
        </p:txBody>
      </p:sp>
    </p:spTree>
    <p:extLst>
      <p:ext uri="{BB962C8B-B14F-4D97-AF65-F5344CB8AC3E}">
        <p14:creationId xmlns:p14="http://schemas.microsoft.com/office/powerpoint/2010/main" val="1595676839"/>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de-AT"/>
              <a:t>April 24, 2013</a:t>
            </a:r>
            <a:endParaRPr lang="en-US"/>
          </a:p>
        </p:txBody>
      </p:sp>
      <p:sp>
        <p:nvSpPr>
          <p:cNvPr id="5" name="Footer Placeholder 4"/>
          <p:cNvSpPr>
            <a:spLocks noGrp="1"/>
          </p:cNvSpPr>
          <p:nvPr>
            <p:ph type="ftr" sz="quarter" idx="11"/>
          </p:nvPr>
        </p:nvSpPr>
        <p:spPr/>
        <p:txBody>
          <a:bodyPr/>
          <a:lstStyle/>
          <a:p>
            <a:pPr>
              <a:defRPr/>
            </a:pPr>
            <a:r>
              <a:rPr lang="de-DE"/>
              <a:t>Introduction to Zotero</a:t>
            </a:r>
            <a:endParaRPr lang="en-US"/>
          </a:p>
        </p:txBody>
      </p:sp>
      <p:sp>
        <p:nvSpPr>
          <p:cNvPr id="6" name="Slide Number Placeholder 5"/>
          <p:cNvSpPr>
            <a:spLocks noGrp="1"/>
          </p:cNvSpPr>
          <p:nvPr>
            <p:ph type="sldNum" sz="quarter" idx="12"/>
          </p:nvPr>
        </p:nvSpPr>
        <p:spPr/>
        <p:txBody>
          <a:bodyPr/>
          <a:lstStyle/>
          <a:p>
            <a:fld id="{DF93A996-4A02-2C49-A88E-7A512720A668}" type="slidenum">
              <a:rPr lang="en-US" altLang="en-US" smtClean="0"/>
              <a:pPr/>
              <a:t>‹N›</a:t>
            </a:fld>
            <a:endParaRPr lang="en-US" altLang="en-US"/>
          </a:p>
        </p:txBody>
      </p:sp>
    </p:spTree>
    <p:extLst>
      <p:ext uri="{BB962C8B-B14F-4D97-AF65-F5344CB8AC3E}">
        <p14:creationId xmlns:p14="http://schemas.microsoft.com/office/powerpoint/2010/main" val="1308733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de-AT"/>
              <a:t>April 24, 2013</a:t>
            </a:r>
            <a:endParaRPr lang="en-US"/>
          </a:p>
        </p:txBody>
      </p:sp>
      <p:sp>
        <p:nvSpPr>
          <p:cNvPr id="5" name="Footer Placeholder 4"/>
          <p:cNvSpPr>
            <a:spLocks noGrp="1"/>
          </p:cNvSpPr>
          <p:nvPr>
            <p:ph type="ftr" sz="quarter" idx="11"/>
          </p:nvPr>
        </p:nvSpPr>
        <p:spPr/>
        <p:txBody>
          <a:bodyPr/>
          <a:lstStyle/>
          <a:p>
            <a:pPr>
              <a:defRPr/>
            </a:pPr>
            <a:r>
              <a:rPr lang="de-DE"/>
              <a:t>Introduction to Zotero</a:t>
            </a:r>
            <a:endParaRPr lang="en-US"/>
          </a:p>
        </p:txBody>
      </p:sp>
      <p:sp>
        <p:nvSpPr>
          <p:cNvPr id="6" name="Slide Number Placeholder 5"/>
          <p:cNvSpPr>
            <a:spLocks noGrp="1"/>
          </p:cNvSpPr>
          <p:nvPr>
            <p:ph type="sldNum" sz="quarter" idx="12"/>
          </p:nvPr>
        </p:nvSpPr>
        <p:spPr/>
        <p:txBody>
          <a:bodyPr/>
          <a:lstStyle/>
          <a:p>
            <a:fld id="{2B6106C0-5C0A-C94F-B39B-5ECDE8EB7F39}" type="slidenum">
              <a:rPr lang="en-US" altLang="en-US" smtClean="0"/>
              <a:pPr/>
              <a:t>‹N›</a:t>
            </a:fld>
            <a:endParaRPr lang="en-US" altLang="en-US"/>
          </a:p>
        </p:txBody>
      </p:sp>
    </p:spTree>
    <p:extLst>
      <p:ext uri="{BB962C8B-B14F-4D97-AF65-F5344CB8AC3E}">
        <p14:creationId xmlns:p14="http://schemas.microsoft.com/office/powerpoint/2010/main" val="1354237016"/>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1191665"/>
          </a:xfrm>
        </p:spPr>
        <p:txBody>
          <a:bodyPr>
            <a:normAutofit/>
          </a:bodyPr>
          <a:lstStyle>
            <a:lvl1pPr>
              <a:defRPr sz="3600" b="1">
                <a:latin typeface="Baskerville" charset="0"/>
                <a:ea typeface="Baskerville" charset="0"/>
                <a:cs typeface="Baskerville" charset="0"/>
              </a:defRPr>
            </a:lvl1pPr>
          </a:lstStyle>
          <a:p>
            <a:r>
              <a:rPr lang="en-US" dirty="0"/>
              <a:t>CLICK TO EDIT MASTER TITLE STYLE</a:t>
            </a:r>
          </a:p>
        </p:txBody>
      </p:sp>
      <p:sp>
        <p:nvSpPr>
          <p:cNvPr id="3" name="Content Placeholder 2"/>
          <p:cNvSpPr>
            <a:spLocks noGrp="1"/>
          </p:cNvSpPr>
          <p:nvPr>
            <p:ph idx="1"/>
          </p:nvPr>
        </p:nvSpPr>
        <p:spPr>
          <a:xfrm>
            <a:off x="628650" y="1628800"/>
            <a:ext cx="7886700" cy="4548163"/>
          </a:xfrm>
        </p:spPr>
        <p:txBody>
          <a:bodyPr anchor="ctr"/>
          <a:lstStyle>
            <a:lvl1pPr algn="l">
              <a:lnSpc>
                <a:spcPct val="150000"/>
              </a:lnSpc>
              <a:defRPr/>
            </a:lvl1pPr>
            <a:lvl2pPr algn="l">
              <a:lnSpc>
                <a:spcPct val="150000"/>
              </a:lnSpc>
              <a:defRPr/>
            </a:lvl2pPr>
            <a:lvl3pPr algn="l">
              <a:lnSpc>
                <a:spcPct val="150000"/>
              </a:lnSpc>
              <a:defRPr/>
            </a:lvl3pPr>
            <a:lvl4pPr algn="l">
              <a:lnSpc>
                <a:spcPct val="150000"/>
              </a:lnSpc>
              <a:defRPr/>
            </a:lvl4pPr>
            <a:lvl5pPr algn="l">
              <a:lnSpc>
                <a:spcPct val="15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b="0" i="0">
                <a:latin typeface="Futura Medium" charset="0"/>
                <a:ea typeface="Futura Medium" charset="0"/>
                <a:cs typeface="Futura Medium" charset="0"/>
              </a:defRPr>
            </a:lvl1pPr>
          </a:lstStyle>
          <a:p>
            <a:pPr>
              <a:defRPr/>
            </a:pPr>
            <a:r>
              <a:rPr lang="de-AT" dirty="0"/>
              <a:t>April 24, 2013</a:t>
            </a:r>
            <a:endParaRPr lang="en-US" dirty="0"/>
          </a:p>
        </p:txBody>
      </p:sp>
      <p:sp>
        <p:nvSpPr>
          <p:cNvPr id="5" name="Footer Placeholder 4"/>
          <p:cNvSpPr>
            <a:spLocks noGrp="1"/>
          </p:cNvSpPr>
          <p:nvPr>
            <p:ph type="ftr" sz="quarter" idx="11"/>
          </p:nvPr>
        </p:nvSpPr>
        <p:spPr/>
        <p:txBody>
          <a:bodyPr/>
          <a:lstStyle>
            <a:lvl1pPr>
              <a:defRPr>
                <a:latin typeface="Optima" charset="0"/>
                <a:ea typeface="Optima" charset="0"/>
                <a:cs typeface="Optima" charset="0"/>
              </a:defRPr>
            </a:lvl1pPr>
          </a:lstStyle>
          <a:p>
            <a:pPr>
              <a:defRPr/>
            </a:pPr>
            <a:r>
              <a:rPr lang="de-DE" dirty="0" err="1">
                <a:latin typeface="Futura Medium" charset="0"/>
                <a:ea typeface="Futura Medium" charset="0"/>
                <a:cs typeface="Futura Medium" charset="0"/>
              </a:rPr>
              <a:t>Introduction</a:t>
            </a:r>
            <a:r>
              <a:rPr lang="de-DE" dirty="0">
                <a:latin typeface="Futura Medium" charset="0"/>
                <a:ea typeface="Futura Medium" charset="0"/>
                <a:cs typeface="Futura Medium" charset="0"/>
              </a:rPr>
              <a:t> </a:t>
            </a:r>
            <a:r>
              <a:rPr lang="de-DE" dirty="0" err="1">
                <a:latin typeface="Futura Medium" charset="0"/>
                <a:ea typeface="Futura Medium" charset="0"/>
                <a:cs typeface="Futura Medium" charset="0"/>
              </a:rPr>
              <a:t>to</a:t>
            </a:r>
            <a:r>
              <a:rPr lang="de-DE" dirty="0">
                <a:latin typeface="Futura Medium" charset="0"/>
                <a:ea typeface="Futura Medium" charset="0"/>
                <a:cs typeface="Futura Medium" charset="0"/>
              </a:rPr>
              <a:t> </a:t>
            </a:r>
            <a:r>
              <a:rPr lang="de-DE" dirty="0" err="1">
                <a:latin typeface="Futura Medium" charset="0"/>
                <a:ea typeface="Futura Medium" charset="0"/>
                <a:cs typeface="Futura Medium" charset="0"/>
              </a:rPr>
              <a:t>Zotero</a:t>
            </a:r>
            <a:endParaRPr lang="en-US" dirty="0">
              <a:latin typeface="Futura Medium" charset="0"/>
              <a:ea typeface="Futura Medium" charset="0"/>
              <a:cs typeface="Futura Medium" charset="0"/>
            </a:endParaRPr>
          </a:p>
        </p:txBody>
      </p:sp>
      <p:sp>
        <p:nvSpPr>
          <p:cNvPr id="6" name="Slide Number Placeholder 5"/>
          <p:cNvSpPr>
            <a:spLocks noGrp="1"/>
          </p:cNvSpPr>
          <p:nvPr>
            <p:ph type="sldNum" sz="quarter" idx="12"/>
          </p:nvPr>
        </p:nvSpPr>
        <p:spPr/>
        <p:txBody>
          <a:bodyPr/>
          <a:lstStyle>
            <a:lvl1pPr>
              <a:defRPr b="0" i="0">
                <a:latin typeface="Futura Medium" charset="0"/>
                <a:ea typeface="Futura Medium" charset="0"/>
                <a:cs typeface="Futura Medium" charset="0"/>
              </a:defRPr>
            </a:lvl1pPr>
          </a:lstStyle>
          <a:p>
            <a:fld id="{1FDB5445-5025-014B-9EC9-AD1C553FA061}" type="slidenum">
              <a:rPr lang="en-US" altLang="en-US" smtClean="0"/>
              <a:pPr/>
              <a:t>‹N›</a:t>
            </a:fld>
            <a:endParaRPr lang="en-US" altLang="en-US" dirty="0"/>
          </a:p>
        </p:txBody>
      </p:sp>
    </p:spTree>
    <p:extLst>
      <p:ext uri="{BB962C8B-B14F-4D97-AF65-F5344CB8AC3E}">
        <p14:creationId xmlns:p14="http://schemas.microsoft.com/office/powerpoint/2010/main" val="764849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de-AT"/>
              <a:t>April 24, 2013</a:t>
            </a:r>
            <a:endParaRPr lang="en-US"/>
          </a:p>
        </p:txBody>
      </p:sp>
      <p:sp>
        <p:nvSpPr>
          <p:cNvPr id="5" name="Footer Placeholder 4"/>
          <p:cNvSpPr>
            <a:spLocks noGrp="1"/>
          </p:cNvSpPr>
          <p:nvPr>
            <p:ph type="ftr" sz="quarter" idx="11"/>
          </p:nvPr>
        </p:nvSpPr>
        <p:spPr/>
        <p:txBody>
          <a:bodyPr/>
          <a:lstStyle/>
          <a:p>
            <a:pPr>
              <a:defRPr/>
            </a:pPr>
            <a:r>
              <a:rPr lang="de-DE"/>
              <a:t>Introduction to Zotero</a:t>
            </a:r>
            <a:endParaRPr lang="en-US"/>
          </a:p>
        </p:txBody>
      </p:sp>
      <p:sp>
        <p:nvSpPr>
          <p:cNvPr id="6" name="Slide Number Placeholder 5"/>
          <p:cNvSpPr>
            <a:spLocks noGrp="1"/>
          </p:cNvSpPr>
          <p:nvPr>
            <p:ph type="sldNum" sz="quarter" idx="12"/>
          </p:nvPr>
        </p:nvSpPr>
        <p:spPr/>
        <p:txBody>
          <a:bodyPr/>
          <a:lstStyle/>
          <a:p>
            <a:fld id="{7EA14DBE-9210-0F41-A1D1-045BFEB795AF}" type="slidenum">
              <a:rPr lang="en-US" altLang="en-US" smtClean="0"/>
              <a:pPr/>
              <a:t>‹N›</a:t>
            </a:fld>
            <a:endParaRPr lang="en-US" altLang="en-US"/>
          </a:p>
        </p:txBody>
      </p:sp>
    </p:spTree>
    <p:extLst>
      <p:ext uri="{BB962C8B-B14F-4D97-AF65-F5344CB8AC3E}">
        <p14:creationId xmlns:p14="http://schemas.microsoft.com/office/powerpoint/2010/main" val="2133179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r>
              <a:rPr lang="de-AT"/>
              <a:t>April 24, 2013</a:t>
            </a:r>
            <a:endParaRPr lang="en-US"/>
          </a:p>
        </p:txBody>
      </p:sp>
      <p:sp>
        <p:nvSpPr>
          <p:cNvPr id="6" name="Footer Placeholder 5"/>
          <p:cNvSpPr>
            <a:spLocks noGrp="1"/>
          </p:cNvSpPr>
          <p:nvPr>
            <p:ph type="ftr" sz="quarter" idx="11"/>
          </p:nvPr>
        </p:nvSpPr>
        <p:spPr/>
        <p:txBody>
          <a:bodyPr/>
          <a:lstStyle/>
          <a:p>
            <a:pPr>
              <a:defRPr/>
            </a:pPr>
            <a:r>
              <a:rPr lang="de-DE"/>
              <a:t>Introduction to Zotero</a:t>
            </a:r>
            <a:endParaRPr lang="en-US"/>
          </a:p>
        </p:txBody>
      </p:sp>
      <p:sp>
        <p:nvSpPr>
          <p:cNvPr id="7" name="Slide Number Placeholder 6"/>
          <p:cNvSpPr>
            <a:spLocks noGrp="1"/>
          </p:cNvSpPr>
          <p:nvPr>
            <p:ph type="sldNum" sz="quarter" idx="12"/>
          </p:nvPr>
        </p:nvSpPr>
        <p:spPr/>
        <p:txBody>
          <a:bodyPr/>
          <a:lstStyle/>
          <a:p>
            <a:fld id="{F1F4641A-00C5-6F49-95D0-317B2A7DA8B8}" type="slidenum">
              <a:rPr lang="en-US" altLang="en-US" smtClean="0"/>
              <a:pPr/>
              <a:t>‹N›</a:t>
            </a:fld>
            <a:endParaRPr lang="en-US" altLang="en-US"/>
          </a:p>
        </p:txBody>
      </p:sp>
    </p:spTree>
    <p:extLst>
      <p:ext uri="{BB962C8B-B14F-4D97-AF65-F5344CB8AC3E}">
        <p14:creationId xmlns:p14="http://schemas.microsoft.com/office/powerpoint/2010/main" val="111126183"/>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r>
              <a:rPr lang="de-AT"/>
              <a:t>April 24, 2013</a:t>
            </a:r>
            <a:endParaRPr lang="en-US"/>
          </a:p>
        </p:txBody>
      </p:sp>
      <p:sp>
        <p:nvSpPr>
          <p:cNvPr id="8" name="Footer Placeholder 7"/>
          <p:cNvSpPr>
            <a:spLocks noGrp="1"/>
          </p:cNvSpPr>
          <p:nvPr>
            <p:ph type="ftr" sz="quarter" idx="11"/>
          </p:nvPr>
        </p:nvSpPr>
        <p:spPr/>
        <p:txBody>
          <a:bodyPr/>
          <a:lstStyle/>
          <a:p>
            <a:pPr>
              <a:defRPr/>
            </a:pPr>
            <a:r>
              <a:rPr lang="de-DE"/>
              <a:t>Introduction to Zotero</a:t>
            </a:r>
            <a:endParaRPr lang="en-US"/>
          </a:p>
        </p:txBody>
      </p:sp>
      <p:sp>
        <p:nvSpPr>
          <p:cNvPr id="9" name="Slide Number Placeholder 8"/>
          <p:cNvSpPr>
            <a:spLocks noGrp="1"/>
          </p:cNvSpPr>
          <p:nvPr>
            <p:ph type="sldNum" sz="quarter" idx="12"/>
          </p:nvPr>
        </p:nvSpPr>
        <p:spPr/>
        <p:txBody>
          <a:bodyPr/>
          <a:lstStyle/>
          <a:p>
            <a:fld id="{3D5B3391-8D6F-C34A-9625-06BCE946C537}" type="slidenum">
              <a:rPr lang="en-US" altLang="en-US" smtClean="0"/>
              <a:pPr/>
              <a:t>‹N›</a:t>
            </a:fld>
            <a:endParaRPr lang="en-US" altLang="en-US"/>
          </a:p>
        </p:txBody>
      </p:sp>
    </p:spTree>
    <p:extLst>
      <p:ext uri="{BB962C8B-B14F-4D97-AF65-F5344CB8AC3E}">
        <p14:creationId xmlns:p14="http://schemas.microsoft.com/office/powerpoint/2010/main" val="1534468438"/>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r>
              <a:rPr lang="de-AT"/>
              <a:t>April 24, 2013</a:t>
            </a:r>
            <a:endParaRPr lang="en-US"/>
          </a:p>
        </p:txBody>
      </p:sp>
      <p:sp>
        <p:nvSpPr>
          <p:cNvPr id="4" name="Footer Placeholder 3"/>
          <p:cNvSpPr>
            <a:spLocks noGrp="1"/>
          </p:cNvSpPr>
          <p:nvPr>
            <p:ph type="ftr" sz="quarter" idx="11"/>
          </p:nvPr>
        </p:nvSpPr>
        <p:spPr/>
        <p:txBody>
          <a:bodyPr/>
          <a:lstStyle/>
          <a:p>
            <a:pPr>
              <a:defRPr/>
            </a:pPr>
            <a:r>
              <a:rPr lang="de-DE"/>
              <a:t>Introduction to Zotero</a:t>
            </a:r>
            <a:endParaRPr lang="en-US"/>
          </a:p>
        </p:txBody>
      </p:sp>
      <p:sp>
        <p:nvSpPr>
          <p:cNvPr id="5" name="Slide Number Placeholder 4"/>
          <p:cNvSpPr>
            <a:spLocks noGrp="1"/>
          </p:cNvSpPr>
          <p:nvPr>
            <p:ph type="sldNum" sz="quarter" idx="12"/>
          </p:nvPr>
        </p:nvSpPr>
        <p:spPr/>
        <p:txBody>
          <a:bodyPr/>
          <a:lstStyle/>
          <a:p>
            <a:fld id="{E89E1B04-AB87-8A45-A17F-874516843404}" type="slidenum">
              <a:rPr lang="en-US" altLang="en-US" smtClean="0"/>
              <a:pPr/>
              <a:t>‹N›</a:t>
            </a:fld>
            <a:endParaRPr lang="en-US" altLang="en-US"/>
          </a:p>
        </p:txBody>
      </p:sp>
    </p:spTree>
    <p:extLst>
      <p:ext uri="{BB962C8B-B14F-4D97-AF65-F5344CB8AC3E}">
        <p14:creationId xmlns:p14="http://schemas.microsoft.com/office/powerpoint/2010/main" val="679920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de-AT"/>
              <a:t>April 24, 2013</a:t>
            </a:r>
            <a:endParaRPr lang="en-US"/>
          </a:p>
        </p:txBody>
      </p:sp>
      <p:sp>
        <p:nvSpPr>
          <p:cNvPr id="3" name="Footer Placeholder 2"/>
          <p:cNvSpPr>
            <a:spLocks noGrp="1"/>
          </p:cNvSpPr>
          <p:nvPr>
            <p:ph type="ftr" sz="quarter" idx="11"/>
          </p:nvPr>
        </p:nvSpPr>
        <p:spPr/>
        <p:txBody>
          <a:bodyPr/>
          <a:lstStyle/>
          <a:p>
            <a:pPr>
              <a:defRPr/>
            </a:pPr>
            <a:r>
              <a:rPr lang="de-DE"/>
              <a:t>Introduction to Zotero</a:t>
            </a:r>
            <a:endParaRPr lang="en-US"/>
          </a:p>
        </p:txBody>
      </p:sp>
      <p:sp>
        <p:nvSpPr>
          <p:cNvPr id="4" name="Slide Number Placeholder 3"/>
          <p:cNvSpPr>
            <a:spLocks noGrp="1"/>
          </p:cNvSpPr>
          <p:nvPr>
            <p:ph type="sldNum" sz="quarter" idx="12"/>
          </p:nvPr>
        </p:nvSpPr>
        <p:spPr/>
        <p:txBody>
          <a:bodyPr/>
          <a:lstStyle/>
          <a:p>
            <a:fld id="{33E2BFEA-A135-0C49-8538-28776F5B6C7C}" type="slidenum">
              <a:rPr lang="en-US" altLang="en-US" smtClean="0"/>
              <a:pPr/>
              <a:t>‹N›</a:t>
            </a:fld>
            <a:endParaRPr lang="en-US" altLang="en-US"/>
          </a:p>
        </p:txBody>
      </p:sp>
    </p:spTree>
    <p:extLst>
      <p:ext uri="{BB962C8B-B14F-4D97-AF65-F5344CB8AC3E}">
        <p14:creationId xmlns:p14="http://schemas.microsoft.com/office/powerpoint/2010/main" val="665761214"/>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de-AT"/>
              <a:t>April 24, 2013</a:t>
            </a:r>
            <a:endParaRPr lang="en-US"/>
          </a:p>
        </p:txBody>
      </p:sp>
      <p:sp>
        <p:nvSpPr>
          <p:cNvPr id="6" name="Footer Placeholder 5"/>
          <p:cNvSpPr>
            <a:spLocks noGrp="1"/>
          </p:cNvSpPr>
          <p:nvPr>
            <p:ph type="ftr" sz="quarter" idx="11"/>
          </p:nvPr>
        </p:nvSpPr>
        <p:spPr/>
        <p:txBody>
          <a:bodyPr/>
          <a:lstStyle/>
          <a:p>
            <a:pPr>
              <a:defRPr/>
            </a:pPr>
            <a:r>
              <a:rPr lang="de-DE"/>
              <a:t>Introduction to Zotero</a:t>
            </a:r>
            <a:endParaRPr lang="en-US"/>
          </a:p>
        </p:txBody>
      </p:sp>
      <p:sp>
        <p:nvSpPr>
          <p:cNvPr id="7" name="Slide Number Placeholder 6"/>
          <p:cNvSpPr>
            <a:spLocks noGrp="1"/>
          </p:cNvSpPr>
          <p:nvPr>
            <p:ph type="sldNum" sz="quarter" idx="12"/>
          </p:nvPr>
        </p:nvSpPr>
        <p:spPr/>
        <p:txBody>
          <a:bodyPr/>
          <a:lstStyle/>
          <a:p>
            <a:fld id="{8A76EE19-95DD-0A43-A1BC-38146C2E186E}" type="slidenum">
              <a:rPr lang="en-US" altLang="en-US" smtClean="0"/>
              <a:pPr/>
              <a:t>‹N›</a:t>
            </a:fld>
            <a:endParaRPr lang="en-US" altLang="en-US"/>
          </a:p>
        </p:txBody>
      </p:sp>
    </p:spTree>
    <p:extLst>
      <p:ext uri="{BB962C8B-B14F-4D97-AF65-F5344CB8AC3E}">
        <p14:creationId xmlns:p14="http://schemas.microsoft.com/office/powerpoint/2010/main" val="1058922828"/>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de-AT"/>
              <a:t>April 24, 2013</a:t>
            </a:r>
            <a:endParaRPr lang="en-US"/>
          </a:p>
        </p:txBody>
      </p:sp>
      <p:sp>
        <p:nvSpPr>
          <p:cNvPr id="6" name="Footer Placeholder 5"/>
          <p:cNvSpPr>
            <a:spLocks noGrp="1"/>
          </p:cNvSpPr>
          <p:nvPr>
            <p:ph type="ftr" sz="quarter" idx="11"/>
          </p:nvPr>
        </p:nvSpPr>
        <p:spPr/>
        <p:txBody>
          <a:bodyPr/>
          <a:lstStyle/>
          <a:p>
            <a:pPr>
              <a:defRPr/>
            </a:pPr>
            <a:r>
              <a:rPr lang="de-DE"/>
              <a:t>Introduction to Zotero</a:t>
            </a:r>
            <a:endParaRPr lang="en-US"/>
          </a:p>
        </p:txBody>
      </p:sp>
      <p:sp>
        <p:nvSpPr>
          <p:cNvPr id="7" name="Slide Number Placeholder 6"/>
          <p:cNvSpPr>
            <a:spLocks noGrp="1"/>
          </p:cNvSpPr>
          <p:nvPr>
            <p:ph type="sldNum" sz="quarter" idx="12"/>
          </p:nvPr>
        </p:nvSpPr>
        <p:spPr/>
        <p:txBody>
          <a:bodyPr/>
          <a:lstStyle/>
          <a:p>
            <a:fld id="{7B321273-C18A-3B40-A671-9921C391AA59}" type="slidenum">
              <a:rPr lang="en-US" altLang="en-US" smtClean="0"/>
              <a:pPr/>
              <a:t>‹N›</a:t>
            </a:fld>
            <a:endParaRPr lang="en-US" altLang="en-US"/>
          </a:p>
        </p:txBody>
      </p:sp>
    </p:spTree>
    <p:extLst>
      <p:ext uri="{BB962C8B-B14F-4D97-AF65-F5344CB8AC3E}">
        <p14:creationId xmlns:p14="http://schemas.microsoft.com/office/powerpoint/2010/main" val="1118987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de-AT"/>
              <a:t>April 24, 2013</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de-DE"/>
              <a:t>Introduction to Zotero</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846F22E-BBEE-2146-8ECA-62BAF9C95964}" type="slidenum">
              <a:rPr lang="en-US" altLang="en-US" smtClean="0"/>
              <a:pPr/>
              <a:t>‹N›</a:t>
            </a:fld>
            <a:endParaRPr lang="en-US" altLang="en-US"/>
          </a:p>
        </p:txBody>
      </p:sp>
    </p:spTree>
    <p:extLst>
      <p:ext uri="{BB962C8B-B14F-4D97-AF65-F5344CB8AC3E}">
        <p14:creationId xmlns:p14="http://schemas.microsoft.com/office/powerpoint/2010/main" val="1693089427"/>
      </p:ext>
    </p:extLst>
  </p:cSld>
  <p:clrMap bg1="lt1" tx1="dk1" bg2="lt2" tx2="dk2" accent1="accent1" accent2="accent2" accent3="accent3" accent4="accent4" accent5="accent5" accent6="accent6" hlink="hlink" folHlink="folHlink"/>
  <p:sldLayoutIdLst>
    <p:sldLayoutId id="2147484348" r:id="rId1"/>
    <p:sldLayoutId id="2147484349" r:id="rId2"/>
    <p:sldLayoutId id="2147484350" r:id="rId3"/>
    <p:sldLayoutId id="2147484351" r:id="rId4"/>
    <p:sldLayoutId id="2147484352" r:id="rId5"/>
    <p:sldLayoutId id="2147484353" r:id="rId6"/>
    <p:sldLayoutId id="2147484354" r:id="rId7"/>
    <p:sldLayoutId id="2147484355" r:id="rId8"/>
    <p:sldLayoutId id="2147484356" r:id="rId9"/>
    <p:sldLayoutId id="2147484357" r:id="rId10"/>
    <p:sldLayoutId id="2147484358" r:id="rId11"/>
  </p:sldLayoutIdLst>
  <p:hf hdr="0" dt="0"/>
  <p:txStyles>
    <p:titleStyle>
      <a:lvl1pPr algn="l" defTabSz="685800" rtl="0" eaLnBrk="1" latinLnBrk="0" hangingPunct="1">
        <a:lnSpc>
          <a:spcPct val="90000"/>
        </a:lnSpc>
        <a:spcBef>
          <a:spcPct val="0"/>
        </a:spcBef>
        <a:buNone/>
        <a:defRPr sz="3300" b="0" i="0" kern="1200">
          <a:solidFill>
            <a:schemeClr val="tx1"/>
          </a:solidFill>
          <a:latin typeface="Futura Medium" charset="0"/>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b="0" i="0" kern="1200">
          <a:solidFill>
            <a:schemeClr val="tx1"/>
          </a:solidFill>
          <a:latin typeface="Futura Medium" charset="0"/>
          <a:ea typeface="+mn-ea"/>
          <a:cs typeface="+mn-cs"/>
        </a:defRPr>
      </a:lvl1pPr>
      <a:lvl2pPr marL="514350" indent="-171450" algn="l" defTabSz="685800" rtl="0" eaLnBrk="1" latinLnBrk="0" hangingPunct="1">
        <a:lnSpc>
          <a:spcPct val="90000"/>
        </a:lnSpc>
        <a:spcBef>
          <a:spcPts val="375"/>
        </a:spcBef>
        <a:buFont typeface="Arial"/>
        <a:buChar char="•"/>
        <a:defRPr sz="1800" b="0" i="0" kern="1200">
          <a:solidFill>
            <a:schemeClr val="tx1"/>
          </a:solidFill>
          <a:latin typeface="Futura Medium" charset="0"/>
          <a:ea typeface="+mn-ea"/>
          <a:cs typeface="+mn-cs"/>
        </a:defRPr>
      </a:lvl2pPr>
      <a:lvl3pPr marL="857250" indent="-171450" algn="l" defTabSz="685800" rtl="0" eaLnBrk="1" latinLnBrk="0" hangingPunct="1">
        <a:lnSpc>
          <a:spcPct val="90000"/>
        </a:lnSpc>
        <a:spcBef>
          <a:spcPts val="375"/>
        </a:spcBef>
        <a:buFont typeface="Arial"/>
        <a:buChar char="•"/>
        <a:defRPr sz="1500" b="0" i="0" kern="1200">
          <a:solidFill>
            <a:schemeClr val="tx1"/>
          </a:solidFill>
          <a:latin typeface="Futura Medium" charset="0"/>
          <a:ea typeface="+mn-ea"/>
          <a:cs typeface="+mn-cs"/>
        </a:defRPr>
      </a:lvl3pPr>
      <a:lvl4pPr marL="1200150" indent="-171450" algn="l" defTabSz="685800" rtl="0" eaLnBrk="1" latinLnBrk="0" hangingPunct="1">
        <a:lnSpc>
          <a:spcPct val="90000"/>
        </a:lnSpc>
        <a:spcBef>
          <a:spcPts val="375"/>
        </a:spcBef>
        <a:buFont typeface="Arial"/>
        <a:buChar char="•"/>
        <a:defRPr sz="1350" b="0" i="0" kern="1200">
          <a:solidFill>
            <a:schemeClr val="tx1"/>
          </a:solidFill>
          <a:latin typeface="Futura Medium" charset="0"/>
          <a:ea typeface="+mn-ea"/>
          <a:cs typeface="+mn-cs"/>
        </a:defRPr>
      </a:lvl4pPr>
      <a:lvl5pPr marL="1543050" indent="-171450" algn="l" defTabSz="685800" rtl="0" eaLnBrk="1" latinLnBrk="0" hangingPunct="1">
        <a:lnSpc>
          <a:spcPct val="90000"/>
        </a:lnSpc>
        <a:spcBef>
          <a:spcPts val="375"/>
        </a:spcBef>
        <a:buFont typeface="Arial"/>
        <a:buChar char="•"/>
        <a:defRPr sz="1350" b="0" i="0" kern="1200">
          <a:solidFill>
            <a:schemeClr val="tx1"/>
          </a:solidFill>
          <a:latin typeface="Futura Medium" charset="0"/>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forums.zotero.org/categories/" TargetMode="External"/><Relationship Id="rId2" Type="http://schemas.openxmlformats.org/officeDocument/2006/relationships/hyperlink" Target="http://www.zotero.org/support/" TargetMode="External"/><Relationship Id="rId1" Type="http://schemas.openxmlformats.org/officeDocument/2006/relationships/slideLayout" Target="../slideLayouts/slideLayout2.xml"/><Relationship Id="rId5" Type="http://schemas.openxmlformats.org/officeDocument/2006/relationships/hyperlink" Target="http://libguides.library.csupomona.edu/zotero" TargetMode="External"/><Relationship Id="rId4" Type="http://schemas.openxmlformats.org/officeDocument/2006/relationships/hyperlink" Target="http://www.hks.harvard.edu/library/research/zotero.ht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Comparison_of_reference_management_softwar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031040" y="764704"/>
            <a:ext cx="6858000" cy="1521123"/>
          </a:xfrm>
        </p:spPr>
        <p:txBody>
          <a:bodyPr>
            <a:noAutofit/>
          </a:bodyPr>
          <a:lstStyle/>
          <a:p>
            <a:pPr eaLnBrk="1" hangingPunct="1"/>
            <a:r>
              <a:rPr lang="en-US" altLang="en-US" sz="4800" dirty="0">
                <a:latin typeface="Futura Medium" charset="0"/>
                <a:ea typeface="ＭＳ Ｐゴシック" charset="-128"/>
              </a:rPr>
              <a:t>INTRODUCTION </a:t>
            </a:r>
            <a:br>
              <a:rPr lang="en-US" altLang="en-US" sz="4800" dirty="0">
                <a:latin typeface="Futura Medium" charset="0"/>
                <a:ea typeface="ＭＳ Ｐゴシック" charset="-128"/>
              </a:rPr>
            </a:br>
            <a:r>
              <a:rPr lang="en-US" altLang="en-US" sz="4800" dirty="0">
                <a:latin typeface="Futura Medium" charset="0"/>
                <a:ea typeface="ＭＳ Ｐゴシック" charset="-128"/>
              </a:rPr>
              <a:t>TO ZOTERO</a:t>
            </a:r>
          </a:p>
        </p:txBody>
      </p:sp>
      <p:sp>
        <p:nvSpPr>
          <p:cNvPr id="15362" name="Subtitle 2"/>
          <p:cNvSpPr>
            <a:spLocks noGrp="1"/>
          </p:cNvSpPr>
          <p:nvPr>
            <p:ph type="subTitle" idx="1"/>
          </p:nvPr>
        </p:nvSpPr>
        <p:spPr>
          <a:xfrm>
            <a:off x="1043607" y="2636912"/>
            <a:ext cx="6858000" cy="1244231"/>
          </a:xfrm>
        </p:spPr>
        <p:txBody>
          <a:bodyPr rtlCol="0">
            <a:noAutofit/>
          </a:bodyPr>
          <a:lstStyle/>
          <a:p>
            <a:pPr eaLnBrk="1" fontAlgn="auto" hangingPunct="1">
              <a:spcAft>
                <a:spcPts val="0"/>
              </a:spcAft>
              <a:buFont typeface="Arial"/>
              <a:buNone/>
              <a:defRPr/>
            </a:pPr>
            <a:r>
              <a:rPr lang="en-US" sz="1600" i="0" dirty="0" err="1">
                <a:solidFill>
                  <a:schemeClr val="tx1"/>
                </a:solidFill>
                <a:ea typeface="+mn-ea"/>
                <a:cs typeface="+mn-cs"/>
              </a:rPr>
              <a:t>Dr</a:t>
            </a:r>
            <a:r>
              <a:rPr lang="en-US" sz="1600" i="0" dirty="0">
                <a:solidFill>
                  <a:schemeClr val="tx1"/>
                </a:solidFill>
                <a:ea typeface="+mn-ea"/>
                <a:cs typeface="+mn-cs"/>
              </a:rPr>
              <a:t> Mathias Thaler</a:t>
            </a:r>
          </a:p>
          <a:p>
            <a:pPr eaLnBrk="1" fontAlgn="auto" hangingPunct="1">
              <a:spcAft>
                <a:spcPts val="0"/>
              </a:spcAft>
              <a:buFont typeface="Arial"/>
              <a:buNone/>
              <a:defRPr/>
            </a:pPr>
            <a:r>
              <a:rPr lang="en-US" sz="1600" i="0" dirty="0">
                <a:solidFill>
                  <a:schemeClr val="tx1"/>
                </a:solidFill>
                <a:ea typeface="+mn-ea"/>
                <a:cs typeface="+mn-cs"/>
              </a:rPr>
              <a:t>Politics and International Relations</a:t>
            </a:r>
          </a:p>
          <a:p>
            <a:pPr eaLnBrk="1" fontAlgn="auto" hangingPunct="1">
              <a:spcAft>
                <a:spcPts val="0"/>
              </a:spcAft>
              <a:buFont typeface="Arial"/>
              <a:buNone/>
              <a:defRPr/>
            </a:pPr>
            <a:r>
              <a:rPr lang="en-US" sz="1600" dirty="0">
                <a:solidFill>
                  <a:schemeClr val="tx1"/>
                </a:solidFill>
                <a:ea typeface="+mn-ea"/>
                <a:cs typeface="+mn-cs"/>
              </a:rPr>
              <a:t>University of Edinburgh</a:t>
            </a:r>
          </a:p>
          <a:p>
            <a:pPr eaLnBrk="1" fontAlgn="auto" hangingPunct="1">
              <a:spcAft>
                <a:spcPts val="0"/>
              </a:spcAft>
              <a:buFont typeface="Arial"/>
              <a:buNone/>
              <a:defRPr/>
            </a:pPr>
            <a:r>
              <a:rPr lang="en-US" sz="1600" i="0" dirty="0" err="1">
                <a:solidFill>
                  <a:schemeClr val="tx1"/>
                </a:solidFill>
                <a:ea typeface="+mn-ea"/>
                <a:cs typeface="+mn-cs"/>
              </a:rPr>
              <a:t>mathias.thaler@ed.ac.uk</a:t>
            </a:r>
            <a:endParaRPr lang="en-US" sz="1600" i="0" dirty="0">
              <a:solidFill>
                <a:schemeClr val="tx1"/>
              </a:solidFill>
              <a:ea typeface="+mn-ea"/>
              <a:cs typeface="+mn-cs"/>
            </a:endParaRPr>
          </a:p>
        </p:txBody>
      </p:sp>
      <p:pic>
        <p:nvPicPr>
          <p:cNvPr id="15363" name="Picture 2" descr="images.jpe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24208" y="4365104"/>
            <a:ext cx="1871663" cy="18716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itle 1"/>
          <p:cNvSpPr>
            <a:spLocks noGrp="1"/>
          </p:cNvSpPr>
          <p:nvPr>
            <p:ph type="title"/>
          </p:nvPr>
        </p:nvSpPr>
        <p:spPr>
          <a:xfrm>
            <a:off x="323528" y="37900"/>
            <a:ext cx="8064896" cy="836713"/>
          </a:xfrm>
        </p:spPr>
        <p:txBody>
          <a:bodyPr>
            <a:noAutofit/>
          </a:bodyPr>
          <a:lstStyle/>
          <a:p>
            <a:pPr eaLnBrk="1" hangingPunct="1"/>
            <a:r>
              <a:rPr lang="pt-PT" altLang="en-US" sz="2000" dirty="0">
                <a:latin typeface="Futura Medium" charset="0"/>
                <a:ea typeface="ＭＳ Ｐゴシック" charset="-128"/>
              </a:rPr>
              <a:t>3. </a:t>
            </a:r>
            <a:r>
              <a:rPr lang="pt-PT" altLang="en-US" sz="2000" dirty="0" err="1">
                <a:latin typeface="Futura Medium" charset="0"/>
                <a:ea typeface="ＭＳ Ｐゴシック" charset="-128"/>
              </a:rPr>
              <a:t>How</a:t>
            </a:r>
            <a:r>
              <a:rPr lang="pt-PT" altLang="en-US" sz="2000" dirty="0">
                <a:latin typeface="Futura Medium" charset="0"/>
                <a:ea typeface="ＭＳ Ｐゴシック" charset="-128"/>
              </a:rPr>
              <a:t> Do I Use </a:t>
            </a:r>
            <a:r>
              <a:rPr lang="pt-PT" altLang="en-US" sz="2000" dirty="0" err="1">
                <a:latin typeface="Futura Medium" charset="0"/>
                <a:ea typeface="ＭＳ Ｐゴシック" charset="-128"/>
              </a:rPr>
              <a:t>Zotero</a:t>
            </a:r>
            <a:r>
              <a:rPr lang="pt-PT" altLang="en-US" sz="2000" dirty="0">
                <a:latin typeface="Futura Medium" charset="0"/>
                <a:ea typeface="ＭＳ Ｐゴシック" charset="-128"/>
              </a:rPr>
              <a:t>: </a:t>
            </a:r>
            <a:r>
              <a:rPr lang="en-US" altLang="en-US" sz="2000" dirty="0">
                <a:latin typeface="Futura Medium" charset="0"/>
                <a:ea typeface="ＭＳ Ｐゴシック" charset="-128"/>
              </a:rPr>
              <a:t>Introduction and Demonstration</a:t>
            </a:r>
          </a:p>
        </p:txBody>
      </p:sp>
      <p:sp>
        <p:nvSpPr>
          <p:cNvPr id="3" name="Content Placeholder 2"/>
          <p:cNvSpPr>
            <a:spLocks noGrp="1"/>
          </p:cNvSpPr>
          <p:nvPr>
            <p:ph idx="1"/>
          </p:nvPr>
        </p:nvSpPr>
        <p:spPr>
          <a:xfrm>
            <a:off x="628650" y="764704"/>
            <a:ext cx="7886700" cy="5412259"/>
          </a:xfrm>
        </p:spPr>
        <p:txBody>
          <a:bodyPr>
            <a:noAutofit/>
          </a:bodyPr>
          <a:lstStyle/>
          <a:p>
            <a:pPr eaLnBrk="1" hangingPunct="1"/>
            <a:r>
              <a:rPr lang="pt-PT" altLang="en-US" sz="1600" b="1" dirty="0" err="1">
                <a:ea typeface="ＭＳ Ｐゴシック" charset="-128"/>
              </a:rPr>
              <a:t>Capturing</a:t>
            </a:r>
            <a:r>
              <a:rPr lang="pt-PT" altLang="en-US" sz="1600" b="1" dirty="0">
                <a:ea typeface="ＭＳ Ｐゴシック" charset="-128"/>
              </a:rPr>
              <a:t> </a:t>
            </a:r>
            <a:r>
              <a:rPr lang="pt-PT" altLang="en-US" sz="1600" b="1" dirty="0" err="1">
                <a:ea typeface="ＭＳ Ｐゴシック" charset="-128"/>
              </a:rPr>
              <a:t>Items</a:t>
            </a:r>
            <a:endParaRPr lang="pt-PT" altLang="en-US" sz="1600" b="1" dirty="0">
              <a:ea typeface="ＭＳ Ｐゴシック" charset="-128"/>
            </a:endParaRPr>
          </a:p>
          <a:p>
            <a:pPr eaLnBrk="1" hangingPunct="1">
              <a:buFont typeface="Arial" charset="0"/>
              <a:buNone/>
            </a:pPr>
            <a:r>
              <a:rPr lang="en-US" altLang="en-US" sz="1400" dirty="0">
                <a:ea typeface="ＭＳ Ｐゴシック" charset="-128"/>
              </a:rPr>
              <a:t>	Because </a:t>
            </a:r>
            <a:r>
              <a:rPr lang="en-US" altLang="en-US" sz="1400" dirty="0" err="1">
                <a:ea typeface="ＭＳ Ｐゴシック" charset="-128"/>
              </a:rPr>
              <a:t>Zotero</a:t>
            </a:r>
            <a:r>
              <a:rPr lang="en-US" altLang="en-US" sz="1400" dirty="0">
                <a:ea typeface="ＭＳ Ｐゴシック" charset="-128"/>
              </a:rPr>
              <a:t> runs within the browser, it is simple to create new items from information available on the internet. If a capture icon appears in the address bar, </a:t>
            </a:r>
            <a:r>
              <a:rPr lang="en-US" altLang="en-US" sz="1400" dirty="0" err="1">
                <a:ea typeface="ＭＳ Ｐゴシック" charset="-128"/>
              </a:rPr>
              <a:t>Zotero</a:t>
            </a:r>
            <a:r>
              <a:rPr lang="en-US" altLang="en-US" sz="1400" dirty="0">
                <a:ea typeface="ＭＳ Ｐゴシック" charset="-128"/>
              </a:rPr>
              <a:t> can automatically create an item of the appropriate type and populate the metadata fields. If a full-text PDF is available, it will be automatically attached to the item.</a:t>
            </a:r>
          </a:p>
          <a:p>
            <a:pPr eaLnBrk="1" hangingPunct="1"/>
            <a:r>
              <a:rPr lang="pt-PT" altLang="en-US" sz="1600" b="1" dirty="0">
                <a:ea typeface="ＭＳ Ｐゴシック" charset="-128"/>
              </a:rPr>
              <a:t>Single </a:t>
            </a:r>
            <a:r>
              <a:rPr lang="pt-PT" altLang="en-US" sz="1600" b="1" dirty="0" err="1">
                <a:ea typeface="ＭＳ Ｐゴシック" charset="-128"/>
              </a:rPr>
              <a:t>or</a:t>
            </a:r>
            <a:r>
              <a:rPr lang="pt-PT" altLang="en-US" sz="1600" b="1" dirty="0">
                <a:ea typeface="ＭＳ Ｐゴシック" charset="-128"/>
              </a:rPr>
              <a:t> </a:t>
            </a:r>
            <a:r>
              <a:rPr lang="pt-PT" altLang="en-US" sz="1600" b="1" dirty="0" err="1">
                <a:ea typeface="ＭＳ Ｐゴシック" charset="-128"/>
              </a:rPr>
              <a:t>Multiple</a:t>
            </a:r>
            <a:r>
              <a:rPr lang="pt-PT" altLang="en-US" sz="1600" b="1" dirty="0">
                <a:ea typeface="ＭＳ Ｐゴシック" charset="-128"/>
              </a:rPr>
              <a:t> Captures</a:t>
            </a:r>
          </a:p>
          <a:p>
            <a:pPr eaLnBrk="1" hangingPunct="1">
              <a:buFont typeface="Arial" charset="0"/>
              <a:buNone/>
            </a:pPr>
            <a:r>
              <a:rPr lang="en-US" altLang="en-US" sz="1400" dirty="0">
                <a:ea typeface="ＭＳ Ｐゴシック" charset="-128"/>
              </a:rPr>
              <a:t>	If the capture icon is a book, article, image or other single item, clicking on it will add the item to the current collection in </a:t>
            </a:r>
            <a:r>
              <a:rPr lang="en-US" altLang="en-US" sz="1400" dirty="0" err="1">
                <a:ea typeface="ＭＳ Ｐゴシック" charset="-128"/>
              </a:rPr>
              <a:t>Zotero</a:t>
            </a:r>
            <a:r>
              <a:rPr lang="en-US" altLang="en-US" sz="1400" dirty="0">
                <a:ea typeface="ＭＳ Ｐゴシック" charset="-128"/>
              </a:rPr>
              <a:t>. If the capture icon is a folder, the web page contains multiple items. Clicking it will open a dialog box from which items can be selected and saved to </a:t>
            </a:r>
            <a:r>
              <a:rPr lang="en-US" altLang="en-US" sz="1400" dirty="0" err="1">
                <a:ea typeface="ＭＳ Ｐゴシック" charset="-128"/>
              </a:rPr>
              <a:t>Zotero</a:t>
            </a:r>
            <a:r>
              <a:rPr lang="en-US" altLang="en-US" sz="1400" dirty="0">
                <a:ea typeface="ＭＳ Ｐゴシック" charset="-128"/>
              </a:rPr>
              <a:t>.</a:t>
            </a:r>
          </a:p>
          <a:p>
            <a:pPr eaLnBrk="1" hangingPunct="1"/>
            <a:r>
              <a:rPr lang="en-US" altLang="en-US" sz="1600" b="1" dirty="0">
                <a:ea typeface="ＭＳ Ｐゴシック" charset="-128"/>
              </a:rPr>
              <a:t>Manually Adding Items</a:t>
            </a:r>
          </a:p>
          <a:p>
            <a:pPr eaLnBrk="1" hangingPunct="1">
              <a:buFont typeface="Arial" charset="0"/>
              <a:buNone/>
            </a:pPr>
            <a:r>
              <a:rPr lang="en-US" altLang="en-US" sz="1400" dirty="0">
                <a:ea typeface="ＭＳ Ｐゴシック" charset="-128"/>
              </a:rPr>
              <a:t>	Items can be added manually by clicking the New Item button in the </a:t>
            </a:r>
            <a:r>
              <a:rPr lang="en-US" altLang="en-US" sz="1400" dirty="0" err="1">
                <a:ea typeface="ＭＳ Ｐゴシック" charset="-128"/>
              </a:rPr>
              <a:t>Zotero</a:t>
            </a:r>
            <a:r>
              <a:rPr lang="en-US" altLang="en-US" sz="1400" dirty="0">
                <a:ea typeface="ＭＳ Ｐゴシック" charset="-128"/>
              </a:rPr>
              <a:t> toolbar, then selecting the appropriate item type. Metadata can then be added by hand in the right column.</a:t>
            </a:r>
          </a:p>
        </p:txBody>
      </p:sp>
      <p:sp>
        <p:nvSpPr>
          <p:cNvPr id="24578"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de-DE" altLang="en-US" sz="1200" dirty="0" err="1">
                <a:solidFill>
                  <a:srgbClr val="898989"/>
                </a:solidFill>
                <a:latin typeface="Futura Medium" charset="0"/>
                <a:cs typeface="Futura Medium" charset="0"/>
              </a:rPr>
              <a:t>Introduction</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to</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Zotero</a:t>
            </a:r>
            <a:endParaRPr lang="en-US" altLang="en-US" sz="1200" dirty="0">
              <a:solidFill>
                <a:srgbClr val="898989"/>
              </a:solidFill>
              <a:latin typeface="Futura Medium" charset="0"/>
              <a:cs typeface="Futura Medium" charset="0"/>
            </a:endParaRP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91126CA-0903-2F4B-8574-4ED9F498953B}" type="slidenum">
              <a:rPr lang="en-US" altLang="en-US" sz="1200">
                <a:solidFill>
                  <a:srgbClr val="898989"/>
                </a:solidFill>
                <a:latin typeface="Futura Medium" charset="0"/>
              </a:rPr>
              <a:pPr eaLnBrk="1" hangingPunct="1"/>
              <a:t>10</a:t>
            </a:fld>
            <a:endParaRPr lang="en-US" altLang="en-US" sz="1200" dirty="0">
              <a:solidFill>
                <a:srgbClr val="898989"/>
              </a:solidFill>
              <a:latin typeface="Futura Medium"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itle 1"/>
          <p:cNvSpPr>
            <a:spLocks noGrp="1"/>
          </p:cNvSpPr>
          <p:nvPr>
            <p:ph type="title"/>
          </p:nvPr>
        </p:nvSpPr>
        <p:spPr/>
        <p:txBody>
          <a:bodyPr/>
          <a:lstStyle/>
          <a:p>
            <a:pPr eaLnBrk="1" hangingPunct="1"/>
            <a:r>
              <a:rPr lang="en-US" altLang="en-US" dirty="0">
                <a:latin typeface="Futura Medium" charset="0"/>
                <a:ea typeface="ＭＳ Ｐゴシック" charset="-128"/>
              </a:rPr>
              <a:t>Exercise I</a:t>
            </a:r>
          </a:p>
        </p:txBody>
      </p:sp>
      <p:sp>
        <p:nvSpPr>
          <p:cNvPr id="25602" name="Content Placeholder 2"/>
          <p:cNvSpPr>
            <a:spLocks noGrp="1"/>
          </p:cNvSpPr>
          <p:nvPr>
            <p:ph idx="1"/>
          </p:nvPr>
        </p:nvSpPr>
        <p:spPr>
          <a:xfrm>
            <a:off x="628650" y="1412776"/>
            <a:ext cx="7886700" cy="4764187"/>
          </a:xfrm>
        </p:spPr>
        <p:txBody>
          <a:bodyPr rtlCol="0">
            <a:normAutofit fontScale="85000" lnSpcReduction="20000"/>
          </a:bodyPr>
          <a:lstStyle/>
          <a:p>
            <a:pPr>
              <a:defRPr/>
            </a:pPr>
            <a:r>
              <a:rPr lang="en-US" sz="3300" dirty="0">
                <a:ea typeface="+mn-ea"/>
              </a:rPr>
              <a:t>Show how capturing works through the importation of:</a:t>
            </a:r>
          </a:p>
          <a:p>
            <a:pPr marL="857250" lvl="1" indent="-342900">
              <a:buFont typeface="+mj-lt"/>
              <a:buAutoNum type="arabicPeriod"/>
              <a:defRPr/>
            </a:pPr>
            <a:r>
              <a:rPr lang="en-US" sz="1900" dirty="0">
                <a:ea typeface="+mn-ea"/>
              </a:rPr>
              <a:t> a book from the </a:t>
            </a:r>
            <a:r>
              <a:rPr lang="en-US" sz="1900" dirty="0" err="1">
                <a:ea typeface="+mn-ea"/>
              </a:rPr>
              <a:t>Worldcat</a:t>
            </a:r>
            <a:r>
              <a:rPr lang="en-US" sz="1900" dirty="0">
                <a:ea typeface="+mn-ea"/>
              </a:rPr>
              <a:t> online catalogue.</a:t>
            </a:r>
          </a:p>
          <a:p>
            <a:pPr marL="857250" lvl="1" indent="-342900">
              <a:buFont typeface="+mj-lt"/>
              <a:buAutoNum type="arabicPeriod"/>
              <a:defRPr/>
            </a:pPr>
            <a:r>
              <a:rPr lang="en-US" sz="1900" dirty="0">
                <a:ea typeface="+mn-ea"/>
              </a:rPr>
              <a:t> a scientific paper from JSTOR.</a:t>
            </a:r>
          </a:p>
          <a:p>
            <a:pPr marL="857250" lvl="1" indent="-342900">
              <a:buFont typeface="+mj-lt"/>
              <a:buAutoNum type="arabicPeriod"/>
              <a:defRPr/>
            </a:pPr>
            <a:r>
              <a:rPr lang="en-US" sz="1900" dirty="0">
                <a:ea typeface="+mn-ea"/>
              </a:rPr>
              <a:t> a news item from  The Guardian.</a:t>
            </a:r>
          </a:p>
          <a:p>
            <a:pPr>
              <a:defRPr/>
            </a:pPr>
            <a:r>
              <a:rPr lang="en-US" sz="3300" dirty="0">
                <a:ea typeface="+mn-ea"/>
              </a:rPr>
              <a:t>Aim: successful importation and correction of received metadata.</a:t>
            </a:r>
          </a:p>
          <a:p>
            <a:pPr marL="274320" indent="-274320" eaLnBrk="1" fontAlgn="auto" hangingPunct="1">
              <a:spcAft>
                <a:spcPts val="0"/>
              </a:spcAft>
              <a:buFont typeface="Symbol" pitchFamily="18" charset="2"/>
              <a:buChar char=""/>
              <a:defRPr/>
            </a:pPr>
            <a:endParaRPr lang="en-US" sz="2800" dirty="0">
              <a:ea typeface="+mn-ea"/>
            </a:endParaRPr>
          </a:p>
          <a:p>
            <a:pPr marL="274320" indent="-274320" algn="r" eaLnBrk="1" fontAlgn="auto" hangingPunct="1">
              <a:spcAft>
                <a:spcPts val="0"/>
              </a:spcAft>
              <a:buFont typeface="Arial" charset="0"/>
              <a:buNone/>
              <a:defRPr/>
            </a:pPr>
            <a:r>
              <a:rPr lang="en-US" sz="3200" dirty="0">
                <a:ea typeface="+mn-ea"/>
              </a:rPr>
              <a:t>→ Go to </a:t>
            </a:r>
            <a:r>
              <a:rPr lang="en-US" sz="3200" dirty="0" err="1">
                <a:ea typeface="+mn-ea"/>
              </a:rPr>
              <a:t>Zotero</a:t>
            </a:r>
            <a:endParaRPr lang="en-US" sz="3200" dirty="0">
              <a:ea typeface="+mn-ea"/>
            </a:endParaRPr>
          </a:p>
        </p:txBody>
      </p:sp>
      <p:sp>
        <p:nvSpPr>
          <p:cNvPr id="2"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de-DE" altLang="en-US" sz="1200" dirty="0" err="1">
                <a:solidFill>
                  <a:srgbClr val="898989"/>
                </a:solidFill>
                <a:latin typeface="Futura Medium" charset="0"/>
                <a:cs typeface="Futura Medium" charset="0"/>
              </a:rPr>
              <a:t>Introduction</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to</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Zotero</a:t>
            </a:r>
            <a:endParaRPr lang="en-US" altLang="en-US" sz="1200" dirty="0">
              <a:solidFill>
                <a:srgbClr val="898989"/>
              </a:solidFill>
              <a:latin typeface="Futura Medium" charset="0"/>
              <a:cs typeface="Futura Medium" charset="0"/>
            </a:endParaRPr>
          </a:p>
        </p:txBody>
      </p:sp>
      <p:sp>
        <p:nvSpPr>
          <p:cNvPr id="2560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EBDF15F7-3372-EE43-B2E5-C12F2E4A2284}" type="slidenum">
              <a:rPr lang="en-US" altLang="en-US" sz="1200">
                <a:solidFill>
                  <a:srgbClr val="898989"/>
                </a:solidFill>
                <a:latin typeface="Futura Medium" charset="0"/>
              </a:rPr>
              <a:pPr eaLnBrk="1" hangingPunct="1"/>
              <a:t>11</a:t>
            </a:fld>
            <a:endParaRPr lang="en-US" altLang="en-US" sz="1200" dirty="0">
              <a:solidFill>
                <a:srgbClr val="898989"/>
              </a:solidFill>
              <a:latin typeface="Futura Medium" charset="0"/>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itle 1"/>
          <p:cNvSpPr>
            <a:spLocks noGrp="1"/>
          </p:cNvSpPr>
          <p:nvPr>
            <p:ph type="title"/>
          </p:nvPr>
        </p:nvSpPr>
        <p:spPr>
          <a:xfrm>
            <a:off x="628650" y="365126"/>
            <a:ext cx="7886700" cy="868265"/>
          </a:xfrm>
        </p:spPr>
        <p:txBody>
          <a:bodyPr>
            <a:normAutofit/>
          </a:bodyPr>
          <a:lstStyle/>
          <a:p>
            <a:pPr eaLnBrk="1" hangingPunct="1"/>
            <a:r>
              <a:rPr lang="en-US" altLang="en-US" sz="3600" dirty="0">
                <a:latin typeface="Futura Medium" charset="0"/>
                <a:ea typeface="ＭＳ Ｐゴシック" charset="-128"/>
              </a:rPr>
              <a:t>Adding Information</a:t>
            </a:r>
          </a:p>
        </p:txBody>
      </p:sp>
      <p:sp>
        <p:nvSpPr>
          <p:cNvPr id="3" name="Content Placeholder 2"/>
          <p:cNvSpPr>
            <a:spLocks noGrp="1"/>
          </p:cNvSpPr>
          <p:nvPr>
            <p:ph idx="1"/>
          </p:nvPr>
        </p:nvSpPr>
        <p:spPr>
          <a:xfrm>
            <a:off x="628650" y="1233391"/>
            <a:ext cx="7886700" cy="4943573"/>
          </a:xfrm>
        </p:spPr>
        <p:txBody>
          <a:bodyPr>
            <a:normAutofit fontScale="77500" lnSpcReduction="20000"/>
          </a:bodyPr>
          <a:lstStyle/>
          <a:p>
            <a:pPr eaLnBrk="1" hangingPunct="1"/>
            <a:r>
              <a:rPr lang="en-US" altLang="en-US" sz="2200" b="1" dirty="0">
                <a:ea typeface="ＭＳ Ｐゴシック" charset="-128"/>
              </a:rPr>
              <a:t>Attachments</a:t>
            </a:r>
            <a:endParaRPr lang="en-US" altLang="en-US" sz="1900" b="1" dirty="0">
              <a:ea typeface="ＭＳ Ｐゴシック" charset="-128"/>
            </a:endParaRPr>
          </a:p>
          <a:p>
            <a:pPr eaLnBrk="1" hangingPunct="1">
              <a:buFont typeface="Arial" charset="0"/>
              <a:buNone/>
            </a:pPr>
            <a:r>
              <a:rPr lang="en-US" altLang="en-US" sz="1900" dirty="0">
                <a:ea typeface="ＭＳ Ｐゴシック" charset="-128"/>
              </a:rPr>
              <a:t>	Items can have notes, files, and links attached to them. These attachments appear in the middle column underneath their parent item. Attachments can be shown or hidden by clicking the arrow or plus sign next to their parent item.</a:t>
            </a:r>
          </a:p>
          <a:p>
            <a:pPr eaLnBrk="1" hangingPunct="1"/>
            <a:r>
              <a:rPr lang="en-US" altLang="en-US" sz="2200" b="1" dirty="0">
                <a:ea typeface="ＭＳ Ｐゴシック" charset="-128"/>
              </a:rPr>
              <a:t>Notes</a:t>
            </a:r>
          </a:p>
          <a:p>
            <a:pPr eaLnBrk="1" hangingPunct="1">
              <a:buFont typeface="Arial" charset="0"/>
              <a:buNone/>
            </a:pPr>
            <a:r>
              <a:rPr lang="en-US" altLang="en-US" sz="1900" dirty="0">
                <a:ea typeface="ＭＳ Ｐゴシック" charset="-128"/>
              </a:rPr>
              <a:t>	Rich-text notes can be attached to any item through the Notes tab in the right column. They can be edited in the right column or in their own window. Click the New Standalone Note button in the toolbar to create a note without attaching it to an item.</a:t>
            </a:r>
          </a:p>
          <a:p>
            <a:pPr eaLnBrk="1" hangingPunct="1"/>
            <a:r>
              <a:rPr lang="en-US" altLang="en-US" sz="2200" b="1" dirty="0">
                <a:ea typeface="ＭＳ Ｐゴシック" charset="-128"/>
              </a:rPr>
              <a:t>Files</a:t>
            </a:r>
          </a:p>
          <a:p>
            <a:pPr eaLnBrk="1" hangingPunct="1">
              <a:buFont typeface="Arial" charset="0"/>
              <a:buNone/>
            </a:pPr>
            <a:r>
              <a:rPr lang="en-US" altLang="en-US" sz="1900" dirty="0">
                <a:ea typeface="ＭＳ Ｐゴシック" charset="-128"/>
              </a:rPr>
              <a:t>	Any type of file can be attached to an item. Items such as the PDF of an article or images of artwork can be opened in the Firefox window, while other file-types open in external programs. Attach files through the Attachments tab in the right column, with the New Item button in the </a:t>
            </a:r>
            <a:r>
              <a:rPr lang="en-US" altLang="en-US" sz="1900" dirty="0" err="1">
                <a:ea typeface="ＭＳ Ｐゴシック" charset="-128"/>
              </a:rPr>
              <a:t>Zotero</a:t>
            </a:r>
            <a:r>
              <a:rPr lang="en-US" altLang="en-US" sz="1900" dirty="0">
                <a:ea typeface="ＭＳ Ｐゴシック" charset="-128"/>
              </a:rPr>
              <a:t> toolbar, or by drag-and-drop.</a:t>
            </a:r>
          </a:p>
        </p:txBody>
      </p:sp>
      <p:sp>
        <p:nvSpPr>
          <p:cNvPr id="26626"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de-DE" altLang="en-US" sz="1200" dirty="0" err="1">
                <a:solidFill>
                  <a:srgbClr val="898989"/>
                </a:solidFill>
                <a:latin typeface="Futura Medium" charset="0"/>
                <a:cs typeface="Futura Medium" charset="0"/>
              </a:rPr>
              <a:t>Introduction</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to</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Zotero</a:t>
            </a:r>
            <a:endParaRPr lang="en-US" altLang="en-US" sz="1200" dirty="0">
              <a:solidFill>
                <a:srgbClr val="898989"/>
              </a:solidFill>
              <a:latin typeface="Futura Medium" charset="0"/>
              <a:cs typeface="Futura Medium" charset="0"/>
            </a:endParaRPr>
          </a:p>
        </p:txBody>
      </p:sp>
      <p:sp>
        <p:nvSpPr>
          <p:cNvPr id="2662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24DC842E-E3AC-5C43-9569-C9546E6E2EFB}" type="slidenum">
              <a:rPr lang="en-US" altLang="en-US" sz="1200">
                <a:solidFill>
                  <a:srgbClr val="898989"/>
                </a:solidFill>
                <a:latin typeface="Futura Medium" charset="0"/>
              </a:rPr>
              <a:pPr eaLnBrk="1" hangingPunct="1"/>
              <a:t>12</a:t>
            </a:fld>
            <a:endParaRPr lang="en-US" altLang="en-US" sz="1200" dirty="0">
              <a:solidFill>
                <a:srgbClr val="898989"/>
              </a:solidFill>
              <a:latin typeface="Futura Medium"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itle 1"/>
          <p:cNvSpPr>
            <a:spLocks noGrp="1"/>
          </p:cNvSpPr>
          <p:nvPr>
            <p:ph type="title"/>
          </p:nvPr>
        </p:nvSpPr>
        <p:spPr/>
        <p:txBody>
          <a:bodyPr/>
          <a:lstStyle/>
          <a:p>
            <a:pPr eaLnBrk="1" hangingPunct="1"/>
            <a:r>
              <a:rPr lang="en-US" altLang="en-US" dirty="0">
                <a:latin typeface="Futura Medium" charset="0"/>
                <a:ea typeface="ＭＳ Ｐゴシック" charset="-128"/>
              </a:rPr>
              <a:t>Exercise II</a:t>
            </a:r>
          </a:p>
        </p:txBody>
      </p:sp>
      <p:sp>
        <p:nvSpPr>
          <p:cNvPr id="27649" name="Content Placeholder 2"/>
          <p:cNvSpPr>
            <a:spLocks noGrp="1"/>
          </p:cNvSpPr>
          <p:nvPr>
            <p:ph idx="1"/>
          </p:nvPr>
        </p:nvSpPr>
        <p:spPr/>
        <p:txBody>
          <a:bodyPr>
            <a:normAutofit fontScale="92500"/>
          </a:bodyPr>
          <a:lstStyle/>
          <a:p>
            <a:pPr eaLnBrk="1" hangingPunct="1"/>
            <a:r>
              <a:rPr lang="en-US" altLang="en-US" sz="2800" dirty="0">
                <a:ea typeface="ＭＳ Ｐゴシック" charset="-128"/>
              </a:rPr>
              <a:t>Take a note for an existing item (book or newspaper article).</a:t>
            </a:r>
          </a:p>
          <a:p>
            <a:pPr eaLnBrk="1" hangingPunct="1"/>
            <a:r>
              <a:rPr lang="en-US" altLang="en-US" sz="2800" dirty="0">
                <a:ea typeface="ＭＳ Ｐゴシック" charset="-128"/>
              </a:rPr>
              <a:t>Attach a PDF to an existing item (JSTOR paper).</a:t>
            </a:r>
          </a:p>
          <a:p>
            <a:pPr eaLnBrk="1" hangingPunct="1"/>
            <a:r>
              <a:rPr lang="en-US" altLang="en-US" sz="2800" dirty="0">
                <a:ea typeface="ＭＳ Ｐゴシック" charset="-128"/>
              </a:rPr>
              <a:t>Aim: Successful note-taking and attaching of files.</a:t>
            </a:r>
          </a:p>
          <a:p>
            <a:pPr eaLnBrk="1" hangingPunct="1"/>
            <a:endParaRPr lang="en-US" altLang="en-US" sz="2800" dirty="0">
              <a:ea typeface="ＭＳ Ｐゴシック" charset="-128"/>
            </a:endParaRPr>
          </a:p>
          <a:p>
            <a:pPr algn="r" eaLnBrk="1" hangingPunct="1">
              <a:buFont typeface="Arial" charset="0"/>
              <a:buNone/>
            </a:pPr>
            <a:r>
              <a:rPr lang="en-US" altLang="en-US" sz="2900" dirty="0">
                <a:ea typeface="ＭＳ Ｐゴシック" charset="-128"/>
              </a:rPr>
              <a:t>→ Go to </a:t>
            </a:r>
            <a:r>
              <a:rPr lang="en-US" altLang="en-US" sz="2900" dirty="0" err="1">
                <a:ea typeface="ＭＳ Ｐゴシック" charset="-128"/>
              </a:rPr>
              <a:t>Zotero</a:t>
            </a:r>
            <a:endParaRPr lang="en-US" altLang="en-US" sz="2900" dirty="0">
              <a:ea typeface="ＭＳ Ｐゴシック" charset="-128"/>
            </a:endParaRPr>
          </a:p>
        </p:txBody>
      </p:sp>
      <p:sp>
        <p:nvSpPr>
          <p:cNvPr id="2765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de-DE" altLang="en-US" sz="1200" dirty="0" err="1">
                <a:solidFill>
                  <a:srgbClr val="898989"/>
                </a:solidFill>
                <a:latin typeface="Futura Medium" charset="0"/>
                <a:cs typeface="Futura Medium" charset="0"/>
              </a:rPr>
              <a:t>Introduction</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to</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Zotero</a:t>
            </a:r>
            <a:endParaRPr lang="en-US" altLang="en-US" sz="1200" dirty="0">
              <a:solidFill>
                <a:srgbClr val="898989"/>
              </a:solidFill>
              <a:latin typeface="Futura Medium" charset="0"/>
              <a:cs typeface="Futura Medium" charset="0"/>
            </a:endParaRPr>
          </a:p>
        </p:txBody>
      </p:sp>
      <p:sp>
        <p:nvSpPr>
          <p:cNvPr id="2765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B6F81699-7614-CE48-9610-5584B05296C4}" type="slidenum">
              <a:rPr lang="en-US" altLang="en-US" sz="1200">
                <a:solidFill>
                  <a:srgbClr val="898989"/>
                </a:solidFill>
                <a:latin typeface="Futura Medium" charset="0"/>
              </a:rPr>
              <a:pPr eaLnBrk="1" hangingPunct="1"/>
              <a:t>13</a:t>
            </a:fld>
            <a:endParaRPr lang="en-US" altLang="en-US" sz="1200" dirty="0">
              <a:solidFill>
                <a:srgbClr val="898989"/>
              </a:solidFill>
              <a:latin typeface="Futura Medium" charset="0"/>
            </a:endParaRP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p:cNvSpPr>
            <a:spLocks noGrp="1"/>
          </p:cNvSpPr>
          <p:nvPr>
            <p:ph type="title"/>
          </p:nvPr>
        </p:nvSpPr>
        <p:spPr>
          <a:xfrm>
            <a:off x="628650" y="365127"/>
            <a:ext cx="7886700" cy="940270"/>
          </a:xfrm>
        </p:spPr>
        <p:txBody>
          <a:bodyPr/>
          <a:lstStyle/>
          <a:p>
            <a:pPr eaLnBrk="1" hangingPunct="1"/>
            <a:r>
              <a:rPr lang="en-US" altLang="en-US" dirty="0">
                <a:latin typeface="Futura Medium" charset="0"/>
                <a:ea typeface="ＭＳ Ｐゴシック" charset="-128"/>
              </a:rPr>
              <a:t>Organizing Your Research</a:t>
            </a:r>
          </a:p>
        </p:txBody>
      </p:sp>
      <p:sp>
        <p:nvSpPr>
          <p:cNvPr id="3" name="Content Placeholder 2"/>
          <p:cNvSpPr>
            <a:spLocks noGrp="1"/>
          </p:cNvSpPr>
          <p:nvPr>
            <p:ph idx="1"/>
          </p:nvPr>
        </p:nvSpPr>
        <p:spPr>
          <a:xfrm>
            <a:off x="628650" y="1305398"/>
            <a:ext cx="7886700" cy="4871566"/>
          </a:xfrm>
        </p:spPr>
        <p:txBody>
          <a:bodyPr>
            <a:normAutofit fontScale="77500" lnSpcReduction="20000"/>
          </a:bodyPr>
          <a:lstStyle/>
          <a:p>
            <a:pPr eaLnBrk="1" hangingPunct="1"/>
            <a:r>
              <a:rPr lang="pt-PT" altLang="en-US" sz="2200" b="1" dirty="0" err="1">
                <a:ea typeface="ＭＳ Ｐゴシック" charset="-128"/>
              </a:rPr>
              <a:t>Collections</a:t>
            </a:r>
            <a:r>
              <a:rPr lang="en-US" altLang="en-US" sz="1900" dirty="0">
                <a:ea typeface="ＭＳ Ｐゴシック" charset="-128"/>
              </a:rPr>
              <a:t/>
            </a:r>
            <a:br>
              <a:rPr lang="en-US" altLang="en-US" sz="1900" dirty="0">
                <a:ea typeface="ＭＳ Ｐゴシック" charset="-128"/>
              </a:rPr>
            </a:br>
            <a:r>
              <a:rPr lang="en-US" altLang="en-US" sz="1900" dirty="0">
                <a:ea typeface="ＭＳ Ｐゴシック" charset="-128"/>
              </a:rPr>
              <a:t>The left column includes My Library, which contains all items. Clicking the button above the left column creates a new collection, a folder into which items relating to a specific project or topic can be placed. Collections can also contain sub-collections. Items in collections are aliases, not duplicates.</a:t>
            </a:r>
            <a:endParaRPr lang="pt-PT" altLang="en-US" sz="1900" dirty="0">
              <a:ea typeface="ＭＳ Ｐゴシック" charset="-128"/>
            </a:endParaRPr>
          </a:p>
          <a:p>
            <a:pPr eaLnBrk="1" hangingPunct="1"/>
            <a:r>
              <a:rPr lang="pt-PT" altLang="en-US" sz="2200" b="1" dirty="0" err="1">
                <a:ea typeface="ＭＳ Ｐゴシック" charset="-128"/>
              </a:rPr>
              <a:t>Tags</a:t>
            </a:r>
            <a:endParaRPr lang="pt-PT" altLang="en-US" sz="2200" b="1" dirty="0">
              <a:ea typeface="ＭＳ Ｐゴシック" charset="-128"/>
            </a:endParaRPr>
          </a:p>
          <a:p>
            <a:pPr eaLnBrk="1" hangingPunct="1">
              <a:buFont typeface="Arial" charset="0"/>
              <a:buNone/>
            </a:pPr>
            <a:r>
              <a:rPr lang="en-US" altLang="en-US" sz="1900" dirty="0">
                <a:ea typeface="ＭＳ Ｐゴシック" charset="-128"/>
              </a:rPr>
              <a:t>	Items can be assigned tags. Tags are named by the user. An item can be assigned as many tags as is needed. Tags are added or removed with the tag selector at the bottom of the left column or through the Tags tab of any item in the right column.</a:t>
            </a:r>
            <a:endParaRPr lang="pt-PT" altLang="en-US" sz="1900" dirty="0">
              <a:ea typeface="ＭＳ Ｐゴシック" charset="-128"/>
            </a:endParaRPr>
          </a:p>
          <a:p>
            <a:pPr eaLnBrk="1" hangingPunct="1"/>
            <a:r>
              <a:rPr lang="pt-PT" altLang="en-US" sz="2200" b="1" dirty="0" err="1">
                <a:ea typeface="ＭＳ Ｐゴシック" charset="-128"/>
              </a:rPr>
              <a:t>Searches</a:t>
            </a:r>
            <a:endParaRPr lang="pt-PT" altLang="en-US" sz="1900" b="1" dirty="0">
              <a:ea typeface="ＭＳ Ｐゴシック" charset="-128"/>
            </a:endParaRPr>
          </a:p>
          <a:p>
            <a:pPr eaLnBrk="1" hangingPunct="1">
              <a:buFont typeface="Arial" charset="0"/>
              <a:buNone/>
            </a:pPr>
            <a:r>
              <a:rPr lang="en-US" altLang="en-US" sz="1900" dirty="0">
                <a:ea typeface="ＭＳ Ｐゴシック" charset="-128"/>
              </a:rPr>
              <a:t>	Quick searches show items whose metadata, tags, or content match the search terms and are performed from the </a:t>
            </a:r>
            <a:r>
              <a:rPr lang="en-US" altLang="en-US" sz="1900" dirty="0" err="1">
                <a:ea typeface="ＭＳ Ｐゴシック" charset="-128"/>
              </a:rPr>
              <a:t>Zotero</a:t>
            </a:r>
            <a:r>
              <a:rPr lang="en-US" altLang="en-US" sz="1900" dirty="0">
                <a:ea typeface="ＭＳ Ｐゴシック" charset="-128"/>
              </a:rPr>
              <a:t> toolbar. Clicking the spyglass icon to the left of the search box opens the Advanced Search window, allowing for more complex or narrow searches.</a:t>
            </a:r>
            <a:endParaRPr lang="pt-PT" altLang="en-US" sz="1900" dirty="0">
              <a:ea typeface="ＭＳ Ｐゴシック" charset="-128"/>
            </a:endParaRPr>
          </a:p>
        </p:txBody>
      </p:sp>
      <p:sp>
        <p:nvSpPr>
          <p:cNvPr id="29698"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de-DE" altLang="en-US" sz="1200" dirty="0" err="1">
                <a:solidFill>
                  <a:srgbClr val="898989"/>
                </a:solidFill>
                <a:latin typeface="Futura Medium" charset="0"/>
                <a:cs typeface="Futura Medium" charset="0"/>
              </a:rPr>
              <a:t>Introduction</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to</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Zotero</a:t>
            </a:r>
            <a:endParaRPr lang="en-US" altLang="en-US" sz="1200" dirty="0">
              <a:solidFill>
                <a:srgbClr val="898989"/>
              </a:solidFill>
              <a:latin typeface="Futura Medium" charset="0"/>
              <a:cs typeface="Futura Medium" charset="0"/>
            </a:endParaRPr>
          </a:p>
        </p:txBody>
      </p:sp>
      <p:sp>
        <p:nvSpPr>
          <p:cNvPr id="2969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1E2E1E9-A730-B84C-ACDC-077615F205DE}" type="slidenum">
              <a:rPr lang="en-US" altLang="en-US" sz="1200">
                <a:solidFill>
                  <a:srgbClr val="898989"/>
                </a:solidFill>
                <a:latin typeface="Futura Medium" charset="0"/>
              </a:rPr>
              <a:pPr eaLnBrk="1" hangingPunct="1"/>
              <a:t>14</a:t>
            </a:fld>
            <a:endParaRPr lang="en-US" altLang="en-US" sz="1200" dirty="0">
              <a:solidFill>
                <a:srgbClr val="898989"/>
              </a:solidFill>
              <a:latin typeface="Futura Medium"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Title 1"/>
          <p:cNvSpPr>
            <a:spLocks noGrp="1"/>
          </p:cNvSpPr>
          <p:nvPr>
            <p:ph type="title"/>
          </p:nvPr>
        </p:nvSpPr>
        <p:spPr/>
        <p:txBody>
          <a:bodyPr>
            <a:normAutofit/>
          </a:bodyPr>
          <a:lstStyle/>
          <a:p>
            <a:pPr eaLnBrk="1" hangingPunct="1"/>
            <a:r>
              <a:rPr lang="en-US" altLang="en-US" sz="4000" dirty="0">
                <a:latin typeface="Futura Medium" charset="0"/>
                <a:ea typeface="ＭＳ Ｐゴシック" charset="-128"/>
              </a:rPr>
              <a:t>Exercise III</a:t>
            </a:r>
          </a:p>
        </p:txBody>
      </p:sp>
      <p:sp>
        <p:nvSpPr>
          <p:cNvPr id="30721" name="Content Placeholder 2"/>
          <p:cNvSpPr>
            <a:spLocks noGrp="1"/>
          </p:cNvSpPr>
          <p:nvPr>
            <p:ph idx="1"/>
          </p:nvPr>
        </p:nvSpPr>
        <p:spPr/>
        <p:txBody>
          <a:bodyPr>
            <a:normAutofit fontScale="85000" lnSpcReduction="10000"/>
          </a:bodyPr>
          <a:lstStyle/>
          <a:p>
            <a:pPr eaLnBrk="1" hangingPunct="1"/>
            <a:r>
              <a:rPr lang="en-US" altLang="en-US" sz="3200" dirty="0">
                <a:ea typeface="ＭＳ Ｐゴシック" charset="-128"/>
              </a:rPr>
              <a:t>Create a </a:t>
            </a:r>
            <a:r>
              <a:rPr lang="en-US" altLang="en-US" sz="3200" b="1" dirty="0">
                <a:ea typeface="ＭＳ Ｐゴシック" charset="-128"/>
              </a:rPr>
              <a:t>collection</a:t>
            </a:r>
            <a:r>
              <a:rPr lang="en-US" altLang="en-US" sz="3200" dirty="0">
                <a:ea typeface="ＭＳ Ｐゴシック" charset="-128"/>
              </a:rPr>
              <a:t> with existing items</a:t>
            </a:r>
          </a:p>
          <a:p>
            <a:pPr eaLnBrk="1" hangingPunct="1"/>
            <a:r>
              <a:rPr lang="en-US" altLang="en-US" sz="3200" dirty="0">
                <a:ea typeface="ＭＳ Ｐゴシック" charset="-128"/>
              </a:rPr>
              <a:t>Look for </a:t>
            </a:r>
            <a:r>
              <a:rPr lang="en-US" altLang="en-US" sz="3200" b="1" dirty="0">
                <a:ea typeface="ＭＳ Ｐゴシック" charset="-128"/>
              </a:rPr>
              <a:t>tags</a:t>
            </a:r>
          </a:p>
          <a:p>
            <a:pPr eaLnBrk="1" hangingPunct="1"/>
            <a:r>
              <a:rPr lang="en-US" altLang="en-US" sz="3200" dirty="0">
                <a:ea typeface="ＭＳ Ｐゴシック" charset="-128"/>
              </a:rPr>
              <a:t>Undertake a </a:t>
            </a:r>
            <a:r>
              <a:rPr lang="en-US" altLang="en-US" sz="3200" b="1" dirty="0">
                <a:ea typeface="ＭＳ Ｐゴシック" charset="-128"/>
              </a:rPr>
              <a:t>search</a:t>
            </a:r>
          </a:p>
          <a:p>
            <a:pPr eaLnBrk="1" hangingPunct="1"/>
            <a:r>
              <a:rPr lang="en-US" altLang="en-US" sz="3200" dirty="0">
                <a:ea typeface="ＭＳ Ｐゴシック" charset="-128"/>
              </a:rPr>
              <a:t>Aim: Successful organization of existing items</a:t>
            </a:r>
          </a:p>
          <a:p>
            <a:pPr eaLnBrk="1" hangingPunct="1"/>
            <a:endParaRPr lang="en-US" altLang="en-US" sz="3200" dirty="0">
              <a:ea typeface="ＭＳ Ｐゴシック" charset="-128"/>
            </a:endParaRPr>
          </a:p>
          <a:p>
            <a:pPr algn="r" eaLnBrk="1" hangingPunct="1">
              <a:buFont typeface="Arial" charset="0"/>
              <a:buNone/>
            </a:pPr>
            <a:r>
              <a:rPr lang="en-US" altLang="en-US" sz="3200" dirty="0">
                <a:ea typeface="ＭＳ Ｐゴシック" charset="-128"/>
              </a:rPr>
              <a:t>→ Go to </a:t>
            </a:r>
            <a:r>
              <a:rPr lang="en-US" altLang="en-US" sz="3200" dirty="0" err="1">
                <a:ea typeface="ＭＳ Ｐゴシック" charset="-128"/>
              </a:rPr>
              <a:t>Zotero</a:t>
            </a:r>
            <a:endParaRPr lang="en-US" altLang="en-US" sz="3200" dirty="0">
              <a:ea typeface="ＭＳ Ｐゴシック" charset="-128"/>
            </a:endParaRPr>
          </a:p>
        </p:txBody>
      </p:sp>
      <p:sp>
        <p:nvSpPr>
          <p:cNvPr id="30722"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de-DE" altLang="en-US" sz="1200" dirty="0" err="1">
                <a:solidFill>
                  <a:srgbClr val="898989"/>
                </a:solidFill>
                <a:latin typeface="Futura Medium" charset="0"/>
                <a:cs typeface="Futura Medium" charset="0"/>
              </a:rPr>
              <a:t>Introduction</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to</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Zotero</a:t>
            </a:r>
            <a:endParaRPr lang="en-US" altLang="en-US" sz="1200" dirty="0">
              <a:solidFill>
                <a:srgbClr val="898989"/>
              </a:solidFill>
              <a:latin typeface="Futura Medium" charset="0"/>
              <a:cs typeface="Futura Medium" charset="0"/>
            </a:endParaRPr>
          </a:p>
        </p:txBody>
      </p:sp>
      <p:sp>
        <p:nvSpPr>
          <p:cNvPr id="3072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6345FF8-54D9-3E4F-A562-AC70C47E9E50}" type="slidenum">
              <a:rPr lang="en-US" altLang="en-US" sz="1200">
                <a:solidFill>
                  <a:srgbClr val="898989"/>
                </a:solidFill>
                <a:latin typeface="Futura Medium" charset="0"/>
              </a:rPr>
              <a:pPr eaLnBrk="1" hangingPunct="1"/>
              <a:t>15</a:t>
            </a:fld>
            <a:endParaRPr lang="en-US" altLang="en-US" sz="1200" dirty="0">
              <a:solidFill>
                <a:srgbClr val="898989"/>
              </a:solidFill>
              <a:latin typeface="Futura Medium" charset="0"/>
            </a:endParaRP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itle 1"/>
          <p:cNvSpPr>
            <a:spLocks noGrp="1"/>
          </p:cNvSpPr>
          <p:nvPr>
            <p:ph type="title"/>
          </p:nvPr>
        </p:nvSpPr>
        <p:spPr>
          <a:xfrm>
            <a:off x="628650" y="365127"/>
            <a:ext cx="7886700" cy="831626"/>
          </a:xfrm>
        </p:spPr>
        <p:txBody>
          <a:bodyPr>
            <a:normAutofit/>
          </a:bodyPr>
          <a:lstStyle/>
          <a:p>
            <a:pPr eaLnBrk="1" hangingPunct="1"/>
            <a:r>
              <a:rPr lang="en-US" altLang="en-US" sz="3600" dirty="0">
                <a:latin typeface="Futura Medium" charset="0"/>
                <a:ea typeface="ＭＳ Ｐゴシック" charset="-128"/>
              </a:rPr>
              <a:t>Citations</a:t>
            </a:r>
          </a:p>
        </p:txBody>
      </p:sp>
      <p:sp>
        <p:nvSpPr>
          <p:cNvPr id="3" name="Content Placeholder 2"/>
          <p:cNvSpPr>
            <a:spLocks noGrp="1"/>
          </p:cNvSpPr>
          <p:nvPr>
            <p:ph idx="1"/>
          </p:nvPr>
        </p:nvSpPr>
        <p:spPr>
          <a:xfrm>
            <a:off x="628650" y="1124744"/>
            <a:ext cx="7886700" cy="5052219"/>
          </a:xfrm>
        </p:spPr>
        <p:txBody>
          <a:bodyPr>
            <a:normAutofit fontScale="85000" lnSpcReduction="10000"/>
          </a:bodyPr>
          <a:lstStyle/>
          <a:p>
            <a:pPr eaLnBrk="1" hangingPunct="1"/>
            <a:r>
              <a:rPr lang="en-US" altLang="en-US" sz="1900" b="1" dirty="0">
                <a:ea typeface="ＭＳ Ｐゴシック" charset="-128"/>
              </a:rPr>
              <a:t>Citing Items</a:t>
            </a:r>
          </a:p>
          <a:p>
            <a:pPr eaLnBrk="1" hangingPunct="1">
              <a:buFont typeface="Arial" charset="0"/>
              <a:buNone/>
            </a:pPr>
            <a:r>
              <a:rPr lang="en-US" altLang="en-US" sz="1500" dirty="0">
                <a:ea typeface="ＭＳ Ｐゴシック" charset="-128"/>
              </a:rPr>
              <a:t>	</a:t>
            </a:r>
            <a:r>
              <a:rPr lang="en-US" altLang="en-US" sz="1500" dirty="0" err="1">
                <a:ea typeface="ＭＳ Ｐゴシック" charset="-128"/>
              </a:rPr>
              <a:t>Zotero</a:t>
            </a:r>
            <a:r>
              <a:rPr lang="en-US" altLang="en-US" sz="1500" dirty="0">
                <a:ea typeface="ＭＳ Ｐゴシック" charset="-128"/>
              </a:rPr>
              <a:t> formats citations in many different bibliographic styles. </a:t>
            </a:r>
            <a:r>
              <a:rPr lang="en-US" altLang="en-US" sz="1500" dirty="0" err="1">
                <a:ea typeface="ＭＳ Ｐゴシック" charset="-128"/>
              </a:rPr>
              <a:t>Zotero</a:t>
            </a:r>
            <a:r>
              <a:rPr lang="en-US" altLang="en-US" sz="1500" dirty="0">
                <a:ea typeface="ＭＳ Ｐゴシック" charset="-128"/>
              </a:rPr>
              <a:t> supports all the major styles (Chicago, MLA, APA, etc.) as well as a great many journal-specific styles. If </a:t>
            </a:r>
            <a:r>
              <a:rPr lang="en-US" altLang="en-US" sz="1500" dirty="0" err="1">
                <a:ea typeface="ＭＳ Ｐゴシック" charset="-128"/>
              </a:rPr>
              <a:t>Zotero</a:t>
            </a:r>
            <a:r>
              <a:rPr lang="en-US" altLang="en-US" sz="1500" dirty="0">
                <a:ea typeface="ＭＳ Ｐゴシック" charset="-128"/>
              </a:rPr>
              <a:t> does not currently support a style you need, visit the website to request the style.</a:t>
            </a:r>
          </a:p>
          <a:p>
            <a:pPr eaLnBrk="1" hangingPunct="1"/>
            <a:r>
              <a:rPr lang="en-US" altLang="en-US" sz="1900" b="1" dirty="0">
                <a:ea typeface="ＭＳ Ｐゴシック" charset="-128"/>
              </a:rPr>
              <a:t>Word Processor Integration</a:t>
            </a:r>
          </a:p>
          <a:p>
            <a:pPr eaLnBrk="1" hangingPunct="1">
              <a:buFont typeface="Arial" charset="0"/>
              <a:buNone/>
            </a:pPr>
            <a:r>
              <a:rPr lang="en-US" altLang="en-US" sz="1500" dirty="0">
                <a:ea typeface="ＭＳ Ｐゴシック" charset="-128"/>
              </a:rPr>
              <a:t>	</a:t>
            </a:r>
            <a:r>
              <a:rPr lang="en-US" altLang="en-US" sz="1500" dirty="0" err="1">
                <a:ea typeface="ＭＳ Ｐゴシック" charset="-128"/>
              </a:rPr>
              <a:t>Zotero’s</a:t>
            </a:r>
            <a:r>
              <a:rPr lang="en-US" altLang="en-US" sz="1500" dirty="0">
                <a:ea typeface="ＭＳ Ｐゴシック" charset="-128"/>
              </a:rPr>
              <a:t> Word and OpenOffice plugins allow users to insert citations directly from their word processing software. This makes citing multiple pages, sources, or otherwise customizing citations a breeze. In-text citations, footnotes and endnotes are all supported.</a:t>
            </a:r>
          </a:p>
          <a:p>
            <a:pPr eaLnBrk="1" hangingPunct="1"/>
            <a:r>
              <a:rPr lang="en-US" altLang="en-US" sz="1900" b="1" dirty="0">
                <a:ea typeface="ＭＳ Ｐゴシック" charset="-128"/>
              </a:rPr>
              <a:t>Automatic Bibliographies</a:t>
            </a:r>
          </a:p>
          <a:p>
            <a:pPr eaLnBrk="1" hangingPunct="1">
              <a:buFont typeface="Arial" charset="0"/>
              <a:buNone/>
            </a:pPr>
            <a:r>
              <a:rPr lang="en-US" altLang="en-US" sz="1500" dirty="0">
                <a:ea typeface="ＭＳ Ｐゴシック" charset="-128"/>
              </a:rPr>
              <a:t>	Using the word processor plugins makes it possible to switch citation styles for the entire document at once or automatically generate a bibliography from the items cited.</a:t>
            </a:r>
          </a:p>
          <a:p>
            <a:pPr eaLnBrk="1" hangingPunct="1"/>
            <a:r>
              <a:rPr lang="en-US" altLang="en-US" sz="1900" b="1" dirty="0">
                <a:ea typeface="ＭＳ Ｐゴシック" charset="-128"/>
              </a:rPr>
              <a:t>Manual Bibliographies</a:t>
            </a:r>
          </a:p>
          <a:p>
            <a:pPr eaLnBrk="1" hangingPunct="1">
              <a:buFont typeface="Arial" charset="0"/>
              <a:buNone/>
            </a:pPr>
            <a:r>
              <a:rPr lang="en-US" altLang="en-US" sz="1500" dirty="0">
                <a:ea typeface="ＭＳ Ｐゴシック" charset="-128"/>
              </a:rPr>
              <a:t>	</a:t>
            </a:r>
            <a:r>
              <a:rPr lang="en-US" altLang="en-US" sz="1500" dirty="0" err="1">
                <a:ea typeface="ＭＳ Ｐゴシック" charset="-128"/>
              </a:rPr>
              <a:t>Zotero</a:t>
            </a:r>
            <a:r>
              <a:rPr lang="en-US" altLang="en-US" sz="1500" dirty="0">
                <a:ea typeface="ＭＳ Ｐゴシック" charset="-128"/>
              </a:rPr>
              <a:t> can insert citations and bibliographies into any text field or program. Simply drag-and-drop items, use Quick Copy to send citations to the clipboard, or export them directly to a file.</a:t>
            </a:r>
          </a:p>
        </p:txBody>
      </p:sp>
      <p:sp>
        <p:nvSpPr>
          <p:cNvPr id="31746"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de-DE" altLang="en-US" sz="1200" dirty="0" err="1">
                <a:solidFill>
                  <a:srgbClr val="898989"/>
                </a:solidFill>
                <a:latin typeface="Futura Medium" charset="0"/>
                <a:cs typeface="Futura Medium" charset="0"/>
              </a:rPr>
              <a:t>Introduction</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to</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Zotero</a:t>
            </a:r>
            <a:endParaRPr lang="en-US" altLang="en-US" sz="1200" dirty="0">
              <a:solidFill>
                <a:srgbClr val="898989"/>
              </a:solidFill>
              <a:latin typeface="Futura Medium" charset="0"/>
              <a:cs typeface="Futura Medium" charset="0"/>
            </a:endParaRPr>
          </a:p>
        </p:txBody>
      </p:sp>
      <p:sp>
        <p:nvSpPr>
          <p:cNvPr id="3174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5EB7CB1F-4F6F-654E-8667-81ADEEDAD5A2}" type="slidenum">
              <a:rPr lang="en-US" altLang="en-US" sz="1200">
                <a:solidFill>
                  <a:srgbClr val="898989"/>
                </a:solidFill>
                <a:latin typeface="Futura Medium" charset="0"/>
              </a:rPr>
              <a:pPr eaLnBrk="1" hangingPunct="1"/>
              <a:t>16</a:t>
            </a:fld>
            <a:endParaRPr lang="en-US" altLang="en-US" sz="1200" dirty="0">
              <a:solidFill>
                <a:srgbClr val="898989"/>
              </a:solidFill>
              <a:latin typeface="Futura Medium"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itle 1"/>
          <p:cNvSpPr>
            <a:spLocks noGrp="1"/>
          </p:cNvSpPr>
          <p:nvPr>
            <p:ph type="title"/>
          </p:nvPr>
        </p:nvSpPr>
        <p:spPr/>
        <p:txBody>
          <a:bodyPr>
            <a:normAutofit/>
          </a:bodyPr>
          <a:lstStyle/>
          <a:p>
            <a:pPr eaLnBrk="1" hangingPunct="1"/>
            <a:r>
              <a:rPr lang="en-US" altLang="en-US" sz="4400" dirty="0">
                <a:latin typeface="Futura Medium" charset="0"/>
                <a:ea typeface="ＭＳ Ｐゴシック" charset="-128"/>
              </a:rPr>
              <a:t>Exercise IV</a:t>
            </a:r>
          </a:p>
        </p:txBody>
      </p:sp>
      <p:sp>
        <p:nvSpPr>
          <p:cNvPr id="32769" name="Content Placeholder 2"/>
          <p:cNvSpPr>
            <a:spLocks noGrp="1"/>
          </p:cNvSpPr>
          <p:nvPr>
            <p:ph idx="1"/>
          </p:nvPr>
        </p:nvSpPr>
        <p:spPr/>
        <p:txBody>
          <a:bodyPr anchor="ctr"/>
          <a:lstStyle/>
          <a:p>
            <a:pPr eaLnBrk="1" hangingPunct="1">
              <a:lnSpc>
                <a:spcPct val="150000"/>
              </a:lnSpc>
            </a:pPr>
            <a:r>
              <a:rPr lang="en-US" altLang="en-US" dirty="0">
                <a:ea typeface="ＭＳ Ｐゴシック" charset="-128"/>
              </a:rPr>
              <a:t>Add a citation in MS Word.</a:t>
            </a:r>
          </a:p>
          <a:p>
            <a:pPr eaLnBrk="1" hangingPunct="1">
              <a:lnSpc>
                <a:spcPct val="150000"/>
              </a:lnSpc>
            </a:pPr>
            <a:r>
              <a:rPr lang="en-US" altLang="en-US" dirty="0">
                <a:ea typeface="ＭＳ Ｐゴシック" charset="-128"/>
              </a:rPr>
              <a:t>Change the citation style.</a:t>
            </a:r>
          </a:p>
          <a:p>
            <a:pPr eaLnBrk="1" hangingPunct="1">
              <a:lnSpc>
                <a:spcPct val="150000"/>
              </a:lnSpc>
            </a:pPr>
            <a:r>
              <a:rPr lang="en-US" altLang="en-US" dirty="0">
                <a:ea typeface="ＭＳ Ｐゴシック" charset="-128"/>
              </a:rPr>
              <a:t>Create a bibliography through drag-and-drop</a:t>
            </a:r>
          </a:p>
          <a:p>
            <a:pPr eaLnBrk="1" hangingPunct="1">
              <a:lnSpc>
                <a:spcPct val="150000"/>
              </a:lnSpc>
            </a:pPr>
            <a:r>
              <a:rPr lang="en-US" altLang="en-US" dirty="0">
                <a:ea typeface="ＭＳ Ｐゴシック" charset="-128"/>
              </a:rPr>
              <a:t>Aim: successful connection between writing processor and </a:t>
            </a:r>
            <a:r>
              <a:rPr lang="en-US" altLang="en-US" dirty="0" err="1">
                <a:ea typeface="ＭＳ Ｐゴシック" charset="-128"/>
              </a:rPr>
              <a:t>Zotero</a:t>
            </a:r>
            <a:r>
              <a:rPr lang="en-US" altLang="en-US" dirty="0">
                <a:ea typeface="ＭＳ Ｐゴシック" charset="-128"/>
              </a:rPr>
              <a:t>.</a:t>
            </a:r>
          </a:p>
          <a:p>
            <a:pPr eaLnBrk="1" hangingPunct="1">
              <a:lnSpc>
                <a:spcPct val="150000"/>
              </a:lnSpc>
            </a:pPr>
            <a:endParaRPr lang="en-US" altLang="en-US" dirty="0">
              <a:ea typeface="ＭＳ Ｐゴシック" charset="-128"/>
            </a:endParaRPr>
          </a:p>
          <a:p>
            <a:pPr algn="r" eaLnBrk="1" hangingPunct="1">
              <a:lnSpc>
                <a:spcPct val="150000"/>
              </a:lnSpc>
              <a:buFont typeface="Arial" charset="0"/>
              <a:buNone/>
            </a:pPr>
            <a:r>
              <a:rPr lang="en-US" altLang="en-US" sz="2700" dirty="0">
                <a:ea typeface="ＭＳ Ｐゴシック" charset="-128"/>
              </a:rPr>
              <a:t>→ Go to </a:t>
            </a:r>
            <a:r>
              <a:rPr lang="en-US" altLang="en-US" sz="2700" dirty="0" err="1">
                <a:ea typeface="ＭＳ Ｐゴシック" charset="-128"/>
              </a:rPr>
              <a:t>Zotero</a:t>
            </a:r>
            <a:r>
              <a:rPr lang="en-US" altLang="en-US" sz="2700" dirty="0">
                <a:ea typeface="ＭＳ Ｐゴシック" charset="-128"/>
              </a:rPr>
              <a:t> &amp; MS Word</a:t>
            </a:r>
          </a:p>
        </p:txBody>
      </p:sp>
      <p:sp>
        <p:nvSpPr>
          <p:cNvPr id="3277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de-DE" altLang="en-US" sz="1200" dirty="0" err="1">
                <a:solidFill>
                  <a:srgbClr val="898989"/>
                </a:solidFill>
                <a:latin typeface="Futura Medium" charset="0"/>
                <a:cs typeface="Futura Medium" charset="0"/>
              </a:rPr>
              <a:t>Introduction</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to</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Zotero</a:t>
            </a:r>
            <a:endParaRPr lang="en-US" altLang="en-US" sz="1200" dirty="0">
              <a:solidFill>
                <a:srgbClr val="898989"/>
              </a:solidFill>
              <a:latin typeface="Futura Medium" charset="0"/>
              <a:cs typeface="Futura Medium" charset="0"/>
            </a:endParaRPr>
          </a:p>
        </p:txBody>
      </p:sp>
      <p:sp>
        <p:nvSpPr>
          <p:cNvPr id="3277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DD9DFDFB-3CD7-3F4B-A51D-40A1886D4F9C}" type="slidenum">
              <a:rPr lang="en-US" altLang="en-US" sz="1200">
                <a:solidFill>
                  <a:srgbClr val="898989"/>
                </a:solidFill>
                <a:latin typeface="Futura Medium" charset="0"/>
              </a:rPr>
              <a:pPr eaLnBrk="1" hangingPunct="1"/>
              <a:t>17</a:t>
            </a:fld>
            <a:endParaRPr lang="en-US" altLang="en-US" sz="1200" dirty="0">
              <a:solidFill>
                <a:srgbClr val="898989"/>
              </a:solidFill>
              <a:latin typeface="Futura Medium" charset="0"/>
            </a:endParaRP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itle 1"/>
          <p:cNvSpPr>
            <a:spLocks noGrp="1"/>
          </p:cNvSpPr>
          <p:nvPr>
            <p:ph type="title"/>
          </p:nvPr>
        </p:nvSpPr>
        <p:spPr>
          <a:xfrm>
            <a:off x="628650" y="365126"/>
            <a:ext cx="7886700" cy="1012279"/>
          </a:xfrm>
        </p:spPr>
        <p:txBody>
          <a:bodyPr/>
          <a:lstStyle/>
          <a:p>
            <a:pPr eaLnBrk="1" hangingPunct="1"/>
            <a:r>
              <a:rPr lang="pt-PT" altLang="en-US" dirty="0" err="1">
                <a:latin typeface="Futura Medium" charset="0"/>
                <a:ea typeface="ＭＳ Ｐゴシック" charset="-128"/>
              </a:rPr>
              <a:t>Advanced</a:t>
            </a:r>
            <a:r>
              <a:rPr lang="pt-PT" altLang="en-US" dirty="0">
                <a:latin typeface="Futura Medium" charset="0"/>
                <a:ea typeface="ＭＳ Ｐゴシック" charset="-128"/>
              </a:rPr>
              <a:t> I: </a:t>
            </a:r>
            <a:r>
              <a:rPr lang="pt-PT" altLang="en-US" dirty="0" err="1">
                <a:latin typeface="Futura Medium" charset="0"/>
                <a:ea typeface="ＭＳ Ｐゴシック" charset="-128"/>
              </a:rPr>
              <a:t>Collaborate</a:t>
            </a:r>
            <a:endParaRPr lang="en-US" altLang="en-US" dirty="0">
              <a:latin typeface="Futura Medium" charset="0"/>
              <a:ea typeface="ＭＳ Ｐゴシック" charset="-128"/>
            </a:endParaRPr>
          </a:p>
        </p:txBody>
      </p:sp>
      <p:sp>
        <p:nvSpPr>
          <p:cNvPr id="3" name="Content Placeholder 2"/>
          <p:cNvSpPr>
            <a:spLocks noGrp="1"/>
          </p:cNvSpPr>
          <p:nvPr>
            <p:ph idx="1"/>
          </p:nvPr>
        </p:nvSpPr>
        <p:spPr>
          <a:xfrm>
            <a:off x="628650" y="1556792"/>
            <a:ext cx="7886700" cy="4620172"/>
          </a:xfrm>
        </p:spPr>
        <p:txBody>
          <a:bodyPr anchor="ctr">
            <a:normAutofit fontScale="92500" lnSpcReduction="10000"/>
          </a:bodyPr>
          <a:lstStyle/>
          <a:p>
            <a:pPr eaLnBrk="1" hangingPunct="1">
              <a:lnSpc>
                <a:spcPct val="150000"/>
              </a:lnSpc>
            </a:pPr>
            <a:r>
              <a:rPr lang="en-US" altLang="en-US" b="1" dirty="0">
                <a:ea typeface="ＭＳ Ｐゴシック" charset="-128"/>
              </a:rPr>
              <a:t>Syncing</a:t>
            </a:r>
          </a:p>
          <a:p>
            <a:pPr eaLnBrk="1" hangingPunct="1">
              <a:lnSpc>
                <a:spcPct val="150000"/>
              </a:lnSpc>
              <a:buFont typeface="Arial" charset="0"/>
              <a:buNone/>
            </a:pPr>
            <a:r>
              <a:rPr lang="en-US" altLang="en-US" dirty="0">
                <a:ea typeface="ＭＳ Ｐゴシック" charset="-128"/>
              </a:rPr>
              <a:t>	Use </a:t>
            </a:r>
            <a:r>
              <a:rPr lang="en-US" altLang="en-US" dirty="0" err="1">
                <a:ea typeface="ＭＳ Ｐゴシック" charset="-128"/>
              </a:rPr>
              <a:t>Zotero</a:t>
            </a:r>
            <a:r>
              <a:rPr lang="en-US" altLang="en-US" dirty="0">
                <a:ea typeface="ＭＳ Ｐゴシック" charset="-128"/>
              </a:rPr>
              <a:t> at multiple computers with syncing. Library items are synced through the </a:t>
            </a:r>
            <a:r>
              <a:rPr lang="en-US" altLang="en-US" dirty="0" err="1">
                <a:ea typeface="ＭＳ Ｐゴシック" charset="-128"/>
              </a:rPr>
              <a:t>Zotero</a:t>
            </a:r>
            <a:r>
              <a:rPr lang="en-US" altLang="en-US" dirty="0">
                <a:ea typeface="ＭＳ Ｐゴシック" charset="-128"/>
              </a:rPr>
              <a:t> server.</a:t>
            </a:r>
          </a:p>
          <a:p>
            <a:pPr eaLnBrk="1" hangingPunct="1">
              <a:lnSpc>
                <a:spcPct val="150000"/>
              </a:lnSpc>
            </a:pPr>
            <a:r>
              <a:rPr lang="en-US" altLang="en-US" b="1" dirty="0" err="1">
                <a:ea typeface="ＭＳ Ｐゴシック" charset="-128"/>
              </a:rPr>
              <a:t>Zotero</a:t>
            </a:r>
            <a:r>
              <a:rPr lang="en-US" altLang="en-US" b="1" dirty="0">
                <a:ea typeface="ＭＳ Ｐゴシック" charset="-128"/>
              </a:rPr>
              <a:t> Server</a:t>
            </a:r>
          </a:p>
          <a:p>
            <a:pPr eaLnBrk="1" hangingPunct="1">
              <a:lnSpc>
                <a:spcPct val="150000"/>
              </a:lnSpc>
              <a:buFont typeface="Arial" charset="0"/>
              <a:buNone/>
            </a:pPr>
            <a:r>
              <a:rPr lang="en-US" altLang="en-US" dirty="0">
                <a:ea typeface="ＭＳ Ｐゴシック" charset="-128"/>
              </a:rPr>
              <a:t>	Items synced to the </a:t>
            </a:r>
            <a:r>
              <a:rPr lang="en-US" altLang="en-US" dirty="0" err="1">
                <a:ea typeface="ＭＳ Ｐゴシック" charset="-128"/>
              </a:rPr>
              <a:t>Zotero</a:t>
            </a:r>
            <a:r>
              <a:rPr lang="en-US" altLang="en-US" dirty="0">
                <a:ea typeface="ＭＳ Ｐゴシック" charset="-128"/>
              </a:rPr>
              <a:t> server can be accessed online through your </a:t>
            </a:r>
            <a:r>
              <a:rPr lang="en-US" altLang="en-US" dirty="0" err="1">
                <a:ea typeface="ＭＳ Ｐゴシック" charset="-128"/>
              </a:rPr>
              <a:t>zotero.org</a:t>
            </a:r>
            <a:r>
              <a:rPr lang="en-US" altLang="en-US" dirty="0">
                <a:ea typeface="ＭＳ Ｐゴシック" charset="-128"/>
              </a:rPr>
              <a:t> account. Share your library with others.</a:t>
            </a:r>
          </a:p>
          <a:p>
            <a:pPr eaLnBrk="1" hangingPunct="1">
              <a:lnSpc>
                <a:spcPct val="150000"/>
              </a:lnSpc>
            </a:pPr>
            <a:r>
              <a:rPr lang="en-US" altLang="en-US" b="1" dirty="0">
                <a:ea typeface="ＭＳ Ｐゴシック" charset="-128"/>
              </a:rPr>
              <a:t>Groups</a:t>
            </a:r>
          </a:p>
          <a:p>
            <a:pPr eaLnBrk="1" hangingPunct="1">
              <a:lnSpc>
                <a:spcPct val="150000"/>
              </a:lnSpc>
              <a:buFont typeface="Arial" charset="0"/>
              <a:buNone/>
            </a:pPr>
            <a:r>
              <a:rPr lang="en-US" altLang="en-US" dirty="0">
                <a:ea typeface="ＭＳ Ｐゴシック" charset="-128"/>
              </a:rPr>
              <a:t>	</a:t>
            </a:r>
            <a:r>
              <a:rPr lang="en-US" altLang="en-US" dirty="0" err="1">
                <a:ea typeface="ＭＳ Ｐゴシック" charset="-128"/>
              </a:rPr>
              <a:t>Zotero</a:t>
            </a:r>
            <a:r>
              <a:rPr lang="en-US" altLang="en-US" dirty="0">
                <a:ea typeface="ＭＳ Ｐゴシック" charset="-128"/>
              </a:rPr>
              <a:t> users can create collaborative or interest groups. Shared group libraries make it possible to collaboratively manage research sources and materials, both online and through the </a:t>
            </a:r>
            <a:r>
              <a:rPr lang="en-US" altLang="en-US" dirty="0" err="1">
                <a:ea typeface="ＭＳ Ｐゴシック" charset="-128"/>
              </a:rPr>
              <a:t>Zotero</a:t>
            </a:r>
            <a:r>
              <a:rPr lang="en-US" altLang="en-US" dirty="0">
                <a:ea typeface="ＭＳ Ｐゴシック" charset="-128"/>
              </a:rPr>
              <a:t> client.</a:t>
            </a:r>
          </a:p>
        </p:txBody>
      </p:sp>
      <p:sp>
        <p:nvSpPr>
          <p:cNvPr id="33794"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de-DE" altLang="en-US" sz="1200" dirty="0" err="1">
                <a:solidFill>
                  <a:srgbClr val="898989"/>
                </a:solidFill>
                <a:latin typeface="Futura Medium" charset="0"/>
                <a:cs typeface="Futura Medium" charset="0"/>
              </a:rPr>
              <a:t>Introduction</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to</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Zotero</a:t>
            </a:r>
            <a:endParaRPr lang="en-US" altLang="en-US" sz="1200" dirty="0">
              <a:solidFill>
                <a:srgbClr val="898989"/>
              </a:solidFill>
              <a:latin typeface="Futura Medium" charset="0"/>
              <a:cs typeface="Futura Medium" charset="0"/>
            </a:endParaRPr>
          </a:p>
        </p:txBody>
      </p:sp>
      <p:sp>
        <p:nvSpPr>
          <p:cNvPr id="3379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002E486-2A74-8C4B-8CA6-86E3CED8448A}" type="slidenum">
              <a:rPr lang="en-US" altLang="en-US" sz="1200">
                <a:solidFill>
                  <a:srgbClr val="898989"/>
                </a:solidFill>
                <a:latin typeface="Futura Medium" charset="0"/>
              </a:rPr>
              <a:pPr eaLnBrk="1" hangingPunct="1"/>
              <a:t>18</a:t>
            </a:fld>
            <a:endParaRPr lang="en-US" altLang="en-US" sz="1200" dirty="0">
              <a:solidFill>
                <a:srgbClr val="898989"/>
              </a:solidFill>
              <a:latin typeface="Futura Medium"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itle 1"/>
          <p:cNvSpPr>
            <a:spLocks noGrp="1"/>
          </p:cNvSpPr>
          <p:nvPr>
            <p:ph type="title"/>
          </p:nvPr>
        </p:nvSpPr>
        <p:spPr/>
        <p:txBody>
          <a:bodyPr/>
          <a:lstStyle/>
          <a:p>
            <a:pPr eaLnBrk="1" hangingPunct="1"/>
            <a:r>
              <a:rPr lang="en-US" altLang="en-US" sz="4000" dirty="0">
                <a:latin typeface="Futura Medium" charset="0"/>
                <a:ea typeface="ＭＳ Ｐゴシック" charset="-128"/>
              </a:rPr>
              <a:t>Advanced II: Importing Records</a:t>
            </a:r>
          </a:p>
        </p:txBody>
      </p:sp>
      <p:sp>
        <p:nvSpPr>
          <p:cNvPr id="3" name="Content Placeholder 2"/>
          <p:cNvSpPr>
            <a:spLocks noGrp="1"/>
          </p:cNvSpPr>
          <p:nvPr>
            <p:ph idx="1"/>
          </p:nvPr>
        </p:nvSpPr>
        <p:spPr/>
        <p:txBody>
          <a:bodyPr anchor="ctr">
            <a:normAutofit fontScale="77500" lnSpcReduction="20000"/>
          </a:bodyPr>
          <a:lstStyle/>
          <a:p>
            <a:pPr eaLnBrk="1" hangingPunct="1">
              <a:lnSpc>
                <a:spcPct val="150000"/>
              </a:lnSpc>
            </a:pPr>
            <a:r>
              <a:rPr lang="en-US" altLang="en-US" sz="2300" dirty="0">
                <a:ea typeface="ＭＳ Ｐゴシック" charset="-128"/>
              </a:rPr>
              <a:t>Many users come to </a:t>
            </a:r>
            <a:r>
              <a:rPr lang="en-US" altLang="en-US" sz="2300" dirty="0" err="1">
                <a:ea typeface="ＭＳ Ｐゴシック" charset="-128"/>
              </a:rPr>
              <a:t>Zotero</a:t>
            </a:r>
            <a:r>
              <a:rPr lang="en-US" altLang="en-US" sz="2300" dirty="0">
                <a:ea typeface="ＭＳ Ｐゴシック" charset="-128"/>
              </a:rPr>
              <a:t> with </a:t>
            </a:r>
            <a:r>
              <a:rPr lang="en-US" altLang="en-US" sz="2300" b="1" dirty="0">
                <a:ea typeface="ＭＳ Ｐゴシック" charset="-128"/>
              </a:rPr>
              <a:t>extensive collections </a:t>
            </a:r>
            <a:r>
              <a:rPr lang="en-US" altLang="en-US" sz="2300" dirty="0">
                <a:ea typeface="ＭＳ Ｐゴシック" charset="-128"/>
              </a:rPr>
              <a:t>stored in other reference management software</a:t>
            </a:r>
            <a:r>
              <a:rPr lang="en-US" altLang="en-US" sz="2200" dirty="0">
                <a:ea typeface="ＭＳ Ｐゴシック" charset="-128"/>
              </a:rPr>
              <a:t>.</a:t>
            </a:r>
            <a:endParaRPr lang="en-US" altLang="en-US" sz="2300" dirty="0">
              <a:ea typeface="ＭＳ Ｐゴシック" charset="-128"/>
            </a:endParaRPr>
          </a:p>
          <a:p>
            <a:pPr eaLnBrk="1" hangingPunct="1">
              <a:lnSpc>
                <a:spcPct val="150000"/>
              </a:lnSpc>
            </a:pPr>
            <a:r>
              <a:rPr lang="en-US" altLang="en-US" sz="2300" dirty="0">
                <a:ea typeface="ＭＳ Ｐゴシック" charset="-128"/>
              </a:rPr>
              <a:t>To </a:t>
            </a:r>
            <a:r>
              <a:rPr lang="en-US" altLang="en-US" sz="2300" b="1" dirty="0">
                <a:ea typeface="ＭＳ Ｐゴシック" charset="-128"/>
              </a:rPr>
              <a:t>import entire collections </a:t>
            </a:r>
            <a:r>
              <a:rPr lang="en-US" altLang="en-US" sz="2300" dirty="0">
                <a:ea typeface="ＭＳ Ｐゴシック" charset="-128"/>
              </a:rPr>
              <a:t>into </a:t>
            </a:r>
            <a:r>
              <a:rPr lang="en-US" altLang="en-US" sz="2300" dirty="0" err="1">
                <a:ea typeface="ＭＳ Ｐゴシック" charset="-128"/>
              </a:rPr>
              <a:t>Zotero</a:t>
            </a:r>
            <a:r>
              <a:rPr lang="en-US" altLang="en-US" sz="2300" dirty="0">
                <a:ea typeface="ＭＳ Ｐゴシック" charset="-128"/>
              </a:rPr>
              <a:t>, click on the gear icon and select “Import”; browse to your file, select it, and click open</a:t>
            </a:r>
            <a:r>
              <a:rPr lang="en-US" altLang="en-US" sz="2200" dirty="0">
                <a:ea typeface="ＭＳ Ｐゴシック" charset="-128"/>
              </a:rPr>
              <a:t>.</a:t>
            </a:r>
            <a:endParaRPr lang="en-US" altLang="en-US" sz="2300" dirty="0">
              <a:ea typeface="ＭＳ Ｐゴシック" charset="-128"/>
            </a:endParaRPr>
          </a:p>
          <a:p>
            <a:pPr eaLnBrk="1" hangingPunct="1">
              <a:lnSpc>
                <a:spcPct val="120000"/>
              </a:lnSpc>
            </a:pPr>
            <a:r>
              <a:rPr lang="en-US" altLang="en-US" sz="2300" dirty="0">
                <a:ea typeface="ＭＳ Ｐゴシック" charset="-128"/>
              </a:rPr>
              <a:t>If the file you have imported is valid and well-formed, the collection should now be in your </a:t>
            </a:r>
            <a:r>
              <a:rPr lang="en-US" altLang="en-US" sz="2300" dirty="0" err="1">
                <a:ea typeface="ＭＳ Ｐゴシック" charset="-128"/>
              </a:rPr>
              <a:t>Zotero</a:t>
            </a:r>
            <a:r>
              <a:rPr lang="en-US" altLang="en-US" sz="2300" dirty="0">
                <a:ea typeface="ＭＳ Ｐゴシック" charset="-128"/>
              </a:rPr>
              <a:t> library in a </a:t>
            </a:r>
            <a:r>
              <a:rPr lang="en-US" altLang="en-US" sz="2300" b="1" dirty="0">
                <a:ea typeface="ＭＳ Ｐゴシック" charset="-128"/>
              </a:rPr>
              <a:t>uniquely named import folder</a:t>
            </a:r>
            <a:r>
              <a:rPr lang="en-US" altLang="en-US" sz="2200" dirty="0">
                <a:ea typeface="ＭＳ Ｐゴシック" charset="-128"/>
              </a:rPr>
              <a:t>.</a:t>
            </a:r>
            <a:endParaRPr lang="en-US" altLang="en-US" sz="2300" dirty="0">
              <a:ea typeface="ＭＳ Ｐゴシック" charset="-128"/>
            </a:endParaRPr>
          </a:p>
          <a:p>
            <a:pPr eaLnBrk="1" hangingPunct="1">
              <a:lnSpc>
                <a:spcPct val="150000"/>
              </a:lnSpc>
            </a:pPr>
            <a:r>
              <a:rPr lang="en-US" altLang="en-US" sz="2300" dirty="0">
                <a:ea typeface="ＭＳ Ｐゴシック" charset="-128"/>
              </a:rPr>
              <a:t>Import works for the </a:t>
            </a:r>
            <a:r>
              <a:rPr lang="en-US" altLang="en-US" sz="2300" b="1" dirty="0">
                <a:ea typeface="ＭＳ Ｐゴシック" charset="-128"/>
              </a:rPr>
              <a:t>following bibliographic file formats</a:t>
            </a:r>
            <a:r>
              <a:rPr lang="en-US" altLang="en-US" sz="2300" dirty="0">
                <a:ea typeface="ＭＳ Ｐゴシック" charset="-128"/>
              </a:rPr>
              <a:t>:</a:t>
            </a:r>
          </a:p>
          <a:p>
            <a:pPr lvl="1" eaLnBrk="1" hangingPunct="1">
              <a:lnSpc>
                <a:spcPct val="150000"/>
              </a:lnSpc>
            </a:pPr>
            <a:r>
              <a:rPr lang="en-US" altLang="en-US" sz="2000" dirty="0" err="1">
                <a:ea typeface="ＭＳ Ｐゴシック" charset="-128"/>
              </a:rPr>
              <a:t>BibTeX</a:t>
            </a:r>
            <a:r>
              <a:rPr lang="en-US" altLang="en-US" dirty="0">
                <a:ea typeface="ＭＳ Ｐゴシック" charset="-128"/>
              </a:rPr>
              <a:t>.</a:t>
            </a:r>
            <a:endParaRPr lang="en-US" altLang="en-US" sz="2000" dirty="0">
              <a:ea typeface="ＭＳ Ｐゴシック" charset="-128"/>
            </a:endParaRPr>
          </a:p>
          <a:p>
            <a:pPr lvl="1" eaLnBrk="1" hangingPunct="1">
              <a:lnSpc>
                <a:spcPct val="150000"/>
              </a:lnSpc>
            </a:pPr>
            <a:r>
              <a:rPr lang="en-US" altLang="en-US" sz="2000" dirty="0">
                <a:ea typeface="ＭＳ Ｐゴシック" charset="-128"/>
              </a:rPr>
              <a:t>RIS (EndNote, </a:t>
            </a:r>
            <a:r>
              <a:rPr lang="en-US" altLang="en-US" sz="2000" dirty="0" err="1">
                <a:ea typeface="ＭＳ Ｐゴシック" charset="-128"/>
              </a:rPr>
              <a:t>Refworks</a:t>
            </a:r>
            <a:r>
              <a:rPr lang="en-US" altLang="en-US" sz="2000" dirty="0">
                <a:ea typeface="ＭＳ Ｐゴシック" charset="-128"/>
              </a:rPr>
              <a:t>, …)</a:t>
            </a:r>
            <a:r>
              <a:rPr lang="en-US" altLang="en-US" dirty="0">
                <a:ea typeface="ＭＳ Ｐゴシック" charset="-128"/>
              </a:rPr>
              <a:t>.</a:t>
            </a:r>
            <a:endParaRPr lang="en-US" altLang="en-US" sz="2000" dirty="0">
              <a:ea typeface="ＭＳ Ｐゴシック" charset="-128"/>
            </a:endParaRPr>
          </a:p>
          <a:p>
            <a:pPr lvl="1" eaLnBrk="1" hangingPunct="1">
              <a:lnSpc>
                <a:spcPct val="150000"/>
              </a:lnSpc>
            </a:pPr>
            <a:r>
              <a:rPr lang="en-US" altLang="en-US" sz="2000" dirty="0">
                <a:ea typeface="ＭＳ Ｐゴシック" charset="-128"/>
              </a:rPr>
              <a:t>Refer/</a:t>
            </a:r>
            <a:r>
              <a:rPr lang="en-US" altLang="en-US" sz="2000" dirty="0" err="1">
                <a:ea typeface="ＭＳ Ｐゴシック" charset="-128"/>
              </a:rPr>
              <a:t>BibIX</a:t>
            </a:r>
            <a:r>
              <a:rPr lang="en-US" altLang="en-US" dirty="0">
                <a:ea typeface="ＭＳ Ｐゴシック" charset="-128"/>
              </a:rPr>
              <a:t>.</a:t>
            </a:r>
            <a:endParaRPr lang="en-US" altLang="en-US" sz="2000" dirty="0">
              <a:ea typeface="ＭＳ Ｐゴシック" charset="-128"/>
            </a:endParaRPr>
          </a:p>
        </p:txBody>
      </p:sp>
      <p:sp>
        <p:nvSpPr>
          <p:cNvPr id="3481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de-DE" altLang="en-US" sz="1200" dirty="0" err="1">
                <a:solidFill>
                  <a:srgbClr val="898989"/>
                </a:solidFill>
                <a:latin typeface="Futura Medium" charset="0"/>
                <a:cs typeface="Futura Medium" charset="0"/>
              </a:rPr>
              <a:t>Introduction</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to</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Zotero</a:t>
            </a:r>
            <a:endParaRPr lang="en-US" altLang="en-US" sz="1200" dirty="0">
              <a:solidFill>
                <a:srgbClr val="898989"/>
              </a:solidFill>
              <a:latin typeface="Futura Medium" charset="0"/>
              <a:cs typeface="Futura Medium" charset="0"/>
            </a:endParaRPr>
          </a:p>
        </p:txBody>
      </p:sp>
      <p:sp>
        <p:nvSpPr>
          <p:cNvPr id="3481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F74C7D33-29DC-314F-B670-A8C514635701}" type="slidenum">
              <a:rPr lang="en-US" altLang="en-US" sz="1200">
                <a:solidFill>
                  <a:srgbClr val="898989"/>
                </a:solidFill>
                <a:latin typeface="Futura Medium" charset="0"/>
              </a:rPr>
              <a:pPr eaLnBrk="1" hangingPunct="1"/>
              <a:t>19</a:t>
            </a:fld>
            <a:endParaRPr lang="en-US" altLang="en-US" sz="1200" dirty="0">
              <a:solidFill>
                <a:srgbClr val="898989"/>
              </a:solidFill>
              <a:latin typeface="Futura Medium"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20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p:cNvSpPr>
            <a:spLocks noGrp="1"/>
          </p:cNvSpPr>
          <p:nvPr>
            <p:ph type="title"/>
          </p:nvPr>
        </p:nvSpPr>
        <p:spPr/>
        <p:txBody>
          <a:bodyPr/>
          <a:lstStyle/>
          <a:p>
            <a:pPr eaLnBrk="1" hangingPunct="1"/>
            <a:r>
              <a:rPr lang="en-US" altLang="en-US" dirty="0">
                <a:latin typeface="Futura Medium" charset="0"/>
                <a:ea typeface="ＭＳ Ｐゴシック" charset="-128"/>
              </a:rPr>
              <a:t>Outline of Presentation</a:t>
            </a:r>
          </a:p>
        </p:txBody>
      </p:sp>
      <p:sp>
        <p:nvSpPr>
          <p:cNvPr id="3" name="Content Placeholder 2"/>
          <p:cNvSpPr>
            <a:spLocks noGrp="1"/>
          </p:cNvSpPr>
          <p:nvPr>
            <p:ph idx="1"/>
          </p:nvPr>
        </p:nvSpPr>
        <p:spPr>
          <a:xfrm>
            <a:off x="628650" y="1510560"/>
            <a:ext cx="7886700" cy="4548163"/>
          </a:xfrm>
        </p:spPr>
        <p:txBody>
          <a:bodyPr>
            <a:normAutofit/>
          </a:bodyPr>
          <a:lstStyle/>
          <a:p>
            <a:pPr marL="514350" indent="-514350" eaLnBrk="1" hangingPunct="1">
              <a:buFont typeface="Corbel" charset="0"/>
              <a:buAutoNum type="arabicPeriod"/>
            </a:pPr>
            <a:r>
              <a:rPr lang="en-US" altLang="en-US" sz="2400" dirty="0">
                <a:ea typeface="ＭＳ Ｐゴシック" charset="-128"/>
              </a:rPr>
              <a:t>Managing Information: A Necessary Evil</a:t>
            </a:r>
          </a:p>
          <a:p>
            <a:pPr marL="514350" indent="-514350" eaLnBrk="1" hangingPunct="1">
              <a:buFont typeface="Corbel" charset="0"/>
              <a:buAutoNum type="arabicPeriod"/>
            </a:pPr>
            <a:r>
              <a:rPr lang="en-US" altLang="en-US" sz="2400" dirty="0">
                <a:ea typeface="ＭＳ Ｐゴシック" charset="-128"/>
              </a:rPr>
              <a:t>What is </a:t>
            </a:r>
            <a:r>
              <a:rPr lang="en-US" altLang="en-US" sz="2400" dirty="0" err="1">
                <a:ea typeface="ＭＳ Ｐゴシック" charset="-128"/>
              </a:rPr>
              <a:t>Zotero</a:t>
            </a:r>
            <a:r>
              <a:rPr lang="en-US" altLang="en-US" sz="2400" dirty="0">
                <a:ea typeface="ＭＳ Ｐゴシック" charset="-128"/>
              </a:rPr>
              <a:t>? The Basics</a:t>
            </a:r>
          </a:p>
          <a:p>
            <a:pPr marL="514350" indent="-514350" eaLnBrk="1" hangingPunct="1">
              <a:buFont typeface="Corbel" charset="0"/>
              <a:buAutoNum type="arabicPeriod"/>
            </a:pPr>
            <a:r>
              <a:rPr lang="en-US" altLang="en-US" sz="2400" dirty="0">
                <a:ea typeface="ＭＳ Ｐゴシック" charset="-128"/>
              </a:rPr>
              <a:t>What Can I do with </a:t>
            </a:r>
            <a:r>
              <a:rPr lang="en-US" altLang="en-US" sz="2400" dirty="0" err="1">
                <a:ea typeface="ＭＳ Ｐゴシック" charset="-128"/>
              </a:rPr>
              <a:t>Zotero</a:t>
            </a:r>
            <a:r>
              <a:rPr lang="en-US" altLang="en-US" sz="2400" dirty="0">
                <a:ea typeface="ＭＳ Ｐゴシック" charset="-128"/>
              </a:rPr>
              <a:t>? Introduction and Demonstration</a:t>
            </a:r>
          </a:p>
          <a:p>
            <a:pPr marL="514350" indent="-514350" eaLnBrk="1" hangingPunct="1">
              <a:buFont typeface="Corbel" charset="0"/>
              <a:buAutoNum type="arabicPeriod"/>
            </a:pPr>
            <a:r>
              <a:rPr lang="en-US" altLang="en-US" sz="2400" dirty="0">
                <a:ea typeface="ＭＳ Ｐゴシック" charset="-128"/>
              </a:rPr>
              <a:t>Individual Exercises</a:t>
            </a:r>
          </a:p>
        </p:txBody>
      </p:sp>
      <p:sp>
        <p:nvSpPr>
          <p:cNvPr id="16386"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de-DE" altLang="en-US" sz="1200" dirty="0" err="1">
                <a:solidFill>
                  <a:srgbClr val="898989"/>
                </a:solidFill>
                <a:latin typeface="Futura Medium" charset="0"/>
                <a:cs typeface="Futura Medium" charset="0"/>
              </a:rPr>
              <a:t>Introduction</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to</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Zotero</a:t>
            </a:r>
            <a:endParaRPr lang="en-US" altLang="en-US" sz="1200" dirty="0">
              <a:solidFill>
                <a:srgbClr val="898989"/>
              </a:solidFill>
              <a:latin typeface="Futura Medium" charset="0"/>
              <a:cs typeface="Futura Medium" charset="0"/>
            </a:endParaRPr>
          </a:p>
        </p:txBody>
      </p:sp>
      <p:sp>
        <p:nvSpPr>
          <p:cNvPr id="1638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781BA729-EB34-F24D-9182-FB588FA56E05}" type="slidenum">
              <a:rPr lang="en-US" altLang="en-US" sz="1200">
                <a:solidFill>
                  <a:srgbClr val="898989"/>
                </a:solidFill>
                <a:latin typeface="Futura Medium" charset="0"/>
              </a:rPr>
              <a:pPr eaLnBrk="1" hangingPunct="1"/>
              <a:t>2</a:t>
            </a:fld>
            <a:endParaRPr lang="en-US" altLang="en-US" sz="1200" dirty="0">
              <a:solidFill>
                <a:srgbClr val="898989"/>
              </a:solidFill>
              <a:latin typeface="Futura Medium"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itle 1"/>
          <p:cNvSpPr>
            <a:spLocks noGrp="1"/>
          </p:cNvSpPr>
          <p:nvPr>
            <p:ph type="title"/>
          </p:nvPr>
        </p:nvSpPr>
        <p:spPr/>
        <p:txBody>
          <a:bodyPr>
            <a:normAutofit/>
          </a:bodyPr>
          <a:lstStyle/>
          <a:p>
            <a:pPr eaLnBrk="1" hangingPunct="1"/>
            <a:r>
              <a:rPr lang="en-US" altLang="en-US" sz="4000" dirty="0">
                <a:latin typeface="Futura Medium" charset="0"/>
                <a:ea typeface="ＭＳ Ｐゴシック" charset="-128"/>
              </a:rPr>
              <a:t>Sources for Further Learning</a:t>
            </a:r>
          </a:p>
        </p:txBody>
      </p:sp>
      <p:sp>
        <p:nvSpPr>
          <p:cNvPr id="35842" name="Content Placeholder 2"/>
          <p:cNvSpPr>
            <a:spLocks noGrp="1"/>
          </p:cNvSpPr>
          <p:nvPr>
            <p:ph idx="1"/>
          </p:nvPr>
        </p:nvSpPr>
        <p:spPr>
          <a:xfrm>
            <a:off x="628650" y="1556791"/>
            <a:ext cx="7886700" cy="4620172"/>
          </a:xfrm>
        </p:spPr>
        <p:txBody>
          <a:bodyPr anchor="ctr">
            <a:normAutofit fontScale="77500" lnSpcReduction="20000"/>
          </a:bodyPr>
          <a:lstStyle/>
          <a:p>
            <a:pPr eaLnBrk="1" hangingPunct="1">
              <a:lnSpc>
                <a:spcPct val="170000"/>
              </a:lnSpc>
            </a:pPr>
            <a:r>
              <a:rPr lang="en-US" altLang="en-US" sz="2800" b="1" dirty="0">
                <a:ea typeface="ＭＳ Ｐゴシック" charset="-128"/>
              </a:rPr>
              <a:t>Basic</a:t>
            </a:r>
            <a:r>
              <a:rPr lang="en-US" altLang="en-US" sz="2800" dirty="0">
                <a:ea typeface="ＭＳ Ｐゴシック" charset="-128"/>
              </a:rPr>
              <a:t>:</a:t>
            </a:r>
          </a:p>
          <a:p>
            <a:pPr marL="708025" lvl="1" indent="-342900" eaLnBrk="1" hangingPunct="1">
              <a:lnSpc>
                <a:spcPct val="170000"/>
              </a:lnSpc>
            </a:pPr>
            <a:r>
              <a:rPr lang="en-US" altLang="en-US" sz="2000" dirty="0" err="1">
                <a:ea typeface="ＭＳ Ｐゴシック" charset="-128"/>
              </a:rPr>
              <a:t>Zotero</a:t>
            </a:r>
            <a:r>
              <a:rPr lang="en-US" altLang="en-US" sz="2000" dirty="0">
                <a:ea typeface="ＭＳ Ｐゴシック" charset="-128"/>
              </a:rPr>
              <a:t> support: </a:t>
            </a:r>
            <a:r>
              <a:rPr lang="pt-PT" altLang="en-US" sz="2000" dirty="0">
                <a:ea typeface="ＭＳ Ｐゴシック" charset="-128"/>
                <a:hlinkClick r:id="rId2"/>
              </a:rPr>
              <a:t>http://www.zotero.org/support/</a:t>
            </a:r>
            <a:endParaRPr lang="pt-PT" altLang="en-US" sz="2000" dirty="0">
              <a:ea typeface="ＭＳ Ｐゴシック" charset="-128"/>
            </a:endParaRPr>
          </a:p>
          <a:p>
            <a:pPr marL="708025" lvl="1" indent="-342900" eaLnBrk="1" hangingPunct="1">
              <a:lnSpc>
                <a:spcPct val="170000"/>
              </a:lnSpc>
            </a:pPr>
            <a:r>
              <a:rPr lang="pt-PT" altLang="en-US" sz="2000" dirty="0" err="1">
                <a:ea typeface="ＭＳ Ｐゴシック" charset="-128"/>
              </a:rPr>
              <a:t>Zotero</a:t>
            </a:r>
            <a:r>
              <a:rPr lang="pt-PT" altLang="en-US" sz="2000" dirty="0">
                <a:ea typeface="ＭＳ Ｐゴシック" charset="-128"/>
              </a:rPr>
              <a:t> </a:t>
            </a:r>
            <a:r>
              <a:rPr lang="pt-PT" altLang="en-US" sz="2000" dirty="0" err="1">
                <a:ea typeface="ＭＳ Ｐゴシック" charset="-128"/>
              </a:rPr>
              <a:t>forums</a:t>
            </a:r>
            <a:r>
              <a:rPr lang="pt-PT" altLang="en-US" sz="2000" dirty="0">
                <a:ea typeface="ＭＳ Ｐゴシック" charset="-128"/>
              </a:rPr>
              <a:t>: </a:t>
            </a:r>
            <a:r>
              <a:rPr lang="pt-PT" altLang="en-US" sz="2000" dirty="0">
                <a:ea typeface="ＭＳ Ｐゴシック" charset="-128"/>
                <a:hlinkClick r:id="rId3"/>
              </a:rPr>
              <a:t>http://forums.zotero.org/categories/</a:t>
            </a:r>
            <a:endParaRPr lang="pt-PT" altLang="en-US" sz="2000" dirty="0">
              <a:ea typeface="ＭＳ Ｐゴシック" charset="-128"/>
            </a:endParaRPr>
          </a:p>
          <a:p>
            <a:pPr marL="708025" lvl="1" indent="-342900" eaLnBrk="1" hangingPunct="1">
              <a:lnSpc>
                <a:spcPct val="170000"/>
              </a:lnSpc>
            </a:pPr>
            <a:r>
              <a:rPr lang="pt-PT" altLang="en-US" sz="2000" dirty="0">
                <a:ea typeface="ＭＳ Ｐゴシック" charset="-128"/>
              </a:rPr>
              <a:t>Harvard Kennedy </a:t>
            </a:r>
            <a:r>
              <a:rPr lang="pt-PT" altLang="en-US" sz="2000" dirty="0" err="1">
                <a:ea typeface="ＭＳ Ｐゴシック" charset="-128"/>
              </a:rPr>
              <a:t>School</a:t>
            </a:r>
            <a:r>
              <a:rPr lang="pt-PT" altLang="en-US" sz="2000" dirty="0">
                <a:ea typeface="ＭＳ Ｐゴシック" charset="-128"/>
              </a:rPr>
              <a:t> </a:t>
            </a:r>
            <a:r>
              <a:rPr lang="pt-PT" altLang="en-US" sz="2000" dirty="0" err="1">
                <a:ea typeface="ＭＳ Ｐゴシック" charset="-128"/>
              </a:rPr>
              <a:t>Library</a:t>
            </a:r>
            <a:r>
              <a:rPr lang="pt-PT" altLang="en-US" sz="2000" dirty="0">
                <a:ea typeface="ＭＳ Ｐゴシック" charset="-128"/>
              </a:rPr>
              <a:t> </a:t>
            </a:r>
            <a:r>
              <a:rPr lang="pt-PT" altLang="en-US" sz="2000" dirty="0" err="1">
                <a:ea typeface="ＭＳ Ｐゴシック" charset="-128"/>
              </a:rPr>
              <a:t>and</a:t>
            </a:r>
            <a:r>
              <a:rPr lang="pt-PT" altLang="en-US" sz="2000" dirty="0">
                <a:ea typeface="ＭＳ Ｐゴシック" charset="-128"/>
              </a:rPr>
              <a:t> </a:t>
            </a:r>
            <a:r>
              <a:rPr lang="pt-PT" altLang="en-US" sz="2000" dirty="0" err="1">
                <a:ea typeface="ＭＳ Ｐゴシック" charset="-128"/>
              </a:rPr>
              <a:t>Knowledge</a:t>
            </a:r>
            <a:r>
              <a:rPr lang="pt-PT" altLang="en-US" sz="2000" dirty="0">
                <a:ea typeface="ＭＳ Ｐゴシック" charset="-128"/>
              </a:rPr>
              <a:t> </a:t>
            </a:r>
            <a:r>
              <a:rPr lang="pt-PT" altLang="en-US" sz="2000" dirty="0" err="1">
                <a:ea typeface="ＭＳ Ｐゴシック" charset="-128"/>
              </a:rPr>
              <a:t>Services</a:t>
            </a:r>
            <a:r>
              <a:rPr lang="pt-PT" altLang="en-US" sz="2000" dirty="0">
                <a:ea typeface="ＭＳ Ｐゴシック" charset="-128"/>
              </a:rPr>
              <a:t>: </a:t>
            </a:r>
            <a:r>
              <a:rPr lang="pt-PT" altLang="en-US" sz="2000" dirty="0">
                <a:ea typeface="ＭＳ Ｐゴシック" charset="-128"/>
                <a:hlinkClick r:id="rId4"/>
              </a:rPr>
              <a:t>http://www.hks.harvard.edu/library/research/zotero.htm</a:t>
            </a:r>
            <a:endParaRPr lang="pt-PT" altLang="en-US" sz="2000" dirty="0">
              <a:ea typeface="ＭＳ Ｐゴシック" charset="-128"/>
            </a:endParaRPr>
          </a:p>
          <a:p>
            <a:pPr marL="708025" lvl="1" indent="-342900" eaLnBrk="1" hangingPunct="1">
              <a:lnSpc>
                <a:spcPct val="170000"/>
              </a:lnSpc>
            </a:pPr>
            <a:r>
              <a:rPr lang="pt-PT" altLang="en-US" sz="2000" dirty="0">
                <a:ea typeface="ＭＳ Ｐゴシック" charset="-128"/>
              </a:rPr>
              <a:t> </a:t>
            </a:r>
            <a:r>
              <a:rPr lang="pt-PT" altLang="en-US" sz="2000" dirty="0" err="1">
                <a:ea typeface="ＭＳ Ｐゴシック" charset="-128"/>
              </a:rPr>
              <a:t>California</a:t>
            </a:r>
            <a:r>
              <a:rPr lang="pt-PT" altLang="en-US" sz="2000" dirty="0">
                <a:ea typeface="ＭＳ Ｐゴシック" charset="-128"/>
              </a:rPr>
              <a:t> </a:t>
            </a:r>
            <a:r>
              <a:rPr lang="pt-PT" altLang="en-US" sz="2000" dirty="0" err="1">
                <a:ea typeface="ＭＳ Ｐゴシック" charset="-128"/>
              </a:rPr>
              <a:t>State</a:t>
            </a:r>
            <a:r>
              <a:rPr lang="pt-PT" altLang="en-US" sz="2000" dirty="0">
                <a:ea typeface="ＭＳ Ｐゴシック" charset="-128"/>
              </a:rPr>
              <a:t> </a:t>
            </a:r>
            <a:r>
              <a:rPr lang="pt-PT" altLang="en-US" sz="2000" dirty="0" err="1">
                <a:ea typeface="ＭＳ Ｐゴシック" charset="-128"/>
              </a:rPr>
              <a:t>Polytechnic</a:t>
            </a:r>
            <a:r>
              <a:rPr lang="pt-PT" altLang="en-US" sz="2000" dirty="0">
                <a:ea typeface="ＭＳ Ｐゴシック" charset="-128"/>
              </a:rPr>
              <a:t> </a:t>
            </a:r>
            <a:r>
              <a:rPr lang="pt-PT" altLang="en-US" sz="2000" dirty="0" err="1">
                <a:ea typeface="ＭＳ Ｐゴシック" charset="-128"/>
              </a:rPr>
              <a:t>University</a:t>
            </a:r>
            <a:r>
              <a:rPr lang="pt-PT" altLang="en-US" sz="2000" dirty="0">
                <a:ea typeface="ＭＳ Ｐゴシック" charset="-128"/>
              </a:rPr>
              <a:t> </a:t>
            </a:r>
            <a:r>
              <a:rPr lang="pt-PT" altLang="en-US" sz="2000" dirty="0" err="1">
                <a:ea typeface="ＭＳ Ｐゴシック" charset="-128"/>
              </a:rPr>
              <a:t>Library</a:t>
            </a:r>
            <a:r>
              <a:rPr lang="pt-PT" altLang="en-US" sz="2000" dirty="0">
                <a:ea typeface="ＭＳ Ｐゴシック" charset="-128"/>
              </a:rPr>
              <a:t>, Pomona: </a:t>
            </a:r>
            <a:r>
              <a:rPr lang="pt-PT" altLang="en-US" sz="2000" dirty="0">
                <a:ea typeface="ＭＳ Ｐゴシック" charset="-128"/>
                <a:hlinkClick r:id="rId5"/>
              </a:rPr>
              <a:t>http://libguides.library.csupomona.edu/zotero</a:t>
            </a:r>
            <a:endParaRPr lang="pt-PT" altLang="en-US" sz="2000" dirty="0">
              <a:ea typeface="ＭＳ Ｐゴシック" charset="-128"/>
            </a:endParaRPr>
          </a:p>
          <a:p>
            <a:pPr eaLnBrk="1" hangingPunct="1">
              <a:lnSpc>
                <a:spcPct val="170000"/>
              </a:lnSpc>
            </a:pPr>
            <a:r>
              <a:rPr lang="en-US" altLang="en-US" sz="2800" b="1" dirty="0">
                <a:ea typeface="ＭＳ Ｐゴシック" charset="-128"/>
              </a:rPr>
              <a:t>Advanced</a:t>
            </a:r>
            <a:r>
              <a:rPr lang="en-US" altLang="en-US" sz="2800" dirty="0">
                <a:ea typeface="ＭＳ Ｐゴシック" charset="-128"/>
              </a:rPr>
              <a:t>:</a:t>
            </a:r>
          </a:p>
          <a:p>
            <a:pPr marL="708025" lvl="1" indent="-342900" eaLnBrk="1" hangingPunct="1">
              <a:lnSpc>
                <a:spcPct val="170000"/>
              </a:lnSpc>
            </a:pPr>
            <a:r>
              <a:rPr lang="en-US" altLang="en-US" sz="2000" dirty="0">
                <a:ea typeface="ＭＳ Ｐゴシック" charset="-128"/>
              </a:rPr>
              <a:t>Puckett, Jason. </a:t>
            </a:r>
            <a:r>
              <a:rPr lang="en-US" altLang="en-US" sz="2000" dirty="0" err="1">
                <a:ea typeface="ＭＳ Ｐゴシック" charset="-128"/>
              </a:rPr>
              <a:t>Zotero</a:t>
            </a:r>
            <a:r>
              <a:rPr lang="en-US" altLang="en-US" sz="2000" dirty="0">
                <a:ea typeface="ＭＳ Ｐゴシック" charset="-128"/>
              </a:rPr>
              <a:t>: A Guide for Librarians, Researchers, and Educators. Chicago: Association of College and Research Libraries, 2011.</a:t>
            </a:r>
          </a:p>
        </p:txBody>
      </p:sp>
      <p:sp>
        <p:nvSpPr>
          <p:cNvPr id="2"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de-DE" altLang="en-US" sz="1200" dirty="0" err="1">
                <a:solidFill>
                  <a:srgbClr val="898989"/>
                </a:solidFill>
                <a:latin typeface="Futura Medium" charset="0"/>
                <a:cs typeface="Futura Medium" charset="0"/>
              </a:rPr>
              <a:t>Introduction</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to</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Zotero</a:t>
            </a:r>
            <a:endParaRPr lang="en-US" altLang="en-US" sz="1200" dirty="0">
              <a:solidFill>
                <a:srgbClr val="898989"/>
              </a:solidFill>
              <a:latin typeface="Futura Medium" charset="0"/>
              <a:cs typeface="Futura Medium" charset="0"/>
            </a:endParaRPr>
          </a:p>
        </p:txBody>
      </p:sp>
      <p:sp>
        <p:nvSpPr>
          <p:cNvPr id="3584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A265D535-A80D-654C-AF0F-414464FEE15F}" type="slidenum">
              <a:rPr lang="en-US" altLang="en-US" sz="1200">
                <a:solidFill>
                  <a:srgbClr val="898989"/>
                </a:solidFill>
                <a:latin typeface="Futura Medium" charset="0"/>
              </a:rPr>
              <a:pPr eaLnBrk="1" hangingPunct="1"/>
              <a:t>20</a:t>
            </a:fld>
            <a:endParaRPr lang="en-US" altLang="en-US" sz="1200" dirty="0">
              <a:solidFill>
                <a:srgbClr val="898989"/>
              </a:solidFill>
              <a:latin typeface="Futura Medium" charset="0"/>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itle 1"/>
          <p:cNvSpPr>
            <a:spLocks noGrp="1"/>
          </p:cNvSpPr>
          <p:nvPr>
            <p:ph type="title"/>
          </p:nvPr>
        </p:nvSpPr>
        <p:spPr/>
        <p:txBody>
          <a:bodyPr>
            <a:normAutofit/>
          </a:bodyPr>
          <a:lstStyle/>
          <a:p>
            <a:pPr eaLnBrk="1" hangingPunct="1"/>
            <a:r>
              <a:rPr lang="en-US" altLang="en-US" sz="4400" dirty="0">
                <a:latin typeface="Futura Medium" charset="0"/>
                <a:ea typeface="ＭＳ Ｐゴシック" charset="-128"/>
              </a:rPr>
              <a:t>4. Individual Exercises</a:t>
            </a:r>
          </a:p>
        </p:txBody>
      </p:sp>
      <p:sp>
        <p:nvSpPr>
          <p:cNvPr id="36865" name="Content Placeholder 2"/>
          <p:cNvSpPr>
            <a:spLocks noGrp="1"/>
          </p:cNvSpPr>
          <p:nvPr>
            <p:ph idx="1"/>
          </p:nvPr>
        </p:nvSpPr>
        <p:spPr/>
        <p:txBody>
          <a:bodyPr/>
          <a:lstStyle/>
          <a:p>
            <a:pPr marL="0" indent="0" eaLnBrk="1" hangingPunct="1">
              <a:lnSpc>
                <a:spcPct val="200000"/>
              </a:lnSpc>
              <a:buFont typeface="Symbol" charset="2"/>
              <a:buNone/>
            </a:pPr>
            <a:r>
              <a:rPr lang="en-US" altLang="en-US" sz="2800" dirty="0">
                <a:ea typeface="ＭＳ Ｐゴシック" charset="-128"/>
              </a:rPr>
              <a:t>Now each of you could try to:</a:t>
            </a:r>
          </a:p>
          <a:p>
            <a:pPr marL="914400" lvl="1" indent="-514350" eaLnBrk="1" hangingPunct="1">
              <a:lnSpc>
                <a:spcPct val="200000"/>
              </a:lnSpc>
              <a:buFont typeface="Corbel" charset="0"/>
              <a:buAutoNum type="arabicPeriod"/>
            </a:pPr>
            <a:r>
              <a:rPr lang="en-US" altLang="en-US" dirty="0">
                <a:ea typeface="ＭＳ Ｐゴシック" charset="-128"/>
              </a:rPr>
              <a:t>[Install </a:t>
            </a:r>
            <a:r>
              <a:rPr lang="en-US" altLang="en-US" dirty="0" err="1">
                <a:ea typeface="ＭＳ Ｐゴシック" charset="-128"/>
              </a:rPr>
              <a:t>Zotero</a:t>
            </a:r>
            <a:r>
              <a:rPr lang="en-US" altLang="en-US" dirty="0">
                <a:ea typeface="ＭＳ Ｐゴシック" charset="-128"/>
              </a:rPr>
              <a:t> and the MS Word plugin.]</a:t>
            </a:r>
          </a:p>
          <a:p>
            <a:pPr marL="914400" lvl="1" indent="-514350" eaLnBrk="1" hangingPunct="1">
              <a:lnSpc>
                <a:spcPct val="200000"/>
              </a:lnSpc>
              <a:buFont typeface="Corbel" charset="0"/>
              <a:buAutoNum type="arabicPeriod"/>
            </a:pPr>
            <a:r>
              <a:rPr lang="en-US" altLang="en-US" dirty="0">
                <a:ea typeface="ＭＳ Ｐゴシック" charset="-128"/>
              </a:rPr>
              <a:t>Capture one item from the BBC/Guardian, JSTOR or the </a:t>
            </a:r>
            <a:r>
              <a:rPr lang="en-US" altLang="en-US" dirty="0" err="1">
                <a:ea typeface="ＭＳ Ｐゴシック" charset="-128"/>
              </a:rPr>
              <a:t>WorldCat</a:t>
            </a:r>
            <a:r>
              <a:rPr lang="en-US" altLang="en-US" dirty="0">
                <a:ea typeface="ＭＳ Ｐゴシック" charset="-128"/>
              </a:rPr>
              <a:t> catalogue.</a:t>
            </a:r>
          </a:p>
          <a:p>
            <a:pPr marL="914400" lvl="1" indent="-514350" eaLnBrk="1" hangingPunct="1">
              <a:lnSpc>
                <a:spcPct val="200000"/>
              </a:lnSpc>
              <a:buFont typeface="Corbel" charset="0"/>
              <a:buAutoNum type="arabicPeriod"/>
            </a:pPr>
            <a:r>
              <a:rPr lang="en-US" altLang="en-US" dirty="0">
                <a:ea typeface="ＭＳ Ｐゴシック" charset="-128"/>
              </a:rPr>
              <a:t>Control whether the metadata is correct.</a:t>
            </a:r>
          </a:p>
          <a:p>
            <a:pPr marL="914400" lvl="1" indent="-514350" eaLnBrk="1" hangingPunct="1">
              <a:lnSpc>
                <a:spcPct val="200000"/>
              </a:lnSpc>
              <a:buFont typeface="Corbel" charset="0"/>
              <a:buAutoNum type="arabicPeriod"/>
            </a:pPr>
            <a:r>
              <a:rPr lang="en-US" altLang="en-US" dirty="0">
                <a:ea typeface="ＭＳ Ｐゴシック" charset="-128"/>
              </a:rPr>
              <a:t>Cite the item in a document.</a:t>
            </a:r>
          </a:p>
        </p:txBody>
      </p:sp>
      <p:sp>
        <p:nvSpPr>
          <p:cNvPr id="36866"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de-DE" altLang="en-US" sz="1200" dirty="0" err="1">
                <a:solidFill>
                  <a:srgbClr val="898989"/>
                </a:solidFill>
                <a:latin typeface="Futura Medium" charset="0"/>
                <a:cs typeface="Futura Medium" charset="0"/>
              </a:rPr>
              <a:t>Introduction</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to</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Zotero</a:t>
            </a:r>
            <a:endParaRPr lang="en-US" altLang="en-US" sz="1200" dirty="0">
              <a:solidFill>
                <a:srgbClr val="898989"/>
              </a:solidFill>
              <a:latin typeface="Futura Medium" charset="0"/>
              <a:cs typeface="Futura Medium" charset="0"/>
            </a:endParaRPr>
          </a:p>
        </p:txBody>
      </p:sp>
      <p:sp>
        <p:nvSpPr>
          <p:cNvPr id="3686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E88177E3-66D4-424A-8474-3BB4E66BF2BD}" type="slidenum">
              <a:rPr lang="en-US" altLang="en-US" sz="1200">
                <a:solidFill>
                  <a:srgbClr val="898989"/>
                </a:solidFill>
                <a:latin typeface="Futura Medium" charset="0"/>
              </a:rPr>
              <a:pPr eaLnBrk="1" hangingPunct="1"/>
              <a:t>21</a:t>
            </a:fld>
            <a:endParaRPr lang="en-US" altLang="en-US" sz="1200" dirty="0">
              <a:solidFill>
                <a:srgbClr val="898989"/>
              </a:solidFill>
              <a:latin typeface="Futura Medium" charset="0"/>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4000" dirty="0">
                <a:latin typeface="Futura Medium" charset="0"/>
                <a:ea typeface="Futura Medium" charset="0"/>
                <a:cs typeface="Futura Medium" charset="0"/>
              </a:rPr>
              <a:t>1. Managing Information: </a:t>
            </a:r>
            <a:br>
              <a:rPr lang="en-US" sz="4000" dirty="0">
                <a:latin typeface="Futura Medium" charset="0"/>
                <a:ea typeface="Futura Medium" charset="0"/>
                <a:cs typeface="Futura Medium" charset="0"/>
              </a:rPr>
            </a:br>
            <a:r>
              <a:rPr lang="en-US" sz="4000" dirty="0">
                <a:latin typeface="Futura Medium" charset="0"/>
                <a:ea typeface="Futura Medium" charset="0"/>
                <a:cs typeface="Futura Medium" charset="0"/>
              </a:rPr>
              <a:t>A Necessary Evil</a:t>
            </a:r>
          </a:p>
        </p:txBody>
      </p:sp>
      <p:sp>
        <p:nvSpPr>
          <p:cNvPr id="3" name="Content Placeholder 2"/>
          <p:cNvSpPr>
            <a:spLocks noGrp="1"/>
          </p:cNvSpPr>
          <p:nvPr>
            <p:ph idx="1"/>
          </p:nvPr>
        </p:nvSpPr>
        <p:spPr/>
        <p:txBody>
          <a:bodyPr rtlCol="0" anchor="ctr">
            <a:normAutofit fontScale="77500" lnSpcReduction="20000"/>
          </a:bodyPr>
          <a:lstStyle/>
          <a:p>
            <a:pPr>
              <a:defRPr/>
            </a:pPr>
            <a:r>
              <a:rPr lang="en-US" sz="2800" dirty="0">
                <a:ea typeface="+mn-ea"/>
                <a:cs typeface="+mn-cs"/>
              </a:rPr>
              <a:t>Managing information is </a:t>
            </a:r>
            <a:r>
              <a:rPr lang="en-US" sz="2800" b="1" dirty="0">
                <a:ea typeface="+mn-ea"/>
                <a:cs typeface="+mn-cs"/>
              </a:rPr>
              <a:t>crucial for successful writing </a:t>
            </a:r>
            <a:r>
              <a:rPr lang="en-US" sz="2800" dirty="0">
                <a:ea typeface="+mn-ea"/>
                <a:cs typeface="+mn-cs"/>
              </a:rPr>
              <a:t>processes involving long texts (MSc, MA &amp; PhD!).</a:t>
            </a:r>
          </a:p>
          <a:p>
            <a:pPr>
              <a:defRPr/>
            </a:pPr>
            <a:r>
              <a:rPr lang="en-US" sz="2800" dirty="0">
                <a:ea typeface="+mn-ea"/>
                <a:cs typeface="+mn-cs"/>
              </a:rPr>
              <a:t>By management of information we mean, broadly: </a:t>
            </a:r>
            <a:r>
              <a:rPr lang="en-US" sz="2800" b="1" dirty="0">
                <a:ea typeface="+mn-ea"/>
                <a:cs typeface="+mn-cs"/>
              </a:rPr>
              <a:t>collecting, storing, adapting, organizing and sharing </a:t>
            </a:r>
            <a:r>
              <a:rPr lang="en-US" sz="2800" dirty="0">
                <a:ea typeface="+mn-ea"/>
                <a:cs typeface="+mn-cs"/>
              </a:rPr>
              <a:t>information found in a great number of contexts.</a:t>
            </a:r>
          </a:p>
          <a:p>
            <a:pPr>
              <a:defRPr/>
            </a:pPr>
            <a:r>
              <a:rPr lang="en-US" sz="2800" dirty="0">
                <a:ea typeface="+mn-ea"/>
                <a:cs typeface="+mn-cs"/>
              </a:rPr>
              <a:t>Every researcher </a:t>
            </a:r>
            <a:r>
              <a:rPr lang="en-US" sz="2800" b="1" dirty="0">
                <a:ea typeface="+mn-ea"/>
                <a:cs typeface="+mn-cs"/>
              </a:rPr>
              <a:t>has a system </a:t>
            </a:r>
            <a:r>
              <a:rPr lang="en-US" sz="2800" dirty="0">
                <a:ea typeface="+mn-ea"/>
                <a:cs typeface="+mn-cs"/>
              </a:rPr>
              <a:t>of organizing information.</a:t>
            </a:r>
          </a:p>
          <a:p>
            <a:pPr>
              <a:defRPr/>
            </a:pPr>
            <a:r>
              <a:rPr lang="en-US" sz="2800" dirty="0">
                <a:ea typeface="+mn-ea"/>
                <a:cs typeface="+mn-cs"/>
              </a:rPr>
              <a:t>Many of these systems are (highly) </a:t>
            </a:r>
            <a:r>
              <a:rPr lang="en-US" sz="2800" b="1" dirty="0">
                <a:ea typeface="+mn-ea"/>
                <a:cs typeface="+mn-cs"/>
              </a:rPr>
              <a:t>dysfunctional.</a:t>
            </a:r>
          </a:p>
          <a:p>
            <a:pPr>
              <a:defRPr/>
            </a:pPr>
            <a:r>
              <a:rPr lang="en-US" sz="2800" dirty="0">
                <a:ea typeface="+mn-ea"/>
                <a:cs typeface="+mn-cs"/>
              </a:rPr>
              <a:t>How may we </a:t>
            </a:r>
            <a:r>
              <a:rPr lang="en-US" sz="2800" b="1" dirty="0">
                <a:ea typeface="+mn-ea"/>
                <a:cs typeface="+mn-cs"/>
              </a:rPr>
              <a:t>improve</a:t>
            </a:r>
            <a:r>
              <a:rPr lang="en-US" sz="2800" dirty="0">
                <a:ea typeface="+mn-ea"/>
                <a:cs typeface="+mn-cs"/>
              </a:rPr>
              <a:t> them?</a:t>
            </a:r>
          </a:p>
        </p:txBody>
      </p:sp>
      <p:sp>
        <p:nvSpPr>
          <p:cNvPr id="17410"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de-DE" altLang="en-US" sz="1200" dirty="0" err="1">
                <a:solidFill>
                  <a:srgbClr val="898989"/>
                </a:solidFill>
                <a:latin typeface="Futura Medium" charset="0"/>
                <a:cs typeface="Futura Medium" charset="0"/>
              </a:rPr>
              <a:t>Introduction</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to</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Zotero</a:t>
            </a:r>
            <a:endParaRPr lang="en-US" altLang="en-US" sz="1200" dirty="0">
              <a:solidFill>
                <a:srgbClr val="898989"/>
              </a:solidFill>
              <a:latin typeface="Futura Medium" charset="0"/>
              <a:cs typeface="Futura Medium" charset="0"/>
            </a:endParaRPr>
          </a:p>
        </p:txBody>
      </p:sp>
      <p:sp>
        <p:nvSpPr>
          <p:cNvPr id="1741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53813DE4-3B67-2543-BA32-C9BDFD28B95E}" type="slidenum">
              <a:rPr lang="en-US" altLang="en-US" sz="1200">
                <a:solidFill>
                  <a:srgbClr val="898989"/>
                </a:solidFill>
                <a:latin typeface="Futura Medium" charset="0"/>
              </a:rPr>
              <a:pPr eaLnBrk="1" hangingPunct="1"/>
              <a:t>3</a:t>
            </a:fld>
            <a:endParaRPr lang="en-US" altLang="en-US" sz="1200" dirty="0">
              <a:solidFill>
                <a:srgbClr val="898989"/>
              </a:solidFill>
              <a:latin typeface="Futura Medium"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itle 1"/>
          <p:cNvSpPr>
            <a:spLocks noGrp="1"/>
          </p:cNvSpPr>
          <p:nvPr>
            <p:ph type="title"/>
          </p:nvPr>
        </p:nvSpPr>
        <p:spPr/>
        <p:txBody>
          <a:bodyPr>
            <a:normAutofit/>
          </a:bodyPr>
          <a:lstStyle/>
          <a:p>
            <a:pPr eaLnBrk="1" hangingPunct="1"/>
            <a:r>
              <a:rPr lang="en-US" altLang="en-US" sz="4000" dirty="0">
                <a:latin typeface="Futura Medium" charset="0"/>
                <a:ea typeface="ＭＳ Ｐゴシック" charset="-128"/>
              </a:rPr>
              <a:t>Selection Criteria</a:t>
            </a:r>
          </a:p>
        </p:txBody>
      </p:sp>
      <p:sp>
        <p:nvSpPr>
          <p:cNvPr id="3" name="Content Placeholder 2"/>
          <p:cNvSpPr>
            <a:spLocks noGrp="1"/>
          </p:cNvSpPr>
          <p:nvPr>
            <p:ph idx="1"/>
          </p:nvPr>
        </p:nvSpPr>
        <p:spPr>
          <a:xfrm>
            <a:off x="628650" y="1268760"/>
            <a:ext cx="7886700" cy="4908203"/>
          </a:xfrm>
        </p:spPr>
        <p:txBody>
          <a:bodyPr>
            <a:normAutofit fontScale="77500" lnSpcReduction="20000"/>
          </a:bodyPr>
          <a:lstStyle/>
          <a:p>
            <a:r>
              <a:rPr lang="en-US" altLang="en-US" sz="2300" dirty="0">
                <a:ea typeface="ＭＳ Ｐゴシック" charset="-128"/>
              </a:rPr>
              <a:t>There is a great </a:t>
            </a:r>
            <a:r>
              <a:rPr lang="en-US" altLang="en-US" sz="2300" b="1" dirty="0">
                <a:ea typeface="ＭＳ Ｐゴシック" charset="-128"/>
              </a:rPr>
              <a:t>variety of commercial and non-commercial tools </a:t>
            </a:r>
            <a:r>
              <a:rPr lang="en-US" altLang="en-US" sz="2300" dirty="0">
                <a:ea typeface="ＭＳ Ｐゴシック" charset="-128"/>
              </a:rPr>
              <a:t>available to manage information</a:t>
            </a:r>
            <a:r>
              <a:rPr lang="en-US" altLang="en-US" sz="2200" dirty="0">
                <a:ea typeface="ＭＳ Ｐゴシック" charset="-128"/>
              </a:rPr>
              <a:t>.</a:t>
            </a:r>
            <a:endParaRPr lang="en-US" altLang="en-US" sz="2300" dirty="0">
              <a:ea typeface="ＭＳ Ｐゴシック" charset="-128"/>
            </a:endParaRPr>
          </a:p>
          <a:p>
            <a:r>
              <a:rPr lang="en-US" altLang="en-US" sz="2300" dirty="0">
                <a:ea typeface="ＭＳ Ｐゴシック" charset="-128"/>
              </a:rPr>
              <a:t>Examples: EndNote, </a:t>
            </a:r>
            <a:r>
              <a:rPr lang="en-US" altLang="en-US" sz="2300" dirty="0" err="1">
                <a:ea typeface="ＭＳ Ｐゴシック" charset="-128"/>
              </a:rPr>
              <a:t>Mendeley</a:t>
            </a:r>
            <a:r>
              <a:rPr lang="en-US" altLang="en-US" sz="2300" dirty="0">
                <a:ea typeface="ＭＳ Ｐゴシック" charset="-128"/>
              </a:rPr>
              <a:t>, </a:t>
            </a:r>
            <a:r>
              <a:rPr lang="en-US" altLang="en-US" sz="2300" dirty="0" err="1">
                <a:ea typeface="ＭＳ Ｐゴシック" charset="-128"/>
              </a:rPr>
              <a:t>Refworks</a:t>
            </a:r>
            <a:r>
              <a:rPr lang="en-US" altLang="en-US" sz="2300" dirty="0">
                <a:ea typeface="ＭＳ Ｐゴシック" charset="-128"/>
              </a:rPr>
              <a:t>, </a:t>
            </a:r>
            <a:r>
              <a:rPr lang="en-US" altLang="en-US" sz="2300" dirty="0" err="1">
                <a:ea typeface="ＭＳ Ｐゴシック" charset="-128"/>
              </a:rPr>
              <a:t>Citavi</a:t>
            </a:r>
            <a:r>
              <a:rPr lang="en-US" altLang="en-US" sz="2300" dirty="0">
                <a:ea typeface="ＭＳ Ｐゴシック" charset="-128"/>
              </a:rPr>
              <a:t>, etc.</a:t>
            </a:r>
          </a:p>
          <a:p>
            <a:r>
              <a:rPr lang="en-US" altLang="en-US" sz="2300" b="1" dirty="0">
                <a:ea typeface="ＭＳ Ｐゴシック" charset="-128"/>
              </a:rPr>
              <a:t>Selection</a:t>
            </a:r>
            <a:r>
              <a:rPr lang="en-US" altLang="en-US" sz="2300" dirty="0">
                <a:ea typeface="ＭＳ Ｐゴシック" charset="-128"/>
              </a:rPr>
              <a:t> </a:t>
            </a:r>
            <a:r>
              <a:rPr lang="en-US" altLang="en-US" sz="2300" b="1" dirty="0">
                <a:ea typeface="ＭＳ Ｐゴシック" charset="-128"/>
              </a:rPr>
              <a:t>criteria</a:t>
            </a:r>
            <a:r>
              <a:rPr lang="en-US" altLang="en-US" sz="2300" dirty="0">
                <a:ea typeface="ＭＳ Ｐゴシック" charset="-128"/>
              </a:rPr>
              <a:t>:</a:t>
            </a:r>
          </a:p>
          <a:p>
            <a:pPr lvl="1"/>
            <a:r>
              <a:rPr lang="en-US" altLang="en-US" sz="2000" dirty="0">
                <a:ea typeface="ＭＳ Ｐゴシック" charset="-128"/>
              </a:rPr>
              <a:t>Functionality</a:t>
            </a:r>
            <a:r>
              <a:rPr lang="en-US" altLang="en-US" dirty="0">
                <a:ea typeface="ＭＳ Ｐゴシック" charset="-128"/>
              </a:rPr>
              <a:t>.</a:t>
            </a:r>
            <a:endParaRPr lang="en-US" altLang="en-US" sz="2000" dirty="0">
              <a:ea typeface="ＭＳ Ｐゴシック" charset="-128"/>
            </a:endParaRPr>
          </a:p>
          <a:p>
            <a:pPr lvl="1"/>
            <a:r>
              <a:rPr lang="en-US" altLang="en-US" sz="2000" dirty="0">
                <a:ea typeface="ＭＳ Ｐゴシック" charset="-128"/>
              </a:rPr>
              <a:t>Suitability for individual project</a:t>
            </a:r>
            <a:r>
              <a:rPr lang="en-US" altLang="en-US" dirty="0">
                <a:ea typeface="ＭＳ Ｐゴシック" charset="-128"/>
              </a:rPr>
              <a:t>.</a:t>
            </a:r>
            <a:endParaRPr lang="en-US" altLang="en-US" sz="2000" dirty="0">
              <a:ea typeface="ＭＳ Ｐゴシック" charset="-128"/>
            </a:endParaRPr>
          </a:p>
          <a:p>
            <a:pPr lvl="1"/>
            <a:r>
              <a:rPr lang="en-US" altLang="en-US" sz="2000" dirty="0">
                <a:ea typeface="ＭＳ Ｐゴシック" charset="-128"/>
              </a:rPr>
              <a:t>Costs</a:t>
            </a:r>
            <a:r>
              <a:rPr lang="en-US" altLang="en-US" dirty="0">
                <a:ea typeface="ＭＳ Ｐゴシック" charset="-128"/>
              </a:rPr>
              <a:t>.</a:t>
            </a:r>
            <a:endParaRPr lang="en-US" altLang="en-US" sz="2000" dirty="0">
              <a:ea typeface="ＭＳ Ｐゴシック" charset="-128"/>
            </a:endParaRPr>
          </a:p>
          <a:p>
            <a:pPr lvl="1"/>
            <a:r>
              <a:rPr lang="en-US" altLang="en-US" sz="2000" dirty="0">
                <a:ea typeface="ＭＳ Ｐゴシック" charset="-128"/>
              </a:rPr>
              <a:t>Sustainability</a:t>
            </a:r>
            <a:r>
              <a:rPr lang="en-US" altLang="en-US" dirty="0">
                <a:ea typeface="ＭＳ Ｐゴシック" charset="-128"/>
              </a:rPr>
              <a:t>.</a:t>
            </a:r>
            <a:endParaRPr lang="en-US" altLang="en-US" sz="2000" dirty="0">
              <a:ea typeface="ＭＳ Ｐゴシック" charset="-128"/>
            </a:endParaRPr>
          </a:p>
          <a:p>
            <a:pPr lvl="1"/>
            <a:r>
              <a:rPr lang="en-US" altLang="en-US" sz="2000" dirty="0">
                <a:ea typeface="ＭＳ Ｐゴシック" charset="-128"/>
              </a:rPr>
              <a:t>Personal taste</a:t>
            </a:r>
            <a:r>
              <a:rPr lang="en-US" altLang="en-US" dirty="0">
                <a:ea typeface="ＭＳ Ｐゴシック" charset="-128"/>
              </a:rPr>
              <a:t>.</a:t>
            </a:r>
            <a:endParaRPr lang="en-US" altLang="en-US" sz="2000" dirty="0">
              <a:ea typeface="ＭＳ Ｐゴシック" charset="-128"/>
            </a:endParaRPr>
          </a:p>
          <a:p>
            <a:r>
              <a:rPr lang="en-US" altLang="en-US" sz="2300" dirty="0">
                <a:ea typeface="ＭＳ Ｐゴシック" charset="-128"/>
              </a:rPr>
              <a:t>The combination of these factors will be decisive for an </a:t>
            </a:r>
            <a:r>
              <a:rPr lang="en-US" altLang="en-US" sz="2300" b="1" dirty="0">
                <a:ea typeface="ＭＳ Ｐゴシック" charset="-128"/>
              </a:rPr>
              <a:t>informed choice</a:t>
            </a:r>
            <a:r>
              <a:rPr lang="en-US" altLang="en-US" sz="2200" dirty="0">
                <a:ea typeface="ＭＳ Ｐゴシック" charset="-128"/>
              </a:rPr>
              <a:t>.</a:t>
            </a:r>
            <a:endParaRPr lang="en-US" altLang="en-US" sz="2300" dirty="0">
              <a:ea typeface="ＭＳ Ｐゴシック" charset="-128"/>
            </a:endParaRPr>
          </a:p>
          <a:p>
            <a:r>
              <a:rPr lang="en-US" altLang="en-US" sz="2300" b="1" dirty="0">
                <a:ea typeface="ＭＳ Ｐゴシック" charset="-128"/>
              </a:rPr>
              <a:t>Wikipedia</a:t>
            </a:r>
            <a:r>
              <a:rPr lang="en-US" altLang="en-US" sz="2300" dirty="0">
                <a:ea typeface="ＭＳ Ｐゴシック" charset="-128"/>
              </a:rPr>
              <a:t>: </a:t>
            </a:r>
            <a:r>
              <a:rPr lang="en-US" altLang="en-US" sz="2300" dirty="0">
                <a:ea typeface="ＭＳ Ｐゴシック" charset="-128"/>
                <a:hlinkClick r:id="rId2"/>
              </a:rPr>
              <a:t>Comparison of Reference Management Software</a:t>
            </a:r>
            <a:r>
              <a:rPr lang="en-US" altLang="en-US" sz="2200" dirty="0">
                <a:ea typeface="ＭＳ Ｐゴシック" charset="-128"/>
              </a:rPr>
              <a:t>.</a:t>
            </a:r>
            <a:endParaRPr lang="en-US" altLang="en-US" sz="2300" dirty="0">
              <a:ea typeface="ＭＳ Ｐゴシック" charset="-128"/>
            </a:endParaRPr>
          </a:p>
        </p:txBody>
      </p:sp>
      <p:sp>
        <p:nvSpPr>
          <p:cNvPr id="18434"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de-DE" altLang="en-US" sz="1200" dirty="0" err="1">
                <a:solidFill>
                  <a:srgbClr val="898989"/>
                </a:solidFill>
                <a:latin typeface="Futura Medium" charset="0"/>
                <a:cs typeface="Futura Medium" charset="0"/>
              </a:rPr>
              <a:t>Introduction</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to</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Zotero</a:t>
            </a:r>
            <a:endParaRPr lang="en-US" altLang="en-US" sz="1200" dirty="0">
              <a:solidFill>
                <a:srgbClr val="898989"/>
              </a:solidFill>
              <a:latin typeface="Futura Medium" charset="0"/>
              <a:cs typeface="Futura Medium" charset="0"/>
            </a:endParaRPr>
          </a:p>
        </p:txBody>
      </p:sp>
      <p:sp>
        <p:nvSpPr>
          <p:cNvPr id="1843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A38D2512-132B-BE48-B29D-384DBFD9E9E5}" type="slidenum">
              <a:rPr lang="en-US" altLang="en-US" sz="1200">
                <a:solidFill>
                  <a:srgbClr val="898989"/>
                </a:solidFill>
                <a:latin typeface="Futura Medium" charset="0"/>
              </a:rPr>
              <a:pPr eaLnBrk="1" hangingPunct="1"/>
              <a:t>4</a:t>
            </a:fld>
            <a:endParaRPr lang="en-US" altLang="en-US" sz="1200" dirty="0">
              <a:solidFill>
                <a:srgbClr val="898989"/>
              </a:solidFill>
              <a:latin typeface="Futura Medium"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itle 1"/>
          <p:cNvSpPr>
            <a:spLocks noGrp="1"/>
          </p:cNvSpPr>
          <p:nvPr>
            <p:ph type="title"/>
          </p:nvPr>
        </p:nvSpPr>
        <p:spPr>
          <a:xfrm>
            <a:off x="628650" y="365127"/>
            <a:ext cx="7886700" cy="687610"/>
          </a:xfrm>
        </p:spPr>
        <p:txBody>
          <a:bodyPr/>
          <a:lstStyle/>
          <a:p>
            <a:pPr eaLnBrk="1" hangingPunct="1"/>
            <a:r>
              <a:rPr lang="en-US" altLang="en-US" dirty="0">
                <a:latin typeface="Futura Medium" charset="0"/>
                <a:ea typeface="ＭＳ Ｐゴシック" charset="-128"/>
              </a:rPr>
              <a:t>One Tool Among Many</a:t>
            </a:r>
          </a:p>
        </p:txBody>
      </p:sp>
      <p:sp>
        <p:nvSpPr>
          <p:cNvPr id="3" name="Content Placeholder 2"/>
          <p:cNvSpPr>
            <a:spLocks noGrp="1"/>
          </p:cNvSpPr>
          <p:nvPr>
            <p:ph idx="1"/>
          </p:nvPr>
        </p:nvSpPr>
        <p:spPr>
          <a:xfrm>
            <a:off x="628650" y="1412777"/>
            <a:ext cx="7886700" cy="4764186"/>
          </a:xfrm>
        </p:spPr>
        <p:txBody>
          <a:bodyPr>
            <a:normAutofit fontScale="92500" lnSpcReduction="20000"/>
          </a:bodyPr>
          <a:lstStyle/>
          <a:p>
            <a:pPr eaLnBrk="1" hangingPunct="1"/>
            <a:r>
              <a:rPr lang="en-US" altLang="en-US" sz="1800" dirty="0">
                <a:ea typeface="ＭＳ Ｐゴシック" charset="-128"/>
              </a:rPr>
              <a:t>This introduction will focus on a </a:t>
            </a:r>
            <a:r>
              <a:rPr lang="en-US" altLang="en-US" sz="1800" b="1" dirty="0">
                <a:ea typeface="ＭＳ Ｐゴシック" charset="-128"/>
              </a:rPr>
              <a:t>free, open-source tool </a:t>
            </a:r>
            <a:r>
              <a:rPr lang="en-US" altLang="en-US" sz="1800" dirty="0">
                <a:ea typeface="ＭＳ Ｐゴシック" charset="-128"/>
              </a:rPr>
              <a:t>that offers one solution to the necessary evil of managing information: available for </a:t>
            </a:r>
            <a:r>
              <a:rPr lang="en-US" altLang="en-US" sz="1800" b="1" dirty="0">
                <a:ea typeface="ＭＳ Ｐゴシック" charset="-128"/>
              </a:rPr>
              <a:t>Mac OS X</a:t>
            </a:r>
            <a:r>
              <a:rPr lang="en-US" altLang="en-US" sz="1800" dirty="0">
                <a:ea typeface="ＭＳ Ｐゴシック" charset="-128"/>
              </a:rPr>
              <a:t>, </a:t>
            </a:r>
            <a:r>
              <a:rPr lang="en-US" altLang="en-US" sz="1800" b="1" dirty="0">
                <a:ea typeface="ＭＳ Ｐゴシック" charset="-128"/>
              </a:rPr>
              <a:t>Windows</a:t>
            </a:r>
            <a:r>
              <a:rPr lang="en-US" altLang="en-US" sz="1800" dirty="0">
                <a:ea typeface="ＭＳ Ｐゴシック" charset="-128"/>
              </a:rPr>
              <a:t>, and </a:t>
            </a:r>
            <a:r>
              <a:rPr lang="en-US" altLang="en-US" sz="1800" b="1" dirty="0">
                <a:ea typeface="ＭＳ Ｐゴシック" charset="-128"/>
              </a:rPr>
              <a:t>Linux</a:t>
            </a:r>
            <a:r>
              <a:rPr lang="en-US" altLang="en-US" sz="1800" dirty="0">
                <a:ea typeface="ＭＳ Ｐゴシック" charset="-128"/>
              </a:rPr>
              <a:t>.</a:t>
            </a:r>
          </a:p>
          <a:p>
            <a:pPr eaLnBrk="1" hangingPunct="1"/>
            <a:r>
              <a:rPr lang="en-US" altLang="en-US" sz="1800" b="1" dirty="0">
                <a:ea typeface="ＭＳ Ｐゴシック" charset="-128"/>
              </a:rPr>
              <a:t>Disclosure</a:t>
            </a:r>
            <a:r>
              <a:rPr lang="en-US" altLang="en-US" sz="1800" dirty="0">
                <a:ea typeface="ＭＳ Ｐゴシック" charset="-128"/>
              </a:rPr>
              <a:t>: I am a long-term user (and fan) of </a:t>
            </a:r>
            <a:r>
              <a:rPr lang="en-US" altLang="en-US" sz="1800" dirty="0" err="1">
                <a:ea typeface="ＭＳ Ｐゴシック" charset="-128"/>
              </a:rPr>
              <a:t>Zotero</a:t>
            </a:r>
            <a:r>
              <a:rPr lang="en-US" altLang="en-US" sz="1800" dirty="0">
                <a:ea typeface="ＭＳ Ｐゴシック" charset="-128"/>
              </a:rPr>
              <a:t>, but have </a:t>
            </a:r>
            <a:r>
              <a:rPr lang="en-US" altLang="en-US" sz="1800" b="1" dirty="0">
                <a:ea typeface="ＭＳ Ｐゴシック" charset="-128"/>
              </a:rPr>
              <a:t>no financial interests </a:t>
            </a:r>
            <a:r>
              <a:rPr lang="en-US" altLang="en-US" sz="1800" dirty="0">
                <a:ea typeface="ＭＳ Ｐゴシック" charset="-128"/>
              </a:rPr>
              <a:t>whatsoever in promoting it.</a:t>
            </a:r>
          </a:p>
          <a:p>
            <a:pPr eaLnBrk="1" hangingPunct="1"/>
            <a:r>
              <a:rPr lang="en-US" altLang="en-US" sz="1800" dirty="0">
                <a:ea typeface="ＭＳ Ｐゴシック" charset="-128"/>
              </a:rPr>
              <a:t>Indeed, nobody has financial interests, and this is the great difference to and </a:t>
            </a:r>
            <a:r>
              <a:rPr lang="en-US" altLang="en-US" sz="1800" b="1" dirty="0">
                <a:ea typeface="ＭＳ Ｐゴシック" charset="-128"/>
              </a:rPr>
              <a:t>advantage over commercial projects</a:t>
            </a:r>
            <a:r>
              <a:rPr lang="en-US" altLang="en-US" sz="1800" dirty="0">
                <a:ea typeface="ＭＳ Ｐゴシック" charset="-128"/>
              </a:rPr>
              <a:t>, such as EndNote.</a:t>
            </a:r>
          </a:p>
          <a:p>
            <a:pPr eaLnBrk="1" hangingPunct="1"/>
            <a:r>
              <a:rPr lang="en-US" altLang="en-US" sz="1800" dirty="0">
                <a:ea typeface="ＭＳ Ｐゴシック" charset="-128"/>
              </a:rPr>
              <a:t>The developers behind </a:t>
            </a:r>
            <a:r>
              <a:rPr lang="en-US" altLang="en-US" sz="1800" dirty="0" err="1">
                <a:ea typeface="ＭＳ Ｐゴシック" charset="-128"/>
              </a:rPr>
              <a:t>Zotero</a:t>
            </a:r>
            <a:r>
              <a:rPr lang="en-US" altLang="en-US" sz="1800" dirty="0">
                <a:ea typeface="ＭＳ Ｐゴシック" charset="-128"/>
              </a:rPr>
              <a:t> are </a:t>
            </a:r>
            <a:r>
              <a:rPr lang="en-US" altLang="en-US" sz="1800" b="1" dirty="0">
                <a:ea typeface="ＭＳ Ｐゴシック" charset="-128"/>
              </a:rPr>
              <a:t>academics themselves</a:t>
            </a:r>
            <a:r>
              <a:rPr lang="en-US" altLang="en-US" sz="1800" dirty="0">
                <a:ea typeface="ＭＳ Ｐゴシック" charset="-128"/>
              </a:rPr>
              <a:t>: </a:t>
            </a:r>
            <a:r>
              <a:rPr lang="en-US" altLang="en-US" sz="1800" dirty="0" err="1">
                <a:ea typeface="ＭＳ Ｐゴシック" charset="-128"/>
              </a:rPr>
              <a:t>Zotero</a:t>
            </a:r>
            <a:r>
              <a:rPr lang="en-US" altLang="en-US" sz="1800" dirty="0">
                <a:ea typeface="ＭＳ Ｐゴシック" charset="-128"/>
              </a:rPr>
              <a:t> is produced by the Center for History and New Media at George Mason University (USA) .</a:t>
            </a:r>
          </a:p>
          <a:p>
            <a:pPr eaLnBrk="1" hangingPunct="1"/>
            <a:r>
              <a:rPr lang="en-US" altLang="en-US" sz="1800" dirty="0">
                <a:ea typeface="ＭＳ Ｐゴシック" charset="-128"/>
              </a:rPr>
              <a:t>But, there are </a:t>
            </a:r>
            <a:r>
              <a:rPr lang="en-US" altLang="en-US" sz="1800" b="1" dirty="0">
                <a:ea typeface="ＭＳ Ｐゴシック" charset="-128"/>
              </a:rPr>
              <a:t>many good alternatives </a:t>
            </a:r>
            <a:r>
              <a:rPr lang="en-US" altLang="en-US" sz="1800" dirty="0">
                <a:ea typeface="ＭＳ Ｐゴシック" charset="-128"/>
              </a:rPr>
              <a:t>around (</a:t>
            </a:r>
            <a:r>
              <a:rPr lang="en-US" altLang="en-US" sz="1800" dirty="0" err="1">
                <a:ea typeface="ＭＳ Ｐゴシック" charset="-128"/>
              </a:rPr>
              <a:t>Mendeley</a:t>
            </a:r>
            <a:r>
              <a:rPr lang="en-US" altLang="en-US" sz="1800" dirty="0">
                <a:ea typeface="ＭＳ Ｐゴシック" charset="-128"/>
              </a:rPr>
              <a:t>, e.g.), and you will have to find your own best strategy.</a:t>
            </a:r>
          </a:p>
        </p:txBody>
      </p:sp>
      <p:sp>
        <p:nvSpPr>
          <p:cNvPr id="19458"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de-DE" altLang="en-US" sz="1200" dirty="0" err="1">
                <a:solidFill>
                  <a:srgbClr val="898989"/>
                </a:solidFill>
                <a:latin typeface="Futura Medium" charset="0"/>
                <a:cs typeface="Futura Medium" charset="0"/>
              </a:rPr>
              <a:t>Introduction</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to</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Zotero</a:t>
            </a:r>
            <a:endParaRPr lang="en-US" altLang="en-US" sz="1200" dirty="0">
              <a:solidFill>
                <a:srgbClr val="898989"/>
              </a:solidFill>
              <a:latin typeface="Futura Medium" charset="0"/>
              <a:cs typeface="Futura Medium" charset="0"/>
            </a:endParaRPr>
          </a:p>
        </p:txBody>
      </p:sp>
      <p:sp>
        <p:nvSpPr>
          <p:cNvPr id="1945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A2D81B95-260A-6F45-9AFF-F051F6DABECF}" type="slidenum">
              <a:rPr lang="en-US" altLang="en-US" sz="1200">
                <a:solidFill>
                  <a:srgbClr val="898989"/>
                </a:solidFill>
                <a:latin typeface="Futura Medium" charset="0"/>
              </a:rPr>
              <a:pPr eaLnBrk="1" hangingPunct="1"/>
              <a:t>5</a:t>
            </a:fld>
            <a:endParaRPr lang="en-US" altLang="en-US" sz="1200" dirty="0">
              <a:solidFill>
                <a:srgbClr val="898989"/>
              </a:solidFill>
              <a:latin typeface="Futura Medium"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rtlCol="0">
            <a:noAutofit/>
          </a:bodyPr>
          <a:lstStyle/>
          <a:p>
            <a:pPr eaLnBrk="1" fontAlgn="auto" hangingPunct="1">
              <a:spcAft>
                <a:spcPts val="0"/>
              </a:spcAft>
              <a:defRPr/>
            </a:pPr>
            <a:r>
              <a:rPr lang="en-US" sz="3600" dirty="0">
                <a:latin typeface="Futura Medium" charset="0"/>
                <a:ea typeface="+mj-ea"/>
                <a:cs typeface="Futura Medium" charset="0"/>
              </a:rPr>
              <a:t>Information Overkill?</a:t>
            </a:r>
          </a:p>
        </p:txBody>
      </p:sp>
      <p:pic>
        <p:nvPicPr>
          <p:cNvPr id="2" name="Picture Placeholder 6" descr="phd022702s.gif"/>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1999" y="1556791"/>
            <a:ext cx="5635625" cy="4066928"/>
          </a:xfrm>
          <a:prstGeom prst="roundRect">
            <a:avLst>
              <a:gd name="adj" fmla="val 8594"/>
            </a:avLst>
          </a:prstGeom>
          <a:solidFill>
            <a:srgbClr val="FFFFFF">
              <a:shade val="85000"/>
            </a:srgbClr>
          </a:solidFill>
          <a:effectLst>
            <a:reflection blurRad="12700" stA="38000" endPos="28000" dist="5000" dir="5400000" sy="-100000" algn="bl" rotWithShape="0"/>
          </a:effectLst>
          <a:scene3d>
            <a:camera prst="perspectiveFront"/>
            <a:lightRig rig="threePt" dir="t">
              <a:rot lat="0" lon="0" rev="2700000"/>
            </a:lightRig>
          </a:scene3d>
        </p:spPr>
      </p:pic>
      <p:sp>
        <p:nvSpPr>
          <p:cNvPr id="2048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lvl="0" eaLnBrk="1" hangingPunct="1"/>
            <a:r>
              <a:rPr lang="de-DE" altLang="en-US" sz="1200" dirty="0" err="1">
                <a:solidFill>
                  <a:srgbClr val="898989"/>
                </a:solidFill>
                <a:latin typeface="Futura Medium" charset="0"/>
                <a:ea typeface="Optima" charset="0"/>
                <a:cs typeface="Futura Medium" charset="0"/>
              </a:rPr>
              <a:t>Introduction</a:t>
            </a:r>
            <a:r>
              <a:rPr lang="de-DE" altLang="en-US" sz="1200" dirty="0">
                <a:solidFill>
                  <a:srgbClr val="898989"/>
                </a:solidFill>
                <a:latin typeface="Futura Medium" charset="0"/>
                <a:ea typeface="Optima" charset="0"/>
                <a:cs typeface="Futura Medium" charset="0"/>
              </a:rPr>
              <a:t> </a:t>
            </a:r>
            <a:r>
              <a:rPr lang="de-DE" altLang="en-US" sz="1200" dirty="0" err="1">
                <a:solidFill>
                  <a:srgbClr val="898989"/>
                </a:solidFill>
                <a:latin typeface="Futura Medium" charset="0"/>
                <a:ea typeface="Optima" charset="0"/>
                <a:cs typeface="Futura Medium" charset="0"/>
              </a:rPr>
              <a:t>to</a:t>
            </a:r>
            <a:r>
              <a:rPr lang="de-DE" altLang="en-US" sz="1200" dirty="0">
                <a:solidFill>
                  <a:srgbClr val="898989"/>
                </a:solidFill>
                <a:latin typeface="Futura Medium" charset="0"/>
                <a:ea typeface="Optima" charset="0"/>
                <a:cs typeface="Futura Medium" charset="0"/>
              </a:rPr>
              <a:t> </a:t>
            </a:r>
            <a:r>
              <a:rPr lang="de-DE" altLang="en-US" sz="1200" dirty="0" err="1">
                <a:solidFill>
                  <a:srgbClr val="898989"/>
                </a:solidFill>
                <a:latin typeface="Futura Medium" charset="0"/>
                <a:ea typeface="Optima" charset="0"/>
                <a:cs typeface="Futura Medium" charset="0"/>
              </a:rPr>
              <a:t>Zotero</a:t>
            </a:r>
            <a:endParaRPr lang="en-US" altLang="en-US" sz="1200" dirty="0">
              <a:solidFill>
                <a:srgbClr val="898989"/>
              </a:solidFill>
              <a:latin typeface="Futura Medium" charset="0"/>
              <a:ea typeface="Optima" charset="0"/>
              <a:cs typeface="Futura Medium" charset="0"/>
            </a:endParaRPr>
          </a:p>
        </p:txBody>
      </p:sp>
      <p:sp>
        <p:nvSpPr>
          <p:cNvPr id="2048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60F1166F-32F8-3F42-8692-34AA974C8FAE}" type="slidenum">
              <a:rPr lang="en-US" altLang="en-US" sz="1200">
                <a:solidFill>
                  <a:srgbClr val="898989"/>
                </a:solidFill>
                <a:latin typeface="Futura Medium" charset="0"/>
              </a:rPr>
              <a:pPr eaLnBrk="1" hangingPunct="1"/>
              <a:t>6</a:t>
            </a:fld>
            <a:endParaRPr lang="en-US" altLang="en-US" sz="1200" dirty="0">
              <a:solidFill>
                <a:srgbClr val="898989"/>
              </a:solidFill>
              <a:latin typeface="Futura Medium" charset="0"/>
            </a:endParaRPr>
          </a:p>
        </p:txBody>
      </p:sp>
      <p:sp>
        <p:nvSpPr>
          <p:cNvPr id="20482" name="Text Placeholder 3"/>
          <p:cNvSpPr>
            <a:spLocks noGrp="1"/>
          </p:cNvSpPr>
          <p:nvPr>
            <p:ph type="body" sz="half" idx="4294967295"/>
          </p:nvPr>
        </p:nvSpPr>
        <p:spPr>
          <a:xfrm>
            <a:off x="6397625" y="2565400"/>
            <a:ext cx="2746375" cy="1079500"/>
          </a:xfrm>
        </p:spPr>
        <p:txBody>
          <a:bodyPr/>
          <a:lstStyle/>
          <a:p>
            <a:pPr marL="0" indent="0" eaLnBrk="1" hangingPunct="1">
              <a:buNone/>
            </a:pPr>
            <a:r>
              <a:rPr lang="en-US" altLang="en-US" dirty="0">
                <a:ea typeface="ＭＳ Ｐゴシック" charset="-128"/>
              </a:rPr>
              <a:t>Academic writing in the age of large journal databases.</a:t>
            </a: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itle 1"/>
          <p:cNvSpPr>
            <a:spLocks noGrp="1"/>
          </p:cNvSpPr>
          <p:nvPr>
            <p:ph type="title"/>
          </p:nvPr>
        </p:nvSpPr>
        <p:spPr/>
        <p:txBody>
          <a:bodyPr/>
          <a:lstStyle/>
          <a:p>
            <a:pPr eaLnBrk="1" hangingPunct="1"/>
            <a:r>
              <a:rPr lang="en-US" altLang="en-US" dirty="0">
                <a:latin typeface="Futura Medium" charset="0"/>
                <a:ea typeface="ＭＳ Ｐゴシック" charset="-128"/>
              </a:rPr>
              <a:t>2. What is </a:t>
            </a:r>
            <a:r>
              <a:rPr lang="en-US" altLang="en-US" dirty="0" err="1">
                <a:latin typeface="Futura Medium" charset="0"/>
                <a:ea typeface="ＭＳ Ｐゴシック" charset="-128"/>
              </a:rPr>
              <a:t>Zotero</a:t>
            </a:r>
            <a:r>
              <a:rPr lang="en-US" altLang="en-US" dirty="0">
                <a:latin typeface="Futura Medium" charset="0"/>
                <a:ea typeface="ＭＳ Ｐゴシック" charset="-128"/>
              </a:rPr>
              <a:t>? The Basics</a:t>
            </a:r>
          </a:p>
        </p:txBody>
      </p:sp>
      <p:sp>
        <p:nvSpPr>
          <p:cNvPr id="3" name="Content Placeholder 2"/>
          <p:cNvSpPr>
            <a:spLocks noGrp="1"/>
          </p:cNvSpPr>
          <p:nvPr>
            <p:ph idx="1"/>
          </p:nvPr>
        </p:nvSpPr>
        <p:spPr>
          <a:xfrm>
            <a:off x="628650" y="1412777"/>
            <a:ext cx="7886700" cy="4764186"/>
          </a:xfrm>
        </p:spPr>
        <p:txBody>
          <a:bodyPr>
            <a:normAutofit fontScale="77500" lnSpcReduction="20000"/>
          </a:bodyPr>
          <a:lstStyle/>
          <a:p>
            <a:pPr eaLnBrk="1" hangingPunct="1"/>
            <a:r>
              <a:rPr lang="en-US" altLang="en-US" sz="2600" dirty="0" err="1">
                <a:ea typeface="ＭＳ Ｐゴシック" charset="-128"/>
              </a:rPr>
              <a:t>Zotero</a:t>
            </a:r>
            <a:r>
              <a:rPr lang="en-US" altLang="en-US" sz="2600" dirty="0">
                <a:ea typeface="ＭＳ Ｐゴシック" charset="-128"/>
              </a:rPr>
              <a:t> is an </a:t>
            </a:r>
            <a:r>
              <a:rPr lang="en-US" altLang="en-US" sz="2600" b="1" dirty="0">
                <a:ea typeface="ＭＳ Ｐゴシック" charset="-128"/>
              </a:rPr>
              <a:t>easy-to-use tool </a:t>
            </a:r>
            <a:r>
              <a:rPr lang="en-US" altLang="en-US" sz="2600" dirty="0">
                <a:ea typeface="ＭＳ Ｐゴシック" charset="-128"/>
              </a:rPr>
              <a:t>to help you collect, organize, cite, and share your research sources.</a:t>
            </a:r>
          </a:p>
          <a:p>
            <a:pPr eaLnBrk="1" hangingPunct="1"/>
            <a:r>
              <a:rPr lang="en-US" altLang="en-US" sz="2600" dirty="0" err="1">
                <a:ea typeface="ＭＳ Ｐゴシック" charset="-128"/>
              </a:rPr>
              <a:t>Zotero</a:t>
            </a:r>
            <a:r>
              <a:rPr lang="en-US" altLang="en-US" sz="2600" dirty="0">
                <a:ea typeface="ＭＳ Ｐゴシック" charset="-128"/>
              </a:rPr>
              <a:t> </a:t>
            </a:r>
            <a:r>
              <a:rPr lang="en-US" altLang="en-US" sz="2600" b="1" dirty="0">
                <a:ea typeface="ＭＳ Ｐゴシック" charset="-128"/>
              </a:rPr>
              <a:t>automatically senses </a:t>
            </a:r>
            <a:r>
              <a:rPr lang="en-US" altLang="en-US" sz="2600" dirty="0">
                <a:ea typeface="ＭＳ Ｐゴシック" charset="-128"/>
              </a:rPr>
              <a:t>content, allowing you to add it to your personal library with a single click.</a:t>
            </a:r>
          </a:p>
          <a:p>
            <a:pPr eaLnBrk="1" hangingPunct="1"/>
            <a:r>
              <a:rPr lang="en-US" altLang="en-US" sz="2600" dirty="0" err="1">
                <a:ea typeface="ＭＳ Ｐゴシック" charset="-128"/>
              </a:rPr>
              <a:t>Zotero</a:t>
            </a:r>
            <a:r>
              <a:rPr lang="en-US" altLang="en-US" sz="2600" dirty="0">
                <a:ea typeface="ＭＳ Ｐゴシック" charset="-128"/>
              </a:rPr>
              <a:t> collects all your research in a </a:t>
            </a:r>
            <a:r>
              <a:rPr lang="en-US" altLang="en-US" sz="2600" b="1" dirty="0">
                <a:ea typeface="ＭＳ Ｐゴシック" charset="-128"/>
              </a:rPr>
              <a:t>single</a:t>
            </a:r>
            <a:r>
              <a:rPr lang="en-US" altLang="en-US" sz="2600" dirty="0">
                <a:ea typeface="ＭＳ Ｐゴシック" charset="-128"/>
              </a:rPr>
              <a:t>,</a:t>
            </a:r>
            <a:r>
              <a:rPr lang="en-US" altLang="en-US" sz="2600" b="1" dirty="0">
                <a:ea typeface="ＭＳ Ｐゴシック" charset="-128"/>
              </a:rPr>
              <a:t> searchable interface</a:t>
            </a:r>
            <a:r>
              <a:rPr lang="en-US" altLang="en-US" sz="2600" dirty="0">
                <a:ea typeface="ＭＳ Ｐゴシック" charset="-128"/>
              </a:rPr>
              <a:t>.</a:t>
            </a:r>
          </a:p>
          <a:p>
            <a:pPr eaLnBrk="1" hangingPunct="1"/>
            <a:r>
              <a:rPr lang="en-US" altLang="en-US" sz="2600" dirty="0">
                <a:ea typeface="ＭＳ Ｐゴシック" charset="-128"/>
              </a:rPr>
              <a:t>You can manually </a:t>
            </a:r>
            <a:r>
              <a:rPr lang="en-US" altLang="en-US" sz="2600" b="1" dirty="0">
                <a:ea typeface="ＭＳ Ｐゴシック" charset="-128"/>
              </a:rPr>
              <a:t>add</a:t>
            </a:r>
            <a:r>
              <a:rPr lang="en-US" altLang="en-US" sz="2600" dirty="0">
                <a:ea typeface="ＭＳ Ｐゴシック" charset="-128"/>
              </a:rPr>
              <a:t> PDFs, images, audio and video files, snapshots of web pages, and really anything else.</a:t>
            </a:r>
          </a:p>
          <a:p>
            <a:pPr eaLnBrk="1" hangingPunct="1"/>
            <a:r>
              <a:rPr lang="en-US" altLang="en-US" sz="2600" dirty="0" err="1">
                <a:ea typeface="ＭＳ Ｐゴシック" charset="-128"/>
              </a:rPr>
              <a:t>Zotero</a:t>
            </a:r>
            <a:r>
              <a:rPr lang="en-US" altLang="en-US" sz="2600" dirty="0">
                <a:ea typeface="ＭＳ Ｐゴシック" charset="-128"/>
              </a:rPr>
              <a:t> automatically </a:t>
            </a:r>
            <a:r>
              <a:rPr lang="en-US" altLang="en-US" sz="2600" b="1" dirty="0">
                <a:ea typeface="ＭＳ Ｐゴシック" charset="-128"/>
              </a:rPr>
              <a:t>indexes the full-text content </a:t>
            </a:r>
            <a:r>
              <a:rPr lang="en-US" altLang="en-US" sz="2600" dirty="0">
                <a:ea typeface="ＭＳ Ｐゴシック" charset="-128"/>
              </a:rPr>
              <a:t>of your library, enabling you to find exactly what you are looking for.</a:t>
            </a:r>
          </a:p>
        </p:txBody>
      </p:sp>
      <p:sp>
        <p:nvSpPr>
          <p:cNvPr id="21506"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de-DE" altLang="en-US" sz="1200" dirty="0" err="1">
                <a:solidFill>
                  <a:srgbClr val="898989"/>
                </a:solidFill>
                <a:latin typeface="Futura Medium" charset="0"/>
                <a:cs typeface="Futura Medium" charset="0"/>
              </a:rPr>
              <a:t>Introduction</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to</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Zotero</a:t>
            </a:r>
            <a:endParaRPr lang="en-US" altLang="en-US" sz="1200" dirty="0">
              <a:solidFill>
                <a:srgbClr val="898989"/>
              </a:solidFill>
              <a:latin typeface="Futura Medium" charset="0"/>
              <a:cs typeface="Futura Medium" charset="0"/>
            </a:endParaRPr>
          </a:p>
        </p:txBody>
      </p:sp>
      <p:sp>
        <p:nvSpPr>
          <p:cNvPr id="2150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01F3DB1E-1007-1C4C-87FB-88E3FA35DDBE}" type="slidenum">
              <a:rPr lang="en-US" altLang="en-US" sz="1200">
                <a:solidFill>
                  <a:srgbClr val="898989"/>
                </a:solidFill>
                <a:latin typeface="Futura Medium" charset="0"/>
              </a:rPr>
              <a:pPr eaLnBrk="1" hangingPunct="1"/>
              <a:t>7</a:t>
            </a:fld>
            <a:endParaRPr lang="en-US" altLang="en-US" sz="1200" dirty="0">
              <a:solidFill>
                <a:srgbClr val="898989"/>
              </a:solidFill>
              <a:latin typeface="Futura Medium"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itle 1"/>
          <p:cNvSpPr>
            <a:spLocks noGrp="1"/>
          </p:cNvSpPr>
          <p:nvPr>
            <p:ph type="title"/>
          </p:nvPr>
        </p:nvSpPr>
        <p:spPr/>
        <p:txBody>
          <a:bodyPr>
            <a:normAutofit/>
          </a:bodyPr>
          <a:lstStyle/>
          <a:p>
            <a:pPr eaLnBrk="1" hangingPunct="1"/>
            <a:r>
              <a:rPr lang="en-US" altLang="en-US" sz="3600" dirty="0">
                <a:latin typeface="Futura Medium" charset="0"/>
                <a:ea typeface="ＭＳ Ｐゴシック" charset="-128"/>
              </a:rPr>
              <a:t>First Things First</a:t>
            </a:r>
          </a:p>
        </p:txBody>
      </p:sp>
      <p:sp>
        <p:nvSpPr>
          <p:cNvPr id="3" name="Content Placeholder 2"/>
          <p:cNvSpPr>
            <a:spLocks noGrp="1"/>
          </p:cNvSpPr>
          <p:nvPr>
            <p:ph idx="1"/>
          </p:nvPr>
        </p:nvSpPr>
        <p:spPr/>
        <p:txBody>
          <a:bodyPr>
            <a:normAutofit fontScale="85000" lnSpcReduction="10000"/>
          </a:bodyPr>
          <a:lstStyle/>
          <a:p>
            <a:pPr eaLnBrk="1" hangingPunct="1"/>
            <a:r>
              <a:rPr lang="en-US" altLang="en-US" sz="2200" b="1" dirty="0">
                <a:ea typeface="ＭＳ Ｐゴシック" charset="-128"/>
              </a:rPr>
              <a:t>How do I install it?</a:t>
            </a:r>
          </a:p>
          <a:p>
            <a:pPr marL="447675" lvl="1" indent="0" eaLnBrk="1" hangingPunct="1">
              <a:buFont typeface="Symbol" charset="2"/>
              <a:buNone/>
            </a:pPr>
            <a:r>
              <a:rPr lang="en-US" altLang="en-US" sz="1900" dirty="0" err="1">
                <a:ea typeface="ＭＳ Ｐゴシック" charset="-128"/>
              </a:rPr>
              <a:t>Zotero</a:t>
            </a:r>
            <a:r>
              <a:rPr lang="en-US" altLang="en-US" sz="1900" dirty="0">
                <a:ea typeface="ＭＳ Ｐゴシック" charset="-128"/>
              </a:rPr>
              <a:t> is installed by visiting </a:t>
            </a:r>
            <a:r>
              <a:rPr lang="en-US" altLang="en-US" sz="1900" dirty="0" err="1">
                <a:ea typeface="ＭＳ Ｐゴシック" charset="-128"/>
              </a:rPr>
              <a:t>zotero.org</a:t>
            </a:r>
            <a:r>
              <a:rPr lang="en-US" altLang="en-US" sz="1900" dirty="0">
                <a:ea typeface="ＭＳ Ｐゴシック" charset="-128"/>
              </a:rPr>
              <a:t> and clicking the download button on the page. We will work with the standalone version and the Chrome browser.</a:t>
            </a:r>
          </a:p>
          <a:p>
            <a:pPr eaLnBrk="1" hangingPunct="1"/>
            <a:r>
              <a:rPr lang="en-US" altLang="en-US" sz="2200" b="1" dirty="0">
                <a:ea typeface="ＭＳ Ｐゴシック" charset="-128"/>
              </a:rPr>
              <a:t>What kind of items can be saved and organized?</a:t>
            </a:r>
          </a:p>
          <a:p>
            <a:pPr marL="447675" lvl="1" indent="0" eaLnBrk="1" hangingPunct="1">
              <a:buFont typeface="Symbol" charset="2"/>
              <a:buNone/>
            </a:pPr>
            <a:r>
              <a:rPr lang="en-US" altLang="en-US" sz="1900" dirty="0">
                <a:ea typeface="ＭＳ Ｐゴシック" charset="-128"/>
              </a:rPr>
              <a:t>Every item contains different metadata, depending on what type it is. Items can be everything from books, articles, and documents to web pages, artwork, films, sound recordings, bills, cases, or statutes, among many others.</a:t>
            </a:r>
          </a:p>
          <a:p>
            <a:pPr eaLnBrk="1" hangingPunct="1"/>
            <a:r>
              <a:rPr lang="en-US" altLang="en-US" sz="2200" b="1" dirty="0">
                <a:ea typeface="ＭＳ Ｐゴシック" charset="-128"/>
              </a:rPr>
              <a:t>What can I do with items?</a:t>
            </a:r>
          </a:p>
          <a:p>
            <a:pPr marL="447675" lvl="1" indent="0" eaLnBrk="1" hangingPunct="1">
              <a:buFont typeface="Symbol" charset="2"/>
              <a:buNone/>
            </a:pPr>
            <a:r>
              <a:rPr lang="en-US" altLang="en-US" sz="1900" dirty="0">
                <a:ea typeface="ＭＳ Ｐゴシック" charset="-128"/>
              </a:rPr>
              <a:t>Items appear in the center column. The metadata for that item is in the right column. This includes titles, creators, publishers, dates, and any other data needed to cite the item.</a:t>
            </a:r>
          </a:p>
        </p:txBody>
      </p:sp>
      <p:sp>
        <p:nvSpPr>
          <p:cNvPr id="22530"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GB" altLang="en-US" sz="1200" dirty="0">
                <a:solidFill>
                  <a:srgbClr val="898989"/>
                </a:solidFill>
                <a:latin typeface="Futura Medium" charset="0"/>
                <a:cs typeface="Futura Medium" charset="0"/>
              </a:rPr>
              <a:t>Introduction to </a:t>
            </a:r>
            <a:r>
              <a:rPr lang="en-GB" altLang="en-US" sz="1200" dirty="0" err="1">
                <a:solidFill>
                  <a:srgbClr val="898989"/>
                </a:solidFill>
                <a:latin typeface="Futura Medium" charset="0"/>
                <a:cs typeface="Futura Medium" charset="0"/>
              </a:rPr>
              <a:t>Zotero</a:t>
            </a:r>
            <a:endParaRPr lang="en-GB" altLang="en-US" sz="1200" dirty="0">
              <a:solidFill>
                <a:srgbClr val="898989"/>
              </a:solidFill>
              <a:latin typeface="Futura Medium" charset="0"/>
              <a:cs typeface="Futura Medium" charset="0"/>
            </a:endParaRPr>
          </a:p>
        </p:txBody>
      </p:sp>
      <p:sp>
        <p:nvSpPr>
          <p:cNvPr id="2253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0D728476-9AA3-8246-9F3C-4F34BFC5704E}" type="slidenum">
              <a:rPr lang="en-US" altLang="en-US" sz="1200">
                <a:solidFill>
                  <a:srgbClr val="898989"/>
                </a:solidFill>
                <a:latin typeface="Futura Medium" charset="0"/>
              </a:rPr>
              <a:pPr eaLnBrk="1" hangingPunct="1"/>
              <a:t>8</a:t>
            </a:fld>
            <a:endParaRPr lang="en-US" altLang="en-US" sz="1200" dirty="0">
              <a:solidFill>
                <a:srgbClr val="898989"/>
              </a:solidFill>
              <a:latin typeface="Futura Medium"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itle 1"/>
          <p:cNvSpPr>
            <a:spLocks noGrp="1"/>
          </p:cNvSpPr>
          <p:nvPr>
            <p:ph type="title"/>
          </p:nvPr>
        </p:nvSpPr>
        <p:spPr/>
        <p:txBody>
          <a:bodyPr>
            <a:normAutofit/>
          </a:bodyPr>
          <a:lstStyle/>
          <a:p>
            <a:pPr eaLnBrk="1" hangingPunct="1"/>
            <a:r>
              <a:rPr lang="en-US" altLang="en-US" sz="3600" dirty="0">
                <a:latin typeface="Futura Medium" charset="0"/>
                <a:ea typeface="ＭＳ Ｐゴシック" charset="-128"/>
              </a:rPr>
              <a:t>Three Columns</a:t>
            </a:r>
          </a:p>
        </p:txBody>
      </p:sp>
      <p:sp>
        <p:nvSpPr>
          <p:cNvPr id="23554" name="Content Placeholder 2"/>
          <p:cNvSpPr>
            <a:spLocks noGrp="1"/>
          </p:cNvSpPr>
          <p:nvPr>
            <p:ph idx="1"/>
          </p:nvPr>
        </p:nvSpPr>
        <p:spPr>
          <a:xfrm>
            <a:off x="628650" y="1556792"/>
            <a:ext cx="7886700" cy="4620171"/>
          </a:xfrm>
        </p:spPr>
        <p:txBody>
          <a:bodyPr>
            <a:normAutofit fontScale="70000" lnSpcReduction="20000"/>
          </a:bodyPr>
          <a:lstStyle/>
          <a:p>
            <a:pPr eaLnBrk="1" hangingPunct="1"/>
            <a:r>
              <a:rPr lang="en-US" altLang="en-US" sz="2800" b="1" dirty="0">
                <a:ea typeface="ＭＳ Ｐゴシック" charset="-128"/>
              </a:rPr>
              <a:t>Left column</a:t>
            </a:r>
          </a:p>
          <a:p>
            <a:pPr eaLnBrk="1" hangingPunct="1">
              <a:buFont typeface="Arial" charset="0"/>
              <a:buNone/>
            </a:pPr>
            <a:r>
              <a:rPr lang="en-US" altLang="en-US" sz="2800" dirty="0">
                <a:ea typeface="ＭＳ Ｐゴシック" charset="-128"/>
              </a:rPr>
              <a:t>	Contains the full library (“My Library”) and created sub-collections</a:t>
            </a:r>
            <a:r>
              <a:rPr lang="en-US" altLang="en-US" sz="1300" dirty="0">
                <a:ea typeface="ＭＳ Ｐゴシック" charset="-128"/>
              </a:rPr>
              <a:t>.</a:t>
            </a:r>
            <a:endParaRPr lang="en-US" altLang="en-US" sz="1200" dirty="0">
              <a:ea typeface="ＭＳ Ｐゴシック" charset="-128"/>
            </a:endParaRPr>
          </a:p>
          <a:p>
            <a:pPr eaLnBrk="1" hangingPunct="1"/>
            <a:r>
              <a:rPr lang="en-US" altLang="en-US" sz="2800" b="1" dirty="0">
                <a:ea typeface="ＭＳ Ｐゴシック" charset="-128"/>
              </a:rPr>
              <a:t>Centre column</a:t>
            </a:r>
          </a:p>
          <a:p>
            <a:pPr eaLnBrk="1" hangingPunct="1">
              <a:buFont typeface="Arial" charset="0"/>
              <a:buNone/>
            </a:pPr>
            <a:r>
              <a:rPr lang="en-US" altLang="en-US" sz="2800" dirty="0">
                <a:ea typeface="ＭＳ Ｐゴシック" charset="-128"/>
              </a:rPr>
              <a:t>	Shows results for items in a collection</a:t>
            </a:r>
            <a:r>
              <a:rPr lang="en-US" altLang="en-US" sz="1300" dirty="0">
                <a:ea typeface="ＭＳ Ｐゴシック" charset="-128"/>
              </a:rPr>
              <a:t>.</a:t>
            </a:r>
            <a:endParaRPr lang="en-US" altLang="en-US" sz="1200" dirty="0">
              <a:ea typeface="ＭＳ Ｐゴシック" charset="-128"/>
            </a:endParaRPr>
          </a:p>
          <a:p>
            <a:pPr eaLnBrk="1" hangingPunct="1"/>
            <a:r>
              <a:rPr lang="en-US" altLang="en-US" sz="2800" b="1" dirty="0">
                <a:ea typeface="ＭＳ Ｐゴシック" charset="-128"/>
              </a:rPr>
              <a:t>Right column</a:t>
            </a:r>
          </a:p>
          <a:p>
            <a:pPr eaLnBrk="1" hangingPunct="1">
              <a:buFont typeface="Arial" charset="0"/>
              <a:buNone/>
            </a:pPr>
            <a:r>
              <a:rPr lang="en-US" altLang="en-US" sz="2800" dirty="0">
                <a:ea typeface="ＭＳ Ｐゴシック" charset="-128"/>
              </a:rPr>
              <a:t>	Displays tabs with information on specific article: citation, notes, tags</a:t>
            </a:r>
            <a:r>
              <a:rPr lang="en-US" altLang="en-US" sz="2600" dirty="0">
                <a:ea typeface="ＭＳ Ｐゴシック" charset="-128"/>
              </a:rPr>
              <a:t>.</a:t>
            </a:r>
            <a:endParaRPr lang="en-US" altLang="en-US" sz="2800" dirty="0">
              <a:ea typeface="ＭＳ Ｐゴシック" charset="-128"/>
            </a:endParaRPr>
          </a:p>
          <a:p>
            <a:pPr algn="r" eaLnBrk="1" hangingPunct="1">
              <a:buFont typeface="Arial" charset="0"/>
              <a:buNone/>
            </a:pPr>
            <a:r>
              <a:rPr lang="en-US" altLang="en-US" sz="2800" dirty="0">
                <a:ea typeface="ＭＳ Ｐゴシック" charset="-128"/>
              </a:rPr>
              <a:t>→ Go to </a:t>
            </a:r>
            <a:r>
              <a:rPr lang="en-US" altLang="en-US" sz="2800" dirty="0" err="1">
                <a:ea typeface="ＭＳ Ｐゴシック" charset="-128"/>
              </a:rPr>
              <a:t>Zotero</a:t>
            </a:r>
            <a:endParaRPr lang="en-US" altLang="en-US" sz="2800" dirty="0">
              <a:ea typeface="ＭＳ Ｐゴシック" charset="-128"/>
            </a:endParaRPr>
          </a:p>
          <a:p>
            <a:pPr eaLnBrk="1" hangingPunct="1"/>
            <a:endParaRPr lang="en-US" altLang="en-US" sz="2800" dirty="0">
              <a:ea typeface="ＭＳ Ｐゴシック" charset="-128"/>
            </a:endParaRPr>
          </a:p>
        </p:txBody>
      </p:sp>
      <p:sp>
        <p:nvSpPr>
          <p:cNvPr id="2"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de-DE" altLang="en-US" sz="1200" dirty="0" err="1">
                <a:solidFill>
                  <a:srgbClr val="898989"/>
                </a:solidFill>
                <a:latin typeface="Futura Medium" charset="0"/>
                <a:cs typeface="Futura Medium" charset="0"/>
              </a:rPr>
              <a:t>Introduction</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to</a:t>
            </a:r>
            <a:r>
              <a:rPr lang="de-DE" altLang="en-US" sz="1200" dirty="0">
                <a:solidFill>
                  <a:srgbClr val="898989"/>
                </a:solidFill>
                <a:latin typeface="Futura Medium" charset="0"/>
                <a:cs typeface="Futura Medium" charset="0"/>
              </a:rPr>
              <a:t> </a:t>
            </a:r>
            <a:r>
              <a:rPr lang="de-DE" altLang="en-US" sz="1200" dirty="0" err="1">
                <a:solidFill>
                  <a:srgbClr val="898989"/>
                </a:solidFill>
                <a:latin typeface="Futura Medium" charset="0"/>
                <a:cs typeface="Futura Medium" charset="0"/>
              </a:rPr>
              <a:t>Zotero</a:t>
            </a:r>
            <a:endParaRPr lang="en-US" altLang="en-US" sz="1200" dirty="0">
              <a:solidFill>
                <a:srgbClr val="898989"/>
              </a:solidFill>
              <a:latin typeface="Futura Medium" charset="0"/>
              <a:cs typeface="Futura Medium" charset="0"/>
            </a:endParaRPr>
          </a:p>
        </p:txBody>
      </p:sp>
      <p:sp>
        <p:nvSpPr>
          <p:cNvPr id="2355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BC078627-4C90-9B40-819E-A362E8C11706}" type="slidenum">
              <a:rPr lang="en-US" altLang="en-US" sz="1200">
                <a:solidFill>
                  <a:srgbClr val="898989"/>
                </a:solidFill>
                <a:latin typeface="Futura Medium" charset="0"/>
              </a:rPr>
              <a:pPr eaLnBrk="1" hangingPunct="1"/>
              <a:t>9</a:t>
            </a:fld>
            <a:endParaRPr lang="en-US" altLang="en-US" sz="1200" dirty="0">
              <a:solidFill>
                <a:srgbClr val="898989"/>
              </a:solidFill>
              <a:latin typeface="Futura Medium" charset="0"/>
            </a:endParaRP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1374</TotalTime>
  <Words>683</Words>
  <Application>Microsoft Office PowerPoint</Application>
  <PresentationFormat>Presentazione su schermo (4:3)</PresentationFormat>
  <Paragraphs>183</Paragraphs>
  <Slides>21</Slides>
  <Notes>1</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21</vt:i4>
      </vt:variant>
    </vt:vector>
  </HeadingPairs>
  <TitlesOfParts>
    <vt:vector size="29" baseType="lpstr">
      <vt:lpstr>ＭＳ Ｐゴシック</vt:lpstr>
      <vt:lpstr>Arial</vt:lpstr>
      <vt:lpstr>Baskerville</vt:lpstr>
      <vt:lpstr>Corbel</vt:lpstr>
      <vt:lpstr>Futura Medium</vt:lpstr>
      <vt:lpstr>Optima</vt:lpstr>
      <vt:lpstr>Symbol</vt:lpstr>
      <vt:lpstr>Office Theme</vt:lpstr>
      <vt:lpstr>INTRODUCTION  TO ZOTERO</vt:lpstr>
      <vt:lpstr>Outline of Presentation</vt:lpstr>
      <vt:lpstr>1. Managing Information:  A Necessary Evil</vt:lpstr>
      <vt:lpstr>Selection Criteria</vt:lpstr>
      <vt:lpstr>One Tool Among Many</vt:lpstr>
      <vt:lpstr>Information Overkill?</vt:lpstr>
      <vt:lpstr>2. What is Zotero? The Basics</vt:lpstr>
      <vt:lpstr>First Things First</vt:lpstr>
      <vt:lpstr>Three Columns</vt:lpstr>
      <vt:lpstr>3. How Do I Use Zotero: Introduction and Demonstration</vt:lpstr>
      <vt:lpstr>Exercise I</vt:lpstr>
      <vt:lpstr>Adding Information</vt:lpstr>
      <vt:lpstr>Exercise II</vt:lpstr>
      <vt:lpstr>Organizing Your Research</vt:lpstr>
      <vt:lpstr>Exercise III</vt:lpstr>
      <vt:lpstr>Citations</vt:lpstr>
      <vt:lpstr>Exercise IV</vt:lpstr>
      <vt:lpstr>Advanced I: Collaborate</vt:lpstr>
      <vt:lpstr>Advanced II: Importing Records</vt:lpstr>
      <vt:lpstr>Sources for Further Learning</vt:lpstr>
      <vt:lpstr>4. Individual Exercises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  -  Introduction to ZOTERO</dc:title>
  <dc:creator>Mathias Thaler</dc:creator>
  <cp:keywords/>
  <cp:lastModifiedBy>CASELLI MAURO</cp:lastModifiedBy>
  <cp:revision>243</cp:revision>
  <dcterms:created xsi:type="dcterms:W3CDTF">2011-12-28T09:48:11Z</dcterms:created>
  <dcterms:modified xsi:type="dcterms:W3CDTF">2019-12-11T09:24:09Z</dcterms:modified>
</cp:coreProperties>
</file>