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33.jpg" ContentType="image/jpe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8"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31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90" r:id="rId33"/>
    <p:sldId id="291" r:id="rId34"/>
    <p:sldId id="292" r:id="rId35"/>
    <p:sldId id="293" r:id="rId36"/>
    <p:sldId id="294" r:id="rId37"/>
    <p:sldId id="295" r:id="rId38"/>
    <p:sldId id="296" r:id="rId39"/>
    <p:sldId id="297" r:id="rId40"/>
    <p:sldId id="298" r:id="rId41"/>
    <p:sldId id="299" r:id="rId42"/>
    <p:sldId id="316" r:id="rId43"/>
    <p:sldId id="300" r:id="rId44"/>
    <p:sldId id="301" r:id="rId45"/>
    <p:sldId id="302" r:id="rId46"/>
    <p:sldId id="303" r:id="rId47"/>
    <p:sldId id="305" r:id="rId48"/>
    <p:sldId id="306" r:id="rId49"/>
    <p:sldId id="307" r:id="rId50"/>
    <p:sldId id="309" r:id="rId51"/>
    <p:sldId id="310" r:id="rId52"/>
    <p:sldId id="311" r:id="rId53"/>
    <p:sldId id="312" r:id="rId54"/>
    <p:sldId id="314" r:id="rId55"/>
  </p:sldIdLst>
  <p:sldSz cx="9144000" cy="6858000" type="screen4x3"/>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47E717A-7C91-43F5-9B98-58390D7759E1}" type="datetimeFigureOut">
              <a:rPr lang="it-IT" smtClean="0"/>
              <a:t>15/11/2018</a:t>
            </a:fld>
            <a:endParaRPr lang="it-IT"/>
          </a:p>
        </p:txBody>
      </p:sp>
      <p:sp>
        <p:nvSpPr>
          <p:cNvPr id="4" name="Segnaposto immagin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0CD4498-843E-4A4C-9517-C9C12DF98949}" type="slidenum">
              <a:rPr lang="it-IT" smtClean="0"/>
              <a:t>‹N›</a:t>
            </a:fld>
            <a:endParaRPr lang="it-IT"/>
          </a:p>
        </p:txBody>
      </p:sp>
    </p:spTree>
    <p:extLst>
      <p:ext uri="{BB962C8B-B14F-4D97-AF65-F5344CB8AC3E}">
        <p14:creationId xmlns:p14="http://schemas.microsoft.com/office/powerpoint/2010/main" val="35092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0CD4498-843E-4A4C-9517-C9C12DF98949}" type="slidenum">
              <a:rPr lang="it-IT" smtClean="0"/>
              <a:t>32</a:t>
            </a:fld>
            <a:endParaRPr lang="it-IT"/>
          </a:p>
        </p:txBody>
      </p:sp>
    </p:spTree>
    <p:extLst>
      <p:ext uri="{BB962C8B-B14F-4D97-AF65-F5344CB8AC3E}">
        <p14:creationId xmlns:p14="http://schemas.microsoft.com/office/powerpoint/2010/main" val="2168925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C3D59B">
              <a:alpha val="83135"/>
            </a:srgbClr>
          </a:solidFill>
        </p:spPr>
        <p:txBody>
          <a:bodyPr wrap="square" lIns="0" tIns="0" rIns="0" bIns="0" rtlCol="0"/>
          <a:lstStyle/>
          <a:p>
            <a:endParaRPr/>
          </a:p>
        </p:txBody>
      </p:sp>
      <p:sp>
        <p:nvSpPr>
          <p:cNvPr id="2" name="Holder 2"/>
          <p:cNvSpPr>
            <a:spLocks noGrp="1"/>
          </p:cNvSpPr>
          <p:nvPr>
            <p:ph type="ctrTitle"/>
          </p:nvPr>
        </p:nvSpPr>
        <p:spPr>
          <a:xfrm>
            <a:off x="1467992" y="1622247"/>
            <a:ext cx="6208014" cy="75755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FF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FF0000"/>
                </a:solidFill>
                <a:latin typeface="Calibri"/>
                <a:cs typeface="Calibri"/>
              </a:defRPr>
            </a:lvl1pPr>
          </a:lstStyle>
          <a:p>
            <a:endParaRPr/>
          </a:p>
        </p:txBody>
      </p:sp>
      <p:sp>
        <p:nvSpPr>
          <p:cNvPr id="3" name="Holder 3"/>
          <p:cNvSpPr>
            <a:spLocks noGrp="1"/>
          </p:cNvSpPr>
          <p:nvPr>
            <p:ph sz="half" idx="2"/>
          </p:nvPr>
        </p:nvSpPr>
        <p:spPr>
          <a:xfrm>
            <a:off x="546303" y="1502740"/>
            <a:ext cx="3862704" cy="4416425"/>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sz="half" idx="3"/>
          </p:nvPr>
        </p:nvSpPr>
        <p:spPr>
          <a:xfrm>
            <a:off x="5223128" y="1070863"/>
            <a:ext cx="3734434" cy="4247515"/>
          </a:xfrm>
          <a:prstGeom prst="rect">
            <a:avLst/>
          </a:prstGeom>
        </p:spPr>
        <p:txBody>
          <a:bodyPr wrap="square" lIns="0" tIns="0" rIns="0" bIns="0">
            <a:spAutoFit/>
          </a:bodyPr>
          <a:lstStyle>
            <a:lvl1pPr>
              <a:defRPr sz="1800" b="0" i="0" u="heavy">
                <a:solidFill>
                  <a:schemeClr val="hlink"/>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C3D59B">
              <a:alpha val="83135"/>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FF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7EDE4">
              <a:alpha val="83135"/>
            </a:srgbClr>
          </a:solidFill>
        </p:spPr>
        <p:txBody>
          <a:bodyPr wrap="square" lIns="0" tIns="0" rIns="0" bIns="0" rtlCol="0"/>
          <a:lstStyle/>
          <a:p>
            <a:endParaRPr/>
          </a:p>
        </p:txBody>
      </p:sp>
      <p:sp>
        <p:nvSpPr>
          <p:cNvPr id="2" name="Holder 2"/>
          <p:cNvSpPr>
            <a:spLocks noGrp="1"/>
          </p:cNvSpPr>
          <p:nvPr>
            <p:ph type="title"/>
          </p:nvPr>
        </p:nvSpPr>
        <p:spPr>
          <a:xfrm>
            <a:off x="912850" y="69850"/>
            <a:ext cx="7318298" cy="1244600"/>
          </a:xfrm>
          <a:prstGeom prst="rect">
            <a:avLst/>
          </a:prstGeom>
        </p:spPr>
        <p:txBody>
          <a:bodyPr wrap="square" lIns="0" tIns="0" rIns="0" bIns="0">
            <a:spAutoFit/>
          </a:bodyPr>
          <a:lstStyle>
            <a:lvl1pPr>
              <a:defRPr sz="4000" b="1" i="0">
                <a:solidFill>
                  <a:srgbClr val="FF0000"/>
                </a:solidFill>
                <a:latin typeface="Calibri"/>
                <a:cs typeface="Calibri"/>
              </a:defRPr>
            </a:lvl1pPr>
          </a:lstStyle>
          <a:p>
            <a:endParaRPr/>
          </a:p>
        </p:txBody>
      </p:sp>
      <p:sp>
        <p:nvSpPr>
          <p:cNvPr id="3" name="Holder 3"/>
          <p:cNvSpPr>
            <a:spLocks noGrp="1"/>
          </p:cNvSpPr>
          <p:nvPr>
            <p:ph type="body" idx="1"/>
          </p:nvPr>
        </p:nvSpPr>
        <p:spPr>
          <a:xfrm>
            <a:off x="650240" y="2126995"/>
            <a:ext cx="5262245" cy="276923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11/15/2018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lists.wikimedia.org/pipermail/wikipedia-l/2005-March/020469.html" TargetMode="External"/><Relationship Id="rId2" Type="http://schemas.openxmlformats.org/officeDocument/2006/relationships/hyperlink" Target="https://en.wikipedia.org/wiki/Jimmy_Wales" TargetMode="Externa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mailto:l@wikimedia.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meta.wikimedia.org/wiki/List_of_Wikipedias/it" TargetMode="Externa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hyperlink" Target="https://it.wikipedia.org/wiki/Aaron_Swart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sciam.com/article.cfm?id=good-samaritans-are-on-the-money" TargetMode="External"/><Relationship Id="rId4" Type="http://schemas.openxmlformats.org/officeDocument/2006/relationships/hyperlink" Target="http://www.aaronsw.com/weblog/whowriteswikipedia"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it.wikipedia.org/wiki/Wikipedi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blog.wikimedia.org/2009/04/16/first-preliminary-results-from-unu-merit-survey-of-wikipedia-readers-and-contributors-available/" TargetMode="External"/><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hyperlink" Target="https://meta.wikimedia.org/wiki/Editor_Survey_201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hyperlink" Target="http://wiki.wikimedia.it/index.php?title=File:Piano_strategico_2015-2016_-_Wikimedia_Italia.pdf&amp;amp;page=56" TargetMode="External"/><Relationship Id="rId4" Type="http://schemas.openxmlformats.org/officeDocument/2006/relationships/image" Target="../media/image58.jpg"/></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Aaron_Halfaker" TargetMode="External"/><Relationship Id="rId2" Type="http://schemas.openxmlformats.org/officeDocument/2006/relationships/image" Target="../media/image60.jpg"/><Relationship Id="rId1" Type="http://schemas.openxmlformats.org/officeDocument/2006/relationships/slideLayout" Target="../slideLayouts/slideLayout2.xml"/><Relationship Id="rId6" Type="http://schemas.openxmlformats.org/officeDocument/2006/relationships/hyperlink" Target="http://www.technologyreview.com/featuredstory/520446/the-decline-of-wikipedia/" TargetMode="External"/><Relationship Id="rId5" Type="http://schemas.openxmlformats.org/officeDocument/2006/relationships/hyperlink" Target="http://www.economist.com/news/international/21597959-popular-online-encyclopedia-must-work-out-what-next-wikipeaks" TargetMode="External"/><Relationship Id="rId4" Type="http://schemas.openxmlformats.org/officeDocument/2006/relationships/hyperlink" Target="https://www-users.cs.umn.edu/~halfak/publications/The_Rise_and_Decline/"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wikipedia.org/wiki/Wikipedia"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theguardian.com/commentisfree/2014/aug/07/guardian-view-wikipedia-evolving-truth" TargetMode="External"/><Relationship Id="rId2" Type="http://schemas.openxmlformats.org/officeDocument/2006/relationships/hyperlink" Target="http://www.nytimes.com/roomfordebate/2011/02/02/where-are-the-women-in-wikipedi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jpg"/><Relationship Id="rId7" Type="http://schemas.openxmlformats.org/officeDocument/2006/relationships/image" Target="../media/image73.png"/><Relationship Id="rId12" Type="http://schemas.openxmlformats.org/officeDocument/2006/relationships/image" Target="../media/image75.jpg"/><Relationship Id="rId2" Type="http://schemas.openxmlformats.org/officeDocument/2006/relationships/image" Target="../media/image68.jp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hyperlink" Target="https://en.wikipedia.org/wiki/Marguerite_Yourcenar" TargetMode="External"/><Relationship Id="rId5" Type="http://schemas.openxmlformats.org/officeDocument/2006/relationships/image" Target="../media/image71.jpg"/><Relationship Id="rId10" Type="http://schemas.openxmlformats.org/officeDocument/2006/relationships/hyperlink" Target="https://it.wikipedia.org/wiki/Marguerite_Yourcenar" TargetMode="External"/><Relationship Id="rId4" Type="http://schemas.openxmlformats.org/officeDocument/2006/relationships/image" Target="../media/image70.png"/><Relationship Id="rId9" Type="http://schemas.openxmlformats.org/officeDocument/2006/relationships/hyperlink" Target="https://fr.wikipedia.org/wiki/Marguerite_Yourcenar"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hyperlink" Target="http://bit.ly/1n4XqsJ" TargetMode="External"/><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jpg"/><Relationship Id="rId5" Type="http://schemas.openxmlformats.org/officeDocument/2006/relationships/image" Target="../media/image79.jpg"/><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slideLayout" Target="../slideLayouts/slideLayout2.xml"/><Relationship Id="rId6" Type="http://schemas.openxmlformats.org/officeDocument/2006/relationships/hyperlink" Target="http://www.ilfattoquotidiano.it/2012/08/07/wikipedia-migliore-enciclopedia-del-mondo-dal-regno-unito-ai-paesi-arabi/319733/" TargetMode="External"/><Relationship Id="rId5" Type="http://schemas.openxmlformats.org/officeDocument/2006/relationships/hyperlink" Target="https://en.wikipedia.org/wiki/Nature_(journal)" TargetMode="External"/><Relationship Id="rId4" Type="http://schemas.openxmlformats.org/officeDocument/2006/relationships/hyperlink" Target="http://www.nature.com/nature/journal/v438/n7070/full/438900a.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lj.libraryjournal.com/2006/04/technology/i-want-my-wikipedia/" TargetMode="External"/><Relationship Id="rId2" Type="http://schemas.openxmlformats.org/officeDocument/2006/relationships/hyperlink" Target="http://www.theguardian.com/technology/2004/oct/26/g2.onlinesupplement" TargetMode="External"/><Relationship Id="rId1" Type="http://schemas.openxmlformats.org/officeDocument/2006/relationships/slideLayout" Target="../slideLayouts/slideLayout2.xml"/><Relationship Id="rId4" Type="http://schemas.openxmlformats.org/officeDocument/2006/relationships/image" Target="../media/image83.jpg"/></Relationships>
</file>

<file path=ppt/slides/_rels/slide49.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hyperlink" Target="http://blogs.britannica.com/2007/06/jabberwiki-the-educational-response-part-i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hyperlink" Target="http://www.oclc.org/content/dam/oclc/reports/pdfs/studentperceptions.pdf" TargetMode="External"/><Relationship Id="rId7" Type="http://schemas.openxmlformats.org/officeDocument/2006/relationships/image" Target="../media/image85.jpg"/><Relationship Id="rId2" Type="http://schemas.openxmlformats.org/officeDocument/2006/relationships/hyperlink" Target="http://citeseerx.ist.psu.edu/viewdoc/download?doi=10.1.1.172.8640&amp;amp;rep=rep1&amp;amp;type=pdf" TargetMode="External"/><Relationship Id="rId1" Type="http://schemas.openxmlformats.org/officeDocument/2006/relationships/slideLayout" Target="../slideLayouts/slideLayout2.xml"/><Relationship Id="rId6" Type="http://schemas.openxmlformats.org/officeDocument/2006/relationships/hyperlink" Target="http://onlinelibrary.wiley.com/doi/10.1002/asi.21142/abstract" TargetMode="External"/><Relationship Id="rId5" Type="http://schemas.openxmlformats.org/officeDocument/2006/relationships/hyperlink" Target="http://firstmonday.org/article/view/2830/2476" TargetMode="External"/><Relationship Id="rId4" Type="http://schemas.openxmlformats.org/officeDocument/2006/relationships/hyperlink" Target="http://jis.sagepub.com/content/37/2/178.abstract"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infotoday.com/online/mar08/Badke.shtml" TargetMode="External"/><Relationship Id="rId2" Type="http://schemas.openxmlformats.org/officeDocument/2006/relationships/hyperlink" Target="http://www.infotoday.com/online/sep08/Pressley_McCallum.shtml" TargetMode="External"/><Relationship Id="rId1" Type="http://schemas.openxmlformats.org/officeDocument/2006/relationships/slideLayout" Target="../slideLayouts/slideLayout2.xml"/><Relationship Id="rId4" Type="http://schemas.openxmlformats.org/officeDocument/2006/relationships/hyperlink" Target="http://www.tandfonline.com/doi/pdf/10.1080/10691310802554895"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outreach.wikimedia.org/wiki/Wikipedia_Loves_Libraries" TargetMode="External"/><Relationship Id="rId2" Type="http://schemas.openxmlformats.org/officeDocument/2006/relationships/image" Target="../media/image87.png"/><Relationship Id="rId1" Type="http://schemas.openxmlformats.org/officeDocument/2006/relationships/slideLayout" Target="../slideLayouts/slideLayout3.xml"/><Relationship Id="rId5" Type="http://schemas.openxmlformats.org/officeDocument/2006/relationships/hyperlink" Target="http://www.bncf.firenze.sbn.it/notizia.php?id=1358" TargetMode="External"/><Relationship Id="rId4" Type="http://schemas.openxmlformats.org/officeDocument/2006/relationships/image" Target="../media/image88.png"/></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7" Type="http://schemas.openxmlformats.org/officeDocument/2006/relationships/hyperlink" Target="https://en.wikipedia.org/wiki/Virginia_Woolf" TargetMode="External"/><Relationship Id="rId2" Type="http://schemas.openxmlformats.org/officeDocument/2006/relationships/hyperlink" Target="https://it.wikipedia.org/wiki/Virtual_International_Authority_File" TargetMode="Externa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54.xml.rels><?xml version="1.0" encoding="UTF-8" standalone="yes"?>
<Relationships xmlns="http://schemas.openxmlformats.org/package/2006/relationships"><Relationship Id="rId3" Type="http://schemas.openxmlformats.org/officeDocument/2006/relationships/hyperlink" Target="http://www.tandfonline.com/doi/pdf/10.1080/10691310802554895" TargetMode="External"/><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ikimediafoundation.org/wiki/Our_projec"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91536" y="4723003"/>
            <a:ext cx="4546600" cy="1243930"/>
          </a:xfrm>
          <a:prstGeom prst="rect">
            <a:avLst/>
          </a:prstGeom>
        </p:spPr>
        <p:txBody>
          <a:bodyPr vert="horz" wrap="square" lIns="0" tIns="12700" rIns="0" bIns="0" rtlCol="0">
            <a:spAutoFit/>
          </a:bodyPr>
          <a:lstStyle/>
          <a:p>
            <a:pPr marL="12700" algn="ctr">
              <a:lnSpc>
                <a:spcPct val="100000"/>
              </a:lnSpc>
              <a:spcBef>
                <a:spcPts val="100"/>
              </a:spcBef>
            </a:pPr>
            <a:r>
              <a:rPr sz="8000" b="1" spc="-5" dirty="0" smtClean="0">
                <a:solidFill>
                  <a:srgbClr val="FF0000"/>
                </a:solidFill>
                <a:latin typeface="Calibri"/>
                <a:cs typeface="Calibri"/>
              </a:rPr>
              <a:t>Wikipedia</a:t>
            </a:r>
            <a:endParaRPr sz="8000" dirty="0">
              <a:latin typeface="Calibri"/>
              <a:cs typeface="Calibri"/>
            </a:endParaRPr>
          </a:p>
        </p:txBody>
      </p:sp>
      <p:sp>
        <p:nvSpPr>
          <p:cNvPr id="4" name="object 4"/>
          <p:cNvSpPr/>
          <p:nvPr/>
        </p:nvSpPr>
        <p:spPr>
          <a:xfrm>
            <a:off x="3347846" y="1412747"/>
            <a:ext cx="2061591" cy="150431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195702" y="836675"/>
            <a:ext cx="4810125" cy="376237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059810" y="1268730"/>
            <a:ext cx="2592324" cy="180022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864855" y="43688"/>
            <a:ext cx="2448445" cy="178650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092315" y="5877268"/>
            <a:ext cx="1656206" cy="579462"/>
          </a:xfrm>
          <a:prstGeom prst="rect">
            <a:avLst/>
          </a:prstGeom>
          <a:blipFill>
            <a:blip r:embed="rId5" cstate="print"/>
            <a:stretch>
              <a:fillRect/>
            </a:stretch>
          </a:blipFill>
        </p:spPr>
        <p:txBody>
          <a:bodyPr wrap="square" lIns="0" tIns="0" rIns="0" bIns="0" rtlCol="0"/>
          <a:lstStyle/>
          <a:p>
            <a:endParaRPr/>
          </a:p>
        </p:txBody>
      </p:sp>
      <p:sp>
        <p:nvSpPr>
          <p:cNvPr id="10" name="TextBox 9"/>
          <p:cNvSpPr txBox="1"/>
          <p:nvPr/>
        </p:nvSpPr>
        <p:spPr>
          <a:xfrm>
            <a:off x="2962464" y="6272064"/>
            <a:ext cx="3276600" cy="338554"/>
          </a:xfrm>
          <a:prstGeom prst="rect">
            <a:avLst/>
          </a:prstGeom>
          <a:noFill/>
        </p:spPr>
        <p:txBody>
          <a:bodyPr wrap="square" rtlCol="0">
            <a:spAutoFit/>
          </a:bodyPr>
          <a:lstStyle/>
          <a:p>
            <a:r>
              <a:rPr lang="it-IT" sz="1600" dirty="0" smtClean="0"/>
              <a:t>Dati aggiornati il 13 novembre 2018</a:t>
            </a:r>
            <a:endParaRPr lang="it-IT"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55573" y="980694"/>
            <a:ext cx="7815326" cy="316839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327908" y="189737"/>
            <a:ext cx="2559685" cy="635000"/>
          </a:xfrm>
          <a:prstGeom prst="rect">
            <a:avLst/>
          </a:prstGeom>
        </p:spPr>
        <p:txBody>
          <a:bodyPr vert="horz" wrap="square" lIns="0" tIns="12065" rIns="0" bIns="0" rtlCol="0">
            <a:spAutoFit/>
          </a:bodyPr>
          <a:lstStyle/>
          <a:p>
            <a:pPr marL="12700">
              <a:lnSpc>
                <a:spcPct val="100000"/>
              </a:lnSpc>
              <a:spcBef>
                <a:spcPts val="95"/>
              </a:spcBef>
            </a:pPr>
            <a:r>
              <a:rPr spc="-10" dirty="0"/>
              <a:t>STRUTTURA</a:t>
            </a:r>
          </a:p>
        </p:txBody>
      </p:sp>
      <p:sp>
        <p:nvSpPr>
          <p:cNvPr id="4" name="object 4"/>
          <p:cNvSpPr/>
          <p:nvPr/>
        </p:nvSpPr>
        <p:spPr>
          <a:xfrm>
            <a:off x="4428997" y="4198492"/>
            <a:ext cx="525780" cy="516890"/>
          </a:xfrm>
          <a:custGeom>
            <a:avLst/>
            <a:gdLst/>
            <a:ahLst/>
            <a:cxnLst/>
            <a:rect l="l" t="t" r="r" b="b"/>
            <a:pathLst>
              <a:path w="525779" h="516889">
                <a:moveTo>
                  <a:pt x="98821" y="228095"/>
                </a:moveTo>
                <a:lnTo>
                  <a:pt x="87312" y="231997"/>
                </a:lnTo>
                <a:lnTo>
                  <a:pt x="78089" y="239946"/>
                </a:lnTo>
                <a:lnTo>
                  <a:pt x="72389" y="251205"/>
                </a:lnTo>
                <a:lnTo>
                  <a:pt x="0" y="516508"/>
                </a:lnTo>
                <a:lnTo>
                  <a:pt x="84682" y="495045"/>
                </a:lnTo>
                <a:lnTo>
                  <a:pt x="67182" y="495045"/>
                </a:lnTo>
                <a:lnTo>
                  <a:pt x="22732" y="449706"/>
                </a:lnTo>
                <a:lnTo>
                  <a:pt x="106532" y="367440"/>
                </a:lnTo>
                <a:lnTo>
                  <a:pt x="133730" y="267969"/>
                </a:lnTo>
                <a:lnTo>
                  <a:pt x="134542" y="255395"/>
                </a:lnTo>
                <a:lnTo>
                  <a:pt x="130603" y="243855"/>
                </a:lnTo>
                <a:lnTo>
                  <a:pt x="122640" y="234626"/>
                </a:lnTo>
                <a:lnTo>
                  <a:pt x="111378" y="228980"/>
                </a:lnTo>
                <a:lnTo>
                  <a:pt x="98821" y="228095"/>
                </a:lnTo>
                <a:close/>
              </a:path>
              <a:path w="525779" h="516889">
                <a:moveTo>
                  <a:pt x="106532" y="367440"/>
                </a:moveTo>
                <a:lnTo>
                  <a:pt x="22732" y="449706"/>
                </a:lnTo>
                <a:lnTo>
                  <a:pt x="67182" y="495045"/>
                </a:lnTo>
                <a:lnTo>
                  <a:pt x="81797" y="480694"/>
                </a:lnTo>
                <a:lnTo>
                  <a:pt x="75564" y="480694"/>
                </a:lnTo>
                <a:lnTo>
                  <a:pt x="37211" y="441578"/>
                </a:lnTo>
                <a:lnTo>
                  <a:pt x="89917" y="428206"/>
                </a:lnTo>
                <a:lnTo>
                  <a:pt x="106532" y="367440"/>
                </a:lnTo>
                <a:close/>
              </a:path>
              <a:path w="525779" h="516889">
                <a:moveTo>
                  <a:pt x="263556" y="386726"/>
                </a:moveTo>
                <a:lnTo>
                  <a:pt x="250951" y="387349"/>
                </a:lnTo>
                <a:lnTo>
                  <a:pt x="151041" y="412698"/>
                </a:lnTo>
                <a:lnTo>
                  <a:pt x="67182" y="495045"/>
                </a:lnTo>
                <a:lnTo>
                  <a:pt x="84682" y="495045"/>
                </a:lnTo>
                <a:lnTo>
                  <a:pt x="266573" y="448944"/>
                </a:lnTo>
                <a:lnTo>
                  <a:pt x="277951" y="443483"/>
                </a:lnTo>
                <a:lnTo>
                  <a:pt x="286067" y="434403"/>
                </a:lnTo>
                <a:lnTo>
                  <a:pt x="290183" y="422941"/>
                </a:lnTo>
                <a:lnTo>
                  <a:pt x="289560" y="410336"/>
                </a:lnTo>
                <a:lnTo>
                  <a:pt x="284099" y="398958"/>
                </a:lnTo>
                <a:lnTo>
                  <a:pt x="275018" y="390842"/>
                </a:lnTo>
                <a:lnTo>
                  <a:pt x="263556" y="386726"/>
                </a:lnTo>
                <a:close/>
              </a:path>
              <a:path w="525779" h="516889">
                <a:moveTo>
                  <a:pt x="89917" y="428206"/>
                </a:moveTo>
                <a:lnTo>
                  <a:pt x="37211" y="441578"/>
                </a:lnTo>
                <a:lnTo>
                  <a:pt x="75564" y="480694"/>
                </a:lnTo>
                <a:lnTo>
                  <a:pt x="89917" y="428206"/>
                </a:lnTo>
                <a:close/>
              </a:path>
              <a:path w="525779" h="516889">
                <a:moveTo>
                  <a:pt x="151041" y="412698"/>
                </a:moveTo>
                <a:lnTo>
                  <a:pt x="89917" y="428206"/>
                </a:lnTo>
                <a:lnTo>
                  <a:pt x="75564" y="480694"/>
                </a:lnTo>
                <a:lnTo>
                  <a:pt x="81797" y="480694"/>
                </a:lnTo>
                <a:lnTo>
                  <a:pt x="151041" y="412698"/>
                </a:lnTo>
                <a:close/>
              </a:path>
              <a:path w="525779" h="516889">
                <a:moveTo>
                  <a:pt x="480822" y="0"/>
                </a:moveTo>
                <a:lnTo>
                  <a:pt x="106532" y="367440"/>
                </a:lnTo>
                <a:lnTo>
                  <a:pt x="89917" y="428206"/>
                </a:lnTo>
                <a:lnTo>
                  <a:pt x="151041" y="412698"/>
                </a:lnTo>
                <a:lnTo>
                  <a:pt x="525272" y="45211"/>
                </a:lnTo>
                <a:lnTo>
                  <a:pt x="480822" y="0"/>
                </a:lnTo>
                <a:close/>
              </a:path>
            </a:pathLst>
          </a:custGeom>
          <a:solidFill>
            <a:srgbClr val="ED9F12"/>
          </a:solidFill>
        </p:spPr>
        <p:txBody>
          <a:bodyPr wrap="square" lIns="0" tIns="0" rIns="0" bIns="0" rtlCol="0"/>
          <a:lstStyle/>
          <a:p>
            <a:endParaRPr/>
          </a:p>
        </p:txBody>
      </p:sp>
      <p:sp>
        <p:nvSpPr>
          <p:cNvPr id="5" name="object 5"/>
          <p:cNvSpPr txBox="1"/>
          <p:nvPr/>
        </p:nvSpPr>
        <p:spPr>
          <a:xfrm>
            <a:off x="1979676" y="4581080"/>
            <a:ext cx="2304415" cy="1754505"/>
          </a:xfrm>
          <a:prstGeom prst="rect">
            <a:avLst/>
          </a:prstGeom>
          <a:solidFill>
            <a:srgbClr val="F7EDE4">
              <a:alpha val="83135"/>
            </a:srgbClr>
          </a:solidFill>
          <a:ln w="63500">
            <a:solidFill>
              <a:srgbClr val="FFC000"/>
            </a:solidFill>
          </a:ln>
        </p:spPr>
        <p:txBody>
          <a:bodyPr vert="horz" wrap="square" lIns="0" tIns="31115" rIns="0" bIns="0" rtlCol="0">
            <a:spAutoFit/>
          </a:bodyPr>
          <a:lstStyle/>
          <a:p>
            <a:pPr marL="91440">
              <a:lnSpc>
                <a:spcPct val="100000"/>
              </a:lnSpc>
              <a:spcBef>
                <a:spcPts val="245"/>
              </a:spcBef>
            </a:pPr>
            <a:r>
              <a:rPr sz="1800" spc="-5" dirty="0">
                <a:latin typeface="Calibri"/>
                <a:cs typeface="Calibri"/>
              </a:rPr>
              <a:t>RUBRICHE</a:t>
            </a:r>
            <a:endParaRPr sz="1800">
              <a:latin typeface="Calibri"/>
              <a:cs typeface="Calibri"/>
            </a:endParaRPr>
          </a:p>
          <a:p>
            <a:pPr marL="220979" indent="-129539">
              <a:lnSpc>
                <a:spcPct val="100000"/>
              </a:lnSpc>
              <a:buFont typeface="Arial"/>
              <a:buChar char="•"/>
              <a:tabLst>
                <a:tab pos="221615" algn="l"/>
              </a:tabLst>
            </a:pPr>
            <a:r>
              <a:rPr sz="1800" spc="-25" dirty="0">
                <a:latin typeface="Calibri"/>
                <a:cs typeface="Calibri"/>
              </a:rPr>
              <a:t>Voci </a:t>
            </a:r>
            <a:r>
              <a:rPr sz="1800" spc="-5" dirty="0">
                <a:latin typeface="Calibri"/>
                <a:cs typeface="Calibri"/>
              </a:rPr>
              <a:t>in</a:t>
            </a:r>
            <a:r>
              <a:rPr sz="1800" spc="-10" dirty="0">
                <a:latin typeface="Calibri"/>
                <a:cs typeface="Calibri"/>
              </a:rPr>
              <a:t> vetrina</a:t>
            </a:r>
            <a:endParaRPr sz="1800">
              <a:latin typeface="Calibri"/>
              <a:cs typeface="Calibri"/>
            </a:endParaRPr>
          </a:p>
          <a:p>
            <a:pPr marL="220979" indent="-129539">
              <a:lnSpc>
                <a:spcPct val="100000"/>
              </a:lnSpc>
              <a:buFont typeface="Arial"/>
              <a:buChar char="•"/>
              <a:tabLst>
                <a:tab pos="221615" algn="l"/>
              </a:tabLst>
            </a:pPr>
            <a:r>
              <a:rPr sz="1800" spc="-25" dirty="0">
                <a:latin typeface="Calibri"/>
                <a:cs typeface="Calibri"/>
              </a:rPr>
              <a:t>Voci </a:t>
            </a:r>
            <a:r>
              <a:rPr sz="1800" spc="-5" dirty="0">
                <a:latin typeface="Calibri"/>
                <a:cs typeface="Calibri"/>
              </a:rPr>
              <a:t>di</a:t>
            </a:r>
            <a:r>
              <a:rPr sz="1800" spc="-20" dirty="0">
                <a:latin typeface="Calibri"/>
                <a:cs typeface="Calibri"/>
              </a:rPr>
              <a:t> </a:t>
            </a:r>
            <a:r>
              <a:rPr sz="1800" spc="-10" dirty="0">
                <a:latin typeface="Calibri"/>
                <a:cs typeface="Calibri"/>
              </a:rPr>
              <a:t>qualità</a:t>
            </a:r>
            <a:endParaRPr sz="1800">
              <a:latin typeface="Calibri"/>
              <a:cs typeface="Calibri"/>
            </a:endParaRPr>
          </a:p>
          <a:p>
            <a:pPr marL="220979" indent="-129539">
              <a:lnSpc>
                <a:spcPct val="100000"/>
              </a:lnSpc>
              <a:buFont typeface="Arial"/>
              <a:buChar char="•"/>
              <a:tabLst>
                <a:tab pos="221615" algn="l"/>
              </a:tabLst>
            </a:pPr>
            <a:r>
              <a:rPr sz="1800" spc="-5" dirty="0">
                <a:latin typeface="Calibri"/>
                <a:cs typeface="Calibri"/>
              </a:rPr>
              <a:t>Lo sapevi</a:t>
            </a:r>
            <a:r>
              <a:rPr sz="1800" spc="0" dirty="0">
                <a:latin typeface="Calibri"/>
                <a:cs typeface="Calibri"/>
              </a:rPr>
              <a:t> </a:t>
            </a:r>
            <a:r>
              <a:rPr sz="1800" spc="-10" dirty="0">
                <a:latin typeface="Calibri"/>
                <a:cs typeface="Calibri"/>
              </a:rPr>
              <a:t>che</a:t>
            </a:r>
            <a:endParaRPr sz="1800">
              <a:latin typeface="Calibri"/>
              <a:cs typeface="Calibri"/>
            </a:endParaRPr>
          </a:p>
          <a:p>
            <a:pPr marL="220979" indent="-129539">
              <a:lnSpc>
                <a:spcPct val="100000"/>
              </a:lnSpc>
              <a:buFont typeface="Arial"/>
              <a:buChar char="•"/>
              <a:tabLst>
                <a:tab pos="221615" algn="l"/>
              </a:tabLst>
            </a:pPr>
            <a:r>
              <a:rPr sz="1800" spc="-15" dirty="0">
                <a:latin typeface="Calibri"/>
                <a:cs typeface="Calibri"/>
              </a:rPr>
              <a:t>Ricorrenze</a:t>
            </a:r>
            <a:endParaRPr sz="1800">
              <a:latin typeface="Calibri"/>
              <a:cs typeface="Calibri"/>
            </a:endParaRPr>
          </a:p>
          <a:p>
            <a:pPr marL="91440">
              <a:lnSpc>
                <a:spcPct val="100000"/>
              </a:lnSpc>
            </a:pPr>
            <a:r>
              <a:rPr sz="1800" dirty="0">
                <a:latin typeface="Calibri"/>
                <a:cs typeface="Calibri"/>
              </a:rPr>
              <a:t>…</a:t>
            </a:r>
            <a:endParaRPr sz="1800">
              <a:latin typeface="Calibri"/>
              <a:cs typeface="Calibri"/>
            </a:endParaRPr>
          </a:p>
        </p:txBody>
      </p:sp>
      <p:graphicFrame>
        <p:nvGraphicFramePr>
          <p:cNvPr id="6" name="object 6"/>
          <p:cNvGraphicFramePr>
            <a:graphicFrameLocks noGrp="1"/>
          </p:cNvGraphicFramePr>
          <p:nvPr/>
        </p:nvGraphicFramePr>
        <p:xfrm>
          <a:off x="723823" y="977455"/>
          <a:ext cx="7848600" cy="3241675"/>
        </p:xfrm>
        <a:graphic>
          <a:graphicData uri="http://schemas.openxmlformats.org/drawingml/2006/table">
            <a:tbl>
              <a:tblPr firstRow="1" bandRow="1">
                <a:tableStyleId>{2D5ABB26-0587-4C30-8999-92F81FD0307C}</a:tableStyleId>
              </a:tblPr>
              <a:tblGrid>
                <a:gridCol w="648335"/>
                <a:gridCol w="144145"/>
                <a:gridCol w="7056120"/>
              </a:tblGrid>
              <a:tr h="649605">
                <a:tc gridSpan="3">
                  <a:txBody>
                    <a:bodyPr/>
                    <a:lstStyle/>
                    <a:p>
                      <a:pPr>
                        <a:lnSpc>
                          <a:spcPct val="100000"/>
                        </a:lnSpc>
                      </a:pPr>
                      <a:endParaRPr sz="18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tcPr>
                </a:tc>
                <a:tc hMerge="1">
                  <a:txBody>
                    <a:bodyPr/>
                    <a:lstStyle/>
                    <a:p>
                      <a:endParaRPr/>
                    </a:p>
                  </a:txBody>
                  <a:tcPr marL="0" marR="0" marT="0" marB="0"/>
                </a:tc>
                <a:tc hMerge="1">
                  <a:txBody>
                    <a:bodyPr/>
                    <a:lstStyle/>
                    <a:p>
                      <a:endParaRPr/>
                    </a:p>
                  </a:txBody>
                  <a:tcPr marL="0" marR="0" marT="0" marB="0"/>
                </a:tc>
              </a:tr>
              <a:tr h="360045">
                <a:tc rowSpan="2">
                  <a:txBody>
                    <a:bodyPr/>
                    <a:lstStyle/>
                    <a:p>
                      <a:pPr>
                        <a:lnSpc>
                          <a:spcPct val="100000"/>
                        </a:lnSpc>
                      </a:pPr>
                      <a:endParaRPr sz="1800">
                        <a:latin typeface="Times New Roman"/>
                        <a:cs typeface="Times New Roman"/>
                      </a:endParaRPr>
                    </a:p>
                  </a:txBody>
                  <a:tcPr marL="0" marR="0" marT="0" marB="0">
                    <a:lnL w="76200">
                      <a:solidFill>
                        <a:srgbClr val="FF0000"/>
                      </a:solidFill>
                      <a:prstDash val="solid"/>
                    </a:lnL>
                    <a:lnR w="76200">
                      <a:solidFill>
                        <a:srgbClr val="FF0000"/>
                      </a:solidFill>
                      <a:prstDash val="solid"/>
                    </a:lnR>
                    <a:lnB w="3175">
                      <a:solidFill>
                        <a:srgbClr val="000000"/>
                      </a:solidFill>
                      <a:prstDash val="solid"/>
                    </a:lnB>
                  </a:tcPr>
                </a:tc>
                <a:tc gridSpan="2">
                  <a:txBody>
                    <a:bodyPr/>
                    <a:lstStyle/>
                    <a:p>
                      <a:pPr>
                        <a:lnSpc>
                          <a:spcPct val="100000"/>
                        </a:lnSpc>
                      </a:pPr>
                      <a:endParaRPr sz="1800">
                        <a:latin typeface="Times New Roman"/>
                        <a:cs typeface="Times New Roman"/>
                      </a:endParaRPr>
                    </a:p>
                  </a:txBody>
                  <a:tcPr marL="0" marR="0" marT="0" marB="0">
                    <a:lnL w="76200">
                      <a:solidFill>
                        <a:srgbClr val="FF0000"/>
                      </a:solidFill>
                      <a:prstDash val="solid"/>
                    </a:lnL>
                    <a:lnR w="3175">
                      <a:solidFill>
                        <a:srgbClr val="000000"/>
                      </a:solidFill>
                      <a:prstDash val="solid"/>
                    </a:lnR>
                  </a:tcPr>
                </a:tc>
                <a:tc hMerge="1">
                  <a:txBody>
                    <a:bodyPr/>
                    <a:lstStyle/>
                    <a:p>
                      <a:endParaRPr/>
                    </a:p>
                  </a:txBody>
                  <a:tcPr marL="0" marR="0" marT="0" marB="0"/>
                </a:tc>
              </a:tr>
              <a:tr h="2161540">
                <a:tc vMerge="1">
                  <a:txBody>
                    <a:bodyPr/>
                    <a:lstStyle/>
                    <a:p>
                      <a:endParaRPr/>
                    </a:p>
                  </a:txBody>
                  <a:tcPr marL="0" marR="0" marT="0" marB="0">
                    <a:lnL w="76200">
                      <a:solidFill>
                        <a:srgbClr val="FF0000"/>
                      </a:solidFill>
                      <a:prstDash val="solid"/>
                    </a:lnL>
                    <a:lnR w="76200">
                      <a:solidFill>
                        <a:srgbClr val="FF0000"/>
                      </a:solidFill>
                      <a:prstDash val="solid"/>
                    </a:lnR>
                    <a:lnT w="76200">
                      <a:solidFill>
                        <a:srgbClr val="FF0000"/>
                      </a:solidFill>
                      <a:prstDash val="solid"/>
                    </a:lnT>
                    <a:lnB w="3175">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76200">
                      <a:solidFill>
                        <a:srgbClr val="FF0000"/>
                      </a:solidFill>
                      <a:prstDash val="solid"/>
                    </a:lnL>
                    <a:lnR w="76200">
                      <a:solidFill>
                        <a:srgbClr val="FFC000"/>
                      </a:solidFill>
                      <a:prstDash val="solid"/>
                    </a:lnR>
                    <a:lnB w="3175">
                      <a:solidFill>
                        <a:srgbClr val="000000"/>
                      </a:solidFill>
                      <a:prstDash val="solid"/>
                    </a:lnB>
                  </a:tcPr>
                </a:tc>
                <a:tc>
                  <a:txBody>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R="1162050" algn="r">
                        <a:lnSpc>
                          <a:spcPct val="100000"/>
                        </a:lnSpc>
                        <a:spcBef>
                          <a:spcPts val="1385"/>
                        </a:spcBef>
                      </a:pPr>
                      <a:r>
                        <a:rPr sz="1800" dirty="0">
                          <a:solidFill>
                            <a:srgbClr val="FFFFFF"/>
                          </a:solidFill>
                          <a:latin typeface="Calibri"/>
                          <a:cs typeface="Calibri"/>
                        </a:rPr>
                        <a:t>5</a:t>
                      </a:r>
                      <a:endParaRPr sz="1800">
                        <a:latin typeface="Calibri"/>
                        <a:cs typeface="Calibri"/>
                      </a:endParaRPr>
                    </a:p>
                  </a:txBody>
                  <a:tcPr marL="0" marR="0" marT="0" marB="0">
                    <a:lnL w="76200">
                      <a:solidFill>
                        <a:srgbClr val="FFC000"/>
                      </a:solidFill>
                      <a:prstDash val="solid"/>
                    </a:lnL>
                    <a:lnR w="76200">
                      <a:solidFill>
                        <a:srgbClr val="385D89"/>
                      </a:solidFill>
                      <a:prstDash val="solid"/>
                    </a:lnR>
                    <a:lnT w="76200">
                      <a:solidFill>
                        <a:srgbClr val="385D89"/>
                      </a:solidFill>
                      <a:prstDash val="solid"/>
                    </a:lnT>
                    <a:lnB w="3175">
                      <a:solidFill>
                        <a:srgbClr val="000000"/>
                      </a:solidFill>
                      <a:prstDash val="solid"/>
                    </a:lnB>
                  </a:tcPr>
                </a:tc>
              </a:tr>
              <a:tr h="70485">
                <a:tc>
                  <a:txBody>
                    <a:bodyPr/>
                    <a:lstStyle/>
                    <a:p>
                      <a:pPr>
                        <a:lnSpc>
                          <a:spcPct val="100000"/>
                        </a:lnSpc>
                      </a:pPr>
                      <a:endParaRPr sz="300">
                        <a:latin typeface="Times New Roman"/>
                        <a:cs typeface="Times New Roman"/>
                      </a:endParaRPr>
                    </a:p>
                  </a:txBody>
                  <a:tcPr marL="0" marR="0" marT="0" marB="0">
                    <a:lnL w="76200">
                      <a:solidFill>
                        <a:srgbClr val="FF0000"/>
                      </a:solidFill>
                      <a:prstDash val="solid"/>
                    </a:lnL>
                    <a:lnR w="76200">
                      <a:solidFill>
                        <a:srgbClr val="FF0000"/>
                      </a:solidFill>
                      <a:prstDash val="solid"/>
                    </a:lnR>
                    <a:lnT w="3175">
                      <a:solidFill>
                        <a:srgbClr val="000000"/>
                      </a:solidFill>
                      <a:prstDash val="solid"/>
                    </a:lnT>
                    <a:lnB w="76200">
                      <a:solidFill>
                        <a:srgbClr val="FF0000"/>
                      </a:solidFill>
                      <a:prstDash val="solid"/>
                    </a:lnB>
                    <a:solidFill>
                      <a:srgbClr val="F7EDE4">
                        <a:alpha val="83135"/>
                      </a:srgbClr>
                    </a:solidFill>
                  </a:tcPr>
                </a:tc>
                <a:tc>
                  <a:txBody>
                    <a:bodyPr/>
                    <a:lstStyle/>
                    <a:p>
                      <a:pPr>
                        <a:lnSpc>
                          <a:spcPct val="100000"/>
                        </a:lnSpc>
                      </a:pPr>
                      <a:endParaRPr sz="300">
                        <a:latin typeface="Times New Roman"/>
                        <a:cs typeface="Times New Roman"/>
                      </a:endParaRPr>
                    </a:p>
                  </a:txBody>
                  <a:tcPr marL="0" marR="0" marT="0" marB="0">
                    <a:lnL w="76200">
                      <a:solidFill>
                        <a:srgbClr val="FF0000"/>
                      </a:solidFill>
                      <a:prstDash val="solid"/>
                    </a:lnL>
                    <a:lnR w="76200">
                      <a:solidFill>
                        <a:srgbClr val="FFC000"/>
                      </a:solidFill>
                      <a:prstDash val="solid"/>
                    </a:lnR>
                    <a:lnT w="3175">
                      <a:solidFill>
                        <a:srgbClr val="000000"/>
                      </a:solidFill>
                      <a:prstDash val="solid"/>
                    </a:lnT>
                    <a:solidFill>
                      <a:srgbClr val="F7EDE4">
                        <a:alpha val="83135"/>
                      </a:srgbClr>
                    </a:solidFill>
                  </a:tcPr>
                </a:tc>
                <a:tc>
                  <a:txBody>
                    <a:bodyPr/>
                    <a:lstStyle/>
                    <a:p>
                      <a:pPr>
                        <a:lnSpc>
                          <a:spcPct val="100000"/>
                        </a:lnSpc>
                      </a:pPr>
                      <a:endParaRPr sz="300">
                        <a:latin typeface="Times New Roman"/>
                        <a:cs typeface="Times New Roman"/>
                      </a:endParaRPr>
                    </a:p>
                  </a:txBody>
                  <a:tcPr marL="0" marR="0" marT="0" marB="0">
                    <a:lnL w="76200">
                      <a:solidFill>
                        <a:srgbClr val="FFC000"/>
                      </a:solidFill>
                      <a:prstDash val="solid"/>
                    </a:lnL>
                    <a:lnR w="76200">
                      <a:solidFill>
                        <a:srgbClr val="385D89"/>
                      </a:solidFill>
                      <a:prstDash val="solid"/>
                    </a:lnR>
                    <a:lnT w="3175">
                      <a:solidFill>
                        <a:srgbClr val="000000"/>
                      </a:solidFill>
                      <a:prstDash val="solid"/>
                    </a:lnT>
                    <a:lnB w="76200">
                      <a:solidFill>
                        <a:srgbClr val="385D89"/>
                      </a:solidFill>
                      <a:prstDash val="solid"/>
                    </a:lnB>
                    <a:solidFill>
                      <a:srgbClr val="F7EDE4">
                        <a:alpha val="83135"/>
                      </a:srgbClr>
                    </a:solidFill>
                  </a:tcPr>
                </a:tc>
              </a:tr>
            </a:tbl>
          </a:graphicData>
        </a:graphic>
      </p:graphicFrame>
      <p:sp>
        <p:nvSpPr>
          <p:cNvPr id="7" name="object 7"/>
          <p:cNvSpPr/>
          <p:nvPr/>
        </p:nvSpPr>
        <p:spPr>
          <a:xfrm>
            <a:off x="6202807" y="4202048"/>
            <a:ext cx="457834" cy="595630"/>
          </a:xfrm>
          <a:custGeom>
            <a:avLst/>
            <a:gdLst/>
            <a:ahLst/>
            <a:cxnLst/>
            <a:rect l="l" t="t" r="r" b="b"/>
            <a:pathLst>
              <a:path w="457834" h="595629">
                <a:moveTo>
                  <a:pt x="216505" y="427355"/>
                </a:moveTo>
                <a:lnTo>
                  <a:pt x="204549" y="429672"/>
                </a:lnTo>
                <a:lnTo>
                  <a:pt x="194331" y="436324"/>
                </a:lnTo>
                <a:lnTo>
                  <a:pt x="187197" y="446786"/>
                </a:lnTo>
                <a:lnTo>
                  <a:pt x="184731" y="459132"/>
                </a:lnTo>
                <a:lnTo>
                  <a:pt x="187086" y="471074"/>
                </a:lnTo>
                <a:lnTo>
                  <a:pt x="193752" y="481254"/>
                </a:lnTo>
                <a:lnTo>
                  <a:pt x="204215" y="488314"/>
                </a:lnTo>
                <a:lnTo>
                  <a:pt x="457453" y="595249"/>
                </a:lnTo>
                <a:lnTo>
                  <a:pt x="453822" y="563880"/>
                </a:lnTo>
                <a:lnTo>
                  <a:pt x="394335" y="563880"/>
                </a:lnTo>
                <a:lnTo>
                  <a:pt x="323863" y="469917"/>
                </a:lnTo>
                <a:lnTo>
                  <a:pt x="228853" y="429894"/>
                </a:lnTo>
                <a:lnTo>
                  <a:pt x="216505" y="427355"/>
                </a:lnTo>
                <a:close/>
              </a:path>
              <a:path w="457834" h="595629">
                <a:moveTo>
                  <a:pt x="323863" y="469917"/>
                </a:moveTo>
                <a:lnTo>
                  <a:pt x="394335" y="563880"/>
                </a:lnTo>
                <a:lnTo>
                  <a:pt x="414824" y="548513"/>
                </a:lnTo>
                <a:lnTo>
                  <a:pt x="388112" y="548513"/>
                </a:lnTo>
                <a:lnTo>
                  <a:pt x="381830" y="494336"/>
                </a:lnTo>
                <a:lnTo>
                  <a:pt x="323863" y="469917"/>
                </a:lnTo>
                <a:close/>
              </a:path>
              <a:path w="457834" h="595629">
                <a:moveTo>
                  <a:pt x="390651" y="294131"/>
                </a:moveTo>
                <a:lnTo>
                  <a:pt x="378678" y="298041"/>
                </a:lnTo>
                <a:lnTo>
                  <a:pt x="369442" y="305974"/>
                </a:lnTo>
                <a:lnTo>
                  <a:pt x="363827" y="316813"/>
                </a:lnTo>
                <a:lnTo>
                  <a:pt x="362712" y="329438"/>
                </a:lnTo>
                <a:lnTo>
                  <a:pt x="374567" y="431689"/>
                </a:lnTo>
                <a:lnTo>
                  <a:pt x="445135" y="525780"/>
                </a:lnTo>
                <a:lnTo>
                  <a:pt x="394335" y="563880"/>
                </a:lnTo>
                <a:lnTo>
                  <a:pt x="453822" y="563880"/>
                </a:lnTo>
                <a:lnTo>
                  <a:pt x="425831" y="322071"/>
                </a:lnTo>
                <a:lnTo>
                  <a:pt x="421923" y="310098"/>
                </a:lnTo>
                <a:lnTo>
                  <a:pt x="414004" y="300863"/>
                </a:lnTo>
                <a:lnTo>
                  <a:pt x="403203" y="295247"/>
                </a:lnTo>
                <a:lnTo>
                  <a:pt x="390651" y="294131"/>
                </a:lnTo>
                <a:close/>
              </a:path>
              <a:path w="457834" h="595629">
                <a:moveTo>
                  <a:pt x="381830" y="494336"/>
                </a:moveTo>
                <a:lnTo>
                  <a:pt x="388112" y="548513"/>
                </a:lnTo>
                <a:lnTo>
                  <a:pt x="432053" y="515493"/>
                </a:lnTo>
                <a:lnTo>
                  <a:pt x="381830" y="494336"/>
                </a:lnTo>
                <a:close/>
              </a:path>
              <a:path w="457834" h="595629">
                <a:moveTo>
                  <a:pt x="374567" y="431689"/>
                </a:moveTo>
                <a:lnTo>
                  <a:pt x="381830" y="494336"/>
                </a:lnTo>
                <a:lnTo>
                  <a:pt x="432053" y="515493"/>
                </a:lnTo>
                <a:lnTo>
                  <a:pt x="388112" y="548513"/>
                </a:lnTo>
                <a:lnTo>
                  <a:pt x="414824" y="548513"/>
                </a:lnTo>
                <a:lnTo>
                  <a:pt x="445135" y="525780"/>
                </a:lnTo>
                <a:lnTo>
                  <a:pt x="374567" y="431689"/>
                </a:lnTo>
                <a:close/>
              </a:path>
              <a:path w="457834" h="595629">
                <a:moveTo>
                  <a:pt x="50800" y="0"/>
                </a:moveTo>
                <a:lnTo>
                  <a:pt x="0" y="38100"/>
                </a:lnTo>
                <a:lnTo>
                  <a:pt x="323863" y="469917"/>
                </a:lnTo>
                <a:lnTo>
                  <a:pt x="381830" y="494336"/>
                </a:lnTo>
                <a:lnTo>
                  <a:pt x="374567" y="431689"/>
                </a:lnTo>
                <a:lnTo>
                  <a:pt x="50800" y="0"/>
                </a:lnTo>
                <a:close/>
              </a:path>
            </a:pathLst>
          </a:custGeom>
          <a:solidFill>
            <a:srgbClr val="00AFEF"/>
          </a:solidFill>
        </p:spPr>
        <p:txBody>
          <a:bodyPr wrap="square" lIns="0" tIns="0" rIns="0" bIns="0" rtlCol="0"/>
          <a:lstStyle/>
          <a:p>
            <a:endParaRPr/>
          </a:p>
        </p:txBody>
      </p:sp>
      <p:sp>
        <p:nvSpPr>
          <p:cNvPr id="8" name="object 8"/>
          <p:cNvSpPr txBox="1"/>
          <p:nvPr/>
        </p:nvSpPr>
        <p:spPr>
          <a:xfrm>
            <a:off x="6732269" y="4437113"/>
            <a:ext cx="2232660" cy="1969770"/>
          </a:xfrm>
          <a:prstGeom prst="rect">
            <a:avLst/>
          </a:prstGeom>
          <a:solidFill>
            <a:srgbClr val="F7EDE4">
              <a:alpha val="83135"/>
            </a:srgbClr>
          </a:solidFill>
          <a:ln w="63500">
            <a:solidFill>
              <a:srgbClr val="00AFEF"/>
            </a:solidFill>
          </a:ln>
        </p:spPr>
        <p:txBody>
          <a:bodyPr vert="horz" wrap="square" lIns="0" tIns="31115" rIns="0" bIns="0" rtlCol="0">
            <a:spAutoFit/>
          </a:bodyPr>
          <a:lstStyle/>
          <a:p>
            <a:pPr marL="221615" indent="-129539">
              <a:lnSpc>
                <a:spcPct val="100000"/>
              </a:lnSpc>
              <a:spcBef>
                <a:spcPts val="245"/>
              </a:spcBef>
              <a:buFont typeface="Arial"/>
              <a:buChar char="•"/>
              <a:tabLst>
                <a:tab pos="222250" algn="l"/>
              </a:tabLst>
            </a:pPr>
            <a:r>
              <a:rPr sz="1800" spc="-10" dirty="0">
                <a:latin typeface="Calibri"/>
                <a:cs typeface="Calibri"/>
              </a:rPr>
              <a:t>Presentazione</a:t>
            </a:r>
            <a:endParaRPr sz="1800">
              <a:latin typeface="Calibri"/>
              <a:cs typeface="Calibri"/>
            </a:endParaRPr>
          </a:p>
          <a:p>
            <a:pPr marL="221615" indent="-129539">
              <a:lnSpc>
                <a:spcPct val="100000"/>
              </a:lnSpc>
              <a:buFont typeface="Arial"/>
              <a:buChar char="•"/>
              <a:tabLst>
                <a:tab pos="222250" algn="l"/>
              </a:tabLst>
            </a:pPr>
            <a:r>
              <a:rPr sz="1800" spc="-10" dirty="0">
                <a:latin typeface="Calibri"/>
                <a:cs typeface="Calibri"/>
              </a:rPr>
              <a:t>Informazioni </a:t>
            </a:r>
            <a:r>
              <a:rPr sz="1800" spc="-5" dirty="0">
                <a:latin typeface="Calibri"/>
                <a:cs typeface="Calibri"/>
              </a:rPr>
              <a:t>per</a:t>
            </a:r>
            <a:r>
              <a:rPr sz="1800" spc="5" dirty="0">
                <a:latin typeface="Calibri"/>
                <a:cs typeface="Calibri"/>
              </a:rPr>
              <a:t> </a:t>
            </a:r>
            <a:r>
              <a:rPr sz="1800" dirty="0">
                <a:latin typeface="Calibri"/>
                <a:cs typeface="Calibri"/>
              </a:rPr>
              <a:t>i</a:t>
            </a:r>
            <a:endParaRPr sz="1800">
              <a:latin typeface="Calibri"/>
              <a:cs typeface="Calibri"/>
            </a:endParaRPr>
          </a:p>
          <a:p>
            <a:pPr marL="92075" marR="151130">
              <a:lnSpc>
                <a:spcPts val="1789"/>
              </a:lnSpc>
              <a:spcBef>
                <a:spcPts val="370"/>
              </a:spcBef>
            </a:pPr>
            <a:r>
              <a:rPr sz="1800" spc="-10" dirty="0">
                <a:latin typeface="Calibri"/>
                <a:cs typeface="Calibri"/>
              </a:rPr>
              <a:t>lettori </a:t>
            </a:r>
            <a:r>
              <a:rPr sz="1400" spc="-10" dirty="0">
                <a:latin typeface="Calibri"/>
                <a:cs typeface="Calibri"/>
              </a:rPr>
              <a:t>(come</a:t>
            </a:r>
            <a:r>
              <a:rPr sz="1400" spc="-70" dirty="0">
                <a:latin typeface="Calibri"/>
                <a:cs typeface="Calibri"/>
              </a:rPr>
              <a:t> </a:t>
            </a:r>
            <a:r>
              <a:rPr sz="1400" spc="-5" dirty="0">
                <a:latin typeface="Calibri"/>
                <a:cs typeface="Calibri"/>
              </a:rPr>
              <a:t>partecipare,  </a:t>
            </a:r>
            <a:r>
              <a:rPr sz="1400" spc="-10" dirty="0">
                <a:latin typeface="Calibri"/>
                <a:cs typeface="Calibri"/>
              </a:rPr>
              <a:t>come donare,</a:t>
            </a:r>
            <a:r>
              <a:rPr sz="1400" spc="-20" dirty="0">
                <a:latin typeface="Calibri"/>
                <a:cs typeface="Calibri"/>
              </a:rPr>
              <a:t> FAQ)</a:t>
            </a:r>
            <a:endParaRPr sz="1400">
              <a:latin typeface="Calibri"/>
              <a:cs typeface="Calibri"/>
            </a:endParaRPr>
          </a:p>
          <a:p>
            <a:pPr marL="221615" indent="-129539">
              <a:lnSpc>
                <a:spcPts val="2055"/>
              </a:lnSpc>
              <a:buFont typeface="Arial"/>
              <a:buChar char="•"/>
              <a:tabLst>
                <a:tab pos="222250" algn="l"/>
              </a:tabLst>
            </a:pPr>
            <a:r>
              <a:rPr sz="1800" spc="-10" dirty="0">
                <a:latin typeface="Calibri"/>
                <a:cs typeface="Calibri"/>
              </a:rPr>
              <a:t>Novità</a:t>
            </a:r>
            <a:endParaRPr sz="1800">
              <a:latin typeface="Calibri"/>
              <a:cs typeface="Calibri"/>
            </a:endParaRPr>
          </a:p>
          <a:p>
            <a:pPr marL="221615" indent="-129539">
              <a:lnSpc>
                <a:spcPct val="100000"/>
              </a:lnSpc>
              <a:buFont typeface="Arial"/>
              <a:buChar char="•"/>
              <a:tabLst>
                <a:tab pos="222250" algn="l"/>
              </a:tabLst>
            </a:pPr>
            <a:r>
              <a:rPr sz="1800" spc="-10" dirty="0">
                <a:latin typeface="Calibri"/>
                <a:cs typeface="Calibri"/>
              </a:rPr>
              <a:t>Lavori </a:t>
            </a:r>
            <a:r>
              <a:rPr sz="1800" spc="-5" dirty="0">
                <a:latin typeface="Calibri"/>
                <a:cs typeface="Calibri"/>
              </a:rPr>
              <a:t>in</a:t>
            </a:r>
            <a:r>
              <a:rPr sz="1800" spc="0" dirty="0">
                <a:latin typeface="Calibri"/>
                <a:cs typeface="Calibri"/>
              </a:rPr>
              <a:t> </a:t>
            </a:r>
            <a:r>
              <a:rPr sz="1800" spc="-20" dirty="0">
                <a:latin typeface="Calibri"/>
                <a:cs typeface="Calibri"/>
              </a:rPr>
              <a:t>corso</a:t>
            </a:r>
            <a:endParaRPr sz="1800">
              <a:latin typeface="Calibri"/>
              <a:cs typeface="Calibri"/>
            </a:endParaRPr>
          </a:p>
          <a:p>
            <a:pPr marL="221615" indent="-129539">
              <a:lnSpc>
                <a:spcPct val="100000"/>
              </a:lnSpc>
              <a:buFont typeface="Arial"/>
              <a:buChar char="•"/>
              <a:tabLst>
                <a:tab pos="222250" algn="l"/>
              </a:tabLst>
            </a:pPr>
            <a:r>
              <a:rPr sz="1800" spc="-5" dirty="0">
                <a:latin typeface="Calibri"/>
                <a:cs typeface="Calibri"/>
              </a:rPr>
              <a:t>Dagli altri</a:t>
            </a:r>
            <a:r>
              <a:rPr sz="1800" dirty="0">
                <a:latin typeface="Calibri"/>
                <a:cs typeface="Calibri"/>
              </a:rPr>
              <a:t> </a:t>
            </a:r>
            <a:r>
              <a:rPr sz="1800" spc="-15" dirty="0">
                <a:latin typeface="Calibri"/>
                <a:cs typeface="Calibri"/>
              </a:rPr>
              <a:t>progetti</a:t>
            </a:r>
            <a:endParaRPr sz="1800">
              <a:latin typeface="Calibri"/>
              <a:cs typeface="Calibri"/>
            </a:endParaRPr>
          </a:p>
        </p:txBody>
      </p:sp>
      <p:sp>
        <p:nvSpPr>
          <p:cNvPr id="9" name="object 9"/>
          <p:cNvSpPr/>
          <p:nvPr/>
        </p:nvSpPr>
        <p:spPr>
          <a:xfrm>
            <a:off x="843228" y="4219321"/>
            <a:ext cx="285115" cy="650240"/>
          </a:xfrm>
          <a:custGeom>
            <a:avLst/>
            <a:gdLst/>
            <a:ahLst/>
            <a:cxnLst/>
            <a:rect l="l" t="t" r="r" b="b"/>
            <a:pathLst>
              <a:path w="285115" h="650239">
                <a:moveTo>
                  <a:pt x="29388" y="358921"/>
                </a:moveTo>
                <a:lnTo>
                  <a:pt x="17246" y="362330"/>
                </a:lnTo>
                <a:lnTo>
                  <a:pt x="7371" y="370177"/>
                </a:lnTo>
                <a:lnTo>
                  <a:pt x="1474" y="380809"/>
                </a:lnTo>
                <a:lnTo>
                  <a:pt x="0" y="392870"/>
                </a:lnTo>
                <a:lnTo>
                  <a:pt x="3391" y="405002"/>
                </a:lnTo>
                <a:lnTo>
                  <a:pt x="128359" y="649985"/>
                </a:lnTo>
                <a:lnTo>
                  <a:pt x="168759" y="588898"/>
                </a:lnTo>
                <a:lnTo>
                  <a:pt x="163601" y="588898"/>
                </a:lnTo>
                <a:lnTo>
                  <a:pt x="100203" y="585342"/>
                </a:lnTo>
                <a:lnTo>
                  <a:pt x="106813" y="468023"/>
                </a:lnTo>
                <a:lnTo>
                  <a:pt x="59956" y="376173"/>
                </a:lnTo>
                <a:lnTo>
                  <a:pt x="52115" y="366295"/>
                </a:lnTo>
                <a:lnTo>
                  <a:pt x="41468" y="360394"/>
                </a:lnTo>
                <a:lnTo>
                  <a:pt x="29388" y="358921"/>
                </a:lnTo>
                <a:close/>
              </a:path>
              <a:path w="285115" h="650239">
                <a:moveTo>
                  <a:pt x="106813" y="468023"/>
                </a:moveTo>
                <a:lnTo>
                  <a:pt x="100203" y="585342"/>
                </a:lnTo>
                <a:lnTo>
                  <a:pt x="163601" y="588898"/>
                </a:lnTo>
                <a:lnTo>
                  <a:pt x="164517" y="572642"/>
                </a:lnTo>
                <a:lnTo>
                  <a:pt x="160185" y="572642"/>
                </a:lnTo>
                <a:lnTo>
                  <a:pt x="105422" y="569594"/>
                </a:lnTo>
                <a:lnTo>
                  <a:pt x="135456" y="524168"/>
                </a:lnTo>
                <a:lnTo>
                  <a:pt x="106813" y="468023"/>
                </a:lnTo>
                <a:close/>
              </a:path>
              <a:path w="285115" h="650239">
                <a:moveTo>
                  <a:pt x="259401" y="371945"/>
                </a:moveTo>
                <a:lnTo>
                  <a:pt x="170210" y="471601"/>
                </a:lnTo>
                <a:lnTo>
                  <a:pt x="163601" y="588898"/>
                </a:lnTo>
                <a:lnTo>
                  <a:pt x="168759" y="588898"/>
                </a:lnTo>
                <a:lnTo>
                  <a:pt x="280047" y="420623"/>
                </a:lnTo>
                <a:lnTo>
                  <a:pt x="284786" y="408953"/>
                </a:lnTo>
                <a:lnTo>
                  <a:pt x="284680" y="396795"/>
                </a:lnTo>
                <a:lnTo>
                  <a:pt x="280015" y="385566"/>
                </a:lnTo>
                <a:lnTo>
                  <a:pt x="271081" y="376681"/>
                </a:lnTo>
                <a:lnTo>
                  <a:pt x="259401" y="371945"/>
                </a:lnTo>
                <a:close/>
              </a:path>
              <a:path w="285115" h="650239">
                <a:moveTo>
                  <a:pt x="135456" y="524168"/>
                </a:moveTo>
                <a:lnTo>
                  <a:pt x="105422" y="569594"/>
                </a:lnTo>
                <a:lnTo>
                  <a:pt x="160185" y="572642"/>
                </a:lnTo>
                <a:lnTo>
                  <a:pt x="135456" y="524168"/>
                </a:lnTo>
                <a:close/>
              </a:path>
              <a:path w="285115" h="650239">
                <a:moveTo>
                  <a:pt x="170210" y="471601"/>
                </a:moveTo>
                <a:lnTo>
                  <a:pt x="135456" y="524168"/>
                </a:lnTo>
                <a:lnTo>
                  <a:pt x="160185" y="572642"/>
                </a:lnTo>
                <a:lnTo>
                  <a:pt x="164517" y="572642"/>
                </a:lnTo>
                <a:lnTo>
                  <a:pt x="170210" y="471601"/>
                </a:lnTo>
                <a:close/>
              </a:path>
              <a:path w="285115" h="650239">
                <a:moveTo>
                  <a:pt x="133185" y="0"/>
                </a:moveTo>
                <a:lnTo>
                  <a:pt x="106813" y="468023"/>
                </a:lnTo>
                <a:lnTo>
                  <a:pt x="135456" y="524168"/>
                </a:lnTo>
                <a:lnTo>
                  <a:pt x="170210" y="471601"/>
                </a:lnTo>
                <a:lnTo>
                  <a:pt x="196583" y="3555"/>
                </a:lnTo>
                <a:lnTo>
                  <a:pt x="133185" y="0"/>
                </a:lnTo>
                <a:close/>
              </a:path>
            </a:pathLst>
          </a:custGeom>
          <a:solidFill>
            <a:srgbClr val="FF0000"/>
          </a:solidFill>
        </p:spPr>
        <p:txBody>
          <a:bodyPr wrap="square" lIns="0" tIns="0" rIns="0" bIns="0" rtlCol="0"/>
          <a:lstStyle/>
          <a:p>
            <a:endParaRPr/>
          </a:p>
        </p:txBody>
      </p:sp>
      <p:sp>
        <p:nvSpPr>
          <p:cNvPr id="10" name="object 10"/>
          <p:cNvSpPr txBox="1"/>
          <p:nvPr/>
        </p:nvSpPr>
        <p:spPr>
          <a:xfrm>
            <a:off x="293014" y="5035041"/>
            <a:ext cx="1239520" cy="513080"/>
          </a:xfrm>
          <a:prstGeom prst="rect">
            <a:avLst/>
          </a:prstGeom>
        </p:spPr>
        <p:txBody>
          <a:bodyPr vert="horz" wrap="square" lIns="0" tIns="12065" rIns="0" bIns="0" rtlCol="0">
            <a:spAutoFit/>
          </a:bodyPr>
          <a:lstStyle/>
          <a:p>
            <a:pPr marL="12700" marR="5080">
              <a:lnSpc>
                <a:spcPct val="100000"/>
              </a:lnSpc>
              <a:spcBef>
                <a:spcPts val="95"/>
              </a:spcBef>
            </a:pPr>
            <a:r>
              <a:rPr sz="1600" spc="-15" dirty="0">
                <a:latin typeface="Calibri"/>
                <a:cs typeface="Calibri"/>
              </a:rPr>
              <a:t>Barra </a:t>
            </a:r>
            <a:r>
              <a:rPr sz="1600" spc="-10" dirty="0">
                <a:latin typeface="Calibri"/>
                <a:cs typeface="Calibri"/>
              </a:rPr>
              <a:t>laterale  </a:t>
            </a:r>
            <a:r>
              <a:rPr sz="1600" spc="-5" dirty="0">
                <a:latin typeface="Calibri"/>
                <a:cs typeface="Calibri"/>
              </a:rPr>
              <a:t>di</a:t>
            </a:r>
            <a:r>
              <a:rPr sz="1600" spc="275" dirty="0">
                <a:latin typeface="Calibri"/>
                <a:cs typeface="Calibri"/>
              </a:rPr>
              <a:t> </a:t>
            </a:r>
            <a:r>
              <a:rPr sz="1600" spc="-10" dirty="0">
                <a:latin typeface="Calibri"/>
                <a:cs typeface="Calibri"/>
              </a:rPr>
              <a:t>navigazione</a:t>
            </a:r>
            <a:endParaRPr sz="16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5613" y="836675"/>
            <a:ext cx="6629400" cy="3530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74088" y="835152"/>
            <a:ext cx="6632575" cy="3533775"/>
          </a:xfrm>
          <a:custGeom>
            <a:avLst/>
            <a:gdLst/>
            <a:ahLst/>
            <a:cxnLst/>
            <a:rect l="l" t="t" r="r" b="b"/>
            <a:pathLst>
              <a:path w="6632575" h="3533775">
                <a:moveTo>
                  <a:pt x="0" y="3533775"/>
                </a:moveTo>
                <a:lnTo>
                  <a:pt x="6632575" y="3533775"/>
                </a:lnTo>
                <a:lnTo>
                  <a:pt x="6632575" y="0"/>
                </a:lnTo>
                <a:lnTo>
                  <a:pt x="0" y="0"/>
                </a:lnTo>
                <a:lnTo>
                  <a:pt x="0" y="3533775"/>
                </a:lnTo>
                <a:close/>
              </a:path>
            </a:pathLst>
          </a:custGeom>
          <a:ln w="317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8509" y="126872"/>
            <a:ext cx="7618095" cy="452120"/>
          </a:xfrm>
          <a:prstGeom prst="rect">
            <a:avLst/>
          </a:prstGeom>
        </p:spPr>
        <p:txBody>
          <a:bodyPr vert="horz" wrap="square" lIns="0" tIns="12065" rIns="0" bIns="0" rtlCol="0">
            <a:spAutoFit/>
          </a:bodyPr>
          <a:lstStyle/>
          <a:p>
            <a:pPr marL="12700">
              <a:lnSpc>
                <a:spcPct val="100000"/>
              </a:lnSpc>
              <a:spcBef>
                <a:spcPts val="95"/>
              </a:spcBef>
            </a:pPr>
            <a:r>
              <a:rPr sz="2800" spc="-20" dirty="0"/>
              <a:t>VOCI </a:t>
            </a:r>
            <a:r>
              <a:rPr sz="2800" spc="-5" dirty="0"/>
              <a:t>IN VETRINA, </a:t>
            </a:r>
            <a:r>
              <a:rPr sz="2800" spc="-20" dirty="0"/>
              <a:t>VOCI </a:t>
            </a:r>
            <a:r>
              <a:rPr sz="2800" spc="-5" dirty="0"/>
              <a:t>DI </a:t>
            </a:r>
            <a:r>
              <a:rPr sz="2800" spc="-85" dirty="0"/>
              <a:t>QUALITA’, </a:t>
            </a:r>
            <a:r>
              <a:rPr sz="2800" spc="-25" dirty="0"/>
              <a:t>LO </a:t>
            </a:r>
            <a:r>
              <a:rPr sz="2800" spc="-10" dirty="0"/>
              <a:t>SAPEVI</a:t>
            </a:r>
            <a:r>
              <a:rPr sz="2800" spc="275" dirty="0"/>
              <a:t> </a:t>
            </a:r>
            <a:r>
              <a:rPr sz="2800" spc="-10" dirty="0"/>
              <a:t>CHE</a:t>
            </a:r>
            <a:endParaRPr sz="2800"/>
          </a:p>
        </p:txBody>
      </p:sp>
      <p:sp>
        <p:nvSpPr>
          <p:cNvPr id="5" name="object 5"/>
          <p:cNvSpPr txBox="1"/>
          <p:nvPr/>
        </p:nvSpPr>
        <p:spPr>
          <a:xfrm>
            <a:off x="618540" y="4530978"/>
            <a:ext cx="8004175" cy="1967205"/>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Nei 2 </a:t>
            </a:r>
            <a:r>
              <a:rPr sz="1400" spc="-10" dirty="0">
                <a:latin typeface="Calibri"/>
                <a:cs typeface="Calibri"/>
              </a:rPr>
              <a:t>box “Voci </a:t>
            </a:r>
            <a:r>
              <a:rPr sz="1400" dirty="0">
                <a:latin typeface="Calibri"/>
                <a:cs typeface="Calibri"/>
              </a:rPr>
              <a:t>in </a:t>
            </a:r>
            <a:r>
              <a:rPr sz="1400" spc="-5" dirty="0">
                <a:latin typeface="Calibri"/>
                <a:cs typeface="Calibri"/>
              </a:rPr>
              <a:t>vetrina” </a:t>
            </a:r>
            <a:r>
              <a:rPr sz="1400" spc="-5" dirty="0" smtClean="0">
                <a:latin typeface="Calibri"/>
                <a:cs typeface="Calibri"/>
              </a:rPr>
              <a:t>(</a:t>
            </a:r>
            <a:r>
              <a:rPr lang="it-IT" sz="1400" spc="-5" dirty="0" smtClean="0">
                <a:latin typeface="Calibri"/>
                <a:cs typeface="Calibri"/>
              </a:rPr>
              <a:t>indicate con la </a:t>
            </a:r>
            <a:r>
              <a:rPr sz="1400" spc="-5" dirty="0" err="1" smtClean="0">
                <a:latin typeface="Calibri"/>
                <a:cs typeface="Calibri"/>
              </a:rPr>
              <a:t>stella</a:t>
            </a:r>
            <a:r>
              <a:rPr sz="1400" spc="-5" dirty="0" smtClean="0">
                <a:latin typeface="Calibri"/>
                <a:cs typeface="Calibri"/>
              </a:rPr>
              <a:t> </a:t>
            </a:r>
            <a:r>
              <a:rPr sz="1400" spc="-10" dirty="0">
                <a:latin typeface="Calibri"/>
                <a:cs typeface="Calibri"/>
              </a:rPr>
              <a:t>dorata) </a:t>
            </a:r>
            <a:r>
              <a:rPr sz="1400" dirty="0">
                <a:latin typeface="Calibri"/>
                <a:cs typeface="Calibri"/>
              </a:rPr>
              <a:t>e </a:t>
            </a:r>
            <a:r>
              <a:rPr sz="1400" spc="-10" dirty="0">
                <a:latin typeface="Calibri"/>
                <a:cs typeface="Calibri"/>
              </a:rPr>
              <a:t>“Voci </a:t>
            </a:r>
            <a:r>
              <a:rPr sz="1400" spc="-5" dirty="0">
                <a:latin typeface="Calibri"/>
                <a:cs typeface="Calibri"/>
              </a:rPr>
              <a:t>di qualità” (stella </a:t>
            </a:r>
            <a:r>
              <a:rPr sz="1400" spc="-10" dirty="0">
                <a:latin typeface="Calibri"/>
                <a:cs typeface="Calibri"/>
              </a:rPr>
              <a:t>argentata) vengono raccolte </a:t>
            </a:r>
            <a:r>
              <a:rPr sz="1400" dirty="0">
                <a:latin typeface="Calibri"/>
                <a:cs typeface="Calibri"/>
              </a:rPr>
              <a:t>e </a:t>
            </a:r>
            <a:r>
              <a:rPr sz="1400" spc="-10" dirty="0">
                <a:latin typeface="Calibri"/>
                <a:cs typeface="Calibri"/>
              </a:rPr>
              <a:t>selezionate </a:t>
            </a:r>
            <a:r>
              <a:rPr sz="1400" dirty="0">
                <a:latin typeface="Calibri"/>
                <a:cs typeface="Calibri"/>
              </a:rPr>
              <a:t>le  </a:t>
            </a:r>
            <a:r>
              <a:rPr sz="1400" spc="-5" dirty="0">
                <a:latin typeface="Calibri"/>
                <a:cs typeface="Calibri"/>
              </a:rPr>
              <a:t>voci </a:t>
            </a:r>
            <a:r>
              <a:rPr sz="1400" dirty="0">
                <a:latin typeface="Calibri"/>
                <a:cs typeface="Calibri"/>
              </a:rPr>
              <a:t>migliori </a:t>
            </a:r>
            <a:r>
              <a:rPr sz="1400" spc="-5" dirty="0">
                <a:latin typeface="Calibri"/>
                <a:cs typeface="Calibri"/>
              </a:rPr>
              <a:t>di</a:t>
            </a:r>
            <a:r>
              <a:rPr sz="1400" spc="-30" dirty="0">
                <a:latin typeface="Calibri"/>
                <a:cs typeface="Calibri"/>
              </a:rPr>
              <a:t> </a:t>
            </a:r>
            <a:r>
              <a:rPr sz="1400" spc="-5" dirty="0">
                <a:latin typeface="Calibri"/>
                <a:cs typeface="Calibri"/>
              </a:rPr>
              <a:t>Wikipedia</a:t>
            </a:r>
            <a:r>
              <a:rPr sz="1400" b="1" spc="-5" dirty="0">
                <a:latin typeface="Calibri"/>
                <a:cs typeface="Calibri"/>
              </a:rPr>
              <a:t>.</a:t>
            </a:r>
            <a:endParaRPr sz="1400" dirty="0">
              <a:latin typeface="Calibri"/>
              <a:cs typeface="Calibri"/>
            </a:endParaRPr>
          </a:p>
          <a:p>
            <a:pPr marL="12700" marR="132080">
              <a:lnSpc>
                <a:spcPct val="100000"/>
              </a:lnSpc>
              <a:spcBef>
                <a:spcPts val="835"/>
              </a:spcBef>
            </a:pPr>
            <a:r>
              <a:rPr sz="1400" dirty="0">
                <a:latin typeface="Calibri"/>
                <a:cs typeface="Calibri"/>
              </a:rPr>
              <a:t>Le </a:t>
            </a:r>
            <a:r>
              <a:rPr sz="1400" b="1" spc="-5" dirty="0">
                <a:latin typeface="Calibri"/>
                <a:cs typeface="Calibri"/>
              </a:rPr>
              <a:t>voci </a:t>
            </a:r>
            <a:r>
              <a:rPr sz="1400" b="1" dirty="0">
                <a:latin typeface="Calibri"/>
                <a:cs typeface="Calibri"/>
              </a:rPr>
              <a:t>in </a:t>
            </a:r>
            <a:r>
              <a:rPr sz="1400" b="1" spc="-5" dirty="0">
                <a:latin typeface="Calibri"/>
                <a:cs typeface="Calibri"/>
              </a:rPr>
              <a:t>vetrina</a:t>
            </a:r>
            <a:r>
              <a:rPr sz="1400" spc="-5" dirty="0">
                <a:latin typeface="Calibri"/>
                <a:cs typeface="Calibri"/>
              </a:rPr>
              <a:t>, sono voci ritenute di </a:t>
            </a:r>
            <a:r>
              <a:rPr sz="1400" spc="-10" dirty="0">
                <a:latin typeface="Calibri"/>
                <a:cs typeface="Calibri"/>
              </a:rPr>
              <a:t>“eccellenza” </a:t>
            </a:r>
            <a:r>
              <a:rPr sz="1400" spc="-5" dirty="0">
                <a:latin typeface="Calibri"/>
                <a:cs typeface="Calibri"/>
              </a:rPr>
              <a:t>dalla </a:t>
            </a:r>
            <a:r>
              <a:rPr sz="1400" spc="-10" dirty="0">
                <a:latin typeface="Calibri"/>
                <a:cs typeface="Calibri"/>
              </a:rPr>
              <a:t>comunità </a:t>
            </a:r>
            <a:r>
              <a:rPr sz="1400" spc="-5" dirty="0">
                <a:latin typeface="Calibri"/>
                <a:cs typeface="Calibri"/>
              </a:rPr>
              <a:t>di Wikipedia, </a:t>
            </a:r>
            <a:r>
              <a:rPr sz="1400" dirty="0">
                <a:latin typeface="Calibri"/>
                <a:cs typeface="Calibri"/>
              </a:rPr>
              <a:t>in </a:t>
            </a:r>
            <a:r>
              <a:rPr sz="1400" spc="-10" dirty="0">
                <a:latin typeface="Calibri"/>
                <a:cs typeface="Calibri"/>
              </a:rPr>
              <a:t>quanto </a:t>
            </a:r>
            <a:r>
              <a:rPr sz="1400" dirty="0">
                <a:latin typeface="Calibri"/>
                <a:cs typeface="Calibri"/>
              </a:rPr>
              <a:t>a </a:t>
            </a:r>
            <a:r>
              <a:rPr sz="1400" spc="-5" dirty="0">
                <a:latin typeface="Calibri"/>
                <a:cs typeface="Calibri"/>
              </a:rPr>
              <a:t>esaustività,  </a:t>
            </a:r>
            <a:r>
              <a:rPr sz="1400" spc="-10" dirty="0">
                <a:latin typeface="Calibri"/>
                <a:cs typeface="Calibri"/>
              </a:rPr>
              <a:t>attendibilità </a:t>
            </a:r>
            <a:r>
              <a:rPr sz="1400" dirty="0">
                <a:latin typeface="Calibri"/>
                <a:cs typeface="Calibri"/>
              </a:rPr>
              <a:t>e </a:t>
            </a:r>
            <a:r>
              <a:rPr sz="1400" spc="-10" dirty="0">
                <a:latin typeface="Calibri"/>
                <a:cs typeface="Calibri"/>
              </a:rPr>
              <a:t>accuratezza, </a:t>
            </a:r>
            <a:r>
              <a:rPr sz="1400" spc="-5" dirty="0">
                <a:latin typeface="Calibri"/>
                <a:cs typeface="Calibri"/>
              </a:rPr>
              <a:t>bella </a:t>
            </a:r>
            <a:r>
              <a:rPr sz="1400" spc="-10" dirty="0">
                <a:latin typeface="Calibri"/>
                <a:cs typeface="Calibri"/>
              </a:rPr>
              <a:t>prosa, </a:t>
            </a:r>
            <a:r>
              <a:rPr sz="1400" spc="-5" dirty="0">
                <a:latin typeface="Calibri"/>
                <a:cs typeface="Calibri"/>
              </a:rPr>
              <a:t>neutralità; </a:t>
            </a:r>
            <a:r>
              <a:rPr sz="1400" dirty="0">
                <a:latin typeface="Calibri"/>
                <a:cs typeface="Calibri"/>
              </a:rPr>
              <a:t>le </a:t>
            </a:r>
            <a:r>
              <a:rPr sz="1400" b="1" spc="-5" dirty="0">
                <a:latin typeface="Calibri"/>
                <a:cs typeface="Calibri"/>
              </a:rPr>
              <a:t>voci </a:t>
            </a:r>
            <a:r>
              <a:rPr sz="1400" b="1" dirty="0">
                <a:latin typeface="Calibri"/>
                <a:cs typeface="Calibri"/>
              </a:rPr>
              <a:t>di qualità </a:t>
            </a:r>
            <a:r>
              <a:rPr sz="1400" spc="-5" dirty="0">
                <a:latin typeface="Calibri"/>
                <a:cs typeface="Calibri"/>
              </a:rPr>
              <a:t>sono voci di </a:t>
            </a:r>
            <a:r>
              <a:rPr lang="it-IT" sz="1400" spc="-5" dirty="0" smtClean="0">
                <a:latin typeface="Calibri"/>
                <a:cs typeface="Calibri"/>
              </a:rPr>
              <a:t>buon livello</a:t>
            </a:r>
            <a:r>
              <a:rPr sz="1400" spc="-5" dirty="0" smtClean="0">
                <a:latin typeface="Calibri"/>
                <a:cs typeface="Calibri"/>
              </a:rPr>
              <a:t>, </a:t>
            </a:r>
            <a:r>
              <a:rPr sz="1400" spc="-15" dirty="0">
                <a:latin typeface="Calibri"/>
                <a:cs typeface="Calibri"/>
              </a:rPr>
              <a:t>soprattutto </a:t>
            </a:r>
            <a:r>
              <a:rPr sz="1400" dirty="0">
                <a:latin typeface="Calibri"/>
                <a:cs typeface="Calibri"/>
              </a:rPr>
              <a:t>in  </a:t>
            </a:r>
            <a:r>
              <a:rPr sz="1400" spc="-5" dirty="0">
                <a:latin typeface="Calibri"/>
                <a:cs typeface="Calibri"/>
              </a:rPr>
              <a:t>termini di </a:t>
            </a:r>
            <a:r>
              <a:rPr sz="1400" b="1" spc="-5" dirty="0">
                <a:latin typeface="Calibri"/>
                <a:cs typeface="Calibri"/>
              </a:rPr>
              <a:t>affidabilità </a:t>
            </a:r>
            <a:r>
              <a:rPr sz="1400" b="1" dirty="0">
                <a:latin typeface="Calibri"/>
                <a:cs typeface="Calibri"/>
              </a:rPr>
              <a:t>dei </a:t>
            </a:r>
            <a:r>
              <a:rPr sz="1400" b="1" spc="-5" dirty="0">
                <a:latin typeface="Calibri"/>
                <a:cs typeface="Calibri"/>
              </a:rPr>
              <a:t>contenuti</a:t>
            </a:r>
            <a:r>
              <a:rPr sz="1400" spc="-5" dirty="0">
                <a:latin typeface="Calibri"/>
                <a:cs typeface="Calibri"/>
              </a:rPr>
              <a:t>, ma non </a:t>
            </a:r>
            <a:r>
              <a:rPr sz="1400" spc="-10" dirty="0">
                <a:latin typeface="Calibri"/>
                <a:cs typeface="Calibri"/>
              </a:rPr>
              <a:t>(ancora) </a:t>
            </a:r>
            <a:r>
              <a:rPr sz="1400" spc="-5" dirty="0">
                <a:latin typeface="Calibri"/>
                <a:cs typeface="Calibri"/>
              </a:rPr>
              <a:t>pari </a:t>
            </a:r>
            <a:r>
              <a:rPr sz="1400" dirty="0">
                <a:latin typeface="Calibri"/>
                <a:cs typeface="Calibri"/>
              </a:rPr>
              <a:t>a </a:t>
            </a:r>
            <a:r>
              <a:rPr sz="1400" spc="-5" dirty="0">
                <a:latin typeface="Calibri"/>
                <a:cs typeface="Calibri"/>
              </a:rPr>
              <a:t>quella delle voci </a:t>
            </a:r>
            <a:r>
              <a:rPr sz="1400" dirty="0">
                <a:latin typeface="Calibri"/>
                <a:cs typeface="Calibri"/>
              </a:rPr>
              <a:t>in</a:t>
            </a:r>
            <a:r>
              <a:rPr sz="1400" spc="-60" dirty="0">
                <a:latin typeface="Calibri"/>
                <a:cs typeface="Calibri"/>
              </a:rPr>
              <a:t> </a:t>
            </a:r>
            <a:r>
              <a:rPr sz="1400" spc="-5" dirty="0">
                <a:latin typeface="Calibri"/>
                <a:cs typeface="Calibri"/>
              </a:rPr>
              <a:t>vetrina.</a:t>
            </a:r>
            <a:endParaRPr sz="1400" dirty="0">
              <a:latin typeface="Calibri"/>
              <a:cs typeface="Calibri"/>
            </a:endParaRPr>
          </a:p>
          <a:p>
            <a:pPr marL="12700" marR="174625">
              <a:lnSpc>
                <a:spcPct val="100000"/>
              </a:lnSpc>
              <a:spcBef>
                <a:spcPts val="960"/>
              </a:spcBef>
            </a:pPr>
            <a:r>
              <a:rPr sz="1400" spc="-5" dirty="0">
                <a:latin typeface="Calibri"/>
                <a:cs typeface="Calibri"/>
              </a:rPr>
              <a:t>La rubrica </a:t>
            </a:r>
            <a:r>
              <a:rPr sz="1400" b="1" spc="-5" dirty="0">
                <a:latin typeface="Calibri"/>
                <a:cs typeface="Calibri"/>
              </a:rPr>
              <a:t>“Lo sapevi che...?” </a:t>
            </a:r>
            <a:r>
              <a:rPr sz="1400" dirty="0">
                <a:latin typeface="Calibri"/>
                <a:cs typeface="Calibri"/>
              </a:rPr>
              <a:t>è </a:t>
            </a:r>
            <a:r>
              <a:rPr sz="1400" spc="-10" dirty="0">
                <a:latin typeface="Calibri"/>
                <a:cs typeface="Calibri"/>
              </a:rPr>
              <a:t>pensata </a:t>
            </a:r>
            <a:r>
              <a:rPr sz="1400" spc="-5" dirty="0">
                <a:latin typeface="Calibri"/>
                <a:cs typeface="Calibri"/>
              </a:rPr>
              <a:t>per </a:t>
            </a:r>
            <a:r>
              <a:rPr sz="1400" spc="-10" dirty="0">
                <a:latin typeface="Calibri"/>
                <a:cs typeface="Calibri"/>
              </a:rPr>
              <a:t>presentare </a:t>
            </a:r>
            <a:r>
              <a:rPr sz="1400" spc="-5" dirty="0" err="1">
                <a:latin typeface="Calibri"/>
                <a:cs typeface="Calibri"/>
              </a:rPr>
              <a:t>nella</a:t>
            </a:r>
            <a:r>
              <a:rPr sz="1400" spc="-5" dirty="0">
                <a:latin typeface="Calibri"/>
                <a:cs typeface="Calibri"/>
              </a:rPr>
              <a:t> </a:t>
            </a:r>
            <a:r>
              <a:rPr lang="it-IT" sz="1400" spc="-60" dirty="0" smtClean="0">
                <a:latin typeface="Calibri"/>
                <a:cs typeface="Calibri"/>
              </a:rPr>
              <a:t>home page,</a:t>
            </a:r>
            <a:r>
              <a:rPr sz="1400" spc="-60" dirty="0" smtClean="0">
                <a:latin typeface="Calibri"/>
                <a:cs typeface="Calibri"/>
              </a:rPr>
              <a:t> </a:t>
            </a:r>
            <a:r>
              <a:rPr sz="1400" dirty="0">
                <a:latin typeface="Calibri"/>
                <a:cs typeface="Calibri"/>
              </a:rPr>
              <a:t>a </a:t>
            </a:r>
            <a:r>
              <a:rPr sz="1400" spc="-5" dirty="0">
                <a:latin typeface="Calibri"/>
                <a:cs typeface="Calibri"/>
              </a:rPr>
              <a:t>rotazione giornaliera, </a:t>
            </a:r>
            <a:r>
              <a:rPr sz="1400" spc="-5" dirty="0" err="1">
                <a:latin typeface="Calibri"/>
                <a:cs typeface="Calibri"/>
              </a:rPr>
              <a:t>voci</a:t>
            </a:r>
            <a:r>
              <a:rPr sz="1400" spc="-5" dirty="0">
                <a:latin typeface="Calibri"/>
                <a:cs typeface="Calibri"/>
              </a:rPr>
              <a:t> </a:t>
            </a:r>
            <a:r>
              <a:rPr sz="1400" spc="-5" dirty="0" err="1" smtClean="0">
                <a:latin typeface="Calibri"/>
                <a:cs typeface="Calibri"/>
              </a:rPr>
              <a:t>che</a:t>
            </a:r>
            <a:r>
              <a:rPr sz="1400" spc="-5" dirty="0" smtClean="0">
                <a:latin typeface="Calibri"/>
                <a:cs typeface="Calibri"/>
              </a:rPr>
              <a:t>  </a:t>
            </a:r>
            <a:r>
              <a:rPr sz="1400" spc="-5" dirty="0" err="1" smtClean="0">
                <a:latin typeface="Calibri"/>
                <a:cs typeface="Calibri"/>
              </a:rPr>
              <a:t>poss</a:t>
            </a:r>
            <a:r>
              <a:rPr lang="it-IT" sz="1400" spc="-5" dirty="0" smtClean="0">
                <a:latin typeface="Calibri"/>
                <a:cs typeface="Calibri"/>
              </a:rPr>
              <a:t>o</a:t>
            </a:r>
            <a:r>
              <a:rPr sz="1400" spc="-5" dirty="0" smtClean="0">
                <a:latin typeface="Calibri"/>
                <a:cs typeface="Calibri"/>
              </a:rPr>
              <a:t>no </a:t>
            </a:r>
            <a:r>
              <a:rPr sz="1400" spc="-10" dirty="0">
                <a:latin typeface="Calibri"/>
                <a:cs typeface="Calibri"/>
              </a:rPr>
              <a:t>suscitare </a:t>
            </a:r>
            <a:r>
              <a:rPr sz="1400" spc="-5" dirty="0">
                <a:latin typeface="Calibri"/>
                <a:cs typeface="Calibri"/>
              </a:rPr>
              <a:t>nel </a:t>
            </a:r>
            <a:r>
              <a:rPr sz="1400" spc="-15" dirty="0" err="1">
                <a:latin typeface="Calibri"/>
                <a:cs typeface="Calibri"/>
              </a:rPr>
              <a:t>lettore</a:t>
            </a:r>
            <a:r>
              <a:rPr sz="1400" spc="-15" dirty="0">
                <a:latin typeface="Calibri"/>
                <a:cs typeface="Calibri"/>
              </a:rPr>
              <a:t> </a:t>
            </a:r>
            <a:r>
              <a:rPr sz="1400" spc="-5" dirty="0" err="1" smtClean="0">
                <a:latin typeface="Calibri"/>
                <a:cs typeface="Calibri"/>
              </a:rPr>
              <a:t>curiosità</a:t>
            </a:r>
            <a:r>
              <a:rPr sz="1400" spc="-5" dirty="0" smtClean="0">
                <a:latin typeface="Calibri"/>
                <a:cs typeface="Calibri"/>
              </a:rPr>
              <a:t> </a:t>
            </a:r>
            <a:r>
              <a:rPr lang="it-IT" sz="1400" spc="-5" dirty="0" smtClean="0">
                <a:latin typeface="Calibri"/>
                <a:cs typeface="Calibri"/>
              </a:rPr>
              <a:t>tali da invogliarlo</a:t>
            </a:r>
            <a:r>
              <a:rPr sz="1400" spc="-10" dirty="0" smtClean="0">
                <a:latin typeface="Calibri"/>
                <a:cs typeface="Calibri"/>
              </a:rPr>
              <a:t> </a:t>
            </a:r>
            <a:r>
              <a:rPr sz="1400" dirty="0">
                <a:latin typeface="Calibri"/>
                <a:cs typeface="Calibri"/>
              </a:rPr>
              <a:t>a </a:t>
            </a:r>
            <a:r>
              <a:rPr sz="1400" spc="-10" dirty="0">
                <a:latin typeface="Calibri"/>
                <a:cs typeface="Calibri"/>
              </a:rPr>
              <a:t>proseguire </a:t>
            </a:r>
            <a:r>
              <a:rPr sz="1400" dirty="0">
                <a:latin typeface="Calibri"/>
                <a:cs typeface="Calibri"/>
              </a:rPr>
              <a:t>la </a:t>
            </a:r>
            <a:r>
              <a:rPr sz="1400" spc="-10" dirty="0">
                <a:latin typeface="Calibri"/>
                <a:cs typeface="Calibri"/>
              </a:rPr>
              <a:t>lettura </a:t>
            </a:r>
            <a:r>
              <a:rPr sz="1400" dirty="0">
                <a:latin typeface="Calibri"/>
                <a:cs typeface="Calibri"/>
              </a:rPr>
              <a:t>e la </a:t>
            </a:r>
            <a:r>
              <a:rPr sz="1400" spc="-5" dirty="0">
                <a:latin typeface="Calibri"/>
                <a:cs typeface="Calibri"/>
              </a:rPr>
              <a:t>consultazione  dell'enciclopedia.</a:t>
            </a:r>
            <a:endParaRPr sz="14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4285" y="0"/>
            <a:ext cx="5337810" cy="757555"/>
          </a:xfrm>
          <a:prstGeom prst="rect">
            <a:avLst/>
          </a:prstGeom>
        </p:spPr>
        <p:txBody>
          <a:bodyPr vert="horz" wrap="square" lIns="0" tIns="12700" rIns="0" bIns="0" rtlCol="0">
            <a:spAutoFit/>
          </a:bodyPr>
          <a:lstStyle/>
          <a:p>
            <a:pPr marL="12700">
              <a:lnSpc>
                <a:spcPct val="100000"/>
              </a:lnSpc>
              <a:spcBef>
                <a:spcPts val="100"/>
              </a:spcBef>
            </a:pPr>
            <a:r>
              <a:rPr sz="4800" spc="-20" dirty="0"/>
              <a:t>Struttura </a:t>
            </a:r>
            <a:r>
              <a:rPr sz="4800" dirty="0"/>
              <a:t>di una</a:t>
            </a:r>
            <a:r>
              <a:rPr sz="4800" spc="-55" dirty="0"/>
              <a:t> </a:t>
            </a:r>
            <a:r>
              <a:rPr sz="4800" spc="-15" dirty="0"/>
              <a:t>voce</a:t>
            </a:r>
            <a:endParaRPr sz="4800"/>
          </a:p>
        </p:txBody>
      </p:sp>
      <p:sp>
        <p:nvSpPr>
          <p:cNvPr id="3" name="object 3"/>
          <p:cNvSpPr/>
          <p:nvPr/>
        </p:nvSpPr>
        <p:spPr>
          <a:xfrm>
            <a:off x="3635883" y="569340"/>
            <a:ext cx="5184520" cy="628865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46303" y="998677"/>
            <a:ext cx="1913255" cy="300355"/>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Calibri"/>
                <a:cs typeface="Calibri"/>
              </a:rPr>
              <a:t>TITOLO </a:t>
            </a:r>
            <a:r>
              <a:rPr sz="1800" b="1" spc="-5" dirty="0">
                <a:latin typeface="Calibri"/>
                <a:cs typeface="Calibri"/>
              </a:rPr>
              <a:t>DELLA</a:t>
            </a:r>
            <a:r>
              <a:rPr sz="1800" b="1" spc="-55" dirty="0">
                <a:latin typeface="Calibri"/>
                <a:cs typeface="Calibri"/>
              </a:rPr>
              <a:t> </a:t>
            </a:r>
            <a:r>
              <a:rPr sz="1800" b="1" spc="-15" dirty="0">
                <a:latin typeface="Calibri"/>
                <a:cs typeface="Calibri"/>
              </a:rPr>
              <a:t>VOCE</a:t>
            </a:r>
            <a:endParaRPr sz="1800">
              <a:latin typeface="Calibri"/>
              <a:cs typeface="Calibri"/>
            </a:endParaRPr>
          </a:p>
        </p:txBody>
      </p:sp>
      <p:sp>
        <p:nvSpPr>
          <p:cNvPr id="5" name="object 5"/>
          <p:cNvSpPr txBox="1"/>
          <p:nvPr/>
        </p:nvSpPr>
        <p:spPr>
          <a:xfrm>
            <a:off x="546303" y="1547622"/>
            <a:ext cx="2518410" cy="84836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INCIPIT</a:t>
            </a:r>
            <a:endParaRPr sz="1800">
              <a:latin typeface="Calibri"/>
              <a:cs typeface="Calibri"/>
            </a:endParaRPr>
          </a:p>
          <a:p>
            <a:pPr marL="12700" marR="5080">
              <a:lnSpc>
                <a:spcPct val="100000"/>
              </a:lnSpc>
            </a:pPr>
            <a:r>
              <a:rPr sz="1800" spc="-5" dirty="0">
                <a:latin typeface="Calibri"/>
                <a:cs typeface="Calibri"/>
              </a:rPr>
              <a:t>2-3 righe di descrizione del  </a:t>
            </a:r>
            <a:r>
              <a:rPr sz="1800" spc="-10" dirty="0">
                <a:latin typeface="Calibri"/>
                <a:cs typeface="Calibri"/>
              </a:rPr>
              <a:t>soggetto </a:t>
            </a:r>
            <a:r>
              <a:rPr sz="1800" spc="-5" dirty="0">
                <a:latin typeface="Calibri"/>
                <a:cs typeface="Calibri"/>
              </a:rPr>
              <a:t>della</a:t>
            </a:r>
            <a:r>
              <a:rPr sz="1800" dirty="0">
                <a:latin typeface="Calibri"/>
                <a:cs typeface="Calibri"/>
              </a:rPr>
              <a:t> </a:t>
            </a:r>
            <a:r>
              <a:rPr sz="1800" spc="-10" dirty="0">
                <a:latin typeface="Calibri"/>
                <a:cs typeface="Calibri"/>
              </a:rPr>
              <a:t>voce</a:t>
            </a:r>
            <a:endParaRPr sz="1800">
              <a:latin typeface="Calibri"/>
              <a:cs typeface="Calibri"/>
            </a:endParaRPr>
          </a:p>
        </p:txBody>
      </p:sp>
      <p:sp>
        <p:nvSpPr>
          <p:cNvPr id="6" name="object 6"/>
          <p:cNvSpPr txBox="1"/>
          <p:nvPr/>
        </p:nvSpPr>
        <p:spPr>
          <a:xfrm>
            <a:off x="546303" y="2645155"/>
            <a:ext cx="2593340" cy="359219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CORPO </a:t>
            </a:r>
            <a:r>
              <a:rPr sz="1800" b="1" spc="-5" dirty="0">
                <a:latin typeface="Calibri"/>
                <a:cs typeface="Calibri"/>
              </a:rPr>
              <a:t>DELLA</a:t>
            </a:r>
            <a:r>
              <a:rPr sz="1800" b="1" dirty="0">
                <a:latin typeface="Calibri"/>
                <a:cs typeface="Calibri"/>
              </a:rPr>
              <a:t> </a:t>
            </a:r>
            <a:r>
              <a:rPr sz="1800" b="1" spc="-15" dirty="0">
                <a:latin typeface="Calibri"/>
                <a:cs typeface="Calibri"/>
              </a:rPr>
              <a:t>VOCE</a:t>
            </a:r>
            <a:endParaRPr sz="1800">
              <a:latin typeface="Calibri"/>
              <a:cs typeface="Calibri"/>
            </a:endParaRPr>
          </a:p>
          <a:p>
            <a:pPr marL="12700" marR="5080">
              <a:lnSpc>
                <a:spcPct val="100000"/>
              </a:lnSpc>
            </a:pPr>
            <a:r>
              <a:rPr sz="1800" spc="-40" dirty="0">
                <a:latin typeface="Calibri"/>
                <a:cs typeface="Calibri"/>
              </a:rPr>
              <a:t>Testo </a:t>
            </a:r>
            <a:r>
              <a:rPr sz="1800" spc="-5" dirty="0">
                <a:latin typeface="Calibri"/>
                <a:cs typeface="Calibri"/>
              </a:rPr>
              <a:t>suddiviso </a:t>
            </a:r>
            <a:r>
              <a:rPr sz="1800" dirty="0">
                <a:latin typeface="Calibri"/>
                <a:cs typeface="Calibri"/>
              </a:rPr>
              <a:t>in </a:t>
            </a:r>
            <a:r>
              <a:rPr sz="1800" spc="-15" dirty="0">
                <a:latin typeface="Calibri"/>
                <a:cs typeface="Calibri"/>
              </a:rPr>
              <a:t>paragrafi.  </a:t>
            </a:r>
            <a:r>
              <a:rPr sz="1800" spc="-5" dirty="0">
                <a:latin typeface="Calibri"/>
                <a:cs typeface="Calibri"/>
              </a:rPr>
              <a:t>Può </a:t>
            </a:r>
            <a:r>
              <a:rPr sz="1800" spc="-10" dirty="0">
                <a:latin typeface="Calibri"/>
                <a:cs typeface="Calibri"/>
              </a:rPr>
              <a:t>contenere </a:t>
            </a:r>
            <a:r>
              <a:rPr sz="1800" spc="-5" dirty="0">
                <a:latin typeface="Calibri"/>
                <a:cs typeface="Calibri"/>
              </a:rPr>
              <a:t>immagini </a:t>
            </a:r>
            <a:r>
              <a:rPr sz="1800" dirty="0">
                <a:latin typeface="Calibri"/>
                <a:cs typeface="Calibri"/>
              </a:rPr>
              <a:t>e  </a:t>
            </a:r>
            <a:r>
              <a:rPr sz="1800" spc="-5" dirty="0">
                <a:latin typeface="Calibri"/>
                <a:cs typeface="Calibri"/>
              </a:rPr>
              <a:t>link </a:t>
            </a:r>
            <a:r>
              <a:rPr sz="1800" dirty="0">
                <a:latin typeface="Calibri"/>
                <a:cs typeface="Calibri"/>
              </a:rPr>
              <a:t>ad </a:t>
            </a:r>
            <a:r>
              <a:rPr sz="1800" spc="-10" dirty="0">
                <a:latin typeface="Calibri"/>
                <a:cs typeface="Calibri"/>
              </a:rPr>
              <a:t>altre</a:t>
            </a:r>
            <a:r>
              <a:rPr sz="1800" spc="0" dirty="0">
                <a:latin typeface="Calibri"/>
                <a:cs typeface="Calibri"/>
              </a:rPr>
              <a:t> </a:t>
            </a:r>
            <a:r>
              <a:rPr sz="1800" spc="-10" dirty="0">
                <a:latin typeface="Calibri"/>
                <a:cs typeface="Calibri"/>
              </a:rPr>
              <a:t>voci</a:t>
            </a:r>
            <a:endParaRPr sz="1800">
              <a:latin typeface="Calibri"/>
              <a:cs typeface="Calibri"/>
            </a:endParaRPr>
          </a:p>
          <a:p>
            <a:pPr>
              <a:lnSpc>
                <a:spcPct val="100000"/>
              </a:lnSpc>
              <a:spcBef>
                <a:spcPts val="30"/>
              </a:spcBef>
            </a:pPr>
            <a:endParaRPr sz="1850">
              <a:latin typeface="Times New Roman"/>
              <a:cs typeface="Times New Roman"/>
            </a:endParaRPr>
          </a:p>
          <a:p>
            <a:pPr marL="12700">
              <a:lnSpc>
                <a:spcPct val="100000"/>
              </a:lnSpc>
              <a:spcBef>
                <a:spcPts val="5"/>
              </a:spcBef>
            </a:pPr>
            <a:r>
              <a:rPr sz="1800" b="1" spc="-5" dirty="0">
                <a:latin typeface="Calibri"/>
                <a:cs typeface="Calibri"/>
              </a:rPr>
              <a:t>CHIUSURA DELLA</a:t>
            </a:r>
            <a:r>
              <a:rPr sz="1800" b="1" spc="-35" dirty="0">
                <a:latin typeface="Calibri"/>
                <a:cs typeface="Calibri"/>
              </a:rPr>
              <a:t> </a:t>
            </a:r>
            <a:r>
              <a:rPr sz="1800" b="1" spc="-15" dirty="0">
                <a:latin typeface="Calibri"/>
                <a:cs typeface="Calibri"/>
              </a:rPr>
              <a:t>VOCE</a:t>
            </a:r>
            <a:endParaRPr sz="1800">
              <a:latin typeface="Calibri"/>
              <a:cs typeface="Calibri"/>
            </a:endParaRPr>
          </a:p>
          <a:p>
            <a:pPr marL="355600" indent="-342900">
              <a:lnSpc>
                <a:spcPct val="100000"/>
              </a:lnSpc>
              <a:buAutoNum type="arabicPeriod"/>
              <a:tabLst>
                <a:tab pos="354965" algn="l"/>
                <a:tab pos="355600" algn="l"/>
              </a:tabLst>
            </a:pPr>
            <a:r>
              <a:rPr sz="1800" spc="-10" dirty="0">
                <a:latin typeface="Calibri"/>
                <a:cs typeface="Calibri"/>
              </a:rPr>
              <a:t>Note</a:t>
            </a:r>
            <a:endParaRPr sz="1800">
              <a:latin typeface="Calibri"/>
              <a:cs typeface="Calibri"/>
            </a:endParaRPr>
          </a:p>
          <a:p>
            <a:pPr marL="355600" indent="-342900">
              <a:lnSpc>
                <a:spcPct val="100000"/>
              </a:lnSpc>
              <a:buAutoNum type="arabicPeriod"/>
              <a:tabLst>
                <a:tab pos="354965" algn="l"/>
                <a:tab pos="355600" algn="l"/>
              </a:tabLst>
            </a:pPr>
            <a:r>
              <a:rPr sz="1800" spc="-10" dirty="0">
                <a:latin typeface="Calibri"/>
                <a:cs typeface="Calibri"/>
              </a:rPr>
              <a:t>Bibliografia</a:t>
            </a:r>
            <a:endParaRPr sz="1800">
              <a:latin typeface="Calibri"/>
              <a:cs typeface="Calibri"/>
            </a:endParaRPr>
          </a:p>
          <a:p>
            <a:pPr>
              <a:lnSpc>
                <a:spcPct val="100000"/>
              </a:lnSpc>
              <a:spcBef>
                <a:spcPts val="30"/>
              </a:spcBef>
            </a:pPr>
            <a:endParaRPr sz="1850">
              <a:latin typeface="Times New Roman"/>
              <a:cs typeface="Times New Roman"/>
            </a:endParaRPr>
          </a:p>
          <a:p>
            <a:pPr marL="12700">
              <a:lnSpc>
                <a:spcPct val="100000"/>
              </a:lnSpc>
            </a:pPr>
            <a:r>
              <a:rPr sz="1800" b="1" spc="-20" dirty="0">
                <a:latin typeface="Calibri"/>
                <a:cs typeface="Calibri"/>
              </a:rPr>
              <a:t>PARAGRAFI</a:t>
            </a:r>
            <a:r>
              <a:rPr sz="1800" b="1" spc="-30" dirty="0">
                <a:latin typeface="Calibri"/>
                <a:cs typeface="Calibri"/>
              </a:rPr>
              <a:t> </a:t>
            </a:r>
            <a:r>
              <a:rPr sz="1800" b="1" spc="-10" dirty="0">
                <a:latin typeface="Calibri"/>
                <a:cs typeface="Calibri"/>
              </a:rPr>
              <a:t>ACCESSORI</a:t>
            </a:r>
            <a:endParaRPr sz="1800">
              <a:latin typeface="Calibri"/>
              <a:cs typeface="Calibri"/>
            </a:endParaRPr>
          </a:p>
          <a:p>
            <a:pPr marL="12700" marR="1299210">
              <a:lnSpc>
                <a:spcPct val="100000"/>
              </a:lnSpc>
            </a:pPr>
            <a:r>
              <a:rPr sz="1800" spc="-25" dirty="0">
                <a:latin typeface="Calibri"/>
                <a:cs typeface="Calibri"/>
              </a:rPr>
              <a:t>Voci </a:t>
            </a:r>
            <a:r>
              <a:rPr sz="1800" spc="-15" dirty="0">
                <a:latin typeface="Calibri"/>
                <a:cs typeface="Calibri"/>
              </a:rPr>
              <a:t>correlate  </a:t>
            </a:r>
            <a:r>
              <a:rPr sz="1800" spc="-5" dirty="0">
                <a:latin typeface="Calibri"/>
                <a:cs typeface="Calibri"/>
              </a:rPr>
              <a:t>Altri</a:t>
            </a:r>
            <a:r>
              <a:rPr sz="1800" spc="-35" dirty="0">
                <a:latin typeface="Calibri"/>
                <a:cs typeface="Calibri"/>
              </a:rPr>
              <a:t> </a:t>
            </a:r>
            <a:r>
              <a:rPr sz="1800" spc="-15" dirty="0">
                <a:latin typeface="Calibri"/>
                <a:cs typeface="Calibri"/>
              </a:rPr>
              <a:t>progetti</a:t>
            </a:r>
            <a:endParaRPr sz="1800">
              <a:latin typeface="Calibri"/>
              <a:cs typeface="Calibri"/>
            </a:endParaRPr>
          </a:p>
          <a:p>
            <a:pPr marL="12700">
              <a:lnSpc>
                <a:spcPct val="100000"/>
              </a:lnSpc>
            </a:pPr>
            <a:r>
              <a:rPr sz="1800" spc="-10" dirty="0">
                <a:latin typeface="Calibri"/>
                <a:cs typeface="Calibri"/>
              </a:rPr>
              <a:t>Collegamenti</a:t>
            </a:r>
            <a:r>
              <a:rPr sz="1800" spc="-15" dirty="0">
                <a:latin typeface="Calibri"/>
                <a:cs typeface="Calibri"/>
              </a:rPr>
              <a:t> </a:t>
            </a:r>
            <a:r>
              <a:rPr sz="1800" spc="-10" dirty="0">
                <a:latin typeface="Calibri"/>
                <a:cs typeface="Calibri"/>
              </a:rPr>
              <a:t>esterni</a:t>
            </a:r>
            <a:endParaRPr sz="1800">
              <a:latin typeface="Calibri"/>
              <a:cs typeface="Calibri"/>
            </a:endParaRPr>
          </a:p>
        </p:txBody>
      </p:sp>
      <p:sp>
        <p:nvSpPr>
          <p:cNvPr id="7" name="object 7"/>
          <p:cNvSpPr txBox="1"/>
          <p:nvPr/>
        </p:nvSpPr>
        <p:spPr>
          <a:xfrm>
            <a:off x="3707891" y="2276843"/>
            <a:ext cx="5238750" cy="369570"/>
          </a:xfrm>
          <a:prstGeom prst="rect">
            <a:avLst/>
          </a:prstGeom>
          <a:solidFill>
            <a:srgbClr val="E6DFEB"/>
          </a:solidFill>
          <a:ln w="3175">
            <a:solidFill>
              <a:srgbClr val="000000"/>
            </a:solidFill>
          </a:ln>
        </p:spPr>
        <p:txBody>
          <a:bodyPr vert="horz" wrap="square" lIns="0" tIns="31115" rIns="0" bIns="0" rtlCol="0">
            <a:spAutoFit/>
          </a:bodyPr>
          <a:lstStyle/>
          <a:p>
            <a:pPr marL="192405">
              <a:lnSpc>
                <a:spcPct val="100000"/>
              </a:lnSpc>
              <a:spcBef>
                <a:spcPts val="245"/>
              </a:spcBef>
            </a:pPr>
            <a:r>
              <a:rPr sz="1800" u="heavy" spc="-10" dirty="0">
                <a:solidFill>
                  <a:srgbClr val="0000FF"/>
                </a:solidFill>
                <a:latin typeface="Calibri"/>
                <a:cs typeface="Calibri"/>
              </a:rPr>
              <a:t>https://it.wikipedia.org/wiki/Aiuto:Manuale_di_stile</a:t>
            </a:r>
            <a:endParaRPr sz="18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79676" y="476643"/>
            <a:ext cx="5501005" cy="5918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78151" y="475056"/>
            <a:ext cx="5504180" cy="5921375"/>
          </a:xfrm>
          <a:custGeom>
            <a:avLst/>
            <a:gdLst/>
            <a:ahLst/>
            <a:cxnLst/>
            <a:rect l="l" t="t" r="r" b="b"/>
            <a:pathLst>
              <a:path w="5504180" h="5921375">
                <a:moveTo>
                  <a:pt x="0" y="5921375"/>
                </a:moveTo>
                <a:lnTo>
                  <a:pt x="5504180" y="5921375"/>
                </a:lnTo>
                <a:lnTo>
                  <a:pt x="5504180" y="0"/>
                </a:lnTo>
                <a:lnTo>
                  <a:pt x="0" y="0"/>
                </a:lnTo>
                <a:lnTo>
                  <a:pt x="0" y="5921375"/>
                </a:lnTo>
                <a:close/>
              </a:path>
            </a:pathLst>
          </a:custGeom>
          <a:ln w="3175">
            <a:solidFill>
              <a:srgbClr val="000000"/>
            </a:solidFill>
          </a:ln>
        </p:spPr>
        <p:txBody>
          <a:bodyPr wrap="square" lIns="0" tIns="0" rIns="0" bIns="0" rtlCol="0"/>
          <a:lstStyle/>
          <a:p>
            <a:endParaRPr/>
          </a:p>
        </p:txBody>
      </p:sp>
      <p:sp>
        <p:nvSpPr>
          <p:cNvPr id="4" name="object 4"/>
          <p:cNvSpPr txBox="1"/>
          <p:nvPr/>
        </p:nvSpPr>
        <p:spPr>
          <a:xfrm>
            <a:off x="4363339" y="4173982"/>
            <a:ext cx="436118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0000FF"/>
                </a:solidFill>
                <a:latin typeface="Calibri"/>
                <a:cs typeface="Calibri"/>
              </a:rPr>
              <a:t>https://it.wikipedia.org/wiki/Wikipedia:Modello_di_voce/Libro_di_narrativa</a:t>
            </a:r>
            <a:endParaRPr sz="1100">
              <a:latin typeface="Calibri"/>
              <a:cs typeface="Calibri"/>
            </a:endParaRPr>
          </a:p>
        </p:txBody>
      </p:sp>
      <p:sp>
        <p:nvSpPr>
          <p:cNvPr id="5" name="object 5"/>
          <p:cNvSpPr/>
          <p:nvPr/>
        </p:nvSpPr>
        <p:spPr>
          <a:xfrm>
            <a:off x="4375403" y="4345685"/>
            <a:ext cx="4335780" cy="0"/>
          </a:xfrm>
          <a:custGeom>
            <a:avLst/>
            <a:gdLst/>
            <a:ahLst/>
            <a:cxnLst/>
            <a:rect l="l" t="t" r="r" b="b"/>
            <a:pathLst>
              <a:path w="4335780">
                <a:moveTo>
                  <a:pt x="0" y="0"/>
                </a:moveTo>
                <a:lnTo>
                  <a:pt x="4335780" y="0"/>
                </a:lnTo>
              </a:path>
            </a:pathLst>
          </a:custGeom>
          <a:ln w="9143">
            <a:solidFill>
              <a:srgbClr val="0000FF"/>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8439" y="0"/>
            <a:ext cx="6429375" cy="757555"/>
          </a:xfrm>
          <a:prstGeom prst="rect">
            <a:avLst/>
          </a:prstGeom>
        </p:spPr>
        <p:txBody>
          <a:bodyPr vert="horz" wrap="square" lIns="0" tIns="12700" rIns="0" bIns="0" rtlCol="0">
            <a:spAutoFit/>
          </a:bodyPr>
          <a:lstStyle/>
          <a:p>
            <a:pPr marL="12700">
              <a:lnSpc>
                <a:spcPct val="100000"/>
              </a:lnSpc>
              <a:spcBef>
                <a:spcPts val="100"/>
              </a:spcBef>
            </a:pPr>
            <a:r>
              <a:rPr sz="4800" spc="-15" dirty="0"/>
              <a:t>Significato </a:t>
            </a:r>
            <a:r>
              <a:rPr sz="4800" spc="-5" dirty="0"/>
              <a:t>delle</a:t>
            </a:r>
            <a:r>
              <a:rPr sz="4800" spc="-35" dirty="0"/>
              <a:t> </a:t>
            </a:r>
            <a:r>
              <a:rPr sz="4800" spc="-20" dirty="0"/>
              <a:t>linguette</a:t>
            </a:r>
            <a:endParaRPr sz="4800"/>
          </a:p>
        </p:txBody>
      </p:sp>
      <p:sp>
        <p:nvSpPr>
          <p:cNvPr id="3" name="object 3"/>
          <p:cNvSpPr/>
          <p:nvPr/>
        </p:nvSpPr>
        <p:spPr>
          <a:xfrm>
            <a:off x="395541" y="1700758"/>
            <a:ext cx="8583295" cy="39213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93954" y="1699171"/>
            <a:ext cx="8586470" cy="3924935"/>
          </a:xfrm>
          <a:custGeom>
            <a:avLst/>
            <a:gdLst/>
            <a:ahLst/>
            <a:cxnLst/>
            <a:rect l="l" t="t" r="r" b="b"/>
            <a:pathLst>
              <a:path w="8586470" h="3924935">
                <a:moveTo>
                  <a:pt x="0" y="3924554"/>
                </a:moveTo>
                <a:lnTo>
                  <a:pt x="8586470" y="3924554"/>
                </a:lnTo>
                <a:lnTo>
                  <a:pt x="8586470" y="0"/>
                </a:lnTo>
                <a:lnTo>
                  <a:pt x="0" y="0"/>
                </a:lnTo>
                <a:lnTo>
                  <a:pt x="0" y="3924554"/>
                </a:lnTo>
                <a:close/>
              </a:path>
            </a:pathLst>
          </a:custGeom>
          <a:ln w="3175">
            <a:solidFill>
              <a:srgbClr val="000000"/>
            </a:solidFill>
          </a:ln>
        </p:spPr>
        <p:txBody>
          <a:bodyPr wrap="square" lIns="0" tIns="0" rIns="0" bIns="0" rtlCol="0"/>
          <a:lstStyle/>
          <a:p>
            <a:endParaRPr/>
          </a:p>
        </p:txBody>
      </p:sp>
      <p:sp>
        <p:nvSpPr>
          <p:cNvPr id="5" name="object 5"/>
          <p:cNvSpPr/>
          <p:nvPr/>
        </p:nvSpPr>
        <p:spPr>
          <a:xfrm>
            <a:off x="251523" y="1556804"/>
            <a:ext cx="2050288" cy="63343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26123" y="1531404"/>
            <a:ext cx="2101215" cy="684530"/>
          </a:xfrm>
          <a:custGeom>
            <a:avLst/>
            <a:gdLst/>
            <a:ahLst/>
            <a:cxnLst/>
            <a:rect l="l" t="t" r="r" b="b"/>
            <a:pathLst>
              <a:path w="2101215" h="684530">
                <a:moveTo>
                  <a:pt x="0" y="684237"/>
                </a:moveTo>
                <a:lnTo>
                  <a:pt x="2101088" y="684237"/>
                </a:lnTo>
                <a:lnTo>
                  <a:pt x="2101088" y="0"/>
                </a:lnTo>
                <a:lnTo>
                  <a:pt x="0" y="0"/>
                </a:lnTo>
                <a:lnTo>
                  <a:pt x="0" y="684237"/>
                </a:lnTo>
                <a:close/>
              </a:path>
            </a:pathLst>
          </a:custGeom>
          <a:ln w="50800">
            <a:solidFill>
              <a:srgbClr val="FF0000"/>
            </a:solidFill>
          </a:ln>
        </p:spPr>
        <p:txBody>
          <a:bodyPr wrap="square" lIns="0" tIns="0" rIns="0" bIns="0" rtlCol="0"/>
          <a:lstStyle/>
          <a:p>
            <a:endParaRPr/>
          </a:p>
        </p:txBody>
      </p:sp>
      <p:sp>
        <p:nvSpPr>
          <p:cNvPr id="7" name="object 7"/>
          <p:cNvSpPr/>
          <p:nvPr/>
        </p:nvSpPr>
        <p:spPr>
          <a:xfrm>
            <a:off x="2843783" y="1556766"/>
            <a:ext cx="4032504" cy="63588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818383" y="1531366"/>
            <a:ext cx="4083685" cy="687070"/>
          </a:xfrm>
          <a:custGeom>
            <a:avLst/>
            <a:gdLst/>
            <a:ahLst/>
            <a:cxnLst/>
            <a:rect l="l" t="t" r="r" b="b"/>
            <a:pathLst>
              <a:path w="4083684" h="687069">
                <a:moveTo>
                  <a:pt x="0" y="686688"/>
                </a:moveTo>
                <a:lnTo>
                  <a:pt x="4083304" y="686688"/>
                </a:lnTo>
                <a:lnTo>
                  <a:pt x="4083304" y="0"/>
                </a:lnTo>
                <a:lnTo>
                  <a:pt x="0" y="0"/>
                </a:lnTo>
                <a:lnTo>
                  <a:pt x="0" y="686688"/>
                </a:lnTo>
                <a:close/>
              </a:path>
            </a:pathLst>
          </a:custGeom>
          <a:ln w="50800">
            <a:solidFill>
              <a:srgbClr val="FF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5230" y="186893"/>
            <a:ext cx="5216525" cy="697230"/>
          </a:xfrm>
          <a:prstGeom prst="rect">
            <a:avLst/>
          </a:prstGeom>
        </p:spPr>
        <p:txBody>
          <a:bodyPr vert="horz" wrap="square" lIns="0" tIns="13335" rIns="0" bIns="0" rtlCol="0">
            <a:spAutoFit/>
          </a:bodyPr>
          <a:lstStyle/>
          <a:p>
            <a:pPr marL="12700">
              <a:lnSpc>
                <a:spcPct val="100000"/>
              </a:lnSpc>
              <a:spcBef>
                <a:spcPts val="105"/>
              </a:spcBef>
            </a:pPr>
            <a:r>
              <a:rPr sz="4400" spc="-10" dirty="0"/>
              <a:t>Cronologia,</a:t>
            </a:r>
            <a:r>
              <a:rPr sz="4400" spc="-60" dirty="0"/>
              <a:t> </a:t>
            </a:r>
            <a:r>
              <a:rPr sz="4400" spc="-15" dirty="0"/>
              <a:t>Statistiche</a:t>
            </a:r>
            <a:endParaRPr sz="4400"/>
          </a:p>
        </p:txBody>
      </p:sp>
      <p:sp>
        <p:nvSpPr>
          <p:cNvPr id="3" name="object 3"/>
          <p:cNvSpPr/>
          <p:nvPr/>
        </p:nvSpPr>
        <p:spPr>
          <a:xfrm>
            <a:off x="251523" y="1556727"/>
            <a:ext cx="8610600" cy="424853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49936" y="1555140"/>
            <a:ext cx="8613775" cy="4251960"/>
          </a:xfrm>
          <a:custGeom>
            <a:avLst/>
            <a:gdLst/>
            <a:ahLst/>
            <a:cxnLst/>
            <a:rect l="l" t="t" r="r" b="b"/>
            <a:pathLst>
              <a:path w="8613775" h="4251960">
                <a:moveTo>
                  <a:pt x="0" y="4251706"/>
                </a:moveTo>
                <a:lnTo>
                  <a:pt x="8613775" y="4251706"/>
                </a:lnTo>
                <a:lnTo>
                  <a:pt x="8613775" y="0"/>
                </a:lnTo>
                <a:lnTo>
                  <a:pt x="0" y="0"/>
                </a:lnTo>
                <a:lnTo>
                  <a:pt x="0" y="4251706"/>
                </a:lnTo>
                <a:close/>
              </a:path>
            </a:pathLst>
          </a:custGeom>
          <a:ln w="3175">
            <a:solidFill>
              <a:srgbClr val="000000"/>
            </a:solidFill>
          </a:ln>
        </p:spPr>
        <p:txBody>
          <a:bodyPr wrap="square" lIns="0" tIns="0" rIns="0" bIns="0" rtlCol="0"/>
          <a:lstStyle/>
          <a:p>
            <a:endParaRPr/>
          </a:p>
        </p:txBody>
      </p:sp>
      <p:sp>
        <p:nvSpPr>
          <p:cNvPr id="5" name="object 5"/>
          <p:cNvSpPr/>
          <p:nvPr/>
        </p:nvSpPr>
        <p:spPr>
          <a:xfrm>
            <a:off x="395541" y="3501009"/>
            <a:ext cx="8172831" cy="43091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70141" y="3475609"/>
            <a:ext cx="8223884" cy="481965"/>
          </a:xfrm>
          <a:custGeom>
            <a:avLst/>
            <a:gdLst/>
            <a:ahLst/>
            <a:cxnLst/>
            <a:rect l="l" t="t" r="r" b="b"/>
            <a:pathLst>
              <a:path w="8223884" h="481964">
                <a:moveTo>
                  <a:pt x="0" y="481710"/>
                </a:moveTo>
                <a:lnTo>
                  <a:pt x="8223631" y="481710"/>
                </a:lnTo>
                <a:lnTo>
                  <a:pt x="8223631" y="0"/>
                </a:lnTo>
                <a:lnTo>
                  <a:pt x="0" y="0"/>
                </a:lnTo>
                <a:lnTo>
                  <a:pt x="0" y="481710"/>
                </a:lnTo>
                <a:close/>
              </a:path>
            </a:pathLst>
          </a:custGeom>
          <a:ln w="50800">
            <a:solidFill>
              <a:srgbClr val="FF0000"/>
            </a:solidFill>
          </a:ln>
        </p:spPr>
        <p:txBody>
          <a:bodyPr wrap="square" lIns="0" tIns="0" rIns="0" bIns="0" rtlCol="0"/>
          <a:lstStyle/>
          <a:p>
            <a:endParaRPr/>
          </a:p>
        </p:txBody>
      </p:sp>
      <p:sp>
        <p:nvSpPr>
          <p:cNvPr id="7" name="object 7"/>
          <p:cNvSpPr/>
          <p:nvPr/>
        </p:nvSpPr>
        <p:spPr>
          <a:xfrm>
            <a:off x="323532" y="4157370"/>
            <a:ext cx="3960495" cy="55217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98132" y="4131957"/>
            <a:ext cx="4011295" cy="603250"/>
          </a:xfrm>
          <a:custGeom>
            <a:avLst/>
            <a:gdLst/>
            <a:ahLst/>
            <a:cxnLst/>
            <a:rect l="l" t="t" r="r" b="b"/>
            <a:pathLst>
              <a:path w="4011295" h="603250">
                <a:moveTo>
                  <a:pt x="0" y="602983"/>
                </a:moveTo>
                <a:lnTo>
                  <a:pt x="4011295" y="602983"/>
                </a:lnTo>
                <a:lnTo>
                  <a:pt x="4011295" y="0"/>
                </a:lnTo>
                <a:lnTo>
                  <a:pt x="0" y="0"/>
                </a:lnTo>
                <a:lnTo>
                  <a:pt x="0" y="602983"/>
                </a:lnTo>
                <a:close/>
              </a:path>
            </a:pathLst>
          </a:custGeom>
          <a:ln w="50800">
            <a:solidFill>
              <a:srgbClr val="FFFF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90646" y="33909"/>
            <a:ext cx="2673985" cy="696595"/>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6F2F9F"/>
                </a:solidFill>
              </a:rPr>
              <a:t>Le</a:t>
            </a:r>
            <a:r>
              <a:rPr sz="4400" spc="-60" dirty="0">
                <a:solidFill>
                  <a:srgbClr val="6F2F9F"/>
                </a:solidFill>
              </a:rPr>
              <a:t> </a:t>
            </a:r>
            <a:r>
              <a:rPr sz="4400" spc="-10" dirty="0">
                <a:solidFill>
                  <a:srgbClr val="6F2F9F"/>
                </a:solidFill>
              </a:rPr>
              <a:t>non-voci</a:t>
            </a:r>
            <a:endParaRPr sz="4400"/>
          </a:p>
        </p:txBody>
      </p:sp>
      <p:sp>
        <p:nvSpPr>
          <p:cNvPr id="3" name="object 3"/>
          <p:cNvSpPr txBox="1"/>
          <p:nvPr/>
        </p:nvSpPr>
        <p:spPr>
          <a:xfrm>
            <a:off x="474370" y="1070863"/>
            <a:ext cx="8072755" cy="4924425"/>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Calibri"/>
                <a:cs typeface="Calibri"/>
              </a:rPr>
              <a:t>Circa </a:t>
            </a:r>
            <a:r>
              <a:rPr sz="1800" b="1" spc="-10" dirty="0">
                <a:latin typeface="Calibri"/>
                <a:cs typeface="Calibri"/>
              </a:rPr>
              <a:t>metà </a:t>
            </a:r>
            <a:r>
              <a:rPr sz="1800" b="1" spc="-5" dirty="0">
                <a:latin typeface="Calibri"/>
                <a:cs typeface="Calibri"/>
              </a:rPr>
              <a:t>degli inserimenti </a:t>
            </a:r>
            <a:r>
              <a:rPr sz="1800" spc="-5" dirty="0">
                <a:latin typeface="Calibri"/>
                <a:cs typeface="Calibri"/>
              </a:rPr>
              <a:t>in Wikipedia </a:t>
            </a:r>
            <a:r>
              <a:rPr sz="1800" dirty="0">
                <a:latin typeface="Calibri"/>
                <a:cs typeface="Calibri"/>
              </a:rPr>
              <a:t>si </a:t>
            </a:r>
            <a:r>
              <a:rPr sz="1800" spc="-10" dirty="0">
                <a:latin typeface="Calibri"/>
                <a:cs typeface="Calibri"/>
              </a:rPr>
              <a:t>realizza </a:t>
            </a:r>
            <a:r>
              <a:rPr sz="1800" spc="-5" dirty="0">
                <a:latin typeface="Calibri"/>
                <a:cs typeface="Calibri"/>
              </a:rPr>
              <a:t>nelle pagine </a:t>
            </a:r>
            <a:r>
              <a:rPr sz="1800" spc="-10" dirty="0">
                <a:latin typeface="Calibri"/>
                <a:cs typeface="Calibri"/>
              </a:rPr>
              <a:t>“accessorie” </a:t>
            </a:r>
            <a:r>
              <a:rPr lang="it-IT" sz="1800" spc="-10" dirty="0" smtClean="0">
                <a:latin typeface="Calibri"/>
                <a:cs typeface="Calibri"/>
              </a:rPr>
              <a:t>- </a:t>
            </a:r>
            <a:r>
              <a:rPr sz="1800" dirty="0" smtClean="0">
                <a:latin typeface="Calibri"/>
                <a:cs typeface="Calibri"/>
              </a:rPr>
              <a:t>o </a:t>
            </a:r>
            <a:r>
              <a:rPr sz="1800" spc="-5" dirty="0">
                <a:latin typeface="Calibri"/>
                <a:cs typeface="Calibri"/>
              </a:rPr>
              <a:t>di  </a:t>
            </a:r>
            <a:r>
              <a:rPr sz="1800" spc="-10" dirty="0">
                <a:latin typeface="Calibri"/>
                <a:cs typeface="Calibri"/>
              </a:rPr>
              <a:t>“</a:t>
            </a:r>
            <a:r>
              <a:rPr sz="1800" spc="-10" dirty="0" err="1">
                <a:latin typeface="Calibri"/>
                <a:cs typeface="Calibri"/>
              </a:rPr>
              <a:t>servizio</a:t>
            </a:r>
            <a:r>
              <a:rPr sz="1800" spc="-10" dirty="0" smtClean="0">
                <a:latin typeface="Calibri"/>
                <a:cs typeface="Calibri"/>
              </a:rPr>
              <a:t>”</a:t>
            </a:r>
            <a:r>
              <a:rPr lang="it-IT" sz="1800" spc="-10" dirty="0" smtClean="0">
                <a:latin typeface="Calibri"/>
                <a:cs typeface="Calibri"/>
              </a:rPr>
              <a:t> -</a:t>
            </a:r>
            <a:r>
              <a:rPr sz="1800" spc="-10" dirty="0" smtClean="0">
                <a:latin typeface="Calibri"/>
                <a:cs typeface="Calibri"/>
              </a:rPr>
              <a:t> </a:t>
            </a:r>
            <a:r>
              <a:rPr sz="1800" spc="-5" dirty="0">
                <a:latin typeface="Calibri"/>
                <a:cs typeface="Calibri"/>
              </a:rPr>
              <a:t>che </a:t>
            </a:r>
            <a:r>
              <a:rPr sz="1800" spc="-10" dirty="0" err="1">
                <a:latin typeface="Calibri"/>
                <a:cs typeface="Calibri"/>
              </a:rPr>
              <a:t>svolgono</a:t>
            </a:r>
            <a:r>
              <a:rPr sz="1800" spc="-10" dirty="0">
                <a:latin typeface="Calibri"/>
                <a:cs typeface="Calibri"/>
              </a:rPr>
              <a:t> </a:t>
            </a:r>
            <a:r>
              <a:rPr lang="it-IT" sz="1800" spc="-10" dirty="0" smtClean="0">
                <a:latin typeface="Calibri"/>
                <a:cs typeface="Calibri"/>
              </a:rPr>
              <a:t>i </a:t>
            </a:r>
            <a:r>
              <a:rPr sz="1800" spc="-10" dirty="0" err="1" smtClean="0">
                <a:latin typeface="Calibri"/>
                <a:cs typeface="Calibri"/>
              </a:rPr>
              <a:t>compiti</a:t>
            </a:r>
            <a:r>
              <a:rPr lang="it-IT" spc="-10" dirty="0" smtClean="0">
                <a:latin typeface="Calibri"/>
                <a:cs typeface="Calibri"/>
              </a:rPr>
              <a:t> di</a:t>
            </a:r>
            <a:r>
              <a:rPr sz="1800" spc="-10" dirty="0" smtClean="0">
                <a:latin typeface="Calibri"/>
                <a:cs typeface="Calibri"/>
              </a:rPr>
              <a:t> </a:t>
            </a:r>
            <a:r>
              <a:rPr sz="1800" spc="-10" dirty="0" err="1" smtClean="0">
                <a:latin typeface="Calibri"/>
                <a:cs typeface="Calibri"/>
              </a:rPr>
              <a:t>defini</a:t>
            </a:r>
            <a:r>
              <a:rPr lang="it-IT" sz="1800" spc="-10" dirty="0" smtClean="0">
                <a:latin typeface="Calibri"/>
                <a:cs typeface="Calibri"/>
              </a:rPr>
              <a:t>re</a:t>
            </a:r>
            <a:r>
              <a:rPr sz="1800" spc="-10" dirty="0" smtClean="0">
                <a:latin typeface="Calibri"/>
                <a:cs typeface="Calibri"/>
              </a:rPr>
              <a:t> </a:t>
            </a:r>
            <a:r>
              <a:rPr sz="1800" spc="-5" dirty="0">
                <a:latin typeface="Calibri"/>
                <a:cs typeface="Calibri"/>
              </a:rPr>
              <a:t>le linee </a:t>
            </a:r>
            <a:r>
              <a:rPr sz="1800" spc="-10" dirty="0">
                <a:latin typeface="Calibri"/>
                <a:cs typeface="Calibri"/>
              </a:rPr>
              <a:t>editoriali, </a:t>
            </a:r>
            <a:r>
              <a:rPr lang="it-IT" sz="1800" spc="-10" dirty="0" smtClean="0">
                <a:latin typeface="Calibri"/>
                <a:cs typeface="Calibri"/>
              </a:rPr>
              <a:t>di offrire </a:t>
            </a:r>
            <a:r>
              <a:rPr sz="1800" spc="-10" dirty="0" err="1" smtClean="0">
                <a:latin typeface="Calibri"/>
                <a:cs typeface="Calibri"/>
              </a:rPr>
              <a:t>statistiche</a:t>
            </a:r>
            <a:r>
              <a:rPr sz="1800" spc="-10" dirty="0">
                <a:latin typeface="Calibri"/>
                <a:cs typeface="Calibri"/>
              </a:rPr>
              <a:t>, istruzioni </a:t>
            </a:r>
            <a:r>
              <a:rPr sz="1800" spc="-5" dirty="0">
                <a:latin typeface="Calibri"/>
                <a:cs typeface="Calibri"/>
              </a:rPr>
              <a:t>sulla </a:t>
            </a:r>
            <a:r>
              <a:rPr sz="1800" spc="-15" dirty="0">
                <a:latin typeface="Calibri"/>
                <a:cs typeface="Calibri"/>
              </a:rPr>
              <a:t>stesura </a:t>
            </a:r>
            <a:r>
              <a:rPr sz="1800" spc="-5" dirty="0">
                <a:latin typeface="Calibri"/>
                <a:cs typeface="Calibri"/>
              </a:rPr>
              <a:t>degli </a:t>
            </a:r>
            <a:r>
              <a:rPr sz="1800" spc="-10" dirty="0">
                <a:latin typeface="Calibri"/>
                <a:cs typeface="Calibri"/>
              </a:rPr>
              <a:t>articoli, </a:t>
            </a:r>
            <a:r>
              <a:rPr lang="it-IT" sz="1800" spc="-10" dirty="0" smtClean="0">
                <a:latin typeface="Calibri"/>
                <a:cs typeface="Calibri"/>
              </a:rPr>
              <a:t>di </a:t>
            </a:r>
            <a:r>
              <a:rPr sz="1800" spc="-10" dirty="0" err="1" smtClean="0">
                <a:latin typeface="Calibri"/>
                <a:cs typeface="Calibri"/>
              </a:rPr>
              <a:t>gesti</a:t>
            </a:r>
            <a:r>
              <a:rPr lang="it-IT" sz="1800" spc="-10" dirty="0" smtClean="0">
                <a:latin typeface="Calibri"/>
                <a:cs typeface="Calibri"/>
              </a:rPr>
              <a:t>re</a:t>
            </a:r>
            <a:r>
              <a:rPr sz="1800" spc="-10" dirty="0" smtClean="0">
                <a:latin typeface="Calibri"/>
                <a:cs typeface="Calibri"/>
              </a:rPr>
              <a:t> </a:t>
            </a:r>
            <a:r>
              <a:rPr sz="1800" dirty="0">
                <a:latin typeface="Calibri"/>
                <a:cs typeface="Calibri"/>
              </a:rPr>
              <a:t>la </a:t>
            </a:r>
            <a:r>
              <a:rPr sz="1800" spc="-5" dirty="0">
                <a:latin typeface="Calibri"/>
                <a:cs typeface="Calibri"/>
              </a:rPr>
              <a:t>discussione </a:t>
            </a:r>
            <a:r>
              <a:rPr sz="1800" spc="-15" dirty="0">
                <a:latin typeface="Calibri"/>
                <a:cs typeface="Calibri"/>
              </a:rPr>
              <a:t>fra </a:t>
            </a:r>
            <a:r>
              <a:rPr sz="1800" spc="-5" dirty="0" err="1">
                <a:latin typeface="Calibri"/>
                <a:cs typeface="Calibri"/>
              </a:rPr>
              <a:t>gli</a:t>
            </a:r>
            <a:r>
              <a:rPr sz="1800" spc="-5" dirty="0">
                <a:latin typeface="Calibri"/>
                <a:cs typeface="Calibri"/>
              </a:rPr>
              <a:t> </a:t>
            </a:r>
            <a:r>
              <a:rPr sz="1800" spc="-10" dirty="0" err="1" smtClean="0">
                <a:latin typeface="Calibri"/>
                <a:cs typeface="Calibri"/>
              </a:rPr>
              <a:t>utenti</a:t>
            </a:r>
            <a:r>
              <a:rPr lang="it-IT" sz="1800" spc="-10" dirty="0" smtClean="0">
                <a:latin typeface="Calibri"/>
                <a:cs typeface="Calibri"/>
              </a:rPr>
              <a:t>. </a:t>
            </a:r>
            <a:r>
              <a:rPr lang="it-IT" spc="-10" dirty="0">
                <a:latin typeface="Calibri"/>
                <a:cs typeface="Calibri"/>
              </a:rPr>
              <a:t>D</a:t>
            </a:r>
            <a:r>
              <a:rPr sz="1800" spc="-5" dirty="0" smtClean="0">
                <a:latin typeface="Calibri"/>
                <a:cs typeface="Calibri"/>
              </a:rPr>
              <a:t>anno</a:t>
            </a:r>
            <a:r>
              <a:rPr lang="it-IT" sz="1800" spc="-5" dirty="0" smtClean="0">
                <a:latin typeface="Calibri"/>
                <a:cs typeface="Calibri"/>
              </a:rPr>
              <a:t> inoltre</a:t>
            </a:r>
            <a:r>
              <a:rPr sz="1800" spc="-5" dirty="0" smtClean="0">
                <a:latin typeface="Calibri"/>
                <a:cs typeface="Calibri"/>
              </a:rPr>
              <a:t> </a:t>
            </a:r>
            <a:r>
              <a:rPr sz="1800" spc="-5" dirty="0" err="1">
                <a:latin typeface="Calibri"/>
                <a:cs typeface="Calibri"/>
              </a:rPr>
              <a:t>indicazioni</a:t>
            </a:r>
            <a:r>
              <a:rPr sz="1800" spc="-5" dirty="0">
                <a:latin typeface="Calibri"/>
                <a:cs typeface="Calibri"/>
              </a:rPr>
              <a:t> </a:t>
            </a:r>
            <a:r>
              <a:rPr lang="it-IT" sz="1800" spc="-5" dirty="0" smtClean="0">
                <a:latin typeface="Calibri"/>
                <a:cs typeface="Calibri"/>
              </a:rPr>
              <a:t>sul </a:t>
            </a:r>
            <a:r>
              <a:rPr sz="1800" spc="-10" dirty="0" err="1" smtClean="0">
                <a:latin typeface="Calibri"/>
                <a:cs typeface="Calibri"/>
              </a:rPr>
              <a:t>miglioramento</a:t>
            </a:r>
            <a:r>
              <a:rPr sz="1800" spc="-10" dirty="0" smtClean="0">
                <a:latin typeface="Calibri"/>
                <a:cs typeface="Calibri"/>
              </a:rPr>
              <a:t> </a:t>
            </a:r>
            <a:r>
              <a:rPr sz="1800" spc="-5" dirty="0">
                <a:latin typeface="Calibri"/>
                <a:cs typeface="Calibri"/>
              </a:rPr>
              <a:t>degli </a:t>
            </a:r>
            <a:r>
              <a:rPr sz="1800" spc="-10" dirty="0">
                <a:latin typeface="Calibri"/>
                <a:cs typeface="Calibri"/>
              </a:rPr>
              <a:t>articoli,</a:t>
            </a:r>
            <a:r>
              <a:rPr sz="1800" spc="215" dirty="0">
                <a:latin typeface="Calibri"/>
                <a:cs typeface="Calibri"/>
              </a:rPr>
              <a:t> </a:t>
            </a:r>
            <a:r>
              <a:rPr sz="1800" spc="-5" dirty="0">
                <a:latin typeface="Calibri"/>
                <a:cs typeface="Calibri"/>
              </a:rPr>
              <a:t>ecc.</a:t>
            </a:r>
            <a:endParaRPr sz="1800" dirty="0">
              <a:latin typeface="Calibri"/>
              <a:cs typeface="Calibri"/>
            </a:endParaRPr>
          </a:p>
          <a:p>
            <a:pPr marL="1841500">
              <a:lnSpc>
                <a:spcPct val="100000"/>
              </a:lnSpc>
              <a:spcBef>
                <a:spcPts val="1440"/>
              </a:spcBef>
            </a:pPr>
            <a:r>
              <a:rPr sz="1800" b="1" spc="-5" dirty="0">
                <a:latin typeface="Calibri"/>
                <a:cs typeface="Calibri"/>
              </a:rPr>
              <a:t>Raccomandazioni </a:t>
            </a:r>
            <a:r>
              <a:rPr sz="1800" b="1" dirty="0">
                <a:latin typeface="Calibri"/>
                <a:cs typeface="Calibri"/>
              </a:rPr>
              <a:t>e line</a:t>
            </a:r>
            <a:r>
              <a:rPr sz="1800" b="1" spc="-75" dirty="0">
                <a:latin typeface="Calibri"/>
                <a:cs typeface="Calibri"/>
              </a:rPr>
              <a:t> </a:t>
            </a:r>
            <a:r>
              <a:rPr sz="1800" b="1" spc="-5" dirty="0">
                <a:latin typeface="Calibri"/>
                <a:cs typeface="Calibri"/>
              </a:rPr>
              <a:t>guida</a:t>
            </a:r>
            <a:endParaRPr sz="1800" dirty="0">
              <a:latin typeface="Calibri"/>
              <a:cs typeface="Calibri"/>
            </a:endParaRPr>
          </a:p>
          <a:p>
            <a:pPr>
              <a:lnSpc>
                <a:spcPct val="100000"/>
              </a:lnSpc>
              <a:spcBef>
                <a:spcPts val="30"/>
              </a:spcBef>
            </a:pPr>
            <a:endParaRPr sz="1850" dirty="0">
              <a:latin typeface="Times New Roman"/>
              <a:cs typeface="Times New Roman"/>
            </a:endParaRPr>
          </a:p>
          <a:p>
            <a:pPr marL="1841500">
              <a:lnSpc>
                <a:spcPct val="100000"/>
              </a:lnSpc>
            </a:pPr>
            <a:r>
              <a:rPr sz="1800" b="1" spc="-10" dirty="0">
                <a:latin typeface="Calibri"/>
                <a:cs typeface="Calibri"/>
              </a:rPr>
              <a:t>Pagine </a:t>
            </a:r>
            <a:r>
              <a:rPr sz="1800" b="1" dirty="0">
                <a:latin typeface="Calibri"/>
                <a:cs typeface="Calibri"/>
              </a:rPr>
              <a:t>di</a:t>
            </a:r>
            <a:r>
              <a:rPr sz="1800" b="1" spc="-30" dirty="0">
                <a:latin typeface="Calibri"/>
                <a:cs typeface="Calibri"/>
              </a:rPr>
              <a:t> </a:t>
            </a:r>
            <a:r>
              <a:rPr sz="1800" b="1" spc="-5" dirty="0">
                <a:latin typeface="Calibri"/>
                <a:cs typeface="Calibri"/>
              </a:rPr>
              <a:t>aiuto</a:t>
            </a:r>
            <a:endParaRPr sz="1800" dirty="0">
              <a:latin typeface="Calibri"/>
              <a:cs typeface="Calibri"/>
            </a:endParaRPr>
          </a:p>
          <a:p>
            <a:pPr>
              <a:lnSpc>
                <a:spcPct val="100000"/>
              </a:lnSpc>
              <a:spcBef>
                <a:spcPts val="35"/>
              </a:spcBef>
            </a:pPr>
            <a:endParaRPr sz="1850" dirty="0">
              <a:latin typeface="Times New Roman"/>
              <a:cs typeface="Times New Roman"/>
            </a:endParaRPr>
          </a:p>
          <a:p>
            <a:pPr marL="1841500">
              <a:lnSpc>
                <a:spcPct val="100000"/>
              </a:lnSpc>
            </a:pPr>
            <a:r>
              <a:rPr sz="1800" b="1" spc="-5" dirty="0">
                <a:latin typeface="Calibri"/>
                <a:cs typeface="Calibri"/>
              </a:rPr>
              <a:t>Pagine</a:t>
            </a:r>
            <a:r>
              <a:rPr sz="1800" b="1" spc="-40" dirty="0">
                <a:latin typeface="Calibri"/>
                <a:cs typeface="Calibri"/>
              </a:rPr>
              <a:t> </a:t>
            </a:r>
            <a:r>
              <a:rPr sz="1800" b="1" spc="-10" dirty="0">
                <a:latin typeface="Calibri"/>
                <a:cs typeface="Calibri"/>
              </a:rPr>
              <a:t>Utenti</a:t>
            </a:r>
            <a:endParaRPr sz="1800" dirty="0">
              <a:latin typeface="Calibri"/>
              <a:cs typeface="Calibri"/>
            </a:endParaRPr>
          </a:p>
          <a:p>
            <a:pPr marL="1841500" marR="2978150">
              <a:lnSpc>
                <a:spcPct val="200000"/>
              </a:lnSpc>
            </a:pPr>
            <a:r>
              <a:rPr sz="1800" b="1" spc="-10" dirty="0">
                <a:latin typeface="Calibri"/>
                <a:cs typeface="Calibri"/>
              </a:rPr>
              <a:t>Pagina </a:t>
            </a:r>
            <a:r>
              <a:rPr sz="1800" b="1" dirty="0">
                <a:latin typeface="Calibri"/>
                <a:cs typeface="Calibri"/>
              </a:rPr>
              <a:t>di </a:t>
            </a:r>
            <a:r>
              <a:rPr sz="1800" b="1" spc="-5" dirty="0">
                <a:latin typeface="Calibri"/>
                <a:cs typeface="Calibri"/>
              </a:rPr>
              <a:t>discussione </a:t>
            </a:r>
            <a:r>
              <a:rPr sz="1800" b="1" spc="-10" dirty="0">
                <a:latin typeface="Calibri"/>
                <a:cs typeface="Calibri"/>
              </a:rPr>
              <a:t>Utente  Pagine </a:t>
            </a:r>
            <a:r>
              <a:rPr sz="1800" b="1" dirty="0">
                <a:latin typeface="Calibri"/>
                <a:cs typeface="Calibri"/>
              </a:rPr>
              <a:t>di </a:t>
            </a:r>
            <a:r>
              <a:rPr sz="1800" b="1" spc="-5" dirty="0">
                <a:latin typeface="Calibri"/>
                <a:cs typeface="Calibri"/>
              </a:rPr>
              <a:t>discussione comune:</a:t>
            </a:r>
            <a:r>
              <a:rPr sz="1800" b="1" spc="-110" dirty="0">
                <a:latin typeface="Calibri"/>
                <a:cs typeface="Calibri"/>
              </a:rPr>
              <a:t> </a:t>
            </a:r>
            <a:r>
              <a:rPr sz="1800" b="1" dirty="0">
                <a:latin typeface="Calibri"/>
                <a:cs typeface="Calibri"/>
              </a:rPr>
              <a:t>Bar  </a:t>
            </a:r>
            <a:r>
              <a:rPr sz="1800" b="1" spc="-10" dirty="0">
                <a:latin typeface="Calibri"/>
                <a:cs typeface="Calibri"/>
              </a:rPr>
              <a:t>Categorie </a:t>
            </a:r>
            <a:r>
              <a:rPr sz="1800" b="1" dirty="0">
                <a:latin typeface="Calibri"/>
                <a:cs typeface="Calibri"/>
              </a:rPr>
              <a:t>e</a:t>
            </a:r>
            <a:r>
              <a:rPr sz="1800" b="1" spc="-45" dirty="0">
                <a:latin typeface="Calibri"/>
                <a:cs typeface="Calibri"/>
              </a:rPr>
              <a:t> </a:t>
            </a:r>
            <a:r>
              <a:rPr sz="1800" b="1" spc="-10" dirty="0">
                <a:latin typeface="Calibri"/>
                <a:cs typeface="Calibri"/>
              </a:rPr>
              <a:t>Portali</a:t>
            </a:r>
            <a:endParaRPr sz="1800" dirty="0">
              <a:latin typeface="Calibri"/>
              <a:cs typeface="Calibri"/>
            </a:endParaRPr>
          </a:p>
          <a:p>
            <a:pPr>
              <a:lnSpc>
                <a:spcPct val="100000"/>
              </a:lnSpc>
              <a:spcBef>
                <a:spcPts val="30"/>
              </a:spcBef>
            </a:pPr>
            <a:endParaRPr sz="1850" dirty="0">
              <a:latin typeface="Times New Roman"/>
              <a:cs typeface="Times New Roman"/>
            </a:endParaRPr>
          </a:p>
          <a:p>
            <a:pPr marL="1841500">
              <a:lnSpc>
                <a:spcPct val="100000"/>
              </a:lnSpc>
            </a:pPr>
            <a:r>
              <a:rPr sz="1800" b="1" spc="-30" dirty="0">
                <a:latin typeface="Calibri"/>
                <a:cs typeface="Calibri"/>
              </a:rPr>
              <a:t>Template</a:t>
            </a:r>
            <a:endParaRPr sz="1800" dirty="0">
              <a:latin typeface="Calibri"/>
              <a:cs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2285" y="461594"/>
            <a:ext cx="1520825" cy="697230"/>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000000"/>
                </a:solidFill>
              </a:rPr>
              <a:t>AIU</a:t>
            </a:r>
            <a:r>
              <a:rPr sz="4400" spc="-110" dirty="0">
                <a:solidFill>
                  <a:srgbClr val="000000"/>
                </a:solidFill>
              </a:rPr>
              <a:t>T</a:t>
            </a:r>
            <a:r>
              <a:rPr sz="4400" dirty="0">
                <a:solidFill>
                  <a:srgbClr val="000000"/>
                </a:solidFill>
              </a:rPr>
              <a:t>O</a:t>
            </a:r>
            <a:endParaRPr sz="4400"/>
          </a:p>
        </p:txBody>
      </p:sp>
      <p:sp>
        <p:nvSpPr>
          <p:cNvPr id="3" name="object 3"/>
          <p:cNvSpPr/>
          <p:nvPr/>
        </p:nvSpPr>
        <p:spPr>
          <a:xfrm>
            <a:off x="179514" y="1700783"/>
            <a:ext cx="8704834" cy="34030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7927" y="1699260"/>
            <a:ext cx="8708390" cy="3406775"/>
          </a:xfrm>
          <a:custGeom>
            <a:avLst/>
            <a:gdLst/>
            <a:ahLst/>
            <a:cxnLst/>
            <a:rect l="l" t="t" r="r" b="b"/>
            <a:pathLst>
              <a:path w="8708390" h="3406775">
                <a:moveTo>
                  <a:pt x="0" y="3406266"/>
                </a:moveTo>
                <a:lnTo>
                  <a:pt x="8708009" y="3406266"/>
                </a:lnTo>
                <a:lnTo>
                  <a:pt x="8708009" y="0"/>
                </a:lnTo>
                <a:lnTo>
                  <a:pt x="0" y="0"/>
                </a:lnTo>
                <a:lnTo>
                  <a:pt x="0" y="3406266"/>
                </a:lnTo>
                <a:close/>
              </a:path>
            </a:pathLst>
          </a:custGeom>
          <a:ln w="3175">
            <a:solidFill>
              <a:srgbClr val="000000"/>
            </a:solidFill>
          </a:ln>
        </p:spPr>
        <p:txBody>
          <a:bodyPr wrap="square" lIns="0" tIns="0" rIns="0" bIns="0" rtlCol="0"/>
          <a:lstStyle/>
          <a:p>
            <a:endParaRPr/>
          </a:p>
        </p:txBody>
      </p:sp>
      <p:sp>
        <p:nvSpPr>
          <p:cNvPr id="5" name="object 5"/>
          <p:cNvSpPr txBox="1"/>
          <p:nvPr/>
        </p:nvSpPr>
        <p:spPr>
          <a:xfrm>
            <a:off x="2707004" y="5752287"/>
            <a:ext cx="3774440" cy="299720"/>
          </a:xfrm>
          <a:prstGeom prst="rect">
            <a:avLst/>
          </a:prstGeom>
        </p:spPr>
        <p:txBody>
          <a:bodyPr vert="horz" wrap="square" lIns="0" tIns="12700" rIns="0" bIns="0" rtlCol="0">
            <a:spAutoFit/>
          </a:bodyPr>
          <a:lstStyle/>
          <a:p>
            <a:pPr marL="12700">
              <a:lnSpc>
                <a:spcPct val="100000"/>
              </a:lnSpc>
              <a:spcBef>
                <a:spcPts val="100"/>
              </a:spcBef>
            </a:pPr>
            <a:r>
              <a:rPr sz="1800" u="heavy" spc="-10" dirty="0">
                <a:solidFill>
                  <a:srgbClr val="0000FF"/>
                </a:solidFill>
                <a:latin typeface="Calibri"/>
                <a:cs typeface="Calibri"/>
              </a:rPr>
              <a:t>https://it.wikipedia.org/wiki/Aiuto:Aiuto</a:t>
            </a:r>
            <a:endParaRPr sz="1800">
              <a:latin typeface="Calibri"/>
              <a:cs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2850" y="69850"/>
            <a:ext cx="7318298" cy="615553"/>
          </a:xfrm>
        </p:spPr>
        <p:txBody>
          <a:bodyPr/>
          <a:lstStyle/>
          <a:p>
            <a:pPr algn="ctr"/>
            <a:r>
              <a:rPr lang="it-IT" dirty="0" smtClean="0"/>
              <a:t>Un caso problematico.</a:t>
            </a:r>
            <a:endParaRPr lang="it-IT" dirty="0"/>
          </a:p>
        </p:txBody>
      </p:sp>
      <p:pic>
        <p:nvPicPr>
          <p:cNvPr id="8" name="Immagine 7"/>
          <p:cNvPicPr>
            <a:picLocks noChangeAspect="1"/>
          </p:cNvPicPr>
          <p:nvPr/>
        </p:nvPicPr>
        <p:blipFill>
          <a:blip r:embed="rId2"/>
          <a:stretch>
            <a:fillRect/>
          </a:stretch>
        </p:blipFill>
        <p:spPr>
          <a:xfrm>
            <a:off x="0" y="834957"/>
            <a:ext cx="9144000" cy="5188085"/>
          </a:xfrm>
          <a:prstGeom prst="rect">
            <a:avLst/>
          </a:prstGeom>
        </p:spPr>
      </p:pic>
      <p:sp>
        <p:nvSpPr>
          <p:cNvPr id="3" name="Segnaposto testo 2"/>
          <p:cNvSpPr>
            <a:spLocks noGrp="1"/>
          </p:cNvSpPr>
          <p:nvPr>
            <p:ph type="body" idx="1"/>
          </p:nvPr>
        </p:nvSpPr>
        <p:spPr>
          <a:xfrm>
            <a:off x="650240" y="2126995"/>
            <a:ext cx="7503160" cy="3969005"/>
          </a:xfrm>
        </p:spPr>
        <p:txBody>
          <a:bodyPr/>
          <a:lstStyle/>
          <a:p>
            <a:endParaRPr lang="it-IT" dirty="0"/>
          </a:p>
        </p:txBody>
      </p:sp>
    </p:spTree>
    <p:extLst>
      <p:ext uri="{BB962C8B-B14F-4D97-AF65-F5344CB8AC3E}">
        <p14:creationId xmlns:p14="http://schemas.microsoft.com/office/powerpoint/2010/main" val="1991234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39798" y="1971141"/>
            <a:ext cx="4705350" cy="1781810"/>
          </a:xfrm>
          <a:prstGeom prst="rect">
            <a:avLst/>
          </a:prstGeom>
        </p:spPr>
        <p:txBody>
          <a:bodyPr vert="horz" wrap="square" lIns="0" tIns="110489" rIns="0" bIns="0" rtlCol="0">
            <a:spAutoFit/>
          </a:bodyPr>
          <a:lstStyle/>
          <a:p>
            <a:pPr marL="12700" algn="ctr">
              <a:lnSpc>
                <a:spcPct val="100000"/>
              </a:lnSpc>
              <a:spcBef>
                <a:spcPts val="869"/>
              </a:spcBef>
            </a:pPr>
            <a:r>
              <a:rPr sz="3200" b="1" dirty="0">
                <a:latin typeface="Calibri"/>
                <a:cs typeface="Calibri"/>
              </a:rPr>
              <a:t>I </a:t>
            </a:r>
            <a:r>
              <a:rPr sz="3200" b="1" spc="-5" dirty="0">
                <a:latin typeface="Calibri"/>
                <a:cs typeface="Calibri"/>
              </a:rPr>
              <a:t>cinque</a:t>
            </a:r>
            <a:r>
              <a:rPr sz="3200" b="1" spc="-55" dirty="0">
                <a:latin typeface="Calibri"/>
                <a:cs typeface="Calibri"/>
              </a:rPr>
              <a:t> </a:t>
            </a:r>
            <a:r>
              <a:rPr lang="it-IT" sz="3200" b="1" spc="-55" dirty="0" smtClean="0">
                <a:latin typeface="Calibri"/>
                <a:cs typeface="Calibri"/>
              </a:rPr>
              <a:t>"</a:t>
            </a:r>
            <a:r>
              <a:rPr sz="3200" b="1" spc="-5" dirty="0" err="1" smtClean="0">
                <a:latin typeface="Calibri"/>
                <a:cs typeface="Calibri"/>
              </a:rPr>
              <a:t>pilastri</a:t>
            </a:r>
            <a:r>
              <a:rPr lang="it-IT" sz="3200" b="1" spc="-5" dirty="0">
                <a:latin typeface="Calibri"/>
                <a:cs typeface="Calibri"/>
              </a:rPr>
              <a:t>"</a:t>
            </a:r>
            <a:r>
              <a:rPr lang="it-IT" sz="3200" b="1" spc="-5" dirty="0" smtClean="0">
                <a:latin typeface="Calibri"/>
                <a:cs typeface="Calibri"/>
              </a:rPr>
              <a:t>.</a:t>
            </a:r>
            <a:endParaRPr sz="3200" dirty="0">
              <a:latin typeface="Calibri"/>
              <a:cs typeface="Calibri"/>
            </a:endParaRPr>
          </a:p>
          <a:p>
            <a:pPr marL="12700" algn="ctr">
              <a:lnSpc>
                <a:spcPct val="100000"/>
              </a:lnSpc>
              <a:spcBef>
                <a:spcPts val="770"/>
              </a:spcBef>
            </a:pPr>
            <a:r>
              <a:rPr sz="3200" b="1" dirty="0">
                <a:latin typeface="Calibri"/>
                <a:cs typeface="Calibri"/>
              </a:rPr>
              <a:t>Il </a:t>
            </a:r>
            <a:r>
              <a:rPr lang="it-IT" sz="3200" b="1" spc="-5" dirty="0" smtClean="0">
                <a:latin typeface="Calibri"/>
                <a:cs typeface="Calibri"/>
              </a:rPr>
              <a:t>m</a:t>
            </a:r>
            <a:r>
              <a:rPr sz="3200" b="1" spc="-5" dirty="0" err="1" smtClean="0">
                <a:latin typeface="Calibri"/>
                <a:cs typeface="Calibri"/>
              </a:rPr>
              <a:t>anuale</a:t>
            </a:r>
            <a:r>
              <a:rPr sz="3200" b="1" spc="-5" dirty="0" smtClean="0">
                <a:latin typeface="Calibri"/>
                <a:cs typeface="Calibri"/>
              </a:rPr>
              <a:t> </a:t>
            </a:r>
            <a:r>
              <a:rPr sz="3200" b="1" dirty="0">
                <a:latin typeface="Calibri"/>
                <a:cs typeface="Calibri"/>
              </a:rPr>
              <a:t>di</a:t>
            </a:r>
            <a:r>
              <a:rPr sz="3200" b="1" spc="-45" dirty="0">
                <a:latin typeface="Calibri"/>
                <a:cs typeface="Calibri"/>
              </a:rPr>
              <a:t> </a:t>
            </a:r>
            <a:r>
              <a:rPr sz="3200" b="1" spc="-10" dirty="0" smtClean="0">
                <a:latin typeface="Calibri"/>
                <a:cs typeface="Calibri"/>
              </a:rPr>
              <a:t>stile</a:t>
            </a:r>
            <a:r>
              <a:rPr lang="it-IT" sz="3200" b="1" spc="-10" dirty="0" smtClean="0">
                <a:latin typeface="Calibri"/>
                <a:cs typeface="Calibri"/>
              </a:rPr>
              <a:t>.</a:t>
            </a:r>
            <a:endParaRPr sz="3200" dirty="0">
              <a:latin typeface="Calibri"/>
              <a:cs typeface="Calibri"/>
            </a:endParaRPr>
          </a:p>
          <a:p>
            <a:pPr marL="12700" algn="ctr">
              <a:lnSpc>
                <a:spcPct val="100000"/>
              </a:lnSpc>
              <a:spcBef>
                <a:spcPts val="765"/>
              </a:spcBef>
            </a:pPr>
            <a:r>
              <a:rPr sz="3200" b="1" dirty="0">
                <a:latin typeface="Calibri"/>
                <a:cs typeface="Calibri"/>
              </a:rPr>
              <a:t>Il </a:t>
            </a:r>
            <a:r>
              <a:rPr sz="3200" b="1" spc="-15" dirty="0">
                <a:latin typeface="Calibri"/>
                <a:cs typeface="Calibri"/>
              </a:rPr>
              <a:t>concetto </a:t>
            </a:r>
            <a:r>
              <a:rPr sz="3200" b="1" dirty="0">
                <a:latin typeface="Calibri"/>
                <a:cs typeface="Calibri"/>
              </a:rPr>
              <a:t>di</a:t>
            </a:r>
            <a:r>
              <a:rPr sz="3200" b="1" spc="-45" dirty="0">
                <a:latin typeface="Calibri"/>
                <a:cs typeface="Calibri"/>
              </a:rPr>
              <a:t> </a:t>
            </a:r>
            <a:r>
              <a:rPr sz="3200" b="1" spc="-20" dirty="0">
                <a:latin typeface="Calibri"/>
                <a:cs typeface="Calibri"/>
              </a:rPr>
              <a:t>“</a:t>
            </a:r>
            <a:r>
              <a:rPr sz="3200" b="1" spc="-20" dirty="0" err="1">
                <a:latin typeface="Calibri"/>
                <a:cs typeface="Calibri"/>
              </a:rPr>
              <a:t>attendibilità</a:t>
            </a:r>
            <a:r>
              <a:rPr sz="3200" b="1" spc="-20" dirty="0" smtClean="0">
                <a:latin typeface="Calibri"/>
                <a:cs typeface="Calibri"/>
              </a:rPr>
              <a:t>”</a:t>
            </a:r>
            <a:r>
              <a:rPr lang="it-IT" sz="3200" b="1" spc="-20" dirty="0" smtClean="0">
                <a:latin typeface="Calibri"/>
                <a:cs typeface="Calibri"/>
              </a:rPr>
              <a:t>.</a:t>
            </a:r>
            <a:endParaRPr sz="3200" dirty="0">
              <a:latin typeface="Calibri"/>
              <a:cs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437" y="2188845"/>
            <a:ext cx="4064635" cy="695960"/>
          </a:xfrm>
          <a:prstGeom prst="rect">
            <a:avLst/>
          </a:prstGeom>
        </p:spPr>
        <p:txBody>
          <a:bodyPr vert="horz" wrap="square" lIns="0" tIns="12065" rIns="0" bIns="0" rtlCol="0">
            <a:spAutoFit/>
          </a:bodyPr>
          <a:lstStyle/>
          <a:p>
            <a:pPr marL="12700" marR="5080">
              <a:lnSpc>
                <a:spcPct val="100000"/>
              </a:lnSpc>
              <a:spcBef>
                <a:spcPts val="95"/>
              </a:spcBef>
            </a:pPr>
            <a:r>
              <a:rPr sz="2200" spc="-10" dirty="0">
                <a:solidFill>
                  <a:srgbClr val="000000"/>
                </a:solidFill>
              </a:rPr>
              <a:t>Wikipedia </a:t>
            </a:r>
            <a:r>
              <a:rPr sz="2200" b="0" spc="-5" dirty="0">
                <a:solidFill>
                  <a:srgbClr val="000000"/>
                </a:solidFill>
                <a:latin typeface="Calibri"/>
                <a:cs typeface="Calibri"/>
              </a:rPr>
              <a:t>è </a:t>
            </a:r>
            <a:r>
              <a:rPr sz="2200" b="0" spc="-20" dirty="0">
                <a:solidFill>
                  <a:srgbClr val="000000"/>
                </a:solidFill>
                <a:latin typeface="Calibri"/>
                <a:cs typeface="Calibri"/>
              </a:rPr>
              <a:t>un’enciclopedia </a:t>
            </a:r>
            <a:r>
              <a:rPr sz="2200" b="0" spc="-10" dirty="0">
                <a:solidFill>
                  <a:srgbClr val="000000"/>
                </a:solidFill>
                <a:latin typeface="Calibri"/>
                <a:cs typeface="Calibri"/>
              </a:rPr>
              <a:t>online,  </a:t>
            </a:r>
            <a:r>
              <a:rPr sz="2200" b="0" spc="-15" dirty="0">
                <a:solidFill>
                  <a:srgbClr val="000000"/>
                </a:solidFill>
                <a:latin typeface="Calibri"/>
                <a:cs typeface="Calibri"/>
              </a:rPr>
              <a:t>collaborativa, gratuita,</a:t>
            </a:r>
            <a:r>
              <a:rPr sz="2200" b="0" spc="-30" dirty="0">
                <a:solidFill>
                  <a:srgbClr val="000000"/>
                </a:solidFill>
                <a:latin typeface="Calibri"/>
                <a:cs typeface="Calibri"/>
              </a:rPr>
              <a:t> </a:t>
            </a:r>
            <a:r>
              <a:rPr sz="2200" b="0" spc="-5" dirty="0">
                <a:solidFill>
                  <a:srgbClr val="000000"/>
                </a:solidFill>
                <a:latin typeface="Calibri"/>
                <a:cs typeface="Calibri"/>
              </a:rPr>
              <a:t>multilingue</a:t>
            </a:r>
            <a:endParaRPr sz="2200">
              <a:latin typeface="Calibri"/>
              <a:cs typeface="Calibri"/>
            </a:endParaRPr>
          </a:p>
        </p:txBody>
      </p:sp>
      <p:sp>
        <p:nvSpPr>
          <p:cNvPr id="3" name="object 3"/>
          <p:cNvSpPr txBox="1"/>
          <p:nvPr/>
        </p:nvSpPr>
        <p:spPr>
          <a:xfrm>
            <a:off x="402437" y="3195066"/>
            <a:ext cx="4027804" cy="2838450"/>
          </a:xfrm>
          <a:prstGeom prst="rect">
            <a:avLst/>
          </a:prstGeom>
        </p:spPr>
        <p:txBody>
          <a:bodyPr vert="horz" wrap="square" lIns="0" tIns="12065" rIns="0" bIns="0" rtlCol="0">
            <a:spAutoFit/>
          </a:bodyPr>
          <a:lstStyle/>
          <a:p>
            <a:pPr marL="12700" marR="628015">
              <a:lnSpc>
                <a:spcPct val="100000"/>
              </a:lnSpc>
              <a:spcBef>
                <a:spcPts val="95"/>
              </a:spcBef>
            </a:pPr>
            <a:r>
              <a:rPr sz="2200" spc="-10" dirty="0">
                <a:latin typeface="Calibri"/>
                <a:cs typeface="Calibri"/>
              </a:rPr>
              <a:t>Uno dei </a:t>
            </a:r>
            <a:r>
              <a:rPr sz="2200" spc="-5" dirty="0">
                <a:latin typeface="Calibri"/>
                <a:cs typeface="Calibri"/>
              </a:rPr>
              <a:t>suoi </a:t>
            </a:r>
            <a:r>
              <a:rPr sz="2200" spc="-15" dirty="0">
                <a:latin typeface="Calibri"/>
                <a:cs typeface="Calibri"/>
              </a:rPr>
              <a:t>fondatori, Jimmy  Wales, </a:t>
            </a:r>
            <a:r>
              <a:rPr sz="2200" spc="-5" dirty="0">
                <a:latin typeface="Calibri"/>
                <a:cs typeface="Calibri"/>
              </a:rPr>
              <a:t>l’ha </a:t>
            </a:r>
            <a:r>
              <a:rPr sz="2200" spc="-15" dirty="0">
                <a:latin typeface="Calibri"/>
                <a:cs typeface="Calibri"/>
              </a:rPr>
              <a:t>così</a:t>
            </a:r>
            <a:r>
              <a:rPr sz="2200" dirty="0">
                <a:latin typeface="Calibri"/>
                <a:cs typeface="Calibri"/>
              </a:rPr>
              <a:t> </a:t>
            </a:r>
            <a:r>
              <a:rPr sz="2200" spc="-15" dirty="0">
                <a:latin typeface="Calibri"/>
                <a:cs typeface="Calibri"/>
              </a:rPr>
              <a:t>definita:</a:t>
            </a:r>
            <a:endParaRPr sz="2200" dirty="0">
              <a:latin typeface="Calibri"/>
              <a:cs typeface="Calibri"/>
            </a:endParaRPr>
          </a:p>
          <a:p>
            <a:pPr marL="12700" marR="5080">
              <a:lnSpc>
                <a:spcPct val="100000"/>
              </a:lnSpc>
            </a:pPr>
            <a:r>
              <a:rPr sz="2200" i="1" spc="-5" dirty="0">
                <a:latin typeface="Calibri"/>
                <a:cs typeface="Calibri"/>
              </a:rPr>
              <a:t>"an </a:t>
            </a:r>
            <a:r>
              <a:rPr sz="2200" i="1" spc="-10" dirty="0">
                <a:latin typeface="Calibri"/>
                <a:cs typeface="Calibri"/>
              </a:rPr>
              <a:t>effort </a:t>
            </a:r>
            <a:r>
              <a:rPr sz="2200" i="1" spc="-20" dirty="0">
                <a:latin typeface="Calibri"/>
                <a:cs typeface="Calibri"/>
              </a:rPr>
              <a:t>to </a:t>
            </a:r>
            <a:r>
              <a:rPr sz="2200" i="1" spc="-15" dirty="0">
                <a:latin typeface="Calibri"/>
                <a:cs typeface="Calibri"/>
              </a:rPr>
              <a:t>create </a:t>
            </a:r>
            <a:r>
              <a:rPr sz="2200" i="1" spc="-10" dirty="0">
                <a:latin typeface="Calibri"/>
                <a:cs typeface="Calibri"/>
              </a:rPr>
              <a:t>and distribute </a:t>
            </a:r>
            <a:r>
              <a:rPr sz="2200" i="1" spc="-5" dirty="0">
                <a:latin typeface="Calibri"/>
                <a:cs typeface="Calibri"/>
              </a:rPr>
              <a:t>a  </a:t>
            </a:r>
            <a:r>
              <a:rPr sz="2200" i="1" spc="-10" dirty="0">
                <a:latin typeface="Calibri"/>
                <a:cs typeface="Calibri"/>
              </a:rPr>
              <a:t>free encyclopedia </a:t>
            </a:r>
            <a:r>
              <a:rPr sz="2200" i="1" spc="-5" dirty="0">
                <a:latin typeface="Calibri"/>
                <a:cs typeface="Calibri"/>
              </a:rPr>
              <a:t>of the </a:t>
            </a:r>
            <a:r>
              <a:rPr sz="2200" i="1" spc="-15" dirty="0">
                <a:latin typeface="Calibri"/>
                <a:cs typeface="Calibri"/>
              </a:rPr>
              <a:t>highest  </a:t>
            </a:r>
            <a:r>
              <a:rPr sz="2200" i="1" spc="-5" dirty="0">
                <a:latin typeface="Calibri"/>
                <a:cs typeface="Calibri"/>
              </a:rPr>
              <a:t>possible quality </a:t>
            </a:r>
            <a:r>
              <a:rPr sz="2200" i="1" spc="-20" dirty="0">
                <a:latin typeface="Calibri"/>
                <a:cs typeface="Calibri"/>
              </a:rPr>
              <a:t>to </a:t>
            </a:r>
            <a:r>
              <a:rPr sz="2200" i="1" spc="-5" dirty="0">
                <a:latin typeface="Calibri"/>
                <a:cs typeface="Calibri"/>
              </a:rPr>
              <a:t>every </a:t>
            </a:r>
            <a:r>
              <a:rPr sz="2200" i="1" spc="-10" dirty="0">
                <a:latin typeface="Calibri"/>
                <a:cs typeface="Calibri"/>
              </a:rPr>
              <a:t>single  person </a:t>
            </a:r>
            <a:r>
              <a:rPr sz="2200" i="1" spc="-5" dirty="0">
                <a:latin typeface="Calibri"/>
                <a:cs typeface="Calibri"/>
              </a:rPr>
              <a:t>on </a:t>
            </a:r>
            <a:r>
              <a:rPr sz="2200" i="1" spc="-10" dirty="0">
                <a:latin typeface="Calibri"/>
                <a:cs typeface="Calibri"/>
              </a:rPr>
              <a:t>the planet </a:t>
            </a:r>
            <a:r>
              <a:rPr sz="2200" i="1" spc="-5" dirty="0">
                <a:latin typeface="Calibri"/>
                <a:cs typeface="Calibri"/>
              </a:rPr>
              <a:t>in their</a:t>
            </a:r>
            <a:r>
              <a:rPr sz="2200" i="1" spc="-25" dirty="0">
                <a:latin typeface="Calibri"/>
                <a:cs typeface="Calibri"/>
              </a:rPr>
              <a:t> </a:t>
            </a:r>
            <a:r>
              <a:rPr sz="2200" i="1" spc="-10" dirty="0">
                <a:latin typeface="Calibri"/>
                <a:cs typeface="Calibri"/>
              </a:rPr>
              <a:t>own</a:t>
            </a:r>
            <a:endParaRPr sz="2200" dirty="0">
              <a:latin typeface="Calibri"/>
              <a:cs typeface="Calibri"/>
            </a:endParaRPr>
          </a:p>
          <a:p>
            <a:pPr marL="12700">
              <a:lnSpc>
                <a:spcPct val="100000"/>
              </a:lnSpc>
            </a:pPr>
            <a:r>
              <a:rPr sz="2200" i="1" spc="-10" dirty="0">
                <a:latin typeface="Calibri"/>
                <a:cs typeface="Calibri"/>
              </a:rPr>
              <a:t>language“</a:t>
            </a:r>
            <a:endParaRPr sz="2200" dirty="0">
              <a:latin typeface="Calibri"/>
              <a:cs typeface="Calibri"/>
            </a:endParaRPr>
          </a:p>
          <a:p>
            <a:pPr marL="12700" marR="207645">
              <a:lnSpc>
                <a:spcPct val="100000"/>
              </a:lnSpc>
              <a:spcBef>
                <a:spcPts val="1270"/>
              </a:spcBef>
            </a:pPr>
            <a:r>
              <a:rPr sz="1000" u="sng" spc="-10" dirty="0">
                <a:solidFill>
                  <a:srgbClr val="0000FF"/>
                </a:solidFill>
                <a:latin typeface="Calibri"/>
                <a:cs typeface="Calibri"/>
                <a:hlinkClick r:id="rId2"/>
              </a:rPr>
              <a:t>Jimmy </a:t>
            </a:r>
            <a:r>
              <a:rPr sz="1000" u="sng" spc="-5" dirty="0">
                <a:solidFill>
                  <a:srgbClr val="0000FF"/>
                </a:solidFill>
                <a:latin typeface="Calibri"/>
                <a:cs typeface="Calibri"/>
                <a:hlinkClick r:id="rId2"/>
              </a:rPr>
              <a:t>Wales</a:t>
            </a:r>
            <a:r>
              <a:rPr sz="1000" spc="-5" dirty="0">
                <a:latin typeface="Calibri"/>
                <a:cs typeface="Calibri"/>
              </a:rPr>
              <a:t>, </a:t>
            </a:r>
            <a:r>
              <a:rPr sz="1000" u="sng" spc="-5" dirty="0">
                <a:solidFill>
                  <a:srgbClr val="0000FF"/>
                </a:solidFill>
                <a:latin typeface="Calibri"/>
                <a:cs typeface="Calibri"/>
                <a:hlinkClick r:id="rId3"/>
              </a:rPr>
              <a:t>"Wikipedia is an encyclopedia"</a:t>
            </a:r>
            <a:r>
              <a:rPr sz="1000" spc="-5" dirty="0">
                <a:latin typeface="Calibri"/>
                <a:cs typeface="Calibri"/>
              </a:rPr>
              <a:t>, March 8, 2005, &lt;Wikipedia-  </a:t>
            </a:r>
            <a:r>
              <a:rPr sz="1000" spc="-5" dirty="0">
                <a:latin typeface="Calibri"/>
                <a:cs typeface="Calibri"/>
                <a:hlinkClick r:id="rId4"/>
              </a:rPr>
              <a:t>l@wikimedia.org&gt;</a:t>
            </a:r>
            <a:endParaRPr sz="1000" dirty="0">
              <a:latin typeface="Calibri"/>
              <a:cs typeface="Calibri"/>
            </a:endParaRPr>
          </a:p>
        </p:txBody>
      </p:sp>
      <p:sp>
        <p:nvSpPr>
          <p:cNvPr id="4" name="object 4"/>
          <p:cNvSpPr/>
          <p:nvPr/>
        </p:nvSpPr>
        <p:spPr>
          <a:xfrm>
            <a:off x="3563873" y="165354"/>
            <a:ext cx="1584198" cy="1819910"/>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4775961" y="2332735"/>
            <a:ext cx="4252595" cy="3860672"/>
          </a:xfrm>
          <a:prstGeom prst="rect">
            <a:avLst/>
          </a:prstGeom>
        </p:spPr>
        <p:txBody>
          <a:bodyPr vert="horz" wrap="square" lIns="0" tIns="13335" rIns="0" bIns="0" rtlCol="0">
            <a:spAutoFit/>
          </a:bodyPr>
          <a:lstStyle/>
          <a:p>
            <a:pPr marL="12700" marR="389255">
              <a:lnSpc>
                <a:spcPct val="100000"/>
              </a:lnSpc>
              <a:spcBef>
                <a:spcPts val="105"/>
              </a:spcBef>
            </a:pPr>
            <a:r>
              <a:rPr lang="it-IT" sz="2000" spc="-55" dirty="0" smtClean="0">
                <a:latin typeface="Calibri"/>
                <a:cs typeface="Calibri"/>
              </a:rPr>
              <a:t>È il </a:t>
            </a:r>
            <a:r>
              <a:rPr lang="it-IT" sz="2000" spc="-5" dirty="0" smtClean="0">
                <a:latin typeface="Calibri"/>
                <a:cs typeface="Calibri"/>
              </a:rPr>
              <a:t>5° sito web più visitato la mondo, dopo Google, </a:t>
            </a:r>
            <a:r>
              <a:rPr lang="it-IT" sz="2000" spc="-5" dirty="0" err="1" smtClean="0">
                <a:latin typeface="Calibri"/>
                <a:cs typeface="Calibri"/>
              </a:rPr>
              <a:t>You</a:t>
            </a:r>
            <a:r>
              <a:rPr lang="it-IT" sz="2000" spc="-5" dirty="0" smtClean="0">
                <a:latin typeface="Calibri"/>
                <a:cs typeface="Calibri"/>
              </a:rPr>
              <a:t> Tube, </a:t>
            </a:r>
            <a:r>
              <a:rPr lang="it-IT" sz="2000" spc="-5" dirty="0" err="1" smtClean="0">
                <a:latin typeface="Calibri"/>
                <a:cs typeface="Calibri"/>
              </a:rPr>
              <a:t>Facebook</a:t>
            </a:r>
            <a:r>
              <a:rPr lang="it-IT" sz="2000" spc="-5" dirty="0" smtClean="0">
                <a:latin typeface="Calibri"/>
                <a:cs typeface="Calibri"/>
              </a:rPr>
              <a:t> e </a:t>
            </a:r>
            <a:r>
              <a:rPr lang="it-IT" sz="2000" spc="-5" dirty="0" err="1" smtClean="0">
                <a:latin typeface="Calibri"/>
                <a:cs typeface="Calibri"/>
              </a:rPr>
              <a:t>Baidu</a:t>
            </a:r>
            <a:r>
              <a:rPr lang="it-IT" sz="2000" spc="-5" dirty="0" smtClean="0">
                <a:latin typeface="Calibri"/>
                <a:cs typeface="Calibri"/>
              </a:rPr>
              <a:t> (</a:t>
            </a:r>
            <a:r>
              <a:rPr lang="it-IT" sz="1400" spc="-5" dirty="0" smtClean="0">
                <a:latin typeface="Calibri"/>
                <a:cs typeface="Calibri"/>
              </a:rPr>
              <a:t>fonte: </a:t>
            </a:r>
            <a:r>
              <a:rPr lang="it-IT" sz="1400" spc="-5" dirty="0" err="1" smtClean="0">
                <a:latin typeface="Calibri"/>
                <a:cs typeface="Calibri"/>
              </a:rPr>
              <a:t>Alexa</a:t>
            </a:r>
            <a:r>
              <a:rPr lang="it-IT" sz="1400" spc="-5" dirty="0" smtClean="0">
                <a:latin typeface="Calibri"/>
                <a:cs typeface="Calibri"/>
              </a:rPr>
              <a:t> </a:t>
            </a:r>
            <a:r>
              <a:rPr lang="it-IT" sz="1400" spc="-5" dirty="0" err="1" smtClean="0">
                <a:latin typeface="Calibri"/>
                <a:cs typeface="Calibri"/>
              </a:rPr>
              <a:t>Rank</a:t>
            </a:r>
            <a:r>
              <a:rPr lang="it-IT" sz="2000" spc="-5" dirty="0" smtClean="0">
                <a:latin typeface="Calibri"/>
                <a:cs typeface="Calibri"/>
              </a:rPr>
              <a:t>), ed </a:t>
            </a:r>
            <a:r>
              <a:rPr sz="2000" dirty="0" smtClean="0">
                <a:latin typeface="Calibri"/>
                <a:cs typeface="Calibri"/>
              </a:rPr>
              <a:t>è </a:t>
            </a:r>
            <a:r>
              <a:rPr sz="2000" spc="-10" dirty="0">
                <a:latin typeface="Calibri"/>
                <a:cs typeface="Calibri"/>
              </a:rPr>
              <a:t>l’enciclopedia </a:t>
            </a:r>
            <a:r>
              <a:rPr sz="2000" spc="-5" dirty="0">
                <a:latin typeface="Calibri"/>
                <a:cs typeface="Calibri"/>
              </a:rPr>
              <a:t>più</a:t>
            </a:r>
            <a:r>
              <a:rPr sz="2000" spc="-75" dirty="0">
                <a:latin typeface="Calibri"/>
                <a:cs typeface="Calibri"/>
              </a:rPr>
              <a:t> </a:t>
            </a:r>
            <a:r>
              <a:rPr sz="2000" spc="-5" dirty="0">
                <a:latin typeface="Calibri"/>
                <a:cs typeface="Calibri"/>
              </a:rPr>
              <a:t>grande  </a:t>
            </a:r>
            <a:r>
              <a:rPr sz="2000" dirty="0">
                <a:latin typeface="Calibri"/>
                <a:cs typeface="Calibri"/>
              </a:rPr>
              <a:t>mai </a:t>
            </a:r>
            <a:r>
              <a:rPr sz="2000" spc="-10" dirty="0">
                <a:latin typeface="Calibri"/>
                <a:cs typeface="Calibri"/>
              </a:rPr>
              <a:t>scritta</a:t>
            </a:r>
            <a:r>
              <a:rPr sz="2000" spc="-5" dirty="0">
                <a:latin typeface="Calibri"/>
                <a:cs typeface="Calibri"/>
              </a:rPr>
              <a:t> </a:t>
            </a:r>
            <a:r>
              <a:rPr sz="2000" dirty="0">
                <a:latin typeface="Calibri"/>
                <a:cs typeface="Calibri"/>
              </a:rPr>
              <a:t>:</a:t>
            </a:r>
          </a:p>
          <a:p>
            <a:pPr marL="12700">
              <a:lnSpc>
                <a:spcPct val="100000"/>
              </a:lnSpc>
            </a:pPr>
            <a:r>
              <a:rPr lang="it-IT" sz="2000" dirty="0" smtClean="0">
                <a:solidFill>
                  <a:srgbClr val="FF0000"/>
                </a:solidFill>
                <a:latin typeface="Calibri"/>
                <a:cs typeface="Calibri"/>
              </a:rPr>
              <a:t>2063 </a:t>
            </a:r>
            <a:r>
              <a:rPr sz="2000" spc="-15" dirty="0" smtClean="0">
                <a:solidFill>
                  <a:srgbClr val="FF0000"/>
                </a:solidFill>
                <a:latin typeface="Calibri"/>
                <a:cs typeface="Calibri"/>
              </a:rPr>
              <a:t>volte </a:t>
            </a:r>
            <a:r>
              <a:rPr sz="2000" dirty="0">
                <a:solidFill>
                  <a:srgbClr val="FF0000"/>
                </a:solidFill>
                <a:latin typeface="Calibri"/>
                <a:cs typeface="Calibri"/>
              </a:rPr>
              <a:t>l’Enciclopedia</a:t>
            </a:r>
            <a:r>
              <a:rPr sz="2000" spc="-45" dirty="0">
                <a:solidFill>
                  <a:srgbClr val="FF0000"/>
                </a:solidFill>
                <a:latin typeface="Calibri"/>
                <a:cs typeface="Calibri"/>
              </a:rPr>
              <a:t> </a:t>
            </a:r>
            <a:r>
              <a:rPr sz="2000" spc="-5" dirty="0">
                <a:solidFill>
                  <a:srgbClr val="FF0000"/>
                </a:solidFill>
                <a:latin typeface="Calibri"/>
                <a:cs typeface="Calibri"/>
              </a:rPr>
              <a:t>Britannica,</a:t>
            </a:r>
            <a:endParaRPr sz="2000" dirty="0">
              <a:solidFill>
                <a:srgbClr val="FF0000"/>
              </a:solidFill>
              <a:latin typeface="Calibri"/>
              <a:cs typeface="Calibri"/>
            </a:endParaRPr>
          </a:p>
          <a:p>
            <a:pPr marL="12700">
              <a:lnSpc>
                <a:spcPct val="100000"/>
              </a:lnSpc>
            </a:pPr>
            <a:r>
              <a:rPr lang="it-IT" sz="2000" dirty="0" smtClean="0">
                <a:latin typeface="Calibri"/>
                <a:cs typeface="Calibri"/>
              </a:rPr>
              <a:t>49</a:t>
            </a:r>
            <a:r>
              <a:rPr sz="2000" dirty="0" smtClean="0">
                <a:latin typeface="Calibri"/>
                <a:cs typeface="Calibri"/>
              </a:rPr>
              <a:t> </a:t>
            </a:r>
            <a:r>
              <a:rPr sz="2000" spc="-5" dirty="0">
                <a:latin typeface="Calibri"/>
                <a:cs typeface="Calibri"/>
              </a:rPr>
              <a:t>milioni di </a:t>
            </a:r>
            <a:r>
              <a:rPr sz="2000" spc="-10" dirty="0">
                <a:latin typeface="Calibri"/>
                <a:cs typeface="Calibri"/>
              </a:rPr>
              <a:t>voci </a:t>
            </a:r>
            <a:r>
              <a:rPr sz="2000" dirty="0">
                <a:latin typeface="Calibri"/>
                <a:cs typeface="Calibri"/>
              </a:rPr>
              <a:t>in </a:t>
            </a:r>
            <a:r>
              <a:rPr lang="it-IT" sz="2000" dirty="0" smtClean="0">
                <a:latin typeface="Calibri"/>
                <a:cs typeface="Calibri"/>
              </a:rPr>
              <a:t>302</a:t>
            </a:r>
            <a:r>
              <a:rPr sz="2000" dirty="0" smtClean="0">
                <a:latin typeface="Calibri"/>
                <a:cs typeface="Calibri"/>
              </a:rPr>
              <a:t> </a:t>
            </a:r>
            <a:r>
              <a:rPr sz="2000" spc="-5" dirty="0">
                <a:latin typeface="Calibri"/>
                <a:cs typeface="Calibri"/>
              </a:rPr>
              <a:t>lingue </a:t>
            </a:r>
            <a:r>
              <a:rPr sz="1600" spc="-10" dirty="0">
                <a:latin typeface="Calibri"/>
                <a:cs typeface="Calibri"/>
              </a:rPr>
              <a:t>(280</a:t>
            </a:r>
            <a:r>
              <a:rPr sz="1600" spc="10" dirty="0">
                <a:latin typeface="Calibri"/>
                <a:cs typeface="Calibri"/>
              </a:rPr>
              <a:t> </a:t>
            </a:r>
            <a:r>
              <a:rPr sz="1600" spc="-10" dirty="0">
                <a:latin typeface="Calibri"/>
                <a:cs typeface="Calibri"/>
              </a:rPr>
              <a:t>attive).</a:t>
            </a:r>
            <a:endParaRPr sz="1600" dirty="0">
              <a:latin typeface="Calibri"/>
              <a:cs typeface="Calibri"/>
            </a:endParaRPr>
          </a:p>
          <a:p>
            <a:pPr marL="12700" marR="77470">
              <a:lnSpc>
                <a:spcPct val="100000"/>
              </a:lnSpc>
              <a:spcBef>
                <a:spcPts val="1200"/>
              </a:spcBef>
            </a:pPr>
            <a:r>
              <a:rPr sz="2000" dirty="0">
                <a:latin typeface="Calibri"/>
                <a:cs typeface="Calibri"/>
              </a:rPr>
              <a:t>Il </a:t>
            </a:r>
            <a:r>
              <a:rPr sz="2000" spc="-5" dirty="0">
                <a:latin typeface="Calibri"/>
                <a:cs typeface="Calibri"/>
              </a:rPr>
              <a:t>nome </a:t>
            </a:r>
            <a:r>
              <a:rPr sz="2000" spc="-10" dirty="0">
                <a:latin typeface="Calibri"/>
                <a:cs typeface="Calibri"/>
              </a:rPr>
              <a:t>deriva </a:t>
            </a:r>
            <a:r>
              <a:rPr sz="2000" spc="-5" dirty="0">
                <a:latin typeface="Calibri"/>
                <a:cs typeface="Calibri"/>
              </a:rPr>
              <a:t>dalla fusione </a:t>
            </a:r>
            <a:r>
              <a:rPr sz="2000" dirty="0">
                <a:latin typeface="Calibri"/>
                <a:cs typeface="Calibri"/>
              </a:rPr>
              <a:t>di 2 </a:t>
            </a:r>
            <a:r>
              <a:rPr sz="2000" spc="-5" dirty="0">
                <a:latin typeface="Calibri"/>
                <a:cs typeface="Calibri"/>
              </a:rPr>
              <a:t>termini:  </a:t>
            </a:r>
            <a:r>
              <a:rPr sz="2000" b="1" spc="-5" dirty="0">
                <a:solidFill>
                  <a:srgbClr val="FF0000"/>
                </a:solidFill>
                <a:latin typeface="Calibri"/>
                <a:cs typeface="Calibri"/>
              </a:rPr>
              <a:t>wiki</a:t>
            </a:r>
            <a:r>
              <a:rPr sz="2000" spc="-5" dirty="0">
                <a:latin typeface="Calibri"/>
                <a:cs typeface="Calibri"/>
              </a:rPr>
              <a:t>, </a:t>
            </a:r>
            <a:r>
              <a:rPr sz="2000" dirty="0">
                <a:latin typeface="Calibri"/>
                <a:cs typeface="Calibri"/>
              </a:rPr>
              <a:t>che in </a:t>
            </a:r>
            <a:r>
              <a:rPr sz="2000" spc="-10" dirty="0">
                <a:latin typeface="Calibri"/>
                <a:cs typeface="Calibri"/>
              </a:rPr>
              <a:t>hawaiano </a:t>
            </a:r>
            <a:r>
              <a:rPr sz="2000" spc="-5" dirty="0">
                <a:latin typeface="Calibri"/>
                <a:cs typeface="Calibri"/>
              </a:rPr>
              <a:t>significa </a:t>
            </a:r>
            <a:r>
              <a:rPr sz="2000" i="1" spc="-5" dirty="0">
                <a:latin typeface="Calibri"/>
                <a:cs typeface="Calibri"/>
              </a:rPr>
              <a:t>veloce</a:t>
            </a:r>
            <a:r>
              <a:rPr sz="2000" spc="-5" dirty="0">
                <a:latin typeface="Calibri"/>
                <a:cs typeface="Calibri"/>
              </a:rPr>
              <a:t>, </a:t>
            </a:r>
            <a:r>
              <a:rPr sz="2000" dirty="0">
                <a:latin typeface="Calibri"/>
                <a:cs typeface="Calibri"/>
              </a:rPr>
              <a:t>e  </a:t>
            </a:r>
            <a:r>
              <a:rPr sz="2000" b="1" dirty="0">
                <a:solidFill>
                  <a:srgbClr val="FF0000"/>
                </a:solidFill>
                <a:latin typeface="Calibri"/>
                <a:cs typeface="Calibri"/>
              </a:rPr>
              <a:t>pedia</a:t>
            </a:r>
            <a:r>
              <a:rPr sz="2000" dirty="0">
                <a:latin typeface="Calibri"/>
                <a:cs typeface="Calibri"/>
              </a:rPr>
              <a:t>, </a:t>
            </a:r>
            <a:r>
              <a:rPr sz="2000" spc="-5" dirty="0">
                <a:latin typeface="Calibri"/>
                <a:cs typeface="Calibri"/>
              </a:rPr>
              <a:t>dal </a:t>
            </a:r>
            <a:r>
              <a:rPr sz="2000" spc="-10" dirty="0">
                <a:latin typeface="Calibri"/>
                <a:cs typeface="Calibri"/>
              </a:rPr>
              <a:t>greco </a:t>
            </a:r>
            <a:r>
              <a:rPr sz="2000" i="1" spc="-10" dirty="0">
                <a:latin typeface="Calibri"/>
                <a:cs typeface="Calibri"/>
              </a:rPr>
              <a:t>παιδεία</a:t>
            </a:r>
            <a:r>
              <a:rPr sz="2000" spc="-10" dirty="0">
                <a:latin typeface="Calibri"/>
                <a:cs typeface="Calibri"/>
              </a:rPr>
              <a:t>,</a:t>
            </a:r>
            <a:r>
              <a:rPr sz="2000" spc="-45" dirty="0">
                <a:latin typeface="Calibri"/>
                <a:cs typeface="Calibri"/>
              </a:rPr>
              <a:t> </a:t>
            </a:r>
            <a:r>
              <a:rPr sz="2000" spc="-10" dirty="0">
                <a:latin typeface="Calibri"/>
                <a:cs typeface="Calibri"/>
              </a:rPr>
              <a:t>“educazione,</a:t>
            </a:r>
            <a:endParaRPr sz="2000" dirty="0">
              <a:latin typeface="Calibri"/>
              <a:cs typeface="Calibri"/>
            </a:endParaRPr>
          </a:p>
          <a:p>
            <a:pPr marL="12700" marR="27940">
              <a:lnSpc>
                <a:spcPct val="100000"/>
              </a:lnSpc>
            </a:pPr>
            <a:r>
              <a:rPr sz="2000" spc="-20" dirty="0">
                <a:latin typeface="Calibri"/>
                <a:cs typeface="Calibri"/>
              </a:rPr>
              <a:t>istruzione”, </a:t>
            </a:r>
            <a:r>
              <a:rPr sz="2000" spc="-5" dirty="0">
                <a:latin typeface="Calibri"/>
                <a:cs typeface="Calibri"/>
              </a:rPr>
              <a:t>per </a:t>
            </a:r>
            <a:r>
              <a:rPr sz="2000" spc="-10" dirty="0">
                <a:latin typeface="Calibri"/>
                <a:cs typeface="Calibri"/>
              </a:rPr>
              <a:t>sottolineare </a:t>
            </a:r>
            <a:r>
              <a:rPr sz="2000" dirty="0">
                <a:latin typeface="Calibri"/>
                <a:cs typeface="Calibri"/>
              </a:rPr>
              <a:t>il </a:t>
            </a:r>
            <a:r>
              <a:rPr sz="2000" spc="-20" dirty="0">
                <a:latin typeface="Calibri"/>
                <a:cs typeface="Calibri"/>
              </a:rPr>
              <a:t>carattere  </a:t>
            </a:r>
            <a:r>
              <a:rPr sz="2000" spc="-5" dirty="0">
                <a:latin typeface="Calibri"/>
                <a:cs typeface="Calibri"/>
              </a:rPr>
              <a:t>di </a:t>
            </a:r>
            <a:r>
              <a:rPr sz="2000" spc="-15" dirty="0">
                <a:latin typeface="Calibri"/>
                <a:cs typeface="Calibri"/>
              </a:rPr>
              <a:t>“cultura </a:t>
            </a:r>
            <a:r>
              <a:rPr sz="2000" spc="-10" dirty="0">
                <a:latin typeface="Calibri"/>
                <a:cs typeface="Calibri"/>
              </a:rPr>
              <a:t>veloce” </a:t>
            </a:r>
            <a:r>
              <a:rPr sz="2000" dirty="0">
                <a:latin typeface="Calibri"/>
                <a:cs typeface="Calibri"/>
              </a:rPr>
              <a:t>che </a:t>
            </a:r>
            <a:r>
              <a:rPr sz="2000" spc="-15" dirty="0">
                <a:latin typeface="Calibri"/>
                <a:cs typeface="Calibri"/>
              </a:rPr>
              <a:t>l’enciclopedia  </a:t>
            </a:r>
            <a:r>
              <a:rPr sz="2000" spc="-10" dirty="0">
                <a:latin typeface="Calibri"/>
                <a:cs typeface="Calibri"/>
              </a:rPr>
              <a:t>rappresenta.</a:t>
            </a:r>
            <a:endParaRPr sz="2000" dirty="0">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1322" y="183006"/>
            <a:ext cx="5189855" cy="696595"/>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0000"/>
                </a:solidFill>
                <a:latin typeface="Calibri"/>
                <a:cs typeface="Calibri"/>
              </a:rPr>
              <a:t>I 5 </a:t>
            </a:r>
            <a:r>
              <a:rPr sz="4400" b="0" spc="-10" dirty="0">
                <a:solidFill>
                  <a:srgbClr val="000000"/>
                </a:solidFill>
                <a:latin typeface="Calibri"/>
                <a:cs typeface="Calibri"/>
              </a:rPr>
              <a:t>pilastri </a:t>
            </a:r>
            <a:r>
              <a:rPr sz="4400" b="0" spc="-5" dirty="0">
                <a:solidFill>
                  <a:srgbClr val="000000"/>
                </a:solidFill>
                <a:latin typeface="Calibri"/>
                <a:cs typeface="Calibri"/>
              </a:rPr>
              <a:t>di</a:t>
            </a:r>
            <a:r>
              <a:rPr sz="4400" b="0" spc="-50" dirty="0">
                <a:solidFill>
                  <a:srgbClr val="000000"/>
                </a:solidFill>
                <a:latin typeface="Calibri"/>
                <a:cs typeface="Calibri"/>
              </a:rPr>
              <a:t> </a:t>
            </a:r>
            <a:r>
              <a:rPr sz="4400" b="0" dirty="0">
                <a:solidFill>
                  <a:srgbClr val="000000"/>
                </a:solidFill>
                <a:latin typeface="Calibri"/>
                <a:cs typeface="Calibri"/>
              </a:rPr>
              <a:t>Wikipedia</a:t>
            </a:r>
            <a:endParaRPr sz="4400">
              <a:latin typeface="Calibri"/>
              <a:cs typeface="Calibri"/>
            </a:endParaRPr>
          </a:p>
        </p:txBody>
      </p:sp>
      <p:sp>
        <p:nvSpPr>
          <p:cNvPr id="4" name="object 4"/>
          <p:cNvSpPr txBox="1"/>
          <p:nvPr/>
        </p:nvSpPr>
        <p:spPr>
          <a:xfrm>
            <a:off x="546303" y="1108328"/>
            <a:ext cx="7486650" cy="2224405"/>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Calibri"/>
                <a:cs typeface="Calibri"/>
              </a:rPr>
              <a:t>Sono </a:t>
            </a:r>
            <a:r>
              <a:rPr sz="2000" dirty="0">
                <a:latin typeface="Calibri"/>
                <a:cs typeface="Calibri"/>
              </a:rPr>
              <a:t>i </a:t>
            </a:r>
            <a:r>
              <a:rPr sz="2000" spc="-5" dirty="0">
                <a:latin typeface="Calibri"/>
                <a:cs typeface="Calibri"/>
              </a:rPr>
              <a:t>principi </a:t>
            </a:r>
            <a:r>
              <a:rPr sz="2000" spc="-10" dirty="0">
                <a:latin typeface="Calibri"/>
                <a:cs typeface="Calibri"/>
              </a:rPr>
              <a:t>fondamentali </a:t>
            </a:r>
            <a:r>
              <a:rPr sz="2000" dirty="0">
                <a:latin typeface="Calibri"/>
                <a:cs typeface="Calibri"/>
              </a:rPr>
              <a:t>che guidano l'enciclopedia e </a:t>
            </a:r>
            <a:r>
              <a:rPr sz="2000" spc="-5" dirty="0">
                <a:latin typeface="Calibri"/>
                <a:cs typeface="Calibri"/>
              </a:rPr>
              <a:t>ne </a:t>
            </a:r>
            <a:r>
              <a:rPr sz="2000" spc="-10" dirty="0">
                <a:latin typeface="Calibri"/>
                <a:cs typeface="Calibri"/>
              </a:rPr>
              <a:t>illustrano </a:t>
            </a:r>
            <a:r>
              <a:rPr sz="2000" dirty="0">
                <a:latin typeface="Calibri"/>
                <a:cs typeface="Calibri"/>
              </a:rPr>
              <a:t>in  modo </a:t>
            </a:r>
            <a:r>
              <a:rPr sz="2000" spc="-10" dirty="0">
                <a:latin typeface="Calibri"/>
                <a:cs typeface="Calibri"/>
              </a:rPr>
              <a:t>schematico </a:t>
            </a:r>
            <a:r>
              <a:rPr sz="2000" dirty="0">
                <a:latin typeface="Calibri"/>
                <a:cs typeface="Calibri"/>
              </a:rPr>
              <a:t>lo</a:t>
            </a:r>
            <a:r>
              <a:rPr sz="2000" spc="-35" dirty="0">
                <a:latin typeface="Calibri"/>
                <a:cs typeface="Calibri"/>
              </a:rPr>
              <a:t> </a:t>
            </a:r>
            <a:r>
              <a:rPr sz="2000" spc="-10" dirty="0">
                <a:latin typeface="Calibri"/>
                <a:cs typeface="Calibri"/>
              </a:rPr>
              <a:t>spirito</a:t>
            </a:r>
            <a:endParaRPr sz="2000" dirty="0">
              <a:latin typeface="Calibri"/>
              <a:cs typeface="Calibri"/>
            </a:endParaRPr>
          </a:p>
          <a:p>
            <a:pPr marL="2016760" indent="-275590">
              <a:lnSpc>
                <a:spcPct val="100000"/>
              </a:lnSpc>
              <a:spcBef>
                <a:spcPts val="1695"/>
              </a:spcBef>
              <a:buAutoNum type="arabicPeriod"/>
              <a:tabLst>
                <a:tab pos="2017395" algn="l"/>
              </a:tabLst>
            </a:pPr>
            <a:r>
              <a:rPr sz="1800" spc="-5" dirty="0">
                <a:latin typeface="Calibri"/>
                <a:cs typeface="Calibri"/>
              </a:rPr>
              <a:t>Wikipedia </a:t>
            </a:r>
            <a:r>
              <a:rPr sz="1800" dirty="0">
                <a:latin typeface="Calibri"/>
                <a:cs typeface="Calibri"/>
              </a:rPr>
              <a:t>è</a:t>
            </a:r>
            <a:r>
              <a:rPr sz="1800" spc="15" dirty="0">
                <a:latin typeface="Calibri"/>
                <a:cs typeface="Calibri"/>
              </a:rPr>
              <a:t> </a:t>
            </a:r>
            <a:r>
              <a:rPr sz="1800" spc="-5" dirty="0">
                <a:latin typeface="Calibri"/>
                <a:cs typeface="Calibri"/>
              </a:rPr>
              <a:t>un'</a:t>
            </a:r>
            <a:r>
              <a:rPr sz="1800" b="1" spc="-5" dirty="0">
                <a:solidFill>
                  <a:srgbClr val="FF0000"/>
                </a:solidFill>
                <a:latin typeface="Calibri"/>
                <a:cs typeface="Calibri"/>
              </a:rPr>
              <a:t>enciclopedia</a:t>
            </a:r>
            <a:endParaRPr sz="1800" dirty="0">
              <a:latin typeface="Calibri"/>
              <a:cs typeface="Calibri"/>
            </a:endParaRPr>
          </a:p>
          <a:p>
            <a:pPr marL="2016760" indent="-275590">
              <a:lnSpc>
                <a:spcPct val="100000"/>
              </a:lnSpc>
              <a:buAutoNum type="arabicPeriod"/>
              <a:tabLst>
                <a:tab pos="2017395" algn="l"/>
              </a:tabLst>
            </a:pPr>
            <a:r>
              <a:rPr sz="1800" spc="-10" dirty="0">
                <a:latin typeface="Calibri"/>
                <a:cs typeface="Calibri"/>
              </a:rPr>
              <a:t>Wikipedia </a:t>
            </a:r>
            <a:r>
              <a:rPr sz="1800" spc="-5" dirty="0">
                <a:latin typeface="Calibri"/>
                <a:cs typeface="Calibri"/>
              </a:rPr>
              <a:t>ha </a:t>
            </a:r>
            <a:r>
              <a:rPr sz="1800" b="1" dirty="0">
                <a:solidFill>
                  <a:srgbClr val="FF0000"/>
                </a:solidFill>
                <a:latin typeface="Calibri"/>
                <a:cs typeface="Calibri"/>
              </a:rPr>
              <a:t>un </a:t>
            </a:r>
            <a:r>
              <a:rPr sz="1800" b="1" spc="-5" dirty="0">
                <a:solidFill>
                  <a:srgbClr val="FF0000"/>
                </a:solidFill>
                <a:latin typeface="Calibri"/>
                <a:cs typeface="Calibri"/>
              </a:rPr>
              <a:t>punto </a:t>
            </a:r>
            <a:r>
              <a:rPr sz="1800" b="1" dirty="0">
                <a:solidFill>
                  <a:srgbClr val="FF0000"/>
                </a:solidFill>
                <a:latin typeface="Calibri"/>
                <a:cs typeface="Calibri"/>
              </a:rPr>
              <a:t>di </a:t>
            </a:r>
            <a:r>
              <a:rPr sz="1800" b="1" spc="-10" dirty="0">
                <a:solidFill>
                  <a:srgbClr val="FF0000"/>
                </a:solidFill>
                <a:latin typeface="Calibri"/>
                <a:cs typeface="Calibri"/>
              </a:rPr>
              <a:t>vista</a:t>
            </a:r>
            <a:r>
              <a:rPr sz="1800" b="1" spc="-20" dirty="0">
                <a:solidFill>
                  <a:srgbClr val="FF0000"/>
                </a:solidFill>
                <a:latin typeface="Calibri"/>
                <a:cs typeface="Calibri"/>
              </a:rPr>
              <a:t> </a:t>
            </a:r>
            <a:r>
              <a:rPr sz="1800" b="1" spc="-5" dirty="0">
                <a:solidFill>
                  <a:srgbClr val="FF0000"/>
                </a:solidFill>
                <a:latin typeface="Calibri"/>
                <a:cs typeface="Calibri"/>
              </a:rPr>
              <a:t>neutrale</a:t>
            </a:r>
            <a:endParaRPr sz="1800" dirty="0">
              <a:latin typeface="Calibri"/>
              <a:cs typeface="Calibri"/>
            </a:endParaRPr>
          </a:p>
          <a:p>
            <a:pPr marL="2016760" indent="-275590">
              <a:lnSpc>
                <a:spcPct val="100000"/>
              </a:lnSpc>
              <a:buAutoNum type="arabicPeriod"/>
              <a:tabLst>
                <a:tab pos="2017395" algn="l"/>
              </a:tabLst>
            </a:pPr>
            <a:r>
              <a:rPr sz="1800" spc="-5" dirty="0">
                <a:latin typeface="Calibri"/>
                <a:cs typeface="Calibri"/>
              </a:rPr>
              <a:t>Wikipedia </a:t>
            </a:r>
            <a:r>
              <a:rPr sz="1800" dirty="0">
                <a:latin typeface="Calibri"/>
                <a:cs typeface="Calibri"/>
              </a:rPr>
              <a:t>è</a:t>
            </a:r>
            <a:r>
              <a:rPr sz="1800" spc="30" dirty="0">
                <a:latin typeface="Calibri"/>
                <a:cs typeface="Calibri"/>
              </a:rPr>
              <a:t> </a:t>
            </a:r>
            <a:r>
              <a:rPr sz="1800" b="1" spc="-10" dirty="0">
                <a:solidFill>
                  <a:srgbClr val="FF0000"/>
                </a:solidFill>
                <a:latin typeface="Calibri"/>
                <a:cs typeface="Calibri"/>
              </a:rPr>
              <a:t>libera</a:t>
            </a:r>
            <a:endParaRPr sz="1800" dirty="0">
              <a:latin typeface="Calibri"/>
              <a:cs typeface="Calibri"/>
            </a:endParaRPr>
          </a:p>
          <a:p>
            <a:pPr marL="2016760" indent="-275590">
              <a:lnSpc>
                <a:spcPct val="100000"/>
              </a:lnSpc>
              <a:buAutoNum type="arabicPeriod"/>
              <a:tabLst>
                <a:tab pos="2017395" algn="l"/>
              </a:tabLst>
            </a:pPr>
            <a:r>
              <a:rPr sz="1800" spc="-5" dirty="0">
                <a:latin typeface="Calibri"/>
                <a:cs typeface="Calibri"/>
              </a:rPr>
              <a:t>Wikipedia ha </a:t>
            </a:r>
            <a:r>
              <a:rPr sz="1800" b="1" dirty="0">
                <a:solidFill>
                  <a:srgbClr val="FF0000"/>
                </a:solidFill>
                <a:latin typeface="Calibri"/>
                <a:cs typeface="Calibri"/>
              </a:rPr>
              <a:t>un </a:t>
            </a:r>
            <a:r>
              <a:rPr sz="1800" b="1" spc="-5" dirty="0">
                <a:solidFill>
                  <a:srgbClr val="FF0000"/>
                </a:solidFill>
                <a:latin typeface="Calibri"/>
                <a:cs typeface="Calibri"/>
              </a:rPr>
              <a:t>codice </a:t>
            </a:r>
            <a:r>
              <a:rPr sz="1800" b="1" dirty="0">
                <a:solidFill>
                  <a:srgbClr val="FF0000"/>
                </a:solidFill>
                <a:latin typeface="Calibri"/>
                <a:cs typeface="Calibri"/>
              </a:rPr>
              <a:t>di </a:t>
            </a:r>
            <a:r>
              <a:rPr sz="1800" b="1" spc="-10" dirty="0">
                <a:solidFill>
                  <a:srgbClr val="FF0000"/>
                </a:solidFill>
                <a:latin typeface="Calibri"/>
                <a:cs typeface="Calibri"/>
              </a:rPr>
              <a:t>condotta</a:t>
            </a:r>
            <a:endParaRPr sz="1800" dirty="0">
              <a:latin typeface="Calibri"/>
              <a:cs typeface="Calibri"/>
            </a:endParaRPr>
          </a:p>
          <a:p>
            <a:pPr marL="2016760" indent="-275590">
              <a:lnSpc>
                <a:spcPct val="100000"/>
              </a:lnSpc>
              <a:buAutoNum type="arabicPeriod"/>
              <a:tabLst>
                <a:tab pos="2017395" algn="l"/>
              </a:tabLst>
            </a:pPr>
            <a:r>
              <a:rPr sz="1800" spc="-5" dirty="0">
                <a:latin typeface="Calibri"/>
                <a:cs typeface="Calibri"/>
              </a:rPr>
              <a:t>Wikipedia </a:t>
            </a:r>
            <a:r>
              <a:rPr sz="1800" b="1" dirty="0">
                <a:solidFill>
                  <a:srgbClr val="FF0000"/>
                </a:solidFill>
                <a:latin typeface="Calibri"/>
                <a:cs typeface="Calibri"/>
              </a:rPr>
              <a:t>non ha </a:t>
            </a:r>
            <a:r>
              <a:rPr sz="1800" b="1" spc="-10" dirty="0">
                <a:solidFill>
                  <a:srgbClr val="FF0000"/>
                </a:solidFill>
                <a:latin typeface="Calibri"/>
                <a:cs typeface="Calibri"/>
              </a:rPr>
              <a:t>regole</a:t>
            </a:r>
            <a:r>
              <a:rPr sz="1800" b="1" spc="-35" dirty="0">
                <a:solidFill>
                  <a:srgbClr val="FF0000"/>
                </a:solidFill>
                <a:latin typeface="Calibri"/>
                <a:cs typeface="Calibri"/>
              </a:rPr>
              <a:t> </a:t>
            </a:r>
            <a:r>
              <a:rPr sz="1800" b="1" spc="-5" dirty="0">
                <a:solidFill>
                  <a:srgbClr val="FF0000"/>
                </a:solidFill>
                <a:latin typeface="Calibri"/>
                <a:cs typeface="Calibri"/>
              </a:rPr>
              <a:t>fisse</a:t>
            </a:r>
            <a:endParaRPr sz="1800" dirty="0">
              <a:latin typeface="Calibri"/>
              <a:cs typeface="Calibri"/>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322" y="3351594"/>
            <a:ext cx="4675208" cy="350640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4742" y="252729"/>
            <a:ext cx="7012940" cy="696595"/>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0000"/>
                </a:solidFill>
                <a:latin typeface="Calibri"/>
                <a:cs typeface="Calibri"/>
              </a:rPr>
              <a:t>1. Wikipedia è</a:t>
            </a:r>
            <a:r>
              <a:rPr sz="4400" b="0" spc="-15" dirty="0">
                <a:solidFill>
                  <a:srgbClr val="000000"/>
                </a:solidFill>
                <a:latin typeface="Calibri"/>
                <a:cs typeface="Calibri"/>
              </a:rPr>
              <a:t> </a:t>
            </a:r>
            <a:r>
              <a:rPr sz="4400" b="0" spc="-5" dirty="0">
                <a:solidFill>
                  <a:srgbClr val="000000"/>
                </a:solidFill>
                <a:latin typeface="Calibri"/>
                <a:cs typeface="Calibri"/>
              </a:rPr>
              <a:t>un'</a:t>
            </a:r>
            <a:r>
              <a:rPr sz="4400" spc="-5" dirty="0"/>
              <a:t>enciclopedia</a:t>
            </a:r>
            <a:endParaRPr sz="4400">
              <a:latin typeface="Calibri"/>
              <a:cs typeface="Calibri"/>
            </a:endParaRPr>
          </a:p>
        </p:txBody>
      </p:sp>
      <p:sp>
        <p:nvSpPr>
          <p:cNvPr id="3" name="object 3"/>
          <p:cNvSpPr txBox="1"/>
          <p:nvPr/>
        </p:nvSpPr>
        <p:spPr>
          <a:xfrm>
            <a:off x="546303" y="1249425"/>
            <a:ext cx="7387590" cy="2506455"/>
          </a:xfrm>
          <a:prstGeom prst="rect">
            <a:avLst/>
          </a:prstGeom>
        </p:spPr>
        <p:txBody>
          <a:bodyPr vert="horz" wrap="square" lIns="0" tIns="13335" rIns="0" bIns="0" rtlCol="0">
            <a:spAutoFit/>
          </a:bodyPr>
          <a:lstStyle/>
          <a:p>
            <a:pPr marL="12700">
              <a:lnSpc>
                <a:spcPct val="100000"/>
              </a:lnSpc>
              <a:spcBef>
                <a:spcPts val="105"/>
              </a:spcBef>
            </a:pPr>
            <a:r>
              <a:rPr sz="2300" dirty="0">
                <a:latin typeface="Calibri"/>
                <a:cs typeface="Calibri"/>
              </a:rPr>
              <a:t>Non è </a:t>
            </a:r>
            <a:r>
              <a:rPr sz="2300" spc="-5" dirty="0">
                <a:latin typeface="Calibri"/>
                <a:cs typeface="Calibri"/>
              </a:rPr>
              <a:t>una </a:t>
            </a:r>
            <a:r>
              <a:rPr sz="2300" spc="-20" dirty="0" err="1">
                <a:latin typeface="Calibri"/>
                <a:cs typeface="Calibri"/>
              </a:rPr>
              <a:t>fonte</a:t>
            </a:r>
            <a:r>
              <a:rPr sz="2300" spc="-20" dirty="0">
                <a:latin typeface="Calibri"/>
                <a:cs typeface="Calibri"/>
              </a:rPr>
              <a:t> </a:t>
            </a:r>
            <a:r>
              <a:rPr sz="2300" spc="-5" dirty="0" err="1" smtClean="0">
                <a:latin typeface="Calibri"/>
                <a:cs typeface="Calibri"/>
              </a:rPr>
              <a:t>primaria</a:t>
            </a:r>
            <a:r>
              <a:rPr lang="it-IT" sz="2300" spc="-5" dirty="0" smtClean="0">
                <a:latin typeface="Calibri"/>
                <a:cs typeface="Calibri"/>
              </a:rPr>
              <a:t>,</a:t>
            </a:r>
            <a:r>
              <a:rPr sz="2300" spc="-5" dirty="0" smtClean="0">
                <a:latin typeface="Calibri"/>
                <a:cs typeface="Calibri"/>
              </a:rPr>
              <a:t> </a:t>
            </a:r>
            <a:r>
              <a:rPr sz="2300" dirty="0">
                <a:latin typeface="Calibri"/>
                <a:cs typeface="Calibri"/>
              </a:rPr>
              <a:t>ma </a:t>
            </a:r>
            <a:r>
              <a:rPr sz="2300" spc="-5" dirty="0">
                <a:latin typeface="Calibri"/>
                <a:cs typeface="Calibri"/>
              </a:rPr>
              <a:t>secondaria </a:t>
            </a:r>
            <a:r>
              <a:rPr sz="2300" dirty="0">
                <a:latin typeface="Calibri"/>
                <a:cs typeface="Calibri"/>
              </a:rPr>
              <a:t>o</a:t>
            </a:r>
            <a:r>
              <a:rPr sz="2300" spc="-5" dirty="0">
                <a:latin typeface="Calibri"/>
                <a:cs typeface="Calibri"/>
              </a:rPr>
              <a:t> terziaria.</a:t>
            </a:r>
            <a:endParaRPr sz="2300" dirty="0">
              <a:latin typeface="Calibri"/>
              <a:cs typeface="Calibri"/>
            </a:endParaRPr>
          </a:p>
          <a:p>
            <a:pPr marL="12700">
              <a:lnSpc>
                <a:spcPct val="100000"/>
              </a:lnSpc>
              <a:tabLst>
                <a:tab pos="4032885" algn="l"/>
              </a:tabLst>
            </a:pPr>
            <a:r>
              <a:rPr lang="it-IT" sz="2300" spc="-5" dirty="0" smtClean="0">
                <a:latin typeface="Calibri"/>
                <a:cs typeface="Calibri"/>
              </a:rPr>
              <a:t>È</a:t>
            </a:r>
            <a:r>
              <a:rPr sz="2300" spc="-5" dirty="0" smtClean="0">
                <a:latin typeface="Calibri"/>
                <a:cs typeface="Calibri"/>
              </a:rPr>
              <a:t> </a:t>
            </a:r>
            <a:r>
              <a:rPr sz="2300" spc="-5" dirty="0">
                <a:latin typeface="Calibri"/>
                <a:cs typeface="Calibri"/>
              </a:rPr>
              <a:t>uno </a:t>
            </a:r>
            <a:r>
              <a:rPr sz="2300" spc="-10" dirty="0">
                <a:latin typeface="Calibri"/>
                <a:cs typeface="Calibri"/>
              </a:rPr>
              <a:t>strumento</a:t>
            </a:r>
            <a:r>
              <a:rPr sz="2300" spc="50" dirty="0">
                <a:latin typeface="Calibri"/>
                <a:cs typeface="Calibri"/>
              </a:rPr>
              <a:t> </a:t>
            </a:r>
            <a:r>
              <a:rPr sz="2300" spc="-5" dirty="0">
                <a:latin typeface="Calibri"/>
                <a:cs typeface="Calibri"/>
              </a:rPr>
              <a:t>di</a:t>
            </a:r>
            <a:r>
              <a:rPr sz="2300" spc="5" dirty="0">
                <a:latin typeface="Calibri"/>
                <a:cs typeface="Calibri"/>
              </a:rPr>
              <a:t> </a:t>
            </a:r>
            <a:r>
              <a:rPr sz="2300" spc="-10" dirty="0" err="1" smtClean="0">
                <a:latin typeface="Calibri"/>
                <a:cs typeface="Calibri"/>
              </a:rPr>
              <a:t>divulgazione</a:t>
            </a:r>
            <a:r>
              <a:rPr lang="it-IT" sz="2300" spc="-10" dirty="0" smtClean="0">
                <a:latin typeface="Calibri"/>
                <a:cs typeface="Calibri"/>
              </a:rPr>
              <a:t> </a:t>
            </a:r>
            <a:r>
              <a:rPr sz="2300" dirty="0" err="1" smtClean="0">
                <a:latin typeface="Calibri"/>
                <a:cs typeface="Calibri"/>
              </a:rPr>
              <a:t>che</a:t>
            </a:r>
            <a:r>
              <a:rPr sz="2300" dirty="0" smtClean="0">
                <a:latin typeface="Calibri"/>
                <a:cs typeface="Calibri"/>
              </a:rPr>
              <a:t> </a:t>
            </a:r>
            <a:r>
              <a:rPr sz="2300" spc="-5" dirty="0">
                <a:latin typeface="Calibri"/>
                <a:cs typeface="Calibri"/>
              </a:rPr>
              <a:t>riporta </a:t>
            </a:r>
            <a:r>
              <a:rPr sz="2300" spc="-10" dirty="0">
                <a:latin typeface="Calibri"/>
                <a:cs typeface="Calibri"/>
              </a:rPr>
              <a:t>informazioni</a:t>
            </a:r>
            <a:r>
              <a:rPr sz="2300" spc="-45" dirty="0">
                <a:latin typeface="Calibri"/>
                <a:cs typeface="Calibri"/>
              </a:rPr>
              <a:t> </a:t>
            </a:r>
            <a:r>
              <a:rPr sz="2300" dirty="0">
                <a:latin typeface="Calibri"/>
                <a:cs typeface="Calibri"/>
              </a:rPr>
              <a:t>e</a:t>
            </a:r>
          </a:p>
          <a:p>
            <a:pPr marL="12700">
              <a:lnSpc>
                <a:spcPct val="100000"/>
              </a:lnSpc>
            </a:pPr>
            <a:r>
              <a:rPr sz="2300" spc="-10" dirty="0">
                <a:latin typeface="Calibri"/>
                <a:cs typeface="Calibri"/>
              </a:rPr>
              <a:t>conoscenze </a:t>
            </a:r>
            <a:r>
              <a:rPr sz="2300" b="1" spc="-5" dirty="0">
                <a:latin typeface="Calibri"/>
                <a:cs typeface="Calibri"/>
              </a:rPr>
              <a:t>già </a:t>
            </a:r>
            <a:r>
              <a:rPr sz="2300" b="1" spc="-10" dirty="0">
                <a:latin typeface="Calibri"/>
                <a:cs typeface="Calibri"/>
              </a:rPr>
              <a:t>stabilite </a:t>
            </a:r>
            <a:r>
              <a:rPr sz="2300" b="1" dirty="0">
                <a:latin typeface="Calibri"/>
                <a:cs typeface="Calibri"/>
              </a:rPr>
              <a:t>e </a:t>
            </a:r>
            <a:r>
              <a:rPr sz="2300" b="1" spc="-10" dirty="0">
                <a:latin typeface="Calibri"/>
                <a:cs typeface="Calibri"/>
              </a:rPr>
              <a:t>pubblicate </a:t>
            </a:r>
            <a:r>
              <a:rPr sz="2300" b="1" dirty="0">
                <a:latin typeface="Calibri"/>
                <a:cs typeface="Calibri"/>
              </a:rPr>
              <a:t>in </a:t>
            </a:r>
            <a:r>
              <a:rPr sz="2300" b="1" spc="-5" dirty="0">
                <a:latin typeface="Calibri"/>
                <a:cs typeface="Calibri"/>
              </a:rPr>
              <a:t>altre </a:t>
            </a:r>
            <a:r>
              <a:rPr sz="2300" b="1" spc="-10" dirty="0" err="1">
                <a:latin typeface="Calibri"/>
                <a:cs typeface="Calibri"/>
              </a:rPr>
              <a:t>fonti</a:t>
            </a:r>
            <a:r>
              <a:rPr sz="2300" spc="-10" dirty="0" smtClean="0">
                <a:latin typeface="Calibri"/>
                <a:cs typeface="Calibri"/>
              </a:rPr>
              <a:t>.</a:t>
            </a:r>
            <a:endParaRPr lang="it-IT" sz="2300" spc="-10" dirty="0" smtClean="0">
              <a:latin typeface="Calibri"/>
              <a:cs typeface="Calibri"/>
            </a:endParaRPr>
          </a:p>
          <a:p>
            <a:pPr marL="12700">
              <a:lnSpc>
                <a:spcPct val="100000"/>
              </a:lnSpc>
            </a:pPr>
            <a:endParaRPr sz="2300" dirty="0">
              <a:latin typeface="Calibri"/>
              <a:cs typeface="Calibri"/>
            </a:endParaRPr>
          </a:p>
          <a:p>
            <a:pPr marL="12700" marR="5080" algn="ctr">
              <a:lnSpc>
                <a:spcPct val="100000"/>
              </a:lnSpc>
            </a:pPr>
            <a:r>
              <a:rPr lang="it-IT" sz="2300" b="1" spc="-10" dirty="0" smtClean="0">
                <a:latin typeface="Calibri"/>
                <a:cs typeface="Calibri"/>
              </a:rPr>
              <a:t>Le notizie d</a:t>
            </a:r>
            <a:r>
              <a:rPr sz="2300" b="1" spc="-10" dirty="0" err="1" smtClean="0">
                <a:latin typeface="Calibri"/>
                <a:cs typeface="Calibri"/>
              </a:rPr>
              <a:t>evono</a:t>
            </a:r>
            <a:r>
              <a:rPr sz="2300" b="1" spc="-10" dirty="0" smtClean="0">
                <a:latin typeface="Calibri"/>
                <a:cs typeface="Calibri"/>
              </a:rPr>
              <a:t> </a:t>
            </a:r>
            <a:r>
              <a:rPr lang="it-IT" sz="2300" b="1" spc="-10" dirty="0" smtClean="0">
                <a:latin typeface="Calibri"/>
                <a:cs typeface="Calibri"/>
              </a:rPr>
              <a:t>quindi </a:t>
            </a:r>
            <a:r>
              <a:rPr sz="2300" b="1" spc="-5" dirty="0" err="1" smtClean="0">
                <a:latin typeface="Calibri"/>
                <a:cs typeface="Calibri"/>
              </a:rPr>
              <a:t>essere</a:t>
            </a:r>
            <a:r>
              <a:rPr sz="2300" b="1" spc="-5" dirty="0" smtClean="0">
                <a:latin typeface="Calibri"/>
                <a:cs typeface="Calibri"/>
              </a:rPr>
              <a:t> </a:t>
            </a:r>
            <a:r>
              <a:rPr sz="2300" b="1" spc="-5" dirty="0" err="1" smtClean="0">
                <a:latin typeface="Calibri"/>
                <a:cs typeface="Calibri"/>
              </a:rPr>
              <a:t>verificabili</a:t>
            </a:r>
            <a:r>
              <a:rPr lang="it-IT" sz="2300" b="1" spc="-5" dirty="0" smtClean="0">
                <a:latin typeface="Calibri"/>
                <a:cs typeface="Calibri"/>
              </a:rPr>
              <a:t>.</a:t>
            </a:r>
            <a:endParaRPr sz="2300" b="1" dirty="0">
              <a:latin typeface="Calibri"/>
              <a:cs typeface="Calibri"/>
            </a:endParaRPr>
          </a:p>
          <a:p>
            <a:pPr>
              <a:lnSpc>
                <a:spcPct val="100000"/>
              </a:lnSpc>
            </a:pPr>
            <a:endParaRPr sz="2400" dirty="0">
              <a:latin typeface="Times New Roman"/>
              <a:cs typeface="Times New Roman"/>
            </a:endParaRPr>
          </a:p>
          <a:p>
            <a:pPr marL="12700" algn="ctr">
              <a:lnSpc>
                <a:spcPct val="100000"/>
              </a:lnSpc>
              <a:spcBef>
                <a:spcPts val="5"/>
              </a:spcBef>
            </a:pPr>
            <a:r>
              <a:rPr dirty="0">
                <a:latin typeface="Calibri"/>
                <a:cs typeface="Calibri"/>
              </a:rPr>
              <a:t>Non </a:t>
            </a:r>
            <a:r>
              <a:rPr spc="-5" dirty="0">
                <a:latin typeface="Calibri"/>
                <a:cs typeface="Calibri"/>
              </a:rPr>
              <a:t>sono </a:t>
            </a:r>
            <a:r>
              <a:rPr spc="-15" dirty="0">
                <a:latin typeface="Calibri"/>
                <a:cs typeface="Calibri"/>
              </a:rPr>
              <a:t>accettate </a:t>
            </a:r>
            <a:r>
              <a:rPr dirty="0">
                <a:latin typeface="Calibri"/>
                <a:cs typeface="Calibri"/>
              </a:rPr>
              <a:t>in Wikipedia </a:t>
            </a:r>
            <a:r>
              <a:rPr b="1" spc="-10" dirty="0">
                <a:latin typeface="Calibri"/>
                <a:cs typeface="Calibri"/>
              </a:rPr>
              <a:t>ricerche </a:t>
            </a:r>
            <a:r>
              <a:rPr b="1" spc="-5" dirty="0">
                <a:latin typeface="Calibri"/>
                <a:cs typeface="Calibri"/>
              </a:rPr>
              <a:t>originali</a:t>
            </a:r>
            <a:r>
              <a:rPr spc="-5" dirty="0">
                <a:latin typeface="Calibri"/>
                <a:cs typeface="Calibri"/>
              </a:rPr>
              <a:t>.</a:t>
            </a:r>
            <a:endParaRPr dirty="0">
              <a:latin typeface="Calibri"/>
              <a:cs typeface="Calibri"/>
            </a:endParaRPr>
          </a:p>
        </p:txBody>
      </p:sp>
      <p:sp>
        <p:nvSpPr>
          <p:cNvPr id="4" name="object 4"/>
          <p:cNvSpPr/>
          <p:nvPr/>
        </p:nvSpPr>
        <p:spPr>
          <a:xfrm>
            <a:off x="1403603" y="4005033"/>
            <a:ext cx="6408674" cy="208826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02080" y="4003446"/>
            <a:ext cx="6412230" cy="2091689"/>
          </a:xfrm>
          <a:custGeom>
            <a:avLst/>
            <a:gdLst/>
            <a:ahLst/>
            <a:cxnLst/>
            <a:rect l="l" t="t" r="r" b="b"/>
            <a:pathLst>
              <a:path w="6412230" h="2091689">
                <a:moveTo>
                  <a:pt x="0" y="2091436"/>
                </a:moveTo>
                <a:lnTo>
                  <a:pt x="6411849" y="2091436"/>
                </a:lnTo>
                <a:lnTo>
                  <a:pt x="6411849" y="0"/>
                </a:lnTo>
                <a:lnTo>
                  <a:pt x="0" y="0"/>
                </a:lnTo>
                <a:lnTo>
                  <a:pt x="0" y="2091436"/>
                </a:lnTo>
                <a:close/>
              </a:path>
            </a:pathLst>
          </a:custGeom>
          <a:ln w="3175">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0669" y="108330"/>
            <a:ext cx="5981065" cy="1367790"/>
          </a:xfrm>
          <a:prstGeom prst="rect">
            <a:avLst/>
          </a:prstGeom>
        </p:spPr>
        <p:txBody>
          <a:bodyPr vert="horz" wrap="square" lIns="0" tIns="13335" rIns="0" bIns="0" rtlCol="0">
            <a:spAutoFit/>
          </a:bodyPr>
          <a:lstStyle/>
          <a:p>
            <a:pPr marL="1235075">
              <a:lnSpc>
                <a:spcPct val="100000"/>
              </a:lnSpc>
              <a:spcBef>
                <a:spcPts val="105"/>
              </a:spcBef>
            </a:pPr>
            <a:r>
              <a:rPr sz="4400" b="0" spc="-5" dirty="0">
                <a:solidFill>
                  <a:srgbClr val="000000"/>
                </a:solidFill>
                <a:latin typeface="Calibri"/>
                <a:cs typeface="Calibri"/>
              </a:rPr>
              <a:t>2. </a:t>
            </a:r>
            <a:r>
              <a:rPr sz="4400" b="0" dirty="0">
                <a:solidFill>
                  <a:srgbClr val="000000"/>
                </a:solidFill>
                <a:latin typeface="Calibri"/>
                <a:cs typeface="Calibri"/>
              </a:rPr>
              <a:t>Wikipedia</a:t>
            </a:r>
            <a:r>
              <a:rPr sz="4400" b="0" spc="-35" dirty="0">
                <a:solidFill>
                  <a:srgbClr val="000000"/>
                </a:solidFill>
                <a:latin typeface="Calibri"/>
                <a:cs typeface="Calibri"/>
              </a:rPr>
              <a:t> </a:t>
            </a:r>
            <a:r>
              <a:rPr sz="4400" b="0" spc="-5" dirty="0">
                <a:solidFill>
                  <a:srgbClr val="000000"/>
                </a:solidFill>
                <a:latin typeface="Calibri"/>
                <a:cs typeface="Calibri"/>
              </a:rPr>
              <a:t>ha</a:t>
            </a:r>
            <a:endParaRPr sz="4400">
              <a:latin typeface="Calibri"/>
              <a:cs typeface="Calibri"/>
            </a:endParaRPr>
          </a:p>
          <a:p>
            <a:pPr marL="12700">
              <a:lnSpc>
                <a:spcPct val="100000"/>
              </a:lnSpc>
            </a:pPr>
            <a:r>
              <a:rPr sz="4400" b="0" dirty="0">
                <a:solidFill>
                  <a:srgbClr val="000000"/>
                </a:solidFill>
                <a:latin typeface="Calibri"/>
                <a:cs typeface="Calibri"/>
              </a:rPr>
              <a:t>un </a:t>
            </a:r>
            <a:r>
              <a:rPr sz="4400" spc="-20" dirty="0"/>
              <a:t>punto </a:t>
            </a:r>
            <a:r>
              <a:rPr sz="4400" dirty="0"/>
              <a:t>di </a:t>
            </a:r>
            <a:r>
              <a:rPr sz="4400" spc="-25" dirty="0"/>
              <a:t>vista</a:t>
            </a:r>
            <a:r>
              <a:rPr sz="4400" spc="-75" dirty="0"/>
              <a:t> </a:t>
            </a:r>
            <a:r>
              <a:rPr sz="4400" spc="-10" dirty="0"/>
              <a:t>neutrale</a:t>
            </a:r>
            <a:endParaRPr sz="4400">
              <a:latin typeface="Calibri"/>
              <a:cs typeface="Calibri"/>
            </a:endParaRPr>
          </a:p>
        </p:txBody>
      </p:sp>
      <p:sp>
        <p:nvSpPr>
          <p:cNvPr id="3" name="object 3"/>
          <p:cNvSpPr txBox="1"/>
          <p:nvPr/>
        </p:nvSpPr>
        <p:spPr>
          <a:xfrm>
            <a:off x="474370" y="1890725"/>
            <a:ext cx="8320405" cy="4651402"/>
          </a:xfrm>
          <a:prstGeom prst="rect">
            <a:avLst/>
          </a:prstGeom>
        </p:spPr>
        <p:txBody>
          <a:bodyPr vert="horz" wrap="square" lIns="0" tIns="12065" rIns="0" bIns="0" rtlCol="0">
            <a:spAutoFit/>
          </a:bodyPr>
          <a:lstStyle/>
          <a:p>
            <a:pPr marL="12700">
              <a:lnSpc>
                <a:spcPts val="2510"/>
              </a:lnSpc>
              <a:spcBef>
                <a:spcPts val="95"/>
              </a:spcBef>
            </a:pPr>
            <a:r>
              <a:rPr sz="2200" spc="-5" dirty="0">
                <a:latin typeface="Calibri"/>
                <a:cs typeface="Calibri"/>
              </a:rPr>
              <a:t>Le </a:t>
            </a:r>
            <a:r>
              <a:rPr sz="2200" spc="-10" dirty="0">
                <a:latin typeface="Calibri"/>
                <a:cs typeface="Calibri"/>
              </a:rPr>
              <a:t>voci </a:t>
            </a:r>
            <a:r>
              <a:rPr sz="2200" spc="-15" dirty="0">
                <a:latin typeface="Calibri"/>
                <a:cs typeface="Calibri"/>
              </a:rPr>
              <a:t>devono </a:t>
            </a:r>
            <a:r>
              <a:rPr sz="2200" spc="-10" dirty="0">
                <a:latin typeface="Calibri"/>
                <a:cs typeface="Calibri"/>
              </a:rPr>
              <a:t>essere </a:t>
            </a:r>
            <a:r>
              <a:rPr sz="2200" spc="-15" dirty="0">
                <a:latin typeface="Calibri"/>
                <a:cs typeface="Calibri"/>
              </a:rPr>
              <a:t>scritte </a:t>
            </a:r>
            <a:r>
              <a:rPr sz="2200" spc="-10" dirty="0">
                <a:latin typeface="Calibri"/>
                <a:cs typeface="Calibri"/>
              </a:rPr>
              <a:t>secondo </a:t>
            </a:r>
            <a:r>
              <a:rPr sz="2200" spc="-5" dirty="0">
                <a:latin typeface="Calibri"/>
                <a:cs typeface="Calibri"/>
              </a:rPr>
              <a:t>un </a:t>
            </a:r>
            <a:r>
              <a:rPr sz="2200" spc="-20" dirty="0" smtClean="0">
                <a:latin typeface="Calibri"/>
                <a:cs typeface="Calibri"/>
              </a:rPr>
              <a:t>punt</a:t>
            </a:r>
            <a:r>
              <a:rPr lang="it-IT" sz="2200" spc="-20" dirty="0" smtClean="0">
                <a:latin typeface="Calibri"/>
                <a:cs typeface="Calibri"/>
              </a:rPr>
              <a:t>o</a:t>
            </a:r>
            <a:r>
              <a:rPr sz="2200" spc="-20" dirty="0" smtClean="0">
                <a:latin typeface="Calibri"/>
                <a:cs typeface="Calibri"/>
              </a:rPr>
              <a:t> </a:t>
            </a:r>
            <a:r>
              <a:rPr sz="2200" spc="-5" dirty="0">
                <a:latin typeface="Calibri"/>
                <a:cs typeface="Calibri"/>
              </a:rPr>
              <a:t>di </a:t>
            </a:r>
            <a:r>
              <a:rPr sz="2200" spc="-15" dirty="0">
                <a:latin typeface="Calibri"/>
                <a:cs typeface="Calibri"/>
              </a:rPr>
              <a:t>vista neutrale</a:t>
            </a:r>
            <a:r>
              <a:rPr sz="2200" spc="130" dirty="0">
                <a:latin typeface="Calibri"/>
                <a:cs typeface="Calibri"/>
              </a:rPr>
              <a:t> </a:t>
            </a:r>
            <a:r>
              <a:rPr sz="2200" spc="-10" dirty="0">
                <a:latin typeface="Calibri"/>
                <a:cs typeface="Calibri"/>
              </a:rPr>
              <a:t>(NPOV),</a:t>
            </a:r>
            <a:endParaRPr sz="2200" dirty="0">
              <a:latin typeface="Calibri"/>
              <a:cs typeface="Calibri"/>
            </a:endParaRPr>
          </a:p>
          <a:p>
            <a:pPr marL="12700">
              <a:lnSpc>
                <a:spcPts val="2510"/>
              </a:lnSpc>
            </a:pPr>
            <a:r>
              <a:rPr sz="2200" spc="-5" dirty="0">
                <a:latin typeface="Calibri"/>
                <a:cs typeface="Calibri"/>
              </a:rPr>
              <a:t>in modo </a:t>
            </a:r>
            <a:r>
              <a:rPr sz="2200" spc="-10" dirty="0">
                <a:latin typeface="Calibri"/>
                <a:cs typeface="Calibri"/>
              </a:rPr>
              <a:t>chiaro </a:t>
            </a:r>
            <a:r>
              <a:rPr sz="2200" spc="-5" dirty="0">
                <a:latin typeface="Calibri"/>
                <a:cs typeface="Calibri"/>
              </a:rPr>
              <a:t>e</a:t>
            </a:r>
            <a:r>
              <a:rPr sz="2200" spc="0" dirty="0">
                <a:latin typeface="Calibri"/>
                <a:cs typeface="Calibri"/>
              </a:rPr>
              <a:t> </a:t>
            </a:r>
            <a:r>
              <a:rPr sz="2200" spc="-5" dirty="0" err="1" smtClean="0">
                <a:latin typeface="Calibri"/>
                <a:cs typeface="Calibri"/>
              </a:rPr>
              <a:t>imparziale</a:t>
            </a:r>
            <a:r>
              <a:rPr lang="it-IT" sz="2200" spc="-5" dirty="0" smtClean="0">
                <a:latin typeface="Calibri"/>
                <a:cs typeface="Calibri"/>
              </a:rPr>
              <a:t>.</a:t>
            </a:r>
            <a:endParaRPr sz="2200" dirty="0">
              <a:latin typeface="Calibri"/>
              <a:cs typeface="Calibri"/>
            </a:endParaRPr>
          </a:p>
          <a:p>
            <a:pPr>
              <a:lnSpc>
                <a:spcPct val="100000"/>
              </a:lnSpc>
              <a:spcBef>
                <a:spcPts val="45"/>
              </a:spcBef>
            </a:pPr>
            <a:endParaRPr sz="1800" dirty="0">
              <a:latin typeface="Times New Roman"/>
              <a:cs typeface="Times New Roman"/>
            </a:endParaRPr>
          </a:p>
          <a:p>
            <a:pPr marL="12700">
              <a:lnSpc>
                <a:spcPts val="2510"/>
              </a:lnSpc>
              <a:tabLst>
                <a:tab pos="5045075" algn="l"/>
              </a:tabLst>
            </a:pPr>
            <a:r>
              <a:rPr sz="2200" spc="-10" dirty="0" err="1" smtClean="0">
                <a:latin typeface="Calibri"/>
                <a:cs typeface="Calibri"/>
              </a:rPr>
              <a:t>Devono</a:t>
            </a:r>
            <a:r>
              <a:rPr sz="2200" spc="-10" dirty="0" smtClean="0">
                <a:latin typeface="Calibri"/>
                <a:cs typeface="Calibri"/>
              </a:rPr>
              <a:t> </a:t>
            </a:r>
            <a:r>
              <a:rPr sz="2200" spc="-10" dirty="0">
                <a:latin typeface="Calibri"/>
                <a:cs typeface="Calibri"/>
              </a:rPr>
              <a:t>riportare </a:t>
            </a:r>
            <a:r>
              <a:rPr sz="2200" spc="-5" dirty="0">
                <a:latin typeface="Calibri"/>
                <a:cs typeface="Calibri"/>
              </a:rPr>
              <a:t>le </a:t>
            </a:r>
            <a:r>
              <a:rPr sz="2200" spc="-15" dirty="0">
                <a:latin typeface="Calibri"/>
                <a:cs typeface="Calibri"/>
              </a:rPr>
              <a:t>diverse</a:t>
            </a:r>
            <a:r>
              <a:rPr sz="2200" spc="55" dirty="0">
                <a:latin typeface="Calibri"/>
                <a:cs typeface="Calibri"/>
              </a:rPr>
              <a:t> </a:t>
            </a:r>
            <a:r>
              <a:rPr sz="2200" spc="-10" dirty="0" err="1">
                <a:latin typeface="Calibri"/>
                <a:cs typeface="Calibri"/>
              </a:rPr>
              <a:t>teorie</a:t>
            </a:r>
            <a:r>
              <a:rPr sz="2200" spc="15" dirty="0">
                <a:latin typeface="Calibri"/>
                <a:cs typeface="Calibri"/>
              </a:rPr>
              <a:t> </a:t>
            </a:r>
            <a:r>
              <a:rPr sz="2200" spc="-10" dirty="0" err="1" smtClean="0">
                <a:latin typeface="Calibri"/>
                <a:cs typeface="Calibri"/>
              </a:rPr>
              <a:t>esistenti</a:t>
            </a:r>
            <a:r>
              <a:rPr lang="it-IT" sz="2200" spc="-10" dirty="0" smtClean="0">
                <a:latin typeface="Calibri"/>
                <a:cs typeface="Calibri"/>
              </a:rPr>
              <a:t> </a:t>
            </a:r>
            <a:r>
              <a:rPr sz="2200" spc="-25" dirty="0" err="1" smtClean="0">
                <a:latin typeface="Calibri"/>
                <a:cs typeface="Calibri"/>
              </a:rPr>
              <a:t>sull’argomento</a:t>
            </a:r>
            <a:r>
              <a:rPr lang="it-IT" sz="2200" spc="-25" dirty="0" smtClean="0">
                <a:latin typeface="Calibri"/>
                <a:cs typeface="Calibri"/>
              </a:rPr>
              <a:t> </a:t>
            </a:r>
            <a:r>
              <a:rPr sz="2200" spc="-5" dirty="0" smtClean="0">
                <a:latin typeface="Calibri"/>
                <a:cs typeface="Calibri"/>
              </a:rPr>
              <a:t>in</a:t>
            </a:r>
            <a:r>
              <a:rPr sz="2200" spc="0" dirty="0" smtClean="0">
                <a:latin typeface="Calibri"/>
                <a:cs typeface="Calibri"/>
              </a:rPr>
              <a:t> </a:t>
            </a:r>
            <a:r>
              <a:rPr sz="2200" spc="-5" dirty="0">
                <a:latin typeface="Calibri"/>
                <a:cs typeface="Calibri"/>
              </a:rPr>
              <a:t>modo</a:t>
            </a:r>
            <a:endParaRPr sz="2200" dirty="0">
              <a:latin typeface="Calibri"/>
              <a:cs typeface="Calibri"/>
            </a:endParaRPr>
          </a:p>
          <a:p>
            <a:pPr marL="12700">
              <a:lnSpc>
                <a:spcPts val="2510"/>
              </a:lnSpc>
            </a:pPr>
            <a:r>
              <a:rPr sz="2200" b="1" spc="-10" dirty="0">
                <a:latin typeface="Calibri"/>
                <a:cs typeface="Calibri"/>
              </a:rPr>
              <a:t>proporzionale </a:t>
            </a:r>
            <a:r>
              <a:rPr sz="2200" b="1" spc="-5" dirty="0">
                <a:latin typeface="Calibri"/>
                <a:cs typeface="Calibri"/>
              </a:rPr>
              <a:t>alla </a:t>
            </a:r>
            <a:r>
              <a:rPr sz="2200" b="1" spc="-10" dirty="0">
                <a:latin typeface="Calibri"/>
                <a:cs typeface="Calibri"/>
              </a:rPr>
              <a:t>loro </a:t>
            </a:r>
            <a:r>
              <a:rPr sz="2200" b="1" spc="-15" dirty="0">
                <a:latin typeface="Calibri"/>
                <a:cs typeface="Calibri"/>
              </a:rPr>
              <a:t>rilevanza</a:t>
            </a:r>
            <a:r>
              <a:rPr sz="2200" spc="-15" dirty="0">
                <a:latin typeface="Calibri"/>
                <a:cs typeface="Calibri"/>
              </a:rPr>
              <a:t>, </a:t>
            </a:r>
            <a:r>
              <a:rPr sz="2200" spc="-5" dirty="0">
                <a:latin typeface="Calibri"/>
                <a:cs typeface="Calibri"/>
              </a:rPr>
              <a:t>e </a:t>
            </a:r>
            <a:r>
              <a:rPr sz="2200" spc="-15" dirty="0">
                <a:latin typeface="Calibri"/>
                <a:cs typeface="Calibri"/>
              </a:rPr>
              <a:t>con </a:t>
            </a:r>
            <a:r>
              <a:rPr sz="2200" spc="-5" dirty="0">
                <a:latin typeface="Calibri"/>
                <a:cs typeface="Calibri"/>
              </a:rPr>
              <a:t>il </a:t>
            </a:r>
            <a:r>
              <a:rPr sz="2200" spc="-10" dirty="0">
                <a:latin typeface="Calibri"/>
                <a:cs typeface="Calibri"/>
              </a:rPr>
              <a:t>supporto </a:t>
            </a:r>
            <a:r>
              <a:rPr sz="2200" spc="-5" dirty="0">
                <a:latin typeface="Calibri"/>
                <a:cs typeface="Calibri"/>
              </a:rPr>
              <a:t>delle necessarie</a:t>
            </a:r>
            <a:r>
              <a:rPr sz="2200" spc="200" dirty="0">
                <a:latin typeface="Calibri"/>
                <a:cs typeface="Calibri"/>
              </a:rPr>
              <a:t> </a:t>
            </a:r>
            <a:r>
              <a:rPr sz="2200" spc="-15" dirty="0">
                <a:latin typeface="Calibri"/>
                <a:cs typeface="Calibri"/>
              </a:rPr>
              <a:t>fonti.</a:t>
            </a:r>
            <a:endParaRPr sz="2200" dirty="0">
              <a:latin typeface="Calibri"/>
              <a:cs typeface="Calibri"/>
            </a:endParaRPr>
          </a:p>
          <a:p>
            <a:pPr>
              <a:lnSpc>
                <a:spcPct val="100000"/>
              </a:lnSpc>
              <a:spcBef>
                <a:spcPts val="50"/>
              </a:spcBef>
            </a:pPr>
            <a:endParaRPr sz="2050" dirty="0">
              <a:latin typeface="Times New Roman"/>
              <a:cs typeface="Times New Roman"/>
            </a:endParaRPr>
          </a:p>
          <a:p>
            <a:pPr marL="12700" marR="545465">
              <a:lnSpc>
                <a:spcPts val="2380"/>
              </a:lnSpc>
              <a:tabLst>
                <a:tab pos="5582285" algn="l"/>
              </a:tabLst>
            </a:pPr>
            <a:r>
              <a:rPr sz="2200" spc="-5" dirty="0">
                <a:latin typeface="Calibri"/>
                <a:cs typeface="Calibri"/>
              </a:rPr>
              <a:t>Il </a:t>
            </a:r>
            <a:r>
              <a:rPr sz="2200" spc="-20" dirty="0">
                <a:latin typeface="Calibri"/>
                <a:cs typeface="Calibri"/>
              </a:rPr>
              <a:t>contenuto </a:t>
            </a:r>
            <a:r>
              <a:rPr sz="2200" spc="-10" dirty="0">
                <a:latin typeface="Calibri"/>
                <a:cs typeface="Calibri"/>
              </a:rPr>
              <a:t>delle voci </a:t>
            </a:r>
            <a:r>
              <a:rPr sz="2200" spc="-15" dirty="0">
                <a:latin typeface="Calibri"/>
                <a:cs typeface="Calibri"/>
              </a:rPr>
              <a:t>deve </a:t>
            </a:r>
            <a:r>
              <a:rPr sz="2200" spc="-10" dirty="0">
                <a:latin typeface="Calibri"/>
                <a:cs typeface="Calibri"/>
              </a:rPr>
              <a:t>essere</a:t>
            </a:r>
            <a:r>
              <a:rPr sz="2200" spc="185" dirty="0">
                <a:latin typeface="Calibri"/>
                <a:cs typeface="Calibri"/>
              </a:rPr>
              <a:t> </a:t>
            </a:r>
            <a:r>
              <a:rPr sz="2200" b="1" spc="-10" dirty="0">
                <a:latin typeface="Calibri"/>
                <a:cs typeface="Calibri"/>
              </a:rPr>
              <a:t>verificabile</a:t>
            </a:r>
            <a:r>
              <a:rPr sz="2200" b="1" spc="30" dirty="0">
                <a:latin typeface="Calibri"/>
                <a:cs typeface="Calibri"/>
              </a:rPr>
              <a:t> </a:t>
            </a:r>
            <a:r>
              <a:rPr sz="2200" spc="-5" dirty="0">
                <a:latin typeface="Calibri"/>
                <a:cs typeface="Calibri"/>
              </a:rPr>
              <a:t>e	</a:t>
            </a:r>
            <a:r>
              <a:rPr sz="2200" spc="-15" dirty="0">
                <a:latin typeface="Calibri"/>
                <a:cs typeface="Calibri"/>
              </a:rPr>
              <a:t>supportato </a:t>
            </a:r>
            <a:r>
              <a:rPr sz="2200" spc="-5" dirty="0">
                <a:latin typeface="Calibri"/>
                <a:cs typeface="Calibri"/>
              </a:rPr>
              <a:t>da </a:t>
            </a:r>
            <a:r>
              <a:rPr sz="2200" spc="-20" dirty="0">
                <a:latin typeface="Calibri"/>
                <a:cs typeface="Calibri"/>
              </a:rPr>
              <a:t>fonti  </a:t>
            </a:r>
            <a:r>
              <a:rPr sz="2200" spc="-10" dirty="0">
                <a:latin typeface="Calibri"/>
                <a:cs typeface="Calibri"/>
              </a:rPr>
              <a:t>affidabili.</a:t>
            </a:r>
            <a:endParaRPr sz="2200" dirty="0">
              <a:latin typeface="Calibri"/>
              <a:cs typeface="Calibri"/>
            </a:endParaRPr>
          </a:p>
          <a:p>
            <a:pPr>
              <a:lnSpc>
                <a:spcPct val="100000"/>
              </a:lnSpc>
              <a:spcBef>
                <a:spcPts val="35"/>
              </a:spcBef>
            </a:pPr>
            <a:endParaRPr sz="2000" dirty="0">
              <a:latin typeface="Times New Roman"/>
              <a:cs typeface="Times New Roman"/>
            </a:endParaRPr>
          </a:p>
          <a:p>
            <a:pPr marL="12700" marR="163195">
              <a:lnSpc>
                <a:spcPct val="90000"/>
              </a:lnSpc>
              <a:tabLst>
                <a:tab pos="2676525" algn="l"/>
                <a:tab pos="2893060" algn="l"/>
                <a:tab pos="7417434" algn="l"/>
              </a:tabLst>
            </a:pPr>
            <a:r>
              <a:rPr sz="2200" spc="-5" dirty="0">
                <a:latin typeface="Calibri"/>
                <a:cs typeface="Calibri"/>
              </a:rPr>
              <a:t>In </a:t>
            </a:r>
            <a:r>
              <a:rPr sz="2200" spc="-10" dirty="0">
                <a:latin typeface="Calibri"/>
                <a:cs typeface="Calibri"/>
              </a:rPr>
              <a:t>caso </a:t>
            </a:r>
            <a:r>
              <a:rPr sz="2200" spc="-15" dirty="0">
                <a:latin typeface="Calibri"/>
                <a:cs typeface="Calibri"/>
              </a:rPr>
              <a:t>sorgessero diversità </a:t>
            </a:r>
            <a:r>
              <a:rPr sz="2200" spc="-5" dirty="0">
                <a:latin typeface="Calibri"/>
                <a:cs typeface="Calibri"/>
              </a:rPr>
              <a:t>di </a:t>
            </a:r>
            <a:r>
              <a:rPr sz="2200" spc="-15" dirty="0">
                <a:latin typeface="Calibri"/>
                <a:cs typeface="Calibri"/>
              </a:rPr>
              <a:t>vedute </a:t>
            </a:r>
            <a:r>
              <a:rPr sz="2200" spc="-5" dirty="0">
                <a:latin typeface="Calibri"/>
                <a:cs typeface="Calibri"/>
              </a:rPr>
              <a:t>in </a:t>
            </a:r>
            <a:r>
              <a:rPr sz="2200" spc="-10" dirty="0">
                <a:latin typeface="Calibri"/>
                <a:cs typeface="Calibri"/>
              </a:rPr>
              <a:t>merito </a:t>
            </a:r>
            <a:r>
              <a:rPr sz="2200" spc="-5" dirty="0">
                <a:latin typeface="Calibri"/>
                <a:cs typeface="Calibri"/>
              </a:rPr>
              <a:t>alla </a:t>
            </a:r>
            <a:r>
              <a:rPr sz="2200" spc="-15" dirty="0">
                <a:latin typeface="Calibri"/>
                <a:cs typeface="Calibri"/>
              </a:rPr>
              <a:t>versione </a:t>
            </a:r>
            <a:r>
              <a:rPr sz="2200" spc="-5" dirty="0">
                <a:latin typeface="Calibri"/>
                <a:cs typeface="Calibri"/>
              </a:rPr>
              <a:t>da </a:t>
            </a:r>
            <a:r>
              <a:rPr sz="2200" spc="-15" dirty="0">
                <a:latin typeface="Calibri"/>
                <a:cs typeface="Calibri"/>
              </a:rPr>
              <a:t>ritenersi  </a:t>
            </a:r>
            <a:r>
              <a:rPr sz="2200" spc="-10" dirty="0">
                <a:latin typeface="Calibri"/>
                <a:cs typeface="Calibri"/>
              </a:rPr>
              <a:t>maggiormente</a:t>
            </a:r>
            <a:r>
              <a:rPr sz="2200" spc="90" dirty="0">
                <a:latin typeface="Calibri"/>
                <a:cs typeface="Calibri"/>
              </a:rPr>
              <a:t> </a:t>
            </a:r>
            <a:r>
              <a:rPr sz="2200" spc="-15" dirty="0">
                <a:latin typeface="Calibri"/>
                <a:cs typeface="Calibri"/>
              </a:rPr>
              <a:t>neutrale,	</a:t>
            </a:r>
            <a:r>
              <a:rPr sz="2200" spc="-5" dirty="0">
                <a:latin typeface="Calibri"/>
                <a:cs typeface="Calibri"/>
              </a:rPr>
              <a:t>è </a:t>
            </a:r>
            <a:r>
              <a:rPr sz="2200" spc="-10" dirty="0">
                <a:latin typeface="Calibri"/>
                <a:cs typeface="Calibri"/>
              </a:rPr>
              <a:t>opportuno non </a:t>
            </a:r>
            <a:r>
              <a:rPr sz="2200" spc="-15" dirty="0">
                <a:latin typeface="Calibri"/>
                <a:cs typeface="Calibri"/>
              </a:rPr>
              <a:t>procedere </a:t>
            </a:r>
            <a:r>
              <a:rPr sz="2200" spc="-5" dirty="0">
                <a:latin typeface="Calibri"/>
                <a:cs typeface="Calibri"/>
              </a:rPr>
              <a:t>alle modifiche  </a:t>
            </a:r>
            <a:r>
              <a:rPr sz="2200" spc="-10" dirty="0">
                <a:latin typeface="Calibri"/>
                <a:cs typeface="Calibri"/>
              </a:rPr>
              <a:t>della voce finchè all’interno della </a:t>
            </a:r>
            <a:r>
              <a:rPr sz="2200" spc="-15" dirty="0">
                <a:latin typeface="Calibri"/>
                <a:cs typeface="Calibri"/>
              </a:rPr>
              <a:t>comunità </a:t>
            </a:r>
            <a:r>
              <a:rPr sz="2200" spc="-5" dirty="0">
                <a:latin typeface="Calibri"/>
                <a:cs typeface="Calibri"/>
              </a:rPr>
              <a:t>- </a:t>
            </a:r>
            <a:r>
              <a:rPr sz="2200" spc="-15" dirty="0">
                <a:latin typeface="Calibri"/>
                <a:cs typeface="Calibri"/>
              </a:rPr>
              <a:t>tramite</a:t>
            </a:r>
            <a:r>
              <a:rPr sz="2200" spc="235" dirty="0">
                <a:latin typeface="Calibri"/>
                <a:cs typeface="Calibri"/>
              </a:rPr>
              <a:t> </a:t>
            </a:r>
            <a:r>
              <a:rPr sz="2200" spc="-5" dirty="0">
                <a:latin typeface="Calibri"/>
                <a:cs typeface="Calibri"/>
              </a:rPr>
              <a:t>il</a:t>
            </a:r>
            <a:r>
              <a:rPr sz="2200" spc="15" dirty="0">
                <a:latin typeface="Calibri"/>
                <a:cs typeface="Calibri"/>
              </a:rPr>
              <a:t> </a:t>
            </a:r>
            <a:r>
              <a:rPr sz="2200" spc="-20" dirty="0">
                <a:latin typeface="Calibri"/>
                <a:cs typeface="Calibri"/>
              </a:rPr>
              <a:t>confronto	</a:t>
            </a:r>
            <a:r>
              <a:rPr sz="2200" spc="-10" dirty="0">
                <a:latin typeface="Calibri"/>
                <a:cs typeface="Calibri"/>
              </a:rPr>
              <a:t>nella  pagina </a:t>
            </a:r>
            <a:r>
              <a:rPr sz="2200" spc="-5" dirty="0">
                <a:latin typeface="Calibri"/>
                <a:cs typeface="Calibri"/>
              </a:rPr>
              <a:t>di</a:t>
            </a:r>
            <a:r>
              <a:rPr sz="2200" spc="5" dirty="0">
                <a:latin typeface="Calibri"/>
                <a:cs typeface="Calibri"/>
              </a:rPr>
              <a:t> </a:t>
            </a:r>
            <a:r>
              <a:rPr sz="2200" spc="-5" dirty="0">
                <a:latin typeface="Calibri"/>
                <a:cs typeface="Calibri"/>
              </a:rPr>
              <a:t>discussione</a:t>
            </a:r>
            <a:r>
              <a:rPr sz="2200" spc="-10" dirty="0">
                <a:latin typeface="Calibri"/>
                <a:cs typeface="Calibri"/>
              </a:rPr>
              <a:t> </a:t>
            </a:r>
            <a:r>
              <a:rPr sz="2200" spc="-5" dirty="0">
                <a:latin typeface="Calibri"/>
                <a:cs typeface="Calibri"/>
              </a:rPr>
              <a:t>-	</a:t>
            </a:r>
            <a:r>
              <a:rPr sz="2200" spc="-10" dirty="0">
                <a:latin typeface="Calibri"/>
                <a:cs typeface="Calibri"/>
              </a:rPr>
              <a:t>non </a:t>
            </a:r>
            <a:r>
              <a:rPr sz="2200" spc="-5" dirty="0">
                <a:latin typeface="Calibri"/>
                <a:cs typeface="Calibri"/>
              </a:rPr>
              <a:t>si sia </a:t>
            </a:r>
            <a:r>
              <a:rPr sz="2200" spc="-10" dirty="0">
                <a:latin typeface="Calibri"/>
                <a:cs typeface="Calibri"/>
              </a:rPr>
              <a:t>giunti </a:t>
            </a:r>
            <a:r>
              <a:rPr sz="2200" spc="-5" dirty="0">
                <a:latin typeface="Calibri"/>
                <a:cs typeface="Calibri"/>
              </a:rPr>
              <a:t>ad un </a:t>
            </a:r>
            <a:r>
              <a:rPr sz="2200" spc="-10" dirty="0">
                <a:latin typeface="Calibri"/>
                <a:cs typeface="Calibri"/>
              </a:rPr>
              <a:t>consenso</a:t>
            </a:r>
            <a:r>
              <a:rPr sz="2200" spc="0" dirty="0">
                <a:latin typeface="Calibri"/>
                <a:cs typeface="Calibri"/>
              </a:rPr>
              <a:t> </a:t>
            </a:r>
            <a:r>
              <a:rPr sz="2200" spc="-10" dirty="0" err="1">
                <a:latin typeface="Calibri"/>
                <a:cs typeface="Calibri"/>
              </a:rPr>
              <a:t>unanime</a:t>
            </a:r>
            <a:r>
              <a:rPr sz="2200" spc="-10" dirty="0" smtClean="0">
                <a:latin typeface="Calibri"/>
                <a:cs typeface="Calibri"/>
              </a:rPr>
              <a:t>.</a:t>
            </a:r>
            <a:endParaRPr lang="it-IT" sz="2200" spc="-10" dirty="0" smtClean="0">
              <a:latin typeface="Calibri"/>
              <a:cs typeface="Calibri"/>
            </a:endParaRPr>
          </a:p>
          <a:p>
            <a:pPr marL="12700" marR="163195">
              <a:lnSpc>
                <a:spcPct val="90000"/>
              </a:lnSpc>
              <a:tabLst>
                <a:tab pos="2676525" algn="l"/>
                <a:tab pos="2893060" algn="l"/>
                <a:tab pos="7417434" algn="l"/>
              </a:tabLst>
            </a:pPr>
            <a:endParaRPr lang="it-IT" sz="2200" spc="-10" dirty="0">
              <a:latin typeface="Calibri"/>
              <a:cs typeface="Calibri"/>
            </a:endParaRPr>
          </a:p>
          <a:p>
            <a:pPr marL="12700" marR="163195">
              <a:lnSpc>
                <a:spcPct val="90000"/>
              </a:lnSpc>
              <a:tabLst>
                <a:tab pos="2676525" algn="l"/>
                <a:tab pos="2893060" algn="l"/>
                <a:tab pos="7417434" algn="l"/>
              </a:tabLst>
            </a:pPr>
            <a:r>
              <a:rPr lang="it-IT" spc="-10" dirty="0" smtClean="0">
                <a:latin typeface="Calibri"/>
                <a:cs typeface="Calibri"/>
              </a:rPr>
              <a:t>Concettualmente è un assioma debole.</a:t>
            </a:r>
            <a:endParaRPr dirty="0">
              <a:latin typeface="Calibri"/>
              <a:cs typeface="Calibri"/>
            </a:endParaRPr>
          </a:p>
        </p:txBody>
      </p:sp>
      <p:sp>
        <p:nvSpPr>
          <p:cNvPr id="4" name="object 4"/>
          <p:cNvSpPr/>
          <p:nvPr/>
        </p:nvSpPr>
        <p:spPr>
          <a:xfrm>
            <a:off x="7884414" y="548652"/>
            <a:ext cx="1004684" cy="100811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3261" y="454863"/>
            <a:ext cx="4697095" cy="697230"/>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0000"/>
                </a:solidFill>
                <a:latin typeface="Calibri"/>
                <a:cs typeface="Calibri"/>
              </a:rPr>
              <a:t>3. Wikipedia è</a:t>
            </a:r>
            <a:r>
              <a:rPr sz="4400" b="0" spc="-114" dirty="0">
                <a:solidFill>
                  <a:srgbClr val="000000"/>
                </a:solidFill>
                <a:latin typeface="Calibri"/>
                <a:cs typeface="Calibri"/>
              </a:rPr>
              <a:t> </a:t>
            </a:r>
            <a:r>
              <a:rPr sz="4400" spc="-15" dirty="0"/>
              <a:t>libera</a:t>
            </a:r>
            <a:endParaRPr sz="4400">
              <a:latin typeface="Calibri"/>
              <a:cs typeface="Calibri"/>
            </a:endParaRPr>
          </a:p>
        </p:txBody>
      </p:sp>
      <p:sp>
        <p:nvSpPr>
          <p:cNvPr id="3" name="object 3"/>
          <p:cNvSpPr txBox="1"/>
          <p:nvPr/>
        </p:nvSpPr>
        <p:spPr>
          <a:xfrm>
            <a:off x="535330" y="1583563"/>
            <a:ext cx="8058150" cy="4876335"/>
          </a:xfrm>
          <a:prstGeom prst="rect">
            <a:avLst/>
          </a:prstGeom>
        </p:spPr>
        <p:txBody>
          <a:bodyPr vert="horz" wrap="square" lIns="0" tIns="13335" rIns="0" bIns="0" rtlCol="0">
            <a:spAutoFit/>
          </a:bodyPr>
          <a:lstStyle/>
          <a:p>
            <a:pPr marL="355600" indent="-342900">
              <a:lnSpc>
                <a:spcPct val="100000"/>
              </a:lnSpc>
              <a:spcBef>
                <a:spcPts val="105"/>
              </a:spcBef>
              <a:buFont typeface="Wingdings"/>
              <a:buChar char=""/>
              <a:tabLst>
                <a:tab pos="355600" algn="l"/>
                <a:tab pos="5734050" algn="l"/>
              </a:tabLst>
            </a:pPr>
            <a:r>
              <a:rPr sz="2600" spc="-5" dirty="0">
                <a:latin typeface="Calibri"/>
                <a:cs typeface="Calibri"/>
              </a:rPr>
              <a:t>tutti possono </a:t>
            </a:r>
            <a:r>
              <a:rPr sz="2600" spc="-10" dirty="0">
                <a:latin typeface="Calibri"/>
                <a:cs typeface="Calibri"/>
              </a:rPr>
              <a:t>contribuire </a:t>
            </a:r>
            <a:r>
              <a:rPr sz="2600" dirty="0">
                <a:latin typeface="Calibri"/>
                <a:cs typeface="Calibri"/>
              </a:rPr>
              <a:t>e</a:t>
            </a:r>
            <a:r>
              <a:rPr sz="2600" spc="-10" dirty="0">
                <a:latin typeface="Calibri"/>
                <a:cs typeface="Calibri"/>
              </a:rPr>
              <a:t> modificare</a:t>
            </a:r>
            <a:r>
              <a:rPr sz="2600" spc="5" dirty="0">
                <a:latin typeface="Calibri"/>
                <a:cs typeface="Calibri"/>
              </a:rPr>
              <a:t> </a:t>
            </a:r>
            <a:r>
              <a:rPr sz="2600" dirty="0">
                <a:latin typeface="Calibri"/>
                <a:cs typeface="Calibri"/>
              </a:rPr>
              <a:t>i	</a:t>
            </a:r>
            <a:r>
              <a:rPr sz="2600" spc="-10" dirty="0">
                <a:latin typeface="Calibri"/>
                <a:cs typeface="Calibri"/>
              </a:rPr>
              <a:t>contenuti,</a:t>
            </a:r>
            <a:r>
              <a:rPr sz="2600" spc="-30" dirty="0">
                <a:latin typeface="Calibri"/>
                <a:cs typeface="Calibri"/>
              </a:rPr>
              <a:t> </a:t>
            </a:r>
            <a:r>
              <a:rPr sz="2600" dirty="0">
                <a:latin typeface="Calibri"/>
                <a:cs typeface="Calibri"/>
              </a:rPr>
              <a:t>in</a:t>
            </a:r>
          </a:p>
          <a:p>
            <a:pPr marL="12700">
              <a:lnSpc>
                <a:spcPct val="100000"/>
              </a:lnSpc>
            </a:pPr>
            <a:r>
              <a:rPr sz="2600" spc="-5" dirty="0">
                <a:latin typeface="Calibri"/>
                <a:cs typeface="Calibri"/>
              </a:rPr>
              <a:t>tempo </a:t>
            </a:r>
            <a:r>
              <a:rPr sz="2600" spc="-5" dirty="0" err="1" smtClean="0">
                <a:latin typeface="Calibri"/>
                <a:cs typeface="Calibri"/>
              </a:rPr>
              <a:t>reale</a:t>
            </a:r>
            <a:r>
              <a:rPr lang="it-IT" sz="2600" spc="-5" dirty="0" smtClean="0">
                <a:latin typeface="Calibri"/>
                <a:cs typeface="Calibri"/>
              </a:rPr>
              <a:t> e</a:t>
            </a:r>
            <a:r>
              <a:rPr sz="2600" spc="-5" dirty="0" smtClean="0">
                <a:latin typeface="Calibri"/>
                <a:cs typeface="Calibri"/>
              </a:rPr>
              <a:t> </a:t>
            </a:r>
            <a:r>
              <a:rPr sz="2600" spc="-15" dirty="0">
                <a:latin typeface="Calibri"/>
                <a:cs typeface="Calibri"/>
              </a:rPr>
              <a:t>senza </a:t>
            </a:r>
            <a:r>
              <a:rPr sz="2600" spc="-5" dirty="0">
                <a:latin typeface="Calibri"/>
                <a:cs typeface="Calibri"/>
              </a:rPr>
              <a:t>alcun </a:t>
            </a:r>
            <a:r>
              <a:rPr sz="2600" spc="-10" dirty="0" err="1">
                <a:latin typeface="Calibri"/>
                <a:cs typeface="Calibri"/>
              </a:rPr>
              <a:t>controllo</a:t>
            </a:r>
            <a:r>
              <a:rPr sz="2600" spc="-70" dirty="0">
                <a:latin typeface="Calibri"/>
                <a:cs typeface="Calibri"/>
              </a:rPr>
              <a:t> </a:t>
            </a:r>
            <a:r>
              <a:rPr sz="2600" spc="-15" dirty="0" err="1" smtClean="0">
                <a:latin typeface="Calibri"/>
                <a:cs typeface="Calibri"/>
              </a:rPr>
              <a:t>preventivo</a:t>
            </a:r>
            <a:r>
              <a:rPr lang="it-IT" sz="2600" spc="-15" dirty="0">
                <a:latin typeface="Calibri"/>
                <a:cs typeface="Calibri"/>
              </a:rPr>
              <a:t>.</a:t>
            </a:r>
            <a:endParaRPr sz="2600" dirty="0">
              <a:latin typeface="Calibri"/>
              <a:cs typeface="Calibri"/>
            </a:endParaRPr>
          </a:p>
          <a:p>
            <a:pPr>
              <a:lnSpc>
                <a:spcPct val="100000"/>
              </a:lnSpc>
              <a:spcBef>
                <a:spcPts val="10"/>
              </a:spcBef>
            </a:pPr>
            <a:endParaRPr sz="2700" dirty="0">
              <a:latin typeface="Times New Roman"/>
              <a:cs typeface="Times New Roman"/>
            </a:endParaRPr>
          </a:p>
          <a:p>
            <a:pPr marL="428625" indent="-415925">
              <a:lnSpc>
                <a:spcPct val="100000"/>
              </a:lnSpc>
              <a:buFont typeface="Wingdings"/>
              <a:buChar char=""/>
              <a:tabLst>
                <a:tab pos="428625" algn="l"/>
                <a:tab pos="429259" algn="l"/>
              </a:tabLst>
            </a:pPr>
            <a:r>
              <a:rPr sz="2600" b="1" dirty="0">
                <a:latin typeface="Calibri"/>
                <a:cs typeface="Calibri"/>
              </a:rPr>
              <a:t>le </a:t>
            </a:r>
            <a:r>
              <a:rPr sz="2600" b="1" spc="-5" dirty="0">
                <a:latin typeface="Calibri"/>
                <a:cs typeface="Calibri"/>
              </a:rPr>
              <a:t>linee editoriali </a:t>
            </a:r>
            <a:r>
              <a:rPr sz="2600" spc="-5" dirty="0">
                <a:latin typeface="Calibri"/>
                <a:cs typeface="Calibri"/>
              </a:rPr>
              <a:t>sono </a:t>
            </a:r>
            <a:r>
              <a:rPr sz="2600" spc="-15" dirty="0">
                <a:latin typeface="Calibri"/>
                <a:cs typeface="Calibri"/>
              </a:rPr>
              <a:t>affidate </a:t>
            </a:r>
            <a:r>
              <a:rPr sz="2600" spc="-5" dirty="0">
                <a:latin typeface="Calibri"/>
                <a:cs typeface="Calibri"/>
              </a:rPr>
              <a:t>alla </a:t>
            </a:r>
            <a:r>
              <a:rPr sz="2600" spc="-10" dirty="0">
                <a:latin typeface="Calibri"/>
                <a:cs typeface="Calibri"/>
              </a:rPr>
              <a:t>comunità </a:t>
            </a:r>
            <a:r>
              <a:rPr sz="2600" spc="-5" dirty="0" err="1">
                <a:latin typeface="Calibri"/>
                <a:cs typeface="Calibri"/>
              </a:rPr>
              <a:t>degli</a:t>
            </a:r>
            <a:r>
              <a:rPr sz="2600" spc="25" dirty="0">
                <a:latin typeface="Calibri"/>
                <a:cs typeface="Calibri"/>
              </a:rPr>
              <a:t> </a:t>
            </a:r>
            <a:r>
              <a:rPr sz="2600" spc="-10" dirty="0" err="1" smtClean="0">
                <a:latin typeface="Calibri"/>
                <a:cs typeface="Calibri"/>
              </a:rPr>
              <a:t>utenti</a:t>
            </a:r>
            <a:r>
              <a:rPr lang="it-IT" sz="2600" spc="-10" dirty="0" smtClean="0">
                <a:latin typeface="Calibri"/>
                <a:cs typeface="Calibri"/>
              </a:rPr>
              <a:t>.</a:t>
            </a:r>
            <a:endParaRPr sz="2600" dirty="0">
              <a:latin typeface="Calibri"/>
              <a:cs typeface="Calibri"/>
            </a:endParaRPr>
          </a:p>
          <a:p>
            <a:pPr>
              <a:lnSpc>
                <a:spcPct val="100000"/>
              </a:lnSpc>
              <a:spcBef>
                <a:spcPts val="15"/>
              </a:spcBef>
              <a:buFont typeface="Wingdings"/>
              <a:buChar char=""/>
            </a:pPr>
            <a:endParaRPr sz="2700" dirty="0">
              <a:latin typeface="Times New Roman"/>
              <a:cs typeface="Times New Roman"/>
            </a:endParaRPr>
          </a:p>
          <a:p>
            <a:pPr marL="428625" indent="-415925">
              <a:lnSpc>
                <a:spcPct val="100000"/>
              </a:lnSpc>
              <a:buFont typeface="Wingdings"/>
              <a:buChar char=""/>
              <a:tabLst>
                <a:tab pos="428625" algn="l"/>
                <a:tab pos="429259" algn="l"/>
              </a:tabLst>
            </a:pPr>
            <a:r>
              <a:rPr sz="2600" dirty="0">
                <a:latin typeface="Calibri"/>
                <a:cs typeface="Calibri"/>
              </a:rPr>
              <a:t>i </a:t>
            </a:r>
            <a:r>
              <a:rPr sz="2600" spc="-10" dirty="0">
                <a:latin typeface="Calibri"/>
                <a:cs typeface="Calibri"/>
              </a:rPr>
              <a:t>contenuti </a:t>
            </a:r>
            <a:r>
              <a:rPr sz="2600" spc="-5" dirty="0">
                <a:latin typeface="Calibri"/>
                <a:cs typeface="Calibri"/>
              </a:rPr>
              <a:t>sono </a:t>
            </a:r>
            <a:r>
              <a:rPr sz="2600" spc="-10" dirty="0">
                <a:latin typeface="Calibri"/>
                <a:cs typeface="Calibri"/>
              </a:rPr>
              <a:t>liberamente </a:t>
            </a:r>
            <a:r>
              <a:rPr sz="2600" b="1" spc="-10" dirty="0">
                <a:latin typeface="Calibri"/>
                <a:cs typeface="Calibri"/>
              </a:rPr>
              <a:t>utilizzabili </a:t>
            </a:r>
            <a:r>
              <a:rPr sz="2600" dirty="0">
                <a:latin typeface="Calibri"/>
                <a:cs typeface="Calibri"/>
              </a:rPr>
              <a:t>e</a:t>
            </a:r>
            <a:r>
              <a:rPr sz="2600" spc="25" dirty="0">
                <a:latin typeface="Calibri"/>
                <a:cs typeface="Calibri"/>
              </a:rPr>
              <a:t> </a:t>
            </a:r>
            <a:r>
              <a:rPr sz="2600" b="1" spc="-10" dirty="0" err="1" smtClean="0">
                <a:latin typeface="Calibri"/>
                <a:cs typeface="Calibri"/>
              </a:rPr>
              <a:t>redistribuibili</a:t>
            </a:r>
            <a:r>
              <a:rPr lang="it-IT" sz="2600" b="1" spc="-10" dirty="0" smtClean="0">
                <a:latin typeface="Calibri"/>
                <a:cs typeface="Calibri"/>
              </a:rPr>
              <a:t>.</a:t>
            </a:r>
            <a:endParaRPr sz="2600" dirty="0">
              <a:latin typeface="Calibri"/>
              <a:cs typeface="Calibri"/>
            </a:endParaRPr>
          </a:p>
          <a:p>
            <a:pPr>
              <a:lnSpc>
                <a:spcPct val="100000"/>
              </a:lnSpc>
              <a:spcBef>
                <a:spcPts val="10"/>
              </a:spcBef>
              <a:buFont typeface="Wingdings"/>
              <a:buChar char=""/>
            </a:pPr>
            <a:endParaRPr sz="2700" dirty="0">
              <a:latin typeface="Times New Roman"/>
              <a:cs typeface="Times New Roman"/>
            </a:endParaRPr>
          </a:p>
          <a:p>
            <a:pPr marL="428625" indent="-415925">
              <a:lnSpc>
                <a:spcPct val="100000"/>
              </a:lnSpc>
              <a:spcBef>
                <a:spcPts val="5"/>
              </a:spcBef>
              <a:buFont typeface="Wingdings"/>
              <a:buChar char=""/>
              <a:tabLst>
                <a:tab pos="428625" algn="l"/>
                <a:tab pos="429259" algn="l"/>
              </a:tabLst>
            </a:pPr>
            <a:r>
              <a:rPr lang="it-IT" sz="2600" dirty="0">
                <a:latin typeface="Calibri"/>
                <a:cs typeface="Calibri"/>
              </a:rPr>
              <a:t>W</a:t>
            </a:r>
            <a:r>
              <a:rPr sz="2600" dirty="0" err="1" smtClean="0">
                <a:latin typeface="Calibri"/>
                <a:cs typeface="Calibri"/>
              </a:rPr>
              <a:t>ikipedia</a:t>
            </a:r>
            <a:r>
              <a:rPr sz="2600" dirty="0" smtClean="0">
                <a:latin typeface="Calibri"/>
                <a:cs typeface="Calibri"/>
              </a:rPr>
              <a:t> </a:t>
            </a:r>
            <a:r>
              <a:rPr sz="2600" b="1" dirty="0">
                <a:latin typeface="Calibri"/>
                <a:cs typeface="Calibri"/>
              </a:rPr>
              <a:t>è </a:t>
            </a:r>
            <a:r>
              <a:rPr sz="2600" b="1" spc="-10" dirty="0">
                <a:latin typeface="Calibri"/>
                <a:cs typeface="Calibri"/>
              </a:rPr>
              <a:t>indipendente </a:t>
            </a:r>
            <a:r>
              <a:rPr sz="2600" b="1" dirty="0">
                <a:latin typeface="Calibri"/>
                <a:cs typeface="Calibri"/>
              </a:rPr>
              <a:t>da </a:t>
            </a:r>
            <a:r>
              <a:rPr sz="2600" b="1" spc="-10" dirty="0" err="1">
                <a:latin typeface="Calibri"/>
                <a:cs typeface="Calibri"/>
              </a:rPr>
              <a:t>orientamenti</a:t>
            </a:r>
            <a:r>
              <a:rPr sz="2600" b="1" spc="40" dirty="0">
                <a:latin typeface="Calibri"/>
                <a:cs typeface="Calibri"/>
              </a:rPr>
              <a:t> </a:t>
            </a:r>
            <a:r>
              <a:rPr sz="2600" b="1" spc="-5" dirty="0" err="1" smtClean="0">
                <a:latin typeface="Calibri"/>
                <a:cs typeface="Calibri"/>
              </a:rPr>
              <a:t>ideologici</a:t>
            </a:r>
            <a:r>
              <a:rPr lang="it-IT" sz="2600" b="1" spc="-5" dirty="0" smtClean="0">
                <a:latin typeface="Calibri"/>
                <a:cs typeface="Calibri"/>
              </a:rPr>
              <a:t>.</a:t>
            </a:r>
            <a:endParaRPr sz="2600" dirty="0">
              <a:latin typeface="Calibri"/>
              <a:cs typeface="Calibri"/>
            </a:endParaRPr>
          </a:p>
          <a:p>
            <a:pPr marL="12700">
              <a:lnSpc>
                <a:spcPct val="100000"/>
              </a:lnSpc>
            </a:pPr>
            <a:r>
              <a:rPr sz="2600" spc="-10" dirty="0">
                <a:latin typeface="Calibri"/>
                <a:cs typeface="Calibri"/>
              </a:rPr>
              <a:t>(NPOV), </a:t>
            </a:r>
            <a:r>
              <a:rPr sz="2600" dirty="0">
                <a:latin typeface="Calibri"/>
                <a:cs typeface="Calibri"/>
              </a:rPr>
              <a:t>è </a:t>
            </a:r>
            <a:r>
              <a:rPr sz="2600" spc="-15" dirty="0">
                <a:latin typeface="Calibri"/>
                <a:cs typeface="Calibri"/>
              </a:rPr>
              <a:t>gratuita </a:t>
            </a:r>
            <a:r>
              <a:rPr sz="2600" dirty="0">
                <a:latin typeface="Calibri"/>
                <a:cs typeface="Calibri"/>
              </a:rPr>
              <a:t>e </a:t>
            </a:r>
            <a:r>
              <a:rPr sz="2600" spc="-5" dirty="0">
                <a:latin typeface="Calibri"/>
                <a:cs typeface="Calibri"/>
              </a:rPr>
              <a:t>non </a:t>
            </a:r>
            <a:r>
              <a:rPr sz="2600" dirty="0">
                <a:latin typeface="Calibri"/>
                <a:cs typeface="Calibri"/>
              </a:rPr>
              <a:t>ha</a:t>
            </a:r>
            <a:r>
              <a:rPr sz="2600" spc="-50" dirty="0">
                <a:latin typeface="Calibri"/>
                <a:cs typeface="Calibri"/>
              </a:rPr>
              <a:t> </a:t>
            </a:r>
            <a:r>
              <a:rPr sz="2600" spc="-5" dirty="0" err="1" smtClean="0">
                <a:latin typeface="Calibri"/>
                <a:cs typeface="Calibri"/>
              </a:rPr>
              <a:t>pubblicità</a:t>
            </a:r>
            <a:r>
              <a:rPr lang="it-IT" sz="2600" spc="-5" dirty="0" smtClean="0">
                <a:latin typeface="Calibri"/>
                <a:cs typeface="Calibri"/>
              </a:rPr>
              <a:t>.  (?!!!)</a:t>
            </a:r>
            <a:endParaRPr sz="2600" dirty="0">
              <a:latin typeface="Calibri"/>
              <a:cs typeface="Calibri"/>
            </a:endParaRPr>
          </a:p>
          <a:p>
            <a:pPr>
              <a:lnSpc>
                <a:spcPct val="100000"/>
              </a:lnSpc>
              <a:spcBef>
                <a:spcPts val="10"/>
              </a:spcBef>
            </a:pPr>
            <a:endParaRPr sz="2700" dirty="0">
              <a:latin typeface="Times New Roman"/>
              <a:cs typeface="Times New Roman"/>
            </a:endParaRPr>
          </a:p>
          <a:p>
            <a:pPr marL="428625" indent="-415925">
              <a:lnSpc>
                <a:spcPct val="100000"/>
              </a:lnSpc>
              <a:buFont typeface="Wingdings"/>
              <a:buChar char=""/>
              <a:tabLst>
                <a:tab pos="428625" algn="l"/>
                <a:tab pos="429259" algn="l"/>
              </a:tabLst>
            </a:pPr>
            <a:r>
              <a:rPr sz="2600" b="1" spc="-10" dirty="0">
                <a:latin typeface="Calibri"/>
                <a:cs typeface="Calibri"/>
              </a:rPr>
              <a:t>utilizza software </a:t>
            </a:r>
            <a:r>
              <a:rPr sz="2600" b="1" spc="-5" dirty="0">
                <a:latin typeface="Calibri"/>
                <a:cs typeface="Calibri"/>
              </a:rPr>
              <a:t>liberi </a:t>
            </a:r>
            <a:r>
              <a:rPr sz="2600" b="1" dirty="0">
                <a:latin typeface="Calibri"/>
                <a:cs typeface="Calibri"/>
              </a:rPr>
              <a:t>e </a:t>
            </a:r>
            <a:r>
              <a:rPr sz="2600" b="1" spc="-10" dirty="0" err="1">
                <a:latin typeface="Calibri"/>
                <a:cs typeface="Calibri"/>
              </a:rPr>
              <a:t>formati</a:t>
            </a:r>
            <a:r>
              <a:rPr sz="2600" b="1" spc="0" dirty="0">
                <a:latin typeface="Calibri"/>
                <a:cs typeface="Calibri"/>
              </a:rPr>
              <a:t> </a:t>
            </a:r>
            <a:r>
              <a:rPr sz="2600" b="1" spc="-5" dirty="0" err="1" smtClean="0">
                <a:latin typeface="Calibri"/>
                <a:cs typeface="Calibri"/>
              </a:rPr>
              <a:t>aperti</a:t>
            </a:r>
            <a:r>
              <a:rPr lang="it-IT" sz="2600" b="1" spc="-5" dirty="0" smtClean="0">
                <a:latin typeface="Calibri"/>
                <a:cs typeface="Calibri"/>
              </a:rPr>
              <a:t>.</a:t>
            </a:r>
            <a:endParaRPr sz="2600" dirty="0">
              <a:latin typeface="Calibri"/>
              <a:cs typeface="Calibri"/>
            </a:endParaRPr>
          </a:p>
        </p:txBody>
      </p:sp>
      <p:sp>
        <p:nvSpPr>
          <p:cNvPr id="4" name="object 4"/>
          <p:cNvSpPr/>
          <p:nvPr/>
        </p:nvSpPr>
        <p:spPr>
          <a:xfrm>
            <a:off x="467537" y="620687"/>
            <a:ext cx="1296162" cy="45601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65950" y="619163"/>
            <a:ext cx="1299845" cy="459740"/>
          </a:xfrm>
          <a:custGeom>
            <a:avLst/>
            <a:gdLst/>
            <a:ahLst/>
            <a:cxnLst/>
            <a:rect l="l" t="t" r="r" b="b"/>
            <a:pathLst>
              <a:path w="1299845" h="459740">
                <a:moveTo>
                  <a:pt x="0" y="459193"/>
                </a:moveTo>
                <a:lnTo>
                  <a:pt x="1299337" y="459193"/>
                </a:lnTo>
                <a:lnTo>
                  <a:pt x="1299337" y="0"/>
                </a:lnTo>
                <a:lnTo>
                  <a:pt x="0" y="0"/>
                </a:lnTo>
                <a:lnTo>
                  <a:pt x="0" y="459193"/>
                </a:lnTo>
                <a:close/>
              </a:path>
            </a:pathLst>
          </a:custGeom>
          <a:ln w="3175">
            <a:solidFill>
              <a:srgbClr val="000000"/>
            </a:solidFill>
          </a:ln>
        </p:spPr>
        <p:txBody>
          <a:bodyPr wrap="square" lIns="0" tIns="0" rIns="0" bIns="0" rtlCol="0"/>
          <a:lstStyle/>
          <a:p>
            <a:endParaRPr/>
          </a:p>
        </p:txBody>
      </p:sp>
      <p:sp>
        <p:nvSpPr>
          <p:cNvPr id="6" name="object 6"/>
          <p:cNvSpPr/>
          <p:nvPr/>
        </p:nvSpPr>
        <p:spPr>
          <a:xfrm>
            <a:off x="7380351" y="188582"/>
            <a:ext cx="1144803" cy="114491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3910" y="121107"/>
            <a:ext cx="4996180" cy="1367790"/>
          </a:xfrm>
          <a:prstGeom prst="rect">
            <a:avLst/>
          </a:prstGeom>
        </p:spPr>
        <p:txBody>
          <a:bodyPr vert="horz" wrap="square" lIns="0" tIns="13335" rIns="0" bIns="0" rtlCol="0">
            <a:spAutoFit/>
          </a:bodyPr>
          <a:lstStyle/>
          <a:p>
            <a:pPr marL="742315">
              <a:lnSpc>
                <a:spcPct val="100000"/>
              </a:lnSpc>
              <a:spcBef>
                <a:spcPts val="105"/>
              </a:spcBef>
            </a:pPr>
            <a:r>
              <a:rPr sz="4400" b="0" dirty="0">
                <a:solidFill>
                  <a:srgbClr val="000000"/>
                </a:solidFill>
                <a:latin typeface="Calibri"/>
                <a:cs typeface="Calibri"/>
              </a:rPr>
              <a:t>4. Wikipedia</a:t>
            </a:r>
            <a:r>
              <a:rPr sz="4400" b="0" spc="-55" dirty="0">
                <a:solidFill>
                  <a:srgbClr val="000000"/>
                </a:solidFill>
                <a:latin typeface="Calibri"/>
                <a:cs typeface="Calibri"/>
              </a:rPr>
              <a:t> </a:t>
            </a:r>
            <a:r>
              <a:rPr sz="4400" b="0" spc="-5" dirty="0">
                <a:solidFill>
                  <a:srgbClr val="000000"/>
                </a:solidFill>
                <a:latin typeface="Calibri"/>
                <a:cs typeface="Calibri"/>
              </a:rPr>
              <a:t>ha</a:t>
            </a:r>
            <a:endParaRPr sz="4400">
              <a:latin typeface="Calibri"/>
              <a:cs typeface="Calibri"/>
            </a:endParaRPr>
          </a:p>
          <a:p>
            <a:pPr marL="12700">
              <a:lnSpc>
                <a:spcPct val="100000"/>
              </a:lnSpc>
            </a:pPr>
            <a:r>
              <a:rPr sz="4400" b="0" dirty="0">
                <a:solidFill>
                  <a:srgbClr val="000000"/>
                </a:solidFill>
                <a:latin typeface="Calibri"/>
                <a:cs typeface="Calibri"/>
              </a:rPr>
              <a:t>un </a:t>
            </a:r>
            <a:r>
              <a:rPr sz="4400" spc="-5" dirty="0"/>
              <a:t>codice </a:t>
            </a:r>
            <a:r>
              <a:rPr sz="4400" dirty="0"/>
              <a:t>di</a:t>
            </a:r>
            <a:r>
              <a:rPr sz="4400" spc="-80" dirty="0"/>
              <a:t> </a:t>
            </a:r>
            <a:r>
              <a:rPr sz="4400" spc="-20" dirty="0"/>
              <a:t>condotta</a:t>
            </a:r>
            <a:endParaRPr sz="4400">
              <a:latin typeface="Calibri"/>
              <a:cs typeface="Calibri"/>
            </a:endParaRPr>
          </a:p>
        </p:txBody>
      </p:sp>
      <p:sp>
        <p:nvSpPr>
          <p:cNvPr id="3" name="object 3"/>
          <p:cNvSpPr txBox="1"/>
          <p:nvPr/>
        </p:nvSpPr>
        <p:spPr>
          <a:xfrm>
            <a:off x="2378201" y="1649095"/>
            <a:ext cx="4382770" cy="254000"/>
          </a:xfrm>
          <a:prstGeom prst="rect">
            <a:avLst/>
          </a:prstGeom>
        </p:spPr>
        <p:txBody>
          <a:bodyPr vert="horz" wrap="square" lIns="0" tIns="12700" rIns="0" bIns="0" rtlCol="0">
            <a:spAutoFit/>
          </a:bodyPr>
          <a:lstStyle/>
          <a:p>
            <a:pPr marL="12700">
              <a:lnSpc>
                <a:spcPct val="100000"/>
              </a:lnSpc>
              <a:spcBef>
                <a:spcPts val="100"/>
              </a:spcBef>
            </a:pPr>
            <a:r>
              <a:rPr sz="1500" b="1" u="sng" spc="-15" dirty="0">
                <a:solidFill>
                  <a:srgbClr val="0000FF"/>
                </a:solidFill>
                <a:latin typeface="Calibri"/>
                <a:cs typeface="Calibri"/>
              </a:rPr>
              <a:t>Editors </a:t>
            </a:r>
            <a:r>
              <a:rPr sz="1500" b="1" u="sng" spc="-5" dirty="0">
                <a:solidFill>
                  <a:srgbClr val="0000FF"/>
                </a:solidFill>
                <a:latin typeface="Calibri"/>
                <a:cs typeface="Calibri"/>
              </a:rPr>
              <a:t>should </a:t>
            </a:r>
            <a:r>
              <a:rPr sz="1500" b="1" u="sng" spc="-10" dirty="0">
                <a:solidFill>
                  <a:srgbClr val="0000FF"/>
                </a:solidFill>
                <a:latin typeface="Calibri"/>
                <a:cs typeface="Calibri"/>
              </a:rPr>
              <a:t>treat </a:t>
            </a:r>
            <a:r>
              <a:rPr sz="1500" b="1" u="sng" spc="-5" dirty="0">
                <a:solidFill>
                  <a:srgbClr val="0000FF"/>
                </a:solidFill>
                <a:latin typeface="Calibri"/>
                <a:cs typeface="Calibri"/>
              </a:rPr>
              <a:t>each other with </a:t>
            </a:r>
            <a:r>
              <a:rPr sz="1500" b="1" u="sng" spc="-10" dirty="0">
                <a:solidFill>
                  <a:srgbClr val="0000FF"/>
                </a:solidFill>
                <a:latin typeface="Calibri"/>
                <a:cs typeface="Calibri"/>
              </a:rPr>
              <a:t>respect </a:t>
            </a:r>
            <a:r>
              <a:rPr sz="1500" b="1" u="sng" dirty="0">
                <a:solidFill>
                  <a:srgbClr val="0000FF"/>
                </a:solidFill>
                <a:latin typeface="Calibri"/>
                <a:cs typeface="Calibri"/>
              </a:rPr>
              <a:t>and</a:t>
            </a:r>
            <a:r>
              <a:rPr sz="1500" b="1" u="sng" spc="5" dirty="0">
                <a:solidFill>
                  <a:srgbClr val="0000FF"/>
                </a:solidFill>
                <a:latin typeface="Calibri"/>
                <a:cs typeface="Calibri"/>
              </a:rPr>
              <a:t> </a:t>
            </a:r>
            <a:r>
              <a:rPr sz="1500" b="1" u="sng" spc="-5" dirty="0">
                <a:solidFill>
                  <a:srgbClr val="0000FF"/>
                </a:solidFill>
                <a:latin typeface="Calibri"/>
                <a:cs typeface="Calibri"/>
              </a:rPr>
              <a:t>civility</a:t>
            </a:r>
            <a:endParaRPr sz="1500">
              <a:latin typeface="Calibri"/>
              <a:cs typeface="Calibri"/>
            </a:endParaRPr>
          </a:p>
        </p:txBody>
      </p:sp>
      <p:sp>
        <p:nvSpPr>
          <p:cNvPr id="4" name="object 4"/>
          <p:cNvSpPr txBox="1"/>
          <p:nvPr/>
        </p:nvSpPr>
        <p:spPr>
          <a:xfrm>
            <a:off x="582161" y="2743200"/>
            <a:ext cx="7734300" cy="2644955"/>
          </a:xfrm>
          <a:prstGeom prst="rect">
            <a:avLst/>
          </a:prstGeom>
        </p:spPr>
        <p:txBody>
          <a:bodyPr vert="horz" wrap="square" lIns="0" tIns="13335" rIns="0" bIns="0" rtlCol="0">
            <a:spAutoFit/>
          </a:bodyPr>
          <a:lstStyle/>
          <a:p>
            <a:pPr marL="12700" algn="ctr">
              <a:lnSpc>
                <a:spcPct val="100000"/>
              </a:lnSpc>
              <a:spcBef>
                <a:spcPts val="105"/>
              </a:spcBef>
            </a:pPr>
            <a:r>
              <a:rPr sz="2300" dirty="0">
                <a:latin typeface="Calibri"/>
                <a:cs typeface="Calibri"/>
              </a:rPr>
              <a:t>I </a:t>
            </a:r>
            <a:r>
              <a:rPr sz="2300" spc="-5" dirty="0">
                <a:latin typeface="Calibri"/>
                <a:cs typeface="Calibri"/>
              </a:rPr>
              <a:t>wikipediani </a:t>
            </a:r>
            <a:r>
              <a:rPr sz="2300" spc="-10" dirty="0">
                <a:latin typeface="Calibri"/>
                <a:cs typeface="Calibri"/>
              </a:rPr>
              <a:t>interagiscono </a:t>
            </a:r>
            <a:r>
              <a:rPr sz="2300" dirty="0">
                <a:latin typeface="Calibri"/>
                <a:cs typeface="Calibri"/>
              </a:rPr>
              <a:t>in </a:t>
            </a:r>
            <a:r>
              <a:rPr sz="2300" spc="-5" dirty="0">
                <a:latin typeface="Calibri"/>
                <a:cs typeface="Calibri"/>
              </a:rPr>
              <a:t>modo </a:t>
            </a:r>
            <a:r>
              <a:rPr sz="2300" spc="-10" dirty="0">
                <a:latin typeface="Calibri"/>
                <a:cs typeface="Calibri"/>
              </a:rPr>
              <a:t>rispettoso </a:t>
            </a:r>
            <a:r>
              <a:rPr sz="2300" dirty="0">
                <a:latin typeface="Calibri"/>
                <a:cs typeface="Calibri"/>
              </a:rPr>
              <a:t>e</a:t>
            </a:r>
            <a:r>
              <a:rPr sz="2300" spc="25" dirty="0">
                <a:latin typeface="Calibri"/>
                <a:cs typeface="Calibri"/>
              </a:rPr>
              <a:t> </a:t>
            </a:r>
            <a:r>
              <a:rPr sz="2300" dirty="0">
                <a:latin typeface="Calibri"/>
                <a:cs typeface="Calibri"/>
              </a:rPr>
              <a:t>civile.</a:t>
            </a:r>
          </a:p>
          <a:p>
            <a:pPr algn="ctr">
              <a:lnSpc>
                <a:spcPct val="100000"/>
              </a:lnSpc>
            </a:pPr>
            <a:endParaRPr sz="1900" dirty="0">
              <a:latin typeface="Times New Roman"/>
              <a:cs typeface="Times New Roman"/>
            </a:endParaRPr>
          </a:p>
          <a:p>
            <a:pPr marL="12700" marR="354330" algn="ctr">
              <a:lnSpc>
                <a:spcPts val="2210"/>
              </a:lnSpc>
            </a:pPr>
            <a:r>
              <a:rPr sz="2300" spc="-70" dirty="0">
                <a:latin typeface="Calibri"/>
                <a:cs typeface="Calibri"/>
              </a:rPr>
              <a:t>Va </a:t>
            </a:r>
            <a:r>
              <a:rPr sz="2300" spc="-20" dirty="0">
                <a:latin typeface="Calibri"/>
                <a:cs typeface="Calibri"/>
              </a:rPr>
              <a:t>praticata </a:t>
            </a:r>
            <a:r>
              <a:rPr sz="2300" spc="-25" dirty="0">
                <a:latin typeface="Calibri"/>
                <a:cs typeface="Calibri"/>
              </a:rPr>
              <a:t>un’etichetta </a:t>
            </a:r>
            <a:r>
              <a:rPr sz="2300" spc="-30" dirty="0">
                <a:latin typeface="Calibri"/>
                <a:cs typeface="Calibri"/>
              </a:rPr>
              <a:t>fatta </a:t>
            </a:r>
            <a:r>
              <a:rPr sz="2300" spc="-5" dirty="0">
                <a:latin typeface="Calibri"/>
                <a:cs typeface="Calibri"/>
              </a:rPr>
              <a:t>di buone maniere </a:t>
            </a:r>
            <a:r>
              <a:rPr sz="2300" spc="-15" dirty="0">
                <a:latin typeface="Calibri"/>
                <a:cs typeface="Calibri"/>
              </a:rPr>
              <a:t>(ricordarsi </a:t>
            </a:r>
            <a:r>
              <a:rPr sz="2300" spc="-5" dirty="0">
                <a:latin typeface="Calibri"/>
                <a:cs typeface="Calibri"/>
              </a:rPr>
              <a:t>di  rispondere, di </a:t>
            </a:r>
            <a:r>
              <a:rPr sz="2300" spc="-10" dirty="0">
                <a:latin typeface="Calibri"/>
                <a:cs typeface="Calibri"/>
              </a:rPr>
              <a:t>ringraziare, </a:t>
            </a:r>
            <a:r>
              <a:rPr sz="2300" spc="-5" dirty="0">
                <a:latin typeface="Calibri"/>
                <a:cs typeface="Calibri"/>
              </a:rPr>
              <a:t>di </a:t>
            </a:r>
            <a:r>
              <a:rPr sz="2300" spc="-10" dirty="0">
                <a:latin typeface="Calibri"/>
                <a:cs typeface="Calibri"/>
              </a:rPr>
              <a:t>aiutare </a:t>
            </a:r>
            <a:r>
              <a:rPr sz="2300" spc="-5" dirty="0">
                <a:latin typeface="Calibri"/>
                <a:cs typeface="Calibri"/>
              </a:rPr>
              <a:t>gli altri quando</a:t>
            </a:r>
            <a:r>
              <a:rPr sz="2300" spc="80" dirty="0">
                <a:latin typeface="Calibri"/>
                <a:cs typeface="Calibri"/>
              </a:rPr>
              <a:t> </a:t>
            </a:r>
            <a:r>
              <a:rPr sz="2300" spc="-5" dirty="0">
                <a:latin typeface="Calibri"/>
                <a:cs typeface="Calibri"/>
              </a:rPr>
              <a:t>possibile).</a:t>
            </a:r>
            <a:endParaRPr sz="2300" dirty="0">
              <a:latin typeface="Calibri"/>
              <a:cs typeface="Calibri"/>
            </a:endParaRPr>
          </a:p>
          <a:p>
            <a:pPr algn="ctr">
              <a:lnSpc>
                <a:spcPct val="100000"/>
              </a:lnSpc>
              <a:spcBef>
                <a:spcPts val="20"/>
              </a:spcBef>
            </a:pPr>
            <a:endParaRPr sz="1900" dirty="0">
              <a:latin typeface="Times New Roman"/>
              <a:cs typeface="Times New Roman"/>
            </a:endParaRPr>
          </a:p>
          <a:p>
            <a:pPr marL="12700" marR="5080" algn="ctr">
              <a:lnSpc>
                <a:spcPts val="2210"/>
              </a:lnSpc>
            </a:pPr>
            <a:r>
              <a:rPr sz="2300" spc="-15" dirty="0">
                <a:latin typeface="Calibri"/>
                <a:cs typeface="Calibri"/>
              </a:rPr>
              <a:t>Evitare </a:t>
            </a:r>
            <a:r>
              <a:rPr sz="2300" spc="-5" dirty="0">
                <a:latin typeface="Calibri"/>
                <a:cs typeface="Calibri"/>
              </a:rPr>
              <a:t>gli </a:t>
            </a:r>
            <a:r>
              <a:rPr sz="2300" spc="-15" dirty="0">
                <a:latin typeface="Calibri"/>
                <a:cs typeface="Calibri"/>
              </a:rPr>
              <a:t>attacchi </a:t>
            </a:r>
            <a:r>
              <a:rPr sz="2300" spc="-10" dirty="0">
                <a:latin typeface="Calibri"/>
                <a:cs typeface="Calibri"/>
              </a:rPr>
              <a:t>personali </a:t>
            </a:r>
            <a:r>
              <a:rPr sz="2300" dirty="0">
                <a:latin typeface="Calibri"/>
                <a:cs typeface="Calibri"/>
              </a:rPr>
              <a:t>e </a:t>
            </a:r>
            <a:r>
              <a:rPr sz="2300" spc="-10" dirty="0">
                <a:latin typeface="Calibri"/>
                <a:cs typeface="Calibri"/>
              </a:rPr>
              <a:t>presupporre sempre </a:t>
            </a:r>
            <a:r>
              <a:rPr sz="2300" dirty="0">
                <a:latin typeface="Calibri"/>
                <a:cs typeface="Calibri"/>
              </a:rPr>
              <a:t>la </a:t>
            </a:r>
            <a:r>
              <a:rPr sz="2300" spc="-5" dirty="0">
                <a:latin typeface="Calibri"/>
                <a:cs typeface="Calibri"/>
              </a:rPr>
              <a:t>buona </a:t>
            </a:r>
            <a:r>
              <a:rPr sz="2300" spc="-15" dirty="0">
                <a:latin typeface="Calibri"/>
                <a:cs typeface="Calibri"/>
              </a:rPr>
              <a:t>fede  </a:t>
            </a:r>
            <a:r>
              <a:rPr sz="2300" spc="-5" dirty="0">
                <a:latin typeface="Calibri"/>
                <a:cs typeface="Calibri"/>
              </a:rPr>
              <a:t>da </a:t>
            </a:r>
            <a:r>
              <a:rPr sz="2300" spc="-10" dirty="0">
                <a:latin typeface="Calibri"/>
                <a:cs typeface="Calibri"/>
              </a:rPr>
              <a:t>parte </a:t>
            </a:r>
            <a:r>
              <a:rPr sz="2300" spc="-5" dirty="0">
                <a:latin typeface="Calibri"/>
                <a:cs typeface="Calibri"/>
              </a:rPr>
              <a:t>di </a:t>
            </a:r>
            <a:r>
              <a:rPr sz="2300" dirty="0">
                <a:latin typeface="Calibri"/>
                <a:cs typeface="Calibri"/>
              </a:rPr>
              <a:t>chi la </a:t>
            </a:r>
            <a:r>
              <a:rPr sz="2300" spc="-5" dirty="0">
                <a:latin typeface="Calibri"/>
                <a:cs typeface="Calibri"/>
              </a:rPr>
              <a:t>pensa </a:t>
            </a:r>
            <a:r>
              <a:rPr sz="2300" dirty="0">
                <a:latin typeface="Calibri"/>
                <a:cs typeface="Calibri"/>
              </a:rPr>
              <a:t>in </a:t>
            </a:r>
            <a:r>
              <a:rPr sz="2300" spc="-5" dirty="0">
                <a:latin typeface="Calibri"/>
                <a:cs typeface="Calibri"/>
              </a:rPr>
              <a:t>modo </a:t>
            </a:r>
            <a:r>
              <a:rPr sz="2300" spc="-10" dirty="0">
                <a:latin typeface="Calibri"/>
                <a:cs typeface="Calibri"/>
              </a:rPr>
              <a:t>diverso </a:t>
            </a:r>
            <a:r>
              <a:rPr sz="2300" dirty="0">
                <a:latin typeface="Calibri"/>
                <a:cs typeface="Calibri"/>
              </a:rPr>
              <a:t>e </a:t>
            </a:r>
            <a:r>
              <a:rPr sz="2300" spc="-5" dirty="0">
                <a:latin typeface="Calibri"/>
                <a:cs typeface="Calibri"/>
              </a:rPr>
              <a:t>interviene </a:t>
            </a:r>
            <a:r>
              <a:rPr sz="2300" dirty="0">
                <a:latin typeface="Calibri"/>
                <a:cs typeface="Calibri"/>
              </a:rPr>
              <a:t>nelle  </a:t>
            </a:r>
            <a:r>
              <a:rPr sz="2300" spc="-15" dirty="0" err="1">
                <a:latin typeface="Calibri"/>
                <a:cs typeface="Calibri"/>
              </a:rPr>
              <a:t>correzioni</a:t>
            </a:r>
            <a:r>
              <a:rPr sz="2300" spc="-15" dirty="0" smtClean="0">
                <a:latin typeface="Calibri"/>
                <a:cs typeface="Calibri"/>
              </a:rPr>
              <a:t>.</a:t>
            </a:r>
            <a:endParaRPr lang="it-IT" sz="2300" spc="-15" dirty="0" smtClean="0">
              <a:latin typeface="Calibri"/>
              <a:cs typeface="Calibri"/>
            </a:endParaRPr>
          </a:p>
          <a:p>
            <a:pPr marL="12700" marR="5080">
              <a:lnSpc>
                <a:spcPts val="2210"/>
              </a:lnSpc>
            </a:pPr>
            <a:endParaRPr sz="2300" dirty="0">
              <a:latin typeface="Calibri"/>
              <a:cs typeface="Calibri"/>
            </a:endParaRPr>
          </a:p>
        </p:txBody>
      </p:sp>
      <p:sp>
        <p:nvSpPr>
          <p:cNvPr id="5" name="object 5"/>
          <p:cNvSpPr/>
          <p:nvPr/>
        </p:nvSpPr>
        <p:spPr>
          <a:xfrm>
            <a:off x="7884414" y="332663"/>
            <a:ext cx="864095" cy="11451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319" y="456387"/>
            <a:ext cx="7322184" cy="697230"/>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0000"/>
                </a:solidFill>
                <a:latin typeface="Calibri"/>
                <a:cs typeface="Calibri"/>
              </a:rPr>
              <a:t>5. Wikipedia </a:t>
            </a:r>
            <a:r>
              <a:rPr sz="4400" dirty="0"/>
              <a:t>non ha </a:t>
            </a:r>
            <a:r>
              <a:rPr sz="4400" spc="-15" dirty="0"/>
              <a:t>regole</a:t>
            </a:r>
            <a:r>
              <a:rPr sz="4400" spc="-130" dirty="0"/>
              <a:t> </a:t>
            </a:r>
            <a:r>
              <a:rPr sz="4400" spc="-5" dirty="0"/>
              <a:t>fisse</a:t>
            </a:r>
            <a:endParaRPr sz="4400">
              <a:latin typeface="Calibri"/>
              <a:cs typeface="Calibri"/>
            </a:endParaRPr>
          </a:p>
        </p:txBody>
      </p:sp>
      <p:sp>
        <p:nvSpPr>
          <p:cNvPr id="3" name="object 3"/>
          <p:cNvSpPr txBox="1"/>
          <p:nvPr/>
        </p:nvSpPr>
        <p:spPr>
          <a:xfrm>
            <a:off x="535330" y="1588135"/>
            <a:ext cx="7971155" cy="4049395"/>
          </a:xfrm>
          <a:prstGeom prst="rect">
            <a:avLst/>
          </a:prstGeom>
        </p:spPr>
        <p:txBody>
          <a:bodyPr vert="horz" wrap="square" lIns="0" tIns="12065" rIns="0" bIns="0" rtlCol="0">
            <a:spAutoFit/>
          </a:bodyPr>
          <a:lstStyle/>
          <a:p>
            <a:pPr marL="12700" marR="252729">
              <a:lnSpc>
                <a:spcPct val="100000"/>
              </a:lnSpc>
              <a:spcBef>
                <a:spcPts val="95"/>
              </a:spcBef>
            </a:pPr>
            <a:r>
              <a:rPr sz="2200" spc="-15" dirty="0">
                <a:latin typeface="Calibri"/>
                <a:cs typeface="Calibri"/>
              </a:rPr>
              <a:t>Nonostante </a:t>
            </a:r>
            <a:r>
              <a:rPr sz="2200" spc="-5" dirty="0">
                <a:latin typeface="Calibri"/>
                <a:cs typeface="Calibri"/>
              </a:rPr>
              <a:t>le </a:t>
            </a:r>
            <a:r>
              <a:rPr sz="2200" b="1" spc="-15" dirty="0">
                <a:latin typeface="Calibri"/>
                <a:cs typeface="Calibri"/>
              </a:rPr>
              <a:t>regole </a:t>
            </a:r>
            <a:r>
              <a:rPr sz="2200" spc="-5" dirty="0">
                <a:latin typeface="Calibri"/>
                <a:cs typeface="Calibri"/>
              </a:rPr>
              <a:t>siano un </a:t>
            </a:r>
            <a:r>
              <a:rPr sz="2200" spc="-10" dirty="0">
                <a:latin typeface="Calibri"/>
                <a:cs typeface="Calibri"/>
              </a:rPr>
              <a:t>elemento </a:t>
            </a:r>
            <a:r>
              <a:rPr sz="2200" spc="-5" dirty="0">
                <a:latin typeface="Calibri"/>
                <a:cs typeface="Calibri"/>
              </a:rPr>
              <a:t>imprescindibile </a:t>
            </a:r>
            <a:r>
              <a:rPr sz="2200" spc="-10" dirty="0">
                <a:latin typeface="Calibri"/>
                <a:cs typeface="Calibri"/>
              </a:rPr>
              <a:t>per </a:t>
            </a:r>
            <a:r>
              <a:rPr sz="2200" spc="-5" dirty="0">
                <a:latin typeface="Calibri"/>
                <a:cs typeface="Calibri"/>
              </a:rPr>
              <a:t>il </a:t>
            </a:r>
            <a:r>
              <a:rPr sz="2200" spc="-10" dirty="0">
                <a:latin typeface="Calibri"/>
                <a:cs typeface="Calibri"/>
              </a:rPr>
              <a:t>buon  funzionamento </a:t>
            </a:r>
            <a:r>
              <a:rPr sz="2200" spc="-5" dirty="0">
                <a:latin typeface="Calibri"/>
                <a:cs typeface="Calibri"/>
              </a:rPr>
              <a:t>dell'enciclopedia e della </a:t>
            </a:r>
            <a:r>
              <a:rPr sz="2200" spc="-15" dirty="0">
                <a:latin typeface="Calibri"/>
                <a:cs typeface="Calibri"/>
              </a:rPr>
              <a:t>collaborazione </a:t>
            </a:r>
            <a:r>
              <a:rPr sz="2200" spc="-20" dirty="0">
                <a:latin typeface="Calibri"/>
                <a:cs typeface="Calibri"/>
              </a:rPr>
              <a:t>tra </a:t>
            </a:r>
            <a:r>
              <a:rPr sz="2200" spc="-5" dirty="0">
                <a:latin typeface="Calibri"/>
                <a:cs typeface="Calibri"/>
              </a:rPr>
              <a:t>i </a:t>
            </a:r>
            <a:r>
              <a:rPr sz="2200" spc="-10" dirty="0">
                <a:latin typeface="Calibri"/>
                <a:cs typeface="Calibri"/>
              </a:rPr>
              <a:t>suoi  volontari, esistono </a:t>
            </a:r>
            <a:r>
              <a:rPr sz="2200" spc="-5" dirty="0">
                <a:latin typeface="Calibri"/>
                <a:cs typeface="Calibri"/>
              </a:rPr>
              <a:t>certi </a:t>
            </a:r>
            <a:r>
              <a:rPr sz="2200" spc="-10" dirty="0">
                <a:latin typeface="Calibri"/>
                <a:cs typeface="Calibri"/>
              </a:rPr>
              <a:t>casi </a:t>
            </a:r>
            <a:r>
              <a:rPr sz="2200" spc="-5" dirty="0">
                <a:latin typeface="Calibri"/>
                <a:cs typeface="Calibri"/>
              </a:rPr>
              <a:t>in </a:t>
            </a:r>
            <a:r>
              <a:rPr sz="2200" spc="-10" dirty="0">
                <a:latin typeface="Calibri"/>
                <a:cs typeface="Calibri"/>
              </a:rPr>
              <a:t>cui </a:t>
            </a:r>
            <a:r>
              <a:rPr sz="2200" spc="-5" dirty="0">
                <a:latin typeface="Calibri"/>
                <a:cs typeface="Calibri"/>
              </a:rPr>
              <a:t>possono </a:t>
            </a:r>
            <a:r>
              <a:rPr sz="2200" spc="-10" dirty="0">
                <a:latin typeface="Calibri"/>
                <a:cs typeface="Calibri"/>
              </a:rPr>
              <a:t>essere </a:t>
            </a:r>
            <a:r>
              <a:rPr sz="2200" spc="-5" dirty="0">
                <a:latin typeface="Calibri"/>
                <a:cs typeface="Calibri"/>
              </a:rPr>
              <a:t>messe in </a:t>
            </a:r>
            <a:r>
              <a:rPr sz="2200" spc="-15" dirty="0">
                <a:latin typeface="Calibri"/>
                <a:cs typeface="Calibri"/>
              </a:rPr>
              <a:t>secondo  </a:t>
            </a:r>
            <a:r>
              <a:rPr sz="2200" spc="-10" dirty="0">
                <a:latin typeface="Calibri"/>
                <a:cs typeface="Calibri"/>
              </a:rPr>
              <a:t>piano.</a:t>
            </a:r>
            <a:endParaRPr sz="2200" dirty="0">
              <a:latin typeface="Calibri"/>
              <a:cs typeface="Calibri"/>
            </a:endParaRPr>
          </a:p>
          <a:p>
            <a:pPr marL="12700" marR="5080">
              <a:lnSpc>
                <a:spcPct val="100000"/>
              </a:lnSpc>
            </a:pPr>
            <a:r>
              <a:rPr sz="2200" spc="-10" dirty="0">
                <a:latin typeface="Calibri"/>
                <a:cs typeface="Calibri"/>
              </a:rPr>
              <a:t>Ciò può </a:t>
            </a:r>
            <a:r>
              <a:rPr sz="2200" spc="-15" dirty="0">
                <a:latin typeface="Calibri"/>
                <a:cs typeface="Calibri"/>
              </a:rPr>
              <a:t>avvenire </a:t>
            </a:r>
            <a:r>
              <a:rPr sz="2200" spc="-5" dirty="0">
                <a:latin typeface="Calibri"/>
                <a:cs typeface="Calibri"/>
              </a:rPr>
              <a:t>ad es. </a:t>
            </a:r>
            <a:r>
              <a:rPr sz="2200" spc="-10" dirty="0">
                <a:latin typeface="Calibri"/>
                <a:cs typeface="Calibri"/>
              </a:rPr>
              <a:t>quando per </a:t>
            </a:r>
            <a:r>
              <a:rPr sz="2200" spc="-30" dirty="0">
                <a:latin typeface="Calibri"/>
                <a:cs typeface="Calibri"/>
              </a:rPr>
              <a:t>effetto </a:t>
            </a:r>
            <a:r>
              <a:rPr sz="2200" spc="-10" dirty="0">
                <a:latin typeface="Calibri"/>
                <a:cs typeface="Calibri"/>
              </a:rPr>
              <a:t>dell'applicazione  pedissequa della regola </a:t>
            </a:r>
            <a:r>
              <a:rPr sz="2200" spc="-5" dirty="0">
                <a:latin typeface="Calibri"/>
                <a:cs typeface="Calibri"/>
              </a:rPr>
              <a:t>si </a:t>
            </a:r>
            <a:r>
              <a:rPr sz="2200" spc="-10" dirty="0">
                <a:latin typeface="Calibri"/>
                <a:cs typeface="Calibri"/>
              </a:rPr>
              <a:t>ottiene </a:t>
            </a:r>
            <a:r>
              <a:rPr sz="2200" spc="-5" dirty="0">
                <a:latin typeface="Calibri"/>
                <a:cs typeface="Calibri"/>
              </a:rPr>
              <a:t>un </a:t>
            </a:r>
            <a:r>
              <a:rPr sz="2200" spc="-15" dirty="0">
                <a:latin typeface="Calibri"/>
                <a:cs typeface="Calibri"/>
              </a:rPr>
              <a:t>risultato contrario </a:t>
            </a:r>
            <a:r>
              <a:rPr sz="2200" spc="-10" dirty="0">
                <a:latin typeface="Calibri"/>
                <a:cs typeface="Calibri"/>
              </a:rPr>
              <a:t>allo spirito </a:t>
            </a:r>
            <a:r>
              <a:rPr sz="2200" spc="-5" dirty="0">
                <a:latin typeface="Calibri"/>
                <a:cs typeface="Calibri"/>
              </a:rPr>
              <a:t>e </a:t>
            </a:r>
            <a:r>
              <a:rPr sz="2200" spc="-10" dirty="0">
                <a:latin typeface="Calibri"/>
                <a:cs typeface="Calibri"/>
              </a:rPr>
              <a:t>ai  valori </a:t>
            </a:r>
            <a:r>
              <a:rPr sz="2200" spc="-5" dirty="0">
                <a:latin typeface="Calibri"/>
                <a:cs typeface="Calibri"/>
              </a:rPr>
              <a:t>di</a:t>
            </a:r>
            <a:r>
              <a:rPr sz="2200" spc="-30" dirty="0">
                <a:latin typeface="Calibri"/>
                <a:cs typeface="Calibri"/>
              </a:rPr>
              <a:t> </a:t>
            </a:r>
            <a:r>
              <a:rPr sz="2200" spc="-5" dirty="0">
                <a:latin typeface="Calibri"/>
                <a:cs typeface="Calibri"/>
              </a:rPr>
              <a:t>Wikipedia.</a:t>
            </a:r>
            <a:endParaRPr sz="2200" dirty="0">
              <a:latin typeface="Calibri"/>
              <a:cs typeface="Calibri"/>
            </a:endParaRPr>
          </a:p>
          <a:p>
            <a:pPr marL="12700" marR="573405">
              <a:lnSpc>
                <a:spcPct val="100000"/>
              </a:lnSpc>
            </a:pPr>
            <a:r>
              <a:rPr sz="2200" spc="-5" dirty="0">
                <a:latin typeface="Calibri"/>
                <a:cs typeface="Calibri"/>
              </a:rPr>
              <a:t>Nessuno ha </a:t>
            </a:r>
            <a:r>
              <a:rPr sz="2200" spc="-10" dirty="0">
                <a:latin typeface="Calibri"/>
                <a:cs typeface="Calibri"/>
              </a:rPr>
              <a:t>l'ultima parola </a:t>
            </a:r>
            <a:r>
              <a:rPr sz="2200" spc="-5" dirty="0">
                <a:latin typeface="Calibri"/>
                <a:cs typeface="Calibri"/>
              </a:rPr>
              <a:t>su </a:t>
            </a:r>
            <a:r>
              <a:rPr sz="2200" spc="-15" dirty="0">
                <a:latin typeface="Calibri"/>
                <a:cs typeface="Calibri"/>
              </a:rPr>
              <a:t>niente, </a:t>
            </a:r>
            <a:r>
              <a:rPr sz="2200" spc="-5" dirty="0">
                <a:latin typeface="Calibri"/>
                <a:cs typeface="Calibri"/>
              </a:rPr>
              <a:t>ma il </a:t>
            </a:r>
            <a:r>
              <a:rPr sz="2200" spc="-15" dirty="0">
                <a:latin typeface="Calibri"/>
                <a:cs typeface="Calibri"/>
              </a:rPr>
              <a:t>parere </a:t>
            </a:r>
            <a:r>
              <a:rPr sz="2200" spc="-5" dirty="0">
                <a:latin typeface="Calibri"/>
                <a:cs typeface="Calibri"/>
              </a:rPr>
              <a:t>degli </a:t>
            </a:r>
            <a:r>
              <a:rPr sz="2200" spc="-15" dirty="0">
                <a:latin typeface="Calibri"/>
                <a:cs typeface="Calibri"/>
              </a:rPr>
              <a:t>utenti </a:t>
            </a:r>
            <a:r>
              <a:rPr sz="2200" spc="-10" dirty="0">
                <a:latin typeface="Calibri"/>
                <a:cs typeface="Calibri"/>
              </a:rPr>
              <a:t>più  </a:t>
            </a:r>
            <a:r>
              <a:rPr sz="2200" spc="-15" dirty="0">
                <a:latin typeface="Calibri"/>
                <a:cs typeface="Calibri"/>
              </a:rPr>
              <a:t>navigati </a:t>
            </a:r>
            <a:r>
              <a:rPr sz="2200" spc="-5" dirty="0">
                <a:latin typeface="Calibri"/>
                <a:cs typeface="Calibri"/>
              </a:rPr>
              <a:t>e </a:t>
            </a:r>
            <a:r>
              <a:rPr sz="2200" spc="-15" dirty="0">
                <a:latin typeface="Calibri"/>
                <a:cs typeface="Calibri"/>
              </a:rPr>
              <a:t>'provati' </a:t>
            </a:r>
            <a:r>
              <a:rPr sz="2200" spc="-20" dirty="0">
                <a:latin typeface="Calibri"/>
                <a:cs typeface="Calibri"/>
              </a:rPr>
              <a:t>conta </a:t>
            </a:r>
            <a:r>
              <a:rPr sz="2200" spc="-5" dirty="0">
                <a:latin typeface="Calibri"/>
                <a:cs typeface="Calibri"/>
              </a:rPr>
              <a:t>in </a:t>
            </a:r>
            <a:r>
              <a:rPr sz="2200" spc="-15" dirty="0">
                <a:latin typeface="Calibri"/>
                <a:cs typeface="Calibri"/>
              </a:rPr>
              <a:t>genere </a:t>
            </a:r>
            <a:r>
              <a:rPr sz="2200" spc="-5" dirty="0">
                <a:latin typeface="Calibri"/>
                <a:cs typeface="Calibri"/>
              </a:rPr>
              <a:t>di </a:t>
            </a:r>
            <a:r>
              <a:rPr sz="2200" spc="-10" dirty="0">
                <a:latin typeface="Calibri"/>
                <a:cs typeface="Calibri"/>
              </a:rPr>
              <a:t>più di </a:t>
            </a:r>
            <a:r>
              <a:rPr sz="2200" spc="-5" dirty="0">
                <a:latin typeface="Calibri"/>
                <a:cs typeface="Calibri"/>
              </a:rPr>
              <a:t>quello di un</a:t>
            </a:r>
            <a:r>
              <a:rPr sz="2200" spc="75" dirty="0">
                <a:latin typeface="Calibri"/>
                <a:cs typeface="Calibri"/>
              </a:rPr>
              <a:t> </a:t>
            </a:r>
            <a:r>
              <a:rPr sz="2200" spc="-5" dirty="0">
                <a:latin typeface="Calibri"/>
                <a:cs typeface="Calibri"/>
              </a:rPr>
              <a:t>novizio.</a:t>
            </a:r>
            <a:endParaRPr sz="2200" dirty="0">
              <a:latin typeface="Calibri"/>
              <a:cs typeface="Calibri"/>
            </a:endParaRPr>
          </a:p>
          <a:p>
            <a:pPr marL="12700" marR="129539">
              <a:lnSpc>
                <a:spcPct val="100000"/>
              </a:lnSpc>
            </a:pPr>
            <a:r>
              <a:rPr sz="2200" spc="-5" dirty="0">
                <a:latin typeface="Calibri"/>
                <a:cs typeface="Calibri"/>
              </a:rPr>
              <a:t>Non si </a:t>
            </a:r>
            <a:r>
              <a:rPr sz="2200" spc="-15" dirty="0" err="1">
                <a:latin typeface="Calibri"/>
                <a:cs typeface="Calibri"/>
              </a:rPr>
              <a:t>deve</a:t>
            </a:r>
            <a:r>
              <a:rPr sz="2200" spc="-15" dirty="0">
                <a:latin typeface="Calibri"/>
                <a:cs typeface="Calibri"/>
              </a:rPr>
              <a:t> </a:t>
            </a:r>
            <a:r>
              <a:rPr lang="it-IT" sz="2200" spc="-15" dirty="0" smtClean="0">
                <a:latin typeface="Calibri"/>
                <a:cs typeface="Calibri"/>
              </a:rPr>
              <a:t>tuttavia </a:t>
            </a:r>
            <a:r>
              <a:rPr sz="2200" spc="-15" dirty="0" err="1" smtClean="0">
                <a:latin typeface="Calibri"/>
                <a:cs typeface="Calibri"/>
              </a:rPr>
              <a:t>temere</a:t>
            </a:r>
            <a:r>
              <a:rPr sz="2200" spc="-15" dirty="0" smtClean="0">
                <a:latin typeface="Calibri"/>
                <a:cs typeface="Calibri"/>
              </a:rPr>
              <a:t> </a:t>
            </a:r>
            <a:r>
              <a:rPr sz="2200" spc="-5" dirty="0">
                <a:latin typeface="Calibri"/>
                <a:cs typeface="Calibri"/>
              </a:rPr>
              <a:t>di </a:t>
            </a:r>
            <a:r>
              <a:rPr sz="2200" spc="-10" dirty="0">
                <a:latin typeface="Calibri"/>
                <a:cs typeface="Calibri"/>
              </a:rPr>
              <a:t>compiere delle </a:t>
            </a:r>
            <a:r>
              <a:rPr sz="2200" spc="-5" dirty="0">
                <a:latin typeface="Calibri"/>
                <a:cs typeface="Calibri"/>
              </a:rPr>
              <a:t>modifiche </a:t>
            </a:r>
            <a:r>
              <a:rPr sz="2200" spc="-10" dirty="0">
                <a:latin typeface="Calibri"/>
                <a:cs typeface="Calibri"/>
              </a:rPr>
              <a:t>nelle </a:t>
            </a:r>
            <a:r>
              <a:rPr sz="2200" spc="-5" dirty="0">
                <a:latin typeface="Calibri"/>
                <a:cs typeface="Calibri"/>
              </a:rPr>
              <a:t>pagine </a:t>
            </a:r>
            <a:r>
              <a:rPr sz="2200" spc="-10" dirty="0">
                <a:latin typeface="Calibri"/>
                <a:cs typeface="Calibri"/>
              </a:rPr>
              <a:t>di  </a:t>
            </a:r>
            <a:r>
              <a:rPr sz="2200" spc="-5" dirty="0">
                <a:latin typeface="Calibri"/>
                <a:cs typeface="Calibri"/>
              </a:rPr>
              <a:t>Wikipedia, di </a:t>
            </a:r>
            <a:r>
              <a:rPr sz="2200" spc="-20" dirty="0">
                <a:latin typeface="Calibri"/>
                <a:cs typeface="Calibri"/>
              </a:rPr>
              <a:t>mettersi </a:t>
            </a:r>
            <a:r>
              <a:rPr sz="2200" spc="-5" dirty="0">
                <a:latin typeface="Calibri"/>
                <a:cs typeface="Calibri"/>
              </a:rPr>
              <a:t>in </a:t>
            </a:r>
            <a:r>
              <a:rPr sz="2200" spc="-10" dirty="0">
                <a:latin typeface="Calibri"/>
                <a:cs typeface="Calibri"/>
              </a:rPr>
              <a:t>gioco </a:t>
            </a:r>
            <a:r>
              <a:rPr sz="2200" spc="-5" dirty="0">
                <a:latin typeface="Calibri"/>
                <a:cs typeface="Calibri"/>
              </a:rPr>
              <a:t>e di </a:t>
            </a:r>
            <a:r>
              <a:rPr sz="2200" spc="-10" dirty="0">
                <a:latin typeface="Calibri"/>
                <a:cs typeface="Calibri"/>
              </a:rPr>
              <a:t>essere </a:t>
            </a:r>
            <a:r>
              <a:rPr sz="2200" spc="-15" dirty="0">
                <a:latin typeface="Calibri"/>
                <a:cs typeface="Calibri"/>
              </a:rPr>
              <a:t>pronti </a:t>
            </a:r>
            <a:r>
              <a:rPr sz="2200" spc="-5" dirty="0">
                <a:latin typeface="Calibri"/>
                <a:cs typeface="Calibri"/>
              </a:rPr>
              <a:t>a </a:t>
            </a:r>
            <a:r>
              <a:rPr sz="2200" spc="-15" dirty="0">
                <a:latin typeface="Calibri"/>
                <a:cs typeface="Calibri"/>
              </a:rPr>
              <a:t>spiegare </a:t>
            </a:r>
            <a:r>
              <a:rPr sz="2200" spc="-10" dirty="0">
                <a:latin typeface="Calibri"/>
                <a:cs typeface="Calibri"/>
              </a:rPr>
              <a:t>le proprie  ragioni.</a:t>
            </a:r>
            <a:endParaRPr sz="22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0570" y="251840"/>
            <a:ext cx="3742054" cy="635000"/>
          </a:xfrm>
          <a:prstGeom prst="rect">
            <a:avLst/>
          </a:prstGeom>
        </p:spPr>
        <p:txBody>
          <a:bodyPr vert="horz" wrap="square" lIns="0" tIns="12065" rIns="0" bIns="0" rtlCol="0">
            <a:spAutoFit/>
          </a:bodyPr>
          <a:lstStyle/>
          <a:p>
            <a:pPr marL="12700">
              <a:lnSpc>
                <a:spcPct val="100000"/>
              </a:lnSpc>
              <a:spcBef>
                <a:spcPts val="95"/>
              </a:spcBef>
            </a:pPr>
            <a:r>
              <a:rPr spc="-5" dirty="0"/>
              <a:t>Il </a:t>
            </a:r>
            <a:r>
              <a:rPr spc="-10" dirty="0"/>
              <a:t>manuale </a:t>
            </a:r>
            <a:r>
              <a:rPr spc="-5" dirty="0"/>
              <a:t>di</a:t>
            </a:r>
            <a:r>
              <a:rPr spc="-50" dirty="0"/>
              <a:t> </a:t>
            </a:r>
            <a:r>
              <a:rPr spc="-10" dirty="0"/>
              <a:t>stile</a:t>
            </a:r>
          </a:p>
        </p:txBody>
      </p:sp>
      <p:sp>
        <p:nvSpPr>
          <p:cNvPr id="3" name="object 3"/>
          <p:cNvSpPr txBox="1"/>
          <p:nvPr/>
        </p:nvSpPr>
        <p:spPr>
          <a:xfrm>
            <a:off x="1864867" y="1018158"/>
            <a:ext cx="4877435" cy="299720"/>
          </a:xfrm>
          <a:prstGeom prst="rect">
            <a:avLst/>
          </a:prstGeom>
        </p:spPr>
        <p:txBody>
          <a:bodyPr vert="horz" wrap="square" lIns="0" tIns="12700" rIns="0" bIns="0" rtlCol="0">
            <a:spAutoFit/>
          </a:bodyPr>
          <a:lstStyle/>
          <a:p>
            <a:pPr marL="12700">
              <a:lnSpc>
                <a:spcPct val="100000"/>
              </a:lnSpc>
              <a:spcBef>
                <a:spcPts val="100"/>
              </a:spcBef>
            </a:pPr>
            <a:r>
              <a:rPr sz="1800" u="heavy" spc="-10" dirty="0">
                <a:solidFill>
                  <a:srgbClr val="0000FF"/>
                </a:solidFill>
                <a:latin typeface="Calibri"/>
                <a:cs typeface="Calibri"/>
              </a:rPr>
              <a:t>https://it.wikipedia.org/wiki/Aiuto:Manuale_di_stile</a:t>
            </a:r>
            <a:endParaRPr sz="1800">
              <a:latin typeface="Calibri"/>
              <a:cs typeface="Calibri"/>
            </a:endParaRPr>
          </a:p>
        </p:txBody>
      </p:sp>
      <p:sp>
        <p:nvSpPr>
          <p:cNvPr id="4" name="object 4"/>
          <p:cNvSpPr/>
          <p:nvPr/>
        </p:nvSpPr>
        <p:spPr>
          <a:xfrm>
            <a:off x="2286000" y="1428750"/>
            <a:ext cx="1656461" cy="519112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84348" y="1427162"/>
            <a:ext cx="1659889" cy="5194300"/>
          </a:xfrm>
          <a:custGeom>
            <a:avLst/>
            <a:gdLst/>
            <a:ahLst/>
            <a:cxnLst/>
            <a:rect l="l" t="t" r="r" b="b"/>
            <a:pathLst>
              <a:path w="1659889" h="5194300">
                <a:moveTo>
                  <a:pt x="0" y="5194300"/>
                </a:moveTo>
                <a:lnTo>
                  <a:pt x="1659636" y="5194300"/>
                </a:lnTo>
                <a:lnTo>
                  <a:pt x="1659636" y="0"/>
                </a:lnTo>
                <a:lnTo>
                  <a:pt x="0" y="0"/>
                </a:lnTo>
                <a:lnTo>
                  <a:pt x="0" y="5194300"/>
                </a:lnTo>
                <a:close/>
              </a:path>
            </a:pathLst>
          </a:custGeom>
          <a:ln w="3175">
            <a:solidFill>
              <a:srgbClr val="000000"/>
            </a:solidFill>
          </a:ln>
        </p:spPr>
        <p:txBody>
          <a:bodyPr wrap="square" lIns="0" tIns="0" rIns="0" bIns="0" rtlCol="0"/>
          <a:lstStyle/>
          <a:p>
            <a:endParaRPr/>
          </a:p>
        </p:txBody>
      </p:sp>
      <p:sp>
        <p:nvSpPr>
          <p:cNvPr id="6" name="object 6"/>
          <p:cNvSpPr/>
          <p:nvPr/>
        </p:nvSpPr>
        <p:spPr>
          <a:xfrm>
            <a:off x="4643501" y="1500212"/>
            <a:ext cx="2032762" cy="51435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641850" y="1498625"/>
            <a:ext cx="2036445" cy="5146675"/>
          </a:xfrm>
          <a:custGeom>
            <a:avLst/>
            <a:gdLst/>
            <a:ahLst/>
            <a:cxnLst/>
            <a:rect l="l" t="t" r="r" b="b"/>
            <a:pathLst>
              <a:path w="2036445" h="5146675">
                <a:moveTo>
                  <a:pt x="0" y="5146675"/>
                </a:moveTo>
                <a:lnTo>
                  <a:pt x="2035936" y="5146675"/>
                </a:lnTo>
                <a:lnTo>
                  <a:pt x="2035936" y="0"/>
                </a:lnTo>
                <a:lnTo>
                  <a:pt x="0" y="0"/>
                </a:lnTo>
                <a:lnTo>
                  <a:pt x="0" y="5146675"/>
                </a:lnTo>
                <a:close/>
              </a:path>
            </a:pathLst>
          </a:custGeom>
          <a:ln w="3175">
            <a:solidFill>
              <a:srgbClr val="000000"/>
            </a:solidFill>
          </a:ln>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406" y="1430782"/>
            <a:ext cx="7974330" cy="4606389"/>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Wikipedia </a:t>
            </a:r>
            <a:r>
              <a:rPr sz="1800" b="1" dirty="0">
                <a:latin typeface="Calibri"/>
                <a:cs typeface="Calibri"/>
              </a:rPr>
              <a:t>non può </a:t>
            </a:r>
            <a:r>
              <a:rPr sz="1800" b="1" spc="-10" dirty="0">
                <a:latin typeface="Calibri"/>
                <a:cs typeface="Calibri"/>
              </a:rPr>
              <a:t>assicurare l'attendibilità </a:t>
            </a:r>
            <a:r>
              <a:rPr sz="1800" b="1" dirty="0">
                <a:latin typeface="Calibri"/>
                <a:cs typeface="Calibri"/>
              </a:rPr>
              <a:t>dei </a:t>
            </a:r>
            <a:r>
              <a:rPr sz="1800" b="1" spc="-10" dirty="0">
                <a:latin typeface="Calibri"/>
                <a:cs typeface="Calibri"/>
              </a:rPr>
              <a:t>propri testi </a:t>
            </a:r>
            <a:r>
              <a:rPr sz="1800" b="1" dirty="0">
                <a:latin typeface="Calibri"/>
                <a:cs typeface="Calibri"/>
              </a:rPr>
              <a:t>in </a:t>
            </a:r>
            <a:r>
              <a:rPr sz="1800" b="1" spc="-5" dirty="0">
                <a:latin typeface="Calibri"/>
                <a:cs typeface="Calibri"/>
              </a:rPr>
              <a:t>quanto</a:t>
            </a:r>
            <a:r>
              <a:rPr sz="1800" b="1" spc="-220" dirty="0">
                <a:latin typeface="Calibri"/>
                <a:cs typeface="Calibri"/>
              </a:rPr>
              <a:t> </a:t>
            </a:r>
            <a:r>
              <a:rPr sz="1800" b="1" dirty="0">
                <a:latin typeface="Calibri"/>
                <a:cs typeface="Calibri"/>
              </a:rPr>
              <a:t>è,</a:t>
            </a:r>
            <a:endParaRPr sz="1800" dirty="0">
              <a:latin typeface="Calibri"/>
              <a:cs typeface="Calibri"/>
            </a:endParaRPr>
          </a:p>
          <a:p>
            <a:pPr marL="12700" marR="297180">
              <a:lnSpc>
                <a:spcPct val="100000"/>
              </a:lnSpc>
            </a:pPr>
            <a:r>
              <a:rPr sz="1800" b="1" dirty="0">
                <a:latin typeface="Calibri"/>
                <a:cs typeface="Calibri"/>
              </a:rPr>
              <a:t>per sua </a:t>
            </a:r>
            <a:r>
              <a:rPr sz="1800" b="1" spc="-10" dirty="0">
                <a:latin typeface="Calibri"/>
                <a:cs typeface="Calibri"/>
              </a:rPr>
              <a:t>natura, </a:t>
            </a:r>
            <a:r>
              <a:rPr sz="1800" b="1" dirty="0">
                <a:latin typeface="Calibri"/>
                <a:cs typeface="Calibri"/>
              </a:rPr>
              <a:t>uno </a:t>
            </a:r>
            <a:r>
              <a:rPr sz="1800" b="1" spc="-5" dirty="0" err="1">
                <a:latin typeface="Calibri"/>
                <a:cs typeface="Calibri"/>
              </a:rPr>
              <a:t>strumento</a:t>
            </a:r>
            <a:r>
              <a:rPr sz="1800" b="1" spc="-5" dirty="0">
                <a:latin typeface="Calibri"/>
                <a:cs typeface="Calibri"/>
              </a:rPr>
              <a:t> </a:t>
            </a:r>
            <a:r>
              <a:rPr lang="it-IT" sz="1800" b="1" spc="-5" dirty="0" smtClean="0">
                <a:latin typeface="Calibri"/>
                <a:cs typeface="Calibri"/>
              </a:rPr>
              <a:t>in cui </a:t>
            </a:r>
            <a:r>
              <a:rPr sz="1800" spc="-5" dirty="0" err="1" smtClean="0">
                <a:latin typeface="Calibri"/>
                <a:cs typeface="Calibri"/>
              </a:rPr>
              <a:t>chiunque</a:t>
            </a:r>
            <a:r>
              <a:rPr sz="1800" spc="-5" dirty="0" smtClean="0">
                <a:latin typeface="Calibri"/>
                <a:cs typeface="Calibri"/>
              </a:rPr>
              <a:t> </a:t>
            </a:r>
            <a:r>
              <a:rPr sz="1800" spc="-5" dirty="0" err="1">
                <a:latin typeface="Calibri"/>
                <a:cs typeface="Calibri"/>
              </a:rPr>
              <a:t>può</a:t>
            </a:r>
            <a:r>
              <a:rPr sz="1800" spc="-5" dirty="0">
                <a:latin typeface="Calibri"/>
                <a:cs typeface="Calibri"/>
              </a:rPr>
              <a:t> </a:t>
            </a:r>
            <a:r>
              <a:rPr sz="1800" spc="-5" dirty="0" err="1" smtClean="0">
                <a:latin typeface="Calibri"/>
                <a:cs typeface="Calibri"/>
              </a:rPr>
              <a:t>accedere</a:t>
            </a:r>
            <a:r>
              <a:rPr lang="it-IT" sz="1800" spc="-5" dirty="0" smtClean="0">
                <a:latin typeface="Calibri"/>
                <a:cs typeface="Calibri"/>
              </a:rPr>
              <a:t> ed agire</a:t>
            </a:r>
            <a:r>
              <a:rPr sz="1800" spc="-5" dirty="0" smtClean="0">
                <a:latin typeface="Calibri"/>
                <a:cs typeface="Calibri"/>
              </a:rPr>
              <a:t>.  </a:t>
            </a:r>
            <a:r>
              <a:rPr sz="1800" spc="-10" dirty="0">
                <a:latin typeface="Calibri"/>
                <a:cs typeface="Calibri"/>
              </a:rPr>
              <a:t>Giudicare </a:t>
            </a:r>
            <a:r>
              <a:rPr sz="1800" spc="-5" dirty="0">
                <a:latin typeface="Calibri"/>
                <a:cs typeface="Calibri"/>
              </a:rPr>
              <a:t>Wikipedia sui </a:t>
            </a:r>
            <a:r>
              <a:rPr sz="1800" spc="-10" dirty="0">
                <a:latin typeface="Calibri"/>
                <a:cs typeface="Calibri"/>
              </a:rPr>
              <a:t>parametri </a:t>
            </a:r>
            <a:r>
              <a:rPr sz="1800" spc="-5" dirty="0">
                <a:latin typeface="Calibri"/>
                <a:cs typeface="Calibri"/>
              </a:rPr>
              <a:t>di </a:t>
            </a:r>
            <a:r>
              <a:rPr sz="1800" spc="-10" dirty="0" err="1">
                <a:latin typeface="Calibri"/>
                <a:cs typeface="Calibri"/>
              </a:rPr>
              <a:t>altre</a:t>
            </a:r>
            <a:r>
              <a:rPr sz="1800" spc="-10" dirty="0">
                <a:latin typeface="Calibri"/>
                <a:cs typeface="Calibri"/>
              </a:rPr>
              <a:t> </a:t>
            </a:r>
            <a:r>
              <a:rPr sz="1800" spc="-5" dirty="0" err="1" smtClean="0">
                <a:latin typeface="Calibri"/>
                <a:cs typeface="Calibri"/>
              </a:rPr>
              <a:t>enciclopedi</a:t>
            </a:r>
            <a:r>
              <a:rPr lang="it-IT" sz="1800" spc="-5" dirty="0" smtClean="0">
                <a:latin typeface="Calibri"/>
                <a:cs typeface="Calibri"/>
              </a:rPr>
              <a:t>e</a:t>
            </a:r>
            <a:r>
              <a:rPr sz="1800" spc="-5" dirty="0" smtClean="0">
                <a:latin typeface="Calibri"/>
                <a:cs typeface="Calibri"/>
              </a:rPr>
              <a:t> </a:t>
            </a:r>
            <a:r>
              <a:rPr sz="1800" spc="-10" dirty="0" err="1">
                <a:latin typeface="Calibri"/>
                <a:cs typeface="Calibri"/>
              </a:rPr>
              <a:t>sarebbe</a:t>
            </a:r>
            <a:r>
              <a:rPr sz="1800" spc="-10" dirty="0">
                <a:latin typeface="Calibri"/>
                <a:cs typeface="Calibri"/>
              </a:rPr>
              <a:t> </a:t>
            </a:r>
            <a:r>
              <a:rPr lang="it-IT" sz="1800" spc="-10" dirty="0" smtClean="0">
                <a:latin typeface="Calibri"/>
                <a:cs typeface="Calibri"/>
              </a:rPr>
              <a:t>quindi </a:t>
            </a:r>
            <a:r>
              <a:rPr sz="1800" spc="-5" dirty="0" smtClean="0">
                <a:latin typeface="Calibri"/>
                <a:cs typeface="Calibri"/>
              </a:rPr>
              <a:t>un </a:t>
            </a:r>
            <a:r>
              <a:rPr sz="1800" spc="-15" dirty="0">
                <a:latin typeface="Calibri"/>
                <a:cs typeface="Calibri"/>
              </a:rPr>
              <a:t>errore </a:t>
            </a:r>
            <a:r>
              <a:rPr sz="1800" spc="-5" dirty="0">
                <a:latin typeface="Calibri"/>
                <a:cs typeface="Calibri"/>
              </a:rPr>
              <a:t>di  </a:t>
            </a:r>
            <a:r>
              <a:rPr sz="1800" spc="-10" dirty="0">
                <a:latin typeface="Calibri"/>
                <a:cs typeface="Calibri"/>
              </a:rPr>
              <a:t>approccio, </a:t>
            </a:r>
            <a:r>
              <a:rPr sz="1800" spc="-5" dirty="0">
                <a:latin typeface="Calibri"/>
                <a:cs typeface="Calibri"/>
              </a:rPr>
              <a:t>poiché Wikipedia </a:t>
            </a:r>
            <a:r>
              <a:rPr sz="1800" spc="-10" dirty="0">
                <a:latin typeface="Calibri"/>
                <a:cs typeface="Calibri"/>
              </a:rPr>
              <a:t>utilizza </a:t>
            </a:r>
            <a:r>
              <a:rPr sz="1800" spc="-5" dirty="0">
                <a:latin typeface="Calibri"/>
                <a:cs typeface="Calibri"/>
              </a:rPr>
              <a:t>un </a:t>
            </a:r>
            <a:r>
              <a:rPr sz="1800" dirty="0">
                <a:latin typeface="Calibri"/>
                <a:cs typeface="Calibri"/>
              </a:rPr>
              <a:t>modo </a:t>
            </a:r>
            <a:r>
              <a:rPr sz="1800" spc="-10" dirty="0">
                <a:latin typeface="Calibri"/>
                <a:cs typeface="Calibri"/>
              </a:rPr>
              <a:t>diverso </a:t>
            </a:r>
            <a:r>
              <a:rPr sz="1800" dirty="0">
                <a:latin typeface="Calibri"/>
                <a:cs typeface="Calibri"/>
              </a:rPr>
              <a:t>di </a:t>
            </a:r>
            <a:r>
              <a:rPr sz="1800" spc="-10" dirty="0">
                <a:latin typeface="Calibri"/>
                <a:cs typeface="Calibri"/>
              </a:rPr>
              <a:t>concepire </a:t>
            </a:r>
            <a:r>
              <a:rPr sz="1800" dirty="0">
                <a:latin typeface="Calibri"/>
                <a:cs typeface="Calibri"/>
              </a:rPr>
              <a:t>e </a:t>
            </a:r>
            <a:r>
              <a:rPr sz="1800" spc="-10" dirty="0">
                <a:latin typeface="Calibri"/>
                <a:cs typeface="Calibri"/>
              </a:rPr>
              <a:t>condividere </a:t>
            </a:r>
            <a:r>
              <a:rPr sz="1800" spc="-5" dirty="0">
                <a:latin typeface="Calibri"/>
                <a:cs typeface="Calibri"/>
              </a:rPr>
              <a:t>il  </a:t>
            </a:r>
            <a:r>
              <a:rPr sz="1800" spc="-10" dirty="0">
                <a:latin typeface="Calibri"/>
                <a:cs typeface="Calibri"/>
              </a:rPr>
              <a:t>sapere.</a:t>
            </a:r>
            <a:endParaRPr sz="1800" dirty="0">
              <a:latin typeface="Calibri"/>
              <a:cs typeface="Calibri"/>
            </a:endParaRPr>
          </a:p>
          <a:p>
            <a:pPr marL="12700" marR="5080">
              <a:lnSpc>
                <a:spcPct val="100000"/>
              </a:lnSpc>
            </a:pPr>
            <a:r>
              <a:rPr sz="1800" dirty="0">
                <a:latin typeface="Calibri"/>
                <a:cs typeface="Calibri"/>
              </a:rPr>
              <a:t>Non </a:t>
            </a:r>
            <a:r>
              <a:rPr sz="1800" spc="-5" dirty="0">
                <a:latin typeface="Calibri"/>
                <a:cs typeface="Calibri"/>
              </a:rPr>
              <a:t>sono quindi </a:t>
            </a:r>
            <a:r>
              <a:rPr sz="1800" dirty="0">
                <a:latin typeface="Calibri"/>
                <a:cs typeface="Calibri"/>
              </a:rPr>
              <a:t>i </a:t>
            </a:r>
            <a:r>
              <a:rPr sz="1800" spc="-10" dirty="0">
                <a:latin typeface="Calibri"/>
                <a:cs typeface="Calibri"/>
              </a:rPr>
              <a:t>testi </a:t>
            </a:r>
            <a:r>
              <a:rPr sz="1800" spc="-5" dirty="0">
                <a:latin typeface="Calibri"/>
                <a:cs typeface="Calibri"/>
              </a:rPr>
              <a:t>in quanto </a:t>
            </a:r>
            <a:r>
              <a:rPr sz="1800" spc="-10" dirty="0">
                <a:latin typeface="Calibri"/>
                <a:cs typeface="Calibri"/>
              </a:rPr>
              <a:t>tali </a:t>
            </a:r>
            <a:r>
              <a:rPr sz="1800" dirty="0">
                <a:latin typeface="Calibri"/>
                <a:cs typeface="Calibri"/>
              </a:rPr>
              <a:t>a </a:t>
            </a:r>
            <a:r>
              <a:rPr sz="1800" spc="-10" dirty="0">
                <a:latin typeface="Calibri"/>
                <a:cs typeface="Calibri"/>
              </a:rPr>
              <a:t>essere </a:t>
            </a:r>
            <a:r>
              <a:rPr sz="1800" i="1" spc="-15" dirty="0">
                <a:latin typeface="Calibri"/>
                <a:cs typeface="Calibri"/>
              </a:rPr>
              <a:t>direttamente </a:t>
            </a:r>
            <a:r>
              <a:rPr sz="1800" spc="-10" dirty="0">
                <a:latin typeface="Calibri"/>
                <a:cs typeface="Calibri"/>
              </a:rPr>
              <a:t>attendibili </a:t>
            </a:r>
            <a:r>
              <a:rPr sz="1800" dirty="0">
                <a:latin typeface="Calibri"/>
                <a:cs typeface="Calibri"/>
              </a:rPr>
              <a:t>ma </a:t>
            </a:r>
            <a:r>
              <a:rPr sz="1800" spc="-15" dirty="0">
                <a:latin typeface="Calibri"/>
                <a:cs typeface="Calibri"/>
              </a:rPr>
              <a:t>piuttosto </a:t>
            </a:r>
            <a:r>
              <a:rPr sz="1800" spc="-5" dirty="0">
                <a:latin typeface="Calibri"/>
                <a:cs typeface="Calibri"/>
              </a:rPr>
              <a:t>le  </a:t>
            </a:r>
            <a:r>
              <a:rPr sz="1800" b="1" u="heavy" spc="-10" dirty="0">
                <a:solidFill>
                  <a:srgbClr val="0000FF"/>
                </a:solidFill>
                <a:latin typeface="Calibri"/>
                <a:cs typeface="Calibri"/>
              </a:rPr>
              <a:t>fonti attendibili</a:t>
            </a:r>
            <a:r>
              <a:rPr sz="1800" b="1" spc="-10" dirty="0">
                <a:solidFill>
                  <a:srgbClr val="0000FF"/>
                </a:solidFill>
                <a:latin typeface="Calibri"/>
                <a:cs typeface="Calibri"/>
              </a:rPr>
              <a:t> </a:t>
            </a:r>
            <a:r>
              <a:rPr sz="1800" dirty="0">
                <a:latin typeface="Calibri"/>
                <a:cs typeface="Calibri"/>
              </a:rPr>
              <a:t>e </a:t>
            </a:r>
            <a:r>
              <a:rPr sz="1800" spc="-5" dirty="0">
                <a:latin typeface="Calibri"/>
                <a:cs typeface="Calibri"/>
              </a:rPr>
              <a:t>le </a:t>
            </a:r>
            <a:r>
              <a:rPr sz="1800" b="1" u="heavy" spc="-5" dirty="0">
                <a:solidFill>
                  <a:srgbClr val="0000FF"/>
                </a:solidFill>
                <a:latin typeface="Calibri"/>
                <a:cs typeface="Calibri"/>
              </a:rPr>
              <a:t>informazioni </a:t>
            </a:r>
            <a:r>
              <a:rPr sz="1800" b="1" u="heavy" spc="-10" dirty="0">
                <a:solidFill>
                  <a:srgbClr val="0000FF"/>
                </a:solidFill>
                <a:latin typeface="Calibri"/>
                <a:cs typeface="Calibri"/>
              </a:rPr>
              <a:t>verificabili</a:t>
            </a:r>
            <a:r>
              <a:rPr sz="1800" b="1" spc="-10" dirty="0">
                <a:solidFill>
                  <a:srgbClr val="0000FF"/>
                </a:solidFill>
                <a:latin typeface="Calibri"/>
                <a:cs typeface="Calibri"/>
              </a:rPr>
              <a:t> </a:t>
            </a:r>
            <a:r>
              <a:rPr sz="1800" spc="-15" dirty="0">
                <a:latin typeface="Calibri"/>
                <a:cs typeface="Calibri"/>
              </a:rPr>
              <a:t>utilizzate </a:t>
            </a:r>
            <a:r>
              <a:rPr sz="1800" spc="-5" dirty="0">
                <a:latin typeface="Calibri"/>
                <a:cs typeface="Calibri"/>
              </a:rPr>
              <a:t>per scriverli: </a:t>
            </a:r>
            <a:r>
              <a:rPr sz="1800" spc="-10" dirty="0" err="1">
                <a:latin typeface="Calibri"/>
                <a:cs typeface="Calibri"/>
              </a:rPr>
              <a:t>approccio</a:t>
            </a:r>
            <a:r>
              <a:rPr sz="1800" spc="-10" dirty="0">
                <a:latin typeface="Calibri"/>
                <a:cs typeface="Calibri"/>
              </a:rPr>
              <a:t> </a:t>
            </a:r>
            <a:r>
              <a:rPr sz="1800" spc="-5" dirty="0" err="1" smtClean="0">
                <a:latin typeface="Calibri"/>
                <a:cs typeface="Calibri"/>
              </a:rPr>
              <a:t>che</a:t>
            </a:r>
            <a:r>
              <a:rPr lang="it-IT" sz="1800" spc="-5" dirty="0" smtClean="0">
                <a:latin typeface="Calibri"/>
                <a:cs typeface="Calibri"/>
              </a:rPr>
              <a:t>,</a:t>
            </a:r>
            <a:r>
              <a:rPr sz="1800" spc="-5" dirty="0" smtClean="0">
                <a:latin typeface="Calibri"/>
                <a:cs typeface="Calibri"/>
              </a:rPr>
              <a:t> </a:t>
            </a:r>
            <a:r>
              <a:rPr sz="1800" spc="-5" dirty="0">
                <a:latin typeface="Calibri"/>
                <a:cs typeface="Calibri"/>
              </a:rPr>
              <a:t>se  </a:t>
            </a:r>
            <a:r>
              <a:rPr sz="1800" spc="-5" dirty="0" err="1">
                <a:latin typeface="Calibri"/>
                <a:cs typeface="Calibri"/>
              </a:rPr>
              <a:t>seguito</a:t>
            </a:r>
            <a:r>
              <a:rPr sz="1800" spc="-5" dirty="0">
                <a:latin typeface="Calibri"/>
                <a:cs typeface="Calibri"/>
              </a:rPr>
              <a:t> </a:t>
            </a:r>
            <a:r>
              <a:rPr sz="1800" spc="-10" dirty="0" err="1" smtClean="0">
                <a:latin typeface="Calibri"/>
                <a:cs typeface="Calibri"/>
              </a:rPr>
              <a:t>scrupolosamente</a:t>
            </a:r>
            <a:r>
              <a:rPr sz="1800" spc="-10" dirty="0" smtClean="0">
                <a:latin typeface="Calibri"/>
                <a:cs typeface="Calibri"/>
              </a:rPr>
              <a:t> </a:t>
            </a:r>
            <a:r>
              <a:rPr sz="1800" dirty="0">
                <a:latin typeface="Calibri"/>
                <a:cs typeface="Calibri"/>
              </a:rPr>
              <a:t>e </a:t>
            </a:r>
            <a:r>
              <a:rPr sz="1800" spc="-5" dirty="0">
                <a:latin typeface="Calibri"/>
                <a:cs typeface="Calibri"/>
              </a:rPr>
              <a:t>in </a:t>
            </a:r>
            <a:r>
              <a:rPr sz="1800" dirty="0" err="1">
                <a:latin typeface="Calibri"/>
                <a:cs typeface="Calibri"/>
              </a:rPr>
              <a:t>modo</a:t>
            </a:r>
            <a:r>
              <a:rPr sz="1800" dirty="0">
                <a:latin typeface="Calibri"/>
                <a:cs typeface="Calibri"/>
              </a:rPr>
              <a:t> </a:t>
            </a:r>
            <a:r>
              <a:rPr sz="1800" spc="-10" dirty="0" err="1" smtClean="0">
                <a:latin typeface="Calibri"/>
                <a:cs typeface="Calibri"/>
              </a:rPr>
              <a:t>neutrale</a:t>
            </a:r>
            <a:r>
              <a:rPr lang="it-IT" sz="1800" spc="-10" dirty="0" smtClean="0">
                <a:latin typeface="Calibri"/>
                <a:cs typeface="Calibri"/>
              </a:rPr>
              <a:t>,</a:t>
            </a:r>
            <a:r>
              <a:rPr sz="1800" spc="-10" dirty="0" smtClean="0">
                <a:latin typeface="Calibri"/>
                <a:cs typeface="Calibri"/>
              </a:rPr>
              <a:t> </a:t>
            </a:r>
            <a:r>
              <a:rPr sz="1800" spc="-10" dirty="0">
                <a:latin typeface="Calibri"/>
                <a:cs typeface="Calibri"/>
              </a:rPr>
              <a:t>rende attendibili </a:t>
            </a:r>
            <a:r>
              <a:rPr sz="1800" dirty="0">
                <a:latin typeface="Calibri"/>
                <a:cs typeface="Calibri"/>
              </a:rPr>
              <a:t>i </a:t>
            </a:r>
            <a:r>
              <a:rPr sz="1800" spc="-10" dirty="0">
                <a:latin typeface="Calibri"/>
                <a:cs typeface="Calibri"/>
              </a:rPr>
              <a:t>testi</a:t>
            </a:r>
            <a:r>
              <a:rPr sz="1800" spc="125" dirty="0">
                <a:latin typeface="Calibri"/>
                <a:cs typeface="Calibri"/>
              </a:rPr>
              <a:t> </a:t>
            </a:r>
            <a:r>
              <a:rPr sz="1800" spc="-10" dirty="0">
                <a:latin typeface="Calibri"/>
                <a:cs typeface="Calibri"/>
              </a:rPr>
              <a:t>stessi.</a:t>
            </a:r>
            <a:endParaRPr sz="1800" dirty="0">
              <a:latin typeface="Calibri"/>
              <a:cs typeface="Calibri"/>
            </a:endParaRPr>
          </a:p>
          <a:p>
            <a:pPr>
              <a:lnSpc>
                <a:spcPct val="100000"/>
              </a:lnSpc>
              <a:spcBef>
                <a:spcPts val="35"/>
              </a:spcBef>
            </a:pPr>
            <a:endParaRPr sz="1850" dirty="0">
              <a:latin typeface="Times New Roman"/>
              <a:cs typeface="Times New Roman"/>
            </a:endParaRPr>
          </a:p>
          <a:p>
            <a:pPr marL="12700" marR="1310005">
              <a:lnSpc>
                <a:spcPct val="100000"/>
              </a:lnSpc>
            </a:pPr>
            <a:r>
              <a:rPr sz="1800" spc="-5" dirty="0">
                <a:latin typeface="Calibri"/>
                <a:cs typeface="Calibri"/>
              </a:rPr>
              <a:t>Wikipedia (…) </a:t>
            </a:r>
            <a:r>
              <a:rPr sz="1800" dirty="0">
                <a:latin typeface="Calibri"/>
                <a:cs typeface="Calibri"/>
              </a:rPr>
              <a:t>vuole </a:t>
            </a:r>
            <a:r>
              <a:rPr sz="1800" spc="-15" dirty="0">
                <a:latin typeface="Calibri"/>
                <a:cs typeface="Calibri"/>
              </a:rPr>
              <a:t>infatti </a:t>
            </a:r>
            <a:r>
              <a:rPr sz="1800" spc="-10" dirty="0">
                <a:latin typeface="Calibri"/>
                <a:cs typeface="Calibri"/>
              </a:rPr>
              <a:t>riformulare </a:t>
            </a:r>
            <a:r>
              <a:rPr sz="1800" spc="-5" dirty="0">
                <a:latin typeface="Calibri"/>
                <a:cs typeface="Calibri"/>
              </a:rPr>
              <a:t>il </a:t>
            </a:r>
            <a:r>
              <a:rPr sz="1800" spc="-15" dirty="0">
                <a:latin typeface="Calibri"/>
                <a:cs typeface="Calibri"/>
              </a:rPr>
              <a:t>concetto </a:t>
            </a:r>
            <a:r>
              <a:rPr sz="1800" spc="-10" dirty="0">
                <a:latin typeface="Calibri"/>
                <a:cs typeface="Calibri"/>
              </a:rPr>
              <a:t>stesso </a:t>
            </a:r>
            <a:r>
              <a:rPr sz="1800" spc="-5" dirty="0">
                <a:latin typeface="Calibri"/>
                <a:cs typeface="Calibri"/>
              </a:rPr>
              <a:t>di </a:t>
            </a:r>
            <a:r>
              <a:rPr sz="1800" spc="-15" dirty="0">
                <a:latin typeface="Calibri"/>
                <a:cs typeface="Calibri"/>
              </a:rPr>
              <a:t>attendibilità,  </a:t>
            </a:r>
            <a:r>
              <a:rPr sz="1800" spc="-5" dirty="0">
                <a:latin typeface="Calibri"/>
                <a:cs typeface="Calibri"/>
              </a:rPr>
              <a:t>sostituendolo </a:t>
            </a:r>
            <a:r>
              <a:rPr sz="1800" spc="-15" dirty="0">
                <a:latin typeface="Calibri"/>
                <a:cs typeface="Calibri"/>
              </a:rPr>
              <a:t>piuttosto </a:t>
            </a:r>
            <a:r>
              <a:rPr sz="1800" spc="-10" dirty="0">
                <a:latin typeface="Calibri"/>
                <a:cs typeface="Calibri"/>
              </a:rPr>
              <a:t>con </a:t>
            </a:r>
            <a:r>
              <a:rPr sz="1800" spc="-5" dirty="0">
                <a:latin typeface="Calibri"/>
                <a:cs typeface="Calibri"/>
              </a:rPr>
              <a:t>quello di</a:t>
            </a:r>
            <a:r>
              <a:rPr sz="1800" spc="75" dirty="0">
                <a:latin typeface="Calibri"/>
                <a:cs typeface="Calibri"/>
              </a:rPr>
              <a:t> </a:t>
            </a:r>
            <a:r>
              <a:rPr sz="2800" u="heavy" spc="-10" dirty="0">
                <a:solidFill>
                  <a:srgbClr val="0000FF"/>
                </a:solidFill>
                <a:latin typeface="Calibri"/>
                <a:cs typeface="Calibri"/>
              </a:rPr>
              <a:t>verificabilità</a:t>
            </a:r>
            <a:r>
              <a:rPr sz="2800" spc="-10" dirty="0">
                <a:latin typeface="Calibri"/>
                <a:cs typeface="Calibri"/>
              </a:rPr>
              <a:t>.</a:t>
            </a:r>
            <a:endParaRPr sz="2800" dirty="0">
              <a:latin typeface="Calibri"/>
              <a:cs typeface="Calibri"/>
            </a:endParaRPr>
          </a:p>
          <a:p>
            <a:pPr marL="12700" marR="250825">
              <a:lnSpc>
                <a:spcPct val="100000"/>
              </a:lnSpc>
            </a:pPr>
            <a:r>
              <a:rPr sz="1800" spc="-5" dirty="0">
                <a:latin typeface="Calibri"/>
                <a:cs typeface="Calibri"/>
              </a:rPr>
              <a:t>Ogni </a:t>
            </a:r>
            <a:r>
              <a:rPr sz="1800" spc="-10" dirty="0">
                <a:latin typeface="Calibri"/>
                <a:cs typeface="Calibri"/>
              </a:rPr>
              <a:t>affermazione deve poter essere controllabile facilmente, affinché </a:t>
            </a:r>
            <a:r>
              <a:rPr sz="1800" spc="-5" dirty="0">
                <a:latin typeface="Calibri"/>
                <a:cs typeface="Calibri"/>
              </a:rPr>
              <a:t>il </a:t>
            </a:r>
            <a:r>
              <a:rPr sz="1800" spc="-15" dirty="0">
                <a:latin typeface="Calibri"/>
                <a:cs typeface="Calibri"/>
              </a:rPr>
              <a:t>lettore  </a:t>
            </a:r>
            <a:r>
              <a:rPr sz="1800" spc="-5" dirty="0">
                <a:latin typeface="Calibri"/>
                <a:cs typeface="Calibri"/>
              </a:rPr>
              <a:t>capisca quello che </a:t>
            </a:r>
            <a:r>
              <a:rPr sz="1800" spc="-20" dirty="0">
                <a:latin typeface="Calibri"/>
                <a:cs typeface="Calibri"/>
              </a:rPr>
              <a:t>sta </a:t>
            </a:r>
            <a:r>
              <a:rPr sz="1800" spc="-5" dirty="0">
                <a:latin typeface="Calibri"/>
                <a:cs typeface="Calibri"/>
              </a:rPr>
              <a:t>leggendo, chi lo ha </a:t>
            </a:r>
            <a:r>
              <a:rPr sz="1800" spc="-15" dirty="0">
                <a:latin typeface="Calibri"/>
                <a:cs typeface="Calibri"/>
              </a:rPr>
              <a:t>scritto, </a:t>
            </a:r>
            <a:r>
              <a:rPr sz="1800" spc="-5" dirty="0">
                <a:latin typeface="Calibri"/>
                <a:cs typeface="Calibri"/>
              </a:rPr>
              <a:t>quello che </a:t>
            </a:r>
            <a:r>
              <a:rPr sz="1800" spc="-10" dirty="0">
                <a:latin typeface="Calibri"/>
                <a:cs typeface="Calibri"/>
              </a:rPr>
              <a:t>significa </a:t>
            </a:r>
            <a:r>
              <a:rPr sz="1800" dirty="0">
                <a:latin typeface="Calibri"/>
                <a:cs typeface="Calibri"/>
              </a:rPr>
              <a:t>e il </a:t>
            </a:r>
            <a:r>
              <a:rPr sz="1800" spc="-5" dirty="0">
                <a:latin typeface="Calibri"/>
                <a:cs typeface="Calibri"/>
              </a:rPr>
              <a:t>motivo per  cui </a:t>
            </a:r>
            <a:r>
              <a:rPr sz="1800" dirty="0">
                <a:latin typeface="Calibri"/>
                <a:cs typeface="Calibri"/>
              </a:rPr>
              <a:t>è </a:t>
            </a:r>
            <a:r>
              <a:rPr sz="1800" spc="-20" dirty="0">
                <a:latin typeface="Calibri"/>
                <a:cs typeface="Calibri"/>
              </a:rPr>
              <a:t>stato </a:t>
            </a:r>
            <a:r>
              <a:rPr sz="1800" spc="-15" dirty="0">
                <a:latin typeface="Calibri"/>
                <a:cs typeface="Calibri"/>
              </a:rPr>
              <a:t>scritto, </a:t>
            </a:r>
            <a:r>
              <a:rPr sz="1800" spc="-10" dirty="0">
                <a:latin typeface="Calibri"/>
                <a:cs typeface="Calibri"/>
              </a:rPr>
              <a:t>invece </a:t>
            </a:r>
            <a:r>
              <a:rPr sz="1800" spc="-5" dirty="0">
                <a:latin typeface="Calibri"/>
                <a:cs typeface="Calibri"/>
              </a:rPr>
              <a:t>di </a:t>
            </a:r>
            <a:r>
              <a:rPr sz="1800" spc="-15" dirty="0">
                <a:latin typeface="Calibri"/>
                <a:cs typeface="Calibri"/>
              </a:rPr>
              <a:t>limitarsi </a:t>
            </a:r>
            <a:r>
              <a:rPr sz="1800" dirty="0">
                <a:latin typeface="Calibri"/>
                <a:cs typeface="Calibri"/>
              </a:rPr>
              <a:t>a </a:t>
            </a:r>
            <a:r>
              <a:rPr sz="1800" spc="-5" dirty="0">
                <a:latin typeface="Calibri"/>
                <a:cs typeface="Calibri"/>
              </a:rPr>
              <a:t>darlo per</a:t>
            </a:r>
            <a:r>
              <a:rPr sz="1800" spc="100" dirty="0">
                <a:latin typeface="Calibri"/>
                <a:cs typeface="Calibri"/>
              </a:rPr>
              <a:t> </a:t>
            </a:r>
            <a:r>
              <a:rPr sz="1800" spc="-10" dirty="0">
                <a:latin typeface="Calibri"/>
                <a:cs typeface="Calibri"/>
              </a:rPr>
              <a:t>giusto.</a:t>
            </a:r>
            <a:endParaRPr sz="1800" dirty="0">
              <a:latin typeface="Calibri"/>
              <a:cs typeface="Calibri"/>
            </a:endParaRPr>
          </a:p>
          <a:p>
            <a:pPr marL="12700" marR="204470">
              <a:lnSpc>
                <a:spcPct val="100000"/>
              </a:lnSpc>
            </a:pPr>
            <a:r>
              <a:rPr sz="1800" spc="-15" dirty="0">
                <a:latin typeface="Calibri"/>
                <a:cs typeface="Calibri"/>
              </a:rPr>
              <a:t>Per </a:t>
            </a:r>
            <a:r>
              <a:rPr sz="1800" spc="-10" dirty="0">
                <a:latin typeface="Calibri"/>
                <a:cs typeface="Calibri"/>
              </a:rPr>
              <a:t>questo </a:t>
            </a:r>
            <a:r>
              <a:rPr sz="1800" spc="-5" dirty="0">
                <a:latin typeface="Calibri"/>
                <a:cs typeface="Calibri"/>
              </a:rPr>
              <a:t>motivo uno dei motti di Wikipedia </a:t>
            </a:r>
            <a:r>
              <a:rPr sz="1800" dirty="0">
                <a:latin typeface="Calibri"/>
                <a:cs typeface="Calibri"/>
              </a:rPr>
              <a:t>è </a:t>
            </a:r>
            <a:r>
              <a:rPr sz="1800" u="heavy" spc="-15" dirty="0">
                <a:solidFill>
                  <a:srgbClr val="0000FF"/>
                </a:solidFill>
                <a:latin typeface="Calibri"/>
                <a:cs typeface="Calibri"/>
              </a:rPr>
              <a:t>cita </a:t>
            </a:r>
            <a:r>
              <a:rPr sz="1800" u="heavy" spc="-5" dirty="0">
                <a:solidFill>
                  <a:srgbClr val="0000FF"/>
                </a:solidFill>
                <a:latin typeface="Calibri"/>
                <a:cs typeface="Calibri"/>
              </a:rPr>
              <a:t>le </a:t>
            </a:r>
            <a:r>
              <a:rPr sz="1800" u="heavy" spc="-10" dirty="0">
                <a:solidFill>
                  <a:srgbClr val="0000FF"/>
                </a:solidFill>
                <a:latin typeface="Calibri"/>
                <a:cs typeface="Calibri"/>
              </a:rPr>
              <a:t>fonti</a:t>
            </a:r>
            <a:r>
              <a:rPr sz="1800" spc="-10" dirty="0">
                <a:latin typeface="Calibri"/>
                <a:cs typeface="Calibri"/>
              </a:rPr>
              <a:t>, </a:t>
            </a:r>
            <a:r>
              <a:rPr sz="1800" u="heavy" spc="-10" dirty="0">
                <a:solidFill>
                  <a:srgbClr val="0000FF"/>
                </a:solidFill>
                <a:latin typeface="Calibri"/>
                <a:cs typeface="Calibri"/>
              </a:rPr>
              <a:t>attendibili</a:t>
            </a:r>
            <a:r>
              <a:rPr sz="1800" spc="-10" dirty="0">
                <a:latin typeface="Calibri"/>
                <a:cs typeface="Calibri"/>
              </a:rPr>
              <a:t>, </a:t>
            </a:r>
            <a:r>
              <a:rPr sz="1800" dirty="0">
                <a:latin typeface="Calibri"/>
                <a:cs typeface="Calibri"/>
              </a:rPr>
              <a:t>o </a:t>
            </a:r>
            <a:r>
              <a:rPr sz="1800" spc="-10" dirty="0">
                <a:latin typeface="Calibri"/>
                <a:cs typeface="Calibri"/>
              </a:rPr>
              <a:t>«citazione  </a:t>
            </a:r>
            <a:r>
              <a:rPr sz="1800" spc="-5" dirty="0">
                <a:latin typeface="Calibri"/>
                <a:cs typeface="Calibri"/>
              </a:rPr>
              <a:t>necessaria»</a:t>
            </a:r>
            <a:endParaRPr sz="1800" dirty="0">
              <a:latin typeface="Calibri"/>
              <a:cs typeface="Calibri"/>
            </a:endParaRPr>
          </a:p>
        </p:txBody>
      </p:sp>
      <p:sp>
        <p:nvSpPr>
          <p:cNvPr id="3" name="object 3"/>
          <p:cNvSpPr txBox="1">
            <a:spLocks noGrp="1"/>
          </p:cNvSpPr>
          <p:nvPr>
            <p:ph type="title"/>
          </p:nvPr>
        </p:nvSpPr>
        <p:spPr>
          <a:xfrm>
            <a:off x="1579244" y="0"/>
            <a:ext cx="6111875" cy="1271905"/>
          </a:xfrm>
          <a:prstGeom prst="rect">
            <a:avLst/>
          </a:prstGeom>
        </p:spPr>
        <p:txBody>
          <a:bodyPr vert="horz" wrap="square" lIns="0" tIns="293370" rIns="0" bIns="0" rtlCol="0">
            <a:spAutoFit/>
          </a:bodyPr>
          <a:lstStyle/>
          <a:p>
            <a:pPr marR="38100" algn="ctr">
              <a:lnSpc>
                <a:spcPct val="100000"/>
              </a:lnSpc>
              <a:spcBef>
                <a:spcPts val="2310"/>
              </a:spcBef>
            </a:pPr>
            <a:r>
              <a:rPr spc="-5" dirty="0"/>
              <a:t>Il </a:t>
            </a:r>
            <a:r>
              <a:rPr spc="-25" dirty="0"/>
              <a:t>concetto </a:t>
            </a:r>
            <a:r>
              <a:rPr spc="-5" dirty="0"/>
              <a:t>di</a:t>
            </a:r>
            <a:r>
              <a:rPr spc="25" dirty="0"/>
              <a:t> </a:t>
            </a:r>
            <a:r>
              <a:rPr spc="-25" dirty="0"/>
              <a:t>“attendibilità”</a:t>
            </a:r>
          </a:p>
          <a:p>
            <a:pPr algn="ctr">
              <a:lnSpc>
                <a:spcPct val="100000"/>
              </a:lnSpc>
              <a:spcBef>
                <a:spcPts val="875"/>
              </a:spcBef>
            </a:pPr>
            <a:r>
              <a:rPr sz="1600" b="0" u="heavy" spc="-10" dirty="0">
                <a:solidFill>
                  <a:srgbClr val="0000FF"/>
                </a:solidFill>
                <a:latin typeface="Calibri"/>
                <a:cs typeface="Calibri"/>
              </a:rPr>
              <a:t>https://it.wikipedia.org/wiki/Wikipedia:Attendibilit%C3%A0_di_Wikipedia</a:t>
            </a:r>
            <a:endParaRPr sz="16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7535" y="186893"/>
            <a:ext cx="3949065" cy="697230"/>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0000"/>
                </a:solidFill>
                <a:latin typeface="Calibri"/>
                <a:cs typeface="Calibri"/>
              </a:rPr>
              <a:t>Il </a:t>
            </a:r>
            <a:r>
              <a:rPr sz="4400" b="0" spc="-30" dirty="0">
                <a:solidFill>
                  <a:srgbClr val="000000"/>
                </a:solidFill>
                <a:latin typeface="Calibri"/>
                <a:cs typeface="Calibri"/>
              </a:rPr>
              <a:t>“lavoro</a:t>
            </a:r>
            <a:r>
              <a:rPr sz="4400" b="0" spc="-75" dirty="0">
                <a:solidFill>
                  <a:srgbClr val="000000"/>
                </a:solidFill>
                <a:latin typeface="Calibri"/>
                <a:cs typeface="Calibri"/>
              </a:rPr>
              <a:t> </a:t>
            </a:r>
            <a:r>
              <a:rPr sz="4400" b="0" spc="-15" dirty="0">
                <a:solidFill>
                  <a:srgbClr val="000000"/>
                </a:solidFill>
                <a:latin typeface="Calibri"/>
                <a:cs typeface="Calibri"/>
              </a:rPr>
              <a:t>sporco”</a:t>
            </a:r>
            <a:endParaRPr sz="4400">
              <a:latin typeface="Calibri"/>
              <a:cs typeface="Calibri"/>
            </a:endParaRPr>
          </a:p>
        </p:txBody>
      </p:sp>
      <p:sp>
        <p:nvSpPr>
          <p:cNvPr id="3" name="object 3"/>
          <p:cNvSpPr/>
          <p:nvPr/>
        </p:nvSpPr>
        <p:spPr>
          <a:xfrm>
            <a:off x="3214623" y="1642998"/>
            <a:ext cx="2619375" cy="16954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62376" y="3329051"/>
            <a:ext cx="2524125" cy="174307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262376" y="5072075"/>
            <a:ext cx="2809875" cy="134302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572125" y="1642998"/>
            <a:ext cx="495300" cy="252412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572125" y="2571750"/>
            <a:ext cx="495300" cy="252412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214623" y="1571650"/>
            <a:ext cx="2857500" cy="4857750"/>
          </a:xfrm>
          <a:custGeom>
            <a:avLst/>
            <a:gdLst/>
            <a:ahLst/>
            <a:cxnLst/>
            <a:rect l="l" t="t" r="r" b="b"/>
            <a:pathLst>
              <a:path w="2857500" h="4857750">
                <a:moveTo>
                  <a:pt x="0" y="4857750"/>
                </a:moveTo>
                <a:lnTo>
                  <a:pt x="2857500" y="4857750"/>
                </a:lnTo>
                <a:lnTo>
                  <a:pt x="2857500" y="0"/>
                </a:lnTo>
                <a:lnTo>
                  <a:pt x="0" y="0"/>
                </a:lnTo>
                <a:lnTo>
                  <a:pt x="0" y="4857750"/>
                </a:lnTo>
                <a:close/>
              </a:path>
            </a:pathLst>
          </a:custGeom>
          <a:ln w="88900">
            <a:solidFill>
              <a:srgbClr val="FF0000"/>
            </a:solidFill>
          </a:ln>
        </p:spPr>
        <p:txBody>
          <a:bodyPr wrap="square" lIns="0" tIns="0" rIns="0" bIns="0" rtlCol="0"/>
          <a:lstStyle/>
          <a:p>
            <a:endParaRPr/>
          </a:p>
        </p:txBody>
      </p:sp>
      <p:sp>
        <p:nvSpPr>
          <p:cNvPr id="9" name="object 9"/>
          <p:cNvSpPr txBox="1"/>
          <p:nvPr/>
        </p:nvSpPr>
        <p:spPr>
          <a:xfrm>
            <a:off x="2722245" y="1021207"/>
            <a:ext cx="3944620" cy="239395"/>
          </a:xfrm>
          <a:prstGeom prst="rect">
            <a:avLst/>
          </a:prstGeom>
        </p:spPr>
        <p:txBody>
          <a:bodyPr vert="horz" wrap="square" lIns="0" tIns="13335" rIns="0" bIns="0" rtlCol="0">
            <a:spAutoFit/>
          </a:bodyPr>
          <a:lstStyle/>
          <a:p>
            <a:pPr marL="12700">
              <a:lnSpc>
                <a:spcPct val="100000"/>
              </a:lnSpc>
              <a:spcBef>
                <a:spcPts val="105"/>
              </a:spcBef>
            </a:pPr>
            <a:r>
              <a:rPr sz="1400" u="sng" spc="-5" dirty="0">
                <a:solidFill>
                  <a:srgbClr val="0000FF"/>
                </a:solidFill>
                <a:latin typeface="Calibri"/>
                <a:cs typeface="Calibri"/>
              </a:rPr>
              <a:t>https://it.wikipedia.org/wiki/Portale:Comunit%C3%A0</a:t>
            </a:r>
            <a:endParaRPr sz="1400">
              <a:latin typeface="Calibri"/>
              <a:cs typeface="Calibri"/>
            </a:endParaRPr>
          </a:p>
        </p:txBody>
      </p:sp>
      <p:sp>
        <p:nvSpPr>
          <p:cNvPr id="10" name="object 10"/>
          <p:cNvSpPr/>
          <p:nvPr/>
        </p:nvSpPr>
        <p:spPr>
          <a:xfrm>
            <a:off x="3000375" y="5715012"/>
            <a:ext cx="3357879" cy="285750"/>
          </a:xfrm>
          <a:custGeom>
            <a:avLst/>
            <a:gdLst/>
            <a:ahLst/>
            <a:cxnLst/>
            <a:rect l="l" t="t" r="r" b="b"/>
            <a:pathLst>
              <a:path w="3357879" h="285750">
                <a:moveTo>
                  <a:pt x="0" y="285750"/>
                </a:moveTo>
                <a:lnTo>
                  <a:pt x="3357626" y="285750"/>
                </a:lnTo>
                <a:lnTo>
                  <a:pt x="3357626" y="0"/>
                </a:lnTo>
                <a:lnTo>
                  <a:pt x="0" y="0"/>
                </a:lnTo>
                <a:lnTo>
                  <a:pt x="0" y="285750"/>
                </a:lnTo>
                <a:close/>
              </a:path>
            </a:pathLst>
          </a:custGeom>
          <a:ln w="50800">
            <a:solidFill>
              <a:srgbClr val="92D050"/>
            </a:solidFill>
          </a:ln>
        </p:spPr>
        <p:txBody>
          <a:bodyPr wrap="square" lIns="0" tIns="0" rIns="0" bIns="0" rtlCol="0"/>
          <a:lstStyle/>
          <a:p>
            <a:endParaRPr/>
          </a:p>
        </p:txBody>
      </p:sp>
      <p:sp>
        <p:nvSpPr>
          <p:cNvPr id="11" name="object 11"/>
          <p:cNvSpPr/>
          <p:nvPr/>
        </p:nvSpPr>
        <p:spPr>
          <a:xfrm>
            <a:off x="2928873" y="1642998"/>
            <a:ext cx="3357879" cy="285750"/>
          </a:xfrm>
          <a:custGeom>
            <a:avLst/>
            <a:gdLst/>
            <a:ahLst/>
            <a:cxnLst/>
            <a:rect l="l" t="t" r="r" b="b"/>
            <a:pathLst>
              <a:path w="3357879" h="285750">
                <a:moveTo>
                  <a:pt x="0" y="285750"/>
                </a:moveTo>
                <a:lnTo>
                  <a:pt x="3357626" y="285750"/>
                </a:lnTo>
                <a:lnTo>
                  <a:pt x="3357626" y="0"/>
                </a:lnTo>
                <a:lnTo>
                  <a:pt x="0" y="0"/>
                </a:lnTo>
                <a:lnTo>
                  <a:pt x="0" y="285750"/>
                </a:lnTo>
                <a:close/>
              </a:path>
            </a:pathLst>
          </a:custGeom>
          <a:ln w="50800">
            <a:solidFill>
              <a:srgbClr val="92D050"/>
            </a:solidFill>
          </a:ln>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0230" rIns="0" bIns="0" rtlCol="0">
            <a:spAutoFit/>
          </a:bodyPr>
          <a:lstStyle/>
          <a:p>
            <a:pPr algn="ctr">
              <a:lnSpc>
                <a:spcPct val="100000"/>
              </a:lnSpc>
              <a:spcBef>
                <a:spcPts val="495"/>
              </a:spcBef>
            </a:pPr>
            <a:r>
              <a:rPr spc="-15" dirty="0"/>
              <a:t>Monitoraggio</a:t>
            </a:r>
            <a:r>
              <a:rPr spc="10" dirty="0"/>
              <a:t> </a:t>
            </a:r>
            <a:r>
              <a:rPr spc="-15" dirty="0"/>
              <a:t>voci</a:t>
            </a:r>
          </a:p>
          <a:p>
            <a:pPr algn="ctr">
              <a:lnSpc>
                <a:spcPct val="100000"/>
              </a:lnSpc>
              <a:spcBef>
                <a:spcPts val="150"/>
              </a:spcBef>
            </a:pPr>
            <a:r>
              <a:rPr sz="1600" b="0" u="heavy" spc="-10" dirty="0">
                <a:solidFill>
                  <a:srgbClr val="0000FF"/>
                </a:solidFill>
                <a:latin typeface="Calibri"/>
                <a:cs typeface="Calibri"/>
              </a:rPr>
              <a:t>https://it.wikipedia.org/wiki/Progetto:Qualit%C3%A0/Monitoraggio_voci</a:t>
            </a:r>
            <a:endParaRPr sz="1600">
              <a:latin typeface="Calibri"/>
              <a:cs typeface="Calibri"/>
            </a:endParaRPr>
          </a:p>
        </p:txBody>
      </p:sp>
      <p:sp>
        <p:nvSpPr>
          <p:cNvPr id="3" name="object 3"/>
          <p:cNvSpPr/>
          <p:nvPr/>
        </p:nvSpPr>
        <p:spPr>
          <a:xfrm>
            <a:off x="5004053" y="1340726"/>
            <a:ext cx="3765804" cy="512152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002403" y="1339138"/>
            <a:ext cx="3769360" cy="5125085"/>
          </a:xfrm>
          <a:custGeom>
            <a:avLst/>
            <a:gdLst/>
            <a:ahLst/>
            <a:cxnLst/>
            <a:rect l="l" t="t" r="r" b="b"/>
            <a:pathLst>
              <a:path w="3769359" h="5125085">
                <a:moveTo>
                  <a:pt x="0" y="5124704"/>
                </a:moveTo>
                <a:lnTo>
                  <a:pt x="3768979" y="5124704"/>
                </a:lnTo>
                <a:lnTo>
                  <a:pt x="3768979" y="0"/>
                </a:lnTo>
                <a:lnTo>
                  <a:pt x="0" y="0"/>
                </a:lnTo>
                <a:lnTo>
                  <a:pt x="0" y="5124704"/>
                </a:lnTo>
                <a:close/>
              </a:path>
            </a:pathLst>
          </a:custGeom>
          <a:ln w="3175">
            <a:solidFill>
              <a:srgbClr val="000000"/>
            </a:solidFill>
          </a:ln>
        </p:spPr>
        <p:txBody>
          <a:bodyPr wrap="square" lIns="0" tIns="0" rIns="0" bIns="0" rtlCol="0"/>
          <a:lstStyle/>
          <a:p>
            <a:endParaRPr/>
          </a:p>
        </p:txBody>
      </p:sp>
      <p:sp>
        <p:nvSpPr>
          <p:cNvPr id="5" name="object 5"/>
          <p:cNvSpPr txBox="1"/>
          <p:nvPr/>
        </p:nvSpPr>
        <p:spPr>
          <a:xfrm>
            <a:off x="330200" y="1791080"/>
            <a:ext cx="4396740" cy="4288353"/>
          </a:xfrm>
          <a:prstGeom prst="rect">
            <a:avLst/>
          </a:prstGeom>
        </p:spPr>
        <p:txBody>
          <a:bodyPr vert="horz" wrap="square" lIns="0" tIns="12700" rIns="0" bIns="0" rtlCol="0">
            <a:spAutoFit/>
          </a:bodyPr>
          <a:lstStyle/>
          <a:p>
            <a:pPr marL="12700" marR="978535">
              <a:lnSpc>
                <a:spcPct val="100000"/>
              </a:lnSpc>
              <a:spcBef>
                <a:spcPts val="100"/>
              </a:spcBef>
            </a:pPr>
            <a:r>
              <a:rPr sz="1800" spc="-5" dirty="0">
                <a:latin typeface="Calibri"/>
                <a:cs typeface="Calibri"/>
              </a:rPr>
              <a:t>La </a:t>
            </a:r>
            <a:r>
              <a:rPr sz="1800" spc="-10" dirty="0">
                <a:latin typeface="Calibri"/>
                <a:cs typeface="Calibri"/>
              </a:rPr>
              <a:t>qualità </a:t>
            </a:r>
            <a:r>
              <a:rPr sz="1800" spc="-5" dirty="0">
                <a:latin typeface="Calibri"/>
                <a:cs typeface="Calibri"/>
              </a:rPr>
              <a:t>di una </a:t>
            </a:r>
            <a:r>
              <a:rPr sz="1800" spc="-10" dirty="0">
                <a:latin typeface="Calibri"/>
                <a:cs typeface="Calibri"/>
              </a:rPr>
              <a:t>voce </a:t>
            </a:r>
            <a:r>
              <a:rPr sz="1800" spc="-5" dirty="0">
                <a:latin typeface="Calibri"/>
                <a:cs typeface="Calibri"/>
              </a:rPr>
              <a:t>viene </a:t>
            </a:r>
            <a:r>
              <a:rPr sz="1800" spc="-15" dirty="0">
                <a:latin typeface="Calibri"/>
                <a:cs typeface="Calibri"/>
              </a:rPr>
              <a:t>stabilita  </a:t>
            </a:r>
            <a:r>
              <a:rPr sz="1800" spc="-5" dirty="0">
                <a:latin typeface="Calibri"/>
                <a:cs typeface="Calibri"/>
              </a:rPr>
              <a:t>sulla base </a:t>
            </a:r>
            <a:r>
              <a:rPr sz="1800" dirty="0">
                <a:latin typeface="Calibri"/>
                <a:cs typeface="Calibri"/>
              </a:rPr>
              <a:t>di 4</a:t>
            </a:r>
            <a:r>
              <a:rPr sz="1800" spc="0" dirty="0">
                <a:latin typeface="Calibri"/>
                <a:cs typeface="Calibri"/>
              </a:rPr>
              <a:t> </a:t>
            </a:r>
            <a:r>
              <a:rPr sz="1800" spc="-10" dirty="0">
                <a:latin typeface="Calibri"/>
                <a:cs typeface="Calibri"/>
              </a:rPr>
              <a:t>parametri</a:t>
            </a:r>
            <a:endParaRPr sz="1800" dirty="0">
              <a:latin typeface="Calibri"/>
              <a:cs typeface="Calibri"/>
            </a:endParaRPr>
          </a:p>
          <a:p>
            <a:pPr>
              <a:lnSpc>
                <a:spcPct val="100000"/>
              </a:lnSpc>
              <a:spcBef>
                <a:spcPts val="30"/>
              </a:spcBef>
            </a:pPr>
            <a:endParaRPr sz="1850" dirty="0">
              <a:latin typeface="Times New Roman"/>
              <a:cs typeface="Times New Roman"/>
            </a:endParaRPr>
          </a:p>
          <a:p>
            <a:pPr marL="12700">
              <a:lnSpc>
                <a:spcPct val="100000"/>
              </a:lnSpc>
              <a:buAutoNum type="arabicPeriod"/>
              <a:tabLst>
                <a:tab pos="237490" algn="l"/>
              </a:tabLst>
            </a:pPr>
            <a:r>
              <a:rPr sz="1800" spc="-15" dirty="0">
                <a:latin typeface="Calibri"/>
                <a:cs typeface="Calibri"/>
              </a:rPr>
              <a:t>accuratezza </a:t>
            </a:r>
            <a:r>
              <a:rPr sz="1800" spc="-5" dirty="0">
                <a:latin typeface="Calibri"/>
                <a:cs typeface="Calibri"/>
              </a:rPr>
              <a:t>dei</a:t>
            </a:r>
            <a:r>
              <a:rPr sz="1800" spc="25" dirty="0">
                <a:latin typeface="Calibri"/>
                <a:cs typeface="Calibri"/>
              </a:rPr>
              <a:t> </a:t>
            </a:r>
            <a:r>
              <a:rPr sz="1800" spc="-10" dirty="0">
                <a:latin typeface="Calibri"/>
                <a:cs typeface="Calibri"/>
              </a:rPr>
              <a:t>contenuti</a:t>
            </a:r>
            <a:endParaRPr sz="1800" dirty="0">
              <a:latin typeface="Calibri"/>
              <a:cs typeface="Calibri"/>
            </a:endParaRPr>
          </a:p>
          <a:p>
            <a:pPr marL="236854" indent="-224154">
              <a:lnSpc>
                <a:spcPct val="100000"/>
              </a:lnSpc>
              <a:buAutoNum type="arabicPeriod"/>
              <a:tabLst>
                <a:tab pos="237490" algn="l"/>
              </a:tabLst>
            </a:pPr>
            <a:r>
              <a:rPr sz="1800" spc="-10" dirty="0">
                <a:latin typeface="Calibri"/>
                <a:cs typeface="Calibri"/>
              </a:rPr>
              <a:t>aderenza </a:t>
            </a:r>
            <a:r>
              <a:rPr sz="1800" spc="-5" dirty="0">
                <a:latin typeface="Calibri"/>
                <a:cs typeface="Calibri"/>
              </a:rPr>
              <a:t>al Manuale di</a:t>
            </a:r>
            <a:r>
              <a:rPr sz="1800" spc="30" dirty="0">
                <a:latin typeface="Calibri"/>
                <a:cs typeface="Calibri"/>
              </a:rPr>
              <a:t> </a:t>
            </a:r>
            <a:r>
              <a:rPr sz="1800" spc="-10" dirty="0">
                <a:latin typeface="Calibri"/>
                <a:cs typeface="Calibri"/>
              </a:rPr>
              <a:t>Stile</a:t>
            </a:r>
            <a:endParaRPr sz="1800" dirty="0">
              <a:latin typeface="Calibri"/>
              <a:cs typeface="Calibri"/>
            </a:endParaRPr>
          </a:p>
          <a:p>
            <a:pPr marL="12700">
              <a:lnSpc>
                <a:spcPct val="100000"/>
              </a:lnSpc>
              <a:buAutoNum type="arabicPeriod"/>
              <a:tabLst>
                <a:tab pos="237490" algn="l"/>
              </a:tabLst>
            </a:pPr>
            <a:r>
              <a:rPr sz="1800" spc="-10" dirty="0">
                <a:latin typeface="Calibri"/>
                <a:cs typeface="Calibri"/>
              </a:rPr>
              <a:t>verificabilità </a:t>
            </a:r>
            <a:r>
              <a:rPr sz="1800" spc="-20" dirty="0">
                <a:latin typeface="Calibri"/>
                <a:cs typeface="Calibri"/>
              </a:rPr>
              <a:t>attraverso </a:t>
            </a:r>
            <a:r>
              <a:rPr sz="1800" spc="-5" dirty="0">
                <a:latin typeface="Calibri"/>
                <a:cs typeface="Calibri"/>
              </a:rPr>
              <a:t>uso delle</a:t>
            </a:r>
            <a:r>
              <a:rPr sz="1800" spc="35" dirty="0">
                <a:latin typeface="Calibri"/>
                <a:cs typeface="Calibri"/>
              </a:rPr>
              <a:t> </a:t>
            </a:r>
            <a:r>
              <a:rPr sz="1800" spc="-10" dirty="0">
                <a:latin typeface="Calibri"/>
                <a:cs typeface="Calibri"/>
              </a:rPr>
              <a:t>fonti</a:t>
            </a:r>
            <a:endParaRPr sz="1800" dirty="0">
              <a:latin typeface="Calibri"/>
              <a:cs typeface="Calibri"/>
            </a:endParaRPr>
          </a:p>
          <a:p>
            <a:pPr marL="12700" marR="5080">
              <a:lnSpc>
                <a:spcPct val="100000"/>
              </a:lnSpc>
              <a:buAutoNum type="arabicPeriod"/>
              <a:tabLst>
                <a:tab pos="237490" algn="l"/>
              </a:tabLst>
            </a:pPr>
            <a:r>
              <a:rPr sz="1800" spc="-10" dirty="0">
                <a:latin typeface="Calibri"/>
                <a:cs typeface="Calibri"/>
              </a:rPr>
              <a:t>qualità </a:t>
            </a:r>
            <a:r>
              <a:rPr sz="1800" spc="-5" dirty="0">
                <a:latin typeface="Calibri"/>
                <a:cs typeface="Calibri"/>
              </a:rPr>
              <a:t>delle immagini </a:t>
            </a:r>
            <a:r>
              <a:rPr sz="1800" dirty="0">
                <a:latin typeface="Calibri"/>
                <a:cs typeface="Calibri"/>
              </a:rPr>
              <a:t>a </a:t>
            </a:r>
            <a:r>
              <a:rPr sz="1800" spc="-10" dirty="0">
                <a:latin typeface="Calibri"/>
                <a:cs typeface="Calibri"/>
              </a:rPr>
              <a:t>corredo </a:t>
            </a:r>
            <a:r>
              <a:rPr sz="1800" spc="-15" dirty="0">
                <a:latin typeface="Calibri"/>
                <a:cs typeface="Calibri"/>
              </a:rPr>
              <a:t>(foto </a:t>
            </a:r>
            <a:r>
              <a:rPr sz="1800" dirty="0">
                <a:latin typeface="Calibri"/>
                <a:cs typeface="Calibri"/>
              </a:rPr>
              <a:t>o </a:t>
            </a:r>
            <a:r>
              <a:rPr sz="1800" spc="-5" dirty="0">
                <a:latin typeface="Calibri"/>
                <a:cs typeface="Calibri"/>
              </a:rPr>
              <a:t>altri  file multimediali, </a:t>
            </a:r>
            <a:r>
              <a:rPr sz="1800" spc="-10" dirty="0">
                <a:latin typeface="Calibri"/>
                <a:cs typeface="Calibri"/>
              </a:rPr>
              <a:t>come </a:t>
            </a:r>
            <a:r>
              <a:rPr sz="1800" spc="-5" dirty="0">
                <a:latin typeface="Calibri"/>
                <a:cs typeface="Calibri"/>
              </a:rPr>
              <a:t>tabelle, </a:t>
            </a:r>
            <a:r>
              <a:rPr sz="1800" spc="-10" dirty="0">
                <a:latin typeface="Calibri"/>
                <a:cs typeface="Calibri"/>
              </a:rPr>
              <a:t>grafici,  registrazioni </a:t>
            </a:r>
            <a:r>
              <a:rPr sz="1800" spc="-5" dirty="0">
                <a:latin typeface="Calibri"/>
                <a:cs typeface="Calibri"/>
              </a:rPr>
              <a:t>audio </a:t>
            </a:r>
            <a:r>
              <a:rPr sz="1800" dirty="0">
                <a:latin typeface="Calibri"/>
                <a:cs typeface="Calibri"/>
              </a:rPr>
              <a:t>o</a:t>
            </a:r>
            <a:r>
              <a:rPr sz="1800" spc="10" dirty="0">
                <a:latin typeface="Calibri"/>
                <a:cs typeface="Calibri"/>
              </a:rPr>
              <a:t> </a:t>
            </a:r>
            <a:r>
              <a:rPr sz="1800" dirty="0">
                <a:latin typeface="Calibri"/>
                <a:cs typeface="Calibri"/>
              </a:rPr>
              <a:t>video)</a:t>
            </a:r>
          </a:p>
          <a:p>
            <a:pPr>
              <a:lnSpc>
                <a:spcPct val="100000"/>
              </a:lnSpc>
            </a:pPr>
            <a:endParaRPr sz="1800" dirty="0">
              <a:latin typeface="Times New Roman"/>
              <a:cs typeface="Times New Roman"/>
            </a:endParaRPr>
          </a:p>
          <a:p>
            <a:pPr>
              <a:lnSpc>
                <a:spcPct val="100000"/>
              </a:lnSpc>
              <a:spcBef>
                <a:spcPts val="55"/>
              </a:spcBef>
            </a:pPr>
            <a:endParaRPr sz="2450" dirty="0">
              <a:latin typeface="Times New Roman"/>
              <a:cs typeface="Times New Roman"/>
            </a:endParaRPr>
          </a:p>
          <a:p>
            <a:pPr marL="84455" marR="133350">
              <a:lnSpc>
                <a:spcPct val="100000"/>
              </a:lnSpc>
            </a:pPr>
            <a:r>
              <a:rPr lang="it-IT" spc="-5" dirty="0" smtClean="0">
                <a:latin typeface="Calibri"/>
                <a:cs typeface="Calibri"/>
              </a:rPr>
              <a:t>È</a:t>
            </a:r>
            <a:r>
              <a:rPr sz="1800" spc="-5" dirty="0" smtClean="0">
                <a:latin typeface="Calibri"/>
                <a:cs typeface="Calibri"/>
              </a:rPr>
              <a:t> </a:t>
            </a:r>
            <a:r>
              <a:rPr sz="1800" spc="-5" dirty="0">
                <a:latin typeface="Calibri"/>
                <a:cs typeface="Calibri"/>
              </a:rPr>
              <a:t>possibile chiedere alla </a:t>
            </a:r>
            <a:r>
              <a:rPr sz="1800" spc="-10" dirty="0">
                <a:latin typeface="Calibri"/>
                <a:cs typeface="Calibri"/>
              </a:rPr>
              <a:t>comunità </a:t>
            </a:r>
            <a:r>
              <a:rPr sz="1800" spc="-5" dirty="0">
                <a:latin typeface="Calibri"/>
                <a:cs typeface="Calibri"/>
              </a:rPr>
              <a:t>il </a:t>
            </a:r>
            <a:r>
              <a:rPr sz="1800" spc="-10" dirty="0">
                <a:latin typeface="Calibri"/>
                <a:cs typeface="Calibri"/>
              </a:rPr>
              <a:t>vaglio </a:t>
            </a:r>
            <a:r>
              <a:rPr sz="1800" spc="-5" dirty="0">
                <a:latin typeface="Calibri"/>
                <a:cs typeface="Calibri"/>
              </a:rPr>
              <a:t>di  </a:t>
            </a:r>
            <a:r>
              <a:rPr sz="1800" spc="-5" dirty="0" err="1">
                <a:latin typeface="Calibri"/>
                <a:cs typeface="Calibri"/>
              </a:rPr>
              <a:t>una</a:t>
            </a:r>
            <a:r>
              <a:rPr sz="1800" spc="-5" dirty="0">
                <a:latin typeface="Calibri"/>
                <a:cs typeface="Calibri"/>
              </a:rPr>
              <a:t> </a:t>
            </a:r>
            <a:r>
              <a:rPr sz="1800" spc="-5" dirty="0" smtClean="0">
                <a:latin typeface="Calibri"/>
                <a:cs typeface="Calibri"/>
              </a:rPr>
              <a:t>voce</a:t>
            </a:r>
            <a:r>
              <a:rPr lang="it-IT" sz="1800" spc="-5" dirty="0" smtClean="0">
                <a:latin typeface="Calibri"/>
                <a:cs typeface="Calibri"/>
              </a:rPr>
              <a:t> </a:t>
            </a:r>
            <a:r>
              <a:rPr sz="1800" spc="-5" dirty="0" err="1" smtClean="0">
                <a:latin typeface="Calibri"/>
                <a:cs typeface="Calibri"/>
              </a:rPr>
              <a:t>ai</a:t>
            </a:r>
            <a:r>
              <a:rPr sz="1800" spc="-5" dirty="0" smtClean="0">
                <a:latin typeface="Calibri"/>
                <a:cs typeface="Calibri"/>
              </a:rPr>
              <a:t> </a:t>
            </a:r>
            <a:r>
              <a:rPr sz="1800" spc="-5" dirty="0" err="1" smtClean="0">
                <a:latin typeface="Calibri"/>
                <a:cs typeface="Calibri"/>
              </a:rPr>
              <a:t>fini</a:t>
            </a:r>
            <a:r>
              <a:rPr lang="it-IT" sz="1800" spc="-5" dirty="0" smtClean="0">
                <a:latin typeface="Calibri"/>
                <a:cs typeface="Calibri"/>
              </a:rPr>
              <a:t>, ad esempio,</a:t>
            </a:r>
            <a:r>
              <a:rPr sz="1800" spc="-5" dirty="0" smtClean="0">
                <a:latin typeface="Calibri"/>
                <a:cs typeface="Calibri"/>
              </a:rPr>
              <a:t> </a:t>
            </a:r>
            <a:r>
              <a:rPr sz="1800" spc="-5" dirty="0">
                <a:latin typeface="Calibri"/>
                <a:cs typeface="Calibri"/>
              </a:rPr>
              <a:t>di una</a:t>
            </a:r>
            <a:r>
              <a:rPr sz="1800" spc="50" dirty="0">
                <a:latin typeface="Calibri"/>
                <a:cs typeface="Calibri"/>
              </a:rPr>
              <a:t> </a:t>
            </a:r>
            <a:r>
              <a:rPr sz="1800" spc="-5" dirty="0">
                <a:latin typeface="Calibri"/>
                <a:cs typeface="Calibri"/>
              </a:rPr>
              <a:t>sua</a:t>
            </a:r>
            <a:endParaRPr sz="1800" dirty="0">
              <a:latin typeface="Calibri"/>
              <a:cs typeface="Calibri"/>
            </a:endParaRPr>
          </a:p>
          <a:p>
            <a:pPr marL="84455" marR="492125">
              <a:lnSpc>
                <a:spcPct val="100000"/>
              </a:lnSpc>
            </a:pPr>
            <a:r>
              <a:rPr sz="1800" spc="-15" dirty="0" err="1" smtClean="0">
                <a:latin typeface="Calibri"/>
                <a:cs typeface="Calibri"/>
              </a:rPr>
              <a:t>candidatura</a:t>
            </a:r>
            <a:r>
              <a:rPr sz="1800" spc="-15" dirty="0" smtClean="0">
                <a:latin typeface="Calibri"/>
                <a:cs typeface="Calibri"/>
              </a:rPr>
              <a:t> </a:t>
            </a:r>
            <a:r>
              <a:rPr sz="1800" spc="-5" dirty="0">
                <a:latin typeface="Calibri"/>
                <a:cs typeface="Calibri"/>
              </a:rPr>
              <a:t>per le “voci in </a:t>
            </a:r>
            <a:r>
              <a:rPr sz="1800" spc="-10" dirty="0">
                <a:latin typeface="Calibri"/>
                <a:cs typeface="Calibri"/>
              </a:rPr>
              <a:t>vetrina” </a:t>
            </a:r>
            <a:r>
              <a:rPr sz="1800" dirty="0">
                <a:latin typeface="Calibri"/>
                <a:cs typeface="Calibri"/>
              </a:rPr>
              <a:t>o </a:t>
            </a:r>
            <a:r>
              <a:rPr lang="it-IT" sz="1800" dirty="0" smtClean="0">
                <a:latin typeface="Calibri"/>
                <a:cs typeface="Calibri"/>
              </a:rPr>
              <a:t>"</a:t>
            </a:r>
            <a:r>
              <a:rPr sz="1800" spc="-5" dirty="0" smtClean="0">
                <a:latin typeface="Calibri"/>
                <a:cs typeface="Calibri"/>
              </a:rPr>
              <a:t>di  </a:t>
            </a:r>
            <a:r>
              <a:rPr sz="1800" spc="-10" dirty="0" err="1" smtClean="0">
                <a:latin typeface="Calibri"/>
                <a:cs typeface="Calibri"/>
              </a:rPr>
              <a:t>qualità</a:t>
            </a:r>
            <a:r>
              <a:rPr lang="it-IT" sz="1800" spc="-10" dirty="0" smtClean="0">
                <a:latin typeface="Calibri"/>
                <a:cs typeface="Calibri"/>
              </a:rPr>
              <a:t>"</a:t>
            </a:r>
            <a:r>
              <a:rPr sz="1800" spc="-10" dirty="0" smtClean="0">
                <a:latin typeface="Calibri"/>
                <a:cs typeface="Calibri"/>
              </a:rPr>
              <a:t> </a:t>
            </a:r>
            <a:r>
              <a:rPr sz="1800" spc="-10" dirty="0">
                <a:latin typeface="Calibri"/>
                <a:cs typeface="Calibri"/>
              </a:rPr>
              <a:t>&lt;</a:t>
            </a:r>
            <a:r>
              <a:rPr sz="1800" u="heavy" spc="-10" dirty="0">
                <a:solidFill>
                  <a:srgbClr val="0000FF"/>
                </a:solidFill>
                <a:latin typeface="Calibri"/>
                <a:cs typeface="Calibri"/>
              </a:rPr>
              <a:t>w:it:Wikipedia:Vaglio</a:t>
            </a:r>
            <a:r>
              <a:rPr sz="1800" spc="-10" dirty="0">
                <a:latin typeface="Calibri"/>
                <a:cs typeface="Calibri"/>
              </a:rPr>
              <a:t>&gt;</a:t>
            </a:r>
            <a:endParaRPr sz="18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6270" y="221741"/>
            <a:ext cx="1270635" cy="635000"/>
          </a:xfrm>
          <a:prstGeom prst="rect">
            <a:avLst/>
          </a:prstGeom>
        </p:spPr>
        <p:txBody>
          <a:bodyPr vert="horz" wrap="square" lIns="0" tIns="12065" rIns="0" bIns="0" rtlCol="0">
            <a:spAutoFit/>
          </a:bodyPr>
          <a:lstStyle/>
          <a:p>
            <a:pPr marL="12700">
              <a:lnSpc>
                <a:spcPct val="100000"/>
              </a:lnSpc>
              <a:spcBef>
                <a:spcPts val="95"/>
              </a:spcBef>
            </a:pPr>
            <a:r>
              <a:rPr b="0" spc="-5" dirty="0">
                <a:solidFill>
                  <a:srgbClr val="000000"/>
                </a:solidFill>
                <a:latin typeface="Calibri"/>
                <a:cs typeface="Calibri"/>
              </a:rPr>
              <a:t>Il</a:t>
            </a:r>
            <a:r>
              <a:rPr b="0" spc="-100" dirty="0">
                <a:solidFill>
                  <a:srgbClr val="000000"/>
                </a:solidFill>
                <a:latin typeface="Calibri"/>
                <a:cs typeface="Calibri"/>
              </a:rPr>
              <a:t> </a:t>
            </a:r>
            <a:r>
              <a:rPr b="0" spc="-10" dirty="0">
                <a:solidFill>
                  <a:srgbClr val="000000"/>
                </a:solidFill>
                <a:latin typeface="Calibri"/>
                <a:cs typeface="Calibri"/>
              </a:rPr>
              <a:t>logo</a:t>
            </a:r>
          </a:p>
        </p:txBody>
      </p:sp>
      <p:sp>
        <p:nvSpPr>
          <p:cNvPr id="3" name="object 3"/>
          <p:cNvSpPr txBox="1"/>
          <p:nvPr/>
        </p:nvSpPr>
        <p:spPr>
          <a:xfrm>
            <a:off x="330200" y="1430782"/>
            <a:ext cx="5674995" cy="167195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Un </a:t>
            </a:r>
            <a:r>
              <a:rPr sz="1800" spc="-5" dirty="0">
                <a:latin typeface="Calibri"/>
                <a:cs typeface="Calibri"/>
              </a:rPr>
              <a:t>globo/puzzle </a:t>
            </a:r>
            <a:r>
              <a:rPr sz="1800" spc="-10" dirty="0">
                <a:latin typeface="Calibri"/>
                <a:cs typeface="Calibri"/>
              </a:rPr>
              <a:t>costituito </a:t>
            </a:r>
            <a:r>
              <a:rPr sz="1800" spc="-5" dirty="0">
                <a:latin typeface="Calibri"/>
                <a:cs typeface="Calibri"/>
              </a:rPr>
              <a:t>da </a:t>
            </a:r>
            <a:r>
              <a:rPr sz="1800" spc="-10" dirty="0">
                <a:latin typeface="Calibri"/>
                <a:cs typeface="Calibri"/>
              </a:rPr>
              <a:t>pezzi </a:t>
            </a:r>
            <a:r>
              <a:rPr sz="1800" spc="-5" dirty="0">
                <a:latin typeface="Calibri"/>
                <a:cs typeface="Calibri"/>
              </a:rPr>
              <a:t>che </a:t>
            </a:r>
            <a:r>
              <a:rPr sz="1800" spc="-10" dirty="0">
                <a:latin typeface="Calibri"/>
                <a:cs typeface="Calibri"/>
              </a:rPr>
              <a:t>riportano </a:t>
            </a:r>
            <a:r>
              <a:rPr sz="1800" spc="-5" dirty="0">
                <a:latin typeface="Calibri"/>
                <a:cs typeface="Calibri"/>
              </a:rPr>
              <a:t>la </a:t>
            </a:r>
            <a:r>
              <a:rPr sz="1800" spc="-20" dirty="0">
                <a:latin typeface="Calibri"/>
                <a:cs typeface="Calibri"/>
              </a:rPr>
              <a:t>lettera  </a:t>
            </a:r>
            <a:r>
              <a:rPr sz="1800" dirty="0">
                <a:latin typeface="Calibri"/>
                <a:cs typeface="Calibri"/>
              </a:rPr>
              <a:t>“W” </a:t>
            </a:r>
            <a:r>
              <a:rPr sz="1800" spc="-5" dirty="0">
                <a:latin typeface="Calibri"/>
                <a:cs typeface="Calibri"/>
              </a:rPr>
              <a:t>in </a:t>
            </a:r>
            <a:r>
              <a:rPr sz="1800" spc="-10" dirty="0">
                <a:latin typeface="Calibri"/>
                <a:cs typeface="Calibri"/>
              </a:rPr>
              <a:t>diversi sistemi </a:t>
            </a:r>
            <a:r>
              <a:rPr sz="1800" spc="-5" dirty="0">
                <a:latin typeface="Calibri"/>
                <a:cs typeface="Calibri"/>
              </a:rPr>
              <a:t>di </a:t>
            </a:r>
            <a:r>
              <a:rPr sz="1800" spc="-10" dirty="0">
                <a:latin typeface="Calibri"/>
                <a:cs typeface="Calibri"/>
              </a:rPr>
              <a:t>scrittura, </a:t>
            </a:r>
            <a:r>
              <a:rPr sz="1800" dirty="0">
                <a:latin typeface="Calibri"/>
                <a:cs typeface="Calibri"/>
              </a:rPr>
              <a:t>a </a:t>
            </a:r>
            <a:r>
              <a:rPr sz="1800" spc="-5" dirty="0">
                <a:latin typeface="Calibri"/>
                <a:cs typeface="Calibri"/>
              </a:rPr>
              <a:t>simboleggiare il </a:t>
            </a:r>
            <a:r>
              <a:rPr sz="1800" spc="-20" dirty="0">
                <a:latin typeface="Calibri"/>
                <a:cs typeface="Calibri"/>
              </a:rPr>
              <a:t>carattere  </a:t>
            </a:r>
            <a:r>
              <a:rPr sz="1800" spc="-5" dirty="0">
                <a:latin typeface="Calibri"/>
                <a:cs typeface="Calibri"/>
              </a:rPr>
              <a:t>multilingue</a:t>
            </a:r>
            <a:r>
              <a:rPr sz="1800" spc="5" dirty="0">
                <a:latin typeface="Calibri"/>
                <a:cs typeface="Calibri"/>
              </a:rPr>
              <a:t> </a:t>
            </a:r>
            <a:r>
              <a:rPr sz="1800" spc="-15" dirty="0">
                <a:latin typeface="Calibri"/>
                <a:cs typeface="Calibri"/>
              </a:rPr>
              <a:t>dell’enciclopedia.</a:t>
            </a:r>
            <a:endParaRPr sz="1800">
              <a:latin typeface="Calibri"/>
              <a:cs typeface="Calibri"/>
            </a:endParaRPr>
          </a:p>
          <a:p>
            <a:pPr marL="12700" marR="161290">
              <a:lnSpc>
                <a:spcPct val="100000"/>
              </a:lnSpc>
            </a:pPr>
            <a:r>
              <a:rPr sz="1800" spc="-5" dirty="0">
                <a:latin typeface="Calibri"/>
                <a:cs typeface="Calibri"/>
              </a:rPr>
              <a:t>Lo spazio vuoto in alto </a:t>
            </a:r>
            <a:r>
              <a:rPr sz="1800" spc="-10" dirty="0">
                <a:latin typeface="Calibri"/>
                <a:cs typeface="Calibri"/>
              </a:rPr>
              <a:t>rappresenta </a:t>
            </a:r>
            <a:r>
              <a:rPr sz="1800" dirty="0">
                <a:latin typeface="Calibri"/>
                <a:cs typeface="Calibri"/>
              </a:rPr>
              <a:t>la </a:t>
            </a:r>
            <a:r>
              <a:rPr sz="1800" spc="-10" dirty="0">
                <a:latin typeface="Calibri"/>
                <a:cs typeface="Calibri"/>
              </a:rPr>
              <a:t>natura </a:t>
            </a:r>
            <a:r>
              <a:rPr sz="1800" dirty="0">
                <a:latin typeface="Calibri"/>
                <a:cs typeface="Calibri"/>
              </a:rPr>
              <a:t>in </a:t>
            </a:r>
            <a:r>
              <a:rPr sz="1800" spc="-10" dirty="0">
                <a:latin typeface="Calibri"/>
                <a:cs typeface="Calibri"/>
              </a:rPr>
              <a:t>divenire </a:t>
            </a:r>
            <a:r>
              <a:rPr sz="1800" dirty="0">
                <a:latin typeface="Calibri"/>
                <a:cs typeface="Calibri"/>
              </a:rPr>
              <a:t>del  </a:t>
            </a:r>
            <a:r>
              <a:rPr sz="1800" spc="-20" dirty="0">
                <a:latin typeface="Calibri"/>
                <a:cs typeface="Calibri"/>
              </a:rPr>
              <a:t>progetto, </a:t>
            </a:r>
            <a:r>
              <a:rPr sz="1800" spc="-5" dirty="0">
                <a:latin typeface="Calibri"/>
                <a:cs typeface="Calibri"/>
              </a:rPr>
              <a:t>gli </a:t>
            </a:r>
            <a:r>
              <a:rPr sz="1800" spc="-10" dirty="0">
                <a:latin typeface="Calibri"/>
                <a:cs typeface="Calibri"/>
              </a:rPr>
              <a:t>articoli </a:t>
            </a:r>
            <a:r>
              <a:rPr sz="1800" dirty="0">
                <a:latin typeface="Calibri"/>
                <a:cs typeface="Calibri"/>
              </a:rPr>
              <a:t>e </a:t>
            </a:r>
            <a:r>
              <a:rPr sz="1800" spc="-5" dirty="0">
                <a:latin typeface="Calibri"/>
                <a:cs typeface="Calibri"/>
              </a:rPr>
              <a:t>le lingue </a:t>
            </a:r>
            <a:r>
              <a:rPr sz="1800" spc="-15" dirty="0">
                <a:latin typeface="Calibri"/>
                <a:cs typeface="Calibri"/>
              </a:rPr>
              <a:t>ancora </a:t>
            </a:r>
            <a:r>
              <a:rPr sz="1800" spc="-5" dirty="0">
                <a:latin typeface="Calibri"/>
                <a:cs typeface="Calibri"/>
              </a:rPr>
              <a:t>da</a:t>
            </a:r>
            <a:r>
              <a:rPr sz="1800" spc="140" dirty="0">
                <a:latin typeface="Calibri"/>
                <a:cs typeface="Calibri"/>
              </a:rPr>
              <a:t> </a:t>
            </a:r>
            <a:r>
              <a:rPr sz="1800" spc="-5" dirty="0">
                <a:latin typeface="Calibri"/>
                <a:cs typeface="Calibri"/>
              </a:rPr>
              <a:t>aggiungere.</a:t>
            </a:r>
            <a:endParaRPr sz="1800">
              <a:latin typeface="Calibri"/>
              <a:cs typeface="Calibri"/>
            </a:endParaRPr>
          </a:p>
          <a:p>
            <a:pPr marL="12700">
              <a:lnSpc>
                <a:spcPct val="100000"/>
              </a:lnSpc>
            </a:pPr>
            <a:r>
              <a:rPr sz="1800" spc="-15" dirty="0">
                <a:latin typeface="Calibri"/>
                <a:cs typeface="Calibri"/>
              </a:rPr>
              <a:t>Sotto </a:t>
            </a:r>
            <a:r>
              <a:rPr sz="1800" spc="-5" dirty="0">
                <a:latin typeface="Calibri"/>
                <a:cs typeface="Calibri"/>
              </a:rPr>
              <a:t>il </a:t>
            </a:r>
            <a:r>
              <a:rPr sz="1800" spc="-10" dirty="0">
                <a:latin typeface="Calibri"/>
                <a:cs typeface="Calibri"/>
              </a:rPr>
              <a:t>globo, </a:t>
            </a:r>
            <a:r>
              <a:rPr sz="1800" spc="-5" dirty="0">
                <a:latin typeface="Calibri"/>
                <a:cs typeface="Calibri"/>
              </a:rPr>
              <a:t>la </a:t>
            </a:r>
            <a:r>
              <a:rPr sz="1800" spc="-15" dirty="0">
                <a:latin typeface="Calibri"/>
                <a:cs typeface="Calibri"/>
              </a:rPr>
              <a:t>scritta </a:t>
            </a:r>
            <a:r>
              <a:rPr sz="1800" spc="-5" dirty="0">
                <a:latin typeface="Calibri"/>
                <a:cs typeface="Calibri"/>
              </a:rPr>
              <a:t>“Wikipedia, </a:t>
            </a:r>
            <a:r>
              <a:rPr sz="1800" spc="-15" dirty="0">
                <a:latin typeface="Calibri"/>
                <a:cs typeface="Calibri"/>
              </a:rPr>
              <a:t>l’enciclopedia</a:t>
            </a:r>
            <a:r>
              <a:rPr sz="1800" spc="135" dirty="0">
                <a:latin typeface="Calibri"/>
                <a:cs typeface="Calibri"/>
              </a:rPr>
              <a:t> </a:t>
            </a:r>
            <a:r>
              <a:rPr sz="1800" spc="-10" dirty="0">
                <a:latin typeface="Calibri"/>
                <a:cs typeface="Calibri"/>
              </a:rPr>
              <a:t>libera”</a:t>
            </a:r>
            <a:endParaRPr sz="1800">
              <a:latin typeface="Calibri"/>
              <a:cs typeface="Calibri"/>
            </a:endParaRPr>
          </a:p>
        </p:txBody>
      </p:sp>
      <p:sp>
        <p:nvSpPr>
          <p:cNvPr id="4" name="object 4"/>
          <p:cNvSpPr/>
          <p:nvPr/>
        </p:nvSpPr>
        <p:spPr>
          <a:xfrm>
            <a:off x="899591" y="4005071"/>
            <a:ext cx="4464558" cy="132549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98004" y="4003547"/>
            <a:ext cx="4467860" cy="1329055"/>
          </a:xfrm>
          <a:custGeom>
            <a:avLst/>
            <a:gdLst/>
            <a:ahLst/>
            <a:cxnLst/>
            <a:rect l="l" t="t" r="r" b="b"/>
            <a:pathLst>
              <a:path w="4467860" h="1329054">
                <a:moveTo>
                  <a:pt x="0" y="1328673"/>
                </a:moveTo>
                <a:lnTo>
                  <a:pt x="4467733" y="1328673"/>
                </a:lnTo>
                <a:lnTo>
                  <a:pt x="4467733" y="0"/>
                </a:lnTo>
                <a:lnTo>
                  <a:pt x="0" y="0"/>
                </a:lnTo>
                <a:lnTo>
                  <a:pt x="0" y="1328673"/>
                </a:lnTo>
                <a:close/>
              </a:path>
            </a:pathLst>
          </a:custGeom>
          <a:ln w="3175">
            <a:solidFill>
              <a:srgbClr val="000000"/>
            </a:solidFill>
          </a:ln>
        </p:spPr>
        <p:txBody>
          <a:bodyPr wrap="square" lIns="0" tIns="0" rIns="0" bIns="0" rtlCol="0"/>
          <a:lstStyle/>
          <a:p>
            <a:endParaRPr/>
          </a:p>
        </p:txBody>
      </p:sp>
      <p:sp>
        <p:nvSpPr>
          <p:cNvPr id="8" name="object 8"/>
          <p:cNvSpPr/>
          <p:nvPr/>
        </p:nvSpPr>
        <p:spPr>
          <a:xfrm>
            <a:off x="6370573" y="259105"/>
            <a:ext cx="2471188" cy="5227295"/>
          </a:xfrm>
          <a:custGeom>
            <a:avLst/>
            <a:gdLst/>
            <a:ahLst/>
            <a:cxnLst/>
            <a:rect l="l" t="t" r="r" b="b"/>
            <a:pathLst>
              <a:path w="2480309" h="6310630">
                <a:moveTo>
                  <a:pt x="0" y="6310375"/>
                </a:moveTo>
                <a:lnTo>
                  <a:pt x="2479802" y="6310375"/>
                </a:lnTo>
                <a:lnTo>
                  <a:pt x="2479802" y="0"/>
                </a:lnTo>
                <a:lnTo>
                  <a:pt x="0" y="0"/>
                </a:lnTo>
                <a:lnTo>
                  <a:pt x="0" y="6310375"/>
                </a:lnTo>
                <a:close/>
              </a:path>
            </a:pathLst>
          </a:custGeom>
          <a:ln w="3175">
            <a:solidFill>
              <a:srgbClr val="A6A6A6"/>
            </a:solidFill>
          </a:ln>
        </p:spPr>
        <p:txBody>
          <a:bodyPr wrap="square" lIns="0" tIns="0" rIns="0" bIns="0" rtlCol="0"/>
          <a:lstStyle/>
          <a:p>
            <a:endParaRPr/>
          </a:p>
        </p:txBody>
      </p:sp>
      <p:pic>
        <p:nvPicPr>
          <p:cNvPr id="6" name="Immagine 5"/>
          <p:cNvPicPr>
            <a:picLocks noChangeAspect="1"/>
          </p:cNvPicPr>
          <p:nvPr/>
        </p:nvPicPr>
        <p:blipFill>
          <a:blip r:embed="rId3"/>
          <a:stretch>
            <a:fillRect/>
          </a:stretch>
        </p:blipFill>
        <p:spPr>
          <a:xfrm>
            <a:off x="6401056" y="2707747"/>
            <a:ext cx="2440705" cy="2778653"/>
          </a:xfrm>
          <a:prstGeom prst="rect">
            <a:avLst/>
          </a:prstGeom>
        </p:spPr>
      </p:pic>
      <p:pic>
        <p:nvPicPr>
          <p:cNvPr id="9" name="Immagine 8"/>
          <p:cNvPicPr>
            <a:picLocks noChangeAspect="1"/>
          </p:cNvPicPr>
          <p:nvPr/>
        </p:nvPicPr>
        <p:blipFill>
          <a:blip r:embed="rId4"/>
          <a:stretch>
            <a:fillRect/>
          </a:stretch>
        </p:blipFill>
        <p:spPr>
          <a:xfrm>
            <a:off x="6368858" y="1905000"/>
            <a:ext cx="2472903" cy="802747"/>
          </a:xfrm>
          <a:prstGeom prst="rect">
            <a:avLst/>
          </a:prstGeom>
        </p:spPr>
      </p:pic>
      <p:pic>
        <p:nvPicPr>
          <p:cNvPr id="10" name="Immagine 9"/>
          <p:cNvPicPr>
            <a:picLocks noChangeAspect="1"/>
          </p:cNvPicPr>
          <p:nvPr/>
        </p:nvPicPr>
        <p:blipFill>
          <a:blip r:embed="rId5"/>
          <a:stretch>
            <a:fillRect/>
          </a:stretch>
        </p:blipFill>
        <p:spPr>
          <a:xfrm>
            <a:off x="6368858" y="211933"/>
            <a:ext cx="2472903" cy="169306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2541" y="255854"/>
            <a:ext cx="5059680" cy="1123315"/>
          </a:xfrm>
          <a:prstGeom prst="rect">
            <a:avLst/>
          </a:prstGeom>
        </p:spPr>
        <p:txBody>
          <a:bodyPr vert="horz" wrap="square" lIns="0" tIns="12700" rIns="0" bIns="0" rtlCol="0">
            <a:spAutoFit/>
          </a:bodyPr>
          <a:lstStyle/>
          <a:p>
            <a:pPr algn="ctr">
              <a:lnSpc>
                <a:spcPct val="100000"/>
              </a:lnSpc>
              <a:spcBef>
                <a:spcPts val="100"/>
              </a:spcBef>
            </a:pPr>
            <a:r>
              <a:rPr sz="3600" spc="-15" dirty="0">
                <a:solidFill>
                  <a:srgbClr val="000000"/>
                </a:solidFill>
              </a:rPr>
              <a:t>Monitoraggio </a:t>
            </a:r>
            <a:r>
              <a:rPr sz="3600" dirty="0">
                <a:solidFill>
                  <a:srgbClr val="000000"/>
                </a:solidFill>
              </a:rPr>
              <a:t>della</a:t>
            </a:r>
            <a:r>
              <a:rPr sz="3600" spc="10" dirty="0">
                <a:solidFill>
                  <a:srgbClr val="000000"/>
                </a:solidFill>
              </a:rPr>
              <a:t> </a:t>
            </a:r>
            <a:r>
              <a:rPr sz="3600" spc="-10" dirty="0">
                <a:solidFill>
                  <a:srgbClr val="000000"/>
                </a:solidFill>
              </a:rPr>
              <a:t>qualità</a:t>
            </a:r>
            <a:endParaRPr sz="3600"/>
          </a:p>
          <a:p>
            <a:pPr marL="5080" algn="ctr">
              <a:lnSpc>
                <a:spcPct val="100000"/>
              </a:lnSpc>
            </a:pPr>
            <a:r>
              <a:rPr sz="3600" b="0" dirty="0">
                <a:solidFill>
                  <a:srgbClr val="000000"/>
                </a:solidFill>
                <a:latin typeface="Calibri"/>
                <a:cs typeface="Calibri"/>
              </a:rPr>
              <a:t>Wikipedia</a:t>
            </a:r>
            <a:r>
              <a:rPr sz="3600" b="0" spc="-50" dirty="0">
                <a:solidFill>
                  <a:srgbClr val="000000"/>
                </a:solidFill>
                <a:latin typeface="Calibri"/>
                <a:cs typeface="Calibri"/>
              </a:rPr>
              <a:t> </a:t>
            </a:r>
            <a:r>
              <a:rPr sz="3600" b="0" dirty="0">
                <a:solidFill>
                  <a:srgbClr val="000000"/>
                </a:solidFill>
                <a:latin typeface="Calibri"/>
                <a:cs typeface="Calibri"/>
              </a:rPr>
              <a:t>inglese</a:t>
            </a:r>
            <a:endParaRPr sz="3600">
              <a:latin typeface="Calibri"/>
              <a:cs typeface="Calibri"/>
            </a:endParaRPr>
          </a:p>
        </p:txBody>
      </p:sp>
      <p:sp>
        <p:nvSpPr>
          <p:cNvPr id="3" name="object 3"/>
          <p:cNvSpPr/>
          <p:nvPr/>
        </p:nvSpPr>
        <p:spPr>
          <a:xfrm>
            <a:off x="467537" y="1556804"/>
            <a:ext cx="8152892" cy="441680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65950" y="1555216"/>
            <a:ext cx="8156575" cy="4420235"/>
          </a:xfrm>
          <a:custGeom>
            <a:avLst/>
            <a:gdLst/>
            <a:ahLst/>
            <a:cxnLst/>
            <a:rect l="l" t="t" r="r" b="b"/>
            <a:pathLst>
              <a:path w="8156575" h="4420235">
                <a:moveTo>
                  <a:pt x="0" y="4419981"/>
                </a:moveTo>
                <a:lnTo>
                  <a:pt x="8156067" y="4419981"/>
                </a:lnTo>
                <a:lnTo>
                  <a:pt x="8156067" y="0"/>
                </a:lnTo>
                <a:lnTo>
                  <a:pt x="0" y="0"/>
                </a:lnTo>
                <a:lnTo>
                  <a:pt x="0" y="4419981"/>
                </a:lnTo>
                <a:close/>
              </a:path>
            </a:pathLst>
          </a:custGeom>
          <a:ln w="3175">
            <a:solidFill>
              <a:srgbClr val="000000"/>
            </a:solidFill>
          </a:ln>
        </p:spPr>
        <p:txBody>
          <a:bodyPr wrap="square" lIns="0" tIns="0" rIns="0" bIns="0" rtlCol="0"/>
          <a:lstStyle/>
          <a:p>
            <a:endParaRPr/>
          </a:p>
        </p:txBody>
      </p:sp>
      <p:sp>
        <p:nvSpPr>
          <p:cNvPr id="5" name="object 5"/>
          <p:cNvSpPr/>
          <p:nvPr/>
        </p:nvSpPr>
        <p:spPr>
          <a:xfrm>
            <a:off x="539546" y="6093294"/>
            <a:ext cx="1190625" cy="65722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37959" y="6091707"/>
            <a:ext cx="1193800" cy="660400"/>
          </a:xfrm>
          <a:custGeom>
            <a:avLst/>
            <a:gdLst/>
            <a:ahLst/>
            <a:cxnLst/>
            <a:rect l="l" t="t" r="r" b="b"/>
            <a:pathLst>
              <a:path w="1193800" h="660400">
                <a:moveTo>
                  <a:pt x="0" y="660400"/>
                </a:moveTo>
                <a:lnTo>
                  <a:pt x="1193800" y="660400"/>
                </a:lnTo>
                <a:lnTo>
                  <a:pt x="1193800" y="0"/>
                </a:lnTo>
                <a:lnTo>
                  <a:pt x="0" y="0"/>
                </a:lnTo>
                <a:lnTo>
                  <a:pt x="0" y="660400"/>
                </a:lnTo>
                <a:close/>
              </a:path>
            </a:pathLst>
          </a:custGeom>
          <a:ln w="3175">
            <a:solidFill>
              <a:srgbClr val="000000"/>
            </a:solidFill>
          </a:ln>
        </p:spPr>
        <p:txBody>
          <a:bodyPr wrap="square" lIns="0" tIns="0" rIns="0" bIns="0" rtlCol="0"/>
          <a:lstStyle/>
          <a:p>
            <a:endParaRPr/>
          </a:p>
        </p:txBody>
      </p:sp>
      <p:sp>
        <p:nvSpPr>
          <p:cNvPr id="7" name="object 7"/>
          <p:cNvSpPr/>
          <p:nvPr/>
        </p:nvSpPr>
        <p:spPr>
          <a:xfrm>
            <a:off x="2195702" y="6093294"/>
            <a:ext cx="1057275" cy="63817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194179" y="6091707"/>
            <a:ext cx="1060450" cy="641350"/>
          </a:xfrm>
          <a:custGeom>
            <a:avLst/>
            <a:gdLst/>
            <a:ahLst/>
            <a:cxnLst/>
            <a:rect l="l" t="t" r="r" b="b"/>
            <a:pathLst>
              <a:path w="1060450" h="641350">
                <a:moveTo>
                  <a:pt x="0" y="641350"/>
                </a:moveTo>
                <a:lnTo>
                  <a:pt x="1060449" y="641350"/>
                </a:lnTo>
                <a:lnTo>
                  <a:pt x="1060449" y="0"/>
                </a:lnTo>
                <a:lnTo>
                  <a:pt x="0" y="0"/>
                </a:lnTo>
                <a:lnTo>
                  <a:pt x="0" y="641350"/>
                </a:lnTo>
                <a:close/>
              </a:path>
            </a:pathLst>
          </a:custGeom>
          <a:ln w="3175">
            <a:solidFill>
              <a:srgbClr val="000000"/>
            </a:solidFill>
          </a:ln>
        </p:spPr>
        <p:txBody>
          <a:bodyPr wrap="square" lIns="0" tIns="0" rIns="0" bIns="0" rtlCol="0"/>
          <a:lstStyle/>
          <a:p>
            <a:endParaRPr/>
          </a:p>
        </p:txBody>
      </p:sp>
      <p:sp>
        <p:nvSpPr>
          <p:cNvPr id="9" name="object 9"/>
          <p:cNvSpPr/>
          <p:nvPr/>
        </p:nvSpPr>
        <p:spPr>
          <a:xfrm>
            <a:off x="3635883" y="6070307"/>
            <a:ext cx="1080122" cy="64630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3634359" y="6068720"/>
            <a:ext cx="1083310" cy="649605"/>
          </a:xfrm>
          <a:custGeom>
            <a:avLst/>
            <a:gdLst/>
            <a:ahLst/>
            <a:cxnLst/>
            <a:rect l="l" t="t" r="r" b="b"/>
            <a:pathLst>
              <a:path w="1083310" h="649604">
                <a:moveTo>
                  <a:pt x="0" y="649478"/>
                </a:moveTo>
                <a:lnTo>
                  <a:pt x="1083297" y="649478"/>
                </a:lnTo>
                <a:lnTo>
                  <a:pt x="1083297" y="0"/>
                </a:lnTo>
                <a:lnTo>
                  <a:pt x="0" y="0"/>
                </a:lnTo>
                <a:lnTo>
                  <a:pt x="0" y="649478"/>
                </a:lnTo>
                <a:close/>
              </a:path>
            </a:pathLst>
          </a:custGeom>
          <a:ln w="3175">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0473" y="5387746"/>
            <a:ext cx="7677784" cy="935990"/>
          </a:xfrm>
          <a:prstGeom prst="rect">
            <a:avLst/>
          </a:prstGeom>
        </p:spPr>
        <p:txBody>
          <a:bodyPr vert="horz" wrap="square" lIns="0" tIns="12700" rIns="0" bIns="0" rtlCol="0">
            <a:spAutoFit/>
          </a:bodyPr>
          <a:lstStyle/>
          <a:p>
            <a:pPr marL="12700" marR="5080">
              <a:lnSpc>
                <a:spcPct val="100000"/>
              </a:lnSpc>
              <a:spcBef>
                <a:spcPts val="100"/>
              </a:spcBef>
              <a:tabLst>
                <a:tab pos="3726815" algn="l"/>
              </a:tabLst>
            </a:pPr>
            <a:r>
              <a:rPr sz="2400" dirty="0">
                <a:latin typeface="Calibri"/>
                <a:cs typeface="Calibri"/>
              </a:rPr>
              <a:t>Il </a:t>
            </a:r>
            <a:r>
              <a:rPr sz="2400" spc="-10" dirty="0">
                <a:latin typeface="Calibri"/>
                <a:cs typeface="Calibri"/>
              </a:rPr>
              <a:t>totale </a:t>
            </a:r>
            <a:r>
              <a:rPr sz="2400" spc="-5" dirty="0">
                <a:latin typeface="Calibri"/>
                <a:cs typeface="Calibri"/>
              </a:rPr>
              <a:t>degli </a:t>
            </a:r>
            <a:r>
              <a:rPr sz="2400" spc="-10" dirty="0">
                <a:latin typeface="Calibri"/>
                <a:cs typeface="Calibri"/>
              </a:rPr>
              <a:t>utenti </a:t>
            </a:r>
            <a:r>
              <a:rPr sz="2400" spc="-15" dirty="0">
                <a:latin typeface="Calibri"/>
                <a:cs typeface="Calibri"/>
              </a:rPr>
              <a:t>registrati	</a:t>
            </a:r>
            <a:r>
              <a:rPr sz="2400" spc="-5" dirty="0" err="1">
                <a:latin typeface="Calibri"/>
                <a:cs typeface="Calibri"/>
              </a:rPr>
              <a:t>nelle</a:t>
            </a:r>
            <a:r>
              <a:rPr sz="2400" spc="-5" dirty="0">
                <a:latin typeface="Calibri"/>
                <a:cs typeface="Calibri"/>
              </a:rPr>
              <a:t> </a:t>
            </a:r>
            <a:r>
              <a:rPr lang="it-IT" sz="2400" spc="-5" dirty="0" smtClean="0">
                <a:latin typeface="Calibri"/>
                <a:cs typeface="Calibri"/>
              </a:rPr>
              <a:t>302</a:t>
            </a:r>
            <a:r>
              <a:rPr sz="2400" spc="-5" dirty="0" smtClean="0">
                <a:latin typeface="Calibri"/>
                <a:cs typeface="Calibri"/>
              </a:rPr>
              <a:t> </a:t>
            </a:r>
            <a:r>
              <a:rPr sz="2400" spc="-15" dirty="0">
                <a:latin typeface="Calibri"/>
                <a:cs typeface="Calibri"/>
              </a:rPr>
              <a:t>versioni </a:t>
            </a:r>
            <a:r>
              <a:rPr sz="2400" spc="-5" dirty="0">
                <a:latin typeface="Calibri"/>
                <a:cs typeface="Calibri"/>
              </a:rPr>
              <a:t>linguistiche di  </a:t>
            </a:r>
            <a:r>
              <a:rPr sz="2400" dirty="0">
                <a:latin typeface="Calibri"/>
                <a:cs typeface="Calibri"/>
              </a:rPr>
              <a:t>Wikipedia </a:t>
            </a:r>
            <a:r>
              <a:rPr lang="it-IT" sz="2400" spc="-5" dirty="0" smtClean="0">
                <a:latin typeface="Calibri"/>
                <a:cs typeface="Calibri"/>
              </a:rPr>
              <a:t>il 15 novembre 2018 </a:t>
            </a:r>
            <a:r>
              <a:rPr sz="2400" spc="-10" dirty="0" err="1" smtClean="0">
                <a:latin typeface="Calibri"/>
                <a:cs typeface="Calibri"/>
              </a:rPr>
              <a:t>ammonta</a:t>
            </a:r>
            <a:r>
              <a:rPr sz="2400" spc="-10" dirty="0" smtClean="0">
                <a:latin typeface="Calibri"/>
                <a:cs typeface="Calibri"/>
              </a:rPr>
              <a:t> </a:t>
            </a:r>
            <a:r>
              <a:rPr sz="2400" dirty="0">
                <a:latin typeface="Calibri"/>
                <a:cs typeface="Calibri"/>
              </a:rPr>
              <a:t>a </a:t>
            </a:r>
            <a:r>
              <a:rPr sz="2400" spc="-15" dirty="0" err="1">
                <a:latin typeface="Calibri"/>
                <a:cs typeface="Calibri"/>
              </a:rPr>
              <a:t>oltre</a:t>
            </a:r>
            <a:r>
              <a:rPr sz="2400" spc="-15" dirty="0">
                <a:latin typeface="Calibri"/>
                <a:cs typeface="Calibri"/>
              </a:rPr>
              <a:t> </a:t>
            </a:r>
            <a:r>
              <a:rPr lang="it-IT" sz="2400" b="1" spc="-5" dirty="0" smtClean="0">
                <a:latin typeface="Calibri"/>
                <a:cs typeface="Calibri"/>
              </a:rPr>
              <a:t>78,5</a:t>
            </a:r>
            <a:r>
              <a:rPr sz="2400" b="1" spc="-65" dirty="0" smtClean="0">
                <a:latin typeface="Calibri"/>
                <a:cs typeface="Calibri"/>
              </a:rPr>
              <a:t> </a:t>
            </a:r>
            <a:r>
              <a:rPr sz="2400" b="1" spc="-5" dirty="0">
                <a:latin typeface="Calibri"/>
                <a:cs typeface="Calibri"/>
              </a:rPr>
              <a:t>milioni</a:t>
            </a:r>
            <a:endParaRPr sz="2400" dirty="0">
              <a:latin typeface="Calibri"/>
              <a:cs typeface="Calibri"/>
            </a:endParaRPr>
          </a:p>
          <a:p>
            <a:pPr marL="12700">
              <a:lnSpc>
                <a:spcPct val="100000"/>
              </a:lnSpc>
              <a:spcBef>
                <a:spcPts val="85"/>
              </a:spcBef>
            </a:pPr>
            <a:r>
              <a:rPr sz="1100" u="sng" spc="-5" dirty="0">
                <a:solidFill>
                  <a:srgbClr val="800080"/>
                </a:solidFill>
                <a:latin typeface="Calibri"/>
                <a:cs typeface="Calibri"/>
                <a:hlinkClick r:id="rId2"/>
              </a:rPr>
              <a:t>https://meta.wikimedia.org/wiki/List_of_Wikipedias/it</a:t>
            </a:r>
            <a:endParaRPr sz="1100" dirty="0">
              <a:latin typeface="Calibri"/>
              <a:cs typeface="Calibri"/>
            </a:endParaRPr>
          </a:p>
        </p:txBody>
      </p:sp>
      <p:sp>
        <p:nvSpPr>
          <p:cNvPr id="4" name="object 4"/>
          <p:cNvSpPr/>
          <p:nvPr/>
        </p:nvSpPr>
        <p:spPr>
          <a:xfrm>
            <a:off x="537959" y="702309"/>
            <a:ext cx="7996555" cy="4557395"/>
          </a:xfrm>
          <a:custGeom>
            <a:avLst/>
            <a:gdLst/>
            <a:ahLst/>
            <a:cxnLst/>
            <a:rect l="l" t="t" r="r" b="b"/>
            <a:pathLst>
              <a:path w="7996555" h="4557395">
                <a:moveTo>
                  <a:pt x="0" y="4557014"/>
                </a:moveTo>
                <a:lnTo>
                  <a:pt x="7996047" y="4557014"/>
                </a:lnTo>
                <a:lnTo>
                  <a:pt x="7996047" y="0"/>
                </a:lnTo>
                <a:lnTo>
                  <a:pt x="0" y="0"/>
                </a:lnTo>
                <a:lnTo>
                  <a:pt x="0" y="4557014"/>
                </a:lnTo>
                <a:close/>
              </a:path>
            </a:pathLst>
          </a:custGeom>
          <a:ln w="3175">
            <a:solidFill>
              <a:srgbClr val="000000"/>
            </a:solidFill>
          </a:ln>
        </p:spPr>
        <p:txBody>
          <a:bodyPr wrap="square" lIns="0" tIns="0" rIns="0" bIns="0" rtlCol="0"/>
          <a:lstStyle/>
          <a:p>
            <a:endParaRPr/>
          </a:p>
        </p:txBody>
      </p:sp>
      <p:pic>
        <p:nvPicPr>
          <p:cNvPr id="6" name="Immagine 5"/>
          <p:cNvPicPr>
            <a:picLocks noChangeAspect="1"/>
          </p:cNvPicPr>
          <p:nvPr/>
        </p:nvPicPr>
        <p:blipFill>
          <a:blip r:embed="rId3"/>
          <a:stretch>
            <a:fillRect/>
          </a:stretch>
        </p:blipFill>
        <p:spPr>
          <a:xfrm>
            <a:off x="600249" y="3352800"/>
            <a:ext cx="7858231" cy="583171"/>
          </a:xfrm>
          <a:prstGeom prst="rect">
            <a:avLst/>
          </a:prstGeom>
        </p:spPr>
      </p:pic>
      <p:pic>
        <p:nvPicPr>
          <p:cNvPr id="7" name="Immagine 6"/>
          <p:cNvPicPr>
            <a:picLocks noChangeAspect="1"/>
          </p:cNvPicPr>
          <p:nvPr/>
        </p:nvPicPr>
        <p:blipFill>
          <a:blip r:embed="rId4"/>
          <a:stretch>
            <a:fillRect/>
          </a:stretch>
        </p:blipFill>
        <p:spPr>
          <a:xfrm>
            <a:off x="550660" y="739341"/>
            <a:ext cx="7966238" cy="2613459"/>
          </a:xfrm>
          <a:prstGeom prst="rect">
            <a:avLst/>
          </a:prstGeom>
        </p:spPr>
      </p:pic>
      <p:pic>
        <p:nvPicPr>
          <p:cNvPr id="8" name="Immagine 7"/>
          <p:cNvPicPr>
            <a:picLocks noChangeAspect="1"/>
          </p:cNvPicPr>
          <p:nvPr/>
        </p:nvPicPr>
        <p:blipFill>
          <a:blip r:embed="rId5"/>
          <a:stretch>
            <a:fillRect/>
          </a:stretch>
        </p:blipFill>
        <p:spPr>
          <a:xfrm>
            <a:off x="1371600" y="4566953"/>
            <a:ext cx="6686157" cy="55718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0960" y="195834"/>
            <a:ext cx="4012565" cy="513715"/>
          </a:xfrm>
          <a:prstGeom prst="rect">
            <a:avLst/>
          </a:prstGeom>
        </p:spPr>
        <p:txBody>
          <a:bodyPr vert="horz" wrap="square" lIns="0" tIns="12700" rIns="0" bIns="0" rtlCol="0">
            <a:spAutoFit/>
          </a:bodyPr>
          <a:lstStyle/>
          <a:p>
            <a:pPr marL="12700">
              <a:lnSpc>
                <a:spcPct val="100000"/>
              </a:lnSpc>
              <a:spcBef>
                <a:spcPts val="100"/>
              </a:spcBef>
            </a:pPr>
            <a:r>
              <a:rPr lang="it-IT" sz="3200" spc="-5" dirty="0" smtClean="0"/>
              <a:t>Chi scrive in </a:t>
            </a:r>
            <a:r>
              <a:rPr sz="3200" spc="-5" dirty="0" smtClean="0"/>
              <a:t>Wikipedia</a:t>
            </a:r>
            <a:r>
              <a:rPr sz="3200" spc="-5" dirty="0"/>
              <a:t>?</a:t>
            </a:r>
            <a:endParaRPr sz="3200" dirty="0"/>
          </a:p>
        </p:txBody>
      </p:sp>
      <p:sp>
        <p:nvSpPr>
          <p:cNvPr id="3" name="object 3"/>
          <p:cNvSpPr txBox="1"/>
          <p:nvPr/>
        </p:nvSpPr>
        <p:spPr>
          <a:xfrm>
            <a:off x="618540" y="926719"/>
            <a:ext cx="8360409" cy="5479415"/>
          </a:xfrm>
          <a:prstGeom prst="rect">
            <a:avLst/>
          </a:prstGeom>
        </p:spPr>
        <p:txBody>
          <a:bodyPr vert="horz" wrap="square" lIns="0" tIns="12700" rIns="0" bIns="0" rtlCol="0">
            <a:spAutoFit/>
          </a:bodyPr>
          <a:lstStyle/>
          <a:p>
            <a:pPr marL="12700" marR="1041400">
              <a:lnSpc>
                <a:spcPct val="100000"/>
              </a:lnSpc>
              <a:spcBef>
                <a:spcPts val="100"/>
              </a:spcBef>
            </a:pPr>
            <a:r>
              <a:rPr sz="1800" spc="-5" dirty="0">
                <a:latin typeface="Calibri"/>
                <a:cs typeface="Calibri"/>
              </a:rPr>
              <a:t>La prima </a:t>
            </a:r>
            <a:r>
              <a:rPr sz="1800" spc="-10" dirty="0">
                <a:latin typeface="Calibri"/>
                <a:cs typeface="Calibri"/>
              </a:rPr>
              <a:t>rilevazione, </a:t>
            </a:r>
            <a:r>
              <a:rPr sz="1800" spc="-5" dirty="0">
                <a:latin typeface="Calibri"/>
                <a:cs typeface="Calibri"/>
              </a:rPr>
              <a:t>nel </a:t>
            </a:r>
            <a:r>
              <a:rPr sz="1800" b="1" spc="-5" dirty="0">
                <a:latin typeface="Calibri"/>
                <a:cs typeface="Calibri"/>
              </a:rPr>
              <a:t>2006</a:t>
            </a:r>
            <a:r>
              <a:rPr sz="1800" spc="-5" dirty="0">
                <a:latin typeface="Calibri"/>
                <a:cs typeface="Calibri"/>
              </a:rPr>
              <a:t>, </a:t>
            </a:r>
            <a:r>
              <a:rPr sz="1800" dirty="0">
                <a:latin typeface="Calibri"/>
                <a:cs typeface="Calibri"/>
              </a:rPr>
              <a:t>è </a:t>
            </a:r>
            <a:r>
              <a:rPr sz="1800" spc="-15" dirty="0">
                <a:latin typeface="Calibri"/>
                <a:cs typeface="Calibri"/>
              </a:rPr>
              <a:t>condotta </a:t>
            </a:r>
            <a:r>
              <a:rPr sz="1800" spc="-5" dirty="0">
                <a:latin typeface="Calibri"/>
                <a:cs typeface="Calibri"/>
              </a:rPr>
              <a:t>dallo </a:t>
            </a:r>
            <a:r>
              <a:rPr sz="1800" spc="-10" dirty="0">
                <a:latin typeface="Calibri"/>
                <a:cs typeface="Calibri"/>
              </a:rPr>
              <a:t>stesso </a:t>
            </a:r>
            <a:r>
              <a:rPr sz="1800" spc="-15" dirty="0">
                <a:latin typeface="Calibri"/>
                <a:cs typeface="Calibri"/>
              </a:rPr>
              <a:t>fondatore </a:t>
            </a:r>
            <a:r>
              <a:rPr sz="1800" dirty="0">
                <a:latin typeface="Calibri"/>
                <a:cs typeface="Calibri"/>
              </a:rPr>
              <a:t>di </a:t>
            </a:r>
            <a:r>
              <a:rPr sz="1800" spc="-5" dirty="0">
                <a:latin typeface="Calibri"/>
                <a:cs typeface="Calibri"/>
              </a:rPr>
              <a:t>Wikipedia,  </a:t>
            </a:r>
            <a:r>
              <a:rPr sz="1800" spc="-10" dirty="0">
                <a:latin typeface="Calibri"/>
                <a:cs typeface="Calibri"/>
              </a:rPr>
              <a:t>Jimmy</a:t>
            </a:r>
            <a:r>
              <a:rPr sz="1800" spc="-15" dirty="0">
                <a:latin typeface="Calibri"/>
                <a:cs typeface="Calibri"/>
              </a:rPr>
              <a:t> Wales.</a:t>
            </a:r>
            <a:endParaRPr sz="1800" dirty="0">
              <a:latin typeface="Calibri"/>
              <a:cs typeface="Calibri"/>
            </a:endParaRPr>
          </a:p>
          <a:p>
            <a:pPr marL="12700">
              <a:lnSpc>
                <a:spcPct val="100000"/>
              </a:lnSpc>
            </a:pPr>
            <a:r>
              <a:rPr sz="1800" spc="-10" dirty="0">
                <a:latin typeface="Calibri"/>
                <a:cs typeface="Calibri"/>
              </a:rPr>
              <a:t>Calcolando </a:t>
            </a:r>
            <a:r>
              <a:rPr sz="1800" spc="-5" dirty="0">
                <a:latin typeface="Calibri"/>
                <a:cs typeface="Calibri"/>
              </a:rPr>
              <a:t>il </a:t>
            </a:r>
            <a:r>
              <a:rPr sz="1800" spc="-10" dirty="0">
                <a:latin typeface="Calibri"/>
                <a:cs typeface="Calibri"/>
              </a:rPr>
              <a:t>numero </a:t>
            </a:r>
            <a:r>
              <a:rPr sz="1800" spc="-5" dirty="0">
                <a:latin typeface="Calibri"/>
                <a:cs typeface="Calibri"/>
              </a:rPr>
              <a:t>delle modifiche </a:t>
            </a:r>
            <a:r>
              <a:rPr sz="1800" spc="-15" dirty="0">
                <a:latin typeface="Calibri"/>
                <a:cs typeface="Calibri"/>
              </a:rPr>
              <a:t>effettuate </a:t>
            </a:r>
            <a:r>
              <a:rPr sz="1800" spc="-5" dirty="0">
                <a:latin typeface="Calibri"/>
                <a:cs typeface="Calibri"/>
              </a:rPr>
              <a:t>nel </a:t>
            </a:r>
            <a:r>
              <a:rPr sz="1800" spc="-15" dirty="0">
                <a:latin typeface="Calibri"/>
                <a:cs typeface="Calibri"/>
              </a:rPr>
              <a:t>sito, Wales </a:t>
            </a:r>
            <a:r>
              <a:rPr sz="1800" spc="-5" dirty="0">
                <a:latin typeface="Calibri"/>
                <a:cs typeface="Calibri"/>
              </a:rPr>
              <a:t>sostiene che </a:t>
            </a:r>
            <a:r>
              <a:rPr sz="1800" spc="5" dirty="0">
                <a:latin typeface="Calibri"/>
                <a:cs typeface="Calibri"/>
              </a:rPr>
              <a:t>“</a:t>
            </a:r>
            <a:r>
              <a:rPr sz="1800" b="1" spc="5" dirty="0">
                <a:latin typeface="Calibri"/>
                <a:cs typeface="Calibri"/>
              </a:rPr>
              <a:t>il</a:t>
            </a:r>
            <a:r>
              <a:rPr sz="1800" b="1" spc="155" dirty="0">
                <a:latin typeface="Calibri"/>
                <a:cs typeface="Calibri"/>
              </a:rPr>
              <a:t> </a:t>
            </a:r>
            <a:r>
              <a:rPr sz="1800" b="1" spc="-5" dirty="0">
                <a:latin typeface="Calibri"/>
                <a:cs typeface="Calibri"/>
              </a:rPr>
              <a:t>2</a:t>
            </a:r>
            <a:r>
              <a:rPr sz="1800" b="1" spc="-5" dirty="0" smtClean="0">
                <a:latin typeface="Calibri"/>
                <a:cs typeface="Calibri"/>
              </a:rPr>
              <a:t>%</a:t>
            </a:r>
            <a:r>
              <a:rPr lang="it-IT" spc="-5" dirty="0">
                <a:latin typeface="Calibri"/>
                <a:cs typeface="Calibri"/>
              </a:rPr>
              <a:t> </a:t>
            </a:r>
            <a:r>
              <a:rPr lang="it-IT" spc="-5" dirty="0" smtClean="0">
                <a:latin typeface="Calibri"/>
                <a:cs typeface="Calibri"/>
              </a:rPr>
              <a:t>-</a:t>
            </a:r>
            <a:endParaRPr sz="1800" dirty="0">
              <a:latin typeface="Calibri"/>
              <a:cs typeface="Calibri"/>
            </a:endParaRPr>
          </a:p>
          <a:p>
            <a:pPr marL="12700">
              <a:lnSpc>
                <a:spcPct val="100000"/>
              </a:lnSpc>
            </a:pPr>
            <a:r>
              <a:rPr lang="it-IT" sz="1800" spc="-5" dirty="0" smtClean="0">
                <a:latin typeface="Calibri"/>
                <a:cs typeface="Calibri"/>
              </a:rPr>
              <a:t>cioè </a:t>
            </a:r>
            <a:r>
              <a:rPr sz="1800" dirty="0" smtClean="0">
                <a:latin typeface="Calibri"/>
                <a:cs typeface="Calibri"/>
              </a:rPr>
              <a:t>1400 </a:t>
            </a:r>
            <a:r>
              <a:rPr sz="1800" spc="-10" dirty="0" err="1" smtClean="0">
                <a:latin typeface="Calibri"/>
                <a:cs typeface="Calibri"/>
              </a:rPr>
              <a:t>persone</a:t>
            </a:r>
            <a:r>
              <a:rPr lang="it-IT" sz="1800" spc="-10" dirty="0" smtClean="0">
                <a:latin typeface="Calibri"/>
                <a:cs typeface="Calibri"/>
              </a:rPr>
              <a:t> -</a:t>
            </a:r>
            <a:r>
              <a:rPr sz="1800" spc="-10" dirty="0" smtClean="0">
                <a:latin typeface="Calibri"/>
                <a:cs typeface="Calibri"/>
              </a:rPr>
              <a:t> </a:t>
            </a:r>
            <a:r>
              <a:rPr sz="1800" b="1" dirty="0">
                <a:latin typeface="Calibri"/>
                <a:cs typeface="Calibri"/>
              </a:rPr>
              <a:t>ha </a:t>
            </a:r>
            <a:r>
              <a:rPr sz="1800" b="1" spc="-10" dirty="0">
                <a:latin typeface="Calibri"/>
                <a:cs typeface="Calibri"/>
              </a:rPr>
              <a:t>prodotto </a:t>
            </a:r>
            <a:r>
              <a:rPr sz="1800" b="1" dirty="0">
                <a:latin typeface="Calibri"/>
                <a:cs typeface="Calibri"/>
              </a:rPr>
              <a:t>il 73,4% </a:t>
            </a:r>
            <a:r>
              <a:rPr sz="1800" spc="-5" dirty="0">
                <a:latin typeface="Calibri"/>
                <a:cs typeface="Calibri"/>
              </a:rPr>
              <a:t>di </a:t>
            </a:r>
            <a:r>
              <a:rPr sz="1800" spc="-15" dirty="0">
                <a:latin typeface="Calibri"/>
                <a:cs typeface="Calibri"/>
              </a:rPr>
              <a:t>tutte </a:t>
            </a:r>
            <a:r>
              <a:rPr sz="1800" spc="-5" dirty="0">
                <a:latin typeface="Calibri"/>
                <a:cs typeface="Calibri"/>
              </a:rPr>
              <a:t>le</a:t>
            </a:r>
            <a:r>
              <a:rPr sz="1800" spc="75" dirty="0">
                <a:latin typeface="Calibri"/>
                <a:cs typeface="Calibri"/>
              </a:rPr>
              <a:t> </a:t>
            </a:r>
            <a:r>
              <a:rPr sz="1800" spc="-5" dirty="0">
                <a:latin typeface="Calibri"/>
                <a:cs typeface="Calibri"/>
              </a:rPr>
              <a:t>modifiche”</a:t>
            </a:r>
            <a:endParaRPr sz="1800" dirty="0">
              <a:latin typeface="Calibri"/>
              <a:cs typeface="Calibri"/>
            </a:endParaRPr>
          </a:p>
          <a:p>
            <a:pPr marL="12700" marR="605790">
              <a:lnSpc>
                <a:spcPct val="100000"/>
              </a:lnSpc>
            </a:pPr>
            <a:r>
              <a:rPr lang="it-IT" sz="1800" dirty="0" smtClean="0">
                <a:latin typeface="Calibri"/>
                <a:cs typeface="Calibri"/>
              </a:rPr>
              <a:t>Wales </a:t>
            </a:r>
            <a:r>
              <a:rPr sz="1800" spc="-10" dirty="0" smtClean="0">
                <a:latin typeface="Calibri"/>
                <a:cs typeface="Calibri"/>
              </a:rPr>
              <a:t>conclude </a:t>
            </a:r>
            <a:r>
              <a:rPr sz="1800" spc="-5" dirty="0">
                <a:latin typeface="Calibri"/>
                <a:cs typeface="Calibri"/>
              </a:rPr>
              <a:t>che la </a:t>
            </a:r>
            <a:r>
              <a:rPr sz="1800" spc="-10" dirty="0">
                <a:latin typeface="Calibri"/>
                <a:cs typeface="Calibri"/>
              </a:rPr>
              <a:t>comunità </a:t>
            </a:r>
            <a:r>
              <a:rPr sz="1800" spc="-5" dirty="0">
                <a:latin typeface="Calibri"/>
                <a:cs typeface="Calibri"/>
              </a:rPr>
              <a:t>di Wikipedia non ha nulla di </a:t>
            </a:r>
            <a:r>
              <a:rPr sz="1800" spc="-10" dirty="0">
                <a:latin typeface="Calibri"/>
                <a:cs typeface="Calibri"/>
              </a:rPr>
              <a:t>rivoluzionario, </a:t>
            </a:r>
            <a:r>
              <a:rPr sz="1800" dirty="0">
                <a:latin typeface="Calibri"/>
                <a:cs typeface="Calibri"/>
              </a:rPr>
              <a:t>è </a:t>
            </a:r>
            <a:r>
              <a:rPr sz="1800" spc="-10" dirty="0">
                <a:latin typeface="Calibri"/>
                <a:cs typeface="Calibri"/>
              </a:rPr>
              <a:t>molto  </a:t>
            </a:r>
            <a:r>
              <a:rPr sz="1800" spc="-5" dirty="0">
                <a:latin typeface="Calibri"/>
                <a:cs typeface="Calibri"/>
              </a:rPr>
              <a:t>simile </a:t>
            </a:r>
            <a:r>
              <a:rPr sz="1800" dirty="0">
                <a:latin typeface="Calibri"/>
                <a:cs typeface="Calibri"/>
              </a:rPr>
              <a:t>a </a:t>
            </a:r>
            <a:r>
              <a:rPr sz="1800" spc="-5" dirty="0">
                <a:latin typeface="Calibri"/>
                <a:cs typeface="Calibri"/>
              </a:rPr>
              <a:t>qualsiasi </a:t>
            </a:r>
            <a:r>
              <a:rPr sz="1800" spc="-10" dirty="0">
                <a:latin typeface="Calibri"/>
                <a:cs typeface="Calibri"/>
              </a:rPr>
              <a:t>organizzazione tradizionale: </a:t>
            </a:r>
            <a:r>
              <a:rPr sz="1800" i="1" dirty="0">
                <a:latin typeface="Calibri"/>
                <a:cs typeface="Calibri"/>
              </a:rPr>
              <a:t>“In </a:t>
            </a:r>
            <a:r>
              <a:rPr sz="1800" i="1" spc="-10" dirty="0">
                <a:latin typeface="Calibri"/>
                <a:cs typeface="Calibri"/>
              </a:rPr>
              <a:t>fact, </a:t>
            </a:r>
            <a:r>
              <a:rPr sz="1800" i="1" spc="-5" dirty="0">
                <a:latin typeface="Calibri"/>
                <a:cs typeface="Calibri"/>
              </a:rPr>
              <a:t>it's </a:t>
            </a:r>
            <a:r>
              <a:rPr sz="1800" i="1" spc="-10" dirty="0">
                <a:latin typeface="Calibri"/>
                <a:cs typeface="Calibri"/>
              </a:rPr>
              <a:t>just </a:t>
            </a:r>
            <a:r>
              <a:rPr sz="1800" i="1" spc="-20" dirty="0">
                <a:latin typeface="Calibri"/>
                <a:cs typeface="Calibri"/>
              </a:rPr>
              <a:t>like </a:t>
            </a:r>
            <a:r>
              <a:rPr sz="1800" i="1" spc="-15" dirty="0">
                <a:latin typeface="Calibri"/>
                <a:cs typeface="Calibri"/>
              </a:rPr>
              <a:t>any </a:t>
            </a:r>
            <a:r>
              <a:rPr sz="1800" i="1" spc="-5" dirty="0">
                <a:latin typeface="Calibri"/>
                <a:cs typeface="Calibri"/>
              </a:rPr>
              <a:t>other project:  </a:t>
            </a:r>
            <a:r>
              <a:rPr sz="1800" i="1" dirty="0">
                <a:latin typeface="Calibri"/>
                <a:cs typeface="Calibri"/>
              </a:rPr>
              <a:t>a </a:t>
            </a:r>
            <a:r>
              <a:rPr sz="1800" i="1" spc="-5" dirty="0">
                <a:latin typeface="Calibri"/>
                <a:cs typeface="Calibri"/>
              </a:rPr>
              <a:t>small group of colleagues working </a:t>
            </a:r>
            <a:r>
              <a:rPr sz="1800" i="1" spc="-10" dirty="0">
                <a:latin typeface="Calibri"/>
                <a:cs typeface="Calibri"/>
              </a:rPr>
              <a:t>together toward </a:t>
            </a:r>
            <a:r>
              <a:rPr sz="1800" i="1" dirty="0">
                <a:latin typeface="Calibri"/>
                <a:cs typeface="Calibri"/>
              </a:rPr>
              <a:t>a </a:t>
            </a:r>
            <a:r>
              <a:rPr sz="1800" i="1" spc="-10" dirty="0">
                <a:latin typeface="Calibri"/>
                <a:cs typeface="Calibri"/>
              </a:rPr>
              <a:t>common</a:t>
            </a:r>
            <a:r>
              <a:rPr sz="1800" i="1" spc="85" dirty="0">
                <a:latin typeface="Calibri"/>
                <a:cs typeface="Calibri"/>
              </a:rPr>
              <a:t> </a:t>
            </a:r>
            <a:r>
              <a:rPr sz="1800" i="1" spc="-30" dirty="0">
                <a:latin typeface="Calibri"/>
                <a:cs typeface="Calibri"/>
              </a:rPr>
              <a:t>goal.”</a:t>
            </a:r>
            <a:endParaRPr sz="1800" dirty="0">
              <a:latin typeface="Calibri"/>
              <a:cs typeface="Calibri"/>
            </a:endParaRPr>
          </a:p>
          <a:p>
            <a:pPr marL="12700" marR="581025">
              <a:lnSpc>
                <a:spcPct val="100000"/>
              </a:lnSpc>
              <a:spcBef>
                <a:spcPts val="840"/>
              </a:spcBef>
            </a:pPr>
            <a:r>
              <a:rPr sz="1800" dirty="0">
                <a:latin typeface="Calibri"/>
                <a:cs typeface="Calibri"/>
              </a:rPr>
              <a:t>Non </a:t>
            </a:r>
            <a:r>
              <a:rPr sz="1800" spc="-10" dirty="0">
                <a:latin typeface="Calibri"/>
                <a:cs typeface="Calibri"/>
              </a:rPr>
              <a:t>convinto </a:t>
            </a:r>
            <a:r>
              <a:rPr sz="1800" spc="-5" dirty="0">
                <a:latin typeface="Calibri"/>
                <a:cs typeface="Calibri"/>
              </a:rPr>
              <a:t>dei </a:t>
            </a:r>
            <a:r>
              <a:rPr sz="1800" spc="-10" dirty="0">
                <a:latin typeface="Calibri"/>
                <a:cs typeface="Calibri"/>
              </a:rPr>
              <a:t>risultati, </a:t>
            </a:r>
            <a:r>
              <a:rPr sz="1800" u="heavy" spc="-10" dirty="0">
                <a:solidFill>
                  <a:srgbClr val="800080"/>
                </a:solidFill>
                <a:latin typeface="Calibri"/>
                <a:cs typeface="Calibri"/>
                <a:hlinkClick r:id="rId3"/>
              </a:rPr>
              <a:t>Aaron Swartz </a:t>
            </a:r>
            <a:r>
              <a:rPr sz="1800" spc="-10" dirty="0">
                <a:latin typeface="Calibri"/>
                <a:cs typeface="Calibri"/>
              </a:rPr>
              <a:t>ripete </a:t>
            </a:r>
            <a:r>
              <a:rPr sz="1800" spc="-5" dirty="0">
                <a:latin typeface="Calibri"/>
                <a:cs typeface="Calibri"/>
              </a:rPr>
              <a:t>il </a:t>
            </a:r>
            <a:r>
              <a:rPr sz="1800" spc="-15" dirty="0">
                <a:latin typeface="Calibri"/>
                <a:cs typeface="Calibri"/>
              </a:rPr>
              <a:t>calcolo, </a:t>
            </a:r>
            <a:r>
              <a:rPr sz="1800" spc="-5" dirty="0">
                <a:latin typeface="Calibri"/>
                <a:cs typeface="Calibri"/>
              </a:rPr>
              <a:t>basandosi sulla </a:t>
            </a:r>
            <a:r>
              <a:rPr sz="1800" spc="-10" dirty="0">
                <a:latin typeface="Calibri"/>
                <a:cs typeface="Calibri"/>
              </a:rPr>
              <a:t>quantità </a:t>
            </a:r>
            <a:r>
              <a:rPr sz="1800" dirty="0">
                <a:latin typeface="Calibri"/>
                <a:cs typeface="Calibri"/>
              </a:rPr>
              <a:t>di  </a:t>
            </a:r>
            <a:r>
              <a:rPr sz="1800" spc="-15" dirty="0">
                <a:latin typeface="Calibri"/>
                <a:cs typeface="Calibri"/>
              </a:rPr>
              <a:t>testo </a:t>
            </a:r>
            <a:r>
              <a:rPr sz="1800" spc="-10" dirty="0">
                <a:latin typeface="Calibri"/>
                <a:cs typeface="Calibri"/>
              </a:rPr>
              <a:t>(il </a:t>
            </a:r>
            <a:r>
              <a:rPr sz="1800" spc="-5" dirty="0">
                <a:latin typeface="Calibri"/>
                <a:cs typeface="Calibri"/>
              </a:rPr>
              <a:t>numero di </a:t>
            </a:r>
            <a:r>
              <a:rPr sz="1800" spc="-15" dirty="0">
                <a:latin typeface="Calibri"/>
                <a:cs typeface="Calibri"/>
              </a:rPr>
              <a:t>lettere) </a:t>
            </a:r>
            <a:r>
              <a:rPr sz="1800" spc="-10" dirty="0">
                <a:latin typeface="Calibri"/>
                <a:cs typeface="Calibri"/>
              </a:rPr>
              <a:t>inserite </a:t>
            </a:r>
            <a:r>
              <a:rPr sz="1800" spc="-5" dirty="0">
                <a:latin typeface="Calibri"/>
                <a:cs typeface="Calibri"/>
              </a:rPr>
              <a:t>da ciascun </a:t>
            </a:r>
            <a:r>
              <a:rPr sz="1800" spc="-10" dirty="0">
                <a:latin typeface="Calibri"/>
                <a:cs typeface="Calibri"/>
              </a:rPr>
              <a:t>utente, </a:t>
            </a:r>
            <a:r>
              <a:rPr sz="1800" spc="-15" dirty="0">
                <a:latin typeface="Calibri"/>
                <a:cs typeface="Calibri"/>
              </a:rPr>
              <a:t>piuttosto </a:t>
            </a:r>
            <a:r>
              <a:rPr sz="1800" dirty="0">
                <a:latin typeface="Calibri"/>
                <a:cs typeface="Calibri"/>
              </a:rPr>
              <a:t>che </a:t>
            </a:r>
            <a:r>
              <a:rPr sz="1800" spc="-5" dirty="0">
                <a:latin typeface="Calibri"/>
                <a:cs typeface="Calibri"/>
              </a:rPr>
              <a:t>sul numero di  clic sul </a:t>
            </a:r>
            <a:r>
              <a:rPr sz="1800" spc="-10" dirty="0">
                <a:latin typeface="Calibri"/>
                <a:cs typeface="Calibri"/>
              </a:rPr>
              <a:t>pulsante</a:t>
            </a:r>
            <a:r>
              <a:rPr sz="1800" spc="15" dirty="0">
                <a:latin typeface="Calibri"/>
                <a:cs typeface="Calibri"/>
              </a:rPr>
              <a:t> </a:t>
            </a:r>
            <a:r>
              <a:rPr sz="1800" spc="-30" dirty="0">
                <a:latin typeface="Calibri"/>
                <a:cs typeface="Calibri"/>
              </a:rPr>
              <a:t>“salva”.</a:t>
            </a:r>
            <a:endParaRPr sz="1800" dirty="0">
              <a:latin typeface="Calibri"/>
              <a:cs typeface="Calibri"/>
            </a:endParaRPr>
          </a:p>
          <a:p>
            <a:pPr marL="12700" marR="568960">
              <a:lnSpc>
                <a:spcPct val="100000"/>
              </a:lnSpc>
            </a:pPr>
            <a:r>
              <a:rPr sz="1800" dirty="0">
                <a:latin typeface="Calibri"/>
                <a:cs typeface="Calibri"/>
              </a:rPr>
              <a:t>I </a:t>
            </a:r>
            <a:r>
              <a:rPr sz="1800" spc="-10" dirty="0">
                <a:latin typeface="Calibri"/>
                <a:cs typeface="Calibri"/>
              </a:rPr>
              <a:t>risultati </a:t>
            </a:r>
            <a:r>
              <a:rPr sz="1800" spc="-5" dirty="0">
                <a:latin typeface="Calibri"/>
                <a:cs typeface="Calibri"/>
              </a:rPr>
              <a:t>si </a:t>
            </a:r>
            <a:r>
              <a:rPr sz="1800" spc="-10" dirty="0">
                <a:latin typeface="Calibri"/>
                <a:cs typeface="Calibri"/>
              </a:rPr>
              <a:t>ribaltano: </a:t>
            </a:r>
            <a:r>
              <a:rPr sz="1800" dirty="0">
                <a:latin typeface="Calibri"/>
                <a:cs typeface="Calibri"/>
              </a:rPr>
              <a:t>è </a:t>
            </a:r>
            <a:r>
              <a:rPr sz="1800" spc="-10" dirty="0">
                <a:latin typeface="Calibri"/>
                <a:cs typeface="Calibri"/>
              </a:rPr>
              <a:t>vero </a:t>
            </a:r>
            <a:r>
              <a:rPr sz="1800" dirty="0">
                <a:latin typeface="Calibri"/>
                <a:cs typeface="Calibri"/>
              </a:rPr>
              <a:t>che </a:t>
            </a:r>
            <a:r>
              <a:rPr sz="1800" spc="-5" dirty="0">
                <a:latin typeface="Calibri"/>
                <a:cs typeface="Calibri"/>
              </a:rPr>
              <a:t>sono </a:t>
            </a:r>
            <a:r>
              <a:rPr sz="1800" dirty="0">
                <a:latin typeface="Calibri"/>
                <a:cs typeface="Calibri"/>
              </a:rPr>
              <a:t>gli </a:t>
            </a:r>
            <a:r>
              <a:rPr sz="1800" spc="-10" dirty="0">
                <a:latin typeface="Calibri"/>
                <a:cs typeface="Calibri"/>
              </a:rPr>
              <a:t>addetti </a:t>
            </a:r>
            <a:r>
              <a:rPr sz="1800" spc="-5" dirty="0">
                <a:latin typeface="Calibri"/>
                <a:cs typeface="Calibri"/>
              </a:rPr>
              <a:t>ai </a:t>
            </a:r>
            <a:r>
              <a:rPr sz="1800" spc="-10" dirty="0">
                <a:latin typeface="Calibri"/>
                <a:cs typeface="Calibri"/>
              </a:rPr>
              <a:t>lavori </a:t>
            </a:r>
            <a:r>
              <a:rPr sz="1800" dirty="0">
                <a:latin typeface="Calibri"/>
                <a:cs typeface="Calibri"/>
              </a:rPr>
              <a:t>a </a:t>
            </a:r>
            <a:r>
              <a:rPr sz="1800" spc="-10" dirty="0">
                <a:latin typeface="Calibri"/>
                <a:cs typeface="Calibri"/>
              </a:rPr>
              <a:t>compiere </a:t>
            </a:r>
            <a:r>
              <a:rPr sz="1800" spc="-5" dirty="0">
                <a:latin typeface="Calibri"/>
                <a:cs typeface="Calibri"/>
              </a:rPr>
              <a:t>la </a:t>
            </a:r>
            <a:r>
              <a:rPr sz="1800" spc="-15" dirty="0">
                <a:latin typeface="Calibri"/>
                <a:cs typeface="Calibri"/>
              </a:rPr>
              <a:t>stragrande  </a:t>
            </a:r>
            <a:r>
              <a:rPr sz="1800" spc="-10" dirty="0">
                <a:latin typeface="Calibri"/>
                <a:cs typeface="Calibri"/>
              </a:rPr>
              <a:t>maggioranza </a:t>
            </a:r>
            <a:r>
              <a:rPr sz="1800" spc="-5" dirty="0" err="1">
                <a:latin typeface="Calibri"/>
                <a:cs typeface="Calibri"/>
              </a:rPr>
              <a:t>delle</a:t>
            </a:r>
            <a:r>
              <a:rPr sz="1800" spc="-5" dirty="0">
                <a:latin typeface="Calibri"/>
                <a:cs typeface="Calibri"/>
              </a:rPr>
              <a:t> </a:t>
            </a:r>
            <a:r>
              <a:rPr sz="1800" spc="-5" dirty="0" err="1" smtClean="0">
                <a:latin typeface="Calibri"/>
                <a:cs typeface="Calibri"/>
              </a:rPr>
              <a:t>modifiche</a:t>
            </a:r>
            <a:r>
              <a:rPr lang="it-IT" sz="1800" spc="-5" dirty="0" smtClean="0">
                <a:latin typeface="Calibri"/>
                <a:cs typeface="Calibri"/>
              </a:rPr>
              <a:t>, m</a:t>
            </a:r>
            <a:r>
              <a:rPr sz="1800" dirty="0" smtClean="0">
                <a:latin typeface="Calibri"/>
                <a:cs typeface="Calibri"/>
              </a:rPr>
              <a:t>a </a:t>
            </a:r>
            <a:r>
              <a:rPr sz="1800" spc="-5" dirty="0">
                <a:latin typeface="Calibri"/>
                <a:cs typeface="Calibri"/>
              </a:rPr>
              <a:t>sono </a:t>
            </a:r>
            <a:r>
              <a:rPr sz="1800" dirty="0" err="1">
                <a:latin typeface="Calibri"/>
                <a:cs typeface="Calibri"/>
              </a:rPr>
              <a:t>gli</a:t>
            </a:r>
            <a:r>
              <a:rPr sz="1800" dirty="0">
                <a:latin typeface="Calibri"/>
                <a:cs typeface="Calibri"/>
              </a:rPr>
              <a:t> </a:t>
            </a:r>
            <a:r>
              <a:rPr sz="1800" b="1" spc="-5" dirty="0" smtClean="0">
                <a:latin typeface="Calibri"/>
                <a:cs typeface="Calibri"/>
              </a:rPr>
              <a:t>outsider</a:t>
            </a:r>
            <a:r>
              <a:rPr sz="1800" spc="-5" dirty="0" smtClean="0">
                <a:latin typeface="Calibri"/>
                <a:cs typeface="Calibri"/>
              </a:rPr>
              <a:t>, </a:t>
            </a:r>
            <a:r>
              <a:rPr sz="1800" spc="-5" dirty="0">
                <a:latin typeface="Calibri"/>
                <a:cs typeface="Calibri"/>
              </a:rPr>
              <a:t>ossia </a:t>
            </a:r>
            <a:r>
              <a:rPr sz="1800" dirty="0">
                <a:latin typeface="Calibri"/>
                <a:cs typeface="Calibri"/>
              </a:rPr>
              <a:t>gli </a:t>
            </a:r>
            <a:r>
              <a:rPr sz="1800" b="1" spc="-10" dirty="0">
                <a:latin typeface="Calibri"/>
                <a:cs typeface="Calibri"/>
              </a:rPr>
              <a:t>utenti </a:t>
            </a:r>
            <a:r>
              <a:rPr sz="1800" b="1" dirty="0">
                <a:latin typeface="Calibri"/>
                <a:cs typeface="Calibri"/>
              </a:rPr>
              <a:t>non </a:t>
            </a:r>
            <a:r>
              <a:rPr sz="1800" b="1" spc="-15" dirty="0" err="1" smtClean="0">
                <a:latin typeface="Calibri"/>
                <a:cs typeface="Calibri"/>
              </a:rPr>
              <a:t>registrati</a:t>
            </a:r>
            <a:r>
              <a:rPr lang="it-IT" sz="1800" b="1" spc="-15" dirty="0" smtClean="0">
                <a:latin typeface="Calibri"/>
                <a:cs typeface="Calibri"/>
              </a:rPr>
              <a:t>,</a:t>
            </a:r>
            <a:r>
              <a:rPr sz="1800" b="1" spc="-15" dirty="0" smtClean="0">
                <a:latin typeface="Calibri"/>
                <a:cs typeface="Calibri"/>
              </a:rPr>
              <a:t> </a:t>
            </a:r>
            <a:r>
              <a:rPr sz="1800" dirty="0">
                <a:latin typeface="Calibri"/>
                <a:cs typeface="Calibri"/>
              </a:rPr>
              <a:t>a  </a:t>
            </a:r>
            <a:r>
              <a:rPr sz="1800" spc="-15" dirty="0" err="1">
                <a:latin typeface="Calibri"/>
                <a:cs typeface="Calibri"/>
              </a:rPr>
              <a:t>fornire</a:t>
            </a:r>
            <a:r>
              <a:rPr sz="1800" spc="-15" dirty="0">
                <a:latin typeface="Calibri"/>
                <a:cs typeface="Calibri"/>
              </a:rPr>
              <a:t> </a:t>
            </a:r>
            <a:r>
              <a:rPr lang="it-IT" sz="1800" spc="-5" dirty="0" smtClean="0">
                <a:latin typeface="Calibri"/>
                <a:cs typeface="Calibri"/>
              </a:rPr>
              <a:t>gran parte del </a:t>
            </a:r>
            <a:r>
              <a:rPr sz="1800" spc="-10" dirty="0" err="1" smtClean="0">
                <a:latin typeface="Calibri"/>
                <a:cs typeface="Calibri"/>
              </a:rPr>
              <a:t>contenuto</a:t>
            </a:r>
            <a:r>
              <a:rPr lang="it-IT" spc="-10" dirty="0" smtClean="0">
                <a:latin typeface="Calibri"/>
                <a:cs typeface="Calibri"/>
              </a:rPr>
              <a:t>:</a:t>
            </a:r>
          </a:p>
          <a:p>
            <a:pPr marL="12700" marR="568960" algn="ctr">
              <a:lnSpc>
                <a:spcPct val="100000"/>
              </a:lnSpc>
            </a:pPr>
            <a:r>
              <a:rPr sz="1800" dirty="0" smtClean="0">
                <a:latin typeface="Calibri"/>
                <a:cs typeface="Calibri"/>
              </a:rPr>
              <a:t> </a:t>
            </a:r>
            <a:r>
              <a:rPr sz="1800" i="1" spc="10" dirty="0" smtClean="0">
                <a:latin typeface="Calibri"/>
                <a:cs typeface="Calibri"/>
              </a:rPr>
              <a:t>“</a:t>
            </a:r>
            <a:r>
              <a:rPr sz="1800" i="1" spc="10" dirty="0">
                <a:latin typeface="Calibri"/>
                <a:cs typeface="Calibri"/>
              </a:rPr>
              <a:t>The </a:t>
            </a:r>
            <a:r>
              <a:rPr sz="1800" i="1" spc="-10" dirty="0">
                <a:latin typeface="Calibri"/>
                <a:cs typeface="Calibri"/>
              </a:rPr>
              <a:t>formatters </a:t>
            </a:r>
            <a:r>
              <a:rPr sz="1800" i="1" spc="-5" dirty="0">
                <a:latin typeface="Calibri"/>
                <a:cs typeface="Calibri"/>
              </a:rPr>
              <a:t>aid </a:t>
            </a:r>
            <a:r>
              <a:rPr sz="1800" i="1" dirty="0">
                <a:latin typeface="Calibri"/>
                <a:cs typeface="Calibri"/>
              </a:rPr>
              <a:t>the </a:t>
            </a:r>
            <a:r>
              <a:rPr sz="1800" i="1" spc="-10" dirty="0">
                <a:latin typeface="Calibri"/>
                <a:cs typeface="Calibri"/>
              </a:rPr>
              <a:t>contributors, </a:t>
            </a:r>
            <a:r>
              <a:rPr sz="1800" i="1" spc="-5" dirty="0">
                <a:latin typeface="Calibri"/>
                <a:cs typeface="Calibri"/>
              </a:rPr>
              <a:t>not </a:t>
            </a:r>
            <a:r>
              <a:rPr sz="1800" i="1" dirty="0">
                <a:latin typeface="Calibri"/>
                <a:cs typeface="Calibri"/>
              </a:rPr>
              <a:t>the </a:t>
            </a:r>
            <a:r>
              <a:rPr sz="1800" i="1" spc="-5" dirty="0">
                <a:latin typeface="Calibri"/>
                <a:cs typeface="Calibri"/>
              </a:rPr>
              <a:t>other </a:t>
            </a:r>
            <a:r>
              <a:rPr sz="1800" i="1" dirty="0">
                <a:latin typeface="Calibri"/>
                <a:cs typeface="Calibri"/>
              </a:rPr>
              <a:t>way</a:t>
            </a:r>
            <a:r>
              <a:rPr sz="1800" i="1" spc="25" dirty="0">
                <a:latin typeface="Calibri"/>
                <a:cs typeface="Calibri"/>
              </a:rPr>
              <a:t> </a:t>
            </a:r>
            <a:r>
              <a:rPr sz="1800" i="1" spc="-25" dirty="0">
                <a:latin typeface="Calibri"/>
                <a:cs typeface="Calibri"/>
              </a:rPr>
              <a:t>around.”</a:t>
            </a:r>
            <a:endParaRPr sz="1800" dirty="0">
              <a:latin typeface="Calibri"/>
              <a:cs typeface="Calibri"/>
            </a:endParaRPr>
          </a:p>
          <a:p>
            <a:pPr marL="156210" algn="ctr">
              <a:lnSpc>
                <a:spcPct val="100000"/>
              </a:lnSpc>
              <a:spcBef>
                <a:spcPts val="105"/>
              </a:spcBef>
            </a:pPr>
            <a:r>
              <a:rPr sz="1200" spc="-10" dirty="0">
                <a:latin typeface="Calibri"/>
                <a:cs typeface="Calibri"/>
              </a:rPr>
              <a:t>Aaron Swartz. </a:t>
            </a:r>
            <a:r>
              <a:rPr sz="1200" dirty="0">
                <a:latin typeface="Calibri"/>
                <a:cs typeface="Calibri"/>
              </a:rPr>
              <a:t>4 </a:t>
            </a:r>
            <a:r>
              <a:rPr sz="1200" spc="-15" dirty="0">
                <a:latin typeface="Calibri"/>
                <a:cs typeface="Calibri"/>
              </a:rPr>
              <a:t>settembre </a:t>
            </a:r>
            <a:r>
              <a:rPr sz="1200" dirty="0">
                <a:latin typeface="Calibri"/>
                <a:cs typeface="Calibri"/>
              </a:rPr>
              <a:t>2006. </a:t>
            </a:r>
            <a:r>
              <a:rPr sz="1200" i="1" u="heavy" spc="-5" dirty="0">
                <a:solidFill>
                  <a:srgbClr val="800080"/>
                </a:solidFill>
                <a:latin typeface="Calibri"/>
                <a:cs typeface="Calibri"/>
                <a:hlinkClick r:id="rId4"/>
              </a:rPr>
              <a:t>"Raw </a:t>
            </a:r>
            <a:r>
              <a:rPr sz="1200" i="1" u="heavy" spc="-10" dirty="0">
                <a:solidFill>
                  <a:srgbClr val="800080"/>
                </a:solidFill>
                <a:latin typeface="Calibri"/>
                <a:cs typeface="Calibri"/>
                <a:hlinkClick r:id="rId4"/>
              </a:rPr>
              <a:t>Thought: </a:t>
            </a:r>
            <a:r>
              <a:rPr sz="1200" i="1" u="heavy" spc="-5" dirty="0">
                <a:solidFill>
                  <a:srgbClr val="800080"/>
                </a:solidFill>
                <a:latin typeface="Calibri"/>
                <a:cs typeface="Calibri"/>
                <a:hlinkClick r:id="rId4"/>
              </a:rPr>
              <a:t>Who </a:t>
            </a:r>
            <a:r>
              <a:rPr sz="1200" i="1" u="heavy" spc="-15" dirty="0">
                <a:solidFill>
                  <a:srgbClr val="800080"/>
                </a:solidFill>
                <a:latin typeface="Calibri"/>
                <a:cs typeface="Calibri"/>
                <a:hlinkClick r:id="rId4"/>
              </a:rPr>
              <a:t>Writes</a:t>
            </a:r>
            <a:r>
              <a:rPr sz="1200" i="1" u="heavy" spc="75" dirty="0">
                <a:solidFill>
                  <a:srgbClr val="800080"/>
                </a:solidFill>
                <a:latin typeface="Calibri"/>
                <a:cs typeface="Calibri"/>
                <a:hlinkClick r:id="rId4"/>
              </a:rPr>
              <a:t> </a:t>
            </a:r>
            <a:r>
              <a:rPr sz="1200" i="1" u="heavy" spc="-5" dirty="0">
                <a:solidFill>
                  <a:srgbClr val="800080"/>
                </a:solidFill>
                <a:latin typeface="Calibri"/>
                <a:cs typeface="Calibri"/>
                <a:hlinkClick r:id="rId4"/>
              </a:rPr>
              <a:t>Wikipedia?"</a:t>
            </a:r>
            <a:r>
              <a:rPr sz="1200" i="1" spc="-5" dirty="0">
                <a:latin typeface="Calibri"/>
                <a:cs typeface="Calibri"/>
              </a:rPr>
              <a:t>.</a:t>
            </a:r>
            <a:endParaRPr sz="1200" dirty="0">
              <a:latin typeface="Calibri"/>
              <a:cs typeface="Calibri"/>
            </a:endParaRPr>
          </a:p>
          <a:p>
            <a:pPr marL="12700">
              <a:lnSpc>
                <a:spcPct val="100000"/>
              </a:lnSpc>
              <a:spcBef>
                <a:spcPts val="944"/>
              </a:spcBef>
            </a:pPr>
            <a:r>
              <a:rPr sz="1800" spc="-5" dirty="0">
                <a:latin typeface="Calibri"/>
                <a:cs typeface="Calibri"/>
              </a:rPr>
              <a:t>Quale </a:t>
            </a:r>
            <a:r>
              <a:rPr sz="1800" spc="-10" dirty="0">
                <a:latin typeface="Calibri"/>
                <a:cs typeface="Calibri"/>
              </a:rPr>
              <a:t>affidabilità </a:t>
            </a:r>
            <a:r>
              <a:rPr sz="1800" spc="-5" dirty="0">
                <a:latin typeface="Calibri"/>
                <a:cs typeface="Calibri"/>
              </a:rPr>
              <a:t>hanno </a:t>
            </a:r>
            <a:r>
              <a:rPr sz="1800" dirty="0">
                <a:latin typeface="Calibri"/>
                <a:cs typeface="Calibri"/>
              </a:rPr>
              <a:t>gli </a:t>
            </a:r>
            <a:r>
              <a:rPr sz="1800" spc="-10" dirty="0">
                <a:latin typeface="Calibri"/>
                <a:cs typeface="Calibri"/>
              </a:rPr>
              <a:t>utenti</a:t>
            </a:r>
            <a:r>
              <a:rPr sz="1800" spc="35" dirty="0">
                <a:latin typeface="Calibri"/>
                <a:cs typeface="Calibri"/>
              </a:rPr>
              <a:t> </a:t>
            </a:r>
            <a:r>
              <a:rPr sz="1800" spc="-5" dirty="0">
                <a:latin typeface="Calibri"/>
                <a:cs typeface="Calibri"/>
              </a:rPr>
              <a:t>anonimi?</a:t>
            </a:r>
            <a:endParaRPr sz="1800" dirty="0">
              <a:latin typeface="Calibri"/>
              <a:cs typeface="Calibri"/>
            </a:endParaRPr>
          </a:p>
          <a:p>
            <a:pPr marL="12700" marR="5080">
              <a:lnSpc>
                <a:spcPct val="100000"/>
              </a:lnSpc>
            </a:pPr>
            <a:r>
              <a:rPr sz="1800" dirty="0">
                <a:latin typeface="Calibri"/>
                <a:cs typeface="Calibri"/>
              </a:rPr>
              <a:t>Nel 2007 </a:t>
            </a:r>
            <a:r>
              <a:rPr sz="1800" spc="-5" dirty="0">
                <a:latin typeface="Calibri"/>
                <a:cs typeface="Calibri"/>
              </a:rPr>
              <a:t>uno studio </a:t>
            </a:r>
            <a:r>
              <a:rPr sz="1800" spc="-10" dirty="0">
                <a:latin typeface="Calibri"/>
                <a:cs typeface="Calibri"/>
              </a:rPr>
              <a:t>condotto </a:t>
            </a:r>
            <a:r>
              <a:rPr sz="1800" spc="-5" dirty="0">
                <a:latin typeface="Calibri"/>
                <a:cs typeface="Calibri"/>
              </a:rPr>
              <a:t>da </a:t>
            </a:r>
            <a:r>
              <a:rPr sz="1800" spc="-10" dirty="0">
                <a:latin typeface="Calibri"/>
                <a:cs typeface="Calibri"/>
              </a:rPr>
              <a:t>ricercatori </a:t>
            </a:r>
            <a:r>
              <a:rPr sz="1800" spc="-5" dirty="0">
                <a:latin typeface="Calibri"/>
                <a:cs typeface="Calibri"/>
              </a:rPr>
              <a:t>del </a:t>
            </a:r>
            <a:r>
              <a:rPr sz="1800" b="1" dirty="0">
                <a:latin typeface="Calibri"/>
                <a:cs typeface="Calibri"/>
              </a:rPr>
              <a:t>Dartmouth </a:t>
            </a:r>
            <a:r>
              <a:rPr sz="1800" b="1" spc="-10" dirty="0">
                <a:latin typeface="Calibri"/>
                <a:cs typeface="Calibri"/>
              </a:rPr>
              <a:t>College </a:t>
            </a:r>
            <a:r>
              <a:rPr sz="1800" spc="-5" dirty="0">
                <a:latin typeface="Calibri"/>
                <a:cs typeface="Calibri"/>
              </a:rPr>
              <a:t>sulle </a:t>
            </a:r>
            <a:r>
              <a:rPr sz="1800" spc="-10" dirty="0">
                <a:latin typeface="Calibri"/>
                <a:cs typeface="Calibri"/>
              </a:rPr>
              <a:t>versioni francese  </a:t>
            </a:r>
            <a:r>
              <a:rPr sz="1800" dirty="0">
                <a:latin typeface="Calibri"/>
                <a:cs typeface="Calibri"/>
              </a:rPr>
              <a:t>e </a:t>
            </a:r>
            <a:r>
              <a:rPr sz="1800" spc="-5" dirty="0">
                <a:latin typeface="Calibri"/>
                <a:cs typeface="Calibri"/>
              </a:rPr>
              <a:t>olandese di Wikipedia </a:t>
            </a:r>
            <a:r>
              <a:rPr sz="1800" spc="-10" dirty="0">
                <a:latin typeface="Calibri"/>
                <a:cs typeface="Calibri"/>
              </a:rPr>
              <a:t>rileva </a:t>
            </a:r>
            <a:r>
              <a:rPr sz="1800" spc="-5" dirty="0">
                <a:latin typeface="Calibri"/>
                <a:cs typeface="Calibri"/>
              </a:rPr>
              <a:t>che </a:t>
            </a:r>
            <a:r>
              <a:rPr sz="1800" dirty="0">
                <a:latin typeface="Calibri"/>
                <a:cs typeface="Calibri"/>
              </a:rPr>
              <a:t>è pari a </a:t>
            </a:r>
            <a:r>
              <a:rPr sz="1800" spc="-5" dirty="0">
                <a:latin typeface="Calibri"/>
                <a:cs typeface="Calibri"/>
              </a:rPr>
              <a:t>quella di </a:t>
            </a:r>
            <a:r>
              <a:rPr sz="1800" spc="-15" dirty="0">
                <a:latin typeface="Calibri"/>
                <a:cs typeface="Calibri"/>
              </a:rPr>
              <a:t>coloro </a:t>
            </a:r>
            <a:r>
              <a:rPr sz="1800" spc="-5" dirty="0">
                <a:latin typeface="Calibri"/>
                <a:cs typeface="Calibri"/>
              </a:rPr>
              <a:t>che si </a:t>
            </a:r>
            <a:r>
              <a:rPr sz="1800" spc="-15" dirty="0">
                <a:latin typeface="Calibri"/>
                <a:cs typeface="Calibri"/>
              </a:rPr>
              <a:t>registrano </a:t>
            </a:r>
            <a:r>
              <a:rPr sz="1800" spc="-5" dirty="0">
                <a:latin typeface="Calibri"/>
                <a:cs typeface="Calibri"/>
              </a:rPr>
              <a:t>sul </a:t>
            </a:r>
            <a:r>
              <a:rPr sz="1800" spc="-10" dirty="0">
                <a:latin typeface="Calibri"/>
                <a:cs typeface="Calibri"/>
              </a:rPr>
              <a:t>sito.  </a:t>
            </a:r>
            <a:r>
              <a:rPr sz="1400" i="1" u="heavy" spc="-5" dirty="0">
                <a:solidFill>
                  <a:srgbClr val="800080"/>
                </a:solidFill>
                <a:latin typeface="Calibri"/>
                <a:cs typeface="Calibri"/>
                <a:hlinkClick r:id="rId5"/>
              </a:rPr>
              <a:t>"</a:t>
            </a:r>
            <a:r>
              <a:rPr sz="1400" u="heavy" spc="-5" dirty="0">
                <a:solidFill>
                  <a:srgbClr val="800080"/>
                </a:solidFill>
                <a:latin typeface="Calibri"/>
                <a:cs typeface="Calibri"/>
                <a:hlinkClick r:id="rId5"/>
              </a:rPr>
              <a:t>Wikipedia </a:t>
            </a:r>
            <a:r>
              <a:rPr sz="1400" u="heavy" dirty="0">
                <a:solidFill>
                  <a:srgbClr val="800080"/>
                </a:solidFill>
                <a:latin typeface="Calibri"/>
                <a:cs typeface="Calibri"/>
                <a:hlinkClick r:id="rId5"/>
              </a:rPr>
              <a:t>"Good </a:t>
            </a:r>
            <a:r>
              <a:rPr sz="1400" u="heavy" spc="-5" dirty="0">
                <a:solidFill>
                  <a:srgbClr val="800080"/>
                </a:solidFill>
                <a:latin typeface="Calibri"/>
                <a:cs typeface="Calibri"/>
                <a:hlinkClick r:id="rId5"/>
              </a:rPr>
              <a:t>Samaritans" </a:t>
            </a:r>
            <a:r>
              <a:rPr sz="1400" u="heavy" spc="-10" dirty="0">
                <a:solidFill>
                  <a:srgbClr val="800080"/>
                </a:solidFill>
                <a:latin typeface="Calibri"/>
                <a:cs typeface="Calibri"/>
                <a:hlinkClick r:id="rId5"/>
              </a:rPr>
              <a:t>Are </a:t>
            </a:r>
            <a:r>
              <a:rPr sz="1400" u="heavy" spc="-5" dirty="0">
                <a:solidFill>
                  <a:srgbClr val="800080"/>
                </a:solidFill>
                <a:latin typeface="Calibri"/>
                <a:cs typeface="Calibri"/>
                <a:hlinkClick r:id="rId5"/>
              </a:rPr>
              <a:t>on </a:t>
            </a:r>
            <a:r>
              <a:rPr sz="1400" u="heavy" dirty="0">
                <a:solidFill>
                  <a:srgbClr val="800080"/>
                </a:solidFill>
                <a:latin typeface="Calibri"/>
                <a:cs typeface="Calibri"/>
                <a:hlinkClick r:id="rId5"/>
              </a:rPr>
              <a:t>the Money"</a:t>
            </a:r>
            <a:r>
              <a:rPr sz="1400" dirty="0">
                <a:latin typeface="Calibri"/>
                <a:cs typeface="Calibri"/>
              </a:rPr>
              <a:t>. </a:t>
            </a:r>
            <a:r>
              <a:rPr sz="1400" i="1" spc="-5" dirty="0">
                <a:latin typeface="Calibri"/>
                <a:cs typeface="Calibri"/>
              </a:rPr>
              <a:t>Scientific American. </a:t>
            </a:r>
            <a:r>
              <a:rPr sz="1400" i="1" spc="-10" dirty="0">
                <a:latin typeface="Calibri"/>
                <a:cs typeface="Calibri"/>
              </a:rPr>
              <a:t>October </a:t>
            </a:r>
            <a:r>
              <a:rPr sz="1400" i="1" dirty="0">
                <a:latin typeface="Calibri"/>
                <a:cs typeface="Calibri"/>
              </a:rPr>
              <a:t>19,</a:t>
            </a:r>
            <a:r>
              <a:rPr sz="1400" i="1" spc="50" dirty="0">
                <a:latin typeface="Calibri"/>
                <a:cs typeface="Calibri"/>
              </a:rPr>
              <a:t> </a:t>
            </a:r>
            <a:r>
              <a:rPr sz="1400" i="1" dirty="0">
                <a:latin typeface="Calibri"/>
                <a:cs typeface="Calibri"/>
              </a:rPr>
              <a:t>2007.</a:t>
            </a:r>
            <a:endParaRPr sz="1400" dirty="0">
              <a:latin typeface="Calibri"/>
              <a:cs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0200" y="1057147"/>
            <a:ext cx="8402955" cy="5014193"/>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Utenti</a:t>
            </a:r>
            <a:r>
              <a:rPr sz="1800" b="1" spc="-40" dirty="0">
                <a:latin typeface="Calibri"/>
                <a:cs typeface="Calibri"/>
              </a:rPr>
              <a:t> </a:t>
            </a:r>
            <a:r>
              <a:rPr sz="1800" b="1" dirty="0">
                <a:latin typeface="Calibri"/>
                <a:cs typeface="Calibri"/>
              </a:rPr>
              <a:t>anonimi</a:t>
            </a:r>
            <a:endParaRPr sz="1800" dirty="0">
              <a:latin typeface="Calibri"/>
              <a:cs typeface="Calibri"/>
            </a:endParaRPr>
          </a:p>
          <a:p>
            <a:pPr marL="12700">
              <a:lnSpc>
                <a:spcPct val="100000"/>
              </a:lnSpc>
            </a:pPr>
            <a:r>
              <a:rPr sz="1800" spc="-30" dirty="0">
                <a:latin typeface="Calibri"/>
                <a:cs typeface="Calibri"/>
              </a:rPr>
              <a:t>Tutti </a:t>
            </a:r>
            <a:r>
              <a:rPr sz="1800" spc="-5" dirty="0">
                <a:latin typeface="Calibri"/>
                <a:cs typeface="Calibri"/>
              </a:rPr>
              <a:t>possono </a:t>
            </a:r>
            <a:r>
              <a:rPr sz="1800" spc="-10" dirty="0">
                <a:latin typeface="Calibri"/>
                <a:cs typeface="Calibri"/>
              </a:rPr>
              <a:t>scrivere </a:t>
            </a:r>
            <a:r>
              <a:rPr sz="1800" dirty="0">
                <a:latin typeface="Calibri"/>
                <a:cs typeface="Calibri"/>
              </a:rPr>
              <a:t>in </a:t>
            </a:r>
            <a:r>
              <a:rPr sz="1800" spc="-5" dirty="0">
                <a:latin typeface="Calibri"/>
                <a:cs typeface="Calibri"/>
              </a:rPr>
              <a:t>Wikipedia, </a:t>
            </a:r>
            <a:r>
              <a:rPr sz="1800" dirty="0">
                <a:latin typeface="Calibri"/>
                <a:cs typeface="Calibri"/>
              </a:rPr>
              <a:t>anche </a:t>
            </a:r>
            <a:r>
              <a:rPr sz="1800" spc="-5" dirty="0">
                <a:latin typeface="Calibri"/>
                <a:cs typeface="Calibri"/>
              </a:rPr>
              <a:t>in </a:t>
            </a:r>
            <a:r>
              <a:rPr sz="1800" spc="-10" dirty="0">
                <a:latin typeface="Calibri"/>
                <a:cs typeface="Calibri"/>
              </a:rPr>
              <a:t>forma</a:t>
            </a:r>
            <a:r>
              <a:rPr sz="1800" spc="75" dirty="0">
                <a:latin typeface="Calibri"/>
                <a:cs typeface="Calibri"/>
              </a:rPr>
              <a:t> </a:t>
            </a:r>
            <a:r>
              <a:rPr sz="1800" spc="-5" dirty="0">
                <a:latin typeface="Calibri"/>
                <a:cs typeface="Calibri"/>
              </a:rPr>
              <a:t>anonima.</a:t>
            </a:r>
            <a:endParaRPr sz="1800" dirty="0">
              <a:latin typeface="Calibri"/>
              <a:cs typeface="Calibri"/>
            </a:endParaRPr>
          </a:p>
          <a:p>
            <a:pPr marL="12700" marR="32384">
              <a:lnSpc>
                <a:spcPct val="100000"/>
              </a:lnSpc>
            </a:pPr>
            <a:r>
              <a:rPr lang="it-IT" spc="-5" dirty="0" smtClean="0">
                <a:latin typeface="Calibri"/>
                <a:cs typeface="Calibri"/>
              </a:rPr>
              <a:t>È</a:t>
            </a:r>
            <a:r>
              <a:rPr sz="1800" spc="-5" dirty="0" smtClean="0">
                <a:latin typeface="Calibri"/>
                <a:cs typeface="Calibri"/>
              </a:rPr>
              <a:t> </a:t>
            </a:r>
            <a:r>
              <a:rPr sz="1800" spc="-5" dirty="0">
                <a:latin typeface="Calibri"/>
                <a:cs typeface="Calibri"/>
              </a:rPr>
              <a:t>possibile </a:t>
            </a:r>
            <a:r>
              <a:rPr sz="1800" spc="-10" dirty="0">
                <a:latin typeface="Calibri"/>
                <a:cs typeface="Calibri"/>
              </a:rPr>
              <a:t>creare </a:t>
            </a:r>
            <a:r>
              <a:rPr sz="1800" dirty="0">
                <a:latin typeface="Calibri"/>
                <a:cs typeface="Calibri"/>
              </a:rPr>
              <a:t>o </a:t>
            </a:r>
            <a:r>
              <a:rPr sz="1800" spc="-10" dirty="0">
                <a:latin typeface="Calibri"/>
                <a:cs typeface="Calibri"/>
              </a:rPr>
              <a:t>modificare </a:t>
            </a:r>
            <a:r>
              <a:rPr sz="1800" spc="-5" dirty="0">
                <a:latin typeface="Calibri"/>
                <a:cs typeface="Calibri"/>
              </a:rPr>
              <a:t>una </a:t>
            </a:r>
            <a:r>
              <a:rPr sz="1800" spc="-10" dirty="0">
                <a:latin typeface="Calibri"/>
                <a:cs typeface="Calibri"/>
              </a:rPr>
              <a:t>voce senza </a:t>
            </a:r>
            <a:r>
              <a:rPr sz="1800" spc="-15" dirty="0">
                <a:latin typeface="Calibri"/>
                <a:cs typeface="Calibri"/>
              </a:rPr>
              <a:t>avere </a:t>
            </a:r>
            <a:r>
              <a:rPr sz="1800" spc="-5" dirty="0">
                <a:latin typeface="Calibri"/>
                <a:cs typeface="Calibri"/>
              </a:rPr>
              <a:t>un </a:t>
            </a:r>
            <a:r>
              <a:rPr sz="1800" i="1" spc="-10" dirty="0">
                <a:latin typeface="Calibri"/>
                <a:cs typeface="Calibri"/>
              </a:rPr>
              <a:t>account</a:t>
            </a:r>
            <a:r>
              <a:rPr sz="1800" spc="-10" dirty="0">
                <a:latin typeface="Calibri"/>
                <a:cs typeface="Calibri"/>
              </a:rPr>
              <a:t> </a:t>
            </a:r>
            <a:r>
              <a:rPr sz="1800" dirty="0">
                <a:latin typeface="Calibri"/>
                <a:cs typeface="Calibri"/>
              </a:rPr>
              <a:t>o </a:t>
            </a:r>
            <a:r>
              <a:rPr sz="1800" spc="-10" dirty="0">
                <a:latin typeface="Calibri"/>
                <a:cs typeface="Calibri"/>
              </a:rPr>
              <a:t>senza </a:t>
            </a:r>
            <a:r>
              <a:rPr sz="1800" spc="-10" dirty="0" err="1">
                <a:latin typeface="Calibri"/>
                <a:cs typeface="Calibri"/>
              </a:rPr>
              <a:t>essersi</a:t>
            </a:r>
            <a:r>
              <a:rPr sz="1800" spc="-10" dirty="0">
                <a:latin typeface="Calibri"/>
                <a:cs typeface="Calibri"/>
              </a:rPr>
              <a:t> </a:t>
            </a:r>
            <a:r>
              <a:rPr sz="1800" spc="-15" dirty="0" err="1" smtClean="0">
                <a:latin typeface="Calibri"/>
                <a:cs typeface="Calibri"/>
              </a:rPr>
              <a:t>registrati</a:t>
            </a:r>
            <a:r>
              <a:rPr lang="it-IT" sz="1800" spc="-15" dirty="0" smtClean="0">
                <a:latin typeface="Calibri"/>
                <a:cs typeface="Calibri"/>
              </a:rPr>
              <a:t> -</a:t>
            </a:r>
            <a:r>
              <a:rPr lang="it-IT" spc="-5" dirty="0" smtClean="0">
                <a:latin typeface="Calibri"/>
                <a:cs typeface="Calibri"/>
              </a:rPr>
              <a:t>n</a:t>
            </a:r>
            <a:r>
              <a:rPr sz="1800" spc="-5" dirty="0" err="1" smtClean="0">
                <a:latin typeface="Calibri"/>
                <a:cs typeface="Calibri"/>
              </a:rPr>
              <a:t>ella</a:t>
            </a:r>
            <a:r>
              <a:rPr sz="1800" spc="-5" dirty="0" smtClean="0">
                <a:latin typeface="Calibri"/>
                <a:cs typeface="Calibri"/>
              </a:rPr>
              <a:t> </a:t>
            </a:r>
            <a:r>
              <a:rPr sz="1800" spc="-10" dirty="0">
                <a:latin typeface="Calibri"/>
                <a:cs typeface="Calibri"/>
              </a:rPr>
              <a:t>cronologia </a:t>
            </a:r>
            <a:r>
              <a:rPr sz="1800" spc="-5" dirty="0">
                <a:latin typeface="Calibri"/>
                <a:cs typeface="Calibri"/>
              </a:rPr>
              <a:t>delle modifiche </a:t>
            </a:r>
            <a:r>
              <a:rPr sz="1800" dirty="0">
                <a:latin typeface="Calibri"/>
                <a:cs typeface="Calibri"/>
              </a:rPr>
              <a:t>viene </a:t>
            </a:r>
            <a:r>
              <a:rPr sz="1800" spc="-15" dirty="0">
                <a:latin typeface="Calibri"/>
                <a:cs typeface="Calibri"/>
              </a:rPr>
              <a:t>registrato </a:t>
            </a:r>
            <a:r>
              <a:rPr sz="1800" spc="-10" dirty="0">
                <a:latin typeface="Calibri"/>
                <a:cs typeface="Calibri"/>
              </a:rPr>
              <a:t>l’indirizzo</a:t>
            </a:r>
            <a:r>
              <a:rPr sz="1800" spc="125" dirty="0">
                <a:latin typeface="Calibri"/>
                <a:cs typeface="Calibri"/>
              </a:rPr>
              <a:t> </a:t>
            </a:r>
            <a:r>
              <a:rPr sz="1800" spc="-80" dirty="0">
                <a:latin typeface="Calibri"/>
                <a:cs typeface="Calibri"/>
              </a:rPr>
              <a:t>IP.</a:t>
            </a:r>
            <a:endParaRPr sz="1800" dirty="0">
              <a:latin typeface="Calibri"/>
              <a:cs typeface="Calibri"/>
            </a:endParaRPr>
          </a:p>
          <a:p>
            <a:pPr marL="12700">
              <a:lnSpc>
                <a:spcPct val="100000"/>
              </a:lnSpc>
            </a:pPr>
            <a:r>
              <a:rPr sz="1800" spc="-10" dirty="0">
                <a:latin typeface="Calibri"/>
                <a:cs typeface="Calibri"/>
              </a:rPr>
              <a:t>Secondo </a:t>
            </a:r>
            <a:r>
              <a:rPr sz="1800" spc="-5" dirty="0">
                <a:latin typeface="Calibri"/>
                <a:cs typeface="Calibri"/>
              </a:rPr>
              <a:t>Wikimedia </a:t>
            </a:r>
            <a:r>
              <a:rPr sz="1800" dirty="0">
                <a:latin typeface="Calibri"/>
                <a:cs typeface="Calibri"/>
              </a:rPr>
              <a:t>¼ </a:t>
            </a:r>
            <a:r>
              <a:rPr sz="1800" spc="-5" dirty="0">
                <a:latin typeface="Calibri"/>
                <a:cs typeface="Calibri"/>
              </a:rPr>
              <a:t>del </a:t>
            </a:r>
            <a:r>
              <a:rPr sz="1800" spc="-15" dirty="0">
                <a:latin typeface="Calibri"/>
                <a:cs typeface="Calibri"/>
              </a:rPr>
              <a:t>traffico </a:t>
            </a:r>
            <a:r>
              <a:rPr sz="1800" spc="-5" dirty="0">
                <a:latin typeface="Calibri"/>
                <a:cs typeface="Calibri"/>
              </a:rPr>
              <a:t>di </a:t>
            </a:r>
            <a:r>
              <a:rPr sz="1800" spc="-10" dirty="0">
                <a:latin typeface="Calibri"/>
                <a:cs typeface="Calibri"/>
              </a:rPr>
              <a:t>Wikipedia proviene </a:t>
            </a:r>
            <a:r>
              <a:rPr sz="1800" spc="-5" dirty="0">
                <a:latin typeface="Calibri"/>
                <a:cs typeface="Calibri"/>
              </a:rPr>
              <a:t>da </a:t>
            </a:r>
            <a:r>
              <a:rPr sz="1800" spc="-10" dirty="0">
                <a:latin typeface="Calibri"/>
                <a:cs typeface="Calibri"/>
              </a:rPr>
              <a:t>utenti </a:t>
            </a:r>
            <a:r>
              <a:rPr sz="1800" spc="-5" dirty="0">
                <a:latin typeface="Calibri"/>
                <a:cs typeface="Calibri"/>
              </a:rPr>
              <a:t>non </a:t>
            </a:r>
            <a:r>
              <a:rPr sz="1800" spc="-15" dirty="0">
                <a:latin typeface="Calibri"/>
                <a:cs typeface="Calibri"/>
              </a:rPr>
              <a:t>registrati</a:t>
            </a:r>
            <a:r>
              <a:rPr sz="1800" spc="260" dirty="0">
                <a:latin typeface="Calibri"/>
                <a:cs typeface="Calibri"/>
              </a:rPr>
              <a:t> </a:t>
            </a:r>
            <a:r>
              <a:rPr sz="1800" spc="-10" dirty="0">
                <a:latin typeface="Calibri"/>
                <a:cs typeface="Calibri"/>
              </a:rPr>
              <a:t>che</a:t>
            </a:r>
            <a:endParaRPr sz="1800" dirty="0">
              <a:latin typeface="Calibri"/>
              <a:cs typeface="Calibri"/>
            </a:endParaRPr>
          </a:p>
          <a:p>
            <a:pPr marL="12700">
              <a:lnSpc>
                <a:spcPct val="100000"/>
              </a:lnSpc>
            </a:pPr>
            <a:r>
              <a:rPr sz="1800" spc="-10" dirty="0">
                <a:latin typeface="Calibri"/>
                <a:cs typeface="Calibri"/>
              </a:rPr>
              <a:t>difficilmente diventeranno collaboratori stabili.</a:t>
            </a:r>
            <a:r>
              <a:rPr sz="1800" spc="85" dirty="0">
                <a:latin typeface="Calibri"/>
                <a:cs typeface="Calibri"/>
              </a:rPr>
              <a:t> </a:t>
            </a:r>
            <a:r>
              <a:rPr sz="1200" u="sng" spc="-5" dirty="0">
                <a:solidFill>
                  <a:srgbClr val="0000FF"/>
                </a:solidFill>
                <a:latin typeface="Calibri"/>
                <a:cs typeface="Calibri"/>
                <a:hlinkClick r:id="rId2"/>
              </a:rPr>
              <a:t>https://it.wikipedia.org/wiki/Wikipedia#Autori</a:t>
            </a:r>
            <a:endParaRPr sz="1200" dirty="0">
              <a:latin typeface="Calibri"/>
              <a:cs typeface="Calibri"/>
            </a:endParaRPr>
          </a:p>
          <a:p>
            <a:pPr>
              <a:lnSpc>
                <a:spcPct val="100000"/>
              </a:lnSpc>
              <a:spcBef>
                <a:spcPts val="30"/>
              </a:spcBef>
            </a:pPr>
            <a:endParaRPr sz="1850" dirty="0">
              <a:latin typeface="Times New Roman"/>
              <a:cs typeface="Times New Roman"/>
            </a:endParaRPr>
          </a:p>
          <a:p>
            <a:pPr marL="12700">
              <a:lnSpc>
                <a:spcPct val="100000"/>
              </a:lnSpc>
              <a:spcBef>
                <a:spcPts val="5"/>
              </a:spcBef>
            </a:pPr>
            <a:r>
              <a:rPr sz="1800" b="1" spc="-10" dirty="0">
                <a:latin typeface="Calibri"/>
                <a:cs typeface="Calibri"/>
              </a:rPr>
              <a:t>Utenti</a:t>
            </a:r>
            <a:r>
              <a:rPr sz="1800" b="1" spc="-40" dirty="0">
                <a:latin typeface="Calibri"/>
                <a:cs typeface="Calibri"/>
              </a:rPr>
              <a:t> </a:t>
            </a:r>
            <a:r>
              <a:rPr sz="1800" b="1" spc="-15" dirty="0">
                <a:latin typeface="Calibri"/>
                <a:cs typeface="Calibri"/>
              </a:rPr>
              <a:t>registrati</a:t>
            </a:r>
            <a:endParaRPr sz="1800" dirty="0">
              <a:latin typeface="Calibri"/>
              <a:cs typeface="Calibri"/>
            </a:endParaRPr>
          </a:p>
          <a:p>
            <a:pPr marL="12700" marR="182880">
              <a:lnSpc>
                <a:spcPct val="100000"/>
              </a:lnSpc>
            </a:pPr>
            <a:r>
              <a:rPr sz="1800" spc="-5" dirty="0">
                <a:latin typeface="Calibri"/>
                <a:cs typeface="Calibri"/>
              </a:rPr>
              <a:t>Si dividono </a:t>
            </a:r>
            <a:r>
              <a:rPr sz="1800" spc="-15" dirty="0">
                <a:latin typeface="Calibri"/>
                <a:cs typeface="Calibri"/>
              </a:rPr>
              <a:t>fra </a:t>
            </a:r>
            <a:r>
              <a:rPr sz="1800" spc="-5" dirty="0">
                <a:latin typeface="Calibri"/>
                <a:cs typeface="Calibri"/>
              </a:rPr>
              <a:t>quelli </a:t>
            </a:r>
            <a:r>
              <a:rPr sz="1800" dirty="0">
                <a:latin typeface="Calibri"/>
                <a:cs typeface="Calibri"/>
              </a:rPr>
              <a:t>appena </a:t>
            </a:r>
            <a:r>
              <a:rPr sz="1800" spc="-15" dirty="0">
                <a:latin typeface="Calibri"/>
                <a:cs typeface="Calibri"/>
              </a:rPr>
              <a:t>registrati </a:t>
            </a:r>
            <a:r>
              <a:rPr sz="1800" dirty="0">
                <a:latin typeface="Calibri"/>
                <a:cs typeface="Calibri"/>
              </a:rPr>
              <a:t>e </a:t>
            </a:r>
            <a:r>
              <a:rPr sz="1800" spc="-5" dirty="0">
                <a:latin typeface="Calibri"/>
                <a:cs typeface="Calibri"/>
              </a:rPr>
              <a:t>quelli </a:t>
            </a:r>
            <a:r>
              <a:rPr sz="1800" spc="-15" dirty="0">
                <a:latin typeface="Calibri"/>
                <a:cs typeface="Calibri"/>
              </a:rPr>
              <a:t>registrati </a:t>
            </a:r>
            <a:r>
              <a:rPr sz="1800" spc="-5" dirty="0">
                <a:latin typeface="Calibri"/>
                <a:cs typeface="Calibri"/>
              </a:rPr>
              <a:t>da almeno </a:t>
            </a:r>
            <a:r>
              <a:rPr sz="1800" dirty="0">
                <a:latin typeface="Calibri"/>
                <a:cs typeface="Calibri"/>
              </a:rPr>
              <a:t>4 </a:t>
            </a:r>
            <a:r>
              <a:rPr sz="1800" spc="-5" dirty="0" err="1" smtClean="0">
                <a:latin typeface="Calibri"/>
                <a:cs typeface="Calibri"/>
              </a:rPr>
              <a:t>giorni</a:t>
            </a:r>
            <a:r>
              <a:rPr lang="it-IT" sz="1800" spc="-5" dirty="0" smtClean="0">
                <a:latin typeface="Calibri"/>
                <a:cs typeface="Calibri"/>
              </a:rPr>
              <a:t>,</a:t>
            </a:r>
            <a:r>
              <a:rPr sz="1800" spc="-5" dirty="0" smtClean="0">
                <a:latin typeface="Calibri"/>
                <a:cs typeface="Calibri"/>
              </a:rPr>
              <a:t> </a:t>
            </a:r>
            <a:r>
              <a:rPr sz="1800" dirty="0">
                <a:latin typeface="Calibri"/>
                <a:cs typeface="Calibri"/>
              </a:rPr>
              <a:t>e </a:t>
            </a:r>
            <a:r>
              <a:rPr sz="1800" spc="-5" dirty="0">
                <a:latin typeface="Calibri"/>
                <a:cs typeface="Calibri"/>
              </a:rPr>
              <a:t>autori di </a:t>
            </a:r>
            <a:r>
              <a:rPr lang="it-IT" sz="1800" spc="-5" dirty="0" smtClean="0">
                <a:latin typeface="Calibri"/>
                <a:cs typeface="Calibri"/>
              </a:rPr>
              <a:t>almeno </a:t>
            </a:r>
            <a:r>
              <a:rPr sz="1800" dirty="0" smtClean="0">
                <a:latin typeface="Calibri"/>
                <a:cs typeface="Calibri"/>
              </a:rPr>
              <a:t>10  </a:t>
            </a:r>
            <a:r>
              <a:rPr sz="1800" spc="-5" dirty="0">
                <a:latin typeface="Calibri"/>
                <a:cs typeface="Calibri"/>
              </a:rPr>
              <a:t>modifiche. </a:t>
            </a:r>
            <a:r>
              <a:rPr sz="1800" dirty="0">
                <a:latin typeface="Calibri"/>
                <a:cs typeface="Calibri"/>
              </a:rPr>
              <a:t>I </a:t>
            </a:r>
            <a:r>
              <a:rPr sz="1800" spc="-5" dirty="0">
                <a:latin typeface="Calibri"/>
                <a:cs typeface="Calibri"/>
              </a:rPr>
              <a:t>primi possono </a:t>
            </a:r>
            <a:r>
              <a:rPr sz="1800" spc="-10" dirty="0">
                <a:latin typeface="Calibri"/>
                <a:cs typeface="Calibri"/>
              </a:rPr>
              <a:t>creare </a:t>
            </a:r>
            <a:r>
              <a:rPr sz="1800" dirty="0">
                <a:latin typeface="Calibri"/>
                <a:cs typeface="Calibri"/>
              </a:rPr>
              <a:t>e </a:t>
            </a:r>
            <a:r>
              <a:rPr sz="1800" spc="-10" dirty="0">
                <a:latin typeface="Calibri"/>
                <a:cs typeface="Calibri"/>
              </a:rPr>
              <a:t>modificare </a:t>
            </a:r>
            <a:r>
              <a:rPr sz="1800" spc="-5" dirty="0">
                <a:latin typeface="Calibri"/>
                <a:cs typeface="Calibri"/>
              </a:rPr>
              <a:t>pagine (a </a:t>
            </a:r>
            <a:r>
              <a:rPr sz="1800" dirty="0">
                <a:latin typeface="Calibri"/>
                <a:cs typeface="Calibri"/>
              </a:rPr>
              <a:t>meno </a:t>
            </a:r>
            <a:r>
              <a:rPr sz="1800" dirty="0" err="1">
                <a:latin typeface="Calibri"/>
                <a:cs typeface="Calibri"/>
              </a:rPr>
              <a:t>che</a:t>
            </a:r>
            <a:r>
              <a:rPr sz="1800" dirty="0">
                <a:latin typeface="Calibri"/>
                <a:cs typeface="Calibri"/>
              </a:rPr>
              <a:t> </a:t>
            </a:r>
            <a:r>
              <a:rPr lang="it-IT" sz="1800" dirty="0" smtClean="0">
                <a:latin typeface="Calibri"/>
                <a:cs typeface="Calibri"/>
              </a:rPr>
              <a:t>non </a:t>
            </a:r>
            <a:r>
              <a:rPr sz="1800" spc="-5" dirty="0" err="1" smtClean="0">
                <a:latin typeface="Calibri"/>
                <a:cs typeface="Calibri"/>
              </a:rPr>
              <a:t>siano</a:t>
            </a:r>
            <a:r>
              <a:rPr sz="1800" spc="-5" dirty="0" smtClean="0">
                <a:latin typeface="Calibri"/>
                <a:cs typeface="Calibri"/>
              </a:rPr>
              <a:t> </a:t>
            </a:r>
            <a:r>
              <a:rPr sz="1800" u="heavy" spc="-20" dirty="0">
                <a:solidFill>
                  <a:srgbClr val="800080"/>
                </a:solidFill>
                <a:latin typeface="Calibri"/>
                <a:cs typeface="Calibri"/>
              </a:rPr>
              <a:t>protette </a:t>
            </a:r>
            <a:r>
              <a:rPr sz="1800" u="heavy" dirty="0">
                <a:solidFill>
                  <a:srgbClr val="800080"/>
                </a:solidFill>
                <a:latin typeface="Calibri"/>
                <a:cs typeface="Calibri"/>
              </a:rPr>
              <a:t>o </a:t>
            </a:r>
            <a:r>
              <a:rPr sz="1800" dirty="0">
                <a:solidFill>
                  <a:srgbClr val="800080"/>
                </a:solidFill>
                <a:latin typeface="Calibri"/>
                <a:cs typeface="Calibri"/>
              </a:rPr>
              <a:t> </a:t>
            </a:r>
            <a:r>
              <a:rPr sz="1800" u="heavy" spc="-15" dirty="0">
                <a:solidFill>
                  <a:srgbClr val="800080"/>
                </a:solidFill>
                <a:latin typeface="Calibri"/>
                <a:cs typeface="Calibri"/>
              </a:rPr>
              <a:t>semiprotette</a:t>
            </a:r>
            <a:r>
              <a:rPr sz="1800" spc="-15" dirty="0">
                <a:latin typeface="Calibri"/>
                <a:cs typeface="Calibri"/>
              </a:rPr>
              <a:t>), </a:t>
            </a:r>
            <a:r>
              <a:rPr sz="1800" dirty="0">
                <a:latin typeface="Calibri"/>
                <a:cs typeface="Calibri"/>
              </a:rPr>
              <a:t>ma </a:t>
            </a:r>
            <a:r>
              <a:rPr sz="1800" spc="-5" dirty="0">
                <a:latin typeface="Calibri"/>
                <a:cs typeface="Calibri"/>
              </a:rPr>
              <a:t>non possono </a:t>
            </a:r>
            <a:r>
              <a:rPr sz="1800" spc="-10" dirty="0">
                <a:latin typeface="Calibri"/>
                <a:cs typeface="Calibri"/>
              </a:rPr>
              <a:t>spostarle </a:t>
            </a:r>
            <a:r>
              <a:rPr sz="1800" dirty="0">
                <a:latin typeface="Calibri"/>
                <a:cs typeface="Calibri"/>
              </a:rPr>
              <a:t>e </a:t>
            </a:r>
            <a:r>
              <a:rPr sz="1800" spc="-5" dirty="0">
                <a:latin typeface="Calibri"/>
                <a:cs typeface="Calibri"/>
              </a:rPr>
              <a:t>non possono </a:t>
            </a:r>
            <a:r>
              <a:rPr sz="1800" spc="-10" dirty="0">
                <a:latin typeface="Calibri"/>
                <a:cs typeface="Calibri"/>
              </a:rPr>
              <a:t>caricare</a:t>
            </a:r>
            <a:r>
              <a:rPr sz="1800" spc="80" dirty="0">
                <a:latin typeface="Calibri"/>
                <a:cs typeface="Calibri"/>
              </a:rPr>
              <a:t> </a:t>
            </a:r>
            <a:r>
              <a:rPr sz="1800" spc="-5" dirty="0">
                <a:latin typeface="Calibri"/>
                <a:cs typeface="Calibri"/>
              </a:rPr>
              <a:t>file.</a:t>
            </a:r>
            <a:endParaRPr sz="1800" dirty="0">
              <a:latin typeface="Calibri"/>
              <a:cs typeface="Calibri"/>
            </a:endParaRPr>
          </a:p>
          <a:p>
            <a:pPr marL="12700" marR="386080">
              <a:lnSpc>
                <a:spcPct val="100000"/>
              </a:lnSpc>
            </a:pPr>
            <a:r>
              <a:rPr sz="1800" dirty="0">
                <a:latin typeface="Calibri"/>
                <a:cs typeface="Calibri"/>
              </a:rPr>
              <a:t>I </a:t>
            </a:r>
            <a:r>
              <a:rPr sz="1800" spc="-10" dirty="0">
                <a:latin typeface="Calibri"/>
                <a:cs typeface="Calibri"/>
              </a:rPr>
              <a:t>secondi </a:t>
            </a:r>
            <a:r>
              <a:rPr sz="1800" dirty="0">
                <a:latin typeface="Calibri"/>
                <a:cs typeface="Calibri"/>
              </a:rPr>
              <a:t>– </a:t>
            </a:r>
            <a:r>
              <a:rPr sz="1800" spc="-10" dirty="0">
                <a:latin typeface="Calibri"/>
                <a:cs typeface="Calibri"/>
              </a:rPr>
              <a:t>detti </a:t>
            </a:r>
            <a:r>
              <a:rPr sz="1800" i="1" spc="-10" dirty="0">
                <a:latin typeface="Calibri"/>
                <a:cs typeface="Calibri"/>
              </a:rPr>
              <a:t>utenti autoconvalidati </a:t>
            </a:r>
            <a:r>
              <a:rPr sz="1800" dirty="0">
                <a:latin typeface="Calibri"/>
                <a:cs typeface="Calibri"/>
              </a:rPr>
              <a:t>– </a:t>
            </a:r>
            <a:r>
              <a:rPr sz="1800" spc="-5" dirty="0">
                <a:latin typeface="Calibri"/>
                <a:cs typeface="Calibri"/>
              </a:rPr>
              <a:t>possono </a:t>
            </a:r>
            <a:r>
              <a:rPr sz="1800" spc="-10" dirty="0">
                <a:latin typeface="Calibri"/>
                <a:cs typeface="Calibri"/>
              </a:rPr>
              <a:t>caricare </a:t>
            </a:r>
            <a:r>
              <a:rPr sz="1800" dirty="0">
                <a:latin typeface="Calibri"/>
                <a:cs typeface="Calibri"/>
              </a:rPr>
              <a:t>i </a:t>
            </a:r>
            <a:r>
              <a:rPr sz="1800" spc="-5" dirty="0">
                <a:latin typeface="Calibri"/>
                <a:cs typeface="Calibri"/>
              </a:rPr>
              <a:t>file </a:t>
            </a:r>
            <a:r>
              <a:rPr sz="1800" dirty="0">
                <a:latin typeface="Calibri"/>
                <a:cs typeface="Calibri"/>
              </a:rPr>
              <a:t>o </a:t>
            </a:r>
            <a:r>
              <a:rPr sz="1800" spc="-10" dirty="0">
                <a:latin typeface="Calibri"/>
                <a:cs typeface="Calibri"/>
              </a:rPr>
              <a:t>nuove versioni </a:t>
            </a:r>
            <a:r>
              <a:rPr sz="1800" spc="-5" dirty="0">
                <a:latin typeface="Calibri"/>
                <a:cs typeface="Calibri"/>
              </a:rPr>
              <a:t>di file;  </a:t>
            </a:r>
            <a:r>
              <a:rPr sz="1800" spc="-10" dirty="0">
                <a:latin typeface="Calibri"/>
                <a:cs typeface="Calibri"/>
              </a:rPr>
              <a:t>modificare </a:t>
            </a:r>
            <a:r>
              <a:rPr sz="1800" spc="-5" dirty="0">
                <a:latin typeface="Calibri"/>
                <a:cs typeface="Calibri"/>
              </a:rPr>
              <a:t>pagine</a:t>
            </a:r>
            <a:r>
              <a:rPr sz="1800" spc="-5" dirty="0">
                <a:solidFill>
                  <a:srgbClr val="0000FF"/>
                </a:solidFill>
                <a:latin typeface="Calibri"/>
                <a:cs typeface="Calibri"/>
              </a:rPr>
              <a:t> </a:t>
            </a:r>
            <a:r>
              <a:rPr sz="1800" u="heavy" spc="-20" dirty="0">
                <a:solidFill>
                  <a:srgbClr val="0000FF"/>
                </a:solidFill>
                <a:latin typeface="Calibri"/>
                <a:cs typeface="Calibri"/>
              </a:rPr>
              <a:t>protette </a:t>
            </a:r>
            <a:r>
              <a:rPr sz="1800" u="heavy" spc="-5" dirty="0">
                <a:solidFill>
                  <a:srgbClr val="0000FF"/>
                </a:solidFill>
                <a:latin typeface="Calibri"/>
                <a:cs typeface="Calibri"/>
              </a:rPr>
              <a:t>parzialmente</a:t>
            </a:r>
            <a:r>
              <a:rPr sz="1800" spc="-5" dirty="0">
                <a:latin typeface="Calibri"/>
                <a:cs typeface="Calibri"/>
              </a:rPr>
              <a:t>;</a:t>
            </a:r>
            <a:r>
              <a:rPr sz="1800" spc="-5" dirty="0">
                <a:solidFill>
                  <a:srgbClr val="800080"/>
                </a:solidFill>
                <a:latin typeface="Calibri"/>
                <a:cs typeface="Calibri"/>
              </a:rPr>
              <a:t> </a:t>
            </a:r>
            <a:r>
              <a:rPr sz="1800" u="heavy" spc="-10" dirty="0">
                <a:solidFill>
                  <a:srgbClr val="800080"/>
                </a:solidFill>
                <a:latin typeface="Calibri"/>
                <a:cs typeface="Calibri"/>
              </a:rPr>
              <a:t>verificare </a:t>
            </a:r>
            <a:r>
              <a:rPr sz="1800" u="heavy" spc="-5" dirty="0">
                <a:solidFill>
                  <a:srgbClr val="800080"/>
                </a:solidFill>
                <a:latin typeface="Calibri"/>
                <a:cs typeface="Calibri"/>
              </a:rPr>
              <a:t>le modifiche</a:t>
            </a:r>
            <a:r>
              <a:rPr sz="1800" spc="-5" dirty="0">
                <a:solidFill>
                  <a:srgbClr val="800080"/>
                </a:solidFill>
                <a:latin typeface="Calibri"/>
                <a:cs typeface="Calibri"/>
              </a:rPr>
              <a:t> </a:t>
            </a:r>
            <a:r>
              <a:rPr sz="1800" spc="-5" dirty="0">
                <a:latin typeface="Calibri"/>
                <a:cs typeface="Calibri"/>
              </a:rPr>
              <a:t>di altri</a:t>
            </a:r>
            <a:r>
              <a:rPr sz="1800" spc="229" dirty="0">
                <a:latin typeface="Calibri"/>
                <a:cs typeface="Calibri"/>
              </a:rPr>
              <a:t> </a:t>
            </a:r>
            <a:r>
              <a:rPr sz="1800" spc="-10" dirty="0">
                <a:latin typeface="Calibri"/>
                <a:cs typeface="Calibri"/>
              </a:rPr>
              <a:t>utenti.</a:t>
            </a:r>
            <a:endParaRPr sz="1800" dirty="0">
              <a:latin typeface="Calibri"/>
              <a:cs typeface="Calibri"/>
            </a:endParaRPr>
          </a:p>
          <a:p>
            <a:pPr>
              <a:lnSpc>
                <a:spcPct val="100000"/>
              </a:lnSpc>
              <a:spcBef>
                <a:spcPts val="35"/>
              </a:spcBef>
            </a:pPr>
            <a:endParaRPr sz="1850" dirty="0">
              <a:latin typeface="Times New Roman"/>
              <a:cs typeface="Times New Roman"/>
            </a:endParaRPr>
          </a:p>
          <a:p>
            <a:pPr marL="12700">
              <a:lnSpc>
                <a:spcPct val="100000"/>
              </a:lnSpc>
            </a:pPr>
            <a:r>
              <a:rPr sz="1800" b="1" spc="-10" dirty="0">
                <a:latin typeface="Calibri"/>
                <a:cs typeface="Calibri"/>
              </a:rPr>
              <a:t>Amministratori</a:t>
            </a:r>
            <a:r>
              <a:rPr sz="1800" b="1" spc="-65" dirty="0">
                <a:latin typeface="Calibri"/>
                <a:cs typeface="Calibri"/>
              </a:rPr>
              <a:t> </a:t>
            </a:r>
            <a:r>
              <a:rPr sz="1800" i="1" spc="-15" dirty="0">
                <a:latin typeface="Calibri"/>
                <a:cs typeface="Calibri"/>
              </a:rPr>
              <a:t>(sysop)</a:t>
            </a:r>
            <a:endParaRPr sz="1800" dirty="0">
              <a:latin typeface="Calibri"/>
              <a:cs typeface="Calibri"/>
            </a:endParaRPr>
          </a:p>
          <a:p>
            <a:pPr marL="12700" marR="5080">
              <a:lnSpc>
                <a:spcPct val="100000"/>
              </a:lnSpc>
            </a:pPr>
            <a:r>
              <a:rPr sz="1800" spc="-5" dirty="0">
                <a:latin typeface="Calibri"/>
                <a:cs typeface="Calibri"/>
              </a:rPr>
              <a:t>Sono </a:t>
            </a:r>
            <a:r>
              <a:rPr sz="1800" spc="-10" dirty="0">
                <a:latin typeface="Calibri"/>
                <a:cs typeface="Calibri"/>
              </a:rPr>
              <a:t>utenti </a:t>
            </a:r>
            <a:r>
              <a:rPr sz="1800" spc="-5" dirty="0">
                <a:latin typeface="Calibri"/>
                <a:cs typeface="Calibri"/>
              </a:rPr>
              <a:t>che possono </a:t>
            </a:r>
            <a:r>
              <a:rPr sz="1800" spc="-15" dirty="0">
                <a:latin typeface="Calibri"/>
                <a:cs typeface="Calibri"/>
              </a:rPr>
              <a:t>effettuare </a:t>
            </a:r>
            <a:r>
              <a:rPr sz="1800" spc="-5" dirty="0">
                <a:latin typeface="Calibri"/>
                <a:cs typeface="Calibri"/>
              </a:rPr>
              <a:t>alcune azioni </a:t>
            </a:r>
            <a:r>
              <a:rPr sz="1800" spc="-10" dirty="0">
                <a:latin typeface="Calibri"/>
                <a:cs typeface="Calibri"/>
              </a:rPr>
              <a:t>tecniche </a:t>
            </a:r>
            <a:r>
              <a:rPr sz="1800" spc="-5" dirty="0">
                <a:latin typeface="Calibri"/>
                <a:cs typeface="Calibri"/>
              </a:rPr>
              <a:t>che per motivi di </a:t>
            </a:r>
            <a:r>
              <a:rPr sz="1800" spc="-15" dirty="0">
                <a:latin typeface="Calibri"/>
                <a:cs typeface="Calibri"/>
              </a:rPr>
              <a:t>sicurezza </a:t>
            </a:r>
            <a:r>
              <a:rPr sz="1800" spc="-5" dirty="0">
                <a:latin typeface="Calibri"/>
                <a:cs typeface="Calibri"/>
              </a:rPr>
              <a:t>sono  </a:t>
            </a:r>
            <a:r>
              <a:rPr sz="1800" spc="-10" dirty="0">
                <a:latin typeface="Calibri"/>
                <a:cs typeface="Calibri"/>
              </a:rPr>
              <a:t>riservate </a:t>
            </a:r>
            <a:r>
              <a:rPr sz="1800" spc="-5" dirty="0">
                <a:latin typeface="Calibri"/>
                <a:cs typeface="Calibri"/>
              </a:rPr>
              <a:t>ad un gruppo </a:t>
            </a:r>
            <a:r>
              <a:rPr sz="1800" spc="-15" dirty="0">
                <a:latin typeface="Calibri"/>
                <a:cs typeface="Calibri"/>
              </a:rPr>
              <a:t>ristretto </a:t>
            </a:r>
            <a:r>
              <a:rPr sz="1800" spc="-5" dirty="0">
                <a:latin typeface="Calibri"/>
                <a:cs typeface="Calibri"/>
              </a:rPr>
              <a:t>di </a:t>
            </a:r>
            <a:r>
              <a:rPr sz="1800" spc="-10" dirty="0">
                <a:latin typeface="Calibri"/>
                <a:cs typeface="Calibri"/>
              </a:rPr>
              <a:t>utenti, come </a:t>
            </a:r>
            <a:r>
              <a:rPr sz="1800" spc="-5" dirty="0">
                <a:latin typeface="Calibri"/>
                <a:cs typeface="Calibri"/>
              </a:rPr>
              <a:t>ad esempio la </a:t>
            </a:r>
            <a:r>
              <a:rPr sz="1800" spc="-15" dirty="0">
                <a:latin typeface="Calibri"/>
                <a:cs typeface="Calibri"/>
              </a:rPr>
              <a:t>protezione </a:t>
            </a:r>
            <a:r>
              <a:rPr sz="1800" spc="-5" dirty="0">
                <a:latin typeface="Calibri"/>
                <a:cs typeface="Calibri"/>
              </a:rPr>
              <a:t>delle pagine </a:t>
            </a:r>
            <a:r>
              <a:rPr sz="1800" dirty="0">
                <a:latin typeface="Calibri"/>
                <a:cs typeface="Calibri"/>
              </a:rPr>
              <a:t>o </a:t>
            </a:r>
            <a:r>
              <a:rPr sz="1800" spc="-5" dirty="0">
                <a:latin typeface="Calibri"/>
                <a:cs typeface="Calibri"/>
              </a:rPr>
              <a:t>il  </a:t>
            </a:r>
            <a:r>
              <a:rPr sz="1800" spc="-10" dirty="0">
                <a:latin typeface="Calibri"/>
                <a:cs typeface="Calibri"/>
              </a:rPr>
              <a:t>blocco </a:t>
            </a:r>
            <a:r>
              <a:rPr sz="1800" spc="-5" dirty="0">
                <a:latin typeface="Calibri"/>
                <a:cs typeface="Calibri"/>
              </a:rPr>
              <a:t>delle</a:t>
            </a:r>
            <a:r>
              <a:rPr sz="1800" spc="25" dirty="0">
                <a:latin typeface="Calibri"/>
                <a:cs typeface="Calibri"/>
              </a:rPr>
              <a:t> </a:t>
            </a:r>
            <a:r>
              <a:rPr sz="1800" spc="-10" dirty="0">
                <a:latin typeface="Calibri"/>
                <a:cs typeface="Calibri"/>
              </a:rPr>
              <a:t>utenze.</a:t>
            </a:r>
            <a:endParaRPr sz="1800" dirty="0">
              <a:latin typeface="Calibri"/>
              <a:cs typeface="Calibri"/>
            </a:endParaRPr>
          </a:p>
        </p:txBody>
      </p:sp>
      <p:sp>
        <p:nvSpPr>
          <p:cNvPr id="3" name="object 3"/>
          <p:cNvSpPr txBox="1">
            <a:spLocks noGrp="1"/>
          </p:cNvSpPr>
          <p:nvPr>
            <p:ph type="title"/>
          </p:nvPr>
        </p:nvSpPr>
        <p:spPr>
          <a:xfrm>
            <a:off x="1860550" y="7112"/>
            <a:ext cx="5206365" cy="513715"/>
          </a:xfrm>
          <a:prstGeom prst="rect">
            <a:avLst/>
          </a:prstGeom>
        </p:spPr>
        <p:txBody>
          <a:bodyPr vert="horz" wrap="square" lIns="0" tIns="13335" rIns="0" bIns="0" rtlCol="0">
            <a:spAutoFit/>
          </a:bodyPr>
          <a:lstStyle/>
          <a:p>
            <a:pPr marL="12700">
              <a:lnSpc>
                <a:spcPct val="100000"/>
              </a:lnSpc>
              <a:spcBef>
                <a:spcPts val="105"/>
              </a:spcBef>
            </a:pPr>
            <a:r>
              <a:rPr sz="3200" spc="-10" dirty="0"/>
              <a:t>TIPOLOGIE </a:t>
            </a:r>
            <a:r>
              <a:rPr sz="3200" spc="-5" dirty="0"/>
              <a:t>DI</a:t>
            </a:r>
            <a:r>
              <a:rPr sz="3200" spc="-75" dirty="0"/>
              <a:t> </a:t>
            </a:r>
            <a:r>
              <a:rPr sz="3200" spc="-30" dirty="0"/>
              <a:t>COLLABORATORI</a:t>
            </a:r>
            <a:endParaRPr sz="3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51685" y="764666"/>
            <a:ext cx="5616574" cy="463829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50160" y="763143"/>
            <a:ext cx="5619750" cy="4641850"/>
          </a:xfrm>
          <a:custGeom>
            <a:avLst/>
            <a:gdLst/>
            <a:ahLst/>
            <a:cxnLst/>
            <a:rect l="l" t="t" r="r" b="b"/>
            <a:pathLst>
              <a:path w="5619750" h="4641850">
                <a:moveTo>
                  <a:pt x="0" y="4641469"/>
                </a:moveTo>
                <a:lnTo>
                  <a:pt x="5619750" y="4641469"/>
                </a:lnTo>
                <a:lnTo>
                  <a:pt x="5619750" y="0"/>
                </a:lnTo>
                <a:lnTo>
                  <a:pt x="0" y="0"/>
                </a:lnTo>
                <a:lnTo>
                  <a:pt x="0" y="4641469"/>
                </a:lnTo>
                <a:close/>
              </a:path>
            </a:pathLst>
          </a:custGeom>
          <a:ln w="3175">
            <a:solidFill>
              <a:srgbClr val="000000"/>
            </a:solidFill>
          </a:ln>
        </p:spPr>
        <p:txBody>
          <a:bodyPr wrap="square" lIns="0" tIns="0" rIns="0" bIns="0" rtlCol="0"/>
          <a:lstStyle/>
          <a:p>
            <a:endParaRPr/>
          </a:p>
        </p:txBody>
      </p:sp>
      <p:sp>
        <p:nvSpPr>
          <p:cNvPr id="4" name="object 4"/>
          <p:cNvSpPr txBox="1"/>
          <p:nvPr/>
        </p:nvSpPr>
        <p:spPr>
          <a:xfrm>
            <a:off x="402437" y="5536184"/>
            <a:ext cx="8509635" cy="112331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Nel 2009 </a:t>
            </a:r>
            <a:r>
              <a:rPr sz="1800" spc="-5" dirty="0">
                <a:latin typeface="Calibri"/>
                <a:cs typeface="Calibri"/>
              </a:rPr>
              <a:t>Wikimedia </a:t>
            </a:r>
            <a:r>
              <a:rPr sz="1800" spc="-10" dirty="0">
                <a:latin typeface="Calibri"/>
                <a:cs typeface="Calibri"/>
              </a:rPr>
              <a:t>Foundation elabora </a:t>
            </a:r>
            <a:r>
              <a:rPr sz="1800" dirty="0">
                <a:latin typeface="Calibri"/>
                <a:cs typeface="Calibri"/>
              </a:rPr>
              <a:t>i </a:t>
            </a:r>
            <a:r>
              <a:rPr sz="1800" spc="-5" dirty="0">
                <a:latin typeface="Calibri"/>
                <a:cs typeface="Calibri"/>
              </a:rPr>
              <a:t>dati di un </a:t>
            </a:r>
            <a:r>
              <a:rPr sz="1800" u="heavy" spc="-10" dirty="0">
                <a:solidFill>
                  <a:srgbClr val="800080"/>
                </a:solidFill>
                <a:latin typeface="Calibri"/>
                <a:cs typeface="Calibri"/>
                <a:hlinkClick r:id="rId3"/>
              </a:rPr>
              <a:t>questionario</a:t>
            </a:r>
            <a:r>
              <a:rPr sz="1800" spc="-10" dirty="0">
                <a:solidFill>
                  <a:srgbClr val="800080"/>
                </a:solidFill>
                <a:latin typeface="Calibri"/>
                <a:cs typeface="Calibri"/>
                <a:hlinkClick r:id="rId3"/>
              </a:rPr>
              <a:t> </a:t>
            </a:r>
            <a:r>
              <a:rPr sz="1800" spc="-5" dirty="0">
                <a:latin typeface="Calibri"/>
                <a:cs typeface="Calibri"/>
              </a:rPr>
              <a:t>in </a:t>
            </a:r>
            <a:r>
              <a:rPr sz="1800" dirty="0">
                <a:latin typeface="Calibri"/>
                <a:cs typeface="Calibri"/>
              </a:rPr>
              <a:t>20 </a:t>
            </a:r>
            <a:r>
              <a:rPr sz="1800" spc="-5" dirty="0">
                <a:latin typeface="Calibri"/>
                <a:cs typeface="Calibri"/>
              </a:rPr>
              <a:t>lingue </a:t>
            </a:r>
            <a:r>
              <a:rPr sz="1800" spc="-15" dirty="0">
                <a:latin typeface="Calibri"/>
                <a:cs typeface="Calibri"/>
              </a:rPr>
              <a:t>proposto</a:t>
            </a:r>
            <a:r>
              <a:rPr sz="1800" spc="260" dirty="0">
                <a:latin typeface="Calibri"/>
                <a:cs typeface="Calibri"/>
              </a:rPr>
              <a:t> </a:t>
            </a:r>
            <a:r>
              <a:rPr sz="1800" dirty="0">
                <a:latin typeface="Calibri"/>
                <a:cs typeface="Calibri"/>
              </a:rPr>
              <a:t>a</a:t>
            </a:r>
            <a:endParaRPr sz="1800">
              <a:latin typeface="Calibri"/>
              <a:cs typeface="Calibri"/>
            </a:endParaRPr>
          </a:p>
          <a:p>
            <a:pPr marL="12700">
              <a:lnSpc>
                <a:spcPct val="100000"/>
              </a:lnSpc>
            </a:pPr>
            <a:r>
              <a:rPr sz="1800" spc="-15" dirty="0">
                <a:latin typeface="Calibri"/>
                <a:cs typeface="Calibri"/>
              </a:rPr>
              <a:t>lettori </a:t>
            </a:r>
            <a:r>
              <a:rPr sz="1800" dirty="0">
                <a:latin typeface="Calibri"/>
                <a:cs typeface="Calibri"/>
              </a:rPr>
              <a:t>e </a:t>
            </a:r>
            <a:r>
              <a:rPr sz="1800" spc="-10" dirty="0">
                <a:latin typeface="Calibri"/>
                <a:cs typeface="Calibri"/>
              </a:rPr>
              <a:t>collaboratori </a:t>
            </a:r>
            <a:r>
              <a:rPr sz="1800" spc="-5" dirty="0">
                <a:latin typeface="Calibri"/>
                <a:cs typeface="Calibri"/>
              </a:rPr>
              <a:t>di Wikipedia. Rispondono in 130.000, da </a:t>
            </a:r>
            <a:r>
              <a:rPr sz="1800" dirty="0">
                <a:latin typeface="Calibri"/>
                <a:cs typeface="Calibri"/>
              </a:rPr>
              <a:t>200</a:t>
            </a:r>
            <a:r>
              <a:rPr sz="1800" spc="90" dirty="0">
                <a:latin typeface="Calibri"/>
                <a:cs typeface="Calibri"/>
              </a:rPr>
              <a:t> </a:t>
            </a:r>
            <a:r>
              <a:rPr sz="1800" spc="-5" dirty="0">
                <a:latin typeface="Calibri"/>
                <a:cs typeface="Calibri"/>
              </a:rPr>
              <a:t>paesi.</a:t>
            </a:r>
            <a:endParaRPr sz="1800">
              <a:latin typeface="Calibri"/>
              <a:cs typeface="Calibri"/>
            </a:endParaRPr>
          </a:p>
          <a:p>
            <a:pPr marL="12700" marR="5080">
              <a:lnSpc>
                <a:spcPct val="100000"/>
              </a:lnSpc>
            </a:pPr>
            <a:r>
              <a:rPr sz="1800" spc="-20" dirty="0">
                <a:latin typeface="Calibri"/>
                <a:cs typeface="Calibri"/>
              </a:rPr>
              <a:t>Età </a:t>
            </a:r>
            <a:r>
              <a:rPr sz="1800" spc="-5" dirty="0">
                <a:latin typeface="Calibri"/>
                <a:cs typeface="Calibri"/>
              </a:rPr>
              <a:t>media: </a:t>
            </a:r>
            <a:r>
              <a:rPr sz="1800" dirty="0">
                <a:latin typeface="Calibri"/>
                <a:cs typeface="Calibri"/>
              </a:rPr>
              <a:t>26 </a:t>
            </a:r>
            <a:r>
              <a:rPr sz="1800" spc="-5" dirty="0">
                <a:latin typeface="Calibri"/>
                <a:cs typeface="Calibri"/>
              </a:rPr>
              <a:t>anni. </a:t>
            </a:r>
            <a:r>
              <a:rPr sz="1800" spc="-65" dirty="0">
                <a:latin typeface="Calibri"/>
                <a:cs typeface="Calibri"/>
              </a:rPr>
              <a:t>L’età </a:t>
            </a:r>
            <a:r>
              <a:rPr sz="1800" dirty="0">
                <a:latin typeface="Calibri"/>
                <a:cs typeface="Calibri"/>
              </a:rPr>
              <a:t>e </a:t>
            </a:r>
            <a:r>
              <a:rPr sz="1800" spc="-5" dirty="0">
                <a:latin typeface="Calibri"/>
                <a:cs typeface="Calibri"/>
              </a:rPr>
              <a:t>il livello di </a:t>
            </a:r>
            <a:r>
              <a:rPr sz="1800" spc="-10" dirty="0">
                <a:latin typeface="Calibri"/>
                <a:cs typeface="Calibri"/>
              </a:rPr>
              <a:t>istruzione </a:t>
            </a:r>
            <a:r>
              <a:rPr sz="1800" spc="-5" dirty="0">
                <a:latin typeface="Calibri"/>
                <a:cs typeface="Calibri"/>
              </a:rPr>
              <a:t>sono leggermente più alti </a:t>
            </a:r>
            <a:r>
              <a:rPr sz="1800" spc="-15" dirty="0">
                <a:latin typeface="Calibri"/>
                <a:cs typeface="Calibri"/>
              </a:rPr>
              <a:t>tra </a:t>
            </a:r>
            <a:r>
              <a:rPr sz="1800" dirty="0">
                <a:latin typeface="Calibri"/>
                <a:cs typeface="Calibri"/>
              </a:rPr>
              <a:t>i </a:t>
            </a:r>
            <a:r>
              <a:rPr sz="1800" spc="-10" dirty="0">
                <a:latin typeface="Calibri"/>
                <a:cs typeface="Calibri"/>
              </a:rPr>
              <a:t>collaboratori  </a:t>
            </a:r>
            <a:r>
              <a:rPr sz="1800" spc="-5" dirty="0">
                <a:latin typeface="Calibri"/>
                <a:cs typeface="Calibri"/>
              </a:rPr>
              <a:t>che </a:t>
            </a:r>
            <a:r>
              <a:rPr sz="1800" spc="-15" dirty="0">
                <a:latin typeface="Calibri"/>
                <a:cs typeface="Calibri"/>
              </a:rPr>
              <a:t>tra </a:t>
            </a:r>
            <a:r>
              <a:rPr sz="1800" dirty="0">
                <a:latin typeface="Calibri"/>
                <a:cs typeface="Calibri"/>
              </a:rPr>
              <a:t>i </a:t>
            </a:r>
            <a:r>
              <a:rPr sz="1800" spc="-15" dirty="0">
                <a:latin typeface="Calibri"/>
                <a:cs typeface="Calibri"/>
              </a:rPr>
              <a:t>lettori. </a:t>
            </a:r>
            <a:r>
              <a:rPr sz="1800" spc="-5" dirty="0">
                <a:latin typeface="Calibri"/>
                <a:cs typeface="Calibri"/>
              </a:rPr>
              <a:t>Solo il </a:t>
            </a:r>
            <a:r>
              <a:rPr sz="1800" dirty="0">
                <a:latin typeface="Calibri"/>
                <a:cs typeface="Calibri"/>
              </a:rPr>
              <a:t>13% </a:t>
            </a:r>
            <a:r>
              <a:rPr sz="1800" spc="-5" dirty="0">
                <a:latin typeface="Calibri"/>
                <a:cs typeface="Calibri"/>
              </a:rPr>
              <a:t>dei </a:t>
            </a:r>
            <a:r>
              <a:rPr sz="1800" spc="-10" dirty="0">
                <a:latin typeface="Calibri"/>
                <a:cs typeface="Calibri"/>
              </a:rPr>
              <a:t>collaboratori </a:t>
            </a:r>
            <a:r>
              <a:rPr sz="1800" dirty="0">
                <a:latin typeface="Calibri"/>
                <a:cs typeface="Calibri"/>
              </a:rPr>
              <a:t>è di </a:t>
            </a:r>
            <a:r>
              <a:rPr sz="1800" spc="-5" dirty="0">
                <a:latin typeface="Calibri"/>
                <a:cs typeface="Calibri"/>
              </a:rPr>
              <a:t>sesso</a:t>
            </a:r>
            <a:r>
              <a:rPr sz="1800" spc="90" dirty="0">
                <a:latin typeface="Calibri"/>
                <a:cs typeface="Calibri"/>
              </a:rPr>
              <a:t> </a:t>
            </a:r>
            <a:r>
              <a:rPr sz="1800" spc="-10" dirty="0">
                <a:latin typeface="Calibri"/>
                <a:cs typeface="Calibri"/>
              </a:rPr>
              <a:t>femminile.</a:t>
            </a:r>
            <a:endParaRPr sz="1800">
              <a:latin typeface="Calibri"/>
              <a:cs typeface="Calibri"/>
            </a:endParaRPr>
          </a:p>
        </p:txBody>
      </p:sp>
      <p:sp>
        <p:nvSpPr>
          <p:cNvPr id="5" name="object 5"/>
          <p:cNvSpPr txBox="1">
            <a:spLocks noGrp="1"/>
          </p:cNvSpPr>
          <p:nvPr>
            <p:ph type="title"/>
          </p:nvPr>
        </p:nvSpPr>
        <p:spPr>
          <a:xfrm>
            <a:off x="1050442" y="1015"/>
            <a:ext cx="7178675" cy="635000"/>
          </a:xfrm>
          <a:prstGeom prst="rect">
            <a:avLst/>
          </a:prstGeom>
        </p:spPr>
        <p:txBody>
          <a:bodyPr vert="horz" wrap="square" lIns="0" tIns="12065" rIns="0" bIns="0" rtlCol="0">
            <a:spAutoFit/>
          </a:bodyPr>
          <a:lstStyle/>
          <a:p>
            <a:pPr marL="12700">
              <a:lnSpc>
                <a:spcPct val="100000"/>
              </a:lnSpc>
              <a:spcBef>
                <a:spcPts val="95"/>
              </a:spcBef>
            </a:pPr>
            <a:r>
              <a:rPr lang="it-IT" b="0" spc="-5" dirty="0" smtClean="0">
                <a:latin typeface="Calibri"/>
                <a:cs typeface="Calibri"/>
              </a:rPr>
              <a:t>Il </a:t>
            </a:r>
            <a:r>
              <a:rPr b="0" spc="-10" dirty="0" err="1" smtClean="0">
                <a:latin typeface="Calibri"/>
                <a:cs typeface="Calibri"/>
              </a:rPr>
              <a:t>questionario</a:t>
            </a:r>
            <a:r>
              <a:rPr b="0" spc="-10" dirty="0" smtClean="0">
                <a:latin typeface="Calibri"/>
                <a:cs typeface="Calibri"/>
              </a:rPr>
              <a:t> </a:t>
            </a:r>
            <a:r>
              <a:rPr b="0" spc="-5" dirty="0">
                <a:latin typeface="Calibri"/>
                <a:cs typeface="Calibri"/>
              </a:rPr>
              <a:t>di</a:t>
            </a:r>
            <a:r>
              <a:rPr b="0" spc="-65" dirty="0">
                <a:latin typeface="Calibri"/>
                <a:cs typeface="Calibri"/>
              </a:rPr>
              <a:t> </a:t>
            </a:r>
            <a:r>
              <a:rPr b="0" spc="-5" dirty="0">
                <a:latin typeface="Calibri"/>
                <a:cs typeface="Calibri"/>
              </a:rPr>
              <a:t>Wikimedia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1555" y="3428987"/>
            <a:ext cx="8233536" cy="31988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09968" y="3427399"/>
            <a:ext cx="8237220" cy="3202305"/>
          </a:xfrm>
          <a:custGeom>
            <a:avLst/>
            <a:gdLst/>
            <a:ahLst/>
            <a:cxnLst/>
            <a:rect l="l" t="t" r="r" b="b"/>
            <a:pathLst>
              <a:path w="8237220" h="3202304">
                <a:moveTo>
                  <a:pt x="0" y="3202050"/>
                </a:moveTo>
                <a:lnTo>
                  <a:pt x="8236711" y="3202050"/>
                </a:lnTo>
                <a:lnTo>
                  <a:pt x="8236711" y="0"/>
                </a:lnTo>
                <a:lnTo>
                  <a:pt x="0" y="0"/>
                </a:lnTo>
                <a:lnTo>
                  <a:pt x="0" y="3202050"/>
                </a:lnTo>
                <a:close/>
              </a:path>
            </a:pathLst>
          </a:custGeom>
          <a:ln w="3175">
            <a:solidFill>
              <a:srgbClr val="000000"/>
            </a:solidFill>
          </a:ln>
        </p:spPr>
        <p:txBody>
          <a:bodyPr wrap="square" lIns="0" tIns="0" rIns="0" bIns="0" rtlCol="0"/>
          <a:lstStyle/>
          <a:p>
            <a:endParaRPr/>
          </a:p>
        </p:txBody>
      </p:sp>
      <p:sp>
        <p:nvSpPr>
          <p:cNvPr id="4" name="object 4"/>
          <p:cNvSpPr/>
          <p:nvPr/>
        </p:nvSpPr>
        <p:spPr>
          <a:xfrm>
            <a:off x="2267711" y="3676446"/>
            <a:ext cx="4392549" cy="2921254"/>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208022" y="0"/>
            <a:ext cx="4369435" cy="696595"/>
          </a:xfrm>
          <a:prstGeom prst="rect">
            <a:avLst/>
          </a:prstGeom>
        </p:spPr>
        <p:txBody>
          <a:bodyPr vert="horz" wrap="square" lIns="0" tIns="13335" rIns="0" bIns="0" rtlCol="0">
            <a:spAutoFit/>
          </a:bodyPr>
          <a:lstStyle/>
          <a:p>
            <a:pPr marL="12700">
              <a:lnSpc>
                <a:spcPct val="100000"/>
              </a:lnSpc>
              <a:spcBef>
                <a:spcPts val="105"/>
              </a:spcBef>
            </a:pPr>
            <a:r>
              <a:rPr sz="4400" spc="-20" dirty="0"/>
              <a:t>Editor </a:t>
            </a:r>
            <a:r>
              <a:rPr sz="4400" spc="-10" dirty="0"/>
              <a:t>Survey</a:t>
            </a:r>
            <a:r>
              <a:rPr sz="4400" spc="-75" dirty="0"/>
              <a:t> </a:t>
            </a:r>
            <a:r>
              <a:rPr sz="4400" dirty="0"/>
              <a:t>2011</a:t>
            </a:r>
            <a:endParaRPr sz="4400"/>
          </a:p>
        </p:txBody>
      </p:sp>
      <p:sp>
        <p:nvSpPr>
          <p:cNvPr id="6" name="object 6"/>
          <p:cNvSpPr txBox="1"/>
          <p:nvPr/>
        </p:nvSpPr>
        <p:spPr>
          <a:xfrm>
            <a:off x="546303" y="710565"/>
            <a:ext cx="8340090" cy="259461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Nel 2011, </a:t>
            </a:r>
            <a:r>
              <a:rPr sz="1800" spc="-5" dirty="0">
                <a:latin typeface="Calibri"/>
                <a:cs typeface="Calibri"/>
              </a:rPr>
              <a:t>una </a:t>
            </a:r>
            <a:r>
              <a:rPr sz="1800" u="heavy" spc="-10" dirty="0">
                <a:solidFill>
                  <a:srgbClr val="800080"/>
                </a:solidFill>
                <a:latin typeface="Calibri"/>
                <a:cs typeface="Calibri"/>
                <a:hlinkClick r:id="rId4"/>
              </a:rPr>
              <a:t>nuova </a:t>
            </a:r>
            <a:r>
              <a:rPr sz="1800" u="heavy" spc="-5" dirty="0">
                <a:solidFill>
                  <a:srgbClr val="800080"/>
                </a:solidFill>
                <a:latin typeface="Calibri"/>
                <a:cs typeface="Calibri"/>
                <a:hlinkClick r:id="rId4"/>
              </a:rPr>
              <a:t>indagine di Wikimedia </a:t>
            </a:r>
            <a:r>
              <a:rPr sz="1800" u="heavy" spc="-10" dirty="0">
                <a:solidFill>
                  <a:srgbClr val="800080"/>
                </a:solidFill>
                <a:latin typeface="Calibri"/>
                <a:cs typeface="Calibri"/>
                <a:hlinkClick r:id="rId4"/>
              </a:rPr>
              <a:t>Foundation </a:t>
            </a:r>
            <a:r>
              <a:rPr sz="1800" spc="-10" dirty="0">
                <a:latin typeface="Calibri"/>
                <a:cs typeface="Calibri"/>
              </a:rPr>
              <a:t>fornisce </a:t>
            </a:r>
            <a:r>
              <a:rPr sz="1800" spc="-5" dirty="0">
                <a:latin typeface="Calibri"/>
                <a:cs typeface="Calibri"/>
              </a:rPr>
              <a:t>un'analisi</a:t>
            </a:r>
            <a:r>
              <a:rPr sz="1800" spc="175" dirty="0">
                <a:latin typeface="Calibri"/>
                <a:cs typeface="Calibri"/>
              </a:rPr>
              <a:t> </a:t>
            </a:r>
            <a:r>
              <a:rPr sz="1800" spc="-5" dirty="0">
                <a:latin typeface="Calibri"/>
                <a:cs typeface="Calibri"/>
              </a:rPr>
              <a:t>della</a:t>
            </a:r>
            <a:endParaRPr sz="1800" dirty="0">
              <a:latin typeface="Calibri"/>
              <a:cs typeface="Calibri"/>
            </a:endParaRPr>
          </a:p>
          <a:p>
            <a:pPr marL="12700">
              <a:lnSpc>
                <a:spcPct val="100000"/>
              </a:lnSpc>
            </a:pPr>
            <a:r>
              <a:rPr sz="1800" spc="-10" dirty="0">
                <a:latin typeface="Calibri"/>
                <a:cs typeface="Calibri"/>
              </a:rPr>
              <a:t>comunità </a:t>
            </a:r>
            <a:r>
              <a:rPr sz="1800" spc="-5" dirty="0">
                <a:latin typeface="Calibri"/>
                <a:cs typeface="Calibri"/>
              </a:rPr>
              <a:t>di </a:t>
            </a:r>
            <a:r>
              <a:rPr sz="1800" i="1" spc="-5" dirty="0">
                <a:latin typeface="Calibri"/>
                <a:cs typeface="Calibri"/>
              </a:rPr>
              <a:t>editing</a:t>
            </a:r>
            <a:r>
              <a:rPr sz="1800" spc="-5" dirty="0">
                <a:latin typeface="Calibri"/>
                <a:cs typeface="Calibri"/>
              </a:rPr>
              <a:t> di </a:t>
            </a:r>
            <a:r>
              <a:rPr sz="1800" spc="-10" dirty="0">
                <a:latin typeface="Calibri"/>
                <a:cs typeface="Calibri"/>
              </a:rPr>
              <a:t>Wikipedia </a:t>
            </a:r>
            <a:r>
              <a:rPr sz="1800" spc="-5" dirty="0">
                <a:latin typeface="Calibri"/>
                <a:cs typeface="Calibri"/>
              </a:rPr>
              <a:t>sulla base di </a:t>
            </a:r>
            <a:r>
              <a:rPr sz="1800" dirty="0">
                <a:latin typeface="Calibri"/>
                <a:cs typeface="Calibri"/>
              </a:rPr>
              <a:t>5.281</a:t>
            </a:r>
            <a:r>
              <a:rPr sz="1800" spc="80" dirty="0">
                <a:latin typeface="Calibri"/>
                <a:cs typeface="Calibri"/>
              </a:rPr>
              <a:t> </a:t>
            </a:r>
            <a:r>
              <a:rPr sz="1800" spc="-10" dirty="0" err="1" smtClean="0">
                <a:latin typeface="Calibri"/>
                <a:cs typeface="Calibri"/>
              </a:rPr>
              <a:t>risposte</a:t>
            </a:r>
            <a:r>
              <a:rPr lang="it-IT" sz="1800" spc="-10" dirty="0" smtClean="0">
                <a:latin typeface="Calibri"/>
                <a:cs typeface="Calibri"/>
              </a:rPr>
              <a:t>.</a:t>
            </a:r>
            <a:endParaRPr sz="1800" dirty="0">
              <a:latin typeface="Calibri"/>
              <a:cs typeface="Calibri"/>
            </a:endParaRPr>
          </a:p>
          <a:p>
            <a:pPr marL="12700" marR="5080">
              <a:lnSpc>
                <a:spcPct val="100000"/>
              </a:lnSpc>
              <a:spcBef>
                <a:spcPts val="780"/>
              </a:spcBef>
            </a:pPr>
            <a:r>
              <a:rPr sz="1800" b="1" spc="-10" dirty="0">
                <a:latin typeface="Calibri"/>
                <a:cs typeface="Calibri"/>
              </a:rPr>
              <a:t>Provenienza</a:t>
            </a:r>
            <a:r>
              <a:rPr sz="1800" spc="-10" dirty="0">
                <a:latin typeface="Calibri"/>
                <a:cs typeface="Calibri"/>
              </a:rPr>
              <a:t>: </a:t>
            </a:r>
            <a:r>
              <a:rPr sz="1800" spc="-5" dirty="0">
                <a:latin typeface="Calibri"/>
                <a:cs typeface="Calibri"/>
              </a:rPr>
              <a:t>la </a:t>
            </a:r>
            <a:r>
              <a:rPr sz="1800" dirty="0">
                <a:latin typeface="Calibri"/>
                <a:cs typeface="Calibri"/>
              </a:rPr>
              <a:t>maggior </a:t>
            </a:r>
            <a:r>
              <a:rPr sz="1800" spc="-10" dirty="0">
                <a:latin typeface="Calibri"/>
                <a:cs typeface="Calibri"/>
              </a:rPr>
              <a:t>parte </a:t>
            </a:r>
            <a:r>
              <a:rPr sz="1800" spc="-5" dirty="0">
                <a:latin typeface="Calibri"/>
                <a:cs typeface="Calibri"/>
              </a:rPr>
              <a:t>dei wikipediani vive </a:t>
            </a:r>
            <a:r>
              <a:rPr sz="1800" dirty="0">
                <a:latin typeface="Calibri"/>
                <a:cs typeface="Calibri"/>
              </a:rPr>
              <a:t>nel </a:t>
            </a:r>
            <a:r>
              <a:rPr sz="1800" spc="-10" dirty="0">
                <a:latin typeface="Calibri"/>
                <a:cs typeface="Calibri"/>
              </a:rPr>
              <a:t>Nord </a:t>
            </a:r>
            <a:r>
              <a:rPr sz="1800" spc="-5" dirty="0">
                <a:latin typeface="Calibri"/>
                <a:cs typeface="Calibri"/>
              </a:rPr>
              <a:t>America </a:t>
            </a:r>
            <a:r>
              <a:rPr sz="1800" dirty="0">
                <a:latin typeface="Calibri"/>
                <a:cs typeface="Calibri"/>
              </a:rPr>
              <a:t>o in </a:t>
            </a:r>
            <a:r>
              <a:rPr sz="1800" spc="-10" dirty="0">
                <a:latin typeface="Calibri"/>
                <a:cs typeface="Calibri"/>
              </a:rPr>
              <a:t>Europa.  </a:t>
            </a:r>
            <a:r>
              <a:rPr sz="1800" b="1" spc="-10" dirty="0">
                <a:latin typeface="Calibri"/>
                <a:cs typeface="Calibri"/>
              </a:rPr>
              <a:t>Diversità </a:t>
            </a:r>
            <a:r>
              <a:rPr sz="1800" b="1" spc="-5" dirty="0">
                <a:latin typeface="Calibri"/>
                <a:cs typeface="Calibri"/>
              </a:rPr>
              <a:t>linguistica</a:t>
            </a:r>
            <a:r>
              <a:rPr sz="1800" spc="-5" dirty="0">
                <a:latin typeface="Calibri"/>
                <a:cs typeface="Calibri"/>
              </a:rPr>
              <a:t>: la </a:t>
            </a:r>
            <a:r>
              <a:rPr sz="1800" spc="-15" dirty="0">
                <a:latin typeface="Calibri"/>
                <a:cs typeface="Calibri"/>
              </a:rPr>
              <a:t>stragrande </a:t>
            </a:r>
            <a:r>
              <a:rPr sz="1800" spc="-10" dirty="0">
                <a:latin typeface="Calibri"/>
                <a:cs typeface="Calibri"/>
              </a:rPr>
              <a:t>maggioranza </a:t>
            </a:r>
            <a:r>
              <a:rPr sz="1800" dirty="0">
                <a:latin typeface="Calibri"/>
                <a:cs typeface="Calibri"/>
              </a:rPr>
              <a:t>dei </a:t>
            </a:r>
            <a:r>
              <a:rPr sz="1800" spc="-15" dirty="0">
                <a:latin typeface="Calibri"/>
                <a:cs typeface="Calibri"/>
              </a:rPr>
              <a:t>redattori </a:t>
            </a:r>
            <a:r>
              <a:rPr sz="1800" spc="-5" dirty="0">
                <a:latin typeface="Calibri"/>
                <a:cs typeface="Calibri"/>
              </a:rPr>
              <a:t>di Wikipedia (76%) legge </a:t>
            </a:r>
            <a:r>
              <a:rPr sz="1800" dirty="0">
                <a:latin typeface="Calibri"/>
                <a:cs typeface="Calibri"/>
              </a:rPr>
              <a:t>e  </a:t>
            </a:r>
            <a:r>
              <a:rPr sz="1800" spc="-5" dirty="0">
                <a:latin typeface="Calibri"/>
                <a:cs typeface="Calibri"/>
              </a:rPr>
              <a:t>modifica Wikipedia in lingua inglese </a:t>
            </a:r>
            <a:r>
              <a:rPr sz="1800" dirty="0">
                <a:latin typeface="Calibri"/>
                <a:cs typeface="Calibri"/>
              </a:rPr>
              <a:t>anche </a:t>
            </a:r>
            <a:r>
              <a:rPr sz="1800" spc="-5" dirty="0">
                <a:latin typeface="Calibri"/>
                <a:cs typeface="Calibri"/>
              </a:rPr>
              <a:t>se interviene in </a:t>
            </a:r>
            <a:r>
              <a:rPr sz="1800" spc="-10" dirty="0">
                <a:latin typeface="Calibri"/>
                <a:cs typeface="Calibri"/>
              </a:rPr>
              <a:t>altre </a:t>
            </a:r>
            <a:r>
              <a:rPr sz="1800" spc="-5" dirty="0">
                <a:latin typeface="Calibri"/>
                <a:cs typeface="Calibri"/>
              </a:rPr>
              <a:t>(100) </a:t>
            </a:r>
            <a:r>
              <a:rPr sz="1800" spc="-10" dirty="0">
                <a:latin typeface="Calibri"/>
                <a:cs typeface="Calibri"/>
              </a:rPr>
              <a:t>versioni linguistiche  </a:t>
            </a:r>
            <a:r>
              <a:rPr sz="1800" b="1" dirty="0">
                <a:latin typeface="Calibri"/>
                <a:cs typeface="Calibri"/>
              </a:rPr>
              <a:t>Studi</a:t>
            </a:r>
            <a:r>
              <a:rPr sz="1800" dirty="0">
                <a:latin typeface="Calibri"/>
                <a:cs typeface="Calibri"/>
              </a:rPr>
              <a:t>: </a:t>
            </a:r>
            <a:r>
              <a:rPr sz="1800" spc="-5" dirty="0">
                <a:latin typeface="Calibri"/>
                <a:cs typeface="Calibri"/>
              </a:rPr>
              <a:t>il </a:t>
            </a:r>
            <a:r>
              <a:rPr sz="1800" dirty="0">
                <a:latin typeface="Calibri"/>
                <a:cs typeface="Calibri"/>
              </a:rPr>
              <a:t>61% </a:t>
            </a:r>
            <a:r>
              <a:rPr sz="1800" spc="-5" dirty="0">
                <a:latin typeface="Calibri"/>
                <a:cs typeface="Calibri"/>
              </a:rPr>
              <a:t>ha una laurea, l’8% un</a:t>
            </a:r>
            <a:r>
              <a:rPr sz="1800" spc="30" dirty="0">
                <a:latin typeface="Calibri"/>
                <a:cs typeface="Calibri"/>
              </a:rPr>
              <a:t> </a:t>
            </a:r>
            <a:r>
              <a:rPr sz="1800" spc="-10" dirty="0">
                <a:latin typeface="Calibri"/>
                <a:cs typeface="Calibri"/>
              </a:rPr>
              <a:t>PhD</a:t>
            </a:r>
            <a:endParaRPr sz="1800" dirty="0">
              <a:latin typeface="Calibri"/>
              <a:cs typeface="Calibri"/>
            </a:endParaRPr>
          </a:p>
          <a:p>
            <a:pPr marL="12700">
              <a:lnSpc>
                <a:spcPct val="100000"/>
              </a:lnSpc>
            </a:pPr>
            <a:r>
              <a:rPr sz="1800" b="1" spc="-5" dirty="0">
                <a:latin typeface="Calibri"/>
                <a:cs typeface="Calibri"/>
              </a:rPr>
              <a:t>Abilità informatiche</a:t>
            </a:r>
            <a:r>
              <a:rPr sz="1800" spc="-5" dirty="0">
                <a:latin typeface="Calibri"/>
                <a:cs typeface="Calibri"/>
              </a:rPr>
              <a:t>: </a:t>
            </a:r>
            <a:r>
              <a:rPr sz="1800" dirty="0">
                <a:latin typeface="Calibri"/>
                <a:cs typeface="Calibri"/>
              </a:rPr>
              <a:t>92% </a:t>
            </a:r>
            <a:r>
              <a:rPr sz="1800" spc="-10" dirty="0">
                <a:latin typeface="Calibri"/>
                <a:cs typeface="Calibri"/>
              </a:rPr>
              <a:t>dichiara </a:t>
            </a:r>
            <a:r>
              <a:rPr sz="1800" spc="-5" dirty="0">
                <a:latin typeface="Calibri"/>
                <a:cs typeface="Calibri"/>
              </a:rPr>
              <a:t>di possederne; il </a:t>
            </a:r>
            <a:r>
              <a:rPr sz="1800" dirty="0">
                <a:latin typeface="Calibri"/>
                <a:cs typeface="Calibri"/>
              </a:rPr>
              <a:t>36% è </a:t>
            </a:r>
            <a:r>
              <a:rPr sz="1800" spc="-5" dirty="0">
                <a:latin typeface="Calibri"/>
                <a:cs typeface="Calibri"/>
              </a:rPr>
              <a:t>in </a:t>
            </a:r>
            <a:r>
              <a:rPr sz="1800" spc="-10" dirty="0">
                <a:latin typeface="Calibri"/>
                <a:cs typeface="Calibri"/>
              </a:rPr>
              <a:t>grado </a:t>
            </a:r>
            <a:r>
              <a:rPr sz="1800" spc="-5" dirty="0">
                <a:latin typeface="Calibri"/>
                <a:cs typeface="Calibri"/>
              </a:rPr>
              <a:t>di</a:t>
            </a:r>
            <a:r>
              <a:rPr sz="1800" spc="50" dirty="0">
                <a:latin typeface="Calibri"/>
                <a:cs typeface="Calibri"/>
              </a:rPr>
              <a:t> </a:t>
            </a:r>
            <a:r>
              <a:rPr sz="1800" spc="-15" dirty="0">
                <a:latin typeface="Calibri"/>
                <a:cs typeface="Calibri"/>
              </a:rPr>
              <a:t>programmare</a:t>
            </a:r>
            <a:endParaRPr sz="1800" dirty="0">
              <a:latin typeface="Calibri"/>
              <a:cs typeface="Calibri"/>
            </a:endParaRPr>
          </a:p>
          <a:p>
            <a:pPr marL="12700">
              <a:lnSpc>
                <a:spcPct val="100000"/>
              </a:lnSpc>
            </a:pPr>
            <a:r>
              <a:rPr sz="1800" b="1" spc="-15" dirty="0">
                <a:latin typeface="Calibri"/>
                <a:cs typeface="Calibri"/>
              </a:rPr>
              <a:t>Età </a:t>
            </a:r>
            <a:r>
              <a:rPr sz="1800" b="1" spc="-5" dirty="0">
                <a:latin typeface="Calibri"/>
                <a:cs typeface="Calibri"/>
              </a:rPr>
              <a:t>media</a:t>
            </a:r>
            <a:r>
              <a:rPr sz="1800" spc="-5" dirty="0">
                <a:latin typeface="Calibri"/>
                <a:cs typeface="Calibri"/>
              </a:rPr>
              <a:t>: </a:t>
            </a:r>
            <a:r>
              <a:rPr sz="1800" dirty="0">
                <a:latin typeface="Calibri"/>
                <a:cs typeface="Calibri"/>
              </a:rPr>
              <a:t>32 </a:t>
            </a:r>
            <a:r>
              <a:rPr sz="1800" spc="-5" dirty="0">
                <a:latin typeface="Calibri"/>
                <a:cs typeface="Calibri"/>
              </a:rPr>
              <a:t>anni; </a:t>
            </a:r>
            <a:r>
              <a:rPr sz="1800" dirty="0">
                <a:latin typeface="Calibri"/>
                <a:cs typeface="Calibri"/>
              </a:rPr>
              <a:t>¼ </a:t>
            </a:r>
            <a:r>
              <a:rPr sz="1800" spc="-5" dirty="0">
                <a:latin typeface="Calibri"/>
                <a:cs typeface="Calibri"/>
              </a:rPr>
              <a:t>si </a:t>
            </a:r>
            <a:r>
              <a:rPr sz="1800" spc="-10" dirty="0">
                <a:latin typeface="Calibri"/>
                <a:cs typeface="Calibri"/>
              </a:rPr>
              <a:t>colloca </a:t>
            </a:r>
            <a:r>
              <a:rPr sz="1800" spc="-5" dirty="0">
                <a:latin typeface="Calibri"/>
                <a:cs typeface="Calibri"/>
              </a:rPr>
              <a:t>nella </a:t>
            </a:r>
            <a:r>
              <a:rPr sz="1800" spc="-10" dirty="0">
                <a:latin typeface="Calibri"/>
                <a:cs typeface="Calibri"/>
              </a:rPr>
              <a:t>fascia </a:t>
            </a:r>
            <a:r>
              <a:rPr sz="1800" dirty="0">
                <a:latin typeface="Calibri"/>
                <a:cs typeface="Calibri"/>
              </a:rPr>
              <a:t>da 40 </a:t>
            </a:r>
            <a:r>
              <a:rPr sz="1800" spc="-5" dirty="0">
                <a:latin typeface="Calibri"/>
                <a:cs typeface="Calibri"/>
              </a:rPr>
              <a:t>in</a:t>
            </a:r>
            <a:r>
              <a:rPr sz="1800" spc="90" dirty="0">
                <a:latin typeface="Calibri"/>
                <a:cs typeface="Calibri"/>
              </a:rPr>
              <a:t> </a:t>
            </a:r>
            <a:r>
              <a:rPr sz="1800" spc="-5" dirty="0">
                <a:latin typeface="Calibri"/>
                <a:cs typeface="Calibri"/>
              </a:rPr>
              <a:t>su.</a:t>
            </a:r>
            <a:endParaRPr sz="1800" dirty="0">
              <a:latin typeface="Calibri"/>
              <a:cs typeface="Calibri"/>
            </a:endParaRPr>
          </a:p>
          <a:p>
            <a:pPr marL="12700">
              <a:lnSpc>
                <a:spcPct val="100000"/>
              </a:lnSpc>
            </a:pPr>
            <a:r>
              <a:rPr sz="1800" b="1" spc="-5" dirty="0">
                <a:latin typeface="Calibri"/>
                <a:cs typeface="Calibri"/>
              </a:rPr>
              <a:t>Donne:</a:t>
            </a:r>
            <a:r>
              <a:rPr sz="1800" b="1" spc="375" dirty="0">
                <a:latin typeface="Calibri"/>
                <a:cs typeface="Calibri"/>
              </a:rPr>
              <a:t> </a:t>
            </a:r>
            <a:r>
              <a:rPr sz="1800" b="1" dirty="0">
                <a:latin typeface="Calibri"/>
                <a:cs typeface="Calibri"/>
              </a:rPr>
              <a:t>8.5%</a:t>
            </a:r>
            <a:endParaRPr sz="1800" dirty="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2332" y="187197"/>
            <a:ext cx="5357495" cy="696595"/>
          </a:xfrm>
          <a:prstGeom prst="rect">
            <a:avLst/>
          </a:prstGeom>
        </p:spPr>
        <p:txBody>
          <a:bodyPr vert="horz" wrap="square" lIns="0" tIns="12700" rIns="0" bIns="0" rtlCol="0">
            <a:spAutoFit/>
          </a:bodyPr>
          <a:lstStyle/>
          <a:p>
            <a:pPr marL="12700">
              <a:lnSpc>
                <a:spcPct val="100000"/>
              </a:lnSpc>
              <a:spcBef>
                <a:spcPts val="100"/>
              </a:spcBef>
            </a:pPr>
            <a:r>
              <a:rPr sz="4400" b="0" dirty="0">
                <a:latin typeface="Calibri"/>
                <a:cs typeface="Calibri"/>
              </a:rPr>
              <a:t>Wikipedia: i </a:t>
            </a:r>
            <a:r>
              <a:rPr sz="4400" b="0" spc="-5" dirty="0">
                <a:latin typeface="Calibri"/>
                <a:cs typeface="Calibri"/>
              </a:rPr>
              <a:t>soci</a:t>
            </a:r>
            <a:r>
              <a:rPr sz="4400" b="0" spc="-80" dirty="0">
                <a:latin typeface="Calibri"/>
                <a:cs typeface="Calibri"/>
              </a:rPr>
              <a:t> </a:t>
            </a:r>
            <a:r>
              <a:rPr sz="4400" b="0" spc="-10" dirty="0">
                <a:latin typeface="Calibri"/>
                <a:cs typeface="Calibri"/>
              </a:rPr>
              <a:t>italiani</a:t>
            </a:r>
            <a:endParaRPr sz="4400">
              <a:latin typeface="Calibri"/>
              <a:cs typeface="Calibri"/>
            </a:endParaRPr>
          </a:p>
        </p:txBody>
      </p:sp>
      <p:sp>
        <p:nvSpPr>
          <p:cNvPr id="3" name="object 3"/>
          <p:cNvSpPr txBox="1"/>
          <p:nvPr/>
        </p:nvSpPr>
        <p:spPr>
          <a:xfrm>
            <a:off x="546303" y="998677"/>
            <a:ext cx="8456930" cy="1674817"/>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Si </a:t>
            </a:r>
            <a:r>
              <a:rPr sz="1800" spc="-10" dirty="0">
                <a:latin typeface="Calibri"/>
                <a:cs typeface="Calibri"/>
              </a:rPr>
              <a:t>diventa </a:t>
            </a:r>
            <a:r>
              <a:rPr sz="1800" spc="-5" dirty="0">
                <a:latin typeface="Calibri"/>
                <a:cs typeface="Calibri"/>
              </a:rPr>
              <a:t>soci di </a:t>
            </a:r>
            <a:r>
              <a:rPr sz="1800" spc="-10" dirty="0">
                <a:latin typeface="Calibri"/>
                <a:cs typeface="Calibri"/>
              </a:rPr>
              <a:t>Wikipedia pagando </a:t>
            </a:r>
            <a:r>
              <a:rPr sz="1800" spc="-5" dirty="0">
                <a:latin typeface="Calibri"/>
                <a:cs typeface="Calibri"/>
              </a:rPr>
              <a:t>la </a:t>
            </a:r>
            <a:r>
              <a:rPr sz="1800" spc="-10" dirty="0">
                <a:latin typeface="Calibri"/>
                <a:cs typeface="Calibri"/>
              </a:rPr>
              <a:t>quota </a:t>
            </a:r>
            <a:r>
              <a:rPr sz="1800" spc="-5" dirty="0">
                <a:latin typeface="Calibri"/>
                <a:cs typeface="Calibri"/>
              </a:rPr>
              <a:t>di </a:t>
            </a:r>
            <a:r>
              <a:rPr sz="1800" spc="-10" dirty="0">
                <a:latin typeface="Calibri"/>
                <a:cs typeface="Calibri"/>
              </a:rPr>
              <a:t>iscrizione</a:t>
            </a:r>
            <a:r>
              <a:rPr sz="1800" spc="114" dirty="0">
                <a:latin typeface="Calibri"/>
                <a:cs typeface="Calibri"/>
              </a:rPr>
              <a:t> </a:t>
            </a:r>
            <a:r>
              <a:rPr sz="1800" spc="-5" dirty="0">
                <a:latin typeface="Calibri"/>
                <a:cs typeface="Calibri"/>
              </a:rPr>
              <a:t>annuale.</a:t>
            </a:r>
            <a:endParaRPr sz="1800" dirty="0">
              <a:latin typeface="Calibri"/>
              <a:cs typeface="Calibri"/>
            </a:endParaRPr>
          </a:p>
          <a:p>
            <a:pPr marL="12700">
              <a:lnSpc>
                <a:spcPct val="100000"/>
              </a:lnSpc>
            </a:pPr>
            <a:r>
              <a:rPr sz="1800" spc="-10" dirty="0">
                <a:latin typeface="Calibri"/>
                <a:cs typeface="Calibri"/>
              </a:rPr>
              <a:t>Unico requisito richiesto: </a:t>
            </a:r>
            <a:r>
              <a:rPr sz="1800" spc="-5" dirty="0">
                <a:latin typeface="Calibri"/>
                <a:cs typeface="Calibri"/>
              </a:rPr>
              <a:t>la maggiore</a:t>
            </a:r>
            <a:r>
              <a:rPr sz="1800" spc="50" dirty="0">
                <a:latin typeface="Calibri"/>
                <a:cs typeface="Calibri"/>
              </a:rPr>
              <a:t> </a:t>
            </a:r>
            <a:r>
              <a:rPr sz="1800" spc="-15" dirty="0">
                <a:latin typeface="Calibri"/>
                <a:cs typeface="Calibri"/>
              </a:rPr>
              <a:t>età.</a:t>
            </a:r>
            <a:endParaRPr sz="1800" dirty="0">
              <a:latin typeface="Calibri"/>
              <a:cs typeface="Calibri"/>
            </a:endParaRPr>
          </a:p>
          <a:p>
            <a:pPr marL="12700" marR="5080">
              <a:lnSpc>
                <a:spcPct val="100000"/>
              </a:lnSpc>
            </a:pPr>
            <a:r>
              <a:rPr sz="1800" dirty="0">
                <a:latin typeface="Calibri"/>
                <a:cs typeface="Calibri"/>
              </a:rPr>
              <a:t>A </a:t>
            </a:r>
            <a:r>
              <a:rPr sz="1800" spc="-5" dirty="0">
                <a:latin typeface="Calibri"/>
                <a:cs typeface="Calibri"/>
              </a:rPr>
              <a:t>fine </a:t>
            </a:r>
            <a:r>
              <a:rPr sz="1800" dirty="0" smtClean="0">
                <a:latin typeface="Calibri"/>
                <a:cs typeface="Calibri"/>
              </a:rPr>
              <a:t>201</a:t>
            </a:r>
            <a:r>
              <a:rPr lang="it-IT" sz="1800" dirty="0" smtClean="0">
                <a:latin typeface="Calibri"/>
                <a:cs typeface="Calibri"/>
              </a:rPr>
              <a:t>6</a:t>
            </a:r>
            <a:r>
              <a:rPr sz="1800" dirty="0" smtClean="0">
                <a:latin typeface="Calibri"/>
                <a:cs typeface="Calibri"/>
              </a:rPr>
              <a:t> </a:t>
            </a:r>
            <a:r>
              <a:rPr sz="1800" dirty="0">
                <a:latin typeface="Calibri"/>
                <a:cs typeface="Calibri"/>
              </a:rPr>
              <a:t>i </a:t>
            </a:r>
            <a:r>
              <a:rPr sz="1800" spc="-5" dirty="0">
                <a:latin typeface="Calibri"/>
                <a:cs typeface="Calibri"/>
              </a:rPr>
              <a:t>soci </a:t>
            </a:r>
            <a:r>
              <a:rPr sz="1800" spc="-5" dirty="0" err="1">
                <a:latin typeface="Calibri"/>
                <a:cs typeface="Calibri"/>
              </a:rPr>
              <a:t>sono</a:t>
            </a:r>
            <a:r>
              <a:rPr sz="1800" spc="-5" dirty="0">
                <a:latin typeface="Calibri"/>
                <a:cs typeface="Calibri"/>
              </a:rPr>
              <a:t> </a:t>
            </a:r>
            <a:r>
              <a:rPr lang="it-IT" sz="1800" dirty="0" smtClean="0">
                <a:latin typeface="Calibri"/>
                <a:cs typeface="Calibri"/>
              </a:rPr>
              <a:t>385</a:t>
            </a:r>
            <a:r>
              <a:rPr sz="1800" dirty="0" smtClean="0">
                <a:latin typeface="Calibri"/>
                <a:cs typeface="Calibri"/>
              </a:rPr>
              <a:t>, </a:t>
            </a:r>
            <a:r>
              <a:rPr sz="1800" spc="-5" dirty="0">
                <a:latin typeface="Calibri"/>
                <a:cs typeface="Calibri"/>
              </a:rPr>
              <a:t>di cui </a:t>
            </a:r>
            <a:r>
              <a:rPr lang="it-IT" sz="1800" dirty="0" smtClean="0">
                <a:latin typeface="Calibri"/>
                <a:cs typeface="Calibri"/>
              </a:rPr>
              <a:t>una parte molto bassa </a:t>
            </a:r>
            <a:r>
              <a:rPr sz="1800" spc="-5" dirty="0" smtClean="0">
                <a:latin typeface="Calibri"/>
                <a:cs typeface="Calibri"/>
              </a:rPr>
              <a:t>di </a:t>
            </a:r>
            <a:r>
              <a:rPr lang="it-IT" sz="1800" spc="-5" dirty="0" smtClean="0">
                <a:latin typeface="Calibri"/>
                <a:cs typeface="Calibri"/>
              </a:rPr>
              <a:t>genere </a:t>
            </a:r>
            <a:r>
              <a:rPr lang="it-IT" sz="1800" dirty="0" smtClean="0">
                <a:latin typeface="Calibri"/>
                <a:cs typeface="Calibri"/>
              </a:rPr>
              <a:t>femminile</a:t>
            </a:r>
            <a:r>
              <a:rPr sz="1800" dirty="0" smtClean="0">
                <a:latin typeface="Calibri"/>
                <a:cs typeface="Calibri"/>
              </a:rPr>
              <a:t>. </a:t>
            </a:r>
            <a:r>
              <a:rPr sz="1800" spc="-5" dirty="0">
                <a:latin typeface="Calibri"/>
                <a:cs typeface="Calibri"/>
              </a:rPr>
              <a:t>La </a:t>
            </a:r>
            <a:r>
              <a:rPr sz="1800" spc="-10" dirty="0">
                <a:latin typeface="Calibri"/>
                <a:cs typeface="Calibri"/>
              </a:rPr>
              <a:t>metà </a:t>
            </a:r>
            <a:r>
              <a:rPr sz="1800" dirty="0">
                <a:latin typeface="Calibri"/>
                <a:cs typeface="Calibri"/>
              </a:rPr>
              <a:t>è </a:t>
            </a:r>
            <a:r>
              <a:rPr sz="1800" spc="-5" dirty="0">
                <a:latin typeface="Calibri"/>
                <a:cs typeface="Calibri"/>
              </a:rPr>
              <a:t>inclusa nella </a:t>
            </a:r>
            <a:r>
              <a:rPr sz="1800" spc="-10" dirty="0">
                <a:latin typeface="Calibri"/>
                <a:cs typeface="Calibri"/>
              </a:rPr>
              <a:t>fascia d'età  </a:t>
            </a:r>
            <a:r>
              <a:rPr sz="1800" spc="-15" dirty="0">
                <a:latin typeface="Calibri"/>
                <a:cs typeface="Calibri"/>
              </a:rPr>
              <a:t>tra </a:t>
            </a:r>
            <a:r>
              <a:rPr sz="1800" dirty="0">
                <a:latin typeface="Calibri"/>
                <a:cs typeface="Calibri"/>
              </a:rPr>
              <a:t>i 30 e i 50 </a:t>
            </a:r>
            <a:r>
              <a:rPr sz="1800" spc="-5" dirty="0">
                <a:latin typeface="Calibri"/>
                <a:cs typeface="Calibri"/>
              </a:rPr>
              <a:t>anni. La </a:t>
            </a:r>
            <a:r>
              <a:rPr sz="1800" spc="-10" dirty="0">
                <a:latin typeface="Calibri"/>
                <a:cs typeface="Calibri"/>
              </a:rPr>
              <a:t>fascia </a:t>
            </a:r>
            <a:r>
              <a:rPr sz="1800" spc="-5" dirty="0">
                <a:latin typeface="Calibri"/>
                <a:cs typeface="Calibri"/>
              </a:rPr>
              <a:t>di </a:t>
            </a:r>
            <a:r>
              <a:rPr sz="1800" spc="-15" dirty="0">
                <a:latin typeface="Calibri"/>
                <a:cs typeface="Calibri"/>
              </a:rPr>
              <a:t>età </a:t>
            </a:r>
            <a:r>
              <a:rPr sz="1800" spc="-5" dirty="0">
                <a:latin typeface="Calibri"/>
                <a:cs typeface="Calibri"/>
              </a:rPr>
              <a:t>meno </a:t>
            </a:r>
            <a:r>
              <a:rPr sz="1800" spc="-15" dirty="0">
                <a:latin typeface="Calibri"/>
                <a:cs typeface="Calibri"/>
              </a:rPr>
              <a:t>rappresentata </a:t>
            </a:r>
            <a:r>
              <a:rPr sz="1800" dirty="0">
                <a:latin typeface="Calibri"/>
                <a:cs typeface="Calibri"/>
              </a:rPr>
              <a:t>è </a:t>
            </a:r>
            <a:r>
              <a:rPr sz="1800" spc="-5" dirty="0">
                <a:latin typeface="Calibri"/>
                <a:cs typeface="Calibri"/>
              </a:rPr>
              <a:t>quella dei </a:t>
            </a:r>
            <a:r>
              <a:rPr sz="1800" spc="-10" dirty="0">
                <a:latin typeface="Calibri"/>
                <a:cs typeface="Calibri"/>
              </a:rPr>
              <a:t>giovani </a:t>
            </a:r>
            <a:r>
              <a:rPr sz="1800" spc="-5" dirty="0">
                <a:latin typeface="Calibri"/>
                <a:cs typeface="Calibri"/>
              </a:rPr>
              <a:t>al di </a:t>
            </a:r>
            <a:r>
              <a:rPr sz="1800" spc="-10" dirty="0">
                <a:latin typeface="Calibri"/>
                <a:cs typeface="Calibri"/>
              </a:rPr>
              <a:t>sotto</a:t>
            </a:r>
            <a:r>
              <a:rPr sz="1800" spc="260" dirty="0">
                <a:latin typeface="Calibri"/>
                <a:cs typeface="Calibri"/>
              </a:rPr>
              <a:t> </a:t>
            </a:r>
            <a:r>
              <a:rPr sz="1800" spc="-5" dirty="0">
                <a:latin typeface="Calibri"/>
                <a:cs typeface="Calibri"/>
              </a:rPr>
              <a:t>dei</a:t>
            </a:r>
            <a:endParaRPr sz="1800" dirty="0">
              <a:latin typeface="Calibri"/>
              <a:cs typeface="Calibri"/>
            </a:endParaRPr>
          </a:p>
          <a:p>
            <a:pPr marL="12700">
              <a:lnSpc>
                <a:spcPct val="100000"/>
              </a:lnSpc>
            </a:pPr>
            <a:r>
              <a:rPr sz="1800" dirty="0">
                <a:latin typeface="Calibri"/>
                <a:cs typeface="Calibri"/>
              </a:rPr>
              <a:t>29 </a:t>
            </a:r>
            <a:r>
              <a:rPr sz="1800" spc="-5" dirty="0">
                <a:latin typeface="Calibri"/>
                <a:cs typeface="Calibri"/>
              </a:rPr>
              <a:t>anni. </a:t>
            </a:r>
            <a:r>
              <a:rPr lang="it-IT" spc="-5" dirty="0" smtClean="0">
                <a:latin typeface="Calibri"/>
                <a:cs typeface="Calibri"/>
              </a:rPr>
              <a:t>È</a:t>
            </a:r>
            <a:r>
              <a:rPr sz="1800" spc="-5" dirty="0" smtClean="0">
                <a:latin typeface="Calibri"/>
                <a:cs typeface="Calibri"/>
              </a:rPr>
              <a:t> </a:t>
            </a:r>
            <a:r>
              <a:rPr sz="1800" spc="-5" dirty="0">
                <a:latin typeface="Calibri"/>
                <a:cs typeface="Calibri"/>
              </a:rPr>
              <a:t>nel </a:t>
            </a:r>
            <a:r>
              <a:rPr sz="1800" spc="-10" dirty="0">
                <a:latin typeface="Calibri"/>
                <a:cs typeface="Calibri"/>
              </a:rPr>
              <a:t>nord Italia </a:t>
            </a:r>
            <a:r>
              <a:rPr sz="1800" dirty="0">
                <a:latin typeface="Calibri"/>
                <a:cs typeface="Calibri"/>
              </a:rPr>
              <a:t>che </a:t>
            </a:r>
            <a:r>
              <a:rPr sz="1800" spc="-5" dirty="0">
                <a:latin typeface="Calibri"/>
                <a:cs typeface="Calibri"/>
              </a:rPr>
              <a:t>si </a:t>
            </a:r>
            <a:r>
              <a:rPr sz="1800" spc="-15" dirty="0">
                <a:latin typeface="Calibri"/>
                <a:cs typeface="Calibri"/>
              </a:rPr>
              <a:t>concentra </a:t>
            </a:r>
            <a:r>
              <a:rPr sz="1800" spc="-5" dirty="0">
                <a:latin typeface="Calibri"/>
                <a:cs typeface="Calibri"/>
              </a:rPr>
              <a:t>il </a:t>
            </a:r>
            <a:r>
              <a:rPr sz="1800" dirty="0">
                <a:latin typeface="Calibri"/>
                <a:cs typeface="Calibri"/>
              </a:rPr>
              <a:t>maggior </a:t>
            </a:r>
            <a:r>
              <a:rPr sz="1800" spc="-5" dirty="0">
                <a:latin typeface="Calibri"/>
                <a:cs typeface="Calibri"/>
              </a:rPr>
              <a:t>numero di</a:t>
            </a:r>
            <a:r>
              <a:rPr sz="1800" spc="114" dirty="0">
                <a:latin typeface="Calibri"/>
                <a:cs typeface="Calibri"/>
              </a:rPr>
              <a:t> </a:t>
            </a:r>
            <a:r>
              <a:rPr sz="1800" spc="-5" dirty="0">
                <a:latin typeface="Calibri"/>
                <a:cs typeface="Calibri"/>
              </a:rPr>
              <a:t>soci.</a:t>
            </a:r>
            <a:endParaRPr sz="1800" dirty="0">
              <a:latin typeface="Calibri"/>
              <a:cs typeface="Calibri"/>
            </a:endParaRPr>
          </a:p>
        </p:txBody>
      </p:sp>
      <p:sp>
        <p:nvSpPr>
          <p:cNvPr id="4" name="object 4"/>
          <p:cNvSpPr/>
          <p:nvPr/>
        </p:nvSpPr>
        <p:spPr>
          <a:xfrm>
            <a:off x="251523" y="2780982"/>
            <a:ext cx="2575052" cy="339293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49936" y="2779395"/>
            <a:ext cx="2578735" cy="3396615"/>
          </a:xfrm>
          <a:custGeom>
            <a:avLst/>
            <a:gdLst/>
            <a:ahLst/>
            <a:cxnLst/>
            <a:rect l="l" t="t" r="r" b="b"/>
            <a:pathLst>
              <a:path w="2578735" h="3396615">
                <a:moveTo>
                  <a:pt x="0" y="3396107"/>
                </a:moveTo>
                <a:lnTo>
                  <a:pt x="2578227" y="3396107"/>
                </a:lnTo>
                <a:lnTo>
                  <a:pt x="2578227" y="0"/>
                </a:lnTo>
                <a:lnTo>
                  <a:pt x="0" y="0"/>
                </a:lnTo>
                <a:lnTo>
                  <a:pt x="0" y="3396107"/>
                </a:lnTo>
                <a:close/>
              </a:path>
            </a:pathLst>
          </a:custGeom>
          <a:ln w="3175">
            <a:solidFill>
              <a:srgbClr val="000000"/>
            </a:solidFill>
          </a:ln>
        </p:spPr>
        <p:txBody>
          <a:bodyPr wrap="square" lIns="0" tIns="0" rIns="0" bIns="0" rtlCol="0"/>
          <a:lstStyle/>
          <a:p>
            <a:endParaRPr/>
          </a:p>
        </p:txBody>
      </p:sp>
      <p:sp>
        <p:nvSpPr>
          <p:cNvPr id="6" name="object 6"/>
          <p:cNvSpPr/>
          <p:nvPr/>
        </p:nvSpPr>
        <p:spPr>
          <a:xfrm>
            <a:off x="6300215" y="2636901"/>
            <a:ext cx="2736341" cy="166725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298565" y="2635376"/>
            <a:ext cx="2740025" cy="1670685"/>
          </a:xfrm>
          <a:custGeom>
            <a:avLst/>
            <a:gdLst/>
            <a:ahLst/>
            <a:cxnLst/>
            <a:rect l="l" t="t" r="r" b="b"/>
            <a:pathLst>
              <a:path w="2740025" h="1670685">
                <a:moveTo>
                  <a:pt x="0" y="1670431"/>
                </a:moveTo>
                <a:lnTo>
                  <a:pt x="2739516" y="1670431"/>
                </a:lnTo>
                <a:lnTo>
                  <a:pt x="2739516" y="0"/>
                </a:lnTo>
                <a:lnTo>
                  <a:pt x="0" y="0"/>
                </a:lnTo>
                <a:lnTo>
                  <a:pt x="0" y="1670431"/>
                </a:lnTo>
                <a:close/>
              </a:path>
            </a:pathLst>
          </a:custGeom>
          <a:ln w="3175">
            <a:solidFill>
              <a:srgbClr val="000000"/>
            </a:solidFill>
          </a:ln>
        </p:spPr>
        <p:txBody>
          <a:bodyPr wrap="square" lIns="0" tIns="0" rIns="0" bIns="0" rtlCol="0"/>
          <a:lstStyle/>
          <a:p>
            <a:endParaRPr/>
          </a:p>
        </p:txBody>
      </p:sp>
      <p:sp>
        <p:nvSpPr>
          <p:cNvPr id="8" name="object 8"/>
          <p:cNvSpPr/>
          <p:nvPr/>
        </p:nvSpPr>
        <p:spPr>
          <a:xfrm>
            <a:off x="3059810" y="2636901"/>
            <a:ext cx="3096387" cy="199288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058286" y="2635250"/>
            <a:ext cx="3100070" cy="1996439"/>
          </a:xfrm>
          <a:custGeom>
            <a:avLst/>
            <a:gdLst/>
            <a:ahLst/>
            <a:cxnLst/>
            <a:rect l="l" t="t" r="r" b="b"/>
            <a:pathLst>
              <a:path w="3100070" h="1996439">
                <a:moveTo>
                  <a:pt x="0" y="1996058"/>
                </a:moveTo>
                <a:lnTo>
                  <a:pt x="3099562" y="1996058"/>
                </a:lnTo>
                <a:lnTo>
                  <a:pt x="3099562" y="0"/>
                </a:lnTo>
                <a:lnTo>
                  <a:pt x="0" y="0"/>
                </a:lnTo>
                <a:lnTo>
                  <a:pt x="0" y="1996058"/>
                </a:lnTo>
                <a:close/>
              </a:path>
            </a:pathLst>
          </a:custGeom>
          <a:ln w="3175">
            <a:solidFill>
              <a:srgbClr val="000000"/>
            </a:solidFill>
          </a:ln>
        </p:spPr>
        <p:txBody>
          <a:bodyPr wrap="square" lIns="0" tIns="0" rIns="0" bIns="0" rtlCol="0"/>
          <a:lstStyle/>
          <a:p>
            <a:endParaRPr/>
          </a:p>
        </p:txBody>
      </p:sp>
      <p:sp>
        <p:nvSpPr>
          <p:cNvPr id="10" name="object 10"/>
          <p:cNvSpPr txBox="1"/>
          <p:nvPr/>
        </p:nvSpPr>
        <p:spPr>
          <a:xfrm>
            <a:off x="258267" y="6334759"/>
            <a:ext cx="3079115" cy="208279"/>
          </a:xfrm>
          <a:prstGeom prst="rect">
            <a:avLst/>
          </a:prstGeom>
        </p:spPr>
        <p:txBody>
          <a:bodyPr vert="horz" wrap="square" lIns="0" tIns="12700" rIns="0" bIns="0" rtlCol="0">
            <a:spAutoFit/>
          </a:bodyPr>
          <a:lstStyle/>
          <a:p>
            <a:pPr marL="12700">
              <a:lnSpc>
                <a:spcPct val="100000"/>
              </a:lnSpc>
              <a:spcBef>
                <a:spcPts val="100"/>
              </a:spcBef>
            </a:pPr>
            <a:r>
              <a:rPr sz="1200" u="sng" dirty="0">
                <a:solidFill>
                  <a:srgbClr val="0000FF"/>
                </a:solidFill>
                <a:latin typeface="Calibri"/>
                <a:cs typeface="Calibri"/>
                <a:hlinkClick r:id="rId5"/>
              </a:rPr>
              <a:t>Piano </a:t>
            </a:r>
            <a:r>
              <a:rPr sz="1200" u="sng" spc="-10" dirty="0">
                <a:solidFill>
                  <a:srgbClr val="0000FF"/>
                </a:solidFill>
                <a:latin typeface="Calibri"/>
                <a:cs typeface="Calibri"/>
                <a:hlinkClick r:id="rId5"/>
              </a:rPr>
              <a:t>strategico </a:t>
            </a:r>
            <a:r>
              <a:rPr sz="1200" u="sng" dirty="0">
                <a:solidFill>
                  <a:srgbClr val="0000FF"/>
                </a:solidFill>
                <a:latin typeface="Calibri"/>
                <a:cs typeface="Calibri"/>
                <a:hlinkClick r:id="rId5"/>
              </a:rPr>
              <a:t>2015-2016 - </a:t>
            </a:r>
            <a:r>
              <a:rPr sz="1200" u="sng" spc="-5" dirty="0">
                <a:solidFill>
                  <a:srgbClr val="0000FF"/>
                </a:solidFill>
                <a:latin typeface="Calibri"/>
                <a:cs typeface="Calibri"/>
                <a:hlinkClick r:id="rId5"/>
              </a:rPr>
              <a:t>Wikimedia</a:t>
            </a:r>
            <a:r>
              <a:rPr sz="1200" u="sng" spc="-15" dirty="0">
                <a:solidFill>
                  <a:srgbClr val="0000FF"/>
                </a:solidFill>
                <a:latin typeface="Calibri"/>
                <a:cs typeface="Calibri"/>
                <a:hlinkClick r:id="rId5"/>
              </a:rPr>
              <a:t> </a:t>
            </a:r>
            <a:r>
              <a:rPr sz="1200" u="sng" spc="-5" dirty="0">
                <a:solidFill>
                  <a:srgbClr val="0000FF"/>
                </a:solidFill>
                <a:latin typeface="Calibri"/>
                <a:cs typeface="Calibri"/>
                <a:hlinkClick r:id="rId5"/>
              </a:rPr>
              <a:t>Italia.pdf</a:t>
            </a:r>
            <a:endParaRPr sz="1200">
              <a:latin typeface="Calibri"/>
              <a:cs typeface="Calibri"/>
            </a:endParaRPr>
          </a:p>
        </p:txBody>
      </p:sp>
      <p:sp>
        <p:nvSpPr>
          <p:cNvPr id="12" name="object 12"/>
          <p:cNvSpPr/>
          <p:nvPr/>
        </p:nvSpPr>
        <p:spPr>
          <a:xfrm>
            <a:off x="3994403" y="4795621"/>
            <a:ext cx="3248660" cy="1817370"/>
          </a:xfrm>
          <a:custGeom>
            <a:avLst/>
            <a:gdLst/>
            <a:ahLst/>
            <a:cxnLst/>
            <a:rect l="l" t="t" r="r" b="b"/>
            <a:pathLst>
              <a:path w="3248659" h="1817370">
                <a:moveTo>
                  <a:pt x="0" y="1816862"/>
                </a:moveTo>
                <a:lnTo>
                  <a:pt x="3248152" y="1816862"/>
                </a:lnTo>
                <a:lnTo>
                  <a:pt x="3248152" y="0"/>
                </a:lnTo>
                <a:lnTo>
                  <a:pt x="0" y="0"/>
                </a:lnTo>
                <a:lnTo>
                  <a:pt x="0" y="1816862"/>
                </a:lnTo>
                <a:close/>
              </a:path>
            </a:pathLst>
          </a:custGeom>
          <a:ln w="3175">
            <a:solidFill>
              <a:srgbClr val="000000"/>
            </a:solidFill>
          </a:ln>
        </p:spPr>
        <p:txBody>
          <a:bodyPr wrap="square" lIns="0" tIns="0" rIns="0" bIns="0" rtlCol="0"/>
          <a:lstStyle/>
          <a:p>
            <a:endParaRPr/>
          </a:p>
        </p:txBody>
      </p:sp>
      <p:pic>
        <p:nvPicPr>
          <p:cNvPr id="14" name="Immagin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3250" y="4776760"/>
            <a:ext cx="3450966" cy="201686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4545" y="359486"/>
            <a:ext cx="5036820" cy="697230"/>
          </a:xfrm>
          <a:prstGeom prst="rect">
            <a:avLst/>
          </a:prstGeom>
        </p:spPr>
        <p:txBody>
          <a:bodyPr vert="horz" wrap="square" lIns="0" tIns="13335" rIns="0" bIns="0" rtlCol="0">
            <a:spAutoFit/>
          </a:bodyPr>
          <a:lstStyle/>
          <a:p>
            <a:pPr marL="12700">
              <a:lnSpc>
                <a:spcPct val="100000"/>
              </a:lnSpc>
              <a:spcBef>
                <a:spcPts val="105"/>
              </a:spcBef>
            </a:pPr>
            <a:r>
              <a:rPr sz="4400" dirty="0"/>
              <a:t>Il </a:t>
            </a:r>
            <a:r>
              <a:rPr sz="4400" spc="-5" dirty="0"/>
              <a:t>calo </a:t>
            </a:r>
            <a:r>
              <a:rPr sz="4400" spc="-10" dirty="0"/>
              <a:t>di</a:t>
            </a:r>
            <a:r>
              <a:rPr sz="4400" spc="-60" dirty="0"/>
              <a:t> </a:t>
            </a:r>
            <a:r>
              <a:rPr sz="4400" spc="-20" dirty="0"/>
              <a:t>collaboratori</a:t>
            </a:r>
            <a:endParaRPr sz="4400"/>
          </a:p>
        </p:txBody>
      </p:sp>
      <p:sp>
        <p:nvSpPr>
          <p:cNvPr id="3" name="object 3"/>
          <p:cNvSpPr/>
          <p:nvPr/>
        </p:nvSpPr>
        <p:spPr>
          <a:xfrm>
            <a:off x="6786626" y="1143000"/>
            <a:ext cx="1428750" cy="139877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784975" y="1141349"/>
            <a:ext cx="1431925" cy="1402080"/>
          </a:xfrm>
          <a:custGeom>
            <a:avLst/>
            <a:gdLst/>
            <a:ahLst/>
            <a:cxnLst/>
            <a:rect l="l" t="t" r="r" b="b"/>
            <a:pathLst>
              <a:path w="1431925" h="1402080">
                <a:moveTo>
                  <a:pt x="0" y="1401952"/>
                </a:moveTo>
                <a:lnTo>
                  <a:pt x="1431925" y="1401952"/>
                </a:lnTo>
                <a:lnTo>
                  <a:pt x="1431925" y="0"/>
                </a:lnTo>
                <a:lnTo>
                  <a:pt x="0" y="0"/>
                </a:lnTo>
                <a:lnTo>
                  <a:pt x="0" y="1401952"/>
                </a:lnTo>
                <a:close/>
              </a:path>
            </a:pathLst>
          </a:custGeom>
          <a:ln w="3175">
            <a:solidFill>
              <a:srgbClr val="000000"/>
            </a:solidFill>
          </a:ln>
        </p:spPr>
        <p:txBody>
          <a:bodyPr wrap="square" lIns="0" tIns="0" rIns="0" bIns="0" rtlCol="0"/>
          <a:lstStyle/>
          <a:p>
            <a:endParaRPr/>
          </a:p>
        </p:txBody>
      </p:sp>
      <p:sp>
        <p:nvSpPr>
          <p:cNvPr id="5" name="object 5"/>
          <p:cNvSpPr txBox="1"/>
          <p:nvPr/>
        </p:nvSpPr>
        <p:spPr>
          <a:xfrm>
            <a:off x="650240" y="1304036"/>
            <a:ext cx="5290820" cy="574040"/>
          </a:xfrm>
          <a:prstGeom prst="rect">
            <a:avLst/>
          </a:prstGeom>
        </p:spPr>
        <p:txBody>
          <a:bodyPr vert="horz" wrap="square" lIns="0" tIns="12700" rIns="0" bIns="0" rtlCol="0">
            <a:spAutoFit/>
          </a:bodyPr>
          <a:lstStyle/>
          <a:p>
            <a:pPr marL="12700" marR="5080">
              <a:lnSpc>
                <a:spcPct val="100000"/>
              </a:lnSpc>
              <a:spcBef>
                <a:spcPts val="100"/>
              </a:spcBef>
            </a:pPr>
            <a:r>
              <a:rPr sz="1800" spc="-50" dirty="0">
                <a:latin typeface="Calibri"/>
                <a:cs typeface="Calibri"/>
              </a:rPr>
              <a:t>Tra </a:t>
            </a:r>
            <a:r>
              <a:rPr sz="1800" spc="-5" dirty="0">
                <a:latin typeface="Calibri"/>
                <a:cs typeface="Calibri"/>
              </a:rPr>
              <a:t>il </a:t>
            </a:r>
            <a:r>
              <a:rPr sz="1800" dirty="0">
                <a:latin typeface="Calibri"/>
                <a:cs typeface="Calibri"/>
              </a:rPr>
              <a:t>2007 e il 2014 </a:t>
            </a:r>
            <a:r>
              <a:rPr sz="1800" spc="-5" dirty="0">
                <a:latin typeface="Calibri"/>
                <a:cs typeface="Calibri"/>
              </a:rPr>
              <a:t>si </a:t>
            </a:r>
            <a:r>
              <a:rPr sz="1800" spc="-15" dirty="0">
                <a:latin typeface="Calibri"/>
                <a:cs typeface="Calibri"/>
              </a:rPr>
              <a:t>registra </a:t>
            </a:r>
            <a:r>
              <a:rPr sz="1800" dirty="0">
                <a:latin typeface="Calibri"/>
                <a:cs typeface="Calibri"/>
              </a:rPr>
              <a:t>un </a:t>
            </a:r>
            <a:r>
              <a:rPr sz="1800" spc="-10" dirty="0">
                <a:latin typeface="Calibri"/>
                <a:cs typeface="Calibri"/>
              </a:rPr>
              <a:t>notevole calo </a:t>
            </a:r>
            <a:r>
              <a:rPr sz="1800" spc="-15" dirty="0">
                <a:latin typeface="Calibri"/>
                <a:cs typeface="Calibri"/>
              </a:rPr>
              <a:t>(circa  </a:t>
            </a:r>
            <a:r>
              <a:rPr sz="1800" dirty="0">
                <a:latin typeface="Calibri"/>
                <a:cs typeface="Calibri"/>
              </a:rPr>
              <a:t>1/3) </a:t>
            </a:r>
            <a:r>
              <a:rPr sz="1800" spc="-5" dirty="0">
                <a:latin typeface="Calibri"/>
                <a:cs typeface="Calibri"/>
              </a:rPr>
              <a:t>dei </a:t>
            </a:r>
            <a:r>
              <a:rPr sz="1800" spc="-10" dirty="0">
                <a:latin typeface="Calibri"/>
                <a:cs typeface="Calibri"/>
              </a:rPr>
              <a:t>collaboratori </a:t>
            </a:r>
            <a:r>
              <a:rPr sz="1800" spc="-5" dirty="0">
                <a:latin typeface="Calibri"/>
                <a:cs typeface="Calibri"/>
              </a:rPr>
              <a:t>della </a:t>
            </a:r>
            <a:r>
              <a:rPr sz="1800" spc="-10" dirty="0">
                <a:latin typeface="Calibri"/>
                <a:cs typeface="Calibri"/>
              </a:rPr>
              <a:t>versione </a:t>
            </a:r>
            <a:r>
              <a:rPr sz="1800" spc="-5" dirty="0">
                <a:latin typeface="Calibri"/>
                <a:cs typeface="Calibri"/>
              </a:rPr>
              <a:t>inglese di</a:t>
            </a:r>
            <a:r>
              <a:rPr sz="1800" spc="50" dirty="0">
                <a:latin typeface="Calibri"/>
                <a:cs typeface="Calibri"/>
              </a:rPr>
              <a:t> </a:t>
            </a:r>
            <a:r>
              <a:rPr sz="1800" spc="-5" dirty="0">
                <a:latin typeface="Calibri"/>
                <a:cs typeface="Calibri"/>
              </a:rPr>
              <a:t>Wikipedia.</a:t>
            </a:r>
            <a:endParaRPr sz="1800">
              <a:latin typeface="Calibri"/>
              <a:cs typeface="Calibri"/>
            </a:endParaRPr>
          </a:p>
        </p:txBody>
      </p:sp>
      <p:sp>
        <p:nvSpPr>
          <p:cNvPr id="6" name="object 6"/>
          <p:cNvSpPr txBox="1">
            <a:spLocks noGrp="1"/>
          </p:cNvSpPr>
          <p:nvPr>
            <p:ph type="body" idx="1"/>
          </p:nvPr>
        </p:nvSpPr>
        <p:spPr>
          <a:prstGeom prst="rect">
            <a:avLst/>
          </a:prstGeom>
        </p:spPr>
        <p:txBody>
          <a:bodyPr vert="horz" wrap="square" lIns="0" tIns="12700" rIns="0" bIns="0" rtlCol="0">
            <a:spAutoFit/>
          </a:bodyPr>
          <a:lstStyle/>
          <a:p>
            <a:pPr marL="12700" marR="34290">
              <a:lnSpc>
                <a:spcPct val="100000"/>
              </a:lnSpc>
              <a:spcBef>
                <a:spcPts val="100"/>
              </a:spcBef>
            </a:pPr>
            <a:r>
              <a:rPr dirty="0"/>
              <a:t>Gli </a:t>
            </a:r>
            <a:r>
              <a:rPr spc="-5" dirty="0"/>
              <a:t>studi di </a:t>
            </a:r>
            <a:r>
              <a:rPr u="heavy" spc="-10" dirty="0">
                <a:solidFill>
                  <a:srgbClr val="0000FF"/>
                </a:solidFill>
                <a:hlinkClick r:id="rId3"/>
              </a:rPr>
              <a:t>Aaron </a:t>
            </a:r>
            <a:r>
              <a:rPr u="heavy" spc="-15" dirty="0">
                <a:solidFill>
                  <a:srgbClr val="0000FF"/>
                </a:solidFill>
                <a:hlinkClick r:id="rId3"/>
              </a:rPr>
              <a:t>Halfaker</a:t>
            </a:r>
            <a:r>
              <a:rPr spc="-15" dirty="0">
                <a:solidFill>
                  <a:srgbClr val="0000FF"/>
                </a:solidFill>
                <a:hlinkClick r:id="rId3"/>
              </a:rPr>
              <a:t> </a:t>
            </a:r>
            <a:r>
              <a:rPr dirty="0"/>
              <a:t>e di </a:t>
            </a:r>
            <a:r>
              <a:rPr spc="-5" dirty="0"/>
              <a:t>altri </a:t>
            </a:r>
            <a:r>
              <a:rPr spc="-10" dirty="0"/>
              <a:t>ricercatori </a:t>
            </a:r>
            <a:r>
              <a:rPr spc="-5" dirty="0"/>
              <a:t>della  </a:t>
            </a:r>
            <a:r>
              <a:rPr spc="-10" dirty="0"/>
              <a:t>University </a:t>
            </a:r>
            <a:r>
              <a:rPr spc="-5" dirty="0"/>
              <a:t>of </a:t>
            </a:r>
            <a:r>
              <a:rPr spc="-10" dirty="0"/>
              <a:t>California, </a:t>
            </a:r>
            <a:r>
              <a:rPr spc="-25" dirty="0"/>
              <a:t>Berkeley, </a:t>
            </a:r>
            <a:r>
              <a:rPr dirty="0"/>
              <a:t>e </a:t>
            </a:r>
            <a:r>
              <a:rPr spc="-10" dirty="0"/>
              <a:t>dell'Università </a:t>
            </a:r>
            <a:r>
              <a:rPr spc="-5" dirty="0"/>
              <a:t>di  </a:t>
            </a:r>
            <a:r>
              <a:rPr spc="-15" dirty="0"/>
              <a:t>Washington </a:t>
            </a:r>
            <a:r>
              <a:rPr spc="-5" dirty="0"/>
              <a:t>ne </a:t>
            </a:r>
            <a:r>
              <a:rPr spc="-10" dirty="0"/>
              <a:t>attribuiscono </a:t>
            </a:r>
            <a:r>
              <a:rPr spc="-5" dirty="0"/>
              <a:t>le cause </a:t>
            </a:r>
            <a:r>
              <a:rPr spc="-10" dirty="0"/>
              <a:t>all’introduzione </a:t>
            </a:r>
            <a:r>
              <a:rPr spc="-5" dirty="0"/>
              <a:t>di  </a:t>
            </a:r>
            <a:r>
              <a:rPr spc="-10" dirty="0"/>
              <a:t>strumenti automatici </a:t>
            </a:r>
            <a:r>
              <a:rPr spc="-5" dirty="0"/>
              <a:t>di </a:t>
            </a:r>
            <a:r>
              <a:rPr spc="-10" dirty="0"/>
              <a:t>controllo </a:t>
            </a:r>
            <a:r>
              <a:rPr dirty="0"/>
              <a:t>e al </a:t>
            </a:r>
            <a:r>
              <a:rPr spc="-15" dirty="0"/>
              <a:t>rafforzamento  </a:t>
            </a:r>
            <a:r>
              <a:rPr spc="-5" dirty="0"/>
              <a:t>delle </a:t>
            </a:r>
            <a:r>
              <a:rPr spc="-10" dirty="0"/>
              <a:t>regole </a:t>
            </a:r>
            <a:r>
              <a:rPr spc="-5" dirty="0"/>
              <a:t>di </a:t>
            </a:r>
            <a:r>
              <a:rPr i="1" spc="-5" dirty="0"/>
              <a:t>governance</a:t>
            </a:r>
            <a:r>
              <a:rPr spc="-5" dirty="0"/>
              <a:t> per </a:t>
            </a:r>
            <a:r>
              <a:rPr spc="-15" dirty="0"/>
              <a:t>far fronte </a:t>
            </a:r>
            <a:r>
              <a:rPr dirty="0"/>
              <a:t>ai </a:t>
            </a:r>
            <a:r>
              <a:rPr spc="-5" dirty="0"/>
              <a:t>vandalismi </a:t>
            </a:r>
            <a:r>
              <a:rPr dirty="0"/>
              <a:t>e  </a:t>
            </a:r>
            <a:r>
              <a:rPr spc="-10" dirty="0"/>
              <a:t>migliorare </a:t>
            </a:r>
            <a:r>
              <a:rPr dirty="0"/>
              <a:t>la </a:t>
            </a:r>
            <a:r>
              <a:rPr spc="-10" dirty="0"/>
              <a:t>qualità</a:t>
            </a:r>
            <a:r>
              <a:rPr spc="25" dirty="0"/>
              <a:t> </a:t>
            </a:r>
            <a:r>
              <a:rPr spc="-15" dirty="0"/>
              <a:t>dell’enciclopedia.</a:t>
            </a:r>
          </a:p>
          <a:p>
            <a:pPr marL="12700" marR="5080">
              <a:lnSpc>
                <a:spcPct val="100000"/>
              </a:lnSpc>
            </a:pPr>
            <a:r>
              <a:rPr spc="-10" dirty="0"/>
              <a:t>Paradossalmente, </a:t>
            </a:r>
            <a:r>
              <a:rPr dirty="0"/>
              <a:t>i </a:t>
            </a:r>
            <a:r>
              <a:rPr spc="-5" dirty="0"/>
              <a:t>cambiamenti </a:t>
            </a:r>
            <a:r>
              <a:rPr spc="-15" dirty="0"/>
              <a:t>introdotti </a:t>
            </a:r>
            <a:r>
              <a:rPr spc="-5" dirty="0"/>
              <a:t>per </a:t>
            </a:r>
            <a:r>
              <a:rPr spc="-10" dirty="0"/>
              <a:t>gestire </a:t>
            </a:r>
            <a:r>
              <a:rPr dirty="0"/>
              <a:t>la  </a:t>
            </a:r>
            <a:r>
              <a:rPr spc="-10" dirty="0"/>
              <a:t>qualità </a:t>
            </a:r>
            <a:r>
              <a:rPr dirty="0"/>
              <a:t>e </a:t>
            </a:r>
            <a:r>
              <a:rPr spc="-5" dirty="0"/>
              <a:t>la </a:t>
            </a:r>
            <a:r>
              <a:rPr spc="-15" dirty="0"/>
              <a:t>coerenza </a:t>
            </a:r>
            <a:r>
              <a:rPr dirty="0"/>
              <a:t>a </a:t>
            </a:r>
            <a:r>
              <a:rPr spc="-15" dirty="0"/>
              <a:t>fronte </a:t>
            </a:r>
            <a:r>
              <a:rPr dirty="0"/>
              <a:t>di </a:t>
            </a:r>
            <a:r>
              <a:rPr spc="-5" dirty="0"/>
              <a:t>una </a:t>
            </a:r>
            <a:r>
              <a:rPr spc="-10" dirty="0"/>
              <a:t>crescita </a:t>
            </a:r>
            <a:r>
              <a:rPr spc="-5" dirty="0"/>
              <a:t>massiccia </a:t>
            </a:r>
            <a:r>
              <a:rPr dirty="0"/>
              <a:t>di  </a:t>
            </a:r>
            <a:r>
              <a:rPr spc="-10" dirty="0"/>
              <a:t>partecipazione avrebbero </a:t>
            </a:r>
            <a:r>
              <a:rPr spc="-15" dirty="0"/>
              <a:t>paralizzato </a:t>
            </a:r>
            <a:r>
              <a:rPr spc="-5" dirty="0"/>
              <a:t>quella </a:t>
            </a:r>
            <a:r>
              <a:rPr spc="-10" dirty="0"/>
              <a:t>stessa  </a:t>
            </a:r>
            <a:r>
              <a:rPr spc="-15" dirty="0"/>
              <a:t>crescita </a:t>
            </a:r>
            <a:r>
              <a:rPr dirty="0"/>
              <a:t>che </a:t>
            </a:r>
            <a:r>
              <a:rPr spc="-10" dirty="0"/>
              <a:t>dovevano</a:t>
            </a:r>
            <a:r>
              <a:rPr spc="30" dirty="0"/>
              <a:t> </a:t>
            </a:r>
            <a:r>
              <a:rPr spc="-15" dirty="0"/>
              <a:t>favorire.</a:t>
            </a:r>
          </a:p>
        </p:txBody>
      </p:sp>
      <p:sp>
        <p:nvSpPr>
          <p:cNvPr id="7" name="object 7"/>
          <p:cNvSpPr txBox="1"/>
          <p:nvPr/>
        </p:nvSpPr>
        <p:spPr>
          <a:xfrm>
            <a:off x="690473" y="4888229"/>
            <a:ext cx="7854315"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Wikipedia </a:t>
            </a:r>
            <a:r>
              <a:rPr sz="1800" spc="-10" dirty="0">
                <a:latin typeface="Calibri"/>
                <a:cs typeface="Calibri"/>
              </a:rPr>
              <a:t>risulta dominata </a:t>
            </a:r>
            <a:r>
              <a:rPr sz="1800" spc="-5" dirty="0">
                <a:latin typeface="Calibri"/>
                <a:cs typeface="Calibri"/>
              </a:rPr>
              <a:t>dai bot </a:t>
            </a:r>
            <a:r>
              <a:rPr sz="1800" dirty="0">
                <a:latin typeface="Calibri"/>
                <a:cs typeface="Calibri"/>
              </a:rPr>
              <a:t>e </a:t>
            </a:r>
            <a:r>
              <a:rPr sz="1800" spc="-5" dirty="0">
                <a:latin typeface="Calibri"/>
                <a:cs typeface="Calibri"/>
              </a:rPr>
              <a:t>dalla </a:t>
            </a:r>
            <a:r>
              <a:rPr sz="1800" spc="-10" dirty="0">
                <a:latin typeface="Calibri"/>
                <a:cs typeface="Calibri"/>
              </a:rPr>
              <a:t>burocrazia. </a:t>
            </a:r>
            <a:r>
              <a:rPr sz="1800" spc="-5" dirty="0">
                <a:latin typeface="Calibri"/>
                <a:cs typeface="Calibri"/>
              </a:rPr>
              <a:t>Aumenta </a:t>
            </a:r>
            <a:r>
              <a:rPr sz="1800" dirty="0">
                <a:latin typeface="Calibri"/>
                <a:cs typeface="Calibri"/>
              </a:rPr>
              <a:t>il </a:t>
            </a:r>
            <a:r>
              <a:rPr sz="1800" spc="-5" dirty="0">
                <a:latin typeface="Calibri"/>
                <a:cs typeface="Calibri"/>
              </a:rPr>
              <a:t>numero delle  cancellazioni </a:t>
            </a:r>
            <a:r>
              <a:rPr sz="1800" spc="-10" dirty="0">
                <a:latin typeface="Calibri"/>
                <a:cs typeface="Calibri"/>
              </a:rPr>
              <a:t>automatiche </a:t>
            </a:r>
            <a:r>
              <a:rPr sz="1800" dirty="0">
                <a:latin typeface="Calibri"/>
                <a:cs typeface="Calibri"/>
              </a:rPr>
              <a:t>e </a:t>
            </a:r>
            <a:r>
              <a:rPr sz="1800" spc="-5" dirty="0">
                <a:latin typeface="Calibri"/>
                <a:cs typeface="Calibri"/>
              </a:rPr>
              <a:t>il </a:t>
            </a:r>
            <a:r>
              <a:rPr sz="1800" spc="-10" dirty="0">
                <a:latin typeface="Calibri"/>
                <a:cs typeface="Calibri"/>
              </a:rPr>
              <a:t>controllo </a:t>
            </a:r>
            <a:r>
              <a:rPr sz="1800" spc="-5" dirty="0">
                <a:latin typeface="Calibri"/>
                <a:cs typeface="Calibri"/>
              </a:rPr>
              <a:t>sui nuovi </a:t>
            </a:r>
            <a:r>
              <a:rPr sz="1800" spc="-10" dirty="0">
                <a:latin typeface="Calibri"/>
                <a:cs typeface="Calibri"/>
              </a:rPr>
              <a:t>arrivati, scoraggiandoli </a:t>
            </a:r>
            <a:r>
              <a:rPr sz="1800" dirty="0">
                <a:latin typeface="Calibri"/>
                <a:cs typeface="Calibri"/>
              </a:rPr>
              <a:t>a</a:t>
            </a:r>
            <a:r>
              <a:rPr sz="1800" spc="254" dirty="0">
                <a:latin typeface="Calibri"/>
                <a:cs typeface="Calibri"/>
              </a:rPr>
              <a:t> </a:t>
            </a:r>
            <a:r>
              <a:rPr sz="1800" spc="-5" dirty="0">
                <a:latin typeface="Calibri"/>
                <a:cs typeface="Calibri"/>
              </a:rPr>
              <a:t>rimanere.</a:t>
            </a:r>
            <a:endParaRPr sz="1800">
              <a:latin typeface="Calibri"/>
              <a:cs typeface="Calibri"/>
            </a:endParaRPr>
          </a:p>
        </p:txBody>
      </p:sp>
      <p:sp>
        <p:nvSpPr>
          <p:cNvPr id="8" name="object 8"/>
          <p:cNvSpPr txBox="1"/>
          <p:nvPr/>
        </p:nvSpPr>
        <p:spPr>
          <a:xfrm>
            <a:off x="618540" y="5614517"/>
            <a:ext cx="7941945" cy="816610"/>
          </a:xfrm>
          <a:prstGeom prst="rect">
            <a:avLst/>
          </a:prstGeom>
        </p:spPr>
        <p:txBody>
          <a:bodyPr vert="horz" wrap="square" lIns="0" tIns="12700" rIns="0" bIns="0" rtlCol="0">
            <a:spAutoFit/>
          </a:bodyPr>
          <a:lstStyle/>
          <a:p>
            <a:pPr marL="12700" marR="5080">
              <a:lnSpc>
                <a:spcPct val="100000"/>
              </a:lnSpc>
              <a:spcBef>
                <a:spcPts val="100"/>
              </a:spcBef>
            </a:pPr>
            <a:r>
              <a:rPr sz="1100" dirty="0">
                <a:latin typeface="Calibri"/>
                <a:cs typeface="Calibri"/>
              </a:rPr>
              <a:t>Halfaker, </a:t>
            </a:r>
            <a:r>
              <a:rPr sz="1100" spc="-5" dirty="0">
                <a:latin typeface="Calibri"/>
                <a:cs typeface="Calibri"/>
              </a:rPr>
              <a:t>A., </a:t>
            </a:r>
            <a:r>
              <a:rPr sz="1100" dirty="0">
                <a:latin typeface="Calibri"/>
                <a:cs typeface="Calibri"/>
              </a:rPr>
              <a:t>RS. Gieger, J. </a:t>
            </a:r>
            <a:r>
              <a:rPr sz="1100" spc="-5" dirty="0">
                <a:latin typeface="Calibri"/>
                <a:cs typeface="Calibri"/>
              </a:rPr>
              <a:t>Morgan, </a:t>
            </a:r>
            <a:r>
              <a:rPr sz="1100" dirty="0">
                <a:latin typeface="Calibri"/>
                <a:cs typeface="Calibri"/>
              </a:rPr>
              <a:t>and J. Riedl. 2013. </a:t>
            </a:r>
            <a:r>
              <a:rPr sz="1100" u="sng" spc="-5" dirty="0">
                <a:solidFill>
                  <a:srgbClr val="800080"/>
                </a:solidFill>
                <a:latin typeface="Calibri"/>
                <a:cs typeface="Calibri"/>
                <a:hlinkClick r:id="rId4"/>
              </a:rPr>
              <a:t>The </a:t>
            </a:r>
            <a:r>
              <a:rPr sz="1100" u="sng" dirty="0">
                <a:solidFill>
                  <a:srgbClr val="800080"/>
                </a:solidFill>
                <a:latin typeface="Calibri"/>
                <a:cs typeface="Calibri"/>
                <a:hlinkClick r:id="rId4"/>
              </a:rPr>
              <a:t>Rise and Decline of an </a:t>
            </a:r>
            <a:r>
              <a:rPr sz="1100" u="sng" spc="-5" dirty="0">
                <a:solidFill>
                  <a:srgbClr val="800080"/>
                </a:solidFill>
                <a:latin typeface="Calibri"/>
                <a:cs typeface="Calibri"/>
                <a:hlinkClick r:id="rId4"/>
              </a:rPr>
              <a:t>Open Collaboration Community: </a:t>
            </a:r>
            <a:r>
              <a:rPr sz="1100" u="sng" dirty="0">
                <a:solidFill>
                  <a:srgbClr val="800080"/>
                </a:solidFill>
                <a:latin typeface="Calibri"/>
                <a:cs typeface="Calibri"/>
                <a:hlinkClick r:id="rId4"/>
              </a:rPr>
              <a:t>How Wikipedia's reaction </a:t>
            </a:r>
            <a:r>
              <a:rPr sz="1100" dirty="0">
                <a:solidFill>
                  <a:srgbClr val="800080"/>
                </a:solidFill>
                <a:latin typeface="Calibri"/>
                <a:cs typeface="Calibri"/>
              </a:rPr>
              <a:t> </a:t>
            </a:r>
            <a:r>
              <a:rPr sz="1100" u="sng" dirty="0">
                <a:solidFill>
                  <a:srgbClr val="800080"/>
                </a:solidFill>
                <a:latin typeface="Calibri"/>
                <a:cs typeface="Calibri"/>
                <a:hlinkClick r:id="rId4"/>
              </a:rPr>
              <a:t>to </a:t>
            </a:r>
            <a:r>
              <a:rPr sz="1100" u="sng" spc="-5" dirty="0">
                <a:solidFill>
                  <a:srgbClr val="800080"/>
                </a:solidFill>
                <a:latin typeface="Calibri"/>
                <a:cs typeface="Calibri"/>
                <a:hlinkClick r:id="rId4"/>
              </a:rPr>
              <a:t>sudden popularity </a:t>
            </a:r>
            <a:r>
              <a:rPr sz="1100" u="sng" dirty="0">
                <a:solidFill>
                  <a:srgbClr val="800080"/>
                </a:solidFill>
                <a:latin typeface="Calibri"/>
                <a:cs typeface="Calibri"/>
                <a:hlinkClick r:id="rId4"/>
              </a:rPr>
              <a:t>is </a:t>
            </a:r>
            <a:r>
              <a:rPr sz="1100" u="sng" spc="-5" dirty="0">
                <a:solidFill>
                  <a:srgbClr val="800080"/>
                </a:solidFill>
                <a:latin typeface="Calibri"/>
                <a:cs typeface="Calibri"/>
                <a:hlinkClick r:id="rId4"/>
              </a:rPr>
              <a:t>causing </a:t>
            </a:r>
            <a:r>
              <a:rPr sz="1100" u="sng" dirty="0">
                <a:solidFill>
                  <a:srgbClr val="800080"/>
                </a:solidFill>
                <a:latin typeface="Calibri"/>
                <a:cs typeface="Calibri"/>
                <a:hlinkClick r:id="rId4"/>
              </a:rPr>
              <a:t>its </a:t>
            </a:r>
            <a:r>
              <a:rPr sz="1100" u="sng" spc="-5" dirty="0">
                <a:solidFill>
                  <a:srgbClr val="800080"/>
                </a:solidFill>
                <a:latin typeface="Calibri"/>
                <a:cs typeface="Calibri"/>
                <a:hlinkClick r:id="rId4"/>
              </a:rPr>
              <a:t>decline</a:t>
            </a:r>
            <a:r>
              <a:rPr sz="1100" i="1" spc="-5" dirty="0">
                <a:latin typeface="Calibri"/>
                <a:cs typeface="Calibri"/>
              </a:rPr>
              <a:t>. </a:t>
            </a:r>
            <a:r>
              <a:rPr sz="1100" i="1" dirty="0">
                <a:latin typeface="Calibri"/>
                <a:cs typeface="Calibri"/>
              </a:rPr>
              <a:t>American </a:t>
            </a:r>
            <a:r>
              <a:rPr sz="1100" i="1" spc="-5" dirty="0">
                <a:latin typeface="Calibri"/>
                <a:cs typeface="Calibri"/>
              </a:rPr>
              <a:t>Behavioral Scientist </a:t>
            </a:r>
            <a:r>
              <a:rPr sz="1100" dirty="0">
                <a:latin typeface="Calibri"/>
                <a:cs typeface="Calibri"/>
              </a:rPr>
              <a:t>57 (5): 664-688, </a:t>
            </a:r>
            <a:r>
              <a:rPr sz="1100" spc="-5" dirty="0">
                <a:latin typeface="Calibri"/>
                <a:cs typeface="Calibri"/>
              </a:rPr>
              <a:t>DOI: </a:t>
            </a:r>
            <a:r>
              <a:rPr sz="1100" dirty="0">
                <a:latin typeface="Calibri"/>
                <a:cs typeface="Calibri"/>
              </a:rPr>
              <a:t>10,1177 /</a:t>
            </a:r>
            <a:r>
              <a:rPr sz="1100" spc="-120" dirty="0">
                <a:latin typeface="Calibri"/>
                <a:cs typeface="Calibri"/>
              </a:rPr>
              <a:t> </a:t>
            </a:r>
            <a:r>
              <a:rPr sz="1100" dirty="0">
                <a:latin typeface="Calibri"/>
                <a:cs typeface="Calibri"/>
              </a:rPr>
              <a:t>0002764212469365</a:t>
            </a:r>
            <a:r>
              <a:rPr sz="1200" dirty="0">
                <a:latin typeface="Calibri"/>
                <a:cs typeface="Calibri"/>
              </a:rPr>
              <a:t>.</a:t>
            </a:r>
            <a:endParaRPr sz="1200">
              <a:latin typeface="Calibri"/>
              <a:cs typeface="Calibri"/>
            </a:endParaRPr>
          </a:p>
          <a:p>
            <a:pPr marL="12700" marR="648970">
              <a:lnSpc>
                <a:spcPct val="113599"/>
              </a:lnSpc>
              <a:spcBef>
                <a:spcPts val="459"/>
              </a:spcBef>
            </a:pPr>
            <a:r>
              <a:rPr sz="1100" u="sng" spc="-5" dirty="0">
                <a:solidFill>
                  <a:srgbClr val="800080"/>
                </a:solidFill>
                <a:latin typeface="Calibri"/>
                <a:cs typeface="Calibri"/>
                <a:hlinkClick r:id="rId5"/>
              </a:rPr>
              <a:t>The</a:t>
            </a:r>
            <a:r>
              <a:rPr sz="1100" u="sng" spc="-20" dirty="0">
                <a:solidFill>
                  <a:srgbClr val="800080"/>
                </a:solidFill>
                <a:latin typeface="Calibri"/>
                <a:cs typeface="Calibri"/>
                <a:hlinkClick r:id="rId5"/>
              </a:rPr>
              <a:t> </a:t>
            </a:r>
            <a:r>
              <a:rPr sz="1100" u="sng" dirty="0">
                <a:solidFill>
                  <a:srgbClr val="800080"/>
                </a:solidFill>
                <a:latin typeface="Calibri"/>
                <a:cs typeface="Calibri"/>
                <a:hlinkClick r:id="rId5"/>
              </a:rPr>
              <a:t>future</a:t>
            </a:r>
            <a:r>
              <a:rPr sz="1100" u="sng" spc="-5" dirty="0">
                <a:solidFill>
                  <a:srgbClr val="800080"/>
                </a:solidFill>
                <a:latin typeface="Calibri"/>
                <a:cs typeface="Calibri"/>
                <a:hlinkClick r:id="rId5"/>
              </a:rPr>
              <a:t> </a:t>
            </a:r>
            <a:r>
              <a:rPr sz="1100" u="sng" dirty="0">
                <a:solidFill>
                  <a:srgbClr val="800080"/>
                </a:solidFill>
                <a:latin typeface="Calibri"/>
                <a:cs typeface="Calibri"/>
                <a:hlinkClick r:id="rId5"/>
              </a:rPr>
              <a:t>of</a:t>
            </a:r>
            <a:r>
              <a:rPr sz="1100" u="sng" spc="-5" dirty="0">
                <a:solidFill>
                  <a:srgbClr val="800080"/>
                </a:solidFill>
                <a:latin typeface="Calibri"/>
                <a:cs typeface="Calibri"/>
                <a:hlinkClick r:id="rId5"/>
              </a:rPr>
              <a:t> </a:t>
            </a:r>
            <a:r>
              <a:rPr sz="1100" u="sng" dirty="0">
                <a:solidFill>
                  <a:srgbClr val="800080"/>
                </a:solidFill>
                <a:latin typeface="Calibri"/>
                <a:cs typeface="Calibri"/>
                <a:hlinkClick r:id="rId5"/>
              </a:rPr>
              <a:t>Wikipedia.</a:t>
            </a:r>
            <a:r>
              <a:rPr sz="1100" u="sng" spc="-20" dirty="0">
                <a:solidFill>
                  <a:srgbClr val="800080"/>
                </a:solidFill>
                <a:latin typeface="Calibri"/>
                <a:cs typeface="Calibri"/>
                <a:hlinkClick r:id="rId5"/>
              </a:rPr>
              <a:t> </a:t>
            </a:r>
            <a:r>
              <a:rPr sz="1100" u="sng" dirty="0">
                <a:solidFill>
                  <a:srgbClr val="800080"/>
                </a:solidFill>
                <a:latin typeface="Calibri"/>
                <a:cs typeface="Calibri"/>
                <a:hlinkClick r:id="rId5"/>
              </a:rPr>
              <a:t>WikiPeaks?</a:t>
            </a:r>
            <a:r>
              <a:rPr sz="1100" u="sng" spc="-40" dirty="0">
                <a:solidFill>
                  <a:srgbClr val="800080"/>
                </a:solidFill>
                <a:latin typeface="Calibri"/>
                <a:cs typeface="Calibri"/>
                <a:hlinkClick r:id="rId5"/>
              </a:rPr>
              <a:t> </a:t>
            </a:r>
            <a:r>
              <a:rPr sz="1100" u="sng" spc="-5" dirty="0">
                <a:solidFill>
                  <a:srgbClr val="800080"/>
                </a:solidFill>
                <a:latin typeface="Calibri"/>
                <a:cs typeface="Calibri"/>
                <a:hlinkClick r:id="rId5"/>
              </a:rPr>
              <a:t>The popular</a:t>
            </a:r>
            <a:r>
              <a:rPr sz="1100" u="sng" spc="-20" dirty="0">
                <a:solidFill>
                  <a:srgbClr val="800080"/>
                </a:solidFill>
                <a:latin typeface="Calibri"/>
                <a:cs typeface="Calibri"/>
                <a:hlinkClick r:id="rId5"/>
              </a:rPr>
              <a:t> </a:t>
            </a:r>
            <a:r>
              <a:rPr sz="1100" u="sng" spc="-5" dirty="0">
                <a:solidFill>
                  <a:srgbClr val="800080"/>
                </a:solidFill>
                <a:latin typeface="Calibri"/>
                <a:cs typeface="Calibri"/>
                <a:hlinkClick r:id="rId5"/>
              </a:rPr>
              <a:t>online</a:t>
            </a:r>
            <a:r>
              <a:rPr sz="1100" u="sng" spc="-15" dirty="0">
                <a:solidFill>
                  <a:srgbClr val="800080"/>
                </a:solidFill>
                <a:latin typeface="Calibri"/>
                <a:cs typeface="Calibri"/>
                <a:hlinkClick r:id="rId5"/>
              </a:rPr>
              <a:t> </a:t>
            </a:r>
            <a:r>
              <a:rPr sz="1100" u="sng" dirty="0">
                <a:solidFill>
                  <a:srgbClr val="800080"/>
                </a:solidFill>
                <a:latin typeface="Calibri"/>
                <a:cs typeface="Calibri"/>
                <a:hlinkClick r:id="rId5"/>
              </a:rPr>
              <a:t>encyclopedia</a:t>
            </a:r>
            <a:r>
              <a:rPr sz="1100" u="sng" spc="-30" dirty="0">
                <a:solidFill>
                  <a:srgbClr val="800080"/>
                </a:solidFill>
                <a:latin typeface="Calibri"/>
                <a:cs typeface="Calibri"/>
                <a:hlinkClick r:id="rId5"/>
              </a:rPr>
              <a:t> </a:t>
            </a:r>
            <a:r>
              <a:rPr sz="1100" u="sng" spc="-5" dirty="0">
                <a:solidFill>
                  <a:srgbClr val="800080"/>
                </a:solidFill>
                <a:latin typeface="Calibri"/>
                <a:cs typeface="Calibri"/>
                <a:hlinkClick r:id="rId5"/>
              </a:rPr>
              <a:t>must</a:t>
            </a:r>
            <a:r>
              <a:rPr sz="1100" u="sng" spc="-30" dirty="0">
                <a:solidFill>
                  <a:srgbClr val="800080"/>
                </a:solidFill>
                <a:latin typeface="Calibri"/>
                <a:cs typeface="Calibri"/>
                <a:hlinkClick r:id="rId5"/>
              </a:rPr>
              <a:t> </a:t>
            </a:r>
            <a:r>
              <a:rPr sz="1100" u="sng" dirty="0">
                <a:solidFill>
                  <a:srgbClr val="800080"/>
                </a:solidFill>
                <a:latin typeface="Calibri"/>
                <a:cs typeface="Calibri"/>
                <a:hlinkClick r:id="rId5"/>
              </a:rPr>
              <a:t>work</a:t>
            </a:r>
            <a:r>
              <a:rPr sz="1100" u="sng" spc="-15" dirty="0">
                <a:solidFill>
                  <a:srgbClr val="800080"/>
                </a:solidFill>
                <a:latin typeface="Calibri"/>
                <a:cs typeface="Calibri"/>
                <a:hlinkClick r:id="rId5"/>
              </a:rPr>
              <a:t> </a:t>
            </a:r>
            <a:r>
              <a:rPr sz="1100" u="sng" dirty="0">
                <a:solidFill>
                  <a:srgbClr val="800080"/>
                </a:solidFill>
                <a:latin typeface="Calibri"/>
                <a:cs typeface="Calibri"/>
                <a:hlinkClick r:id="rId5"/>
              </a:rPr>
              <a:t>out</a:t>
            </a:r>
            <a:r>
              <a:rPr sz="1100" u="sng" spc="-15" dirty="0">
                <a:solidFill>
                  <a:srgbClr val="800080"/>
                </a:solidFill>
                <a:latin typeface="Calibri"/>
                <a:cs typeface="Calibri"/>
                <a:hlinkClick r:id="rId5"/>
              </a:rPr>
              <a:t> </a:t>
            </a:r>
            <a:r>
              <a:rPr sz="1100" u="sng" dirty="0">
                <a:solidFill>
                  <a:srgbClr val="800080"/>
                </a:solidFill>
                <a:latin typeface="Calibri"/>
                <a:cs typeface="Calibri"/>
                <a:hlinkClick r:id="rId5"/>
              </a:rPr>
              <a:t>what</a:t>
            </a:r>
            <a:r>
              <a:rPr sz="1100" u="sng" spc="-5" dirty="0">
                <a:solidFill>
                  <a:srgbClr val="800080"/>
                </a:solidFill>
                <a:latin typeface="Calibri"/>
                <a:cs typeface="Calibri"/>
                <a:hlinkClick r:id="rId5"/>
              </a:rPr>
              <a:t> </a:t>
            </a:r>
            <a:r>
              <a:rPr sz="1100" u="sng" dirty="0">
                <a:solidFill>
                  <a:srgbClr val="800080"/>
                </a:solidFill>
                <a:latin typeface="Calibri"/>
                <a:cs typeface="Calibri"/>
                <a:hlinkClick r:id="rId5"/>
              </a:rPr>
              <a:t>is</a:t>
            </a:r>
            <a:r>
              <a:rPr sz="1100" u="sng" spc="-5" dirty="0">
                <a:solidFill>
                  <a:srgbClr val="800080"/>
                </a:solidFill>
                <a:latin typeface="Calibri"/>
                <a:cs typeface="Calibri"/>
                <a:hlinkClick r:id="rId5"/>
              </a:rPr>
              <a:t> </a:t>
            </a:r>
            <a:r>
              <a:rPr sz="1100" u="sng" dirty="0">
                <a:solidFill>
                  <a:srgbClr val="800080"/>
                </a:solidFill>
                <a:latin typeface="Calibri"/>
                <a:cs typeface="Calibri"/>
                <a:hlinkClick r:id="rId5"/>
              </a:rPr>
              <a:t>next</a:t>
            </a:r>
            <a:r>
              <a:rPr sz="1100" dirty="0">
                <a:latin typeface="Calibri"/>
                <a:cs typeface="Calibri"/>
              </a:rPr>
              <a:t>.</a:t>
            </a:r>
            <a:r>
              <a:rPr sz="1100" spc="-20" dirty="0">
                <a:latin typeface="Calibri"/>
                <a:cs typeface="Calibri"/>
              </a:rPr>
              <a:t> </a:t>
            </a:r>
            <a:r>
              <a:rPr sz="1100" spc="-5" dirty="0">
                <a:latin typeface="Calibri"/>
                <a:cs typeface="Calibri"/>
              </a:rPr>
              <a:t>The Economist,</a:t>
            </a:r>
            <a:r>
              <a:rPr sz="1100" spc="-40" dirty="0">
                <a:latin typeface="Calibri"/>
                <a:cs typeface="Calibri"/>
              </a:rPr>
              <a:t> </a:t>
            </a:r>
            <a:r>
              <a:rPr sz="1100" dirty="0">
                <a:latin typeface="Calibri"/>
                <a:cs typeface="Calibri"/>
              </a:rPr>
              <a:t>1. marzo</a:t>
            </a:r>
            <a:r>
              <a:rPr sz="1100" spc="-10" dirty="0">
                <a:latin typeface="Calibri"/>
                <a:cs typeface="Calibri"/>
              </a:rPr>
              <a:t> </a:t>
            </a:r>
            <a:r>
              <a:rPr sz="1100" dirty="0">
                <a:latin typeface="Calibri"/>
                <a:cs typeface="Calibri"/>
              </a:rPr>
              <a:t>2014  </a:t>
            </a:r>
            <a:r>
              <a:rPr sz="1100" spc="-5" dirty="0">
                <a:latin typeface="Calibri"/>
                <a:cs typeface="Calibri"/>
              </a:rPr>
              <a:t>Simonite,</a:t>
            </a:r>
            <a:r>
              <a:rPr sz="1100" spc="-45" dirty="0">
                <a:latin typeface="Calibri"/>
                <a:cs typeface="Calibri"/>
              </a:rPr>
              <a:t> </a:t>
            </a:r>
            <a:r>
              <a:rPr sz="1100" dirty="0">
                <a:latin typeface="Calibri"/>
                <a:cs typeface="Calibri"/>
              </a:rPr>
              <a:t>Tom.</a:t>
            </a:r>
            <a:r>
              <a:rPr sz="1100" spc="-35" dirty="0">
                <a:latin typeface="Calibri"/>
                <a:cs typeface="Calibri"/>
              </a:rPr>
              <a:t> </a:t>
            </a:r>
            <a:r>
              <a:rPr sz="1100" dirty="0">
                <a:latin typeface="Calibri"/>
                <a:cs typeface="Calibri"/>
              </a:rPr>
              <a:t>2013.</a:t>
            </a:r>
            <a:r>
              <a:rPr sz="1100" u="sng" spc="-15" dirty="0">
                <a:solidFill>
                  <a:srgbClr val="800080"/>
                </a:solidFill>
                <a:latin typeface="Calibri"/>
                <a:cs typeface="Calibri"/>
              </a:rPr>
              <a:t> </a:t>
            </a:r>
            <a:r>
              <a:rPr sz="1100" u="sng" spc="-5" dirty="0">
                <a:solidFill>
                  <a:srgbClr val="800080"/>
                </a:solidFill>
                <a:latin typeface="Calibri"/>
                <a:cs typeface="Calibri"/>
                <a:hlinkClick r:id="rId6"/>
              </a:rPr>
              <a:t>“The</a:t>
            </a:r>
            <a:r>
              <a:rPr sz="1100" u="sng" spc="-10" dirty="0">
                <a:solidFill>
                  <a:srgbClr val="800080"/>
                </a:solidFill>
                <a:latin typeface="Calibri"/>
                <a:cs typeface="Calibri"/>
                <a:hlinkClick r:id="rId6"/>
              </a:rPr>
              <a:t> </a:t>
            </a:r>
            <a:r>
              <a:rPr sz="1100" u="sng" dirty="0">
                <a:solidFill>
                  <a:srgbClr val="800080"/>
                </a:solidFill>
                <a:latin typeface="Calibri"/>
                <a:cs typeface="Calibri"/>
                <a:hlinkClick r:id="rId6"/>
              </a:rPr>
              <a:t>decline</a:t>
            </a:r>
            <a:r>
              <a:rPr sz="1100" u="sng" spc="-5" dirty="0">
                <a:solidFill>
                  <a:srgbClr val="800080"/>
                </a:solidFill>
                <a:latin typeface="Calibri"/>
                <a:cs typeface="Calibri"/>
                <a:hlinkClick r:id="rId6"/>
              </a:rPr>
              <a:t> </a:t>
            </a:r>
            <a:r>
              <a:rPr sz="1100" u="sng" dirty="0">
                <a:solidFill>
                  <a:srgbClr val="800080"/>
                </a:solidFill>
                <a:latin typeface="Calibri"/>
                <a:cs typeface="Calibri"/>
                <a:hlinkClick r:id="rId6"/>
              </a:rPr>
              <a:t>of</a:t>
            </a:r>
            <a:r>
              <a:rPr sz="1100" u="sng" spc="-10" dirty="0">
                <a:solidFill>
                  <a:srgbClr val="800080"/>
                </a:solidFill>
                <a:latin typeface="Calibri"/>
                <a:cs typeface="Calibri"/>
                <a:hlinkClick r:id="rId6"/>
              </a:rPr>
              <a:t> </a:t>
            </a:r>
            <a:r>
              <a:rPr sz="1100" u="sng" dirty="0">
                <a:solidFill>
                  <a:srgbClr val="800080"/>
                </a:solidFill>
                <a:latin typeface="Calibri"/>
                <a:cs typeface="Calibri"/>
                <a:hlinkClick r:id="rId6"/>
              </a:rPr>
              <a:t>Wikipedia"</a:t>
            </a:r>
            <a:r>
              <a:rPr sz="1100" spc="-35" dirty="0">
                <a:solidFill>
                  <a:srgbClr val="800080"/>
                </a:solidFill>
                <a:latin typeface="Calibri"/>
                <a:cs typeface="Calibri"/>
                <a:hlinkClick r:id="rId6"/>
              </a:rPr>
              <a:t> </a:t>
            </a:r>
            <a:r>
              <a:rPr sz="1100" dirty="0">
                <a:latin typeface="Calibri"/>
                <a:cs typeface="Calibri"/>
              </a:rPr>
              <a:t>.</a:t>
            </a:r>
            <a:r>
              <a:rPr sz="1100" spc="-5" dirty="0">
                <a:latin typeface="Calibri"/>
                <a:cs typeface="Calibri"/>
              </a:rPr>
              <a:t> </a:t>
            </a:r>
            <a:r>
              <a:rPr sz="1100" dirty="0">
                <a:latin typeface="Calibri"/>
                <a:cs typeface="Calibri"/>
              </a:rPr>
              <a:t>MIT</a:t>
            </a:r>
            <a:r>
              <a:rPr sz="1100" spc="-20" dirty="0">
                <a:latin typeface="Calibri"/>
                <a:cs typeface="Calibri"/>
              </a:rPr>
              <a:t> </a:t>
            </a:r>
            <a:r>
              <a:rPr sz="1100" spc="-5" dirty="0">
                <a:latin typeface="Calibri"/>
                <a:cs typeface="Calibri"/>
              </a:rPr>
              <a:t>Technology</a:t>
            </a:r>
            <a:r>
              <a:rPr sz="1100" spc="-40" dirty="0">
                <a:latin typeface="Calibri"/>
                <a:cs typeface="Calibri"/>
              </a:rPr>
              <a:t> </a:t>
            </a:r>
            <a:r>
              <a:rPr sz="1100" dirty="0">
                <a:latin typeface="Calibri"/>
                <a:cs typeface="Calibri"/>
              </a:rPr>
              <a:t>Review</a:t>
            </a:r>
            <a:endParaRPr sz="1100">
              <a:latin typeface="Calibri"/>
              <a:cs typeface="Calibri"/>
            </a:endParaRPr>
          </a:p>
        </p:txBody>
      </p:sp>
      <p:sp>
        <p:nvSpPr>
          <p:cNvPr id="9" name="object 9"/>
          <p:cNvSpPr txBox="1"/>
          <p:nvPr/>
        </p:nvSpPr>
        <p:spPr>
          <a:xfrm>
            <a:off x="6286500" y="2714625"/>
            <a:ext cx="2714625" cy="1939289"/>
          </a:xfrm>
          <a:prstGeom prst="rect">
            <a:avLst/>
          </a:prstGeom>
          <a:solidFill>
            <a:srgbClr val="D6E3BC"/>
          </a:solidFill>
          <a:ln w="3175">
            <a:solidFill>
              <a:srgbClr val="000000"/>
            </a:solidFill>
          </a:ln>
        </p:spPr>
        <p:txBody>
          <a:bodyPr vert="horz" wrap="square" lIns="0" tIns="36830" rIns="0" bIns="0" rtlCol="0">
            <a:spAutoFit/>
          </a:bodyPr>
          <a:lstStyle/>
          <a:p>
            <a:pPr marL="92075" marR="544830">
              <a:lnSpc>
                <a:spcPct val="100000"/>
              </a:lnSpc>
              <a:spcBef>
                <a:spcPts val="290"/>
              </a:spcBef>
            </a:pPr>
            <a:r>
              <a:rPr sz="1200" dirty="0">
                <a:latin typeface="Calibri"/>
                <a:cs typeface="Calibri"/>
              </a:rPr>
              <a:t>The </a:t>
            </a:r>
            <a:r>
              <a:rPr sz="1200" spc="-5" dirty="0">
                <a:latin typeface="Calibri"/>
                <a:cs typeface="Calibri"/>
              </a:rPr>
              <a:t>researchers suggest</a:t>
            </a:r>
            <a:r>
              <a:rPr sz="1200" spc="-105" dirty="0">
                <a:latin typeface="Calibri"/>
                <a:cs typeface="Calibri"/>
              </a:rPr>
              <a:t> </a:t>
            </a:r>
            <a:r>
              <a:rPr sz="1200" spc="-5" dirty="0">
                <a:latin typeface="Calibri"/>
                <a:cs typeface="Calibri"/>
              </a:rPr>
              <a:t>updating  </a:t>
            </a:r>
            <a:r>
              <a:rPr sz="1200" spc="-10" dirty="0">
                <a:latin typeface="Calibri"/>
                <a:cs typeface="Calibri"/>
              </a:rPr>
              <a:t>Wikipedia’s</a:t>
            </a:r>
            <a:r>
              <a:rPr sz="1200" spc="-30" dirty="0">
                <a:latin typeface="Calibri"/>
                <a:cs typeface="Calibri"/>
              </a:rPr>
              <a:t> </a:t>
            </a:r>
            <a:r>
              <a:rPr sz="1200" spc="-5" dirty="0">
                <a:latin typeface="Calibri"/>
                <a:cs typeface="Calibri"/>
              </a:rPr>
              <a:t>motto</a:t>
            </a:r>
            <a:endParaRPr sz="1200">
              <a:latin typeface="Calibri"/>
              <a:cs typeface="Calibri"/>
            </a:endParaRPr>
          </a:p>
          <a:p>
            <a:pPr marL="92075">
              <a:lnSpc>
                <a:spcPct val="100000"/>
              </a:lnSpc>
            </a:pPr>
            <a:r>
              <a:rPr sz="1200" spc="-5" dirty="0">
                <a:latin typeface="Calibri"/>
                <a:cs typeface="Calibri"/>
              </a:rPr>
              <a:t>“</a:t>
            </a:r>
            <a:r>
              <a:rPr sz="1200" i="1" spc="-5" dirty="0">
                <a:latin typeface="Calibri"/>
                <a:cs typeface="Calibri"/>
              </a:rPr>
              <a:t>The encyclopedia that </a:t>
            </a:r>
            <a:r>
              <a:rPr sz="1200" i="1" spc="-10" dirty="0">
                <a:latin typeface="Calibri"/>
                <a:cs typeface="Calibri"/>
              </a:rPr>
              <a:t>anyone </a:t>
            </a:r>
            <a:r>
              <a:rPr sz="1200" i="1" spc="-5" dirty="0">
                <a:latin typeface="Calibri"/>
                <a:cs typeface="Calibri"/>
              </a:rPr>
              <a:t>can</a:t>
            </a:r>
            <a:r>
              <a:rPr sz="1200" i="1" spc="-20" dirty="0">
                <a:latin typeface="Calibri"/>
                <a:cs typeface="Calibri"/>
              </a:rPr>
              <a:t> </a:t>
            </a:r>
            <a:r>
              <a:rPr sz="1200" i="1" spc="-15" dirty="0">
                <a:latin typeface="Calibri"/>
                <a:cs typeface="Calibri"/>
              </a:rPr>
              <a:t>edit.”</a:t>
            </a:r>
            <a:endParaRPr sz="1200">
              <a:latin typeface="Calibri"/>
              <a:cs typeface="Calibri"/>
            </a:endParaRPr>
          </a:p>
          <a:p>
            <a:pPr marL="92075">
              <a:lnSpc>
                <a:spcPct val="100000"/>
              </a:lnSpc>
            </a:pPr>
            <a:r>
              <a:rPr sz="1200" dirty="0">
                <a:latin typeface="Calibri"/>
                <a:cs typeface="Calibri"/>
              </a:rPr>
              <a:t>Their </a:t>
            </a:r>
            <a:r>
              <a:rPr sz="1200" spc="-10" dirty="0">
                <a:latin typeface="Calibri"/>
                <a:cs typeface="Calibri"/>
              </a:rPr>
              <a:t>version</a:t>
            </a:r>
            <a:r>
              <a:rPr sz="1200" spc="-40" dirty="0">
                <a:latin typeface="Calibri"/>
                <a:cs typeface="Calibri"/>
              </a:rPr>
              <a:t> </a:t>
            </a:r>
            <a:r>
              <a:rPr sz="1200" spc="-5" dirty="0">
                <a:latin typeface="Calibri"/>
                <a:cs typeface="Calibri"/>
              </a:rPr>
              <a:t>reads:</a:t>
            </a:r>
            <a:endParaRPr sz="1200">
              <a:latin typeface="Calibri"/>
              <a:cs typeface="Calibri"/>
            </a:endParaRPr>
          </a:p>
          <a:p>
            <a:pPr marL="92075" marR="102870">
              <a:lnSpc>
                <a:spcPct val="100000"/>
              </a:lnSpc>
            </a:pPr>
            <a:r>
              <a:rPr sz="1200" i="1" spc="0" dirty="0">
                <a:latin typeface="Calibri"/>
                <a:cs typeface="Calibri"/>
              </a:rPr>
              <a:t>“The </a:t>
            </a:r>
            <a:r>
              <a:rPr sz="1200" i="1" spc="-5" dirty="0">
                <a:latin typeface="Calibri"/>
                <a:cs typeface="Calibri"/>
              </a:rPr>
              <a:t>encyclopedia that </a:t>
            </a:r>
            <a:r>
              <a:rPr sz="1200" i="1" spc="-10" dirty="0">
                <a:latin typeface="Calibri"/>
                <a:cs typeface="Calibri"/>
              </a:rPr>
              <a:t>anyone </a:t>
            </a:r>
            <a:r>
              <a:rPr sz="1200" i="1" spc="-5" dirty="0">
                <a:latin typeface="Calibri"/>
                <a:cs typeface="Calibri"/>
              </a:rPr>
              <a:t>who  understands the norms, socializes him or  </a:t>
            </a:r>
            <a:r>
              <a:rPr sz="1200" i="1" spc="-10" dirty="0">
                <a:latin typeface="Calibri"/>
                <a:cs typeface="Calibri"/>
              </a:rPr>
              <a:t>herself, </a:t>
            </a:r>
            <a:r>
              <a:rPr sz="1200" i="1" spc="-5" dirty="0">
                <a:latin typeface="Calibri"/>
                <a:cs typeface="Calibri"/>
              </a:rPr>
              <a:t>dodges the impersonal wall of  semi-automated rejection and still </a:t>
            </a:r>
            <a:r>
              <a:rPr sz="1200" i="1" spc="-10" dirty="0">
                <a:latin typeface="Calibri"/>
                <a:cs typeface="Calibri"/>
              </a:rPr>
              <a:t>wants  </a:t>
            </a:r>
            <a:r>
              <a:rPr sz="1200" i="1" spc="-5" dirty="0">
                <a:latin typeface="Calibri"/>
                <a:cs typeface="Calibri"/>
              </a:rPr>
              <a:t>to voluntarily </a:t>
            </a:r>
            <a:r>
              <a:rPr sz="1200" i="1" spc="-10" dirty="0">
                <a:latin typeface="Calibri"/>
                <a:cs typeface="Calibri"/>
              </a:rPr>
              <a:t>contribute </a:t>
            </a:r>
            <a:r>
              <a:rPr sz="1200" i="1" spc="-5" dirty="0">
                <a:latin typeface="Calibri"/>
                <a:cs typeface="Calibri"/>
              </a:rPr>
              <a:t>his or her </a:t>
            </a:r>
            <a:r>
              <a:rPr sz="1200" i="1" dirty="0">
                <a:latin typeface="Calibri"/>
                <a:cs typeface="Calibri"/>
              </a:rPr>
              <a:t>time  </a:t>
            </a:r>
            <a:r>
              <a:rPr sz="1200" i="1" spc="-10" dirty="0">
                <a:latin typeface="Calibri"/>
                <a:cs typeface="Calibri"/>
              </a:rPr>
              <a:t>and </a:t>
            </a:r>
            <a:r>
              <a:rPr sz="1200" i="1" spc="-5" dirty="0">
                <a:latin typeface="Calibri"/>
                <a:cs typeface="Calibri"/>
              </a:rPr>
              <a:t>energy </a:t>
            </a:r>
            <a:r>
              <a:rPr sz="1200" i="1" spc="-10" dirty="0">
                <a:latin typeface="Calibri"/>
                <a:cs typeface="Calibri"/>
              </a:rPr>
              <a:t>can</a:t>
            </a:r>
            <a:r>
              <a:rPr sz="1200" i="1" spc="-5" dirty="0">
                <a:latin typeface="Calibri"/>
                <a:cs typeface="Calibri"/>
              </a:rPr>
              <a:t> </a:t>
            </a:r>
            <a:r>
              <a:rPr sz="1200" i="1" spc="-15" dirty="0">
                <a:latin typeface="Calibri"/>
                <a:cs typeface="Calibri"/>
              </a:rPr>
              <a:t>edit.”</a:t>
            </a:r>
            <a:endParaRPr sz="12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2830" y="228676"/>
            <a:ext cx="5397500" cy="697230"/>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000000"/>
                </a:solidFill>
                <a:latin typeface="Calibri"/>
                <a:cs typeface="Calibri"/>
              </a:rPr>
              <a:t>La </a:t>
            </a:r>
            <a:r>
              <a:rPr sz="4400" b="0" spc="-10" dirty="0">
                <a:solidFill>
                  <a:srgbClr val="000000"/>
                </a:solidFill>
                <a:latin typeface="Calibri"/>
                <a:cs typeface="Calibri"/>
              </a:rPr>
              <a:t>risposta </a:t>
            </a:r>
            <a:r>
              <a:rPr sz="4400" b="0" spc="-5" dirty="0">
                <a:solidFill>
                  <a:srgbClr val="000000"/>
                </a:solidFill>
                <a:latin typeface="Calibri"/>
                <a:cs typeface="Calibri"/>
              </a:rPr>
              <a:t>di</a:t>
            </a:r>
            <a:r>
              <a:rPr sz="4400" b="0" spc="-65" dirty="0">
                <a:solidFill>
                  <a:srgbClr val="000000"/>
                </a:solidFill>
                <a:latin typeface="Calibri"/>
                <a:cs typeface="Calibri"/>
              </a:rPr>
              <a:t> </a:t>
            </a:r>
            <a:r>
              <a:rPr sz="4400" b="0" dirty="0">
                <a:solidFill>
                  <a:srgbClr val="000000"/>
                </a:solidFill>
                <a:latin typeface="Calibri"/>
                <a:cs typeface="Calibri"/>
              </a:rPr>
              <a:t>Wikipedia</a:t>
            </a:r>
            <a:endParaRPr sz="4400">
              <a:latin typeface="Calibri"/>
              <a:cs typeface="Calibri"/>
            </a:endParaRPr>
          </a:p>
        </p:txBody>
      </p:sp>
      <p:sp>
        <p:nvSpPr>
          <p:cNvPr id="3" name="object 3"/>
          <p:cNvSpPr/>
          <p:nvPr/>
        </p:nvSpPr>
        <p:spPr>
          <a:xfrm>
            <a:off x="827582" y="1052715"/>
            <a:ext cx="7507224" cy="465404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25995" y="1051128"/>
            <a:ext cx="7510780" cy="4657725"/>
          </a:xfrm>
          <a:custGeom>
            <a:avLst/>
            <a:gdLst/>
            <a:ahLst/>
            <a:cxnLst/>
            <a:rect l="l" t="t" r="r" b="b"/>
            <a:pathLst>
              <a:path w="7510780" h="4657725">
                <a:moveTo>
                  <a:pt x="0" y="4657217"/>
                </a:moveTo>
                <a:lnTo>
                  <a:pt x="7510399" y="4657217"/>
                </a:lnTo>
                <a:lnTo>
                  <a:pt x="7510399" y="0"/>
                </a:lnTo>
                <a:lnTo>
                  <a:pt x="0" y="0"/>
                </a:lnTo>
                <a:lnTo>
                  <a:pt x="0" y="4657217"/>
                </a:lnTo>
                <a:close/>
              </a:path>
            </a:pathLst>
          </a:custGeom>
          <a:ln w="3175">
            <a:solidFill>
              <a:srgbClr val="000000"/>
            </a:solidFill>
          </a:ln>
        </p:spPr>
        <p:txBody>
          <a:bodyPr wrap="square" lIns="0" tIns="0" rIns="0" bIns="0" rtlCol="0"/>
          <a:lstStyle/>
          <a:p>
            <a:endParaRPr/>
          </a:p>
        </p:txBody>
      </p:sp>
      <p:sp>
        <p:nvSpPr>
          <p:cNvPr id="5" name="object 5"/>
          <p:cNvSpPr txBox="1"/>
          <p:nvPr/>
        </p:nvSpPr>
        <p:spPr>
          <a:xfrm>
            <a:off x="618540" y="5826963"/>
            <a:ext cx="7983220" cy="453390"/>
          </a:xfrm>
          <a:prstGeom prst="rect">
            <a:avLst/>
          </a:prstGeom>
        </p:spPr>
        <p:txBody>
          <a:bodyPr vert="horz" wrap="square" lIns="0" tIns="13335" rIns="0" bIns="0" rtlCol="0">
            <a:spAutoFit/>
          </a:bodyPr>
          <a:lstStyle/>
          <a:p>
            <a:pPr marL="12700">
              <a:lnSpc>
                <a:spcPct val="100000"/>
              </a:lnSpc>
              <a:spcBef>
                <a:spcPts val="105"/>
              </a:spcBef>
            </a:pPr>
            <a:r>
              <a:rPr sz="1400" u="sng" spc="-5" dirty="0">
                <a:solidFill>
                  <a:srgbClr val="800080"/>
                </a:solidFill>
                <a:latin typeface="Calibri"/>
                <a:cs typeface="Calibri"/>
              </a:rPr>
              <a:t>https://en.wikipedia.org/wiki/Wikipedia:Replies_to_common_objections</a:t>
            </a:r>
            <a:endParaRPr sz="1400">
              <a:latin typeface="Calibri"/>
              <a:cs typeface="Calibri"/>
            </a:endParaRPr>
          </a:p>
          <a:p>
            <a:pPr marL="12700">
              <a:lnSpc>
                <a:spcPct val="100000"/>
              </a:lnSpc>
            </a:pPr>
            <a:r>
              <a:rPr sz="1400" dirty="0">
                <a:latin typeface="Calibri"/>
                <a:cs typeface="Calibri"/>
              </a:rPr>
              <a:t>Un </a:t>
            </a:r>
            <a:r>
              <a:rPr sz="1400" spc="-5" dirty="0">
                <a:latin typeface="Calibri"/>
                <a:cs typeface="Calibri"/>
              </a:rPr>
              <a:t>riassunto delle posizioni critiche </a:t>
            </a:r>
            <a:r>
              <a:rPr sz="1400" dirty="0">
                <a:latin typeface="Calibri"/>
                <a:cs typeface="Calibri"/>
              </a:rPr>
              <a:t>su </a:t>
            </a:r>
            <a:r>
              <a:rPr sz="1400" spc="-5" dirty="0">
                <a:latin typeface="Calibri"/>
                <a:cs typeface="Calibri"/>
              </a:rPr>
              <a:t>Wikipedia si </a:t>
            </a:r>
            <a:r>
              <a:rPr sz="1400" spc="-10" dirty="0">
                <a:latin typeface="Calibri"/>
                <a:cs typeface="Calibri"/>
              </a:rPr>
              <a:t>trova </a:t>
            </a:r>
            <a:r>
              <a:rPr sz="1400" dirty="0">
                <a:latin typeface="Calibri"/>
                <a:cs typeface="Calibri"/>
              </a:rPr>
              <a:t>in</a:t>
            </a:r>
            <a:r>
              <a:rPr sz="1400" spc="175" dirty="0">
                <a:latin typeface="Calibri"/>
                <a:cs typeface="Calibri"/>
              </a:rPr>
              <a:t> </a:t>
            </a:r>
            <a:r>
              <a:rPr sz="1400" spc="-5" dirty="0">
                <a:latin typeface="Calibri"/>
                <a:cs typeface="Calibri"/>
              </a:rPr>
              <a:t>h</a:t>
            </a:r>
            <a:r>
              <a:rPr sz="1400" u="sng" spc="-5" dirty="0">
                <a:solidFill>
                  <a:srgbClr val="0000FF"/>
                </a:solidFill>
                <a:latin typeface="Calibri"/>
                <a:cs typeface="Calibri"/>
              </a:rPr>
              <a:t>ttps://en.wikipedia.org/wiki/Wikipedia:Criticisms</a:t>
            </a:r>
            <a:endParaRPr sz="14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7530" y="0"/>
            <a:ext cx="6506209" cy="699770"/>
          </a:xfrm>
          <a:prstGeom prst="rect">
            <a:avLst/>
          </a:prstGeom>
        </p:spPr>
        <p:txBody>
          <a:bodyPr vert="horz" wrap="square" lIns="0" tIns="34290" rIns="0" bIns="0" rtlCol="0">
            <a:spAutoFit/>
          </a:bodyPr>
          <a:lstStyle/>
          <a:p>
            <a:pPr algn="ctr">
              <a:lnSpc>
                <a:spcPct val="100000"/>
              </a:lnSpc>
              <a:spcBef>
                <a:spcPts val="270"/>
              </a:spcBef>
            </a:pPr>
            <a:r>
              <a:rPr sz="2800" spc="-5" dirty="0">
                <a:solidFill>
                  <a:srgbClr val="C0504D"/>
                </a:solidFill>
              </a:rPr>
              <a:t>Il </a:t>
            </a:r>
            <a:r>
              <a:rPr sz="2800" spc="-10" dirty="0">
                <a:solidFill>
                  <a:srgbClr val="C0504D"/>
                </a:solidFill>
              </a:rPr>
              <a:t>pregiudizio</a:t>
            </a:r>
            <a:r>
              <a:rPr sz="2800" spc="10" dirty="0">
                <a:solidFill>
                  <a:srgbClr val="C0504D"/>
                </a:solidFill>
              </a:rPr>
              <a:t> </a:t>
            </a:r>
            <a:r>
              <a:rPr sz="2800" spc="-15" dirty="0">
                <a:solidFill>
                  <a:srgbClr val="C0504D"/>
                </a:solidFill>
              </a:rPr>
              <a:t>sistemico</a:t>
            </a:r>
            <a:endParaRPr sz="2800" dirty="0"/>
          </a:p>
          <a:p>
            <a:pPr algn="ctr">
              <a:lnSpc>
                <a:spcPct val="100000"/>
              </a:lnSpc>
              <a:spcBef>
                <a:spcPts val="90"/>
              </a:spcBef>
            </a:pPr>
            <a:r>
              <a:rPr sz="1400" spc="-5" dirty="0">
                <a:solidFill>
                  <a:srgbClr val="C0504D"/>
                </a:solidFill>
              </a:rPr>
              <a:t>ovvero: </a:t>
            </a:r>
            <a:r>
              <a:rPr sz="1400" dirty="0">
                <a:solidFill>
                  <a:srgbClr val="C0504D"/>
                </a:solidFill>
              </a:rPr>
              <a:t>i </a:t>
            </a:r>
            <a:r>
              <a:rPr sz="1400" spc="-5" dirty="0">
                <a:solidFill>
                  <a:srgbClr val="C0504D"/>
                </a:solidFill>
              </a:rPr>
              <a:t>dati demografici </a:t>
            </a:r>
            <a:r>
              <a:rPr sz="1400" dirty="0">
                <a:solidFill>
                  <a:srgbClr val="C0504D"/>
                </a:solidFill>
              </a:rPr>
              <a:t>dei </a:t>
            </a:r>
            <a:r>
              <a:rPr sz="1400" spc="-5" dirty="0">
                <a:solidFill>
                  <a:srgbClr val="C0504D"/>
                </a:solidFill>
              </a:rPr>
              <a:t>wikipediani </a:t>
            </a:r>
            <a:r>
              <a:rPr sz="1400" dirty="0">
                <a:solidFill>
                  <a:srgbClr val="C0504D"/>
                </a:solidFill>
              </a:rPr>
              <a:t>si </a:t>
            </a:r>
            <a:r>
              <a:rPr sz="1400" spc="-5" dirty="0">
                <a:solidFill>
                  <a:srgbClr val="C0504D"/>
                </a:solidFill>
              </a:rPr>
              <a:t>riflettono </a:t>
            </a:r>
            <a:r>
              <a:rPr sz="1400" dirty="0">
                <a:solidFill>
                  <a:srgbClr val="C0504D"/>
                </a:solidFill>
              </a:rPr>
              <a:t>sulla </a:t>
            </a:r>
            <a:r>
              <a:rPr sz="1400" spc="-5" dirty="0">
                <a:solidFill>
                  <a:srgbClr val="C0504D"/>
                </a:solidFill>
              </a:rPr>
              <a:t>copertura </a:t>
            </a:r>
            <a:r>
              <a:rPr sz="1400" spc="-5" dirty="0" err="1">
                <a:solidFill>
                  <a:srgbClr val="C0504D"/>
                </a:solidFill>
              </a:rPr>
              <a:t>dell’enciclopedia</a:t>
            </a:r>
            <a:r>
              <a:rPr sz="1400" spc="-175" dirty="0">
                <a:solidFill>
                  <a:srgbClr val="C0504D"/>
                </a:solidFill>
              </a:rPr>
              <a:t> </a:t>
            </a:r>
            <a:r>
              <a:rPr lang="it-IT" sz="1400" spc="-175" dirty="0">
                <a:solidFill>
                  <a:srgbClr val="C0504D"/>
                </a:solidFill>
              </a:rPr>
              <a:t>.</a:t>
            </a:r>
            <a:endParaRPr sz="1400" dirty="0"/>
          </a:p>
        </p:txBody>
      </p:sp>
      <p:sp>
        <p:nvSpPr>
          <p:cNvPr id="3" name="object 3"/>
          <p:cNvSpPr txBox="1"/>
          <p:nvPr/>
        </p:nvSpPr>
        <p:spPr>
          <a:xfrm>
            <a:off x="618540" y="1070863"/>
            <a:ext cx="8337550" cy="4496103"/>
          </a:xfrm>
          <a:prstGeom prst="rect">
            <a:avLst/>
          </a:prstGeom>
        </p:spPr>
        <p:txBody>
          <a:bodyPr vert="horz" wrap="square" lIns="0" tIns="12700" rIns="0" bIns="0" rtlCol="0">
            <a:spAutoFit/>
          </a:bodyPr>
          <a:lstStyle/>
          <a:p>
            <a:pPr marL="12700" marR="3623310">
              <a:lnSpc>
                <a:spcPct val="100000"/>
              </a:lnSpc>
              <a:spcBef>
                <a:spcPts val="100"/>
              </a:spcBef>
            </a:pPr>
            <a:r>
              <a:rPr sz="1800" spc="-5" dirty="0">
                <a:latin typeface="Calibri"/>
                <a:cs typeface="Calibri"/>
              </a:rPr>
              <a:t>La </a:t>
            </a:r>
            <a:r>
              <a:rPr sz="1800" spc="-10" dirty="0">
                <a:latin typeface="Calibri"/>
                <a:cs typeface="Calibri"/>
              </a:rPr>
              <a:t>fragilità </a:t>
            </a:r>
            <a:r>
              <a:rPr sz="1800" spc="-5" dirty="0">
                <a:latin typeface="Calibri"/>
                <a:cs typeface="Calibri"/>
              </a:rPr>
              <a:t>del modello </a:t>
            </a:r>
            <a:r>
              <a:rPr sz="1800" spc="-15" dirty="0">
                <a:latin typeface="Calibri"/>
                <a:cs typeface="Calibri"/>
              </a:rPr>
              <a:t>dell’enciclopedia </a:t>
            </a:r>
            <a:r>
              <a:rPr sz="1800" dirty="0">
                <a:latin typeface="Calibri"/>
                <a:cs typeface="Calibri"/>
              </a:rPr>
              <a:t>e i </a:t>
            </a:r>
            <a:r>
              <a:rPr sz="1800" spc="-5" dirty="0">
                <a:latin typeface="Calibri"/>
                <a:cs typeface="Calibri"/>
              </a:rPr>
              <a:t>suoi  limiti sono </a:t>
            </a:r>
            <a:r>
              <a:rPr sz="1800" spc="-15" dirty="0">
                <a:latin typeface="Calibri"/>
                <a:cs typeface="Calibri"/>
              </a:rPr>
              <a:t>stati </a:t>
            </a:r>
            <a:r>
              <a:rPr sz="1800" spc="-5" dirty="0">
                <a:latin typeface="Calibri"/>
                <a:cs typeface="Calibri"/>
              </a:rPr>
              <a:t>spesso associati alle </a:t>
            </a:r>
            <a:r>
              <a:rPr sz="1800" spc="-15" dirty="0">
                <a:latin typeface="Calibri"/>
                <a:cs typeface="Calibri"/>
              </a:rPr>
              <a:t>caratteristiche  </a:t>
            </a:r>
            <a:r>
              <a:rPr sz="1800" spc="-10" dirty="0">
                <a:latin typeface="Calibri"/>
                <a:cs typeface="Calibri"/>
              </a:rPr>
              <a:t>demografiche </a:t>
            </a:r>
            <a:r>
              <a:rPr sz="1800" spc="-5" dirty="0">
                <a:latin typeface="Calibri"/>
                <a:cs typeface="Calibri"/>
              </a:rPr>
              <a:t>dei </a:t>
            </a:r>
            <a:r>
              <a:rPr sz="1800" spc="-10" dirty="0">
                <a:latin typeface="Calibri"/>
                <a:cs typeface="Calibri"/>
              </a:rPr>
              <a:t>collaboratori: </a:t>
            </a:r>
            <a:r>
              <a:rPr sz="1800" b="1" dirty="0">
                <a:latin typeface="Calibri"/>
                <a:cs typeface="Calibri"/>
              </a:rPr>
              <a:t>90%</a:t>
            </a:r>
            <a:r>
              <a:rPr sz="1800" b="1" spc="75" dirty="0">
                <a:latin typeface="Calibri"/>
                <a:cs typeface="Calibri"/>
              </a:rPr>
              <a:t> </a:t>
            </a:r>
            <a:r>
              <a:rPr sz="1800" b="1" spc="-5" dirty="0">
                <a:latin typeface="Calibri"/>
                <a:cs typeface="Calibri"/>
              </a:rPr>
              <a:t>maschi,</a:t>
            </a:r>
            <a:endParaRPr sz="1800" dirty="0">
              <a:latin typeface="Calibri"/>
              <a:cs typeface="Calibri"/>
            </a:endParaRPr>
          </a:p>
          <a:p>
            <a:pPr marL="12700" marR="3743325">
              <a:lnSpc>
                <a:spcPct val="100000"/>
              </a:lnSpc>
            </a:pPr>
            <a:r>
              <a:rPr sz="1800" b="1" dirty="0">
                <a:latin typeface="Calibri"/>
                <a:cs typeface="Calibri"/>
              </a:rPr>
              <a:t>di </a:t>
            </a:r>
            <a:r>
              <a:rPr sz="1800" b="1" spc="-5" dirty="0">
                <a:latin typeface="Calibri"/>
                <a:cs typeface="Calibri"/>
              </a:rPr>
              <a:t>alto livello </a:t>
            </a:r>
            <a:r>
              <a:rPr sz="1800" b="1" dirty="0">
                <a:latin typeface="Calibri"/>
                <a:cs typeface="Calibri"/>
              </a:rPr>
              <a:t>di </a:t>
            </a:r>
            <a:r>
              <a:rPr sz="1800" b="1" spc="-10" dirty="0">
                <a:latin typeface="Calibri"/>
                <a:cs typeface="Calibri"/>
              </a:rPr>
              <a:t>istruzione, </a:t>
            </a:r>
            <a:r>
              <a:rPr sz="1800" b="1" spc="-5" dirty="0">
                <a:latin typeface="Calibri"/>
                <a:cs typeface="Calibri"/>
              </a:rPr>
              <a:t>con </a:t>
            </a:r>
            <a:r>
              <a:rPr sz="1800" b="1" dirty="0">
                <a:latin typeface="Calibri"/>
                <a:cs typeface="Calibri"/>
              </a:rPr>
              <a:t>buone  </a:t>
            </a:r>
            <a:r>
              <a:rPr sz="1800" b="1" spc="-10" dirty="0">
                <a:latin typeface="Calibri"/>
                <a:cs typeface="Calibri"/>
              </a:rPr>
              <a:t>competenze </a:t>
            </a:r>
            <a:r>
              <a:rPr sz="1800" b="1" spc="-5" dirty="0">
                <a:latin typeface="Calibri"/>
                <a:cs typeface="Calibri"/>
              </a:rPr>
              <a:t>informatiche, </a:t>
            </a:r>
            <a:r>
              <a:rPr sz="1800" b="1" dirty="0">
                <a:latin typeface="Calibri"/>
                <a:cs typeface="Calibri"/>
              </a:rPr>
              <a:t>per lo più</a:t>
            </a:r>
            <a:r>
              <a:rPr sz="1800" b="1" spc="-150" dirty="0">
                <a:latin typeface="Calibri"/>
                <a:cs typeface="Calibri"/>
              </a:rPr>
              <a:t> </a:t>
            </a:r>
            <a:r>
              <a:rPr sz="1800" b="1" spc="-10" dirty="0">
                <a:latin typeface="Calibri"/>
                <a:cs typeface="Calibri"/>
              </a:rPr>
              <a:t>provenienti  </a:t>
            </a:r>
            <a:r>
              <a:rPr sz="1800" b="1" dirty="0">
                <a:latin typeface="Calibri"/>
                <a:cs typeface="Calibri"/>
              </a:rPr>
              <a:t>da paesi</a:t>
            </a:r>
            <a:r>
              <a:rPr sz="1800" b="1" spc="-55" dirty="0">
                <a:latin typeface="Calibri"/>
                <a:cs typeface="Calibri"/>
              </a:rPr>
              <a:t> </a:t>
            </a:r>
            <a:r>
              <a:rPr sz="1800" b="1" spc="-5" dirty="0">
                <a:latin typeface="Calibri"/>
                <a:cs typeface="Calibri"/>
              </a:rPr>
              <a:t>ricchi</a:t>
            </a:r>
            <a:r>
              <a:rPr sz="1800" spc="-5" dirty="0">
                <a:latin typeface="Calibri"/>
                <a:cs typeface="Calibri"/>
              </a:rPr>
              <a:t>.</a:t>
            </a:r>
            <a:endParaRPr sz="1800" dirty="0">
              <a:latin typeface="Calibri"/>
              <a:cs typeface="Calibri"/>
            </a:endParaRPr>
          </a:p>
          <a:p>
            <a:pPr marL="12700" marR="3676015">
              <a:lnSpc>
                <a:spcPct val="100000"/>
              </a:lnSpc>
            </a:pPr>
            <a:r>
              <a:rPr sz="1800" spc="-20" dirty="0">
                <a:latin typeface="Calibri"/>
                <a:cs typeface="Calibri"/>
              </a:rPr>
              <a:t>L’irregolare </a:t>
            </a:r>
            <a:r>
              <a:rPr sz="1800" spc="-10" dirty="0">
                <a:latin typeface="Calibri"/>
                <a:cs typeface="Calibri"/>
              </a:rPr>
              <a:t>copertura </a:t>
            </a:r>
            <a:r>
              <a:rPr sz="1800" spc="-5" dirty="0">
                <a:latin typeface="Calibri"/>
                <a:cs typeface="Calibri"/>
              </a:rPr>
              <a:t>degli </a:t>
            </a:r>
            <a:r>
              <a:rPr sz="1800" spc="-10" dirty="0">
                <a:latin typeface="Calibri"/>
                <a:cs typeface="Calibri"/>
              </a:rPr>
              <a:t>argomenti </a:t>
            </a:r>
            <a:r>
              <a:rPr sz="1800" spc="-20" dirty="0">
                <a:latin typeface="Calibri"/>
                <a:cs typeface="Calibri"/>
              </a:rPr>
              <a:t>trattati </a:t>
            </a:r>
            <a:r>
              <a:rPr sz="1800" spc="-5" dirty="0">
                <a:latin typeface="Calibri"/>
                <a:cs typeface="Calibri"/>
              </a:rPr>
              <a:t>ne  </a:t>
            </a:r>
            <a:r>
              <a:rPr sz="1800" spc="-10" dirty="0">
                <a:latin typeface="Calibri"/>
                <a:cs typeface="Calibri"/>
              </a:rPr>
              <a:t>sarebbe </a:t>
            </a:r>
            <a:r>
              <a:rPr sz="1800" spc="-5" dirty="0">
                <a:latin typeface="Calibri"/>
                <a:cs typeface="Calibri"/>
              </a:rPr>
              <a:t>una </a:t>
            </a:r>
            <a:r>
              <a:rPr sz="1800" spc="-20" dirty="0">
                <a:latin typeface="Calibri"/>
                <a:cs typeface="Calibri"/>
              </a:rPr>
              <a:t>diretta </a:t>
            </a:r>
            <a:r>
              <a:rPr sz="1800" spc="-10" dirty="0">
                <a:latin typeface="Calibri"/>
                <a:cs typeface="Calibri"/>
              </a:rPr>
              <a:t>conseguenza: </a:t>
            </a:r>
            <a:r>
              <a:rPr sz="1800" spc="-5" dirty="0">
                <a:latin typeface="Calibri"/>
                <a:cs typeface="Calibri"/>
              </a:rPr>
              <a:t>quasi </a:t>
            </a:r>
            <a:r>
              <a:rPr sz="1800" spc="-15" dirty="0" err="1">
                <a:latin typeface="Calibri"/>
                <a:cs typeface="Calibri"/>
              </a:rPr>
              <a:t>completa</a:t>
            </a:r>
            <a:r>
              <a:rPr sz="1800" spc="-15" dirty="0">
                <a:latin typeface="Calibri"/>
                <a:cs typeface="Calibri"/>
              </a:rPr>
              <a:t>  </a:t>
            </a:r>
            <a:r>
              <a:rPr sz="1800" dirty="0" err="1" smtClean="0">
                <a:latin typeface="Calibri"/>
                <a:cs typeface="Calibri"/>
              </a:rPr>
              <a:t>su</a:t>
            </a:r>
            <a:r>
              <a:rPr sz="1800" dirty="0" smtClean="0">
                <a:latin typeface="Calibri"/>
                <a:cs typeface="Calibri"/>
              </a:rPr>
              <a:t> </a:t>
            </a:r>
            <a:r>
              <a:rPr sz="1800" spc="-10" dirty="0">
                <a:latin typeface="Calibri"/>
                <a:cs typeface="Calibri"/>
              </a:rPr>
              <a:t>aree come scienze </a:t>
            </a:r>
            <a:r>
              <a:rPr sz="1800" dirty="0">
                <a:latin typeface="Calibri"/>
                <a:cs typeface="Calibri"/>
              </a:rPr>
              <a:t>e</a:t>
            </a:r>
            <a:r>
              <a:rPr sz="1800" spc="30" dirty="0">
                <a:latin typeface="Calibri"/>
                <a:cs typeface="Calibri"/>
              </a:rPr>
              <a:t> </a:t>
            </a:r>
            <a:r>
              <a:rPr sz="1800" spc="-5" dirty="0">
                <a:latin typeface="Calibri"/>
                <a:cs typeface="Calibri"/>
              </a:rPr>
              <a:t>tecnologia,</a:t>
            </a:r>
            <a:endParaRPr sz="1800" dirty="0">
              <a:latin typeface="Calibri"/>
              <a:cs typeface="Calibri"/>
            </a:endParaRPr>
          </a:p>
          <a:p>
            <a:pPr marL="12700">
              <a:lnSpc>
                <a:spcPct val="100000"/>
              </a:lnSpc>
            </a:pPr>
            <a:r>
              <a:rPr lang="it-IT" spc="-10" dirty="0">
                <a:latin typeface="Calibri"/>
                <a:cs typeface="Calibri"/>
              </a:rPr>
              <a:t>s</a:t>
            </a:r>
            <a:r>
              <a:rPr lang="it-IT" sz="1800" spc="-10" dirty="0" smtClean="0">
                <a:latin typeface="Calibri"/>
                <a:cs typeface="Calibri"/>
              </a:rPr>
              <a:t>carsa per le voci </a:t>
            </a:r>
            <a:r>
              <a:rPr sz="1800" spc="-10" dirty="0" err="1" smtClean="0">
                <a:latin typeface="Calibri"/>
                <a:cs typeface="Calibri"/>
              </a:rPr>
              <a:t>dedicat</a:t>
            </a:r>
            <a:r>
              <a:rPr lang="it-IT" sz="1800" spc="-10" dirty="0" smtClean="0">
                <a:latin typeface="Calibri"/>
                <a:cs typeface="Calibri"/>
              </a:rPr>
              <a:t>e peculiarmente </a:t>
            </a:r>
            <a:r>
              <a:rPr sz="1800" spc="-10" dirty="0" smtClean="0">
                <a:latin typeface="Calibri"/>
                <a:cs typeface="Calibri"/>
              </a:rPr>
              <a:t> </a:t>
            </a:r>
            <a:r>
              <a:rPr sz="1800" spc="-5" dirty="0">
                <a:latin typeface="Calibri"/>
                <a:cs typeface="Calibri"/>
              </a:rPr>
              <a:t>alle </a:t>
            </a:r>
            <a:r>
              <a:rPr sz="1800" spc="-10" dirty="0">
                <a:latin typeface="Calibri"/>
                <a:cs typeface="Calibri"/>
              </a:rPr>
              <a:t>regioni </a:t>
            </a:r>
            <a:r>
              <a:rPr sz="1800" spc="-5" dirty="0">
                <a:latin typeface="Calibri"/>
                <a:cs typeface="Calibri"/>
              </a:rPr>
              <a:t>più </a:t>
            </a:r>
            <a:r>
              <a:rPr sz="1800" spc="-10" dirty="0">
                <a:latin typeface="Calibri"/>
                <a:cs typeface="Calibri"/>
              </a:rPr>
              <a:t>povere</a:t>
            </a:r>
            <a:r>
              <a:rPr sz="1800" spc="80" dirty="0">
                <a:latin typeface="Calibri"/>
                <a:cs typeface="Calibri"/>
              </a:rPr>
              <a:t> </a:t>
            </a:r>
            <a:r>
              <a:rPr sz="1800" spc="-5" dirty="0">
                <a:latin typeface="Calibri"/>
                <a:cs typeface="Calibri"/>
              </a:rPr>
              <a:t>del</a:t>
            </a:r>
            <a:endParaRPr sz="1800" dirty="0">
              <a:latin typeface="Calibri"/>
              <a:cs typeface="Calibri"/>
            </a:endParaRPr>
          </a:p>
          <a:p>
            <a:pPr marL="12700">
              <a:lnSpc>
                <a:spcPct val="100000"/>
              </a:lnSpc>
            </a:pPr>
            <a:r>
              <a:rPr sz="1800" dirty="0">
                <a:latin typeface="Calibri"/>
                <a:cs typeface="Calibri"/>
              </a:rPr>
              <a:t>mondo e </a:t>
            </a:r>
            <a:r>
              <a:rPr sz="1800" spc="-5" dirty="0" err="1">
                <a:latin typeface="Calibri"/>
                <a:cs typeface="Calibri"/>
              </a:rPr>
              <a:t>alle</a:t>
            </a:r>
            <a:r>
              <a:rPr sz="1800" spc="-5" dirty="0">
                <a:latin typeface="Calibri"/>
                <a:cs typeface="Calibri"/>
              </a:rPr>
              <a:t> </a:t>
            </a:r>
            <a:r>
              <a:rPr sz="1800" spc="-5" dirty="0" err="1" smtClean="0">
                <a:latin typeface="Calibri"/>
                <a:cs typeface="Calibri"/>
              </a:rPr>
              <a:t>questioni</a:t>
            </a:r>
            <a:r>
              <a:rPr lang="it-IT" sz="1800" spc="-5" dirty="0" smtClean="0">
                <a:latin typeface="Calibri"/>
                <a:cs typeface="Calibri"/>
              </a:rPr>
              <a:t> sociali. Diversi studi confermerebbero</a:t>
            </a:r>
            <a:r>
              <a:rPr sz="1800" spc="-15" dirty="0" smtClean="0">
                <a:latin typeface="Calibri"/>
                <a:cs typeface="Calibri"/>
              </a:rPr>
              <a:t> </a:t>
            </a:r>
            <a:r>
              <a:rPr sz="1800" dirty="0">
                <a:latin typeface="Calibri"/>
                <a:cs typeface="Calibri"/>
              </a:rPr>
              <a:t>l</a:t>
            </a:r>
            <a:r>
              <a:rPr sz="1800" dirty="0" smtClean="0">
                <a:latin typeface="Calibri"/>
                <a:cs typeface="Calibri"/>
              </a:rPr>
              <a:t>’</a:t>
            </a:r>
            <a:r>
              <a:rPr sz="1800" spc="-10" dirty="0" smtClean="0">
                <a:latin typeface="Calibri"/>
                <a:cs typeface="Calibri"/>
              </a:rPr>
              <a:t>“</a:t>
            </a:r>
            <a:r>
              <a:rPr sz="1800" spc="-10" dirty="0" err="1" smtClean="0">
                <a:latin typeface="Calibri"/>
                <a:cs typeface="Calibri"/>
              </a:rPr>
              <a:t>asimmetria</a:t>
            </a:r>
            <a:r>
              <a:rPr lang="it-IT" dirty="0">
                <a:latin typeface="Calibri"/>
                <a:cs typeface="Calibri"/>
              </a:rPr>
              <a:t> </a:t>
            </a:r>
            <a:r>
              <a:rPr lang="it-IT" sz="1800" spc="-5" dirty="0" smtClean="0">
                <a:latin typeface="Calibri"/>
                <a:cs typeface="Calibri"/>
              </a:rPr>
              <a:t>geografica</a:t>
            </a:r>
            <a:r>
              <a:rPr sz="1800" spc="-5" dirty="0" smtClean="0">
                <a:latin typeface="Calibri"/>
                <a:cs typeface="Calibri"/>
              </a:rPr>
              <a:t>” </a:t>
            </a:r>
            <a:r>
              <a:rPr sz="1800" spc="-5" dirty="0">
                <a:latin typeface="Calibri"/>
                <a:cs typeface="Calibri"/>
              </a:rPr>
              <a:t>di Wikipedia, </a:t>
            </a:r>
            <a:r>
              <a:rPr sz="1800" dirty="0">
                <a:latin typeface="Calibri"/>
                <a:cs typeface="Calibri"/>
              </a:rPr>
              <a:t>i </a:t>
            </a:r>
            <a:r>
              <a:rPr sz="1800" spc="-5" dirty="0">
                <a:latin typeface="Calibri"/>
                <a:cs typeface="Calibri"/>
              </a:rPr>
              <a:t>cui </a:t>
            </a:r>
            <a:r>
              <a:rPr sz="1800" spc="-10" dirty="0">
                <a:latin typeface="Calibri"/>
                <a:cs typeface="Calibri"/>
              </a:rPr>
              <a:t>articoli coprirebbero </a:t>
            </a:r>
            <a:r>
              <a:rPr sz="1800" spc="-5" dirty="0">
                <a:latin typeface="Calibri"/>
                <a:cs typeface="Calibri"/>
              </a:rPr>
              <a:t>per lo più </a:t>
            </a:r>
            <a:r>
              <a:rPr sz="1800" spc="-10" dirty="0">
                <a:latin typeface="Calibri"/>
                <a:cs typeface="Calibri"/>
              </a:rPr>
              <a:t>Europa, </a:t>
            </a:r>
            <a:r>
              <a:rPr sz="1800" spc="-5" dirty="0">
                <a:latin typeface="Calibri"/>
                <a:cs typeface="Calibri"/>
              </a:rPr>
              <a:t>America del </a:t>
            </a:r>
            <a:r>
              <a:rPr sz="1800" spc="-10" dirty="0">
                <a:latin typeface="Calibri"/>
                <a:cs typeface="Calibri"/>
              </a:rPr>
              <a:t>Nord </a:t>
            </a:r>
            <a:r>
              <a:rPr sz="1800" dirty="0">
                <a:latin typeface="Calibri"/>
                <a:cs typeface="Calibri"/>
              </a:rPr>
              <a:t>e  </a:t>
            </a:r>
            <a:r>
              <a:rPr sz="1800" spc="-5" dirty="0">
                <a:latin typeface="Calibri"/>
                <a:cs typeface="Calibri"/>
              </a:rPr>
              <a:t>la </a:t>
            </a:r>
            <a:r>
              <a:rPr sz="1800" spc="-10" dirty="0">
                <a:latin typeface="Calibri"/>
                <a:cs typeface="Calibri"/>
              </a:rPr>
              <a:t>regione Asia-Pacifico, </a:t>
            </a:r>
            <a:r>
              <a:rPr sz="1800" dirty="0">
                <a:latin typeface="Calibri"/>
                <a:cs typeface="Calibri"/>
              </a:rPr>
              <a:t>e in </a:t>
            </a:r>
            <a:r>
              <a:rPr sz="1800" spc="-10" dirty="0">
                <a:latin typeface="Calibri"/>
                <a:cs typeface="Calibri"/>
              </a:rPr>
              <a:t>misura </a:t>
            </a:r>
            <a:r>
              <a:rPr sz="1800" spc="-5" dirty="0">
                <a:latin typeface="Calibri"/>
                <a:cs typeface="Calibri"/>
              </a:rPr>
              <a:t>molto </a:t>
            </a:r>
            <a:r>
              <a:rPr sz="1800" spc="-15" dirty="0">
                <a:latin typeface="Calibri"/>
                <a:cs typeface="Calibri"/>
              </a:rPr>
              <a:t>inferiore </a:t>
            </a:r>
            <a:r>
              <a:rPr sz="1800" dirty="0">
                <a:latin typeface="Calibri"/>
                <a:cs typeface="Calibri"/>
              </a:rPr>
              <a:t>Medio </a:t>
            </a:r>
            <a:r>
              <a:rPr sz="1800" spc="-10" dirty="0">
                <a:latin typeface="Calibri"/>
                <a:cs typeface="Calibri"/>
              </a:rPr>
              <a:t>Oriente, </a:t>
            </a:r>
            <a:r>
              <a:rPr sz="1800" spc="-5" dirty="0">
                <a:latin typeface="Calibri"/>
                <a:cs typeface="Calibri"/>
              </a:rPr>
              <a:t>Africa </a:t>
            </a:r>
            <a:r>
              <a:rPr sz="1800" dirty="0">
                <a:latin typeface="Calibri"/>
                <a:cs typeface="Calibri"/>
              </a:rPr>
              <a:t>e </a:t>
            </a:r>
            <a:r>
              <a:rPr sz="1800" spc="-5" dirty="0">
                <a:latin typeface="Calibri"/>
                <a:cs typeface="Calibri"/>
              </a:rPr>
              <a:t>Sud  </a:t>
            </a:r>
            <a:r>
              <a:rPr sz="1800" spc="-10" dirty="0">
                <a:latin typeface="Calibri"/>
                <a:cs typeface="Calibri"/>
              </a:rPr>
              <a:t>America.</a:t>
            </a:r>
            <a:endParaRPr sz="1800" dirty="0">
              <a:latin typeface="Calibri"/>
              <a:cs typeface="Calibri"/>
            </a:endParaRPr>
          </a:p>
          <a:p>
            <a:pPr marL="12700" marR="5080">
              <a:lnSpc>
                <a:spcPct val="100000"/>
              </a:lnSpc>
              <a:spcBef>
                <a:spcPts val="430"/>
              </a:spcBef>
            </a:pPr>
            <a:r>
              <a:rPr sz="1800" dirty="0">
                <a:latin typeface="Calibri"/>
                <a:cs typeface="Calibri"/>
              </a:rPr>
              <a:t>Ma </a:t>
            </a:r>
            <a:r>
              <a:rPr sz="1800" spc="-5" dirty="0">
                <a:latin typeface="Calibri"/>
                <a:cs typeface="Calibri"/>
              </a:rPr>
              <a:t>non </a:t>
            </a:r>
            <a:r>
              <a:rPr sz="1800" spc="-10" dirty="0">
                <a:latin typeface="Calibri"/>
                <a:cs typeface="Calibri"/>
              </a:rPr>
              <a:t>sarebbero </a:t>
            </a:r>
            <a:r>
              <a:rPr sz="1800" spc="-5" dirty="0">
                <a:latin typeface="Calibri"/>
                <a:cs typeface="Calibri"/>
              </a:rPr>
              <a:t>solo </a:t>
            </a:r>
            <a:r>
              <a:rPr sz="1800" spc="-10" dirty="0">
                <a:latin typeface="Calibri"/>
                <a:cs typeface="Calibri"/>
              </a:rPr>
              <a:t>aree geografiche </a:t>
            </a:r>
            <a:r>
              <a:rPr sz="1800" dirty="0">
                <a:latin typeface="Calibri"/>
                <a:cs typeface="Calibri"/>
              </a:rPr>
              <a:t>e </a:t>
            </a:r>
            <a:r>
              <a:rPr sz="1800" spc="-10" dirty="0">
                <a:latin typeface="Calibri"/>
                <a:cs typeface="Calibri"/>
              </a:rPr>
              <a:t>culturali </a:t>
            </a:r>
            <a:r>
              <a:rPr sz="1800" dirty="0">
                <a:latin typeface="Calibri"/>
                <a:cs typeface="Calibri"/>
              </a:rPr>
              <a:t>a </a:t>
            </a:r>
            <a:r>
              <a:rPr sz="1800" spc="-10" dirty="0">
                <a:latin typeface="Calibri"/>
                <a:cs typeface="Calibri"/>
              </a:rPr>
              <a:t>venire </a:t>
            </a:r>
            <a:r>
              <a:rPr sz="1800" spc="-5" dirty="0">
                <a:latin typeface="Calibri"/>
                <a:cs typeface="Calibri"/>
              </a:rPr>
              <a:t>escluse </a:t>
            </a:r>
            <a:r>
              <a:rPr sz="1800" dirty="0">
                <a:latin typeface="Calibri"/>
                <a:cs typeface="Calibri"/>
              </a:rPr>
              <a:t>o </a:t>
            </a:r>
            <a:r>
              <a:rPr sz="1800" spc="-15" dirty="0">
                <a:latin typeface="Calibri"/>
                <a:cs typeface="Calibri"/>
              </a:rPr>
              <a:t>sottorappresentate.  Scarsa </a:t>
            </a:r>
            <a:r>
              <a:rPr sz="1800" spc="-10" dirty="0">
                <a:latin typeface="Calibri"/>
                <a:cs typeface="Calibri"/>
              </a:rPr>
              <a:t>presenza </a:t>
            </a:r>
            <a:r>
              <a:rPr sz="1800" spc="-15" dirty="0">
                <a:latin typeface="Calibri"/>
                <a:cs typeface="Calibri"/>
              </a:rPr>
              <a:t>nell’enciclopedia </a:t>
            </a:r>
            <a:r>
              <a:rPr sz="1800" spc="-10" dirty="0">
                <a:latin typeface="Calibri"/>
                <a:cs typeface="Calibri"/>
              </a:rPr>
              <a:t>avrebbero </a:t>
            </a:r>
            <a:r>
              <a:rPr sz="1800" spc="-5" dirty="0">
                <a:latin typeface="Calibri"/>
                <a:cs typeface="Calibri"/>
              </a:rPr>
              <a:t>anche </a:t>
            </a:r>
            <a:r>
              <a:rPr sz="1800" spc="-10" dirty="0">
                <a:latin typeface="Calibri"/>
                <a:cs typeface="Calibri"/>
              </a:rPr>
              <a:t>categorie </a:t>
            </a:r>
            <a:r>
              <a:rPr sz="1800" dirty="0">
                <a:latin typeface="Calibri"/>
                <a:cs typeface="Calibri"/>
              </a:rPr>
              <a:t>e </a:t>
            </a:r>
            <a:r>
              <a:rPr sz="1800" spc="-5" dirty="0">
                <a:latin typeface="Calibri"/>
                <a:cs typeface="Calibri"/>
              </a:rPr>
              <a:t>raggruppamenti</a:t>
            </a:r>
            <a:r>
              <a:rPr sz="1800" spc="200" dirty="0">
                <a:latin typeface="Calibri"/>
                <a:cs typeface="Calibri"/>
              </a:rPr>
              <a:t> </a:t>
            </a:r>
            <a:r>
              <a:rPr sz="1800" spc="-5" dirty="0">
                <a:latin typeface="Calibri"/>
                <a:cs typeface="Calibri"/>
              </a:rPr>
              <a:t>umani.</a:t>
            </a:r>
            <a:endParaRPr sz="1800" dirty="0">
              <a:latin typeface="Calibri"/>
              <a:cs typeface="Calibri"/>
            </a:endParaRPr>
          </a:p>
          <a:p>
            <a:pPr marL="12700">
              <a:lnSpc>
                <a:spcPct val="100000"/>
              </a:lnSpc>
            </a:pPr>
            <a:r>
              <a:rPr sz="1800" i="1" dirty="0">
                <a:latin typeface="Calibri"/>
                <a:cs typeface="Calibri"/>
              </a:rPr>
              <a:t>In </a:t>
            </a:r>
            <a:r>
              <a:rPr sz="1800" i="1" spc="-5" dirty="0">
                <a:latin typeface="Calibri"/>
                <a:cs typeface="Calibri"/>
              </a:rPr>
              <a:t>primis</a:t>
            </a:r>
            <a:r>
              <a:rPr sz="1800" spc="-5" dirty="0">
                <a:latin typeface="Calibri"/>
                <a:cs typeface="Calibri"/>
              </a:rPr>
              <a:t>, le</a:t>
            </a:r>
            <a:r>
              <a:rPr sz="1800" spc="5" dirty="0">
                <a:latin typeface="Calibri"/>
                <a:cs typeface="Calibri"/>
              </a:rPr>
              <a:t> </a:t>
            </a:r>
            <a:r>
              <a:rPr sz="1800" spc="-5" dirty="0">
                <a:latin typeface="Calibri"/>
                <a:cs typeface="Calibri"/>
              </a:rPr>
              <a:t>donne.</a:t>
            </a:r>
            <a:endParaRPr sz="1800" dirty="0">
              <a:latin typeface="Calibri"/>
              <a:cs typeface="Calibri"/>
            </a:endParaRPr>
          </a:p>
        </p:txBody>
      </p:sp>
      <p:sp>
        <p:nvSpPr>
          <p:cNvPr id="4" name="object 4"/>
          <p:cNvSpPr/>
          <p:nvPr/>
        </p:nvSpPr>
        <p:spPr>
          <a:xfrm>
            <a:off x="5486400" y="1652636"/>
            <a:ext cx="3195701" cy="184099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65366" y="730656"/>
            <a:ext cx="5504815" cy="5364480"/>
          </a:xfrm>
          <a:custGeom>
            <a:avLst/>
            <a:gdLst/>
            <a:ahLst/>
            <a:cxnLst/>
            <a:rect l="l" t="t" r="r" b="b"/>
            <a:pathLst>
              <a:path w="5504815" h="5364480">
                <a:moveTo>
                  <a:pt x="0" y="5364226"/>
                </a:moveTo>
                <a:lnTo>
                  <a:pt x="5504307" y="5364226"/>
                </a:lnTo>
                <a:lnTo>
                  <a:pt x="5504307" y="0"/>
                </a:lnTo>
                <a:lnTo>
                  <a:pt x="0" y="0"/>
                </a:lnTo>
                <a:lnTo>
                  <a:pt x="0" y="5364226"/>
                </a:lnTo>
                <a:close/>
              </a:path>
            </a:pathLst>
          </a:custGeom>
          <a:ln w="3175">
            <a:solidFill>
              <a:srgbClr val="000000"/>
            </a:solidFill>
          </a:ln>
        </p:spPr>
        <p:txBody>
          <a:bodyPr wrap="square" lIns="0" tIns="0" rIns="0" bIns="0" rtlCol="0"/>
          <a:lstStyle/>
          <a:p>
            <a:endParaRPr/>
          </a:p>
        </p:txBody>
      </p:sp>
      <p:sp>
        <p:nvSpPr>
          <p:cNvPr id="5" name="object 5"/>
          <p:cNvSpPr txBox="1">
            <a:spLocks noGrp="1"/>
          </p:cNvSpPr>
          <p:nvPr>
            <p:ph type="title"/>
          </p:nvPr>
        </p:nvSpPr>
        <p:spPr>
          <a:xfrm>
            <a:off x="1050442" y="7112"/>
            <a:ext cx="6982459" cy="513715"/>
          </a:xfrm>
          <a:prstGeom prst="rect">
            <a:avLst/>
          </a:prstGeom>
        </p:spPr>
        <p:txBody>
          <a:bodyPr vert="horz" wrap="square" lIns="0" tIns="13335" rIns="0" bIns="0" rtlCol="0">
            <a:spAutoFit/>
          </a:bodyPr>
          <a:lstStyle/>
          <a:p>
            <a:pPr marL="12700">
              <a:lnSpc>
                <a:spcPct val="100000"/>
              </a:lnSpc>
              <a:spcBef>
                <a:spcPts val="105"/>
              </a:spcBef>
            </a:pPr>
            <a:r>
              <a:rPr sz="3200" b="0" u="heavy" spc="-5" dirty="0">
                <a:solidFill>
                  <a:srgbClr val="800080"/>
                </a:solidFill>
                <a:latin typeface="Calibri"/>
                <a:cs typeface="Calibri"/>
                <a:hlinkClick r:id="rId2"/>
              </a:rPr>
              <a:t>Le edizioni </a:t>
            </a:r>
            <a:r>
              <a:rPr sz="3200" b="0" u="heavy" spc="-10" dirty="0">
                <a:solidFill>
                  <a:srgbClr val="800080"/>
                </a:solidFill>
                <a:latin typeface="Calibri"/>
                <a:cs typeface="Calibri"/>
                <a:hlinkClick r:id="rId2"/>
              </a:rPr>
              <a:t>con </a:t>
            </a:r>
            <a:r>
              <a:rPr sz="3200" b="0" u="heavy" spc="-5" dirty="0">
                <a:solidFill>
                  <a:srgbClr val="800080"/>
                </a:solidFill>
                <a:latin typeface="Calibri"/>
                <a:cs typeface="Calibri"/>
                <a:hlinkClick r:id="rId2"/>
              </a:rPr>
              <a:t>un </a:t>
            </a:r>
            <a:r>
              <a:rPr sz="3200" b="0" u="heavy" dirty="0">
                <a:solidFill>
                  <a:srgbClr val="800080"/>
                </a:solidFill>
                <a:latin typeface="Calibri"/>
                <a:cs typeface="Calibri"/>
                <a:hlinkClick r:id="rId2"/>
              </a:rPr>
              <a:t>maggior </a:t>
            </a:r>
            <a:r>
              <a:rPr sz="3200" b="0" u="heavy" spc="-15" dirty="0">
                <a:solidFill>
                  <a:srgbClr val="800080"/>
                </a:solidFill>
                <a:latin typeface="Calibri"/>
                <a:cs typeface="Calibri"/>
                <a:hlinkClick r:id="rId2"/>
              </a:rPr>
              <a:t>numero </a:t>
            </a:r>
            <a:r>
              <a:rPr sz="3200" b="0" u="heavy" spc="-5" dirty="0">
                <a:solidFill>
                  <a:srgbClr val="800080"/>
                </a:solidFill>
                <a:latin typeface="Calibri"/>
                <a:cs typeface="Calibri"/>
                <a:hlinkClick r:id="rId2"/>
              </a:rPr>
              <a:t>di</a:t>
            </a:r>
            <a:r>
              <a:rPr sz="3200" b="0" u="heavy" spc="65" dirty="0">
                <a:solidFill>
                  <a:srgbClr val="800080"/>
                </a:solidFill>
                <a:latin typeface="Calibri"/>
                <a:cs typeface="Calibri"/>
                <a:hlinkClick r:id="rId2"/>
              </a:rPr>
              <a:t> </a:t>
            </a:r>
            <a:r>
              <a:rPr sz="3200" b="0" u="heavy" spc="-10" dirty="0">
                <a:solidFill>
                  <a:srgbClr val="800080"/>
                </a:solidFill>
                <a:latin typeface="Calibri"/>
                <a:cs typeface="Calibri"/>
                <a:hlinkClick r:id="rId2"/>
              </a:rPr>
              <a:t>voci</a:t>
            </a:r>
            <a:endParaRPr sz="3200">
              <a:latin typeface="Calibri"/>
              <a:cs typeface="Calibri"/>
            </a:endParaRPr>
          </a:p>
        </p:txBody>
      </p:sp>
      <p:sp>
        <p:nvSpPr>
          <p:cNvPr id="7" name="object 7"/>
          <p:cNvSpPr/>
          <p:nvPr/>
        </p:nvSpPr>
        <p:spPr>
          <a:xfrm>
            <a:off x="6802628" y="691057"/>
            <a:ext cx="1947545" cy="5649595"/>
          </a:xfrm>
          <a:custGeom>
            <a:avLst/>
            <a:gdLst/>
            <a:ahLst/>
            <a:cxnLst/>
            <a:rect l="l" t="t" r="r" b="b"/>
            <a:pathLst>
              <a:path w="1947545" h="5649595">
                <a:moveTo>
                  <a:pt x="0" y="5649595"/>
                </a:moveTo>
                <a:lnTo>
                  <a:pt x="1947418" y="5649595"/>
                </a:lnTo>
                <a:lnTo>
                  <a:pt x="1947418" y="0"/>
                </a:lnTo>
                <a:lnTo>
                  <a:pt x="0" y="0"/>
                </a:lnTo>
                <a:lnTo>
                  <a:pt x="0" y="5649595"/>
                </a:lnTo>
                <a:close/>
              </a:path>
            </a:pathLst>
          </a:custGeom>
          <a:ln w="3175">
            <a:solidFill>
              <a:srgbClr val="000000"/>
            </a:solidFill>
          </a:ln>
        </p:spPr>
        <p:txBody>
          <a:bodyPr wrap="square" lIns="0" tIns="0" rIns="0" bIns="0" rtlCol="0"/>
          <a:lstStyle/>
          <a:p>
            <a:endParaRPr/>
          </a:p>
        </p:txBody>
      </p:sp>
      <p:pic>
        <p:nvPicPr>
          <p:cNvPr id="9" name="Immagine 8"/>
          <p:cNvPicPr>
            <a:picLocks noChangeAspect="1"/>
          </p:cNvPicPr>
          <p:nvPr/>
        </p:nvPicPr>
        <p:blipFill>
          <a:blip r:embed="rId3"/>
          <a:stretch>
            <a:fillRect/>
          </a:stretch>
        </p:blipFill>
        <p:spPr>
          <a:xfrm>
            <a:off x="280336" y="736801"/>
            <a:ext cx="5931375" cy="5359199"/>
          </a:xfrm>
          <a:prstGeom prst="rect">
            <a:avLst/>
          </a:prstGeom>
        </p:spPr>
      </p:pic>
      <p:pic>
        <p:nvPicPr>
          <p:cNvPr id="13" name="Immagine 12"/>
          <p:cNvPicPr>
            <a:picLocks noChangeAspect="1"/>
          </p:cNvPicPr>
          <p:nvPr/>
        </p:nvPicPr>
        <p:blipFill>
          <a:blip r:embed="rId4"/>
          <a:stretch>
            <a:fillRect/>
          </a:stretch>
        </p:blipFill>
        <p:spPr>
          <a:xfrm>
            <a:off x="6934200" y="730656"/>
            <a:ext cx="1615954" cy="560999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7EDE4">
              <a:alpha val="83135"/>
            </a:srgbClr>
          </a:solidFill>
        </p:spPr>
        <p:txBody>
          <a:bodyPr wrap="square" lIns="0" tIns="0" rIns="0" bIns="0" rtlCol="0"/>
          <a:lstStyle/>
          <a:p>
            <a:endParaRPr/>
          </a:p>
        </p:txBody>
      </p:sp>
      <p:sp>
        <p:nvSpPr>
          <p:cNvPr id="3" name="object 3"/>
          <p:cNvSpPr txBox="1"/>
          <p:nvPr/>
        </p:nvSpPr>
        <p:spPr>
          <a:xfrm>
            <a:off x="618540" y="2489961"/>
            <a:ext cx="5140960" cy="696595"/>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943735"/>
                </a:solidFill>
                <a:latin typeface="Calibri"/>
                <a:cs typeface="Calibri"/>
              </a:rPr>
              <a:t>Lo squilibrio di</a:t>
            </a:r>
            <a:r>
              <a:rPr sz="4400" b="1" spc="-145" dirty="0">
                <a:solidFill>
                  <a:srgbClr val="943735"/>
                </a:solidFill>
                <a:latin typeface="Calibri"/>
                <a:cs typeface="Calibri"/>
              </a:rPr>
              <a:t> </a:t>
            </a:r>
            <a:r>
              <a:rPr sz="4400" b="1" spc="-20" dirty="0">
                <a:solidFill>
                  <a:srgbClr val="943735"/>
                </a:solidFill>
                <a:latin typeface="Calibri"/>
                <a:cs typeface="Calibri"/>
              </a:rPr>
              <a:t>genere</a:t>
            </a:r>
            <a:endParaRPr sz="4400">
              <a:latin typeface="Calibri"/>
              <a:cs typeface="Calibri"/>
            </a:endParaRPr>
          </a:p>
        </p:txBody>
      </p:sp>
      <p:sp>
        <p:nvSpPr>
          <p:cNvPr id="4" name="object 4"/>
          <p:cNvSpPr txBox="1"/>
          <p:nvPr/>
        </p:nvSpPr>
        <p:spPr>
          <a:xfrm>
            <a:off x="618540" y="3294710"/>
            <a:ext cx="2933700" cy="697230"/>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943735"/>
                </a:solidFill>
                <a:latin typeface="Calibri"/>
                <a:cs typeface="Calibri"/>
              </a:rPr>
              <a:t>in</a:t>
            </a:r>
            <a:r>
              <a:rPr sz="4400" b="1" spc="-75" dirty="0">
                <a:solidFill>
                  <a:srgbClr val="943735"/>
                </a:solidFill>
                <a:latin typeface="Calibri"/>
                <a:cs typeface="Calibri"/>
              </a:rPr>
              <a:t> </a:t>
            </a:r>
            <a:r>
              <a:rPr sz="4400" b="1" spc="-5" dirty="0">
                <a:solidFill>
                  <a:srgbClr val="943735"/>
                </a:solidFill>
                <a:latin typeface="Calibri"/>
                <a:cs typeface="Calibri"/>
              </a:rPr>
              <a:t>Wikipedia</a:t>
            </a:r>
            <a:endParaRPr sz="4400">
              <a:latin typeface="Calibri"/>
              <a:cs typeface="Calibri"/>
            </a:endParaRPr>
          </a:p>
        </p:txBody>
      </p:sp>
      <p:sp>
        <p:nvSpPr>
          <p:cNvPr id="5" name="object 5"/>
          <p:cNvSpPr/>
          <p:nvPr/>
        </p:nvSpPr>
        <p:spPr>
          <a:xfrm>
            <a:off x="6228207" y="692784"/>
            <a:ext cx="2673477" cy="291846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499990" y="3573017"/>
            <a:ext cx="2285999" cy="22859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8540" y="854710"/>
            <a:ext cx="7964170" cy="5478423"/>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La percentuale di </a:t>
            </a:r>
            <a:r>
              <a:rPr sz="1800" spc="-10" dirty="0">
                <a:latin typeface="Calibri"/>
                <a:cs typeface="Calibri"/>
              </a:rPr>
              <a:t>collaboratrici </a:t>
            </a:r>
            <a:r>
              <a:rPr sz="1800" spc="-5" dirty="0">
                <a:latin typeface="Calibri"/>
                <a:cs typeface="Calibri"/>
              </a:rPr>
              <a:t>in Wikipedia </a:t>
            </a:r>
            <a:r>
              <a:rPr sz="1800" spc="-10" dirty="0">
                <a:latin typeface="Calibri"/>
                <a:cs typeface="Calibri"/>
              </a:rPr>
              <a:t>varia </a:t>
            </a:r>
            <a:r>
              <a:rPr sz="1800" spc="-15" dirty="0">
                <a:latin typeface="Calibri"/>
                <a:cs typeface="Calibri"/>
              </a:rPr>
              <a:t>tra </a:t>
            </a:r>
            <a:r>
              <a:rPr sz="1800" spc="0" dirty="0">
                <a:latin typeface="Calibri"/>
                <a:cs typeface="Calibri"/>
              </a:rPr>
              <a:t>l’</a:t>
            </a:r>
            <a:r>
              <a:rPr sz="1800" b="1" spc="0" dirty="0">
                <a:latin typeface="Calibri"/>
                <a:cs typeface="Calibri"/>
              </a:rPr>
              <a:t>8 </a:t>
            </a:r>
            <a:r>
              <a:rPr sz="1800" b="1" dirty="0">
                <a:latin typeface="Calibri"/>
                <a:cs typeface="Calibri"/>
              </a:rPr>
              <a:t>e il 13% </a:t>
            </a:r>
            <a:r>
              <a:rPr sz="1800" dirty="0">
                <a:latin typeface="Calibri"/>
                <a:cs typeface="Calibri"/>
              </a:rPr>
              <a:t>,</a:t>
            </a:r>
            <a:r>
              <a:rPr sz="1800" spc="114" dirty="0">
                <a:latin typeface="Calibri"/>
                <a:cs typeface="Calibri"/>
              </a:rPr>
              <a:t> </a:t>
            </a:r>
            <a:r>
              <a:rPr sz="1800" spc="-10" dirty="0">
                <a:latin typeface="Calibri"/>
                <a:cs typeface="Calibri"/>
              </a:rPr>
              <a:t>mentre</a:t>
            </a:r>
            <a:endParaRPr sz="1800" dirty="0">
              <a:latin typeface="Calibri"/>
              <a:cs typeface="Calibri"/>
            </a:endParaRPr>
          </a:p>
          <a:p>
            <a:pPr marL="12700" marR="5080">
              <a:lnSpc>
                <a:spcPct val="100000"/>
              </a:lnSpc>
            </a:pPr>
            <a:r>
              <a:rPr sz="1800" spc="-5" dirty="0">
                <a:latin typeface="Calibri"/>
                <a:cs typeface="Calibri"/>
              </a:rPr>
              <a:t>ad </a:t>
            </a:r>
            <a:r>
              <a:rPr sz="1800" dirty="0">
                <a:latin typeface="Calibri"/>
                <a:cs typeface="Calibri"/>
              </a:rPr>
              <a:t>es. la </a:t>
            </a:r>
            <a:r>
              <a:rPr sz="1800" spc="-5" dirty="0">
                <a:latin typeface="Calibri"/>
                <a:cs typeface="Calibri"/>
              </a:rPr>
              <a:t>percentuale di donne </a:t>
            </a:r>
            <a:r>
              <a:rPr sz="1800" spc="-10" dirty="0">
                <a:latin typeface="Calibri"/>
                <a:cs typeface="Calibri"/>
              </a:rPr>
              <a:t>con </a:t>
            </a:r>
            <a:r>
              <a:rPr sz="1800" spc="-5" dirty="0">
                <a:latin typeface="Calibri"/>
                <a:cs typeface="Calibri"/>
              </a:rPr>
              <a:t>laurea, </a:t>
            </a:r>
            <a:r>
              <a:rPr sz="1800" spc="-10" dirty="0">
                <a:latin typeface="Calibri"/>
                <a:cs typeface="Calibri"/>
              </a:rPr>
              <a:t>master </a:t>
            </a:r>
            <a:r>
              <a:rPr sz="1800" dirty="0">
                <a:latin typeface="Calibri"/>
                <a:cs typeface="Calibri"/>
              </a:rPr>
              <a:t>o </a:t>
            </a:r>
            <a:r>
              <a:rPr sz="1800" spc="-15" dirty="0">
                <a:latin typeface="Calibri"/>
                <a:cs typeface="Calibri"/>
              </a:rPr>
              <a:t>dottorato </a:t>
            </a:r>
            <a:r>
              <a:rPr sz="1800" spc="-5" dirty="0">
                <a:latin typeface="Calibri"/>
                <a:cs typeface="Calibri"/>
              </a:rPr>
              <a:t>negli USA </a:t>
            </a:r>
            <a:r>
              <a:rPr sz="1800" dirty="0">
                <a:latin typeface="Calibri"/>
                <a:cs typeface="Calibri"/>
              </a:rPr>
              <a:t>è </a:t>
            </a:r>
            <a:r>
              <a:rPr sz="1800" spc="-10" dirty="0">
                <a:latin typeface="Calibri"/>
                <a:cs typeface="Calibri"/>
              </a:rPr>
              <a:t>superiore </a:t>
            </a:r>
            <a:r>
              <a:rPr sz="1800" spc="-5" dirty="0">
                <a:latin typeface="Calibri"/>
                <a:cs typeface="Calibri"/>
              </a:rPr>
              <a:t>al  </a:t>
            </a:r>
            <a:r>
              <a:rPr sz="1800" dirty="0">
                <a:latin typeface="Calibri"/>
                <a:cs typeface="Calibri"/>
              </a:rPr>
              <a:t>50% </a:t>
            </a:r>
            <a:r>
              <a:rPr sz="1800" spc="-5" dirty="0">
                <a:latin typeface="Calibri"/>
                <a:cs typeface="Calibri"/>
              </a:rPr>
              <a:t>del</a:t>
            </a:r>
            <a:r>
              <a:rPr sz="1800" dirty="0">
                <a:latin typeface="Calibri"/>
                <a:cs typeface="Calibri"/>
              </a:rPr>
              <a:t> </a:t>
            </a:r>
            <a:r>
              <a:rPr sz="1800" spc="-10" dirty="0" err="1" smtClean="0">
                <a:latin typeface="Calibri"/>
                <a:cs typeface="Calibri"/>
              </a:rPr>
              <a:t>totale</a:t>
            </a:r>
            <a:r>
              <a:rPr lang="it-IT" sz="1800" spc="-10" dirty="0" smtClean="0">
                <a:latin typeface="Calibri"/>
                <a:cs typeface="Calibri"/>
              </a:rPr>
              <a:t> delle donne</a:t>
            </a:r>
            <a:r>
              <a:rPr sz="1800" spc="-10" dirty="0" smtClean="0">
                <a:latin typeface="Calibri"/>
                <a:cs typeface="Calibri"/>
              </a:rPr>
              <a:t>.</a:t>
            </a:r>
            <a:endParaRPr lang="it-IT" sz="1800" spc="-10" dirty="0" smtClean="0">
              <a:latin typeface="Calibri"/>
              <a:cs typeface="Calibri"/>
            </a:endParaRPr>
          </a:p>
          <a:p>
            <a:pPr marL="12700" marR="5080">
              <a:lnSpc>
                <a:spcPct val="100000"/>
              </a:lnSpc>
            </a:pPr>
            <a:endParaRPr sz="1800" dirty="0">
              <a:latin typeface="Calibri"/>
              <a:cs typeface="Calibri"/>
            </a:endParaRPr>
          </a:p>
          <a:p>
            <a:pPr marL="12700">
              <a:lnSpc>
                <a:spcPct val="100000"/>
              </a:lnSpc>
            </a:pPr>
            <a:r>
              <a:rPr sz="1800" spc="-10" dirty="0">
                <a:latin typeface="Calibri"/>
                <a:cs typeface="Calibri"/>
              </a:rPr>
              <a:t>Questa maggioranza </a:t>
            </a:r>
            <a:r>
              <a:rPr sz="1800" spc="-15" dirty="0">
                <a:latin typeface="Calibri"/>
                <a:cs typeface="Calibri"/>
              </a:rPr>
              <a:t>istruita </a:t>
            </a:r>
            <a:r>
              <a:rPr sz="1800" dirty="0">
                <a:latin typeface="Calibri"/>
                <a:cs typeface="Calibri"/>
              </a:rPr>
              <a:t>è </a:t>
            </a:r>
            <a:r>
              <a:rPr sz="1800" spc="-5" dirty="0">
                <a:latin typeface="Calibri"/>
                <a:cs typeface="Calibri"/>
              </a:rPr>
              <a:t>quasi </a:t>
            </a:r>
            <a:r>
              <a:rPr sz="1800" spc="-10" dirty="0">
                <a:latin typeface="Calibri"/>
                <a:cs typeface="Calibri"/>
              </a:rPr>
              <a:t>assente </a:t>
            </a:r>
            <a:r>
              <a:rPr sz="1800" spc="-5" dirty="0">
                <a:latin typeface="Calibri"/>
                <a:cs typeface="Calibri"/>
              </a:rPr>
              <a:t>dal più </a:t>
            </a:r>
            <a:r>
              <a:rPr sz="1800" spc="-10" dirty="0">
                <a:latin typeface="Calibri"/>
                <a:cs typeface="Calibri"/>
              </a:rPr>
              <a:t>importante </a:t>
            </a:r>
            <a:r>
              <a:rPr sz="1800" spc="-15" dirty="0">
                <a:latin typeface="Calibri"/>
                <a:cs typeface="Calibri"/>
              </a:rPr>
              <a:t>progetto</a:t>
            </a:r>
            <a:r>
              <a:rPr sz="1800" spc="114" dirty="0">
                <a:latin typeface="Calibri"/>
                <a:cs typeface="Calibri"/>
              </a:rPr>
              <a:t> </a:t>
            </a:r>
            <a:r>
              <a:rPr sz="1800" spc="-5" dirty="0">
                <a:latin typeface="Calibri"/>
                <a:cs typeface="Calibri"/>
              </a:rPr>
              <a:t>di</a:t>
            </a:r>
            <a:endParaRPr sz="1800" dirty="0">
              <a:latin typeface="Calibri"/>
              <a:cs typeface="Calibri"/>
            </a:endParaRPr>
          </a:p>
          <a:p>
            <a:pPr marL="12700">
              <a:lnSpc>
                <a:spcPct val="100000"/>
              </a:lnSpc>
            </a:pPr>
            <a:r>
              <a:rPr sz="1800" spc="-5" dirty="0">
                <a:latin typeface="Calibri"/>
                <a:cs typeface="Calibri"/>
              </a:rPr>
              <a:t>enciclopedia </a:t>
            </a:r>
            <a:r>
              <a:rPr sz="1800" spc="-15" dirty="0">
                <a:latin typeface="Calibri"/>
                <a:cs typeface="Calibri"/>
              </a:rPr>
              <a:t>interattiva </a:t>
            </a:r>
            <a:r>
              <a:rPr sz="1800" dirty="0">
                <a:latin typeface="Calibri"/>
                <a:cs typeface="Calibri"/>
              </a:rPr>
              <a:t>del</a:t>
            </a:r>
            <a:r>
              <a:rPr sz="1800" spc="35" dirty="0">
                <a:latin typeface="Calibri"/>
                <a:cs typeface="Calibri"/>
              </a:rPr>
              <a:t> </a:t>
            </a:r>
            <a:r>
              <a:rPr sz="1800" spc="-5" dirty="0">
                <a:latin typeface="Calibri"/>
                <a:cs typeface="Calibri"/>
              </a:rPr>
              <a:t>mondo.</a:t>
            </a:r>
            <a:endParaRPr sz="1800" dirty="0">
              <a:latin typeface="Calibri"/>
              <a:cs typeface="Calibri"/>
            </a:endParaRPr>
          </a:p>
          <a:p>
            <a:pPr>
              <a:lnSpc>
                <a:spcPct val="100000"/>
              </a:lnSpc>
              <a:spcBef>
                <a:spcPts val="5"/>
              </a:spcBef>
            </a:pPr>
            <a:endParaRPr sz="1900" dirty="0">
              <a:latin typeface="Times New Roman"/>
              <a:cs typeface="Times New Roman"/>
            </a:endParaRPr>
          </a:p>
          <a:p>
            <a:pPr marL="12700">
              <a:lnSpc>
                <a:spcPts val="1664"/>
              </a:lnSpc>
            </a:pPr>
            <a:r>
              <a:rPr sz="1400" i="1" u="sng" spc="-5" dirty="0">
                <a:solidFill>
                  <a:srgbClr val="800080"/>
                </a:solidFill>
                <a:latin typeface="Calibri"/>
                <a:cs typeface="Calibri"/>
                <a:hlinkClick r:id="rId2"/>
              </a:rPr>
              <a:t>Where </a:t>
            </a:r>
            <a:r>
              <a:rPr sz="1400" i="1" u="sng" dirty="0">
                <a:solidFill>
                  <a:srgbClr val="800080"/>
                </a:solidFill>
                <a:latin typeface="Calibri"/>
                <a:cs typeface="Calibri"/>
                <a:hlinkClick r:id="rId2"/>
              </a:rPr>
              <a:t>Are the </a:t>
            </a:r>
            <a:r>
              <a:rPr sz="1400" i="1" u="sng" spc="-15" dirty="0">
                <a:solidFill>
                  <a:srgbClr val="800080"/>
                </a:solidFill>
                <a:latin typeface="Calibri"/>
                <a:cs typeface="Calibri"/>
                <a:hlinkClick r:id="rId2"/>
              </a:rPr>
              <a:t>Women </a:t>
            </a:r>
            <a:r>
              <a:rPr sz="1400" i="1" u="sng" dirty="0">
                <a:solidFill>
                  <a:srgbClr val="800080"/>
                </a:solidFill>
                <a:latin typeface="Calibri"/>
                <a:cs typeface="Calibri"/>
                <a:hlinkClick r:id="rId2"/>
              </a:rPr>
              <a:t>in </a:t>
            </a:r>
            <a:r>
              <a:rPr sz="1400" i="1" u="sng" spc="-5" dirty="0">
                <a:solidFill>
                  <a:srgbClr val="800080"/>
                </a:solidFill>
                <a:latin typeface="Calibri"/>
                <a:cs typeface="Calibri"/>
                <a:hlinkClick r:id="rId2"/>
              </a:rPr>
              <a:t>Wikipedia? </a:t>
            </a:r>
            <a:r>
              <a:rPr sz="1400" i="1" u="sng" dirty="0">
                <a:solidFill>
                  <a:srgbClr val="800080"/>
                </a:solidFill>
                <a:latin typeface="Calibri"/>
                <a:cs typeface="Calibri"/>
                <a:hlinkClick r:id="rId2"/>
              </a:rPr>
              <a:t>- </a:t>
            </a:r>
            <a:r>
              <a:rPr sz="1400" i="1" u="sng" spc="-10" dirty="0">
                <a:solidFill>
                  <a:srgbClr val="800080"/>
                </a:solidFill>
                <a:latin typeface="Calibri"/>
                <a:cs typeface="Calibri"/>
                <a:hlinkClick r:id="rId2"/>
              </a:rPr>
              <a:t>Room </a:t>
            </a:r>
            <a:r>
              <a:rPr sz="1400" i="1" u="sng" spc="-5" dirty="0">
                <a:solidFill>
                  <a:srgbClr val="800080"/>
                </a:solidFill>
                <a:latin typeface="Calibri"/>
                <a:cs typeface="Calibri"/>
                <a:hlinkClick r:id="rId2"/>
              </a:rPr>
              <a:t>for Debate"</a:t>
            </a:r>
            <a:r>
              <a:rPr sz="1400" i="1" spc="-5" dirty="0">
                <a:latin typeface="Calibri"/>
                <a:cs typeface="Calibri"/>
              </a:rPr>
              <a:t>. </a:t>
            </a:r>
            <a:r>
              <a:rPr sz="1400" spc="-40" dirty="0">
                <a:latin typeface="Calibri"/>
                <a:cs typeface="Calibri"/>
              </a:rPr>
              <a:t>NYT, </a:t>
            </a:r>
            <a:r>
              <a:rPr sz="1400" dirty="0">
                <a:latin typeface="Calibri"/>
                <a:cs typeface="Calibri"/>
              </a:rPr>
              <a:t>2 </a:t>
            </a:r>
            <a:r>
              <a:rPr sz="1400" spc="-10" dirty="0">
                <a:latin typeface="Calibri"/>
                <a:cs typeface="Calibri"/>
              </a:rPr>
              <a:t>febbraio</a:t>
            </a:r>
            <a:r>
              <a:rPr sz="1400" spc="-100" dirty="0">
                <a:latin typeface="Calibri"/>
                <a:cs typeface="Calibri"/>
              </a:rPr>
              <a:t> </a:t>
            </a:r>
            <a:r>
              <a:rPr sz="1400" spc="-5" dirty="0">
                <a:latin typeface="Calibri"/>
                <a:cs typeface="Calibri"/>
              </a:rPr>
              <a:t>2011</a:t>
            </a:r>
            <a:endParaRPr sz="1400" dirty="0">
              <a:latin typeface="Calibri"/>
              <a:cs typeface="Calibri"/>
            </a:endParaRPr>
          </a:p>
          <a:p>
            <a:pPr marL="12700" marR="168910">
              <a:lnSpc>
                <a:spcPts val="2160"/>
              </a:lnSpc>
              <a:spcBef>
                <a:spcPts val="55"/>
              </a:spcBef>
            </a:pPr>
            <a:r>
              <a:rPr sz="1800" dirty="0">
                <a:latin typeface="Calibri"/>
                <a:cs typeface="Calibri"/>
              </a:rPr>
              <a:t>Un </a:t>
            </a:r>
            <a:r>
              <a:rPr sz="1800" spc="-5" dirty="0">
                <a:latin typeface="Calibri"/>
                <a:cs typeface="Calibri"/>
              </a:rPr>
              <a:t>ampio </a:t>
            </a:r>
            <a:r>
              <a:rPr sz="1800" dirty="0">
                <a:latin typeface="Calibri"/>
                <a:cs typeface="Calibri"/>
              </a:rPr>
              <a:t>e </a:t>
            </a:r>
            <a:r>
              <a:rPr sz="1800" spc="-10" dirty="0">
                <a:latin typeface="Calibri"/>
                <a:cs typeface="Calibri"/>
              </a:rPr>
              <a:t>ricco dibattito </a:t>
            </a:r>
            <a:r>
              <a:rPr sz="1800" spc="-5" dirty="0">
                <a:latin typeface="Calibri"/>
                <a:cs typeface="Calibri"/>
              </a:rPr>
              <a:t>sulle possibili cause della </a:t>
            </a:r>
            <a:r>
              <a:rPr sz="1800" spc="-15" dirty="0">
                <a:latin typeface="Calibri"/>
                <a:cs typeface="Calibri"/>
              </a:rPr>
              <a:t>scarsa </a:t>
            </a:r>
            <a:r>
              <a:rPr sz="1800" spc="-10" dirty="0">
                <a:latin typeface="Calibri"/>
                <a:cs typeface="Calibri"/>
              </a:rPr>
              <a:t>presenza femminile </a:t>
            </a:r>
            <a:r>
              <a:rPr sz="1800" spc="-5" dirty="0">
                <a:latin typeface="Calibri"/>
                <a:cs typeface="Calibri"/>
              </a:rPr>
              <a:t>nella  </a:t>
            </a:r>
            <a:r>
              <a:rPr sz="1800" spc="-10" dirty="0">
                <a:latin typeface="Calibri"/>
                <a:cs typeface="Calibri"/>
              </a:rPr>
              <a:t>comunità </a:t>
            </a:r>
            <a:r>
              <a:rPr sz="1800" dirty="0">
                <a:latin typeface="Calibri"/>
                <a:cs typeface="Calibri"/>
              </a:rPr>
              <a:t>di </a:t>
            </a:r>
            <a:r>
              <a:rPr sz="1800" spc="-5" dirty="0">
                <a:latin typeface="Calibri"/>
                <a:cs typeface="Calibri"/>
              </a:rPr>
              <a:t>Wikipedia </a:t>
            </a:r>
            <a:r>
              <a:rPr sz="1800" dirty="0">
                <a:latin typeface="Calibri"/>
                <a:cs typeface="Calibri"/>
              </a:rPr>
              <a:t>è </a:t>
            </a:r>
            <a:r>
              <a:rPr sz="1800" spc="-20" dirty="0">
                <a:latin typeface="Calibri"/>
                <a:cs typeface="Calibri"/>
              </a:rPr>
              <a:t>stato </a:t>
            </a:r>
            <a:r>
              <a:rPr sz="1800" spc="-10" dirty="0">
                <a:latin typeface="Calibri"/>
                <a:cs typeface="Calibri"/>
              </a:rPr>
              <a:t>avviato </a:t>
            </a:r>
            <a:r>
              <a:rPr sz="1800" spc="-5" dirty="0">
                <a:latin typeface="Calibri"/>
                <a:cs typeface="Calibri"/>
              </a:rPr>
              <a:t>nelle pagine del New </a:t>
            </a:r>
            <a:r>
              <a:rPr sz="1800" spc="-40" dirty="0">
                <a:latin typeface="Calibri"/>
                <a:cs typeface="Calibri"/>
              </a:rPr>
              <a:t>York </a:t>
            </a:r>
            <a:r>
              <a:rPr sz="1800" spc="-5" dirty="0">
                <a:latin typeface="Calibri"/>
                <a:cs typeface="Calibri"/>
              </a:rPr>
              <a:t>Times </a:t>
            </a:r>
            <a:r>
              <a:rPr sz="1800" dirty="0">
                <a:latin typeface="Calibri"/>
                <a:cs typeface="Calibri"/>
              </a:rPr>
              <a:t>nel</a:t>
            </a:r>
            <a:r>
              <a:rPr sz="1800" spc="240" dirty="0">
                <a:latin typeface="Calibri"/>
                <a:cs typeface="Calibri"/>
              </a:rPr>
              <a:t> </a:t>
            </a:r>
            <a:r>
              <a:rPr sz="1800" spc="-15" dirty="0">
                <a:latin typeface="Calibri"/>
                <a:cs typeface="Calibri"/>
              </a:rPr>
              <a:t>febbraio</a:t>
            </a:r>
            <a:endParaRPr sz="1800" dirty="0">
              <a:latin typeface="Calibri"/>
              <a:cs typeface="Calibri"/>
            </a:endParaRPr>
          </a:p>
          <a:p>
            <a:pPr marL="12700">
              <a:lnSpc>
                <a:spcPts val="2090"/>
              </a:lnSpc>
            </a:pPr>
            <a:r>
              <a:rPr sz="1800" spc="-5" dirty="0">
                <a:latin typeface="Calibri"/>
                <a:cs typeface="Calibri"/>
              </a:rPr>
              <a:t>2011.</a:t>
            </a:r>
            <a:endParaRPr sz="1800" dirty="0">
              <a:latin typeface="Calibri"/>
              <a:cs typeface="Calibri"/>
            </a:endParaRPr>
          </a:p>
          <a:p>
            <a:pPr>
              <a:lnSpc>
                <a:spcPct val="100000"/>
              </a:lnSpc>
              <a:spcBef>
                <a:spcPts val="30"/>
              </a:spcBef>
            </a:pPr>
            <a:endParaRPr sz="1850" dirty="0">
              <a:latin typeface="Times New Roman"/>
              <a:cs typeface="Times New Roman"/>
            </a:endParaRPr>
          </a:p>
          <a:p>
            <a:pPr marL="12700" marR="352425" algn="just">
              <a:lnSpc>
                <a:spcPct val="100000"/>
              </a:lnSpc>
              <a:spcBef>
                <a:spcPts val="5"/>
              </a:spcBef>
            </a:pPr>
            <a:r>
              <a:rPr sz="1800" dirty="0">
                <a:latin typeface="Calibri"/>
                <a:cs typeface="Calibri"/>
              </a:rPr>
              <a:t>Ma </a:t>
            </a:r>
            <a:r>
              <a:rPr sz="1800" spc="-5" dirty="0">
                <a:latin typeface="Calibri"/>
                <a:cs typeface="Calibri"/>
              </a:rPr>
              <a:t>non </a:t>
            </a:r>
            <a:r>
              <a:rPr sz="1800" dirty="0">
                <a:latin typeface="Calibri"/>
                <a:cs typeface="Calibri"/>
              </a:rPr>
              <a:t>è </a:t>
            </a:r>
            <a:r>
              <a:rPr sz="1800" spc="-5" dirty="0">
                <a:latin typeface="Calibri"/>
                <a:cs typeface="Calibri"/>
              </a:rPr>
              <a:t>solo un </a:t>
            </a:r>
            <a:r>
              <a:rPr sz="1800" spc="-10" dirty="0">
                <a:latin typeface="Calibri"/>
                <a:cs typeface="Calibri"/>
              </a:rPr>
              <a:t>problema </a:t>
            </a:r>
            <a:r>
              <a:rPr sz="1800" dirty="0">
                <a:latin typeface="Calibri"/>
                <a:cs typeface="Calibri"/>
              </a:rPr>
              <a:t>di </a:t>
            </a:r>
            <a:r>
              <a:rPr sz="1800" b="1" spc="-5" dirty="0">
                <a:latin typeface="Calibri"/>
                <a:cs typeface="Calibri"/>
              </a:rPr>
              <a:t>equità</a:t>
            </a:r>
            <a:r>
              <a:rPr sz="1800" spc="-5" dirty="0">
                <a:latin typeface="Calibri"/>
                <a:cs typeface="Calibri"/>
              </a:rPr>
              <a:t>: </a:t>
            </a:r>
            <a:r>
              <a:rPr sz="1800" spc="-10" dirty="0">
                <a:latin typeface="Calibri"/>
                <a:cs typeface="Calibri"/>
              </a:rPr>
              <a:t>senza </a:t>
            </a:r>
            <a:r>
              <a:rPr sz="1800" spc="-5" dirty="0">
                <a:latin typeface="Calibri"/>
                <a:cs typeface="Calibri"/>
              </a:rPr>
              <a:t>una </a:t>
            </a:r>
            <a:r>
              <a:rPr sz="1800" spc="-10" dirty="0">
                <a:latin typeface="Calibri"/>
                <a:cs typeface="Calibri"/>
              </a:rPr>
              <a:t>presenza femminile significativa,  </a:t>
            </a:r>
            <a:r>
              <a:rPr sz="1800" spc="-5" dirty="0">
                <a:latin typeface="Calibri"/>
                <a:cs typeface="Calibri"/>
              </a:rPr>
              <a:t>il </a:t>
            </a:r>
            <a:r>
              <a:rPr sz="1800" spc="-15" dirty="0">
                <a:latin typeface="Calibri"/>
                <a:cs typeface="Calibri"/>
              </a:rPr>
              <a:t>progetto </a:t>
            </a:r>
            <a:r>
              <a:rPr sz="1800" spc="-10" dirty="0">
                <a:latin typeface="Calibri"/>
                <a:cs typeface="Calibri"/>
              </a:rPr>
              <a:t>perde </a:t>
            </a:r>
            <a:r>
              <a:rPr sz="1800" spc="-5" dirty="0">
                <a:latin typeface="Calibri"/>
                <a:cs typeface="Calibri"/>
              </a:rPr>
              <a:t>la </a:t>
            </a:r>
            <a:r>
              <a:rPr sz="1800" spc="-10" dirty="0">
                <a:latin typeface="Calibri"/>
                <a:cs typeface="Calibri"/>
              </a:rPr>
              <a:t>conoscenza </a:t>
            </a:r>
            <a:r>
              <a:rPr sz="1800" dirty="0">
                <a:latin typeface="Calibri"/>
                <a:cs typeface="Calibri"/>
              </a:rPr>
              <a:t>e </a:t>
            </a:r>
            <a:r>
              <a:rPr sz="1800" spc="-5" dirty="0">
                <a:latin typeface="Calibri"/>
                <a:cs typeface="Calibri"/>
              </a:rPr>
              <a:t>la </a:t>
            </a:r>
            <a:r>
              <a:rPr sz="1800" spc="-15" dirty="0">
                <a:latin typeface="Calibri"/>
                <a:cs typeface="Calibri"/>
              </a:rPr>
              <a:t>prospettiva </a:t>
            </a:r>
            <a:r>
              <a:rPr sz="1800" dirty="0">
                <a:latin typeface="Calibri"/>
                <a:cs typeface="Calibri"/>
              </a:rPr>
              <a:t>di </a:t>
            </a:r>
            <a:r>
              <a:rPr sz="1800" spc="-10" dirty="0">
                <a:latin typeface="Calibri"/>
                <a:cs typeface="Calibri"/>
              </a:rPr>
              <a:t>oltre </a:t>
            </a:r>
            <a:r>
              <a:rPr sz="1800" spc="-5" dirty="0">
                <a:latin typeface="Calibri"/>
                <a:cs typeface="Calibri"/>
              </a:rPr>
              <a:t>la </a:t>
            </a:r>
            <a:r>
              <a:rPr sz="1800" spc="-10" dirty="0">
                <a:latin typeface="Calibri"/>
                <a:cs typeface="Calibri"/>
              </a:rPr>
              <a:t>metà </a:t>
            </a:r>
            <a:r>
              <a:rPr sz="1800" spc="-5" dirty="0">
                <a:latin typeface="Calibri"/>
                <a:cs typeface="Calibri"/>
              </a:rPr>
              <a:t>della popolazione.  </a:t>
            </a:r>
            <a:r>
              <a:rPr sz="1800" spc="-10" dirty="0">
                <a:latin typeface="Calibri"/>
                <a:cs typeface="Calibri"/>
              </a:rPr>
              <a:t>Inoltre, </a:t>
            </a:r>
            <a:r>
              <a:rPr sz="1800" spc="-5" dirty="0">
                <a:latin typeface="Calibri"/>
                <a:cs typeface="Calibri"/>
              </a:rPr>
              <a:t>può </a:t>
            </a:r>
            <a:r>
              <a:rPr sz="1800" spc="-10" dirty="0">
                <a:latin typeface="Calibri"/>
                <a:cs typeface="Calibri"/>
              </a:rPr>
              <a:t>risultare significativamente condizionata </a:t>
            </a:r>
            <a:r>
              <a:rPr sz="1800" dirty="0">
                <a:latin typeface="Calibri"/>
                <a:cs typeface="Calibri"/>
              </a:rPr>
              <a:t>anche </a:t>
            </a:r>
            <a:r>
              <a:rPr sz="1800" spc="-5" dirty="0">
                <a:latin typeface="Calibri"/>
                <a:cs typeface="Calibri"/>
              </a:rPr>
              <a:t>la </a:t>
            </a:r>
            <a:r>
              <a:rPr sz="1800" spc="-10" dirty="0">
                <a:latin typeface="Calibri"/>
                <a:cs typeface="Calibri"/>
              </a:rPr>
              <a:t>copertura tematica  </a:t>
            </a:r>
            <a:r>
              <a:rPr sz="1800" spc="-15" dirty="0">
                <a:latin typeface="Calibri"/>
                <a:cs typeface="Calibri"/>
              </a:rPr>
              <a:t>dell’enciclopedia.</a:t>
            </a:r>
            <a:endParaRPr sz="1800" dirty="0">
              <a:latin typeface="Calibri"/>
              <a:cs typeface="Calibri"/>
            </a:endParaRPr>
          </a:p>
          <a:p>
            <a:pPr>
              <a:lnSpc>
                <a:spcPct val="100000"/>
              </a:lnSpc>
              <a:spcBef>
                <a:spcPts val="30"/>
              </a:spcBef>
            </a:pPr>
            <a:endParaRPr sz="1850" dirty="0">
              <a:latin typeface="Times New Roman"/>
              <a:cs typeface="Times New Roman"/>
            </a:endParaRPr>
          </a:p>
          <a:p>
            <a:pPr marL="12700" marR="76200">
              <a:lnSpc>
                <a:spcPct val="100000"/>
              </a:lnSpc>
            </a:pPr>
            <a:r>
              <a:rPr sz="1800" spc="-5" dirty="0">
                <a:latin typeface="Calibri"/>
                <a:cs typeface="Calibri"/>
              </a:rPr>
              <a:t>Viene </a:t>
            </a:r>
            <a:r>
              <a:rPr sz="1800" spc="-10" dirty="0">
                <a:latin typeface="Calibri"/>
                <a:cs typeface="Calibri"/>
              </a:rPr>
              <a:t>rilevato </a:t>
            </a:r>
            <a:r>
              <a:rPr sz="1800" dirty="0">
                <a:latin typeface="Calibri"/>
                <a:cs typeface="Calibri"/>
              </a:rPr>
              <a:t>ad es. </a:t>
            </a:r>
            <a:r>
              <a:rPr sz="1800" spc="-5" dirty="0">
                <a:latin typeface="Calibri"/>
                <a:cs typeface="Calibri"/>
              </a:rPr>
              <a:t>che la </a:t>
            </a:r>
            <a:r>
              <a:rPr sz="1800" spc="-15" dirty="0">
                <a:latin typeface="Calibri"/>
                <a:cs typeface="Calibri"/>
              </a:rPr>
              <a:t>lista </a:t>
            </a:r>
            <a:r>
              <a:rPr sz="1800" spc="-5" dirty="0">
                <a:latin typeface="Calibri"/>
                <a:cs typeface="Calibri"/>
              </a:rPr>
              <a:t>delle </a:t>
            </a:r>
            <a:r>
              <a:rPr sz="1800" spc="-10" dirty="0">
                <a:latin typeface="Calibri"/>
                <a:cs typeface="Calibri"/>
              </a:rPr>
              <a:t>attrici </a:t>
            </a:r>
            <a:r>
              <a:rPr sz="1800" spc="-5" dirty="0">
                <a:latin typeface="Calibri"/>
                <a:cs typeface="Calibri"/>
              </a:rPr>
              <a:t>porno </a:t>
            </a:r>
            <a:r>
              <a:rPr sz="1800" dirty="0">
                <a:latin typeface="Calibri"/>
                <a:cs typeface="Calibri"/>
              </a:rPr>
              <a:t>è </a:t>
            </a:r>
            <a:r>
              <a:rPr sz="1800" spc="-15" dirty="0">
                <a:latin typeface="Calibri"/>
                <a:cs typeface="Calibri"/>
              </a:rPr>
              <a:t>tre </a:t>
            </a:r>
            <a:r>
              <a:rPr sz="1800" spc="-10" dirty="0">
                <a:latin typeface="Calibri"/>
                <a:cs typeface="Calibri"/>
              </a:rPr>
              <a:t>volte </a:t>
            </a:r>
            <a:r>
              <a:rPr sz="1800" spc="-5" dirty="0">
                <a:latin typeface="Calibri"/>
                <a:cs typeface="Calibri"/>
              </a:rPr>
              <a:t>più </a:t>
            </a:r>
            <a:r>
              <a:rPr sz="1800" spc="-10" dirty="0">
                <a:latin typeface="Calibri"/>
                <a:cs typeface="Calibri"/>
              </a:rPr>
              <a:t>lunga </a:t>
            </a:r>
            <a:r>
              <a:rPr sz="1800" spc="-5" dirty="0">
                <a:latin typeface="Calibri"/>
                <a:cs typeface="Calibri"/>
              </a:rPr>
              <a:t>di quella delle  </a:t>
            </a:r>
            <a:r>
              <a:rPr sz="1800" spc="-10" dirty="0">
                <a:latin typeface="Calibri"/>
                <a:cs typeface="Calibri"/>
              </a:rPr>
              <a:t>potesse </a:t>
            </a:r>
            <a:r>
              <a:rPr sz="1800" dirty="0">
                <a:latin typeface="Calibri"/>
                <a:cs typeface="Calibri"/>
              </a:rPr>
              <a:t>o </a:t>
            </a:r>
            <a:r>
              <a:rPr sz="1800" spc="-5" dirty="0">
                <a:latin typeface="Calibri"/>
                <a:cs typeface="Calibri"/>
              </a:rPr>
              <a:t>delle donne</a:t>
            </a:r>
            <a:r>
              <a:rPr sz="1800" spc="30" dirty="0">
                <a:latin typeface="Calibri"/>
                <a:cs typeface="Calibri"/>
              </a:rPr>
              <a:t> </a:t>
            </a:r>
            <a:r>
              <a:rPr sz="1800" spc="-5" dirty="0">
                <a:latin typeface="Calibri"/>
                <a:cs typeface="Calibri"/>
              </a:rPr>
              <a:t>sportive.</a:t>
            </a:r>
            <a:endParaRPr sz="1800" dirty="0">
              <a:latin typeface="Calibri"/>
              <a:cs typeface="Calibri"/>
            </a:endParaRPr>
          </a:p>
          <a:p>
            <a:pPr marL="12700">
              <a:lnSpc>
                <a:spcPct val="100000"/>
              </a:lnSpc>
              <a:spcBef>
                <a:spcPts val="25"/>
              </a:spcBef>
            </a:pPr>
            <a:r>
              <a:rPr sz="1400" u="sng" spc="-5" dirty="0">
                <a:solidFill>
                  <a:srgbClr val="800080"/>
                </a:solidFill>
                <a:latin typeface="Calibri"/>
                <a:cs typeface="Calibri"/>
                <a:hlinkClick r:id="rId3"/>
              </a:rPr>
              <a:t>The Guardian view on Wikipedia: evolving truth</a:t>
            </a:r>
            <a:r>
              <a:rPr sz="1400" spc="-5" dirty="0">
                <a:latin typeface="Calibri"/>
                <a:cs typeface="Calibri"/>
              </a:rPr>
              <a:t>, </a:t>
            </a:r>
            <a:r>
              <a:rPr sz="1400" dirty="0">
                <a:latin typeface="Calibri"/>
                <a:cs typeface="Calibri"/>
              </a:rPr>
              <a:t>7 </a:t>
            </a:r>
            <a:r>
              <a:rPr sz="1400" spc="-5" dirty="0">
                <a:latin typeface="Calibri"/>
                <a:cs typeface="Calibri"/>
              </a:rPr>
              <a:t>agosto</a:t>
            </a:r>
            <a:r>
              <a:rPr sz="1400" spc="50" dirty="0">
                <a:latin typeface="Calibri"/>
                <a:cs typeface="Calibri"/>
              </a:rPr>
              <a:t> </a:t>
            </a:r>
            <a:r>
              <a:rPr sz="1400" spc="-5" dirty="0">
                <a:latin typeface="Calibri"/>
                <a:cs typeface="Calibri"/>
              </a:rPr>
              <a:t>2014.</a:t>
            </a:r>
            <a:endParaRPr sz="1400" dirty="0">
              <a:latin typeface="Calibri"/>
              <a:cs typeface="Calibri"/>
            </a:endParaRPr>
          </a:p>
        </p:txBody>
      </p:sp>
      <p:sp>
        <p:nvSpPr>
          <p:cNvPr id="3" name="object 3"/>
          <p:cNvSpPr txBox="1">
            <a:spLocks noGrp="1"/>
          </p:cNvSpPr>
          <p:nvPr>
            <p:ph type="title"/>
          </p:nvPr>
        </p:nvSpPr>
        <p:spPr>
          <a:xfrm>
            <a:off x="906576" y="1015"/>
            <a:ext cx="7192009" cy="635000"/>
          </a:xfrm>
          <a:prstGeom prst="rect">
            <a:avLst/>
          </a:prstGeom>
        </p:spPr>
        <p:txBody>
          <a:bodyPr vert="horz" wrap="square" lIns="0" tIns="12065" rIns="0" bIns="0" rtlCol="0">
            <a:spAutoFit/>
          </a:bodyPr>
          <a:lstStyle/>
          <a:p>
            <a:pPr marL="12700">
              <a:lnSpc>
                <a:spcPct val="100000"/>
              </a:lnSpc>
              <a:spcBef>
                <a:spcPts val="95"/>
              </a:spcBef>
            </a:pPr>
            <a:r>
              <a:rPr spc="-20" dirty="0">
                <a:solidFill>
                  <a:srgbClr val="C0504D"/>
                </a:solidFill>
              </a:rPr>
              <a:t>Dove </a:t>
            </a:r>
            <a:r>
              <a:rPr spc="-5" dirty="0">
                <a:solidFill>
                  <a:srgbClr val="C0504D"/>
                </a:solidFill>
              </a:rPr>
              <a:t>sono le donne in Wikipedia?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 y="5943600"/>
            <a:ext cx="7318298" cy="369332"/>
          </a:xfrm>
        </p:spPr>
        <p:txBody>
          <a:bodyPr/>
          <a:lstStyle/>
          <a:p>
            <a:pPr algn="ctr"/>
            <a:r>
              <a:rPr lang="it-IT" sz="2400" b="0" dirty="0">
                <a:solidFill>
                  <a:schemeClr val="tx1"/>
                </a:solidFill>
              </a:rPr>
              <a:t>S</a:t>
            </a:r>
            <a:r>
              <a:rPr lang="it-IT" sz="2400" b="0" dirty="0" smtClean="0">
                <a:solidFill>
                  <a:schemeClr val="tx1"/>
                </a:solidFill>
              </a:rPr>
              <a:t>ituazione all’ottobre 2018</a:t>
            </a:r>
            <a:endParaRPr lang="it-IT" sz="2400" b="0" dirty="0">
              <a:solidFill>
                <a:schemeClr val="tx1"/>
              </a:solidFill>
            </a:endParaRPr>
          </a:p>
        </p:txBody>
      </p:sp>
      <p:sp>
        <p:nvSpPr>
          <p:cNvPr id="3" name="Segnaposto testo 2"/>
          <p:cNvSpPr>
            <a:spLocks noGrp="1"/>
          </p:cNvSpPr>
          <p:nvPr>
            <p:ph type="body" idx="1"/>
          </p:nvPr>
        </p:nvSpPr>
        <p:spPr/>
        <p:txBody>
          <a:bodyPr/>
          <a:lstStyle/>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35575"/>
            <a:ext cx="7961398" cy="4038600"/>
          </a:xfrm>
          <a:prstGeom prst="rect">
            <a:avLst/>
          </a:prstGeom>
        </p:spPr>
      </p:pic>
    </p:spTree>
    <p:extLst>
      <p:ext uri="{BB962C8B-B14F-4D97-AF65-F5344CB8AC3E}">
        <p14:creationId xmlns:p14="http://schemas.microsoft.com/office/powerpoint/2010/main" val="23337819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32269" y="1628775"/>
            <a:ext cx="2171700" cy="23907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730618" y="1627251"/>
            <a:ext cx="2174875" cy="2393950"/>
          </a:xfrm>
          <a:custGeom>
            <a:avLst/>
            <a:gdLst/>
            <a:ahLst/>
            <a:cxnLst/>
            <a:rect l="l" t="t" r="r" b="b"/>
            <a:pathLst>
              <a:path w="2174875" h="2393950">
                <a:moveTo>
                  <a:pt x="0" y="2393950"/>
                </a:moveTo>
                <a:lnTo>
                  <a:pt x="2174875" y="2393950"/>
                </a:lnTo>
                <a:lnTo>
                  <a:pt x="2174875" y="0"/>
                </a:lnTo>
                <a:lnTo>
                  <a:pt x="0" y="0"/>
                </a:lnTo>
                <a:lnTo>
                  <a:pt x="0" y="2393950"/>
                </a:lnTo>
                <a:close/>
              </a:path>
            </a:pathLst>
          </a:custGeom>
          <a:ln w="3175">
            <a:solidFill>
              <a:srgbClr val="000000"/>
            </a:solidFill>
          </a:ln>
        </p:spPr>
        <p:txBody>
          <a:bodyPr wrap="square" lIns="0" tIns="0" rIns="0" bIns="0" rtlCol="0"/>
          <a:lstStyle/>
          <a:p>
            <a:endParaRPr/>
          </a:p>
        </p:txBody>
      </p:sp>
      <p:sp>
        <p:nvSpPr>
          <p:cNvPr id="4" name="object 4"/>
          <p:cNvSpPr/>
          <p:nvPr/>
        </p:nvSpPr>
        <p:spPr>
          <a:xfrm>
            <a:off x="1043609" y="404622"/>
            <a:ext cx="5544566" cy="432054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42022" y="402970"/>
            <a:ext cx="5547995" cy="4323715"/>
          </a:xfrm>
          <a:custGeom>
            <a:avLst/>
            <a:gdLst/>
            <a:ahLst/>
            <a:cxnLst/>
            <a:rect l="l" t="t" r="r" b="b"/>
            <a:pathLst>
              <a:path w="5547995" h="4323715">
                <a:moveTo>
                  <a:pt x="0" y="4323715"/>
                </a:moveTo>
                <a:lnTo>
                  <a:pt x="5547741" y="4323715"/>
                </a:lnTo>
                <a:lnTo>
                  <a:pt x="5547741" y="0"/>
                </a:lnTo>
                <a:lnTo>
                  <a:pt x="0" y="0"/>
                </a:lnTo>
                <a:lnTo>
                  <a:pt x="0" y="4323715"/>
                </a:lnTo>
                <a:close/>
              </a:path>
            </a:pathLst>
          </a:custGeom>
          <a:ln w="3175">
            <a:solidFill>
              <a:srgbClr val="000000"/>
            </a:solidFill>
          </a:ln>
        </p:spPr>
        <p:txBody>
          <a:bodyPr wrap="square" lIns="0" tIns="0" rIns="0" bIns="0" rtlCol="0"/>
          <a:lstStyle/>
          <a:p>
            <a:endParaRPr/>
          </a:p>
        </p:txBody>
      </p:sp>
      <p:sp>
        <p:nvSpPr>
          <p:cNvPr id="6" name="object 6"/>
          <p:cNvSpPr txBox="1"/>
          <p:nvPr/>
        </p:nvSpPr>
        <p:spPr>
          <a:xfrm>
            <a:off x="618540" y="4888229"/>
            <a:ext cx="8103870" cy="139700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Adrienne </a:t>
            </a:r>
            <a:r>
              <a:rPr sz="1800" spc="-10" dirty="0">
                <a:latin typeface="Calibri"/>
                <a:cs typeface="Calibri"/>
              </a:rPr>
              <a:t>Wadewitz </a:t>
            </a:r>
            <a:r>
              <a:rPr sz="1800" dirty="0">
                <a:latin typeface="Calibri"/>
                <a:cs typeface="Calibri"/>
              </a:rPr>
              <a:t>è </a:t>
            </a:r>
            <a:r>
              <a:rPr sz="1800" spc="-20" dirty="0">
                <a:latin typeface="Calibri"/>
                <a:cs typeface="Calibri"/>
              </a:rPr>
              <a:t>stata </a:t>
            </a:r>
            <a:r>
              <a:rPr sz="1800" spc="-10" dirty="0">
                <a:latin typeface="Calibri"/>
                <a:cs typeface="Calibri"/>
              </a:rPr>
              <a:t>un’importante </a:t>
            </a:r>
            <a:r>
              <a:rPr sz="1800" spc="-5" dirty="0">
                <a:latin typeface="Calibri"/>
                <a:cs typeface="Calibri"/>
              </a:rPr>
              <a:t>editor di Wikipedia, la più </a:t>
            </a:r>
            <a:r>
              <a:rPr sz="1800" spc="-10" dirty="0">
                <a:latin typeface="Calibri"/>
                <a:cs typeface="Calibri"/>
              </a:rPr>
              <a:t>importante  contributrice </a:t>
            </a:r>
            <a:r>
              <a:rPr sz="1800" spc="-5" dirty="0">
                <a:latin typeface="Calibri"/>
                <a:cs typeface="Calibri"/>
              </a:rPr>
              <a:t>di </a:t>
            </a:r>
            <a:r>
              <a:rPr sz="1800" spc="-10" dirty="0">
                <a:latin typeface="Calibri"/>
                <a:cs typeface="Calibri"/>
              </a:rPr>
              <a:t>articoli </a:t>
            </a:r>
            <a:r>
              <a:rPr sz="1800" spc="-5" dirty="0">
                <a:latin typeface="Calibri"/>
                <a:cs typeface="Calibri"/>
              </a:rPr>
              <a:t>di </a:t>
            </a:r>
            <a:r>
              <a:rPr sz="1800" spc="-10" dirty="0">
                <a:latin typeface="Calibri"/>
                <a:cs typeface="Calibri"/>
              </a:rPr>
              <a:t>qualità pubblicati </a:t>
            </a:r>
            <a:r>
              <a:rPr sz="1800" spc="-5" dirty="0">
                <a:latin typeface="Calibri"/>
                <a:cs typeface="Calibri"/>
              </a:rPr>
              <a:t>su </a:t>
            </a:r>
            <a:r>
              <a:rPr sz="1800" spc="-10" dirty="0">
                <a:latin typeface="Calibri"/>
                <a:cs typeface="Calibri"/>
              </a:rPr>
              <a:t>scrittrici </a:t>
            </a:r>
            <a:r>
              <a:rPr sz="1800" dirty="0">
                <a:latin typeface="Calibri"/>
                <a:cs typeface="Calibri"/>
              </a:rPr>
              <a:t>e </a:t>
            </a:r>
            <a:r>
              <a:rPr sz="1800" spc="-5" dirty="0">
                <a:latin typeface="Calibri"/>
                <a:cs typeface="Calibri"/>
              </a:rPr>
              <a:t>studiose </a:t>
            </a:r>
            <a:r>
              <a:rPr sz="1800" dirty="0">
                <a:latin typeface="Calibri"/>
                <a:cs typeface="Calibri"/>
              </a:rPr>
              <a:t>- </a:t>
            </a:r>
            <a:r>
              <a:rPr sz="1800" spc="-15" dirty="0">
                <a:latin typeface="Calibri"/>
                <a:cs typeface="Calibri"/>
              </a:rPr>
              <a:t>fra </a:t>
            </a:r>
            <a:r>
              <a:rPr sz="1800" dirty="0">
                <a:latin typeface="Calibri"/>
                <a:cs typeface="Calibri"/>
              </a:rPr>
              <a:t>cui Mary  </a:t>
            </a:r>
            <a:r>
              <a:rPr sz="1800" spc="-20" dirty="0">
                <a:latin typeface="Calibri"/>
                <a:cs typeface="Calibri"/>
              </a:rPr>
              <a:t>Wollstonecraft </a:t>
            </a:r>
            <a:r>
              <a:rPr sz="1800" dirty="0">
                <a:latin typeface="Calibri"/>
                <a:cs typeface="Calibri"/>
              </a:rPr>
              <a:t>e Jane </a:t>
            </a:r>
            <a:r>
              <a:rPr sz="1800" spc="-10" dirty="0">
                <a:latin typeface="Calibri"/>
                <a:cs typeface="Calibri"/>
              </a:rPr>
              <a:t>Austen </a:t>
            </a:r>
            <a:r>
              <a:rPr sz="1800" dirty="0">
                <a:latin typeface="Calibri"/>
                <a:cs typeface="Calibri"/>
              </a:rPr>
              <a:t>- e </a:t>
            </a:r>
            <a:r>
              <a:rPr sz="1800" spc="-5" dirty="0">
                <a:latin typeface="Calibri"/>
                <a:cs typeface="Calibri"/>
              </a:rPr>
              <a:t>una </a:t>
            </a:r>
            <a:r>
              <a:rPr sz="1800" dirty="0">
                <a:latin typeface="Calibri"/>
                <a:cs typeface="Calibri"/>
              </a:rPr>
              <a:t>dei </a:t>
            </a:r>
            <a:r>
              <a:rPr sz="1800" spc="-5" dirty="0">
                <a:latin typeface="Calibri"/>
                <a:cs typeface="Calibri"/>
              </a:rPr>
              <a:t>primi insegnanti </a:t>
            </a:r>
            <a:r>
              <a:rPr sz="1800" dirty="0">
                <a:latin typeface="Calibri"/>
                <a:cs typeface="Calibri"/>
              </a:rPr>
              <a:t>a </a:t>
            </a:r>
            <a:r>
              <a:rPr sz="1800" spc="-10" dirty="0">
                <a:latin typeface="Calibri"/>
                <a:cs typeface="Calibri"/>
              </a:rPr>
              <a:t>utilizzare </a:t>
            </a:r>
            <a:r>
              <a:rPr sz="1800" spc="-5" dirty="0">
                <a:latin typeface="Calibri"/>
                <a:cs typeface="Calibri"/>
              </a:rPr>
              <a:t>Wikipedia in aula  </a:t>
            </a:r>
            <a:r>
              <a:rPr sz="1800" spc="-10" dirty="0">
                <a:latin typeface="Calibri"/>
                <a:cs typeface="Calibri"/>
              </a:rPr>
              <a:t>come strumento didattico.</a:t>
            </a:r>
            <a:endParaRPr sz="1800" dirty="0">
              <a:latin typeface="Calibri"/>
              <a:cs typeface="Calibri"/>
            </a:endParaRPr>
          </a:p>
          <a:p>
            <a:pPr marL="12700">
              <a:lnSpc>
                <a:spcPct val="100000"/>
              </a:lnSpc>
            </a:pPr>
            <a:r>
              <a:rPr lang="it-IT" spc="-5" dirty="0" smtClean="0">
                <a:latin typeface="Calibri"/>
                <a:cs typeface="Calibri"/>
              </a:rPr>
              <a:t>È</a:t>
            </a:r>
            <a:r>
              <a:rPr sz="1800" spc="-5" dirty="0" smtClean="0">
                <a:latin typeface="Calibri"/>
                <a:cs typeface="Calibri"/>
              </a:rPr>
              <a:t> </a:t>
            </a:r>
            <a:r>
              <a:rPr sz="1800" spc="-20" dirty="0">
                <a:latin typeface="Calibri"/>
                <a:cs typeface="Calibri"/>
              </a:rPr>
              <a:t>stata </a:t>
            </a:r>
            <a:r>
              <a:rPr sz="1800" spc="-10" dirty="0">
                <a:latin typeface="Calibri"/>
                <a:cs typeface="Calibri"/>
              </a:rPr>
              <a:t>definita </a:t>
            </a:r>
            <a:r>
              <a:rPr sz="1800" spc="-5" dirty="0">
                <a:latin typeface="Calibri"/>
                <a:cs typeface="Calibri"/>
              </a:rPr>
              <a:t>la “paladina delle donne su</a:t>
            </a:r>
            <a:r>
              <a:rPr sz="1800" spc="80" dirty="0">
                <a:latin typeface="Calibri"/>
                <a:cs typeface="Calibri"/>
              </a:rPr>
              <a:t> </a:t>
            </a:r>
            <a:r>
              <a:rPr sz="1800" spc="-20" dirty="0">
                <a:latin typeface="Calibri"/>
                <a:cs typeface="Calibri"/>
              </a:rPr>
              <a:t>Wikipedia”.</a:t>
            </a:r>
            <a:endParaRPr sz="1800" dirty="0">
              <a:latin typeface="Calibri"/>
              <a:cs typeface="Calibri"/>
            </a:endParaRPr>
          </a:p>
        </p:txBody>
      </p:sp>
      <p:sp>
        <p:nvSpPr>
          <p:cNvPr id="7" name="object 7"/>
          <p:cNvSpPr txBox="1"/>
          <p:nvPr/>
        </p:nvSpPr>
        <p:spPr>
          <a:xfrm>
            <a:off x="3653790" y="6470700"/>
            <a:ext cx="1852295" cy="360680"/>
          </a:xfrm>
          <a:prstGeom prst="rect">
            <a:avLst/>
          </a:prstGeom>
        </p:spPr>
        <p:txBody>
          <a:bodyPr vert="horz" wrap="square" lIns="0" tIns="0" rIns="0" bIns="0" rtlCol="0">
            <a:spAutoFit/>
          </a:bodyPr>
          <a:lstStyle/>
          <a:p>
            <a:pPr marL="1270" algn="ctr">
              <a:lnSpc>
                <a:spcPts val="1240"/>
              </a:lnSpc>
            </a:pPr>
            <a:r>
              <a:rPr sz="1200" spc="-10" dirty="0">
                <a:solidFill>
                  <a:srgbClr val="888888"/>
                </a:solidFill>
                <a:latin typeface="Calibri"/>
                <a:cs typeface="Calibri"/>
              </a:rPr>
              <a:t>Loretta Manzato,</a:t>
            </a:r>
            <a:r>
              <a:rPr sz="1200" spc="-65" dirty="0">
                <a:solidFill>
                  <a:srgbClr val="888888"/>
                </a:solidFill>
                <a:latin typeface="Calibri"/>
                <a:cs typeface="Calibri"/>
              </a:rPr>
              <a:t> </a:t>
            </a:r>
            <a:r>
              <a:rPr sz="1200" spc="-5" dirty="0">
                <a:solidFill>
                  <a:srgbClr val="888888"/>
                </a:solidFill>
                <a:latin typeface="Calibri"/>
                <a:cs typeface="Calibri"/>
              </a:rPr>
              <a:t>BALI</a:t>
            </a:r>
            <a:endParaRPr sz="1200">
              <a:latin typeface="Calibri"/>
              <a:cs typeface="Calibri"/>
            </a:endParaRPr>
          </a:p>
          <a:p>
            <a:pPr algn="ctr">
              <a:lnSpc>
                <a:spcPct val="100000"/>
              </a:lnSpc>
            </a:pPr>
            <a:r>
              <a:rPr sz="1200" spc="-10" dirty="0">
                <a:solidFill>
                  <a:srgbClr val="888888"/>
                </a:solidFill>
                <a:latin typeface="Calibri"/>
                <a:cs typeface="Calibri"/>
              </a:rPr>
              <a:t>Università </a:t>
            </a:r>
            <a:r>
              <a:rPr sz="1200" spc="-5" dirty="0">
                <a:solidFill>
                  <a:srgbClr val="888888"/>
                </a:solidFill>
                <a:latin typeface="Calibri"/>
                <a:cs typeface="Calibri"/>
              </a:rPr>
              <a:t>Ca' </a:t>
            </a:r>
            <a:r>
              <a:rPr sz="1200" spc="-10" dirty="0">
                <a:solidFill>
                  <a:srgbClr val="888888"/>
                </a:solidFill>
                <a:latin typeface="Calibri"/>
                <a:cs typeface="Calibri"/>
              </a:rPr>
              <a:t>Foscari</a:t>
            </a:r>
            <a:r>
              <a:rPr sz="1200" spc="-15" dirty="0">
                <a:solidFill>
                  <a:srgbClr val="888888"/>
                </a:solidFill>
                <a:latin typeface="Calibri"/>
                <a:cs typeface="Calibri"/>
              </a:rPr>
              <a:t> </a:t>
            </a:r>
            <a:r>
              <a:rPr sz="1200" spc="-10" dirty="0">
                <a:solidFill>
                  <a:srgbClr val="888888"/>
                </a:solidFill>
                <a:latin typeface="Calibri"/>
                <a:cs typeface="Calibri"/>
              </a:rPr>
              <a:t>Venezia</a:t>
            </a:r>
            <a:endParaRPr sz="1200">
              <a:latin typeface="Calibri"/>
              <a:cs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1212" y="157734"/>
            <a:ext cx="7827645" cy="696595"/>
          </a:xfrm>
          <a:prstGeom prst="rect">
            <a:avLst/>
          </a:prstGeom>
        </p:spPr>
        <p:txBody>
          <a:bodyPr vert="horz" wrap="square" lIns="0" tIns="12700" rIns="0" bIns="0" rtlCol="0">
            <a:spAutoFit/>
          </a:bodyPr>
          <a:lstStyle/>
          <a:p>
            <a:pPr marL="12700">
              <a:lnSpc>
                <a:spcPct val="100000"/>
              </a:lnSpc>
              <a:spcBef>
                <a:spcPts val="100"/>
              </a:spcBef>
            </a:pPr>
            <a:r>
              <a:rPr sz="4400" b="0" spc="-15" dirty="0">
                <a:solidFill>
                  <a:srgbClr val="000000"/>
                </a:solidFill>
                <a:latin typeface="Calibri"/>
                <a:cs typeface="Calibri"/>
              </a:rPr>
              <a:t>Questo </a:t>
            </a:r>
            <a:r>
              <a:rPr sz="4400" b="0" spc="-5" dirty="0">
                <a:solidFill>
                  <a:srgbClr val="000000"/>
                </a:solidFill>
                <a:latin typeface="Calibri"/>
                <a:cs typeface="Calibri"/>
              </a:rPr>
              <a:t>sesso </a:t>
            </a:r>
            <a:r>
              <a:rPr sz="4400" b="0" dirty="0">
                <a:solidFill>
                  <a:srgbClr val="000000"/>
                </a:solidFill>
                <a:latin typeface="Calibri"/>
                <a:cs typeface="Calibri"/>
              </a:rPr>
              <a:t>che </a:t>
            </a:r>
            <a:r>
              <a:rPr sz="4400" b="0" spc="-5" dirty="0">
                <a:solidFill>
                  <a:srgbClr val="000000"/>
                </a:solidFill>
                <a:latin typeface="Calibri"/>
                <a:cs typeface="Calibri"/>
              </a:rPr>
              <a:t>non </a:t>
            </a:r>
            <a:r>
              <a:rPr sz="4400" b="0" dirty="0">
                <a:solidFill>
                  <a:srgbClr val="000000"/>
                </a:solidFill>
                <a:latin typeface="Calibri"/>
                <a:cs typeface="Calibri"/>
              </a:rPr>
              <a:t>è </a:t>
            </a:r>
            <a:r>
              <a:rPr sz="4400" b="0" spc="-5" dirty="0">
                <a:solidFill>
                  <a:srgbClr val="000000"/>
                </a:solidFill>
                <a:latin typeface="Calibri"/>
                <a:cs typeface="Calibri"/>
              </a:rPr>
              <a:t>un</a:t>
            </a:r>
            <a:r>
              <a:rPr sz="4400" b="0" spc="0" dirty="0">
                <a:solidFill>
                  <a:srgbClr val="000000"/>
                </a:solidFill>
                <a:latin typeface="Calibri"/>
                <a:cs typeface="Calibri"/>
              </a:rPr>
              <a:t> </a:t>
            </a:r>
            <a:r>
              <a:rPr sz="4400" b="0" spc="-5" dirty="0">
                <a:solidFill>
                  <a:srgbClr val="000000"/>
                </a:solidFill>
                <a:latin typeface="Calibri"/>
                <a:cs typeface="Calibri"/>
              </a:rPr>
              <a:t>sesso…</a:t>
            </a:r>
            <a:endParaRPr sz="4400">
              <a:latin typeface="Calibri"/>
              <a:cs typeface="Calibri"/>
            </a:endParaRPr>
          </a:p>
        </p:txBody>
      </p:sp>
      <p:sp>
        <p:nvSpPr>
          <p:cNvPr id="3" name="object 3"/>
          <p:cNvSpPr/>
          <p:nvPr/>
        </p:nvSpPr>
        <p:spPr>
          <a:xfrm>
            <a:off x="755573" y="4869103"/>
            <a:ext cx="7684389" cy="31097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53986" y="4867579"/>
            <a:ext cx="7687945" cy="314325"/>
          </a:xfrm>
          <a:custGeom>
            <a:avLst/>
            <a:gdLst/>
            <a:ahLst/>
            <a:cxnLst/>
            <a:rect l="l" t="t" r="r" b="b"/>
            <a:pathLst>
              <a:path w="7687945" h="314325">
                <a:moveTo>
                  <a:pt x="0" y="314147"/>
                </a:moveTo>
                <a:lnTo>
                  <a:pt x="7687564" y="314147"/>
                </a:lnTo>
                <a:lnTo>
                  <a:pt x="7687564" y="0"/>
                </a:lnTo>
                <a:lnTo>
                  <a:pt x="0" y="0"/>
                </a:lnTo>
                <a:lnTo>
                  <a:pt x="0" y="314147"/>
                </a:lnTo>
                <a:close/>
              </a:path>
            </a:pathLst>
          </a:custGeom>
          <a:ln w="3175">
            <a:solidFill>
              <a:srgbClr val="000000"/>
            </a:solidFill>
          </a:ln>
        </p:spPr>
        <p:txBody>
          <a:bodyPr wrap="square" lIns="0" tIns="0" rIns="0" bIns="0" rtlCol="0"/>
          <a:lstStyle/>
          <a:p>
            <a:endParaRPr/>
          </a:p>
        </p:txBody>
      </p:sp>
      <p:sp>
        <p:nvSpPr>
          <p:cNvPr id="5" name="object 5"/>
          <p:cNvSpPr/>
          <p:nvPr/>
        </p:nvSpPr>
        <p:spPr>
          <a:xfrm>
            <a:off x="395541" y="1124711"/>
            <a:ext cx="8331961" cy="158419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93954" y="1123188"/>
            <a:ext cx="8335645" cy="1587500"/>
          </a:xfrm>
          <a:custGeom>
            <a:avLst/>
            <a:gdLst/>
            <a:ahLst/>
            <a:cxnLst/>
            <a:rect l="l" t="t" r="r" b="b"/>
            <a:pathLst>
              <a:path w="8335645" h="1587500">
                <a:moveTo>
                  <a:pt x="0" y="1587373"/>
                </a:moveTo>
                <a:lnTo>
                  <a:pt x="8335136" y="1587373"/>
                </a:lnTo>
                <a:lnTo>
                  <a:pt x="8335136" y="0"/>
                </a:lnTo>
                <a:lnTo>
                  <a:pt x="0" y="0"/>
                </a:lnTo>
                <a:lnTo>
                  <a:pt x="0" y="1587373"/>
                </a:lnTo>
                <a:close/>
              </a:path>
            </a:pathLst>
          </a:custGeom>
          <a:ln w="3175">
            <a:solidFill>
              <a:srgbClr val="000000"/>
            </a:solidFill>
          </a:ln>
        </p:spPr>
        <p:txBody>
          <a:bodyPr wrap="square" lIns="0" tIns="0" rIns="0" bIns="0" rtlCol="0"/>
          <a:lstStyle/>
          <a:p>
            <a:endParaRPr/>
          </a:p>
        </p:txBody>
      </p:sp>
      <p:sp>
        <p:nvSpPr>
          <p:cNvPr id="7" name="object 7"/>
          <p:cNvSpPr/>
          <p:nvPr/>
        </p:nvSpPr>
        <p:spPr>
          <a:xfrm>
            <a:off x="6012179" y="4797171"/>
            <a:ext cx="2520315" cy="288290"/>
          </a:xfrm>
          <a:custGeom>
            <a:avLst/>
            <a:gdLst/>
            <a:ahLst/>
            <a:cxnLst/>
            <a:rect l="l" t="t" r="r" b="b"/>
            <a:pathLst>
              <a:path w="2520315" h="288289">
                <a:moveTo>
                  <a:pt x="0" y="288035"/>
                </a:moveTo>
                <a:lnTo>
                  <a:pt x="2520314" y="288035"/>
                </a:lnTo>
                <a:lnTo>
                  <a:pt x="2520314" y="0"/>
                </a:lnTo>
                <a:lnTo>
                  <a:pt x="0" y="0"/>
                </a:lnTo>
                <a:lnTo>
                  <a:pt x="0" y="288035"/>
                </a:lnTo>
                <a:close/>
              </a:path>
            </a:pathLst>
          </a:custGeom>
          <a:ln w="50800">
            <a:solidFill>
              <a:srgbClr val="FF0000"/>
            </a:solidFill>
          </a:ln>
        </p:spPr>
        <p:txBody>
          <a:bodyPr wrap="square" lIns="0" tIns="0" rIns="0" bIns="0" rtlCol="0"/>
          <a:lstStyle/>
          <a:p>
            <a:endParaRPr/>
          </a:p>
        </p:txBody>
      </p:sp>
      <p:sp>
        <p:nvSpPr>
          <p:cNvPr id="8" name="object 8"/>
          <p:cNvSpPr/>
          <p:nvPr/>
        </p:nvSpPr>
        <p:spPr>
          <a:xfrm>
            <a:off x="467537" y="4077080"/>
            <a:ext cx="7448550" cy="228600"/>
          </a:xfrm>
          <a:prstGeom prst="rect">
            <a:avLst/>
          </a:prstGeom>
          <a:blipFill>
            <a:blip r:embed="rId4" cstate="print"/>
            <a:stretch>
              <a:fillRect/>
            </a:stretch>
          </a:blipFill>
        </p:spPr>
        <p:txBody>
          <a:bodyPr wrap="square" lIns="0" tIns="0" rIns="0" bIns="0" rtlCol="0"/>
          <a:lstStyle/>
          <a:p>
            <a:endParaRPr/>
          </a:p>
        </p:txBody>
      </p:sp>
      <p:graphicFrame>
        <p:nvGraphicFramePr>
          <p:cNvPr id="9" name="object 9"/>
          <p:cNvGraphicFramePr>
            <a:graphicFrameLocks noGrp="1"/>
          </p:cNvGraphicFramePr>
          <p:nvPr/>
        </p:nvGraphicFramePr>
        <p:xfrm>
          <a:off x="464362" y="4050029"/>
          <a:ext cx="7451724" cy="231775"/>
        </p:xfrm>
        <a:graphic>
          <a:graphicData uri="http://schemas.openxmlformats.org/drawingml/2006/table">
            <a:tbl>
              <a:tblPr firstRow="1" bandRow="1">
                <a:tableStyleId>{2D5ABB26-0587-4C30-8999-92F81FD0307C}</a:tableStyleId>
              </a:tblPr>
              <a:tblGrid>
                <a:gridCol w="4610100"/>
                <a:gridCol w="1224279"/>
                <a:gridCol w="1617345"/>
              </a:tblGrid>
              <a:tr h="231775">
                <a:tc>
                  <a:txBody>
                    <a:bodyPr/>
                    <a:lstStyle/>
                    <a:p>
                      <a:pPr>
                        <a:lnSpc>
                          <a:spcPct val="100000"/>
                        </a:lnSpc>
                      </a:pPr>
                      <a:endParaRPr sz="1400">
                        <a:latin typeface="Times New Roman"/>
                        <a:cs typeface="Times New Roman"/>
                      </a:endParaRPr>
                    </a:p>
                  </a:txBody>
                  <a:tcPr marL="0" marR="0" marT="0" marB="0">
                    <a:lnL w="3175">
                      <a:solidFill>
                        <a:srgbClr val="000000"/>
                      </a:solidFill>
                      <a:prstDash val="solid"/>
                    </a:lnL>
                    <a:lnR w="53975">
                      <a:solidFill>
                        <a:srgbClr val="FF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53975">
                      <a:solidFill>
                        <a:srgbClr val="FF0000"/>
                      </a:solidFill>
                      <a:prstDash val="solid"/>
                    </a:lnL>
                    <a:lnR w="53975">
                      <a:solidFill>
                        <a:srgbClr val="FF0000"/>
                      </a:solidFill>
                      <a:prstDash val="solid"/>
                    </a:lnR>
                    <a:lnT w="53975">
                      <a:solidFill>
                        <a:srgbClr val="FF0000"/>
                      </a:solidFill>
                      <a:prstDash val="solid"/>
                    </a:lnT>
                    <a:lnB w="3175">
                      <a:solidFill>
                        <a:srgbClr val="FF0000"/>
                      </a:solidFill>
                      <a:prstDash val="solid"/>
                    </a:lnB>
                  </a:tcPr>
                </a:tc>
                <a:tc>
                  <a:txBody>
                    <a:bodyPr/>
                    <a:lstStyle/>
                    <a:p>
                      <a:pPr>
                        <a:lnSpc>
                          <a:spcPct val="100000"/>
                        </a:lnSpc>
                      </a:pPr>
                      <a:endParaRPr sz="1400">
                        <a:latin typeface="Times New Roman"/>
                        <a:cs typeface="Times New Roman"/>
                      </a:endParaRPr>
                    </a:p>
                  </a:txBody>
                  <a:tcPr marL="0" marR="0" marT="0" marB="0">
                    <a:lnL w="53975">
                      <a:solidFill>
                        <a:srgbClr val="FF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r>
            </a:tbl>
          </a:graphicData>
        </a:graphic>
      </p:graphicFrame>
      <p:sp>
        <p:nvSpPr>
          <p:cNvPr id="10" name="object 10"/>
          <p:cNvSpPr/>
          <p:nvPr/>
        </p:nvSpPr>
        <p:spPr>
          <a:xfrm>
            <a:off x="251523" y="5949276"/>
            <a:ext cx="8712962" cy="3810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49936" y="5947689"/>
            <a:ext cx="8716645" cy="384175"/>
          </a:xfrm>
          <a:custGeom>
            <a:avLst/>
            <a:gdLst/>
            <a:ahLst/>
            <a:cxnLst/>
            <a:rect l="l" t="t" r="r" b="b"/>
            <a:pathLst>
              <a:path w="8716645" h="384175">
                <a:moveTo>
                  <a:pt x="0" y="384175"/>
                </a:moveTo>
                <a:lnTo>
                  <a:pt x="8716137" y="384175"/>
                </a:lnTo>
                <a:lnTo>
                  <a:pt x="8716137" y="0"/>
                </a:lnTo>
                <a:lnTo>
                  <a:pt x="0" y="0"/>
                </a:lnTo>
                <a:lnTo>
                  <a:pt x="0" y="384175"/>
                </a:lnTo>
                <a:close/>
              </a:path>
            </a:pathLst>
          </a:custGeom>
          <a:ln w="3175">
            <a:solidFill>
              <a:srgbClr val="000000"/>
            </a:solidFill>
          </a:ln>
        </p:spPr>
        <p:txBody>
          <a:bodyPr wrap="square" lIns="0" tIns="0" rIns="0" bIns="0" rtlCol="0"/>
          <a:lstStyle/>
          <a:p>
            <a:endParaRPr/>
          </a:p>
        </p:txBody>
      </p:sp>
      <p:sp>
        <p:nvSpPr>
          <p:cNvPr id="12" name="object 12"/>
          <p:cNvSpPr/>
          <p:nvPr/>
        </p:nvSpPr>
        <p:spPr>
          <a:xfrm>
            <a:off x="5436108" y="5877268"/>
            <a:ext cx="2922016" cy="216026"/>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5410708" y="5851868"/>
            <a:ext cx="2973070" cy="267335"/>
          </a:xfrm>
          <a:custGeom>
            <a:avLst/>
            <a:gdLst/>
            <a:ahLst/>
            <a:cxnLst/>
            <a:rect l="l" t="t" r="r" b="b"/>
            <a:pathLst>
              <a:path w="2973070" h="267335">
                <a:moveTo>
                  <a:pt x="0" y="266827"/>
                </a:moveTo>
                <a:lnTo>
                  <a:pt x="2972816" y="266827"/>
                </a:lnTo>
                <a:lnTo>
                  <a:pt x="2972816" y="0"/>
                </a:lnTo>
                <a:lnTo>
                  <a:pt x="0" y="0"/>
                </a:lnTo>
                <a:lnTo>
                  <a:pt x="0" y="266827"/>
                </a:lnTo>
                <a:close/>
              </a:path>
            </a:pathLst>
          </a:custGeom>
          <a:ln w="50799">
            <a:solidFill>
              <a:srgbClr val="FF0000"/>
            </a:solidFill>
          </a:ln>
        </p:spPr>
        <p:txBody>
          <a:bodyPr wrap="square" lIns="0" tIns="0" rIns="0" bIns="0" rtlCol="0"/>
          <a:lstStyle/>
          <a:p>
            <a:endParaRPr/>
          </a:p>
        </p:txBody>
      </p:sp>
      <p:sp>
        <p:nvSpPr>
          <p:cNvPr id="14" name="object 14"/>
          <p:cNvSpPr/>
          <p:nvPr/>
        </p:nvSpPr>
        <p:spPr>
          <a:xfrm>
            <a:off x="144018" y="3356940"/>
            <a:ext cx="8892540" cy="240969"/>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142430" y="3355416"/>
            <a:ext cx="8895715" cy="244475"/>
          </a:xfrm>
          <a:custGeom>
            <a:avLst/>
            <a:gdLst/>
            <a:ahLst/>
            <a:cxnLst/>
            <a:rect l="l" t="t" r="r" b="b"/>
            <a:pathLst>
              <a:path w="8895715" h="244475">
                <a:moveTo>
                  <a:pt x="0" y="244144"/>
                </a:moveTo>
                <a:lnTo>
                  <a:pt x="8895715" y="244144"/>
                </a:lnTo>
                <a:lnTo>
                  <a:pt x="8895715" y="0"/>
                </a:lnTo>
                <a:lnTo>
                  <a:pt x="0" y="0"/>
                </a:lnTo>
                <a:lnTo>
                  <a:pt x="0" y="244144"/>
                </a:lnTo>
                <a:close/>
              </a:path>
            </a:pathLst>
          </a:custGeom>
          <a:ln w="3175">
            <a:solidFill>
              <a:srgbClr val="000000"/>
            </a:solidFill>
          </a:ln>
        </p:spPr>
        <p:txBody>
          <a:bodyPr wrap="square" lIns="0" tIns="0" rIns="0" bIns="0" rtlCol="0"/>
          <a:lstStyle/>
          <a:p>
            <a:endParaRPr/>
          </a:p>
        </p:txBody>
      </p:sp>
      <p:sp>
        <p:nvSpPr>
          <p:cNvPr id="16" name="object 16"/>
          <p:cNvSpPr/>
          <p:nvPr/>
        </p:nvSpPr>
        <p:spPr>
          <a:xfrm>
            <a:off x="611555" y="3357003"/>
            <a:ext cx="1728216" cy="214744"/>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611555" y="3284969"/>
            <a:ext cx="1728470" cy="369570"/>
          </a:xfrm>
          <a:custGeom>
            <a:avLst/>
            <a:gdLst/>
            <a:ahLst/>
            <a:cxnLst/>
            <a:rect l="l" t="t" r="r" b="b"/>
            <a:pathLst>
              <a:path w="1728470" h="369570">
                <a:moveTo>
                  <a:pt x="0" y="369328"/>
                </a:moveTo>
                <a:lnTo>
                  <a:pt x="1728216" y="369328"/>
                </a:lnTo>
                <a:lnTo>
                  <a:pt x="1728216" y="0"/>
                </a:lnTo>
                <a:lnTo>
                  <a:pt x="0" y="0"/>
                </a:lnTo>
                <a:lnTo>
                  <a:pt x="0" y="369328"/>
                </a:lnTo>
                <a:close/>
              </a:path>
            </a:pathLst>
          </a:custGeom>
          <a:ln w="50800">
            <a:solidFill>
              <a:srgbClr val="FF0000"/>
            </a:solidFill>
          </a:ln>
        </p:spPr>
        <p:txBody>
          <a:bodyPr wrap="square" lIns="0" tIns="0" rIns="0" bIns="0" rtlCol="0"/>
          <a:lstStyle/>
          <a:p>
            <a:endParaRPr/>
          </a:p>
        </p:txBody>
      </p:sp>
      <p:sp>
        <p:nvSpPr>
          <p:cNvPr id="18" name="object 18"/>
          <p:cNvSpPr txBox="1"/>
          <p:nvPr/>
        </p:nvSpPr>
        <p:spPr>
          <a:xfrm>
            <a:off x="2850895" y="4530978"/>
            <a:ext cx="3750945" cy="239395"/>
          </a:xfrm>
          <a:prstGeom prst="rect">
            <a:avLst/>
          </a:prstGeom>
        </p:spPr>
        <p:txBody>
          <a:bodyPr vert="horz" wrap="square" lIns="0" tIns="12700" rIns="0" bIns="0" rtlCol="0">
            <a:spAutoFit/>
          </a:bodyPr>
          <a:lstStyle/>
          <a:p>
            <a:pPr marL="12700">
              <a:lnSpc>
                <a:spcPct val="100000"/>
              </a:lnSpc>
              <a:spcBef>
                <a:spcPts val="100"/>
              </a:spcBef>
            </a:pPr>
            <a:r>
              <a:rPr sz="1400" u="sng" spc="-10" dirty="0">
                <a:solidFill>
                  <a:srgbClr val="0000FF"/>
                </a:solidFill>
                <a:latin typeface="Calibri"/>
                <a:cs typeface="Calibri"/>
                <a:hlinkClick r:id="rId9"/>
              </a:rPr>
              <a:t>https://fr.wikipedia.org/wiki/Marguerite_Yourcenar</a:t>
            </a:r>
            <a:endParaRPr sz="1400">
              <a:latin typeface="Calibri"/>
              <a:cs typeface="Calibri"/>
            </a:endParaRPr>
          </a:p>
        </p:txBody>
      </p:sp>
      <p:sp>
        <p:nvSpPr>
          <p:cNvPr id="19" name="object 19"/>
          <p:cNvSpPr txBox="1"/>
          <p:nvPr/>
        </p:nvSpPr>
        <p:spPr>
          <a:xfrm>
            <a:off x="2850895" y="3090417"/>
            <a:ext cx="3830320" cy="887730"/>
          </a:xfrm>
          <a:prstGeom prst="rect">
            <a:avLst/>
          </a:prstGeom>
        </p:spPr>
        <p:txBody>
          <a:bodyPr vert="horz" wrap="square" lIns="0" tIns="13335" rIns="0" bIns="0" rtlCol="0">
            <a:spAutoFit/>
          </a:bodyPr>
          <a:lstStyle/>
          <a:p>
            <a:pPr marL="12700">
              <a:lnSpc>
                <a:spcPct val="100000"/>
              </a:lnSpc>
              <a:spcBef>
                <a:spcPts val="105"/>
              </a:spcBef>
            </a:pPr>
            <a:r>
              <a:rPr sz="1400" u="sng" spc="-10" dirty="0">
                <a:solidFill>
                  <a:srgbClr val="0000FF"/>
                </a:solidFill>
                <a:latin typeface="Calibri"/>
                <a:cs typeface="Calibri"/>
                <a:hlinkClick r:id="rId10"/>
              </a:rPr>
              <a:t>https://it.wikipedia.org/wiki/Marguerite_Yourcenar</a:t>
            </a:r>
            <a:endParaRPr sz="1400">
              <a:latin typeface="Calibri"/>
              <a:cs typeface="Calibri"/>
            </a:endParaRPr>
          </a:p>
          <a:p>
            <a:pPr>
              <a:lnSpc>
                <a:spcPct val="100000"/>
              </a:lnSpc>
            </a:pPr>
            <a:endParaRPr sz="1400">
              <a:latin typeface="Times New Roman"/>
              <a:cs typeface="Times New Roman"/>
            </a:endParaRPr>
          </a:p>
          <a:p>
            <a:pPr>
              <a:lnSpc>
                <a:spcPct val="100000"/>
              </a:lnSpc>
              <a:spcBef>
                <a:spcPts val="30"/>
              </a:spcBef>
            </a:pPr>
            <a:endParaRPr sz="1550">
              <a:latin typeface="Times New Roman"/>
              <a:cs typeface="Times New Roman"/>
            </a:endParaRPr>
          </a:p>
          <a:p>
            <a:pPr marL="12700">
              <a:lnSpc>
                <a:spcPct val="100000"/>
              </a:lnSpc>
            </a:pPr>
            <a:r>
              <a:rPr sz="1400" u="sng" spc="-10" dirty="0">
                <a:solidFill>
                  <a:srgbClr val="0000FF"/>
                </a:solidFill>
                <a:latin typeface="Calibri"/>
                <a:cs typeface="Calibri"/>
                <a:hlinkClick r:id="rId11"/>
              </a:rPr>
              <a:t>https://en.wikipedia.org/wiki/Marguerite_Yourcenar</a:t>
            </a:r>
            <a:endParaRPr sz="1400">
              <a:latin typeface="Calibri"/>
              <a:cs typeface="Calibri"/>
            </a:endParaRPr>
          </a:p>
        </p:txBody>
      </p:sp>
      <p:sp>
        <p:nvSpPr>
          <p:cNvPr id="20" name="object 20"/>
          <p:cNvSpPr txBox="1"/>
          <p:nvPr/>
        </p:nvSpPr>
        <p:spPr>
          <a:xfrm>
            <a:off x="2850895" y="5539232"/>
            <a:ext cx="3830320" cy="239395"/>
          </a:xfrm>
          <a:prstGeom prst="rect">
            <a:avLst/>
          </a:prstGeom>
        </p:spPr>
        <p:txBody>
          <a:bodyPr vert="horz" wrap="square" lIns="0" tIns="12700" rIns="0" bIns="0" rtlCol="0">
            <a:spAutoFit/>
          </a:bodyPr>
          <a:lstStyle/>
          <a:p>
            <a:pPr marL="12700">
              <a:lnSpc>
                <a:spcPct val="100000"/>
              </a:lnSpc>
              <a:spcBef>
                <a:spcPts val="100"/>
              </a:spcBef>
            </a:pPr>
            <a:r>
              <a:rPr sz="1400" u="sng" spc="-10" dirty="0">
                <a:solidFill>
                  <a:srgbClr val="0000FF"/>
                </a:solidFill>
                <a:latin typeface="Calibri"/>
                <a:cs typeface="Calibri"/>
                <a:hlinkClick r:id="rId11"/>
              </a:rPr>
              <a:t>https://en.wikipedia.org/wiki/Marguerite_Yourcenar</a:t>
            </a:r>
            <a:endParaRPr sz="1400">
              <a:latin typeface="Calibri"/>
              <a:cs typeface="Calibri"/>
            </a:endParaRPr>
          </a:p>
        </p:txBody>
      </p:sp>
      <p:sp>
        <p:nvSpPr>
          <p:cNvPr id="21" name="object 21"/>
          <p:cNvSpPr/>
          <p:nvPr/>
        </p:nvSpPr>
        <p:spPr>
          <a:xfrm>
            <a:off x="7596378" y="980719"/>
            <a:ext cx="1329308" cy="1017117"/>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7570978" y="955319"/>
            <a:ext cx="1380490" cy="1068070"/>
          </a:xfrm>
          <a:custGeom>
            <a:avLst/>
            <a:gdLst/>
            <a:ahLst/>
            <a:cxnLst/>
            <a:rect l="l" t="t" r="r" b="b"/>
            <a:pathLst>
              <a:path w="1380490" h="1068070">
                <a:moveTo>
                  <a:pt x="0" y="1067917"/>
                </a:moveTo>
                <a:lnTo>
                  <a:pt x="1380108" y="1067917"/>
                </a:lnTo>
                <a:lnTo>
                  <a:pt x="1380108" y="0"/>
                </a:lnTo>
                <a:lnTo>
                  <a:pt x="0" y="0"/>
                </a:lnTo>
                <a:lnTo>
                  <a:pt x="0" y="1067917"/>
                </a:lnTo>
                <a:close/>
              </a:path>
            </a:pathLst>
          </a:custGeom>
          <a:ln w="50800">
            <a:solidFill>
              <a:srgbClr val="DA0000"/>
            </a:solidFill>
          </a:ln>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67992" y="1622247"/>
            <a:ext cx="5988050" cy="757555"/>
          </a:xfrm>
          <a:prstGeom prst="rect">
            <a:avLst/>
          </a:prstGeom>
        </p:spPr>
        <p:txBody>
          <a:bodyPr vert="horz" wrap="square" lIns="0" tIns="12700" rIns="0" bIns="0" rtlCol="0">
            <a:spAutoFit/>
          </a:bodyPr>
          <a:lstStyle/>
          <a:p>
            <a:pPr marL="12700">
              <a:lnSpc>
                <a:spcPct val="100000"/>
              </a:lnSpc>
              <a:spcBef>
                <a:spcPts val="100"/>
              </a:spcBef>
            </a:pPr>
            <a:r>
              <a:rPr sz="4800" b="1" spc="-5" dirty="0">
                <a:latin typeface="Calibri"/>
                <a:cs typeface="Calibri"/>
              </a:rPr>
              <a:t>Wikipedia </a:t>
            </a:r>
            <a:r>
              <a:rPr sz="4800" b="1" dirty="0">
                <a:latin typeface="Calibri"/>
                <a:cs typeface="Calibri"/>
              </a:rPr>
              <a:t>e</a:t>
            </a:r>
            <a:r>
              <a:rPr sz="4800" b="1" spc="-114" dirty="0">
                <a:latin typeface="Calibri"/>
                <a:cs typeface="Calibri"/>
              </a:rPr>
              <a:t> </a:t>
            </a:r>
            <a:r>
              <a:rPr sz="4800" b="1" spc="-10" dirty="0" err="1" smtClean="0">
                <a:latin typeface="Calibri"/>
                <a:cs typeface="Calibri"/>
              </a:rPr>
              <a:t>biblioteche</a:t>
            </a:r>
            <a:endParaRPr sz="4800" dirty="0">
              <a:latin typeface="Calibri"/>
              <a:cs typeface="Calibri"/>
            </a:endParaRPr>
          </a:p>
        </p:txBody>
      </p:sp>
      <p:sp>
        <p:nvSpPr>
          <p:cNvPr id="3" name="object 3"/>
          <p:cNvSpPr txBox="1"/>
          <p:nvPr/>
        </p:nvSpPr>
        <p:spPr>
          <a:xfrm>
            <a:off x="1672208" y="3062985"/>
            <a:ext cx="5797550" cy="756920"/>
          </a:xfrm>
          <a:prstGeom prst="rect">
            <a:avLst/>
          </a:prstGeom>
        </p:spPr>
        <p:txBody>
          <a:bodyPr vert="horz" wrap="square" lIns="0" tIns="12700" rIns="0" bIns="0" rtlCol="0">
            <a:spAutoFit/>
          </a:bodyPr>
          <a:lstStyle/>
          <a:p>
            <a:pPr marL="12700">
              <a:lnSpc>
                <a:spcPct val="100000"/>
              </a:lnSpc>
              <a:spcBef>
                <a:spcPts val="100"/>
              </a:spcBef>
              <a:tabLst>
                <a:tab pos="3281679" algn="l"/>
              </a:tabLst>
            </a:pPr>
            <a:r>
              <a:rPr sz="4800" b="1" spc="-5" dirty="0">
                <a:latin typeface="Calibri"/>
                <a:cs typeface="Calibri"/>
              </a:rPr>
              <a:t>Wikipedia</a:t>
            </a:r>
            <a:r>
              <a:rPr sz="4800" b="1" spc="-35" dirty="0">
                <a:latin typeface="Calibri"/>
                <a:cs typeface="Calibri"/>
              </a:rPr>
              <a:t> </a:t>
            </a:r>
            <a:r>
              <a:rPr sz="4800" b="1" dirty="0">
                <a:latin typeface="Calibri"/>
                <a:cs typeface="Calibri"/>
              </a:rPr>
              <a:t>e	</a:t>
            </a:r>
            <a:r>
              <a:rPr sz="4800" b="1" spc="-20" dirty="0" err="1" smtClean="0">
                <a:latin typeface="Calibri"/>
                <a:cs typeface="Calibri"/>
              </a:rPr>
              <a:t>università</a:t>
            </a:r>
            <a:endParaRPr sz="4800" dirty="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1751" y="118363"/>
            <a:ext cx="7684134" cy="574040"/>
          </a:xfrm>
          <a:prstGeom prst="rect">
            <a:avLst/>
          </a:prstGeom>
        </p:spPr>
        <p:txBody>
          <a:bodyPr vert="horz" wrap="square" lIns="0" tIns="12700" rIns="0" bIns="0" rtlCol="0">
            <a:spAutoFit/>
          </a:bodyPr>
          <a:lstStyle/>
          <a:p>
            <a:pPr marL="12700">
              <a:lnSpc>
                <a:spcPct val="100000"/>
              </a:lnSpc>
              <a:spcBef>
                <a:spcPts val="100"/>
              </a:spcBef>
            </a:pPr>
            <a:r>
              <a:rPr sz="3600" spc="-5" dirty="0"/>
              <a:t>Gli accademici, </a:t>
            </a:r>
            <a:r>
              <a:rPr sz="3600" dirty="0"/>
              <a:t>i </a:t>
            </a:r>
            <a:r>
              <a:rPr sz="3600" spc="-10" dirty="0"/>
              <a:t>bibliotecari </a:t>
            </a:r>
            <a:r>
              <a:rPr sz="3600" dirty="0"/>
              <a:t>e</a:t>
            </a:r>
            <a:r>
              <a:rPr sz="3600" spc="35" dirty="0"/>
              <a:t> </a:t>
            </a:r>
            <a:r>
              <a:rPr sz="3600" spc="-5" dirty="0"/>
              <a:t>Wikipedia</a:t>
            </a:r>
            <a:endParaRPr sz="3600"/>
          </a:p>
        </p:txBody>
      </p:sp>
      <p:sp>
        <p:nvSpPr>
          <p:cNvPr id="3" name="object 3"/>
          <p:cNvSpPr/>
          <p:nvPr/>
        </p:nvSpPr>
        <p:spPr>
          <a:xfrm>
            <a:off x="5309311" y="857237"/>
            <a:ext cx="2606852" cy="274054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429500" y="857250"/>
            <a:ext cx="1571625" cy="157162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93014" y="1375410"/>
            <a:ext cx="4982210" cy="1123315"/>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Specie </a:t>
            </a:r>
            <a:r>
              <a:rPr sz="1800" dirty="0">
                <a:latin typeface="Calibri"/>
                <a:cs typeface="Calibri"/>
              </a:rPr>
              <a:t>nei </a:t>
            </a:r>
            <a:r>
              <a:rPr sz="1800" spc="-5" dirty="0">
                <a:latin typeface="Calibri"/>
                <a:cs typeface="Calibri"/>
              </a:rPr>
              <a:t>primi anni, la </a:t>
            </a:r>
            <a:r>
              <a:rPr sz="1800" spc="-10" dirty="0">
                <a:latin typeface="Calibri"/>
                <a:cs typeface="Calibri"/>
              </a:rPr>
              <a:t>comunità </a:t>
            </a:r>
            <a:r>
              <a:rPr sz="1800" spc="-5" dirty="0">
                <a:latin typeface="Calibri"/>
                <a:cs typeface="Calibri"/>
              </a:rPr>
              <a:t>dei </a:t>
            </a:r>
            <a:r>
              <a:rPr sz="1800" spc="-10" dirty="0">
                <a:latin typeface="Calibri"/>
                <a:cs typeface="Calibri"/>
              </a:rPr>
              <a:t>bibliotecari </a:t>
            </a:r>
            <a:r>
              <a:rPr sz="1800" spc="-5" dirty="0">
                <a:latin typeface="Calibri"/>
                <a:cs typeface="Calibri"/>
              </a:rPr>
              <a:t>ha  espresso un </a:t>
            </a:r>
            <a:r>
              <a:rPr sz="1800" spc="-10" dirty="0">
                <a:latin typeface="Calibri"/>
                <a:cs typeface="Calibri"/>
              </a:rPr>
              <a:t>atteggiamento conflittuale </a:t>
            </a:r>
            <a:r>
              <a:rPr sz="1800" spc="-5" dirty="0">
                <a:latin typeface="Calibri"/>
                <a:cs typeface="Calibri"/>
              </a:rPr>
              <a:t>nei </a:t>
            </a:r>
            <a:r>
              <a:rPr sz="1800" spc="-10" dirty="0">
                <a:latin typeface="Calibri"/>
                <a:cs typeface="Calibri"/>
              </a:rPr>
              <a:t>confronti  </a:t>
            </a:r>
            <a:r>
              <a:rPr sz="1800" spc="-5" dirty="0">
                <a:latin typeface="Calibri"/>
                <a:cs typeface="Calibri"/>
              </a:rPr>
              <a:t>di Wikipedia, </a:t>
            </a:r>
            <a:r>
              <a:rPr sz="1800" spc="-10" dirty="0">
                <a:latin typeface="Calibri"/>
                <a:cs typeface="Calibri"/>
              </a:rPr>
              <a:t>condividendo </a:t>
            </a:r>
            <a:r>
              <a:rPr sz="1800" spc="-5" dirty="0">
                <a:latin typeface="Calibri"/>
                <a:cs typeface="Calibri"/>
              </a:rPr>
              <a:t>le perplessità </a:t>
            </a:r>
            <a:r>
              <a:rPr sz="1800" spc="-15" dirty="0">
                <a:latin typeface="Calibri"/>
                <a:cs typeface="Calibri"/>
              </a:rPr>
              <a:t>manifestate  </a:t>
            </a:r>
            <a:r>
              <a:rPr sz="1800" spc="-5" dirty="0">
                <a:latin typeface="Calibri"/>
                <a:cs typeface="Calibri"/>
              </a:rPr>
              <a:t>da </a:t>
            </a:r>
            <a:r>
              <a:rPr sz="1800" spc="-15" dirty="0">
                <a:latin typeface="Calibri"/>
                <a:cs typeface="Calibri"/>
              </a:rPr>
              <a:t>gran </a:t>
            </a:r>
            <a:r>
              <a:rPr sz="1800" spc="-10" dirty="0">
                <a:latin typeface="Calibri"/>
                <a:cs typeface="Calibri"/>
              </a:rPr>
              <a:t>parte </a:t>
            </a:r>
            <a:r>
              <a:rPr sz="1800" spc="-5" dirty="0">
                <a:latin typeface="Calibri"/>
                <a:cs typeface="Calibri"/>
              </a:rPr>
              <a:t>del </a:t>
            </a:r>
            <a:r>
              <a:rPr sz="1800" dirty="0">
                <a:latin typeface="Calibri"/>
                <a:cs typeface="Calibri"/>
              </a:rPr>
              <a:t>mondo</a:t>
            </a:r>
            <a:r>
              <a:rPr sz="1800" spc="50" dirty="0">
                <a:latin typeface="Calibri"/>
                <a:cs typeface="Calibri"/>
              </a:rPr>
              <a:t> </a:t>
            </a:r>
            <a:r>
              <a:rPr sz="1800" spc="-10" dirty="0">
                <a:latin typeface="Calibri"/>
                <a:cs typeface="Calibri"/>
              </a:rPr>
              <a:t>accademico.</a:t>
            </a:r>
            <a:endParaRPr sz="1800">
              <a:latin typeface="Calibri"/>
              <a:cs typeface="Calibri"/>
            </a:endParaRPr>
          </a:p>
        </p:txBody>
      </p:sp>
      <p:sp>
        <p:nvSpPr>
          <p:cNvPr id="6" name="object 6"/>
          <p:cNvSpPr txBox="1"/>
          <p:nvPr/>
        </p:nvSpPr>
        <p:spPr>
          <a:xfrm>
            <a:off x="293014" y="2610337"/>
            <a:ext cx="4916170" cy="3195955"/>
          </a:xfrm>
          <a:prstGeom prst="rect">
            <a:avLst/>
          </a:prstGeom>
        </p:spPr>
        <p:txBody>
          <a:bodyPr vert="horz" wrap="square" lIns="0" tIns="149225" rIns="0" bIns="0" rtlCol="0">
            <a:spAutoFit/>
          </a:bodyPr>
          <a:lstStyle/>
          <a:p>
            <a:pPr marL="12700">
              <a:lnSpc>
                <a:spcPct val="100000"/>
              </a:lnSpc>
              <a:spcBef>
                <a:spcPts val="1175"/>
              </a:spcBef>
            </a:pPr>
            <a:r>
              <a:rPr sz="1800" spc="-5" dirty="0">
                <a:latin typeface="Calibri"/>
                <a:cs typeface="Calibri"/>
              </a:rPr>
              <a:t>Punti</a:t>
            </a:r>
            <a:r>
              <a:rPr sz="1800" spc="-15" dirty="0">
                <a:latin typeface="Calibri"/>
                <a:cs typeface="Calibri"/>
              </a:rPr>
              <a:t> </a:t>
            </a:r>
            <a:r>
              <a:rPr sz="1800" spc="-5" dirty="0">
                <a:latin typeface="Calibri"/>
                <a:cs typeface="Calibri"/>
              </a:rPr>
              <a:t>critici:</a:t>
            </a:r>
            <a:endParaRPr sz="1800" dirty="0">
              <a:latin typeface="Calibri"/>
              <a:cs typeface="Calibri"/>
            </a:endParaRPr>
          </a:p>
          <a:p>
            <a:pPr marL="12700" marR="5080">
              <a:lnSpc>
                <a:spcPct val="100000"/>
              </a:lnSpc>
              <a:spcBef>
                <a:spcPts val="1075"/>
              </a:spcBef>
              <a:buFont typeface="Wingdings"/>
              <a:buChar char=""/>
              <a:tabLst>
                <a:tab pos="243204" algn="l"/>
              </a:tabLst>
            </a:pPr>
            <a:r>
              <a:rPr sz="1800" dirty="0">
                <a:latin typeface="Calibri"/>
                <a:cs typeface="Calibri"/>
              </a:rPr>
              <a:t>Non è </a:t>
            </a:r>
            <a:r>
              <a:rPr sz="1800" spc="-5" dirty="0">
                <a:latin typeface="Calibri"/>
                <a:cs typeface="Calibri"/>
              </a:rPr>
              <a:t>una </a:t>
            </a:r>
            <a:r>
              <a:rPr sz="1800" spc="-20" dirty="0">
                <a:latin typeface="Calibri"/>
                <a:cs typeface="Calibri"/>
              </a:rPr>
              <a:t>fonte </a:t>
            </a:r>
            <a:r>
              <a:rPr sz="1800" spc="-10" dirty="0">
                <a:latin typeface="Calibri"/>
                <a:cs typeface="Calibri"/>
              </a:rPr>
              <a:t>autorevole </a:t>
            </a:r>
            <a:r>
              <a:rPr sz="1800" dirty="0">
                <a:latin typeface="Calibri"/>
                <a:cs typeface="Calibri"/>
              </a:rPr>
              <a:t>: </a:t>
            </a:r>
            <a:r>
              <a:rPr sz="1800" spc="-10" dirty="0">
                <a:latin typeface="Calibri"/>
                <a:cs typeface="Calibri"/>
              </a:rPr>
              <a:t>Wikipedia </a:t>
            </a:r>
            <a:r>
              <a:rPr sz="1800" b="1" dirty="0">
                <a:latin typeface="Calibri"/>
                <a:cs typeface="Calibri"/>
              </a:rPr>
              <a:t>non ha un  </a:t>
            </a:r>
            <a:r>
              <a:rPr sz="1800" b="1" spc="-10" dirty="0">
                <a:latin typeface="Calibri"/>
                <a:cs typeface="Calibri"/>
              </a:rPr>
              <a:t>comitato redazionale</a:t>
            </a:r>
            <a:r>
              <a:rPr sz="1800" spc="-10" dirty="0">
                <a:latin typeface="Calibri"/>
                <a:cs typeface="Calibri"/>
              </a:rPr>
              <a:t>, tutti </a:t>
            </a:r>
            <a:r>
              <a:rPr sz="1800" spc="-5" dirty="0">
                <a:latin typeface="Calibri"/>
                <a:cs typeface="Calibri"/>
              </a:rPr>
              <a:t>possono </a:t>
            </a:r>
            <a:r>
              <a:rPr sz="1800" spc="-15" dirty="0">
                <a:latin typeface="Calibri"/>
                <a:cs typeface="Calibri"/>
              </a:rPr>
              <a:t>creare </a:t>
            </a:r>
            <a:r>
              <a:rPr sz="1800" dirty="0">
                <a:latin typeface="Calibri"/>
                <a:cs typeface="Calibri"/>
              </a:rPr>
              <a:t>e  </a:t>
            </a:r>
            <a:r>
              <a:rPr sz="1800" spc="-10" dirty="0">
                <a:latin typeface="Calibri"/>
                <a:cs typeface="Calibri"/>
              </a:rPr>
              <a:t>modificare </a:t>
            </a:r>
            <a:r>
              <a:rPr sz="1800" dirty="0">
                <a:latin typeface="Calibri"/>
                <a:cs typeface="Calibri"/>
              </a:rPr>
              <a:t>le </a:t>
            </a:r>
            <a:r>
              <a:rPr sz="1800" spc="-10" dirty="0">
                <a:latin typeface="Calibri"/>
                <a:cs typeface="Calibri"/>
              </a:rPr>
              <a:t>voci (assenza </a:t>
            </a:r>
            <a:r>
              <a:rPr sz="1800" dirty="0">
                <a:latin typeface="Calibri"/>
                <a:cs typeface="Calibri"/>
              </a:rPr>
              <a:t>di </a:t>
            </a:r>
            <a:r>
              <a:rPr sz="1800" spc="-15" dirty="0">
                <a:latin typeface="Calibri"/>
                <a:cs typeface="Calibri"/>
              </a:rPr>
              <a:t>competenze  </a:t>
            </a:r>
            <a:r>
              <a:rPr sz="1800" spc="-10" dirty="0" err="1">
                <a:latin typeface="Calibri"/>
                <a:cs typeface="Calibri"/>
              </a:rPr>
              <a:t>professionali</a:t>
            </a:r>
            <a:r>
              <a:rPr sz="1800" spc="-10" dirty="0" smtClean="0">
                <a:latin typeface="Calibri"/>
                <a:cs typeface="Calibri"/>
              </a:rPr>
              <a:t>)</a:t>
            </a:r>
            <a:r>
              <a:rPr lang="it-IT" sz="1800" spc="-10" dirty="0" smtClean="0">
                <a:latin typeface="Calibri"/>
                <a:cs typeface="Calibri"/>
              </a:rPr>
              <a:t>.</a:t>
            </a:r>
            <a:endParaRPr sz="1800" dirty="0">
              <a:latin typeface="Calibri"/>
              <a:cs typeface="Calibri"/>
            </a:endParaRPr>
          </a:p>
          <a:p>
            <a:pPr marL="12700">
              <a:lnSpc>
                <a:spcPct val="100000"/>
              </a:lnSpc>
              <a:spcBef>
                <a:spcPts val="595"/>
              </a:spcBef>
              <a:buFont typeface="Wingdings"/>
              <a:buChar char=""/>
              <a:tabLst>
                <a:tab pos="243204" algn="l"/>
              </a:tabLst>
            </a:pPr>
            <a:r>
              <a:rPr sz="1800" spc="-5" dirty="0">
                <a:latin typeface="Calibri"/>
                <a:cs typeface="Calibri"/>
              </a:rPr>
              <a:t>Le </a:t>
            </a:r>
            <a:r>
              <a:rPr sz="1800" b="1" spc="-10" dirty="0">
                <a:latin typeface="Calibri"/>
                <a:cs typeface="Calibri"/>
              </a:rPr>
              <a:t>bibliografie </a:t>
            </a:r>
            <a:r>
              <a:rPr sz="1800" spc="-5" dirty="0">
                <a:latin typeface="Calibri"/>
                <a:cs typeface="Calibri"/>
              </a:rPr>
              <a:t>sono </a:t>
            </a:r>
            <a:r>
              <a:rPr sz="1800" b="1" dirty="0">
                <a:latin typeface="Calibri"/>
                <a:cs typeface="Calibri"/>
              </a:rPr>
              <a:t>di </a:t>
            </a:r>
            <a:r>
              <a:rPr sz="1800" b="1" spc="-10" dirty="0">
                <a:latin typeface="Calibri"/>
                <a:cs typeface="Calibri"/>
              </a:rPr>
              <a:t>scarsa </a:t>
            </a:r>
            <a:r>
              <a:rPr sz="1800" b="1" spc="-5" dirty="0">
                <a:latin typeface="Calibri"/>
                <a:cs typeface="Calibri"/>
              </a:rPr>
              <a:t>qualità</a:t>
            </a:r>
            <a:r>
              <a:rPr sz="1800" spc="-5" dirty="0">
                <a:latin typeface="Calibri"/>
                <a:cs typeface="Calibri"/>
              </a:rPr>
              <a:t>, </a:t>
            </a:r>
            <a:r>
              <a:rPr sz="1800" spc="-10" dirty="0">
                <a:latin typeface="Calibri"/>
                <a:cs typeface="Calibri"/>
              </a:rPr>
              <a:t>molte</a:t>
            </a:r>
            <a:r>
              <a:rPr sz="1800" spc="-5" dirty="0">
                <a:latin typeface="Calibri"/>
                <a:cs typeface="Calibri"/>
              </a:rPr>
              <a:t> </a:t>
            </a:r>
            <a:r>
              <a:rPr sz="1800" spc="-10" dirty="0">
                <a:latin typeface="Calibri"/>
                <a:cs typeface="Calibri"/>
              </a:rPr>
              <a:t>voci</a:t>
            </a:r>
            <a:endParaRPr sz="1800" dirty="0">
              <a:latin typeface="Calibri"/>
              <a:cs typeface="Calibri"/>
            </a:endParaRPr>
          </a:p>
          <a:p>
            <a:pPr marL="12700">
              <a:lnSpc>
                <a:spcPct val="100000"/>
              </a:lnSpc>
            </a:pPr>
            <a:r>
              <a:rPr sz="1800" spc="-10" dirty="0">
                <a:latin typeface="Calibri"/>
                <a:cs typeface="Calibri"/>
              </a:rPr>
              <a:t>contengono </a:t>
            </a:r>
            <a:r>
              <a:rPr sz="1800" b="1" spc="-10" dirty="0">
                <a:latin typeface="Calibri"/>
                <a:cs typeface="Calibri"/>
              </a:rPr>
              <a:t>errori</a:t>
            </a:r>
            <a:r>
              <a:rPr sz="1800" spc="-10" dirty="0">
                <a:latin typeface="Calibri"/>
                <a:cs typeface="Calibri"/>
              </a:rPr>
              <a:t>, </a:t>
            </a:r>
            <a:r>
              <a:rPr sz="1800" spc="-5" dirty="0">
                <a:latin typeface="Calibri"/>
                <a:cs typeface="Calibri"/>
              </a:rPr>
              <a:t>sono </a:t>
            </a:r>
            <a:r>
              <a:rPr sz="1800" dirty="0">
                <a:latin typeface="Calibri"/>
                <a:cs typeface="Calibri"/>
              </a:rPr>
              <a:t>mal </a:t>
            </a:r>
            <a:r>
              <a:rPr sz="1800" spc="-15" dirty="0">
                <a:latin typeface="Calibri"/>
                <a:cs typeface="Calibri"/>
              </a:rPr>
              <a:t>scritte </a:t>
            </a:r>
            <a:r>
              <a:rPr sz="1800" dirty="0">
                <a:latin typeface="Calibri"/>
                <a:cs typeface="Calibri"/>
              </a:rPr>
              <a:t>e</a:t>
            </a:r>
            <a:r>
              <a:rPr sz="1800" spc="50" dirty="0">
                <a:latin typeface="Calibri"/>
                <a:cs typeface="Calibri"/>
              </a:rPr>
              <a:t> </a:t>
            </a:r>
            <a:r>
              <a:rPr sz="1800" spc="-10" dirty="0">
                <a:latin typeface="Calibri"/>
                <a:cs typeface="Calibri"/>
              </a:rPr>
              <a:t>soggette</a:t>
            </a:r>
            <a:endParaRPr sz="1800" dirty="0">
              <a:latin typeface="Calibri"/>
              <a:cs typeface="Calibri"/>
            </a:endParaRPr>
          </a:p>
          <a:p>
            <a:pPr marL="12700">
              <a:lnSpc>
                <a:spcPct val="100000"/>
              </a:lnSpc>
            </a:pPr>
            <a:r>
              <a:rPr sz="1800" dirty="0">
                <a:latin typeface="Calibri"/>
                <a:cs typeface="Calibri"/>
              </a:rPr>
              <a:t>a</a:t>
            </a:r>
            <a:r>
              <a:rPr sz="1800" spc="-15" dirty="0">
                <a:latin typeface="Calibri"/>
                <a:cs typeface="Calibri"/>
              </a:rPr>
              <a:t> </a:t>
            </a:r>
            <a:r>
              <a:rPr sz="1800" spc="-5" dirty="0" err="1" smtClean="0">
                <a:latin typeface="Calibri"/>
                <a:cs typeface="Calibri"/>
              </a:rPr>
              <a:t>vandalismi</a:t>
            </a:r>
            <a:r>
              <a:rPr lang="it-IT" sz="1800" spc="-5" dirty="0" smtClean="0">
                <a:latin typeface="Calibri"/>
                <a:cs typeface="Calibri"/>
              </a:rPr>
              <a:t>.</a:t>
            </a:r>
            <a:endParaRPr sz="1800" dirty="0">
              <a:latin typeface="Calibri"/>
              <a:cs typeface="Calibri"/>
            </a:endParaRPr>
          </a:p>
          <a:p>
            <a:pPr marL="12700" marR="300990">
              <a:lnSpc>
                <a:spcPct val="100000"/>
              </a:lnSpc>
              <a:spcBef>
                <a:spcPts val="600"/>
              </a:spcBef>
              <a:buFont typeface="Wingdings"/>
              <a:buChar char=""/>
              <a:tabLst>
                <a:tab pos="243204" algn="l"/>
              </a:tabLst>
            </a:pPr>
            <a:r>
              <a:rPr sz="1800" dirty="0">
                <a:latin typeface="Calibri"/>
                <a:cs typeface="Calibri"/>
              </a:rPr>
              <a:t>Il </a:t>
            </a:r>
            <a:r>
              <a:rPr sz="1800" b="1" spc="-10" dirty="0">
                <a:latin typeface="Calibri"/>
                <a:cs typeface="Calibri"/>
              </a:rPr>
              <a:t>criterio </a:t>
            </a:r>
            <a:r>
              <a:rPr sz="1800" b="1" dirty="0">
                <a:latin typeface="Calibri"/>
                <a:cs typeface="Calibri"/>
              </a:rPr>
              <a:t>di </a:t>
            </a:r>
            <a:r>
              <a:rPr sz="1800" b="1" spc="-10" dirty="0">
                <a:latin typeface="Calibri"/>
                <a:cs typeface="Calibri"/>
              </a:rPr>
              <a:t>“verità” </a:t>
            </a:r>
            <a:r>
              <a:rPr sz="1800" spc="-5" dirty="0">
                <a:latin typeface="Calibri"/>
                <a:cs typeface="Calibri"/>
              </a:rPr>
              <a:t>di una </a:t>
            </a:r>
            <a:r>
              <a:rPr sz="1800" spc="-10" dirty="0">
                <a:latin typeface="Calibri"/>
                <a:cs typeface="Calibri"/>
              </a:rPr>
              <a:t>voce </a:t>
            </a:r>
            <a:r>
              <a:rPr sz="1800" dirty="0">
                <a:latin typeface="Calibri"/>
                <a:cs typeface="Calibri"/>
              </a:rPr>
              <a:t>è </a:t>
            </a:r>
            <a:r>
              <a:rPr sz="1800" spc="-10" dirty="0">
                <a:latin typeface="Calibri"/>
                <a:cs typeface="Calibri"/>
              </a:rPr>
              <a:t>determinato  </a:t>
            </a:r>
            <a:r>
              <a:rPr sz="1800" spc="-5" dirty="0">
                <a:latin typeface="Calibri"/>
                <a:cs typeface="Calibri"/>
              </a:rPr>
              <a:t>dal consenso </a:t>
            </a:r>
            <a:r>
              <a:rPr sz="1800" spc="-5" dirty="0" err="1">
                <a:latin typeface="Calibri"/>
                <a:cs typeface="Calibri"/>
              </a:rPr>
              <a:t>della</a:t>
            </a:r>
            <a:r>
              <a:rPr sz="1800" spc="5" dirty="0">
                <a:latin typeface="Calibri"/>
                <a:cs typeface="Calibri"/>
              </a:rPr>
              <a:t> </a:t>
            </a:r>
            <a:r>
              <a:rPr sz="1800" spc="-10" dirty="0" err="1" smtClean="0">
                <a:latin typeface="Calibri"/>
                <a:cs typeface="Calibri"/>
              </a:rPr>
              <a:t>maggioranza</a:t>
            </a:r>
            <a:r>
              <a:rPr lang="it-IT" sz="1800" spc="-10" dirty="0" smtClean="0">
                <a:latin typeface="Calibri"/>
                <a:cs typeface="Calibri"/>
              </a:rPr>
              <a:t>.</a:t>
            </a:r>
            <a:endParaRPr sz="1800" dirty="0">
              <a:latin typeface="Calibri"/>
              <a:cs typeface="Calibri"/>
            </a:endParaRPr>
          </a:p>
        </p:txBody>
      </p:sp>
      <p:sp>
        <p:nvSpPr>
          <p:cNvPr id="7" name="object 7"/>
          <p:cNvSpPr/>
          <p:nvPr/>
        </p:nvSpPr>
        <p:spPr>
          <a:xfrm>
            <a:off x="5796153" y="1196733"/>
            <a:ext cx="1721015" cy="178700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429250" y="4572000"/>
            <a:ext cx="3500501" cy="1051814"/>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427726" y="4570412"/>
            <a:ext cx="3503929" cy="1055370"/>
          </a:xfrm>
          <a:custGeom>
            <a:avLst/>
            <a:gdLst/>
            <a:ahLst/>
            <a:cxnLst/>
            <a:rect l="l" t="t" r="r" b="b"/>
            <a:pathLst>
              <a:path w="3503929" h="1055370">
                <a:moveTo>
                  <a:pt x="0" y="1054989"/>
                </a:moveTo>
                <a:lnTo>
                  <a:pt x="3503676" y="1054989"/>
                </a:lnTo>
                <a:lnTo>
                  <a:pt x="3503676" y="0"/>
                </a:lnTo>
                <a:lnTo>
                  <a:pt x="0" y="0"/>
                </a:lnTo>
                <a:lnTo>
                  <a:pt x="0" y="1054989"/>
                </a:lnTo>
                <a:close/>
              </a:path>
            </a:pathLst>
          </a:custGeom>
          <a:ln w="3175">
            <a:solidFill>
              <a:srgbClr val="000000"/>
            </a:solidFill>
          </a:ln>
        </p:spPr>
        <p:txBody>
          <a:bodyPr wrap="square" lIns="0" tIns="0" rIns="0" bIns="0" rtlCol="0"/>
          <a:lstStyle/>
          <a:p>
            <a:endParaRPr/>
          </a:p>
        </p:txBody>
      </p:sp>
      <p:sp>
        <p:nvSpPr>
          <p:cNvPr id="10" name="object 10"/>
          <p:cNvSpPr/>
          <p:nvPr/>
        </p:nvSpPr>
        <p:spPr>
          <a:xfrm>
            <a:off x="5429250" y="3714686"/>
            <a:ext cx="3500501" cy="711390"/>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5437378" y="5954674"/>
            <a:ext cx="3449954" cy="208279"/>
          </a:xfrm>
          <a:prstGeom prst="rect">
            <a:avLst/>
          </a:prstGeom>
        </p:spPr>
        <p:txBody>
          <a:bodyPr vert="horz" wrap="square" lIns="0" tIns="12700" rIns="0" bIns="0" rtlCol="0">
            <a:spAutoFit/>
          </a:bodyPr>
          <a:lstStyle/>
          <a:p>
            <a:pPr marL="12700">
              <a:lnSpc>
                <a:spcPct val="100000"/>
              </a:lnSpc>
              <a:spcBef>
                <a:spcPts val="100"/>
              </a:spcBef>
            </a:pPr>
            <a:r>
              <a:rPr sz="1200" u="sng" spc="-5" dirty="0">
                <a:solidFill>
                  <a:srgbClr val="800080"/>
                </a:solidFill>
                <a:latin typeface="Calibri"/>
                <a:cs typeface="Calibri"/>
              </a:rPr>
              <a:t>https://en.wikipedia.org/wiki/Wikipedia:Academic_use</a:t>
            </a:r>
            <a:endParaRPr sz="1200">
              <a:latin typeface="Calibri"/>
              <a:cs typeface="Calibri"/>
            </a:endParaRPr>
          </a:p>
        </p:txBody>
      </p:sp>
      <p:sp>
        <p:nvSpPr>
          <p:cNvPr id="12" name="object 12"/>
          <p:cNvSpPr txBox="1"/>
          <p:nvPr/>
        </p:nvSpPr>
        <p:spPr>
          <a:xfrm>
            <a:off x="5427726" y="3713162"/>
            <a:ext cx="3503929" cy="715010"/>
          </a:xfrm>
          <a:prstGeom prst="rect">
            <a:avLst/>
          </a:prstGeom>
          <a:ln w="3175">
            <a:solidFill>
              <a:srgbClr val="000000"/>
            </a:solidFill>
          </a:ln>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spcBef>
                <a:spcPts val="15"/>
              </a:spcBef>
            </a:pPr>
            <a:endParaRPr sz="1600">
              <a:latin typeface="Times New Roman"/>
              <a:cs typeface="Times New Roman"/>
            </a:endParaRPr>
          </a:p>
          <a:p>
            <a:pPr marL="1165225">
              <a:lnSpc>
                <a:spcPct val="100000"/>
              </a:lnSpc>
            </a:pPr>
            <a:r>
              <a:rPr sz="1100" b="1" dirty="0">
                <a:solidFill>
                  <a:srgbClr val="FF0000"/>
                </a:solidFill>
                <a:latin typeface="Calibri"/>
                <a:cs typeface="Calibri"/>
                <a:hlinkClick r:id="rId7"/>
              </a:rPr>
              <a:t>http://bit.ly/1n4XqsJ</a:t>
            </a:r>
            <a:endParaRPr sz="11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3541" y="324358"/>
            <a:ext cx="7546340" cy="696595"/>
          </a:xfrm>
          <a:prstGeom prst="rect">
            <a:avLst/>
          </a:prstGeom>
        </p:spPr>
        <p:txBody>
          <a:bodyPr vert="horz" wrap="square" lIns="0" tIns="12700" rIns="0" bIns="0" rtlCol="0">
            <a:spAutoFit/>
          </a:bodyPr>
          <a:lstStyle/>
          <a:p>
            <a:pPr marL="12700">
              <a:lnSpc>
                <a:spcPct val="100000"/>
              </a:lnSpc>
              <a:spcBef>
                <a:spcPts val="100"/>
              </a:spcBef>
            </a:pPr>
            <a:r>
              <a:rPr sz="4400" spc="-20" dirty="0"/>
              <a:t>Quanto </a:t>
            </a:r>
            <a:r>
              <a:rPr sz="4400" dirty="0"/>
              <a:t>è </a:t>
            </a:r>
            <a:r>
              <a:rPr sz="4400" spc="-15" dirty="0"/>
              <a:t>attendibile</a:t>
            </a:r>
            <a:r>
              <a:rPr sz="4400" spc="-85" dirty="0"/>
              <a:t> </a:t>
            </a:r>
            <a:r>
              <a:rPr sz="4400" spc="-5" dirty="0"/>
              <a:t>Wikipedia?</a:t>
            </a:r>
            <a:endParaRPr sz="4400"/>
          </a:p>
        </p:txBody>
      </p:sp>
      <p:sp>
        <p:nvSpPr>
          <p:cNvPr id="3" name="object 3"/>
          <p:cNvSpPr/>
          <p:nvPr/>
        </p:nvSpPr>
        <p:spPr>
          <a:xfrm>
            <a:off x="6715125" y="1357249"/>
            <a:ext cx="1786001" cy="178600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500876" y="3571875"/>
            <a:ext cx="2357501" cy="160375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499225" y="3570351"/>
            <a:ext cx="2360930" cy="1607185"/>
          </a:xfrm>
          <a:custGeom>
            <a:avLst/>
            <a:gdLst/>
            <a:ahLst/>
            <a:cxnLst/>
            <a:rect l="l" t="t" r="r" b="b"/>
            <a:pathLst>
              <a:path w="2360929" h="1607185">
                <a:moveTo>
                  <a:pt x="0" y="1606931"/>
                </a:moveTo>
                <a:lnTo>
                  <a:pt x="2360676" y="1606931"/>
                </a:lnTo>
                <a:lnTo>
                  <a:pt x="2360676" y="0"/>
                </a:lnTo>
                <a:lnTo>
                  <a:pt x="0" y="0"/>
                </a:lnTo>
                <a:lnTo>
                  <a:pt x="0" y="1606931"/>
                </a:lnTo>
                <a:close/>
              </a:path>
            </a:pathLst>
          </a:custGeom>
          <a:ln w="3175">
            <a:solidFill>
              <a:srgbClr val="000000"/>
            </a:solidFill>
          </a:ln>
        </p:spPr>
        <p:txBody>
          <a:bodyPr wrap="square" lIns="0" tIns="0" rIns="0" bIns="0" rtlCol="0"/>
          <a:lstStyle/>
          <a:p>
            <a:endParaRPr/>
          </a:p>
        </p:txBody>
      </p:sp>
      <p:sp>
        <p:nvSpPr>
          <p:cNvPr id="6" name="object 6"/>
          <p:cNvSpPr txBox="1"/>
          <p:nvPr/>
        </p:nvSpPr>
        <p:spPr>
          <a:xfrm>
            <a:off x="435902" y="1334261"/>
            <a:ext cx="7436484" cy="5142433"/>
          </a:xfrm>
          <a:prstGeom prst="rect">
            <a:avLst/>
          </a:prstGeom>
        </p:spPr>
        <p:txBody>
          <a:bodyPr vert="horz" wrap="square" lIns="0" tIns="60960" rIns="0" bIns="0" rtlCol="0">
            <a:spAutoFit/>
          </a:bodyPr>
          <a:lstStyle/>
          <a:p>
            <a:pPr marL="12700" marR="1789430">
              <a:lnSpc>
                <a:spcPct val="80000"/>
              </a:lnSpc>
              <a:spcBef>
                <a:spcPts val="480"/>
              </a:spcBef>
            </a:pPr>
            <a:r>
              <a:rPr sz="1600" spc="-5" dirty="0">
                <a:latin typeface="Calibri"/>
                <a:cs typeface="Calibri"/>
              </a:rPr>
              <a:t>Uno </a:t>
            </a:r>
            <a:r>
              <a:rPr sz="1600" spc="-10" dirty="0">
                <a:latin typeface="Calibri"/>
                <a:cs typeface="Calibri"/>
              </a:rPr>
              <a:t>studio pubblicato </a:t>
            </a:r>
            <a:r>
              <a:rPr sz="1600" spc="-5" dirty="0">
                <a:latin typeface="Calibri"/>
                <a:cs typeface="Calibri"/>
              </a:rPr>
              <a:t>nel </a:t>
            </a:r>
            <a:r>
              <a:rPr sz="1600" spc="-10" dirty="0">
                <a:latin typeface="Calibri"/>
                <a:cs typeface="Calibri"/>
              </a:rPr>
              <a:t>2005 </a:t>
            </a:r>
            <a:r>
              <a:rPr sz="1600" spc="-5" dirty="0">
                <a:latin typeface="Calibri"/>
                <a:cs typeface="Calibri"/>
              </a:rPr>
              <a:t>dalla </a:t>
            </a:r>
            <a:r>
              <a:rPr sz="1600" spc="-10" dirty="0">
                <a:latin typeface="Calibri"/>
                <a:cs typeface="Calibri"/>
              </a:rPr>
              <a:t>rivista </a:t>
            </a:r>
            <a:r>
              <a:rPr sz="1600" b="1" spc="-10" dirty="0">
                <a:latin typeface="Calibri"/>
                <a:cs typeface="Calibri"/>
              </a:rPr>
              <a:t>“Nature” </a:t>
            </a:r>
            <a:r>
              <a:rPr sz="1600" spc="-10" dirty="0">
                <a:latin typeface="Calibri"/>
                <a:cs typeface="Calibri"/>
              </a:rPr>
              <a:t>basato sul  </a:t>
            </a:r>
            <a:r>
              <a:rPr sz="1600" spc="-15" dirty="0">
                <a:latin typeface="Calibri"/>
                <a:cs typeface="Calibri"/>
              </a:rPr>
              <a:t>confronto </a:t>
            </a:r>
            <a:r>
              <a:rPr sz="1600" spc="-20" dirty="0">
                <a:latin typeface="Calibri"/>
                <a:cs typeface="Calibri"/>
              </a:rPr>
              <a:t>fra </a:t>
            </a:r>
            <a:r>
              <a:rPr sz="1600" spc="-5" dirty="0">
                <a:latin typeface="Calibri"/>
                <a:cs typeface="Calibri"/>
              </a:rPr>
              <a:t>42 </a:t>
            </a:r>
            <a:r>
              <a:rPr sz="1600" spc="-10" dirty="0">
                <a:latin typeface="Calibri"/>
                <a:cs typeface="Calibri"/>
              </a:rPr>
              <a:t>voci presenti </a:t>
            </a:r>
            <a:r>
              <a:rPr sz="1600" spc="-5" dirty="0">
                <a:latin typeface="Calibri"/>
                <a:cs typeface="Calibri"/>
              </a:rPr>
              <a:t>in </a:t>
            </a:r>
            <a:r>
              <a:rPr sz="1600" spc="-5" dirty="0">
                <a:solidFill>
                  <a:srgbClr val="FF0000"/>
                </a:solidFill>
                <a:latin typeface="Calibri"/>
                <a:cs typeface="Calibri"/>
              </a:rPr>
              <a:t>Wikipedia </a:t>
            </a:r>
            <a:r>
              <a:rPr sz="1600" spc="-10" dirty="0">
                <a:latin typeface="Calibri"/>
                <a:cs typeface="Calibri"/>
              </a:rPr>
              <a:t>con </a:t>
            </a:r>
            <a:r>
              <a:rPr sz="1600" spc="-5" dirty="0">
                <a:latin typeface="Calibri"/>
                <a:cs typeface="Calibri"/>
              </a:rPr>
              <a:t>le </a:t>
            </a:r>
            <a:r>
              <a:rPr sz="1600" spc="-10" dirty="0">
                <a:latin typeface="Calibri"/>
                <a:cs typeface="Calibri"/>
              </a:rPr>
              <a:t>stesse pubblicate  </a:t>
            </a:r>
            <a:r>
              <a:rPr sz="1600" spc="-5" dirty="0">
                <a:latin typeface="Calibri"/>
                <a:cs typeface="Calibri"/>
              </a:rPr>
              <a:t>nella </a:t>
            </a:r>
            <a:r>
              <a:rPr sz="1600" spc="-10" dirty="0">
                <a:latin typeface="Calibri"/>
                <a:cs typeface="Calibri"/>
              </a:rPr>
              <a:t>prestigiosa </a:t>
            </a:r>
            <a:r>
              <a:rPr sz="1600" spc="-5" dirty="0">
                <a:solidFill>
                  <a:srgbClr val="FF0000"/>
                </a:solidFill>
                <a:latin typeface="Calibri"/>
                <a:cs typeface="Calibri"/>
              </a:rPr>
              <a:t>Encyclopaedia </a:t>
            </a:r>
            <a:r>
              <a:rPr sz="1600" spc="-10" dirty="0">
                <a:solidFill>
                  <a:srgbClr val="FF0000"/>
                </a:solidFill>
                <a:latin typeface="Calibri"/>
                <a:cs typeface="Calibri"/>
              </a:rPr>
              <a:t>Britannica</a:t>
            </a:r>
            <a:r>
              <a:rPr sz="1600" spc="-10" dirty="0">
                <a:latin typeface="Calibri"/>
                <a:cs typeface="Calibri"/>
              </a:rPr>
              <a:t>, </a:t>
            </a:r>
            <a:r>
              <a:rPr sz="1600" spc="-5" dirty="0">
                <a:latin typeface="Calibri"/>
                <a:cs typeface="Calibri"/>
              </a:rPr>
              <a:t>rivelò </a:t>
            </a:r>
            <a:r>
              <a:rPr sz="1600" spc="-20" dirty="0">
                <a:latin typeface="Calibri"/>
                <a:cs typeface="Calibri"/>
              </a:rPr>
              <a:t>l’esistenza </a:t>
            </a:r>
            <a:r>
              <a:rPr sz="1600" spc="-5" dirty="0">
                <a:latin typeface="Calibri"/>
                <a:cs typeface="Calibri"/>
              </a:rPr>
              <a:t>di </a:t>
            </a:r>
            <a:r>
              <a:rPr sz="1600" spc="-10" dirty="0">
                <a:latin typeface="Calibri"/>
                <a:cs typeface="Calibri"/>
              </a:rPr>
              <a:t>poche  </a:t>
            </a:r>
            <a:r>
              <a:rPr sz="1600" spc="-15" dirty="0">
                <a:latin typeface="Calibri"/>
                <a:cs typeface="Calibri"/>
              </a:rPr>
              <a:t>differenze </a:t>
            </a:r>
            <a:r>
              <a:rPr sz="1600" spc="-20" dirty="0">
                <a:latin typeface="Calibri"/>
                <a:cs typeface="Calibri"/>
              </a:rPr>
              <a:t>fra </a:t>
            </a:r>
            <a:r>
              <a:rPr sz="1600" spc="-5" dirty="0">
                <a:latin typeface="Calibri"/>
                <a:cs typeface="Calibri"/>
              </a:rPr>
              <a:t>le </a:t>
            </a:r>
            <a:r>
              <a:rPr sz="1600" spc="-10" dirty="0" smtClean="0">
                <a:latin typeface="Calibri"/>
                <a:cs typeface="Calibri"/>
              </a:rPr>
              <a:t>due</a:t>
            </a:r>
            <a:r>
              <a:rPr lang="it-IT" sz="1600" spc="-5" dirty="0">
                <a:latin typeface="Calibri"/>
                <a:cs typeface="Calibri"/>
              </a:rPr>
              <a:t>:</a:t>
            </a:r>
            <a:endParaRPr sz="1600" dirty="0">
              <a:latin typeface="Calibri"/>
              <a:cs typeface="Calibri"/>
            </a:endParaRPr>
          </a:p>
          <a:p>
            <a:pPr marL="12700" marR="2314575">
              <a:lnSpc>
                <a:spcPct val="90000"/>
              </a:lnSpc>
              <a:spcBef>
                <a:spcPts val="190"/>
              </a:spcBef>
            </a:pPr>
            <a:r>
              <a:rPr sz="1600" spc="-30" dirty="0">
                <a:latin typeface="Calibri"/>
                <a:cs typeface="Calibri"/>
              </a:rPr>
              <a:t>Veri </a:t>
            </a:r>
            <a:r>
              <a:rPr sz="1600" spc="-5" dirty="0">
                <a:latin typeface="Calibri"/>
                <a:cs typeface="Calibri"/>
              </a:rPr>
              <a:t>e </a:t>
            </a:r>
            <a:r>
              <a:rPr sz="1600" spc="-10" dirty="0">
                <a:latin typeface="Calibri"/>
                <a:cs typeface="Calibri"/>
              </a:rPr>
              <a:t>propri errori: </a:t>
            </a:r>
            <a:r>
              <a:rPr sz="1600" spc="-5" dirty="0">
                <a:latin typeface="Calibri"/>
                <a:cs typeface="Calibri"/>
              </a:rPr>
              <a:t>4 sia in Wikipedia </a:t>
            </a:r>
            <a:r>
              <a:rPr sz="1600" spc="-5" dirty="0" err="1">
                <a:latin typeface="Calibri"/>
                <a:cs typeface="Calibri"/>
              </a:rPr>
              <a:t>che</a:t>
            </a:r>
            <a:r>
              <a:rPr sz="1600" spc="-5" dirty="0">
                <a:latin typeface="Calibri"/>
                <a:cs typeface="Calibri"/>
              </a:rPr>
              <a:t> </a:t>
            </a:r>
            <a:r>
              <a:rPr lang="it-IT" sz="1600" spc="-5" dirty="0" smtClean="0">
                <a:latin typeface="Calibri"/>
                <a:cs typeface="Calibri"/>
              </a:rPr>
              <a:t>nella</a:t>
            </a:r>
            <a:r>
              <a:rPr sz="1600" spc="-5" dirty="0" smtClean="0">
                <a:latin typeface="Calibri"/>
                <a:cs typeface="Calibri"/>
              </a:rPr>
              <a:t> </a:t>
            </a:r>
            <a:r>
              <a:rPr sz="1600" spc="-10" dirty="0">
                <a:latin typeface="Calibri"/>
                <a:cs typeface="Calibri"/>
              </a:rPr>
              <a:t>Britannica.  Omissioni, imprecisioni, </a:t>
            </a:r>
            <a:r>
              <a:rPr sz="1600" spc="-15" dirty="0">
                <a:latin typeface="Calibri"/>
                <a:cs typeface="Calibri"/>
              </a:rPr>
              <a:t>refusi: </a:t>
            </a:r>
            <a:r>
              <a:rPr sz="1600" spc="-10" dirty="0">
                <a:latin typeface="Calibri"/>
                <a:cs typeface="Calibri"/>
              </a:rPr>
              <a:t>162 </a:t>
            </a:r>
            <a:r>
              <a:rPr sz="1600" spc="-15" dirty="0">
                <a:latin typeface="Calibri"/>
                <a:cs typeface="Calibri"/>
              </a:rPr>
              <a:t>errori </a:t>
            </a:r>
            <a:r>
              <a:rPr sz="1600" spc="-5" dirty="0">
                <a:latin typeface="Calibri"/>
                <a:cs typeface="Calibri"/>
              </a:rPr>
              <a:t>in Wikipedia, </a:t>
            </a:r>
            <a:r>
              <a:rPr sz="1600" spc="-10" dirty="0">
                <a:latin typeface="Calibri"/>
                <a:cs typeface="Calibri"/>
              </a:rPr>
              <a:t>123 </a:t>
            </a:r>
            <a:r>
              <a:rPr sz="1600" spc="-5" dirty="0">
                <a:latin typeface="Calibri"/>
                <a:cs typeface="Calibri"/>
              </a:rPr>
              <a:t>in  </a:t>
            </a:r>
            <a:r>
              <a:rPr sz="1600" spc="-10" dirty="0">
                <a:latin typeface="Calibri"/>
                <a:cs typeface="Calibri"/>
              </a:rPr>
              <a:t>Britannica.</a:t>
            </a:r>
            <a:endParaRPr sz="1600" dirty="0">
              <a:latin typeface="Calibri"/>
              <a:cs typeface="Calibri"/>
            </a:endParaRPr>
          </a:p>
          <a:p>
            <a:pPr marL="12700" marR="1891664">
              <a:lnSpc>
                <a:spcPts val="1540"/>
              </a:lnSpc>
              <a:spcBef>
                <a:spcPts val="365"/>
              </a:spcBef>
            </a:pPr>
            <a:r>
              <a:rPr sz="1600" spc="-5" dirty="0">
                <a:latin typeface="Calibri"/>
                <a:cs typeface="Calibri"/>
              </a:rPr>
              <a:t>In </a:t>
            </a:r>
            <a:r>
              <a:rPr sz="1600" spc="-10" dirty="0">
                <a:latin typeface="Calibri"/>
                <a:cs typeface="Calibri"/>
              </a:rPr>
              <a:t>conclusione, </a:t>
            </a:r>
            <a:r>
              <a:rPr sz="1600" spc="-5" dirty="0">
                <a:latin typeface="Calibri"/>
                <a:cs typeface="Calibri"/>
              </a:rPr>
              <a:t>gli esperti </a:t>
            </a:r>
            <a:r>
              <a:rPr sz="1600" spc="-10" dirty="0">
                <a:latin typeface="Calibri"/>
                <a:cs typeface="Calibri"/>
              </a:rPr>
              <a:t>interpellati </a:t>
            </a:r>
            <a:r>
              <a:rPr sz="1600" spc="-5" dirty="0">
                <a:latin typeface="Calibri"/>
                <a:cs typeface="Calibri"/>
              </a:rPr>
              <a:t>da </a:t>
            </a:r>
            <a:r>
              <a:rPr sz="1600" spc="-10" dirty="0">
                <a:latin typeface="Calibri"/>
                <a:cs typeface="Calibri"/>
              </a:rPr>
              <a:t>“Nature” ritennero </a:t>
            </a:r>
            <a:r>
              <a:rPr sz="1600" spc="-5" dirty="0">
                <a:latin typeface="Calibri"/>
                <a:cs typeface="Calibri"/>
              </a:rPr>
              <a:t>che </a:t>
            </a:r>
            <a:r>
              <a:rPr sz="1600" spc="-10" dirty="0">
                <a:latin typeface="Calibri"/>
                <a:cs typeface="Calibri"/>
              </a:rPr>
              <a:t>nel  complesso </a:t>
            </a:r>
            <a:r>
              <a:rPr sz="1600" spc="-5" dirty="0">
                <a:latin typeface="Calibri"/>
                <a:cs typeface="Calibri"/>
              </a:rPr>
              <a:t>Wikipedia </a:t>
            </a:r>
            <a:r>
              <a:rPr sz="1600" spc="-15" dirty="0">
                <a:latin typeface="Calibri"/>
                <a:cs typeface="Calibri"/>
              </a:rPr>
              <a:t>poteva vantare </a:t>
            </a:r>
            <a:r>
              <a:rPr sz="1600" spc="-5" dirty="0">
                <a:latin typeface="Calibri"/>
                <a:cs typeface="Calibri"/>
              </a:rPr>
              <a:t>un </a:t>
            </a:r>
            <a:r>
              <a:rPr sz="1600" spc="-10" dirty="0">
                <a:latin typeface="Calibri"/>
                <a:cs typeface="Calibri"/>
              </a:rPr>
              <a:t>buon </a:t>
            </a:r>
            <a:r>
              <a:rPr sz="1600" spc="-5" dirty="0">
                <a:latin typeface="Calibri"/>
                <a:cs typeface="Calibri"/>
              </a:rPr>
              <a:t>livello di</a:t>
            </a:r>
            <a:r>
              <a:rPr sz="1600" spc="55" dirty="0">
                <a:latin typeface="Calibri"/>
                <a:cs typeface="Calibri"/>
              </a:rPr>
              <a:t> </a:t>
            </a:r>
            <a:r>
              <a:rPr sz="1600" spc="-10" dirty="0">
                <a:latin typeface="Calibri"/>
                <a:cs typeface="Calibri"/>
              </a:rPr>
              <a:t>qualità.</a:t>
            </a:r>
            <a:endParaRPr sz="1600" dirty="0">
              <a:latin typeface="Calibri"/>
              <a:cs typeface="Calibri"/>
            </a:endParaRPr>
          </a:p>
          <a:p>
            <a:pPr marL="12700" marR="1767205" indent="-635">
              <a:lnSpc>
                <a:spcPts val="1250"/>
              </a:lnSpc>
              <a:spcBef>
                <a:spcPts val="325"/>
              </a:spcBef>
            </a:pPr>
            <a:r>
              <a:rPr sz="1300" u="sng" spc="-330" dirty="0">
                <a:solidFill>
                  <a:srgbClr val="800080"/>
                </a:solidFill>
                <a:latin typeface="Times New Roman"/>
                <a:cs typeface="Times New Roman"/>
              </a:rPr>
              <a:t> </a:t>
            </a:r>
            <a:r>
              <a:rPr sz="1300" u="sng" spc="-10" dirty="0">
                <a:solidFill>
                  <a:srgbClr val="800080"/>
                </a:solidFill>
                <a:latin typeface="Calibri"/>
                <a:cs typeface="Calibri"/>
                <a:hlinkClick r:id="rId4"/>
              </a:rPr>
              <a:t>“Giles, </a:t>
            </a:r>
            <a:r>
              <a:rPr sz="1300" u="sng" spc="-15" dirty="0">
                <a:solidFill>
                  <a:srgbClr val="800080"/>
                </a:solidFill>
                <a:latin typeface="Calibri"/>
                <a:cs typeface="Calibri"/>
                <a:hlinkClick r:id="rId4"/>
              </a:rPr>
              <a:t>J. </a:t>
            </a:r>
            <a:r>
              <a:rPr sz="1300" u="sng" spc="-5" dirty="0">
                <a:solidFill>
                  <a:srgbClr val="800080"/>
                </a:solidFill>
                <a:latin typeface="Calibri"/>
                <a:cs typeface="Calibri"/>
                <a:hlinkClick r:id="rId4"/>
              </a:rPr>
              <a:t>(2005) </a:t>
            </a:r>
            <a:r>
              <a:rPr sz="1300" i="1" u="sng" spc="-10" dirty="0">
                <a:solidFill>
                  <a:srgbClr val="800080"/>
                </a:solidFill>
                <a:latin typeface="Calibri"/>
                <a:cs typeface="Calibri"/>
                <a:hlinkClick r:id="rId4"/>
              </a:rPr>
              <a:t>“Internet </a:t>
            </a:r>
            <a:r>
              <a:rPr sz="1300" i="1" u="sng" spc="-5" dirty="0">
                <a:solidFill>
                  <a:srgbClr val="800080"/>
                </a:solidFill>
                <a:latin typeface="Calibri"/>
                <a:cs typeface="Calibri"/>
                <a:hlinkClick r:id="rId4"/>
              </a:rPr>
              <a:t>encyclopaedias go head </a:t>
            </a:r>
            <a:r>
              <a:rPr sz="1300" i="1" u="sng" spc="-10" dirty="0">
                <a:solidFill>
                  <a:srgbClr val="800080"/>
                </a:solidFill>
                <a:latin typeface="Calibri"/>
                <a:cs typeface="Calibri"/>
                <a:hlinkClick r:id="rId4"/>
              </a:rPr>
              <a:t>to </a:t>
            </a:r>
            <a:r>
              <a:rPr sz="1300" i="1" u="sng" spc="-5" dirty="0">
                <a:solidFill>
                  <a:srgbClr val="800080"/>
                </a:solidFill>
                <a:latin typeface="Calibri"/>
                <a:cs typeface="Calibri"/>
                <a:hlinkClick r:id="rId4"/>
              </a:rPr>
              <a:t>head: </a:t>
            </a:r>
            <a:r>
              <a:rPr sz="1300" i="1" u="sng" spc="-15" dirty="0">
                <a:solidFill>
                  <a:srgbClr val="800080"/>
                </a:solidFill>
                <a:latin typeface="Calibri"/>
                <a:cs typeface="Calibri"/>
                <a:hlinkClick r:id="rId4"/>
              </a:rPr>
              <a:t>Jimmy Wales' </a:t>
            </a:r>
            <a:r>
              <a:rPr sz="1300" i="1" u="sng" spc="-5" dirty="0">
                <a:solidFill>
                  <a:srgbClr val="800080"/>
                </a:solidFill>
                <a:latin typeface="Calibri"/>
                <a:cs typeface="Calibri"/>
                <a:hlinkClick r:id="rId4"/>
              </a:rPr>
              <a:t>Wikipedia </a:t>
            </a:r>
            <a:r>
              <a:rPr sz="1300" i="1" spc="-5" dirty="0">
                <a:solidFill>
                  <a:srgbClr val="800080"/>
                </a:solidFill>
                <a:latin typeface="Calibri"/>
                <a:cs typeface="Calibri"/>
              </a:rPr>
              <a:t> </a:t>
            </a:r>
            <a:r>
              <a:rPr sz="1300" i="1" u="sng" spc="-10" dirty="0">
                <a:solidFill>
                  <a:srgbClr val="800080"/>
                </a:solidFill>
                <a:latin typeface="Calibri"/>
                <a:cs typeface="Calibri"/>
                <a:hlinkClick r:id="rId4"/>
              </a:rPr>
              <a:t>comes close to </a:t>
            </a:r>
            <a:r>
              <a:rPr sz="1300" i="1" u="sng" spc="-5" dirty="0">
                <a:solidFill>
                  <a:srgbClr val="800080"/>
                </a:solidFill>
                <a:latin typeface="Calibri"/>
                <a:cs typeface="Calibri"/>
                <a:hlinkClick r:id="rId4"/>
              </a:rPr>
              <a:t>Britannica in </a:t>
            </a:r>
            <a:r>
              <a:rPr sz="1300" i="1" u="sng" spc="-10" dirty="0">
                <a:solidFill>
                  <a:srgbClr val="800080"/>
                </a:solidFill>
                <a:latin typeface="Calibri"/>
                <a:cs typeface="Calibri"/>
                <a:hlinkClick r:id="rId4"/>
              </a:rPr>
              <a:t>terms of </a:t>
            </a:r>
            <a:r>
              <a:rPr sz="1300" i="1" u="sng" spc="-5" dirty="0">
                <a:solidFill>
                  <a:srgbClr val="800080"/>
                </a:solidFill>
                <a:latin typeface="Calibri"/>
                <a:cs typeface="Calibri"/>
                <a:hlinkClick r:id="rId4"/>
              </a:rPr>
              <a:t>the accuracy </a:t>
            </a:r>
            <a:r>
              <a:rPr sz="1300" i="1" u="sng" spc="-10" dirty="0">
                <a:solidFill>
                  <a:srgbClr val="800080"/>
                </a:solidFill>
                <a:latin typeface="Calibri"/>
                <a:cs typeface="Calibri"/>
                <a:hlinkClick r:id="rId4"/>
              </a:rPr>
              <a:t>of </a:t>
            </a:r>
            <a:r>
              <a:rPr sz="1300" i="1" u="sng" spc="-5" dirty="0">
                <a:solidFill>
                  <a:srgbClr val="800080"/>
                </a:solidFill>
                <a:latin typeface="Calibri"/>
                <a:cs typeface="Calibri"/>
                <a:hlinkClick r:id="rId4"/>
              </a:rPr>
              <a:t>its </a:t>
            </a:r>
            <a:r>
              <a:rPr sz="1300" i="1" u="sng" spc="-10" dirty="0">
                <a:solidFill>
                  <a:srgbClr val="800080"/>
                </a:solidFill>
                <a:latin typeface="Calibri"/>
                <a:cs typeface="Calibri"/>
                <a:hlinkClick r:id="rId4"/>
              </a:rPr>
              <a:t>science </a:t>
            </a:r>
            <a:r>
              <a:rPr sz="1300" i="1" u="sng" spc="-5" dirty="0">
                <a:solidFill>
                  <a:srgbClr val="800080"/>
                </a:solidFill>
                <a:latin typeface="Calibri"/>
                <a:cs typeface="Calibri"/>
                <a:hlinkClick r:id="rId4"/>
              </a:rPr>
              <a:t>entries". </a:t>
            </a:r>
            <a:r>
              <a:rPr sz="1300" u="sng" spc="-10" dirty="0">
                <a:solidFill>
                  <a:srgbClr val="0000FF"/>
                </a:solidFill>
                <a:latin typeface="Calibri"/>
                <a:cs typeface="Calibri"/>
                <a:hlinkClick r:id="rId5"/>
              </a:rPr>
              <a:t>Nature </a:t>
            </a:r>
            <a:r>
              <a:rPr sz="1300" u="sng" spc="-5" dirty="0">
                <a:solidFill>
                  <a:srgbClr val="0000FF"/>
                </a:solidFill>
                <a:latin typeface="Calibri"/>
                <a:cs typeface="Calibri"/>
                <a:hlinkClick r:id="rId5"/>
              </a:rPr>
              <a:t>438, </a:t>
            </a:r>
            <a:r>
              <a:rPr sz="1300" spc="-5" dirty="0">
                <a:solidFill>
                  <a:srgbClr val="0000FF"/>
                </a:solidFill>
                <a:latin typeface="Calibri"/>
                <a:cs typeface="Calibri"/>
              </a:rPr>
              <a:t> </a:t>
            </a:r>
            <a:r>
              <a:rPr sz="1300" u="sng" spc="-5" dirty="0">
                <a:solidFill>
                  <a:srgbClr val="0000FF"/>
                </a:solidFill>
                <a:latin typeface="Calibri"/>
                <a:cs typeface="Calibri"/>
                <a:hlinkClick r:id="rId5"/>
              </a:rPr>
              <a:t>900-901 (15 December</a:t>
            </a:r>
            <a:r>
              <a:rPr sz="1300" u="sng" spc="65" dirty="0">
                <a:solidFill>
                  <a:srgbClr val="0000FF"/>
                </a:solidFill>
                <a:latin typeface="Calibri"/>
                <a:cs typeface="Calibri"/>
                <a:hlinkClick r:id="rId5"/>
              </a:rPr>
              <a:t> </a:t>
            </a:r>
            <a:r>
              <a:rPr sz="1300" u="sng" spc="-5" dirty="0">
                <a:solidFill>
                  <a:srgbClr val="0000FF"/>
                </a:solidFill>
                <a:latin typeface="Calibri"/>
                <a:cs typeface="Calibri"/>
                <a:hlinkClick r:id="rId5"/>
              </a:rPr>
              <a:t>2015)</a:t>
            </a:r>
            <a:endParaRPr sz="1300" dirty="0">
              <a:latin typeface="Calibri"/>
              <a:cs typeface="Calibri"/>
            </a:endParaRPr>
          </a:p>
          <a:p>
            <a:pPr>
              <a:lnSpc>
                <a:spcPct val="100000"/>
              </a:lnSpc>
            </a:pPr>
            <a:endParaRPr sz="1300" dirty="0">
              <a:latin typeface="Times New Roman"/>
              <a:cs typeface="Times New Roman"/>
            </a:endParaRPr>
          </a:p>
          <a:p>
            <a:pPr marL="12700" marR="1673860">
              <a:lnSpc>
                <a:spcPct val="80000"/>
              </a:lnSpc>
              <a:spcBef>
                <a:spcPts val="805"/>
              </a:spcBef>
            </a:pPr>
            <a:r>
              <a:rPr sz="1600" spc="-5" dirty="0">
                <a:latin typeface="Calibri"/>
                <a:cs typeface="Calibri"/>
              </a:rPr>
              <a:t>Nel </a:t>
            </a:r>
            <a:r>
              <a:rPr sz="1600" spc="-10" dirty="0">
                <a:latin typeface="Calibri"/>
                <a:cs typeface="Calibri"/>
              </a:rPr>
              <a:t>2012 </a:t>
            </a:r>
            <a:r>
              <a:rPr sz="1600" spc="-5" dirty="0">
                <a:latin typeface="Calibri"/>
                <a:cs typeface="Calibri"/>
              </a:rPr>
              <a:t>un </a:t>
            </a:r>
            <a:r>
              <a:rPr sz="1600" spc="-15" dirty="0">
                <a:latin typeface="Calibri"/>
                <a:cs typeface="Calibri"/>
              </a:rPr>
              <a:t>nuovo </a:t>
            </a:r>
            <a:r>
              <a:rPr sz="1600" spc="-10" dirty="0">
                <a:latin typeface="Calibri"/>
                <a:cs typeface="Calibri"/>
              </a:rPr>
              <a:t>studio </a:t>
            </a:r>
            <a:r>
              <a:rPr sz="1600" spc="-15" dirty="0">
                <a:latin typeface="Calibri"/>
                <a:cs typeface="Calibri"/>
              </a:rPr>
              <a:t>condotto </a:t>
            </a:r>
            <a:r>
              <a:rPr sz="1600" spc="-5" dirty="0">
                <a:latin typeface="Calibri"/>
                <a:cs typeface="Calibri"/>
              </a:rPr>
              <a:t>da </a:t>
            </a:r>
            <a:r>
              <a:rPr sz="1600" b="1" spc="-5" dirty="0">
                <a:latin typeface="Calibri"/>
                <a:cs typeface="Calibri"/>
              </a:rPr>
              <a:t>Epic</a:t>
            </a:r>
            <a:r>
              <a:rPr sz="1600" spc="-5" dirty="0">
                <a:latin typeface="Calibri"/>
                <a:cs typeface="Calibri"/>
              </a:rPr>
              <a:t>, </a:t>
            </a:r>
            <a:r>
              <a:rPr sz="1600" spc="-10" dirty="0">
                <a:latin typeface="Calibri"/>
                <a:cs typeface="Calibri"/>
              </a:rPr>
              <a:t>società specializzata </a:t>
            </a:r>
            <a:r>
              <a:rPr sz="1600" spc="-5" dirty="0">
                <a:latin typeface="Calibri"/>
                <a:cs typeface="Calibri"/>
              </a:rPr>
              <a:t>in </a:t>
            </a:r>
            <a:r>
              <a:rPr sz="1600" dirty="0">
                <a:latin typeface="Calibri"/>
                <a:cs typeface="Calibri"/>
              </a:rPr>
              <a:t>e-  </a:t>
            </a:r>
            <a:r>
              <a:rPr sz="1600" spc="-5" dirty="0">
                <a:latin typeface="Calibri"/>
                <a:cs typeface="Calibri"/>
              </a:rPr>
              <a:t>learning, e da alcuni </a:t>
            </a:r>
            <a:r>
              <a:rPr sz="1600" spc="-15" dirty="0">
                <a:latin typeface="Calibri"/>
                <a:cs typeface="Calibri"/>
              </a:rPr>
              <a:t>ricercatori </a:t>
            </a:r>
            <a:r>
              <a:rPr sz="1600" spc="-5" dirty="0">
                <a:latin typeface="Calibri"/>
                <a:cs typeface="Calibri"/>
              </a:rPr>
              <a:t>della </a:t>
            </a:r>
            <a:r>
              <a:rPr sz="1600" b="1" spc="-20" dirty="0">
                <a:latin typeface="Calibri"/>
                <a:cs typeface="Calibri"/>
              </a:rPr>
              <a:t>Oxford </a:t>
            </a:r>
            <a:r>
              <a:rPr sz="1600" b="1" spc="-15" dirty="0">
                <a:latin typeface="Calibri"/>
                <a:cs typeface="Calibri"/>
              </a:rPr>
              <a:t>University, </a:t>
            </a:r>
            <a:r>
              <a:rPr sz="1600" spc="-5" dirty="0">
                <a:latin typeface="Calibri"/>
                <a:cs typeface="Calibri"/>
              </a:rPr>
              <a:t>ha </a:t>
            </a:r>
            <a:r>
              <a:rPr sz="1600" spc="-15" dirty="0">
                <a:latin typeface="Calibri"/>
                <a:cs typeface="Calibri"/>
              </a:rPr>
              <a:t>sottoposto  all’esame </a:t>
            </a:r>
            <a:r>
              <a:rPr sz="1600" spc="-5" dirty="0">
                <a:latin typeface="Calibri"/>
                <a:cs typeface="Calibri"/>
              </a:rPr>
              <a:t>di alcuni accademici di </a:t>
            </a:r>
            <a:r>
              <a:rPr sz="1600" spc="-10" dirty="0">
                <a:latin typeface="Calibri"/>
                <a:cs typeface="Calibri"/>
              </a:rPr>
              <a:t>madre </a:t>
            </a:r>
            <a:r>
              <a:rPr sz="1600" spc="-5" dirty="0">
                <a:latin typeface="Calibri"/>
                <a:cs typeface="Calibri"/>
              </a:rPr>
              <a:t>lingua 22 articoli scientifici in  inglese, spagnolo e </a:t>
            </a:r>
            <a:r>
              <a:rPr sz="1600" spc="-15" dirty="0">
                <a:latin typeface="Calibri"/>
                <a:cs typeface="Calibri"/>
              </a:rPr>
              <a:t>arabo, </a:t>
            </a:r>
            <a:r>
              <a:rPr sz="1600" spc="-5" dirty="0">
                <a:latin typeface="Calibri"/>
                <a:cs typeface="Calibri"/>
              </a:rPr>
              <a:t>analizzati sia dal </a:t>
            </a:r>
            <a:r>
              <a:rPr sz="1600" spc="-10" dirty="0">
                <a:latin typeface="Calibri"/>
                <a:cs typeface="Calibri"/>
              </a:rPr>
              <a:t>punto </a:t>
            </a:r>
            <a:r>
              <a:rPr sz="1600" spc="-5" dirty="0">
                <a:latin typeface="Calibri"/>
                <a:cs typeface="Calibri"/>
              </a:rPr>
              <a:t>di </a:t>
            </a:r>
            <a:r>
              <a:rPr sz="1600" spc="-10" dirty="0">
                <a:latin typeface="Calibri"/>
                <a:cs typeface="Calibri"/>
              </a:rPr>
              <a:t>vista qualitativo  </a:t>
            </a:r>
            <a:r>
              <a:rPr sz="1600" spc="-5" dirty="0">
                <a:latin typeface="Calibri"/>
                <a:cs typeface="Calibri"/>
              </a:rPr>
              <a:t>che </a:t>
            </a:r>
            <a:r>
              <a:rPr sz="1600" spc="-10" dirty="0">
                <a:latin typeface="Calibri"/>
                <a:cs typeface="Calibri"/>
              </a:rPr>
              <a:t>dei contenuti. </a:t>
            </a:r>
            <a:r>
              <a:rPr sz="1600" b="1" spc="-10" dirty="0">
                <a:latin typeface="Calibri"/>
                <a:cs typeface="Calibri"/>
              </a:rPr>
              <a:t>Risultato: </a:t>
            </a:r>
            <a:r>
              <a:rPr sz="1600" b="1" spc="-5" dirty="0">
                <a:latin typeface="Calibri"/>
                <a:cs typeface="Calibri"/>
              </a:rPr>
              <a:t>Wikipedia </a:t>
            </a:r>
            <a:r>
              <a:rPr sz="1600" spc="-15" dirty="0">
                <a:latin typeface="Calibri"/>
                <a:cs typeface="Calibri"/>
              </a:rPr>
              <a:t>batte </a:t>
            </a:r>
            <a:r>
              <a:rPr sz="1600" spc="-5" dirty="0">
                <a:latin typeface="Calibri"/>
                <a:cs typeface="Calibri"/>
              </a:rPr>
              <a:t>la più </a:t>
            </a:r>
            <a:r>
              <a:rPr sz="1600" spc="-10" dirty="0">
                <a:latin typeface="Calibri"/>
                <a:cs typeface="Calibri"/>
              </a:rPr>
              <a:t>rinomata  Encyclopaedia Britannica, perché </a:t>
            </a:r>
            <a:r>
              <a:rPr sz="1600" spc="-5" dirty="0">
                <a:latin typeface="Calibri"/>
                <a:cs typeface="Calibri"/>
              </a:rPr>
              <a:t>è più </a:t>
            </a:r>
            <a:r>
              <a:rPr sz="1600" spc="-10" dirty="0">
                <a:latin typeface="Calibri"/>
                <a:cs typeface="Calibri"/>
              </a:rPr>
              <a:t>precisa, </a:t>
            </a:r>
            <a:r>
              <a:rPr sz="1600" spc="-15" dirty="0">
                <a:latin typeface="Calibri"/>
                <a:cs typeface="Calibri"/>
              </a:rPr>
              <a:t>documentata </a:t>
            </a:r>
            <a:r>
              <a:rPr sz="1600" spc="-5" dirty="0">
                <a:latin typeface="Calibri"/>
                <a:cs typeface="Calibri"/>
              </a:rPr>
              <a:t>e  </a:t>
            </a:r>
            <a:r>
              <a:rPr sz="1600" spc="-10" dirty="0">
                <a:latin typeface="Calibri"/>
                <a:cs typeface="Calibri"/>
              </a:rPr>
              <a:t>aggiornata.</a:t>
            </a:r>
            <a:endParaRPr sz="1600" dirty="0">
              <a:latin typeface="Calibri"/>
              <a:cs typeface="Calibri"/>
            </a:endParaRPr>
          </a:p>
          <a:p>
            <a:pPr marL="12700" marR="1826895">
              <a:lnSpc>
                <a:spcPts val="960"/>
              </a:lnSpc>
              <a:spcBef>
                <a:spcPts val="250"/>
              </a:spcBef>
            </a:pPr>
            <a:r>
              <a:rPr sz="1000" u="sng" spc="-5" dirty="0">
                <a:solidFill>
                  <a:srgbClr val="0000FF"/>
                </a:solidFill>
                <a:latin typeface="Calibri"/>
                <a:cs typeface="Calibri"/>
                <a:hlinkClick r:id="rId6"/>
              </a:rPr>
              <a:t>http://www.ilfattoquotidiano.it/2012/08/07/wikipedia-migliore-enciclopedia-del-mondo-dal-regno-unito-ai- </a:t>
            </a:r>
            <a:r>
              <a:rPr sz="1000" spc="-5" dirty="0">
                <a:solidFill>
                  <a:srgbClr val="0000FF"/>
                </a:solidFill>
                <a:latin typeface="Calibri"/>
                <a:cs typeface="Calibri"/>
              </a:rPr>
              <a:t> </a:t>
            </a:r>
            <a:r>
              <a:rPr sz="1000" u="sng" spc="-5" dirty="0">
                <a:solidFill>
                  <a:srgbClr val="0000FF"/>
                </a:solidFill>
                <a:latin typeface="Calibri"/>
                <a:cs typeface="Calibri"/>
                <a:hlinkClick r:id="rId6"/>
              </a:rPr>
              <a:t>paesi-arabi/319733/</a:t>
            </a:r>
            <a:endParaRPr sz="1000" dirty="0">
              <a:latin typeface="Calibri"/>
              <a:cs typeface="Calibri"/>
            </a:endParaRPr>
          </a:p>
          <a:p>
            <a:pPr>
              <a:lnSpc>
                <a:spcPct val="100000"/>
              </a:lnSpc>
            </a:pPr>
            <a:endParaRPr sz="1000" dirty="0">
              <a:latin typeface="Times New Roman"/>
              <a:cs typeface="Times New Roman"/>
            </a:endParaRPr>
          </a:p>
          <a:p>
            <a:pPr>
              <a:lnSpc>
                <a:spcPct val="100000"/>
              </a:lnSpc>
              <a:spcBef>
                <a:spcPts val="50"/>
              </a:spcBef>
            </a:pPr>
            <a:endParaRPr sz="950" dirty="0">
              <a:latin typeface="Times New Roman"/>
              <a:cs typeface="Times New Roman"/>
            </a:endParaRPr>
          </a:p>
          <a:p>
            <a:pPr marL="12700" marR="5080">
              <a:lnSpc>
                <a:spcPct val="100000"/>
              </a:lnSpc>
            </a:pPr>
            <a:r>
              <a:rPr sz="1100" u="sng" spc="-5" dirty="0">
                <a:solidFill>
                  <a:srgbClr val="0000FF"/>
                </a:solidFill>
                <a:latin typeface="Calibri"/>
                <a:cs typeface="Calibri"/>
              </a:rPr>
              <a:t>https://en.wikipedia.org/wiki/Wikipedia:Errors_in_the_Encyclop%C3%A6dia_Britannica_that_have_been_corrected_in_Wikipedia </a:t>
            </a:r>
            <a:r>
              <a:rPr sz="1100" spc="-5" dirty="0">
                <a:solidFill>
                  <a:srgbClr val="0000FF"/>
                </a:solidFill>
                <a:latin typeface="Calibri"/>
                <a:cs typeface="Calibri"/>
              </a:rPr>
              <a:t> </a:t>
            </a:r>
            <a:r>
              <a:rPr sz="1100" u="sng" spc="-5" dirty="0">
                <a:solidFill>
                  <a:srgbClr val="0000FF"/>
                </a:solidFill>
                <a:latin typeface="Calibri"/>
                <a:cs typeface="Calibri"/>
              </a:rPr>
              <a:t>https://en.wikipedia.org/wiki/Wikipedia:Replies_to_common_objection</a:t>
            </a:r>
            <a:endParaRPr sz="1100" dirty="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0473" y="1141222"/>
            <a:ext cx="7768590" cy="3749040"/>
          </a:xfrm>
          <a:prstGeom prst="rect">
            <a:avLst/>
          </a:prstGeom>
        </p:spPr>
        <p:txBody>
          <a:bodyPr vert="horz" wrap="square" lIns="0" tIns="12700" rIns="0" bIns="0" rtlCol="0">
            <a:spAutoFit/>
          </a:bodyPr>
          <a:lstStyle/>
          <a:p>
            <a:pPr marL="12700" marR="5080">
              <a:lnSpc>
                <a:spcPct val="100000"/>
              </a:lnSpc>
              <a:spcBef>
                <a:spcPts val="100"/>
              </a:spcBef>
            </a:pPr>
            <a:r>
              <a:rPr sz="2000" i="1" spc="-15" dirty="0">
                <a:latin typeface="Calibri"/>
                <a:cs typeface="Calibri"/>
              </a:rPr>
              <a:t>"Theoretically, </a:t>
            </a:r>
            <a:r>
              <a:rPr sz="2000" i="1" dirty="0">
                <a:latin typeface="Calibri"/>
                <a:cs typeface="Calibri"/>
              </a:rPr>
              <a:t>it's a </a:t>
            </a:r>
            <a:r>
              <a:rPr sz="2000" i="1" spc="-5" dirty="0">
                <a:latin typeface="Calibri"/>
                <a:cs typeface="Calibri"/>
              </a:rPr>
              <a:t>lovely </a:t>
            </a:r>
            <a:r>
              <a:rPr sz="2000" i="1" dirty="0">
                <a:latin typeface="Calibri"/>
                <a:cs typeface="Calibri"/>
              </a:rPr>
              <a:t>idea," </a:t>
            </a:r>
            <a:r>
              <a:rPr sz="2000" i="1" spc="-5" dirty="0">
                <a:latin typeface="Calibri"/>
                <a:cs typeface="Calibri"/>
              </a:rPr>
              <a:t>says librarian and </a:t>
            </a:r>
            <a:r>
              <a:rPr sz="2000" i="1" spc="-10" dirty="0">
                <a:latin typeface="Calibri"/>
                <a:cs typeface="Calibri"/>
              </a:rPr>
              <a:t>internet consultant  </a:t>
            </a:r>
            <a:r>
              <a:rPr sz="2000" i="1" spc="-5" dirty="0">
                <a:latin typeface="Calibri"/>
                <a:cs typeface="Calibri"/>
              </a:rPr>
              <a:t>Philip </a:t>
            </a:r>
            <a:r>
              <a:rPr sz="2000" i="1" spc="-20" dirty="0">
                <a:latin typeface="Calibri"/>
                <a:cs typeface="Calibri"/>
              </a:rPr>
              <a:t>Bradley, </a:t>
            </a:r>
            <a:r>
              <a:rPr sz="2000" i="1" dirty="0">
                <a:latin typeface="Calibri"/>
                <a:cs typeface="Calibri"/>
              </a:rPr>
              <a:t>"but </a:t>
            </a:r>
            <a:r>
              <a:rPr sz="2000" i="1" spc="-15" dirty="0">
                <a:latin typeface="Calibri"/>
                <a:cs typeface="Calibri"/>
              </a:rPr>
              <a:t>practically, </a:t>
            </a:r>
            <a:r>
              <a:rPr sz="2000" b="1" i="1" dirty="0">
                <a:solidFill>
                  <a:srgbClr val="FF0000"/>
                </a:solidFill>
                <a:latin typeface="Calibri"/>
                <a:cs typeface="Calibri"/>
              </a:rPr>
              <a:t>I </a:t>
            </a:r>
            <a:r>
              <a:rPr sz="2000" b="1" i="1" spc="-5" dirty="0">
                <a:solidFill>
                  <a:srgbClr val="FF0000"/>
                </a:solidFill>
                <a:latin typeface="Calibri"/>
                <a:cs typeface="Calibri"/>
              </a:rPr>
              <a:t>wouldn't use </a:t>
            </a:r>
            <a:r>
              <a:rPr sz="2000" b="1" i="1" dirty="0">
                <a:solidFill>
                  <a:srgbClr val="FF0000"/>
                </a:solidFill>
                <a:latin typeface="Calibri"/>
                <a:cs typeface="Calibri"/>
              </a:rPr>
              <a:t>it; and I'm </a:t>
            </a:r>
            <a:r>
              <a:rPr sz="2000" b="1" i="1" spc="-5" dirty="0">
                <a:solidFill>
                  <a:srgbClr val="FF0000"/>
                </a:solidFill>
                <a:latin typeface="Calibri"/>
                <a:cs typeface="Calibri"/>
              </a:rPr>
              <a:t>not </a:t>
            </a:r>
            <a:r>
              <a:rPr sz="2000" b="1" i="1" dirty="0">
                <a:solidFill>
                  <a:srgbClr val="FF0000"/>
                </a:solidFill>
                <a:latin typeface="Calibri"/>
                <a:cs typeface="Calibri"/>
              </a:rPr>
              <a:t>aware </a:t>
            </a:r>
            <a:r>
              <a:rPr sz="2000" b="1" i="1" spc="-5" dirty="0">
                <a:solidFill>
                  <a:srgbClr val="FF0000"/>
                </a:solidFill>
                <a:latin typeface="Calibri"/>
                <a:cs typeface="Calibri"/>
              </a:rPr>
              <a:t>of </a:t>
            </a:r>
            <a:r>
              <a:rPr sz="2000" b="1" i="1" dirty="0">
                <a:solidFill>
                  <a:srgbClr val="FF0000"/>
                </a:solidFill>
                <a:latin typeface="Calibri"/>
                <a:cs typeface="Calibri"/>
              </a:rPr>
              <a:t>a  </a:t>
            </a:r>
            <a:r>
              <a:rPr sz="2000" b="1" i="1" spc="-5" dirty="0">
                <a:solidFill>
                  <a:srgbClr val="FF0000"/>
                </a:solidFill>
                <a:latin typeface="Calibri"/>
                <a:cs typeface="Calibri"/>
              </a:rPr>
              <a:t>single librarian who would. </a:t>
            </a:r>
            <a:r>
              <a:rPr sz="2000" i="1" spc="-5" dirty="0">
                <a:latin typeface="Calibri"/>
                <a:cs typeface="Calibri"/>
              </a:rPr>
              <a:t>The main problem </a:t>
            </a:r>
            <a:r>
              <a:rPr sz="2000" i="1" dirty="0">
                <a:latin typeface="Calibri"/>
                <a:cs typeface="Calibri"/>
              </a:rPr>
              <a:t>is the </a:t>
            </a:r>
            <a:r>
              <a:rPr sz="2000" i="1" spc="-5" dirty="0">
                <a:latin typeface="Calibri"/>
                <a:cs typeface="Calibri"/>
              </a:rPr>
              <a:t>lack </a:t>
            </a:r>
            <a:r>
              <a:rPr sz="2000" i="1" dirty="0">
                <a:latin typeface="Calibri"/>
                <a:cs typeface="Calibri"/>
              </a:rPr>
              <a:t>of </a:t>
            </a:r>
            <a:r>
              <a:rPr sz="2000" i="1" spc="-15" dirty="0">
                <a:latin typeface="Calibri"/>
                <a:cs typeface="Calibri"/>
              </a:rPr>
              <a:t>authority. </a:t>
            </a:r>
            <a:r>
              <a:rPr sz="2000" i="1" spc="-5" dirty="0">
                <a:latin typeface="Calibri"/>
                <a:cs typeface="Calibri"/>
              </a:rPr>
              <a:t>With  </a:t>
            </a:r>
            <a:r>
              <a:rPr sz="2000" i="1" spc="-10" dirty="0">
                <a:latin typeface="Calibri"/>
                <a:cs typeface="Calibri"/>
              </a:rPr>
              <a:t>printed </a:t>
            </a:r>
            <a:r>
              <a:rPr sz="2000" i="1" spc="-5" dirty="0">
                <a:latin typeface="Calibri"/>
                <a:cs typeface="Calibri"/>
              </a:rPr>
              <a:t>publications, </a:t>
            </a:r>
            <a:r>
              <a:rPr sz="2000" i="1" dirty="0">
                <a:latin typeface="Calibri"/>
                <a:cs typeface="Calibri"/>
              </a:rPr>
              <a:t>the </a:t>
            </a:r>
            <a:r>
              <a:rPr sz="2000" i="1" spc="-5" dirty="0">
                <a:latin typeface="Calibri"/>
                <a:cs typeface="Calibri"/>
              </a:rPr>
              <a:t>publishers have </a:t>
            </a:r>
            <a:r>
              <a:rPr sz="2000" i="1" spc="-15" dirty="0">
                <a:latin typeface="Calibri"/>
                <a:cs typeface="Calibri"/>
              </a:rPr>
              <a:t>to </a:t>
            </a:r>
            <a:r>
              <a:rPr sz="2000" i="1" dirty="0">
                <a:latin typeface="Calibri"/>
                <a:cs typeface="Calibri"/>
              </a:rPr>
              <a:t>ensure that their </a:t>
            </a:r>
            <a:r>
              <a:rPr sz="2000" i="1" spc="-10" dirty="0">
                <a:latin typeface="Calibri"/>
                <a:cs typeface="Calibri"/>
              </a:rPr>
              <a:t>data </a:t>
            </a:r>
            <a:r>
              <a:rPr sz="2000" i="1" dirty="0">
                <a:latin typeface="Calibri"/>
                <a:cs typeface="Calibri"/>
              </a:rPr>
              <a:t>is  reliable, </a:t>
            </a:r>
            <a:r>
              <a:rPr sz="2000" i="1" spc="-5" dirty="0">
                <a:latin typeface="Calibri"/>
                <a:cs typeface="Calibri"/>
              </a:rPr>
              <a:t>as </a:t>
            </a:r>
            <a:r>
              <a:rPr sz="2000" i="1" dirty="0">
                <a:latin typeface="Calibri"/>
                <a:cs typeface="Calibri"/>
              </a:rPr>
              <a:t>their </a:t>
            </a:r>
            <a:r>
              <a:rPr sz="2000" i="1" spc="-5" dirty="0">
                <a:latin typeface="Calibri"/>
                <a:cs typeface="Calibri"/>
              </a:rPr>
              <a:t>livelihood depends on it. </a:t>
            </a:r>
            <a:r>
              <a:rPr sz="2000" i="1" dirty="0">
                <a:latin typeface="Calibri"/>
                <a:cs typeface="Calibri"/>
              </a:rPr>
              <a:t>But </a:t>
            </a:r>
            <a:r>
              <a:rPr sz="2000" i="1" spc="-5" dirty="0">
                <a:latin typeface="Calibri"/>
                <a:cs typeface="Calibri"/>
              </a:rPr>
              <a:t>with something </a:t>
            </a:r>
            <a:r>
              <a:rPr sz="2000" i="1" spc="-20" dirty="0">
                <a:latin typeface="Calibri"/>
                <a:cs typeface="Calibri"/>
              </a:rPr>
              <a:t>like </a:t>
            </a:r>
            <a:r>
              <a:rPr sz="2000" i="1" dirty="0">
                <a:latin typeface="Calibri"/>
                <a:cs typeface="Calibri"/>
              </a:rPr>
              <a:t>this,</a:t>
            </a:r>
            <a:r>
              <a:rPr sz="2000" i="1" spc="-80" dirty="0">
                <a:latin typeface="Calibri"/>
                <a:cs typeface="Calibri"/>
              </a:rPr>
              <a:t> </a:t>
            </a:r>
            <a:r>
              <a:rPr sz="2000" i="1" spc="-5" dirty="0">
                <a:latin typeface="Calibri"/>
                <a:cs typeface="Calibri"/>
              </a:rPr>
              <a:t>all</a:t>
            </a:r>
            <a:endParaRPr sz="2000">
              <a:latin typeface="Calibri"/>
              <a:cs typeface="Calibri"/>
            </a:endParaRPr>
          </a:p>
          <a:p>
            <a:pPr marL="12700">
              <a:lnSpc>
                <a:spcPct val="100000"/>
              </a:lnSpc>
            </a:pPr>
            <a:r>
              <a:rPr sz="2000" i="1" dirty="0">
                <a:latin typeface="Calibri"/>
                <a:cs typeface="Calibri"/>
              </a:rPr>
              <a:t>that </a:t>
            </a:r>
            <a:r>
              <a:rPr sz="2000" i="1" spc="-5" dirty="0">
                <a:latin typeface="Calibri"/>
                <a:cs typeface="Calibri"/>
              </a:rPr>
              <a:t>goes out </a:t>
            </a:r>
            <a:r>
              <a:rPr sz="2000" i="1" dirty="0">
                <a:latin typeface="Calibri"/>
                <a:cs typeface="Calibri"/>
              </a:rPr>
              <a:t>the</a:t>
            </a:r>
            <a:r>
              <a:rPr sz="2000" i="1" spc="-70" dirty="0">
                <a:latin typeface="Calibri"/>
                <a:cs typeface="Calibri"/>
              </a:rPr>
              <a:t> </a:t>
            </a:r>
            <a:r>
              <a:rPr sz="2000" i="1" spc="-40" dirty="0">
                <a:latin typeface="Calibri"/>
                <a:cs typeface="Calibri"/>
              </a:rPr>
              <a:t>window.“</a:t>
            </a:r>
            <a:endParaRPr sz="2000">
              <a:latin typeface="Calibri"/>
              <a:cs typeface="Calibri"/>
            </a:endParaRPr>
          </a:p>
          <a:p>
            <a:pPr marL="12700">
              <a:lnSpc>
                <a:spcPct val="100000"/>
              </a:lnSpc>
              <a:spcBef>
                <a:spcPts val="30"/>
              </a:spcBef>
            </a:pPr>
            <a:r>
              <a:rPr sz="1600" spc="-10" dirty="0">
                <a:latin typeface="Calibri"/>
                <a:cs typeface="Calibri"/>
              </a:rPr>
              <a:t>Simon </a:t>
            </a:r>
            <a:r>
              <a:rPr sz="1600" spc="-15" dirty="0">
                <a:latin typeface="Calibri"/>
                <a:cs typeface="Calibri"/>
              </a:rPr>
              <a:t>Waldman. </a:t>
            </a:r>
            <a:r>
              <a:rPr sz="1600" u="heavy" spc="-5" dirty="0">
                <a:solidFill>
                  <a:srgbClr val="0000FF"/>
                </a:solidFill>
                <a:latin typeface="Calibri"/>
                <a:cs typeface="Calibri"/>
                <a:hlinkClick r:id="rId2"/>
              </a:rPr>
              <a:t>Who </a:t>
            </a:r>
            <a:r>
              <a:rPr sz="1600" u="heavy" spc="-15" dirty="0">
                <a:solidFill>
                  <a:srgbClr val="0000FF"/>
                </a:solidFill>
                <a:latin typeface="Calibri"/>
                <a:cs typeface="Calibri"/>
                <a:hlinkClick r:id="rId2"/>
              </a:rPr>
              <a:t>knows? </a:t>
            </a:r>
            <a:r>
              <a:rPr sz="1600" i="1" spc="-10" dirty="0">
                <a:latin typeface="Calibri"/>
                <a:cs typeface="Calibri"/>
              </a:rPr>
              <a:t>The </a:t>
            </a:r>
            <a:r>
              <a:rPr sz="1600" i="1" spc="-5" dirty="0">
                <a:latin typeface="Calibri"/>
                <a:cs typeface="Calibri"/>
              </a:rPr>
              <a:t>Guardian</a:t>
            </a:r>
            <a:r>
              <a:rPr sz="1600" spc="-5" dirty="0">
                <a:latin typeface="Calibri"/>
                <a:cs typeface="Calibri"/>
              </a:rPr>
              <a:t>, 26 </a:t>
            </a:r>
            <a:r>
              <a:rPr sz="1600" spc="-15" dirty="0">
                <a:latin typeface="Calibri"/>
                <a:cs typeface="Calibri"/>
              </a:rPr>
              <a:t>ottobre</a:t>
            </a:r>
            <a:r>
              <a:rPr sz="1600" spc="160" dirty="0">
                <a:latin typeface="Calibri"/>
                <a:cs typeface="Calibri"/>
              </a:rPr>
              <a:t> </a:t>
            </a:r>
            <a:r>
              <a:rPr sz="1600" spc="-10" dirty="0">
                <a:latin typeface="Calibri"/>
                <a:cs typeface="Calibri"/>
              </a:rPr>
              <a:t>2004</a:t>
            </a:r>
            <a:endParaRPr sz="1600">
              <a:latin typeface="Calibri"/>
              <a:cs typeface="Calibri"/>
            </a:endParaRPr>
          </a:p>
          <a:p>
            <a:pPr>
              <a:lnSpc>
                <a:spcPct val="100000"/>
              </a:lnSpc>
            </a:pPr>
            <a:endParaRPr sz="1600">
              <a:latin typeface="Times New Roman"/>
              <a:cs typeface="Times New Roman"/>
            </a:endParaRPr>
          </a:p>
          <a:p>
            <a:pPr>
              <a:lnSpc>
                <a:spcPct val="100000"/>
              </a:lnSpc>
              <a:spcBef>
                <a:spcPts val="35"/>
              </a:spcBef>
            </a:pPr>
            <a:endParaRPr sz="2100">
              <a:latin typeface="Times New Roman"/>
              <a:cs typeface="Times New Roman"/>
            </a:endParaRPr>
          </a:p>
          <a:p>
            <a:pPr marL="12700" marR="386080">
              <a:lnSpc>
                <a:spcPct val="100000"/>
              </a:lnSpc>
            </a:pPr>
            <a:r>
              <a:rPr sz="2000" i="1" spc="10" dirty="0">
                <a:latin typeface="Calibri"/>
                <a:cs typeface="Calibri"/>
              </a:rPr>
              <a:t>“The </a:t>
            </a:r>
            <a:r>
              <a:rPr sz="2000" i="1" spc="-5" dirty="0">
                <a:latin typeface="Calibri"/>
                <a:cs typeface="Calibri"/>
              </a:rPr>
              <a:t>public library </a:t>
            </a:r>
            <a:r>
              <a:rPr sz="2000" i="1" dirty="0">
                <a:latin typeface="Calibri"/>
                <a:cs typeface="Calibri"/>
              </a:rPr>
              <a:t>is the </a:t>
            </a:r>
            <a:r>
              <a:rPr sz="2000" i="1" spc="-5" dirty="0">
                <a:latin typeface="Calibri"/>
                <a:cs typeface="Calibri"/>
              </a:rPr>
              <a:t>people's </a:t>
            </a:r>
            <a:r>
              <a:rPr sz="2000" i="1" spc="-15" dirty="0">
                <a:latin typeface="Calibri"/>
                <a:cs typeface="Calibri"/>
              </a:rPr>
              <a:t>university, </a:t>
            </a:r>
            <a:r>
              <a:rPr sz="2000" i="1" spc="-5" dirty="0">
                <a:latin typeface="Calibri"/>
                <a:cs typeface="Calibri"/>
              </a:rPr>
              <a:t>and Wikipedia, </a:t>
            </a:r>
            <a:r>
              <a:rPr sz="2000" i="1" spc="-20" dirty="0">
                <a:latin typeface="Calibri"/>
                <a:cs typeface="Calibri"/>
              </a:rPr>
              <a:t>verily, </a:t>
            </a:r>
            <a:r>
              <a:rPr sz="2000" i="1" dirty="0">
                <a:latin typeface="Calibri"/>
                <a:cs typeface="Calibri"/>
              </a:rPr>
              <a:t>is the  </a:t>
            </a:r>
            <a:r>
              <a:rPr sz="2000" i="1" spc="-5" dirty="0">
                <a:latin typeface="Calibri"/>
                <a:cs typeface="Calibri"/>
              </a:rPr>
              <a:t>people's</a:t>
            </a:r>
            <a:r>
              <a:rPr sz="2000" i="1" spc="-65" dirty="0">
                <a:latin typeface="Calibri"/>
                <a:cs typeface="Calibri"/>
              </a:rPr>
              <a:t> </a:t>
            </a:r>
            <a:r>
              <a:rPr sz="2000" i="1" spc="-5" dirty="0">
                <a:latin typeface="Calibri"/>
                <a:cs typeface="Calibri"/>
              </a:rPr>
              <a:t>encyclopedia”</a:t>
            </a:r>
            <a:endParaRPr sz="2000">
              <a:latin typeface="Calibri"/>
              <a:cs typeface="Calibri"/>
            </a:endParaRPr>
          </a:p>
          <a:p>
            <a:pPr marL="12700" marR="107314">
              <a:lnSpc>
                <a:spcPct val="100000"/>
              </a:lnSpc>
              <a:spcBef>
                <a:spcPts val="25"/>
              </a:spcBef>
            </a:pPr>
            <a:r>
              <a:rPr sz="1600" spc="-5" dirty="0">
                <a:latin typeface="Calibri"/>
                <a:cs typeface="Calibri"/>
              </a:rPr>
              <a:t>Barry X. </a:t>
            </a:r>
            <a:r>
              <a:rPr sz="1600" spc="-25" dirty="0">
                <a:latin typeface="Calibri"/>
                <a:cs typeface="Calibri"/>
              </a:rPr>
              <a:t>Miller, </a:t>
            </a:r>
            <a:r>
              <a:rPr sz="1600" spc="-15" dirty="0">
                <a:latin typeface="Calibri"/>
                <a:cs typeface="Calibri"/>
              </a:rPr>
              <a:t>Karl </a:t>
            </a:r>
            <a:r>
              <a:rPr sz="1600" spc="-20" dirty="0">
                <a:latin typeface="Calibri"/>
                <a:cs typeface="Calibri"/>
              </a:rPr>
              <a:t>Helicher, </a:t>
            </a:r>
            <a:r>
              <a:rPr sz="1600" spc="-5" dirty="0">
                <a:latin typeface="Calibri"/>
                <a:cs typeface="Calibri"/>
              </a:rPr>
              <a:t>and </a:t>
            </a:r>
            <a:r>
              <a:rPr sz="1600" spc="-35" dirty="0">
                <a:latin typeface="Calibri"/>
                <a:cs typeface="Calibri"/>
              </a:rPr>
              <a:t>Teresa </a:t>
            </a:r>
            <a:r>
              <a:rPr sz="1600" spc="-5" dirty="0">
                <a:latin typeface="Calibri"/>
                <a:cs typeface="Calibri"/>
              </a:rPr>
              <a:t>Berry , </a:t>
            </a:r>
            <a:r>
              <a:rPr sz="1600" u="heavy" spc="-5" dirty="0">
                <a:solidFill>
                  <a:srgbClr val="0000FF"/>
                </a:solidFill>
                <a:latin typeface="Calibri"/>
                <a:cs typeface="Calibri"/>
                <a:hlinkClick r:id="rId3"/>
              </a:rPr>
              <a:t>I </a:t>
            </a:r>
            <a:r>
              <a:rPr sz="1600" u="heavy" spc="-25" dirty="0">
                <a:solidFill>
                  <a:srgbClr val="0000FF"/>
                </a:solidFill>
                <a:latin typeface="Calibri"/>
                <a:cs typeface="Calibri"/>
                <a:hlinkClick r:id="rId3"/>
              </a:rPr>
              <a:t>Want </a:t>
            </a:r>
            <a:r>
              <a:rPr sz="1600" u="heavy" spc="-5" dirty="0">
                <a:solidFill>
                  <a:srgbClr val="0000FF"/>
                </a:solidFill>
                <a:latin typeface="Calibri"/>
                <a:cs typeface="Calibri"/>
                <a:hlinkClick r:id="rId3"/>
              </a:rPr>
              <a:t>My Wikipedia</a:t>
            </a:r>
            <a:r>
              <a:rPr sz="1600" b="1" spc="-5" dirty="0">
                <a:latin typeface="Calibri"/>
                <a:cs typeface="Calibri"/>
              </a:rPr>
              <a:t>!, </a:t>
            </a:r>
            <a:r>
              <a:rPr sz="1600" i="1" spc="-5" dirty="0">
                <a:latin typeface="Calibri"/>
                <a:cs typeface="Calibri"/>
              </a:rPr>
              <a:t>Library Journal. </a:t>
            </a:r>
            <a:r>
              <a:rPr sz="1600" spc="-5" dirty="0">
                <a:latin typeface="Calibri"/>
                <a:cs typeface="Calibri"/>
              </a:rPr>
              <a:t>Aprile  </a:t>
            </a:r>
            <a:r>
              <a:rPr sz="1600" spc="-10" dirty="0">
                <a:latin typeface="Calibri"/>
                <a:cs typeface="Calibri"/>
              </a:rPr>
              <a:t>2006</a:t>
            </a:r>
            <a:endParaRPr sz="1600">
              <a:latin typeface="Calibri"/>
              <a:cs typeface="Calibri"/>
            </a:endParaRPr>
          </a:p>
        </p:txBody>
      </p:sp>
      <p:sp>
        <p:nvSpPr>
          <p:cNvPr id="3" name="object 3"/>
          <p:cNvSpPr/>
          <p:nvPr/>
        </p:nvSpPr>
        <p:spPr>
          <a:xfrm>
            <a:off x="3491865" y="4797107"/>
            <a:ext cx="2088261" cy="1557274"/>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490340" y="4795520"/>
            <a:ext cx="2091689" cy="1560830"/>
          </a:xfrm>
          <a:custGeom>
            <a:avLst/>
            <a:gdLst/>
            <a:ahLst/>
            <a:cxnLst/>
            <a:rect l="l" t="t" r="r" b="b"/>
            <a:pathLst>
              <a:path w="2091689" h="1560829">
                <a:moveTo>
                  <a:pt x="0" y="1560448"/>
                </a:moveTo>
                <a:lnTo>
                  <a:pt x="2091436" y="1560448"/>
                </a:lnTo>
                <a:lnTo>
                  <a:pt x="2091436" y="0"/>
                </a:lnTo>
                <a:lnTo>
                  <a:pt x="0" y="0"/>
                </a:lnTo>
                <a:lnTo>
                  <a:pt x="0" y="1560448"/>
                </a:lnTo>
                <a:close/>
              </a:path>
            </a:pathLst>
          </a:custGeom>
          <a:ln w="3175">
            <a:solidFill>
              <a:srgbClr val="000000"/>
            </a:solidFill>
          </a:ln>
        </p:spPr>
        <p:txBody>
          <a:bodyPr wrap="square" lIns="0" tIns="0" rIns="0" bIns="0" rtlCol="0"/>
          <a:lstStyle/>
          <a:p>
            <a:endParaRPr/>
          </a:p>
        </p:txBody>
      </p:sp>
      <p:sp>
        <p:nvSpPr>
          <p:cNvPr id="5" name="object 5"/>
          <p:cNvSpPr txBox="1">
            <a:spLocks noGrp="1"/>
          </p:cNvSpPr>
          <p:nvPr>
            <p:ph type="title"/>
          </p:nvPr>
        </p:nvSpPr>
        <p:spPr>
          <a:xfrm>
            <a:off x="2274823" y="261569"/>
            <a:ext cx="5106035" cy="635000"/>
          </a:xfrm>
          <a:prstGeom prst="rect">
            <a:avLst/>
          </a:prstGeom>
        </p:spPr>
        <p:txBody>
          <a:bodyPr vert="horz" wrap="square" lIns="0" tIns="12065" rIns="0" bIns="0" rtlCol="0">
            <a:spAutoFit/>
          </a:bodyPr>
          <a:lstStyle/>
          <a:p>
            <a:pPr marL="12700">
              <a:lnSpc>
                <a:spcPct val="100000"/>
              </a:lnSpc>
              <a:spcBef>
                <a:spcPts val="95"/>
              </a:spcBef>
            </a:pPr>
            <a:r>
              <a:rPr spc="-10" dirty="0"/>
              <a:t>Wikipedia </a:t>
            </a:r>
            <a:r>
              <a:rPr spc="-5" dirty="0"/>
              <a:t>in</a:t>
            </a:r>
            <a:r>
              <a:rPr spc="-30" dirty="0"/>
              <a:t> </a:t>
            </a:r>
            <a:r>
              <a:rPr spc="-10" dirty="0"/>
              <a:t>Biblioteca?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303" y="1329944"/>
            <a:ext cx="4775200" cy="3841750"/>
          </a:xfrm>
          <a:prstGeom prst="rect">
            <a:avLst/>
          </a:prstGeom>
        </p:spPr>
        <p:txBody>
          <a:bodyPr vert="horz" wrap="square" lIns="0" tIns="13335" rIns="0" bIns="0" rtlCol="0">
            <a:spAutoFit/>
          </a:bodyPr>
          <a:lstStyle/>
          <a:p>
            <a:pPr marL="12700" marR="144145">
              <a:lnSpc>
                <a:spcPct val="100000"/>
              </a:lnSpc>
              <a:spcBef>
                <a:spcPts val="105"/>
              </a:spcBef>
            </a:pPr>
            <a:r>
              <a:rPr sz="2000" spc="-10" dirty="0">
                <a:latin typeface="Calibri"/>
                <a:cs typeface="Calibri"/>
              </a:rPr>
              <a:t>“</a:t>
            </a:r>
            <a:r>
              <a:rPr sz="2000" i="1" spc="-10" dirty="0">
                <a:latin typeface="Calibri"/>
                <a:cs typeface="Calibri"/>
              </a:rPr>
              <a:t>Education </a:t>
            </a:r>
            <a:r>
              <a:rPr sz="2000" i="1" dirty="0">
                <a:latin typeface="Calibri"/>
                <a:cs typeface="Calibri"/>
              </a:rPr>
              <a:t>is </a:t>
            </a:r>
            <a:r>
              <a:rPr sz="2000" i="1" spc="-5" dirty="0">
                <a:latin typeface="Calibri"/>
                <a:cs typeface="Calibri"/>
              </a:rPr>
              <a:t>not </a:t>
            </a:r>
            <a:r>
              <a:rPr sz="2000" i="1" dirty="0">
                <a:latin typeface="Calibri"/>
                <a:cs typeface="Calibri"/>
              </a:rPr>
              <a:t>a </a:t>
            </a:r>
            <a:r>
              <a:rPr sz="2000" i="1" spc="-10" dirty="0">
                <a:latin typeface="Calibri"/>
                <a:cs typeface="Calibri"/>
              </a:rPr>
              <a:t>matter </a:t>
            </a:r>
            <a:r>
              <a:rPr sz="2000" i="1" spc="-5" dirty="0">
                <a:latin typeface="Calibri"/>
                <a:cs typeface="Calibri"/>
              </a:rPr>
              <a:t>of popularity or </a:t>
            </a:r>
            <a:r>
              <a:rPr sz="2000" i="1" dirty="0">
                <a:latin typeface="Calibri"/>
                <a:cs typeface="Calibri"/>
              </a:rPr>
              <a:t>of  </a:t>
            </a:r>
            <a:r>
              <a:rPr sz="2000" i="1" spc="-10" dirty="0">
                <a:latin typeface="Calibri"/>
                <a:cs typeface="Calibri"/>
              </a:rPr>
              <a:t>convenience,</a:t>
            </a:r>
            <a:endParaRPr sz="2000">
              <a:latin typeface="Calibri"/>
              <a:cs typeface="Calibri"/>
            </a:endParaRPr>
          </a:p>
          <a:p>
            <a:pPr marL="12700" marR="13335">
              <a:lnSpc>
                <a:spcPct val="100000"/>
              </a:lnSpc>
            </a:pPr>
            <a:r>
              <a:rPr sz="2000" i="1" dirty="0">
                <a:latin typeface="Calibri"/>
                <a:cs typeface="Calibri"/>
              </a:rPr>
              <a:t>it is a </a:t>
            </a:r>
            <a:r>
              <a:rPr sz="2000" i="1" spc="-10" dirty="0">
                <a:latin typeface="Calibri"/>
                <a:cs typeface="Calibri"/>
              </a:rPr>
              <a:t>matter </a:t>
            </a:r>
            <a:r>
              <a:rPr sz="2000" i="1" spc="-5" dirty="0">
                <a:latin typeface="Calibri"/>
                <a:cs typeface="Calibri"/>
              </a:rPr>
              <a:t>of </a:t>
            </a:r>
            <a:r>
              <a:rPr sz="2000" i="1" dirty="0">
                <a:latin typeface="Calibri"/>
                <a:cs typeface="Calibri"/>
              </a:rPr>
              <a:t>learning, </a:t>
            </a:r>
            <a:r>
              <a:rPr sz="2000" i="1" spc="-5" dirty="0">
                <a:latin typeface="Calibri"/>
                <a:cs typeface="Calibri"/>
              </a:rPr>
              <a:t>of knowledge gained  </a:t>
            </a:r>
            <a:r>
              <a:rPr sz="2000" i="1" dirty="0">
                <a:latin typeface="Calibri"/>
                <a:cs typeface="Calibri"/>
              </a:rPr>
              <a:t>the </a:t>
            </a:r>
            <a:r>
              <a:rPr sz="2000" i="1" spc="-5" dirty="0">
                <a:latin typeface="Calibri"/>
                <a:cs typeface="Calibri"/>
              </a:rPr>
              <a:t>hard</a:t>
            </a:r>
            <a:r>
              <a:rPr sz="2000" i="1" spc="-55" dirty="0">
                <a:latin typeface="Calibri"/>
                <a:cs typeface="Calibri"/>
              </a:rPr>
              <a:t> </a:t>
            </a:r>
            <a:r>
              <a:rPr sz="2000" i="1" spc="-30" dirty="0">
                <a:latin typeface="Calibri"/>
                <a:cs typeface="Calibri"/>
              </a:rPr>
              <a:t>way,</a:t>
            </a:r>
            <a:endParaRPr sz="2000">
              <a:latin typeface="Calibri"/>
              <a:cs typeface="Calibri"/>
            </a:endParaRPr>
          </a:p>
          <a:p>
            <a:pPr marL="12700">
              <a:lnSpc>
                <a:spcPct val="100000"/>
              </a:lnSpc>
            </a:pPr>
            <a:r>
              <a:rPr sz="2000" i="1" spc="-5" dirty="0">
                <a:latin typeface="Calibri"/>
                <a:cs typeface="Calibri"/>
              </a:rPr>
              <a:t>and of respect </a:t>
            </a:r>
            <a:r>
              <a:rPr sz="2000" i="1" spc="-10" dirty="0">
                <a:latin typeface="Calibri"/>
                <a:cs typeface="Calibri"/>
              </a:rPr>
              <a:t>for </a:t>
            </a:r>
            <a:r>
              <a:rPr sz="2000" i="1" dirty="0">
                <a:latin typeface="Calibri"/>
                <a:cs typeface="Calibri"/>
              </a:rPr>
              <a:t>the </a:t>
            </a:r>
            <a:r>
              <a:rPr sz="2000" i="1" spc="-5" dirty="0">
                <a:latin typeface="Calibri"/>
                <a:cs typeface="Calibri"/>
              </a:rPr>
              <a:t>human</a:t>
            </a:r>
            <a:r>
              <a:rPr sz="2000" i="1" spc="-90" dirty="0">
                <a:latin typeface="Calibri"/>
                <a:cs typeface="Calibri"/>
              </a:rPr>
              <a:t> </a:t>
            </a:r>
            <a:r>
              <a:rPr sz="2000" i="1" spc="-5" dirty="0">
                <a:latin typeface="Calibri"/>
                <a:cs typeface="Calibri"/>
              </a:rPr>
              <a:t>record.</a:t>
            </a:r>
            <a:endParaRPr sz="2000">
              <a:latin typeface="Calibri"/>
              <a:cs typeface="Calibri"/>
            </a:endParaRPr>
          </a:p>
          <a:p>
            <a:pPr marL="12700">
              <a:lnSpc>
                <a:spcPct val="100000"/>
              </a:lnSpc>
            </a:pPr>
            <a:r>
              <a:rPr sz="2000" i="1" dirty="0">
                <a:latin typeface="Calibri"/>
                <a:cs typeface="Calibri"/>
              </a:rPr>
              <a:t>A </a:t>
            </a:r>
            <a:r>
              <a:rPr sz="2000" i="1" spc="-5" dirty="0">
                <a:latin typeface="Calibri"/>
                <a:cs typeface="Calibri"/>
              </a:rPr>
              <a:t>professor </a:t>
            </a:r>
            <a:r>
              <a:rPr sz="2000" i="1" dirty="0">
                <a:latin typeface="Calibri"/>
                <a:cs typeface="Calibri"/>
              </a:rPr>
              <a:t>who </a:t>
            </a:r>
            <a:r>
              <a:rPr sz="2000" i="1" spc="-5" dirty="0">
                <a:latin typeface="Calibri"/>
                <a:cs typeface="Calibri"/>
              </a:rPr>
              <a:t>encourages </a:t>
            </a:r>
            <a:r>
              <a:rPr sz="2000" i="1" dirty="0">
                <a:latin typeface="Calibri"/>
                <a:cs typeface="Calibri"/>
              </a:rPr>
              <a:t>the</a:t>
            </a:r>
            <a:r>
              <a:rPr sz="2000" i="1" spc="-140" dirty="0">
                <a:latin typeface="Calibri"/>
                <a:cs typeface="Calibri"/>
              </a:rPr>
              <a:t> </a:t>
            </a:r>
            <a:r>
              <a:rPr sz="2000" i="1" spc="-5" dirty="0">
                <a:latin typeface="Calibri"/>
                <a:cs typeface="Calibri"/>
              </a:rPr>
              <a:t>use</a:t>
            </a:r>
            <a:endParaRPr sz="2000">
              <a:latin typeface="Calibri"/>
              <a:cs typeface="Calibri"/>
            </a:endParaRPr>
          </a:p>
          <a:p>
            <a:pPr marL="12700">
              <a:lnSpc>
                <a:spcPct val="100000"/>
              </a:lnSpc>
            </a:pPr>
            <a:r>
              <a:rPr sz="2000" i="1" spc="-5" dirty="0">
                <a:latin typeface="Calibri"/>
                <a:cs typeface="Calibri"/>
              </a:rPr>
              <a:t>of Wikipedia </a:t>
            </a:r>
            <a:r>
              <a:rPr sz="2000" i="1" dirty="0">
                <a:latin typeface="Calibri"/>
                <a:cs typeface="Calibri"/>
              </a:rPr>
              <a:t>is the </a:t>
            </a:r>
            <a:r>
              <a:rPr sz="2000" i="1" spc="-5" dirty="0">
                <a:latin typeface="Calibri"/>
                <a:cs typeface="Calibri"/>
              </a:rPr>
              <a:t>intellectual</a:t>
            </a:r>
            <a:r>
              <a:rPr sz="2000" i="1" spc="-65" dirty="0">
                <a:latin typeface="Calibri"/>
                <a:cs typeface="Calibri"/>
              </a:rPr>
              <a:t> </a:t>
            </a:r>
            <a:r>
              <a:rPr sz="2000" i="1" spc="-5" dirty="0">
                <a:latin typeface="Calibri"/>
                <a:cs typeface="Calibri"/>
              </a:rPr>
              <a:t>equivalent</a:t>
            </a:r>
            <a:endParaRPr sz="2000">
              <a:latin typeface="Calibri"/>
              <a:cs typeface="Calibri"/>
            </a:endParaRPr>
          </a:p>
          <a:p>
            <a:pPr marL="12700">
              <a:lnSpc>
                <a:spcPct val="100000"/>
              </a:lnSpc>
            </a:pPr>
            <a:r>
              <a:rPr sz="2000" i="1" dirty="0">
                <a:latin typeface="Calibri"/>
                <a:cs typeface="Calibri"/>
              </a:rPr>
              <a:t>of a </a:t>
            </a:r>
            <a:r>
              <a:rPr sz="2000" i="1" spc="-5" dirty="0">
                <a:latin typeface="Calibri"/>
                <a:cs typeface="Calibri"/>
              </a:rPr>
              <a:t>dietician who recommends </a:t>
            </a:r>
            <a:r>
              <a:rPr sz="2000" i="1" dirty="0">
                <a:latin typeface="Calibri"/>
                <a:cs typeface="Calibri"/>
              </a:rPr>
              <a:t>a </a:t>
            </a:r>
            <a:r>
              <a:rPr sz="2000" i="1" spc="-10" dirty="0">
                <a:latin typeface="Calibri"/>
                <a:cs typeface="Calibri"/>
              </a:rPr>
              <a:t>steady</a:t>
            </a:r>
            <a:r>
              <a:rPr sz="2000" i="1" spc="-95" dirty="0">
                <a:latin typeface="Calibri"/>
                <a:cs typeface="Calibri"/>
              </a:rPr>
              <a:t> </a:t>
            </a:r>
            <a:r>
              <a:rPr sz="2000" i="1" spc="-10" dirty="0">
                <a:latin typeface="Calibri"/>
                <a:cs typeface="Calibri"/>
              </a:rPr>
              <a:t>diet</a:t>
            </a:r>
            <a:endParaRPr sz="2000">
              <a:latin typeface="Calibri"/>
              <a:cs typeface="Calibri"/>
            </a:endParaRPr>
          </a:p>
          <a:p>
            <a:pPr marL="12700">
              <a:lnSpc>
                <a:spcPct val="100000"/>
              </a:lnSpc>
            </a:pPr>
            <a:r>
              <a:rPr sz="2000" i="1" spc="-5" dirty="0">
                <a:latin typeface="Calibri"/>
                <a:cs typeface="Calibri"/>
              </a:rPr>
              <a:t>of </a:t>
            </a:r>
            <a:r>
              <a:rPr sz="2000" i="1" dirty="0">
                <a:latin typeface="Calibri"/>
                <a:cs typeface="Calibri"/>
              </a:rPr>
              <a:t>Big Macs </a:t>
            </a:r>
            <a:r>
              <a:rPr sz="2000" i="1" spc="-5" dirty="0">
                <a:latin typeface="Calibri"/>
                <a:cs typeface="Calibri"/>
              </a:rPr>
              <a:t>with</a:t>
            </a:r>
            <a:r>
              <a:rPr sz="2000" i="1" spc="-35" dirty="0">
                <a:latin typeface="Calibri"/>
                <a:cs typeface="Calibri"/>
              </a:rPr>
              <a:t> </a:t>
            </a:r>
            <a:r>
              <a:rPr sz="2000" i="1" spc="-15" dirty="0">
                <a:latin typeface="Calibri"/>
                <a:cs typeface="Calibri"/>
              </a:rPr>
              <a:t>everything.”</a:t>
            </a:r>
            <a:endParaRPr sz="2000">
              <a:latin typeface="Calibri"/>
              <a:cs typeface="Calibri"/>
            </a:endParaRPr>
          </a:p>
          <a:p>
            <a:pPr>
              <a:lnSpc>
                <a:spcPct val="100000"/>
              </a:lnSpc>
              <a:spcBef>
                <a:spcPts val="15"/>
              </a:spcBef>
            </a:pPr>
            <a:endParaRPr sz="2500">
              <a:latin typeface="Times New Roman"/>
              <a:cs typeface="Times New Roman"/>
            </a:endParaRPr>
          </a:p>
          <a:p>
            <a:pPr marL="12700">
              <a:lnSpc>
                <a:spcPct val="100000"/>
              </a:lnSpc>
            </a:pPr>
            <a:r>
              <a:rPr sz="1800" spc="-5" dirty="0">
                <a:latin typeface="Calibri"/>
                <a:cs typeface="Calibri"/>
              </a:rPr>
              <a:t>Michael </a:t>
            </a:r>
            <a:r>
              <a:rPr sz="1800" dirty="0">
                <a:latin typeface="Calibri"/>
                <a:cs typeface="Calibri"/>
              </a:rPr>
              <a:t>Gorman, 26 </a:t>
            </a:r>
            <a:r>
              <a:rPr sz="1800" spc="-5" dirty="0">
                <a:latin typeface="Calibri"/>
                <a:cs typeface="Calibri"/>
              </a:rPr>
              <a:t>giugno</a:t>
            </a:r>
            <a:r>
              <a:rPr sz="1800" spc="25" dirty="0">
                <a:latin typeface="Calibri"/>
                <a:cs typeface="Calibri"/>
              </a:rPr>
              <a:t> </a:t>
            </a:r>
            <a:r>
              <a:rPr sz="1800" spc="-5" dirty="0">
                <a:latin typeface="Calibri"/>
                <a:cs typeface="Calibri"/>
              </a:rPr>
              <a:t>2007</a:t>
            </a:r>
            <a:endParaRPr sz="1800">
              <a:latin typeface="Calibri"/>
              <a:cs typeface="Calibri"/>
            </a:endParaRPr>
          </a:p>
          <a:p>
            <a:pPr marL="12700">
              <a:lnSpc>
                <a:spcPct val="100000"/>
              </a:lnSpc>
              <a:spcBef>
                <a:spcPts val="25"/>
              </a:spcBef>
            </a:pPr>
            <a:r>
              <a:rPr sz="1400" u="sng" spc="-5" dirty="0">
                <a:solidFill>
                  <a:srgbClr val="0000FF"/>
                </a:solidFill>
                <a:latin typeface="Calibri"/>
                <a:cs typeface="Calibri"/>
                <a:hlinkClick r:id="rId2"/>
              </a:rPr>
              <a:t>http://blogs.britannica.com/2007/06/jabberwiki-the-educational-</a:t>
            </a:r>
            <a:endParaRPr sz="1400">
              <a:latin typeface="Calibri"/>
              <a:cs typeface="Calibri"/>
            </a:endParaRPr>
          </a:p>
          <a:p>
            <a:pPr marL="12700">
              <a:lnSpc>
                <a:spcPct val="100000"/>
              </a:lnSpc>
            </a:pPr>
            <a:r>
              <a:rPr sz="1400" u="sng" spc="-5" dirty="0">
                <a:solidFill>
                  <a:srgbClr val="0000FF"/>
                </a:solidFill>
                <a:latin typeface="Calibri"/>
                <a:cs typeface="Calibri"/>
                <a:hlinkClick r:id="rId2"/>
              </a:rPr>
              <a:t>response-part-ii</a:t>
            </a:r>
            <a:endParaRPr sz="1400">
              <a:latin typeface="Calibri"/>
              <a:cs typeface="Calibri"/>
            </a:endParaRPr>
          </a:p>
        </p:txBody>
      </p:sp>
      <p:sp>
        <p:nvSpPr>
          <p:cNvPr id="3" name="object 3"/>
          <p:cNvSpPr/>
          <p:nvPr/>
        </p:nvSpPr>
        <p:spPr>
          <a:xfrm>
            <a:off x="6084189" y="1556766"/>
            <a:ext cx="2620264" cy="3456432"/>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058670" y="192786"/>
            <a:ext cx="4329430" cy="574040"/>
          </a:xfrm>
          <a:prstGeom prst="rect">
            <a:avLst/>
          </a:prstGeom>
        </p:spPr>
        <p:txBody>
          <a:bodyPr vert="horz" wrap="square" lIns="0" tIns="12700" rIns="0" bIns="0" rtlCol="0">
            <a:spAutoFit/>
          </a:bodyPr>
          <a:lstStyle/>
          <a:p>
            <a:pPr marL="12700">
              <a:lnSpc>
                <a:spcPct val="100000"/>
              </a:lnSpc>
              <a:spcBef>
                <a:spcPts val="100"/>
              </a:spcBef>
            </a:pPr>
            <a:r>
              <a:rPr sz="3600" dirty="0"/>
              <a:t>La </a:t>
            </a:r>
            <a:r>
              <a:rPr sz="3600" spc="-10" dirty="0"/>
              <a:t>conoscenza </a:t>
            </a:r>
            <a:r>
              <a:rPr sz="3600" dirty="0"/>
              <a:t>non è</a:t>
            </a:r>
            <a:r>
              <a:rPr sz="3600" spc="-70" dirty="0"/>
              <a:t> </a:t>
            </a:r>
            <a:r>
              <a:rPr sz="3600" dirty="0"/>
              <a:t>…</a:t>
            </a:r>
            <a:endParaRPr sz="3600"/>
          </a:p>
        </p:txBody>
      </p:sp>
      <p:sp>
        <p:nvSpPr>
          <p:cNvPr id="5" name="object 5"/>
          <p:cNvSpPr txBox="1"/>
          <p:nvPr/>
        </p:nvSpPr>
        <p:spPr>
          <a:xfrm>
            <a:off x="3653790" y="6510325"/>
            <a:ext cx="1852295" cy="360680"/>
          </a:xfrm>
          <a:prstGeom prst="rect">
            <a:avLst/>
          </a:prstGeom>
        </p:spPr>
        <p:txBody>
          <a:bodyPr vert="horz" wrap="square" lIns="0" tIns="0" rIns="0" bIns="0" rtlCol="0">
            <a:spAutoFit/>
          </a:bodyPr>
          <a:lstStyle/>
          <a:p>
            <a:pPr marL="1270" algn="ctr">
              <a:lnSpc>
                <a:spcPts val="1240"/>
              </a:lnSpc>
            </a:pPr>
            <a:r>
              <a:rPr sz="1200" spc="-10" dirty="0">
                <a:solidFill>
                  <a:srgbClr val="888888"/>
                </a:solidFill>
                <a:latin typeface="Calibri"/>
                <a:cs typeface="Calibri"/>
              </a:rPr>
              <a:t>Loretta Manzato,</a:t>
            </a:r>
            <a:r>
              <a:rPr sz="1200" spc="-65" dirty="0">
                <a:solidFill>
                  <a:srgbClr val="888888"/>
                </a:solidFill>
                <a:latin typeface="Calibri"/>
                <a:cs typeface="Calibri"/>
              </a:rPr>
              <a:t> </a:t>
            </a:r>
            <a:r>
              <a:rPr sz="1200" spc="-5" dirty="0">
                <a:solidFill>
                  <a:srgbClr val="888888"/>
                </a:solidFill>
                <a:latin typeface="Calibri"/>
                <a:cs typeface="Calibri"/>
              </a:rPr>
              <a:t>BALI</a:t>
            </a:r>
            <a:endParaRPr sz="1200">
              <a:latin typeface="Calibri"/>
              <a:cs typeface="Calibri"/>
            </a:endParaRPr>
          </a:p>
          <a:p>
            <a:pPr algn="ctr">
              <a:lnSpc>
                <a:spcPct val="100000"/>
              </a:lnSpc>
            </a:pPr>
            <a:r>
              <a:rPr sz="1200" spc="-10" dirty="0">
                <a:solidFill>
                  <a:srgbClr val="888888"/>
                </a:solidFill>
                <a:latin typeface="Calibri"/>
                <a:cs typeface="Calibri"/>
              </a:rPr>
              <a:t>Università </a:t>
            </a:r>
            <a:r>
              <a:rPr sz="1200" spc="-5" dirty="0">
                <a:solidFill>
                  <a:srgbClr val="888888"/>
                </a:solidFill>
                <a:latin typeface="Calibri"/>
                <a:cs typeface="Calibri"/>
              </a:rPr>
              <a:t>Ca' </a:t>
            </a:r>
            <a:r>
              <a:rPr sz="1200" spc="-10" dirty="0">
                <a:solidFill>
                  <a:srgbClr val="888888"/>
                </a:solidFill>
                <a:latin typeface="Calibri"/>
                <a:cs typeface="Calibri"/>
              </a:rPr>
              <a:t>Foscari</a:t>
            </a:r>
            <a:r>
              <a:rPr sz="1200" spc="-15" dirty="0">
                <a:solidFill>
                  <a:srgbClr val="888888"/>
                </a:solidFill>
                <a:latin typeface="Calibri"/>
                <a:cs typeface="Calibri"/>
              </a:rPr>
              <a:t> </a:t>
            </a:r>
            <a:r>
              <a:rPr sz="1200" spc="-10" dirty="0">
                <a:solidFill>
                  <a:srgbClr val="888888"/>
                </a:solidFill>
                <a:latin typeface="Calibri"/>
                <a:cs typeface="Calibri"/>
              </a:rPr>
              <a:t>Venezia</a:t>
            </a:r>
            <a:endParaRPr sz="12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267" y="198881"/>
            <a:ext cx="8688070" cy="452120"/>
          </a:xfrm>
          <a:prstGeom prst="rect">
            <a:avLst/>
          </a:prstGeom>
        </p:spPr>
        <p:txBody>
          <a:bodyPr vert="horz" wrap="square" lIns="0" tIns="12065" rIns="0" bIns="0" rtlCol="0">
            <a:spAutoFit/>
          </a:bodyPr>
          <a:lstStyle/>
          <a:p>
            <a:pPr marL="12700">
              <a:lnSpc>
                <a:spcPct val="100000"/>
              </a:lnSpc>
              <a:spcBef>
                <a:spcPts val="95"/>
              </a:spcBef>
            </a:pPr>
            <a:r>
              <a:rPr sz="2800" b="0" spc="-15" dirty="0">
                <a:solidFill>
                  <a:srgbClr val="000000"/>
                </a:solidFill>
                <a:latin typeface="Calibri"/>
                <a:cs typeface="Calibri"/>
              </a:rPr>
              <a:t>Distribuzione </a:t>
            </a:r>
            <a:r>
              <a:rPr sz="2800" b="0" spc="-10" dirty="0">
                <a:solidFill>
                  <a:srgbClr val="000000"/>
                </a:solidFill>
                <a:latin typeface="Calibri"/>
                <a:cs typeface="Calibri"/>
              </a:rPr>
              <a:t>delle </a:t>
            </a:r>
            <a:r>
              <a:rPr sz="2800" b="0" spc="-20" dirty="0">
                <a:solidFill>
                  <a:srgbClr val="000000"/>
                </a:solidFill>
                <a:latin typeface="Calibri"/>
                <a:cs typeface="Calibri"/>
              </a:rPr>
              <a:t>versioni </a:t>
            </a:r>
            <a:r>
              <a:rPr sz="2800" b="0" spc="-10" dirty="0">
                <a:solidFill>
                  <a:srgbClr val="000000"/>
                </a:solidFill>
                <a:latin typeface="Calibri"/>
                <a:cs typeface="Calibri"/>
              </a:rPr>
              <a:t>linguistiche per </a:t>
            </a:r>
            <a:r>
              <a:rPr sz="2800" b="0" spc="-15" dirty="0">
                <a:solidFill>
                  <a:srgbClr val="000000"/>
                </a:solidFill>
                <a:latin typeface="Calibri"/>
                <a:cs typeface="Calibri"/>
              </a:rPr>
              <a:t>aree</a:t>
            </a:r>
            <a:r>
              <a:rPr sz="2800" b="0" spc="225" dirty="0">
                <a:solidFill>
                  <a:srgbClr val="000000"/>
                </a:solidFill>
                <a:latin typeface="Calibri"/>
                <a:cs typeface="Calibri"/>
              </a:rPr>
              <a:t> </a:t>
            </a:r>
            <a:r>
              <a:rPr sz="2800" b="0" spc="-15" dirty="0">
                <a:solidFill>
                  <a:srgbClr val="000000"/>
                </a:solidFill>
                <a:latin typeface="Calibri"/>
                <a:cs typeface="Calibri"/>
              </a:rPr>
              <a:t>geografiche</a:t>
            </a:r>
            <a:endParaRPr sz="2800">
              <a:latin typeface="Calibri"/>
              <a:cs typeface="Calibri"/>
            </a:endParaRPr>
          </a:p>
        </p:txBody>
      </p:sp>
      <p:sp>
        <p:nvSpPr>
          <p:cNvPr id="3" name="object 3"/>
          <p:cNvSpPr/>
          <p:nvPr/>
        </p:nvSpPr>
        <p:spPr>
          <a:xfrm>
            <a:off x="971600" y="980732"/>
            <a:ext cx="7419975" cy="51625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70013" y="979144"/>
            <a:ext cx="7423150" cy="5165725"/>
          </a:xfrm>
          <a:custGeom>
            <a:avLst/>
            <a:gdLst/>
            <a:ahLst/>
            <a:cxnLst/>
            <a:rect l="l" t="t" r="r" b="b"/>
            <a:pathLst>
              <a:path w="7423150" h="5165725">
                <a:moveTo>
                  <a:pt x="0" y="5165725"/>
                </a:moveTo>
                <a:lnTo>
                  <a:pt x="7423150" y="5165725"/>
                </a:lnTo>
                <a:lnTo>
                  <a:pt x="7423150" y="0"/>
                </a:lnTo>
                <a:lnTo>
                  <a:pt x="0" y="0"/>
                </a:lnTo>
                <a:lnTo>
                  <a:pt x="0" y="5165725"/>
                </a:lnTo>
                <a:close/>
              </a:path>
            </a:pathLst>
          </a:custGeom>
          <a:ln w="3175">
            <a:solidFill>
              <a:srgbClr val="A6A6A6"/>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7992" y="0"/>
            <a:ext cx="2611755" cy="467995"/>
          </a:xfrm>
          <a:prstGeom prst="rect">
            <a:avLst/>
          </a:prstGeom>
        </p:spPr>
        <p:txBody>
          <a:bodyPr vert="horz" wrap="square" lIns="0" tIns="12700" rIns="0" bIns="0" rtlCol="0">
            <a:spAutoFit/>
          </a:bodyPr>
          <a:lstStyle/>
          <a:p>
            <a:pPr marL="12700">
              <a:lnSpc>
                <a:spcPct val="100000"/>
              </a:lnSpc>
              <a:spcBef>
                <a:spcPts val="100"/>
              </a:spcBef>
            </a:pPr>
            <a:r>
              <a:rPr sz="2900" spc="-30" dirty="0"/>
              <a:t>Fare </a:t>
            </a:r>
            <a:r>
              <a:rPr sz="2900" dirty="0"/>
              <a:t>una</a:t>
            </a:r>
            <a:r>
              <a:rPr sz="2900" spc="-80" dirty="0"/>
              <a:t> </a:t>
            </a:r>
            <a:r>
              <a:rPr sz="2900" spc="-10" dirty="0"/>
              <a:t>ricerca?</a:t>
            </a:r>
            <a:endParaRPr sz="2900"/>
          </a:p>
        </p:txBody>
      </p:sp>
      <p:sp>
        <p:nvSpPr>
          <p:cNvPr id="3" name="object 3"/>
          <p:cNvSpPr txBox="1"/>
          <p:nvPr/>
        </p:nvSpPr>
        <p:spPr>
          <a:xfrm>
            <a:off x="957783" y="394208"/>
            <a:ext cx="7166609"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0000"/>
                </a:solidFill>
                <a:latin typeface="Calibri"/>
                <a:cs typeface="Calibri"/>
              </a:rPr>
              <a:t>Gli </a:t>
            </a:r>
            <a:r>
              <a:rPr sz="2400" b="1" spc="-10" dirty="0">
                <a:solidFill>
                  <a:srgbClr val="FF0000"/>
                </a:solidFill>
                <a:latin typeface="Calibri"/>
                <a:cs typeface="Calibri"/>
              </a:rPr>
              <a:t>studenti universitari preferiscono </a:t>
            </a:r>
            <a:r>
              <a:rPr sz="2400" b="1" spc="-5" dirty="0">
                <a:solidFill>
                  <a:srgbClr val="FF0000"/>
                </a:solidFill>
                <a:latin typeface="Calibri"/>
                <a:cs typeface="Calibri"/>
              </a:rPr>
              <a:t>Google </a:t>
            </a:r>
            <a:r>
              <a:rPr sz="2400" b="1" dirty="0">
                <a:solidFill>
                  <a:srgbClr val="FF0000"/>
                </a:solidFill>
                <a:latin typeface="Calibri"/>
                <a:cs typeface="Calibri"/>
              </a:rPr>
              <a:t>e</a:t>
            </a:r>
            <a:r>
              <a:rPr sz="2400" b="1" spc="-45" dirty="0">
                <a:solidFill>
                  <a:srgbClr val="FF0000"/>
                </a:solidFill>
                <a:latin typeface="Calibri"/>
                <a:cs typeface="Calibri"/>
              </a:rPr>
              <a:t> </a:t>
            </a:r>
            <a:r>
              <a:rPr sz="2400" b="1" spc="-10" dirty="0">
                <a:solidFill>
                  <a:srgbClr val="FF0000"/>
                </a:solidFill>
                <a:latin typeface="Calibri"/>
                <a:cs typeface="Calibri"/>
              </a:rPr>
              <a:t>Wikipedia</a:t>
            </a:r>
            <a:endParaRPr sz="2400">
              <a:latin typeface="Calibri"/>
              <a:cs typeface="Calibri"/>
            </a:endParaRPr>
          </a:p>
        </p:txBody>
      </p:sp>
      <p:sp>
        <p:nvSpPr>
          <p:cNvPr id="4" name="object 4"/>
          <p:cNvSpPr txBox="1"/>
          <p:nvPr/>
        </p:nvSpPr>
        <p:spPr>
          <a:xfrm>
            <a:off x="330200" y="1092530"/>
            <a:ext cx="5650865" cy="5579110"/>
          </a:xfrm>
          <a:prstGeom prst="rect">
            <a:avLst/>
          </a:prstGeom>
        </p:spPr>
        <p:txBody>
          <a:bodyPr vert="horz" wrap="square" lIns="0" tIns="12065" rIns="0" bIns="0" rtlCol="0">
            <a:spAutoFit/>
          </a:bodyPr>
          <a:lstStyle/>
          <a:p>
            <a:pPr marL="12700" marR="125095">
              <a:lnSpc>
                <a:spcPct val="100000"/>
              </a:lnSpc>
              <a:spcBef>
                <a:spcPts val="95"/>
              </a:spcBef>
              <a:buFont typeface="Wingdings"/>
              <a:buChar char=""/>
              <a:tabLst>
                <a:tab pos="355600" algn="l"/>
                <a:tab pos="356235" algn="l"/>
              </a:tabLst>
            </a:pPr>
            <a:r>
              <a:rPr sz="1600" spc="-10" dirty="0">
                <a:latin typeface="Calibri"/>
                <a:cs typeface="Calibri"/>
              </a:rPr>
              <a:t>Un report </a:t>
            </a:r>
            <a:r>
              <a:rPr sz="1600" spc="-5" dirty="0">
                <a:latin typeface="Calibri"/>
                <a:cs typeface="Calibri"/>
              </a:rPr>
              <a:t>di </a:t>
            </a:r>
            <a:r>
              <a:rPr sz="1600" spc="-10" dirty="0">
                <a:latin typeface="Calibri"/>
                <a:cs typeface="Calibri"/>
              </a:rPr>
              <a:t>OCLC </a:t>
            </a:r>
            <a:r>
              <a:rPr sz="1600" spc="-5" dirty="0">
                <a:latin typeface="Calibri"/>
                <a:cs typeface="Calibri"/>
              </a:rPr>
              <a:t>nel </a:t>
            </a:r>
            <a:r>
              <a:rPr sz="1600" spc="-10" dirty="0">
                <a:latin typeface="Calibri"/>
                <a:cs typeface="Calibri"/>
              </a:rPr>
              <a:t>2006 </a:t>
            </a:r>
            <a:r>
              <a:rPr sz="1600" spc="-15" dirty="0">
                <a:latin typeface="Calibri"/>
                <a:cs typeface="Calibri"/>
              </a:rPr>
              <a:t>rileva </a:t>
            </a:r>
            <a:r>
              <a:rPr sz="1600" spc="-5" dirty="0">
                <a:latin typeface="Calibri"/>
                <a:cs typeface="Calibri"/>
              </a:rPr>
              <a:t>che l’89% degli </a:t>
            </a:r>
            <a:r>
              <a:rPr sz="1600" spc="-10" dirty="0">
                <a:latin typeface="Calibri"/>
                <a:cs typeface="Calibri"/>
              </a:rPr>
              <a:t>studenti  universitari </a:t>
            </a:r>
            <a:r>
              <a:rPr sz="1600" spc="-5" dirty="0">
                <a:latin typeface="Calibri"/>
                <a:cs typeface="Calibri"/>
              </a:rPr>
              <a:t>utilizza i </a:t>
            </a:r>
            <a:r>
              <a:rPr sz="1600" spc="-10" dirty="0">
                <a:latin typeface="Calibri"/>
                <a:cs typeface="Calibri"/>
              </a:rPr>
              <a:t>motori </a:t>
            </a:r>
            <a:r>
              <a:rPr sz="1600" spc="-5" dirty="0">
                <a:latin typeface="Calibri"/>
                <a:cs typeface="Calibri"/>
              </a:rPr>
              <a:t>di </a:t>
            </a:r>
            <a:r>
              <a:rPr sz="1600" spc="-15" dirty="0">
                <a:latin typeface="Calibri"/>
                <a:cs typeface="Calibri"/>
              </a:rPr>
              <a:t>ricerca </a:t>
            </a:r>
            <a:r>
              <a:rPr sz="1600" spc="-10" dirty="0">
                <a:latin typeface="Calibri"/>
                <a:cs typeface="Calibri"/>
              </a:rPr>
              <a:t>(68% </a:t>
            </a:r>
            <a:r>
              <a:rPr sz="1600" spc="-5" dirty="0">
                <a:latin typeface="Calibri"/>
                <a:cs typeface="Calibri"/>
              </a:rPr>
              <a:t>Google) </a:t>
            </a:r>
            <a:r>
              <a:rPr sz="1600" spc="-10" dirty="0">
                <a:latin typeface="Calibri"/>
                <a:cs typeface="Calibri"/>
              </a:rPr>
              <a:t>per avviare una  ricerca. Difficilmente, </a:t>
            </a:r>
            <a:r>
              <a:rPr sz="1600" spc="-5" dirty="0">
                <a:latin typeface="Calibri"/>
                <a:cs typeface="Calibri"/>
              </a:rPr>
              <a:t>anche in </a:t>
            </a:r>
            <a:r>
              <a:rPr sz="1600" spc="-15" dirty="0">
                <a:latin typeface="Calibri"/>
                <a:cs typeface="Calibri"/>
              </a:rPr>
              <a:t>fase </a:t>
            </a:r>
            <a:r>
              <a:rPr sz="1600" spc="-5" dirty="0">
                <a:latin typeface="Calibri"/>
                <a:cs typeface="Calibri"/>
              </a:rPr>
              <a:t>di </a:t>
            </a:r>
            <a:r>
              <a:rPr sz="1600" spc="-15" dirty="0">
                <a:latin typeface="Calibri"/>
                <a:cs typeface="Calibri"/>
              </a:rPr>
              <a:t>approfondimento, </a:t>
            </a:r>
            <a:r>
              <a:rPr sz="1600" spc="-5" dirty="0">
                <a:latin typeface="Calibri"/>
                <a:cs typeface="Calibri"/>
              </a:rPr>
              <a:t>si </a:t>
            </a:r>
            <a:r>
              <a:rPr sz="1600" spc="-10" dirty="0">
                <a:latin typeface="Calibri"/>
                <a:cs typeface="Calibri"/>
              </a:rPr>
              <a:t>rivolge  </a:t>
            </a:r>
            <a:r>
              <a:rPr sz="1600" spc="-5" dirty="0">
                <a:latin typeface="Calibri"/>
                <a:cs typeface="Calibri"/>
              </a:rPr>
              <a:t>alle più </a:t>
            </a:r>
            <a:r>
              <a:rPr sz="1600" spc="-15" dirty="0">
                <a:latin typeface="Calibri"/>
                <a:cs typeface="Calibri"/>
              </a:rPr>
              <a:t>autorevoli </a:t>
            </a:r>
            <a:r>
              <a:rPr sz="1600" spc="-10" dirty="0">
                <a:latin typeface="Calibri"/>
                <a:cs typeface="Calibri"/>
              </a:rPr>
              <a:t>banche dati </a:t>
            </a:r>
            <a:r>
              <a:rPr sz="1600" spc="-5" dirty="0">
                <a:latin typeface="Calibri"/>
                <a:cs typeface="Calibri"/>
              </a:rPr>
              <a:t>e pubblicazioni</a:t>
            </a:r>
            <a:r>
              <a:rPr sz="1600" spc="-25" dirty="0">
                <a:latin typeface="Calibri"/>
                <a:cs typeface="Calibri"/>
              </a:rPr>
              <a:t> </a:t>
            </a:r>
            <a:r>
              <a:rPr sz="1600" spc="-5" dirty="0">
                <a:latin typeface="Calibri"/>
                <a:cs typeface="Calibri"/>
              </a:rPr>
              <a:t>accademiche.</a:t>
            </a:r>
            <a:endParaRPr sz="1600">
              <a:latin typeface="Calibri"/>
              <a:cs typeface="Calibri"/>
            </a:endParaRPr>
          </a:p>
          <a:p>
            <a:pPr marL="12700">
              <a:lnSpc>
                <a:spcPct val="100000"/>
              </a:lnSpc>
              <a:spcBef>
                <a:spcPts val="35"/>
              </a:spcBef>
            </a:pPr>
            <a:r>
              <a:rPr sz="900" u="sng" spc="-5" dirty="0">
                <a:solidFill>
                  <a:srgbClr val="0000FF"/>
                </a:solidFill>
                <a:latin typeface="Calibri"/>
                <a:cs typeface="Calibri"/>
                <a:hlinkClick r:id="rId2"/>
              </a:rPr>
              <a:t>Jillian </a:t>
            </a:r>
            <a:r>
              <a:rPr sz="900" u="sng" dirty="0">
                <a:solidFill>
                  <a:srgbClr val="0000FF"/>
                </a:solidFill>
                <a:latin typeface="Calibri"/>
                <a:cs typeface="Calibri"/>
                <a:hlinkClick r:id="rId2"/>
              </a:rPr>
              <a:t>R. </a:t>
            </a:r>
            <a:r>
              <a:rPr sz="900" u="sng" spc="-5" dirty="0">
                <a:solidFill>
                  <a:srgbClr val="0000FF"/>
                </a:solidFill>
                <a:latin typeface="Calibri"/>
                <a:cs typeface="Calibri"/>
                <a:hlinkClick r:id="rId2"/>
              </a:rPr>
              <a:t>Griffiths, Peter Brophy, </a:t>
            </a:r>
            <a:r>
              <a:rPr sz="900" u="sng" dirty="0">
                <a:solidFill>
                  <a:srgbClr val="0000FF"/>
                </a:solidFill>
                <a:latin typeface="Calibri"/>
                <a:cs typeface="Calibri"/>
                <a:hlinkClick r:id="rId2"/>
              </a:rPr>
              <a:t>2005. </a:t>
            </a:r>
            <a:r>
              <a:rPr sz="900" u="sng" spc="-5" dirty="0">
                <a:solidFill>
                  <a:srgbClr val="0000FF"/>
                </a:solidFill>
                <a:latin typeface="Calibri"/>
                <a:cs typeface="Calibri"/>
                <a:hlinkClick r:id="rId2"/>
              </a:rPr>
              <a:t>Student Searching Behavior and the Web: Use </a:t>
            </a:r>
            <a:r>
              <a:rPr sz="900" u="sng" dirty="0">
                <a:solidFill>
                  <a:srgbClr val="0000FF"/>
                </a:solidFill>
                <a:latin typeface="Calibri"/>
                <a:cs typeface="Calibri"/>
                <a:hlinkClick r:id="rId2"/>
              </a:rPr>
              <a:t>of </a:t>
            </a:r>
            <a:r>
              <a:rPr sz="900" u="sng" spc="-5" dirty="0">
                <a:solidFill>
                  <a:srgbClr val="0000FF"/>
                </a:solidFill>
                <a:latin typeface="Calibri"/>
                <a:cs typeface="Calibri"/>
                <a:hlinkClick r:id="rId2"/>
              </a:rPr>
              <a:t>Academic Resources and</a:t>
            </a:r>
            <a:r>
              <a:rPr sz="900" u="sng" spc="185" dirty="0">
                <a:solidFill>
                  <a:srgbClr val="0000FF"/>
                </a:solidFill>
                <a:latin typeface="Calibri"/>
                <a:cs typeface="Calibri"/>
                <a:hlinkClick r:id="rId2"/>
              </a:rPr>
              <a:t> </a:t>
            </a:r>
            <a:r>
              <a:rPr sz="900" u="sng" spc="-5" dirty="0">
                <a:solidFill>
                  <a:srgbClr val="0000FF"/>
                </a:solidFill>
                <a:latin typeface="Calibri"/>
                <a:cs typeface="Calibri"/>
                <a:hlinkClick r:id="rId2"/>
              </a:rPr>
              <a:t>Google,</a:t>
            </a:r>
            <a:endParaRPr sz="900">
              <a:latin typeface="Calibri"/>
              <a:cs typeface="Calibri"/>
            </a:endParaRPr>
          </a:p>
          <a:p>
            <a:pPr marL="12700">
              <a:lnSpc>
                <a:spcPct val="100000"/>
              </a:lnSpc>
            </a:pPr>
            <a:r>
              <a:rPr sz="900" i="1" u="sng" spc="-5" dirty="0">
                <a:solidFill>
                  <a:srgbClr val="0000FF"/>
                </a:solidFill>
                <a:latin typeface="Calibri"/>
                <a:cs typeface="Calibri"/>
                <a:hlinkClick r:id="rId2"/>
              </a:rPr>
              <a:t>Library </a:t>
            </a:r>
            <a:r>
              <a:rPr sz="900" i="1" u="sng" dirty="0">
                <a:solidFill>
                  <a:srgbClr val="0000FF"/>
                </a:solidFill>
                <a:latin typeface="Calibri"/>
                <a:cs typeface="Calibri"/>
                <a:hlinkClick r:id="rId2"/>
              </a:rPr>
              <a:t>Trends</a:t>
            </a:r>
            <a:r>
              <a:rPr sz="900" u="sng" dirty="0">
                <a:solidFill>
                  <a:srgbClr val="0000FF"/>
                </a:solidFill>
                <a:latin typeface="Calibri"/>
                <a:cs typeface="Calibri"/>
                <a:hlinkClick r:id="rId2"/>
              </a:rPr>
              <a:t>, 53 (4):</a:t>
            </a:r>
            <a:r>
              <a:rPr sz="900" u="sng" spc="-100" dirty="0">
                <a:solidFill>
                  <a:srgbClr val="0000FF"/>
                </a:solidFill>
                <a:latin typeface="Calibri"/>
                <a:cs typeface="Calibri"/>
                <a:hlinkClick r:id="rId2"/>
              </a:rPr>
              <a:t> </a:t>
            </a:r>
            <a:r>
              <a:rPr sz="900" u="sng" spc="-5" dirty="0">
                <a:solidFill>
                  <a:srgbClr val="0000FF"/>
                </a:solidFill>
                <a:latin typeface="Calibri"/>
                <a:cs typeface="Calibri"/>
                <a:hlinkClick r:id="rId2"/>
              </a:rPr>
              <a:t>539–554</a:t>
            </a:r>
            <a:endParaRPr sz="900">
              <a:latin typeface="Calibri"/>
              <a:cs typeface="Calibri"/>
            </a:endParaRPr>
          </a:p>
          <a:p>
            <a:pPr marL="12700" marR="492759">
              <a:lnSpc>
                <a:spcPct val="100000"/>
              </a:lnSpc>
            </a:pPr>
            <a:r>
              <a:rPr sz="900" u="sng" spc="-5" dirty="0">
                <a:solidFill>
                  <a:srgbClr val="0000FF"/>
                </a:solidFill>
                <a:latin typeface="Calibri"/>
                <a:cs typeface="Calibri"/>
                <a:hlinkClick r:id="rId3"/>
              </a:rPr>
              <a:t>De Rosa, Cathy. </a:t>
            </a:r>
            <a:r>
              <a:rPr sz="900" u="sng" dirty="0">
                <a:solidFill>
                  <a:srgbClr val="0000FF"/>
                </a:solidFill>
                <a:latin typeface="Calibri"/>
                <a:cs typeface="Calibri"/>
                <a:hlinkClick r:id="rId3"/>
              </a:rPr>
              <a:t>2006. </a:t>
            </a:r>
            <a:r>
              <a:rPr sz="900" i="1" u="sng" spc="-5" dirty="0">
                <a:solidFill>
                  <a:srgbClr val="0000FF"/>
                </a:solidFill>
                <a:latin typeface="Calibri"/>
                <a:cs typeface="Calibri"/>
                <a:hlinkClick r:id="rId3"/>
              </a:rPr>
              <a:t>College students' perceptions of libraries </a:t>
            </a:r>
            <a:r>
              <a:rPr sz="900" i="1" u="sng" dirty="0">
                <a:solidFill>
                  <a:srgbClr val="0000FF"/>
                </a:solidFill>
                <a:latin typeface="Calibri"/>
                <a:cs typeface="Calibri"/>
                <a:hlinkClick r:id="rId3"/>
              </a:rPr>
              <a:t>and </a:t>
            </a:r>
            <a:r>
              <a:rPr sz="900" i="1" u="sng" spc="-5" dirty="0">
                <a:solidFill>
                  <a:srgbClr val="0000FF"/>
                </a:solidFill>
                <a:latin typeface="Calibri"/>
                <a:cs typeface="Calibri"/>
                <a:hlinkClick r:id="rId3"/>
              </a:rPr>
              <a:t>information resources: </a:t>
            </a:r>
            <a:r>
              <a:rPr sz="900" i="1" u="sng" dirty="0">
                <a:solidFill>
                  <a:srgbClr val="0000FF"/>
                </a:solidFill>
                <a:latin typeface="Calibri"/>
                <a:cs typeface="Calibri"/>
                <a:hlinkClick r:id="rId3"/>
              </a:rPr>
              <a:t>a </a:t>
            </a:r>
            <a:r>
              <a:rPr sz="900" i="1" u="sng" spc="-5" dirty="0">
                <a:solidFill>
                  <a:srgbClr val="0000FF"/>
                </a:solidFill>
                <a:latin typeface="Calibri"/>
                <a:cs typeface="Calibri"/>
                <a:hlinkClick r:id="rId3"/>
              </a:rPr>
              <a:t>report </a:t>
            </a:r>
            <a:r>
              <a:rPr sz="900" i="1" u="sng" dirty="0">
                <a:solidFill>
                  <a:srgbClr val="0000FF"/>
                </a:solidFill>
                <a:latin typeface="Calibri"/>
                <a:cs typeface="Calibri"/>
                <a:hlinkClick r:id="rId3"/>
              </a:rPr>
              <a:t>to the </a:t>
            </a:r>
            <a:r>
              <a:rPr sz="900" i="1" u="sng" spc="-5" dirty="0">
                <a:solidFill>
                  <a:srgbClr val="0000FF"/>
                </a:solidFill>
                <a:latin typeface="Calibri"/>
                <a:cs typeface="Calibri"/>
                <a:hlinkClick r:id="rId3"/>
              </a:rPr>
              <a:t>OCLC </a:t>
            </a:r>
            <a:r>
              <a:rPr sz="900" i="1" spc="-5" dirty="0">
                <a:solidFill>
                  <a:srgbClr val="0000FF"/>
                </a:solidFill>
                <a:latin typeface="Calibri"/>
                <a:cs typeface="Calibri"/>
              </a:rPr>
              <a:t> </a:t>
            </a:r>
            <a:r>
              <a:rPr sz="900" i="1" u="sng" spc="-5" dirty="0">
                <a:solidFill>
                  <a:srgbClr val="0000FF"/>
                </a:solidFill>
                <a:latin typeface="Calibri"/>
                <a:cs typeface="Calibri"/>
                <a:hlinkClick r:id="rId3"/>
              </a:rPr>
              <a:t>membership</a:t>
            </a:r>
            <a:r>
              <a:rPr sz="900" u="sng" spc="-5" dirty="0">
                <a:solidFill>
                  <a:srgbClr val="0000FF"/>
                </a:solidFill>
                <a:latin typeface="Calibri"/>
                <a:cs typeface="Calibri"/>
                <a:hlinkClick r:id="rId3"/>
              </a:rPr>
              <a:t>. Dublin, Ohio: OCLC Online Computer Library</a:t>
            </a:r>
            <a:r>
              <a:rPr sz="900" u="sng" spc="40" dirty="0">
                <a:solidFill>
                  <a:srgbClr val="0000FF"/>
                </a:solidFill>
                <a:latin typeface="Calibri"/>
                <a:cs typeface="Calibri"/>
                <a:hlinkClick r:id="rId3"/>
              </a:rPr>
              <a:t> </a:t>
            </a:r>
            <a:r>
              <a:rPr sz="900" u="sng" spc="-5" dirty="0">
                <a:solidFill>
                  <a:srgbClr val="0000FF"/>
                </a:solidFill>
                <a:latin typeface="Calibri"/>
                <a:cs typeface="Calibri"/>
                <a:hlinkClick r:id="rId3"/>
              </a:rPr>
              <a:t>Center.</a:t>
            </a:r>
            <a:endParaRPr sz="900">
              <a:latin typeface="Calibri"/>
              <a:cs typeface="Calibri"/>
            </a:endParaRPr>
          </a:p>
          <a:p>
            <a:pPr>
              <a:lnSpc>
                <a:spcPct val="100000"/>
              </a:lnSpc>
            </a:pPr>
            <a:endParaRPr sz="800">
              <a:latin typeface="Times New Roman"/>
              <a:cs typeface="Times New Roman"/>
            </a:endParaRPr>
          </a:p>
          <a:p>
            <a:pPr marL="12700" marR="123189">
              <a:lnSpc>
                <a:spcPct val="100000"/>
              </a:lnSpc>
              <a:buFont typeface="Wingdings"/>
              <a:buChar char=""/>
              <a:tabLst>
                <a:tab pos="355600" algn="l"/>
                <a:tab pos="356235" algn="l"/>
              </a:tabLst>
            </a:pPr>
            <a:r>
              <a:rPr sz="1600" spc="-5" dirty="0">
                <a:latin typeface="Calibri"/>
                <a:cs typeface="Calibri"/>
              </a:rPr>
              <a:t>Alcuni </a:t>
            </a:r>
            <a:r>
              <a:rPr sz="1600" spc="-10" dirty="0">
                <a:latin typeface="Calibri"/>
                <a:cs typeface="Calibri"/>
              </a:rPr>
              <a:t>studi </a:t>
            </a:r>
            <a:r>
              <a:rPr sz="1600" spc="-5" dirty="0">
                <a:latin typeface="Calibri"/>
                <a:cs typeface="Calibri"/>
              </a:rPr>
              <a:t>sulle abitudini di </a:t>
            </a:r>
            <a:r>
              <a:rPr sz="1600" spc="-15" dirty="0">
                <a:latin typeface="Calibri"/>
                <a:cs typeface="Calibri"/>
              </a:rPr>
              <a:t>ricerca </a:t>
            </a:r>
            <a:r>
              <a:rPr sz="1600" spc="-5" dirty="0">
                <a:latin typeface="Calibri"/>
                <a:cs typeface="Calibri"/>
              </a:rPr>
              <a:t>degli </a:t>
            </a:r>
            <a:r>
              <a:rPr sz="1600" spc="-10" dirty="0">
                <a:latin typeface="Calibri"/>
                <a:cs typeface="Calibri"/>
              </a:rPr>
              <a:t>studenti universitari  </a:t>
            </a:r>
            <a:r>
              <a:rPr sz="1600" spc="-5" dirty="0">
                <a:latin typeface="Calibri"/>
                <a:cs typeface="Calibri"/>
              </a:rPr>
              <a:t>evidenziano </a:t>
            </a:r>
            <a:r>
              <a:rPr sz="1600" spc="-10" dirty="0">
                <a:latin typeface="Calibri"/>
                <a:cs typeface="Calibri"/>
              </a:rPr>
              <a:t>come </a:t>
            </a:r>
            <a:r>
              <a:rPr sz="1600" spc="-5" dirty="0">
                <a:latin typeface="Calibri"/>
                <a:cs typeface="Calibri"/>
              </a:rPr>
              <a:t>la </a:t>
            </a:r>
            <a:r>
              <a:rPr sz="1600" b="1" spc="-10" dirty="0">
                <a:latin typeface="Calibri"/>
                <a:cs typeface="Calibri"/>
              </a:rPr>
              <a:t>percezione del </a:t>
            </a:r>
            <a:r>
              <a:rPr sz="1600" b="1" spc="-5" dirty="0">
                <a:latin typeface="Calibri"/>
                <a:cs typeface="Calibri"/>
              </a:rPr>
              <a:t>successo di </a:t>
            </a:r>
            <a:r>
              <a:rPr sz="1600" b="1" spc="-10" dirty="0">
                <a:latin typeface="Calibri"/>
                <a:cs typeface="Calibri"/>
              </a:rPr>
              <a:t>una ricerca </a:t>
            </a:r>
            <a:r>
              <a:rPr sz="1600" spc="-5" dirty="0">
                <a:latin typeface="Calibri"/>
                <a:cs typeface="Calibri"/>
              </a:rPr>
              <a:t>risieda  nel </a:t>
            </a:r>
            <a:r>
              <a:rPr sz="1600" b="1" spc="-10" dirty="0">
                <a:latin typeface="Calibri"/>
                <a:cs typeface="Calibri"/>
              </a:rPr>
              <a:t>reperimento </a:t>
            </a:r>
            <a:r>
              <a:rPr sz="1600" spc="-10" dirty="0">
                <a:latin typeface="Calibri"/>
                <a:cs typeface="Calibri"/>
              </a:rPr>
              <a:t>facile </a:t>
            </a:r>
            <a:r>
              <a:rPr sz="1600" spc="-5" dirty="0">
                <a:latin typeface="Calibri"/>
                <a:cs typeface="Calibri"/>
              </a:rPr>
              <a:t>e veloce delle </a:t>
            </a:r>
            <a:r>
              <a:rPr sz="1600" spc="-10" dirty="0">
                <a:latin typeface="Calibri"/>
                <a:cs typeface="Calibri"/>
              </a:rPr>
              <a:t>informazioni. </a:t>
            </a:r>
            <a:r>
              <a:rPr sz="1600" spc="-5" dirty="0">
                <a:latin typeface="Calibri"/>
                <a:cs typeface="Calibri"/>
              </a:rPr>
              <a:t>Il </a:t>
            </a:r>
            <a:r>
              <a:rPr sz="1600" spc="-10" dirty="0">
                <a:latin typeface="Calibri"/>
                <a:cs typeface="Calibri"/>
              </a:rPr>
              <a:t>vantaggio  </a:t>
            </a:r>
            <a:r>
              <a:rPr sz="1600" spc="-15" dirty="0">
                <a:latin typeface="Calibri"/>
                <a:cs typeface="Calibri"/>
              </a:rPr>
              <a:t>dell’accesso </a:t>
            </a:r>
            <a:r>
              <a:rPr sz="1600" spc="-10" dirty="0">
                <a:latin typeface="Calibri"/>
                <a:cs typeface="Calibri"/>
              </a:rPr>
              <a:t>immediato </a:t>
            </a:r>
            <a:r>
              <a:rPr sz="1600" spc="-15" dirty="0">
                <a:latin typeface="Calibri"/>
                <a:cs typeface="Calibri"/>
              </a:rPr>
              <a:t>prevale </a:t>
            </a:r>
            <a:r>
              <a:rPr sz="1600" spc="-5" dirty="0">
                <a:latin typeface="Calibri"/>
                <a:cs typeface="Calibri"/>
              </a:rPr>
              <a:t>sul </a:t>
            </a:r>
            <a:r>
              <a:rPr sz="1600" spc="-10" dirty="0">
                <a:latin typeface="Calibri"/>
                <a:cs typeface="Calibri"/>
              </a:rPr>
              <a:t>grado </a:t>
            </a:r>
            <a:r>
              <a:rPr sz="1600" spc="-5" dirty="0">
                <a:latin typeface="Calibri"/>
                <a:cs typeface="Calibri"/>
              </a:rPr>
              <a:t>di </a:t>
            </a:r>
            <a:r>
              <a:rPr sz="1600" spc="-10" dirty="0">
                <a:latin typeface="Calibri"/>
                <a:cs typeface="Calibri"/>
              </a:rPr>
              <a:t>affidabilità </a:t>
            </a:r>
            <a:r>
              <a:rPr sz="1600" spc="-15" dirty="0">
                <a:latin typeface="Calibri"/>
                <a:cs typeface="Calibri"/>
              </a:rPr>
              <a:t>e/o  autorevolezza </a:t>
            </a:r>
            <a:r>
              <a:rPr sz="1600" spc="-5" dirty="0">
                <a:latin typeface="Calibri"/>
                <a:cs typeface="Calibri"/>
              </a:rPr>
              <a:t>dei</a:t>
            </a:r>
            <a:r>
              <a:rPr sz="1600" spc="10" dirty="0">
                <a:latin typeface="Calibri"/>
                <a:cs typeface="Calibri"/>
              </a:rPr>
              <a:t> </a:t>
            </a:r>
            <a:r>
              <a:rPr sz="1600" spc="-10" dirty="0">
                <a:latin typeface="Calibri"/>
                <a:cs typeface="Calibri"/>
              </a:rPr>
              <a:t>contenuti.</a:t>
            </a:r>
            <a:endParaRPr sz="1600">
              <a:latin typeface="Calibri"/>
              <a:cs typeface="Calibri"/>
            </a:endParaRPr>
          </a:p>
          <a:p>
            <a:pPr marL="12700">
              <a:lnSpc>
                <a:spcPct val="100000"/>
              </a:lnSpc>
              <a:spcBef>
                <a:spcPts val="40"/>
              </a:spcBef>
            </a:pPr>
            <a:r>
              <a:rPr sz="900" u="sng" spc="-5" dirty="0">
                <a:solidFill>
                  <a:srgbClr val="0000FF"/>
                </a:solidFill>
                <a:latin typeface="Calibri"/>
                <a:cs typeface="Calibri"/>
                <a:hlinkClick r:id="rId4"/>
              </a:rPr>
              <a:t>Kyung-Sun Kim</a:t>
            </a:r>
            <a:r>
              <a:rPr sz="900" i="1" u="sng" spc="-5" dirty="0">
                <a:solidFill>
                  <a:srgbClr val="0000FF"/>
                </a:solidFill>
                <a:latin typeface="Calibri"/>
                <a:cs typeface="Calibri"/>
                <a:hlinkClick r:id="rId4"/>
              </a:rPr>
              <a:t>, </a:t>
            </a:r>
            <a:r>
              <a:rPr sz="900" u="sng" spc="-10" dirty="0">
                <a:solidFill>
                  <a:srgbClr val="0000FF"/>
                </a:solidFill>
                <a:latin typeface="Calibri"/>
                <a:cs typeface="Calibri"/>
                <a:hlinkClick r:id="rId4"/>
              </a:rPr>
              <a:t>Sei-Ching </a:t>
            </a:r>
            <a:r>
              <a:rPr sz="900" u="sng" spc="-5" dirty="0">
                <a:solidFill>
                  <a:srgbClr val="0000FF"/>
                </a:solidFill>
                <a:latin typeface="Calibri"/>
                <a:cs typeface="Calibri"/>
                <a:hlinkClick r:id="rId4"/>
              </a:rPr>
              <a:t>Joanna </a:t>
            </a:r>
            <a:r>
              <a:rPr sz="900" u="sng" spc="-10" dirty="0">
                <a:solidFill>
                  <a:srgbClr val="0000FF"/>
                </a:solidFill>
                <a:latin typeface="Calibri"/>
                <a:cs typeface="Calibri"/>
                <a:hlinkClick r:id="rId4"/>
              </a:rPr>
              <a:t>Sin. </a:t>
            </a:r>
            <a:r>
              <a:rPr sz="900" u="sng" spc="-5" dirty="0">
                <a:solidFill>
                  <a:srgbClr val="0000FF"/>
                </a:solidFill>
                <a:latin typeface="Calibri"/>
                <a:cs typeface="Calibri"/>
                <a:hlinkClick r:id="rId4"/>
              </a:rPr>
              <a:t>2011. Selecting</a:t>
            </a:r>
            <a:r>
              <a:rPr sz="900" u="sng" spc="55" dirty="0">
                <a:solidFill>
                  <a:srgbClr val="0000FF"/>
                </a:solidFill>
                <a:latin typeface="Calibri"/>
                <a:cs typeface="Calibri"/>
                <a:hlinkClick r:id="rId4"/>
              </a:rPr>
              <a:t> </a:t>
            </a:r>
            <a:r>
              <a:rPr sz="900" u="sng" spc="-5" dirty="0">
                <a:solidFill>
                  <a:srgbClr val="0000FF"/>
                </a:solidFill>
                <a:latin typeface="Calibri"/>
                <a:cs typeface="Calibri"/>
                <a:hlinkClick r:id="rId4"/>
              </a:rPr>
              <a:t>Quality Sources: Bridging the Gap between the Perception and Use</a:t>
            </a:r>
            <a:endParaRPr sz="900">
              <a:latin typeface="Calibri"/>
              <a:cs typeface="Calibri"/>
            </a:endParaRPr>
          </a:p>
          <a:p>
            <a:pPr marL="12700">
              <a:lnSpc>
                <a:spcPct val="100000"/>
              </a:lnSpc>
            </a:pPr>
            <a:r>
              <a:rPr sz="900" u="sng" dirty="0">
                <a:solidFill>
                  <a:srgbClr val="0000FF"/>
                </a:solidFill>
                <a:latin typeface="Calibri"/>
                <a:cs typeface="Calibri"/>
                <a:hlinkClick r:id="rId4"/>
              </a:rPr>
              <a:t>of </a:t>
            </a:r>
            <a:r>
              <a:rPr sz="900" u="sng" spc="-5" dirty="0">
                <a:solidFill>
                  <a:srgbClr val="0000FF"/>
                </a:solidFill>
                <a:latin typeface="Calibri"/>
                <a:cs typeface="Calibri"/>
                <a:hlinkClick r:id="rId4"/>
              </a:rPr>
              <a:t>Information Sources. </a:t>
            </a:r>
            <a:r>
              <a:rPr sz="900" i="1" u="sng" spc="-5" dirty="0">
                <a:solidFill>
                  <a:srgbClr val="0000FF"/>
                </a:solidFill>
                <a:latin typeface="Calibri"/>
                <a:cs typeface="Calibri"/>
                <a:hlinkClick r:id="rId4"/>
              </a:rPr>
              <a:t>Journal of Information Science</a:t>
            </a:r>
            <a:r>
              <a:rPr sz="900" u="sng" spc="-5" dirty="0">
                <a:solidFill>
                  <a:srgbClr val="0000FF"/>
                </a:solidFill>
                <a:latin typeface="Calibri"/>
                <a:cs typeface="Calibri"/>
                <a:hlinkClick r:id="rId4"/>
              </a:rPr>
              <a:t>, </a:t>
            </a:r>
            <a:r>
              <a:rPr sz="900" u="sng" dirty="0">
                <a:solidFill>
                  <a:srgbClr val="0000FF"/>
                </a:solidFill>
                <a:latin typeface="Calibri"/>
                <a:cs typeface="Calibri"/>
                <a:hlinkClick r:id="rId4"/>
              </a:rPr>
              <a:t>37 (2) :</a:t>
            </a:r>
            <a:r>
              <a:rPr sz="900" u="sng" spc="-30" dirty="0">
                <a:solidFill>
                  <a:srgbClr val="0000FF"/>
                </a:solidFill>
                <a:latin typeface="Calibri"/>
                <a:cs typeface="Calibri"/>
                <a:hlinkClick r:id="rId4"/>
              </a:rPr>
              <a:t> </a:t>
            </a:r>
            <a:r>
              <a:rPr sz="900" u="sng" dirty="0">
                <a:solidFill>
                  <a:srgbClr val="0000FF"/>
                </a:solidFill>
                <a:latin typeface="Calibri"/>
                <a:cs typeface="Calibri"/>
                <a:hlinkClick r:id="rId4"/>
              </a:rPr>
              <a:t>186</a:t>
            </a:r>
            <a:endParaRPr sz="900">
              <a:latin typeface="Calibri"/>
              <a:cs typeface="Calibri"/>
            </a:endParaRPr>
          </a:p>
          <a:p>
            <a:pPr marL="12700">
              <a:lnSpc>
                <a:spcPct val="100000"/>
              </a:lnSpc>
            </a:pPr>
            <a:r>
              <a:rPr sz="900" u="sng" spc="-525" dirty="0">
                <a:solidFill>
                  <a:srgbClr val="0000FF"/>
                </a:solidFill>
                <a:latin typeface="Calibri"/>
                <a:cs typeface="Calibri"/>
                <a:hlinkClick r:id="rId5"/>
              </a:rPr>
              <a:t>A</a:t>
            </a:r>
            <a:r>
              <a:rPr sz="900" u="sng" spc="-5" dirty="0">
                <a:solidFill>
                  <a:srgbClr val="0000FF"/>
                </a:solidFill>
                <a:latin typeface="Calibri"/>
                <a:cs typeface="Calibri"/>
                <a:hlinkClick r:id="rId5"/>
              </a:rPr>
              <a:t>lison </a:t>
            </a:r>
            <a:r>
              <a:rPr sz="900" u="sng" dirty="0">
                <a:solidFill>
                  <a:srgbClr val="0000FF"/>
                </a:solidFill>
                <a:latin typeface="Calibri"/>
                <a:cs typeface="Calibri"/>
                <a:hlinkClick r:id="rId5"/>
              </a:rPr>
              <a:t>J. </a:t>
            </a:r>
            <a:r>
              <a:rPr sz="900" u="sng" spc="-5" dirty="0">
                <a:solidFill>
                  <a:srgbClr val="0000FF"/>
                </a:solidFill>
                <a:latin typeface="Calibri"/>
                <a:cs typeface="Calibri"/>
                <a:hlinkClick r:id="rId5"/>
              </a:rPr>
              <a:t>Head and Michael </a:t>
            </a:r>
            <a:r>
              <a:rPr sz="900" u="sng" dirty="0">
                <a:solidFill>
                  <a:srgbClr val="0000FF"/>
                </a:solidFill>
                <a:latin typeface="Calibri"/>
                <a:cs typeface="Calibri"/>
                <a:hlinkClick r:id="rId5"/>
              </a:rPr>
              <a:t>B. </a:t>
            </a:r>
            <a:r>
              <a:rPr sz="900" u="sng" spc="-5" dirty="0">
                <a:solidFill>
                  <a:srgbClr val="0000FF"/>
                </a:solidFill>
                <a:latin typeface="Calibri"/>
                <a:cs typeface="Calibri"/>
                <a:hlinkClick r:id="rId5"/>
              </a:rPr>
              <a:t>Eisenberg. </a:t>
            </a:r>
            <a:r>
              <a:rPr sz="900" u="sng" dirty="0">
                <a:solidFill>
                  <a:srgbClr val="0000FF"/>
                </a:solidFill>
                <a:latin typeface="Calibri"/>
                <a:cs typeface="Calibri"/>
                <a:hlinkClick r:id="rId5"/>
              </a:rPr>
              <a:t>2010. </a:t>
            </a:r>
            <a:r>
              <a:rPr sz="900" u="sng" spc="-5" dirty="0">
                <a:solidFill>
                  <a:srgbClr val="0000FF"/>
                </a:solidFill>
                <a:latin typeface="Calibri"/>
                <a:cs typeface="Calibri"/>
                <a:hlinkClick r:id="rId5"/>
              </a:rPr>
              <a:t>“How today’s college students use Wikipedia for course-related</a:t>
            </a:r>
            <a:r>
              <a:rPr sz="900" u="sng" spc="0" dirty="0">
                <a:solidFill>
                  <a:srgbClr val="0000FF"/>
                </a:solidFill>
                <a:latin typeface="Calibri"/>
                <a:cs typeface="Calibri"/>
                <a:hlinkClick r:id="rId5"/>
              </a:rPr>
              <a:t> </a:t>
            </a:r>
            <a:r>
              <a:rPr sz="900" u="sng" spc="-5" dirty="0">
                <a:solidFill>
                  <a:srgbClr val="0000FF"/>
                </a:solidFill>
                <a:latin typeface="Calibri"/>
                <a:cs typeface="Calibri"/>
                <a:hlinkClick r:id="rId5"/>
              </a:rPr>
              <a:t>research,”</a:t>
            </a:r>
            <a:endParaRPr sz="900">
              <a:latin typeface="Calibri"/>
              <a:cs typeface="Calibri"/>
            </a:endParaRPr>
          </a:p>
          <a:p>
            <a:pPr marL="12700">
              <a:lnSpc>
                <a:spcPct val="100000"/>
              </a:lnSpc>
            </a:pPr>
            <a:r>
              <a:rPr sz="900" i="1" u="sng" spc="-5" dirty="0">
                <a:solidFill>
                  <a:srgbClr val="0000FF"/>
                </a:solidFill>
                <a:latin typeface="Calibri"/>
                <a:cs typeface="Calibri"/>
                <a:hlinkClick r:id="rId5"/>
              </a:rPr>
              <a:t>First Monda</a:t>
            </a:r>
            <a:r>
              <a:rPr sz="900" u="sng" spc="-5" dirty="0">
                <a:solidFill>
                  <a:srgbClr val="0000FF"/>
                </a:solidFill>
                <a:latin typeface="Calibri"/>
                <a:cs typeface="Calibri"/>
                <a:hlinkClick r:id="rId5"/>
              </a:rPr>
              <a:t>y, </a:t>
            </a:r>
            <a:r>
              <a:rPr sz="900" u="sng" dirty="0">
                <a:solidFill>
                  <a:srgbClr val="0000FF"/>
                </a:solidFill>
                <a:latin typeface="Calibri"/>
                <a:cs typeface="Calibri"/>
                <a:hlinkClick r:id="rId5"/>
              </a:rPr>
              <a:t>15</a:t>
            </a:r>
            <a:r>
              <a:rPr sz="900" u="sng" spc="-25" dirty="0">
                <a:solidFill>
                  <a:srgbClr val="0000FF"/>
                </a:solidFill>
                <a:latin typeface="Calibri"/>
                <a:cs typeface="Calibri"/>
                <a:hlinkClick r:id="rId5"/>
              </a:rPr>
              <a:t> </a:t>
            </a:r>
            <a:r>
              <a:rPr sz="900" u="sng" dirty="0">
                <a:solidFill>
                  <a:srgbClr val="0000FF"/>
                </a:solidFill>
                <a:latin typeface="Calibri"/>
                <a:cs typeface="Calibri"/>
                <a:hlinkClick r:id="rId5"/>
              </a:rPr>
              <a:t>(3)</a:t>
            </a:r>
            <a:endParaRPr sz="900">
              <a:latin typeface="Calibri"/>
              <a:cs typeface="Calibri"/>
            </a:endParaRPr>
          </a:p>
          <a:p>
            <a:pPr>
              <a:lnSpc>
                <a:spcPct val="100000"/>
              </a:lnSpc>
              <a:spcBef>
                <a:spcPts val="10"/>
              </a:spcBef>
            </a:pPr>
            <a:endParaRPr sz="1000">
              <a:latin typeface="Times New Roman"/>
              <a:cs typeface="Times New Roman"/>
            </a:endParaRPr>
          </a:p>
          <a:p>
            <a:pPr marL="12700" marR="337185">
              <a:lnSpc>
                <a:spcPct val="100000"/>
              </a:lnSpc>
            </a:pPr>
            <a:r>
              <a:rPr sz="1600" spc="-5" dirty="0">
                <a:latin typeface="Calibri"/>
                <a:cs typeface="Calibri"/>
              </a:rPr>
              <a:t>Nello </a:t>
            </a:r>
            <a:r>
              <a:rPr sz="1600" spc="-10" dirty="0">
                <a:latin typeface="Calibri"/>
                <a:cs typeface="Calibri"/>
              </a:rPr>
              <a:t>specifico, ricerche sull’uso </a:t>
            </a:r>
            <a:r>
              <a:rPr sz="1600" spc="-5" dirty="0">
                <a:latin typeface="Calibri"/>
                <a:cs typeface="Calibri"/>
              </a:rPr>
              <a:t>di Wikipedia </a:t>
            </a:r>
            <a:r>
              <a:rPr sz="1600" spc="-20" dirty="0">
                <a:latin typeface="Calibri"/>
                <a:cs typeface="Calibri"/>
              </a:rPr>
              <a:t>fra </a:t>
            </a:r>
            <a:r>
              <a:rPr sz="1600" spc="-5" dirty="0">
                <a:latin typeface="Calibri"/>
                <a:cs typeface="Calibri"/>
              </a:rPr>
              <a:t>gli </a:t>
            </a:r>
            <a:r>
              <a:rPr sz="1600" spc="-10" dirty="0">
                <a:latin typeface="Calibri"/>
                <a:cs typeface="Calibri"/>
              </a:rPr>
              <a:t>studenti  universitari rilevano come nonostante essa </a:t>
            </a:r>
            <a:r>
              <a:rPr sz="1600" spc="-5" dirty="0">
                <a:latin typeface="Calibri"/>
                <a:cs typeface="Calibri"/>
              </a:rPr>
              <a:t>si </a:t>
            </a:r>
            <a:r>
              <a:rPr sz="1600" spc="-15" dirty="0">
                <a:latin typeface="Calibri"/>
                <a:cs typeface="Calibri"/>
              </a:rPr>
              <a:t>confermi </a:t>
            </a:r>
            <a:r>
              <a:rPr sz="1600" spc="-10" dirty="0">
                <a:latin typeface="Calibri"/>
                <a:cs typeface="Calibri"/>
              </a:rPr>
              <a:t>essere </a:t>
            </a:r>
            <a:r>
              <a:rPr sz="1600" spc="-5" dirty="0">
                <a:latin typeface="Calibri"/>
                <a:cs typeface="Calibri"/>
              </a:rPr>
              <a:t>lo  </a:t>
            </a:r>
            <a:r>
              <a:rPr sz="1600" spc="-10" dirty="0">
                <a:latin typeface="Calibri"/>
                <a:cs typeface="Calibri"/>
              </a:rPr>
              <a:t>strumento privilegiato per </a:t>
            </a:r>
            <a:r>
              <a:rPr sz="1600" spc="-5" dirty="0">
                <a:latin typeface="Calibri"/>
                <a:cs typeface="Calibri"/>
              </a:rPr>
              <a:t>le </a:t>
            </a:r>
            <a:r>
              <a:rPr sz="1600" spc="-10" dirty="0">
                <a:latin typeface="Calibri"/>
                <a:cs typeface="Calibri"/>
              </a:rPr>
              <a:t>loro ricerche </a:t>
            </a:r>
            <a:r>
              <a:rPr sz="1600" spc="-5" dirty="0">
                <a:latin typeface="Calibri"/>
                <a:cs typeface="Calibri"/>
              </a:rPr>
              <a:t>(motivi: </a:t>
            </a:r>
            <a:r>
              <a:rPr sz="1600" spc="-10" dirty="0">
                <a:latin typeface="Calibri"/>
                <a:cs typeface="Calibri"/>
              </a:rPr>
              <a:t>facilità d'uso,  </a:t>
            </a:r>
            <a:r>
              <a:rPr sz="1600" spc="-15" dirty="0">
                <a:latin typeface="Calibri"/>
                <a:cs typeface="Calibri"/>
              </a:rPr>
              <a:t>offerta </a:t>
            </a:r>
            <a:r>
              <a:rPr sz="1600" spc="-5" dirty="0">
                <a:latin typeface="Calibri"/>
                <a:cs typeface="Calibri"/>
              </a:rPr>
              <a:t>di </a:t>
            </a:r>
            <a:r>
              <a:rPr sz="1600" spc="-10" dirty="0">
                <a:latin typeface="Calibri"/>
                <a:cs typeface="Calibri"/>
              </a:rPr>
              <a:t>informazioni </a:t>
            </a:r>
            <a:r>
              <a:rPr sz="1600" spc="-5" dirty="0">
                <a:latin typeface="Calibri"/>
                <a:cs typeface="Calibri"/>
              </a:rPr>
              <a:t>di base, ampia </a:t>
            </a:r>
            <a:r>
              <a:rPr sz="1600" spc="-15" dirty="0">
                <a:latin typeface="Calibri"/>
                <a:cs typeface="Calibri"/>
              </a:rPr>
              <a:t>copertura), </a:t>
            </a:r>
            <a:r>
              <a:rPr sz="1600" spc="-10" dirty="0">
                <a:latin typeface="Calibri"/>
                <a:cs typeface="Calibri"/>
              </a:rPr>
              <a:t>non riceva un  </a:t>
            </a:r>
            <a:r>
              <a:rPr sz="1600" spc="-15" dirty="0">
                <a:latin typeface="Calibri"/>
                <a:cs typeface="Calibri"/>
              </a:rPr>
              <a:t>altrettanto elevato </a:t>
            </a:r>
            <a:r>
              <a:rPr sz="1600" spc="-10" dirty="0">
                <a:latin typeface="Calibri"/>
                <a:cs typeface="Calibri"/>
              </a:rPr>
              <a:t>consenso </a:t>
            </a:r>
            <a:r>
              <a:rPr sz="1600" spc="-15" dirty="0">
                <a:latin typeface="Calibri"/>
                <a:cs typeface="Calibri"/>
              </a:rPr>
              <a:t>circa </a:t>
            </a:r>
            <a:r>
              <a:rPr sz="1600" spc="-5" dirty="0">
                <a:latin typeface="Calibri"/>
                <a:cs typeface="Calibri"/>
              </a:rPr>
              <a:t>la </a:t>
            </a:r>
            <a:r>
              <a:rPr sz="1600" spc="-10" dirty="0">
                <a:latin typeface="Calibri"/>
                <a:cs typeface="Calibri"/>
              </a:rPr>
              <a:t>qualità </a:t>
            </a:r>
            <a:r>
              <a:rPr sz="1600" spc="-5" dirty="0">
                <a:latin typeface="Calibri"/>
                <a:cs typeface="Calibri"/>
              </a:rPr>
              <a:t>dei </a:t>
            </a:r>
            <a:r>
              <a:rPr sz="1600" spc="-10" dirty="0">
                <a:latin typeface="Calibri"/>
                <a:cs typeface="Calibri"/>
              </a:rPr>
              <a:t>suoi</a:t>
            </a:r>
            <a:r>
              <a:rPr sz="1600" spc="125" dirty="0">
                <a:latin typeface="Calibri"/>
                <a:cs typeface="Calibri"/>
              </a:rPr>
              <a:t> </a:t>
            </a:r>
            <a:r>
              <a:rPr sz="1600" spc="-10" dirty="0">
                <a:latin typeface="Calibri"/>
                <a:cs typeface="Calibri"/>
              </a:rPr>
              <a:t>contenuti.</a:t>
            </a:r>
            <a:endParaRPr sz="1600">
              <a:latin typeface="Calibri"/>
              <a:cs typeface="Calibri"/>
            </a:endParaRPr>
          </a:p>
          <a:p>
            <a:pPr marL="12700" marR="313690">
              <a:lnSpc>
                <a:spcPct val="100000"/>
              </a:lnSpc>
            </a:pPr>
            <a:r>
              <a:rPr sz="1600" spc="-5" dirty="0">
                <a:latin typeface="Calibri"/>
                <a:cs typeface="Calibri"/>
              </a:rPr>
              <a:t>Un giudizio di </a:t>
            </a:r>
            <a:r>
              <a:rPr sz="1600" spc="-10" dirty="0">
                <a:latin typeface="Calibri"/>
                <a:cs typeface="Calibri"/>
              </a:rPr>
              <a:t>maggiore affidabilità (qualità </a:t>
            </a:r>
            <a:r>
              <a:rPr sz="1600" spc="-5" dirty="0">
                <a:latin typeface="Calibri"/>
                <a:cs typeface="Calibri"/>
              </a:rPr>
              <a:t>e </a:t>
            </a:r>
            <a:r>
              <a:rPr sz="1600" spc="-10" dirty="0">
                <a:latin typeface="Calibri"/>
                <a:cs typeface="Calibri"/>
              </a:rPr>
              <a:t>credibilità) </a:t>
            </a:r>
            <a:r>
              <a:rPr sz="1600" spc="-5" dirty="0">
                <a:latin typeface="Calibri"/>
                <a:cs typeface="Calibri"/>
              </a:rPr>
              <a:t>è </a:t>
            </a:r>
            <a:r>
              <a:rPr sz="1600" spc="-15" dirty="0">
                <a:latin typeface="Calibri"/>
                <a:cs typeface="Calibri"/>
              </a:rPr>
              <a:t>invece  </a:t>
            </a:r>
            <a:r>
              <a:rPr sz="1600" spc="-5" dirty="0">
                <a:latin typeface="Calibri"/>
                <a:cs typeface="Calibri"/>
              </a:rPr>
              <a:t>assegnato alle </a:t>
            </a:r>
            <a:r>
              <a:rPr sz="1600" spc="-10" dirty="0">
                <a:latin typeface="Calibri"/>
                <a:cs typeface="Calibri"/>
              </a:rPr>
              <a:t>risorse messe </a:t>
            </a:r>
            <a:r>
              <a:rPr sz="1600" spc="-5" dirty="0">
                <a:latin typeface="Calibri"/>
                <a:cs typeface="Calibri"/>
              </a:rPr>
              <a:t>a disposizione dalla</a:t>
            </a:r>
            <a:r>
              <a:rPr sz="1600" dirty="0">
                <a:latin typeface="Calibri"/>
                <a:cs typeface="Calibri"/>
              </a:rPr>
              <a:t> </a:t>
            </a:r>
            <a:r>
              <a:rPr sz="1600" spc="-10" dirty="0">
                <a:latin typeface="Calibri"/>
                <a:cs typeface="Calibri"/>
              </a:rPr>
              <a:t>biblioteca.</a:t>
            </a:r>
            <a:endParaRPr sz="1600">
              <a:latin typeface="Calibri"/>
              <a:cs typeface="Calibri"/>
            </a:endParaRPr>
          </a:p>
          <a:p>
            <a:pPr marL="12700" marR="111125">
              <a:lnSpc>
                <a:spcPct val="100000"/>
              </a:lnSpc>
              <a:spcBef>
                <a:spcPts val="40"/>
              </a:spcBef>
            </a:pPr>
            <a:r>
              <a:rPr sz="900" u="sng" spc="-5" dirty="0">
                <a:solidFill>
                  <a:srgbClr val="0000FF"/>
                </a:solidFill>
                <a:latin typeface="Calibri"/>
                <a:cs typeface="Calibri"/>
                <a:hlinkClick r:id="rId6"/>
              </a:rPr>
              <a:t>Sook Lim. </a:t>
            </a:r>
            <a:r>
              <a:rPr sz="900" u="sng" dirty="0">
                <a:solidFill>
                  <a:srgbClr val="0000FF"/>
                </a:solidFill>
                <a:latin typeface="Calibri"/>
                <a:cs typeface="Calibri"/>
                <a:hlinkClick r:id="rId6"/>
              </a:rPr>
              <a:t>2009. How </a:t>
            </a:r>
            <a:r>
              <a:rPr sz="900" u="sng" spc="-5" dirty="0">
                <a:solidFill>
                  <a:srgbClr val="0000FF"/>
                </a:solidFill>
                <a:latin typeface="Calibri"/>
                <a:cs typeface="Calibri"/>
                <a:hlinkClick r:id="rId6"/>
              </a:rPr>
              <a:t>and Why Do College Students Use Wikipedia? </a:t>
            </a:r>
            <a:r>
              <a:rPr sz="900" i="1" u="sng" spc="-5" dirty="0">
                <a:solidFill>
                  <a:srgbClr val="0000FF"/>
                </a:solidFill>
                <a:latin typeface="Calibri"/>
                <a:cs typeface="Calibri"/>
                <a:hlinkClick r:id="rId6"/>
              </a:rPr>
              <a:t>Journal of American Society for Information Science </a:t>
            </a:r>
            <a:r>
              <a:rPr sz="900" i="1" spc="-5" dirty="0">
                <a:solidFill>
                  <a:srgbClr val="0000FF"/>
                </a:solidFill>
                <a:latin typeface="Calibri"/>
                <a:cs typeface="Calibri"/>
              </a:rPr>
              <a:t> </a:t>
            </a:r>
            <a:r>
              <a:rPr sz="900" i="1" u="sng" dirty="0">
                <a:solidFill>
                  <a:srgbClr val="0000FF"/>
                </a:solidFill>
                <a:latin typeface="Calibri"/>
                <a:cs typeface="Calibri"/>
                <a:hlinkClick r:id="rId6"/>
              </a:rPr>
              <a:t>and</a:t>
            </a:r>
            <a:r>
              <a:rPr sz="900" i="1" u="sng" dirty="0">
                <a:solidFill>
                  <a:srgbClr val="0000FF"/>
                </a:solidFill>
                <a:latin typeface="Calibri"/>
                <a:cs typeface="Calibri"/>
              </a:rPr>
              <a:t> </a:t>
            </a:r>
            <a:r>
              <a:rPr sz="900" i="1" u="sng" spc="-5" dirty="0">
                <a:solidFill>
                  <a:srgbClr val="0000FF"/>
                </a:solidFill>
                <a:latin typeface="Calibri"/>
                <a:cs typeface="Calibri"/>
                <a:hlinkClick r:id="rId6"/>
              </a:rPr>
              <a:t>Technology</a:t>
            </a:r>
            <a:r>
              <a:rPr sz="900" i="1" u="sng" spc="-5" dirty="0">
                <a:solidFill>
                  <a:srgbClr val="0000FF"/>
                </a:solidFill>
                <a:latin typeface="Calibri"/>
                <a:cs typeface="Calibri"/>
              </a:rPr>
              <a:t> </a:t>
            </a:r>
            <a:r>
              <a:rPr sz="900" u="sng" dirty="0">
                <a:solidFill>
                  <a:srgbClr val="0000FF"/>
                </a:solidFill>
                <a:latin typeface="Calibri"/>
                <a:cs typeface="Calibri"/>
                <a:hlinkClick r:id="rId6"/>
              </a:rPr>
              <a:t>60 (11) :</a:t>
            </a:r>
            <a:r>
              <a:rPr sz="900" u="sng" spc="-80" dirty="0">
                <a:solidFill>
                  <a:srgbClr val="0000FF"/>
                </a:solidFill>
                <a:latin typeface="Calibri"/>
                <a:cs typeface="Calibri"/>
                <a:hlinkClick r:id="rId6"/>
              </a:rPr>
              <a:t> </a:t>
            </a:r>
            <a:r>
              <a:rPr sz="900" u="sng" spc="-5" dirty="0">
                <a:solidFill>
                  <a:srgbClr val="0000FF"/>
                </a:solidFill>
                <a:latin typeface="Calibri"/>
                <a:cs typeface="Calibri"/>
                <a:hlinkClick r:id="rId6"/>
              </a:rPr>
              <a:t>2189-2202</a:t>
            </a:r>
            <a:endParaRPr sz="900">
              <a:latin typeface="Calibri"/>
              <a:cs typeface="Calibri"/>
            </a:endParaRPr>
          </a:p>
        </p:txBody>
      </p:sp>
      <p:sp>
        <p:nvSpPr>
          <p:cNvPr id="5" name="object 5"/>
          <p:cNvSpPr/>
          <p:nvPr/>
        </p:nvSpPr>
        <p:spPr>
          <a:xfrm>
            <a:off x="6143625" y="1357249"/>
            <a:ext cx="2827020" cy="2038350"/>
          </a:xfrm>
          <a:prstGeom prst="rect">
            <a:avLst/>
          </a:prstGeom>
          <a:blipFill>
            <a:blip r:embed="rId7" cstate="print"/>
            <a:stretch>
              <a:fillRect/>
            </a:stretch>
          </a:blipFill>
        </p:spPr>
        <p:txBody>
          <a:bodyPr wrap="square" lIns="0" tIns="0" rIns="0" bIns="0" rtlCol="0"/>
          <a:lstStyle/>
          <a:p>
            <a:endParaRPr/>
          </a:p>
        </p:txBody>
      </p:sp>
      <p:sp>
        <p:nvSpPr>
          <p:cNvPr id="6" name="object 6"/>
          <p:cNvSpPr/>
          <p:nvPr/>
        </p:nvSpPr>
        <p:spPr>
          <a:xfrm>
            <a:off x="6142101" y="1355725"/>
            <a:ext cx="2830195" cy="2041525"/>
          </a:xfrm>
          <a:custGeom>
            <a:avLst/>
            <a:gdLst/>
            <a:ahLst/>
            <a:cxnLst/>
            <a:rect l="l" t="t" r="r" b="b"/>
            <a:pathLst>
              <a:path w="2830195" h="2041525">
                <a:moveTo>
                  <a:pt x="0" y="2041525"/>
                </a:moveTo>
                <a:lnTo>
                  <a:pt x="2830195" y="2041525"/>
                </a:lnTo>
                <a:lnTo>
                  <a:pt x="2830195" y="0"/>
                </a:lnTo>
                <a:lnTo>
                  <a:pt x="0" y="0"/>
                </a:lnTo>
                <a:lnTo>
                  <a:pt x="0" y="2041525"/>
                </a:lnTo>
                <a:close/>
              </a:path>
            </a:pathLst>
          </a:custGeom>
          <a:ln w="3175">
            <a:solidFill>
              <a:srgbClr val="000000"/>
            </a:solidFill>
          </a:ln>
        </p:spPr>
        <p:txBody>
          <a:bodyPr wrap="square" lIns="0" tIns="0" rIns="0" bIns="0" rtlCol="0"/>
          <a:lstStyle/>
          <a:p>
            <a:endParaRPr/>
          </a:p>
        </p:txBody>
      </p:sp>
      <p:sp>
        <p:nvSpPr>
          <p:cNvPr id="7" name="object 7"/>
          <p:cNvSpPr/>
          <p:nvPr/>
        </p:nvSpPr>
        <p:spPr>
          <a:xfrm>
            <a:off x="6715125" y="3643350"/>
            <a:ext cx="1786001" cy="2370963"/>
          </a:xfrm>
          <a:prstGeom prst="rect">
            <a:avLst/>
          </a:prstGeom>
          <a:blipFill>
            <a:blip r:embed="rId8" cstate="print"/>
            <a:stretch>
              <a:fillRect/>
            </a:stretch>
          </a:blipFill>
        </p:spPr>
        <p:txBody>
          <a:bodyPr wrap="square" lIns="0" tIns="0" rIns="0" bIns="0" rtlCol="0"/>
          <a:lstStyle/>
          <a:p>
            <a:endParaRPr/>
          </a:p>
        </p:txBody>
      </p:sp>
      <p:sp>
        <p:nvSpPr>
          <p:cNvPr id="8" name="object 8"/>
          <p:cNvSpPr/>
          <p:nvPr/>
        </p:nvSpPr>
        <p:spPr>
          <a:xfrm>
            <a:off x="6713601" y="3641762"/>
            <a:ext cx="1789430" cy="2374265"/>
          </a:xfrm>
          <a:custGeom>
            <a:avLst/>
            <a:gdLst/>
            <a:ahLst/>
            <a:cxnLst/>
            <a:rect l="l" t="t" r="r" b="b"/>
            <a:pathLst>
              <a:path w="1789429" h="2374265">
                <a:moveTo>
                  <a:pt x="0" y="2374138"/>
                </a:moveTo>
                <a:lnTo>
                  <a:pt x="1789176" y="2374138"/>
                </a:lnTo>
                <a:lnTo>
                  <a:pt x="1789176" y="0"/>
                </a:lnTo>
                <a:lnTo>
                  <a:pt x="0" y="0"/>
                </a:lnTo>
                <a:lnTo>
                  <a:pt x="0" y="2374138"/>
                </a:lnTo>
                <a:close/>
              </a:path>
            </a:pathLst>
          </a:custGeom>
          <a:ln w="3175">
            <a:solidFill>
              <a:srgbClr val="000000"/>
            </a:solidFill>
          </a:ln>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8241" y="255219"/>
            <a:ext cx="8420100" cy="574675"/>
          </a:xfrm>
          <a:prstGeom prst="rect">
            <a:avLst/>
          </a:prstGeom>
        </p:spPr>
        <p:txBody>
          <a:bodyPr vert="horz" wrap="square" lIns="0" tIns="12700" rIns="0" bIns="0" rtlCol="0">
            <a:spAutoFit/>
          </a:bodyPr>
          <a:lstStyle/>
          <a:p>
            <a:pPr marL="12700">
              <a:lnSpc>
                <a:spcPct val="100000"/>
              </a:lnSpc>
              <a:spcBef>
                <a:spcPts val="100"/>
              </a:spcBef>
            </a:pPr>
            <a:r>
              <a:rPr sz="3600" spc="-5" dirty="0"/>
              <a:t>Quale </a:t>
            </a:r>
            <a:r>
              <a:rPr sz="3600" spc="-10" dirty="0"/>
              <a:t>relazione </a:t>
            </a:r>
            <a:r>
              <a:rPr sz="3600" spc="-35" dirty="0"/>
              <a:t>fra </a:t>
            </a:r>
            <a:r>
              <a:rPr sz="3600" spc="-5" dirty="0"/>
              <a:t>Wikipedia </a:t>
            </a:r>
            <a:r>
              <a:rPr sz="3600" dirty="0"/>
              <a:t>e</a:t>
            </a:r>
            <a:r>
              <a:rPr sz="3600" spc="10" dirty="0"/>
              <a:t> </a:t>
            </a:r>
            <a:r>
              <a:rPr sz="3600" spc="-10" dirty="0"/>
              <a:t>Biblioteche?</a:t>
            </a:r>
            <a:endParaRPr sz="3600"/>
          </a:p>
        </p:txBody>
      </p:sp>
      <p:sp>
        <p:nvSpPr>
          <p:cNvPr id="3" name="object 3"/>
          <p:cNvSpPr txBox="1"/>
          <p:nvPr/>
        </p:nvSpPr>
        <p:spPr>
          <a:xfrm>
            <a:off x="474370" y="969721"/>
            <a:ext cx="8061959" cy="5112385"/>
          </a:xfrm>
          <a:prstGeom prst="rect">
            <a:avLst/>
          </a:prstGeom>
        </p:spPr>
        <p:txBody>
          <a:bodyPr vert="horz" wrap="square" lIns="0" tIns="12065" rIns="0" bIns="0" rtlCol="0">
            <a:spAutoFit/>
          </a:bodyPr>
          <a:lstStyle/>
          <a:p>
            <a:pPr marL="12700">
              <a:lnSpc>
                <a:spcPts val="2165"/>
              </a:lnSpc>
              <a:spcBef>
                <a:spcPts val="95"/>
              </a:spcBef>
            </a:pPr>
            <a:r>
              <a:rPr sz="1900" spc="-5" dirty="0">
                <a:latin typeface="Calibri"/>
                <a:cs typeface="Calibri"/>
              </a:rPr>
              <a:t>Nel </a:t>
            </a:r>
            <a:r>
              <a:rPr sz="1900" spc="-15" dirty="0">
                <a:latin typeface="Calibri"/>
                <a:cs typeface="Calibri"/>
              </a:rPr>
              <a:t>dibattito </a:t>
            </a:r>
            <a:r>
              <a:rPr sz="1900" spc="-10" dirty="0">
                <a:latin typeface="Calibri"/>
                <a:cs typeface="Calibri"/>
              </a:rPr>
              <a:t>sviluppatosi </a:t>
            </a:r>
            <a:r>
              <a:rPr sz="1900" spc="-20" dirty="0">
                <a:latin typeface="Calibri"/>
                <a:cs typeface="Calibri"/>
              </a:rPr>
              <a:t>fra </a:t>
            </a:r>
            <a:r>
              <a:rPr sz="1900" spc="-5" dirty="0">
                <a:latin typeface="Calibri"/>
                <a:cs typeface="Calibri"/>
              </a:rPr>
              <a:t>i </a:t>
            </a:r>
            <a:r>
              <a:rPr sz="1900" spc="-10" dirty="0">
                <a:latin typeface="Calibri"/>
                <a:cs typeface="Calibri"/>
              </a:rPr>
              <a:t>bibliotecari nello </a:t>
            </a:r>
            <a:r>
              <a:rPr sz="1900" spc="-15" dirty="0">
                <a:latin typeface="Calibri"/>
                <a:cs typeface="Calibri"/>
              </a:rPr>
              <a:t>scorso </a:t>
            </a:r>
            <a:r>
              <a:rPr sz="1900" spc="-10" dirty="0">
                <a:latin typeface="Calibri"/>
                <a:cs typeface="Calibri"/>
              </a:rPr>
              <a:t>decennio, compaiono </a:t>
            </a:r>
            <a:r>
              <a:rPr sz="1900" spc="-20" dirty="0">
                <a:latin typeface="Calibri"/>
                <a:cs typeface="Calibri"/>
              </a:rPr>
              <a:t>fra</a:t>
            </a:r>
            <a:r>
              <a:rPr sz="1900" spc="185" dirty="0">
                <a:latin typeface="Calibri"/>
                <a:cs typeface="Calibri"/>
              </a:rPr>
              <a:t> </a:t>
            </a:r>
            <a:r>
              <a:rPr sz="1900" spc="-5" dirty="0">
                <a:latin typeface="Calibri"/>
                <a:cs typeface="Calibri"/>
              </a:rPr>
              <a:t>le</a:t>
            </a:r>
            <a:endParaRPr sz="1900">
              <a:latin typeface="Calibri"/>
              <a:cs typeface="Calibri"/>
            </a:endParaRPr>
          </a:p>
          <a:p>
            <a:pPr marL="12700">
              <a:lnSpc>
                <a:spcPts val="2165"/>
              </a:lnSpc>
            </a:pPr>
            <a:r>
              <a:rPr sz="1900" spc="-10" dirty="0">
                <a:latin typeface="Calibri"/>
                <a:cs typeface="Calibri"/>
              </a:rPr>
              <a:t>altre </a:t>
            </a:r>
            <a:r>
              <a:rPr sz="1900" spc="-15" dirty="0">
                <a:latin typeface="Calibri"/>
                <a:cs typeface="Calibri"/>
              </a:rPr>
              <a:t>queste </a:t>
            </a:r>
            <a:r>
              <a:rPr sz="1900" spc="-10" dirty="0">
                <a:latin typeface="Calibri"/>
                <a:cs typeface="Calibri"/>
              </a:rPr>
              <a:t>due</a:t>
            </a:r>
            <a:r>
              <a:rPr sz="1900" spc="30" dirty="0">
                <a:latin typeface="Calibri"/>
                <a:cs typeface="Calibri"/>
              </a:rPr>
              <a:t> </a:t>
            </a:r>
            <a:r>
              <a:rPr sz="1900" spc="-10" dirty="0">
                <a:latin typeface="Calibri"/>
                <a:cs typeface="Calibri"/>
              </a:rPr>
              <a:t>posizioni:</a:t>
            </a:r>
            <a:endParaRPr sz="1900">
              <a:latin typeface="Calibri"/>
              <a:cs typeface="Calibri"/>
            </a:endParaRPr>
          </a:p>
          <a:p>
            <a:pPr>
              <a:lnSpc>
                <a:spcPct val="100000"/>
              </a:lnSpc>
              <a:spcBef>
                <a:spcPts val="20"/>
              </a:spcBef>
            </a:pPr>
            <a:endParaRPr sz="1700">
              <a:latin typeface="Times New Roman"/>
              <a:cs typeface="Times New Roman"/>
            </a:endParaRPr>
          </a:p>
          <a:p>
            <a:pPr marL="12700" marR="933450">
              <a:lnSpc>
                <a:spcPts val="2050"/>
              </a:lnSpc>
              <a:spcBef>
                <a:spcPts val="5"/>
              </a:spcBef>
              <a:buSzPct val="94736"/>
              <a:buFont typeface="Arial"/>
              <a:buChar char="•"/>
              <a:tabLst>
                <a:tab pos="142240" algn="l"/>
              </a:tabLst>
            </a:pPr>
            <a:r>
              <a:rPr sz="1900" spc="-10" dirty="0">
                <a:latin typeface="Calibri"/>
                <a:cs typeface="Calibri"/>
              </a:rPr>
              <a:t>Usare </a:t>
            </a:r>
            <a:r>
              <a:rPr sz="1900" spc="-5" dirty="0">
                <a:latin typeface="Calibri"/>
                <a:cs typeface="Calibri"/>
              </a:rPr>
              <a:t>Wikipedia </a:t>
            </a:r>
            <a:r>
              <a:rPr sz="1900" spc="-10" dirty="0">
                <a:latin typeface="Calibri"/>
                <a:cs typeface="Calibri"/>
              </a:rPr>
              <a:t>come </a:t>
            </a:r>
            <a:r>
              <a:rPr sz="1900" spc="-15" dirty="0">
                <a:latin typeface="Calibri"/>
                <a:cs typeface="Calibri"/>
              </a:rPr>
              <a:t>piattaforma </a:t>
            </a:r>
            <a:r>
              <a:rPr sz="1900" spc="-10" dirty="0">
                <a:latin typeface="Calibri"/>
                <a:cs typeface="Calibri"/>
              </a:rPr>
              <a:t>per </a:t>
            </a:r>
            <a:r>
              <a:rPr sz="1900" spc="-15" dirty="0">
                <a:latin typeface="Calibri"/>
                <a:cs typeface="Calibri"/>
              </a:rPr>
              <a:t>promuovere </a:t>
            </a:r>
            <a:r>
              <a:rPr sz="1900" spc="-5" dirty="0">
                <a:latin typeface="Calibri"/>
                <a:cs typeface="Calibri"/>
              </a:rPr>
              <a:t>e </a:t>
            </a:r>
            <a:r>
              <a:rPr sz="1900" spc="-15" dirty="0">
                <a:latin typeface="Calibri"/>
                <a:cs typeface="Calibri"/>
              </a:rPr>
              <a:t>dare </a:t>
            </a:r>
            <a:r>
              <a:rPr sz="1900" spc="-10" dirty="0">
                <a:latin typeface="Calibri"/>
                <a:cs typeface="Calibri"/>
              </a:rPr>
              <a:t>visibilità alle  collezioni della </a:t>
            </a:r>
            <a:r>
              <a:rPr sz="1900" spc="-15" dirty="0">
                <a:latin typeface="Calibri"/>
                <a:cs typeface="Calibri"/>
              </a:rPr>
              <a:t>propria </a:t>
            </a:r>
            <a:r>
              <a:rPr sz="1900" spc="-10" dirty="0">
                <a:latin typeface="Calibri"/>
                <a:cs typeface="Calibri"/>
              </a:rPr>
              <a:t>biblioteca </a:t>
            </a:r>
            <a:r>
              <a:rPr sz="1900" spc="-15" dirty="0">
                <a:solidFill>
                  <a:srgbClr val="FF0000"/>
                </a:solidFill>
                <a:latin typeface="Calibri"/>
                <a:cs typeface="Calibri"/>
              </a:rPr>
              <a:t>(portare </a:t>
            </a:r>
            <a:r>
              <a:rPr sz="1900" spc="-5" dirty="0">
                <a:solidFill>
                  <a:srgbClr val="FF0000"/>
                </a:solidFill>
                <a:latin typeface="Calibri"/>
                <a:cs typeface="Calibri"/>
              </a:rPr>
              <a:t>la </a:t>
            </a:r>
            <a:r>
              <a:rPr sz="1900" spc="-10" dirty="0">
                <a:solidFill>
                  <a:srgbClr val="FF0000"/>
                </a:solidFill>
                <a:latin typeface="Calibri"/>
                <a:cs typeface="Calibri"/>
              </a:rPr>
              <a:t>biblioteca </a:t>
            </a:r>
            <a:r>
              <a:rPr sz="1900" spc="-5" dirty="0">
                <a:solidFill>
                  <a:srgbClr val="FF0000"/>
                </a:solidFill>
                <a:latin typeface="Calibri"/>
                <a:cs typeface="Calibri"/>
              </a:rPr>
              <a:t>su</a:t>
            </a:r>
            <a:r>
              <a:rPr sz="1900" spc="240" dirty="0">
                <a:solidFill>
                  <a:srgbClr val="FF0000"/>
                </a:solidFill>
                <a:latin typeface="Calibri"/>
                <a:cs typeface="Calibri"/>
              </a:rPr>
              <a:t> </a:t>
            </a:r>
            <a:r>
              <a:rPr sz="1900" spc="-10" dirty="0">
                <a:solidFill>
                  <a:srgbClr val="FF0000"/>
                </a:solidFill>
                <a:latin typeface="Calibri"/>
                <a:cs typeface="Calibri"/>
              </a:rPr>
              <a:t>Wikipedia)</a:t>
            </a:r>
            <a:endParaRPr sz="1900">
              <a:latin typeface="Calibri"/>
              <a:cs typeface="Calibri"/>
            </a:endParaRPr>
          </a:p>
          <a:p>
            <a:pPr>
              <a:lnSpc>
                <a:spcPct val="100000"/>
              </a:lnSpc>
              <a:spcBef>
                <a:spcPts val="55"/>
              </a:spcBef>
              <a:buFont typeface="Arial"/>
              <a:buChar char="•"/>
            </a:pPr>
            <a:endParaRPr sz="1750">
              <a:latin typeface="Times New Roman"/>
              <a:cs typeface="Times New Roman"/>
            </a:endParaRPr>
          </a:p>
          <a:p>
            <a:pPr marL="12700" marR="260350">
              <a:lnSpc>
                <a:spcPts val="1839"/>
              </a:lnSpc>
            </a:pPr>
            <a:r>
              <a:rPr sz="1700" i="1" spc="-25" dirty="0">
                <a:latin typeface="Calibri"/>
                <a:cs typeface="Calibri"/>
              </a:rPr>
              <a:t>“We </a:t>
            </a:r>
            <a:r>
              <a:rPr sz="1700" i="1" spc="-5" dirty="0">
                <a:latin typeface="Calibri"/>
                <a:cs typeface="Calibri"/>
              </a:rPr>
              <a:t>may not have </a:t>
            </a:r>
            <a:r>
              <a:rPr sz="1700" i="1" dirty="0">
                <a:latin typeface="Calibri"/>
                <a:cs typeface="Calibri"/>
              </a:rPr>
              <a:t>resolved the issue </a:t>
            </a:r>
            <a:r>
              <a:rPr sz="1700" i="1" spc="-5" dirty="0">
                <a:latin typeface="Calibri"/>
                <a:cs typeface="Calibri"/>
              </a:rPr>
              <a:t>of putting Wikipedia </a:t>
            </a:r>
            <a:r>
              <a:rPr sz="1700" i="1" dirty="0">
                <a:latin typeface="Calibri"/>
                <a:cs typeface="Calibri"/>
              </a:rPr>
              <a:t>in libraries, </a:t>
            </a:r>
            <a:r>
              <a:rPr sz="1700" i="1" spc="-5" dirty="0">
                <a:latin typeface="Calibri"/>
                <a:cs typeface="Calibri"/>
              </a:rPr>
              <a:t>but </a:t>
            </a:r>
            <a:r>
              <a:rPr sz="1700" i="1" dirty="0">
                <a:latin typeface="Calibri"/>
                <a:cs typeface="Calibri"/>
              </a:rPr>
              <a:t>we </a:t>
            </a:r>
            <a:r>
              <a:rPr sz="1700" i="1" spc="-5" dirty="0">
                <a:latin typeface="Calibri"/>
                <a:cs typeface="Calibri"/>
              </a:rPr>
              <a:t>think we’ve  </a:t>
            </a:r>
            <a:r>
              <a:rPr sz="1700" i="1" spc="-10" dirty="0">
                <a:latin typeface="Calibri"/>
                <a:cs typeface="Calibri"/>
              </a:rPr>
              <a:t>found </a:t>
            </a:r>
            <a:r>
              <a:rPr sz="1700" i="1" spc="-5" dirty="0">
                <a:latin typeface="Calibri"/>
                <a:cs typeface="Calibri"/>
              </a:rPr>
              <a:t>an effective </a:t>
            </a:r>
            <a:r>
              <a:rPr sz="1700" i="1" dirty="0">
                <a:latin typeface="Calibri"/>
                <a:cs typeface="Calibri"/>
              </a:rPr>
              <a:t>way </a:t>
            </a:r>
            <a:r>
              <a:rPr sz="1700" i="1" spc="-10" dirty="0">
                <a:latin typeface="Calibri"/>
                <a:cs typeface="Calibri"/>
              </a:rPr>
              <a:t>to </a:t>
            </a:r>
            <a:r>
              <a:rPr sz="1700" i="1" spc="-5" dirty="0">
                <a:latin typeface="Calibri"/>
                <a:cs typeface="Calibri"/>
              </a:rPr>
              <a:t>put libraries </a:t>
            </a:r>
            <a:r>
              <a:rPr sz="1700" i="1" dirty="0">
                <a:latin typeface="Calibri"/>
                <a:cs typeface="Calibri"/>
              </a:rPr>
              <a:t>in</a:t>
            </a:r>
            <a:r>
              <a:rPr sz="1700" i="1" spc="15" dirty="0">
                <a:latin typeface="Calibri"/>
                <a:cs typeface="Calibri"/>
              </a:rPr>
              <a:t> </a:t>
            </a:r>
            <a:r>
              <a:rPr sz="1700" i="1" spc="-20" dirty="0">
                <a:latin typeface="Calibri"/>
                <a:cs typeface="Calibri"/>
              </a:rPr>
              <a:t>Wikipedia”.</a:t>
            </a:r>
            <a:endParaRPr sz="1700">
              <a:latin typeface="Calibri"/>
              <a:cs typeface="Calibri"/>
            </a:endParaRPr>
          </a:p>
          <a:p>
            <a:pPr marL="12700" marR="1220470">
              <a:lnSpc>
                <a:spcPct val="110000"/>
              </a:lnSpc>
              <a:spcBef>
                <a:spcPts val="5"/>
              </a:spcBef>
            </a:pPr>
            <a:r>
              <a:rPr sz="1100" u="sng" dirty="0">
                <a:solidFill>
                  <a:srgbClr val="0000FF"/>
                </a:solidFill>
                <a:latin typeface="Calibri"/>
                <a:cs typeface="Calibri"/>
                <a:hlinkClick r:id="rId2"/>
              </a:rPr>
              <a:t>Lauren Pressley and </a:t>
            </a:r>
            <a:r>
              <a:rPr sz="1100" u="sng" spc="-5" dirty="0">
                <a:solidFill>
                  <a:srgbClr val="0000FF"/>
                </a:solidFill>
                <a:latin typeface="Calibri"/>
                <a:cs typeface="Calibri"/>
                <a:hlinkClick r:id="rId2"/>
              </a:rPr>
              <a:t>Carolyn J. </a:t>
            </a:r>
            <a:r>
              <a:rPr sz="1100" u="sng" dirty="0">
                <a:solidFill>
                  <a:srgbClr val="0000FF"/>
                </a:solidFill>
                <a:latin typeface="Calibri"/>
                <a:cs typeface="Calibri"/>
                <a:hlinkClick r:id="rId2"/>
              </a:rPr>
              <a:t>McCallum. 2008. Putting the Library in Wikipedia</a:t>
            </a:r>
            <a:r>
              <a:rPr sz="1100" i="1" u="sng" dirty="0">
                <a:solidFill>
                  <a:srgbClr val="0000FF"/>
                </a:solidFill>
                <a:latin typeface="Calibri"/>
                <a:cs typeface="Calibri"/>
                <a:hlinkClick r:id="rId2"/>
              </a:rPr>
              <a:t>, </a:t>
            </a:r>
            <a:r>
              <a:rPr sz="1100" i="1" u="sng" spc="-5" dirty="0">
                <a:solidFill>
                  <a:srgbClr val="0000FF"/>
                </a:solidFill>
                <a:latin typeface="Calibri"/>
                <a:cs typeface="Calibri"/>
                <a:hlinkClick r:id="rId2"/>
              </a:rPr>
              <a:t>“Information Today”.</a:t>
            </a:r>
            <a:r>
              <a:rPr sz="1100" i="1" u="sng" spc="-5" dirty="0">
                <a:solidFill>
                  <a:srgbClr val="0000FF"/>
                </a:solidFill>
                <a:latin typeface="Calibri"/>
                <a:cs typeface="Calibri"/>
              </a:rPr>
              <a:t> </a:t>
            </a:r>
            <a:r>
              <a:rPr sz="1100" u="sng" dirty="0">
                <a:solidFill>
                  <a:srgbClr val="0000FF"/>
                </a:solidFill>
                <a:latin typeface="Calibri"/>
                <a:cs typeface="Calibri"/>
                <a:hlinkClick r:id="rId2"/>
              </a:rPr>
              <a:t>Vol. 32, </a:t>
            </a:r>
            <a:r>
              <a:rPr sz="1100" u="sng" spc="-5" dirty="0">
                <a:solidFill>
                  <a:srgbClr val="0000FF"/>
                </a:solidFill>
                <a:latin typeface="Calibri"/>
                <a:cs typeface="Calibri"/>
                <a:hlinkClick r:id="rId2"/>
              </a:rPr>
              <a:t>n. </a:t>
            </a:r>
            <a:r>
              <a:rPr sz="1100" u="sng" dirty="0">
                <a:solidFill>
                  <a:srgbClr val="0000FF"/>
                </a:solidFill>
                <a:latin typeface="Calibri"/>
                <a:cs typeface="Calibri"/>
                <a:hlinkClick r:id="rId2"/>
              </a:rPr>
              <a:t>5 </a:t>
            </a:r>
            <a:r>
              <a:rPr sz="1100" u="sng" dirty="0">
                <a:solidFill>
                  <a:srgbClr val="0000FF"/>
                </a:solidFill>
                <a:latin typeface="Calibri"/>
                <a:cs typeface="Calibri"/>
              </a:rPr>
              <a:t> </a:t>
            </a:r>
            <a:r>
              <a:rPr sz="1100" u="sng" spc="-5" dirty="0">
                <a:solidFill>
                  <a:srgbClr val="0000FF"/>
                </a:solidFill>
                <a:latin typeface="Calibri"/>
                <a:cs typeface="Calibri"/>
              </a:rPr>
              <a:t>Ann</a:t>
            </a:r>
            <a:r>
              <a:rPr sz="1100" u="sng" spc="-10" dirty="0">
                <a:solidFill>
                  <a:srgbClr val="0000FF"/>
                </a:solidFill>
                <a:latin typeface="Calibri"/>
                <a:cs typeface="Calibri"/>
              </a:rPr>
              <a:t> </a:t>
            </a:r>
            <a:r>
              <a:rPr sz="1100" u="sng" dirty="0">
                <a:solidFill>
                  <a:srgbClr val="0000FF"/>
                </a:solidFill>
                <a:latin typeface="Calibri"/>
                <a:cs typeface="Calibri"/>
              </a:rPr>
              <a:t>Lally.</a:t>
            </a:r>
            <a:r>
              <a:rPr sz="1100" u="sng" spc="-20" dirty="0">
                <a:solidFill>
                  <a:srgbClr val="0000FF"/>
                </a:solidFill>
                <a:latin typeface="Calibri"/>
                <a:cs typeface="Calibri"/>
              </a:rPr>
              <a:t> </a:t>
            </a:r>
            <a:r>
              <a:rPr sz="1100" u="sng" dirty="0">
                <a:solidFill>
                  <a:srgbClr val="0000FF"/>
                </a:solidFill>
                <a:latin typeface="Calibri"/>
                <a:cs typeface="Calibri"/>
              </a:rPr>
              <a:t>2009.</a:t>
            </a:r>
            <a:r>
              <a:rPr sz="1100" u="sng" spc="-10" dirty="0">
                <a:solidFill>
                  <a:srgbClr val="0000FF"/>
                </a:solidFill>
                <a:latin typeface="Calibri"/>
                <a:cs typeface="Calibri"/>
              </a:rPr>
              <a:t> </a:t>
            </a:r>
            <a:r>
              <a:rPr sz="1100" u="sng" spc="-5" dirty="0">
                <a:solidFill>
                  <a:srgbClr val="0000FF"/>
                </a:solidFill>
                <a:latin typeface="Calibri"/>
                <a:cs typeface="Calibri"/>
              </a:rPr>
              <a:t>Using</a:t>
            </a:r>
            <a:r>
              <a:rPr sz="1100" u="sng" spc="-20" dirty="0">
                <a:solidFill>
                  <a:srgbClr val="0000FF"/>
                </a:solidFill>
                <a:latin typeface="Calibri"/>
                <a:cs typeface="Calibri"/>
              </a:rPr>
              <a:t> </a:t>
            </a:r>
            <a:r>
              <a:rPr sz="1100" u="sng" dirty="0">
                <a:solidFill>
                  <a:srgbClr val="0000FF"/>
                </a:solidFill>
                <a:latin typeface="Calibri"/>
                <a:cs typeface="Calibri"/>
              </a:rPr>
              <a:t>Wikipedia</a:t>
            </a:r>
            <a:r>
              <a:rPr sz="1100" u="sng" spc="-20" dirty="0">
                <a:solidFill>
                  <a:srgbClr val="0000FF"/>
                </a:solidFill>
                <a:latin typeface="Calibri"/>
                <a:cs typeface="Calibri"/>
              </a:rPr>
              <a:t> </a:t>
            </a:r>
            <a:r>
              <a:rPr sz="1100" u="sng" dirty="0">
                <a:solidFill>
                  <a:srgbClr val="0000FF"/>
                </a:solidFill>
                <a:latin typeface="Calibri"/>
                <a:cs typeface="Calibri"/>
              </a:rPr>
              <a:t>to</a:t>
            </a:r>
            <a:r>
              <a:rPr sz="1100" u="sng" spc="-10" dirty="0">
                <a:solidFill>
                  <a:srgbClr val="0000FF"/>
                </a:solidFill>
                <a:latin typeface="Calibri"/>
                <a:cs typeface="Calibri"/>
              </a:rPr>
              <a:t> </a:t>
            </a:r>
            <a:r>
              <a:rPr sz="1100" u="sng" spc="-5" dirty="0">
                <a:solidFill>
                  <a:srgbClr val="0000FF"/>
                </a:solidFill>
                <a:latin typeface="Calibri"/>
                <a:cs typeface="Calibri"/>
              </a:rPr>
              <a:t>Highlight</a:t>
            </a:r>
            <a:r>
              <a:rPr sz="1100" u="sng" spc="-15" dirty="0">
                <a:solidFill>
                  <a:srgbClr val="0000FF"/>
                </a:solidFill>
                <a:latin typeface="Calibri"/>
                <a:cs typeface="Calibri"/>
              </a:rPr>
              <a:t> </a:t>
            </a:r>
            <a:r>
              <a:rPr sz="1100" u="sng" dirty="0">
                <a:solidFill>
                  <a:srgbClr val="0000FF"/>
                </a:solidFill>
                <a:latin typeface="Calibri"/>
                <a:cs typeface="Calibri"/>
              </a:rPr>
              <a:t>Digital</a:t>
            </a:r>
            <a:r>
              <a:rPr sz="1100" u="sng" spc="-30" dirty="0">
                <a:solidFill>
                  <a:srgbClr val="0000FF"/>
                </a:solidFill>
                <a:latin typeface="Calibri"/>
                <a:cs typeface="Calibri"/>
              </a:rPr>
              <a:t> </a:t>
            </a:r>
            <a:r>
              <a:rPr sz="1100" u="sng" dirty="0">
                <a:solidFill>
                  <a:srgbClr val="0000FF"/>
                </a:solidFill>
                <a:latin typeface="Calibri"/>
                <a:cs typeface="Calibri"/>
              </a:rPr>
              <a:t>Collections</a:t>
            </a:r>
            <a:r>
              <a:rPr sz="1100" u="sng" spc="-55" dirty="0">
                <a:solidFill>
                  <a:srgbClr val="0000FF"/>
                </a:solidFill>
                <a:latin typeface="Calibri"/>
                <a:cs typeface="Calibri"/>
              </a:rPr>
              <a:t> </a:t>
            </a:r>
            <a:r>
              <a:rPr sz="1100" u="sng" dirty="0">
                <a:solidFill>
                  <a:srgbClr val="0000FF"/>
                </a:solidFill>
                <a:latin typeface="Calibri"/>
                <a:cs typeface="Calibri"/>
              </a:rPr>
              <a:t>at</a:t>
            </a:r>
            <a:r>
              <a:rPr sz="1100" u="sng" spc="-5" dirty="0">
                <a:solidFill>
                  <a:srgbClr val="0000FF"/>
                </a:solidFill>
                <a:latin typeface="Calibri"/>
                <a:cs typeface="Calibri"/>
              </a:rPr>
              <a:t> </a:t>
            </a:r>
            <a:r>
              <a:rPr sz="1100" u="sng" dirty="0">
                <a:solidFill>
                  <a:srgbClr val="0000FF"/>
                </a:solidFill>
                <a:latin typeface="Calibri"/>
                <a:cs typeface="Calibri"/>
              </a:rPr>
              <a:t>the</a:t>
            </a:r>
            <a:r>
              <a:rPr sz="1100" u="sng" spc="-5" dirty="0">
                <a:solidFill>
                  <a:srgbClr val="0000FF"/>
                </a:solidFill>
                <a:latin typeface="Calibri"/>
                <a:cs typeface="Calibri"/>
              </a:rPr>
              <a:t> </a:t>
            </a:r>
            <a:r>
              <a:rPr sz="1100" u="sng" dirty="0">
                <a:solidFill>
                  <a:srgbClr val="0000FF"/>
                </a:solidFill>
                <a:latin typeface="Calibri"/>
                <a:cs typeface="Calibri"/>
              </a:rPr>
              <a:t>University</a:t>
            </a:r>
            <a:r>
              <a:rPr sz="1100" u="sng" spc="-25" dirty="0">
                <a:solidFill>
                  <a:srgbClr val="0000FF"/>
                </a:solidFill>
                <a:latin typeface="Calibri"/>
                <a:cs typeface="Calibri"/>
              </a:rPr>
              <a:t> </a:t>
            </a:r>
            <a:r>
              <a:rPr sz="1100" u="sng" dirty="0">
                <a:solidFill>
                  <a:srgbClr val="0000FF"/>
                </a:solidFill>
                <a:latin typeface="Calibri"/>
                <a:cs typeface="Calibri"/>
              </a:rPr>
              <a:t>of</a:t>
            </a:r>
            <a:r>
              <a:rPr sz="1100" u="sng" spc="-5" dirty="0">
                <a:solidFill>
                  <a:srgbClr val="0000FF"/>
                </a:solidFill>
                <a:latin typeface="Calibri"/>
                <a:cs typeface="Calibri"/>
              </a:rPr>
              <a:t> </a:t>
            </a:r>
            <a:r>
              <a:rPr sz="1100" u="sng" dirty="0">
                <a:solidFill>
                  <a:srgbClr val="0000FF"/>
                </a:solidFill>
                <a:latin typeface="Calibri"/>
                <a:cs typeface="Calibri"/>
              </a:rPr>
              <a:t>Washington,</a:t>
            </a:r>
            <a:r>
              <a:rPr sz="1100" u="sng" spc="-55" dirty="0">
                <a:solidFill>
                  <a:srgbClr val="0000FF"/>
                </a:solidFill>
                <a:latin typeface="Calibri"/>
                <a:cs typeface="Calibri"/>
              </a:rPr>
              <a:t> </a:t>
            </a:r>
            <a:r>
              <a:rPr sz="1100" i="1" u="sng" spc="-5" dirty="0">
                <a:solidFill>
                  <a:srgbClr val="0000FF"/>
                </a:solidFill>
                <a:latin typeface="Calibri"/>
                <a:cs typeface="Calibri"/>
              </a:rPr>
              <a:t>The</a:t>
            </a:r>
            <a:r>
              <a:rPr sz="1100" i="1" u="sng" spc="0" dirty="0">
                <a:solidFill>
                  <a:srgbClr val="0000FF"/>
                </a:solidFill>
                <a:latin typeface="Calibri"/>
                <a:cs typeface="Calibri"/>
              </a:rPr>
              <a:t> </a:t>
            </a:r>
            <a:r>
              <a:rPr sz="1100" i="1" u="sng" spc="-5" dirty="0">
                <a:solidFill>
                  <a:srgbClr val="0000FF"/>
                </a:solidFill>
                <a:latin typeface="Calibri"/>
                <a:cs typeface="Calibri"/>
              </a:rPr>
              <a:t>Interactive</a:t>
            </a:r>
            <a:r>
              <a:rPr sz="1100" i="1" u="sng" spc="-40" dirty="0">
                <a:solidFill>
                  <a:srgbClr val="0000FF"/>
                </a:solidFill>
                <a:latin typeface="Calibri"/>
                <a:cs typeface="Calibri"/>
              </a:rPr>
              <a:t> </a:t>
            </a:r>
            <a:r>
              <a:rPr sz="1100" i="1" u="sng" spc="-5" dirty="0">
                <a:solidFill>
                  <a:srgbClr val="0000FF"/>
                </a:solidFill>
                <a:latin typeface="Calibri"/>
                <a:cs typeface="Calibri"/>
              </a:rPr>
              <a:t>Archivist</a:t>
            </a:r>
            <a:endParaRPr sz="1100">
              <a:latin typeface="Calibri"/>
              <a:cs typeface="Calibri"/>
            </a:endParaRPr>
          </a:p>
          <a:p>
            <a:pPr>
              <a:lnSpc>
                <a:spcPct val="100000"/>
              </a:lnSpc>
              <a:spcBef>
                <a:spcPts val="15"/>
              </a:spcBef>
            </a:pPr>
            <a:endParaRPr sz="1000">
              <a:latin typeface="Times New Roman"/>
              <a:cs typeface="Times New Roman"/>
            </a:endParaRPr>
          </a:p>
          <a:p>
            <a:pPr marL="12700">
              <a:lnSpc>
                <a:spcPts val="2165"/>
              </a:lnSpc>
              <a:buSzPct val="94736"/>
              <a:buFont typeface="Arial"/>
              <a:buChar char="•"/>
              <a:tabLst>
                <a:tab pos="142240" algn="l"/>
              </a:tabLst>
            </a:pPr>
            <a:r>
              <a:rPr sz="1900" spc="-10" dirty="0">
                <a:latin typeface="Calibri"/>
                <a:cs typeface="Calibri"/>
              </a:rPr>
              <a:t>Usare </a:t>
            </a:r>
            <a:r>
              <a:rPr sz="1900" spc="-5" dirty="0">
                <a:latin typeface="Calibri"/>
                <a:cs typeface="Calibri"/>
              </a:rPr>
              <a:t>Wikipedia </a:t>
            </a:r>
            <a:r>
              <a:rPr sz="1900" spc="-10" dirty="0">
                <a:latin typeface="Calibri"/>
                <a:cs typeface="Calibri"/>
              </a:rPr>
              <a:t>come strumento per </a:t>
            </a:r>
            <a:r>
              <a:rPr sz="1900" spc="-15" dirty="0">
                <a:latin typeface="Calibri"/>
                <a:cs typeface="Calibri"/>
              </a:rPr>
              <a:t>migliorare </a:t>
            </a:r>
            <a:r>
              <a:rPr sz="1900" spc="-5" dirty="0">
                <a:latin typeface="Calibri"/>
                <a:cs typeface="Calibri"/>
              </a:rPr>
              <a:t>le </a:t>
            </a:r>
            <a:r>
              <a:rPr sz="1900" spc="-15" dirty="0">
                <a:latin typeface="Calibri"/>
                <a:cs typeface="Calibri"/>
              </a:rPr>
              <a:t>competenze informative</a:t>
            </a:r>
            <a:r>
              <a:rPr sz="1900" spc="275" dirty="0">
                <a:latin typeface="Calibri"/>
                <a:cs typeface="Calibri"/>
              </a:rPr>
              <a:t> </a:t>
            </a:r>
            <a:r>
              <a:rPr sz="1900" spc="-10" dirty="0">
                <a:latin typeface="Calibri"/>
                <a:cs typeface="Calibri"/>
              </a:rPr>
              <a:t>degli</a:t>
            </a:r>
            <a:endParaRPr sz="1900">
              <a:latin typeface="Calibri"/>
              <a:cs typeface="Calibri"/>
            </a:endParaRPr>
          </a:p>
          <a:p>
            <a:pPr marL="12700">
              <a:lnSpc>
                <a:spcPts val="2165"/>
              </a:lnSpc>
            </a:pPr>
            <a:r>
              <a:rPr sz="1900" spc="-10" dirty="0">
                <a:latin typeface="Calibri"/>
                <a:cs typeface="Calibri"/>
              </a:rPr>
              <a:t>studenti </a:t>
            </a:r>
            <a:r>
              <a:rPr sz="1900" spc="-10" dirty="0">
                <a:solidFill>
                  <a:srgbClr val="FF0000"/>
                </a:solidFill>
                <a:latin typeface="Calibri"/>
                <a:cs typeface="Calibri"/>
              </a:rPr>
              <a:t>(portare </a:t>
            </a:r>
            <a:r>
              <a:rPr sz="1900" spc="-5" dirty="0">
                <a:solidFill>
                  <a:srgbClr val="FF0000"/>
                </a:solidFill>
                <a:latin typeface="Calibri"/>
                <a:cs typeface="Calibri"/>
              </a:rPr>
              <a:t>Wikipedia in </a:t>
            </a:r>
            <a:r>
              <a:rPr sz="1900" spc="-10" dirty="0">
                <a:solidFill>
                  <a:srgbClr val="FF0000"/>
                </a:solidFill>
                <a:latin typeface="Calibri"/>
                <a:cs typeface="Calibri"/>
              </a:rPr>
              <a:t>biblioteca)</a:t>
            </a:r>
            <a:r>
              <a:rPr sz="1900" spc="-10" dirty="0">
                <a:latin typeface="Calibri"/>
                <a:cs typeface="Calibri"/>
              </a:rPr>
              <a:t>, </a:t>
            </a:r>
            <a:r>
              <a:rPr sz="1900" spc="-5" dirty="0">
                <a:latin typeface="Calibri"/>
                <a:cs typeface="Calibri"/>
              </a:rPr>
              <a:t>anche a </a:t>
            </a:r>
            <a:r>
              <a:rPr sz="1900" spc="-10" dirty="0">
                <a:latin typeface="Calibri"/>
                <a:cs typeface="Calibri"/>
              </a:rPr>
              <a:t>partire dalle </a:t>
            </a:r>
            <a:r>
              <a:rPr sz="1900" spc="-5" dirty="0">
                <a:latin typeface="Calibri"/>
                <a:cs typeface="Calibri"/>
              </a:rPr>
              <a:t>sue</a:t>
            </a:r>
            <a:r>
              <a:rPr sz="1900" spc="204" dirty="0">
                <a:latin typeface="Calibri"/>
                <a:cs typeface="Calibri"/>
              </a:rPr>
              <a:t> </a:t>
            </a:r>
            <a:r>
              <a:rPr sz="1900" spc="-15" dirty="0">
                <a:latin typeface="Calibri"/>
                <a:cs typeface="Calibri"/>
              </a:rPr>
              <a:t>imperfezioni</a:t>
            </a:r>
            <a:endParaRPr sz="1900">
              <a:latin typeface="Calibri"/>
              <a:cs typeface="Calibri"/>
            </a:endParaRPr>
          </a:p>
          <a:p>
            <a:pPr>
              <a:lnSpc>
                <a:spcPct val="100000"/>
              </a:lnSpc>
              <a:spcBef>
                <a:spcPts val="25"/>
              </a:spcBef>
            </a:pPr>
            <a:endParaRPr sz="1800">
              <a:latin typeface="Times New Roman"/>
              <a:cs typeface="Times New Roman"/>
            </a:endParaRPr>
          </a:p>
          <a:p>
            <a:pPr marL="12700" marR="65405" indent="46990">
              <a:lnSpc>
                <a:spcPts val="1839"/>
              </a:lnSpc>
            </a:pPr>
            <a:r>
              <a:rPr sz="1700" i="1" spc="5" dirty="0">
                <a:latin typeface="Calibri"/>
                <a:cs typeface="Calibri"/>
              </a:rPr>
              <a:t>“The </a:t>
            </a:r>
            <a:r>
              <a:rPr sz="1700" i="1" spc="-10" dirty="0">
                <a:latin typeface="Calibri"/>
                <a:cs typeface="Calibri"/>
              </a:rPr>
              <a:t>most </a:t>
            </a:r>
            <a:r>
              <a:rPr sz="1700" i="1" spc="-5" dirty="0">
                <a:latin typeface="Calibri"/>
                <a:cs typeface="Calibri"/>
              </a:rPr>
              <a:t>daring solution would be </a:t>
            </a:r>
            <a:r>
              <a:rPr sz="1700" i="1" spc="-15" dirty="0">
                <a:latin typeface="Calibri"/>
                <a:cs typeface="Calibri"/>
              </a:rPr>
              <a:t>for </a:t>
            </a:r>
            <a:r>
              <a:rPr sz="1700" i="1" spc="-5" dirty="0">
                <a:latin typeface="Calibri"/>
                <a:cs typeface="Calibri"/>
              </a:rPr>
              <a:t>academia </a:t>
            </a:r>
            <a:r>
              <a:rPr sz="1700" i="1" spc="-10" dirty="0">
                <a:latin typeface="Calibri"/>
                <a:cs typeface="Calibri"/>
              </a:rPr>
              <a:t>to </a:t>
            </a:r>
            <a:r>
              <a:rPr sz="1700" i="1" spc="-5" dirty="0">
                <a:latin typeface="Calibri"/>
                <a:cs typeface="Calibri"/>
              </a:rPr>
              <a:t>enter </a:t>
            </a:r>
            <a:r>
              <a:rPr sz="1700" i="1" dirty="0">
                <a:latin typeface="Calibri"/>
                <a:cs typeface="Calibri"/>
              </a:rPr>
              <a:t>the world </a:t>
            </a:r>
            <a:r>
              <a:rPr sz="1700" i="1" spc="-5" dirty="0">
                <a:latin typeface="Calibri"/>
                <a:cs typeface="Calibri"/>
              </a:rPr>
              <a:t>of Wikipedia </a:t>
            </a:r>
            <a:r>
              <a:rPr sz="1700" i="1" spc="-15" dirty="0">
                <a:latin typeface="Calibri"/>
                <a:cs typeface="Calibri"/>
              </a:rPr>
              <a:t>directly”.  </a:t>
            </a:r>
            <a:r>
              <a:rPr sz="1700" i="1" spc="-5" dirty="0">
                <a:latin typeface="Calibri"/>
                <a:cs typeface="Calibri"/>
              </a:rPr>
              <a:t>“Rather than castigating </a:t>
            </a:r>
            <a:r>
              <a:rPr sz="1700" i="1" dirty="0">
                <a:latin typeface="Calibri"/>
                <a:cs typeface="Calibri"/>
              </a:rPr>
              <a:t>it, we </a:t>
            </a:r>
            <a:r>
              <a:rPr sz="1700" i="1" spc="-5" dirty="0">
                <a:latin typeface="Calibri"/>
                <a:cs typeface="Calibri"/>
              </a:rPr>
              <a:t>can use </a:t>
            </a:r>
            <a:r>
              <a:rPr sz="1700" i="1" dirty="0">
                <a:latin typeface="Calibri"/>
                <a:cs typeface="Calibri"/>
              </a:rPr>
              <a:t>it </a:t>
            </a:r>
            <a:r>
              <a:rPr sz="1700" i="1" spc="-5" dirty="0">
                <a:latin typeface="Calibri"/>
                <a:cs typeface="Calibri"/>
              </a:rPr>
              <a:t>as </a:t>
            </a:r>
            <a:r>
              <a:rPr sz="1700" i="1" dirty="0">
                <a:latin typeface="Calibri"/>
                <a:cs typeface="Calibri"/>
              </a:rPr>
              <a:t>a </a:t>
            </a:r>
            <a:r>
              <a:rPr sz="1700" i="1" spc="-10" dirty="0">
                <a:latin typeface="Calibri"/>
                <a:cs typeface="Calibri"/>
              </a:rPr>
              <a:t>tool </a:t>
            </a:r>
            <a:r>
              <a:rPr sz="1700" i="1" spc="-15" dirty="0">
                <a:latin typeface="Calibri"/>
                <a:cs typeface="Calibri"/>
              </a:rPr>
              <a:t>to </a:t>
            </a:r>
            <a:r>
              <a:rPr sz="1700" i="1" dirty="0">
                <a:latin typeface="Calibri"/>
                <a:cs typeface="Calibri"/>
              </a:rPr>
              <a:t>improve </a:t>
            </a:r>
            <a:r>
              <a:rPr sz="1700" i="1" spc="-5" dirty="0">
                <a:latin typeface="Calibri"/>
                <a:cs typeface="Calibri"/>
              </a:rPr>
              <a:t>information</a:t>
            </a:r>
            <a:r>
              <a:rPr sz="1700" i="1" spc="75" dirty="0">
                <a:latin typeface="Calibri"/>
                <a:cs typeface="Calibri"/>
              </a:rPr>
              <a:t> </a:t>
            </a:r>
            <a:r>
              <a:rPr sz="1700" i="1" spc="-25" dirty="0">
                <a:latin typeface="Calibri"/>
                <a:cs typeface="Calibri"/>
              </a:rPr>
              <a:t>literacy.”</a:t>
            </a:r>
            <a:endParaRPr sz="1700">
              <a:latin typeface="Calibri"/>
              <a:cs typeface="Calibri"/>
            </a:endParaRPr>
          </a:p>
          <a:p>
            <a:pPr marL="12700">
              <a:lnSpc>
                <a:spcPct val="100000"/>
              </a:lnSpc>
              <a:spcBef>
                <a:spcPts val="135"/>
              </a:spcBef>
            </a:pPr>
            <a:r>
              <a:rPr sz="1100" u="sng" dirty="0">
                <a:solidFill>
                  <a:srgbClr val="0000FF"/>
                </a:solidFill>
                <a:latin typeface="Calibri"/>
                <a:cs typeface="Calibri"/>
                <a:hlinkClick r:id="rId3"/>
              </a:rPr>
              <a:t>William</a:t>
            </a:r>
            <a:r>
              <a:rPr sz="1100" u="sng" spc="-40" dirty="0">
                <a:solidFill>
                  <a:srgbClr val="0000FF"/>
                </a:solidFill>
                <a:latin typeface="Calibri"/>
                <a:cs typeface="Calibri"/>
                <a:hlinkClick r:id="rId3"/>
              </a:rPr>
              <a:t> </a:t>
            </a:r>
            <a:r>
              <a:rPr sz="1100" u="sng" dirty="0">
                <a:solidFill>
                  <a:srgbClr val="0000FF"/>
                </a:solidFill>
                <a:latin typeface="Calibri"/>
                <a:cs typeface="Calibri"/>
                <a:hlinkClick r:id="rId3"/>
              </a:rPr>
              <a:t>Blake.</a:t>
            </a:r>
            <a:r>
              <a:rPr sz="1100" u="sng" spc="-15" dirty="0">
                <a:solidFill>
                  <a:srgbClr val="0000FF"/>
                </a:solidFill>
                <a:latin typeface="Calibri"/>
                <a:cs typeface="Calibri"/>
                <a:hlinkClick r:id="rId3"/>
              </a:rPr>
              <a:t> </a:t>
            </a:r>
            <a:r>
              <a:rPr sz="1100" u="sng" dirty="0">
                <a:solidFill>
                  <a:srgbClr val="0000FF"/>
                </a:solidFill>
                <a:latin typeface="Calibri"/>
                <a:cs typeface="Calibri"/>
                <a:hlinkClick r:id="rId3"/>
              </a:rPr>
              <a:t>2008.</a:t>
            </a:r>
            <a:r>
              <a:rPr sz="1100" u="sng" spc="-15" dirty="0">
                <a:solidFill>
                  <a:srgbClr val="0000FF"/>
                </a:solidFill>
                <a:latin typeface="Calibri"/>
                <a:cs typeface="Calibri"/>
                <a:hlinkClick r:id="rId3"/>
              </a:rPr>
              <a:t> </a:t>
            </a:r>
            <a:r>
              <a:rPr sz="1100" u="sng" dirty="0">
                <a:solidFill>
                  <a:srgbClr val="0000FF"/>
                </a:solidFill>
                <a:latin typeface="Calibri"/>
                <a:cs typeface="Calibri"/>
                <a:hlinkClick r:id="rId3"/>
              </a:rPr>
              <a:t>What</a:t>
            </a:r>
            <a:r>
              <a:rPr sz="1100" u="sng" spc="-25" dirty="0">
                <a:solidFill>
                  <a:srgbClr val="0000FF"/>
                </a:solidFill>
                <a:latin typeface="Calibri"/>
                <a:cs typeface="Calibri"/>
                <a:hlinkClick r:id="rId3"/>
              </a:rPr>
              <a:t> </a:t>
            </a:r>
            <a:r>
              <a:rPr sz="1100" u="sng" dirty="0">
                <a:solidFill>
                  <a:srgbClr val="0000FF"/>
                </a:solidFill>
                <a:latin typeface="Calibri"/>
                <a:cs typeface="Calibri"/>
                <a:hlinkClick r:id="rId3"/>
              </a:rPr>
              <a:t>to</a:t>
            </a:r>
            <a:r>
              <a:rPr sz="1100" u="sng" spc="-15" dirty="0">
                <a:solidFill>
                  <a:srgbClr val="0000FF"/>
                </a:solidFill>
                <a:latin typeface="Calibri"/>
                <a:cs typeface="Calibri"/>
                <a:hlinkClick r:id="rId3"/>
              </a:rPr>
              <a:t> </a:t>
            </a:r>
            <a:r>
              <a:rPr sz="1100" u="sng" dirty="0">
                <a:solidFill>
                  <a:srgbClr val="0000FF"/>
                </a:solidFill>
                <a:latin typeface="Calibri"/>
                <a:cs typeface="Calibri"/>
                <a:hlinkClick r:id="rId3"/>
              </a:rPr>
              <a:t>Do</a:t>
            </a:r>
            <a:r>
              <a:rPr sz="1100" u="sng" spc="-20" dirty="0">
                <a:solidFill>
                  <a:srgbClr val="0000FF"/>
                </a:solidFill>
                <a:latin typeface="Calibri"/>
                <a:cs typeface="Calibri"/>
                <a:hlinkClick r:id="rId3"/>
              </a:rPr>
              <a:t> </a:t>
            </a:r>
            <a:r>
              <a:rPr sz="1100" u="sng" dirty="0">
                <a:solidFill>
                  <a:srgbClr val="0000FF"/>
                </a:solidFill>
                <a:latin typeface="Calibri"/>
                <a:cs typeface="Calibri"/>
                <a:hlinkClick r:id="rId3"/>
              </a:rPr>
              <a:t>With</a:t>
            </a:r>
            <a:r>
              <a:rPr sz="1100" u="sng" spc="-25" dirty="0">
                <a:solidFill>
                  <a:srgbClr val="0000FF"/>
                </a:solidFill>
                <a:latin typeface="Calibri"/>
                <a:cs typeface="Calibri"/>
                <a:hlinkClick r:id="rId3"/>
              </a:rPr>
              <a:t> </a:t>
            </a:r>
            <a:r>
              <a:rPr sz="1100" u="sng" dirty="0">
                <a:solidFill>
                  <a:srgbClr val="0000FF"/>
                </a:solidFill>
                <a:latin typeface="Calibri"/>
                <a:cs typeface="Calibri"/>
                <a:hlinkClick r:id="rId3"/>
              </a:rPr>
              <a:t>Wikipedia</a:t>
            </a:r>
            <a:r>
              <a:rPr sz="1100" i="1" u="sng" dirty="0">
                <a:solidFill>
                  <a:srgbClr val="0000FF"/>
                </a:solidFill>
                <a:latin typeface="Calibri"/>
                <a:cs typeface="Calibri"/>
                <a:hlinkClick r:id="rId3"/>
              </a:rPr>
              <a:t>,</a:t>
            </a:r>
            <a:r>
              <a:rPr sz="1100" i="1" u="sng" spc="-20" dirty="0">
                <a:solidFill>
                  <a:srgbClr val="0000FF"/>
                </a:solidFill>
                <a:latin typeface="Calibri"/>
                <a:cs typeface="Calibri"/>
                <a:hlinkClick r:id="rId3"/>
              </a:rPr>
              <a:t> </a:t>
            </a:r>
            <a:r>
              <a:rPr sz="1100" i="1" u="sng" spc="-5" dirty="0">
                <a:solidFill>
                  <a:srgbClr val="0000FF"/>
                </a:solidFill>
                <a:latin typeface="Calibri"/>
                <a:cs typeface="Calibri"/>
                <a:hlinkClick r:id="rId3"/>
              </a:rPr>
              <a:t>“Information</a:t>
            </a:r>
            <a:r>
              <a:rPr sz="1100" i="1" u="sng" spc="-40" dirty="0">
                <a:solidFill>
                  <a:srgbClr val="0000FF"/>
                </a:solidFill>
                <a:latin typeface="Calibri"/>
                <a:cs typeface="Calibri"/>
                <a:hlinkClick r:id="rId3"/>
              </a:rPr>
              <a:t> </a:t>
            </a:r>
            <a:r>
              <a:rPr sz="1100" i="1" u="sng" spc="-5" dirty="0">
                <a:solidFill>
                  <a:srgbClr val="0000FF"/>
                </a:solidFill>
                <a:latin typeface="Calibri"/>
                <a:cs typeface="Calibri"/>
                <a:hlinkClick r:id="rId3"/>
              </a:rPr>
              <a:t>today”</a:t>
            </a:r>
            <a:r>
              <a:rPr sz="1100" i="1" u="sng" spc="-15" dirty="0">
                <a:solidFill>
                  <a:srgbClr val="0000FF"/>
                </a:solidFill>
                <a:latin typeface="Calibri"/>
                <a:cs typeface="Calibri"/>
                <a:hlinkClick r:id="rId3"/>
              </a:rPr>
              <a:t> </a:t>
            </a:r>
            <a:r>
              <a:rPr sz="1100" u="sng" dirty="0">
                <a:solidFill>
                  <a:srgbClr val="0000FF"/>
                </a:solidFill>
                <a:latin typeface="Calibri"/>
                <a:cs typeface="Calibri"/>
                <a:hlinkClick r:id="rId3"/>
              </a:rPr>
              <a:t>.</a:t>
            </a:r>
            <a:r>
              <a:rPr sz="1100" u="sng" spc="-15" dirty="0">
                <a:solidFill>
                  <a:srgbClr val="0000FF"/>
                </a:solidFill>
                <a:latin typeface="Calibri"/>
                <a:cs typeface="Calibri"/>
                <a:hlinkClick r:id="rId3"/>
              </a:rPr>
              <a:t> </a:t>
            </a:r>
            <a:r>
              <a:rPr sz="1100" u="sng" dirty="0">
                <a:solidFill>
                  <a:srgbClr val="0000FF"/>
                </a:solidFill>
                <a:latin typeface="Calibri"/>
                <a:cs typeface="Calibri"/>
                <a:hlinkClick r:id="rId3"/>
              </a:rPr>
              <a:t>Vol.</a:t>
            </a:r>
            <a:r>
              <a:rPr sz="1100" u="sng" spc="-15" dirty="0">
                <a:solidFill>
                  <a:srgbClr val="0000FF"/>
                </a:solidFill>
                <a:latin typeface="Calibri"/>
                <a:cs typeface="Calibri"/>
                <a:hlinkClick r:id="rId3"/>
              </a:rPr>
              <a:t> </a:t>
            </a:r>
            <a:r>
              <a:rPr sz="1100" u="sng" dirty="0">
                <a:solidFill>
                  <a:srgbClr val="0000FF"/>
                </a:solidFill>
                <a:latin typeface="Calibri"/>
                <a:cs typeface="Calibri"/>
                <a:hlinkClick r:id="rId3"/>
              </a:rPr>
              <a:t>32,</a:t>
            </a:r>
            <a:r>
              <a:rPr sz="1100" u="sng" spc="-10" dirty="0">
                <a:solidFill>
                  <a:srgbClr val="0000FF"/>
                </a:solidFill>
                <a:latin typeface="Calibri"/>
                <a:cs typeface="Calibri"/>
                <a:hlinkClick r:id="rId3"/>
              </a:rPr>
              <a:t> </a:t>
            </a:r>
            <a:r>
              <a:rPr sz="1100" u="sng" spc="-5" dirty="0">
                <a:solidFill>
                  <a:srgbClr val="0000FF"/>
                </a:solidFill>
                <a:latin typeface="Calibri"/>
                <a:cs typeface="Calibri"/>
                <a:hlinkClick r:id="rId3"/>
              </a:rPr>
              <a:t>n. </a:t>
            </a:r>
            <a:r>
              <a:rPr sz="1100" u="sng" dirty="0">
                <a:solidFill>
                  <a:srgbClr val="0000FF"/>
                </a:solidFill>
                <a:latin typeface="Calibri"/>
                <a:cs typeface="Calibri"/>
                <a:hlinkClick r:id="rId3"/>
              </a:rPr>
              <a:t>2</a:t>
            </a:r>
            <a:endParaRPr sz="1100">
              <a:latin typeface="Calibri"/>
              <a:cs typeface="Calibri"/>
            </a:endParaRPr>
          </a:p>
          <a:p>
            <a:pPr>
              <a:lnSpc>
                <a:spcPct val="100000"/>
              </a:lnSpc>
            </a:pPr>
            <a:endParaRPr sz="1250">
              <a:latin typeface="Times New Roman"/>
              <a:cs typeface="Times New Roman"/>
            </a:endParaRPr>
          </a:p>
          <a:p>
            <a:pPr marL="12700" marR="62865">
              <a:lnSpc>
                <a:spcPts val="1839"/>
              </a:lnSpc>
            </a:pPr>
            <a:r>
              <a:rPr sz="1700" i="1" spc="-10" dirty="0">
                <a:latin typeface="Calibri"/>
                <a:cs typeface="Calibri"/>
              </a:rPr>
              <a:t>“Instead </a:t>
            </a:r>
            <a:r>
              <a:rPr sz="1700" i="1" dirty="0">
                <a:latin typeface="Calibri"/>
                <a:cs typeface="Calibri"/>
              </a:rPr>
              <a:t>of </a:t>
            </a:r>
            <a:r>
              <a:rPr sz="1700" i="1" spc="-5" dirty="0">
                <a:latin typeface="Calibri"/>
                <a:cs typeface="Calibri"/>
              </a:rPr>
              <a:t>objecting </a:t>
            </a:r>
            <a:r>
              <a:rPr sz="1700" i="1" spc="-10" dirty="0">
                <a:latin typeface="Calibri"/>
                <a:cs typeface="Calibri"/>
              </a:rPr>
              <a:t>to </a:t>
            </a:r>
            <a:r>
              <a:rPr sz="1700" i="1" dirty="0">
                <a:latin typeface="Calibri"/>
                <a:cs typeface="Calibri"/>
              </a:rPr>
              <a:t>its </a:t>
            </a:r>
            <a:r>
              <a:rPr sz="1700" i="1" spc="-5" dirty="0">
                <a:latin typeface="Calibri"/>
                <a:cs typeface="Calibri"/>
              </a:rPr>
              <a:t>use, librarians and </a:t>
            </a:r>
            <a:r>
              <a:rPr sz="1700" i="1" spc="-10" dirty="0">
                <a:latin typeface="Calibri"/>
                <a:cs typeface="Calibri"/>
              </a:rPr>
              <a:t>faculty </a:t>
            </a:r>
            <a:r>
              <a:rPr sz="1700" i="1" spc="-5" dirty="0">
                <a:latin typeface="Calibri"/>
                <a:cs typeface="Calibri"/>
              </a:rPr>
              <a:t>should embrace </a:t>
            </a:r>
            <a:r>
              <a:rPr sz="1700" i="1" dirty="0">
                <a:latin typeface="Calibri"/>
                <a:cs typeface="Calibri"/>
              </a:rPr>
              <a:t>Wikipedia </a:t>
            </a:r>
            <a:r>
              <a:rPr sz="1700" i="1" spc="-5" dirty="0">
                <a:latin typeface="Calibri"/>
                <a:cs typeface="Calibri"/>
              </a:rPr>
              <a:t>and </a:t>
            </a:r>
            <a:r>
              <a:rPr sz="1700" i="1" dirty="0">
                <a:latin typeface="Calibri"/>
                <a:cs typeface="Calibri"/>
              </a:rPr>
              <a:t>its  </a:t>
            </a:r>
            <a:r>
              <a:rPr sz="1700" i="1" spc="-5" dirty="0">
                <a:latin typeface="Calibri"/>
                <a:cs typeface="Calibri"/>
              </a:rPr>
              <a:t>imperfections as an instrument </a:t>
            </a:r>
            <a:r>
              <a:rPr sz="1700" i="1" dirty="0">
                <a:latin typeface="Calibri"/>
                <a:cs typeface="Calibri"/>
              </a:rPr>
              <a:t>that </a:t>
            </a:r>
            <a:r>
              <a:rPr sz="1700" i="1" spc="-5" dirty="0">
                <a:latin typeface="Calibri"/>
                <a:cs typeface="Calibri"/>
              </a:rPr>
              <a:t>can help </a:t>
            </a:r>
            <a:r>
              <a:rPr sz="1700" i="1" spc="-20" dirty="0">
                <a:latin typeface="Calibri"/>
                <a:cs typeface="Calibri"/>
              </a:rPr>
              <a:t>make </a:t>
            </a:r>
            <a:r>
              <a:rPr sz="1700" i="1" spc="-5" dirty="0">
                <a:latin typeface="Calibri"/>
                <a:cs typeface="Calibri"/>
              </a:rPr>
              <a:t>information literacy instruction relevant  and</a:t>
            </a:r>
            <a:r>
              <a:rPr sz="1700" i="1" spc="-20" dirty="0">
                <a:latin typeface="Calibri"/>
                <a:cs typeface="Calibri"/>
              </a:rPr>
              <a:t> </a:t>
            </a:r>
            <a:r>
              <a:rPr sz="1700" i="1" spc="-5" dirty="0">
                <a:latin typeface="Calibri"/>
                <a:cs typeface="Calibri"/>
              </a:rPr>
              <a:t>effective”</a:t>
            </a:r>
            <a:endParaRPr sz="1700">
              <a:latin typeface="Calibri"/>
              <a:cs typeface="Calibri"/>
            </a:endParaRPr>
          </a:p>
          <a:p>
            <a:pPr marL="12700">
              <a:lnSpc>
                <a:spcPts val="1300"/>
              </a:lnSpc>
            </a:pPr>
            <a:r>
              <a:rPr sz="1200" u="sng" spc="-5" dirty="0">
                <a:solidFill>
                  <a:srgbClr val="0000FF"/>
                </a:solidFill>
                <a:latin typeface="Calibri"/>
                <a:cs typeface="Calibri"/>
                <a:hlinkClick r:id="rId4"/>
              </a:rPr>
              <a:t>Eric </a:t>
            </a:r>
            <a:r>
              <a:rPr sz="1200" u="sng" dirty="0">
                <a:solidFill>
                  <a:srgbClr val="0000FF"/>
                </a:solidFill>
                <a:latin typeface="Calibri"/>
                <a:cs typeface="Calibri"/>
                <a:hlinkClick r:id="rId4"/>
              </a:rPr>
              <a:t>Jennings. 2008. Using </a:t>
            </a:r>
            <a:r>
              <a:rPr sz="1200" u="sng" spc="-5" dirty="0">
                <a:solidFill>
                  <a:srgbClr val="0000FF"/>
                </a:solidFill>
                <a:latin typeface="Calibri"/>
                <a:cs typeface="Calibri"/>
                <a:hlinkClick r:id="rId4"/>
              </a:rPr>
              <a:t>Wikipedia to </a:t>
            </a:r>
            <a:r>
              <a:rPr sz="1200" u="sng" spc="-25" dirty="0">
                <a:solidFill>
                  <a:srgbClr val="0000FF"/>
                </a:solidFill>
                <a:latin typeface="Calibri"/>
                <a:cs typeface="Calibri"/>
                <a:hlinkClick r:id="rId4"/>
              </a:rPr>
              <a:t>Teach </a:t>
            </a:r>
            <a:r>
              <a:rPr sz="1200" u="sng" spc="-5" dirty="0">
                <a:solidFill>
                  <a:srgbClr val="0000FF"/>
                </a:solidFill>
                <a:latin typeface="Calibri"/>
                <a:cs typeface="Calibri"/>
                <a:hlinkClick r:id="rId4"/>
              </a:rPr>
              <a:t>Information </a:t>
            </a:r>
            <a:r>
              <a:rPr sz="1200" u="sng" spc="-15" dirty="0">
                <a:solidFill>
                  <a:srgbClr val="0000FF"/>
                </a:solidFill>
                <a:latin typeface="Calibri"/>
                <a:cs typeface="Calibri"/>
                <a:hlinkClick r:id="rId4"/>
              </a:rPr>
              <a:t>Literacy. </a:t>
            </a:r>
            <a:r>
              <a:rPr sz="1200" i="1" u="sng" spc="-5" dirty="0">
                <a:solidFill>
                  <a:srgbClr val="0000FF"/>
                </a:solidFill>
                <a:latin typeface="Calibri"/>
                <a:cs typeface="Calibri"/>
                <a:hlinkClick r:id="rId4"/>
              </a:rPr>
              <a:t>College </a:t>
            </a:r>
            <a:r>
              <a:rPr sz="1200" i="1" u="sng" dirty="0">
                <a:solidFill>
                  <a:srgbClr val="0000FF"/>
                </a:solidFill>
                <a:latin typeface="Calibri"/>
                <a:cs typeface="Calibri"/>
                <a:hlinkClick r:id="rId4"/>
              </a:rPr>
              <a:t>&amp; </a:t>
            </a:r>
            <a:r>
              <a:rPr sz="1200" i="1" u="sng" spc="-5" dirty="0">
                <a:solidFill>
                  <a:srgbClr val="0000FF"/>
                </a:solidFill>
                <a:latin typeface="Calibri"/>
                <a:cs typeface="Calibri"/>
                <a:hlinkClick r:id="rId4"/>
              </a:rPr>
              <a:t>Undergraduate Libraries</a:t>
            </a:r>
            <a:r>
              <a:rPr sz="1200" u="sng" spc="-5" dirty="0">
                <a:solidFill>
                  <a:srgbClr val="0000FF"/>
                </a:solidFill>
                <a:latin typeface="Calibri"/>
                <a:cs typeface="Calibri"/>
                <a:hlinkClick r:id="rId4"/>
              </a:rPr>
              <a:t>. 15.4:</a:t>
            </a:r>
            <a:r>
              <a:rPr sz="1200" u="sng" spc="5" dirty="0">
                <a:solidFill>
                  <a:srgbClr val="0000FF"/>
                </a:solidFill>
                <a:latin typeface="Calibri"/>
                <a:cs typeface="Calibri"/>
                <a:hlinkClick r:id="rId4"/>
              </a:rPr>
              <a:t> </a:t>
            </a:r>
            <a:r>
              <a:rPr sz="1200" u="sng" dirty="0">
                <a:solidFill>
                  <a:srgbClr val="0000FF"/>
                </a:solidFill>
                <a:latin typeface="Calibri"/>
                <a:cs typeface="Calibri"/>
                <a:hlinkClick r:id="rId4"/>
              </a:rPr>
              <a:t>432-437</a:t>
            </a:r>
            <a:endParaRPr sz="120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85725" algn="ctr">
              <a:lnSpc>
                <a:spcPct val="100000"/>
              </a:lnSpc>
              <a:spcBef>
                <a:spcPts val="95"/>
              </a:spcBef>
            </a:pPr>
            <a:r>
              <a:rPr spc="-15" dirty="0"/>
              <a:t>Collaborazione</a:t>
            </a:r>
            <a:r>
              <a:rPr spc="0" dirty="0"/>
              <a:t> </a:t>
            </a:r>
            <a:r>
              <a:rPr spc="-35" dirty="0"/>
              <a:t>fra</a:t>
            </a:r>
          </a:p>
          <a:p>
            <a:pPr marL="81280" algn="ctr">
              <a:lnSpc>
                <a:spcPct val="100000"/>
              </a:lnSpc>
            </a:pPr>
            <a:r>
              <a:rPr spc="-10" dirty="0"/>
              <a:t>Wikipedia </a:t>
            </a:r>
            <a:r>
              <a:rPr spc="-5" dirty="0"/>
              <a:t>e</a:t>
            </a:r>
            <a:r>
              <a:rPr spc="-20" dirty="0"/>
              <a:t> </a:t>
            </a:r>
            <a:r>
              <a:rPr spc="-10" dirty="0"/>
              <a:t>Biblioteche</a:t>
            </a:r>
          </a:p>
        </p:txBody>
      </p:sp>
      <p:sp>
        <p:nvSpPr>
          <p:cNvPr id="3" name="object 3"/>
          <p:cNvSpPr/>
          <p:nvPr/>
        </p:nvSpPr>
        <p:spPr>
          <a:xfrm>
            <a:off x="467537" y="3500958"/>
            <a:ext cx="3857625" cy="288518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65950" y="3499370"/>
            <a:ext cx="3860800" cy="2888615"/>
          </a:xfrm>
          <a:custGeom>
            <a:avLst/>
            <a:gdLst/>
            <a:ahLst/>
            <a:cxnLst/>
            <a:rect l="l" t="t" r="r" b="b"/>
            <a:pathLst>
              <a:path w="3860800" h="2888615">
                <a:moveTo>
                  <a:pt x="0" y="2888361"/>
                </a:moveTo>
                <a:lnTo>
                  <a:pt x="3860800" y="2888361"/>
                </a:lnTo>
                <a:lnTo>
                  <a:pt x="3860800" y="0"/>
                </a:lnTo>
                <a:lnTo>
                  <a:pt x="0" y="0"/>
                </a:lnTo>
                <a:lnTo>
                  <a:pt x="0" y="2888361"/>
                </a:lnTo>
                <a:close/>
              </a:path>
            </a:pathLst>
          </a:custGeom>
          <a:ln w="3175">
            <a:solidFill>
              <a:srgbClr val="000000"/>
            </a:solidFill>
          </a:ln>
        </p:spPr>
        <p:txBody>
          <a:bodyPr wrap="square" lIns="0" tIns="0" rIns="0" bIns="0" rtlCol="0"/>
          <a:lstStyle/>
          <a:p>
            <a:endParaRPr/>
          </a:p>
        </p:txBody>
      </p:sp>
      <p:sp>
        <p:nvSpPr>
          <p:cNvPr id="5" name="object 5"/>
          <p:cNvSpPr txBox="1"/>
          <p:nvPr/>
        </p:nvSpPr>
        <p:spPr>
          <a:xfrm>
            <a:off x="5572125" y="1786001"/>
            <a:ext cx="3357879" cy="2092960"/>
          </a:xfrm>
          <a:prstGeom prst="rect">
            <a:avLst/>
          </a:prstGeom>
          <a:solidFill>
            <a:srgbClr val="F7EDE4">
              <a:alpha val="83135"/>
            </a:srgbClr>
          </a:solidFill>
          <a:ln w="3175">
            <a:solidFill>
              <a:srgbClr val="000000"/>
            </a:solidFill>
          </a:ln>
        </p:spPr>
        <p:txBody>
          <a:bodyPr vert="horz" wrap="square" lIns="0" tIns="30480" rIns="0" bIns="0" rtlCol="0">
            <a:spAutoFit/>
          </a:bodyPr>
          <a:lstStyle/>
          <a:p>
            <a:pPr marL="92075">
              <a:lnSpc>
                <a:spcPct val="100000"/>
              </a:lnSpc>
              <a:spcBef>
                <a:spcPts val="240"/>
              </a:spcBef>
            </a:pPr>
            <a:r>
              <a:rPr sz="1800" spc="-5" dirty="0">
                <a:latin typeface="Calibri"/>
                <a:cs typeface="Calibri"/>
              </a:rPr>
              <a:t>Wikipedia </a:t>
            </a:r>
            <a:r>
              <a:rPr sz="1800" spc="-10" dirty="0">
                <a:latin typeface="Calibri"/>
                <a:cs typeface="Calibri"/>
              </a:rPr>
              <a:t>Loves</a:t>
            </a:r>
            <a:r>
              <a:rPr sz="1800" spc="10" dirty="0">
                <a:latin typeface="Calibri"/>
                <a:cs typeface="Calibri"/>
              </a:rPr>
              <a:t> </a:t>
            </a:r>
            <a:r>
              <a:rPr sz="1800" spc="-10" dirty="0">
                <a:latin typeface="Calibri"/>
                <a:cs typeface="Calibri"/>
              </a:rPr>
              <a:t>Libraries</a:t>
            </a:r>
            <a:endParaRPr sz="1800">
              <a:latin typeface="Calibri"/>
              <a:cs typeface="Calibri"/>
            </a:endParaRPr>
          </a:p>
          <a:p>
            <a:pPr marL="92075" marR="107314">
              <a:lnSpc>
                <a:spcPct val="100000"/>
              </a:lnSpc>
              <a:spcBef>
                <a:spcPts val="45"/>
              </a:spcBef>
            </a:pPr>
            <a:r>
              <a:rPr sz="1200" u="sng" spc="-5" dirty="0">
                <a:solidFill>
                  <a:srgbClr val="0000FF"/>
                </a:solidFill>
                <a:latin typeface="Calibri"/>
                <a:cs typeface="Calibri"/>
                <a:hlinkClick r:id="rId3"/>
              </a:rPr>
              <a:t>https://outreach.wikimedia.org/wiki/Wikipedia_Lo </a:t>
            </a:r>
            <a:r>
              <a:rPr sz="1200" spc="-5" dirty="0">
                <a:solidFill>
                  <a:srgbClr val="0000FF"/>
                </a:solidFill>
                <a:latin typeface="Calibri"/>
                <a:cs typeface="Calibri"/>
              </a:rPr>
              <a:t> </a:t>
            </a:r>
            <a:r>
              <a:rPr sz="1200" u="sng" spc="-5" dirty="0">
                <a:solidFill>
                  <a:srgbClr val="0000FF"/>
                </a:solidFill>
                <a:latin typeface="Calibri"/>
                <a:cs typeface="Calibri"/>
                <a:hlinkClick r:id="rId3"/>
              </a:rPr>
              <a:t>ves_Libraries</a:t>
            </a:r>
            <a:endParaRPr sz="1200">
              <a:latin typeface="Calibri"/>
              <a:cs typeface="Calibri"/>
            </a:endParaRPr>
          </a:p>
          <a:p>
            <a:pPr marL="92075" marR="577850">
              <a:lnSpc>
                <a:spcPct val="100000"/>
              </a:lnSpc>
              <a:spcBef>
                <a:spcPts val="930"/>
              </a:spcBef>
            </a:pPr>
            <a:r>
              <a:rPr sz="1600" spc="-5" dirty="0">
                <a:latin typeface="Calibri"/>
                <a:cs typeface="Calibri"/>
              </a:rPr>
              <a:t>Campagna </a:t>
            </a:r>
            <a:r>
              <a:rPr sz="1600" spc="-10" dirty="0">
                <a:latin typeface="Calibri"/>
                <a:cs typeface="Calibri"/>
              </a:rPr>
              <a:t>internazionale di  </a:t>
            </a:r>
            <a:r>
              <a:rPr sz="1600" spc="-15" dirty="0">
                <a:latin typeface="Calibri"/>
                <a:cs typeface="Calibri"/>
              </a:rPr>
              <a:t>promozione </a:t>
            </a:r>
            <a:r>
              <a:rPr sz="1600" spc="-5" dirty="0">
                <a:latin typeface="Calibri"/>
                <a:cs typeface="Calibri"/>
              </a:rPr>
              <a:t>di iniziative </a:t>
            </a:r>
            <a:r>
              <a:rPr sz="1600" spc="-10" dirty="0">
                <a:latin typeface="Calibri"/>
                <a:cs typeface="Calibri"/>
              </a:rPr>
              <a:t>di  collaborazione </a:t>
            </a:r>
            <a:r>
              <a:rPr sz="1600" spc="-20" dirty="0">
                <a:latin typeface="Calibri"/>
                <a:cs typeface="Calibri"/>
              </a:rPr>
              <a:t>fra </a:t>
            </a:r>
            <a:r>
              <a:rPr sz="1600" spc="-5" dirty="0">
                <a:latin typeface="Calibri"/>
                <a:cs typeface="Calibri"/>
              </a:rPr>
              <a:t>Wikipedia e le  </a:t>
            </a:r>
            <a:r>
              <a:rPr sz="1600" spc="-10" dirty="0">
                <a:latin typeface="Calibri"/>
                <a:cs typeface="Calibri"/>
              </a:rPr>
              <a:t>biblioteche: wiki-workshop,  editathons</a:t>
            </a:r>
            <a:r>
              <a:rPr sz="1600" spc="-15" dirty="0">
                <a:latin typeface="Calibri"/>
                <a:cs typeface="Calibri"/>
              </a:rPr>
              <a:t> </a:t>
            </a:r>
            <a:r>
              <a:rPr sz="1600" spc="-5" dirty="0">
                <a:latin typeface="Calibri"/>
                <a:cs typeface="Calibri"/>
              </a:rPr>
              <a:t>…</a:t>
            </a:r>
            <a:endParaRPr sz="1600">
              <a:latin typeface="Calibri"/>
              <a:cs typeface="Calibri"/>
            </a:endParaRPr>
          </a:p>
        </p:txBody>
      </p:sp>
      <p:sp>
        <p:nvSpPr>
          <p:cNvPr id="6" name="object 6"/>
          <p:cNvSpPr/>
          <p:nvPr/>
        </p:nvSpPr>
        <p:spPr>
          <a:xfrm>
            <a:off x="6715125" y="4429150"/>
            <a:ext cx="2214626" cy="2104517"/>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330200" y="1430782"/>
            <a:ext cx="4469130" cy="1929764"/>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alibri"/>
                <a:cs typeface="Calibri"/>
              </a:rPr>
              <a:t>Firenze, </a:t>
            </a:r>
            <a:r>
              <a:rPr sz="1800" dirty="0">
                <a:latin typeface="Calibri"/>
                <a:cs typeface="Calibri"/>
              </a:rPr>
              <a:t>5 </a:t>
            </a:r>
            <a:r>
              <a:rPr sz="1800" spc="-15" dirty="0">
                <a:latin typeface="Calibri"/>
                <a:cs typeface="Calibri"/>
              </a:rPr>
              <a:t>ottobre</a:t>
            </a:r>
            <a:r>
              <a:rPr sz="1800" spc="25" dirty="0">
                <a:latin typeface="Calibri"/>
                <a:cs typeface="Calibri"/>
              </a:rPr>
              <a:t> </a:t>
            </a:r>
            <a:r>
              <a:rPr sz="1800" spc="-5" dirty="0">
                <a:latin typeface="Calibri"/>
                <a:cs typeface="Calibri"/>
              </a:rPr>
              <a:t>2013</a:t>
            </a:r>
            <a:endParaRPr sz="1800">
              <a:latin typeface="Calibri"/>
              <a:cs typeface="Calibri"/>
            </a:endParaRPr>
          </a:p>
          <a:p>
            <a:pPr marL="12700">
              <a:lnSpc>
                <a:spcPts val="1910"/>
              </a:lnSpc>
              <a:spcBef>
                <a:spcPts val="20"/>
              </a:spcBef>
            </a:pPr>
            <a:r>
              <a:rPr sz="1600" u="heavy" spc="-5" dirty="0">
                <a:solidFill>
                  <a:srgbClr val="0000FF"/>
                </a:solidFill>
                <a:latin typeface="Calibri"/>
                <a:cs typeface="Calibri"/>
              </a:rPr>
              <a:t>Primo </a:t>
            </a:r>
            <a:r>
              <a:rPr sz="1600" u="heavy" spc="-10" dirty="0">
                <a:solidFill>
                  <a:srgbClr val="0000FF"/>
                </a:solidFill>
                <a:latin typeface="Calibri"/>
                <a:cs typeface="Calibri"/>
              </a:rPr>
              <a:t>incontro </a:t>
            </a:r>
            <a:r>
              <a:rPr sz="1600" u="heavy" spc="-5" dirty="0">
                <a:solidFill>
                  <a:srgbClr val="0000FF"/>
                </a:solidFill>
                <a:latin typeface="Calibri"/>
                <a:cs typeface="Calibri"/>
              </a:rPr>
              <a:t>nazionale </a:t>
            </a:r>
            <a:r>
              <a:rPr sz="1600" u="heavy" spc="-20" dirty="0">
                <a:solidFill>
                  <a:srgbClr val="0000FF"/>
                </a:solidFill>
                <a:latin typeface="Calibri"/>
                <a:cs typeface="Calibri"/>
              </a:rPr>
              <a:t>fra </a:t>
            </a:r>
            <a:r>
              <a:rPr sz="1600" u="heavy" spc="-5" dirty="0">
                <a:solidFill>
                  <a:srgbClr val="0000FF"/>
                </a:solidFill>
                <a:latin typeface="Calibri"/>
                <a:cs typeface="Calibri"/>
              </a:rPr>
              <a:t>bibliotecari e</a:t>
            </a:r>
            <a:r>
              <a:rPr sz="1600" u="heavy" spc="25" dirty="0">
                <a:solidFill>
                  <a:srgbClr val="0000FF"/>
                </a:solidFill>
                <a:latin typeface="Calibri"/>
                <a:cs typeface="Calibri"/>
              </a:rPr>
              <a:t> </a:t>
            </a:r>
            <a:r>
              <a:rPr sz="1600" u="heavy" spc="-5" dirty="0">
                <a:solidFill>
                  <a:srgbClr val="0000FF"/>
                </a:solidFill>
                <a:latin typeface="Calibri"/>
                <a:cs typeface="Calibri"/>
              </a:rPr>
              <a:t>wikipediani</a:t>
            </a:r>
            <a:endParaRPr sz="1600">
              <a:latin typeface="Calibri"/>
              <a:cs typeface="Calibri"/>
            </a:endParaRPr>
          </a:p>
          <a:p>
            <a:pPr marL="12700">
              <a:lnSpc>
                <a:spcPts val="2150"/>
              </a:lnSpc>
            </a:pPr>
            <a:r>
              <a:rPr sz="1800" spc="-15" dirty="0">
                <a:latin typeface="Calibri"/>
                <a:cs typeface="Calibri"/>
              </a:rPr>
              <a:t>Firenze, </a:t>
            </a:r>
            <a:r>
              <a:rPr sz="1800" dirty="0">
                <a:latin typeface="Calibri"/>
                <a:cs typeface="Calibri"/>
              </a:rPr>
              <a:t>28 </a:t>
            </a:r>
            <a:r>
              <a:rPr sz="1800" spc="-10" dirty="0">
                <a:latin typeface="Calibri"/>
                <a:cs typeface="Calibri"/>
              </a:rPr>
              <a:t>novembre</a:t>
            </a:r>
            <a:r>
              <a:rPr sz="1800" spc="15" dirty="0">
                <a:latin typeface="Calibri"/>
                <a:cs typeface="Calibri"/>
              </a:rPr>
              <a:t> </a:t>
            </a:r>
            <a:r>
              <a:rPr sz="1800" spc="-5" dirty="0">
                <a:latin typeface="Calibri"/>
                <a:cs typeface="Calibri"/>
              </a:rPr>
              <a:t>2014</a:t>
            </a:r>
            <a:endParaRPr sz="1800">
              <a:latin typeface="Calibri"/>
              <a:cs typeface="Calibri"/>
            </a:endParaRPr>
          </a:p>
          <a:p>
            <a:pPr marL="12700">
              <a:lnSpc>
                <a:spcPct val="100000"/>
              </a:lnSpc>
            </a:pPr>
            <a:r>
              <a:rPr sz="1800" u="heavy" spc="-5" dirty="0">
                <a:solidFill>
                  <a:srgbClr val="0000FF"/>
                </a:solidFill>
                <a:latin typeface="Calibri"/>
                <a:cs typeface="Calibri"/>
                <a:hlinkClick r:id="rId5"/>
              </a:rPr>
              <a:t>Sfide </a:t>
            </a:r>
            <a:r>
              <a:rPr sz="1800" u="heavy" dirty="0">
                <a:solidFill>
                  <a:srgbClr val="0000FF"/>
                </a:solidFill>
                <a:latin typeface="Calibri"/>
                <a:cs typeface="Calibri"/>
                <a:hlinkClick r:id="rId5"/>
              </a:rPr>
              <a:t>e </a:t>
            </a:r>
            <a:r>
              <a:rPr sz="1800" u="heavy" spc="-10" dirty="0">
                <a:solidFill>
                  <a:srgbClr val="0000FF"/>
                </a:solidFill>
                <a:latin typeface="Calibri"/>
                <a:cs typeface="Calibri"/>
                <a:hlinkClick r:id="rId5"/>
              </a:rPr>
              <a:t>alleanze </a:t>
            </a:r>
            <a:r>
              <a:rPr sz="1800" u="heavy" spc="-15" dirty="0">
                <a:solidFill>
                  <a:srgbClr val="0000FF"/>
                </a:solidFill>
                <a:latin typeface="Calibri"/>
                <a:cs typeface="Calibri"/>
                <a:hlinkClick r:id="rId5"/>
              </a:rPr>
              <a:t>tra </a:t>
            </a:r>
            <a:r>
              <a:rPr sz="1800" u="heavy" spc="-10" dirty="0">
                <a:solidFill>
                  <a:srgbClr val="0000FF"/>
                </a:solidFill>
                <a:latin typeface="Calibri"/>
                <a:cs typeface="Calibri"/>
                <a:hlinkClick r:id="rId5"/>
              </a:rPr>
              <a:t>Biblioteche </a:t>
            </a:r>
            <a:r>
              <a:rPr sz="1800" u="heavy" dirty="0">
                <a:solidFill>
                  <a:srgbClr val="0000FF"/>
                </a:solidFill>
                <a:latin typeface="Calibri"/>
                <a:cs typeface="Calibri"/>
                <a:hlinkClick r:id="rId5"/>
              </a:rPr>
              <a:t>e</a:t>
            </a:r>
            <a:r>
              <a:rPr sz="1800" u="heavy" spc="85" dirty="0">
                <a:solidFill>
                  <a:srgbClr val="0000FF"/>
                </a:solidFill>
                <a:latin typeface="Calibri"/>
                <a:cs typeface="Calibri"/>
                <a:hlinkClick r:id="rId5"/>
              </a:rPr>
              <a:t> </a:t>
            </a:r>
            <a:r>
              <a:rPr sz="1800" u="heavy" spc="-5" dirty="0">
                <a:solidFill>
                  <a:srgbClr val="0000FF"/>
                </a:solidFill>
                <a:latin typeface="Calibri"/>
                <a:cs typeface="Calibri"/>
                <a:hlinkClick r:id="rId5"/>
              </a:rPr>
              <a:t>Wikipedia</a:t>
            </a:r>
            <a:endParaRPr sz="1800">
              <a:latin typeface="Calibri"/>
              <a:cs typeface="Calibri"/>
            </a:endParaRPr>
          </a:p>
          <a:p>
            <a:pPr>
              <a:lnSpc>
                <a:spcPct val="100000"/>
              </a:lnSpc>
            </a:pPr>
            <a:endParaRPr sz="2550">
              <a:latin typeface="Times New Roman"/>
              <a:cs typeface="Times New Roman"/>
            </a:endParaRPr>
          </a:p>
          <a:p>
            <a:pPr marL="62865">
              <a:lnSpc>
                <a:spcPct val="100000"/>
              </a:lnSpc>
              <a:spcBef>
                <a:spcPts val="5"/>
              </a:spcBef>
            </a:pPr>
            <a:r>
              <a:rPr sz="1800" b="1" spc="-5" dirty="0">
                <a:latin typeface="Calibri"/>
                <a:cs typeface="Calibri"/>
              </a:rPr>
              <a:t>GLAM PER LE</a:t>
            </a:r>
            <a:r>
              <a:rPr sz="1800" b="1" spc="10" dirty="0">
                <a:latin typeface="Calibri"/>
                <a:cs typeface="Calibri"/>
              </a:rPr>
              <a:t> </a:t>
            </a:r>
            <a:r>
              <a:rPr sz="1800" b="1" spc="-10" dirty="0">
                <a:latin typeface="Calibri"/>
                <a:cs typeface="Calibri"/>
              </a:rPr>
              <a:t>BIBLIOTECHE</a:t>
            </a:r>
            <a:endParaRPr sz="1800">
              <a:latin typeface="Calibri"/>
              <a:cs typeface="Calibri"/>
            </a:endParaRPr>
          </a:p>
          <a:p>
            <a:pPr marL="12700">
              <a:lnSpc>
                <a:spcPct val="100000"/>
              </a:lnSpc>
              <a:spcBef>
                <a:spcPts val="45"/>
              </a:spcBef>
            </a:pPr>
            <a:r>
              <a:rPr sz="1200" u="sng" spc="-5" dirty="0">
                <a:solidFill>
                  <a:srgbClr val="0000FF"/>
                </a:solidFill>
                <a:latin typeface="Calibri"/>
                <a:cs typeface="Calibri"/>
              </a:rPr>
              <a:t>https://it.wikipedia.org/wiki/Progetto:GLAM/Biblioteche/Progetti</a:t>
            </a:r>
            <a:endParaRPr sz="120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6826" y="43434"/>
            <a:ext cx="5010785" cy="635000"/>
          </a:xfrm>
          <a:prstGeom prst="rect">
            <a:avLst/>
          </a:prstGeom>
        </p:spPr>
        <p:txBody>
          <a:bodyPr vert="horz" wrap="square" lIns="0" tIns="12065" rIns="0" bIns="0" rtlCol="0">
            <a:spAutoFit/>
          </a:bodyPr>
          <a:lstStyle/>
          <a:p>
            <a:pPr marL="12700">
              <a:lnSpc>
                <a:spcPct val="100000"/>
              </a:lnSpc>
              <a:spcBef>
                <a:spcPts val="95"/>
              </a:spcBef>
            </a:pPr>
            <a:r>
              <a:rPr spc="-5" dirty="0"/>
              <a:t>Wikipedia e</a:t>
            </a:r>
            <a:r>
              <a:rPr spc="-55" dirty="0"/>
              <a:t> </a:t>
            </a:r>
            <a:r>
              <a:rPr spc="-10" dirty="0"/>
              <a:t>Biblioteche</a:t>
            </a:r>
          </a:p>
        </p:txBody>
      </p:sp>
      <p:sp>
        <p:nvSpPr>
          <p:cNvPr id="3" name="object 3"/>
          <p:cNvSpPr txBox="1"/>
          <p:nvPr/>
        </p:nvSpPr>
        <p:spPr>
          <a:xfrm>
            <a:off x="293014" y="878205"/>
            <a:ext cx="3978275" cy="1306830"/>
          </a:xfrm>
          <a:prstGeom prst="rect">
            <a:avLst/>
          </a:prstGeom>
        </p:spPr>
        <p:txBody>
          <a:bodyPr vert="horz" wrap="square" lIns="0" tIns="13335" rIns="0" bIns="0" rtlCol="0">
            <a:spAutoFit/>
          </a:bodyPr>
          <a:lstStyle/>
          <a:p>
            <a:pPr marL="12700" marR="676275">
              <a:lnSpc>
                <a:spcPct val="100000"/>
              </a:lnSpc>
              <a:spcBef>
                <a:spcPts val="105"/>
              </a:spcBef>
            </a:pPr>
            <a:r>
              <a:rPr sz="1400" b="1" spc="-5" dirty="0">
                <a:latin typeface="Calibri"/>
                <a:cs typeface="Calibri"/>
              </a:rPr>
              <a:t>Collaborazione </a:t>
            </a:r>
            <a:r>
              <a:rPr sz="1400" b="1" dirty="0">
                <a:latin typeface="Calibri"/>
                <a:cs typeface="Calibri"/>
              </a:rPr>
              <a:t>nel </a:t>
            </a:r>
            <a:r>
              <a:rPr sz="1400" b="1" spc="-5" dirty="0">
                <a:latin typeface="Calibri"/>
                <a:cs typeface="Calibri"/>
              </a:rPr>
              <a:t>settore </a:t>
            </a:r>
            <a:r>
              <a:rPr sz="1400" b="1" dirty="0">
                <a:latin typeface="Calibri"/>
                <a:cs typeface="Calibri"/>
              </a:rPr>
              <a:t>degli </a:t>
            </a:r>
            <a:r>
              <a:rPr sz="1400" b="1" spc="-5" dirty="0">
                <a:latin typeface="Calibri"/>
                <a:cs typeface="Calibri"/>
              </a:rPr>
              <a:t>Open Data</a:t>
            </a:r>
            <a:r>
              <a:rPr sz="1400" b="1" spc="-170" dirty="0">
                <a:latin typeface="Calibri"/>
                <a:cs typeface="Calibri"/>
              </a:rPr>
              <a:t> </a:t>
            </a:r>
            <a:r>
              <a:rPr sz="1400" b="1" dirty="0">
                <a:latin typeface="Calibri"/>
                <a:cs typeface="Calibri"/>
              </a:rPr>
              <a:t>e  </a:t>
            </a:r>
            <a:r>
              <a:rPr sz="1400" b="1" spc="-10" dirty="0">
                <a:latin typeface="Calibri"/>
                <a:cs typeface="Calibri"/>
              </a:rPr>
              <a:t>Linked</a:t>
            </a:r>
            <a:r>
              <a:rPr sz="1400" b="1" spc="-30" dirty="0">
                <a:latin typeface="Calibri"/>
                <a:cs typeface="Calibri"/>
              </a:rPr>
              <a:t> </a:t>
            </a:r>
            <a:r>
              <a:rPr sz="1400" b="1" spc="-5" dirty="0">
                <a:latin typeface="Calibri"/>
                <a:cs typeface="Calibri"/>
              </a:rPr>
              <a:t>Data</a:t>
            </a:r>
            <a:endParaRPr sz="1400">
              <a:latin typeface="Calibri"/>
              <a:cs typeface="Calibri"/>
            </a:endParaRPr>
          </a:p>
          <a:p>
            <a:pPr marL="12700" marR="5080">
              <a:lnSpc>
                <a:spcPct val="100000"/>
              </a:lnSpc>
            </a:pPr>
            <a:r>
              <a:rPr sz="1400" spc="-5" dirty="0">
                <a:latin typeface="Calibri"/>
                <a:cs typeface="Calibri"/>
              </a:rPr>
              <a:t>Il maggiore dei </a:t>
            </a:r>
            <a:r>
              <a:rPr sz="1400" spc="-15" dirty="0">
                <a:latin typeface="Calibri"/>
                <a:cs typeface="Calibri"/>
              </a:rPr>
              <a:t>progetti </a:t>
            </a:r>
            <a:r>
              <a:rPr sz="1400" dirty="0">
                <a:latin typeface="Calibri"/>
                <a:cs typeface="Calibri"/>
              </a:rPr>
              <a:t>in </a:t>
            </a:r>
            <a:r>
              <a:rPr sz="1400" spc="-10" dirty="0">
                <a:latin typeface="Calibri"/>
                <a:cs typeface="Calibri"/>
              </a:rPr>
              <a:t>corso </a:t>
            </a:r>
            <a:r>
              <a:rPr sz="1400" dirty="0">
                <a:latin typeface="Calibri"/>
                <a:cs typeface="Calibri"/>
              </a:rPr>
              <a:t>a </a:t>
            </a:r>
            <a:r>
              <a:rPr sz="1400" spc="-5" dirty="0">
                <a:latin typeface="Calibri"/>
                <a:cs typeface="Calibri"/>
              </a:rPr>
              <a:t>livello internazionale  </a:t>
            </a:r>
            <a:r>
              <a:rPr sz="1400" dirty="0">
                <a:latin typeface="Calibri"/>
                <a:cs typeface="Calibri"/>
              </a:rPr>
              <a:t>è il </a:t>
            </a:r>
            <a:r>
              <a:rPr sz="1400" b="1" u="sng" spc="-5" dirty="0">
                <a:solidFill>
                  <a:srgbClr val="0000FF"/>
                </a:solidFill>
                <a:latin typeface="Calibri"/>
                <a:cs typeface="Calibri"/>
                <a:hlinkClick r:id="rId2"/>
              </a:rPr>
              <a:t>VIAF</a:t>
            </a:r>
            <a:r>
              <a:rPr sz="1400" spc="-5" dirty="0">
                <a:latin typeface="Calibri"/>
                <a:cs typeface="Calibri"/>
              </a:rPr>
              <a:t>, che </a:t>
            </a:r>
            <a:r>
              <a:rPr sz="1400" spc="-10" dirty="0">
                <a:latin typeface="Calibri"/>
                <a:cs typeface="Calibri"/>
              </a:rPr>
              <a:t>consiste </a:t>
            </a:r>
            <a:r>
              <a:rPr sz="1400" spc="-15" dirty="0">
                <a:latin typeface="Calibri"/>
                <a:cs typeface="Calibri"/>
              </a:rPr>
              <a:t>nell’attività </a:t>
            </a:r>
            <a:r>
              <a:rPr sz="1400" spc="-5" dirty="0">
                <a:latin typeface="Calibri"/>
                <a:cs typeface="Calibri"/>
              </a:rPr>
              <a:t>di integrazione degli  </a:t>
            </a:r>
            <a:r>
              <a:rPr sz="1400" b="1" dirty="0">
                <a:latin typeface="Calibri"/>
                <a:cs typeface="Calibri"/>
              </a:rPr>
              <a:t>Authority File </a:t>
            </a:r>
            <a:r>
              <a:rPr sz="1400" spc="-5" dirty="0">
                <a:latin typeface="Calibri"/>
                <a:cs typeface="Calibri"/>
              </a:rPr>
              <a:t>di </a:t>
            </a:r>
            <a:r>
              <a:rPr sz="1400" dirty="0">
                <a:latin typeface="Calibri"/>
                <a:cs typeface="Calibri"/>
              </a:rPr>
              <a:t>origine </a:t>
            </a:r>
            <a:r>
              <a:rPr sz="1400" spc="-5" dirty="0">
                <a:latin typeface="Calibri"/>
                <a:cs typeface="Calibri"/>
              </a:rPr>
              <a:t>bibliotecaria nelle voci di  Wikipedia</a:t>
            </a:r>
            <a:endParaRPr sz="1400">
              <a:latin typeface="Calibri"/>
              <a:cs typeface="Calibri"/>
            </a:endParaRPr>
          </a:p>
        </p:txBody>
      </p:sp>
      <p:sp>
        <p:nvSpPr>
          <p:cNvPr id="4" name="object 4"/>
          <p:cNvSpPr txBox="1"/>
          <p:nvPr/>
        </p:nvSpPr>
        <p:spPr>
          <a:xfrm>
            <a:off x="293014" y="2707335"/>
            <a:ext cx="4026535" cy="1093470"/>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Italia</a:t>
            </a:r>
            <a:r>
              <a:rPr sz="1400" dirty="0">
                <a:latin typeface="Calibri"/>
                <a:cs typeface="Calibri"/>
              </a:rPr>
              <a:t>. </a:t>
            </a:r>
            <a:r>
              <a:rPr sz="1400" spc="-10" dirty="0">
                <a:latin typeface="Calibri"/>
                <a:cs typeface="Calibri"/>
              </a:rPr>
              <a:t>Interoperabilità fra </a:t>
            </a:r>
            <a:r>
              <a:rPr sz="1400" u="sng" spc="-5" dirty="0">
                <a:solidFill>
                  <a:srgbClr val="0000FF"/>
                </a:solidFill>
                <a:latin typeface="Calibri"/>
                <a:cs typeface="Calibri"/>
              </a:rPr>
              <a:t>Wikipedia </a:t>
            </a:r>
            <a:r>
              <a:rPr sz="1400" u="sng" dirty="0">
                <a:solidFill>
                  <a:srgbClr val="0000FF"/>
                </a:solidFill>
                <a:latin typeface="Calibri"/>
                <a:cs typeface="Calibri"/>
              </a:rPr>
              <a:t>e</a:t>
            </a:r>
            <a:r>
              <a:rPr sz="1400" u="sng" spc="-10" dirty="0">
                <a:solidFill>
                  <a:srgbClr val="0000FF"/>
                </a:solidFill>
                <a:latin typeface="Calibri"/>
                <a:cs typeface="Calibri"/>
              </a:rPr>
              <a:t> </a:t>
            </a:r>
            <a:r>
              <a:rPr sz="1400" u="sng" spc="-5" dirty="0">
                <a:solidFill>
                  <a:srgbClr val="0000FF"/>
                </a:solidFill>
                <a:latin typeface="Calibri"/>
                <a:cs typeface="Calibri"/>
              </a:rPr>
              <a:t>Soggettario</a:t>
            </a:r>
            <a:r>
              <a:rPr sz="1400" spc="-5" dirty="0">
                <a:latin typeface="Calibri"/>
                <a:cs typeface="Calibri"/>
              </a:rPr>
              <a:t>.</a:t>
            </a:r>
            <a:endParaRPr sz="1400">
              <a:latin typeface="Calibri"/>
              <a:cs typeface="Calibri"/>
            </a:endParaRPr>
          </a:p>
          <a:p>
            <a:pPr marL="12700" marR="5080" algn="just">
              <a:lnSpc>
                <a:spcPct val="100000"/>
              </a:lnSpc>
            </a:pPr>
            <a:r>
              <a:rPr sz="1400" spc="-5" dirty="0">
                <a:latin typeface="Calibri"/>
                <a:cs typeface="Calibri"/>
              </a:rPr>
              <a:t>In collaborazione </a:t>
            </a:r>
            <a:r>
              <a:rPr sz="1400" spc="-10" dirty="0">
                <a:latin typeface="Calibri"/>
                <a:cs typeface="Calibri"/>
              </a:rPr>
              <a:t>con </a:t>
            </a:r>
            <a:r>
              <a:rPr sz="1400" dirty="0">
                <a:latin typeface="Calibri"/>
                <a:cs typeface="Calibri"/>
              </a:rPr>
              <a:t>la BNCF è </a:t>
            </a:r>
            <a:r>
              <a:rPr sz="1400" spc="-10" dirty="0">
                <a:latin typeface="Calibri"/>
                <a:cs typeface="Calibri"/>
              </a:rPr>
              <a:t>stato </a:t>
            </a:r>
            <a:r>
              <a:rPr sz="1400" dirty="0">
                <a:latin typeface="Calibri"/>
                <a:cs typeface="Calibri"/>
              </a:rPr>
              <a:t>messo a </a:t>
            </a:r>
            <a:r>
              <a:rPr sz="1400" spc="-10" dirty="0">
                <a:latin typeface="Calibri"/>
                <a:cs typeface="Calibri"/>
              </a:rPr>
              <a:t>punto </a:t>
            </a:r>
            <a:r>
              <a:rPr sz="1400" spc="-5" dirty="0">
                <a:latin typeface="Calibri"/>
                <a:cs typeface="Calibri"/>
              </a:rPr>
              <a:t>un  sistema di interlinking che </a:t>
            </a:r>
            <a:r>
              <a:rPr sz="1400" spc="-10" dirty="0">
                <a:latin typeface="Calibri"/>
                <a:cs typeface="Calibri"/>
              </a:rPr>
              <a:t>consente </a:t>
            </a:r>
            <a:r>
              <a:rPr sz="1400" dirty="0">
                <a:latin typeface="Calibri"/>
                <a:cs typeface="Calibri"/>
              </a:rPr>
              <a:t>il </a:t>
            </a:r>
            <a:r>
              <a:rPr sz="1400" spc="-10" dirty="0">
                <a:latin typeface="Calibri"/>
                <a:cs typeface="Calibri"/>
              </a:rPr>
              <a:t>collegamento fra  </a:t>
            </a:r>
            <a:r>
              <a:rPr sz="1400" dirty="0">
                <a:latin typeface="Calibri"/>
                <a:cs typeface="Calibri"/>
              </a:rPr>
              <a:t>i </a:t>
            </a:r>
            <a:r>
              <a:rPr sz="1400" spc="-5" dirty="0">
                <a:latin typeface="Calibri"/>
                <a:cs typeface="Calibri"/>
              </a:rPr>
              <a:t>termini del </a:t>
            </a:r>
            <a:r>
              <a:rPr sz="1400" b="1" dirty="0">
                <a:latin typeface="Calibri"/>
                <a:cs typeface="Calibri"/>
              </a:rPr>
              <a:t>Thesaurus del </a:t>
            </a:r>
            <a:r>
              <a:rPr sz="1400" b="1" spc="-5" dirty="0">
                <a:latin typeface="Calibri"/>
                <a:cs typeface="Calibri"/>
              </a:rPr>
              <a:t>Nuovo soggettario </a:t>
            </a:r>
            <a:r>
              <a:rPr sz="1400" dirty="0">
                <a:latin typeface="Calibri"/>
                <a:cs typeface="Calibri"/>
              </a:rPr>
              <a:t>e</a:t>
            </a:r>
            <a:r>
              <a:rPr sz="1400" spc="185" dirty="0">
                <a:latin typeface="Calibri"/>
                <a:cs typeface="Calibri"/>
              </a:rPr>
              <a:t> </a:t>
            </a:r>
            <a:r>
              <a:rPr sz="1400" dirty="0">
                <a:latin typeface="Calibri"/>
                <a:cs typeface="Calibri"/>
              </a:rPr>
              <a:t>le</a:t>
            </a:r>
            <a:endParaRPr sz="1400">
              <a:latin typeface="Calibri"/>
              <a:cs typeface="Calibri"/>
            </a:endParaRPr>
          </a:p>
          <a:p>
            <a:pPr marL="12700" algn="just">
              <a:lnSpc>
                <a:spcPct val="100000"/>
              </a:lnSpc>
            </a:pPr>
            <a:r>
              <a:rPr sz="1400" spc="-10" dirty="0">
                <a:latin typeface="Calibri"/>
                <a:cs typeface="Calibri"/>
              </a:rPr>
              <a:t>relative </a:t>
            </a:r>
            <a:r>
              <a:rPr sz="1400" spc="-5" dirty="0">
                <a:latin typeface="Calibri"/>
                <a:cs typeface="Calibri"/>
              </a:rPr>
              <a:t>voci</a:t>
            </a:r>
            <a:r>
              <a:rPr sz="1400" spc="-15" dirty="0">
                <a:latin typeface="Calibri"/>
                <a:cs typeface="Calibri"/>
              </a:rPr>
              <a:t> </a:t>
            </a:r>
            <a:r>
              <a:rPr sz="1400" spc="-10" dirty="0">
                <a:latin typeface="Calibri"/>
                <a:cs typeface="Calibri"/>
              </a:rPr>
              <a:t>dell’enciclopedia</a:t>
            </a:r>
            <a:endParaRPr sz="1400">
              <a:latin typeface="Calibri"/>
              <a:cs typeface="Calibri"/>
            </a:endParaRPr>
          </a:p>
        </p:txBody>
      </p:sp>
      <p:sp>
        <p:nvSpPr>
          <p:cNvPr id="5" name="object 5"/>
          <p:cNvSpPr txBox="1"/>
          <p:nvPr/>
        </p:nvSpPr>
        <p:spPr>
          <a:xfrm>
            <a:off x="293014" y="4170934"/>
            <a:ext cx="3898265" cy="1306195"/>
          </a:xfrm>
          <a:prstGeom prst="rect">
            <a:avLst/>
          </a:prstGeom>
        </p:spPr>
        <p:txBody>
          <a:bodyPr vert="horz" wrap="square" lIns="0" tIns="13335" rIns="0" bIns="0" rtlCol="0">
            <a:spAutoFit/>
          </a:bodyPr>
          <a:lstStyle/>
          <a:p>
            <a:pPr marL="12700" marR="5080">
              <a:lnSpc>
                <a:spcPct val="100000"/>
              </a:lnSpc>
              <a:spcBef>
                <a:spcPts val="105"/>
              </a:spcBef>
            </a:pPr>
            <a:r>
              <a:rPr sz="1400" spc="-5" dirty="0">
                <a:latin typeface="Calibri"/>
                <a:cs typeface="Calibri"/>
              </a:rPr>
              <a:t>Arricchimento dei </a:t>
            </a:r>
            <a:r>
              <a:rPr sz="1400" spc="-10" dirty="0">
                <a:latin typeface="Calibri"/>
                <a:cs typeface="Calibri"/>
              </a:rPr>
              <a:t>contenuti </a:t>
            </a:r>
            <a:r>
              <a:rPr sz="1400" spc="-5" dirty="0">
                <a:latin typeface="Calibri"/>
                <a:cs typeface="Calibri"/>
              </a:rPr>
              <a:t>di Wikipedia da parte dei  bibliotecari</a:t>
            </a:r>
            <a:endParaRPr sz="1400">
              <a:latin typeface="Calibri"/>
              <a:cs typeface="Calibri"/>
            </a:endParaRPr>
          </a:p>
          <a:p>
            <a:pPr>
              <a:lnSpc>
                <a:spcPct val="100000"/>
              </a:lnSpc>
              <a:spcBef>
                <a:spcPts val="10"/>
              </a:spcBef>
            </a:pPr>
            <a:endParaRPr sz="1450">
              <a:latin typeface="Times New Roman"/>
              <a:cs typeface="Times New Roman"/>
            </a:endParaRPr>
          </a:p>
          <a:p>
            <a:pPr marL="12700">
              <a:lnSpc>
                <a:spcPct val="100000"/>
              </a:lnSpc>
            </a:pPr>
            <a:r>
              <a:rPr sz="1400" spc="-10" dirty="0">
                <a:latin typeface="Calibri"/>
                <a:cs typeface="Calibri"/>
              </a:rPr>
              <a:t>Corsi </a:t>
            </a:r>
            <a:r>
              <a:rPr sz="1400" spc="-5" dirty="0">
                <a:latin typeface="Calibri"/>
                <a:cs typeface="Calibri"/>
              </a:rPr>
              <a:t>di istruzione </a:t>
            </a:r>
            <a:r>
              <a:rPr sz="1400" spc="-10" dirty="0">
                <a:latin typeface="Calibri"/>
                <a:cs typeface="Calibri"/>
              </a:rPr>
              <a:t>sull’uso </a:t>
            </a:r>
            <a:r>
              <a:rPr sz="1400" spc="-5" dirty="0">
                <a:latin typeface="Calibri"/>
                <a:cs typeface="Calibri"/>
              </a:rPr>
              <a:t>di Wikipedia</a:t>
            </a:r>
            <a:r>
              <a:rPr sz="1400" spc="40" dirty="0">
                <a:latin typeface="Calibri"/>
                <a:cs typeface="Calibri"/>
              </a:rPr>
              <a:t> </a:t>
            </a:r>
            <a:r>
              <a:rPr sz="1400" spc="-5" dirty="0">
                <a:latin typeface="Calibri"/>
                <a:cs typeface="Calibri"/>
              </a:rPr>
              <a:t>nelle</a:t>
            </a:r>
            <a:endParaRPr sz="1400">
              <a:latin typeface="Calibri"/>
              <a:cs typeface="Calibri"/>
            </a:endParaRPr>
          </a:p>
          <a:p>
            <a:pPr marL="12700" marR="135255">
              <a:lnSpc>
                <a:spcPct val="100000"/>
              </a:lnSpc>
            </a:pPr>
            <a:r>
              <a:rPr sz="1400" spc="-5" dirty="0">
                <a:latin typeface="Calibri"/>
                <a:cs typeface="Calibri"/>
              </a:rPr>
              <a:t>biblioteche all’interno di </a:t>
            </a:r>
            <a:r>
              <a:rPr sz="1400" b="1" spc="-5" dirty="0">
                <a:latin typeface="Calibri"/>
                <a:cs typeface="Calibri"/>
              </a:rPr>
              <a:t>attività </a:t>
            </a:r>
            <a:r>
              <a:rPr sz="1400" b="1" dirty="0">
                <a:latin typeface="Calibri"/>
                <a:cs typeface="Calibri"/>
              </a:rPr>
              <a:t>di </a:t>
            </a:r>
            <a:r>
              <a:rPr sz="1400" b="1" spc="-5" dirty="0">
                <a:latin typeface="Calibri"/>
                <a:cs typeface="Calibri"/>
              </a:rPr>
              <a:t>alfabetizzazione  digitale </a:t>
            </a:r>
            <a:r>
              <a:rPr sz="1400" b="1" spc="-10" dirty="0">
                <a:latin typeface="Calibri"/>
                <a:cs typeface="Calibri"/>
              </a:rPr>
              <a:t>avanzata</a:t>
            </a:r>
            <a:r>
              <a:rPr sz="1400" spc="-10" dirty="0">
                <a:latin typeface="Calibri"/>
                <a:cs typeface="Calibri"/>
              </a:rPr>
              <a:t>, </a:t>
            </a:r>
            <a:r>
              <a:rPr sz="1400" spc="-5" dirty="0">
                <a:latin typeface="Calibri"/>
                <a:cs typeface="Calibri"/>
              </a:rPr>
              <a:t>per </a:t>
            </a:r>
            <a:r>
              <a:rPr sz="1400" spc="-10" dirty="0">
                <a:latin typeface="Calibri"/>
                <a:cs typeface="Calibri"/>
              </a:rPr>
              <a:t>promuovere </a:t>
            </a:r>
            <a:r>
              <a:rPr sz="1400" spc="-5" dirty="0">
                <a:latin typeface="Calibri"/>
                <a:cs typeface="Calibri"/>
              </a:rPr>
              <a:t>un</a:t>
            </a:r>
            <a:r>
              <a:rPr sz="1400" spc="-65" dirty="0">
                <a:latin typeface="Calibri"/>
                <a:cs typeface="Calibri"/>
              </a:rPr>
              <a:t> </a:t>
            </a:r>
            <a:r>
              <a:rPr sz="1400" spc="-5" dirty="0">
                <a:latin typeface="Calibri"/>
                <a:cs typeface="Calibri"/>
              </a:rPr>
              <a:t>uso</a:t>
            </a:r>
            <a:endParaRPr sz="1400">
              <a:latin typeface="Calibri"/>
              <a:cs typeface="Calibri"/>
            </a:endParaRPr>
          </a:p>
        </p:txBody>
      </p:sp>
      <p:sp>
        <p:nvSpPr>
          <p:cNvPr id="6" name="object 6"/>
          <p:cNvSpPr txBox="1"/>
          <p:nvPr/>
        </p:nvSpPr>
        <p:spPr>
          <a:xfrm>
            <a:off x="293014" y="5451144"/>
            <a:ext cx="277304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partecipativo </a:t>
            </a:r>
            <a:r>
              <a:rPr sz="1400" dirty="0">
                <a:latin typeface="Calibri"/>
                <a:cs typeface="Calibri"/>
              </a:rPr>
              <a:t>e </a:t>
            </a:r>
            <a:r>
              <a:rPr sz="1400" spc="-10" dirty="0">
                <a:latin typeface="Calibri"/>
                <a:cs typeface="Calibri"/>
              </a:rPr>
              <a:t>consapevole </a:t>
            </a:r>
            <a:r>
              <a:rPr sz="1400" spc="-5" dirty="0">
                <a:latin typeface="Calibri"/>
                <a:cs typeface="Calibri"/>
              </a:rPr>
              <a:t>della</a:t>
            </a:r>
            <a:r>
              <a:rPr sz="1400" spc="15" dirty="0">
                <a:latin typeface="Calibri"/>
                <a:cs typeface="Calibri"/>
              </a:rPr>
              <a:t> </a:t>
            </a:r>
            <a:r>
              <a:rPr sz="1400" spc="-15" dirty="0">
                <a:latin typeface="Calibri"/>
                <a:cs typeface="Calibri"/>
              </a:rPr>
              <a:t>rete</a:t>
            </a:r>
            <a:endParaRPr sz="1400">
              <a:latin typeface="Calibri"/>
              <a:cs typeface="Calibri"/>
            </a:endParaRPr>
          </a:p>
        </p:txBody>
      </p:sp>
      <p:sp>
        <p:nvSpPr>
          <p:cNvPr id="7" name="object 7"/>
          <p:cNvSpPr/>
          <p:nvPr/>
        </p:nvSpPr>
        <p:spPr>
          <a:xfrm>
            <a:off x="4572000" y="785748"/>
            <a:ext cx="4363720" cy="190982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0348" y="784098"/>
            <a:ext cx="4366895" cy="1913255"/>
          </a:xfrm>
          <a:custGeom>
            <a:avLst/>
            <a:gdLst/>
            <a:ahLst/>
            <a:cxnLst/>
            <a:rect l="l" t="t" r="r" b="b"/>
            <a:pathLst>
              <a:path w="4366895" h="1913255">
                <a:moveTo>
                  <a:pt x="0" y="1913001"/>
                </a:moveTo>
                <a:lnTo>
                  <a:pt x="4366895" y="1913001"/>
                </a:lnTo>
                <a:lnTo>
                  <a:pt x="4366895" y="0"/>
                </a:lnTo>
                <a:lnTo>
                  <a:pt x="0" y="0"/>
                </a:lnTo>
                <a:lnTo>
                  <a:pt x="0" y="1913001"/>
                </a:lnTo>
                <a:close/>
              </a:path>
            </a:pathLst>
          </a:custGeom>
          <a:ln w="3175">
            <a:solidFill>
              <a:srgbClr val="000000"/>
            </a:solidFill>
          </a:ln>
        </p:spPr>
        <p:txBody>
          <a:bodyPr wrap="square" lIns="0" tIns="0" rIns="0" bIns="0" rtlCol="0"/>
          <a:lstStyle/>
          <a:p>
            <a:endParaRPr/>
          </a:p>
        </p:txBody>
      </p:sp>
      <p:sp>
        <p:nvSpPr>
          <p:cNvPr id="9" name="object 9"/>
          <p:cNvSpPr/>
          <p:nvPr/>
        </p:nvSpPr>
        <p:spPr>
          <a:xfrm>
            <a:off x="5072126" y="3000375"/>
            <a:ext cx="3714750" cy="45720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070475" y="2998723"/>
            <a:ext cx="3717925" cy="460375"/>
          </a:xfrm>
          <a:custGeom>
            <a:avLst/>
            <a:gdLst/>
            <a:ahLst/>
            <a:cxnLst/>
            <a:rect l="l" t="t" r="r" b="b"/>
            <a:pathLst>
              <a:path w="3717925" h="460375">
                <a:moveTo>
                  <a:pt x="0" y="460375"/>
                </a:moveTo>
                <a:lnTo>
                  <a:pt x="3717925" y="460375"/>
                </a:lnTo>
                <a:lnTo>
                  <a:pt x="3717925" y="0"/>
                </a:lnTo>
                <a:lnTo>
                  <a:pt x="0" y="0"/>
                </a:lnTo>
                <a:lnTo>
                  <a:pt x="0" y="460375"/>
                </a:lnTo>
                <a:close/>
              </a:path>
            </a:pathLst>
          </a:custGeom>
          <a:ln w="3175">
            <a:solidFill>
              <a:srgbClr val="000000"/>
            </a:solidFill>
          </a:ln>
        </p:spPr>
        <p:txBody>
          <a:bodyPr wrap="square" lIns="0" tIns="0" rIns="0" bIns="0" rtlCol="0"/>
          <a:lstStyle/>
          <a:p>
            <a:endParaRPr/>
          </a:p>
        </p:txBody>
      </p:sp>
      <p:sp>
        <p:nvSpPr>
          <p:cNvPr id="11" name="object 11"/>
          <p:cNvSpPr/>
          <p:nvPr/>
        </p:nvSpPr>
        <p:spPr>
          <a:xfrm>
            <a:off x="5929376" y="3643376"/>
            <a:ext cx="2828925" cy="1076325"/>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927725" y="3641725"/>
            <a:ext cx="2832100" cy="1079500"/>
          </a:xfrm>
          <a:custGeom>
            <a:avLst/>
            <a:gdLst/>
            <a:ahLst/>
            <a:cxnLst/>
            <a:rect l="l" t="t" r="r" b="b"/>
            <a:pathLst>
              <a:path w="2832100" h="1079500">
                <a:moveTo>
                  <a:pt x="0" y="1079500"/>
                </a:moveTo>
                <a:lnTo>
                  <a:pt x="2832100" y="1079500"/>
                </a:lnTo>
                <a:lnTo>
                  <a:pt x="2832100" y="0"/>
                </a:lnTo>
                <a:lnTo>
                  <a:pt x="0" y="0"/>
                </a:lnTo>
                <a:lnTo>
                  <a:pt x="0" y="1079500"/>
                </a:lnTo>
                <a:close/>
              </a:path>
            </a:pathLst>
          </a:custGeom>
          <a:ln w="3175">
            <a:solidFill>
              <a:srgbClr val="000000"/>
            </a:solidFill>
          </a:ln>
        </p:spPr>
        <p:txBody>
          <a:bodyPr wrap="square" lIns="0" tIns="0" rIns="0" bIns="0" rtlCol="0"/>
          <a:lstStyle/>
          <a:p>
            <a:endParaRPr/>
          </a:p>
        </p:txBody>
      </p:sp>
      <p:sp>
        <p:nvSpPr>
          <p:cNvPr id="13" name="object 13"/>
          <p:cNvSpPr/>
          <p:nvPr/>
        </p:nvSpPr>
        <p:spPr>
          <a:xfrm>
            <a:off x="7000875" y="4929251"/>
            <a:ext cx="1795526" cy="1758314"/>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999351" y="4927663"/>
            <a:ext cx="1798955" cy="1761489"/>
          </a:xfrm>
          <a:custGeom>
            <a:avLst/>
            <a:gdLst/>
            <a:ahLst/>
            <a:cxnLst/>
            <a:rect l="l" t="t" r="r" b="b"/>
            <a:pathLst>
              <a:path w="1798954" h="1761490">
                <a:moveTo>
                  <a:pt x="0" y="1761490"/>
                </a:moveTo>
                <a:lnTo>
                  <a:pt x="1798701" y="1761490"/>
                </a:lnTo>
                <a:lnTo>
                  <a:pt x="1798701" y="0"/>
                </a:lnTo>
                <a:lnTo>
                  <a:pt x="0" y="0"/>
                </a:lnTo>
                <a:lnTo>
                  <a:pt x="0" y="1761490"/>
                </a:lnTo>
                <a:close/>
              </a:path>
            </a:pathLst>
          </a:custGeom>
          <a:ln w="3175">
            <a:solidFill>
              <a:srgbClr val="000000"/>
            </a:solidFill>
          </a:ln>
        </p:spPr>
        <p:txBody>
          <a:bodyPr wrap="square" lIns="0" tIns="0" rIns="0" bIns="0" rtlCol="0"/>
          <a:lstStyle/>
          <a:p>
            <a:endParaRPr/>
          </a:p>
        </p:txBody>
      </p:sp>
      <p:sp>
        <p:nvSpPr>
          <p:cNvPr id="15" name="object 15"/>
          <p:cNvSpPr txBox="1"/>
          <p:nvPr/>
        </p:nvSpPr>
        <p:spPr>
          <a:xfrm>
            <a:off x="4723003" y="5598667"/>
            <a:ext cx="2124710" cy="162560"/>
          </a:xfrm>
          <a:prstGeom prst="rect">
            <a:avLst/>
          </a:prstGeom>
        </p:spPr>
        <p:txBody>
          <a:bodyPr vert="horz" wrap="square" lIns="0" tIns="12700" rIns="0" bIns="0" rtlCol="0">
            <a:spAutoFit/>
          </a:bodyPr>
          <a:lstStyle/>
          <a:p>
            <a:pPr marL="12700">
              <a:lnSpc>
                <a:spcPct val="100000"/>
              </a:lnSpc>
              <a:spcBef>
                <a:spcPts val="100"/>
              </a:spcBef>
            </a:pPr>
            <a:r>
              <a:rPr sz="900" u="sng" spc="-5" dirty="0">
                <a:solidFill>
                  <a:srgbClr val="0000FF"/>
                </a:solidFill>
                <a:latin typeface="Calibri"/>
                <a:cs typeface="Calibri"/>
                <a:hlinkClick r:id="rId7"/>
              </a:rPr>
              <a:t>https://en.wikipedia.org/wiki/Virginia_Woolf</a:t>
            </a:r>
            <a:endParaRPr sz="900">
              <a:latin typeface="Calibri"/>
              <a:cs typeface="Calibri"/>
            </a:endParaRPr>
          </a:p>
        </p:txBody>
      </p:sp>
      <p:sp>
        <p:nvSpPr>
          <p:cNvPr id="16" name="object 16"/>
          <p:cNvSpPr txBox="1"/>
          <p:nvPr/>
        </p:nvSpPr>
        <p:spPr>
          <a:xfrm>
            <a:off x="3436746" y="3883914"/>
            <a:ext cx="2343785" cy="162560"/>
          </a:xfrm>
          <a:prstGeom prst="rect">
            <a:avLst/>
          </a:prstGeom>
        </p:spPr>
        <p:txBody>
          <a:bodyPr vert="horz" wrap="square" lIns="0" tIns="12700" rIns="0" bIns="0" rtlCol="0">
            <a:spAutoFit/>
          </a:bodyPr>
          <a:lstStyle/>
          <a:p>
            <a:pPr marL="12700">
              <a:lnSpc>
                <a:spcPct val="100000"/>
              </a:lnSpc>
              <a:spcBef>
                <a:spcPts val="100"/>
              </a:spcBef>
            </a:pPr>
            <a:r>
              <a:rPr sz="900" u="sng" spc="-5" dirty="0">
                <a:solidFill>
                  <a:srgbClr val="0000FF"/>
                </a:solidFill>
                <a:latin typeface="Calibri"/>
                <a:cs typeface="Calibri"/>
              </a:rPr>
              <a:t>https://it.wikipedia.org/wiki/Speciale:RicercaISBN</a:t>
            </a:r>
            <a:endParaRPr sz="9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7573" y="186893"/>
            <a:ext cx="5472430" cy="697230"/>
          </a:xfrm>
          <a:prstGeom prst="rect">
            <a:avLst/>
          </a:prstGeom>
        </p:spPr>
        <p:txBody>
          <a:bodyPr vert="horz" wrap="square" lIns="0" tIns="13335" rIns="0" bIns="0" rtlCol="0">
            <a:spAutoFit/>
          </a:bodyPr>
          <a:lstStyle/>
          <a:p>
            <a:pPr marL="12700">
              <a:lnSpc>
                <a:spcPct val="100000"/>
              </a:lnSpc>
              <a:spcBef>
                <a:spcPts val="105"/>
              </a:spcBef>
            </a:pPr>
            <a:r>
              <a:rPr sz="4400" spc="-5" dirty="0"/>
              <a:t>Wikipedia</a:t>
            </a:r>
            <a:r>
              <a:rPr sz="4400" spc="-60" dirty="0"/>
              <a:t> </a:t>
            </a:r>
            <a:r>
              <a:rPr sz="4400" spc="-20" dirty="0"/>
              <a:t>all’università</a:t>
            </a:r>
            <a:endParaRPr sz="4400"/>
          </a:p>
        </p:txBody>
      </p:sp>
      <p:sp>
        <p:nvSpPr>
          <p:cNvPr id="3" name="object 3"/>
          <p:cNvSpPr/>
          <p:nvPr/>
        </p:nvSpPr>
        <p:spPr>
          <a:xfrm>
            <a:off x="6695693" y="836675"/>
            <a:ext cx="2448305" cy="244830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46303" y="994105"/>
            <a:ext cx="8118475" cy="5116830"/>
          </a:xfrm>
          <a:prstGeom prst="rect">
            <a:avLst/>
          </a:prstGeom>
        </p:spPr>
        <p:txBody>
          <a:bodyPr vert="horz" wrap="square" lIns="0" tIns="12700" rIns="0" bIns="0" rtlCol="0">
            <a:spAutoFit/>
          </a:bodyPr>
          <a:lstStyle/>
          <a:p>
            <a:pPr marL="12700" marR="3173730">
              <a:lnSpc>
                <a:spcPct val="100000"/>
              </a:lnSpc>
              <a:spcBef>
                <a:spcPts val="100"/>
              </a:spcBef>
              <a:tabLst>
                <a:tab pos="2786380" algn="l"/>
              </a:tabLst>
            </a:pPr>
            <a:r>
              <a:rPr sz="2400" dirty="0">
                <a:latin typeface="Calibri"/>
                <a:cs typeface="Calibri"/>
              </a:rPr>
              <a:t>Wikipedia </a:t>
            </a:r>
            <a:r>
              <a:rPr sz="2400" spc="-5" dirty="0">
                <a:latin typeface="Calibri"/>
                <a:cs typeface="Calibri"/>
              </a:rPr>
              <a:t>non </a:t>
            </a:r>
            <a:r>
              <a:rPr sz="2400" dirty="0">
                <a:latin typeface="Calibri"/>
                <a:cs typeface="Calibri"/>
              </a:rPr>
              <a:t>è </a:t>
            </a:r>
            <a:r>
              <a:rPr sz="2400" spc="-5" dirty="0">
                <a:latin typeface="Calibri"/>
                <a:cs typeface="Calibri"/>
              </a:rPr>
              <a:t>solo una </a:t>
            </a:r>
            <a:r>
              <a:rPr sz="2400" spc="-25" dirty="0">
                <a:latin typeface="Calibri"/>
                <a:cs typeface="Calibri"/>
              </a:rPr>
              <a:t>fonte </a:t>
            </a:r>
            <a:r>
              <a:rPr sz="2400" spc="-5" dirty="0">
                <a:latin typeface="Calibri"/>
                <a:cs typeface="Calibri"/>
              </a:rPr>
              <a:t>di  </a:t>
            </a:r>
            <a:r>
              <a:rPr sz="2400" spc="-10" dirty="0">
                <a:latin typeface="Calibri"/>
                <a:cs typeface="Calibri"/>
              </a:rPr>
              <a:t>informazione, </a:t>
            </a:r>
            <a:r>
              <a:rPr sz="2400" dirty="0">
                <a:latin typeface="Calibri"/>
                <a:cs typeface="Calibri"/>
              </a:rPr>
              <a:t>ma </a:t>
            </a:r>
            <a:r>
              <a:rPr sz="2400" spc="-5" dirty="0">
                <a:latin typeface="Calibri"/>
                <a:cs typeface="Calibri"/>
              </a:rPr>
              <a:t>anche uno </a:t>
            </a:r>
            <a:r>
              <a:rPr sz="2400" b="1" spc="-15" dirty="0">
                <a:latin typeface="Calibri"/>
                <a:cs typeface="Calibri"/>
              </a:rPr>
              <a:t>strumento  </a:t>
            </a:r>
            <a:r>
              <a:rPr sz="2400" b="1" spc="-10" dirty="0">
                <a:latin typeface="Calibri"/>
                <a:cs typeface="Calibri"/>
              </a:rPr>
              <a:t>educativo</a:t>
            </a:r>
            <a:r>
              <a:rPr sz="2400" b="1" spc="-5" dirty="0">
                <a:latin typeface="Calibri"/>
                <a:cs typeface="Calibri"/>
              </a:rPr>
              <a:t> </a:t>
            </a:r>
            <a:r>
              <a:rPr sz="2400" b="1" spc="-20" dirty="0">
                <a:latin typeface="Calibri"/>
                <a:cs typeface="Calibri"/>
              </a:rPr>
              <a:t>interattivo	</a:t>
            </a:r>
            <a:r>
              <a:rPr sz="2400" dirty="0">
                <a:latin typeface="Calibri"/>
                <a:cs typeface="Calibri"/>
              </a:rPr>
              <a:t>che </a:t>
            </a:r>
            <a:r>
              <a:rPr sz="2400" spc="-15" dirty="0">
                <a:latin typeface="Calibri"/>
                <a:cs typeface="Calibri"/>
              </a:rPr>
              <a:t>consente </a:t>
            </a:r>
            <a:r>
              <a:rPr sz="2400" spc="-5" dirty="0">
                <a:latin typeface="Calibri"/>
                <a:cs typeface="Calibri"/>
              </a:rPr>
              <a:t>agli  </a:t>
            </a:r>
            <a:r>
              <a:rPr sz="2400" spc="-10" dirty="0">
                <a:latin typeface="Calibri"/>
                <a:cs typeface="Calibri"/>
              </a:rPr>
              <a:t>studenti </a:t>
            </a:r>
            <a:r>
              <a:rPr sz="2400" spc="-5" dirty="0">
                <a:latin typeface="Calibri"/>
                <a:cs typeface="Calibri"/>
              </a:rPr>
              <a:t>di </a:t>
            </a:r>
            <a:r>
              <a:rPr sz="2400" spc="-10" dirty="0">
                <a:latin typeface="Calibri"/>
                <a:cs typeface="Calibri"/>
              </a:rPr>
              <a:t>conoscere </a:t>
            </a:r>
            <a:r>
              <a:rPr sz="2400" spc="-5" dirty="0">
                <a:latin typeface="Calibri"/>
                <a:cs typeface="Calibri"/>
              </a:rPr>
              <a:t>più da </a:t>
            </a:r>
            <a:r>
              <a:rPr sz="2400" dirty="0">
                <a:latin typeface="Calibri"/>
                <a:cs typeface="Calibri"/>
              </a:rPr>
              <a:t>vicino</a:t>
            </a:r>
            <a:r>
              <a:rPr sz="2400" spc="-40" dirty="0">
                <a:latin typeface="Calibri"/>
                <a:cs typeface="Calibri"/>
              </a:rPr>
              <a:t> </a:t>
            </a:r>
            <a:r>
              <a:rPr sz="2400" dirty="0">
                <a:latin typeface="Calibri"/>
                <a:cs typeface="Calibri"/>
              </a:rPr>
              <a:t>e</a:t>
            </a:r>
            <a:endParaRPr sz="2400">
              <a:latin typeface="Calibri"/>
              <a:cs typeface="Calibri"/>
            </a:endParaRPr>
          </a:p>
          <a:p>
            <a:pPr marL="12700">
              <a:lnSpc>
                <a:spcPct val="100000"/>
              </a:lnSpc>
            </a:pPr>
            <a:r>
              <a:rPr sz="2400" spc="-10" dirty="0">
                <a:latin typeface="Calibri"/>
                <a:cs typeface="Calibri"/>
              </a:rPr>
              <a:t>dall’interno </a:t>
            </a:r>
            <a:r>
              <a:rPr sz="2400" dirty="0">
                <a:latin typeface="Calibri"/>
                <a:cs typeface="Calibri"/>
              </a:rPr>
              <a:t>gli </a:t>
            </a:r>
            <a:r>
              <a:rPr sz="2400" spc="-5" dirty="0">
                <a:latin typeface="Calibri"/>
                <a:cs typeface="Calibri"/>
              </a:rPr>
              <a:t>ambienti </a:t>
            </a:r>
            <a:r>
              <a:rPr sz="2400" spc="-10" dirty="0">
                <a:latin typeface="Calibri"/>
                <a:cs typeface="Calibri"/>
              </a:rPr>
              <a:t>digitali </a:t>
            </a:r>
            <a:r>
              <a:rPr sz="2400" dirty="0">
                <a:latin typeface="Calibri"/>
                <a:cs typeface="Calibri"/>
              </a:rPr>
              <a:t>in cui</a:t>
            </a:r>
            <a:r>
              <a:rPr sz="2400" spc="-90" dirty="0">
                <a:latin typeface="Calibri"/>
                <a:cs typeface="Calibri"/>
              </a:rPr>
              <a:t> </a:t>
            </a:r>
            <a:r>
              <a:rPr sz="2400" spc="-20" dirty="0">
                <a:latin typeface="Calibri"/>
                <a:cs typeface="Calibri"/>
              </a:rPr>
              <a:t>vivono,</a:t>
            </a:r>
            <a:endParaRPr sz="2400">
              <a:latin typeface="Calibri"/>
              <a:cs typeface="Calibri"/>
            </a:endParaRPr>
          </a:p>
          <a:p>
            <a:pPr marL="12700">
              <a:lnSpc>
                <a:spcPct val="100000"/>
              </a:lnSpc>
            </a:pPr>
            <a:r>
              <a:rPr sz="2400" spc="-10" dirty="0">
                <a:latin typeface="Calibri"/>
                <a:cs typeface="Calibri"/>
              </a:rPr>
              <a:t>pensano,</a:t>
            </a:r>
            <a:r>
              <a:rPr sz="2400" spc="-5" dirty="0">
                <a:latin typeface="Calibri"/>
                <a:cs typeface="Calibri"/>
              </a:rPr>
              <a:t> </a:t>
            </a:r>
            <a:r>
              <a:rPr sz="2400" spc="-10" dirty="0">
                <a:latin typeface="Calibri"/>
                <a:cs typeface="Calibri"/>
              </a:rPr>
              <a:t>scrivono</a:t>
            </a:r>
            <a:endParaRPr sz="2400">
              <a:latin typeface="Calibri"/>
              <a:cs typeface="Calibri"/>
            </a:endParaRPr>
          </a:p>
          <a:p>
            <a:pPr>
              <a:lnSpc>
                <a:spcPct val="100000"/>
              </a:lnSpc>
              <a:spcBef>
                <a:spcPts val="35"/>
              </a:spcBef>
            </a:pPr>
            <a:endParaRPr sz="2200">
              <a:latin typeface="Times New Roman"/>
              <a:cs typeface="Times New Roman"/>
            </a:endParaRPr>
          </a:p>
          <a:p>
            <a:pPr marL="12700" marR="14604">
              <a:lnSpc>
                <a:spcPct val="100000"/>
              </a:lnSpc>
            </a:pPr>
            <a:r>
              <a:rPr sz="2400" dirty="0">
                <a:latin typeface="Calibri"/>
                <a:cs typeface="Calibri"/>
              </a:rPr>
              <a:t>Wikipedia è </a:t>
            </a:r>
            <a:r>
              <a:rPr sz="2400" spc="-10" dirty="0">
                <a:latin typeface="Calibri"/>
                <a:cs typeface="Calibri"/>
              </a:rPr>
              <a:t>importante </a:t>
            </a:r>
            <a:r>
              <a:rPr sz="2400" spc="-5" dirty="0">
                <a:latin typeface="Calibri"/>
                <a:cs typeface="Calibri"/>
              </a:rPr>
              <a:t>per </a:t>
            </a:r>
            <a:r>
              <a:rPr sz="2400" dirty="0">
                <a:latin typeface="Calibri"/>
                <a:cs typeface="Calibri"/>
              </a:rPr>
              <a:t>I </a:t>
            </a:r>
            <a:r>
              <a:rPr sz="2400" spc="-10" dirty="0">
                <a:latin typeface="Calibri"/>
                <a:cs typeface="Calibri"/>
              </a:rPr>
              <a:t>bibliotecari perchè </a:t>
            </a:r>
            <a:r>
              <a:rPr sz="2400" spc="-5" dirty="0">
                <a:latin typeface="Calibri"/>
                <a:cs typeface="Calibri"/>
              </a:rPr>
              <a:t>può essere </a:t>
            </a:r>
            <a:r>
              <a:rPr sz="2400" spc="-15" dirty="0">
                <a:latin typeface="Calibri"/>
                <a:cs typeface="Calibri"/>
              </a:rPr>
              <a:t>usata  </a:t>
            </a:r>
            <a:r>
              <a:rPr sz="2400" spc="-10" dirty="0">
                <a:latin typeface="Calibri"/>
                <a:cs typeface="Calibri"/>
              </a:rPr>
              <a:t>come </a:t>
            </a:r>
            <a:r>
              <a:rPr sz="2400" spc="-5" dirty="0">
                <a:latin typeface="Calibri"/>
                <a:cs typeface="Calibri"/>
              </a:rPr>
              <a:t>una </a:t>
            </a:r>
            <a:r>
              <a:rPr sz="2400" spc="-15" dirty="0">
                <a:latin typeface="Calibri"/>
                <a:cs typeface="Calibri"/>
              </a:rPr>
              <a:t>palestra </a:t>
            </a:r>
            <a:r>
              <a:rPr sz="2400" spc="-5" dirty="0">
                <a:latin typeface="Calibri"/>
                <a:cs typeface="Calibri"/>
              </a:rPr>
              <a:t>per insegnare </a:t>
            </a:r>
            <a:r>
              <a:rPr sz="2400" b="1" spc="-10" dirty="0">
                <a:latin typeface="Calibri"/>
                <a:cs typeface="Calibri"/>
              </a:rPr>
              <a:t>information</a:t>
            </a:r>
            <a:r>
              <a:rPr sz="2400" b="1" spc="-15" dirty="0">
                <a:latin typeface="Calibri"/>
                <a:cs typeface="Calibri"/>
              </a:rPr>
              <a:t> </a:t>
            </a:r>
            <a:r>
              <a:rPr sz="2400" b="1" spc="-10" dirty="0">
                <a:latin typeface="Calibri"/>
                <a:cs typeface="Calibri"/>
              </a:rPr>
              <a:t>literacy</a:t>
            </a:r>
            <a:r>
              <a:rPr sz="2400" spc="-10" dirty="0">
                <a:latin typeface="Calibri"/>
                <a:cs typeface="Calibri"/>
              </a:rPr>
              <a:t>.</a:t>
            </a:r>
            <a:endParaRPr sz="2400">
              <a:latin typeface="Calibri"/>
              <a:cs typeface="Calibri"/>
            </a:endParaRPr>
          </a:p>
          <a:p>
            <a:pPr>
              <a:lnSpc>
                <a:spcPct val="100000"/>
              </a:lnSpc>
              <a:spcBef>
                <a:spcPts val="10"/>
              </a:spcBef>
            </a:pPr>
            <a:endParaRPr sz="1900">
              <a:latin typeface="Times New Roman"/>
              <a:cs typeface="Times New Roman"/>
            </a:endParaRPr>
          </a:p>
          <a:p>
            <a:pPr marL="12700" marR="5080">
              <a:lnSpc>
                <a:spcPct val="100000"/>
              </a:lnSpc>
            </a:pPr>
            <a:r>
              <a:rPr sz="1800" i="1" spc="-10" dirty="0">
                <a:latin typeface="Calibri"/>
                <a:cs typeface="Calibri"/>
              </a:rPr>
              <a:t>“Instead </a:t>
            </a:r>
            <a:r>
              <a:rPr sz="1800" i="1" spc="-5" dirty="0">
                <a:latin typeface="Calibri"/>
                <a:cs typeface="Calibri"/>
              </a:rPr>
              <a:t>of objecting </a:t>
            </a:r>
            <a:r>
              <a:rPr sz="1800" i="1" spc="-15" dirty="0">
                <a:latin typeface="Calibri"/>
                <a:cs typeface="Calibri"/>
              </a:rPr>
              <a:t>to </a:t>
            </a:r>
            <a:r>
              <a:rPr sz="1800" i="1" spc="-5" dirty="0">
                <a:latin typeface="Calibri"/>
                <a:cs typeface="Calibri"/>
              </a:rPr>
              <a:t>its use, </a:t>
            </a:r>
            <a:r>
              <a:rPr sz="1800" i="1" spc="-10" dirty="0">
                <a:latin typeface="Calibri"/>
                <a:cs typeface="Calibri"/>
              </a:rPr>
              <a:t>librarians </a:t>
            </a:r>
            <a:r>
              <a:rPr sz="1800" i="1" spc="-5" dirty="0">
                <a:latin typeface="Calibri"/>
                <a:cs typeface="Calibri"/>
              </a:rPr>
              <a:t>and </a:t>
            </a:r>
            <a:r>
              <a:rPr sz="1800" i="1" spc="-10" dirty="0">
                <a:latin typeface="Calibri"/>
                <a:cs typeface="Calibri"/>
              </a:rPr>
              <a:t>faculty should embrace </a:t>
            </a:r>
            <a:r>
              <a:rPr sz="1800" i="1" spc="-5" dirty="0">
                <a:latin typeface="Calibri"/>
                <a:cs typeface="Calibri"/>
              </a:rPr>
              <a:t>Wikipedia and its  imperfections as an </a:t>
            </a:r>
            <a:r>
              <a:rPr sz="1800" i="1" spc="-10" dirty="0">
                <a:latin typeface="Calibri"/>
                <a:cs typeface="Calibri"/>
              </a:rPr>
              <a:t>instrument </a:t>
            </a:r>
            <a:r>
              <a:rPr sz="1800" i="1" spc="-5" dirty="0">
                <a:latin typeface="Calibri"/>
                <a:cs typeface="Calibri"/>
              </a:rPr>
              <a:t>that </a:t>
            </a:r>
            <a:r>
              <a:rPr sz="1800" i="1" spc="-10" dirty="0">
                <a:latin typeface="Calibri"/>
                <a:cs typeface="Calibri"/>
              </a:rPr>
              <a:t>can </a:t>
            </a:r>
            <a:r>
              <a:rPr sz="1800" i="1" spc="-5" dirty="0">
                <a:latin typeface="Calibri"/>
                <a:cs typeface="Calibri"/>
              </a:rPr>
              <a:t>help </a:t>
            </a:r>
            <a:r>
              <a:rPr sz="1800" i="1" spc="-20" dirty="0">
                <a:latin typeface="Calibri"/>
                <a:cs typeface="Calibri"/>
              </a:rPr>
              <a:t>make </a:t>
            </a:r>
            <a:r>
              <a:rPr sz="1800" i="1" spc="-10" dirty="0">
                <a:latin typeface="Calibri"/>
                <a:cs typeface="Calibri"/>
              </a:rPr>
              <a:t>information literacy</a:t>
            </a:r>
            <a:r>
              <a:rPr sz="1800" i="1" spc="150" dirty="0">
                <a:latin typeface="Calibri"/>
                <a:cs typeface="Calibri"/>
              </a:rPr>
              <a:t> </a:t>
            </a:r>
            <a:r>
              <a:rPr sz="1800" i="1" spc="-10" dirty="0">
                <a:latin typeface="Calibri"/>
                <a:cs typeface="Calibri"/>
              </a:rPr>
              <a:t>instruction</a:t>
            </a:r>
            <a:endParaRPr sz="1800">
              <a:latin typeface="Calibri"/>
              <a:cs typeface="Calibri"/>
            </a:endParaRPr>
          </a:p>
          <a:p>
            <a:pPr marL="12700">
              <a:lnSpc>
                <a:spcPct val="100000"/>
              </a:lnSpc>
            </a:pPr>
            <a:r>
              <a:rPr sz="1800" i="1" spc="-5" dirty="0">
                <a:latin typeface="Calibri"/>
                <a:cs typeface="Calibri"/>
              </a:rPr>
              <a:t>relevant and effective”</a:t>
            </a:r>
            <a:endParaRPr sz="1800">
              <a:latin typeface="Calibri"/>
              <a:cs typeface="Calibri"/>
            </a:endParaRPr>
          </a:p>
          <a:p>
            <a:pPr marL="12700">
              <a:lnSpc>
                <a:spcPct val="100000"/>
              </a:lnSpc>
              <a:spcBef>
                <a:spcPts val="1475"/>
              </a:spcBef>
            </a:pPr>
            <a:r>
              <a:rPr sz="1800" u="heavy" spc="-5" dirty="0">
                <a:solidFill>
                  <a:srgbClr val="0000FF"/>
                </a:solidFill>
                <a:latin typeface="Calibri"/>
                <a:cs typeface="Calibri"/>
                <a:hlinkClick r:id="rId3"/>
              </a:rPr>
              <a:t>Eric Jennings. 2008. </a:t>
            </a:r>
            <a:r>
              <a:rPr sz="1800" u="heavy" dirty="0">
                <a:solidFill>
                  <a:srgbClr val="0000FF"/>
                </a:solidFill>
                <a:latin typeface="Calibri"/>
                <a:cs typeface="Calibri"/>
                <a:hlinkClick r:id="rId3"/>
              </a:rPr>
              <a:t>Using </a:t>
            </a:r>
            <a:r>
              <a:rPr sz="1800" u="heavy" spc="-5" dirty="0">
                <a:solidFill>
                  <a:srgbClr val="0000FF"/>
                </a:solidFill>
                <a:latin typeface="Calibri"/>
                <a:cs typeface="Calibri"/>
                <a:hlinkClick r:id="rId3"/>
              </a:rPr>
              <a:t>Wikipedia </a:t>
            </a:r>
            <a:r>
              <a:rPr sz="1800" u="heavy" spc="-10" dirty="0">
                <a:solidFill>
                  <a:srgbClr val="0000FF"/>
                </a:solidFill>
                <a:latin typeface="Calibri"/>
                <a:cs typeface="Calibri"/>
                <a:hlinkClick r:id="rId3"/>
              </a:rPr>
              <a:t>to </a:t>
            </a:r>
            <a:r>
              <a:rPr sz="1800" u="heavy" spc="-35" dirty="0">
                <a:solidFill>
                  <a:srgbClr val="0000FF"/>
                </a:solidFill>
                <a:latin typeface="Calibri"/>
                <a:cs typeface="Calibri"/>
                <a:hlinkClick r:id="rId3"/>
              </a:rPr>
              <a:t>Teach </a:t>
            </a:r>
            <a:r>
              <a:rPr sz="1800" u="heavy" spc="-10" dirty="0">
                <a:solidFill>
                  <a:srgbClr val="0000FF"/>
                </a:solidFill>
                <a:latin typeface="Calibri"/>
                <a:cs typeface="Calibri"/>
                <a:hlinkClick r:id="rId3"/>
              </a:rPr>
              <a:t>Information </a:t>
            </a:r>
            <a:r>
              <a:rPr sz="1800" u="heavy" spc="-25" dirty="0">
                <a:solidFill>
                  <a:srgbClr val="0000FF"/>
                </a:solidFill>
                <a:latin typeface="Calibri"/>
                <a:cs typeface="Calibri"/>
                <a:hlinkClick r:id="rId3"/>
              </a:rPr>
              <a:t>Literacy. </a:t>
            </a:r>
            <a:r>
              <a:rPr sz="1800" i="1" u="heavy" spc="-5" dirty="0">
                <a:solidFill>
                  <a:srgbClr val="0000FF"/>
                </a:solidFill>
                <a:latin typeface="Calibri"/>
                <a:cs typeface="Calibri"/>
                <a:hlinkClick r:id="rId3"/>
              </a:rPr>
              <a:t>College</a:t>
            </a:r>
            <a:r>
              <a:rPr sz="1800" i="1" u="heavy" spc="165" dirty="0">
                <a:solidFill>
                  <a:srgbClr val="0000FF"/>
                </a:solidFill>
                <a:latin typeface="Calibri"/>
                <a:cs typeface="Calibri"/>
                <a:hlinkClick r:id="rId3"/>
              </a:rPr>
              <a:t> </a:t>
            </a:r>
            <a:r>
              <a:rPr sz="1800" i="1" u="heavy" dirty="0">
                <a:solidFill>
                  <a:srgbClr val="0000FF"/>
                </a:solidFill>
                <a:latin typeface="Calibri"/>
                <a:cs typeface="Calibri"/>
                <a:hlinkClick r:id="rId3"/>
              </a:rPr>
              <a:t>&amp;</a:t>
            </a:r>
            <a:endParaRPr sz="1800">
              <a:latin typeface="Calibri"/>
              <a:cs typeface="Calibri"/>
            </a:endParaRPr>
          </a:p>
          <a:p>
            <a:pPr marL="12700">
              <a:lnSpc>
                <a:spcPct val="100000"/>
              </a:lnSpc>
            </a:pPr>
            <a:r>
              <a:rPr sz="1800" i="1" u="heavy" spc="-10" dirty="0">
                <a:solidFill>
                  <a:srgbClr val="0000FF"/>
                </a:solidFill>
                <a:latin typeface="Calibri"/>
                <a:cs typeface="Calibri"/>
                <a:hlinkClick r:id="rId3"/>
              </a:rPr>
              <a:t>Undergraduate </a:t>
            </a:r>
            <a:r>
              <a:rPr sz="1800" i="1" u="heavy" spc="-5" dirty="0">
                <a:solidFill>
                  <a:srgbClr val="0000FF"/>
                </a:solidFill>
                <a:latin typeface="Calibri"/>
                <a:cs typeface="Calibri"/>
                <a:hlinkClick r:id="rId3"/>
              </a:rPr>
              <a:t>Libraries </a:t>
            </a:r>
            <a:r>
              <a:rPr sz="1800" u="heavy" spc="-5" dirty="0">
                <a:solidFill>
                  <a:srgbClr val="0000FF"/>
                </a:solidFill>
                <a:latin typeface="Calibri"/>
                <a:cs typeface="Calibri"/>
                <a:hlinkClick r:id="rId3"/>
              </a:rPr>
              <a:t>15,4:</a:t>
            </a:r>
            <a:r>
              <a:rPr sz="1800" u="heavy" spc="50" dirty="0">
                <a:solidFill>
                  <a:srgbClr val="0000FF"/>
                </a:solidFill>
                <a:latin typeface="Calibri"/>
                <a:cs typeface="Calibri"/>
                <a:hlinkClick r:id="rId3"/>
              </a:rPr>
              <a:t> </a:t>
            </a:r>
            <a:r>
              <a:rPr sz="1800" u="heavy" spc="-5" dirty="0">
                <a:solidFill>
                  <a:srgbClr val="0000FF"/>
                </a:solidFill>
                <a:latin typeface="Calibri"/>
                <a:cs typeface="Calibri"/>
                <a:hlinkClick r:id="rId3"/>
              </a:rPr>
              <a:t>432-437</a:t>
            </a:r>
            <a:endParaRPr sz="18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0200" y="1756664"/>
            <a:ext cx="4183379" cy="4110354"/>
          </a:xfrm>
          <a:prstGeom prst="rect">
            <a:avLst/>
          </a:prstGeom>
        </p:spPr>
        <p:txBody>
          <a:bodyPr vert="horz" wrap="square" lIns="0" tIns="12065" rIns="0" bIns="0" rtlCol="0">
            <a:spAutoFit/>
          </a:bodyPr>
          <a:lstStyle/>
          <a:p>
            <a:pPr marL="12700" marR="5080">
              <a:lnSpc>
                <a:spcPct val="100000"/>
              </a:lnSpc>
              <a:spcBef>
                <a:spcPts val="95"/>
              </a:spcBef>
              <a:tabLst>
                <a:tab pos="3058795" algn="l"/>
              </a:tabLst>
            </a:pPr>
            <a:r>
              <a:rPr sz="2200" spc="-10" dirty="0">
                <a:latin typeface="Calibri"/>
                <a:cs typeface="Calibri"/>
              </a:rPr>
              <a:t>Suo predecessore </a:t>
            </a:r>
            <a:r>
              <a:rPr sz="2200" spc="-5" dirty="0">
                <a:latin typeface="Calibri"/>
                <a:cs typeface="Calibri"/>
              </a:rPr>
              <a:t>è </a:t>
            </a:r>
            <a:r>
              <a:rPr sz="2200" spc="-25" dirty="0">
                <a:latin typeface="Calibri"/>
                <a:cs typeface="Calibri"/>
              </a:rPr>
              <a:t>stato </a:t>
            </a:r>
            <a:r>
              <a:rPr sz="2200" spc="-5" dirty="0">
                <a:latin typeface="Calibri"/>
                <a:cs typeface="Calibri"/>
              </a:rPr>
              <a:t>il </a:t>
            </a:r>
            <a:r>
              <a:rPr sz="2200" spc="-25" dirty="0">
                <a:latin typeface="Calibri"/>
                <a:cs typeface="Calibri"/>
              </a:rPr>
              <a:t>progetto  </a:t>
            </a:r>
            <a:r>
              <a:rPr sz="2200" b="1" spc="-5" dirty="0">
                <a:latin typeface="Calibri"/>
                <a:cs typeface="Calibri"/>
              </a:rPr>
              <a:t>Nupedia</a:t>
            </a:r>
            <a:r>
              <a:rPr sz="2200" spc="-5" dirty="0">
                <a:latin typeface="Calibri"/>
                <a:cs typeface="Calibri"/>
              </a:rPr>
              <a:t>, </a:t>
            </a:r>
            <a:r>
              <a:rPr sz="2200" spc="-20" dirty="0">
                <a:latin typeface="Calibri"/>
                <a:cs typeface="Calibri"/>
              </a:rPr>
              <a:t>un’enciclopedia </a:t>
            </a:r>
            <a:r>
              <a:rPr sz="2200" spc="-10" dirty="0">
                <a:latin typeface="Calibri"/>
                <a:cs typeface="Calibri"/>
              </a:rPr>
              <a:t>online </a:t>
            </a:r>
            <a:r>
              <a:rPr sz="2200" spc="-5" dirty="0">
                <a:latin typeface="Calibri"/>
                <a:cs typeface="Calibri"/>
              </a:rPr>
              <a:t>in  lingua inglese </a:t>
            </a:r>
            <a:r>
              <a:rPr sz="2200" spc="-20" dirty="0">
                <a:latin typeface="Calibri"/>
                <a:cs typeface="Calibri"/>
              </a:rPr>
              <a:t>fondata </a:t>
            </a:r>
            <a:r>
              <a:rPr sz="2200" spc="-10" dirty="0">
                <a:latin typeface="Calibri"/>
                <a:cs typeface="Calibri"/>
              </a:rPr>
              <a:t>nel </a:t>
            </a:r>
            <a:r>
              <a:rPr sz="2200" spc="-5" dirty="0">
                <a:latin typeface="Calibri"/>
                <a:cs typeface="Calibri"/>
              </a:rPr>
              <a:t>2000 </a:t>
            </a:r>
            <a:r>
              <a:rPr sz="2200" spc="-10" dirty="0">
                <a:latin typeface="Calibri"/>
                <a:cs typeface="Calibri"/>
              </a:rPr>
              <a:t>da  </a:t>
            </a:r>
            <a:r>
              <a:rPr sz="2200" i="1" spc="-10" dirty="0">
                <a:latin typeface="Calibri"/>
                <a:cs typeface="Calibri"/>
              </a:rPr>
              <a:t>Jimmy </a:t>
            </a:r>
            <a:r>
              <a:rPr sz="2200" i="1" spc="-25" dirty="0">
                <a:latin typeface="Calibri"/>
                <a:cs typeface="Calibri"/>
              </a:rPr>
              <a:t>Wales </a:t>
            </a:r>
            <a:r>
              <a:rPr sz="2200" spc="-5" dirty="0">
                <a:latin typeface="Calibri"/>
                <a:cs typeface="Calibri"/>
              </a:rPr>
              <a:t>e </a:t>
            </a:r>
            <a:r>
              <a:rPr sz="2200" i="1" spc="-5" dirty="0">
                <a:latin typeface="Calibri"/>
                <a:cs typeface="Calibri"/>
              </a:rPr>
              <a:t>Larry </a:t>
            </a:r>
            <a:r>
              <a:rPr sz="2200" i="1" spc="-10" dirty="0">
                <a:latin typeface="Calibri"/>
                <a:cs typeface="Calibri"/>
              </a:rPr>
              <a:t>Sanger</a:t>
            </a:r>
            <a:r>
              <a:rPr sz="2200" spc="-10" dirty="0">
                <a:latin typeface="Calibri"/>
                <a:cs typeface="Calibri"/>
              </a:rPr>
              <a:t>, </a:t>
            </a:r>
            <a:r>
              <a:rPr sz="2200" spc="-5" dirty="0">
                <a:latin typeface="Calibri"/>
                <a:cs typeface="Calibri"/>
              </a:rPr>
              <a:t>che </a:t>
            </a:r>
            <a:r>
              <a:rPr sz="2200" spc="-10" dirty="0">
                <a:latin typeface="Calibri"/>
                <a:cs typeface="Calibri"/>
              </a:rPr>
              <a:t>si  </a:t>
            </a:r>
            <a:r>
              <a:rPr sz="2200" spc="-15" dirty="0">
                <a:latin typeface="Calibri"/>
                <a:cs typeface="Calibri"/>
              </a:rPr>
              <a:t>proponeva</a:t>
            </a:r>
            <a:r>
              <a:rPr sz="2200" spc="-30" dirty="0">
                <a:latin typeface="Calibri"/>
                <a:cs typeface="Calibri"/>
              </a:rPr>
              <a:t> </a:t>
            </a:r>
            <a:r>
              <a:rPr sz="2200" spc="-5" dirty="0">
                <a:latin typeface="Calibri"/>
                <a:cs typeface="Calibri"/>
              </a:rPr>
              <a:t>di </a:t>
            </a:r>
            <a:r>
              <a:rPr sz="2200" spc="0" dirty="0">
                <a:latin typeface="Calibri"/>
                <a:cs typeface="Calibri"/>
              </a:rPr>
              <a:t> </a:t>
            </a:r>
            <a:r>
              <a:rPr sz="2200" spc="-15" dirty="0">
                <a:latin typeface="Calibri"/>
                <a:cs typeface="Calibri"/>
              </a:rPr>
              <a:t>coinvolgere	</a:t>
            </a:r>
            <a:r>
              <a:rPr sz="2200" spc="-5" dirty="0">
                <a:latin typeface="Calibri"/>
                <a:cs typeface="Calibri"/>
              </a:rPr>
              <a:t>su base  </a:t>
            </a:r>
            <a:r>
              <a:rPr sz="2200" spc="-10" dirty="0">
                <a:latin typeface="Calibri"/>
                <a:cs typeface="Calibri"/>
              </a:rPr>
              <a:t>volontaria </a:t>
            </a:r>
            <a:r>
              <a:rPr sz="2200" b="1" spc="-10" dirty="0">
                <a:latin typeface="Calibri"/>
                <a:cs typeface="Calibri"/>
              </a:rPr>
              <a:t>esperti </a:t>
            </a:r>
            <a:r>
              <a:rPr sz="2200" spc="-5" dirty="0">
                <a:latin typeface="Calibri"/>
                <a:cs typeface="Calibri"/>
              </a:rPr>
              <a:t>ed </a:t>
            </a:r>
            <a:r>
              <a:rPr sz="2200" b="1" spc="-5" dirty="0">
                <a:latin typeface="Calibri"/>
                <a:cs typeface="Calibri"/>
              </a:rPr>
              <a:t>accademici  </a:t>
            </a:r>
            <a:r>
              <a:rPr sz="2200" spc="-10" dirty="0">
                <a:latin typeface="Calibri"/>
                <a:cs typeface="Calibri"/>
              </a:rPr>
              <a:t>nella realizzazione </a:t>
            </a:r>
            <a:r>
              <a:rPr sz="2200" spc="-5" dirty="0">
                <a:latin typeface="Calibri"/>
                <a:cs typeface="Calibri"/>
              </a:rPr>
              <a:t>di </a:t>
            </a:r>
            <a:r>
              <a:rPr sz="2200" spc="-10" dirty="0">
                <a:latin typeface="Calibri"/>
                <a:cs typeface="Calibri"/>
              </a:rPr>
              <a:t>voci </a:t>
            </a:r>
            <a:r>
              <a:rPr sz="2200" spc="-15" dirty="0">
                <a:latin typeface="Calibri"/>
                <a:cs typeface="Calibri"/>
              </a:rPr>
              <a:t>qualificate,  mettendole </a:t>
            </a:r>
            <a:r>
              <a:rPr sz="2200" spc="-5" dirty="0">
                <a:latin typeface="Calibri"/>
                <a:cs typeface="Calibri"/>
              </a:rPr>
              <a:t>a </a:t>
            </a:r>
            <a:r>
              <a:rPr sz="2200" spc="-10" dirty="0">
                <a:latin typeface="Calibri"/>
                <a:cs typeface="Calibri"/>
              </a:rPr>
              <a:t>disposizione </a:t>
            </a:r>
            <a:r>
              <a:rPr sz="2200" spc="-15" dirty="0">
                <a:latin typeface="Calibri"/>
                <a:cs typeface="Calibri"/>
              </a:rPr>
              <a:t>gratuita  </a:t>
            </a:r>
            <a:r>
              <a:rPr sz="2200" spc="-10" dirty="0">
                <a:latin typeface="Calibri"/>
                <a:cs typeface="Calibri"/>
              </a:rPr>
              <a:t>nel</a:t>
            </a:r>
            <a:r>
              <a:rPr sz="2200" spc="-20" dirty="0">
                <a:latin typeface="Calibri"/>
                <a:cs typeface="Calibri"/>
              </a:rPr>
              <a:t> </a:t>
            </a:r>
            <a:r>
              <a:rPr sz="2200" spc="-10" dirty="0">
                <a:latin typeface="Calibri"/>
                <a:cs typeface="Calibri"/>
              </a:rPr>
              <a:t>web.</a:t>
            </a:r>
            <a:endParaRPr sz="2200">
              <a:latin typeface="Calibri"/>
              <a:cs typeface="Calibri"/>
            </a:endParaRPr>
          </a:p>
          <a:p>
            <a:pPr marL="12700" marR="383540">
              <a:lnSpc>
                <a:spcPct val="100000"/>
              </a:lnSpc>
              <a:spcBef>
                <a:spcPts val="475"/>
              </a:spcBef>
            </a:pPr>
            <a:r>
              <a:rPr sz="2200" spc="-5" dirty="0">
                <a:latin typeface="Calibri"/>
                <a:cs typeface="Calibri"/>
              </a:rPr>
              <a:t>Quando il </a:t>
            </a:r>
            <a:r>
              <a:rPr sz="2200" spc="-25" dirty="0">
                <a:latin typeface="Calibri"/>
                <a:cs typeface="Calibri"/>
              </a:rPr>
              <a:t>progetto </a:t>
            </a:r>
            <a:r>
              <a:rPr sz="2200" spc="-5" dirty="0">
                <a:latin typeface="Calibri"/>
                <a:cs typeface="Calibri"/>
              </a:rPr>
              <a:t>si </a:t>
            </a:r>
            <a:r>
              <a:rPr sz="2200" spc="-10" dirty="0">
                <a:latin typeface="Calibri"/>
                <a:cs typeface="Calibri"/>
              </a:rPr>
              <a:t>chiuse, nel  </a:t>
            </a:r>
            <a:r>
              <a:rPr sz="2200" spc="-5" dirty="0">
                <a:latin typeface="Calibri"/>
                <a:cs typeface="Calibri"/>
              </a:rPr>
              <a:t>2003, Nupedia </a:t>
            </a:r>
            <a:r>
              <a:rPr sz="2200" spc="-25" dirty="0">
                <a:latin typeface="Calibri"/>
                <a:cs typeface="Calibri"/>
              </a:rPr>
              <a:t>aveva </a:t>
            </a:r>
            <a:r>
              <a:rPr sz="2200" spc="-20" dirty="0">
                <a:latin typeface="Calibri"/>
                <a:cs typeface="Calibri"/>
              </a:rPr>
              <a:t>prodotto </a:t>
            </a:r>
            <a:r>
              <a:rPr sz="2200" spc="-5" dirty="0">
                <a:latin typeface="Calibri"/>
                <a:cs typeface="Calibri"/>
              </a:rPr>
              <a:t>25  </a:t>
            </a:r>
            <a:r>
              <a:rPr sz="2200" spc="-10" dirty="0">
                <a:latin typeface="Calibri"/>
                <a:cs typeface="Calibri"/>
              </a:rPr>
              <a:t>voci.</a:t>
            </a:r>
            <a:endParaRPr sz="2200">
              <a:latin typeface="Calibri"/>
              <a:cs typeface="Calibri"/>
            </a:endParaRPr>
          </a:p>
        </p:txBody>
      </p:sp>
      <p:sp>
        <p:nvSpPr>
          <p:cNvPr id="3" name="object 3"/>
          <p:cNvSpPr txBox="1">
            <a:spLocks noGrp="1"/>
          </p:cNvSpPr>
          <p:nvPr>
            <p:ph type="title"/>
          </p:nvPr>
        </p:nvSpPr>
        <p:spPr>
          <a:xfrm>
            <a:off x="4847971" y="1756664"/>
            <a:ext cx="3975100" cy="3043555"/>
          </a:xfrm>
          <a:prstGeom prst="rect">
            <a:avLst/>
          </a:prstGeom>
        </p:spPr>
        <p:txBody>
          <a:bodyPr vert="horz" wrap="square" lIns="0" tIns="12065" rIns="0" bIns="0" rtlCol="0">
            <a:spAutoFit/>
          </a:bodyPr>
          <a:lstStyle/>
          <a:p>
            <a:pPr marL="12700" marR="27940">
              <a:lnSpc>
                <a:spcPct val="100000"/>
              </a:lnSpc>
              <a:spcBef>
                <a:spcPts val="95"/>
              </a:spcBef>
            </a:pPr>
            <a:r>
              <a:rPr sz="2200" spc="-5" dirty="0">
                <a:solidFill>
                  <a:srgbClr val="000000"/>
                </a:solidFill>
              </a:rPr>
              <a:t>Wikipedia </a:t>
            </a:r>
            <a:r>
              <a:rPr sz="2200" b="0" spc="-5" dirty="0">
                <a:solidFill>
                  <a:srgbClr val="000000"/>
                </a:solidFill>
                <a:latin typeface="Calibri"/>
                <a:cs typeface="Calibri"/>
              </a:rPr>
              <a:t>nacque </a:t>
            </a:r>
            <a:r>
              <a:rPr sz="2200" b="0" spc="-10" dirty="0">
                <a:solidFill>
                  <a:srgbClr val="000000"/>
                </a:solidFill>
                <a:latin typeface="Calibri"/>
                <a:cs typeface="Calibri"/>
              </a:rPr>
              <a:t>nel </a:t>
            </a:r>
            <a:r>
              <a:rPr sz="2200" b="0" spc="-5" dirty="0">
                <a:solidFill>
                  <a:srgbClr val="000000"/>
                </a:solidFill>
                <a:latin typeface="Calibri"/>
                <a:cs typeface="Calibri"/>
              </a:rPr>
              <a:t>2001 </a:t>
            </a:r>
            <a:r>
              <a:rPr sz="2200" b="0" spc="-10" dirty="0">
                <a:solidFill>
                  <a:srgbClr val="000000"/>
                </a:solidFill>
                <a:latin typeface="Calibri"/>
                <a:cs typeface="Calibri"/>
              </a:rPr>
              <a:t>come  </a:t>
            </a:r>
            <a:r>
              <a:rPr sz="2200" b="0" dirty="0">
                <a:solidFill>
                  <a:srgbClr val="000000"/>
                </a:solidFill>
                <a:latin typeface="Calibri"/>
                <a:cs typeface="Calibri"/>
              </a:rPr>
              <a:t>servizio </a:t>
            </a:r>
            <a:r>
              <a:rPr sz="2200" b="0" spc="-5" dirty="0">
                <a:solidFill>
                  <a:srgbClr val="000000"/>
                </a:solidFill>
                <a:latin typeface="Calibri"/>
                <a:cs typeface="Calibri"/>
              </a:rPr>
              <a:t>di </a:t>
            </a:r>
            <a:r>
              <a:rPr sz="2200" b="0" i="1" spc="-10" dirty="0">
                <a:solidFill>
                  <a:srgbClr val="000000"/>
                </a:solidFill>
                <a:latin typeface="Calibri"/>
                <a:cs typeface="Calibri"/>
              </a:rPr>
              <a:t>Nupedia.com</a:t>
            </a:r>
            <a:r>
              <a:rPr sz="2200" b="0" spc="-10" dirty="0">
                <a:solidFill>
                  <a:srgbClr val="000000"/>
                </a:solidFill>
                <a:latin typeface="Calibri"/>
                <a:cs typeface="Calibri"/>
              </a:rPr>
              <a:t>, </a:t>
            </a:r>
            <a:r>
              <a:rPr sz="2200" b="0" spc="-15" dirty="0">
                <a:solidFill>
                  <a:srgbClr val="000000"/>
                </a:solidFill>
                <a:latin typeface="Calibri"/>
                <a:cs typeface="Calibri"/>
              </a:rPr>
              <a:t>con </a:t>
            </a:r>
            <a:r>
              <a:rPr sz="2200" b="0" spc="-5" dirty="0">
                <a:solidFill>
                  <a:srgbClr val="000000"/>
                </a:solidFill>
                <a:latin typeface="Calibri"/>
                <a:cs typeface="Calibri"/>
              </a:rPr>
              <a:t>l’idea  di </a:t>
            </a:r>
            <a:r>
              <a:rPr sz="2200" b="0" spc="-15" dirty="0">
                <a:solidFill>
                  <a:srgbClr val="000000"/>
                </a:solidFill>
                <a:latin typeface="Calibri"/>
                <a:cs typeface="Calibri"/>
              </a:rPr>
              <a:t>allargare </a:t>
            </a:r>
            <a:r>
              <a:rPr sz="2200" b="0" spc="-5" dirty="0">
                <a:solidFill>
                  <a:srgbClr val="000000"/>
                </a:solidFill>
                <a:latin typeface="Calibri"/>
                <a:cs typeface="Calibri"/>
              </a:rPr>
              <a:t>a un </a:t>
            </a:r>
            <a:r>
              <a:rPr sz="2200" b="0" spc="-10" dirty="0">
                <a:solidFill>
                  <a:srgbClr val="000000"/>
                </a:solidFill>
                <a:latin typeface="Calibri"/>
                <a:cs typeface="Calibri"/>
              </a:rPr>
              <a:t>pubblico </a:t>
            </a:r>
            <a:r>
              <a:rPr sz="2200" b="0" spc="-5" dirty="0">
                <a:solidFill>
                  <a:srgbClr val="000000"/>
                </a:solidFill>
                <a:latin typeface="Calibri"/>
                <a:cs typeface="Calibri"/>
              </a:rPr>
              <a:t>più </a:t>
            </a:r>
            <a:r>
              <a:rPr sz="2200" b="0" spc="-20" dirty="0">
                <a:solidFill>
                  <a:srgbClr val="000000"/>
                </a:solidFill>
                <a:latin typeface="Calibri"/>
                <a:cs typeface="Calibri"/>
              </a:rPr>
              <a:t>vasto  </a:t>
            </a:r>
            <a:r>
              <a:rPr sz="2200" b="0" spc="-5" dirty="0">
                <a:solidFill>
                  <a:srgbClr val="000000"/>
                </a:solidFill>
                <a:latin typeface="Calibri"/>
                <a:cs typeface="Calibri"/>
              </a:rPr>
              <a:t>la </a:t>
            </a:r>
            <a:r>
              <a:rPr sz="2200" b="0" spc="-10" dirty="0">
                <a:solidFill>
                  <a:srgbClr val="000000"/>
                </a:solidFill>
                <a:latin typeface="Calibri"/>
                <a:cs typeface="Calibri"/>
              </a:rPr>
              <a:t>redazione delle</a:t>
            </a:r>
            <a:r>
              <a:rPr sz="2200" b="0" spc="0" dirty="0">
                <a:solidFill>
                  <a:srgbClr val="000000"/>
                </a:solidFill>
                <a:latin typeface="Calibri"/>
                <a:cs typeface="Calibri"/>
              </a:rPr>
              <a:t> </a:t>
            </a:r>
            <a:r>
              <a:rPr sz="2200" b="0" spc="-10" dirty="0">
                <a:solidFill>
                  <a:srgbClr val="000000"/>
                </a:solidFill>
                <a:latin typeface="Calibri"/>
                <a:cs typeface="Calibri"/>
              </a:rPr>
              <a:t>voci.</a:t>
            </a:r>
            <a:endParaRPr sz="2200">
              <a:latin typeface="Calibri"/>
              <a:cs typeface="Calibri"/>
            </a:endParaRPr>
          </a:p>
          <a:p>
            <a:pPr marL="12700" marR="5080">
              <a:lnSpc>
                <a:spcPct val="100000"/>
              </a:lnSpc>
            </a:pPr>
            <a:r>
              <a:rPr sz="2200" b="0" spc="-5" dirty="0">
                <a:solidFill>
                  <a:srgbClr val="000000"/>
                </a:solidFill>
                <a:latin typeface="Calibri"/>
                <a:cs typeface="Calibri"/>
              </a:rPr>
              <a:t>Dopo un anno </a:t>
            </a:r>
            <a:r>
              <a:rPr sz="2200" b="0" spc="-15" dirty="0">
                <a:solidFill>
                  <a:srgbClr val="000000"/>
                </a:solidFill>
                <a:latin typeface="Calibri"/>
                <a:cs typeface="Calibri"/>
              </a:rPr>
              <a:t>erano </a:t>
            </a:r>
            <a:r>
              <a:rPr sz="2200" b="0" spc="-10" dirty="0">
                <a:solidFill>
                  <a:srgbClr val="000000"/>
                </a:solidFill>
                <a:latin typeface="Calibri"/>
                <a:cs typeface="Calibri"/>
              </a:rPr>
              <a:t>oltre </a:t>
            </a:r>
            <a:r>
              <a:rPr sz="2200" b="0" spc="-5" dirty="0">
                <a:solidFill>
                  <a:srgbClr val="000000"/>
                </a:solidFill>
                <a:latin typeface="Calibri"/>
                <a:cs typeface="Calibri"/>
              </a:rPr>
              <a:t>19.500  le </a:t>
            </a:r>
            <a:r>
              <a:rPr sz="2200" b="0" spc="-10" dirty="0">
                <a:solidFill>
                  <a:srgbClr val="000000"/>
                </a:solidFill>
                <a:latin typeface="Calibri"/>
                <a:cs typeface="Calibri"/>
              </a:rPr>
              <a:t>voci </a:t>
            </a:r>
            <a:r>
              <a:rPr sz="2200" b="0" spc="-20" dirty="0">
                <a:solidFill>
                  <a:srgbClr val="000000"/>
                </a:solidFill>
                <a:latin typeface="Calibri"/>
                <a:cs typeface="Calibri"/>
              </a:rPr>
              <a:t>create </a:t>
            </a:r>
            <a:r>
              <a:rPr sz="2200" b="0" spc="-5" dirty="0">
                <a:solidFill>
                  <a:srgbClr val="000000"/>
                </a:solidFill>
                <a:latin typeface="Calibri"/>
                <a:cs typeface="Calibri"/>
              </a:rPr>
              <a:t>in 18 lingue </a:t>
            </a:r>
            <a:r>
              <a:rPr sz="2200" b="0" spc="-15" dirty="0">
                <a:solidFill>
                  <a:srgbClr val="000000"/>
                </a:solidFill>
                <a:latin typeface="Calibri"/>
                <a:cs typeface="Calibri"/>
              </a:rPr>
              <a:t>diverse.  </a:t>
            </a:r>
            <a:r>
              <a:rPr sz="2200" b="0" spc="-10" dirty="0">
                <a:solidFill>
                  <a:srgbClr val="000000"/>
                </a:solidFill>
                <a:latin typeface="Calibri"/>
                <a:cs typeface="Calibri"/>
              </a:rPr>
              <a:t>Divenuta </a:t>
            </a:r>
            <a:r>
              <a:rPr sz="2200" b="0" spc="-5" dirty="0">
                <a:solidFill>
                  <a:srgbClr val="000000"/>
                </a:solidFill>
                <a:latin typeface="Calibri"/>
                <a:cs typeface="Calibri"/>
              </a:rPr>
              <a:t>un </a:t>
            </a:r>
            <a:r>
              <a:rPr sz="2200" b="0" spc="-15" dirty="0">
                <a:solidFill>
                  <a:srgbClr val="000000"/>
                </a:solidFill>
                <a:latin typeface="Calibri"/>
                <a:cs typeface="Calibri"/>
              </a:rPr>
              <a:t>sito </a:t>
            </a:r>
            <a:r>
              <a:rPr sz="2200" b="0" spc="-10" dirty="0">
                <a:solidFill>
                  <a:srgbClr val="000000"/>
                </a:solidFill>
                <a:latin typeface="Calibri"/>
                <a:cs typeface="Calibri"/>
              </a:rPr>
              <a:t>indipendente, </a:t>
            </a:r>
            <a:r>
              <a:rPr sz="2200" b="0" spc="-5" dirty="0">
                <a:solidFill>
                  <a:srgbClr val="000000"/>
                </a:solidFill>
                <a:latin typeface="Calibri"/>
                <a:cs typeface="Calibri"/>
              </a:rPr>
              <a:t>alla  </a:t>
            </a:r>
            <a:r>
              <a:rPr sz="2200" b="0" spc="-10" dirty="0">
                <a:solidFill>
                  <a:srgbClr val="000000"/>
                </a:solidFill>
                <a:latin typeface="Calibri"/>
                <a:cs typeface="Calibri"/>
              </a:rPr>
              <a:t>chiusura </a:t>
            </a:r>
            <a:r>
              <a:rPr sz="2200" b="0" spc="-5" dirty="0">
                <a:solidFill>
                  <a:srgbClr val="000000"/>
                </a:solidFill>
                <a:latin typeface="Calibri"/>
                <a:cs typeface="Calibri"/>
              </a:rPr>
              <a:t>di Nupedia </a:t>
            </a:r>
            <a:r>
              <a:rPr sz="2200" b="0" spc="-10" dirty="0">
                <a:solidFill>
                  <a:srgbClr val="000000"/>
                </a:solidFill>
                <a:latin typeface="Calibri"/>
                <a:cs typeface="Calibri"/>
              </a:rPr>
              <a:t>nel </a:t>
            </a:r>
            <a:r>
              <a:rPr sz="2200" b="0" spc="-5" dirty="0">
                <a:solidFill>
                  <a:srgbClr val="000000"/>
                </a:solidFill>
                <a:latin typeface="Calibri"/>
                <a:cs typeface="Calibri"/>
              </a:rPr>
              <a:t>2003 </a:t>
            </a:r>
            <a:r>
              <a:rPr sz="2200" b="0" spc="-10" dirty="0">
                <a:solidFill>
                  <a:srgbClr val="000000"/>
                </a:solidFill>
                <a:latin typeface="Calibri"/>
                <a:cs typeface="Calibri"/>
              </a:rPr>
              <a:t>ne  </a:t>
            </a:r>
            <a:r>
              <a:rPr sz="2200" b="0" spc="-15" dirty="0">
                <a:solidFill>
                  <a:srgbClr val="000000"/>
                </a:solidFill>
                <a:latin typeface="Calibri"/>
                <a:cs typeface="Calibri"/>
              </a:rPr>
              <a:t>incorpora </a:t>
            </a:r>
            <a:r>
              <a:rPr sz="2200" b="0" spc="-10" dirty="0">
                <a:solidFill>
                  <a:srgbClr val="000000"/>
                </a:solidFill>
                <a:latin typeface="Calibri"/>
                <a:cs typeface="Calibri"/>
              </a:rPr>
              <a:t>parzialmente </a:t>
            </a:r>
            <a:r>
              <a:rPr sz="2200" b="0" u="heavy" spc="-5" dirty="0">
                <a:solidFill>
                  <a:srgbClr val="800080"/>
                </a:solidFill>
                <a:latin typeface="Calibri"/>
                <a:cs typeface="Calibri"/>
              </a:rPr>
              <a:t>gli</a:t>
            </a:r>
            <a:r>
              <a:rPr sz="2200" b="0" u="heavy" spc="25" dirty="0">
                <a:solidFill>
                  <a:srgbClr val="800080"/>
                </a:solidFill>
                <a:latin typeface="Calibri"/>
                <a:cs typeface="Calibri"/>
              </a:rPr>
              <a:t> </a:t>
            </a:r>
            <a:r>
              <a:rPr sz="2200" b="0" u="heavy" spc="-10" dirty="0">
                <a:solidFill>
                  <a:srgbClr val="800080"/>
                </a:solidFill>
                <a:latin typeface="Calibri"/>
                <a:cs typeface="Calibri"/>
              </a:rPr>
              <a:t>articoli</a:t>
            </a:r>
            <a:r>
              <a:rPr sz="2200" b="0" spc="-10" dirty="0">
                <a:solidFill>
                  <a:srgbClr val="000000"/>
                </a:solidFill>
                <a:latin typeface="Calibri"/>
                <a:cs typeface="Calibri"/>
              </a:rPr>
              <a:t>.</a:t>
            </a:r>
            <a:endParaRPr sz="2200">
              <a:latin typeface="Calibri"/>
              <a:cs typeface="Calibri"/>
            </a:endParaRPr>
          </a:p>
        </p:txBody>
      </p:sp>
      <p:sp>
        <p:nvSpPr>
          <p:cNvPr id="4" name="object 4"/>
          <p:cNvSpPr txBox="1"/>
          <p:nvPr/>
        </p:nvSpPr>
        <p:spPr>
          <a:xfrm>
            <a:off x="4847971" y="4957698"/>
            <a:ext cx="4047490" cy="1366520"/>
          </a:xfrm>
          <a:prstGeom prst="rect">
            <a:avLst/>
          </a:prstGeom>
        </p:spPr>
        <p:txBody>
          <a:bodyPr vert="horz" wrap="square" lIns="0" tIns="12065" rIns="0" bIns="0" rtlCol="0">
            <a:spAutoFit/>
          </a:bodyPr>
          <a:lstStyle/>
          <a:p>
            <a:pPr marL="12700" marR="5080">
              <a:lnSpc>
                <a:spcPct val="100000"/>
              </a:lnSpc>
              <a:spcBef>
                <a:spcPts val="95"/>
              </a:spcBef>
            </a:pPr>
            <a:r>
              <a:rPr sz="2200" spc="-5" dirty="0">
                <a:latin typeface="Calibri"/>
                <a:cs typeface="Calibri"/>
              </a:rPr>
              <a:t>Il 20 </a:t>
            </a:r>
            <a:r>
              <a:rPr sz="2200" spc="-15" dirty="0">
                <a:latin typeface="Calibri"/>
                <a:cs typeface="Calibri"/>
              </a:rPr>
              <a:t>settembre </a:t>
            </a:r>
            <a:r>
              <a:rPr sz="2200" spc="-5" dirty="0">
                <a:latin typeface="Calibri"/>
                <a:cs typeface="Calibri"/>
              </a:rPr>
              <a:t>2004, sommando le  105 edizioni in </a:t>
            </a:r>
            <a:r>
              <a:rPr sz="2200" spc="-15" dirty="0">
                <a:latin typeface="Calibri"/>
                <a:cs typeface="Calibri"/>
              </a:rPr>
              <a:t>diverse </a:t>
            </a:r>
            <a:r>
              <a:rPr sz="2200" spc="-5" dirty="0">
                <a:latin typeface="Calibri"/>
                <a:cs typeface="Calibri"/>
              </a:rPr>
              <a:t>lingue,  Wikipedia </a:t>
            </a:r>
            <a:r>
              <a:rPr sz="2200" spc="-10" dirty="0">
                <a:latin typeface="Calibri"/>
                <a:cs typeface="Calibri"/>
              </a:rPr>
              <a:t>raggiunge </a:t>
            </a:r>
            <a:r>
              <a:rPr sz="2200" spc="-5" dirty="0">
                <a:latin typeface="Calibri"/>
                <a:cs typeface="Calibri"/>
              </a:rPr>
              <a:t>il </a:t>
            </a:r>
            <a:r>
              <a:rPr sz="2200" spc="-15" dirty="0">
                <a:latin typeface="Calibri"/>
                <a:cs typeface="Calibri"/>
              </a:rPr>
              <a:t>traguardo </a:t>
            </a:r>
            <a:r>
              <a:rPr sz="2200" spc="-10" dirty="0">
                <a:latin typeface="Calibri"/>
                <a:cs typeface="Calibri"/>
              </a:rPr>
              <a:t>di  </a:t>
            </a:r>
            <a:r>
              <a:rPr sz="2200" b="1" spc="-5" dirty="0">
                <a:latin typeface="Calibri"/>
                <a:cs typeface="Calibri"/>
              </a:rPr>
              <a:t>un </a:t>
            </a:r>
            <a:r>
              <a:rPr sz="2200" b="1" spc="-10" dirty="0">
                <a:latin typeface="Calibri"/>
                <a:cs typeface="Calibri"/>
              </a:rPr>
              <a:t>milione </a:t>
            </a:r>
            <a:r>
              <a:rPr sz="2200" spc="-5" dirty="0">
                <a:latin typeface="Calibri"/>
                <a:cs typeface="Calibri"/>
              </a:rPr>
              <a:t>di</a:t>
            </a:r>
            <a:r>
              <a:rPr sz="2200" spc="0" dirty="0">
                <a:latin typeface="Calibri"/>
                <a:cs typeface="Calibri"/>
              </a:rPr>
              <a:t> </a:t>
            </a:r>
            <a:r>
              <a:rPr sz="2200" spc="-10" dirty="0">
                <a:latin typeface="Calibri"/>
                <a:cs typeface="Calibri"/>
              </a:rPr>
              <a:t>voci.</a:t>
            </a:r>
            <a:endParaRPr sz="2200">
              <a:latin typeface="Calibri"/>
              <a:cs typeface="Calibri"/>
            </a:endParaRPr>
          </a:p>
        </p:txBody>
      </p:sp>
      <p:sp>
        <p:nvSpPr>
          <p:cNvPr id="5" name="object 5"/>
          <p:cNvSpPr/>
          <p:nvPr/>
        </p:nvSpPr>
        <p:spPr>
          <a:xfrm>
            <a:off x="251523" y="332638"/>
            <a:ext cx="4176522" cy="117205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49936" y="331127"/>
            <a:ext cx="4180204" cy="1175385"/>
          </a:xfrm>
          <a:custGeom>
            <a:avLst/>
            <a:gdLst/>
            <a:ahLst/>
            <a:cxnLst/>
            <a:rect l="l" t="t" r="r" b="b"/>
            <a:pathLst>
              <a:path w="4180204" h="1175385">
                <a:moveTo>
                  <a:pt x="0" y="1175219"/>
                </a:moveTo>
                <a:lnTo>
                  <a:pt x="4179697" y="1175219"/>
                </a:lnTo>
                <a:lnTo>
                  <a:pt x="4179697" y="0"/>
                </a:lnTo>
                <a:lnTo>
                  <a:pt x="0" y="0"/>
                </a:lnTo>
                <a:lnTo>
                  <a:pt x="0" y="1175219"/>
                </a:lnTo>
                <a:close/>
              </a:path>
            </a:pathLst>
          </a:custGeom>
          <a:ln w="3175">
            <a:solidFill>
              <a:srgbClr val="000000"/>
            </a:solidFill>
          </a:ln>
        </p:spPr>
        <p:txBody>
          <a:bodyPr wrap="square" lIns="0" tIns="0" rIns="0" bIns="0" rtlCol="0"/>
          <a:lstStyle/>
          <a:p>
            <a:endParaRPr/>
          </a:p>
        </p:txBody>
      </p:sp>
      <p:sp>
        <p:nvSpPr>
          <p:cNvPr id="7" name="object 7"/>
          <p:cNvSpPr/>
          <p:nvPr/>
        </p:nvSpPr>
        <p:spPr>
          <a:xfrm>
            <a:off x="4788027" y="404609"/>
            <a:ext cx="4176522" cy="86945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786376" y="403085"/>
            <a:ext cx="4180204" cy="873125"/>
          </a:xfrm>
          <a:custGeom>
            <a:avLst/>
            <a:gdLst/>
            <a:ahLst/>
            <a:cxnLst/>
            <a:rect l="l" t="t" r="r" b="b"/>
            <a:pathLst>
              <a:path w="4180204" h="873125">
                <a:moveTo>
                  <a:pt x="0" y="872629"/>
                </a:moveTo>
                <a:lnTo>
                  <a:pt x="4179697" y="872629"/>
                </a:lnTo>
                <a:lnTo>
                  <a:pt x="4179697" y="0"/>
                </a:lnTo>
                <a:lnTo>
                  <a:pt x="0" y="0"/>
                </a:lnTo>
                <a:lnTo>
                  <a:pt x="0" y="872629"/>
                </a:lnTo>
                <a:close/>
              </a:path>
            </a:pathLst>
          </a:custGeom>
          <a:ln w="3175">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0782" y="272541"/>
            <a:ext cx="4822825" cy="635000"/>
          </a:xfrm>
          <a:prstGeom prst="rect">
            <a:avLst/>
          </a:prstGeom>
        </p:spPr>
        <p:txBody>
          <a:bodyPr vert="horz" wrap="square" lIns="0" tIns="12065" rIns="0" bIns="0" rtlCol="0">
            <a:spAutoFit/>
          </a:bodyPr>
          <a:lstStyle/>
          <a:p>
            <a:pPr marL="12700">
              <a:lnSpc>
                <a:spcPct val="100000"/>
              </a:lnSpc>
              <a:spcBef>
                <a:spcPts val="95"/>
              </a:spcBef>
            </a:pPr>
            <a:r>
              <a:rPr spc="-5" dirty="0">
                <a:solidFill>
                  <a:srgbClr val="6F2F9F"/>
                </a:solidFill>
              </a:rPr>
              <a:t>Wikimedia</a:t>
            </a:r>
            <a:r>
              <a:rPr spc="-20" dirty="0">
                <a:solidFill>
                  <a:srgbClr val="6F2F9F"/>
                </a:solidFill>
              </a:rPr>
              <a:t> </a:t>
            </a:r>
            <a:r>
              <a:rPr spc="-15" dirty="0">
                <a:solidFill>
                  <a:srgbClr val="6F2F9F"/>
                </a:solidFill>
              </a:rPr>
              <a:t>Foundation</a:t>
            </a:r>
          </a:p>
        </p:txBody>
      </p:sp>
      <p:sp>
        <p:nvSpPr>
          <p:cNvPr id="3" name="object 3"/>
          <p:cNvSpPr txBox="1"/>
          <p:nvPr/>
        </p:nvSpPr>
        <p:spPr>
          <a:xfrm>
            <a:off x="390714" y="990600"/>
            <a:ext cx="8442960" cy="4196085"/>
          </a:xfrm>
          <a:prstGeom prst="rect">
            <a:avLst/>
          </a:prstGeom>
        </p:spPr>
        <p:txBody>
          <a:bodyPr vert="horz" wrap="square" lIns="0" tIns="12700" rIns="0" bIns="0" rtlCol="0">
            <a:spAutoFit/>
          </a:bodyPr>
          <a:lstStyle/>
          <a:p>
            <a:pPr marL="12700" marR="146050">
              <a:lnSpc>
                <a:spcPct val="112200"/>
              </a:lnSpc>
              <a:spcBef>
                <a:spcPts val="100"/>
              </a:spcBef>
            </a:pPr>
            <a:r>
              <a:rPr sz="2300" b="1" dirty="0">
                <a:latin typeface="Calibri"/>
                <a:cs typeface="Calibri"/>
              </a:rPr>
              <a:t>Nupedia </a:t>
            </a:r>
            <a:r>
              <a:rPr sz="2300" dirty="0">
                <a:latin typeface="Calibri"/>
                <a:cs typeface="Calibri"/>
              </a:rPr>
              <a:t>e </a:t>
            </a:r>
            <a:r>
              <a:rPr sz="2300" b="1" spc="-5" dirty="0">
                <a:latin typeface="Calibri"/>
                <a:cs typeface="Calibri"/>
              </a:rPr>
              <a:t>Wikipedia </a:t>
            </a:r>
            <a:r>
              <a:rPr sz="2300" spc="-5" dirty="0">
                <a:latin typeface="Calibri"/>
                <a:cs typeface="Calibri"/>
              </a:rPr>
              <a:t>creano </a:t>
            </a:r>
            <a:r>
              <a:rPr sz="2300" dirty="0">
                <a:latin typeface="Calibri"/>
                <a:cs typeface="Calibri"/>
              </a:rPr>
              <a:t>nel giugno </a:t>
            </a:r>
            <a:r>
              <a:rPr sz="2300" spc="-5" dirty="0">
                <a:latin typeface="Calibri"/>
                <a:cs typeface="Calibri"/>
              </a:rPr>
              <a:t>2003 </a:t>
            </a:r>
            <a:r>
              <a:rPr lang="it-IT" sz="2300" spc="-5" dirty="0" smtClean="0">
                <a:latin typeface="Calibri"/>
                <a:cs typeface="Calibri"/>
              </a:rPr>
              <a:t>la </a:t>
            </a:r>
            <a:r>
              <a:rPr sz="2300" b="1" spc="-5" dirty="0" smtClean="0">
                <a:latin typeface="Calibri"/>
                <a:cs typeface="Calibri"/>
              </a:rPr>
              <a:t>Wikimedia </a:t>
            </a:r>
            <a:r>
              <a:rPr sz="2300" b="1" spc="-5" dirty="0">
                <a:latin typeface="Calibri"/>
                <a:cs typeface="Calibri"/>
              </a:rPr>
              <a:t>Foundation</a:t>
            </a:r>
            <a:r>
              <a:rPr sz="2300" spc="-5" dirty="0">
                <a:latin typeface="Calibri"/>
                <a:cs typeface="Calibri"/>
              </a:rPr>
              <a:t>,  </a:t>
            </a:r>
            <a:r>
              <a:rPr sz="2300" spc="-20" dirty="0" err="1" smtClean="0">
                <a:latin typeface="Calibri"/>
                <a:cs typeface="Calibri"/>
              </a:rPr>
              <a:t>organizzazione</a:t>
            </a:r>
            <a:r>
              <a:rPr sz="2300" spc="-20" dirty="0" smtClean="0">
                <a:latin typeface="Calibri"/>
                <a:cs typeface="Calibri"/>
              </a:rPr>
              <a:t> </a:t>
            </a:r>
            <a:r>
              <a:rPr sz="2300" spc="-5" dirty="0" smtClean="0">
                <a:latin typeface="Calibri"/>
                <a:cs typeface="Calibri"/>
              </a:rPr>
              <a:t>no</a:t>
            </a:r>
            <a:r>
              <a:rPr lang="it-IT" sz="2300" spc="-5" dirty="0" smtClean="0">
                <a:latin typeface="Calibri"/>
                <a:cs typeface="Calibri"/>
              </a:rPr>
              <a:t>-</a:t>
            </a:r>
            <a:r>
              <a:rPr sz="2300" spc="-10" dirty="0" smtClean="0">
                <a:latin typeface="Calibri"/>
                <a:cs typeface="Calibri"/>
              </a:rPr>
              <a:t>profit </a:t>
            </a:r>
            <a:r>
              <a:rPr sz="2300" spc="-10" dirty="0">
                <a:latin typeface="Calibri"/>
                <a:cs typeface="Calibri"/>
              </a:rPr>
              <a:t>con </a:t>
            </a:r>
            <a:r>
              <a:rPr sz="2300" spc="-5" dirty="0">
                <a:latin typeface="Calibri"/>
                <a:cs typeface="Calibri"/>
              </a:rPr>
              <a:t>sede </a:t>
            </a:r>
            <a:r>
              <a:rPr sz="2300" dirty="0">
                <a:latin typeface="Calibri"/>
                <a:cs typeface="Calibri"/>
              </a:rPr>
              <a:t>a </a:t>
            </a:r>
            <a:r>
              <a:rPr sz="2300" spc="-5" dirty="0">
                <a:latin typeface="Calibri"/>
                <a:cs typeface="Calibri"/>
              </a:rPr>
              <a:t>San </a:t>
            </a:r>
            <a:r>
              <a:rPr sz="2300" spc="-15" dirty="0">
                <a:latin typeface="Calibri"/>
                <a:cs typeface="Calibri"/>
              </a:rPr>
              <a:t>Francisco, </a:t>
            </a:r>
            <a:r>
              <a:rPr sz="2300" dirty="0">
                <a:latin typeface="Calibri"/>
                <a:cs typeface="Calibri"/>
              </a:rPr>
              <a:t>che </a:t>
            </a:r>
            <a:r>
              <a:rPr sz="2300" spc="-5" dirty="0" err="1">
                <a:latin typeface="Calibri"/>
                <a:cs typeface="Calibri"/>
              </a:rPr>
              <a:t>si</a:t>
            </a:r>
            <a:r>
              <a:rPr sz="2300" spc="100" dirty="0">
                <a:latin typeface="Calibri"/>
                <a:cs typeface="Calibri"/>
              </a:rPr>
              <a:t> </a:t>
            </a:r>
            <a:r>
              <a:rPr sz="2300" spc="-5" dirty="0" smtClean="0">
                <a:latin typeface="Calibri"/>
                <a:cs typeface="Calibri"/>
              </a:rPr>
              <a:t>pone</a:t>
            </a:r>
            <a:r>
              <a:rPr lang="it-IT" sz="2300" dirty="0">
                <a:latin typeface="Calibri"/>
                <a:cs typeface="Calibri"/>
              </a:rPr>
              <a:t> </a:t>
            </a:r>
            <a:r>
              <a:rPr sz="2300" spc="-25" dirty="0" err="1" smtClean="0">
                <a:latin typeface="Calibri"/>
                <a:cs typeface="Calibri"/>
              </a:rPr>
              <a:t>l’obiettivo</a:t>
            </a:r>
            <a:r>
              <a:rPr sz="2300" spc="-25" dirty="0" smtClean="0">
                <a:latin typeface="Calibri"/>
                <a:cs typeface="Calibri"/>
              </a:rPr>
              <a:t> </a:t>
            </a:r>
            <a:r>
              <a:rPr sz="2300" spc="-5" dirty="0" smtClean="0">
                <a:latin typeface="Calibri"/>
                <a:cs typeface="Calibri"/>
              </a:rPr>
              <a:t>di</a:t>
            </a:r>
            <a:r>
              <a:rPr lang="it-IT" sz="2300" spc="-5" dirty="0" smtClean="0">
                <a:latin typeface="Calibri"/>
                <a:cs typeface="Calibri"/>
              </a:rPr>
              <a:t>:</a:t>
            </a:r>
          </a:p>
          <a:p>
            <a:pPr marL="12700" marR="146050" algn="ctr">
              <a:lnSpc>
                <a:spcPct val="112200"/>
              </a:lnSpc>
              <a:spcBef>
                <a:spcPts val="100"/>
              </a:spcBef>
            </a:pPr>
            <a:r>
              <a:rPr sz="2300" i="1" spc="-5" dirty="0" smtClean="0">
                <a:latin typeface="Calibri"/>
                <a:cs typeface="Calibri"/>
              </a:rPr>
              <a:t>“</a:t>
            </a:r>
            <a:r>
              <a:rPr sz="2300" i="1" spc="-5" dirty="0">
                <a:latin typeface="Calibri"/>
                <a:cs typeface="Calibri"/>
              </a:rPr>
              <a:t>incoraggiare </a:t>
            </a:r>
            <a:r>
              <a:rPr sz="2300" i="1" dirty="0">
                <a:latin typeface="Calibri"/>
                <a:cs typeface="Calibri"/>
              </a:rPr>
              <a:t>la </a:t>
            </a:r>
            <a:r>
              <a:rPr sz="2300" i="1" spc="-10" dirty="0">
                <a:latin typeface="Calibri"/>
                <a:cs typeface="Calibri"/>
              </a:rPr>
              <a:t>crescita, </a:t>
            </a:r>
            <a:r>
              <a:rPr sz="2300" i="1" dirty="0">
                <a:latin typeface="Calibri"/>
                <a:cs typeface="Calibri"/>
              </a:rPr>
              <a:t>lo </a:t>
            </a:r>
            <a:r>
              <a:rPr sz="2300" i="1" spc="-5" dirty="0">
                <a:latin typeface="Calibri"/>
                <a:cs typeface="Calibri"/>
              </a:rPr>
              <a:t>sviluppo </a:t>
            </a:r>
            <a:r>
              <a:rPr sz="2300" i="1" dirty="0">
                <a:latin typeface="Calibri"/>
                <a:cs typeface="Calibri"/>
              </a:rPr>
              <a:t>e la </a:t>
            </a:r>
            <a:r>
              <a:rPr sz="2300" i="1" spc="-5" dirty="0">
                <a:latin typeface="Calibri"/>
                <a:cs typeface="Calibri"/>
              </a:rPr>
              <a:t>distribuzione di  </a:t>
            </a:r>
            <a:r>
              <a:rPr sz="2300" i="1" spc="-10" dirty="0">
                <a:latin typeface="Calibri"/>
                <a:cs typeface="Calibri"/>
              </a:rPr>
              <a:t>contenuti </a:t>
            </a:r>
            <a:r>
              <a:rPr sz="2300" i="1" dirty="0">
                <a:latin typeface="Calibri"/>
                <a:cs typeface="Calibri"/>
              </a:rPr>
              <a:t>liberi, in </a:t>
            </a:r>
            <a:r>
              <a:rPr sz="2300" i="1" spc="-10" dirty="0">
                <a:latin typeface="Calibri"/>
                <a:cs typeface="Calibri"/>
              </a:rPr>
              <a:t>molte </a:t>
            </a:r>
            <a:r>
              <a:rPr sz="2300" i="1" dirty="0">
                <a:latin typeface="Calibri"/>
                <a:cs typeface="Calibri"/>
              </a:rPr>
              <a:t>lingue, e </a:t>
            </a:r>
            <a:r>
              <a:rPr sz="2300" i="1" spc="-5" dirty="0">
                <a:latin typeface="Calibri"/>
                <a:cs typeface="Calibri"/>
              </a:rPr>
              <a:t>di fornire </a:t>
            </a:r>
            <a:r>
              <a:rPr sz="2300" i="1" spc="-10" dirty="0">
                <a:latin typeface="Calibri"/>
                <a:cs typeface="Calibri"/>
              </a:rPr>
              <a:t>gratuitamente </a:t>
            </a:r>
            <a:r>
              <a:rPr sz="2300" i="1" dirty="0">
                <a:latin typeface="Calibri"/>
                <a:cs typeface="Calibri"/>
              </a:rPr>
              <a:t>i</a:t>
            </a:r>
            <a:r>
              <a:rPr sz="2300" i="1" spc="50" dirty="0">
                <a:latin typeface="Calibri"/>
                <a:cs typeface="Calibri"/>
              </a:rPr>
              <a:t> </a:t>
            </a:r>
            <a:r>
              <a:rPr sz="2300" i="1" spc="-10" dirty="0">
                <a:latin typeface="Calibri"/>
                <a:cs typeface="Calibri"/>
              </a:rPr>
              <a:t>progetti</a:t>
            </a:r>
            <a:endParaRPr sz="2300" dirty="0">
              <a:latin typeface="Calibri"/>
              <a:cs typeface="Calibri"/>
            </a:endParaRPr>
          </a:p>
          <a:p>
            <a:pPr marL="12700" algn="ctr">
              <a:lnSpc>
                <a:spcPct val="100000"/>
              </a:lnSpc>
              <a:spcBef>
                <a:spcPts val="175"/>
              </a:spcBef>
            </a:pPr>
            <a:r>
              <a:rPr sz="2300" i="1" spc="-5" dirty="0">
                <a:latin typeface="Calibri"/>
                <a:cs typeface="Calibri"/>
              </a:rPr>
              <a:t>basati sul wiki al</a:t>
            </a:r>
            <a:r>
              <a:rPr sz="2300" i="1" spc="25" dirty="0">
                <a:latin typeface="Calibri"/>
                <a:cs typeface="Calibri"/>
              </a:rPr>
              <a:t> </a:t>
            </a:r>
            <a:r>
              <a:rPr sz="2300" i="1" spc="-25" dirty="0">
                <a:latin typeface="Calibri"/>
                <a:cs typeface="Calibri"/>
              </a:rPr>
              <a:t>pubblico”.</a:t>
            </a:r>
            <a:endParaRPr sz="2300" dirty="0">
              <a:latin typeface="Calibri"/>
              <a:cs typeface="Calibri"/>
            </a:endParaRPr>
          </a:p>
          <a:p>
            <a:pPr>
              <a:lnSpc>
                <a:spcPct val="100000"/>
              </a:lnSpc>
              <a:spcBef>
                <a:spcPts val="40"/>
              </a:spcBef>
            </a:pPr>
            <a:endParaRPr sz="1850" dirty="0">
              <a:latin typeface="Times New Roman"/>
              <a:cs typeface="Times New Roman"/>
            </a:endParaRPr>
          </a:p>
          <a:p>
            <a:pPr marL="12700">
              <a:lnSpc>
                <a:spcPct val="100000"/>
              </a:lnSpc>
              <a:spcBef>
                <a:spcPts val="5"/>
              </a:spcBef>
              <a:tabLst>
                <a:tab pos="5308600" algn="l"/>
              </a:tabLst>
            </a:pPr>
            <a:r>
              <a:rPr sz="2300" dirty="0">
                <a:latin typeface="Calibri"/>
                <a:cs typeface="Calibri"/>
              </a:rPr>
              <a:t>WF , </a:t>
            </a:r>
            <a:r>
              <a:rPr lang="it-IT" sz="2300" spc="-5" dirty="0" smtClean="0">
                <a:latin typeface="Calibri"/>
                <a:cs typeface="Calibri"/>
              </a:rPr>
              <a:t>208 </a:t>
            </a:r>
            <a:r>
              <a:rPr sz="2300" spc="-5" dirty="0" err="1" smtClean="0">
                <a:latin typeface="Calibri"/>
                <a:cs typeface="Calibri"/>
              </a:rPr>
              <a:t>dipendenti</a:t>
            </a:r>
            <a:r>
              <a:rPr sz="2300" spc="-5" dirty="0">
                <a:latin typeface="Calibri"/>
                <a:cs typeface="Calibri"/>
              </a:rPr>
              <a:t>,</a:t>
            </a:r>
            <a:r>
              <a:rPr sz="2300" spc="55" dirty="0">
                <a:latin typeface="Calibri"/>
                <a:cs typeface="Calibri"/>
              </a:rPr>
              <a:t> </a:t>
            </a:r>
            <a:r>
              <a:rPr sz="2300" spc="-5" dirty="0">
                <a:latin typeface="Calibri"/>
                <a:cs typeface="Calibri"/>
              </a:rPr>
              <a:t>76.000 </a:t>
            </a:r>
            <a:r>
              <a:rPr sz="2300" spc="-10" dirty="0">
                <a:latin typeface="Calibri"/>
                <a:cs typeface="Calibri"/>
              </a:rPr>
              <a:t>volontari,	</a:t>
            </a:r>
            <a:r>
              <a:rPr sz="2300" spc="-5" dirty="0">
                <a:latin typeface="Calibri"/>
                <a:cs typeface="Calibri"/>
              </a:rPr>
              <a:t>si </a:t>
            </a:r>
            <a:r>
              <a:rPr sz="2300" dirty="0">
                <a:latin typeface="Calibri"/>
                <a:cs typeface="Calibri"/>
              </a:rPr>
              <a:t>occupa </a:t>
            </a:r>
            <a:r>
              <a:rPr sz="2300" spc="-20" dirty="0">
                <a:latin typeface="Calibri"/>
                <a:cs typeface="Calibri"/>
              </a:rPr>
              <a:t>soprattutto</a:t>
            </a:r>
            <a:endParaRPr sz="2300" dirty="0">
              <a:latin typeface="Calibri"/>
              <a:cs typeface="Calibri"/>
            </a:endParaRPr>
          </a:p>
          <a:p>
            <a:pPr marL="12700" marR="5080" algn="just">
              <a:lnSpc>
                <a:spcPct val="112000"/>
              </a:lnSpc>
              <a:spcBef>
                <a:spcPts val="5"/>
              </a:spcBef>
            </a:pPr>
            <a:r>
              <a:rPr sz="2300" spc="-5" dirty="0">
                <a:latin typeface="Calibri"/>
                <a:cs typeface="Calibri"/>
              </a:rPr>
              <a:t>dell’</a:t>
            </a:r>
            <a:r>
              <a:rPr sz="2300" b="1" spc="-5" dirty="0">
                <a:latin typeface="Calibri"/>
                <a:cs typeface="Calibri"/>
              </a:rPr>
              <a:t>aspetto finanziario</a:t>
            </a:r>
            <a:r>
              <a:rPr sz="2300" spc="-5" dirty="0">
                <a:latin typeface="Calibri"/>
                <a:cs typeface="Calibri"/>
              </a:rPr>
              <a:t>, </a:t>
            </a:r>
            <a:r>
              <a:rPr sz="2300" spc="-10" dirty="0">
                <a:latin typeface="Calibri"/>
                <a:cs typeface="Calibri"/>
              </a:rPr>
              <a:t>provvedendo </a:t>
            </a:r>
            <a:r>
              <a:rPr sz="2300" spc="-5" dirty="0">
                <a:latin typeface="Calibri"/>
                <a:cs typeface="Calibri"/>
              </a:rPr>
              <a:t>alla </a:t>
            </a:r>
            <a:r>
              <a:rPr sz="2300" spc="-15" dirty="0">
                <a:latin typeface="Calibri"/>
                <a:cs typeface="Calibri"/>
              </a:rPr>
              <a:t>raccolta </a:t>
            </a:r>
            <a:r>
              <a:rPr sz="2300" spc="-5" dirty="0">
                <a:latin typeface="Calibri"/>
                <a:cs typeface="Calibri"/>
              </a:rPr>
              <a:t>di </a:t>
            </a:r>
            <a:r>
              <a:rPr sz="2300" spc="-10" dirty="0">
                <a:latin typeface="Calibri"/>
                <a:cs typeface="Calibri"/>
              </a:rPr>
              <a:t>fondi destinati </a:t>
            </a:r>
            <a:r>
              <a:rPr sz="2300" dirty="0">
                <a:latin typeface="Calibri"/>
                <a:cs typeface="Calibri"/>
              </a:rPr>
              <a:t>a  </a:t>
            </a:r>
            <a:r>
              <a:rPr sz="2300" spc="-10" dirty="0">
                <a:latin typeface="Calibri"/>
                <a:cs typeface="Calibri"/>
              </a:rPr>
              <a:t>sostenere principalmente </a:t>
            </a:r>
            <a:r>
              <a:rPr sz="2300" dirty="0">
                <a:latin typeface="Calibri"/>
                <a:cs typeface="Calibri"/>
              </a:rPr>
              <a:t>le </a:t>
            </a:r>
            <a:r>
              <a:rPr sz="2300" spc="-5" dirty="0">
                <a:latin typeface="Calibri"/>
                <a:cs typeface="Calibri"/>
              </a:rPr>
              <a:t>spese </a:t>
            </a:r>
            <a:r>
              <a:rPr sz="2300" spc="-10" dirty="0">
                <a:latin typeface="Calibri"/>
                <a:cs typeface="Calibri"/>
              </a:rPr>
              <a:t>dell’infrastruttura </a:t>
            </a:r>
            <a:r>
              <a:rPr sz="2300" spc="-5" dirty="0">
                <a:latin typeface="Calibri"/>
                <a:cs typeface="Calibri"/>
              </a:rPr>
              <a:t>tecnologica, </a:t>
            </a:r>
            <a:r>
              <a:rPr sz="2300" dirty="0">
                <a:latin typeface="Calibri"/>
                <a:cs typeface="Calibri"/>
              </a:rPr>
              <a:t>e </a:t>
            </a:r>
            <a:r>
              <a:rPr sz="2300" spc="-5" dirty="0">
                <a:latin typeface="Calibri"/>
                <a:cs typeface="Calibri"/>
              </a:rPr>
              <a:t>al  </a:t>
            </a:r>
            <a:r>
              <a:rPr sz="2300" spc="-15" dirty="0">
                <a:latin typeface="Calibri"/>
                <a:cs typeface="Calibri"/>
              </a:rPr>
              <a:t>coordinamento </a:t>
            </a:r>
            <a:r>
              <a:rPr sz="2300" dirty="0">
                <a:latin typeface="Calibri"/>
                <a:cs typeface="Calibri"/>
              </a:rPr>
              <a:t>dei </a:t>
            </a:r>
            <a:r>
              <a:rPr sz="2300" spc="-20" dirty="0">
                <a:latin typeface="Calibri"/>
                <a:cs typeface="Calibri"/>
              </a:rPr>
              <a:t>progetti </a:t>
            </a:r>
            <a:r>
              <a:rPr sz="2300" spc="-5" dirty="0">
                <a:latin typeface="Calibri"/>
                <a:cs typeface="Calibri"/>
              </a:rPr>
              <a:t>di sviluppo </a:t>
            </a:r>
            <a:r>
              <a:rPr sz="2300" spc="-10" dirty="0">
                <a:latin typeface="Calibri"/>
                <a:cs typeface="Calibri"/>
              </a:rPr>
              <a:t>(software, </a:t>
            </a:r>
            <a:r>
              <a:rPr sz="2300" spc="-20" dirty="0">
                <a:latin typeface="Calibri"/>
                <a:cs typeface="Calibri"/>
              </a:rPr>
              <a:t>progetti </a:t>
            </a:r>
            <a:r>
              <a:rPr sz="2300" spc="-15" dirty="0">
                <a:latin typeface="Calibri"/>
                <a:cs typeface="Calibri"/>
              </a:rPr>
              <a:t>fratelli,</a:t>
            </a:r>
            <a:r>
              <a:rPr sz="2300" spc="200" dirty="0">
                <a:latin typeface="Calibri"/>
                <a:cs typeface="Calibri"/>
              </a:rPr>
              <a:t> </a:t>
            </a:r>
            <a:r>
              <a:rPr sz="2300" dirty="0">
                <a:latin typeface="Calibri"/>
                <a:cs typeface="Calibri"/>
              </a:rPr>
              <a:t>ecc.)</a:t>
            </a:r>
          </a:p>
        </p:txBody>
      </p:sp>
      <p:sp>
        <p:nvSpPr>
          <p:cNvPr id="4" name="object 4"/>
          <p:cNvSpPr/>
          <p:nvPr/>
        </p:nvSpPr>
        <p:spPr>
          <a:xfrm>
            <a:off x="3707891" y="5085194"/>
            <a:ext cx="1584198" cy="15843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5466" y="514604"/>
            <a:ext cx="3971925" cy="635000"/>
          </a:xfrm>
          <a:prstGeom prst="rect">
            <a:avLst/>
          </a:prstGeom>
        </p:spPr>
        <p:txBody>
          <a:bodyPr vert="horz" wrap="square" lIns="0" tIns="12065" rIns="0" bIns="0" rtlCol="0">
            <a:spAutoFit/>
          </a:bodyPr>
          <a:lstStyle/>
          <a:p>
            <a:pPr marL="12700">
              <a:lnSpc>
                <a:spcPct val="100000"/>
              </a:lnSpc>
              <a:spcBef>
                <a:spcPts val="95"/>
              </a:spcBef>
            </a:pPr>
            <a:r>
              <a:rPr b="0" spc="-25" dirty="0">
                <a:solidFill>
                  <a:srgbClr val="000000"/>
                </a:solidFill>
                <a:latin typeface="Calibri"/>
                <a:cs typeface="Calibri"/>
              </a:rPr>
              <a:t>Progetti</a:t>
            </a:r>
            <a:r>
              <a:rPr b="0" spc="-85" dirty="0">
                <a:solidFill>
                  <a:srgbClr val="000000"/>
                </a:solidFill>
                <a:latin typeface="Calibri"/>
                <a:cs typeface="Calibri"/>
              </a:rPr>
              <a:t> </a:t>
            </a:r>
            <a:r>
              <a:rPr b="0" spc="-5" dirty="0">
                <a:solidFill>
                  <a:srgbClr val="000000"/>
                </a:solidFill>
                <a:latin typeface="Calibri"/>
                <a:cs typeface="Calibri"/>
              </a:rPr>
              <a:t>Wikimedia</a:t>
            </a:r>
          </a:p>
        </p:txBody>
      </p:sp>
      <p:sp>
        <p:nvSpPr>
          <p:cNvPr id="4" name="object 4"/>
          <p:cNvSpPr/>
          <p:nvPr/>
        </p:nvSpPr>
        <p:spPr>
          <a:xfrm>
            <a:off x="537933" y="1843277"/>
            <a:ext cx="8217534" cy="2804795"/>
          </a:xfrm>
          <a:custGeom>
            <a:avLst/>
            <a:gdLst/>
            <a:ahLst/>
            <a:cxnLst/>
            <a:rect l="l" t="t" r="r" b="b"/>
            <a:pathLst>
              <a:path w="8217534" h="2804795">
                <a:moveTo>
                  <a:pt x="0" y="2804287"/>
                </a:moveTo>
                <a:lnTo>
                  <a:pt x="8217027" y="2804287"/>
                </a:lnTo>
                <a:lnTo>
                  <a:pt x="8217027" y="0"/>
                </a:lnTo>
                <a:lnTo>
                  <a:pt x="0" y="0"/>
                </a:lnTo>
                <a:lnTo>
                  <a:pt x="0" y="2804287"/>
                </a:lnTo>
                <a:close/>
              </a:path>
            </a:pathLst>
          </a:custGeom>
          <a:ln w="3240">
            <a:solidFill>
              <a:srgbClr val="000000"/>
            </a:solidFill>
          </a:ln>
        </p:spPr>
        <p:txBody>
          <a:bodyPr wrap="square" lIns="0" tIns="0" rIns="0" bIns="0" rtlCol="0"/>
          <a:lstStyle/>
          <a:p>
            <a:endParaRPr/>
          </a:p>
        </p:txBody>
      </p:sp>
      <p:sp>
        <p:nvSpPr>
          <p:cNvPr id="5" name="object 5"/>
          <p:cNvSpPr txBox="1"/>
          <p:nvPr/>
        </p:nvSpPr>
        <p:spPr>
          <a:xfrm>
            <a:off x="2554351" y="5246878"/>
            <a:ext cx="3776345" cy="239395"/>
          </a:xfrm>
          <a:prstGeom prst="rect">
            <a:avLst/>
          </a:prstGeom>
        </p:spPr>
        <p:txBody>
          <a:bodyPr vert="horz" wrap="square" lIns="0" tIns="13335" rIns="0" bIns="0" rtlCol="0">
            <a:spAutoFit/>
          </a:bodyPr>
          <a:lstStyle/>
          <a:p>
            <a:pPr marL="12700">
              <a:lnSpc>
                <a:spcPct val="100000"/>
              </a:lnSpc>
              <a:spcBef>
                <a:spcPts val="105"/>
              </a:spcBef>
            </a:pPr>
            <a:r>
              <a:rPr sz="1400" u="sng" spc="-5" dirty="0">
                <a:solidFill>
                  <a:srgbClr val="0000FF"/>
                </a:solidFill>
                <a:latin typeface="Calibri"/>
                <a:cs typeface="Calibri"/>
                <a:hlinkClick r:id="rId2"/>
              </a:rPr>
              <a:t>https://wikimediafoundation.org/wiki/Our_projects</a:t>
            </a:r>
            <a:endParaRPr sz="1400">
              <a:latin typeface="Calibri"/>
              <a:cs typeface="Calibri"/>
            </a:endParaRPr>
          </a:p>
        </p:txBody>
      </p:sp>
      <p:pic>
        <p:nvPicPr>
          <p:cNvPr id="9" name="Immagine 8"/>
          <p:cNvPicPr>
            <a:picLocks noChangeAspect="1"/>
          </p:cNvPicPr>
          <p:nvPr/>
        </p:nvPicPr>
        <p:blipFill>
          <a:blip r:embed="rId3"/>
          <a:stretch>
            <a:fillRect/>
          </a:stretch>
        </p:blipFill>
        <p:spPr>
          <a:xfrm>
            <a:off x="537933" y="1244471"/>
            <a:ext cx="8217534" cy="425472"/>
          </a:xfrm>
          <a:prstGeom prst="rect">
            <a:avLst/>
          </a:prstGeom>
        </p:spPr>
      </p:pic>
      <p:pic>
        <p:nvPicPr>
          <p:cNvPr id="10" name="Immagine 9"/>
          <p:cNvPicPr>
            <a:picLocks noChangeAspect="1"/>
          </p:cNvPicPr>
          <p:nvPr/>
        </p:nvPicPr>
        <p:blipFill>
          <a:blip r:embed="rId4"/>
          <a:stretch>
            <a:fillRect/>
          </a:stretch>
        </p:blipFill>
        <p:spPr>
          <a:xfrm>
            <a:off x="537933" y="1661743"/>
            <a:ext cx="8217534" cy="49469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6040" y="0"/>
            <a:ext cx="2401570" cy="635000"/>
          </a:xfrm>
          <a:prstGeom prst="rect">
            <a:avLst/>
          </a:prstGeom>
        </p:spPr>
        <p:txBody>
          <a:bodyPr vert="horz" wrap="square" lIns="0" tIns="12065" rIns="0" bIns="0" rtlCol="0">
            <a:spAutoFit/>
          </a:bodyPr>
          <a:lstStyle/>
          <a:p>
            <a:pPr marL="12700">
              <a:lnSpc>
                <a:spcPct val="100000"/>
              </a:lnSpc>
              <a:spcBef>
                <a:spcPts val="95"/>
              </a:spcBef>
            </a:pPr>
            <a:r>
              <a:rPr spc="-5" dirty="0"/>
              <a:t>Home</a:t>
            </a:r>
            <a:r>
              <a:rPr spc="-95" dirty="0"/>
              <a:t> </a:t>
            </a:r>
            <a:r>
              <a:rPr spc="-35" dirty="0"/>
              <a:t>Page</a:t>
            </a:r>
          </a:p>
        </p:txBody>
      </p:sp>
      <p:sp>
        <p:nvSpPr>
          <p:cNvPr id="3" name="object 3"/>
          <p:cNvSpPr/>
          <p:nvPr/>
        </p:nvSpPr>
        <p:spPr>
          <a:xfrm>
            <a:off x="456476" y="1860664"/>
            <a:ext cx="8228203" cy="401370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4888" y="1859076"/>
            <a:ext cx="8231505" cy="4017010"/>
          </a:xfrm>
          <a:custGeom>
            <a:avLst/>
            <a:gdLst/>
            <a:ahLst/>
            <a:cxnLst/>
            <a:rect l="l" t="t" r="r" b="b"/>
            <a:pathLst>
              <a:path w="8231505" h="4017010">
                <a:moveTo>
                  <a:pt x="0" y="4016882"/>
                </a:moveTo>
                <a:lnTo>
                  <a:pt x="8231378" y="4016882"/>
                </a:lnTo>
                <a:lnTo>
                  <a:pt x="8231378" y="0"/>
                </a:lnTo>
                <a:lnTo>
                  <a:pt x="0" y="0"/>
                </a:lnTo>
                <a:lnTo>
                  <a:pt x="0" y="4016882"/>
                </a:lnTo>
                <a:close/>
              </a:path>
            </a:pathLst>
          </a:custGeom>
          <a:ln w="3175">
            <a:solidFill>
              <a:srgbClr val="000000"/>
            </a:solidFill>
          </a:ln>
        </p:spPr>
        <p:txBody>
          <a:bodyPr wrap="square" lIns="0" tIns="0" rIns="0" bIns="0" rtlCol="0"/>
          <a:lstStyle/>
          <a:p>
            <a:endParaRPr/>
          </a:p>
        </p:txBody>
      </p:sp>
      <p:sp>
        <p:nvSpPr>
          <p:cNvPr id="5" name="object 5"/>
          <p:cNvSpPr/>
          <p:nvPr/>
        </p:nvSpPr>
        <p:spPr>
          <a:xfrm>
            <a:off x="1835657" y="2564904"/>
            <a:ext cx="3542919" cy="93610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10257" y="2539504"/>
            <a:ext cx="3594100" cy="987425"/>
          </a:xfrm>
          <a:custGeom>
            <a:avLst/>
            <a:gdLst/>
            <a:ahLst/>
            <a:cxnLst/>
            <a:rect l="l" t="t" r="r" b="b"/>
            <a:pathLst>
              <a:path w="3594100" h="987425">
                <a:moveTo>
                  <a:pt x="0" y="986904"/>
                </a:moveTo>
                <a:lnTo>
                  <a:pt x="3593719" y="986904"/>
                </a:lnTo>
                <a:lnTo>
                  <a:pt x="3593719" y="0"/>
                </a:lnTo>
                <a:lnTo>
                  <a:pt x="0" y="0"/>
                </a:lnTo>
                <a:lnTo>
                  <a:pt x="0" y="986904"/>
                </a:lnTo>
                <a:close/>
              </a:path>
            </a:pathLst>
          </a:custGeom>
          <a:ln w="50800">
            <a:solidFill>
              <a:srgbClr val="00AF50"/>
            </a:solidFill>
          </a:ln>
        </p:spPr>
        <p:txBody>
          <a:bodyPr wrap="square" lIns="0" tIns="0" rIns="0" bIns="0" rtlCol="0"/>
          <a:lstStyle/>
          <a:p>
            <a:endParaRPr/>
          </a:p>
        </p:txBody>
      </p:sp>
      <p:sp>
        <p:nvSpPr>
          <p:cNvPr id="7" name="object 7"/>
          <p:cNvSpPr/>
          <p:nvPr/>
        </p:nvSpPr>
        <p:spPr>
          <a:xfrm>
            <a:off x="4283964" y="3861053"/>
            <a:ext cx="4644009" cy="147535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258564" y="3835653"/>
            <a:ext cx="4695190" cy="1526540"/>
          </a:xfrm>
          <a:custGeom>
            <a:avLst/>
            <a:gdLst/>
            <a:ahLst/>
            <a:cxnLst/>
            <a:rect l="l" t="t" r="r" b="b"/>
            <a:pathLst>
              <a:path w="4695190" h="1526539">
                <a:moveTo>
                  <a:pt x="0" y="1526159"/>
                </a:moveTo>
                <a:lnTo>
                  <a:pt x="4694809" y="1526159"/>
                </a:lnTo>
                <a:lnTo>
                  <a:pt x="4694809" y="0"/>
                </a:lnTo>
                <a:lnTo>
                  <a:pt x="0" y="0"/>
                </a:lnTo>
                <a:lnTo>
                  <a:pt x="0" y="1526159"/>
                </a:lnTo>
                <a:close/>
              </a:path>
            </a:pathLst>
          </a:custGeom>
          <a:ln w="50800">
            <a:solidFill>
              <a:srgbClr val="FF0000"/>
            </a:solidFill>
          </a:ln>
        </p:spPr>
        <p:txBody>
          <a:bodyPr wrap="square" lIns="0" tIns="0" rIns="0" bIns="0" rtlCol="0"/>
          <a:lstStyle/>
          <a:p>
            <a:endParaRPr/>
          </a:p>
        </p:txBody>
      </p:sp>
      <p:sp>
        <p:nvSpPr>
          <p:cNvPr id="9" name="object 9"/>
          <p:cNvSpPr txBox="1"/>
          <p:nvPr/>
        </p:nvSpPr>
        <p:spPr>
          <a:xfrm>
            <a:off x="402437" y="854710"/>
            <a:ext cx="8315959"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E’ raggiungibile </a:t>
            </a:r>
            <a:r>
              <a:rPr sz="1800" spc="-10" dirty="0">
                <a:latin typeface="Calibri"/>
                <a:cs typeface="Calibri"/>
              </a:rPr>
              <a:t>cliccando </a:t>
            </a:r>
            <a:r>
              <a:rPr sz="1800" spc="-5" dirty="0">
                <a:latin typeface="Calibri"/>
                <a:cs typeface="Calibri"/>
              </a:rPr>
              <a:t>sul logo di Wikipedia nell'angolo in alto </a:t>
            </a:r>
            <a:r>
              <a:rPr sz="1800" dirty="0">
                <a:latin typeface="Calibri"/>
                <a:cs typeface="Calibri"/>
              </a:rPr>
              <a:t>a </a:t>
            </a:r>
            <a:r>
              <a:rPr sz="1800" spc="-15" dirty="0">
                <a:latin typeface="Calibri"/>
                <a:cs typeface="Calibri"/>
              </a:rPr>
              <a:t>sinistra </a:t>
            </a:r>
            <a:r>
              <a:rPr sz="1800" dirty="0">
                <a:latin typeface="Calibri"/>
                <a:cs typeface="Calibri"/>
              </a:rPr>
              <a:t>di </a:t>
            </a:r>
            <a:r>
              <a:rPr sz="1800" spc="-5" dirty="0">
                <a:latin typeface="Calibri"/>
                <a:cs typeface="Calibri"/>
              </a:rPr>
              <a:t>ogni pagina,  </a:t>
            </a:r>
            <a:r>
              <a:rPr sz="1800" spc="-20" dirty="0">
                <a:latin typeface="Calibri"/>
                <a:cs typeface="Calibri"/>
              </a:rPr>
              <a:t>o, </a:t>
            </a:r>
            <a:r>
              <a:rPr sz="1800" dirty="0">
                <a:latin typeface="Calibri"/>
                <a:cs typeface="Calibri"/>
              </a:rPr>
              <a:t>in </a:t>
            </a:r>
            <a:r>
              <a:rPr sz="1800" spc="-10" dirty="0">
                <a:latin typeface="Calibri"/>
                <a:cs typeface="Calibri"/>
              </a:rPr>
              <a:t>alternativa, </a:t>
            </a:r>
            <a:r>
              <a:rPr sz="1800" spc="-5" dirty="0">
                <a:latin typeface="Calibri"/>
                <a:cs typeface="Calibri"/>
              </a:rPr>
              <a:t>dal </a:t>
            </a:r>
            <a:r>
              <a:rPr sz="1800" spc="-10" dirty="0">
                <a:latin typeface="Calibri"/>
                <a:cs typeface="Calibri"/>
              </a:rPr>
              <a:t>collegamento </a:t>
            </a:r>
            <a:r>
              <a:rPr sz="1800" spc="-5" dirty="0">
                <a:latin typeface="Calibri"/>
                <a:cs typeface="Calibri"/>
              </a:rPr>
              <a:t>"pagina </a:t>
            </a:r>
            <a:r>
              <a:rPr sz="1800" spc="-10" dirty="0">
                <a:latin typeface="Calibri"/>
                <a:cs typeface="Calibri"/>
              </a:rPr>
              <a:t>principale", posto sotto </a:t>
            </a:r>
            <a:r>
              <a:rPr sz="1800" spc="-5" dirty="0">
                <a:latin typeface="Calibri"/>
                <a:cs typeface="Calibri"/>
              </a:rPr>
              <a:t>il</a:t>
            </a:r>
            <a:r>
              <a:rPr sz="1800" spc="140" dirty="0">
                <a:latin typeface="Calibri"/>
                <a:cs typeface="Calibri"/>
              </a:rPr>
              <a:t> </a:t>
            </a:r>
            <a:r>
              <a:rPr sz="1800" spc="-5" dirty="0">
                <a:latin typeface="Calibri"/>
                <a:cs typeface="Calibri"/>
              </a:rPr>
              <a:t>logo</a:t>
            </a:r>
            <a:endParaRPr sz="1800">
              <a:latin typeface="Calibri"/>
              <a:cs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TotalTime>
  <Words>4282</Words>
  <Application>Microsoft Office PowerPoint</Application>
  <PresentationFormat>Presentazione su schermo (4:3)</PresentationFormat>
  <Paragraphs>382</Paragraphs>
  <Slides>54</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54</vt:i4>
      </vt:variant>
    </vt:vector>
  </HeadingPairs>
  <TitlesOfParts>
    <vt:vector size="59" baseType="lpstr">
      <vt:lpstr>Arial</vt:lpstr>
      <vt:lpstr>Calibri</vt:lpstr>
      <vt:lpstr>Times New Roman</vt:lpstr>
      <vt:lpstr>Wingdings</vt:lpstr>
      <vt:lpstr>Office Theme</vt:lpstr>
      <vt:lpstr>Presentazione standard di PowerPoint</vt:lpstr>
      <vt:lpstr>Wikipedia è un’enciclopedia online,  collaborativa, gratuita, multilingue</vt:lpstr>
      <vt:lpstr>Il logo</vt:lpstr>
      <vt:lpstr>Le edizioni con un maggior numero di voci</vt:lpstr>
      <vt:lpstr>Distribuzione delle versioni linguistiche per aree geografiche</vt:lpstr>
      <vt:lpstr>Wikipedia nacque nel 2001 come  servizio di Nupedia.com, con l’idea  di allargare a un pubblico più vasto  la redazione delle voci. Dopo un anno erano oltre 19.500  le voci create in 18 lingue diverse.  Divenuta un sito indipendente, alla  chiusura di Nupedia nel 2003 ne  incorpora parzialmente gli articoli.</vt:lpstr>
      <vt:lpstr>Wikimedia Foundation</vt:lpstr>
      <vt:lpstr>Progetti Wikimedia</vt:lpstr>
      <vt:lpstr>Home Page</vt:lpstr>
      <vt:lpstr>STRUTTURA</vt:lpstr>
      <vt:lpstr>VOCI IN VETRINA, VOCI DI QUALITA’, LO SAPEVI CHE</vt:lpstr>
      <vt:lpstr>Struttura di una voce</vt:lpstr>
      <vt:lpstr>Presentazione standard di PowerPoint</vt:lpstr>
      <vt:lpstr>Significato delle linguette</vt:lpstr>
      <vt:lpstr>Cronologia, Statistiche</vt:lpstr>
      <vt:lpstr>Le non-voci</vt:lpstr>
      <vt:lpstr>AIUTO</vt:lpstr>
      <vt:lpstr>Un caso problematico.</vt:lpstr>
      <vt:lpstr>Presentazione standard di PowerPoint</vt:lpstr>
      <vt:lpstr>I 5 pilastri di Wikipedia</vt:lpstr>
      <vt:lpstr>1. Wikipedia è un'enciclopedia</vt:lpstr>
      <vt:lpstr>2. Wikipedia ha un punto di vista neutrale</vt:lpstr>
      <vt:lpstr>3. Wikipedia è libera</vt:lpstr>
      <vt:lpstr>4. Wikipedia ha un codice di condotta</vt:lpstr>
      <vt:lpstr>5. Wikipedia non ha regole fisse</vt:lpstr>
      <vt:lpstr>Il manuale di stile</vt:lpstr>
      <vt:lpstr>Il concetto di “attendibilità” https://it.wikipedia.org/wiki/Wikipedia:Attendibilit%C3%A0_di_Wikipedia</vt:lpstr>
      <vt:lpstr>Il “lavoro sporco”</vt:lpstr>
      <vt:lpstr>Monitoraggio voci https://it.wikipedia.org/wiki/Progetto:Qualit%C3%A0/Monitoraggio_voci</vt:lpstr>
      <vt:lpstr>Monitoraggio della qualità Wikipedia inglese</vt:lpstr>
      <vt:lpstr>Presentazione standard di PowerPoint</vt:lpstr>
      <vt:lpstr>Chi scrive in Wikipedia?</vt:lpstr>
      <vt:lpstr>TIPOLOGIE DI COLLABORATORI</vt:lpstr>
      <vt:lpstr>Il questionario di Wikimedia</vt:lpstr>
      <vt:lpstr>Editor Survey 2011</vt:lpstr>
      <vt:lpstr>Wikipedia: i soci italiani</vt:lpstr>
      <vt:lpstr>Il calo di collaboratori</vt:lpstr>
      <vt:lpstr>La risposta di Wikipedia</vt:lpstr>
      <vt:lpstr>Il pregiudizio sistemico ovvero: i dati demografici dei wikipediani si riflettono sulla copertura dell’enciclopedia .</vt:lpstr>
      <vt:lpstr>Presentazione standard di PowerPoint</vt:lpstr>
      <vt:lpstr>Dove sono le donne in Wikipedia?</vt:lpstr>
      <vt:lpstr>Situazione all’ottobre 2018</vt:lpstr>
      <vt:lpstr>Presentazione standard di PowerPoint</vt:lpstr>
      <vt:lpstr>Questo sesso che non è un sesso…</vt:lpstr>
      <vt:lpstr>Presentazione standard di PowerPoint</vt:lpstr>
      <vt:lpstr>Gli accademici, i bibliotecari e Wikipedia</vt:lpstr>
      <vt:lpstr>Quanto è attendibile Wikipedia?</vt:lpstr>
      <vt:lpstr>Wikipedia in Biblioteca?</vt:lpstr>
      <vt:lpstr>La conoscenza non è …</vt:lpstr>
      <vt:lpstr>Fare una ricerca?</vt:lpstr>
      <vt:lpstr>Quale relazione fra Wikipedia e Biblioteche?</vt:lpstr>
      <vt:lpstr>Collaborazione fra Wikipedia e Biblioteche</vt:lpstr>
      <vt:lpstr>Wikipedia e Biblioteche</vt:lpstr>
      <vt:lpstr>Wikipedia all’università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Wikipedia nei corsi di information literacy di BALI</dc:title>
  <dc:creator>utente</dc:creator>
  <cp:lastModifiedBy>CASELLI MAURO</cp:lastModifiedBy>
  <cp:revision>54</cp:revision>
  <dcterms:created xsi:type="dcterms:W3CDTF">2017-12-01T08:47:51Z</dcterms:created>
  <dcterms:modified xsi:type="dcterms:W3CDTF">2018-11-15T10:59:52Z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2016-08-26T00:00:00Z</vt:filetime>
  </property>
  <property fmtid="{D5CDD505-2E9C-101B-9397-08002B2CF9AE}" pid="3" name="Creator">
    <vt:lpwstr>Microsoft® Office PowerPoint® 2007</vt:lpwstr>
  </property>
  <property fmtid="{D5CDD505-2E9C-101B-9397-08002B2CF9AE}" pid="4" name="LastSaved">
    <vt:filetime>2017-12-01T00:00:00Z</vt:filetime>
  </property>
</Properties>
</file>