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7"/>
  </p:notesMasterIdLst>
  <p:handoutMasterIdLst>
    <p:handoutMasterId r:id="rId18"/>
  </p:handoutMasterIdLst>
  <p:sldIdLst>
    <p:sldId id="497" r:id="rId3"/>
    <p:sldId id="500" r:id="rId4"/>
    <p:sldId id="487" r:id="rId5"/>
    <p:sldId id="488" r:id="rId6"/>
    <p:sldId id="489" r:id="rId7"/>
    <p:sldId id="498" r:id="rId8"/>
    <p:sldId id="499" r:id="rId9"/>
    <p:sldId id="490" r:id="rId10"/>
    <p:sldId id="491" r:id="rId11"/>
    <p:sldId id="492" r:id="rId12"/>
    <p:sldId id="493" r:id="rId13"/>
    <p:sldId id="494" r:id="rId14"/>
    <p:sldId id="495" r:id="rId15"/>
    <p:sldId id="496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FFFF"/>
    <a:srgbClr val="FF66CC"/>
    <a:srgbClr val="B77513"/>
    <a:srgbClr val="CCECFF"/>
    <a:srgbClr val="FFCC66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7" autoAdjust="0"/>
    <p:restoredTop sz="91244" autoAdjust="0"/>
  </p:normalViewPr>
  <p:slideViewPr>
    <p:cSldViewPr snapToGrid="0">
      <p:cViewPr varScale="1">
        <p:scale>
          <a:sx n="73" d="100"/>
          <a:sy n="73" d="100"/>
        </p:scale>
        <p:origin x="1372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A44EEBB-316D-4652-A96A-FAFFBB3EFD07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9CE33F3-FA65-4487-A852-D574F070C8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5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EE5CBB8-6D00-4BF9-B1AD-1CF416F6D62D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0" marR="0" lvl="0" indent="0" algn="l" defTabSz="96661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Trainer Notes:</a:t>
            </a:r>
          </a:p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269C058-4577-42A1-B360-321A5B2BDD3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9C058-4577-42A1-B360-321A5B2BDD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solidFill>
            <a:schemeClr val="bg2">
              <a:alpha val="60000"/>
            </a:schemeClr>
          </a:solidFill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solidFill>
            <a:schemeClr val="bg2">
              <a:alpha val="60000"/>
            </a:schemeClr>
          </a:solidFill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65" y="274320"/>
            <a:ext cx="8315123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338" y="1524000"/>
            <a:ext cx="4010450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812" y="1524000"/>
            <a:ext cx="4186876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60336"/>
            <a:ext cx="76962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8278"/>
            <a:ext cx="34899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92040" y="328278"/>
            <a:ext cx="35661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19200" y="969336"/>
            <a:ext cx="34899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969336"/>
            <a:ext cx="35661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10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274320"/>
            <a:ext cx="83016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7" y="216778"/>
            <a:ext cx="421789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8907" y="1406964"/>
            <a:ext cx="421789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5460" y="2133600"/>
            <a:ext cx="8256978" cy="41999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4663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143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863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863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83000"/>
            <a:lum/>
          </a:blip>
          <a:srcRect/>
          <a:tile tx="-260350" ty="127000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38150" y="0"/>
            <a:ext cx="870585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58906" y="274638"/>
            <a:ext cx="827554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58906" y="1447800"/>
            <a:ext cx="827554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/>
          <p:cNvSpPr/>
          <p:nvPr/>
        </p:nvSpPr>
        <p:spPr bwMode="invGray">
          <a:xfrm>
            <a:off x="4429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537882" y="147484"/>
            <a:ext cx="8471418" cy="6583680"/>
          </a:xfrm>
          <a:prstGeom prst="roundRect">
            <a:avLst>
              <a:gd name="adj" fmla="val 5914"/>
            </a:avLst>
          </a:prstGeom>
          <a:noFill/>
          <a:ln>
            <a:solidFill>
              <a:srgbClr val="B77513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79" r:id="rId9"/>
    <p:sldLayoutId id="2147483680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33A2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B58B8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C398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E3FD8-BCE7-4143-9DA5-EE471A36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Single point BET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1CC6CB-863A-450B-8666-550F7D40E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1</a:t>
            </a:fld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7B89E14-2B75-4BB6-A0CF-66B2A6ED2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1" y="1423533"/>
            <a:ext cx="6879772" cy="515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9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87120" y="443239"/>
            <a:ext cx="7809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Chemisorption stoichiometry </a:t>
            </a:r>
            <a:endParaRPr lang="it-IT" sz="2400" baseline="-250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/>
          <a:srcRect l="14670" t="31086" r="15527" b="10269"/>
          <a:stretch/>
        </p:blipFill>
        <p:spPr>
          <a:xfrm>
            <a:off x="722812" y="1132115"/>
            <a:ext cx="5503817" cy="23952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98171" y="3631474"/>
            <a:ext cx="437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Nanoparticle</a:t>
            </a:r>
            <a:r>
              <a:rPr lang="it-IT" dirty="0"/>
              <a:t> &lt; 1nm      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            n &lt; 2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2926486" y="4239495"/>
          <a:ext cx="4130312" cy="217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Micrografx Windows Draw 6.0 Drawing" r:id="rId5" imgW="6153150" imgH="3248025" progId="Draw.Document.6">
                  <p:embed/>
                </p:oleObj>
              </mc:Choice>
              <mc:Fallback>
                <p:oleObj name="Micrografx Windows Draw 6.0 Drawing" r:id="rId5" imgW="6153150" imgH="3248025" progId="Draw.Document.6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486" y="4239495"/>
                        <a:ext cx="4130312" cy="217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/>
          <p:nvPr/>
        </p:nvSpPr>
        <p:spPr>
          <a:xfrm>
            <a:off x="6454662" y="1132115"/>
            <a:ext cx="24415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corner atoms are usually more active than atoms on the flat surfaces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stoichiometry of chemisorption may also change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2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8277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0"/>
            <a:ext cx="4445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461760" y="722811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Rh/Al</a:t>
            </a:r>
            <a:r>
              <a:rPr lang="it-IT" baseline="-25000" dirty="0"/>
              <a:t>2</a:t>
            </a:r>
            <a:r>
              <a:rPr lang="it-IT" dirty="0"/>
              <a:t>O</a:t>
            </a:r>
            <a:r>
              <a:rPr lang="it-IT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0488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36023" y="320040"/>
            <a:ext cx="80728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>
                <a:solidFill>
                  <a:srgbClr val="0070C0"/>
                </a:solidFill>
              </a:rPr>
              <a:t>Chemisorption and </a:t>
            </a:r>
            <a:r>
              <a:rPr lang="en-US" altLang="it-IT" sz="2400" dirty="0" err="1">
                <a:solidFill>
                  <a:srgbClr val="0070C0"/>
                </a:solidFill>
              </a:rPr>
              <a:t>Physisortion</a:t>
            </a:r>
            <a:r>
              <a:rPr lang="en-US" altLang="it-IT" sz="2400" dirty="0">
                <a:solidFill>
                  <a:srgbClr val="0070C0"/>
                </a:solidFill>
              </a:rPr>
              <a:t>: </a:t>
            </a:r>
            <a:r>
              <a:rPr lang="en-US" altLang="it-IT" sz="2400" dirty="0">
                <a:solidFill>
                  <a:schemeClr val="accent2"/>
                </a:solidFill>
              </a:rPr>
              <a:t>the role of support in nanocomposites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790576" y="46765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Pressure</a:t>
            </a: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1753604" y="3087934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Gas </a:t>
            </a:r>
            <a:r>
              <a:rPr lang="it-IT" dirty="0" err="1"/>
              <a:t>adsorption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6909" b="10096"/>
          <a:stretch/>
        </p:blipFill>
        <p:spPr>
          <a:xfrm>
            <a:off x="3030581" y="1963778"/>
            <a:ext cx="3969609" cy="261764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221924" y="5765075"/>
            <a:ext cx="7353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Physisorption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investigated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77 K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occurs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higher</a:t>
            </a:r>
            <a:r>
              <a:rPr lang="it-IT" dirty="0"/>
              <a:t> temperature </a:t>
            </a:r>
          </a:p>
        </p:txBody>
      </p:sp>
    </p:spTree>
    <p:extLst>
      <p:ext uri="{BB962C8B-B14F-4D97-AF65-F5344CB8AC3E}">
        <p14:creationId xmlns:p14="http://schemas.microsoft.com/office/powerpoint/2010/main" val="3255264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36023" y="32004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>
                <a:solidFill>
                  <a:srgbClr val="0070C0"/>
                </a:solidFill>
              </a:rPr>
              <a:t>Chemisorption and </a:t>
            </a:r>
            <a:r>
              <a:rPr lang="en-US" altLang="it-IT" sz="2400" dirty="0" err="1">
                <a:solidFill>
                  <a:srgbClr val="0070C0"/>
                </a:solidFill>
              </a:rPr>
              <a:t>Physisortion</a:t>
            </a:r>
            <a:r>
              <a:rPr lang="en-US" altLang="it-IT" sz="2400" dirty="0">
                <a:solidFill>
                  <a:schemeClr val="accent2"/>
                </a:solidFill>
              </a:rPr>
              <a:t>: the role of support in nanocomposites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7625" b="10743"/>
          <a:stretch/>
        </p:blipFill>
        <p:spPr>
          <a:xfrm>
            <a:off x="2812868" y="1973200"/>
            <a:ext cx="4024667" cy="25988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790576" y="46765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Pressure</a:t>
            </a: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1984436" y="30879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Adsorption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861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>
                <a:solidFill>
                  <a:schemeClr val="accent2"/>
                </a:solidFill>
              </a:rPr>
              <a:t>1.1% Pt/</a:t>
            </a:r>
            <a:r>
              <a:rPr lang="en-US" altLang="it-IT">
                <a:solidFill>
                  <a:schemeClr val="accent2"/>
                </a:solidFill>
                <a:latin typeface="Symbol" panose="05050102010706020507" pitchFamily="18" charset="2"/>
              </a:rPr>
              <a:t>g</a:t>
            </a:r>
            <a:r>
              <a:rPr lang="en-US" altLang="it-IT">
                <a:solidFill>
                  <a:schemeClr val="accent2"/>
                </a:solidFill>
              </a:rPr>
              <a:t>-Al</a:t>
            </a:r>
            <a:r>
              <a:rPr lang="en-US" altLang="it-IT" baseline="-25000">
                <a:solidFill>
                  <a:schemeClr val="accent2"/>
                </a:solidFill>
              </a:rPr>
              <a:t>2</a:t>
            </a:r>
            <a:r>
              <a:rPr lang="en-US" altLang="it-IT">
                <a:solidFill>
                  <a:schemeClr val="accent2"/>
                </a:solidFill>
              </a:rPr>
              <a:t>O</a:t>
            </a:r>
            <a:r>
              <a:rPr lang="en-US" altLang="it-IT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400" y="53340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Adsorbimento a 573 K di H</a:t>
            </a:r>
            <a:r>
              <a:rPr lang="en-US" altLang="it-IT" sz="2000" baseline="-25000"/>
              <a:t>2</a:t>
            </a:r>
            <a:r>
              <a:rPr lang="en-US" altLang="it-IT" sz="2000"/>
              <a:t>. Curva (a) adsorbimento su 2.031 g di catalizzatore,  (c) adsorbimento su 1.00 g di Al</a:t>
            </a:r>
            <a:r>
              <a:rPr lang="en-US" altLang="it-IT" sz="2000" baseline="-25000"/>
              <a:t>2</a:t>
            </a:r>
            <a:r>
              <a:rPr lang="en-US" altLang="it-IT" sz="2000"/>
              <a:t>O</a:t>
            </a:r>
            <a:r>
              <a:rPr lang="en-US" altLang="it-IT" sz="2000" baseline="-25000"/>
              <a:t>3</a:t>
            </a:r>
            <a:r>
              <a:rPr lang="en-US" altLang="it-IT" sz="2000"/>
              <a:t>, (d) adsorbimento su quantità di supporto corrispondente a quella del campione (2.00 g) ed espressa nella stessa scala della curva (a), (b) differenza tra la curva a e d. 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55911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E3FD8-BCE7-4143-9DA5-EE471A36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6 way valve and a loop for gas injection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1CC6CB-863A-450B-8666-550F7D40E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  <p:pic>
        <p:nvPicPr>
          <p:cNvPr id="16386" name="Picture 2" descr="Sample Injection with a Cheminert 6 port valve">
            <a:extLst>
              <a:ext uri="{FF2B5EF4-FFF2-40B4-BE49-F238E27FC236}">
                <a16:creationId xmlns:a16="http://schemas.microsoft.com/office/drawing/2014/main" id="{7C3DCF43-579C-4104-B2D4-0EB2C6873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158" y="2439897"/>
            <a:ext cx="5734818" cy="258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ChangeArrowheads="1"/>
          </p:cNvSpPr>
          <p:nvPr/>
        </p:nvSpPr>
        <p:spPr bwMode="auto">
          <a:xfrm>
            <a:off x="538480" y="3505200"/>
            <a:ext cx="4114800" cy="3048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518160" y="685800"/>
            <a:ext cx="4114800" cy="2743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4953000" y="1219200"/>
            <a:ext cx="3810000" cy="449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3940175" y="228600"/>
            <a:ext cx="520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chemeClr val="accent2"/>
                </a:solidFill>
              </a:rPr>
              <a:t>ADSORPTION PLOT for Ce</a:t>
            </a:r>
            <a:r>
              <a:rPr lang="en-US" altLang="it-IT" sz="2400" b="1" baseline="-25000">
                <a:solidFill>
                  <a:schemeClr val="accent2"/>
                </a:solidFill>
              </a:rPr>
              <a:t>0.</a:t>
            </a:r>
            <a:r>
              <a:rPr lang="it-IT" altLang="it-IT" sz="2400" b="1" baseline="-25000">
                <a:solidFill>
                  <a:schemeClr val="accent2"/>
                </a:solidFill>
              </a:rPr>
              <a:t>5</a:t>
            </a:r>
            <a:r>
              <a:rPr lang="en-US" altLang="it-IT" sz="2400" b="1">
                <a:solidFill>
                  <a:schemeClr val="accent2"/>
                </a:solidFill>
              </a:rPr>
              <a:t>Zr</a:t>
            </a:r>
            <a:r>
              <a:rPr lang="en-US" altLang="it-IT" sz="2400" b="1" baseline="-25000">
                <a:solidFill>
                  <a:schemeClr val="accent2"/>
                </a:solidFill>
              </a:rPr>
              <a:t>0.</a:t>
            </a:r>
            <a:r>
              <a:rPr lang="it-IT" altLang="it-IT" sz="2400" b="1" baseline="-25000">
                <a:solidFill>
                  <a:schemeClr val="accent2"/>
                </a:solidFill>
              </a:rPr>
              <a:t>5</a:t>
            </a:r>
            <a:r>
              <a:rPr lang="en-US" altLang="it-IT" sz="2400" b="1">
                <a:solidFill>
                  <a:schemeClr val="accent2"/>
                </a:solidFill>
              </a:rPr>
              <a:t>O</a:t>
            </a:r>
            <a:r>
              <a:rPr lang="en-US" altLang="it-IT" sz="2400" b="1" baseline="-25000">
                <a:solidFill>
                  <a:schemeClr val="accent2"/>
                </a:solidFill>
              </a:rPr>
              <a:t>2</a:t>
            </a: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5181600" y="1371600"/>
          <a:ext cx="34051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Micrografx Windows Draw 6.0 Drawing" r:id="rId3" imgW="6219825" imgH="7429500" progId="Draw.Document.6">
                  <p:embed/>
                </p:oleObj>
              </mc:Choice>
              <mc:Fallback>
                <p:oleObj name="Micrografx Windows Draw 6.0 Drawing" r:id="rId3" imgW="6219825" imgH="7429500" progId="Draw.Document.6">
                  <p:embed/>
                  <p:pic>
                    <p:nvPicPr>
                      <p:cNvPr id="2765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71600"/>
                        <a:ext cx="340518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381000" y="838200"/>
          <a:ext cx="365760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Micrografx Windows Draw 6.0 Drawing" r:id="rId5" imgW="5924550" imgH="4029075" progId="Draw.Document.6">
                  <p:embed/>
                </p:oleObj>
              </mc:Choice>
              <mc:Fallback>
                <p:oleObj name="Micrografx Windows Draw 6.0 Drawing" r:id="rId5" imgW="5924550" imgH="4029075" progId="Draw.Document.6">
                  <p:embed/>
                  <p:pic>
                    <p:nvPicPr>
                      <p:cNvPr id="276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3657600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6"/>
          <p:cNvGraphicFramePr>
            <a:graphicFrameLocks noChangeAspect="1"/>
          </p:cNvGraphicFramePr>
          <p:nvPr>
            <p:extLst/>
          </p:nvPr>
        </p:nvGraphicFramePr>
        <p:xfrm>
          <a:off x="518160" y="3505200"/>
          <a:ext cx="4219575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Micrografx Windows Draw 6.0 Drawing" r:id="rId7" imgW="6457950" imgH="4448175" progId="Draw.Document.6">
                  <p:embed/>
                </p:oleObj>
              </mc:Choice>
              <mc:Fallback>
                <p:oleObj name="Micrografx Windows Draw 6.0 Drawing" r:id="rId7" imgW="6457950" imgH="4448175" progId="Draw.Document.6">
                  <p:embed/>
                  <p:pic>
                    <p:nvPicPr>
                      <p:cNvPr id="276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3505200"/>
                        <a:ext cx="4219575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74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cap="small" dirty="0"/>
              <a:t>Chemisorption, surface area and metal dispersion</a:t>
            </a:r>
          </a:p>
        </p:txBody>
      </p:sp>
    </p:spTree>
    <p:extLst>
      <p:ext uri="{BB962C8B-B14F-4D97-AF65-F5344CB8AC3E}">
        <p14:creationId xmlns:p14="http://schemas.microsoft.com/office/powerpoint/2010/main" val="405055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1503680" y="606475"/>
            <a:ext cx="6786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Chemisorption for probing metal surface areas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74843" y="1599486"/>
            <a:ext cx="788597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Objective</a:t>
            </a:r>
          </a:p>
          <a:p>
            <a:r>
              <a:rPr lang="en-US" dirty="0">
                <a:latin typeface="Arial" panose="020B0604020202020204" pitchFamily="34" charset="0"/>
              </a:rPr>
              <a:t>	determine number of accessible metal sites 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Exploit high reactivity of metal surface atoms</a:t>
            </a:r>
          </a:p>
          <a:p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	- let them react with small molecules (H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</a:rPr>
              <a:t>, O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</a:rPr>
              <a:t>, CO, etc.)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	- count the number of molecules that have </a:t>
            </a:r>
            <a:r>
              <a:rPr lang="en-US" b="1" dirty="0">
                <a:latin typeface="Arial" panose="020B0604020202020204" pitchFamily="34" charset="0"/>
              </a:rPr>
              <a:t>reacted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	- knowing the stoichiometry of the reaction you obtain the number 	  of metal surface atoms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Choice of the probe molecule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	- must be selective for reaction with metal vs. support</a:t>
            </a:r>
          </a:p>
          <a:p>
            <a:r>
              <a:rPr lang="en-US" dirty="0">
                <a:latin typeface="Arial" panose="020B0604020202020204" pitchFamily="34" charset="0"/>
              </a:rPr>
              <a:t>	- must be selective for reaction with surface atoms (not with bulk)</a:t>
            </a:r>
          </a:p>
          <a:p>
            <a:r>
              <a:rPr lang="en-US" dirty="0">
                <a:latin typeface="Arial" panose="020B0604020202020204" pitchFamily="34" charset="0"/>
              </a:rPr>
              <a:t>	- reaction must be «irreversible»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21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23416" t="15642" r="23333" b="6616"/>
          <a:stretch/>
        </p:blipFill>
        <p:spPr>
          <a:xfrm>
            <a:off x="599440" y="396241"/>
            <a:ext cx="8401646" cy="554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9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24834" t="6430" r="22834" b="20064"/>
          <a:stretch/>
        </p:blipFill>
        <p:spPr>
          <a:xfrm>
            <a:off x="731775" y="855187"/>
            <a:ext cx="7944865" cy="504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8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3" y="1410790"/>
            <a:ext cx="6335456" cy="398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3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1087120" y="4042955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n = number of surface metal atoms that are occupied by the chemisorption of a gas molecule. </a:t>
            </a:r>
          </a:p>
          <a:p>
            <a:r>
              <a:rPr lang="en-US" dirty="0">
                <a:latin typeface="Arial" panose="020B0604020202020204" pitchFamily="34" charset="0"/>
              </a:rPr>
              <a:t>ex : H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</a:rPr>
              <a:t> on Pt : n = 2 because of dissociative adsorption: 1 molecule H</a:t>
            </a:r>
            <a:r>
              <a:rPr lang="en-US" baseline="-25000" dirty="0">
                <a:latin typeface="Arial" panose="020B0604020202020204" pitchFamily="34" charset="0"/>
              </a:rPr>
              <a:t>2 </a:t>
            </a:r>
            <a:r>
              <a:rPr lang="en-US" dirty="0">
                <a:latin typeface="Arial" panose="020B0604020202020204" pitchFamily="34" charset="0"/>
              </a:rPr>
              <a:t>dissociates to 2 </a:t>
            </a:r>
            <a:r>
              <a:rPr lang="en-US" dirty="0"/>
              <a:t>H atoms adsorbed on 2 Pt atoms</a:t>
            </a:r>
          </a:p>
          <a:p>
            <a:endParaRPr lang="en-US" i="1" dirty="0"/>
          </a:p>
          <a:p>
            <a:r>
              <a:rPr lang="en-US" i="1" dirty="0"/>
              <a:t>v </a:t>
            </a:r>
            <a:r>
              <a:rPr lang="en-US" dirty="0"/>
              <a:t>adsorbed gas volume</a:t>
            </a:r>
          </a:p>
          <a:p>
            <a:r>
              <a:rPr lang="en-US" i="1" dirty="0" err="1"/>
              <a:t>V</a:t>
            </a:r>
            <a:r>
              <a:rPr lang="en-US" i="1" baseline="-25000" dirty="0" err="1"/>
              <a:t>m</a:t>
            </a:r>
            <a:r>
              <a:rPr lang="en-US" dirty="0"/>
              <a:t> volume of a mole of metal atom</a:t>
            </a:r>
          </a:p>
          <a:p>
            <a:r>
              <a:rPr lang="en-US" i="1" dirty="0"/>
              <a:t>N</a:t>
            </a:r>
            <a:r>
              <a:rPr lang="en-US" i="1" baseline="-25000" dirty="0"/>
              <a:t>a</a:t>
            </a:r>
            <a:r>
              <a:rPr lang="en-US" dirty="0"/>
              <a:t> Avogadro’s number</a:t>
            </a:r>
          </a:p>
          <a:p>
            <a:r>
              <a:rPr lang="en-US" i="1" dirty="0"/>
              <a:t>S</a:t>
            </a:r>
            <a:r>
              <a:rPr lang="en-US" dirty="0"/>
              <a:t> surface of one metal atom 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16465" r="-2490" b="37247"/>
          <a:stretch/>
        </p:blipFill>
        <p:spPr bwMode="auto">
          <a:xfrm>
            <a:off x="692467" y="1493519"/>
            <a:ext cx="6119813" cy="216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087120" y="443239"/>
            <a:ext cx="7809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Metal surface atoms (N</a:t>
            </a:r>
            <a:r>
              <a:rPr lang="en-US" sz="24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(s)M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) and metal surface area (S</a:t>
            </a:r>
            <a:r>
              <a:rPr lang="en-US" sz="24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)</a:t>
            </a:r>
            <a:endParaRPr lang="it-IT" sz="24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35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HA_Training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C36621-6C65-4A61-A938-FD74A2B05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361</Words>
  <Application>Microsoft Office PowerPoint</Application>
  <PresentationFormat>Presentazione su schermo (4:3)</PresentationFormat>
  <Paragraphs>53</Paragraphs>
  <Slides>14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4" baseType="lpstr">
      <vt:lpstr>Arial</vt:lpstr>
      <vt:lpstr>Calibri</vt:lpstr>
      <vt:lpstr>Gill Sans MT</vt:lpstr>
      <vt:lpstr>Symbol</vt:lpstr>
      <vt:lpstr>Times New Roman</vt:lpstr>
      <vt:lpstr>Verdana</vt:lpstr>
      <vt:lpstr>Wingdings</vt:lpstr>
      <vt:lpstr>Wingdings 2</vt:lpstr>
      <vt:lpstr>OSHA_Training</vt:lpstr>
      <vt:lpstr>Micrografx Windows Draw 6.0 Drawing</vt:lpstr>
      <vt:lpstr>Single point BET</vt:lpstr>
      <vt:lpstr>6 way valve and a loop for gas injection</vt:lpstr>
      <vt:lpstr>Presentazione standard di PowerPoint</vt:lpstr>
      <vt:lpstr>Chemisorption, surface area and metal dispersion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1.1% Pt/g-Al2O3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Custom template for OSHA Susan Harwood training materials</dc:description>
  <cp:lastModifiedBy/>
  <cp:revision>1</cp:revision>
  <dcterms:created xsi:type="dcterms:W3CDTF">2010-11-23T17:01:55Z</dcterms:created>
  <dcterms:modified xsi:type="dcterms:W3CDTF">2022-04-01T08:24:37Z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TC101671289990</vt:lpwstr>
  </property>
</Properties>
</file>