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38"/>
  </p:notesMasterIdLst>
  <p:handoutMasterIdLst>
    <p:handoutMasterId r:id="rId39"/>
  </p:handoutMasterIdLst>
  <p:sldIdLst>
    <p:sldId id="438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83" r:id="rId15"/>
    <p:sldId id="487" r:id="rId16"/>
    <p:sldId id="484" r:id="rId17"/>
    <p:sldId id="486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  <a:srgbClr val="FF66CC"/>
    <a:srgbClr val="B77513"/>
    <a:srgbClr val="CCECFF"/>
    <a:srgbClr val="FFCC66"/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7" autoAdjust="0"/>
    <p:restoredTop sz="91244" autoAdjust="0"/>
  </p:normalViewPr>
  <p:slideViewPr>
    <p:cSldViewPr snapToGrid="0">
      <p:cViewPr varScale="1">
        <p:scale>
          <a:sx n="73" d="100"/>
          <a:sy n="73" d="100"/>
        </p:scale>
        <p:origin x="1372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31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AA44EEBB-316D-4652-A96A-FAFFBB3EFD07}" type="datetimeFigureOut">
              <a:rPr lang="en-US"/>
              <a:pPr>
                <a:defRPr/>
              </a:pPr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9CE33F3-FA65-4487-A852-D574F070C8B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58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EE5CBB8-6D00-4BF9-B1AD-1CF416F6D62D}" type="datetimeFigureOut">
              <a:rPr lang="en-US"/>
              <a:pPr>
                <a:defRPr/>
              </a:pPr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marL="0" marR="0" lvl="0" indent="0" algn="l" defTabSz="96661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Trainer Notes:</a:t>
            </a:r>
          </a:p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1269C058-4577-42A1-B360-321A5B2BDD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634318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3093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 algn="r">
              <a:defRPr/>
            </a:pPr>
            <a:fld id="{A5B96567-BFE0-47FD-90FD-A9064614BBFE}" type="slidenum">
              <a:rPr lang="en-US" smtClean="0"/>
              <a:pPr algn="r"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solidFill>
            <a:schemeClr val="bg2">
              <a:alpha val="60000"/>
            </a:schemeClr>
          </a:solidFill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solidFill>
            <a:schemeClr val="bg2">
              <a:alpha val="60000"/>
            </a:schemeClr>
          </a:solidFill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5" y="274320"/>
            <a:ext cx="831512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338" y="1524000"/>
            <a:ext cx="4010450" cy="4755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812" y="1524000"/>
            <a:ext cx="4186876" cy="4755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60336"/>
            <a:ext cx="76962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8278"/>
            <a:ext cx="34899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92040" y="328278"/>
            <a:ext cx="35661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9200" y="969336"/>
            <a:ext cx="34899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040" y="969336"/>
            <a:ext cx="35661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10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2" y="274320"/>
            <a:ext cx="830167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7" y="216778"/>
            <a:ext cx="4217894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8907" y="1406964"/>
            <a:ext cx="4217894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5460" y="2133600"/>
            <a:ext cx="8256978" cy="41999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4663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143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0863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0863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83000"/>
            <a:lum/>
          </a:blip>
          <a:srcRect/>
          <a:tile tx="-260350" ty="127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38150" y="0"/>
            <a:ext cx="8705851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58906" y="274638"/>
            <a:ext cx="8275544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58906" y="1447800"/>
            <a:ext cx="827554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4429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634318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3093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 algn="r">
              <a:defRPr/>
            </a:pPr>
            <a:fld id="{A5B96567-BFE0-47FD-90FD-A9064614BBFE}" type="slidenum">
              <a:rPr lang="en-US" smtClean="0"/>
              <a:pPr algn="r">
                <a:defRPr/>
              </a:pPr>
              <a:t>‹N›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537882" y="147484"/>
            <a:ext cx="8471418" cy="6583680"/>
          </a:xfrm>
          <a:prstGeom prst="roundRect">
            <a:avLst>
              <a:gd name="adj" fmla="val 5914"/>
            </a:avLst>
          </a:prstGeom>
          <a:noFill/>
          <a:ln>
            <a:solidFill>
              <a:srgbClr val="B77513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79" r:id="rId9"/>
    <p:sldLayoutId id="214748368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33A2C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B58B8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C3986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8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5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4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cap="small" dirty="0" err="1"/>
              <a:t>Physisorption</a:t>
            </a:r>
            <a:r>
              <a:rPr lang="en-US" cap="small" dirty="0"/>
              <a:t>, surface area and porosity</a:t>
            </a:r>
          </a:p>
        </p:txBody>
      </p:sp>
    </p:spTree>
    <p:extLst>
      <p:ext uri="{BB962C8B-B14F-4D97-AF65-F5344CB8AC3E}">
        <p14:creationId xmlns:p14="http://schemas.microsoft.com/office/powerpoint/2010/main" val="236571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2688" t="14910" r="21580"/>
          <a:stretch/>
        </p:blipFill>
        <p:spPr>
          <a:xfrm>
            <a:off x="1564640" y="1513840"/>
            <a:ext cx="6136640" cy="46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5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3057" t="13235" r="21672"/>
          <a:stretch/>
        </p:blipFill>
        <p:spPr>
          <a:xfrm>
            <a:off x="1605280" y="1422400"/>
            <a:ext cx="6085840" cy="47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4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" y="352597"/>
            <a:ext cx="6106160" cy="62789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101840" y="2010352"/>
            <a:ext cx="1828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</a:rPr>
              <a:t>IUPAC </a:t>
            </a:r>
          </a:p>
          <a:p>
            <a:pPr algn="ctr"/>
            <a:r>
              <a:rPr lang="it-IT" b="1" dirty="0" err="1">
                <a:latin typeface="Arial" panose="020B0604020202020204" pitchFamily="34" charset="0"/>
              </a:rPr>
              <a:t>Classification</a:t>
            </a:r>
            <a:endParaRPr lang="it-IT" b="1" dirty="0">
              <a:latin typeface="Arial" panose="020B0604020202020204" pitchFamily="34" charset="0"/>
            </a:endParaRPr>
          </a:p>
          <a:p>
            <a:pPr algn="ctr"/>
            <a:endParaRPr lang="it-IT" b="1" dirty="0">
              <a:latin typeface="Arial" panose="020B0604020202020204" pitchFamily="34" charset="0"/>
            </a:endParaRPr>
          </a:p>
          <a:p>
            <a:pPr algn="ctr"/>
            <a:r>
              <a:rPr lang="it-IT" b="1" dirty="0" err="1">
                <a:latin typeface="Arial" panose="020B0604020202020204" pitchFamily="34" charset="0"/>
              </a:rPr>
              <a:t>Macroporous</a:t>
            </a:r>
            <a:endParaRPr lang="it-IT" b="1" dirty="0">
              <a:latin typeface="Arial" panose="020B0604020202020204" pitchFamily="34" charset="0"/>
            </a:endParaRPr>
          </a:p>
          <a:p>
            <a:pPr algn="ctr"/>
            <a:r>
              <a:rPr lang="it-IT" b="1" dirty="0">
                <a:latin typeface="Arial" panose="020B0604020202020204" pitchFamily="34" charset="0"/>
              </a:rPr>
              <a:t>&gt; 50nm</a:t>
            </a:r>
          </a:p>
          <a:p>
            <a:pPr algn="ctr"/>
            <a:endParaRPr lang="it-IT" b="1" dirty="0">
              <a:latin typeface="Arial" panose="020B0604020202020204" pitchFamily="34" charset="0"/>
            </a:endParaRPr>
          </a:p>
          <a:p>
            <a:pPr algn="ctr"/>
            <a:r>
              <a:rPr lang="it-IT" b="1" dirty="0" err="1">
                <a:latin typeface="Arial" panose="020B0604020202020204" pitchFamily="34" charset="0"/>
              </a:rPr>
              <a:t>Mesoporus</a:t>
            </a:r>
            <a:r>
              <a:rPr lang="it-IT" b="1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it-IT" b="1" dirty="0">
                <a:latin typeface="Arial" panose="020B0604020202020204" pitchFamily="34" charset="0"/>
              </a:rPr>
              <a:t>2-50 nm</a:t>
            </a:r>
          </a:p>
          <a:p>
            <a:pPr algn="ctr"/>
            <a:r>
              <a:rPr lang="it-IT" b="1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it-IT" b="1" dirty="0" err="1">
                <a:latin typeface="Arial" panose="020B0604020202020204" pitchFamily="34" charset="0"/>
              </a:rPr>
              <a:t>Microporus</a:t>
            </a:r>
            <a:endParaRPr lang="it-IT" b="1" dirty="0">
              <a:latin typeface="Arial" panose="020B0604020202020204" pitchFamily="34" charset="0"/>
            </a:endParaRPr>
          </a:p>
          <a:p>
            <a:pPr algn="ctr"/>
            <a:r>
              <a:rPr lang="it-IT" b="1" dirty="0">
                <a:latin typeface="Arial" panose="020B0604020202020204" pitchFamily="34" charset="0"/>
              </a:rPr>
              <a:t>&lt; 2nm</a:t>
            </a:r>
            <a:endParaRPr lang="it-IT" b="1" dirty="0"/>
          </a:p>
          <a:p>
            <a:endParaRPr lang="it-IT" dirty="0"/>
          </a:p>
        </p:txBody>
      </p:sp>
      <p:sp>
        <p:nvSpPr>
          <p:cNvPr id="5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7586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8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445625" y="3410819"/>
            <a:ext cx="420499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hangingPunct="0"/>
            <a:r>
              <a:rPr lang="it-IT" altLang="it-IT" dirty="0">
                <a:latin typeface="Arial" panose="020B0604020202020204" pitchFamily="34" charset="0"/>
              </a:rPr>
              <a:t> </a:t>
            </a:r>
          </a:p>
          <a:p>
            <a:pPr lvl="0" eaLnBrk="0" hangingPunct="0"/>
            <a:r>
              <a:rPr lang="it-IT" altLang="it-IT" dirty="0" err="1">
                <a:latin typeface="Arial" panose="020B0604020202020204" pitchFamily="34" charset="0"/>
              </a:rPr>
              <a:t>Where</a:t>
            </a:r>
            <a:r>
              <a:rPr lang="it-IT" altLang="it-IT" dirty="0">
                <a:latin typeface="Arial" panose="020B0604020202020204" pitchFamily="34" charset="0"/>
              </a:rPr>
              <a:t>... </a:t>
            </a:r>
          </a:p>
          <a:p>
            <a:pPr lvl="0" eaLnBrk="0" hangingPunct="0"/>
            <a:r>
              <a:rPr lang="it-IT" altLang="it-IT" dirty="0">
                <a:latin typeface="Arial" panose="020B0604020202020204" pitchFamily="34" charset="0"/>
              </a:rPr>
              <a:t>   </a:t>
            </a:r>
            <a:r>
              <a:rPr lang="it-IT" altLang="it-IT" dirty="0" err="1">
                <a:latin typeface="Arial" panose="020B0604020202020204" pitchFamily="34" charset="0"/>
              </a:rPr>
              <a:t>P</a:t>
            </a:r>
            <a:r>
              <a:rPr lang="it-IT" altLang="it-IT" baseline="-25000" dirty="0" err="1">
                <a:latin typeface="Arial" panose="020B0604020202020204" pitchFamily="34" charset="0"/>
              </a:rPr>
              <a:t>v</a:t>
            </a:r>
            <a:r>
              <a:rPr lang="it-IT" altLang="it-IT" dirty="0">
                <a:latin typeface="Arial" panose="020B0604020202020204" pitchFamily="34" charset="0"/>
              </a:rPr>
              <a:t> 	= </a:t>
            </a:r>
            <a:r>
              <a:rPr lang="it-IT" altLang="it-IT" dirty="0" err="1">
                <a:latin typeface="Arial" panose="020B0604020202020204" pitchFamily="34" charset="0"/>
              </a:rPr>
              <a:t>equilibrium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vapor</a:t>
            </a:r>
            <a:r>
              <a:rPr lang="it-IT" altLang="it-IT" dirty="0">
                <a:latin typeface="Arial" panose="020B0604020202020204" pitchFamily="34" charset="0"/>
              </a:rPr>
              <a:t> pressure</a:t>
            </a:r>
          </a:p>
          <a:p>
            <a:pPr lvl="0" eaLnBrk="0" hangingPunct="0"/>
            <a:r>
              <a:rPr lang="it-IT" altLang="it-IT" dirty="0">
                <a:latin typeface="Arial" panose="020B0604020202020204" pitchFamily="34" charset="0"/>
              </a:rPr>
              <a:t>   </a:t>
            </a:r>
            <a:r>
              <a:rPr lang="it-IT" altLang="it-IT" dirty="0" err="1">
                <a:latin typeface="Arial" panose="020B0604020202020204" pitchFamily="34" charset="0"/>
              </a:rPr>
              <a:t>P</a:t>
            </a:r>
            <a:r>
              <a:rPr lang="it-IT" altLang="it-IT" baseline="-25000" dirty="0" err="1">
                <a:latin typeface="Arial" panose="020B0604020202020204" pitchFamily="34" charset="0"/>
              </a:rPr>
              <a:t>sat</a:t>
            </a:r>
            <a:r>
              <a:rPr lang="it-IT" altLang="it-IT" dirty="0">
                <a:latin typeface="Arial" panose="020B0604020202020204" pitchFamily="34" charset="0"/>
              </a:rPr>
              <a:t> 	= </a:t>
            </a:r>
            <a:r>
              <a:rPr lang="it-IT" altLang="it-IT" dirty="0" err="1">
                <a:latin typeface="Arial" panose="020B0604020202020204" pitchFamily="34" charset="0"/>
              </a:rPr>
              <a:t>saturation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vapor</a:t>
            </a:r>
            <a:r>
              <a:rPr lang="it-IT" altLang="it-IT" dirty="0">
                <a:latin typeface="Arial" panose="020B0604020202020204" pitchFamily="34" charset="0"/>
              </a:rPr>
              <a:t> pressure</a:t>
            </a:r>
          </a:p>
          <a:p>
            <a:pPr lvl="0" eaLnBrk="0" hangingPunct="0"/>
            <a:r>
              <a:rPr lang="it-IT" altLang="it-IT" dirty="0">
                <a:solidFill>
                  <a:srgbClr val="FF0000"/>
                </a:solidFill>
                <a:latin typeface="Arial" panose="020B0604020202020204" pitchFamily="34" charset="0"/>
              </a:rPr>
              <a:t>   H 	= </a:t>
            </a:r>
            <a:r>
              <a:rPr lang="it-IT" altLang="it-IT" dirty="0" err="1">
                <a:solidFill>
                  <a:srgbClr val="FF0000"/>
                </a:solidFill>
                <a:latin typeface="Arial" panose="020B0604020202020204" pitchFamily="34" charset="0"/>
              </a:rPr>
              <a:t>mean</a:t>
            </a:r>
            <a:r>
              <a:rPr lang="it-IT" altLang="it-IT" dirty="0">
                <a:solidFill>
                  <a:srgbClr val="FF0000"/>
                </a:solidFill>
                <a:latin typeface="Arial" panose="020B0604020202020204" pitchFamily="34" charset="0"/>
              </a:rPr>
              <a:t> curvature of </a:t>
            </a:r>
            <a:r>
              <a:rPr lang="it-IT" altLang="it-IT" dirty="0" err="1">
                <a:solidFill>
                  <a:srgbClr val="FF0000"/>
                </a:solidFill>
                <a:latin typeface="Arial" panose="020B0604020202020204" pitchFamily="34" charset="0"/>
              </a:rPr>
              <a:t>meniscus</a:t>
            </a:r>
            <a:endParaRPr lang="it-IT" altLang="it-IT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 eaLnBrk="0" hangingPunct="0"/>
            <a:r>
              <a:rPr lang="it-IT" altLang="it-IT" dirty="0">
                <a:latin typeface="Arial" panose="020B0604020202020204" pitchFamily="34" charset="0"/>
              </a:rPr>
              <a:t>   </a:t>
            </a:r>
            <a:r>
              <a:rPr lang="it-IT" altLang="it-IT" dirty="0">
                <a:latin typeface="Symbol" panose="05050102010706020507" pitchFamily="18" charset="2"/>
              </a:rPr>
              <a:t>g</a:t>
            </a:r>
            <a:r>
              <a:rPr lang="it-IT" altLang="it-IT" dirty="0">
                <a:latin typeface="Arial" panose="020B0604020202020204" pitchFamily="34" charset="0"/>
              </a:rPr>
              <a:t>	= </a:t>
            </a:r>
            <a:r>
              <a:rPr lang="it-IT" altLang="it-IT" dirty="0" err="1">
                <a:latin typeface="Arial" panose="020B0604020202020204" pitchFamily="34" charset="0"/>
              </a:rPr>
              <a:t>liquid</a:t>
            </a:r>
            <a:r>
              <a:rPr lang="it-IT" altLang="it-IT" dirty="0">
                <a:latin typeface="Arial" panose="020B0604020202020204" pitchFamily="34" charset="0"/>
              </a:rPr>
              <a:t>/</a:t>
            </a:r>
            <a:r>
              <a:rPr lang="it-IT" altLang="it-IT" dirty="0" err="1">
                <a:latin typeface="Arial" panose="020B0604020202020204" pitchFamily="34" charset="0"/>
              </a:rPr>
              <a:t>vapor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surface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tension</a:t>
            </a:r>
            <a:endParaRPr lang="it-IT" altLang="it-IT" dirty="0">
              <a:latin typeface="Arial" panose="020B0604020202020204" pitchFamily="34" charset="0"/>
            </a:endParaRPr>
          </a:p>
          <a:p>
            <a:pPr lvl="0" eaLnBrk="0" hangingPunct="0"/>
            <a:r>
              <a:rPr lang="it-IT" altLang="it-IT" dirty="0">
                <a:latin typeface="Arial" panose="020B0604020202020204" pitchFamily="34" charset="0"/>
              </a:rPr>
              <a:t>   </a:t>
            </a:r>
            <a:r>
              <a:rPr lang="it-IT" altLang="it-IT" dirty="0" err="1">
                <a:latin typeface="Arial" panose="020B0604020202020204" pitchFamily="34" charset="0"/>
              </a:rPr>
              <a:t>V</a:t>
            </a:r>
            <a:r>
              <a:rPr lang="it-IT" altLang="it-IT" baseline="-25000" dirty="0" err="1">
                <a:latin typeface="Arial" panose="020B0604020202020204" pitchFamily="34" charset="0"/>
              </a:rPr>
              <a:t>l</a:t>
            </a:r>
            <a:r>
              <a:rPr lang="it-IT" altLang="it-IT" dirty="0">
                <a:latin typeface="Arial" panose="020B0604020202020204" pitchFamily="34" charset="0"/>
              </a:rPr>
              <a:t>	= </a:t>
            </a:r>
            <a:r>
              <a:rPr lang="it-IT" altLang="it-IT" dirty="0" err="1">
                <a:latin typeface="Arial" panose="020B0604020202020204" pitchFamily="34" charset="0"/>
              </a:rPr>
              <a:t>liquid</a:t>
            </a:r>
            <a:r>
              <a:rPr lang="it-IT" altLang="it-IT" dirty="0">
                <a:latin typeface="Arial" panose="020B0604020202020204" pitchFamily="34" charset="0"/>
              </a:rPr>
              <a:t> molar volume</a:t>
            </a:r>
          </a:p>
          <a:p>
            <a:pPr lvl="0" eaLnBrk="0" hangingPunct="0"/>
            <a:r>
              <a:rPr lang="it-IT" altLang="it-IT" dirty="0">
                <a:latin typeface="Arial" panose="020B0604020202020204" pitchFamily="34" charset="0"/>
              </a:rPr>
              <a:t>  R	= </a:t>
            </a:r>
            <a:r>
              <a:rPr lang="it-IT" altLang="it-IT" dirty="0" err="1">
                <a:latin typeface="Arial" panose="020B0604020202020204" pitchFamily="34" charset="0"/>
              </a:rPr>
              <a:t>ideal</a:t>
            </a:r>
            <a:r>
              <a:rPr lang="it-IT" altLang="it-IT" dirty="0">
                <a:latin typeface="Arial" panose="020B0604020202020204" pitchFamily="34" charset="0"/>
              </a:rPr>
              <a:t> gas </a:t>
            </a:r>
            <a:r>
              <a:rPr lang="it-IT" altLang="it-IT" dirty="0" err="1">
                <a:latin typeface="Arial" panose="020B0604020202020204" pitchFamily="34" charset="0"/>
              </a:rPr>
              <a:t>constant</a:t>
            </a:r>
            <a:endParaRPr lang="it-IT" altLang="it-IT" dirty="0">
              <a:latin typeface="Arial" panose="020B0604020202020204" pitchFamily="34" charset="0"/>
            </a:endParaRPr>
          </a:p>
          <a:p>
            <a:pPr lvl="0" eaLnBrk="0" hangingPunct="0"/>
            <a:r>
              <a:rPr lang="it-IT" altLang="it-IT" dirty="0">
                <a:latin typeface="Arial" panose="020B0604020202020204" pitchFamily="34" charset="0"/>
              </a:rPr>
              <a:t>  T 	= temperature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utoShape 11" descr="{\displaystyle \ln {\frac {P_{v}}{P_{sat}}}=-{\frac {2H\gamma V_{l}}{RT}}\ }"/>
          <p:cNvSpPr>
            <a:spLocks noChangeAspect="1" noChangeArrowheads="1"/>
          </p:cNvSpPr>
          <p:nvPr/>
        </p:nvSpPr>
        <p:spPr bwMode="auto">
          <a:xfrm>
            <a:off x="2515600" y="35561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12" descr="{\displaystyle \ P_{v}}"/>
          <p:cNvSpPr>
            <a:spLocks noChangeAspect="1" noChangeArrowheads="1"/>
          </p:cNvSpPr>
          <p:nvPr/>
        </p:nvSpPr>
        <p:spPr bwMode="auto">
          <a:xfrm>
            <a:off x="2058400" y="41053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3" descr="{\displaystyle \ P_{sat}}"/>
          <p:cNvSpPr>
            <a:spLocks noChangeAspect="1" noChangeArrowheads="1"/>
          </p:cNvSpPr>
          <p:nvPr/>
        </p:nvSpPr>
        <p:spPr bwMode="auto">
          <a:xfrm>
            <a:off x="2058400" y="43943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14" descr="{\displaystyle \ H}"/>
          <p:cNvSpPr>
            <a:spLocks noChangeAspect="1" noChangeArrowheads="1"/>
          </p:cNvSpPr>
          <p:nvPr/>
        </p:nvSpPr>
        <p:spPr bwMode="auto">
          <a:xfrm>
            <a:off x="2058400" y="46832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AutoShape 15" descr="\ \gamma"/>
          <p:cNvSpPr>
            <a:spLocks noChangeAspect="1" noChangeArrowheads="1"/>
          </p:cNvSpPr>
          <p:nvPr/>
        </p:nvSpPr>
        <p:spPr bwMode="auto">
          <a:xfrm>
            <a:off x="2058400" y="49721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AutoShape 16" descr="{\displaystyle \ V_{l}}"/>
          <p:cNvSpPr>
            <a:spLocks noChangeAspect="1" noChangeArrowheads="1"/>
          </p:cNvSpPr>
          <p:nvPr/>
        </p:nvSpPr>
        <p:spPr bwMode="auto">
          <a:xfrm>
            <a:off x="2058400" y="52610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17" descr="\ R"/>
          <p:cNvSpPr>
            <a:spLocks noChangeAspect="1" noChangeArrowheads="1"/>
          </p:cNvSpPr>
          <p:nvPr/>
        </p:nvSpPr>
        <p:spPr bwMode="auto">
          <a:xfrm>
            <a:off x="2058400" y="55500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8" descr="\ T"/>
          <p:cNvSpPr>
            <a:spLocks noChangeAspect="1" noChangeArrowheads="1"/>
          </p:cNvSpPr>
          <p:nvPr/>
        </p:nvSpPr>
        <p:spPr bwMode="auto">
          <a:xfrm>
            <a:off x="2058400" y="58389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2"/>
          <a:srcRect l="-3039" t="-4952" r="84542" b="-15586"/>
          <a:stretch/>
        </p:blipFill>
        <p:spPr>
          <a:xfrm>
            <a:off x="573588" y="1339873"/>
            <a:ext cx="5811645" cy="1386471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511" y="746229"/>
            <a:ext cx="21431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1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8</a:t>
            </a:r>
          </a:p>
        </p:txBody>
      </p:sp>
      <p:sp>
        <p:nvSpPr>
          <p:cNvPr id="15" name="AutoShape 11" descr="{\displaystyle \ln {\frac {P_{v}}{P_{sat}}}=-{\frac {2H\gamma V_{l}}{RT}}\ }"/>
          <p:cNvSpPr>
            <a:spLocks noChangeAspect="1" noChangeArrowheads="1"/>
          </p:cNvSpPr>
          <p:nvPr/>
        </p:nvSpPr>
        <p:spPr bwMode="auto">
          <a:xfrm>
            <a:off x="2515600" y="35561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12" descr="{\displaystyle \ P_{v}}"/>
          <p:cNvSpPr>
            <a:spLocks noChangeAspect="1" noChangeArrowheads="1"/>
          </p:cNvSpPr>
          <p:nvPr/>
        </p:nvSpPr>
        <p:spPr bwMode="auto">
          <a:xfrm>
            <a:off x="2058400" y="41053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3" descr="{\displaystyle \ P_{sat}}"/>
          <p:cNvSpPr>
            <a:spLocks noChangeAspect="1" noChangeArrowheads="1"/>
          </p:cNvSpPr>
          <p:nvPr/>
        </p:nvSpPr>
        <p:spPr bwMode="auto">
          <a:xfrm>
            <a:off x="2058400" y="43943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14" descr="{\displaystyle \ H}"/>
          <p:cNvSpPr>
            <a:spLocks noChangeAspect="1" noChangeArrowheads="1"/>
          </p:cNvSpPr>
          <p:nvPr/>
        </p:nvSpPr>
        <p:spPr bwMode="auto">
          <a:xfrm>
            <a:off x="2058400" y="46832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AutoShape 15" descr="\ \gamma"/>
          <p:cNvSpPr>
            <a:spLocks noChangeAspect="1" noChangeArrowheads="1"/>
          </p:cNvSpPr>
          <p:nvPr/>
        </p:nvSpPr>
        <p:spPr bwMode="auto">
          <a:xfrm>
            <a:off x="2058400" y="49721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AutoShape 16" descr="{\displaystyle \ V_{l}}"/>
          <p:cNvSpPr>
            <a:spLocks noChangeAspect="1" noChangeArrowheads="1"/>
          </p:cNvSpPr>
          <p:nvPr/>
        </p:nvSpPr>
        <p:spPr bwMode="auto">
          <a:xfrm>
            <a:off x="2058400" y="52610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17" descr="\ R"/>
          <p:cNvSpPr>
            <a:spLocks noChangeAspect="1" noChangeArrowheads="1"/>
          </p:cNvSpPr>
          <p:nvPr/>
        </p:nvSpPr>
        <p:spPr bwMode="auto">
          <a:xfrm>
            <a:off x="2058400" y="55500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8" descr="\ T"/>
          <p:cNvSpPr>
            <a:spLocks noChangeAspect="1" noChangeArrowheads="1"/>
          </p:cNvSpPr>
          <p:nvPr/>
        </p:nvSpPr>
        <p:spPr bwMode="auto">
          <a:xfrm>
            <a:off x="2058400" y="58389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" y="2095500"/>
            <a:ext cx="8096250" cy="2667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41057" y="834404"/>
            <a:ext cx="179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Hysteresis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09791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8</a:t>
            </a:r>
          </a:p>
        </p:txBody>
      </p:sp>
      <p:sp>
        <p:nvSpPr>
          <p:cNvPr id="15" name="AutoShape 11" descr="{\displaystyle \ln {\frac {P_{v}}{P_{sat}}}=-{\frac {2H\gamma V_{l}}{RT}}\ }"/>
          <p:cNvSpPr>
            <a:spLocks noChangeAspect="1" noChangeArrowheads="1"/>
          </p:cNvSpPr>
          <p:nvPr/>
        </p:nvSpPr>
        <p:spPr bwMode="auto">
          <a:xfrm>
            <a:off x="2515600" y="35561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12" descr="{\displaystyle \ P_{v}}"/>
          <p:cNvSpPr>
            <a:spLocks noChangeAspect="1" noChangeArrowheads="1"/>
          </p:cNvSpPr>
          <p:nvPr/>
        </p:nvSpPr>
        <p:spPr bwMode="auto">
          <a:xfrm>
            <a:off x="2058400" y="41053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3" descr="{\displaystyle \ P_{sat}}"/>
          <p:cNvSpPr>
            <a:spLocks noChangeAspect="1" noChangeArrowheads="1"/>
          </p:cNvSpPr>
          <p:nvPr/>
        </p:nvSpPr>
        <p:spPr bwMode="auto">
          <a:xfrm>
            <a:off x="2058400" y="43943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14" descr="{\displaystyle \ H}"/>
          <p:cNvSpPr>
            <a:spLocks noChangeAspect="1" noChangeArrowheads="1"/>
          </p:cNvSpPr>
          <p:nvPr/>
        </p:nvSpPr>
        <p:spPr bwMode="auto">
          <a:xfrm>
            <a:off x="2058400" y="46832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AutoShape 15" descr="\ \gamma"/>
          <p:cNvSpPr>
            <a:spLocks noChangeAspect="1" noChangeArrowheads="1"/>
          </p:cNvSpPr>
          <p:nvPr/>
        </p:nvSpPr>
        <p:spPr bwMode="auto">
          <a:xfrm>
            <a:off x="2058400" y="49721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AutoShape 16" descr="{\displaystyle \ V_{l}}"/>
          <p:cNvSpPr>
            <a:spLocks noChangeAspect="1" noChangeArrowheads="1"/>
          </p:cNvSpPr>
          <p:nvPr/>
        </p:nvSpPr>
        <p:spPr bwMode="auto">
          <a:xfrm>
            <a:off x="2058400" y="52610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17" descr="\ R"/>
          <p:cNvSpPr>
            <a:spLocks noChangeAspect="1" noChangeArrowheads="1"/>
          </p:cNvSpPr>
          <p:nvPr/>
        </p:nvSpPr>
        <p:spPr bwMode="auto">
          <a:xfrm>
            <a:off x="2058400" y="55500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8" descr="\ T"/>
          <p:cNvSpPr>
            <a:spLocks noChangeAspect="1" noChangeArrowheads="1"/>
          </p:cNvSpPr>
          <p:nvPr/>
        </p:nvSpPr>
        <p:spPr bwMode="auto">
          <a:xfrm>
            <a:off x="2058400" y="58389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904737" y="651524"/>
            <a:ext cx="388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Heterogeneity</a:t>
            </a:r>
            <a:r>
              <a:rPr lang="it-IT" sz="2400" dirty="0"/>
              <a:t> of </a:t>
            </a:r>
            <a:r>
              <a:rPr lang="it-IT" sz="2400" dirty="0" err="1"/>
              <a:t>pores</a:t>
            </a:r>
            <a:endParaRPr lang="it-IT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2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8</a:t>
            </a:r>
          </a:p>
        </p:txBody>
      </p:sp>
      <p:sp>
        <p:nvSpPr>
          <p:cNvPr id="15" name="AutoShape 11" descr="{\displaystyle \ln {\frac {P_{v}}{P_{sat}}}=-{\frac {2H\gamma V_{l}}{RT}}\ }"/>
          <p:cNvSpPr>
            <a:spLocks noChangeAspect="1" noChangeArrowheads="1"/>
          </p:cNvSpPr>
          <p:nvPr/>
        </p:nvSpPr>
        <p:spPr bwMode="auto">
          <a:xfrm>
            <a:off x="2515600" y="35561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12" descr="{\displaystyle \ P_{v}}"/>
          <p:cNvSpPr>
            <a:spLocks noChangeAspect="1" noChangeArrowheads="1"/>
          </p:cNvSpPr>
          <p:nvPr/>
        </p:nvSpPr>
        <p:spPr bwMode="auto">
          <a:xfrm>
            <a:off x="2058400" y="41053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3" descr="{\displaystyle \ P_{sat}}"/>
          <p:cNvSpPr>
            <a:spLocks noChangeAspect="1" noChangeArrowheads="1"/>
          </p:cNvSpPr>
          <p:nvPr/>
        </p:nvSpPr>
        <p:spPr bwMode="auto">
          <a:xfrm>
            <a:off x="2058400" y="43943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14" descr="{\displaystyle \ H}"/>
          <p:cNvSpPr>
            <a:spLocks noChangeAspect="1" noChangeArrowheads="1"/>
          </p:cNvSpPr>
          <p:nvPr/>
        </p:nvSpPr>
        <p:spPr bwMode="auto">
          <a:xfrm>
            <a:off x="2058400" y="46832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AutoShape 15" descr="\ \gamma"/>
          <p:cNvSpPr>
            <a:spLocks noChangeAspect="1" noChangeArrowheads="1"/>
          </p:cNvSpPr>
          <p:nvPr/>
        </p:nvSpPr>
        <p:spPr bwMode="auto">
          <a:xfrm>
            <a:off x="2058400" y="49721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AutoShape 16" descr="{\displaystyle \ V_{l}}"/>
          <p:cNvSpPr>
            <a:spLocks noChangeAspect="1" noChangeArrowheads="1"/>
          </p:cNvSpPr>
          <p:nvPr/>
        </p:nvSpPr>
        <p:spPr bwMode="auto">
          <a:xfrm>
            <a:off x="2058400" y="52610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17" descr="\ R"/>
          <p:cNvSpPr>
            <a:spLocks noChangeAspect="1" noChangeArrowheads="1"/>
          </p:cNvSpPr>
          <p:nvPr/>
        </p:nvSpPr>
        <p:spPr bwMode="auto">
          <a:xfrm>
            <a:off x="2058400" y="55500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8" descr="\ T"/>
          <p:cNvSpPr>
            <a:spLocks noChangeAspect="1" noChangeArrowheads="1"/>
          </p:cNvSpPr>
          <p:nvPr/>
        </p:nvSpPr>
        <p:spPr bwMode="auto">
          <a:xfrm>
            <a:off x="2058400" y="58389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904737" y="651524"/>
            <a:ext cx="388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Heterogeneity</a:t>
            </a:r>
            <a:r>
              <a:rPr lang="it-IT" sz="2400" dirty="0"/>
              <a:t> of </a:t>
            </a:r>
            <a:r>
              <a:rPr lang="it-IT" sz="2400" dirty="0" err="1"/>
              <a:t>pores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4" y="1626291"/>
            <a:ext cx="5294812" cy="40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44320" y="621437"/>
            <a:ext cx="6685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Adsorption</a:t>
            </a:r>
          </a:p>
          <a:p>
            <a:pPr algn="ctr"/>
            <a:endParaRPr lang="en-US" sz="2800" dirty="0">
              <a:latin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</a:rPr>
              <a:t>Kinetic behavior of the adsorption process</a:t>
            </a:r>
          </a:p>
          <a:p>
            <a:pPr algn="ctr"/>
            <a:endParaRPr lang="en-US" sz="2800" dirty="0">
              <a:latin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</a:rPr>
              <a:t>Rate of arrival of adsorption is equal to the rate of desorption</a:t>
            </a:r>
          </a:p>
          <a:p>
            <a:pPr algn="ctr"/>
            <a:endParaRPr lang="en-US" sz="2800" dirty="0">
              <a:latin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</a:rPr>
              <a:t>Heat of adsorption was taken to be constant and unchanging with the degree of coverage, θ</a:t>
            </a:r>
            <a:endParaRPr lang="en-US" sz="2800" dirty="0">
              <a:effectLst/>
            </a:endParaRPr>
          </a:p>
        </p:txBody>
      </p:sp>
      <p:sp>
        <p:nvSpPr>
          <p:cNvPr id="5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34807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06400" y="712877"/>
            <a:ext cx="6685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err="1">
                <a:solidFill>
                  <a:srgbClr val="0070C0"/>
                </a:solidFill>
              </a:rPr>
              <a:t>Langmuir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Assumption</a:t>
            </a:r>
            <a:endParaRPr lang="it-IT" sz="2800" dirty="0">
              <a:solidFill>
                <a:srgbClr val="0070C0"/>
              </a:solidFill>
            </a:endParaRPr>
          </a:p>
          <a:p>
            <a:pPr algn="ctr"/>
            <a:endParaRPr lang="it-IT" sz="2800" dirty="0"/>
          </a:p>
          <a:p>
            <a:pPr algn="ctr"/>
            <a:endParaRPr lang="it-IT" sz="2800" dirty="0"/>
          </a:p>
          <a:p>
            <a:pPr algn="ctr"/>
            <a:r>
              <a:rPr lang="it-IT" sz="2800" dirty="0"/>
              <a:t>Gas </a:t>
            </a:r>
            <a:r>
              <a:rPr lang="it-IT" sz="2800" dirty="0" err="1"/>
              <a:t>molecules</a:t>
            </a:r>
            <a:r>
              <a:rPr lang="it-IT" sz="2800" dirty="0"/>
              <a:t> </a:t>
            </a:r>
            <a:r>
              <a:rPr lang="it-IT" sz="2800" dirty="0" err="1"/>
              <a:t>behave</a:t>
            </a:r>
            <a:r>
              <a:rPr lang="it-IT" sz="2800" dirty="0"/>
              <a:t> </a:t>
            </a:r>
            <a:r>
              <a:rPr lang="it-IT" sz="2800" dirty="0" err="1"/>
              <a:t>ideally</a:t>
            </a:r>
            <a:endParaRPr lang="it-IT" sz="2800" dirty="0"/>
          </a:p>
          <a:p>
            <a:pPr algn="ctr"/>
            <a:endParaRPr lang="it-IT" sz="2800" dirty="0"/>
          </a:p>
          <a:p>
            <a:pPr algn="ctr"/>
            <a:r>
              <a:rPr lang="it-IT" sz="2800" dirty="0" err="1"/>
              <a:t>Only</a:t>
            </a:r>
            <a:r>
              <a:rPr lang="it-IT" sz="2800" dirty="0"/>
              <a:t> 1 </a:t>
            </a:r>
            <a:r>
              <a:rPr lang="it-IT" sz="2800" dirty="0" err="1"/>
              <a:t>monolayer</a:t>
            </a:r>
            <a:r>
              <a:rPr lang="it-IT" sz="2800" dirty="0"/>
              <a:t> </a:t>
            </a:r>
            <a:r>
              <a:rPr lang="it-IT" sz="2800" dirty="0" err="1"/>
              <a:t>forms</a:t>
            </a:r>
            <a:endParaRPr lang="it-IT" sz="2800" dirty="0"/>
          </a:p>
          <a:p>
            <a:pPr algn="ctr"/>
            <a:endParaRPr lang="it-IT" sz="2800" dirty="0"/>
          </a:p>
          <a:p>
            <a:pPr algn="ctr"/>
            <a:r>
              <a:rPr lang="it-IT" sz="2800" dirty="0" err="1"/>
              <a:t>All</a:t>
            </a:r>
            <a:r>
              <a:rPr lang="it-IT" sz="2800" dirty="0"/>
              <a:t> </a:t>
            </a:r>
            <a:r>
              <a:rPr lang="it-IT" sz="2800" dirty="0" err="1"/>
              <a:t>sites</a:t>
            </a:r>
            <a:r>
              <a:rPr lang="it-IT" sz="2800" dirty="0"/>
              <a:t> on the </a:t>
            </a:r>
            <a:r>
              <a:rPr lang="it-IT" sz="2800" dirty="0" err="1"/>
              <a:t>surface</a:t>
            </a:r>
            <a:r>
              <a:rPr lang="it-IT" sz="2800" dirty="0"/>
              <a:t> are </a:t>
            </a:r>
            <a:r>
              <a:rPr lang="it-IT" sz="2800" dirty="0" err="1"/>
              <a:t>equal</a:t>
            </a:r>
            <a:endParaRPr lang="it-IT" sz="2800" dirty="0"/>
          </a:p>
          <a:p>
            <a:pPr algn="ctr"/>
            <a:endParaRPr lang="it-IT" sz="2800" dirty="0"/>
          </a:p>
          <a:p>
            <a:pPr algn="ctr"/>
            <a:r>
              <a:rPr lang="it-IT" sz="2800" dirty="0"/>
              <a:t>No </a:t>
            </a:r>
            <a:r>
              <a:rPr lang="it-IT" sz="2800" dirty="0" err="1"/>
              <a:t>adsorbate-adsorbate</a:t>
            </a:r>
            <a:r>
              <a:rPr lang="it-IT" sz="2800" dirty="0"/>
              <a:t> </a:t>
            </a:r>
            <a:r>
              <a:rPr lang="it-IT" sz="2800" dirty="0" err="1"/>
              <a:t>interaction</a:t>
            </a:r>
            <a:endParaRPr lang="it-IT" sz="2800" dirty="0"/>
          </a:p>
          <a:p>
            <a:pPr algn="ctr"/>
            <a:endParaRPr lang="it-IT" sz="2800" dirty="0"/>
          </a:p>
          <a:p>
            <a:pPr algn="ctr"/>
            <a:r>
              <a:rPr lang="it-IT" sz="2800" dirty="0" err="1"/>
              <a:t>Adsorbate</a:t>
            </a:r>
            <a:r>
              <a:rPr lang="it-IT" sz="2800" dirty="0"/>
              <a:t> </a:t>
            </a:r>
            <a:r>
              <a:rPr lang="it-IT" sz="2800" dirty="0" err="1"/>
              <a:t>molecule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immobile</a:t>
            </a:r>
            <a:endParaRPr lang="en-US" sz="2800" dirty="0">
              <a:effectLst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846" y="1121163"/>
            <a:ext cx="2497107" cy="2505600"/>
          </a:xfrm>
          <a:prstGeom prst="rect">
            <a:avLst/>
          </a:prstGeom>
        </p:spPr>
      </p:pic>
      <p:sp>
        <p:nvSpPr>
          <p:cNvPr id="4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57063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566160" y="533400"/>
            <a:ext cx="2333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FF"/>
                </a:solidFill>
              </a:rPr>
              <a:t>Langmuir Isotherm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508760" y="1295400"/>
            <a:ext cx="7121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An isotherm describes the dependence of volume, concentration , or in the case of a surface, coverage </a:t>
            </a:r>
            <a:r>
              <a:rPr lang="en-GB" altLang="it-IT" sz="2000">
                <a:latin typeface="Symbol Set SWA" pitchFamily="18" charset="2"/>
                <a:cs typeface="Times New Roman" panose="02020603050405020304" pitchFamily="18" charset="0"/>
              </a:rPr>
              <a:t>q</a:t>
            </a:r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, on pressure 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p </a:t>
            </a:r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at constant temperature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 T at equilibrium</a:t>
            </a:r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.</a:t>
            </a:r>
            <a:endParaRPr lang="en-GB" altLang="it-IT" sz="1600" b="1">
              <a:latin typeface="CG Times" pitchFamily="18" charset="0"/>
              <a:cs typeface="Times New Roman" panose="02020603050405020304" pitchFamily="18" charset="0"/>
            </a:endParaRPr>
          </a:p>
          <a:p>
            <a:endParaRPr lang="en-GB" altLang="it-IT" sz="1600" b="1">
              <a:latin typeface="CG Times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altLang="it-IT" sz="2000">
                <a:latin typeface="Symbol Set SWA" pitchFamily="18" charset="2"/>
                <a:cs typeface="Times New Roman" panose="02020603050405020304" pitchFamily="18" charset="0"/>
              </a:rPr>
              <a:t>q</a:t>
            </a:r>
            <a:r>
              <a:rPr lang="en-GB" altLang="it-IT" sz="2000" b="1">
                <a:solidFill>
                  <a:srgbClr val="000066"/>
                </a:solidFill>
                <a:latin typeface="WP Greek Helve" pitchFamily="2" charset="2"/>
                <a:cs typeface="Times New Roman" panose="02020603050405020304" pitchFamily="18" charset="0"/>
              </a:rPr>
              <a:t> </a:t>
            </a:r>
            <a:r>
              <a:rPr lang="en-GB" altLang="it-IT" sz="2000" b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= [ƒ(p)]</a:t>
            </a:r>
            <a:r>
              <a:rPr lang="en-GB" altLang="it-IT" sz="2000" b="1" baseline="3000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T</a:t>
            </a: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5623560" y="5181600"/>
            <a:ext cx="3200400" cy="1025525"/>
            <a:chOff x="288" y="3888"/>
            <a:chExt cx="3120" cy="981"/>
          </a:xfrm>
        </p:grpSpPr>
        <p:sp>
          <p:nvSpPr>
            <p:cNvPr id="58393" name="Oval 5"/>
            <p:cNvSpPr>
              <a:spLocks noChangeArrowheads="1"/>
            </p:cNvSpPr>
            <p:nvPr/>
          </p:nvSpPr>
          <p:spPr bwMode="auto">
            <a:xfrm>
              <a:off x="28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94" name="Oval 6"/>
            <p:cNvSpPr>
              <a:spLocks noChangeArrowheads="1"/>
            </p:cNvSpPr>
            <p:nvPr/>
          </p:nvSpPr>
          <p:spPr bwMode="auto">
            <a:xfrm>
              <a:off x="576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95" name="Oval 7"/>
            <p:cNvSpPr>
              <a:spLocks noChangeArrowheads="1"/>
            </p:cNvSpPr>
            <p:nvPr/>
          </p:nvSpPr>
          <p:spPr bwMode="auto">
            <a:xfrm>
              <a:off x="864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96" name="Oval 8"/>
            <p:cNvSpPr>
              <a:spLocks noChangeArrowheads="1"/>
            </p:cNvSpPr>
            <p:nvPr/>
          </p:nvSpPr>
          <p:spPr bwMode="auto">
            <a:xfrm>
              <a:off x="1200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97" name="Oval 9"/>
            <p:cNvSpPr>
              <a:spLocks noChangeArrowheads="1"/>
            </p:cNvSpPr>
            <p:nvPr/>
          </p:nvSpPr>
          <p:spPr bwMode="auto">
            <a:xfrm>
              <a:off x="148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98" name="Oval 10"/>
            <p:cNvSpPr>
              <a:spLocks noChangeArrowheads="1"/>
            </p:cNvSpPr>
            <p:nvPr/>
          </p:nvSpPr>
          <p:spPr bwMode="auto">
            <a:xfrm>
              <a:off x="1776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99" name="Oval 11"/>
            <p:cNvSpPr>
              <a:spLocks noChangeArrowheads="1"/>
            </p:cNvSpPr>
            <p:nvPr/>
          </p:nvSpPr>
          <p:spPr bwMode="auto">
            <a:xfrm>
              <a:off x="2064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400" name="Oval 12"/>
            <p:cNvSpPr>
              <a:spLocks noChangeArrowheads="1"/>
            </p:cNvSpPr>
            <p:nvPr/>
          </p:nvSpPr>
          <p:spPr bwMode="auto">
            <a:xfrm>
              <a:off x="2352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401" name="Oval 13"/>
            <p:cNvSpPr>
              <a:spLocks noChangeArrowheads="1"/>
            </p:cNvSpPr>
            <p:nvPr/>
          </p:nvSpPr>
          <p:spPr bwMode="auto">
            <a:xfrm>
              <a:off x="2640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402" name="Oval 14"/>
            <p:cNvSpPr>
              <a:spLocks noChangeArrowheads="1"/>
            </p:cNvSpPr>
            <p:nvPr/>
          </p:nvSpPr>
          <p:spPr bwMode="auto">
            <a:xfrm>
              <a:off x="292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58403" name="Group 15"/>
            <p:cNvGrpSpPr>
              <a:grpSpLocks/>
            </p:cNvGrpSpPr>
            <p:nvPr/>
          </p:nvGrpSpPr>
          <p:grpSpPr bwMode="auto">
            <a:xfrm>
              <a:off x="384" y="3984"/>
              <a:ext cx="2976" cy="885"/>
              <a:chOff x="2544" y="3573"/>
              <a:chExt cx="1673" cy="432"/>
            </a:xfrm>
          </p:grpSpPr>
          <p:sp>
            <p:nvSpPr>
              <p:cNvPr id="58404" name="Oval 16"/>
              <p:cNvSpPr>
                <a:spLocks noChangeArrowheads="1"/>
              </p:cNvSpPr>
              <p:nvPr/>
            </p:nvSpPr>
            <p:spPr bwMode="auto">
              <a:xfrm>
                <a:off x="2544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05" name="Oval 17"/>
              <p:cNvSpPr>
                <a:spLocks noChangeArrowheads="1"/>
              </p:cNvSpPr>
              <p:nvPr/>
            </p:nvSpPr>
            <p:spPr bwMode="auto">
              <a:xfrm>
                <a:off x="2711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06" name="Oval 18"/>
              <p:cNvSpPr>
                <a:spLocks noChangeArrowheads="1"/>
              </p:cNvSpPr>
              <p:nvPr/>
            </p:nvSpPr>
            <p:spPr bwMode="auto">
              <a:xfrm>
                <a:off x="2879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07" name="Oval 19"/>
              <p:cNvSpPr>
                <a:spLocks noChangeArrowheads="1"/>
              </p:cNvSpPr>
              <p:nvPr/>
            </p:nvSpPr>
            <p:spPr bwMode="auto">
              <a:xfrm>
                <a:off x="3046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08" name="Oval 20"/>
              <p:cNvSpPr>
                <a:spLocks noChangeArrowheads="1"/>
              </p:cNvSpPr>
              <p:nvPr/>
            </p:nvSpPr>
            <p:spPr bwMode="auto">
              <a:xfrm>
                <a:off x="3213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09" name="Oval 21"/>
              <p:cNvSpPr>
                <a:spLocks noChangeArrowheads="1"/>
              </p:cNvSpPr>
              <p:nvPr/>
            </p:nvSpPr>
            <p:spPr bwMode="auto">
              <a:xfrm>
                <a:off x="3380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0" name="Oval 22"/>
              <p:cNvSpPr>
                <a:spLocks noChangeArrowheads="1"/>
              </p:cNvSpPr>
              <p:nvPr/>
            </p:nvSpPr>
            <p:spPr bwMode="auto">
              <a:xfrm>
                <a:off x="3548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1" name="Oval 23"/>
              <p:cNvSpPr>
                <a:spLocks noChangeArrowheads="1"/>
              </p:cNvSpPr>
              <p:nvPr/>
            </p:nvSpPr>
            <p:spPr bwMode="auto">
              <a:xfrm>
                <a:off x="3715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2" name="Oval 24"/>
              <p:cNvSpPr>
                <a:spLocks noChangeArrowheads="1"/>
              </p:cNvSpPr>
              <p:nvPr/>
            </p:nvSpPr>
            <p:spPr bwMode="auto">
              <a:xfrm>
                <a:off x="3882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3" name="Oval 25"/>
              <p:cNvSpPr>
                <a:spLocks noChangeArrowheads="1"/>
              </p:cNvSpPr>
              <p:nvPr/>
            </p:nvSpPr>
            <p:spPr bwMode="auto">
              <a:xfrm>
                <a:off x="4050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4" name="Oval 26"/>
              <p:cNvSpPr>
                <a:spLocks noChangeArrowheads="1"/>
              </p:cNvSpPr>
              <p:nvPr/>
            </p:nvSpPr>
            <p:spPr bwMode="auto">
              <a:xfrm>
                <a:off x="2628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5" name="Oval 27"/>
              <p:cNvSpPr>
                <a:spLocks noChangeArrowheads="1"/>
              </p:cNvSpPr>
              <p:nvPr/>
            </p:nvSpPr>
            <p:spPr bwMode="auto">
              <a:xfrm>
                <a:off x="2795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6" name="Oval 28"/>
              <p:cNvSpPr>
                <a:spLocks noChangeArrowheads="1"/>
              </p:cNvSpPr>
              <p:nvPr/>
            </p:nvSpPr>
            <p:spPr bwMode="auto">
              <a:xfrm>
                <a:off x="2963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7" name="Oval 29"/>
              <p:cNvSpPr>
                <a:spLocks noChangeArrowheads="1"/>
              </p:cNvSpPr>
              <p:nvPr/>
            </p:nvSpPr>
            <p:spPr bwMode="auto">
              <a:xfrm>
                <a:off x="3130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8" name="Oval 30"/>
              <p:cNvSpPr>
                <a:spLocks noChangeArrowheads="1"/>
              </p:cNvSpPr>
              <p:nvPr/>
            </p:nvSpPr>
            <p:spPr bwMode="auto">
              <a:xfrm>
                <a:off x="3297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9" name="Oval 31"/>
              <p:cNvSpPr>
                <a:spLocks noChangeArrowheads="1"/>
              </p:cNvSpPr>
              <p:nvPr/>
            </p:nvSpPr>
            <p:spPr bwMode="auto">
              <a:xfrm>
                <a:off x="3464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0" name="Oval 32"/>
              <p:cNvSpPr>
                <a:spLocks noChangeArrowheads="1"/>
              </p:cNvSpPr>
              <p:nvPr/>
            </p:nvSpPr>
            <p:spPr bwMode="auto">
              <a:xfrm>
                <a:off x="3632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1" name="Oval 33"/>
              <p:cNvSpPr>
                <a:spLocks noChangeArrowheads="1"/>
              </p:cNvSpPr>
              <p:nvPr/>
            </p:nvSpPr>
            <p:spPr bwMode="auto">
              <a:xfrm>
                <a:off x="3799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2" name="Oval 34"/>
              <p:cNvSpPr>
                <a:spLocks noChangeArrowheads="1"/>
              </p:cNvSpPr>
              <p:nvPr/>
            </p:nvSpPr>
            <p:spPr bwMode="auto">
              <a:xfrm>
                <a:off x="3966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3" name="Oval 35"/>
              <p:cNvSpPr>
                <a:spLocks noChangeArrowheads="1"/>
              </p:cNvSpPr>
              <p:nvPr/>
            </p:nvSpPr>
            <p:spPr bwMode="auto">
              <a:xfrm>
                <a:off x="2544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4" name="Oval 36"/>
              <p:cNvSpPr>
                <a:spLocks noChangeArrowheads="1"/>
              </p:cNvSpPr>
              <p:nvPr/>
            </p:nvSpPr>
            <p:spPr bwMode="auto">
              <a:xfrm>
                <a:off x="2711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5" name="Oval 37"/>
              <p:cNvSpPr>
                <a:spLocks noChangeArrowheads="1"/>
              </p:cNvSpPr>
              <p:nvPr/>
            </p:nvSpPr>
            <p:spPr bwMode="auto">
              <a:xfrm>
                <a:off x="2879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6" name="Oval 38"/>
              <p:cNvSpPr>
                <a:spLocks noChangeArrowheads="1"/>
              </p:cNvSpPr>
              <p:nvPr/>
            </p:nvSpPr>
            <p:spPr bwMode="auto">
              <a:xfrm>
                <a:off x="3046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7" name="Oval 39"/>
              <p:cNvSpPr>
                <a:spLocks noChangeArrowheads="1"/>
              </p:cNvSpPr>
              <p:nvPr/>
            </p:nvSpPr>
            <p:spPr bwMode="auto">
              <a:xfrm>
                <a:off x="3213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8" name="Oval 40"/>
              <p:cNvSpPr>
                <a:spLocks noChangeArrowheads="1"/>
              </p:cNvSpPr>
              <p:nvPr/>
            </p:nvSpPr>
            <p:spPr bwMode="auto">
              <a:xfrm>
                <a:off x="3380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9" name="Oval 41"/>
              <p:cNvSpPr>
                <a:spLocks noChangeArrowheads="1"/>
              </p:cNvSpPr>
              <p:nvPr/>
            </p:nvSpPr>
            <p:spPr bwMode="auto">
              <a:xfrm>
                <a:off x="3548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30" name="Oval 42"/>
              <p:cNvSpPr>
                <a:spLocks noChangeArrowheads="1"/>
              </p:cNvSpPr>
              <p:nvPr/>
            </p:nvSpPr>
            <p:spPr bwMode="auto">
              <a:xfrm>
                <a:off x="3715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31" name="Oval 43"/>
              <p:cNvSpPr>
                <a:spLocks noChangeArrowheads="1"/>
              </p:cNvSpPr>
              <p:nvPr/>
            </p:nvSpPr>
            <p:spPr bwMode="auto">
              <a:xfrm>
                <a:off x="3882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32" name="Oval 44"/>
              <p:cNvSpPr>
                <a:spLocks noChangeArrowheads="1"/>
              </p:cNvSpPr>
              <p:nvPr/>
            </p:nvSpPr>
            <p:spPr bwMode="auto">
              <a:xfrm>
                <a:off x="4050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grpSp>
        <p:nvGrpSpPr>
          <p:cNvPr id="58373" name="Group 45"/>
          <p:cNvGrpSpPr>
            <a:grpSpLocks/>
          </p:cNvGrpSpPr>
          <p:nvPr/>
        </p:nvGrpSpPr>
        <p:grpSpPr bwMode="auto">
          <a:xfrm>
            <a:off x="6156960" y="4987925"/>
            <a:ext cx="690563" cy="350838"/>
            <a:chOff x="3600" y="2496"/>
            <a:chExt cx="672" cy="336"/>
          </a:xfrm>
        </p:grpSpPr>
        <p:sp>
          <p:nvSpPr>
            <p:cNvPr id="58391" name="Oval 46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92" name="Oval 47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58374" name="Line 48"/>
          <p:cNvSpPr>
            <a:spLocks noChangeShapeType="1"/>
          </p:cNvSpPr>
          <p:nvPr/>
        </p:nvSpPr>
        <p:spPr bwMode="auto">
          <a:xfrm>
            <a:off x="7223760" y="4419600"/>
            <a:ext cx="0" cy="533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8375" name="Group 49"/>
          <p:cNvGrpSpPr>
            <a:grpSpLocks/>
          </p:cNvGrpSpPr>
          <p:nvPr/>
        </p:nvGrpSpPr>
        <p:grpSpPr bwMode="auto">
          <a:xfrm>
            <a:off x="7376160" y="4987925"/>
            <a:ext cx="690563" cy="350838"/>
            <a:chOff x="3600" y="2496"/>
            <a:chExt cx="672" cy="336"/>
          </a:xfrm>
        </p:grpSpPr>
        <p:sp>
          <p:nvSpPr>
            <p:cNvPr id="58389" name="Oval 50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90" name="Oval 51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8376" name="Group 52"/>
          <p:cNvGrpSpPr>
            <a:grpSpLocks/>
          </p:cNvGrpSpPr>
          <p:nvPr/>
        </p:nvGrpSpPr>
        <p:grpSpPr bwMode="auto">
          <a:xfrm rot="2510641">
            <a:off x="7680960" y="4073525"/>
            <a:ext cx="690563" cy="350838"/>
            <a:chOff x="3600" y="2496"/>
            <a:chExt cx="672" cy="336"/>
          </a:xfrm>
        </p:grpSpPr>
        <p:sp>
          <p:nvSpPr>
            <p:cNvPr id="58387" name="Oval 53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88" name="Oval 54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8377" name="Group 55"/>
          <p:cNvGrpSpPr>
            <a:grpSpLocks/>
          </p:cNvGrpSpPr>
          <p:nvPr/>
        </p:nvGrpSpPr>
        <p:grpSpPr bwMode="auto">
          <a:xfrm rot="-726087">
            <a:off x="6614160" y="3616325"/>
            <a:ext cx="690563" cy="350838"/>
            <a:chOff x="3600" y="2496"/>
            <a:chExt cx="672" cy="336"/>
          </a:xfrm>
        </p:grpSpPr>
        <p:sp>
          <p:nvSpPr>
            <p:cNvPr id="58385" name="Oval 56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86" name="Oval 57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8378" name="Group 58"/>
          <p:cNvGrpSpPr>
            <a:grpSpLocks/>
          </p:cNvGrpSpPr>
          <p:nvPr/>
        </p:nvGrpSpPr>
        <p:grpSpPr bwMode="auto">
          <a:xfrm rot="3829579">
            <a:off x="5910897" y="4243388"/>
            <a:ext cx="690563" cy="350838"/>
            <a:chOff x="3600" y="2496"/>
            <a:chExt cx="672" cy="336"/>
          </a:xfrm>
        </p:grpSpPr>
        <p:sp>
          <p:nvSpPr>
            <p:cNvPr id="58383" name="Oval 59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84" name="Oval 60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58379" name="Text Box 61"/>
          <p:cNvSpPr txBox="1">
            <a:spLocks noChangeArrowheads="1"/>
          </p:cNvSpPr>
          <p:nvPr/>
        </p:nvSpPr>
        <p:spPr bwMode="auto">
          <a:xfrm>
            <a:off x="8595360" y="38449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58380" name="Text Box 62"/>
          <p:cNvSpPr txBox="1">
            <a:spLocks noChangeArrowheads="1"/>
          </p:cNvSpPr>
          <p:nvPr/>
        </p:nvSpPr>
        <p:spPr bwMode="auto">
          <a:xfrm>
            <a:off x="8366760" y="4938713"/>
            <a:ext cx="315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>
                <a:latin typeface="Symbol Set SWA" pitchFamily="18" charset="2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58381" name="Text Box 63"/>
          <p:cNvSpPr txBox="1">
            <a:spLocks noChangeArrowheads="1"/>
          </p:cNvSpPr>
          <p:nvPr/>
        </p:nvSpPr>
        <p:spPr bwMode="auto">
          <a:xfrm>
            <a:off x="594360" y="3200400"/>
            <a:ext cx="467995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In the equilibrium between the gas phase and the adsorbed phase, </a:t>
            </a:r>
            <a:r>
              <a:rPr lang="en-GB" altLang="it-IT" sz="1600" dirty="0" err="1">
                <a:latin typeface="CG Times" pitchFamily="18" charset="0"/>
                <a:cs typeface="Times New Roman" panose="02020603050405020304" pitchFamily="18" charset="0"/>
              </a:rPr>
              <a:t>LeChatelier's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 Principle predicts that at constant temperature </a:t>
            </a:r>
            <a:r>
              <a:rPr lang="en-GB" altLang="it-IT" sz="1600" b="1" dirty="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an increase in pressure will increase the number of molecules adsorbed on the surface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 since the volume occupied by the molecules at the surface (per mole) is smaller.</a:t>
            </a:r>
          </a:p>
          <a:p>
            <a:pPr algn="ctr"/>
            <a:endParaRPr lang="en-GB" altLang="it-IT" sz="1600" dirty="0">
              <a:latin typeface="CG Times" pitchFamily="18" charset="0"/>
              <a:cs typeface="Times New Roman" panose="02020603050405020304" pitchFamily="18" charset="0"/>
            </a:endParaRPr>
          </a:p>
          <a:p>
            <a:pPr algn="ctr"/>
            <a:endParaRPr lang="en-GB" altLang="it-IT" sz="1600" dirty="0">
              <a:latin typeface="CG Times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This can, however,  reach a limiting value. The number of molecules adsorbed at any pressure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p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 will also depend on the strength of the </a:t>
            </a:r>
            <a:r>
              <a:rPr lang="en-GB" altLang="it-IT" sz="1600" dirty="0" err="1">
                <a:latin typeface="CG Times" pitchFamily="18" charset="0"/>
                <a:cs typeface="Times New Roman" panose="02020603050405020304" pitchFamily="18" charset="0"/>
              </a:rPr>
              <a:t>adsorbate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 bond to the surface.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pPr algn="ctr"/>
            <a:endParaRPr lang="en-GB" altLang="it-IT" sz="1600" dirty="0"/>
          </a:p>
        </p:txBody>
      </p:sp>
      <p:sp>
        <p:nvSpPr>
          <p:cNvPr id="64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9011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027"/>
          <p:cNvSpPr>
            <a:spLocks noChangeArrowheads="1"/>
          </p:cNvSpPr>
          <p:nvPr/>
        </p:nvSpPr>
        <p:spPr bwMode="auto">
          <a:xfrm>
            <a:off x="2219960" y="685800"/>
            <a:ext cx="1371600" cy="1219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51" name="Text Box 1028"/>
          <p:cNvSpPr txBox="1">
            <a:spLocks noChangeArrowheads="1"/>
          </p:cNvSpPr>
          <p:nvPr/>
        </p:nvSpPr>
        <p:spPr bwMode="auto">
          <a:xfrm>
            <a:off x="695960" y="304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/>
              <a:t>100 Kg H</a:t>
            </a:r>
            <a:r>
              <a:rPr lang="it-IT" altLang="it-IT" sz="2400" baseline="-25000" dirty="0"/>
              <a:t>2</a:t>
            </a:r>
            <a:r>
              <a:rPr lang="it-IT" altLang="it-IT" sz="2400" dirty="0"/>
              <a:t>O</a:t>
            </a:r>
            <a:endParaRPr lang="en-US" altLang="it-IT" sz="2400" dirty="0"/>
          </a:p>
        </p:txBody>
      </p:sp>
      <p:sp>
        <p:nvSpPr>
          <p:cNvPr id="2052" name="Text Box 1029"/>
          <p:cNvSpPr txBox="1">
            <a:spLocks noChangeArrowheads="1"/>
          </p:cNvSpPr>
          <p:nvPr/>
        </p:nvSpPr>
        <p:spPr bwMode="auto">
          <a:xfrm>
            <a:off x="5039360" y="838200"/>
            <a:ext cx="426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/>
              <a:t>V = 100 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/>
              <a:t>V = a</a:t>
            </a:r>
            <a:r>
              <a:rPr lang="it-IT" altLang="it-IT" sz="2400" baseline="30000" dirty="0"/>
              <a:t>3</a:t>
            </a:r>
            <a:r>
              <a:rPr lang="it-IT" altLang="it-IT" sz="2400" dirty="0"/>
              <a:t>  = 100 dm</a:t>
            </a:r>
            <a:r>
              <a:rPr lang="it-IT" altLang="it-IT" sz="2400" baseline="30000" dirty="0"/>
              <a:t>3</a:t>
            </a:r>
            <a:r>
              <a:rPr lang="it-IT" altLang="it-IT" sz="2400" dirty="0"/>
              <a:t>  a = 4.64 dm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/>
              <a:t>Surface 6 x a</a:t>
            </a:r>
            <a:r>
              <a:rPr lang="it-IT" altLang="it-IT" sz="2400" baseline="30000" dirty="0"/>
              <a:t>2 </a:t>
            </a:r>
            <a:r>
              <a:rPr lang="it-IT" altLang="it-IT" sz="2400" dirty="0"/>
              <a:t>= 129</a:t>
            </a:r>
            <a:r>
              <a:rPr lang="it-IT" altLang="it-IT" sz="2400" baseline="30000" dirty="0"/>
              <a:t> </a:t>
            </a:r>
            <a:r>
              <a:rPr lang="it-IT" altLang="it-IT" sz="2400" dirty="0"/>
              <a:t>dm</a:t>
            </a:r>
            <a:r>
              <a:rPr lang="it-IT" altLang="it-IT" sz="2400" baseline="30000" dirty="0"/>
              <a:t>2</a:t>
            </a:r>
            <a:endParaRPr lang="en-US" altLang="it-IT" sz="2400" baseline="30000" dirty="0"/>
          </a:p>
        </p:txBody>
      </p:sp>
      <p:sp>
        <p:nvSpPr>
          <p:cNvPr id="2053" name="Text Box 1030"/>
          <p:cNvSpPr txBox="1">
            <a:spLocks noChangeArrowheads="1"/>
          </p:cNvSpPr>
          <p:nvPr/>
        </p:nvSpPr>
        <p:spPr bwMode="auto">
          <a:xfrm>
            <a:off x="4201160" y="3581400"/>
            <a:ext cx="5410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V</a:t>
            </a:r>
            <a:r>
              <a:rPr lang="it-IT" altLang="it-IT" sz="2400" baseline="-25000"/>
              <a:t>i</a:t>
            </a:r>
            <a:r>
              <a:rPr lang="it-IT" altLang="it-IT" sz="2400"/>
              <a:t> = 1 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V</a:t>
            </a:r>
            <a:r>
              <a:rPr lang="it-IT" altLang="it-IT" sz="2400" baseline="-25000"/>
              <a:t>i</a:t>
            </a:r>
            <a:r>
              <a:rPr lang="it-IT" altLang="it-IT" sz="2400"/>
              <a:t>  = a</a:t>
            </a:r>
            <a:r>
              <a:rPr lang="it-IT" altLang="it-IT" sz="2400" baseline="-25000"/>
              <a:t>i</a:t>
            </a:r>
            <a:r>
              <a:rPr lang="it-IT" altLang="it-IT" sz="2400"/>
              <a:t> </a:t>
            </a:r>
            <a:r>
              <a:rPr lang="it-IT" altLang="it-IT" sz="2400" baseline="30000"/>
              <a:t>3</a:t>
            </a:r>
            <a:r>
              <a:rPr lang="it-IT" altLang="it-IT" sz="2400"/>
              <a:t>  = 1 dm</a:t>
            </a:r>
            <a:r>
              <a:rPr lang="it-IT" altLang="it-IT" sz="2400" baseline="30000"/>
              <a:t>3</a:t>
            </a:r>
            <a:r>
              <a:rPr lang="it-IT" altLang="it-IT" sz="2400"/>
              <a:t>  a = 1 dm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Total surface 100 x 6 x a</a:t>
            </a:r>
            <a:r>
              <a:rPr lang="it-IT" altLang="it-IT" sz="2400" baseline="-25000"/>
              <a:t>i</a:t>
            </a:r>
            <a:r>
              <a:rPr lang="it-IT" altLang="it-IT" sz="2400"/>
              <a:t> </a:t>
            </a:r>
            <a:r>
              <a:rPr lang="it-IT" altLang="it-IT" sz="2400" baseline="30000"/>
              <a:t>2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= 600</a:t>
            </a:r>
            <a:r>
              <a:rPr lang="it-IT" altLang="it-IT" sz="2400" baseline="30000"/>
              <a:t> </a:t>
            </a:r>
            <a:r>
              <a:rPr lang="it-IT" altLang="it-IT" sz="2400"/>
              <a:t>dm</a:t>
            </a:r>
            <a:r>
              <a:rPr lang="it-IT" altLang="it-IT" sz="2400" baseline="30000"/>
              <a:t>2</a:t>
            </a:r>
            <a:endParaRPr lang="en-US" altLang="it-IT" sz="2400" baseline="30000"/>
          </a:p>
        </p:txBody>
      </p:sp>
      <p:sp>
        <p:nvSpPr>
          <p:cNvPr id="2054" name="AutoShape 1031"/>
          <p:cNvSpPr>
            <a:spLocks noChangeArrowheads="1"/>
          </p:cNvSpPr>
          <p:nvPr/>
        </p:nvSpPr>
        <p:spPr bwMode="auto">
          <a:xfrm>
            <a:off x="3286760" y="36576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55" name="Text Box 1032"/>
          <p:cNvSpPr txBox="1">
            <a:spLocks noChangeArrowheads="1"/>
          </p:cNvSpPr>
          <p:nvPr/>
        </p:nvSpPr>
        <p:spPr bwMode="auto">
          <a:xfrm>
            <a:off x="695960" y="3124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100 Kg H</a:t>
            </a:r>
            <a:r>
              <a:rPr lang="it-IT" altLang="it-IT" sz="2400" baseline="-25000"/>
              <a:t>2</a:t>
            </a:r>
            <a:r>
              <a:rPr lang="it-IT" altLang="it-IT" sz="2400"/>
              <a:t>O</a:t>
            </a:r>
            <a:endParaRPr lang="en-US" altLang="it-IT" sz="2400"/>
          </a:p>
        </p:txBody>
      </p:sp>
      <p:sp>
        <p:nvSpPr>
          <p:cNvPr id="2056" name="Text Box 1033"/>
          <p:cNvSpPr txBox="1">
            <a:spLocks noChangeArrowheads="1"/>
          </p:cNvSpPr>
          <p:nvPr/>
        </p:nvSpPr>
        <p:spPr bwMode="auto">
          <a:xfrm>
            <a:off x="1153160" y="2133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1 cube</a:t>
            </a:r>
            <a:endParaRPr lang="en-US" altLang="it-IT" sz="2400"/>
          </a:p>
        </p:txBody>
      </p:sp>
      <p:sp>
        <p:nvSpPr>
          <p:cNvPr id="2057" name="Text Box 1034"/>
          <p:cNvSpPr txBox="1">
            <a:spLocks noChangeArrowheads="1"/>
          </p:cNvSpPr>
          <p:nvPr/>
        </p:nvSpPr>
        <p:spPr bwMode="auto">
          <a:xfrm>
            <a:off x="1153160" y="4953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100 cubes</a:t>
            </a:r>
            <a:endParaRPr lang="en-US" altLang="it-IT" sz="2400"/>
          </a:p>
        </p:txBody>
      </p:sp>
      <p:sp>
        <p:nvSpPr>
          <p:cNvPr id="2058" name="AutoShape 1035"/>
          <p:cNvSpPr>
            <a:spLocks noChangeArrowheads="1"/>
          </p:cNvSpPr>
          <p:nvPr/>
        </p:nvSpPr>
        <p:spPr bwMode="auto">
          <a:xfrm>
            <a:off x="2981960" y="36576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59" name="AutoShape 1036"/>
          <p:cNvSpPr>
            <a:spLocks noChangeArrowheads="1"/>
          </p:cNvSpPr>
          <p:nvPr/>
        </p:nvSpPr>
        <p:spPr bwMode="auto">
          <a:xfrm>
            <a:off x="3439160" y="38100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0" name="AutoShape 1037"/>
          <p:cNvSpPr>
            <a:spLocks noChangeArrowheads="1"/>
          </p:cNvSpPr>
          <p:nvPr/>
        </p:nvSpPr>
        <p:spPr bwMode="auto">
          <a:xfrm>
            <a:off x="3134360" y="38100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1" name="AutoShape 1038"/>
          <p:cNvSpPr>
            <a:spLocks noChangeArrowheads="1"/>
          </p:cNvSpPr>
          <p:nvPr/>
        </p:nvSpPr>
        <p:spPr bwMode="auto">
          <a:xfrm>
            <a:off x="3439160" y="38100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2" name="AutoShape 1039"/>
          <p:cNvSpPr>
            <a:spLocks noChangeArrowheads="1"/>
          </p:cNvSpPr>
          <p:nvPr/>
        </p:nvSpPr>
        <p:spPr bwMode="auto">
          <a:xfrm>
            <a:off x="3134360" y="38100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3" name="AutoShape 1040"/>
          <p:cNvSpPr>
            <a:spLocks noChangeArrowheads="1"/>
          </p:cNvSpPr>
          <p:nvPr/>
        </p:nvSpPr>
        <p:spPr bwMode="auto">
          <a:xfrm>
            <a:off x="3591560" y="39624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4" name="AutoShape 1041"/>
          <p:cNvSpPr>
            <a:spLocks noChangeArrowheads="1"/>
          </p:cNvSpPr>
          <p:nvPr/>
        </p:nvSpPr>
        <p:spPr bwMode="auto">
          <a:xfrm>
            <a:off x="3286760" y="39624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5" name="AutoShape 1042"/>
          <p:cNvSpPr>
            <a:spLocks noChangeArrowheads="1"/>
          </p:cNvSpPr>
          <p:nvPr/>
        </p:nvSpPr>
        <p:spPr bwMode="auto">
          <a:xfrm>
            <a:off x="2600960" y="36576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6" name="AutoShape 1043"/>
          <p:cNvSpPr>
            <a:spLocks noChangeArrowheads="1"/>
          </p:cNvSpPr>
          <p:nvPr/>
        </p:nvSpPr>
        <p:spPr bwMode="auto">
          <a:xfrm>
            <a:off x="2296160" y="36576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7" name="AutoShape 1044"/>
          <p:cNvSpPr>
            <a:spLocks noChangeArrowheads="1"/>
          </p:cNvSpPr>
          <p:nvPr/>
        </p:nvSpPr>
        <p:spPr bwMode="auto">
          <a:xfrm>
            <a:off x="2753360" y="38100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8" name="AutoShape 1045"/>
          <p:cNvSpPr>
            <a:spLocks noChangeArrowheads="1"/>
          </p:cNvSpPr>
          <p:nvPr/>
        </p:nvSpPr>
        <p:spPr bwMode="auto">
          <a:xfrm>
            <a:off x="2448560" y="38100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9" name="AutoShape 1046"/>
          <p:cNvSpPr>
            <a:spLocks noChangeArrowheads="1"/>
          </p:cNvSpPr>
          <p:nvPr/>
        </p:nvSpPr>
        <p:spPr bwMode="auto">
          <a:xfrm>
            <a:off x="2753360" y="38100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70" name="AutoShape 1047"/>
          <p:cNvSpPr>
            <a:spLocks noChangeArrowheads="1"/>
          </p:cNvSpPr>
          <p:nvPr/>
        </p:nvSpPr>
        <p:spPr bwMode="auto">
          <a:xfrm>
            <a:off x="2448560" y="38100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71" name="AutoShape 1048"/>
          <p:cNvSpPr>
            <a:spLocks noChangeArrowheads="1"/>
          </p:cNvSpPr>
          <p:nvPr/>
        </p:nvSpPr>
        <p:spPr bwMode="auto">
          <a:xfrm>
            <a:off x="2905760" y="39624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72" name="AutoShape 1049"/>
          <p:cNvSpPr>
            <a:spLocks noChangeArrowheads="1"/>
          </p:cNvSpPr>
          <p:nvPr/>
        </p:nvSpPr>
        <p:spPr bwMode="auto">
          <a:xfrm>
            <a:off x="2600960" y="39624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3050323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52400" y="3744913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br>
              <a:rPr lang="en-GB" altLang="it-IT" sz="900"/>
            </a:br>
            <a:endParaRPr lang="en-GB" altLang="it-IT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3058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Langmuir’s “checkerboard” model of adsorption assumes that a surface is composed of a finite number of equivalent adsorption sites.</a:t>
            </a:r>
            <a:endParaRPr lang="en-GB" altLang="it-IT" sz="1600" dirty="0">
              <a:latin typeface="CG Times" pitchFamily="18" charset="0"/>
              <a:cs typeface="Times New Roman" panose="02020603050405020304" pitchFamily="18" charset="0"/>
            </a:endParaRPr>
          </a:p>
          <a:p>
            <a:endParaRPr lang="en-GB" altLang="it-IT" sz="1600" dirty="0">
              <a:latin typeface="CG Times" pitchFamily="18" charset="0"/>
              <a:cs typeface="Times New Roman" panose="02020603050405020304" pitchFamily="18" charset="0"/>
            </a:endParaRPr>
          </a:p>
          <a:p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So the maximum coverage is obtained when all sites are filled. The coverage </a:t>
            </a:r>
            <a:r>
              <a:rPr lang="en-GB" altLang="it-IT" sz="2000" b="1" dirty="0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 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is expressed in terms of the number of molecules adsorbed in relation to the number of available sites. i.e. When all sites are filled, </a:t>
            </a:r>
            <a:r>
              <a:rPr lang="en-GB" altLang="it-IT" sz="2000" b="1" dirty="0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 = 1.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124200" y="304800"/>
            <a:ext cx="2333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/>
              <a:t>Langmuir Isotherm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33400" y="2895600"/>
            <a:ext cx="4732338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Consider the equilibrium: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pPr algn="ctr"/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pPr algn="ctr"/>
            <a:r>
              <a:rPr lang="en-GB" altLang="it-IT" sz="3200" b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A</a:t>
            </a:r>
            <a:r>
              <a:rPr lang="en-GB" altLang="it-IT" sz="3200" b="1" baseline="-3000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gas</a:t>
            </a:r>
            <a:r>
              <a:rPr lang="en-GB" altLang="it-IT" sz="3200" b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                         A</a:t>
            </a:r>
            <a:r>
              <a:rPr lang="en-GB" altLang="it-IT" sz="3200" b="1" baseline="-3000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adsorbed</a:t>
            </a:r>
            <a:endParaRPr lang="en-GB" altLang="it-IT" sz="3200">
              <a:solidFill>
                <a:srgbClr val="000066"/>
              </a:solidFill>
              <a:latin typeface="CG Times (W1)" charset="0"/>
              <a:cs typeface="Times New Roman" panose="02020603050405020304" pitchFamily="18" charset="0"/>
            </a:endParaRPr>
          </a:p>
          <a:p>
            <a:pPr algn="ctr"/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/>
          </a:p>
        </p:txBody>
      </p:sp>
      <p:grpSp>
        <p:nvGrpSpPr>
          <p:cNvPr id="59398" name="Group 6"/>
          <p:cNvGrpSpPr>
            <a:grpSpLocks/>
          </p:cNvGrpSpPr>
          <p:nvPr/>
        </p:nvGrpSpPr>
        <p:grpSpPr bwMode="auto">
          <a:xfrm>
            <a:off x="5694363" y="4156075"/>
            <a:ext cx="3200400" cy="1025525"/>
            <a:chOff x="288" y="3888"/>
            <a:chExt cx="3120" cy="981"/>
          </a:xfrm>
        </p:grpSpPr>
        <p:sp>
          <p:nvSpPr>
            <p:cNvPr id="59422" name="Oval 7"/>
            <p:cNvSpPr>
              <a:spLocks noChangeArrowheads="1"/>
            </p:cNvSpPr>
            <p:nvPr/>
          </p:nvSpPr>
          <p:spPr bwMode="auto">
            <a:xfrm>
              <a:off x="28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23" name="Oval 8"/>
            <p:cNvSpPr>
              <a:spLocks noChangeArrowheads="1"/>
            </p:cNvSpPr>
            <p:nvPr/>
          </p:nvSpPr>
          <p:spPr bwMode="auto">
            <a:xfrm>
              <a:off x="576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64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25" name="Oval 10"/>
            <p:cNvSpPr>
              <a:spLocks noChangeArrowheads="1"/>
            </p:cNvSpPr>
            <p:nvPr/>
          </p:nvSpPr>
          <p:spPr bwMode="auto">
            <a:xfrm>
              <a:off x="1200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26" name="Oval 11"/>
            <p:cNvSpPr>
              <a:spLocks noChangeArrowheads="1"/>
            </p:cNvSpPr>
            <p:nvPr/>
          </p:nvSpPr>
          <p:spPr bwMode="auto">
            <a:xfrm>
              <a:off x="148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27" name="Oval 12"/>
            <p:cNvSpPr>
              <a:spLocks noChangeArrowheads="1"/>
            </p:cNvSpPr>
            <p:nvPr/>
          </p:nvSpPr>
          <p:spPr bwMode="auto">
            <a:xfrm>
              <a:off x="1776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28" name="Oval 13"/>
            <p:cNvSpPr>
              <a:spLocks noChangeArrowheads="1"/>
            </p:cNvSpPr>
            <p:nvPr/>
          </p:nvSpPr>
          <p:spPr bwMode="auto">
            <a:xfrm>
              <a:off x="2064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29" name="Oval 14"/>
            <p:cNvSpPr>
              <a:spLocks noChangeArrowheads="1"/>
            </p:cNvSpPr>
            <p:nvPr/>
          </p:nvSpPr>
          <p:spPr bwMode="auto">
            <a:xfrm>
              <a:off x="2352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30" name="Oval 15"/>
            <p:cNvSpPr>
              <a:spLocks noChangeArrowheads="1"/>
            </p:cNvSpPr>
            <p:nvPr/>
          </p:nvSpPr>
          <p:spPr bwMode="auto">
            <a:xfrm>
              <a:off x="2640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31" name="Oval 16"/>
            <p:cNvSpPr>
              <a:spLocks noChangeArrowheads="1"/>
            </p:cNvSpPr>
            <p:nvPr/>
          </p:nvSpPr>
          <p:spPr bwMode="auto">
            <a:xfrm>
              <a:off x="292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59432" name="Group 17"/>
            <p:cNvGrpSpPr>
              <a:grpSpLocks/>
            </p:cNvGrpSpPr>
            <p:nvPr/>
          </p:nvGrpSpPr>
          <p:grpSpPr bwMode="auto">
            <a:xfrm>
              <a:off x="384" y="3984"/>
              <a:ext cx="2976" cy="885"/>
              <a:chOff x="2544" y="3573"/>
              <a:chExt cx="1673" cy="432"/>
            </a:xfrm>
          </p:grpSpPr>
          <p:sp>
            <p:nvSpPr>
              <p:cNvPr id="59433" name="Oval 18"/>
              <p:cNvSpPr>
                <a:spLocks noChangeArrowheads="1"/>
              </p:cNvSpPr>
              <p:nvPr/>
            </p:nvSpPr>
            <p:spPr bwMode="auto">
              <a:xfrm>
                <a:off x="2544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34" name="Oval 19"/>
              <p:cNvSpPr>
                <a:spLocks noChangeArrowheads="1"/>
              </p:cNvSpPr>
              <p:nvPr/>
            </p:nvSpPr>
            <p:spPr bwMode="auto">
              <a:xfrm>
                <a:off x="2711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35" name="Oval 20"/>
              <p:cNvSpPr>
                <a:spLocks noChangeArrowheads="1"/>
              </p:cNvSpPr>
              <p:nvPr/>
            </p:nvSpPr>
            <p:spPr bwMode="auto">
              <a:xfrm>
                <a:off x="2879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36" name="Oval 21"/>
              <p:cNvSpPr>
                <a:spLocks noChangeArrowheads="1"/>
              </p:cNvSpPr>
              <p:nvPr/>
            </p:nvSpPr>
            <p:spPr bwMode="auto">
              <a:xfrm>
                <a:off x="3046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37" name="Oval 22"/>
              <p:cNvSpPr>
                <a:spLocks noChangeArrowheads="1"/>
              </p:cNvSpPr>
              <p:nvPr/>
            </p:nvSpPr>
            <p:spPr bwMode="auto">
              <a:xfrm>
                <a:off x="3213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38" name="Oval 23"/>
              <p:cNvSpPr>
                <a:spLocks noChangeArrowheads="1"/>
              </p:cNvSpPr>
              <p:nvPr/>
            </p:nvSpPr>
            <p:spPr bwMode="auto">
              <a:xfrm>
                <a:off x="3380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39" name="Oval 24"/>
              <p:cNvSpPr>
                <a:spLocks noChangeArrowheads="1"/>
              </p:cNvSpPr>
              <p:nvPr/>
            </p:nvSpPr>
            <p:spPr bwMode="auto">
              <a:xfrm>
                <a:off x="3548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0" name="Oval 25"/>
              <p:cNvSpPr>
                <a:spLocks noChangeArrowheads="1"/>
              </p:cNvSpPr>
              <p:nvPr/>
            </p:nvSpPr>
            <p:spPr bwMode="auto">
              <a:xfrm>
                <a:off x="3715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1" name="Oval 26"/>
              <p:cNvSpPr>
                <a:spLocks noChangeArrowheads="1"/>
              </p:cNvSpPr>
              <p:nvPr/>
            </p:nvSpPr>
            <p:spPr bwMode="auto">
              <a:xfrm>
                <a:off x="3882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2" name="Oval 27"/>
              <p:cNvSpPr>
                <a:spLocks noChangeArrowheads="1"/>
              </p:cNvSpPr>
              <p:nvPr/>
            </p:nvSpPr>
            <p:spPr bwMode="auto">
              <a:xfrm>
                <a:off x="4050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3" name="Oval 28"/>
              <p:cNvSpPr>
                <a:spLocks noChangeArrowheads="1"/>
              </p:cNvSpPr>
              <p:nvPr/>
            </p:nvSpPr>
            <p:spPr bwMode="auto">
              <a:xfrm>
                <a:off x="2628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4" name="Oval 29"/>
              <p:cNvSpPr>
                <a:spLocks noChangeArrowheads="1"/>
              </p:cNvSpPr>
              <p:nvPr/>
            </p:nvSpPr>
            <p:spPr bwMode="auto">
              <a:xfrm>
                <a:off x="2795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5" name="Oval 30"/>
              <p:cNvSpPr>
                <a:spLocks noChangeArrowheads="1"/>
              </p:cNvSpPr>
              <p:nvPr/>
            </p:nvSpPr>
            <p:spPr bwMode="auto">
              <a:xfrm>
                <a:off x="2963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6" name="Oval 31"/>
              <p:cNvSpPr>
                <a:spLocks noChangeArrowheads="1"/>
              </p:cNvSpPr>
              <p:nvPr/>
            </p:nvSpPr>
            <p:spPr bwMode="auto">
              <a:xfrm>
                <a:off x="3130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7" name="Oval 32"/>
              <p:cNvSpPr>
                <a:spLocks noChangeArrowheads="1"/>
              </p:cNvSpPr>
              <p:nvPr/>
            </p:nvSpPr>
            <p:spPr bwMode="auto">
              <a:xfrm>
                <a:off x="3297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8" name="Oval 33"/>
              <p:cNvSpPr>
                <a:spLocks noChangeArrowheads="1"/>
              </p:cNvSpPr>
              <p:nvPr/>
            </p:nvSpPr>
            <p:spPr bwMode="auto">
              <a:xfrm>
                <a:off x="3464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9" name="Oval 34"/>
              <p:cNvSpPr>
                <a:spLocks noChangeArrowheads="1"/>
              </p:cNvSpPr>
              <p:nvPr/>
            </p:nvSpPr>
            <p:spPr bwMode="auto">
              <a:xfrm>
                <a:off x="3632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0" name="Oval 35"/>
              <p:cNvSpPr>
                <a:spLocks noChangeArrowheads="1"/>
              </p:cNvSpPr>
              <p:nvPr/>
            </p:nvSpPr>
            <p:spPr bwMode="auto">
              <a:xfrm>
                <a:off x="3799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1" name="Oval 36"/>
              <p:cNvSpPr>
                <a:spLocks noChangeArrowheads="1"/>
              </p:cNvSpPr>
              <p:nvPr/>
            </p:nvSpPr>
            <p:spPr bwMode="auto">
              <a:xfrm>
                <a:off x="3966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2" name="Oval 37"/>
              <p:cNvSpPr>
                <a:spLocks noChangeArrowheads="1"/>
              </p:cNvSpPr>
              <p:nvPr/>
            </p:nvSpPr>
            <p:spPr bwMode="auto">
              <a:xfrm>
                <a:off x="2544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3" name="Oval 38"/>
              <p:cNvSpPr>
                <a:spLocks noChangeArrowheads="1"/>
              </p:cNvSpPr>
              <p:nvPr/>
            </p:nvSpPr>
            <p:spPr bwMode="auto">
              <a:xfrm>
                <a:off x="2711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4" name="Oval 39"/>
              <p:cNvSpPr>
                <a:spLocks noChangeArrowheads="1"/>
              </p:cNvSpPr>
              <p:nvPr/>
            </p:nvSpPr>
            <p:spPr bwMode="auto">
              <a:xfrm>
                <a:off x="2879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5" name="Oval 40"/>
              <p:cNvSpPr>
                <a:spLocks noChangeArrowheads="1"/>
              </p:cNvSpPr>
              <p:nvPr/>
            </p:nvSpPr>
            <p:spPr bwMode="auto">
              <a:xfrm>
                <a:off x="3046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6" name="Oval 41"/>
              <p:cNvSpPr>
                <a:spLocks noChangeArrowheads="1"/>
              </p:cNvSpPr>
              <p:nvPr/>
            </p:nvSpPr>
            <p:spPr bwMode="auto">
              <a:xfrm>
                <a:off x="3213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7" name="Oval 42"/>
              <p:cNvSpPr>
                <a:spLocks noChangeArrowheads="1"/>
              </p:cNvSpPr>
              <p:nvPr/>
            </p:nvSpPr>
            <p:spPr bwMode="auto">
              <a:xfrm>
                <a:off x="3380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8" name="Oval 43"/>
              <p:cNvSpPr>
                <a:spLocks noChangeArrowheads="1"/>
              </p:cNvSpPr>
              <p:nvPr/>
            </p:nvSpPr>
            <p:spPr bwMode="auto">
              <a:xfrm>
                <a:off x="3548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9" name="Oval 44"/>
              <p:cNvSpPr>
                <a:spLocks noChangeArrowheads="1"/>
              </p:cNvSpPr>
              <p:nvPr/>
            </p:nvSpPr>
            <p:spPr bwMode="auto">
              <a:xfrm>
                <a:off x="3715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60" name="Oval 45"/>
              <p:cNvSpPr>
                <a:spLocks noChangeArrowheads="1"/>
              </p:cNvSpPr>
              <p:nvPr/>
            </p:nvSpPr>
            <p:spPr bwMode="auto">
              <a:xfrm>
                <a:off x="3882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61" name="Oval 46"/>
              <p:cNvSpPr>
                <a:spLocks noChangeArrowheads="1"/>
              </p:cNvSpPr>
              <p:nvPr/>
            </p:nvSpPr>
            <p:spPr bwMode="auto">
              <a:xfrm>
                <a:off x="4050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grpSp>
        <p:nvGrpSpPr>
          <p:cNvPr id="59399" name="Group 47"/>
          <p:cNvGrpSpPr>
            <a:grpSpLocks/>
          </p:cNvGrpSpPr>
          <p:nvPr/>
        </p:nvGrpSpPr>
        <p:grpSpPr bwMode="auto">
          <a:xfrm>
            <a:off x="6227763" y="3962400"/>
            <a:ext cx="690562" cy="350838"/>
            <a:chOff x="3600" y="2496"/>
            <a:chExt cx="672" cy="336"/>
          </a:xfrm>
        </p:grpSpPr>
        <p:sp>
          <p:nvSpPr>
            <p:cNvPr id="59420" name="Oval 48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21" name="Oval 49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59400" name="Line 50"/>
          <p:cNvSpPr>
            <a:spLocks noChangeShapeType="1"/>
          </p:cNvSpPr>
          <p:nvPr/>
        </p:nvSpPr>
        <p:spPr bwMode="auto">
          <a:xfrm>
            <a:off x="7294563" y="3394075"/>
            <a:ext cx="0" cy="533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9401" name="Group 51"/>
          <p:cNvGrpSpPr>
            <a:grpSpLocks/>
          </p:cNvGrpSpPr>
          <p:nvPr/>
        </p:nvGrpSpPr>
        <p:grpSpPr bwMode="auto">
          <a:xfrm>
            <a:off x="7446963" y="3962400"/>
            <a:ext cx="690562" cy="350838"/>
            <a:chOff x="3600" y="2496"/>
            <a:chExt cx="672" cy="336"/>
          </a:xfrm>
        </p:grpSpPr>
        <p:sp>
          <p:nvSpPr>
            <p:cNvPr id="59418" name="Oval 52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19" name="Oval 53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9402" name="Group 54"/>
          <p:cNvGrpSpPr>
            <a:grpSpLocks/>
          </p:cNvGrpSpPr>
          <p:nvPr/>
        </p:nvGrpSpPr>
        <p:grpSpPr bwMode="auto">
          <a:xfrm rot="2510641">
            <a:off x="7751763" y="3048000"/>
            <a:ext cx="690562" cy="350838"/>
            <a:chOff x="3600" y="2496"/>
            <a:chExt cx="672" cy="336"/>
          </a:xfrm>
        </p:grpSpPr>
        <p:sp>
          <p:nvSpPr>
            <p:cNvPr id="59416" name="Oval 55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17" name="Oval 56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9403" name="Group 57"/>
          <p:cNvGrpSpPr>
            <a:grpSpLocks/>
          </p:cNvGrpSpPr>
          <p:nvPr/>
        </p:nvGrpSpPr>
        <p:grpSpPr bwMode="auto">
          <a:xfrm rot="-726087">
            <a:off x="6684963" y="2590800"/>
            <a:ext cx="690562" cy="350838"/>
            <a:chOff x="3600" y="2496"/>
            <a:chExt cx="672" cy="336"/>
          </a:xfrm>
        </p:grpSpPr>
        <p:sp>
          <p:nvSpPr>
            <p:cNvPr id="59414" name="Oval 58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15" name="Oval 59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9404" name="Group 60"/>
          <p:cNvGrpSpPr>
            <a:grpSpLocks/>
          </p:cNvGrpSpPr>
          <p:nvPr/>
        </p:nvGrpSpPr>
        <p:grpSpPr bwMode="auto">
          <a:xfrm rot="3829579">
            <a:off x="5981700" y="3217863"/>
            <a:ext cx="690563" cy="350837"/>
            <a:chOff x="3600" y="2496"/>
            <a:chExt cx="672" cy="336"/>
          </a:xfrm>
        </p:grpSpPr>
        <p:sp>
          <p:nvSpPr>
            <p:cNvPr id="59412" name="Oval 61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13" name="Oval 62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59405" name="Text Box 63"/>
          <p:cNvSpPr txBox="1">
            <a:spLocks noChangeArrowheads="1"/>
          </p:cNvSpPr>
          <p:nvPr/>
        </p:nvSpPr>
        <p:spPr bwMode="auto">
          <a:xfrm>
            <a:off x="8666163" y="28194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59406" name="Text Box 64"/>
          <p:cNvSpPr txBox="1">
            <a:spLocks noChangeArrowheads="1"/>
          </p:cNvSpPr>
          <p:nvPr/>
        </p:nvSpPr>
        <p:spPr bwMode="auto">
          <a:xfrm>
            <a:off x="8437563" y="3886200"/>
            <a:ext cx="315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59407" name="Line 65"/>
          <p:cNvSpPr>
            <a:spLocks noChangeShapeType="1"/>
          </p:cNvSpPr>
          <p:nvPr/>
        </p:nvSpPr>
        <p:spPr bwMode="auto">
          <a:xfrm>
            <a:off x="1809750" y="3657600"/>
            <a:ext cx="16764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08" name="Line 66"/>
          <p:cNvSpPr>
            <a:spLocks noChangeShapeType="1"/>
          </p:cNvSpPr>
          <p:nvPr/>
        </p:nvSpPr>
        <p:spPr bwMode="auto">
          <a:xfrm flipH="1">
            <a:off x="1809750" y="3886200"/>
            <a:ext cx="16002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09" name="Text Box 67"/>
          <p:cNvSpPr txBox="1">
            <a:spLocks noChangeArrowheads="1"/>
          </p:cNvSpPr>
          <p:nvPr/>
        </p:nvSpPr>
        <p:spPr bwMode="auto">
          <a:xfrm>
            <a:off x="685800" y="4191000"/>
            <a:ext cx="50990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 b="1" dirty="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The Rate of adsorption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 is proportional to:</a:t>
            </a:r>
          </a:p>
          <a:p>
            <a:endParaRPr lang="en-GB" altLang="it-IT" sz="1600" dirty="0">
              <a:latin typeface="CG Times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The number of surface collisions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n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 from the gas phase</a:t>
            </a:r>
          </a:p>
          <a:p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per second, which is proportional to the pressure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p 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.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	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2)  area of bare surface available for adsorption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(1 - </a:t>
            </a:r>
            <a:r>
              <a:rPr lang="en-GB" altLang="it-IT" sz="2000" b="1" dirty="0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).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 dirty="0" err="1">
                <a:latin typeface="CG Times" pitchFamily="18" charset="0"/>
                <a:cs typeface="Times New Roman" panose="02020603050405020304" pitchFamily="18" charset="0"/>
              </a:rPr>
              <a:t>ie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.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rate of adsorption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 = </a:t>
            </a:r>
            <a:r>
              <a:rPr lang="en-GB" altLang="it-IT" sz="1600" b="1" dirty="0" err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 dirty="0" err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ads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 P (1 - </a:t>
            </a:r>
            <a:r>
              <a:rPr lang="en-GB" altLang="it-IT" sz="2000" b="1" dirty="0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)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endParaRPr lang="en-GB" altLang="it-IT" sz="1600" dirty="0"/>
          </a:p>
        </p:txBody>
      </p:sp>
      <p:sp>
        <p:nvSpPr>
          <p:cNvPr id="59410" name="Text Box 68"/>
          <p:cNvSpPr txBox="1">
            <a:spLocks noChangeArrowheads="1"/>
          </p:cNvSpPr>
          <p:nvPr/>
        </p:nvSpPr>
        <p:spPr bwMode="auto">
          <a:xfrm>
            <a:off x="2438400" y="32766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ads</a:t>
            </a:r>
          </a:p>
        </p:txBody>
      </p:sp>
      <p:sp>
        <p:nvSpPr>
          <p:cNvPr id="69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80625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03200" y="2617153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br>
              <a:rPr lang="en-GB" altLang="it-IT" sz="900"/>
            </a:br>
            <a:endParaRPr lang="en-GB" altLang="it-IT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225800" y="304800"/>
            <a:ext cx="2333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/>
              <a:t>Langmuir Isotherm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84200" y="1767840"/>
            <a:ext cx="4732338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Consider the equilibrium: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pPr algn="ctr"/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pPr algn="ctr"/>
            <a:r>
              <a:rPr lang="en-GB" altLang="it-IT" sz="3200" b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A</a:t>
            </a:r>
            <a:r>
              <a:rPr lang="en-GB" altLang="it-IT" sz="3200" b="1" baseline="-3000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gas</a:t>
            </a:r>
            <a:r>
              <a:rPr lang="en-GB" altLang="it-IT" sz="3200" b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                         A</a:t>
            </a:r>
            <a:r>
              <a:rPr lang="en-GB" altLang="it-IT" sz="3200" b="1" baseline="-3000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adsorbed</a:t>
            </a:r>
            <a:endParaRPr lang="en-GB" altLang="it-IT" sz="3200">
              <a:solidFill>
                <a:srgbClr val="000066"/>
              </a:solidFill>
              <a:latin typeface="CG Times (W1)" charset="0"/>
              <a:cs typeface="Times New Roman" panose="02020603050405020304" pitchFamily="18" charset="0"/>
            </a:endParaRPr>
          </a:p>
          <a:p>
            <a:pPr algn="ctr"/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/>
          </a:p>
        </p:txBody>
      </p:sp>
      <p:grpSp>
        <p:nvGrpSpPr>
          <p:cNvPr id="60422" name="Group 6"/>
          <p:cNvGrpSpPr>
            <a:grpSpLocks/>
          </p:cNvGrpSpPr>
          <p:nvPr/>
        </p:nvGrpSpPr>
        <p:grpSpPr bwMode="auto">
          <a:xfrm>
            <a:off x="5745163" y="3028315"/>
            <a:ext cx="3200400" cy="1025525"/>
            <a:chOff x="288" y="3888"/>
            <a:chExt cx="3120" cy="981"/>
          </a:xfrm>
        </p:grpSpPr>
        <p:sp>
          <p:nvSpPr>
            <p:cNvPr id="60446" name="Oval 7"/>
            <p:cNvSpPr>
              <a:spLocks noChangeArrowheads="1"/>
            </p:cNvSpPr>
            <p:nvPr/>
          </p:nvSpPr>
          <p:spPr bwMode="auto">
            <a:xfrm>
              <a:off x="28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47" name="Oval 8"/>
            <p:cNvSpPr>
              <a:spLocks noChangeArrowheads="1"/>
            </p:cNvSpPr>
            <p:nvPr/>
          </p:nvSpPr>
          <p:spPr bwMode="auto">
            <a:xfrm>
              <a:off x="576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48" name="Oval 9"/>
            <p:cNvSpPr>
              <a:spLocks noChangeArrowheads="1"/>
            </p:cNvSpPr>
            <p:nvPr/>
          </p:nvSpPr>
          <p:spPr bwMode="auto">
            <a:xfrm>
              <a:off x="864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49" name="Oval 10"/>
            <p:cNvSpPr>
              <a:spLocks noChangeArrowheads="1"/>
            </p:cNvSpPr>
            <p:nvPr/>
          </p:nvSpPr>
          <p:spPr bwMode="auto">
            <a:xfrm>
              <a:off x="1200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50" name="Oval 11"/>
            <p:cNvSpPr>
              <a:spLocks noChangeArrowheads="1"/>
            </p:cNvSpPr>
            <p:nvPr/>
          </p:nvSpPr>
          <p:spPr bwMode="auto">
            <a:xfrm>
              <a:off x="148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51" name="Oval 12"/>
            <p:cNvSpPr>
              <a:spLocks noChangeArrowheads="1"/>
            </p:cNvSpPr>
            <p:nvPr/>
          </p:nvSpPr>
          <p:spPr bwMode="auto">
            <a:xfrm>
              <a:off x="1776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52" name="Oval 13"/>
            <p:cNvSpPr>
              <a:spLocks noChangeArrowheads="1"/>
            </p:cNvSpPr>
            <p:nvPr/>
          </p:nvSpPr>
          <p:spPr bwMode="auto">
            <a:xfrm>
              <a:off x="2064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53" name="Oval 14"/>
            <p:cNvSpPr>
              <a:spLocks noChangeArrowheads="1"/>
            </p:cNvSpPr>
            <p:nvPr/>
          </p:nvSpPr>
          <p:spPr bwMode="auto">
            <a:xfrm>
              <a:off x="2352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54" name="Oval 15"/>
            <p:cNvSpPr>
              <a:spLocks noChangeArrowheads="1"/>
            </p:cNvSpPr>
            <p:nvPr/>
          </p:nvSpPr>
          <p:spPr bwMode="auto">
            <a:xfrm>
              <a:off x="2640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55" name="Oval 16"/>
            <p:cNvSpPr>
              <a:spLocks noChangeArrowheads="1"/>
            </p:cNvSpPr>
            <p:nvPr/>
          </p:nvSpPr>
          <p:spPr bwMode="auto">
            <a:xfrm>
              <a:off x="292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60456" name="Group 17"/>
            <p:cNvGrpSpPr>
              <a:grpSpLocks/>
            </p:cNvGrpSpPr>
            <p:nvPr/>
          </p:nvGrpSpPr>
          <p:grpSpPr bwMode="auto">
            <a:xfrm>
              <a:off x="384" y="3984"/>
              <a:ext cx="2976" cy="885"/>
              <a:chOff x="2544" y="3573"/>
              <a:chExt cx="1673" cy="432"/>
            </a:xfrm>
          </p:grpSpPr>
          <p:sp>
            <p:nvSpPr>
              <p:cNvPr id="60457" name="Oval 18"/>
              <p:cNvSpPr>
                <a:spLocks noChangeArrowheads="1"/>
              </p:cNvSpPr>
              <p:nvPr/>
            </p:nvSpPr>
            <p:spPr bwMode="auto">
              <a:xfrm>
                <a:off x="2544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58" name="Oval 19"/>
              <p:cNvSpPr>
                <a:spLocks noChangeArrowheads="1"/>
              </p:cNvSpPr>
              <p:nvPr/>
            </p:nvSpPr>
            <p:spPr bwMode="auto">
              <a:xfrm>
                <a:off x="2711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59" name="Oval 20"/>
              <p:cNvSpPr>
                <a:spLocks noChangeArrowheads="1"/>
              </p:cNvSpPr>
              <p:nvPr/>
            </p:nvSpPr>
            <p:spPr bwMode="auto">
              <a:xfrm>
                <a:off x="2879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0" name="Oval 21"/>
              <p:cNvSpPr>
                <a:spLocks noChangeArrowheads="1"/>
              </p:cNvSpPr>
              <p:nvPr/>
            </p:nvSpPr>
            <p:spPr bwMode="auto">
              <a:xfrm>
                <a:off x="3046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1" name="Oval 22"/>
              <p:cNvSpPr>
                <a:spLocks noChangeArrowheads="1"/>
              </p:cNvSpPr>
              <p:nvPr/>
            </p:nvSpPr>
            <p:spPr bwMode="auto">
              <a:xfrm>
                <a:off x="3213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2" name="Oval 23"/>
              <p:cNvSpPr>
                <a:spLocks noChangeArrowheads="1"/>
              </p:cNvSpPr>
              <p:nvPr/>
            </p:nvSpPr>
            <p:spPr bwMode="auto">
              <a:xfrm>
                <a:off x="3380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3" name="Oval 24"/>
              <p:cNvSpPr>
                <a:spLocks noChangeArrowheads="1"/>
              </p:cNvSpPr>
              <p:nvPr/>
            </p:nvSpPr>
            <p:spPr bwMode="auto">
              <a:xfrm>
                <a:off x="3548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4" name="Oval 25"/>
              <p:cNvSpPr>
                <a:spLocks noChangeArrowheads="1"/>
              </p:cNvSpPr>
              <p:nvPr/>
            </p:nvSpPr>
            <p:spPr bwMode="auto">
              <a:xfrm>
                <a:off x="3715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5" name="Oval 26"/>
              <p:cNvSpPr>
                <a:spLocks noChangeArrowheads="1"/>
              </p:cNvSpPr>
              <p:nvPr/>
            </p:nvSpPr>
            <p:spPr bwMode="auto">
              <a:xfrm>
                <a:off x="3882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6" name="Oval 27"/>
              <p:cNvSpPr>
                <a:spLocks noChangeArrowheads="1"/>
              </p:cNvSpPr>
              <p:nvPr/>
            </p:nvSpPr>
            <p:spPr bwMode="auto">
              <a:xfrm>
                <a:off x="4050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7" name="Oval 28"/>
              <p:cNvSpPr>
                <a:spLocks noChangeArrowheads="1"/>
              </p:cNvSpPr>
              <p:nvPr/>
            </p:nvSpPr>
            <p:spPr bwMode="auto">
              <a:xfrm>
                <a:off x="2628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8" name="Oval 29"/>
              <p:cNvSpPr>
                <a:spLocks noChangeArrowheads="1"/>
              </p:cNvSpPr>
              <p:nvPr/>
            </p:nvSpPr>
            <p:spPr bwMode="auto">
              <a:xfrm>
                <a:off x="2795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9" name="Oval 30"/>
              <p:cNvSpPr>
                <a:spLocks noChangeArrowheads="1"/>
              </p:cNvSpPr>
              <p:nvPr/>
            </p:nvSpPr>
            <p:spPr bwMode="auto">
              <a:xfrm>
                <a:off x="2963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0" name="Oval 31"/>
              <p:cNvSpPr>
                <a:spLocks noChangeArrowheads="1"/>
              </p:cNvSpPr>
              <p:nvPr/>
            </p:nvSpPr>
            <p:spPr bwMode="auto">
              <a:xfrm>
                <a:off x="3130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1" name="Oval 32"/>
              <p:cNvSpPr>
                <a:spLocks noChangeArrowheads="1"/>
              </p:cNvSpPr>
              <p:nvPr/>
            </p:nvSpPr>
            <p:spPr bwMode="auto">
              <a:xfrm>
                <a:off x="3297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2" name="Oval 33"/>
              <p:cNvSpPr>
                <a:spLocks noChangeArrowheads="1"/>
              </p:cNvSpPr>
              <p:nvPr/>
            </p:nvSpPr>
            <p:spPr bwMode="auto">
              <a:xfrm>
                <a:off x="3464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3" name="Oval 34"/>
              <p:cNvSpPr>
                <a:spLocks noChangeArrowheads="1"/>
              </p:cNvSpPr>
              <p:nvPr/>
            </p:nvSpPr>
            <p:spPr bwMode="auto">
              <a:xfrm>
                <a:off x="3632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4" name="Oval 35"/>
              <p:cNvSpPr>
                <a:spLocks noChangeArrowheads="1"/>
              </p:cNvSpPr>
              <p:nvPr/>
            </p:nvSpPr>
            <p:spPr bwMode="auto">
              <a:xfrm>
                <a:off x="3799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5" name="Oval 36"/>
              <p:cNvSpPr>
                <a:spLocks noChangeArrowheads="1"/>
              </p:cNvSpPr>
              <p:nvPr/>
            </p:nvSpPr>
            <p:spPr bwMode="auto">
              <a:xfrm>
                <a:off x="3966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6" name="Oval 37"/>
              <p:cNvSpPr>
                <a:spLocks noChangeArrowheads="1"/>
              </p:cNvSpPr>
              <p:nvPr/>
            </p:nvSpPr>
            <p:spPr bwMode="auto">
              <a:xfrm>
                <a:off x="2544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7" name="Oval 38"/>
              <p:cNvSpPr>
                <a:spLocks noChangeArrowheads="1"/>
              </p:cNvSpPr>
              <p:nvPr/>
            </p:nvSpPr>
            <p:spPr bwMode="auto">
              <a:xfrm>
                <a:off x="2711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8" name="Oval 39"/>
              <p:cNvSpPr>
                <a:spLocks noChangeArrowheads="1"/>
              </p:cNvSpPr>
              <p:nvPr/>
            </p:nvSpPr>
            <p:spPr bwMode="auto">
              <a:xfrm>
                <a:off x="2879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9" name="Oval 40"/>
              <p:cNvSpPr>
                <a:spLocks noChangeArrowheads="1"/>
              </p:cNvSpPr>
              <p:nvPr/>
            </p:nvSpPr>
            <p:spPr bwMode="auto">
              <a:xfrm>
                <a:off x="3046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80" name="Oval 41"/>
              <p:cNvSpPr>
                <a:spLocks noChangeArrowheads="1"/>
              </p:cNvSpPr>
              <p:nvPr/>
            </p:nvSpPr>
            <p:spPr bwMode="auto">
              <a:xfrm>
                <a:off x="3213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81" name="Oval 42"/>
              <p:cNvSpPr>
                <a:spLocks noChangeArrowheads="1"/>
              </p:cNvSpPr>
              <p:nvPr/>
            </p:nvSpPr>
            <p:spPr bwMode="auto">
              <a:xfrm>
                <a:off x="3380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82" name="Oval 43"/>
              <p:cNvSpPr>
                <a:spLocks noChangeArrowheads="1"/>
              </p:cNvSpPr>
              <p:nvPr/>
            </p:nvSpPr>
            <p:spPr bwMode="auto">
              <a:xfrm>
                <a:off x="3548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83" name="Oval 44"/>
              <p:cNvSpPr>
                <a:spLocks noChangeArrowheads="1"/>
              </p:cNvSpPr>
              <p:nvPr/>
            </p:nvSpPr>
            <p:spPr bwMode="auto">
              <a:xfrm>
                <a:off x="3715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84" name="Oval 45"/>
              <p:cNvSpPr>
                <a:spLocks noChangeArrowheads="1"/>
              </p:cNvSpPr>
              <p:nvPr/>
            </p:nvSpPr>
            <p:spPr bwMode="auto">
              <a:xfrm>
                <a:off x="3882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85" name="Oval 46"/>
              <p:cNvSpPr>
                <a:spLocks noChangeArrowheads="1"/>
              </p:cNvSpPr>
              <p:nvPr/>
            </p:nvSpPr>
            <p:spPr bwMode="auto">
              <a:xfrm>
                <a:off x="4050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grpSp>
        <p:nvGrpSpPr>
          <p:cNvPr id="60423" name="Group 47"/>
          <p:cNvGrpSpPr>
            <a:grpSpLocks/>
          </p:cNvGrpSpPr>
          <p:nvPr/>
        </p:nvGrpSpPr>
        <p:grpSpPr bwMode="auto">
          <a:xfrm>
            <a:off x="6278563" y="2834640"/>
            <a:ext cx="690562" cy="350838"/>
            <a:chOff x="3600" y="2496"/>
            <a:chExt cx="672" cy="336"/>
          </a:xfrm>
        </p:grpSpPr>
        <p:sp>
          <p:nvSpPr>
            <p:cNvPr id="60444" name="Oval 48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45" name="Oval 49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60424" name="Line 50"/>
          <p:cNvSpPr>
            <a:spLocks noChangeShapeType="1"/>
          </p:cNvSpPr>
          <p:nvPr/>
        </p:nvSpPr>
        <p:spPr bwMode="auto">
          <a:xfrm>
            <a:off x="7345363" y="2266315"/>
            <a:ext cx="0" cy="533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0425" name="Group 51"/>
          <p:cNvGrpSpPr>
            <a:grpSpLocks/>
          </p:cNvGrpSpPr>
          <p:nvPr/>
        </p:nvGrpSpPr>
        <p:grpSpPr bwMode="auto">
          <a:xfrm>
            <a:off x="7497763" y="2834640"/>
            <a:ext cx="690562" cy="350838"/>
            <a:chOff x="3600" y="2496"/>
            <a:chExt cx="672" cy="336"/>
          </a:xfrm>
        </p:grpSpPr>
        <p:sp>
          <p:nvSpPr>
            <p:cNvPr id="60442" name="Oval 52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43" name="Oval 53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60426" name="Group 54"/>
          <p:cNvGrpSpPr>
            <a:grpSpLocks/>
          </p:cNvGrpSpPr>
          <p:nvPr/>
        </p:nvGrpSpPr>
        <p:grpSpPr bwMode="auto">
          <a:xfrm rot="2510641">
            <a:off x="7802563" y="1920240"/>
            <a:ext cx="690562" cy="350838"/>
            <a:chOff x="3600" y="2496"/>
            <a:chExt cx="672" cy="336"/>
          </a:xfrm>
        </p:grpSpPr>
        <p:sp>
          <p:nvSpPr>
            <p:cNvPr id="60440" name="Oval 55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41" name="Oval 56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60427" name="Group 57"/>
          <p:cNvGrpSpPr>
            <a:grpSpLocks/>
          </p:cNvGrpSpPr>
          <p:nvPr/>
        </p:nvGrpSpPr>
        <p:grpSpPr bwMode="auto">
          <a:xfrm rot="-726087">
            <a:off x="6735763" y="1463040"/>
            <a:ext cx="690562" cy="350838"/>
            <a:chOff x="3600" y="2496"/>
            <a:chExt cx="672" cy="336"/>
          </a:xfrm>
        </p:grpSpPr>
        <p:sp>
          <p:nvSpPr>
            <p:cNvPr id="60438" name="Oval 58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39" name="Oval 59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60428" name="Group 60"/>
          <p:cNvGrpSpPr>
            <a:grpSpLocks/>
          </p:cNvGrpSpPr>
          <p:nvPr/>
        </p:nvGrpSpPr>
        <p:grpSpPr bwMode="auto">
          <a:xfrm rot="3829579">
            <a:off x="6032500" y="2090103"/>
            <a:ext cx="690563" cy="350837"/>
            <a:chOff x="3600" y="2496"/>
            <a:chExt cx="672" cy="336"/>
          </a:xfrm>
        </p:grpSpPr>
        <p:sp>
          <p:nvSpPr>
            <p:cNvPr id="60436" name="Oval 61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37" name="Oval 62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60429" name="Text Box 63"/>
          <p:cNvSpPr txBox="1">
            <a:spLocks noChangeArrowheads="1"/>
          </p:cNvSpPr>
          <p:nvPr/>
        </p:nvSpPr>
        <p:spPr bwMode="auto">
          <a:xfrm>
            <a:off x="8716963" y="169164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0430" name="Text Box 64"/>
          <p:cNvSpPr txBox="1">
            <a:spLocks noChangeArrowheads="1"/>
          </p:cNvSpPr>
          <p:nvPr/>
        </p:nvSpPr>
        <p:spPr bwMode="auto">
          <a:xfrm>
            <a:off x="8488363" y="2758440"/>
            <a:ext cx="315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60431" name="Line 65"/>
          <p:cNvSpPr>
            <a:spLocks noChangeShapeType="1"/>
          </p:cNvSpPr>
          <p:nvPr/>
        </p:nvSpPr>
        <p:spPr bwMode="auto">
          <a:xfrm>
            <a:off x="1860550" y="2529840"/>
            <a:ext cx="16764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0432" name="Line 66"/>
          <p:cNvSpPr>
            <a:spLocks noChangeShapeType="1"/>
          </p:cNvSpPr>
          <p:nvPr/>
        </p:nvSpPr>
        <p:spPr bwMode="auto">
          <a:xfrm flipH="1">
            <a:off x="1860550" y="2758440"/>
            <a:ext cx="16002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0433" name="Text Box 67"/>
          <p:cNvSpPr txBox="1">
            <a:spLocks noChangeArrowheads="1"/>
          </p:cNvSpPr>
          <p:nvPr/>
        </p:nvSpPr>
        <p:spPr bwMode="auto">
          <a:xfrm>
            <a:off x="508000" y="3368040"/>
            <a:ext cx="43211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Rate of desorption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proportional to: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1)  the fraction of surface covered by adsorbate </a:t>
            </a:r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.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i.e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 rate of desorption</a:t>
            </a:r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 =</a:t>
            </a:r>
            <a:r>
              <a:rPr lang="en-GB" altLang="it-IT" sz="16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des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endParaRPr lang="en-GB" altLang="it-IT" sz="1600"/>
          </a:p>
        </p:txBody>
      </p:sp>
      <p:sp>
        <p:nvSpPr>
          <p:cNvPr id="60434" name="Text Box 68"/>
          <p:cNvSpPr txBox="1">
            <a:spLocks noChangeArrowheads="1"/>
          </p:cNvSpPr>
          <p:nvPr/>
        </p:nvSpPr>
        <p:spPr bwMode="auto">
          <a:xfrm>
            <a:off x="2489200" y="2834640"/>
            <a:ext cx="487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des</a:t>
            </a:r>
          </a:p>
        </p:txBody>
      </p:sp>
      <p:sp>
        <p:nvSpPr>
          <p:cNvPr id="68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38230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447800" y="1356678"/>
            <a:ext cx="218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ads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 p (1 - </a:t>
            </a:r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)  =  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des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974725" y="232728"/>
            <a:ext cx="3622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2000"/>
              <a:t>At equilibrium</a:t>
            </a:r>
          </a:p>
          <a:p>
            <a:pPr algn="ctr"/>
            <a:endParaRPr lang="en-GB" altLang="it-IT" sz="2000"/>
          </a:p>
          <a:p>
            <a:pPr algn="ctr"/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Rate of adsorption = Rate of desorption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17525" y="2185353"/>
            <a:ext cx="2384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/>
              <a:t>If we write </a:t>
            </a:r>
            <a:r>
              <a:rPr lang="en-GB" altLang="it-IT" sz="1600" b="1">
                <a:solidFill>
                  <a:srgbClr val="A50021"/>
                </a:solidFill>
              </a:rPr>
              <a:t>b</a:t>
            </a:r>
            <a:r>
              <a:rPr lang="en-GB" altLang="it-IT" sz="1600" b="1"/>
              <a:t> = 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ads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/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des</a:t>
            </a:r>
            <a:r>
              <a:rPr lang="en-GB" altLang="it-IT" sz="1600" b="1"/>
              <a:t> 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627188" y="3647440"/>
            <a:ext cx="5514975" cy="4064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2000" b="1">
                <a:latin typeface="CG Times" pitchFamily="18" charset="0"/>
                <a:cs typeface="Times New Roman" panose="02020603050405020304" pitchFamily="18" charset="0"/>
              </a:rPr>
              <a:t> = </a:t>
            </a:r>
            <a:r>
              <a:rPr lang="en-GB" altLang="it-IT" sz="20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b</a:t>
            </a:r>
            <a:r>
              <a:rPr lang="en-GB" altLang="it-IT" sz="2000" b="1">
                <a:latin typeface="CG Times" pitchFamily="18" charset="0"/>
                <a:cs typeface="Times New Roman" panose="02020603050405020304" pitchFamily="18" charset="0"/>
              </a:rPr>
              <a:t>p / (1+</a:t>
            </a:r>
            <a:r>
              <a:rPr lang="en-GB" altLang="it-IT" sz="20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b</a:t>
            </a:r>
            <a:r>
              <a:rPr lang="en-GB" altLang="it-IT" sz="2000" b="1">
                <a:latin typeface="CG Times" pitchFamily="18" charset="0"/>
                <a:cs typeface="Times New Roman" panose="02020603050405020304" pitchFamily="18" charset="0"/>
              </a:rPr>
              <a:t>p)	……….. The Langmuir Isotherm</a:t>
            </a:r>
          </a:p>
        </p:txBody>
      </p: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5181600" y="523240"/>
            <a:ext cx="3352800" cy="2590800"/>
            <a:chOff x="3600" y="672"/>
            <a:chExt cx="2016" cy="1440"/>
          </a:xfrm>
        </p:grpSpPr>
        <p:sp>
          <p:nvSpPr>
            <p:cNvPr id="61459" name="Line 7"/>
            <p:cNvSpPr>
              <a:spLocks noChangeShapeType="1"/>
            </p:cNvSpPr>
            <p:nvPr/>
          </p:nvSpPr>
          <p:spPr bwMode="auto">
            <a:xfrm flipV="1">
              <a:off x="3600" y="67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460" name="Line 8"/>
            <p:cNvSpPr>
              <a:spLocks noChangeShapeType="1"/>
            </p:cNvSpPr>
            <p:nvPr/>
          </p:nvSpPr>
          <p:spPr bwMode="auto">
            <a:xfrm>
              <a:off x="3600" y="211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447" name="Freeform 9"/>
          <p:cNvSpPr>
            <a:spLocks/>
          </p:cNvSpPr>
          <p:nvPr/>
        </p:nvSpPr>
        <p:spPr bwMode="auto">
          <a:xfrm>
            <a:off x="5181600" y="904240"/>
            <a:ext cx="3200400" cy="2209800"/>
          </a:xfrm>
          <a:custGeom>
            <a:avLst/>
            <a:gdLst>
              <a:gd name="T0" fmla="*/ 0 w 2016"/>
              <a:gd name="T1" fmla="*/ 1392 h 1392"/>
              <a:gd name="T2" fmla="*/ 2016 w 2016"/>
              <a:gd name="T3" fmla="*/ 0 h 1392"/>
              <a:gd name="T4" fmla="*/ 0 60000 65536"/>
              <a:gd name="T5" fmla="*/ 0 60000 65536"/>
              <a:gd name="T6" fmla="*/ 0 w 2016"/>
              <a:gd name="T7" fmla="*/ 0 h 1392"/>
              <a:gd name="T8" fmla="*/ 2016 w 2016"/>
              <a:gd name="T9" fmla="*/ 1392 h 13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16" h="1392">
                <a:moveTo>
                  <a:pt x="0" y="1392"/>
                </a:moveTo>
                <a:cubicBezTo>
                  <a:pt x="496" y="524"/>
                  <a:pt x="933" y="22"/>
                  <a:pt x="20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48" name="Line 10"/>
          <p:cNvSpPr>
            <a:spLocks noChangeShapeType="1"/>
          </p:cNvSpPr>
          <p:nvPr/>
        </p:nvSpPr>
        <p:spPr bwMode="auto">
          <a:xfrm>
            <a:off x="5181600" y="904240"/>
            <a:ext cx="3352800" cy="0"/>
          </a:xfrm>
          <a:prstGeom prst="line">
            <a:avLst/>
          </a:prstGeom>
          <a:noFill/>
          <a:ln w="9525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4648200" y="1590040"/>
            <a:ext cx="315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5257800" y="518478"/>
            <a:ext cx="633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1600"/>
              <a:t> = 1</a:t>
            </a:r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8001000" y="319024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/>
              <a:t>p</a:t>
            </a:r>
          </a:p>
        </p:txBody>
      </p:sp>
      <p:sp>
        <p:nvSpPr>
          <p:cNvPr id="61452" name="Freeform 14"/>
          <p:cNvSpPr>
            <a:spLocks/>
          </p:cNvSpPr>
          <p:nvPr/>
        </p:nvSpPr>
        <p:spPr bwMode="auto">
          <a:xfrm>
            <a:off x="5181600" y="904240"/>
            <a:ext cx="3200400" cy="2209800"/>
          </a:xfrm>
          <a:custGeom>
            <a:avLst/>
            <a:gdLst>
              <a:gd name="T0" fmla="*/ 0 w 2016"/>
              <a:gd name="T1" fmla="*/ 1392 h 1392"/>
              <a:gd name="T2" fmla="*/ 2016 w 2016"/>
              <a:gd name="T3" fmla="*/ 0 h 1392"/>
              <a:gd name="T4" fmla="*/ 0 60000 65536"/>
              <a:gd name="T5" fmla="*/ 0 60000 65536"/>
              <a:gd name="T6" fmla="*/ 0 w 2016"/>
              <a:gd name="T7" fmla="*/ 0 h 1392"/>
              <a:gd name="T8" fmla="*/ 2016 w 2016"/>
              <a:gd name="T9" fmla="*/ 1392 h 13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16" h="1392">
                <a:moveTo>
                  <a:pt x="0" y="1392"/>
                </a:moveTo>
                <a:cubicBezTo>
                  <a:pt x="299" y="252"/>
                  <a:pt x="933" y="22"/>
                  <a:pt x="20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53" name="Freeform 15"/>
          <p:cNvSpPr>
            <a:spLocks/>
          </p:cNvSpPr>
          <p:nvPr/>
        </p:nvSpPr>
        <p:spPr bwMode="auto">
          <a:xfrm>
            <a:off x="5181600" y="677228"/>
            <a:ext cx="3200400" cy="2436812"/>
          </a:xfrm>
          <a:custGeom>
            <a:avLst/>
            <a:gdLst>
              <a:gd name="T0" fmla="*/ 0 w 2016"/>
              <a:gd name="T1" fmla="*/ 1535 h 1535"/>
              <a:gd name="T2" fmla="*/ 2016 w 2016"/>
              <a:gd name="T3" fmla="*/ 143 h 1535"/>
              <a:gd name="T4" fmla="*/ 0 60000 65536"/>
              <a:gd name="T5" fmla="*/ 0 60000 65536"/>
              <a:gd name="T6" fmla="*/ 0 w 2016"/>
              <a:gd name="T7" fmla="*/ 0 h 1535"/>
              <a:gd name="T8" fmla="*/ 2016 w 2016"/>
              <a:gd name="T9" fmla="*/ 1535 h 15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16" h="1535">
                <a:moveTo>
                  <a:pt x="0" y="1535"/>
                </a:moveTo>
                <a:cubicBezTo>
                  <a:pt x="159" y="0"/>
                  <a:pt x="933" y="165"/>
                  <a:pt x="2016" y="1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54" name="Text Box 16"/>
          <p:cNvSpPr txBox="1">
            <a:spLocks noChangeArrowheads="1"/>
          </p:cNvSpPr>
          <p:nvPr/>
        </p:nvSpPr>
        <p:spPr bwMode="auto">
          <a:xfrm>
            <a:off x="6019800" y="159004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b = 10</a:t>
            </a:r>
          </a:p>
        </p:txBody>
      </p:sp>
      <p:sp>
        <p:nvSpPr>
          <p:cNvPr id="61455" name="Text Box 17"/>
          <p:cNvSpPr txBox="1">
            <a:spLocks noChangeArrowheads="1"/>
          </p:cNvSpPr>
          <p:nvPr/>
        </p:nvSpPr>
        <p:spPr bwMode="auto">
          <a:xfrm>
            <a:off x="5429250" y="1024890"/>
            <a:ext cx="81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b = 100</a:t>
            </a:r>
          </a:p>
        </p:txBody>
      </p:sp>
      <p:sp>
        <p:nvSpPr>
          <p:cNvPr id="61456" name="Text Box 18"/>
          <p:cNvSpPr txBox="1">
            <a:spLocks noChangeArrowheads="1"/>
          </p:cNvSpPr>
          <p:nvPr/>
        </p:nvSpPr>
        <p:spPr bwMode="auto">
          <a:xfrm>
            <a:off x="5791200" y="125349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b = 50</a:t>
            </a:r>
          </a:p>
        </p:txBody>
      </p:sp>
      <p:sp>
        <p:nvSpPr>
          <p:cNvPr id="61457" name="Text Box 19"/>
          <p:cNvSpPr txBox="1">
            <a:spLocks noChangeArrowheads="1"/>
          </p:cNvSpPr>
          <p:nvPr/>
        </p:nvSpPr>
        <p:spPr bwMode="auto">
          <a:xfrm>
            <a:off x="1066800" y="4409440"/>
            <a:ext cx="7213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 dirty="0"/>
              <a:t>Since </a:t>
            </a:r>
            <a:r>
              <a:rPr lang="en-GB" altLang="it-IT" sz="1600" b="1" dirty="0">
                <a:solidFill>
                  <a:srgbClr val="A50021"/>
                </a:solidFill>
              </a:rPr>
              <a:t>b</a:t>
            </a:r>
            <a:r>
              <a:rPr lang="en-GB" altLang="it-IT" sz="1600" b="1" dirty="0"/>
              <a:t> = </a:t>
            </a:r>
            <a:r>
              <a:rPr lang="en-GB" altLang="it-IT" sz="1600" b="1" dirty="0" err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 dirty="0" err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ads</a:t>
            </a:r>
            <a:r>
              <a:rPr lang="en-GB" altLang="it-IT" sz="1600" b="1" dirty="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/</a:t>
            </a:r>
            <a:r>
              <a:rPr lang="en-GB" altLang="it-IT" sz="1600" b="1" dirty="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 dirty="0" err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 dirty="0" err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des</a:t>
            </a:r>
            <a:r>
              <a:rPr lang="en-GB" altLang="it-IT" sz="1600" b="1" dirty="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, this is the same as an equilibrium constant</a:t>
            </a:r>
            <a:r>
              <a:rPr lang="en-GB" altLang="it-IT" sz="1600" b="1" dirty="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K</a:t>
            </a:r>
          </a:p>
          <a:p>
            <a:endParaRPr lang="en-GB" altLang="it-IT" sz="1600" b="1" dirty="0">
              <a:solidFill>
                <a:srgbClr val="A50021"/>
              </a:solidFill>
              <a:latin typeface="CG Times" pitchFamily="18" charset="0"/>
              <a:cs typeface="Times New Roman" panose="02020603050405020304" pitchFamily="18" charset="0"/>
            </a:endParaRPr>
          </a:p>
          <a:p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And since ln</a:t>
            </a:r>
            <a:r>
              <a:rPr lang="en-GB" altLang="it-IT" sz="1600" b="1" dirty="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K =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-</a:t>
            </a:r>
            <a:r>
              <a:rPr lang="en-GB" altLang="it-IT" sz="1600" b="1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GB" altLang="it-IT" sz="1600" b="1" dirty="0">
                <a:cs typeface="Times New Roman" panose="02020603050405020304" pitchFamily="18" charset="0"/>
              </a:rPr>
              <a:t>G/RT one can write:</a:t>
            </a:r>
          </a:p>
          <a:p>
            <a:endParaRPr lang="en-GB" altLang="it-IT" sz="1600" b="1" dirty="0">
              <a:cs typeface="Times New Roman" panose="02020603050405020304" pitchFamily="18" charset="0"/>
            </a:endParaRPr>
          </a:p>
          <a:p>
            <a:r>
              <a:rPr lang="en-GB" altLang="it-IT" sz="1600" b="1" dirty="0">
                <a:solidFill>
                  <a:srgbClr val="A50021"/>
                </a:solidFill>
                <a:cs typeface="Times New Roman" panose="02020603050405020304" pitchFamily="18" charset="0"/>
              </a:rPr>
              <a:t>b</a:t>
            </a:r>
            <a:r>
              <a:rPr lang="en-GB" altLang="it-IT" sz="1600" b="1" dirty="0">
                <a:cs typeface="Times New Roman" panose="02020603050405020304" pitchFamily="18" charset="0"/>
              </a:rPr>
              <a:t> = </a:t>
            </a:r>
            <a:r>
              <a:rPr lang="en-GB" altLang="it-IT" sz="1600" b="1" dirty="0" err="1">
                <a:cs typeface="Times New Roman" panose="02020603050405020304" pitchFamily="18" charset="0"/>
              </a:rPr>
              <a:t>exp</a:t>
            </a:r>
            <a:r>
              <a:rPr lang="en-GB" altLang="it-IT" sz="1600" b="1" dirty="0">
                <a:cs typeface="Times New Roman" panose="02020603050405020304" pitchFamily="18" charset="0"/>
              </a:rPr>
              <a:t> (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-</a:t>
            </a:r>
            <a:r>
              <a:rPr lang="en-GB" altLang="it-IT" sz="1600" b="1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GB" altLang="it-IT" sz="1600" b="1" dirty="0">
                <a:cs typeface="Times New Roman" panose="02020603050405020304" pitchFamily="18" charset="0"/>
              </a:rPr>
              <a:t>G/RT ), </a:t>
            </a:r>
            <a:r>
              <a:rPr lang="en-GB" altLang="it-IT" sz="1600" b="1" dirty="0" err="1">
                <a:cs typeface="Times New Roman" panose="02020603050405020304" pitchFamily="18" charset="0"/>
              </a:rPr>
              <a:t>i.e</a:t>
            </a:r>
            <a:r>
              <a:rPr lang="en-GB" altLang="it-IT" sz="1600" b="1" dirty="0">
                <a:cs typeface="Times New Roman" panose="02020603050405020304" pitchFamily="18" charset="0"/>
              </a:rPr>
              <a:t> </a:t>
            </a:r>
            <a:r>
              <a:rPr lang="en-GB" altLang="it-IT" sz="1600" b="1" dirty="0">
                <a:solidFill>
                  <a:srgbClr val="A50021"/>
                </a:solidFill>
                <a:cs typeface="Times New Roman" panose="02020603050405020304" pitchFamily="18" charset="0"/>
              </a:rPr>
              <a:t>b reflects the strength of the </a:t>
            </a:r>
            <a:r>
              <a:rPr lang="en-GB" altLang="it-IT" sz="16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adsorbate</a:t>
            </a:r>
            <a:r>
              <a:rPr lang="en-GB" altLang="it-IT" sz="1600" b="1" dirty="0">
                <a:solidFill>
                  <a:srgbClr val="A50021"/>
                </a:solidFill>
                <a:cs typeface="Times New Roman" panose="02020603050405020304" pitchFamily="18" charset="0"/>
              </a:rPr>
              <a:t> bond to the surface.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066800" y="4879657"/>
            <a:ext cx="76962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pPr algn="just"/>
            <a:endParaRPr lang="en-GB" altLang="it-IT" sz="1600" dirty="0">
              <a:latin typeface="CG Times" pitchFamily="18" charset="0"/>
              <a:cs typeface="Times New Roman" panose="02020603050405020304" pitchFamily="18" charset="0"/>
            </a:endParaRPr>
          </a:p>
          <a:p>
            <a:pPr algn="just"/>
            <a:endParaRPr lang="en-GB" altLang="it-IT" sz="1600" dirty="0">
              <a:latin typeface="CG Times" pitchFamily="18" charset="0"/>
              <a:cs typeface="Times New Roman" panose="02020603050405020304" pitchFamily="18" charset="0"/>
            </a:endParaRPr>
          </a:p>
          <a:p>
            <a:pPr algn="just"/>
            <a:endParaRPr lang="en-GB" altLang="it-IT" sz="1600" dirty="0">
              <a:latin typeface="CG Times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Since </a:t>
            </a:r>
            <a:r>
              <a:rPr lang="en-GB" altLang="it-IT" sz="2000" b="1" dirty="0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2000" b="1" dirty="0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= </a:t>
            </a:r>
            <a:r>
              <a:rPr lang="en-GB" altLang="it-IT" sz="1600" b="1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n</a:t>
            </a:r>
            <a:r>
              <a:rPr lang="en-GB" altLang="it-IT" sz="1600" b="1" baseline="-25000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ads</a:t>
            </a:r>
            <a:r>
              <a:rPr lang="en-GB" altLang="it-IT" sz="1600" b="1" dirty="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 / </a:t>
            </a:r>
            <a:r>
              <a:rPr lang="en-GB" altLang="it-IT" sz="1600" b="1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n</a:t>
            </a:r>
            <a:r>
              <a:rPr lang="en-GB" altLang="it-IT" sz="1600" b="1" baseline="-25000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max</a:t>
            </a:r>
            <a:endParaRPr lang="en-GB" altLang="it-IT" sz="1600" dirty="0">
              <a:solidFill>
                <a:srgbClr val="000066"/>
              </a:solidFill>
              <a:latin typeface="CG Times (W1)" charset="0"/>
              <a:cs typeface="Times New Roman" panose="02020603050405020304" pitchFamily="18" charset="0"/>
            </a:endParaRPr>
          </a:p>
          <a:p>
            <a:pPr algn="just"/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 				p / </a:t>
            </a:r>
            <a:r>
              <a:rPr lang="en-GB" altLang="it-IT" sz="1600" b="1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n</a:t>
            </a:r>
            <a:r>
              <a:rPr lang="en-GB" altLang="it-IT" sz="1600" b="1" baseline="-25000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ads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 = 1 / </a:t>
            </a:r>
            <a:r>
              <a:rPr lang="en-GB" altLang="it-IT" sz="1600" b="1" dirty="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b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n</a:t>
            </a:r>
            <a:r>
              <a:rPr lang="en-GB" altLang="it-IT" sz="1600" b="1" baseline="-25000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max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 +  p / </a:t>
            </a:r>
            <a:r>
              <a:rPr lang="en-GB" altLang="it-IT" sz="1600" b="1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n</a:t>
            </a:r>
            <a:r>
              <a:rPr lang="en-GB" altLang="it-IT" sz="1600" b="1" baseline="-25000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max</a:t>
            </a:r>
            <a:endParaRPr lang="en-GB" altLang="it-IT" sz="1600" dirty="0">
              <a:solidFill>
                <a:srgbClr val="000066"/>
              </a:solidFill>
              <a:latin typeface="CG Times (W1)" charset="0"/>
              <a:cs typeface="Times New Roman" panose="02020603050405020304" pitchFamily="18" charset="0"/>
            </a:endParaRPr>
          </a:p>
          <a:p>
            <a:endParaRPr lang="en-GB" altLang="it-IT" sz="1600" dirty="0"/>
          </a:p>
        </p:txBody>
      </p:sp>
      <p:sp>
        <p:nvSpPr>
          <p:cNvPr id="2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11735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205163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533400" y="381000"/>
          <a:ext cx="17462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7205472" imgH="7207301" progId="CorelDRAW.Graphic.10">
                  <p:embed/>
                </p:oleObj>
              </mc:Choice>
              <mc:Fallback>
                <p:oleObj r:id="rId3" imgW="7205472" imgH="7207301" progId="CorelDRAW.Graphic.10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174625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639763" y="2887663"/>
            <a:ext cx="3810000" cy="3276600"/>
            <a:chOff x="768" y="672"/>
            <a:chExt cx="3360" cy="3024"/>
          </a:xfrm>
        </p:grpSpPr>
        <p:grpSp>
          <p:nvGrpSpPr>
            <p:cNvPr id="4126" name="Group 5"/>
            <p:cNvGrpSpPr>
              <a:grpSpLocks/>
            </p:cNvGrpSpPr>
            <p:nvPr/>
          </p:nvGrpSpPr>
          <p:grpSpPr bwMode="auto">
            <a:xfrm>
              <a:off x="768" y="672"/>
              <a:ext cx="3360" cy="336"/>
              <a:chOff x="768" y="672"/>
              <a:chExt cx="3360" cy="336"/>
            </a:xfrm>
          </p:grpSpPr>
          <p:sp>
            <p:nvSpPr>
              <p:cNvPr id="4190" name="Oval 6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91" name="Oval 7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92" name="Oval 8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93" name="Oval 9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94" name="Oval 10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95" name="Oval 11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96" name="Oval 12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97" name="Oval 13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4127" name="Group 14"/>
            <p:cNvGrpSpPr>
              <a:grpSpLocks/>
            </p:cNvGrpSpPr>
            <p:nvPr/>
          </p:nvGrpSpPr>
          <p:grpSpPr bwMode="auto">
            <a:xfrm>
              <a:off x="768" y="1056"/>
              <a:ext cx="3360" cy="336"/>
              <a:chOff x="768" y="672"/>
              <a:chExt cx="3360" cy="336"/>
            </a:xfrm>
          </p:grpSpPr>
          <p:sp>
            <p:nvSpPr>
              <p:cNvPr id="4182" name="Oval 15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3" name="Oval 16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4" name="Oval 17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5" name="Oval 18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6" name="Oval 19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7" name="Oval 20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8" name="Oval 21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9" name="Oval 22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4128" name="Group 23"/>
            <p:cNvGrpSpPr>
              <a:grpSpLocks/>
            </p:cNvGrpSpPr>
            <p:nvPr/>
          </p:nvGrpSpPr>
          <p:grpSpPr bwMode="auto">
            <a:xfrm>
              <a:off x="768" y="1440"/>
              <a:ext cx="3360" cy="336"/>
              <a:chOff x="768" y="672"/>
              <a:chExt cx="3360" cy="336"/>
            </a:xfrm>
          </p:grpSpPr>
          <p:sp>
            <p:nvSpPr>
              <p:cNvPr id="4174" name="Oval 24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5" name="Oval 25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6" name="Oval 26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7" name="Oval 27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8" name="Oval 28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9" name="Oval 29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0" name="Oval 30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1" name="Oval 31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4129" name="Group 32"/>
            <p:cNvGrpSpPr>
              <a:grpSpLocks/>
            </p:cNvGrpSpPr>
            <p:nvPr/>
          </p:nvGrpSpPr>
          <p:grpSpPr bwMode="auto">
            <a:xfrm>
              <a:off x="768" y="1824"/>
              <a:ext cx="3360" cy="336"/>
              <a:chOff x="768" y="672"/>
              <a:chExt cx="3360" cy="336"/>
            </a:xfrm>
          </p:grpSpPr>
          <p:sp>
            <p:nvSpPr>
              <p:cNvPr id="4166" name="Oval 33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7" name="Oval 34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8" name="Oval 35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9" name="Oval 36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0" name="Oval 37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1" name="Oval 38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2" name="Oval 39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3" name="Oval 40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4130" name="Group 41"/>
            <p:cNvGrpSpPr>
              <a:grpSpLocks/>
            </p:cNvGrpSpPr>
            <p:nvPr/>
          </p:nvGrpSpPr>
          <p:grpSpPr bwMode="auto">
            <a:xfrm>
              <a:off x="768" y="2208"/>
              <a:ext cx="3360" cy="336"/>
              <a:chOff x="768" y="672"/>
              <a:chExt cx="3360" cy="336"/>
            </a:xfrm>
          </p:grpSpPr>
          <p:sp>
            <p:nvSpPr>
              <p:cNvPr id="4158" name="Oval 42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59" name="Oval 43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0" name="Oval 44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1" name="Oval 45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2" name="Oval 46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3" name="Oval 47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4" name="Oval 48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5" name="Oval 49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4131" name="Group 50"/>
            <p:cNvGrpSpPr>
              <a:grpSpLocks/>
            </p:cNvGrpSpPr>
            <p:nvPr/>
          </p:nvGrpSpPr>
          <p:grpSpPr bwMode="auto">
            <a:xfrm>
              <a:off x="768" y="2592"/>
              <a:ext cx="3360" cy="336"/>
              <a:chOff x="768" y="672"/>
              <a:chExt cx="3360" cy="336"/>
            </a:xfrm>
          </p:grpSpPr>
          <p:sp>
            <p:nvSpPr>
              <p:cNvPr id="4150" name="Oval 51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51" name="Oval 52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52" name="Oval 53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53" name="Oval 54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54" name="Oval 55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55" name="Oval 56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56" name="Oval 57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57" name="Oval 58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4132" name="Group 59"/>
            <p:cNvGrpSpPr>
              <a:grpSpLocks/>
            </p:cNvGrpSpPr>
            <p:nvPr/>
          </p:nvGrpSpPr>
          <p:grpSpPr bwMode="auto">
            <a:xfrm>
              <a:off x="768" y="2976"/>
              <a:ext cx="3360" cy="336"/>
              <a:chOff x="768" y="672"/>
              <a:chExt cx="3360" cy="336"/>
            </a:xfrm>
          </p:grpSpPr>
          <p:sp>
            <p:nvSpPr>
              <p:cNvPr id="4142" name="Oval 60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3" name="Oval 61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4" name="Oval 62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5" name="Oval 63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6" name="Oval 64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7" name="Oval 65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8" name="Oval 66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9" name="Oval 67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4133" name="Group 68"/>
            <p:cNvGrpSpPr>
              <a:grpSpLocks/>
            </p:cNvGrpSpPr>
            <p:nvPr/>
          </p:nvGrpSpPr>
          <p:grpSpPr bwMode="auto">
            <a:xfrm>
              <a:off x="768" y="3360"/>
              <a:ext cx="3360" cy="336"/>
              <a:chOff x="768" y="672"/>
              <a:chExt cx="3360" cy="336"/>
            </a:xfrm>
          </p:grpSpPr>
          <p:sp>
            <p:nvSpPr>
              <p:cNvPr id="4134" name="Oval 69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35" name="Oval 70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36" name="Oval 71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37" name="Oval 72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38" name="Oval 73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39" name="Oval 74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0" name="Oval 75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1" name="Oval 76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grpSp>
        <p:nvGrpSpPr>
          <p:cNvPr id="4101" name="Group 77"/>
          <p:cNvGrpSpPr>
            <a:grpSpLocks/>
          </p:cNvGrpSpPr>
          <p:nvPr/>
        </p:nvGrpSpPr>
        <p:grpSpPr bwMode="auto">
          <a:xfrm>
            <a:off x="838200" y="3055938"/>
            <a:ext cx="3429000" cy="2963862"/>
            <a:chOff x="912" y="816"/>
            <a:chExt cx="3024" cy="2736"/>
          </a:xfrm>
        </p:grpSpPr>
        <p:sp>
          <p:nvSpPr>
            <p:cNvPr id="4110" name="Oval 78"/>
            <p:cNvSpPr>
              <a:spLocks noChangeArrowheads="1"/>
            </p:cNvSpPr>
            <p:nvPr/>
          </p:nvSpPr>
          <p:spPr bwMode="auto">
            <a:xfrm>
              <a:off x="912" y="816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1" name="Oval 79"/>
            <p:cNvSpPr>
              <a:spLocks noChangeArrowheads="1"/>
            </p:cNvSpPr>
            <p:nvPr/>
          </p:nvSpPr>
          <p:spPr bwMode="auto">
            <a:xfrm>
              <a:off x="1776" y="816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2" name="Oval 80"/>
            <p:cNvSpPr>
              <a:spLocks noChangeArrowheads="1"/>
            </p:cNvSpPr>
            <p:nvPr/>
          </p:nvSpPr>
          <p:spPr bwMode="auto">
            <a:xfrm>
              <a:off x="2640" y="816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3" name="Oval 81"/>
            <p:cNvSpPr>
              <a:spLocks noChangeArrowheads="1"/>
            </p:cNvSpPr>
            <p:nvPr/>
          </p:nvSpPr>
          <p:spPr bwMode="auto">
            <a:xfrm>
              <a:off x="3504" y="816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4" name="Oval 82"/>
            <p:cNvSpPr>
              <a:spLocks noChangeArrowheads="1"/>
            </p:cNvSpPr>
            <p:nvPr/>
          </p:nvSpPr>
          <p:spPr bwMode="auto">
            <a:xfrm>
              <a:off x="912" y="1584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5" name="Oval 83"/>
            <p:cNvSpPr>
              <a:spLocks noChangeArrowheads="1"/>
            </p:cNvSpPr>
            <p:nvPr/>
          </p:nvSpPr>
          <p:spPr bwMode="auto">
            <a:xfrm>
              <a:off x="1776" y="1584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6" name="Oval 84"/>
            <p:cNvSpPr>
              <a:spLocks noChangeArrowheads="1"/>
            </p:cNvSpPr>
            <p:nvPr/>
          </p:nvSpPr>
          <p:spPr bwMode="auto">
            <a:xfrm>
              <a:off x="2640" y="1584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7" name="Oval 85"/>
            <p:cNvSpPr>
              <a:spLocks noChangeArrowheads="1"/>
            </p:cNvSpPr>
            <p:nvPr/>
          </p:nvSpPr>
          <p:spPr bwMode="auto">
            <a:xfrm>
              <a:off x="3504" y="1584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8" name="Oval 86"/>
            <p:cNvSpPr>
              <a:spLocks noChangeArrowheads="1"/>
            </p:cNvSpPr>
            <p:nvPr/>
          </p:nvSpPr>
          <p:spPr bwMode="auto">
            <a:xfrm>
              <a:off x="912" y="2352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9" name="Oval 87"/>
            <p:cNvSpPr>
              <a:spLocks noChangeArrowheads="1"/>
            </p:cNvSpPr>
            <p:nvPr/>
          </p:nvSpPr>
          <p:spPr bwMode="auto">
            <a:xfrm>
              <a:off x="1776" y="2352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20" name="Oval 88"/>
            <p:cNvSpPr>
              <a:spLocks noChangeArrowheads="1"/>
            </p:cNvSpPr>
            <p:nvPr/>
          </p:nvSpPr>
          <p:spPr bwMode="auto">
            <a:xfrm>
              <a:off x="2640" y="2352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21" name="Oval 89"/>
            <p:cNvSpPr>
              <a:spLocks noChangeArrowheads="1"/>
            </p:cNvSpPr>
            <p:nvPr/>
          </p:nvSpPr>
          <p:spPr bwMode="auto">
            <a:xfrm>
              <a:off x="3504" y="2352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22" name="Oval 90"/>
            <p:cNvSpPr>
              <a:spLocks noChangeArrowheads="1"/>
            </p:cNvSpPr>
            <p:nvPr/>
          </p:nvSpPr>
          <p:spPr bwMode="auto">
            <a:xfrm>
              <a:off x="912" y="3120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23" name="Oval 91"/>
            <p:cNvSpPr>
              <a:spLocks noChangeArrowheads="1"/>
            </p:cNvSpPr>
            <p:nvPr/>
          </p:nvSpPr>
          <p:spPr bwMode="auto">
            <a:xfrm>
              <a:off x="1776" y="3120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24" name="Oval 92"/>
            <p:cNvSpPr>
              <a:spLocks noChangeArrowheads="1"/>
            </p:cNvSpPr>
            <p:nvPr/>
          </p:nvSpPr>
          <p:spPr bwMode="auto">
            <a:xfrm>
              <a:off x="2640" y="3120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25" name="Oval 93"/>
            <p:cNvSpPr>
              <a:spLocks noChangeArrowheads="1"/>
            </p:cNvSpPr>
            <p:nvPr/>
          </p:nvSpPr>
          <p:spPr bwMode="auto">
            <a:xfrm>
              <a:off x="3504" y="3120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4102" name="Text Box 94"/>
          <p:cNvSpPr txBox="1">
            <a:spLocks noChangeArrowheads="1"/>
          </p:cNvSpPr>
          <p:nvPr/>
        </p:nvSpPr>
        <p:spPr bwMode="auto">
          <a:xfrm>
            <a:off x="4267200" y="1447800"/>
            <a:ext cx="4171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1600" b="1" dirty="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“</a:t>
            </a:r>
            <a:r>
              <a:rPr lang="en-GB" altLang="it-IT" sz="1600" b="1" dirty="0">
                <a:solidFill>
                  <a:srgbClr val="FF0000"/>
                </a:solidFill>
                <a:latin typeface="CG Times" pitchFamily="18" charset="0"/>
                <a:cs typeface="Times New Roman" panose="02020603050405020304" pitchFamily="18" charset="0"/>
              </a:rPr>
              <a:t>finite number</a:t>
            </a:r>
            <a:r>
              <a:rPr lang="en-GB" altLang="it-IT" sz="1600" b="1" dirty="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 of equivalent adsorption sites”</a:t>
            </a:r>
          </a:p>
          <a:p>
            <a:pPr algn="ctr"/>
            <a:endParaRPr lang="en-GB" altLang="it-IT" b="1" dirty="0">
              <a:solidFill>
                <a:srgbClr val="FF0000"/>
              </a:solidFill>
              <a:latin typeface="CG Times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Text Box 95"/>
          <p:cNvSpPr txBox="1">
            <a:spLocks noChangeArrowheads="1"/>
          </p:cNvSpPr>
          <p:nvPr/>
        </p:nvSpPr>
        <p:spPr bwMode="auto">
          <a:xfrm>
            <a:off x="3200400" y="533400"/>
            <a:ext cx="3678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2000" b="1"/>
              <a:t>Langmuir Isotherm</a:t>
            </a:r>
          </a:p>
          <a:p>
            <a:pPr algn="ctr"/>
            <a:r>
              <a:rPr lang="en-GB" altLang="it-IT" sz="2000" b="1">
                <a:solidFill>
                  <a:srgbClr val="FF0000"/>
                </a:solidFill>
              </a:rPr>
              <a:t>Limitations and approximations</a:t>
            </a:r>
          </a:p>
        </p:txBody>
      </p:sp>
      <p:sp>
        <p:nvSpPr>
          <p:cNvPr id="4104" name="Oval 96"/>
          <p:cNvSpPr>
            <a:spLocks noChangeArrowheads="1"/>
          </p:cNvSpPr>
          <p:nvPr/>
        </p:nvSpPr>
        <p:spPr bwMode="auto">
          <a:xfrm>
            <a:off x="3276600" y="3505200"/>
            <a:ext cx="490538" cy="4683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105" name="Oval 97"/>
          <p:cNvSpPr>
            <a:spLocks noChangeArrowheads="1"/>
          </p:cNvSpPr>
          <p:nvPr/>
        </p:nvSpPr>
        <p:spPr bwMode="auto">
          <a:xfrm>
            <a:off x="3276600" y="4343400"/>
            <a:ext cx="490538" cy="4683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106" name="Text Box 98"/>
          <p:cNvSpPr txBox="1">
            <a:spLocks noChangeArrowheads="1"/>
          </p:cNvSpPr>
          <p:nvPr/>
        </p:nvSpPr>
        <p:spPr bwMode="auto">
          <a:xfrm>
            <a:off x="1066800" y="2286000"/>
            <a:ext cx="3203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/>
              <a:t>different surface adsorbate structures</a:t>
            </a:r>
          </a:p>
        </p:txBody>
      </p:sp>
      <p:sp>
        <p:nvSpPr>
          <p:cNvPr id="4107" name="Text Box 99"/>
          <p:cNvSpPr txBox="1">
            <a:spLocks noChangeArrowheads="1"/>
          </p:cNvSpPr>
          <p:nvPr/>
        </p:nvSpPr>
        <p:spPr bwMode="auto">
          <a:xfrm>
            <a:off x="5867400" y="2286000"/>
            <a:ext cx="199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/>
              <a:t>surface reconstruction</a:t>
            </a:r>
          </a:p>
        </p:txBody>
      </p:sp>
      <p:pic>
        <p:nvPicPr>
          <p:cNvPr id="4108" name="Picture 10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4290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2990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33400" y="381000"/>
          <a:ext cx="17462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3" imgW="7205472" imgH="7207301" progId="CorelDRAW.Graphic.10">
                  <p:embed/>
                </p:oleObj>
              </mc:Choice>
              <mc:Fallback>
                <p:oleObj r:id="rId3" imgW="7205472" imgH="7207301" progId="CorelDRAW.Graphic.10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174625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639763" y="2887663"/>
            <a:ext cx="3810000" cy="3276600"/>
            <a:chOff x="768" y="672"/>
            <a:chExt cx="3360" cy="3024"/>
          </a:xfrm>
        </p:grpSpPr>
        <p:grpSp>
          <p:nvGrpSpPr>
            <p:cNvPr id="5143" name="Group 4"/>
            <p:cNvGrpSpPr>
              <a:grpSpLocks/>
            </p:cNvGrpSpPr>
            <p:nvPr/>
          </p:nvGrpSpPr>
          <p:grpSpPr bwMode="auto">
            <a:xfrm>
              <a:off x="768" y="672"/>
              <a:ext cx="3360" cy="336"/>
              <a:chOff x="768" y="672"/>
              <a:chExt cx="3360" cy="336"/>
            </a:xfrm>
          </p:grpSpPr>
          <p:sp>
            <p:nvSpPr>
              <p:cNvPr id="5207" name="Oval 5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8" name="Oval 6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9" name="Oval 7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10" name="Oval 8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11" name="Oval 9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12" name="Oval 10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13" name="Oval 11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14" name="Oval 12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5144" name="Group 13"/>
            <p:cNvGrpSpPr>
              <a:grpSpLocks/>
            </p:cNvGrpSpPr>
            <p:nvPr/>
          </p:nvGrpSpPr>
          <p:grpSpPr bwMode="auto">
            <a:xfrm>
              <a:off x="768" y="1056"/>
              <a:ext cx="3360" cy="336"/>
              <a:chOff x="768" y="672"/>
              <a:chExt cx="3360" cy="336"/>
            </a:xfrm>
          </p:grpSpPr>
          <p:sp>
            <p:nvSpPr>
              <p:cNvPr id="5199" name="Oval 14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0" name="Oval 15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1" name="Oval 16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2" name="Oval 17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3" name="Oval 18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4" name="Oval 19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5" name="Oval 20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6" name="Oval 21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5145" name="Group 22"/>
            <p:cNvGrpSpPr>
              <a:grpSpLocks/>
            </p:cNvGrpSpPr>
            <p:nvPr/>
          </p:nvGrpSpPr>
          <p:grpSpPr bwMode="auto">
            <a:xfrm>
              <a:off x="768" y="1440"/>
              <a:ext cx="3360" cy="336"/>
              <a:chOff x="768" y="672"/>
              <a:chExt cx="3360" cy="336"/>
            </a:xfrm>
          </p:grpSpPr>
          <p:sp>
            <p:nvSpPr>
              <p:cNvPr id="5191" name="Oval 23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92" name="Oval 24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93" name="Oval 25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94" name="Oval 26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95" name="Oval 27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96" name="Oval 28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97" name="Oval 29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98" name="Oval 30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5146" name="Group 31"/>
            <p:cNvGrpSpPr>
              <a:grpSpLocks/>
            </p:cNvGrpSpPr>
            <p:nvPr/>
          </p:nvGrpSpPr>
          <p:grpSpPr bwMode="auto">
            <a:xfrm>
              <a:off x="768" y="1824"/>
              <a:ext cx="3360" cy="336"/>
              <a:chOff x="768" y="672"/>
              <a:chExt cx="3360" cy="336"/>
            </a:xfrm>
          </p:grpSpPr>
          <p:sp>
            <p:nvSpPr>
              <p:cNvPr id="5183" name="Oval 32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4" name="Oval 33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5" name="Oval 34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6" name="Oval 35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7" name="Oval 36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8" name="Oval 37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9" name="Oval 38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90" name="Oval 39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5147" name="Group 40"/>
            <p:cNvGrpSpPr>
              <a:grpSpLocks/>
            </p:cNvGrpSpPr>
            <p:nvPr/>
          </p:nvGrpSpPr>
          <p:grpSpPr bwMode="auto">
            <a:xfrm>
              <a:off x="768" y="2208"/>
              <a:ext cx="3360" cy="336"/>
              <a:chOff x="768" y="672"/>
              <a:chExt cx="3360" cy="336"/>
            </a:xfrm>
          </p:grpSpPr>
          <p:sp>
            <p:nvSpPr>
              <p:cNvPr id="5175" name="Oval 41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6" name="Oval 42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7" name="Oval 43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8" name="Oval 44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9" name="Oval 45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0" name="Oval 46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1" name="Oval 47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2" name="Oval 48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5148" name="Group 49"/>
            <p:cNvGrpSpPr>
              <a:grpSpLocks/>
            </p:cNvGrpSpPr>
            <p:nvPr/>
          </p:nvGrpSpPr>
          <p:grpSpPr bwMode="auto">
            <a:xfrm>
              <a:off x="768" y="2592"/>
              <a:ext cx="3360" cy="336"/>
              <a:chOff x="768" y="672"/>
              <a:chExt cx="3360" cy="336"/>
            </a:xfrm>
          </p:grpSpPr>
          <p:sp>
            <p:nvSpPr>
              <p:cNvPr id="5167" name="Oval 50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8" name="Oval 51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9" name="Oval 52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0" name="Oval 53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1" name="Oval 54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2" name="Oval 55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3" name="Oval 56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4" name="Oval 57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5149" name="Group 58"/>
            <p:cNvGrpSpPr>
              <a:grpSpLocks/>
            </p:cNvGrpSpPr>
            <p:nvPr/>
          </p:nvGrpSpPr>
          <p:grpSpPr bwMode="auto">
            <a:xfrm>
              <a:off x="768" y="2976"/>
              <a:ext cx="3360" cy="336"/>
              <a:chOff x="768" y="672"/>
              <a:chExt cx="3360" cy="336"/>
            </a:xfrm>
          </p:grpSpPr>
          <p:sp>
            <p:nvSpPr>
              <p:cNvPr id="5159" name="Oval 59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0" name="Oval 60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1" name="Oval 61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2" name="Oval 62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3" name="Oval 63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4" name="Oval 64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5" name="Oval 65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6" name="Oval 66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5150" name="Group 67"/>
            <p:cNvGrpSpPr>
              <a:grpSpLocks/>
            </p:cNvGrpSpPr>
            <p:nvPr/>
          </p:nvGrpSpPr>
          <p:grpSpPr bwMode="auto">
            <a:xfrm>
              <a:off x="768" y="3360"/>
              <a:ext cx="3360" cy="336"/>
              <a:chOff x="768" y="672"/>
              <a:chExt cx="3360" cy="336"/>
            </a:xfrm>
          </p:grpSpPr>
          <p:sp>
            <p:nvSpPr>
              <p:cNvPr id="5151" name="Oval 68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52" name="Oval 69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53" name="Oval 70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54" name="Oval 71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55" name="Oval 72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56" name="Oval 73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57" name="Oval 74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58" name="Oval 75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sp>
        <p:nvSpPr>
          <p:cNvPr id="5124" name="Oval 76"/>
          <p:cNvSpPr>
            <a:spLocks noChangeArrowheads="1"/>
          </p:cNvSpPr>
          <p:nvPr/>
        </p:nvSpPr>
        <p:spPr bwMode="auto">
          <a:xfrm>
            <a:off x="838200" y="305593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5" name="Oval 77"/>
          <p:cNvSpPr>
            <a:spLocks noChangeArrowheads="1"/>
          </p:cNvSpPr>
          <p:nvPr/>
        </p:nvSpPr>
        <p:spPr bwMode="auto">
          <a:xfrm>
            <a:off x="1817688" y="305593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6" name="Oval 78"/>
          <p:cNvSpPr>
            <a:spLocks noChangeArrowheads="1"/>
          </p:cNvSpPr>
          <p:nvPr/>
        </p:nvSpPr>
        <p:spPr bwMode="auto">
          <a:xfrm>
            <a:off x="2797175" y="305593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7" name="Oval 79"/>
          <p:cNvSpPr>
            <a:spLocks noChangeArrowheads="1"/>
          </p:cNvSpPr>
          <p:nvPr/>
        </p:nvSpPr>
        <p:spPr bwMode="auto">
          <a:xfrm>
            <a:off x="3776663" y="305593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8" name="Oval 80"/>
          <p:cNvSpPr>
            <a:spLocks noChangeArrowheads="1"/>
          </p:cNvSpPr>
          <p:nvPr/>
        </p:nvSpPr>
        <p:spPr bwMode="auto">
          <a:xfrm>
            <a:off x="838200" y="388778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9" name="Oval 81"/>
          <p:cNvSpPr>
            <a:spLocks noChangeArrowheads="1"/>
          </p:cNvSpPr>
          <p:nvPr/>
        </p:nvSpPr>
        <p:spPr bwMode="auto">
          <a:xfrm>
            <a:off x="1817688" y="388778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0" name="Oval 82"/>
          <p:cNvSpPr>
            <a:spLocks noChangeArrowheads="1"/>
          </p:cNvSpPr>
          <p:nvPr/>
        </p:nvSpPr>
        <p:spPr bwMode="auto">
          <a:xfrm>
            <a:off x="2797175" y="388778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1" name="Oval 83"/>
          <p:cNvSpPr>
            <a:spLocks noChangeArrowheads="1"/>
          </p:cNvSpPr>
          <p:nvPr/>
        </p:nvSpPr>
        <p:spPr bwMode="auto">
          <a:xfrm>
            <a:off x="3776663" y="388778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2" name="Oval 84"/>
          <p:cNvSpPr>
            <a:spLocks noChangeArrowheads="1"/>
          </p:cNvSpPr>
          <p:nvPr/>
        </p:nvSpPr>
        <p:spPr bwMode="auto">
          <a:xfrm>
            <a:off x="838200" y="471963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3" name="Oval 85"/>
          <p:cNvSpPr>
            <a:spLocks noChangeArrowheads="1"/>
          </p:cNvSpPr>
          <p:nvPr/>
        </p:nvSpPr>
        <p:spPr bwMode="auto">
          <a:xfrm>
            <a:off x="2797175" y="471963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4" name="Oval 86"/>
          <p:cNvSpPr>
            <a:spLocks noChangeArrowheads="1"/>
          </p:cNvSpPr>
          <p:nvPr/>
        </p:nvSpPr>
        <p:spPr bwMode="auto">
          <a:xfrm>
            <a:off x="3776663" y="471963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5" name="Oval 87"/>
          <p:cNvSpPr>
            <a:spLocks noChangeArrowheads="1"/>
          </p:cNvSpPr>
          <p:nvPr/>
        </p:nvSpPr>
        <p:spPr bwMode="auto">
          <a:xfrm>
            <a:off x="1817688" y="555148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6" name="Oval 88"/>
          <p:cNvSpPr>
            <a:spLocks noChangeArrowheads="1"/>
          </p:cNvSpPr>
          <p:nvPr/>
        </p:nvSpPr>
        <p:spPr bwMode="auto">
          <a:xfrm>
            <a:off x="3776663" y="555148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7" name="Text Box 89"/>
          <p:cNvSpPr txBox="1">
            <a:spLocks noChangeArrowheads="1"/>
          </p:cNvSpPr>
          <p:nvPr/>
        </p:nvSpPr>
        <p:spPr bwMode="auto">
          <a:xfrm>
            <a:off x="4249330" y="1447800"/>
            <a:ext cx="4207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1600" b="1" dirty="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“finite number of </a:t>
            </a:r>
            <a:r>
              <a:rPr lang="en-GB" altLang="it-IT" sz="1600" b="1" dirty="0">
                <a:solidFill>
                  <a:srgbClr val="FF0000"/>
                </a:solidFill>
                <a:latin typeface="CG Times" pitchFamily="18" charset="0"/>
                <a:cs typeface="Times New Roman" panose="02020603050405020304" pitchFamily="18" charset="0"/>
              </a:rPr>
              <a:t>equivalent</a:t>
            </a:r>
            <a:r>
              <a:rPr lang="en-GB" altLang="it-IT" sz="1600" b="1" dirty="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 adsorption sites”</a:t>
            </a:r>
          </a:p>
          <a:p>
            <a:pPr algn="ctr"/>
            <a:endParaRPr lang="en-GB" altLang="it-IT" sz="1600" b="1" dirty="0">
              <a:solidFill>
                <a:srgbClr val="000066"/>
              </a:solidFill>
              <a:latin typeface="CG Times" pitchFamily="18" charset="0"/>
              <a:cs typeface="Times New Roman" panose="02020603050405020304" pitchFamily="18" charset="0"/>
            </a:endParaRPr>
          </a:p>
        </p:txBody>
      </p:sp>
      <p:sp>
        <p:nvSpPr>
          <p:cNvPr id="5138" name="Text Box 90"/>
          <p:cNvSpPr txBox="1">
            <a:spLocks noChangeArrowheads="1"/>
          </p:cNvSpPr>
          <p:nvPr/>
        </p:nvSpPr>
        <p:spPr bwMode="auto">
          <a:xfrm>
            <a:off x="3200400" y="533400"/>
            <a:ext cx="3678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2000" b="1"/>
              <a:t>Langmuir Isotherm</a:t>
            </a:r>
          </a:p>
          <a:p>
            <a:pPr algn="ctr"/>
            <a:r>
              <a:rPr lang="en-GB" altLang="it-IT" sz="2000" b="1">
                <a:solidFill>
                  <a:srgbClr val="FF0000"/>
                </a:solidFill>
              </a:rPr>
              <a:t>Limitations and approximations</a:t>
            </a:r>
          </a:p>
        </p:txBody>
      </p:sp>
      <p:sp>
        <p:nvSpPr>
          <p:cNvPr id="5139" name="Oval 91"/>
          <p:cNvSpPr>
            <a:spLocks noChangeArrowheads="1"/>
          </p:cNvSpPr>
          <p:nvPr/>
        </p:nvSpPr>
        <p:spPr bwMode="auto">
          <a:xfrm>
            <a:off x="3276600" y="3505200"/>
            <a:ext cx="490538" cy="4683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40" name="Oval 92"/>
          <p:cNvSpPr>
            <a:spLocks noChangeArrowheads="1"/>
          </p:cNvSpPr>
          <p:nvPr/>
        </p:nvSpPr>
        <p:spPr bwMode="auto">
          <a:xfrm>
            <a:off x="3276600" y="4343400"/>
            <a:ext cx="490538" cy="4683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41" name="Text Box 93"/>
          <p:cNvSpPr txBox="1">
            <a:spLocks noChangeArrowheads="1"/>
          </p:cNvSpPr>
          <p:nvPr/>
        </p:nvSpPr>
        <p:spPr bwMode="auto">
          <a:xfrm>
            <a:off x="5029200" y="3429000"/>
            <a:ext cx="35829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1600" b="1">
                <a:solidFill>
                  <a:srgbClr val="FF0000"/>
                </a:solidFill>
              </a:rPr>
              <a:t>lateral interactions between adsorbates</a:t>
            </a:r>
          </a:p>
          <a:p>
            <a:pPr algn="ctr"/>
            <a:endParaRPr lang="en-GB" altLang="it-IT" sz="1600" b="1">
              <a:solidFill>
                <a:srgbClr val="FF0000"/>
              </a:solidFill>
            </a:endParaRPr>
          </a:p>
          <a:p>
            <a:pPr algn="ctr"/>
            <a:r>
              <a:rPr lang="en-GB" altLang="it-IT" sz="1600" b="1">
                <a:solidFill>
                  <a:srgbClr val="FF0000"/>
                </a:solidFill>
              </a:rPr>
              <a:t>Enthalpy of adsorption </a:t>
            </a:r>
            <a:r>
              <a:rPr lang="en-GB" altLang="it-IT" sz="1600" b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GB" altLang="it-IT" sz="1600" b="1">
                <a:solidFill>
                  <a:srgbClr val="FF0000"/>
                </a:solidFill>
              </a:rPr>
              <a:t>H</a:t>
            </a:r>
            <a:r>
              <a:rPr lang="en-GB" altLang="it-IT" sz="1600" b="1" baseline="-25000">
                <a:solidFill>
                  <a:srgbClr val="FF0000"/>
                </a:solidFill>
              </a:rPr>
              <a:t>ads</a:t>
            </a:r>
            <a:r>
              <a:rPr lang="en-GB" altLang="it-IT" sz="1600" b="1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altLang="it-IT" sz="1600" b="1">
                <a:solidFill>
                  <a:srgbClr val="FF0000"/>
                </a:solidFill>
              </a:rPr>
              <a:t>depends on site/coverage</a:t>
            </a:r>
          </a:p>
        </p:txBody>
      </p:sp>
      <p:sp>
        <p:nvSpPr>
          <p:cNvPr id="94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660541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05163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33400" y="381000"/>
          <a:ext cx="17462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3" imgW="7205472" imgH="7207301" progId="CorelDRAW.Graphic.10">
                  <p:embed/>
                </p:oleObj>
              </mc:Choice>
              <mc:Fallback>
                <p:oleObj r:id="rId3" imgW="7205472" imgH="7207301" progId="CorelDRAW.Graphic.10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174625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00400" y="533400"/>
            <a:ext cx="3678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2000" b="1"/>
              <a:t>Langmuir Isotherm</a:t>
            </a:r>
          </a:p>
          <a:p>
            <a:pPr algn="ctr"/>
            <a:r>
              <a:rPr lang="en-GB" altLang="it-IT" sz="2000" b="1">
                <a:solidFill>
                  <a:srgbClr val="FF0000"/>
                </a:solidFill>
              </a:rPr>
              <a:t>Limitations and approximations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639763" y="2887663"/>
            <a:ext cx="3810000" cy="3276600"/>
            <a:chOff x="768" y="672"/>
            <a:chExt cx="3360" cy="3024"/>
          </a:xfrm>
        </p:grpSpPr>
        <p:grpSp>
          <p:nvGrpSpPr>
            <p:cNvPr id="6181" name="Group 6"/>
            <p:cNvGrpSpPr>
              <a:grpSpLocks/>
            </p:cNvGrpSpPr>
            <p:nvPr/>
          </p:nvGrpSpPr>
          <p:grpSpPr bwMode="auto">
            <a:xfrm>
              <a:off x="768" y="672"/>
              <a:ext cx="3360" cy="336"/>
              <a:chOff x="768" y="672"/>
              <a:chExt cx="3360" cy="336"/>
            </a:xfrm>
          </p:grpSpPr>
          <p:sp>
            <p:nvSpPr>
              <p:cNvPr id="6245" name="Oval 7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6" name="Oval 8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7" name="Oval 9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8" name="Oval 10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9" name="Oval 11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50" name="Oval 12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51" name="Oval 13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52" name="Oval 14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182" name="Group 15"/>
            <p:cNvGrpSpPr>
              <a:grpSpLocks/>
            </p:cNvGrpSpPr>
            <p:nvPr/>
          </p:nvGrpSpPr>
          <p:grpSpPr bwMode="auto">
            <a:xfrm>
              <a:off x="768" y="1056"/>
              <a:ext cx="3360" cy="336"/>
              <a:chOff x="768" y="672"/>
              <a:chExt cx="3360" cy="336"/>
            </a:xfrm>
          </p:grpSpPr>
          <p:sp>
            <p:nvSpPr>
              <p:cNvPr id="6237" name="Oval 16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8" name="Oval 17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9" name="Oval 18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0" name="Oval 19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1" name="Oval 20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2" name="Oval 21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3" name="Oval 22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4" name="Oval 23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183" name="Group 24"/>
            <p:cNvGrpSpPr>
              <a:grpSpLocks/>
            </p:cNvGrpSpPr>
            <p:nvPr/>
          </p:nvGrpSpPr>
          <p:grpSpPr bwMode="auto">
            <a:xfrm>
              <a:off x="768" y="1440"/>
              <a:ext cx="3360" cy="336"/>
              <a:chOff x="768" y="672"/>
              <a:chExt cx="3360" cy="336"/>
            </a:xfrm>
          </p:grpSpPr>
          <p:sp>
            <p:nvSpPr>
              <p:cNvPr id="6229" name="Oval 25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0" name="Oval 26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1" name="Oval 27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2" name="Oval 28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3" name="Oval 29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4" name="Oval 30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5" name="Oval 31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6" name="Oval 32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184" name="Group 33"/>
            <p:cNvGrpSpPr>
              <a:grpSpLocks/>
            </p:cNvGrpSpPr>
            <p:nvPr/>
          </p:nvGrpSpPr>
          <p:grpSpPr bwMode="auto">
            <a:xfrm>
              <a:off x="768" y="1824"/>
              <a:ext cx="3360" cy="336"/>
              <a:chOff x="768" y="672"/>
              <a:chExt cx="3360" cy="336"/>
            </a:xfrm>
          </p:grpSpPr>
          <p:sp>
            <p:nvSpPr>
              <p:cNvPr id="6221" name="Oval 34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22" name="Oval 35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23" name="Oval 36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24" name="Oval 37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25" name="Oval 38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26" name="Oval 39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27" name="Oval 40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28" name="Oval 41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185" name="Group 42"/>
            <p:cNvGrpSpPr>
              <a:grpSpLocks/>
            </p:cNvGrpSpPr>
            <p:nvPr/>
          </p:nvGrpSpPr>
          <p:grpSpPr bwMode="auto">
            <a:xfrm>
              <a:off x="768" y="2208"/>
              <a:ext cx="3360" cy="336"/>
              <a:chOff x="768" y="672"/>
              <a:chExt cx="3360" cy="336"/>
            </a:xfrm>
          </p:grpSpPr>
          <p:sp>
            <p:nvSpPr>
              <p:cNvPr id="6213" name="Oval 43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4" name="Oval 44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5" name="Oval 45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6" name="Oval 46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7" name="Oval 47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8" name="Oval 48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9" name="Oval 49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20" name="Oval 50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186" name="Group 51"/>
            <p:cNvGrpSpPr>
              <a:grpSpLocks/>
            </p:cNvGrpSpPr>
            <p:nvPr/>
          </p:nvGrpSpPr>
          <p:grpSpPr bwMode="auto">
            <a:xfrm>
              <a:off x="768" y="2592"/>
              <a:ext cx="3360" cy="336"/>
              <a:chOff x="768" y="672"/>
              <a:chExt cx="3360" cy="336"/>
            </a:xfrm>
          </p:grpSpPr>
          <p:sp>
            <p:nvSpPr>
              <p:cNvPr id="6205" name="Oval 52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6" name="Oval 53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7" name="Oval 54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8" name="Oval 55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9" name="Oval 56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0" name="Oval 57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1" name="Oval 58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2" name="Oval 59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187" name="Group 60"/>
            <p:cNvGrpSpPr>
              <a:grpSpLocks/>
            </p:cNvGrpSpPr>
            <p:nvPr/>
          </p:nvGrpSpPr>
          <p:grpSpPr bwMode="auto">
            <a:xfrm>
              <a:off x="768" y="2976"/>
              <a:ext cx="3360" cy="336"/>
              <a:chOff x="768" y="672"/>
              <a:chExt cx="3360" cy="336"/>
            </a:xfrm>
          </p:grpSpPr>
          <p:sp>
            <p:nvSpPr>
              <p:cNvPr id="6197" name="Oval 61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8" name="Oval 62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9" name="Oval 63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0" name="Oval 64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1" name="Oval 65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2" name="Oval 66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3" name="Oval 67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4" name="Oval 68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188" name="Group 69"/>
            <p:cNvGrpSpPr>
              <a:grpSpLocks/>
            </p:cNvGrpSpPr>
            <p:nvPr/>
          </p:nvGrpSpPr>
          <p:grpSpPr bwMode="auto">
            <a:xfrm>
              <a:off x="768" y="3360"/>
              <a:ext cx="3360" cy="336"/>
              <a:chOff x="768" y="672"/>
              <a:chExt cx="3360" cy="336"/>
            </a:xfrm>
          </p:grpSpPr>
          <p:sp>
            <p:nvSpPr>
              <p:cNvPr id="6189" name="Oval 70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0" name="Oval 71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1" name="Oval 72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2" name="Oval 73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3" name="Oval 74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4" name="Oval 75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5" name="Oval 76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6" name="Oval 77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sp>
        <p:nvSpPr>
          <p:cNvPr id="6150" name="Oval 78"/>
          <p:cNvSpPr>
            <a:spLocks noChangeArrowheads="1"/>
          </p:cNvSpPr>
          <p:nvPr/>
        </p:nvSpPr>
        <p:spPr bwMode="auto">
          <a:xfrm>
            <a:off x="838200" y="305593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1" name="Oval 79"/>
          <p:cNvSpPr>
            <a:spLocks noChangeArrowheads="1"/>
          </p:cNvSpPr>
          <p:nvPr/>
        </p:nvSpPr>
        <p:spPr bwMode="auto">
          <a:xfrm>
            <a:off x="1817688" y="305593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2" name="Oval 80"/>
          <p:cNvSpPr>
            <a:spLocks noChangeArrowheads="1"/>
          </p:cNvSpPr>
          <p:nvPr/>
        </p:nvSpPr>
        <p:spPr bwMode="auto">
          <a:xfrm>
            <a:off x="2797175" y="305593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3" name="Oval 81"/>
          <p:cNvSpPr>
            <a:spLocks noChangeArrowheads="1"/>
          </p:cNvSpPr>
          <p:nvPr/>
        </p:nvSpPr>
        <p:spPr bwMode="auto">
          <a:xfrm>
            <a:off x="3776663" y="305593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4" name="Oval 82"/>
          <p:cNvSpPr>
            <a:spLocks noChangeArrowheads="1"/>
          </p:cNvSpPr>
          <p:nvPr/>
        </p:nvSpPr>
        <p:spPr bwMode="auto">
          <a:xfrm>
            <a:off x="838200" y="388778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5" name="Oval 83"/>
          <p:cNvSpPr>
            <a:spLocks noChangeArrowheads="1"/>
          </p:cNvSpPr>
          <p:nvPr/>
        </p:nvSpPr>
        <p:spPr bwMode="auto">
          <a:xfrm>
            <a:off x="1817688" y="388778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6" name="Oval 84"/>
          <p:cNvSpPr>
            <a:spLocks noChangeArrowheads="1"/>
          </p:cNvSpPr>
          <p:nvPr/>
        </p:nvSpPr>
        <p:spPr bwMode="auto">
          <a:xfrm>
            <a:off x="2797175" y="388778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7" name="Oval 85"/>
          <p:cNvSpPr>
            <a:spLocks noChangeArrowheads="1"/>
          </p:cNvSpPr>
          <p:nvPr/>
        </p:nvSpPr>
        <p:spPr bwMode="auto">
          <a:xfrm>
            <a:off x="3776663" y="388778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8" name="Oval 86"/>
          <p:cNvSpPr>
            <a:spLocks noChangeArrowheads="1"/>
          </p:cNvSpPr>
          <p:nvPr/>
        </p:nvSpPr>
        <p:spPr bwMode="auto">
          <a:xfrm>
            <a:off x="838200" y="471963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9" name="Oval 87"/>
          <p:cNvSpPr>
            <a:spLocks noChangeArrowheads="1"/>
          </p:cNvSpPr>
          <p:nvPr/>
        </p:nvSpPr>
        <p:spPr bwMode="auto">
          <a:xfrm>
            <a:off x="3352800" y="3505200"/>
            <a:ext cx="490538" cy="4683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60" name="Oval 88"/>
          <p:cNvSpPr>
            <a:spLocks noChangeArrowheads="1"/>
          </p:cNvSpPr>
          <p:nvPr/>
        </p:nvSpPr>
        <p:spPr bwMode="auto">
          <a:xfrm>
            <a:off x="2797175" y="471963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61" name="Oval 89"/>
          <p:cNvSpPr>
            <a:spLocks noChangeArrowheads="1"/>
          </p:cNvSpPr>
          <p:nvPr/>
        </p:nvSpPr>
        <p:spPr bwMode="auto">
          <a:xfrm>
            <a:off x="3776663" y="471963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62" name="Oval 90"/>
          <p:cNvSpPr>
            <a:spLocks noChangeArrowheads="1"/>
          </p:cNvSpPr>
          <p:nvPr/>
        </p:nvSpPr>
        <p:spPr bwMode="auto">
          <a:xfrm>
            <a:off x="838200" y="555148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63" name="Oval 91"/>
          <p:cNvSpPr>
            <a:spLocks noChangeArrowheads="1"/>
          </p:cNvSpPr>
          <p:nvPr/>
        </p:nvSpPr>
        <p:spPr bwMode="auto">
          <a:xfrm>
            <a:off x="1817688" y="555148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64" name="Oval 92"/>
          <p:cNvSpPr>
            <a:spLocks noChangeArrowheads="1"/>
          </p:cNvSpPr>
          <p:nvPr/>
        </p:nvSpPr>
        <p:spPr bwMode="auto">
          <a:xfrm>
            <a:off x="2797175" y="555148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65" name="Oval 93"/>
          <p:cNvSpPr>
            <a:spLocks noChangeArrowheads="1"/>
          </p:cNvSpPr>
          <p:nvPr/>
        </p:nvSpPr>
        <p:spPr bwMode="auto">
          <a:xfrm>
            <a:off x="3776663" y="555148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66" name="Text Box 94"/>
          <p:cNvSpPr txBox="1">
            <a:spLocks noChangeArrowheads="1"/>
          </p:cNvSpPr>
          <p:nvPr/>
        </p:nvSpPr>
        <p:spPr bwMode="auto">
          <a:xfrm>
            <a:off x="4933950" y="1219200"/>
            <a:ext cx="3125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rate of adsorption</a:t>
            </a:r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 = 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ads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 p </a:t>
            </a:r>
            <a:r>
              <a:rPr lang="en-GB" altLang="it-IT" sz="1600" b="1">
                <a:solidFill>
                  <a:srgbClr val="FF0000"/>
                </a:solidFill>
                <a:latin typeface="CG Times" pitchFamily="18" charset="0"/>
                <a:cs typeface="Times New Roman" panose="02020603050405020304" pitchFamily="18" charset="0"/>
              </a:rPr>
              <a:t>(1 - </a:t>
            </a:r>
            <a:r>
              <a:rPr lang="en-GB" altLang="it-IT" sz="2000" b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1600" b="1">
                <a:solidFill>
                  <a:srgbClr val="FF0000"/>
                </a:solidFill>
                <a:latin typeface="CG Times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GB" altLang="it-IT" b="1">
                <a:solidFill>
                  <a:srgbClr val="FF0000"/>
                </a:solidFill>
                <a:latin typeface="CG Times" pitchFamily="18" charset="0"/>
                <a:cs typeface="Times New Roman" panose="02020603050405020304" pitchFamily="18" charset="0"/>
              </a:rPr>
              <a:t>X</a:t>
            </a:r>
            <a:endParaRPr lang="en-GB" altLang="it-IT">
              <a:solidFill>
                <a:srgbClr val="FF0000"/>
              </a:solidFill>
            </a:endParaRPr>
          </a:p>
        </p:txBody>
      </p:sp>
      <p:sp>
        <p:nvSpPr>
          <p:cNvPr id="6167" name="Line 95"/>
          <p:cNvSpPr>
            <a:spLocks noChangeShapeType="1"/>
          </p:cNvSpPr>
          <p:nvPr/>
        </p:nvSpPr>
        <p:spPr bwMode="auto">
          <a:xfrm flipV="1">
            <a:off x="7620000" y="16002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8" name="Text Box 96"/>
          <p:cNvSpPr txBox="1">
            <a:spLocks noChangeArrowheads="1"/>
          </p:cNvSpPr>
          <p:nvPr/>
        </p:nvSpPr>
        <p:spPr bwMode="auto">
          <a:xfrm>
            <a:off x="3657600" y="2286000"/>
            <a:ext cx="5002213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>
                <a:solidFill>
                  <a:srgbClr val="FF0000"/>
                </a:solidFill>
              </a:rPr>
              <a:t>assumes collision at a vacant site is required for adsorption</a:t>
            </a:r>
          </a:p>
        </p:txBody>
      </p:sp>
      <p:sp>
        <p:nvSpPr>
          <p:cNvPr id="6169" name="Line 97"/>
          <p:cNvSpPr>
            <a:spLocks noChangeShapeType="1"/>
          </p:cNvSpPr>
          <p:nvPr/>
        </p:nvSpPr>
        <p:spPr bwMode="auto">
          <a:xfrm flipV="1">
            <a:off x="5257800" y="3352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0" name="Line 98"/>
          <p:cNvSpPr>
            <a:spLocks noChangeShapeType="1"/>
          </p:cNvSpPr>
          <p:nvPr/>
        </p:nvSpPr>
        <p:spPr bwMode="auto">
          <a:xfrm>
            <a:off x="5257800" y="58674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1" name="Line 99"/>
          <p:cNvSpPr>
            <a:spLocks noChangeShapeType="1"/>
          </p:cNvSpPr>
          <p:nvPr/>
        </p:nvSpPr>
        <p:spPr bwMode="auto">
          <a:xfrm>
            <a:off x="5257800" y="3733800"/>
            <a:ext cx="29718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2" name="Text Box 100"/>
          <p:cNvSpPr txBox="1">
            <a:spLocks noChangeArrowheads="1"/>
          </p:cNvSpPr>
          <p:nvPr/>
        </p:nvSpPr>
        <p:spPr bwMode="auto">
          <a:xfrm>
            <a:off x="7680325" y="5951538"/>
            <a:ext cx="315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en-GB" altLang="it-IT" sz="2000" b="1">
              <a:solidFill>
                <a:srgbClr val="FF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6173" name="Text Box 101"/>
          <p:cNvSpPr txBox="1">
            <a:spLocks noChangeArrowheads="1"/>
          </p:cNvSpPr>
          <p:nvPr/>
        </p:nvSpPr>
        <p:spPr bwMode="auto">
          <a:xfrm rot="-5400000">
            <a:off x="3456781" y="4468019"/>
            <a:ext cx="3114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200" b="1">
                <a:latin typeface="CG Times" pitchFamily="18" charset="0"/>
                <a:cs typeface="Times New Roman" panose="02020603050405020304" pitchFamily="18" charset="0"/>
              </a:rPr>
              <a:t>rate of adsorption i.e. sticking probability (S)</a:t>
            </a:r>
          </a:p>
        </p:txBody>
      </p:sp>
      <p:sp>
        <p:nvSpPr>
          <p:cNvPr id="6174" name="Text Box 102"/>
          <p:cNvSpPr txBox="1">
            <a:spLocks noChangeArrowheads="1"/>
          </p:cNvSpPr>
          <p:nvPr/>
        </p:nvSpPr>
        <p:spPr bwMode="auto">
          <a:xfrm>
            <a:off x="5791200" y="4800600"/>
            <a:ext cx="1050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/>
              <a:t>S </a:t>
            </a:r>
            <a:r>
              <a:rPr lang="en-GB" altLang="it-IT" sz="1600">
                <a:latin typeface="Symbol" panose="05050102010706020507" pitchFamily="18" charset="2"/>
              </a:rPr>
              <a:t>a </a:t>
            </a:r>
            <a:r>
              <a:rPr lang="en-GB" altLang="it-IT" sz="1600" b="1">
                <a:solidFill>
                  <a:srgbClr val="FF0000"/>
                </a:solidFill>
                <a:latin typeface="CG Times" pitchFamily="18" charset="0"/>
                <a:cs typeface="Times New Roman" panose="02020603050405020304" pitchFamily="18" charset="0"/>
              </a:rPr>
              <a:t>(1 - </a:t>
            </a:r>
            <a:r>
              <a:rPr lang="en-GB" altLang="it-IT" sz="1600" b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1600" b="1">
                <a:solidFill>
                  <a:srgbClr val="FF0000"/>
                </a:solidFill>
                <a:latin typeface="CG Times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175" name="Freeform 103"/>
          <p:cNvSpPr>
            <a:spLocks/>
          </p:cNvSpPr>
          <p:nvPr/>
        </p:nvSpPr>
        <p:spPr bwMode="auto">
          <a:xfrm>
            <a:off x="5270500" y="3751263"/>
            <a:ext cx="2971800" cy="2111375"/>
          </a:xfrm>
          <a:custGeom>
            <a:avLst/>
            <a:gdLst>
              <a:gd name="T0" fmla="*/ 0 w 1872"/>
              <a:gd name="T1" fmla="*/ 0 h 1330"/>
              <a:gd name="T2" fmla="*/ 1872 w 1872"/>
              <a:gd name="T3" fmla="*/ 1330 h 1330"/>
              <a:gd name="T4" fmla="*/ 0 60000 65536"/>
              <a:gd name="T5" fmla="*/ 0 60000 65536"/>
              <a:gd name="T6" fmla="*/ 0 w 1872"/>
              <a:gd name="T7" fmla="*/ 0 h 1330"/>
              <a:gd name="T8" fmla="*/ 1872 w 1872"/>
              <a:gd name="T9" fmla="*/ 1330 h 13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72" h="1330">
                <a:moveTo>
                  <a:pt x="0" y="0"/>
                </a:moveTo>
                <a:cubicBezTo>
                  <a:pt x="1025" y="17"/>
                  <a:pt x="1856" y="34"/>
                  <a:pt x="1872" y="13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6" name="Text Box 104"/>
          <p:cNvSpPr txBox="1">
            <a:spLocks noChangeArrowheads="1"/>
          </p:cNvSpPr>
          <p:nvPr/>
        </p:nvSpPr>
        <p:spPr bwMode="auto">
          <a:xfrm>
            <a:off x="6858000" y="3429000"/>
            <a:ext cx="176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>
                <a:solidFill>
                  <a:srgbClr val="FF0000"/>
                </a:solidFill>
              </a:rPr>
              <a:t>precursor kinetics</a:t>
            </a:r>
          </a:p>
        </p:txBody>
      </p:sp>
      <p:sp>
        <p:nvSpPr>
          <p:cNvPr id="6177" name="Line 105"/>
          <p:cNvSpPr>
            <a:spLocks noChangeShapeType="1"/>
          </p:cNvSpPr>
          <p:nvPr/>
        </p:nvSpPr>
        <p:spPr bwMode="auto">
          <a:xfrm>
            <a:off x="2743200" y="2209800"/>
            <a:ext cx="8382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8" name="Line 106"/>
          <p:cNvSpPr>
            <a:spLocks noChangeShapeType="1"/>
          </p:cNvSpPr>
          <p:nvPr/>
        </p:nvSpPr>
        <p:spPr bwMode="auto">
          <a:xfrm flipH="1">
            <a:off x="3505200" y="3810000"/>
            <a:ext cx="76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9" name="Line 107"/>
          <p:cNvSpPr>
            <a:spLocks noChangeShapeType="1"/>
          </p:cNvSpPr>
          <p:nvPr/>
        </p:nvSpPr>
        <p:spPr bwMode="auto">
          <a:xfrm flipH="1">
            <a:off x="2057400" y="4495800"/>
            <a:ext cx="1447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8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474255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e/e9/BET_Multilayer_Adsorption.svg/450px-BET_Multilayer_Adsorp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60" y="2358626"/>
            <a:ext cx="3764280" cy="162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ttangolo 1"/>
          <p:cNvSpPr>
            <a:spLocks noChangeArrowheads="1"/>
          </p:cNvSpPr>
          <p:nvPr/>
        </p:nvSpPr>
        <p:spPr bwMode="auto">
          <a:xfrm>
            <a:off x="562928" y="1484313"/>
            <a:ext cx="8335962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0000"/>
                </a:solidFill>
              </a:rPr>
              <a:t>1. </a:t>
            </a:r>
            <a:r>
              <a:rPr lang="en-US" altLang="it-IT" sz="2400" dirty="0"/>
              <a:t>gas molecules physically adsorb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/>
              <a:t>on a solid in layers infinitely;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0000"/>
                </a:solidFill>
              </a:rPr>
              <a:t>2. </a:t>
            </a:r>
            <a:r>
              <a:rPr lang="en-US" altLang="it-IT" sz="2400" dirty="0"/>
              <a:t>gas molecules only interact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/>
              <a:t>with adjacent layers;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0000"/>
                </a:solidFill>
              </a:rPr>
              <a:t>3. </a:t>
            </a:r>
            <a:r>
              <a:rPr lang="en-US" altLang="it-IT" sz="2400" dirty="0"/>
              <a:t>the Langmuir theory can be applied to each layer.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0000"/>
                </a:solidFill>
              </a:rPr>
              <a:t>4. </a:t>
            </a:r>
            <a:r>
              <a:rPr lang="en-US" altLang="it-IT" sz="2400" dirty="0"/>
              <a:t>the enthalpy of adsorption for the first layer is constant and greater than the second (and higher).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0000"/>
                </a:solidFill>
              </a:rPr>
              <a:t>5. </a:t>
            </a:r>
            <a:r>
              <a:rPr lang="en-US" altLang="it-IT" sz="2400" dirty="0"/>
              <a:t>the enthalpy of adsorption for the second (and higher) layers is the same as the enthalpy of liquefaction.</a:t>
            </a:r>
          </a:p>
        </p:txBody>
      </p:sp>
      <p:sp>
        <p:nvSpPr>
          <p:cNvPr id="9220" name="Rettangolo 2"/>
          <p:cNvSpPr>
            <a:spLocks noChangeArrowheads="1"/>
          </p:cNvSpPr>
          <p:nvPr/>
        </p:nvSpPr>
        <p:spPr bwMode="auto">
          <a:xfrm>
            <a:off x="562928" y="377825"/>
            <a:ext cx="8767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0000"/>
                </a:solidFill>
              </a:rPr>
              <a:t>The concept of the B.E.T. theory is an extension of the Langmuir theory, which is a theory for monolayer molecular adsorption, to multilayer adsorption with the following hypotheses </a:t>
            </a:r>
          </a:p>
        </p:txBody>
      </p:sp>
      <p:sp>
        <p:nvSpPr>
          <p:cNvPr id="5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9942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09040" y="304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</a:rPr>
              <a:t>Physisorption</a:t>
            </a:r>
            <a:endParaRPr lang="en-US" altLang="it-IT" sz="2400">
              <a:solidFill>
                <a:schemeClr val="accent2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56640" y="1066800"/>
            <a:ext cx="7010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Brunauer, Emmett and Teller – BET Theory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* Multilayer adsorption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* Dynamic equilibrium	</a:t>
            </a:r>
            <a:endParaRPr lang="en-US" altLang="it-IT" sz="2400">
              <a:solidFill>
                <a:srgbClr val="FF0000"/>
              </a:solidFill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/>
          </p:nvPr>
        </p:nvGraphicFramePr>
        <p:xfrm>
          <a:off x="1590040" y="3886200"/>
          <a:ext cx="36750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3" imgW="1384300" imgH="241300" progId="Equation.3">
                  <p:embed/>
                </p:oleObj>
              </mc:Choice>
              <mc:Fallback>
                <p:oleObj name="Equation" r:id="rId3" imgW="1384300" imgH="241300" progId="Equation.3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040" y="3886200"/>
                        <a:ext cx="367506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/>
          </p:nvPr>
        </p:nvGraphicFramePr>
        <p:xfrm>
          <a:off x="1590040" y="3124200"/>
          <a:ext cx="26971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5" imgW="1016000" imgH="228600" progId="Equation.3">
                  <p:embed/>
                </p:oleObj>
              </mc:Choice>
              <mc:Fallback>
                <p:oleObj name="Equation" r:id="rId5" imgW="1016000" imgH="228600" progId="Equation.3">
                  <p:embed/>
                  <p:pic>
                    <p:nvPicPr>
                      <p:cNvPr id="1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040" y="3124200"/>
                        <a:ext cx="269716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/>
          </p:nvPr>
        </p:nvGraphicFramePr>
        <p:xfrm>
          <a:off x="1742440" y="5105400"/>
          <a:ext cx="38100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7" imgW="1435100" imgH="241300" progId="Equation.3">
                  <p:embed/>
                </p:oleObj>
              </mc:Choice>
              <mc:Fallback>
                <p:oleObj name="Equation" r:id="rId7" imgW="1435100" imgH="241300" progId="Equation.3">
                  <p:embed/>
                  <p:pic>
                    <p:nvPicPr>
                      <p:cNvPr id="102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2440" y="5105400"/>
                        <a:ext cx="38100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/>
          </p:nvPr>
        </p:nvGraphicFramePr>
        <p:xfrm>
          <a:off x="1675765" y="6019800"/>
          <a:ext cx="39449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9" imgW="1485900" imgH="241300" progId="Equation.3">
                  <p:embed/>
                </p:oleObj>
              </mc:Choice>
              <mc:Fallback>
                <p:oleObj name="Equation" r:id="rId9" imgW="1485900" imgH="241300" progId="Equation.3">
                  <p:embed/>
                  <p:pic>
                    <p:nvPicPr>
                      <p:cNvPr id="102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765" y="6019800"/>
                        <a:ext cx="39449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69544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Second layer</a:t>
            </a:r>
            <a:endParaRPr lang="en-US" altLang="it-IT" sz="240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847840" y="5181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First layer</a:t>
            </a:r>
            <a:endParaRPr lang="en-US" altLang="it-IT" sz="240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75640" y="3276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75640" y="4038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75640" y="525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3.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75184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4.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336902" y="1706562"/>
            <a:ext cx="4114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3873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873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 err="1">
                <a:latin typeface="Symbol" panose="05050102010706020507" pitchFamily="18" charset="2"/>
              </a:rPr>
              <a:t>q</a:t>
            </a:r>
            <a:r>
              <a:rPr lang="it-IT" altLang="it-IT" sz="2000" b="1" baseline="-25000" dirty="0" err="1"/>
              <a:t>o</a:t>
            </a:r>
            <a:r>
              <a:rPr lang="it-IT" altLang="it-IT" sz="2000" dirty="0"/>
              <a:t> 	</a:t>
            </a:r>
            <a:r>
              <a:rPr lang="it-IT" altLang="it-IT" sz="2000" dirty="0" err="1"/>
              <a:t>Fraction</a:t>
            </a:r>
            <a:r>
              <a:rPr lang="it-IT" altLang="it-IT" sz="2000" dirty="0"/>
              <a:t> of </a:t>
            </a:r>
            <a:r>
              <a:rPr lang="it-IT" altLang="it-IT" sz="2000" dirty="0" err="1"/>
              <a:t>surface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unoccupied</a:t>
            </a:r>
            <a:endParaRPr lang="it-IT" altLang="it-IT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/>
              <a:t>A</a:t>
            </a:r>
            <a:r>
              <a:rPr lang="it-IT" altLang="it-IT" sz="2000" b="1" baseline="-25000" dirty="0"/>
              <a:t>1</a:t>
            </a:r>
            <a:r>
              <a:rPr lang="it-IT" altLang="it-IT" sz="2000" dirty="0"/>
              <a:t> 	</a:t>
            </a:r>
            <a:r>
              <a:rPr lang="it-IT" altLang="it-IT" sz="2000" dirty="0" err="1"/>
              <a:t>condensation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coefficient</a:t>
            </a:r>
            <a:r>
              <a:rPr lang="it-IT" altLang="it-IT" sz="2000" dirty="0"/>
              <a:t> 	(</a:t>
            </a:r>
            <a:r>
              <a:rPr lang="it-IT" altLang="it-IT" sz="2000" dirty="0" err="1"/>
              <a:t>adsorption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probability</a:t>
            </a:r>
            <a:r>
              <a:rPr lang="it-IT" altLang="it-IT" sz="20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/>
              <a:t>N</a:t>
            </a:r>
            <a:r>
              <a:rPr lang="it-IT" altLang="it-IT" sz="2000" b="1" baseline="-25000" dirty="0"/>
              <a:t>m</a:t>
            </a:r>
            <a:r>
              <a:rPr lang="it-IT" altLang="it-IT" sz="2000" dirty="0"/>
              <a:t> 	n° of </a:t>
            </a:r>
            <a:r>
              <a:rPr lang="it-IT" altLang="it-IT" sz="2000" dirty="0" err="1"/>
              <a:t>molecules</a:t>
            </a:r>
            <a:r>
              <a:rPr lang="it-IT" altLang="it-IT" sz="2000" dirty="0"/>
              <a:t> in a </a:t>
            </a:r>
            <a:r>
              <a:rPr lang="it-IT" altLang="it-IT" sz="2000" dirty="0" err="1"/>
              <a:t>monolayer</a:t>
            </a:r>
            <a:endParaRPr lang="it-IT" altLang="it-IT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/>
              <a:t>E</a:t>
            </a:r>
            <a:r>
              <a:rPr lang="it-IT" altLang="it-IT" sz="2000" b="1" baseline="-25000" dirty="0"/>
              <a:t>1</a:t>
            </a:r>
            <a:r>
              <a:rPr lang="it-IT" altLang="it-IT" sz="2000" dirty="0"/>
              <a:t> 	Energy of </a:t>
            </a:r>
            <a:r>
              <a:rPr lang="it-IT" altLang="it-IT" sz="2000" dirty="0" err="1"/>
              <a:t>adsorption</a:t>
            </a:r>
            <a:endParaRPr lang="it-IT" altLang="it-IT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latin typeface="Symbol" panose="05050102010706020507" pitchFamily="18" charset="2"/>
              </a:rPr>
              <a:t>n</a:t>
            </a:r>
            <a:r>
              <a:rPr lang="it-IT" altLang="it-IT" sz="2000" b="1" baseline="-25000" dirty="0">
                <a:latin typeface="Symbol Set SWA" pitchFamily="18" charset="2"/>
              </a:rPr>
              <a:t>1</a:t>
            </a:r>
            <a:r>
              <a:rPr lang="it-IT" altLang="it-IT" sz="2000" dirty="0"/>
              <a:t> 	</a:t>
            </a:r>
            <a:r>
              <a:rPr lang="it-IT" altLang="it-IT" sz="2000" dirty="0" err="1"/>
              <a:t>adsorbate’s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vibrational</a:t>
            </a:r>
            <a:r>
              <a:rPr lang="it-IT" altLang="it-IT" sz="2000" dirty="0"/>
              <a:t> 	</a:t>
            </a:r>
            <a:r>
              <a:rPr lang="it-IT" altLang="it-IT" sz="2000" dirty="0" err="1"/>
              <a:t>frequency</a:t>
            </a:r>
            <a:r>
              <a:rPr lang="it-IT" altLang="it-IT" sz="2000" dirty="0"/>
              <a:t> </a:t>
            </a:r>
            <a:endParaRPr lang="en-US" altLang="it-IT" sz="2000" dirty="0"/>
          </a:p>
        </p:txBody>
      </p:sp>
    </p:spTree>
    <p:extLst>
      <p:ext uri="{BB962C8B-B14F-4D97-AF65-F5344CB8AC3E}">
        <p14:creationId xmlns:p14="http://schemas.microsoft.com/office/powerpoint/2010/main" val="2283708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936750" y="609600"/>
          <a:ext cx="38084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3" imgW="1600200" imgH="241300" progId="Equation.3">
                  <p:embed/>
                </p:oleObj>
              </mc:Choice>
              <mc:Fallback>
                <p:oleObj name="Equation" r:id="rId3" imgW="1600200" imgH="241300" progId="Equation.3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609600"/>
                        <a:ext cx="380841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705600" y="685800"/>
            <a:ext cx="117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n</a:t>
            </a:r>
            <a:r>
              <a:rPr lang="it-IT" altLang="it-IT" sz="2400" baseline="30000"/>
              <a:t>th</a:t>
            </a:r>
            <a:r>
              <a:rPr lang="it-IT" altLang="it-IT" sz="2400"/>
              <a:t> layer</a:t>
            </a:r>
            <a:endParaRPr lang="en-US" altLang="it-IT" sz="24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8480" y="1371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Assuming</a:t>
            </a:r>
            <a:r>
              <a:rPr lang="it-IT" altLang="it-IT" sz="2400">
                <a:latin typeface="Symbol" panose="05050102010706020507" pitchFamily="18" charset="2"/>
              </a:rPr>
              <a:t> n</a:t>
            </a:r>
            <a:r>
              <a:rPr lang="it-IT" altLang="it-IT" sz="2400"/>
              <a:t>, E and A constant for 2</a:t>
            </a:r>
            <a:r>
              <a:rPr lang="it-IT" altLang="it-IT" sz="2400" baseline="30000"/>
              <a:t>nd</a:t>
            </a:r>
            <a:r>
              <a:rPr lang="it-IT" altLang="it-IT" sz="2400"/>
              <a:t>, 3</a:t>
            </a:r>
            <a:r>
              <a:rPr lang="it-IT" altLang="it-IT" sz="2400" baseline="30000"/>
              <a:t>rd</a:t>
            </a:r>
            <a:r>
              <a:rPr lang="it-IT" altLang="it-IT" sz="2400"/>
              <a:t>,…n</a:t>
            </a:r>
            <a:r>
              <a:rPr lang="it-IT" altLang="it-IT" sz="2400" baseline="30000"/>
              <a:t>th</a:t>
            </a:r>
            <a:r>
              <a:rPr lang="it-IT" altLang="it-IT" sz="2400"/>
              <a:t> layer (liquid state)</a:t>
            </a:r>
            <a:endParaRPr lang="en-US" altLang="it-IT" sz="2400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981200" y="3124200"/>
          <a:ext cx="34147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5" imgW="1435100" imgH="241300" progId="Equation.3">
                  <p:embed/>
                </p:oleObj>
              </mc:Choice>
              <mc:Fallback>
                <p:oleObj name="Equation" r:id="rId5" imgW="1435100" imgH="241300" progId="Equation.3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24200"/>
                        <a:ext cx="341471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1752600" y="2133600"/>
          <a:ext cx="38100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7" imgW="1435100" imgH="241300" progId="Equation.3">
                  <p:embed/>
                </p:oleObj>
              </mc:Choice>
              <mc:Fallback>
                <p:oleObj name="Equation" r:id="rId7" imgW="1435100" imgH="241300" progId="Equation.3">
                  <p:embed/>
                  <p:pic>
                    <p:nvPicPr>
                      <p:cNvPr id="112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33600"/>
                        <a:ext cx="38100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19800" y="28956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L heat of liquefaction</a:t>
            </a:r>
            <a:endParaRPr lang="en-US" altLang="it-IT" sz="2400">
              <a:solidFill>
                <a:srgbClr val="FF0000"/>
              </a:solidFill>
            </a:endParaRPr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2209800" y="4495800"/>
          <a:ext cx="35401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9" imgW="1333500" imgH="431800" progId="Equation.3">
                  <p:embed/>
                </p:oleObj>
              </mc:Choice>
              <mc:Fallback>
                <p:oleObj name="Equation" r:id="rId9" imgW="1333500" imgH="431800" progId="Equation.3">
                  <p:embed/>
                  <p:pic>
                    <p:nvPicPr>
                      <p:cNvPr id="112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95800"/>
                        <a:ext cx="354012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09600" y="685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5.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620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6.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38200" y="4800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7.</a:t>
            </a:r>
            <a:endParaRPr lang="en-US" altLang="it-IT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91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95680" y="5105400"/>
            <a:ext cx="42672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537200" y="762000"/>
            <a:ext cx="3429000" cy="396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/>
          </p:nvPr>
        </p:nvGraphicFramePr>
        <p:xfrm>
          <a:off x="1224280" y="533400"/>
          <a:ext cx="35401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3" imgW="1333500" imgH="431800" progId="Equation.3">
                  <p:embed/>
                </p:oleObj>
              </mc:Choice>
              <mc:Fallback>
                <p:oleObj name="Equation" r:id="rId3" imgW="1333500" imgH="431800" progId="Equation.3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280" y="533400"/>
                        <a:ext cx="354012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/>
          </p:nvPr>
        </p:nvGraphicFramePr>
        <p:xfrm>
          <a:off x="1232218" y="2100263"/>
          <a:ext cx="337026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5" imgW="1270000" imgH="457200" progId="Equation.3">
                  <p:embed/>
                </p:oleObj>
              </mc:Choice>
              <mc:Fallback>
                <p:oleObj name="Equation" r:id="rId5" imgW="1270000" imgH="457200" progId="Equation.3">
                  <p:embed/>
                  <p:pic>
                    <p:nvPicPr>
                      <p:cNvPr id="12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218" y="2100263"/>
                        <a:ext cx="3370262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/>
          </p:nvPr>
        </p:nvGraphicFramePr>
        <p:xfrm>
          <a:off x="1224280" y="3581400"/>
          <a:ext cx="337026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7" imgW="1270000" imgH="457200" progId="Equation.3">
                  <p:embed/>
                </p:oleObj>
              </mc:Choice>
              <mc:Fallback>
                <p:oleObj name="Equation" r:id="rId7" imgW="1270000" imgH="457200" progId="Equation.3">
                  <p:embed/>
                  <p:pic>
                    <p:nvPicPr>
                      <p:cNvPr id="12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280" y="3581400"/>
                        <a:ext cx="3370263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>
            <p:extLst/>
          </p:nvPr>
        </p:nvGraphicFramePr>
        <p:xfrm>
          <a:off x="1452880" y="5105400"/>
          <a:ext cx="36068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Equation" r:id="rId9" imgW="1358900" imgH="457200" progId="Equation.3">
                  <p:embed/>
                </p:oleObj>
              </mc:Choice>
              <mc:Fallback>
                <p:oleObj name="Equation" r:id="rId9" imgW="1358900" imgH="457200" progId="Equation.3">
                  <p:embed/>
                  <p:pic>
                    <p:nvPicPr>
                      <p:cNvPr id="122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880" y="5105400"/>
                        <a:ext cx="360680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extLst/>
          </p:nvPr>
        </p:nvGraphicFramePr>
        <p:xfrm>
          <a:off x="6446838" y="955675"/>
          <a:ext cx="14160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11" imgW="533169" imgH="228501" progId="Equation.3">
                  <p:embed/>
                </p:oleObj>
              </mc:Choice>
              <mc:Fallback>
                <p:oleObj name="Equation" r:id="rId11" imgW="533169" imgH="228501" progId="Equation.3">
                  <p:embed/>
                  <p:pic>
                    <p:nvPicPr>
                      <p:cNvPr id="122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955675"/>
                        <a:ext cx="14160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>
            <p:extLst/>
          </p:nvPr>
        </p:nvGraphicFramePr>
        <p:xfrm>
          <a:off x="5811838" y="1905000"/>
          <a:ext cx="26971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13" imgW="1016000" imgH="228600" progId="Equation.3">
                  <p:embed/>
                </p:oleObj>
              </mc:Choice>
              <mc:Fallback>
                <p:oleObj name="Equation" r:id="rId13" imgW="1016000" imgH="228600" progId="Equation.3">
                  <p:embed/>
                  <p:pic>
                    <p:nvPicPr>
                      <p:cNvPr id="122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838" y="1905000"/>
                        <a:ext cx="26971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/>
          </p:nvPr>
        </p:nvGraphicFramePr>
        <p:xfrm>
          <a:off x="5741988" y="2727325"/>
          <a:ext cx="28987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15" imgW="1091726" imgH="241195" progId="Equation.3">
                  <p:embed/>
                </p:oleObj>
              </mc:Choice>
              <mc:Fallback>
                <p:oleObj name="Equation" r:id="rId15" imgW="1091726" imgH="241195" progId="Equation.3">
                  <p:embed/>
                  <p:pic>
                    <p:nvPicPr>
                      <p:cNvPr id="122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2727325"/>
                        <a:ext cx="289877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/>
          </p:nvPr>
        </p:nvGraphicFramePr>
        <p:xfrm>
          <a:off x="5537200" y="3733800"/>
          <a:ext cx="33718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Equation" r:id="rId17" imgW="1269449" imgH="241195" progId="Equation.3">
                  <p:embed/>
                </p:oleObj>
              </mc:Choice>
              <mc:Fallback>
                <p:oleObj name="Equation" r:id="rId17" imgW="1269449" imgH="241195" progId="Equation.3">
                  <p:embed/>
                  <p:pic>
                    <p:nvPicPr>
                      <p:cNvPr id="122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733800"/>
                        <a:ext cx="33718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62280" y="76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7.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38480" y="2362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8.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62280" y="388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9.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62280" y="5410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10.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080000" y="1066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11.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080000" y="1981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12.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080000" y="2819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13.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080000" y="3810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14.</a:t>
            </a:r>
            <a:endParaRPr lang="en-US" altLang="it-IT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6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o immagini per physisor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3641725"/>
            <a:ext cx="4005262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Risultato immagini per physisor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" y="1105535"/>
            <a:ext cx="4826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asellaDiTesto 1"/>
          <p:cNvSpPr txBox="1">
            <a:spLocks noChangeArrowheads="1"/>
          </p:cNvSpPr>
          <p:nvPr/>
        </p:nvSpPr>
        <p:spPr bwMode="auto">
          <a:xfrm>
            <a:off x="1763713" y="404813"/>
            <a:ext cx="4310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>
                <a:solidFill>
                  <a:schemeClr val="accent2"/>
                </a:solidFill>
              </a:rPr>
              <a:t>Physisorption and chemisorption </a:t>
            </a:r>
          </a:p>
        </p:txBody>
      </p:sp>
    </p:spTree>
    <p:extLst>
      <p:ext uri="{BB962C8B-B14F-4D97-AF65-F5344CB8AC3E}">
        <p14:creationId xmlns:p14="http://schemas.microsoft.com/office/powerpoint/2010/main" val="1212647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82040" y="304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The total number of molecules adsorbed at equilibrium is</a:t>
            </a:r>
            <a:endParaRPr lang="en-US" altLang="it-IT" sz="240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extLst/>
          </p:nvPr>
        </p:nvGraphicFramePr>
        <p:xfrm>
          <a:off x="853440" y="990600"/>
          <a:ext cx="76835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3" imgW="3632200" imgH="228600" progId="Equation.3">
                  <p:embed/>
                </p:oleObj>
              </mc:Choice>
              <mc:Fallback>
                <p:oleObj name="Equation" r:id="rId3" imgW="3632200" imgH="228600" progId="Equation.3">
                  <p:embed/>
                  <p:pic>
                    <p:nvPicPr>
                      <p:cNvPr id="13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" y="990600"/>
                        <a:ext cx="76835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58240" y="1752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Substituting for </a:t>
            </a: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/>
              <a:t>1</a:t>
            </a:r>
            <a:r>
              <a:rPr lang="it-IT" altLang="it-IT" sz="2400"/>
              <a:t>, </a:t>
            </a: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/>
              <a:t>2 </a:t>
            </a:r>
            <a:r>
              <a:rPr lang="it-IT" altLang="it-IT" sz="2400"/>
              <a:t>, …</a:t>
            </a:r>
            <a:endParaRPr lang="en-US" altLang="it-IT" sz="2400"/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>
            <p:extLst/>
          </p:nvPr>
        </p:nvGraphicFramePr>
        <p:xfrm>
          <a:off x="1920240" y="2286000"/>
          <a:ext cx="5400675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5" imgW="2552700" imgH="685800" progId="Equation.3">
                  <p:embed/>
                </p:oleObj>
              </mc:Choice>
              <mc:Fallback>
                <p:oleObj name="Equation" r:id="rId5" imgW="2552700" imgH="685800" progId="Equation.3">
                  <p:embed/>
                  <p:pic>
                    <p:nvPicPr>
                      <p:cNvPr id="13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240" y="2286000"/>
                        <a:ext cx="5400675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301240" y="4038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/>
              <a:t>Since</a:t>
            </a:r>
            <a:r>
              <a:rPr lang="it-IT" altLang="it-IT" sz="2400" dirty="0"/>
              <a:t> </a:t>
            </a:r>
            <a:r>
              <a:rPr lang="it-IT" altLang="it-IT" sz="2400" dirty="0">
                <a:latin typeface="Symbol" panose="05050102010706020507" pitchFamily="18" charset="2"/>
              </a:rPr>
              <a:t>a</a:t>
            </a:r>
            <a:r>
              <a:rPr lang="it-IT" altLang="it-IT" sz="2400" dirty="0"/>
              <a:t> and </a:t>
            </a:r>
            <a:r>
              <a:rPr lang="it-IT" altLang="it-IT" sz="2400" dirty="0">
                <a:latin typeface="Symbol" panose="05050102010706020507" pitchFamily="18" charset="2"/>
              </a:rPr>
              <a:t>b</a:t>
            </a:r>
            <a:r>
              <a:rPr lang="it-IT" altLang="it-IT" sz="2400" dirty="0"/>
              <a:t> are constant</a:t>
            </a:r>
            <a:endParaRPr lang="en-US" altLang="it-IT" sz="2400" dirty="0"/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>
            <p:extLst/>
          </p:nvPr>
        </p:nvGraphicFramePr>
        <p:xfrm>
          <a:off x="3215640" y="4800600"/>
          <a:ext cx="10747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7" imgW="507780" imgH="203112" progId="Equation.3">
                  <p:embed/>
                </p:oleObj>
              </mc:Choice>
              <mc:Fallback>
                <p:oleObj name="Equation" r:id="rId7" imgW="507780" imgH="203112" progId="Equation.3">
                  <p:embed/>
                  <p:pic>
                    <p:nvPicPr>
                      <p:cNvPr id="133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40" y="4800600"/>
                        <a:ext cx="10747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>
            <p:extLst/>
          </p:nvPr>
        </p:nvGraphicFramePr>
        <p:xfrm>
          <a:off x="1996440" y="5562600"/>
          <a:ext cx="2417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9" imgW="1143000" imgH="431800" progId="Equation.3">
                  <p:embed/>
                </p:oleObj>
              </mc:Choice>
              <mc:Fallback>
                <p:oleObj name="Equation" r:id="rId9" imgW="1143000" imgH="431800" progId="Equation.3">
                  <p:embed/>
                  <p:pic>
                    <p:nvPicPr>
                      <p:cNvPr id="133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440" y="5562600"/>
                        <a:ext cx="24177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7244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15.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739640" y="1752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from</a:t>
            </a:r>
            <a:r>
              <a:rPr lang="it-IT" altLang="it-IT" sz="2400">
                <a:solidFill>
                  <a:srgbClr val="FF0000"/>
                </a:solidFill>
              </a:rPr>
              <a:t> 11-14.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53440" y="243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16.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158240" y="4648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17.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77240" y="5791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18.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892040" y="5791200"/>
            <a:ext cx="2895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from</a:t>
            </a:r>
            <a:r>
              <a:rPr lang="it-IT" altLang="it-IT" sz="2400">
                <a:solidFill>
                  <a:srgbClr val="FF0000"/>
                </a:solidFill>
              </a:rPr>
              <a:t> 7-10.</a:t>
            </a:r>
            <a:endParaRPr lang="en-US" altLang="it-IT" sz="24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it-IT" sz="2400"/>
          </a:p>
        </p:txBody>
      </p:sp>
    </p:spTree>
    <p:extLst>
      <p:ext uri="{BB962C8B-B14F-4D97-AF65-F5344CB8AC3E}">
        <p14:creationId xmlns:p14="http://schemas.microsoft.com/office/powerpoint/2010/main" val="2939124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514600" y="685800"/>
          <a:ext cx="10747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3" imgW="507780" imgH="203112" progId="Equation.3">
                  <p:embed/>
                </p:oleObj>
              </mc:Choice>
              <mc:Fallback>
                <p:oleObj name="Equation" r:id="rId3" imgW="507780" imgH="203112" progId="Equation.3">
                  <p:embed/>
                  <p:pic>
                    <p:nvPicPr>
                      <p:cNvPr id="143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685800"/>
                        <a:ext cx="10747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Substituting                          in  16.</a:t>
            </a:r>
            <a:endParaRPr lang="en-US" altLang="it-IT" sz="240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635125" y="1143000"/>
          <a:ext cx="45672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5" imgW="2159000" imgH="431800" progId="Equation.3">
                  <p:embed/>
                </p:oleObj>
              </mc:Choice>
              <mc:Fallback>
                <p:oleObj name="Equation" r:id="rId5" imgW="2159000" imgH="431800" progId="Equation.3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1143000"/>
                        <a:ext cx="45672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9600" y="12557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19.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600200" y="2322513"/>
          <a:ext cx="19335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7" imgW="914400" imgH="431800" progId="Equation.3">
                  <p:embed/>
                </p:oleObj>
              </mc:Choice>
              <mc:Fallback>
                <p:oleObj name="Equation" r:id="rId7" imgW="914400" imgH="431800" progId="Equation.3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22513"/>
                        <a:ext cx="19335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09600" y="25511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20.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524000" y="3694113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1 = </a:t>
            </a: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>
                <a:latin typeface="Symbol" panose="05050102010706020507" pitchFamily="18" charset="2"/>
              </a:rPr>
              <a:t>0 </a:t>
            </a:r>
            <a:r>
              <a:rPr lang="it-IT" altLang="it-IT" sz="2400">
                <a:latin typeface="Symbol" panose="05050102010706020507" pitchFamily="18" charset="2"/>
              </a:rPr>
              <a:t>+</a:t>
            </a:r>
            <a:r>
              <a:rPr lang="it-IT" altLang="it-IT" sz="2400" baseline="-25000">
                <a:latin typeface="Symbol" panose="05050102010706020507" pitchFamily="18" charset="2"/>
              </a:rPr>
              <a:t> </a:t>
            </a: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>
                <a:latin typeface="Symbol" panose="05050102010706020507" pitchFamily="18" charset="2"/>
              </a:rPr>
              <a:t>1</a:t>
            </a:r>
            <a:r>
              <a:rPr lang="it-IT" altLang="it-IT" sz="2400">
                <a:latin typeface="Symbol" panose="05050102010706020507" pitchFamily="18" charset="2"/>
              </a:rPr>
              <a:t> + q</a:t>
            </a:r>
            <a:r>
              <a:rPr lang="it-IT" altLang="it-IT" sz="2400" baseline="-25000">
                <a:latin typeface="Symbol" panose="05050102010706020507" pitchFamily="18" charset="2"/>
              </a:rPr>
              <a:t>2  </a:t>
            </a:r>
            <a:r>
              <a:rPr lang="it-IT" altLang="it-IT" sz="2400">
                <a:latin typeface="Symbol" panose="05050102010706020507" pitchFamily="18" charset="2"/>
              </a:rPr>
              <a:t>+.....q</a:t>
            </a:r>
            <a:r>
              <a:rPr lang="it-IT" altLang="it-IT" sz="2400" baseline="-25000"/>
              <a:t>n</a:t>
            </a:r>
            <a:endParaRPr lang="en-US" altLang="it-IT" sz="2400" baseline="-25000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09600" y="36941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21.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1371600" y="4532313"/>
          <a:ext cx="4378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Equation" r:id="rId9" imgW="2070100" imgH="431800" progId="Equation.3">
                  <p:embed/>
                </p:oleObj>
              </mc:Choice>
              <mc:Fallback>
                <p:oleObj name="Equation" r:id="rId9" imgW="2070100" imgH="431800" progId="Equation.3">
                  <p:embed/>
                  <p:pic>
                    <p:nvPicPr>
                      <p:cNvPr id="14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532313"/>
                        <a:ext cx="4378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09600" y="46847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22.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219200" y="54102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Substituting 22 into 20</a:t>
            </a:r>
            <a:endParaRPr lang="en-US" altLang="it-IT" sz="2400"/>
          </a:p>
        </p:txBody>
      </p:sp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4724400" y="5715000"/>
          <a:ext cx="3249613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Equation" r:id="rId11" imgW="1536033" imgH="444307" progId="Equation.3">
                  <p:embed/>
                </p:oleObj>
              </mc:Choice>
              <mc:Fallback>
                <p:oleObj name="Equation" r:id="rId11" imgW="1536033" imgH="444307" progId="Equation.3">
                  <p:embed/>
                  <p:pic>
                    <p:nvPicPr>
                      <p:cNvPr id="143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715000"/>
                        <a:ext cx="3249613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657600" y="6096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23.</a:t>
            </a:r>
            <a:endParaRPr lang="en-US" altLang="it-IT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94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278063" y="1219200"/>
          <a:ext cx="4027487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Equation" r:id="rId3" imgW="1905000" imgH="444500" progId="Equation.3">
                  <p:embed/>
                </p:oleObj>
              </mc:Choice>
              <mc:Fallback>
                <p:oleObj name="Equation" r:id="rId3" imgW="1905000" imgH="444500" progId="Equation.3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1219200"/>
                        <a:ext cx="4027487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/>
              <a:t>Replacing</a:t>
            </a:r>
            <a:r>
              <a:rPr lang="it-IT" altLang="it-IT" sz="2400" dirty="0"/>
              <a:t> </a:t>
            </a:r>
            <a:r>
              <a:rPr lang="it-IT" altLang="it-IT" sz="2400" dirty="0" err="1">
                <a:latin typeface="Symbol Set SWA" pitchFamily="18" charset="2"/>
              </a:rPr>
              <a:t>q</a:t>
            </a:r>
            <a:r>
              <a:rPr lang="it-IT" altLang="it-IT" sz="2400" baseline="-25000" dirty="0" err="1"/>
              <a:t>n</a:t>
            </a:r>
            <a:r>
              <a:rPr lang="it-IT" altLang="it-IT" sz="2400" baseline="-25000" dirty="0"/>
              <a:t> </a:t>
            </a:r>
            <a:r>
              <a:rPr lang="it-IT" altLang="it-IT" sz="2400" dirty="0"/>
              <a:t>in 23. with </a:t>
            </a:r>
            <a:r>
              <a:rPr lang="it-IT" altLang="it-IT" sz="2400" dirty="0">
                <a:latin typeface="Symbol" panose="05050102010706020507" pitchFamily="18" charset="2"/>
              </a:rPr>
              <a:t>ab</a:t>
            </a:r>
            <a:r>
              <a:rPr lang="it-IT" altLang="it-IT" sz="2400" baseline="30000" dirty="0"/>
              <a:t>n-1</a:t>
            </a:r>
            <a:r>
              <a:rPr lang="it-IT" altLang="it-IT" sz="2400" dirty="0">
                <a:latin typeface="Symbol" panose="05050102010706020507" pitchFamily="18" charset="2"/>
              </a:rPr>
              <a:t>q</a:t>
            </a:r>
            <a:r>
              <a:rPr lang="it-IT" altLang="it-IT" sz="2400" baseline="-25000" dirty="0"/>
              <a:t>o</a:t>
            </a:r>
            <a:r>
              <a:rPr lang="it-IT" altLang="it-IT" sz="2400" dirty="0"/>
              <a:t> from 14.</a:t>
            </a:r>
            <a:endParaRPr lang="en-US" altLang="it-IT" sz="2400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24.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62000" y="2293938"/>
            <a:ext cx="464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Replacing </a:t>
            </a:r>
            <a:r>
              <a:rPr lang="it-IT" altLang="it-IT" sz="2400">
                <a:latin typeface="Symbol Set SWA" pitchFamily="18" charset="2"/>
              </a:rPr>
              <a:t>a </a:t>
            </a:r>
            <a:r>
              <a:rPr lang="it-IT" altLang="it-IT" sz="2400"/>
              <a:t>in 24. with C</a:t>
            </a:r>
            <a:r>
              <a:rPr lang="it-IT" altLang="it-IT" sz="2400">
                <a:latin typeface="Symbol Set SWA" pitchFamily="18" charset="2"/>
              </a:rPr>
              <a:t>b </a:t>
            </a:r>
            <a:r>
              <a:rPr lang="it-IT" altLang="it-IT" sz="2400"/>
              <a:t>from 17.</a:t>
            </a:r>
            <a:endParaRPr lang="en-US" altLang="it-IT" sz="2400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352675" y="3124200"/>
          <a:ext cx="38925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Equation" r:id="rId5" imgW="1841500" imgH="444500" progId="Equation.3">
                  <p:embed/>
                </p:oleObj>
              </mc:Choice>
              <mc:Fallback>
                <p:oleObj name="Equation" r:id="rId5" imgW="1841500" imgH="444500" progId="Equation.3">
                  <p:embed/>
                  <p:pic>
                    <p:nvPicPr>
                      <p:cNvPr id="15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3124200"/>
                        <a:ext cx="389255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057400" y="4419600"/>
          <a:ext cx="49926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7" imgW="2362200" imgH="457200" progId="Equation.3">
                  <p:embed/>
                </p:oleObj>
              </mc:Choice>
              <mc:Fallback>
                <p:oleObj name="Equation" r:id="rId7" imgW="2362200" imgH="457200" progId="Equation.3">
                  <p:embed/>
                  <p:pic>
                    <p:nvPicPr>
                      <p:cNvPr id="153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19600"/>
                        <a:ext cx="499268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838200" y="4267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Since</a:t>
            </a:r>
            <a:endParaRPr lang="en-US" altLang="it-IT" sz="24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219200" y="3200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25.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066800" y="472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26.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2554288" y="5651500"/>
          <a:ext cx="38115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9" imgW="1803400" imgH="431800" progId="Equation.3">
                  <p:embed/>
                </p:oleObj>
              </mc:Choice>
              <mc:Fallback>
                <p:oleObj name="Equation" r:id="rId9" imgW="1803400" imgH="431800" progId="Equation.3">
                  <p:embed/>
                  <p:pic>
                    <p:nvPicPr>
                      <p:cNvPr id="153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5651500"/>
                        <a:ext cx="38115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143000" y="571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27.</a:t>
            </a:r>
            <a:endParaRPr lang="en-US" altLang="it-IT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53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479675" y="381000"/>
          <a:ext cx="2309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3" imgW="1091726" imgH="431613" progId="Equation.3">
                  <p:embed/>
                </p:oleObj>
              </mc:Choice>
              <mc:Fallback>
                <p:oleObj name="Equation" r:id="rId3" imgW="1091726" imgH="431613" progId="Equation.3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381000"/>
                        <a:ext cx="23098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From 20. </a:t>
            </a:r>
            <a:endParaRPr lang="en-US" altLang="it-IT" sz="24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90600" y="17526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Substituting 28 in 27. </a:t>
            </a:r>
            <a:endParaRPr lang="en-US" altLang="it-IT" sz="2400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984375" y="2514600"/>
          <a:ext cx="2738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5" imgW="1295400" imgH="431800" progId="Equation.3">
                  <p:embed/>
                </p:oleObj>
              </mc:Choice>
              <mc:Fallback>
                <p:oleObj name="Equation" r:id="rId5" imgW="1295400" imgH="431800" progId="Equation.3">
                  <p:embed/>
                  <p:pic>
                    <p:nvPicPr>
                      <p:cNvPr id="16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2514600"/>
                        <a:ext cx="27384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85800" y="838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28.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57200" y="2667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29.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1828800" y="3657600"/>
          <a:ext cx="255111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7" imgW="1206500" imgH="419100" progId="Equation.3">
                  <p:embed/>
                </p:oleObj>
              </mc:Choice>
              <mc:Fallback>
                <p:oleObj name="Equation" r:id="rId7" imgW="1206500" imgH="419100" progId="Equation.3">
                  <p:embed/>
                  <p:pic>
                    <p:nvPicPr>
                      <p:cNvPr id="163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57600"/>
                        <a:ext cx="2551113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85800" y="388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30.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62000" y="48006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Introducing </a:t>
            </a: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/>
              <a:t>o</a:t>
            </a:r>
            <a:r>
              <a:rPr lang="it-IT" altLang="it-IT" sz="2400"/>
              <a:t> from 30. into 20</a:t>
            </a:r>
            <a:endParaRPr lang="en-US" altLang="it-IT" sz="2400"/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1944688" y="5499100"/>
          <a:ext cx="33559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9" imgW="1587500" imgH="431800" progId="Equation.3">
                  <p:embed/>
                </p:oleObj>
              </mc:Choice>
              <mc:Fallback>
                <p:oleObj name="Equation" r:id="rId9" imgW="1587500" imgH="431800" progId="Equation.3">
                  <p:embed/>
                  <p:pic>
                    <p:nvPicPr>
                      <p:cNvPr id="163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5499100"/>
                        <a:ext cx="33559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62000" y="571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31.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324600" y="4953000"/>
            <a:ext cx="2362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b"/>
            </a:pPr>
            <a:r>
              <a:rPr lang="it-IT" altLang="it-IT" sz="2400"/>
              <a:t> = 1 when 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it-IT" altLang="it-IT" sz="2400"/>
              <a:t>N/N</a:t>
            </a:r>
            <a:r>
              <a:rPr lang="it-IT" altLang="it-IT" sz="2400" baseline="-25000"/>
              <a:t>m </a:t>
            </a:r>
            <a:r>
              <a:rPr lang="it-IT" altLang="it-IT" sz="2400"/>
              <a:t>= infinite</a:t>
            </a:r>
            <a:endParaRPr lang="en-US" altLang="it-IT" sz="2400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867400" y="6035675"/>
            <a:ext cx="289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Condensation on the surface or P/P</a:t>
            </a:r>
            <a:r>
              <a:rPr lang="it-IT" altLang="it-IT" sz="2400" baseline="-25000"/>
              <a:t>0</a:t>
            </a:r>
            <a:r>
              <a:rPr lang="it-IT" altLang="it-IT" sz="2400"/>
              <a:t>  = 1</a:t>
            </a:r>
            <a:endParaRPr lang="en-US" altLang="it-IT" sz="2400"/>
          </a:p>
        </p:txBody>
      </p:sp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4953000" y="1600200"/>
          <a:ext cx="38115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11" imgW="1803400" imgH="431800" progId="Equation.3">
                  <p:embed/>
                </p:oleObj>
              </mc:Choice>
              <mc:Fallback>
                <p:oleObj name="Equation" r:id="rId11" imgW="1803400" imgH="431800" progId="Equation.3">
                  <p:embed/>
                  <p:pic>
                    <p:nvPicPr>
                      <p:cNvPr id="164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00200"/>
                        <a:ext cx="38115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3505200" y="1143000"/>
            <a:ext cx="2362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753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143000" y="838200"/>
          <a:ext cx="36068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3" imgW="1358900" imgH="457200" progId="Equation.3">
                  <p:embed/>
                </p:oleObj>
              </mc:Choice>
              <mc:Fallback>
                <p:oleObj name="Equation" r:id="rId3" imgW="1358900" imgH="457200" progId="Equation.3">
                  <p:embed/>
                  <p:pic>
                    <p:nvPicPr>
                      <p:cNvPr id="17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38200"/>
                        <a:ext cx="360680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99440" y="22225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Considering</a:t>
            </a:r>
            <a:r>
              <a:rPr lang="it-IT" altLang="it-IT" sz="2400" dirty="0"/>
              <a:t> </a:t>
            </a:r>
            <a:r>
              <a:rPr lang="it-IT" altLang="it-IT" sz="2400" dirty="0" err="1"/>
              <a:t>Eq</a:t>
            </a:r>
            <a:r>
              <a:rPr lang="it-IT" altLang="it-IT" sz="2400" dirty="0"/>
              <a:t>. 10 for P/P</a:t>
            </a:r>
            <a:r>
              <a:rPr lang="it-IT" altLang="it-IT" sz="2400" baseline="-25000" dirty="0"/>
              <a:t>0</a:t>
            </a:r>
            <a:r>
              <a:rPr lang="it-IT" altLang="it-IT" sz="2400" dirty="0"/>
              <a:t>  = 1  , </a:t>
            </a:r>
            <a:r>
              <a:rPr lang="it-IT" altLang="it-IT" sz="2400" dirty="0">
                <a:latin typeface="Symbol" panose="05050102010706020507" pitchFamily="18" charset="2"/>
              </a:rPr>
              <a:t>b</a:t>
            </a:r>
            <a:r>
              <a:rPr lang="it-IT" altLang="it-IT" sz="2400" dirty="0"/>
              <a:t>= 1 </a:t>
            </a:r>
            <a:r>
              <a:rPr lang="it-IT" altLang="it-IT" sz="2400" dirty="0" err="1"/>
              <a:t>when</a:t>
            </a:r>
            <a:r>
              <a:rPr lang="it-IT" altLang="it-IT" sz="2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 </a:t>
            </a:r>
            <a:endParaRPr lang="en-US" altLang="it-IT" sz="2400" dirty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828800" y="2057400"/>
          <a:ext cx="235902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5" imgW="889000" imgH="457200" progId="Equation.3">
                  <p:embed/>
                </p:oleObj>
              </mc:Choice>
              <mc:Fallback>
                <p:oleObj name="Equation" r:id="rId5" imgW="889000" imgH="457200" progId="Equation.3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2359025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85800" y="2362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32.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6477000" y="1524000"/>
          <a:ext cx="1246188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7" imgW="469900" imgH="457200" progId="Equation.3">
                  <p:embed/>
                </p:oleObj>
              </mc:Choice>
              <mc:Fallback>
                <p:oleObj name="Equation" r:id="rId7" imgW="469900" imgH="457200" progId="Equation.3">
                  <p:embed/>
                  <p:pic>
                    <p:nvPicPr>
                      <p:cNvPr id="174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524000"/>
                        <a:ext cx="1246188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715000" y="190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33.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876800" y="1447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4648200" y="22860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85800" y="3352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Introducing </a:t>
            </a:r>
            <a:r>
              <a:rPr lang="it-IT" altLang="it-IT" sz="2400">
                <a:latin typeface="Symbol Set SWA" pitchFamily="18" charset="2"/>
              </a:rPr>
              <a:t>b</a:t>
            </a:r>
            <a:r>
              <a:rPr lang="it-IT" altLang="it-IT" sz="2400"/>
              <a:t> into 31.</a:t>
            </a:r>
            <a:endParaRPr lang="en-US" altLang="it-IT" sz="2400"/>
          </a:p>
        </p:txBody>
      </p:sp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1524000" y="3886200"/>
          <a:ext cx="48323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9" imgW="2286000" imgH="431800" progId="Equation.3">
                  <p:embed/>
                </p:oleObj>
              </mc:Choice>
              <mc:Fallback>
                <p:oleObj name="Equation" r:id="rId9" imgW="2286000" imgH="431800" progId="Equation.3">
                  <p:embed/>
                  <p:pic>
                    <p:nvPicPr>
                      <p:cNvPr id="174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86200"/>
                        <a:ext cx="48323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57200" y="388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34.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62000" y="4876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Recalling that N/N</a:t>
            </a:r>
            <a:r>
              <a:rPr lang="it-IT" altLang="it-IT" sz="2400" baseline="-25000"/>
              <a:t>m</a:t>
            </a:r>
            <a:r>
              <a:rPr lang="it-IT" altLang="it-IT" sz="2400"/>
              <a:t> = n/n</a:t>
            </a:r>
            <a:r>
              <a:rPr lang="it-IT" altLang="it-IT" sz="2400" baseline="-25000"/>
              <a:t>m </a:t>
            </a:r>
            <a:endParaRPr lang="en-US" altLang="it-IT" sz="2400" baseline="-25000"/>
          </a:p>
        </p:txBody>
      </p:sp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2392363" y="5638800"/>
          <a:ext cx="39735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11" imgW="1879600" imgH="431800" progId="Equation.3">
                  <p:embed/>
                </p:oleObj>
              </mc:Choice>
              <mc:Fallback>
                <p:oleObj name="Equation" r:id="rId11" imgW="1879600" imgH="431800" progId="Equation.3">
                  <p:embed/>
                  <p:pic>
                    <p:nvPicPr>
                      <p:cNvPr id="174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5638800"/>
                        <a:ext cx="39735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692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724400" y="3581400"/>
            <a:ext cx="3886200" cy="2895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95400" y="145257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Brunauer</a:t>
            </a:r>
            <a:r>
              <a:rPr lang="it-IT" altLang="it-IT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Emmett</a:t>
            </a:r>
            <a:r>
              <a:rPr lang="it-IT" altLang="it-IT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and </a:t>
            </a:r>
            <a:r>
              <a:rPr lang="it-IT" altLang="it-IT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Teller</a:t>
            </a:r>
            <a:r>
              <a:rPr lang="it-IT" altLang="it-IT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(BET </a:t>
            </a:r>
            <a:r>
              <a:rPr lang="it-IT" altLang="it-IT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equation</a:t>
            </a:r>
            <a:r>
              <a:rPr lang="it-IT" altLang="it-IT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): </a:t>
            </a:r>
            <a:endParaRPr lang="en-US" altLang="it-IT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33613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828800" y="838200"/>
          <a:ext cx="4676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r:id="rId3" imgW="1981200" imgH="457200" progId="Equation.3">
                  <p:embed/>
                </p:oleObj>
              </mc:Choice>
              <mc:Fallback>
                <p:oleObj r:id="rId3" imgW="1981200" imgH="457200" progId="Equation.3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467677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14680" y="1676400"/>
            <a:ext cx="7010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i="1" dirty="0">
                <a:cs typeface="Times New Roman" panose="02020603050405020304" pitchFamily="18" charset="0"/>
              </a:rPr>
              <a:t>n</a:t>
            </a:r>
            <a:r>
              <a:rPr lang="en-US" altLang="it-IT" sz="1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>
                <a:cs typeface="Times New Roman" panose="02020603050405020304" pitchFamily="18" charset="0"/>
              </a:rPr>
              <a:t>amount of </a:t>
            </a:r>
            <a:r>
              <a:rPr lang="en-US" altLang="it-IT" sz="1800" dirty="0" err="1">
                <a:cs typeface="Times New Roman" panose="02020603050405020304" pitchFamily="18" charset="0"/>
              </a:rPr>
              <a:t>adsorbate</a:t>
            </a:r>
            <a:r>
              <a:rPr lang="en-US" altLang="it-IT" sz="1800" dirty="0">
                <a:cs typeface="Times New Roman" panose="02020603050405020304" pitchFamily="18" charset="0"/>
              </a:rPr>
              <a:t> (g) at the pressure P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i="1" dirty="0">
                <a:cs typeface="Times New Roman" panose="02020603050405020304" pitchFamily="18" charset="0"/>
              </a:rPr>
              <a:t>n</a:t>
            </a:r>
            <a:r>
              <a:rPr lang="en-US" altLang="it-IT" sz="1800" i="1" baseline="-30000" dirty="0">
                <a:cs typeface="Times New Roman" panose="02020603050405020304" pitchFamily="18" charset="0"/>
              </a:rPr>
              <a:t>m </a:t>
            </a:r>
            <a:r>
              <a:rPr lang="en-US" altLang="it-IT" sz="1800" dirty="0">
                <a:cs typeface="Times New Roman" panose="02020603050405020304" pitchFamily="18" charset="0"/>
              </a:rPr>
              <a:t>amount of </a:t>
            </a:r>
            <a:r>
              <a:rPr lang="en-US" altLang="it-IT" sz="1800" dirty="0" err="1">
                <a:cs typeface="Times New Roman" panose="02020603050405020304" pitchFamily="18" charset="0"/>
              </a:rPr>
              <a:t>adsorbate</a:t>
            </a:r>
            <a:r>
              <a:rPr lang="en-US" altLang="it-IT" sz="1800" dirty="0">
                <a:cs typeface="Times New Roman" panose="02020603050405020304" pitchFamily="18" charset="0"/>
              </a:rPr>
              <a:t> corresponding to the formation of a monolayer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dirty="0">
                <a:cs typeface="Times New Roman" panose="02020603050405020304" pitchFamily="18" charset="0"/>
              </a:rPr>
              <a:t>C BET constant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dirty="0">
                <a:cs typeface="Times New Roman" panose="02020603050405020304" pitchFamily="18" charset="0"/>
              </a:rPr>
              <a:t> P</a:t>
            </a:r>
            <a:r>
              <a:rPr lang="en-US" altLang="it-IT" sz="1800" baseline="-30000" dirty="0">
                <a:cs typeface="Times New Roman" panose="02020603050405020304" pitchFamily="18" charset="0"/>
              </a:rPr>
              <a:t>0</a:t>
            </a:r>
            <a:r>
              <a:rPr lang="en-US" altLang="it-IT" sz="1800" dirty="0">
                <a:cs typeface="Times New Roman" panose="02020603050405020304" pitchFamily="18" charset="0"/>
              </a:rPr>
              <a:t> saturation pressure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it-IT" sz="1800" dirty="0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752725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4791075" y="3854450"/>
          <a:ext cx="3505200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Micrografx Windows Draw 6.0 Drawing" r:id="rId5" imgW="5824728" imgH="3995928" progId="Draw.Document.6">
                  <p:embed/>
                </p:oleObj>
              </mc:Choice>
              <mc:Fallback>
                <p:oleObj name="Micrografx Windows Draw 6.0 Drawing" r:id="rId5" imgW="5824728" imgH="3995928" progId="Draw.Document.6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3854450"/>
                        <a:ext cx="3505200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114675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cs typeface="Times New Roman" panose="02020603050405020304" pitchFamily="18" charset="0"/>
              </a:rPr>
              <a:t>                                            </a:t>
            </a:r>
            <a:r>
              <a:rPr lang="en-US" altLang="it-IT" sz="1100"/>
              <a:t> </a:t>
            </a:r>
            <a:endParaRPr lang="en-US" altLang="it-IT" sz="2400"/>
          </a:p>
        </p:txBody>
      </p:sp>
      <p:graphicFrame>
        <p:nvGraphicFramePr>
          <p:cNvPr id="26634" name="Object 10"/>
          <p:cNvGraphicFramePr>
            <a:graphicFrameLocks noChangeAspect="1"/>
          </p:cNvGraphicFramePr>
          <p:nvPr>
            <p:extLst/>
          </p:nvPr>
        </p:nvGraphicFramePr>
        <p:xfrm>
          <a:off x="909320" y="3810000"/>
          <a:ext cx="17907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r:id="rId7" imgW="634725" imgH="393529" progId="Equation.3">
                  <p:embed/>
                </p:oleObj>
              </mc:Choice>
              <mc:Fallback>
                <p:oleObj r:id="rId7" imgW="634725" imgH="393529" progId="Equation.3">
                  <p:embed/>
                  <p:pic>
                    <p:nvPicPr>
                      <p:cNvPr id="266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320" y="3810000"/>
                        <a:ext cx="17907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/>
          </p:nvPr>
        </p:nvGraphicFramePr>
        <p:xfrm>
          <a:off x="3195320" y="3886200"/>
          <a:ext cx="15144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r:id="rId9" imgW="596641" imgH="393529" progId="Equation.3">
                  <p:embed/>
                </p:oleObj>
              </mc:Choice>
              <mc:Fallback>
                <p:oleObj r:id="rId9" imgW="596641" imgH="393529" progId="Equation.3">
                  <p:embed/>
                  <p:pic>
                    <p:nvPicPr>
                      <p:cNvPr id="26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320" y="3886200"/>
                        <a:ext cx="15144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343275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1295400" y="4800600"/>
          <a:ext cx="24574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r:id="rId11" imgW="825500" imgH="431800" progId="Equation.3">
                  <p:embed/>
                </p:oleObj>
              </mc:Choice>
              <mc:Fallback>
                <p:oleObj r:id="rId11" imgW="825500" imgH="431800" progId="Equation.3">
                  <p:embed/>
                  <p:pic>
                    <p:nvPicPr>
                      <p:cNvPr id="26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24574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68960" y="5715000"/>
            <a:ext cx="396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 dirty="0" err="1">
                <a:cs typeface="Times New Roman" panose="02020603050405020304" pitchFamily="18" charset="0"/>
              </a:rPr>
              <a:t>M</a:t>
            </a:r>
            <a:r>
              <a:rPr lang="it-IT" altLang="it-IT" sz="1800" i="1" baseline="-30000" dirty="0" err="1">
                <a:cs typeface="Times New Roman" panose="02020603050405020304" pitchFamily="18" charset="0"/>
              </a:rPr>
              <a:t>w</a:t>
            </a:r>
            <a:r>
              <a:rPr lang="it-IT" altLang="it-IT" sz="1800" dirty="0">
                <a:cs typeface="Times New Roman" panose="02020603050405020304" pitchFamily="18" charset="0"/>
              </a:rPr>
              <a:t> è </a:t>
            </a:r>
            <a:r>
              <a:rPr lang="it-IT" altLang="it-IT" sz="1800" dirty="0" err="1">
                <a:cs typeface="Times New Roman" panose="02020603050405020304" pitchFamily="18" charset="0"/>
              </a:rPr>
              <a:t>Molecular</a:t>
            </a:r>
            <a:r>
              <a:rPr lang="it-IT" altLang="it-IT" sz="1800" dirty="0">
                <a:cs typeface="Times New Roman" panose="02020603050405020304" pitchFamily="18" charset="0"/>
              </a:rPr>
              <a:t> </a:t>
            </a:r>
            <a:r>
              <a:rPr lang="it-IT" altLang="it-IT" sz="1800" dirty="0" err="1">
                <a:cs typeface="Times New Roman" panose="02020603050405020304" pitchFamily="18" charset="0"/>
              </a:rPr>
              <a:t>weight</a:t>
            </a:r>
            <a:r>
              <a:rPr lang="it-IT" altLang="it-IT" sz="1800" dirty="0">
                <a:cs typeface="Times New Roman" panose="02020603050405020304" pitchFamily="18" charset="0"/>
              </a:rPr>
              <a:t> of the </a:t>
            </a:r>
            <a:r>
              <a:rPr lang="it-IT" altLang="it-IT" sz="1800" dirty="0" err="1">
                <a:cs typeface="Times New Roman" panose="02020603050405020304" pitchFamily="18" charset="0"/>
              </a:rPr>
              <a:t>adsorbate</a:t>
            </a:r>
            <a:r>
              <a:rPr lang="it-IT" altLang="it-IT" sz="1800" dirty="0">
                <a:cs typeface="Times New Roman" panose="02020603050405020304" pitchFamily="18" charset="0"/>
              </a:rPr>
              <a:t>  </a:t>
            </a:r>
            <a:r>
              <a:rPr lang="it-IT" altLang="it-IT" sz="1800" i="1" dirty="0">
                <a:cs typeface="Times New Roman" panose="02020603050405020304" pitchFamily="18" charset="0"/>
              </a:rPr>
              <a:t>N</a:t>
            </a:r>
            <a:r>
              <a:rPr lang="it-IT" altLang="it-IT" sz="1800" i="1" baseline="-30000" dirty="0">
                <a:cs typeface="Times New Roman" panose="02020603050405020304" pitchFamily="18" charset="0"/>
              </a:rPr>
              <a:t>a</a:t>
            </a:r>
            <a:r>
              <a:rPr lang="it-IT" altLang="it-IT" sz="1800" i="1" dirty="0">
                <a:cs typeface="Times New Roman" panose="02020603050405020304" pitchFamily="18" charset="0"/>
              </a:rPr>
              <a:t> </a:t>
            </a:r>
            <a:r>
              <a:rPr lang="it-IT" altLang="it-IT" sz="1800" dirty="0">
                <a:cs typeface="Times New Roman" panose="02020603050405020304" pitchFamily="18" charset="0"/>
              </a:rPr>
              <a:t> Avogadro </a:t>
            </a:r>
            <a:r>
              <a:rPr lang="it-IT" altLang="it-IT" sz="1800" dirty="0" err="1">
                <a:cs typeface="Times New Roman" panose="02020603050405020304" pitchFamily="18" charset="0"/>
              </a:rPr>
              <a:t>Number</a:t>
            </a:r>
            <a:r>
              <a:rPr lang="it-IT" altLang="it-IT" sz="1800" dirty="0">
                <a:cs typeface="Times New Roman" panose="02020603050405020304" pitchFamily="18" charset="0"/>
              </a:rPr>
              <a:t>  </a:t>
            </a:r>
            <a:r>
              <a:rPr lang="it-IT" altLang="it-IT" sz="1800" i="1" dirty="0" err="1">
                <a:cs typeface="Times New Roman" panose="02020603050405020304" pitchFamily="18" charset="0"/>
              </a:rPr>
              <a:t>a</a:t>
            </a:r>
            <a:r>
              <a:rPr lang="it-IT" altLang="it-IT" sz="1800" i="1" baseline="-30000" dirty="0" err="1">
                <a:cs typeface="Times New Roman" panose="02020603050405020304" pitchFamily="18" charset="0"/>
              </a:rPr>
              <a:t>m</a:t>
            </a:r>
            <a:r>
              <a:rPr lang="it-IT" altLang="it-IT" sz="1800" i="1" dirty="0">
                <a:cs typeface="Times New Roman" panose="02020603050405020304" pitchFamily="18" charset="0"/>
              </a:rPr>
              <a:t> </a:t>
            </a:r>
            <a:r>
              <a:rPr lang="it-IT" altLang="it-IT" sz="1800" dirty="0">
                <a:cs typeface="Times New Roman" panose="02020603050405020304" pitchFamily="18" charset="0"/>
              </a:rPr>
              <a:t> “cross </a:t>
            </a:r>
            <a:r>
              <a:rPr lang="it-IT" altLang="it-IT" sz="1800" dirty="0" err="1">
                <a:cs typeface="Times New Roman" panose="02020603050405020304" pitchFamily="18" charset="0"/>
              </a:rPr>
              <a:t>section</a:t>
            </a:r>
            <a:r>
              <a:rPr lang="it-IT" altLang="it-IT" sz="1800" dirty="0">
                <a:cs typeface="Times New Roman" panose="02020603050405020304" pitchFamily="18" charset="0"/>
              </a:rPr>
              <a:t>  area” of the </a:t>
            </a:r>
            <a:r>
              <a:rPr lang="it-IT" altLang="it-IT" sz="1800" dirty="0" err="1">
                <a:cs typeface="Times New Roman" panose="02020603050405020304" pitchFamily="18" charset="0"/>
              </a:rPr>
              <a:t>adsorbate</a:t>
            </a:r>
            <a:r>
              <a:rPr lang="it-IT" altLang="it-IT" sz="1800" dirty="0">
                <a:cs typeface="Times New Roman" panose="02020603050405020304" pitchFamily="18" charset="0"/>
              </a:rPr>
              <a:t>.</a:t>
            </a:r>
            <a:r>
              <a:rPr lang="en-US" altLang="it-IT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69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>
            <p:extLst/>
          </p:nvPr>
        </p:nvGraphicFramePr>
        <p:xfrm>
          <a:off x="701040" y="765631"/>
          <a:ext cx="8148320" cy="5869166"/>
        </p:xfrm>
        <a:graphic>
          <a:graphicData uri="http://schemas.openxmlformats.org/drawingml/2006/table">
            <a:tbl>
              <a:tblPr/>
              <a:tblGrid>
                <a:gridCol w="407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PHYSISORPTION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CHEMISORPTION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WEAK, LONG RANGE BONDING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Van der Waals interactions (e.g. London dispersion, dipole-dipole)..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STRONG, SHORT RANGE BONDING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Chemical bonding involving orbital overlap and charge transfer.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NOT SURFACE SPECIFIC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Physisorption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takes place between all molecules on any surface providing the temperature is low enough.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SURFACE SPECIFIC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Marked variation between crystal planes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E.g. Chemisorption of hydrogen takes place on transition metals but not on gold or mercury.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</a:rPr>
                        <a:t>DH</a:t>
                      </a:r>
                      <a:r>
                        <a:rPr kumimoji="0" lang="en-GB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ads</a:t>
                      </a: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 = 5 ….. 50 kJ mol</a:t>
                      </a:r>
                      <a:r>
                        <a:rPr kumimoji="0" lang="en-GB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Related to factors like molecular mass and polarity  (i.e. ~ heat of liquefaction)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</a:rPr>
                        <a:t>DH</a:t>
                      </a:r>
                      <a:r>
                        <a:rPr kumimoji="0" lang="en-GB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ads</a:t>
                      </a: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 = 50 ….. 500 kJ mol</a:t>
                      </a:r>
                      <a:r>
                        <a:rPr kumimoji="0" lang="en-GB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Wide range (related to the chemical bond strength)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 activated with equilibrium achieved relatively quickly. Increasing temperature always reduces surface coverage.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 be activated, in which case equilibrium can be slow and increasing temperature can favour adsorption.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surface reactions.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reactions may take place:- Dissociation, reconstruction, catalysis.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MULTILAYER ADSORPTION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BET Isotherm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used to model adsorption equilibrium.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MONOLAYER ADSORPTION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Langmuir Isotherm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used to model adsorption equilibrium..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2454275" y="277813"/>
            <a:ext cx="417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000" b="1">
                <a:solidFill>
                  <a:srgbClr val="000066"/>
                </a:solidFill>
              </a:rPr>
              <a:t>Adsorption and Reaction at Surfaces</a:t>
            </a:r>
          </a:p>
        </p:txBody>
      </p:sp>
    </p:spTree>
    <p:extLst>
      <p:ext uri="{BB962C8B-B14F-4D97-AF65-F5344CB8AC3E}">
        <p14:creationId xmlns:p14="http://schemas.microsoft.com/office/powerpoint/2010/main" val="284119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o immagini per physisor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92225"/>
            <a:ext cx="665638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1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90675" y="866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4" y="866775"/>
            <a:ext cx="7196342" cy="5189230"/>
          </a:xfrm>
          <a:prstGeom prst="rect">
            <a:avLst/>
          </a:prstGeom>
        </p:spPr>
      </p:pic>
      <p:sp>
        <p:nvSpPr>
          <p:cNvPr id="4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059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73760" y="211296"/>
            <a:ext cx="78841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Type I  </a:t>
            </a:r>
            <a:r>
              <a:rPr lang="en-US" dirty="0">
                <a:latin typeface="Arial" panose="020B0604020202020204" pitchFamily="34" charset="0"/>
              </a:rPr>
              <a:t>Pores are typically </a:t>
            </a:r>
            <a:r>
              <a:rPr lang="en-US" dirty="0" err="1">
                <a:latin typeface="Arial" panose="020B0604020202020204" pitchFamily="34" charset="0"/>
              </a:rPr>
              <a:t>microporus</a:t>
            </a:r>
            <a:r>
              <a:rPr lang="en-US" dirty="0">
                <a:latin typeface="Arial" panose="020B0604020202020204" pitchFamily="34" charset="0"/>
              </a:rPr>
              <a:t> with the exposed surface residing almost exclusively inside the microspores, which once filled with </a:t>
            </a:r>
            <a:r>
              <a:rPr lang="en-US" dirty="0" err="1">
                <a:latin typeface="Arial" panose="020B0604020202020204" pitchFamily="34" charset="0"/>
              </a:rPr>
              <a:t>adsorbate</a:t>
            </a:r>
            <a:r>
              <a:rPr lang="en-US" dirty="0">
                <a:latin typeface="Arial" panose="020B0604020202020204" pitchFamily="34" charset="0"/>
              </a:rPr>
              <a:t>, leave little or no external surface for further adsorption.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Type II  </a:t>
            </a:r>
            <a:r>
              <a:rPr lang="en-US" dirty="0"/>
              <a:t>Most frequently found when adsorption occurs on nonporous powders or powders with diameters exceeding </a:t>
            </a:r>
            <a:r>
              <a:rPr lang="en-US" dirty="0" err="1"/>
              <a:t>micropores</a:t>
            </a:r>
            <a:r>
              <a:rPr lang="en-US" dirty="0"/>
              <a:t>. Inflection point occurs near the completion of the first adsorbed monolayer.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Type III  </a:t>
            </a:r>
            <a:r>
              <a:rPr lang="en-US" dirty="0" err="1"/>
              <a:t>Characterised</a:t>
            </a:r>
            <a:r>
              <a:rPr lang="en-US" dirty="0"/>
              <a:t> by heats of adsorption less than the </a:t>
            </a:r>
            <a:r>
              <a:rPr lang="en-US" dirty="0" err="1"/>
              <a:t>adsorbate</a:t>
            </a:r>
            <a:r>
              <a:rPr lang="en-US" dirty="0"/>
              <a:t> heat of </a:t>
            </a:r>
            <a:r>
              <a:rPr lang="en-US" dirty="0" err="1"/>
              <a:t>liquification</a:t>
            </a:r>
            <a:r>
              <a:rPr lang="en-US" dirty="0"/>
              <a:t>, adsorption proceeds as the </a:t>
            </a:r>
            <a:r>
              <a:rPr lang="en-US" dirty="0" err="1"/>
              <a:t>adsorbate</a:t>
            </a:r>
            <a:r>
              <a:rPr lang="en-US" dirty="0"/>
              <a:t> interaction with an adsorbed layer is greater than the interaction with the adsorbent surface.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Type IV  </a:t>
            </a:r>
            <a:r>
              <a:rPr lang="en-US" dirty="0"/>
              <a:t>Occur on porous adsorbents with pores in the range of 2 – 100nm. At higher pressures the slope shows increased uptake of </a:t>
            </a:r>
            <a:r>
              <a:rPr lang="en-US" dirty="0" err="1"/>
              <a:t>adsorbate</a:t>
            </a:r>
            <a:r>
              <a:rPr lang="en-US" dirty="0"/>
              <a:t> as pores become filled, inflection point typically occurs near completion of the first monolayer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Type V  </a:t>
            </a:r>
            <a:r>
              <a:rPr lang="en-US" dirty="0"/>
              <a:t>Are observed where there is small adsorbate-absorbent interaction potentials (similar to type III), and are also associated with pores in the 2 –100 nm range.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Type VI  </a:t>
            </a:r>
            <a:r>
              <a:rPr lang="en-US" dirty="0"/>
              <a:t>The reversible stepwise Type VI isotherm is representative of layer-by-layer adsorption on a highly uniform nonporous surface. </a:t>
            </a:r>
            <a:endParaRPr lang="it-IT" dirty="0"/>
          </a:p>
        </p:txBody>
      </p:sp>
      <p:sp>
        <p:nvSpPr>
          <p:cNvPr id="4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4567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3425" t="8395" r="23057" b="5602"/>
          <a:stretch/>
        </p:blipFill>
        <p:spPr>
          <a:xfrm>
            <a:off x="1696720" y="985520"/>
            <a:ext cx="58928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5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1764" t="9324" r="21211" b="6905"/>
          <a:stretch/>
        </p:blipFill>
        <p:spPr>
          <a:xfrm>
            <a:off x="1463040" y="1209040"/>
            <a:ext cx="627888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35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HA_Training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3C36621-6C65-4A61-A938-FD74A2B05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1595</Words>
  <Application>Microsoft Office PowerPoint</Application>
  <PresentationFormat>Presentazione su schermo (4:3)</PresentationFormat>
  <Paragraphs>293</Paragraphs>
  <Slides>35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35</vt:i4>
      </vt:variant>
    </vt:vector>
  </HeadingPairs>
  <TitlesOfParts>
    <vt:vector size="52" baseType="lpstr">
      <vt:lpstr>Arial</vt:lpstr>
      <vt:lpstr>Calibri</vt:lpstr>
      <vt:lpstr>CG Times</vt:lpstr>
      <vt:lpstr>CG Times (W1)</vt:lpstr>
      <vt:lpstr>Gill Sans MT</vt:lpstr>
      <vt:lpstr>Monotype Corsiva</vt:lpstr>
      <vt:lpstr>Symbol</vt:lpstr>
      <vt:lpstr>Symbol Set SWA</vt:lpstr>
      <vt:lpstr>Times New Roman</vt:lpstr>
      <vt:lpstr>Verdana</vt:lpstr>
      <vt:lpstr>Wingdings 2</vt:lpstr>
      <vt:lpstr>WP Greek Helve</vt:lpstr>
      <vt:lpstr>OSHA_Training</vt:lpstr>
      <vt:lpstr>Equation</vt:lpstr>
      <vt:lpstr>CorelDRAW.Graphic.10</vt:lpstr>
      <vt:lpstr>Equation.3</vt:lpstr>
      <vt:lpstr>Micrografx Windows Draw 6.0 Drawing</vt:lpstr>
      <vt:lpstr>Physisorption, surface area and porosity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Custom template for OSHA Susan Harwood training materials</dc:description>
  <cp:lastModifiedBy/>
  <cp:revision>1</cp:revision>
  <dcterms:created xsi:type="dcterms:W3CDTF">2010-11-23T17:01:55Z</dcterms:created>
  <dcterms:modified xsi:type="dcterms:W3CDTF">2022-03-22T08:12:36Z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TC101671289990</vt:lpwstr>
  </property>
</Properties>
</file>