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22"/>
  </p:notesMasterIdLst>
  <p:handoutMasterIdLst>
    <p:handoutMasterId r:id="rId23"/>
  </p:handoutMasterIdLst>
  <p:sldIdLst>
    <p:sldId id="319" r:id="rId3"/>
    <p:sldId id="426" r:id="rId4"/>
    <p:sldId id="427" r:id="rId5"/>
    <p:sldId id="428" r:id="rId6"/>
    <p:sldId id="429" r:id="rId7"/>
    <p:sldId id="430" r:id="rId8"/>
    <p:sldId id="431" r:id="rId9"/>
    <p:sldId id="432" r:id="rId10"/>
    <p:sldId id="434" r:id="rId11"/>
    <p:sldId id="435" r:id="rId12"/>
    <p:sldId id="438" r:id="rId13"/>
    <p:sldId id="440" r:id="rId14"/>
    <p:sldId id="439" r:id="rId15"/>
    <p:sldId id="441" r:id="rId16"/>
    <p:sldId id="442" r:id="rId17"/>
    <p:sldId id="436" r:id="rId18"/>
    <p:sldId id="445" r:id="rId19"/>
    <p:sldId id="446" r:id="rId20"/>
    <p:sldId id="444" r:id="rId2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FF"/>
    <a:srgbClr val="FF66CC"/>
    <a:srgbClr val="B77513"/>
    <a:srgbClr val="CCECFF"/>
    <a:srgbClr val="FFCC66"/>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57" autoAdjust="0"/>
    <p:restoredTop sz="91244" autoAdjust="0"/>
  </p:normalViewPr>
  <p:slideViewPr>
    <p:cSldViewPr snapToGrid="0">
      <p:cViewPr varScale="1">
        <p:scale>
          <a:sx n="73" d="100"/>
          <a:sy n="73" d="100"/>
        </p:scale>
        <p:origin x="1372" y="56"/>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3/18/2022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‹N›</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3/18/2022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a:t>Trainer Notes:</a:t>
            </a:r>
          </a:p>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‹N›</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extLst>
      <p:ext uri="{BB962C8B-B14F-4D97-AF65-F5344CB8AC3E}">
        <p14:creationId xmlns:p14="http://schemas.microsoft.com/office/powerpoint/2010/main" val="185795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This</a:t>
            </a:r>
            <a:r>
              <a:rPr lang="en-US" baseline="0" dirty="0"/>
              <a:t> is a partial list of some of the physical and chemical properties that can change for a given nanomaterial. Not all of these changes will be relevant for every </a:t>
            </a:r>
            <a:r>
              <a:rPr lang="en-US" baseline="0" dirty="0" err="1"/>
              <a:t>nanoparticle</a:t>
            </a:r>
            <a:r>
              <a:rPr lang="en-US" baseline="0" dirty="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237182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This</a:t>
            </a:r>
            <a:r>
              <a:rPr lang="en-US" baseline="0" dirty="0"/>
              <a:t> is a partial list of some of the physical and chemical properties that can change for a given nanomaterial. Not all of these changes will be relevant for every </a:t>
            </a:r>
            <a:r>
              <a:rPr lang="en-US" baseline="0" dirty="0" err="1"/>
              <a:t>nanoparticle</a:t>
            </a:r>
            <a:r>
              <a:rPr lang="en-US" baseline="0" dirty="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12</a:t>
            </a:fld>
            <a:endParaRPr lang="en-US"/>
          </a:p>
        </p:txBody>
      </p:sp>
    </p:spTree>
    <p:extLst>
      <p:ext uri="{BB962C8B-B14F-4D97-AF65-F5344CB8AC3E}">
        <p14:creationId xmlns:p14="http://schemas.microsoft.com/office/powerpoint/2010/main" val="99463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a:t>
            </a:r>
          </a:p>
          <a:p>
            <a:pPr defTabSz="966612">
              <a:defRPr/>
            </a:pPr>
            <a:r>
              <a:rPr lang="en-US" b="1" u="sng" dirty="0"/>
              <a:t>https://link.springer.com/article/10.1007/s10853-014-8544-1/figures/1</a:t>
            </a:r>
          </a:p>
          <a:p>
            <a:pPr defTabSz="966612">
              <a:defRPr/>
            </a:pPr>
            <a:r>
              <a:rPr lang="en-US" b="1" u="sng" dirty="0"/>
              <a:t>https://nanoscalereslett.springeropen.com/articles/10.1186/1556-276X-6-396</a:t>
            </a:r>
          </a:p>
          <a:p>
            <a:pPr defTabSz="966612">
              <a:defRPr/>
            </a:pPr>
            <a:endParaRPr lang="en-US" b="1" u="sng"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13</a:t>
            </a:fld>
            <a:endParaRPr lang="en-US"/>
          </a:p>
        </p:txBody>
      </p:sp>
    </p:spTree>
    <p:extLst>
      <p:ext uri="{BB962C8B-B14F-4D97-AF65-F5344CB8AC3E}">
        <p14:creationId xmlns:p14="http://schemas.microsoft.com/office/powerpoint/2010/main" val="2976189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a:t>
            </a:r>
          </a:p>
          <a:p>
            <a:pPr defTabSz="966612">
              <a:defRPr/>
            </a:pPr>
            <a:r>
              <a:rPr lang="en-US" b="1" u="sng" dirty="0"/>
              <a:t>https://link.springer.com/article/10.1007/s10853-014-8544-1/figures/1</a:t>
            </a:r>
          </a:p>
          <a:p>
            <a:pPr defTabSz="966612">
              <a:defRPr/>
            </a:pPr>
            <a:r>
              <a:rPr lang="en-US" b="1" u="sng" dirty="0"/>
              <a:t>https://nanoscalereslett.springeropen.com/articles/10.1186/1556-276X-6-396</a:t>
            </a:r>
          </a:p>
          <a:p>
            <a:pPr defTabSz="966612">
              <a:defRPr/>
            </a:pPr>
            <a:endParaRPr lang="en-US" b="1" u="sng"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extLst>
      <p:ext uri="{BB962C8B-B14F-4D97-AF65-F5344CB8AC3E}">
        <p14:creationId xmlns:p14="http://schemas.microsoft.com/office/powerpoint/2010/main" val="617061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a:t>
            </a:r>
          </a:p>
          <a:p>
            <a:pPr defTabSz="966612">
              <a:defRPr/>
            </a:pPr>
            <a:endParaRPr lang="en-US" b="1" u="sng"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extLst>
      <p:ext uri="{BB962C8B-B14F-4D97-AF65-F5344CB8AC3E}">
        <p14:creationId xmlns:p14="http://schemas.microsoft.com/office/powerpoint/2010/main" val="194943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16</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r>
              <a:rPr lang="en-US" b="1" u="sng" dirty="0"/>
              <a:t>Trainer Notes:</a:t>
            </a:r>
          </a:p>
          <a:p>
            <a:r>
              <a:rPr lang="en-US" dirty="0"/>
              <a:t>Optional additional examples</a:t>
            </a:r>
            <a:r>
              <a:rPr lang="en-US" baseline="0" dirty="0"/>
              <a:t> of properties that change as a result of the nanoscale size of the object.</a:t>
            </a:r>
          </a:p>
          <a:p>
            <a:endParaRPr lang="en-US" baseline="0" dirty="0"/>
          </a:p>
          <a:p>
            <a:r>
              <a:rPr lang="en-US" baseline="0" dirty="0"/>
              <a:t>LEFT: The form of iron oxide known as magnetite exhibits size-dependent magnetism. The magnetic strength of a permanent magnet does not change with the magnet’s size at the </a:t>
            </a:r>
            <a:r>
              <a:rPr lang="en-US" baseline="0" dirty="0" err="1"/>
              <a:t>macroscale</a:t>
            </a:r>
            <a:r>
              <a:rPr lang="en-US" baseline="0" dirty="0"/>
              <a:t>. But tiny magnets can actually exhibit larger magnetic fields than bigger magnets. The figure shows a parameter associated with magnetic field strength H plotted against particle diameter D. Note that as the magnet gets smaller the field strength goes up until it reaches a maximum. </a:t>
            </a:r>
          </a:p>
          <a:p>
            <a:endParaRPr lang="en-US" baseline="0" dirty="0"/>
          </a:p>
          <a:p>
            <a:r>
              <a:rPr lang="en-US" baseline="0" dirty="0"/>
              <a:t>[This is called </a:t>
            </a:r>
            <a:r>
              <a:rPr lang="en-US" baseline="0" dirty="0" err="1"/>
              <a:t>superparamagnetism</a:t>
            </a:r>
            <a:r>
              <a:rPr lang="en-US" baseline="0" dirty="0"/>
              <a:t> and can be explained by the fact that at a certain size, within the nanoscale, the material can form a single crystal (or domain) in which all the magnetic moments are aligned in the same direction. In larger magnets, multiple “domains” are present with slightly misaligned magnetic fields, which weakens the overall field strength. An analogy is the difference in power between a tug-of-war team that is all pulling straight back vs. one in which some of the members are pulling the rope off to one side or the other. The overall pulling power of the team is weakened if all members are not pulling in the same direction.]</a:t>
            </a:r>
            <a:endParaRPr lang="en-US" dirty="0"/>
          </a:p>
        </p:txBody>
      </p:sp>
    </p:spTree>
    <p:extLst>
      <p:ext uri="{BB962C8B-B14F-4D97-AF65-F5344CB8AC3E}">
        <p14:creationId xmlns:p14="http://schemas.microsoft.com/office/powerpoint/2010/main" val="1552358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17</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endParaRPr lang="en-US" dirty="0"/>
          </a:p>
        </p:txBody>
      </p:sp>
    </p:spTree>
    <p:extLst>
      <p:ext uri="{BB962C8B-B14F-4D97-AF65-F5344CB8AC3E}">
        <p14:creationId xmlns:p14="http://schemas.microsoft.com/office/powerpoint/2010/main" val="231478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18</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endParaRPr lang="en-US" dirty="0"/>
          </a:p>
        </p:txBody>
      </p:sp>
    </p:spTree>
    <p:extLst>
      <p:ext uri="{BB962C8B-B14F-4D97-AF65-F5344CB8AC3E}">
        <p14:creationId xmlns:p14="http://schemas.microsoft.com/office/powerpoint/2010/main" val="3452601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19</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endParaRPr lang="en-US" dirty="0"/>
          </a:p>
        </p:txBody>
      </p:sp>
    </p:spTree>
    <p:extLst>
      <p:ext uri="{BB962C8B-B14F-4D97-AF65-F5344CB8AC3E}">
        <p14:creationId xmlns:p14="http://schemas.microsoft.com/office/powerpoint/2010/main" val="220060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extLst>
      <p:ext uri="{BB962C8B-B14F-4D97-AF65-F5344CB8AC3E}">
        <p14:creationId xmlns:p14="http://schemas.microsoft.com/office/powerpoint/2010/main" val="215758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a:t>
            </a:fld>
            <a:endParaRPr lang="en-US"/>
          </a:p>
        </p:txBody>
      </p:sp>
    </p:spTree>
    <p:extLst>
      <p:ext uri="{BB962C8B-B14F-4D97-AF65-F5344CB8AC3E}">
        <p14:creationId xmlns:p14="http://schemas.microsoft.com/office/powerpoint/2010/main" val="291580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a:t>
            </a:fld>
            <a:endParaRPr lang="en-US"/>
          </a:p>
        </p:txBody>
      </p:sp>
    </p:spTree>
    <p:extLst>
      <p:ext uri="{BB962C8B-B14F-4D97-AF65-F5344CB8AC3E}">
        <p14:creationId xmlns:p14="http://schemas.microsoft.com/office/powerpoint/2010/main" val="159078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extLst>
      <p:ext uri="{BB962C8B-B14F-4D97-AF65-F5344CB8AC3E}">
        <p14:creationId xmlns:p14="http://schemas.microsoft.com/office/powerpoint/2010/main" val="145098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406403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a:t>
            </a:fld>
            <a:endParaRPr lang="en-US"/>
          </a:p>
        </p:txBody>
      </p:sp>
    </p:spTree>
    <p:extLst>
      <p:ext uri="{BB962C8B-B14F-4D97-AF65-F5344CB8AC3E}">
        <p14:creationId xmlns:p14="http://schemas.microsoft.com/office/powerpoint/2010/main" val="5828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fld id="{A51B1859-DD47-4FC4-B1DF-1223FF4D455F}" type="slidenum">
              <a:rPr lang="en-US" altLang="it-IT" sz="1200"/>
              <a:pPr/>
              <a:t>9</a:t>
            </a:fld>
            <a:endParaRPr lang="en-US" altLang="it-IT"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170627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This</a:t>
            </a:r>
            <a:r>
              <a:rPr lang="en-US" baseline="0" dirty="0"/>
              <a:t> is a partial list of some of the physical and chemical properties that can change for a given nanomaterial. Not all of these changes will be relevant for every </a:t>
            </a:r>
            <a:r>
              <a:rPr lang="en-US" baseline="0" dirty="0" err="1"/>
              <a:t>nanoparticle</a:t>
            </a:r>
            <a:r>
              <a:rPr lang="en-US" baseline="0" dirty="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10</a:t>
            </a:fld>
            <a:endParaRPr lang="en-US"/>
          </a:p>
        </p:txBody>
      </p:sp>
    </p:spTree>
    <p:extLst>
      <p:ext uri="{BB962C8B-B14F-4D97-AF65-F5344CB8AC3E}">
        <p14:creationId xmlns:p14="http://schemas.microsoft.com/office/powerpoint/2010/main" val="29252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a:t>Click to edit Master title style</a:t>
            </a:r>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p>
            <a:r>
              <a:rPr lang="en-US" dirty="0"/>
              <a:t>Click to edit Master title style</a:t>
            </a:r>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p>
            <a:r>
              <a:rPr lang="en-US"/>
              <a:t>Click to edit Master title style</a:t>
            </a:r>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a:t>Click to edit Master title style</a:t>
            </a:r>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p>
            <a:r>
              <a:rPr lang="en-US" dirty="0"/>
              <a:t>Click to edit Master title style</a:t>
            </a:r>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link.springer.com/article/10.1007/s00339-021-04535-4" TargetMode="External"/><Relationship Id="rId4" Type="http://schemas.openxmlformats.org/officeDocument/2006/relationships/hyperlink" Target="https://www.researchgate.net/journal/Applied-Physics-A-1432-0630?_sg=dLRxf9GUETeWf6DbDteri2uQ__M-oH2VAr_LuyBej_9kU7wt_u24SAHkobtDi7dNKoEtToNrT3kdyIHwEoD4NWVoKp8P1g4.K8LliRnBGoXKsweIkLiuiOrcXlsktN6hnLVI6hTiOSjXV8chJLAEzjml_N4AUfB-jWhhmcfEBGTbPZOvA8a3kQ"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5.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a:t>Definitions and commonly used terms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Physical and Chemical Properties that can Change at the Nanoscale</a:t>
            </a:r>
          </a:p>
        </p:txBody>
      </p:sp>
      <p:sp>
        <p:nvSpPr>
          <p:cNvPr id="4" name="Content Placeholder 3"/>
          <p:cNvSpPr>
            <a:spLocks noGrp="1"/>
          </p:cNvSpPr>
          <p:nvPr>
            <p:ph idx="1"/>
          </p:nvPr>
        </p:nvSpPr>
        <p:spPr>
          <a:xfrm>
            <a:off x="658905" y="1638794"/>
            <a:ext cx="8310923" cy="4609605"/>
          </a:xfrm>
        </p:spPr>
        <p:txBody>
          <a:bodyPr/>
          <a:lstStyle/>
          <a:p>
            <a:r>
              <a:rPr lang="en-US" dirty="0"/>
              <a:t>Color</a:t>
            </a:r>
          </a:p>
          <a:p>
            <a:r>
              <a:rPr lang="en-US" dirty="0"/>
              <a:t>Melting temperature</a:t>
            </a:r>
          </a:p>
          <a:p>
            <a:r>
              <a:rPr lang="en-US" dirty="0"/>
              <a:t>Crystal structure</a:t>
            </a:r>
          </a:p>
          <a:p>
            <a:r>
              <a:rPr lang="en-US" dirty="0"/>
              <a:t>Chemical reactivity</a:t>
            </a:r>
          </a:p>
          <a:p>
            <a:r>
              <a:rPr lang="en-US" dirty="0"/>
              <a:t>Electrical conductivity</a:t>
            </a:r>
          </a:p>
          <a:p>
            <a:r>
              <a:rPr lang="en-US" dirty="0"/>
              <a:t>Magnetism</a:t>
            </a:r>
          </a:p>
          <a:p>
            <a:r>
              <a:rPr lang="en-US" dirty="0"/>
              <a:t>Mechanical strength</a:t>
            </a:r>
          </a:p>
          <a:p>
            <a:r>
              <a:rPr lang="en-US" dirty="0"/>
              <a:t>…</a:t>
            </a:r>
          </a:p>
        </p:txBody>
      </p:sp>
    </p:spTree>
    <p:extLst>
      <p:ext uri="{BB962C8B-B14F-4D97-AF65-F5344CB8AC3E}">
        <p14:creationId xmlns:p14="http://schemas.microsoft.com/office/powerpoint/2010/main" val="40851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Physical and Chemical Properties that can Change at the Nanoscale</a:t>
            </a:r>
          </a:p>
        </p:txBody>
      </p:sp>
      <p:sp>
        <p:nvSpPr>
          <p:cNvPr id="4" name="Content Placeholder 3"/>
          <p:cNvSpPr>
            <a:spLocks noGrp="1"/>
          </p:cNvSpPr>
          <p:nvPr>
            <p:ph idx="1"/>
          </p:nvPr>
        </p:nvSpPr>
        <p:spPr>
          <a:xfrm>
            <a:off x="658905" y="1638794"/>
            <a:ext cx="8310923" cy="4609605"/>
          </a:xfrm>
        </p:spPr>
        <p:txBody>
          <a:bodyPr/>
          <a:lstStyle/>
          <a:p>
            <a:r>
              <a:rPr lang="en-US" dirty="0"/>
              <a:t>Color</a:t>
            </a:r>
          </a:p>
          <a:p>
            <a:r>
              <a:rPr lang="en-US" dirty="0"/>
              <a:t>Melting temperature</a:t>
            </a:r>
          </a:p>
          <a:p>
            <a:r>
              <a:rPr lang="en-US" dirty="0"/>
              <a:t>Crystal structure</a:t>
            </a:r>
          </a:p>
          <a:p>
            <a:r>
              <a:rPr lang="en-US" dirty="0"/>
              <a:t>Chemical reactivity</a:t>
            </a:r>
          </a:p>
          <a:p>
            <a:r>
              <a:rPr lang="en-US" dirty="0"/>
              <a:t>Electrical conductivity</a:t>
            </a:r>
          </a:p>
          <a:p>
            <a:r>
              <a:rPr lang="en-US" dirty="0"/>
              <a:t>Magnetism</a:t>
            </a:r>
          </a:p>
          <a:p>
            <a:r>
              <a:rPr lang="en-US" dirty="0"/>
              <a:t>Mechanical strength</a:t>
            </a:r>
          </a:p>
          <a:p>
            <a:r>
              <a:rPr lang="en-US" dirty="0"/>
              <a:t>…</a:t>
            </a:r>
          </a:p>
        </p:txBody>
      </p:sp>
    </p:spTree>
    <p:extLst>
      <p:ext uri="{BB962C8B-B14F-4D97-AF65-F5344CB8AC3E}">
        <p14:creationId xmlns:p14="http://schemas.microsoft.com/office/powerpoint/2010/main" val="410829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Physical and Chemical Properties that can Change at the Nanoscale</a:t>
            </a:r>
          </a:p>
        </p:txBody>
      </p:sp>
      <p:sp>
        <p:nvSpPr>
          <p:cNvPr id="4" name="Content Placeholder 3"/>
          <p:cNvSpPr>
            <a:spLocks noGrp="1"/>
          </p:cNvSpPr>
          <p:nvPr>
            <p:ph idx="1"/>
          </p:nvPr>
        </p:nvSpPr>
        <p:spPr>
          <a:xfrm>
            <a:off x="658905" y="1638794"/>
            <a:ext cx="8310923" cy="4609605"/>
          </a:xfrm>
        </p:spPr>
        <p:txBody>
          <a:bodyPr/>
          <a:lstStyle/>
          <a:p>
            <a:r>
              <a:rPr lang="en-US" dirty="0"/>
              <a:t>Color</a:t>
            </a:r>
          </a:p>
          <a:p>
            <a:r>
              <a:rPr lang="en-US" dirty="0"/>
              <a:t>Melting temperature</a:t>
            </a:r>
          </a:p>
          <a:p>
            <a:r>
              <a:rPr lang="en-US" dirty="0"/>
              <a:t>Crystal structure</a:t>
            </a:r>
          </a:p>
          <a:p>
            <a:r>
              <a:rPr lang="en-US" dirty="0"/>
              <a:t>Chemical reactivity</a:t>
            </a:r>
          </a:p>
          <a:p>
            <a:r>
              <a:rPr lang="en-US" dirty="0"/>
              <a:t>Electrical conductivity</a:t>
            </a:r>
          </a:p>
          <a:p>
            <a:r>
              <a:rPr lang="en-US" dirty="0"/>
              <a:t>Magnetism</a:t>
            </a:r>
          </a:p>
          <a:p>
            <a:r>
              <a:rPr lang="en-US" dirty="0"/>
              <a:t>Mechanical strength</a:t>
            </a:r>
          </a:p>
          <a:p>
            <a:r>
              <a:rPr lang="en-US" dirty="0"/>
              <a:t>…</a:t>
            </a:r>
          </a:p>
        </p:txBody>
      </p:sp>
    </p:spTree>
    <p:extLst>
      <p:ext uri="{BB962C8B-B14F-4D97-AF65-F5344CB8AC3E}">
        <p14:creationId xmlns:p14="http://schemas.microsoft.com/office/powerpoint/2010/main" val="2460899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Models of size-dependent nanoparticle melting tested on </a:t>
            </a:r>
            <a:r>
              <a:rPr lang="en-US" dirty="0">
                <a:solidFill>
                  <a:srgbClr val="0070C0"/>
                </a:solidFill>
              </a:rPr>
              <a:t>Au</a:t>
            </a:r>
            <a:r>
              <a:rPr lang="en-US" dirty="0"/>
              <a:t> and </a:t>
            </a:r>
            <a:r>
              <a:rPr lang="en-US" dirty="0">
                <a:solidFill>
                  <a:srgbClr val="FF0000"/>
                </a:solidFill>
              </a:rPr>
              <a:t>Pt</a:t>
            </a:r>
          </a:p>
        </p:txBody>
      </p:sp>
      <p:pic>
        <p:nvPicPr>
          <p:cNvPr id="8" name="Immagine 7">
            <a:extLst>
              <a:ext uri="{FF2B5EF4-FFF2-40B4-BE49-F238E27FC236}">
                <a16:creationId xmlns:a16="http://schemas.microsoft.com/office/drawing/2014/main" id="{F89991EC-F062-46B9-85DD-9ADBF277B8D7}"/>
              </a:ext>
            </a:extLst>
          </p:cNvPr>
          <p:cNvPicPr>
            <a:picLocks noChangeAspect="1"/>
          </p:cNvPicPr>
          <p:nvPr/>
        </p:nvPicPr>
        <p:blipFill>
          <a:blip r:embed="rId3"/>
          <a:stretch>
            <a:fillRect/>
          </a:stretch>
        </p:blipFill>
        <p:spPr>
          <a:xfrm>
            <a:off x="1091702" y="1670187"/>
            <a:ext cx="3263520" cy="4621212"/>
          </a:xfrm>
          <a:prstGeom prst="rect">
            <a:avLst/>
          </a:prstGeom>
        </p:spPr>
      </p:pic>
      <p:pic>
        <p:nvPicPr>
          <p:cNvPr id="9" name="Immagine 8">
            <a:extLst>
              <a:ext uri="{FF2B5EF4-FFF2-40B4-BE49-F238E27FC236}">
                <a16:creationId xmlns:a16="http://schemas.microsoft.com/office/drawing/2014/main" id="{B58B5BDE-2947-44E9-900C-FB4CDC84585E}"/>
              </a:ext>
            </a:extLst>
          </p:cNvPr>
          <p:cNvPicPr>
            <a:picLocks noChangeAspect="1"/>
          </p:cNvPicPr>
          <p:nvPr/>
        </p:nvPicPr>
        <p:blipFill>
          <a:blip r:embed="rId4"/>
          <a:stretch>
            <a:fillRect/>
          </a:stretch>
        </p:blipFill>
        <p:spPr>
          <a:xfrm>
            <a:off x="4497025" y="2264229"/>
            <a:ext cx="4359715" cy="3035889"/>
          </a:xfrm>
          <a:prstGeom prst="rect">
            <a:avLst/>
          </a:prstGeom>
        </p:spPr>
      </p:pic>
      <p:sp>
        <p:nvSpPr>
          <p:cNvPr id="10" name="Rettangolo 9">
            <a:extLst>
              <a:ext uri="{FF2B5EF4-FFF2-40B4-BE49-F238E27FC236}">
                <a16:creationId xmlns:a16="http://schemas.microsoft.com/office/drawing/2014/main" id="{AFBF8E05-DF99-4F77-A304-1C9DDEDFE919}"/>
              </a:ext>
            </a:extLst>
          </p:cNvPr>
          <p:cNvSpPr/>
          <p:nvPr/>
        </p:nvSpPr>
        <p:spPr>
          <a:xfrm>
            <a:off x="6739395" y="3244334"/>
            <a:ext cx="402674" cy="369332"/>
          </a:xfrm>
          <a:prstGeom prst="rect">
            <a:avLst/>
          </a:prstGeom>
        </p:spPr>
        <p:txBody>
          <a:bodyPr wrap="none">
            <a:spAutoFit/>
          </a:bodyPr>
          <a:lstStyle/>
          <a:p>
            <a:r>
              <a:rPr lang="en-US" dirty="0">
                <a:solidFill>
                  <a:srgbClr val="FF0000"/>
                </a:solidFill>
              </a:rPr>
              <a:t>Pt</a:t>
            </a:r>
            <a:endParaRPr lang="it-IT" dirty="0">
              <a:solidFill>
                <a:srgbClr val="FF0000"/>
              </a:solidFill>
            </a:endParaRPr>
          </a:p>
        </p:txBody>
      </p:sp>
      <p:sp>
        <p:nvSpPr>
          <p:cNvPr id="13" name="Rettangolo 12">
            <a:extLst>
              <a:ext uri="{FF2B5EF4-FFF2-40B4-BE49-F238E27FC236}">
                <a16:creationId xmlns:a16="http://schemas.microsoft.com/office/drawing/2014/main" id="{FEC4084B-AB3E-4F6D-B827-CE6CBA1A24C1}"/>
              </a:ext>
            </a:extLst>
          </p:cNvPr>
          <p:cNvSpPr/>
          <p:nvPr/>
        </p:nvSpPr>
        <p:spPr>
          <a:xfrm>
            <a:off x="2723462" y="5187813"/>
            <a:ext cx="466794" cy="369332"/>
          </a:xfrm>
          <a:prstGeom prst="rect">
            <a:avLst/>
          </a:prstGeom>
        </p:spPr>
        <p:txBody>
          <a:bodyPr wrap="none">
            <a:spAutoFit/>
          </a:bodyPr>
          <a:lstStyle/>
          <a:p>
            <a:r>
              <a:rPr lang="en-US" dirty="0">
                <a:solidFill>
                  <a:srgbClr val="0070C0"/>
                </a:solidFill>
              </a:rPr>
              <a:t>Au</a:t>
            </a:r>
            <a:endParaRPr lang="it-IT" dirty="0"/>
          </a:p>
        </p:txBody>
      </p:sp>
      <p:sp>
        <p:nvSpPr>
          <p:cNvPr id="14" name="Rettangolo 13">
            <a:extLst>
              <a:ext uri="{FF2B5EF4-FFF2-40B4-BE49-F238E27FC236}">
                <a16:creationId xmlns:a16="http://schemas.microsoft.com/office/drawing/2014/main" id="{AADEB466-1C85-4AC9-942F-C22B0047B5D7}"/>
              </a:ext>
            </a:extLst>
          </p:cNvPr>
          <p:cNvSpPr/>
          <p:nvPr/>
        </p:nvSpPr>
        <p:spPr>
          <a:xfrm>
            <a:off x="4572000" y="5586789"/>
            <a:ext cx="4572000" cy="954107"/>
          </a:xfrm>
          <a:prstGeom prst="rect">
            <a:avLst/>
          </a:prstGeom>
        </p:spPr>
        <p:txBody>
          <a:bodyPr>
            <a:spAutoFit/>
          </a:bodyPr>
          <a:lstStyle/>
          <a:p>
            <a:pPr defTabSz="966612">
              <a:defRPr/>
            </a:pPr>
            <a:r>
              <a:rPr lang="en-US" sz="1400" b="1" u="sng" dirty="0"/>
              <a:t>https://link.springer.com/article/10.1007/s10853-014-8544-1/figures/1</a:t>
            </a:r>
          </a:p>
          <a:p>
            <a:pPr defTabSz="966612">
              <a:defRPr/>
            </a:pPr>
            <a:r>
              <a:rPr lang="en-US" sz="1400" b="1" u="sng" dirty="0"/>
              <a:t>https://nanoscalereslett.springeropen.com/articles/10.1186/1556-276X-6-396</a:t>
            </a:r>
          </a:p>
        </p:txBody>
      </p:sp>
    </p:spTree>
    <p:extLst>
      <p:ext uri="{BB962C8B-B14F-4D97-AF65-F5344CB8AC3E}">
        <p14:creationId xmlns:p14="http://schemas.microsoft.com/office/powerpoint/2010/main" val="213280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Models of size-dependent nanoparticle melting tested on </a:t>
            </a:r>
            <a:r>
              <a:rPr lang="en-US" dirty="0">
                <a:solidFill>
                  <a:srgbClr val="0070C0"/>
                </a:solidFill>
              </a:rPr>
              <a:t>Au</a:t>
            </a:r>
            <a:r>
              <a:rPr lang="en-US" dirty="0"/>
              <a:t> and </a:t>
            </a:r>
            <a:r>
              <a:rPr lang="en-US" dirty="0">
                <a:solidFill>
                  <a:srgbClr val="FF0000"/>
                </a:solidFill>
              </a:rPr>
              <a:t>Pt</a:t>
            </a:r>
          </a:p>
        </p:txBody>
      </p:sp>
      <p:pic>
        <p:nvPicPr>
          <p:cNvPr id="8" name="Immagine 7">
            <a:extLst>
              <a:ext uri="{FF2B5EF4-FFF2-40B4-BE49-F238E27FC236}">
                <a16:creationId xmlns:a16="http://schemas.microsoft.com/office/drawing/2014/main" id="{F89991EC-F062-46B9-85DD-9ADBF277B8D7}"/>
              </a:ext>
            </a:extLst>
          </p:cNvPr>
          <p:cNvPicPr>
            <a:picLocks noChangeAspect="1"/>
          </p:cNvPicPr>
          <p:nvPr/>
        </p:nvPicPr>
        <p:blipFill>
          <a:blip r:embed="rId3"/>
          <a:stretch>
            <a:fillRect/>
          </a:stretch>
        </p:blipFill>
        <p:spPr>
          <a:xfrm>
            <a:off x="1091702" y="1670187"/>
            <a:ext cx="3263520" cy="4621212"/>
          </a:xfrm>
          <a:prstGeom prst="rect">
            <a:avLst/>
          </a:prstGeom>
        </p:spPr>
      </p:pic>
      <p:pic>
        <p:nvPicPr>
          <p:cNvPr id="9" name="Immagine 8">
            <a:extLst>
              <a:ext uri="{FF2B5EF4-FFF2-40B4-BE49-F238E27FC236}">
                <a16:creationId xmlns:a16="http://schemas.microsoft.com/office/drawing/2014/main" id="{B58B5BDE-2947-44E9-900C-FB4CDC84585E}"/>
              </a:ext>
            </a:extLst>
          </p:cNvPr>
          <p:cNvPicPr>
            <a:picLocks noChangeAspect="1"/>
          </p:cNvPicPr>
          <p:nvPr/>
        </p:nvPicPr>
        <p:blipFill>
          <a:blip r:embed="rId4"/>
          <a:stretch>
            <a:fillRect/>
          </a:stretch>
        </p:blipFill>
        <p:spPr>
          <a:xfrm>
            <a:off x="4497025" y="2264229"/>
            <a:ext cx="4359715" cy="3035889"/>
          </a:xfrm>
          <a:prstGeom prst="rect">
            <a:avLst/>
          </a:prstGeom>
        </p:spPr>
      </p:pic>
      <p:sp>
        <p:nvSpPr>
          <p:cNvPr id="10" name="Rettangolo 9">
            <a:extLst>
              <a:ext uri="{FF2B5EF4-FFF2-40B4-BE49-F238E27FC236}">
                <a16:creationId xmlns:a16="http://schemas.microsoft.com/office/drawing/2014/main" id="{AFBF8E05-DF99-4F77-A304-1C9DDEDFE919}"/>
              </a:ext>
            </a:extLst>
          </p:cNvPr>
          <p:cNvSpPr/>
          <p:nvPr/>
        </p:nvSpPr>
        <p:spPr>
          <a:xfrm>
            <a:off x="6739395" y="3244334"/>
            <a:ext cx="402674" cy="369332"/>
          </a:xfrm>
          <a:prstGeom prst="rect">
            <a:avLst/>
          </a:prstGeom>
        </p:spPr>
        <p:txBody>
          <a:bodyPr wrap="none">
            <a:spAutoFit/>
          </a:bodyPr>
          <a:lstStyle/>
          <a:p>
            <a:r>
              <a:rPr lang="en-US" dirty="0">
                <a:solidFill>
                  <a:srgbClr val="FF0000"/>
                </a:solidFill>
              </a:rPr>
              <a:t>Pt</a:t>
            </a:r>
            <a:endParaRPr lang="it-IT" dirty="0">
              <a:solidFill>
                <a:srgbClr val="FF0000"/>
              </a:solidFill>
            </a:endParaRPr>
          </a:p>
        </p:txBody>
      </p:sp>
      <p:sp>
        <p:nvSpPr>
          <p:cNvPr id="13" name="Rettangolo 12">
            <a:extLst>
              <a:ext uri="{FF2B5EF4-FFF2-40B4-BE49-F238E27FC236}">
                <a16:creationId xmlns:a16="http://schemas.microsoft.com/office/drawing/2014/main" id="{FEC4084B-AB3E-4F6D-B827-CE6CBA1A24C1}"/>
              </a:ext>
            </a:extLst>
          </p:cNvPr>
          <p:cNvSpPr/>
          <p:nvPr/>
        </p:nvSpPr>
        <p:spPr>
          <a:xfrm>
            <a:off x="2723462" y="5187813"/>
            <a:ext cx="466794" cy="369332"/>
          </a:xfrm>
          <a:prstGeom prst="rect">
            <a:avLst/>
          </a:prstGeom>
        </p:spPr>
        <p:txBody>
          <a:bodyPr wrap="none">
            <a:spAutoFit/>
          </a:bodyPr>
          <a:lstStyle/>
          <a:p>
            <a:r>
              <a:rPr lang="en-US" dirty="0">
                <a:solidFill>
                  <a:srgbClr val="0070C0"/>
                </a:solidFill>
              </a:rPr>
              <a:t>Au</a:t>
            </a:r>
            <a:endParaRPr lang="it-IT" dirty="0"/>
          </a:p>
        </p:txBody>
      </p:sp>
      <p:sp>
        <p:nvSpPr>
          <p:cNvPr id="14" name="Rettangolo 13">
            <a:extLst>
              <a:ext uri="{FF2B5EF4-FFF2-40B4-BE49-F238E27FC236}">
                <a16:creationId xmlns:a16="http://schemas.microsoft.com/office/drawing/2014/main" id="{AADEB466-1C85-4AC9-942F-C22B0047B5D7}"/>
              </a:ext>
            </a:extLst>
          </p:cNvPr>
          <p:cNvSpPr/>
          <p:nvPr/>
        </p:nvSpPr>
        <p:spPr>
          <a:xfrm>
            <a:off x="4572000" y="5586789"/>
            <a:ext cx="4572000" cy="954107"/>
          </a:xfrm>
          <a:prstGeom prst="rect">
            <a:avLst/>
          </a:prstGeom>
        </p:spPr>
        <p:txBody>
          <a:bodyPr>
            <a:spAutoFit/>
          </a:bodyPr>
          <a:lstStyle/>
          <a:p>
            <a:pPr defTabSz="966612">
              <a:defRPr/>
            </a:pPr>
            <a:r>
              <a:rPr lang="en-US" sz="1400" b="1" u="sng" dirty="0"/>
              <a:t>https://link.springer.com/article/10.1007/s10853-014-8544-1/figures/1</a:t>
            </a:r>
          </a:p>
          <a:p>
            <a:pPr defTabSz="966612">
              <a:defRPr/>
            </a:pPr>
            <a:r>
              <a:rPr lang="en-US" sz="1400" b="1" u="sng" dirty="0"/>
              <a:t>https://nanoscalereslett.springeropen.com/articles/10.1186/1556-276X-6-396</a:t>
            </a:r>
          </a:p>
        </p:txBody>
      </p:sp>
    </p:spTree>
    <p:extLst>
      <p:ext uri="{BB962C8B-B14F-4D97-AF65-F5344CB8AC3E}">
        <p14:creationId xmlns:p14="http://schemas.microsoft.com/office/powerpoint/2010/main" val="3007640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27" y="457518"/>
            <a:ext cx="7927745" cy="1143000"/>
          </a:xfrm>
        </p:spPr>
        <p:txBody>
          <a:bodyPr>
            <a:noAutofit/>
          </a:bodyPr>
          <a:lstStyle/>
          <a:p>
            <a:r>
              <a:rPr lang="en-US" sz="2800" dirty="0"/>
              <a:t>Dependence of electrical conductivity on the size of spherical Cu nanoparticles model and experimental data (blue sphere) </a:t>
            </a:r>
          </a:p>
        </p:txBody>
      </p:sp>
      <p:pic>
        <p:nvPicPr>
          <p:cNvPr id="4" name="Immagine 3">
            <a:extLst>
              <a:ext uri="{FF2B5EF4-FFF2-40B4-BE49-F238E27FC236}">
                <a16:creationId xmlns:a16="http://schemas.microsoft.com/office/drawing/2014/main" id="{46258ADF-963D-42F7-A1E6-AF9F79FF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8" y="2201173"/>
            <a:ext cx="5207726" cy="4019714"/>
          </a:xfrm>
          <a:prstGeom prst="rect">
            <a:avLst/>
          </a:prstGeom>
        </p:spPr>
      </p:pic>
      <p:sp>
        <p:nvSpPr>
          <p:cNvPr id="6" name="Rettangolo 5">
            <a:extLst>
              <a:ext uri="{FF2B5EF4-FFF2-40B4-BE49-F238E27FC236}">
                <a16:creationId xmlns:a16="http://schemas.microsoft.com/office/drawing/2014/main" id="{5CF7C06C-C3C0-4499-AA4D-D4F443970231}"/>
              </a:ext>
            </a:extLst>
          </p:cNvPr>
          <p:cNvSpPr/>
          <p:nvPr/>
        </p:nvSpPr>
        <p:spPr>
          <a:xfrm>
            <a:off x="6509658" y="5188094"/>
            <a:ext cx="2450918" cy="646331"/>
          </a:xfrm>
          <a:prstGeom prst="rect">
            <a:avLst/>
          </a:prstGeom>
        </p:spPr>
        <p:txBody>
          <a:bodyPr wrap="square">
            <a:spAutoFit/>
          </a:bodyPr>
          <a:lstStyle/>
          <a:p>
            <a:pPr>
              <a:buFont typeface="Arial" panose="020B0604020202020204" pitchFamily="34" charset="0"/>
              <a:buChar char="•"/>
            </a:pPr>
            <a:r>
              <a:rPr lang="en-US" sz="1200" dirty="0">
                <a:hlinkClick r:id="rId4"/>
              </a:rPr>
              <a:t>Applied Physics A</a:t>
            </a:r>
            <a:r>
              <a:rPr lang="en-US" sz="1200" dirty="0"/>
              <a:t> 127(5):385</a:t>
            </a:r>
          </a:p>
          <a:p>
            <a:pPr>
              <a:buFont typeface="Arial" panose="020B0604020202020204" pitchFamily="34" charset="0"/>
              <a:buChar char="•"/>
            </a:pPr>
            <a:r>
              <a:rPr lang="en-US" sz="1200" dirty="0"/>
              <a:t>DOI: </a:t>
            </a:r>
          </a:p>
          <a:p>
            <a:pPr>
              <a:buFont typeface="Arial" panose="020B0604020202020204" pitchFamily="34" charset="0"/>
              <a:buChar char="•"/>
            </a:pPr>
            <a:r>
              <a:rPr lang="en-US" sz="1200" dirty="0">
                <a:hlinkClick r:id="rId5"/>
              </a:rPr>
              <a:t>10.1007/s00339-021-04535-4</a:t>
            </a:r>
            <a:endParaRPr lang="en-US" sz="1200" dirty="0"/>
          </a:p>
        </p:txBody>
      </p:sp>
    </p:spTree>
    <p:extLst>
      <p:ext uri="{BB962C8B-B14F-4D97-AF65-F5344CB8AC3E}">
        <p14:creationId xmlns:p14="http://schemas.microsoft.com/office/powerpoint/2010/main" val="51655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Magnetism</a:t>
            </a:r>
          </a:p>
        </p:txBody>
      </p:sp>
      <p:grpSp>
        <p:nvGrpSpPr>
          <p:cNvPr id="2" name="Group 4"/>
          <p:cNvGrpSpPr>
            <a:grpSpLocks/>
          </p:cNvGrpSpPr>
          <p:nvPr/>
        </p:nvGrpSpPr>
        <p:grpSpPr bwMode="auto">
          <a:xfrm>
            <a:off x="982599" y="1328738"/>
            <a:ext cx="2380677" cy="1866395"/>
            <a:chOff x="418" y="603"/>
            <a:chExt cx="1608" cy="1539"/>
          </a:xfrm>
        </p:grpSpPr>
        <p:graphicFrame>
          <p:nvGraphicFramePr>
            <p:cNvPr id="1022981" name="Object 5"/>
            <p:cNvGraphicFramePr>
              <a:graphicFrameLocks noChangeAspect="1"/>
            </p:cNvGraphicFramePr>
            <p:nvPr/>
          </p:nvGraphicFramePr>
          <p:xfrm>
            <a:off x="432" y="890"/>
            <a:ext cx="1547" cy="1252"/>
          </p:xfrm>
          <a:graphic>
            <a:graphicData uri="http://schemas.openxmlformats.org/presentationml/2006/ole">
              <mc:AlternateContent xmlns:mc="http://schemas.openxmlformats.org/markup-compatibility/2006">
                <mc:Choice xmlns:v="urn:schemas-microsoft-com:vml" Requires="v">
                  <p:oleObj spid="_x0000_s1082" name="Image" r:id="rId4" imgW="868317" imgH="699834" progId="">
                    <p:embed/>
                  </p:oleObj>
                </mc:Choice>
                <mc:Fallback>
                  <p:oleObj name="Image" r:id="rId4" imgW="868317" imgH="699834" progId="">
                    <p:embed/>
                    <p:pic>
                      <p:nvPicPr>
                        <p:cNvPr id="1022981" name="Object 5"/>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32" y="890"/>
                          <a:ext cx="1547" cy="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2" name="Text Box 6"/>
            <p:cNvSpPr txBox="1">
              <a:spLocks noChangeArrowheads="1"/>
            </p:cNvSpPr>
            <p:nvPr/>
          </p:nvSpPr>
          <p:spPr bwMode="auto">
            <a:xfrm>
              <a:off x="418" y="603"/>
              <a:ext cx="1608" cy="272"/>
            </a:xfrm>
            <a:prstGeom prst="rect">
              <a:avLst/>
            </a:prstGeom>
            <a:noFill/>
            <a:ln w="9525">
              <a:noFill/>
              <a:miter lim="800000"/>
              <a:headEnd/>
              <a:tailEnd/>
            </a:ln>
            <a:effectLst/>
          </p:spPr>
          <p:txBody>
            <a:bodyPr wrap="none">
              <a:spAutoFit/>
            </a:bodyPr>
            <a:lstStyle/>
            <a:p>
              <a:pPr eaLnBrk="0" hangingPunct="0">
                <a:lnSpc>
                  <a:spcPct val="100000"/>
                </a:lnSpc>
                <a:spcBef>
                  <a:spcPct val="0"/>
                </a:spcBef>
              </a:pPr>
              <a:r>
                <a:rPr lang="en-US" sz="1600" b="0">
                  <a:solidFill>
                    <a:schemeClr val="tx1"/>
                  </a:solidFill>
                  <a:latin typeface="Tahoma" pitchFamily="34" charset="0"/>
                </a:rPr>
                <a:t>Fe</a:t>
              </a:r>
              <a:r>
                <a:rPr lang="en-US" sz="1600" b="0" baseline="-25000">
                  <a:solidFill>
                    <a:schemeClr val="tx1"/>
                  </a:solidFill>
                  <a:latin typeface="Tahoma" pitchFamily="34" charset="0"/>
                </a:rPr>
                <a:t>3</a:t>
              </a:r>
              <a:r>
                <a:rPr lang="en-US" sz="1600" b="0">
                  <a:solidFill>
                    <a:schemeClr val="tx1"/>
                  </a:solidFill>
                  <a:latin typeface="Tahoma" pitchFamily="34" charset="0"/>
                </a:rPr>
                <a:t>O</a:t>
              </a:r>
              <a:r>
                <a:rPr lang="en-US" sz="1600" b="0" baseline="-25000">
                  <a:solidFill>
                    <a:schemeClr val="tx1"/>
                  </a:solidFill>
                  <a:latin typeface="Tahoma" pitchFamily="34" charset="0"/>
                </a:rPr>
                <a:t>4</a:t>
              </a:r>
              <a:r>
                <a:rPr lang="en-US" sz="1600" b="0">
                  <a:solidFill>
                    <a:schemeClr val="tx1"/>
                  </a:solidFill>
                  <a:latin typeface="Tahoma" pitchFamily="34" charset="0"/>
                </a:rPr>
                <a:t>, Magnetite (4 nm)</a:t>
              </a:r>
            </a:p>
          </p:txBody>
        </p:sp>
      </p:grpSp>
      <p:grpSp>
        <p:nvGrpSpPr>
          <p:cNvPr id="3" name="Group 7"/>
          <p:cNvGrpSpPr>
            <a:grpSpLocks/>
          </p:cNvGrpSpPr>
          <p:nvPr/>
        </p:nvGrpSpPr>
        <p:grpSpPr bwMode="auto">
          <a:xfrm>
            <a:off x="977263" y="3594104"/>
            <a:ext cx="2286001" cy="2392365"/>
            <a:chOff x="458" y="2437"/>
            <a:chExt cx="1440" cy="1507"/>
          </a:xfrm>
        </p:grpSpPr>
        <p:graphicFrame>
          <p:nvGraphicFramePr>
            <p:cNvPr id="1022984" name="Object 8"/>
            <p:cNvGraphicFramePr>
              <a:graphicFrameLocks noChangeAspect="1"/>
            </p:cNvGraphicFramePr>
            <p:nvPr/>
          </p:nvGraphicFramePr>
          <p:xfrm>
            <a:off x="458" y="2437"/>
            <a:ext cx="1440" cy="1034"/>
          </p:xfrm>
          <a:graphic>
            <a:graphicData uri="http://schemas.openxmlformats.org/presentationml/2006/ole">
              <mc:AlternateContent xmlns:mc="http://schemas.openxmlformats.org/markup-compatibility/2006">
                <mc:Choice xmlns:v="urn:schemas-microsoft-com:vml" Requires="v">
                  <p:oleObj spid="_x0000_s1083" name="Photo Editor Photo" r:id="rId6" imgW="1843810" imgH="1325995" progId="">
                    <p:embed/>
                  </p:oleObj>
                </mc:Choice>
                <mc:Fallback>
                  <p:oleObj name="Photo Editor Photo" r:id="rId6" imgW="1843810" imgH="1325995" progId="">
                    <p:embed/>
                    <p:pic>
                      <p:nvPicPr>
                        <p:cNvPr id="102298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 y="2437"/>
                          <a:ext cx="1440" cy="1034"/>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5" name="Text Box 9"/>
            <p:cNvSpPr txBox="1">
              <a:spLocks noChangeArrowheads="1"/>
            </p:cNvSpPr>
            <p:nvPr/>
          </p:nvSpPr>
          <p:spPr bwMode="auto">
            <a:xfrm>
              <a:off x="573" y="3731"/>
              <a:ext cx="1210" cy="2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0" hangingPunct="0">
                <a:lnSpc>
                  <a:spcPct val="100000"/>
                </a:lnSpc>
                <a:spcBef>
                  <a:spcPct val="0"/>
                </a:spcBef>
              </a:pPr>
              <a:r>
                <a:rPr lang="en-US" sz="1600" dirty="0">
                  <a:solidFill>
                    <a:schemeClr val="bg1"/>
                  </a:solidFill>
                  <a:latin typeface="Tahoma" pitchFamily="34" charset="0"/>
                </a:rPr>
                <a:t>Magnetism</a:t>
              </a:r>
            </a:p>
          </p:txBody>
        </p:sp>
      </p:grpSp>
      <p:pic>
        <p:nvPicPr>
          <p:cNvPr id="11" name="Immagine 10">
            <a:extLst>
              <a:ext uri="{FF2B5EF4-FFF2-40B4-BE49-F238E27FC236}">
                <a16:creationId xmlns:a16="http://schemas.microsoft.com/office/drawing/2014/main" id="{07A222B4-2D7F-427C-AA4F-912E662040E6}"/>
              </a:ext>
            </a:extLst>
          </p:cNvPr>
          <p:cNvPicPr>
            <a:picLocks noChangeAspect="1"/>
          </p:cNvPicPr>
          <p:nvPr/>
        </p:nvPicPr>
        <p:blipFill rotWithShape="1">
          <a:blip r:embed="rId8"/>
          <a:srcRect r="38952"/>
          <a:stretch/>
        </p:blipFill>
        <p:spPr>
          <a:xfrm>
            <a:off x="3702863" y="3962257"/>
            <a:ext cx="4720874" cy="1928712"/>
          </a:xfrm>
          <a:prstGeom prst="rect">
            <a:avLst/>
          </a:prstGeom>
        </p:spPr>
      </p:pic>
      <p:pic>
        <p:nvPicPr>
          <p:cNvPr id="12" name="Immagine 11">
            <a:extLst>
              <a:ext uri="{FF2B5EF4-FFF2-40B4-BE49-F238E27FC236}">
                <a16:creationId xmlns:a16="http://schemas.microsoft.com/office/drawing/2014/main" id="{EAA8E08D-14AF-414C-A448-91CAA7327666}"/>
              </a:ext>
            </a:extLst>
          </p:cNvPr>
          <p:cNvPicPr>
            <a:picLocks noChangeAspect="1"/>
          </p:cNvPicPr>
          <p:nvPr/>
        </p:nvPicPr>
        <p:blipFill>
          <a:blip r:embed="rId9"/>
          <a:stretch>
            <a:fillRect/>
          </a:stretch>
        </p:blipFill>
        <p:spPr>
          <a:xfrm>
            <a:off x="4452107" y="1259506"/>
            <a:ext cx="2796408" cy="2613370"/>
          </a:xfrm>
          <a:prstGeom prst="rect">
            <a:avLst/>
          </a:prstGeom>
        </p:spPr>
      </p:pic>
    </p:spTree>
    <p:extLst>
      <p:ext uri="{BB962C8B-B14F-4D97-AF65-F5344CB8AC3E}">
        <p14:creationId xmlns:p14="http://schemas.microsoft.com/office/powerpoint/2010/main" val="3785321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Magnetic CNTs</a:t>
            </a:r>
          </a:p>
        </p:txBody>
      </p:sp>
      <p:pic>
        <p:nvPicPr>
          <p:cNvPr id="5" name="Immagine 4">
            <a:extLst>
              <a:ext uri="{FF2B5EF4-FFF2-40B4-BE49-F238E27FC236}">
                <a16:creationId xmlns:a16="http://schemas.microsoft.com/office/drawing/2014/main" id="{573AD4DF-1BB6-4644-9D38-D27EC753E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99" y="1451727"/>
            <a:ext cx="5466522" cy="3031435"/>
          </a:xfrm>
          <a:prstGeom prst="rect">
            <a:avLst/>
          </a:prstGeom>
        </p:spPr>
      </p:pic>
      <p:pic>
        <p:nvPicPr>
          <p:cNvPr id="6" name="Immagine 5">
            <a:extLst>
              <a:ext uri="{FF2B5EF4-FFF2-40B4-BE49-F238E27FC236}">
                <a16:creationId xmlns:a16="http://schemas.microsoft.com/office/drawing/2014/main" id="{736BA376-85E2-4FD3-BBD0-891D1BF96600}"/>
              </a:ext>
            </a:extLst>
          </p:cNvPr>
          <p:cNvPicPr>
            <a:picLocks noChangeAspect="1"/>
          </p:cNvPicPr>
          <p:nvPr/>
        </p:nvPicPr>
        <p:blipFill>
          <a:blip r:embed="rId4"/>
          <a:stretch>
            <a:fillRect/>
          </a:stretch>
        </p:blipFill>
        <p:spPr>
          <a:xfrm>
            <a:off x="5695406" y="3103061"/>
            <a:ext cx="3017962" cy="3031435"/>
          </a:xfrm>
          <a:prstGeom prst="rect">
            <a:avLst/>
          </a:prstGeom>
        </p:spPr>
      </p:pic>
    </p:spTree>
    <p:extLst>
      <p:ext uri="{BB962C8B-B14F-4D97-AF65-F5344CB8AC3E}">
        <p14:creationId xmlns:p14="http://schemas.microsoft.com/office/powerpoint/2010/main" val="7697360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Magnetic CNTs</a:t>
            </a:r>
          </a:p>
        </p:txBody>
      </p:sp>
      <p:pic>
        <p:nvPicPr>
          <p:cNvPr id="3" name="Immagine 2">
            <a:extLst>
              <a:ext uri="{FF2B5EF4-FFF2-40B4-BE49-F238E27FC236}">
                <a16:creationId xmlns:a16="http://schemas.microsoft.com/office/drawing/2014/main" id="{CC3FB67F-3112-484D-8C03-4011E77007FF}"/>
              </a:ext>
            </a:extLst>
          </p:cNvPr>
          <p:cNvPicPr>
            <a:picLocks noChangeAspect="1"/>
          </p:cNvPicPr>
          <p:nvPr/>
        </p:nvPicPr>
        <p:blipFill>
          <a:blip r:embed="rId3"/>
          <a:stretch>
            <a:fillRect/>
          </a:stretch>
        </p:blipFill>
        <p:spPr>
          <a:xfrm>
            <a:off x="827314" y="1380672"/>
            <a:ext cx="3655311" cy="2373810"/>
          </a:xfrm>
          <a:prstGeom prst="rect">
            <a:avLst/>
          </a:prstGeom>
        </p:spPr>
      </p:pic>
      <p:pic>
        <p:nvPicPr>
          <p:cNvPr id="4" name="Immagine 3">
            <a:extLst>
              <a:ext uri="{FF2B5EF4-FFF2-40B4-BE49-F238E27FC236}">
                <a16:creationId xmlns:a16="http://schemas.microsoft.com/office/drawing/2014/main" id="{538BA512-82CC-4DB6-B439-6741C43D2CB3}"/>
              </a:ext>
            </a:extLst>
          </p:cNvPr>
          <p:cNvPicPr>
            <a:picLocks noChangeAspect="1"/>
          </p:cNvPicPr>
          <p:nvPr/>
        </p:nvPicPr>
        <p:blipFill>
          <a:blip r:embed="rId4"/>
          <a:stretch>
            <a:fillRect/>
          </a:stretch>
        </p:blipFill>
        <p:spPr>
          <a:xfrm>
            <a:off x="4862042" y="1380673"/>
            <a:ext cx="3660815" cy="2373810"/>
          </a:xfrm>
          <a:prstGeom prst="rect">
            <a:avLst/>
          </a:prstGeom>
        </p:spPr>
      </p:pic>
      <p:pic>
        <p:nvPicPr>
          <p:cNvPr id="7" name="Immagine 6">
            <a:extLst>
              <a:ext uri="{FF2B5EF4-FFF2-40B4-BE49-F238E27FC236}">
                <a16:creationId xmlns:a16="http://schemas.microsoft.com/office/drawing/2014/main" id="{DACC400F-7B2E-4197-94DD-708147187897}"/>
              </a:ext>
            </a:extLst>
          </p:cNvPr>
          <p:cNvPicPr>
            <a:picLocks noChangeAspect="1"/>
          </p:cNvPicPr>
          <p:nvPr/>
        </p:nvPicPr>
        <p:blipFill>
          <a:blip r:embed="rId5"/>
          <a:stretch>
            <a:fillRect/>
          </a:stretch>
        </p:blipFill>
        <p:spPr>
          <a:xfrm>
            <a:off x="1230032" y="3963803"/>
            <a:ext cx="2741076" cy="2634003"/>
          </a:xfrm>
          <a:prstGeom prst="rect">
            <a:avLst/>
          </a:prstGeom>
        </p:spPr>
      </p:pic>
      <p:sp>
        <p:nvSpPr>
          <p:cNvPr id="8" name="Rettangolo 7">
            <a:extLst>
              <a:ext uri="{FF2B5EF4-FFF2-40B4-BE49-F238E27FC236}">
                <a16:creationId xmlns:a16="http://schemas.microsoft.com/office/drawing/2014/main" id="{7B063A15-7FAA-433F-BCB8-B052018334E8}"/>
              </a:ext>
            </a:extLst>
          </p:cNvPr>
          <p:cNvSpPr/>
          <p:nvPr/>
        </p:nvSpPr>
        <p:spPr>
          <a:xfrm>
            <a:off x="4432665" y="4830996"/>
            <a:ext cx="4572000" cy="646331"/>
          </a:xfrm>
          <a:prstGeom prst="rect">
            <a:avLst/>
          </a:prstGeom>
        </p:spPr>
        <p:txBody>
          <a:bodyPr>
            <a:spAutoFit/>
          </a:bodyPr>
          <a:lstStyle/>
          <a:p>
            <a:r>
              <a:rPr lang="it-IT" dirty="0"/>
              <a:t>https://www.mdpi.com/1996-1944/3/8/4387/htm</a:t>
            </a:r>
          </a:p>
        </p:txBody>
      </p:sp>
    </p:spTree>
    <p:extLst>
      <p:ext uri="{BB962C8B-B14F-4D97-AF65-F5344CB8AC3E}">
        <p14:creationId xmlns:p14="http://schemas.microsoft.com/office/powerpoint/2010/main" val="10142994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Magnetic nanoparticles</a:t>
            </a:r>
          </a:p>
        </p:txBody>
      </p:sp>
      <p:pic>
        <p:nvPicPr>
          <p:cNvPr id="9" name="Immagine 8">
            <a:extLst>
              <a:ext uri="{FF2B5EF4-FFF2-40B4-BE49-F238E27FC236}">
                <a16:creationId xmlns:a16="http://schemas.microsoft.com/office/drawing/2014/main" id="{B3931CF6-BEF1-46B3-BF9E-66C0B3496D68}"/>
              </a:ext>
            </a:extLst>
          </p:cNvPr>
          <p:cNvPicPr>
            <a:picLocks noChangeAspect="1"/>
          </p:cNvPicPr>
          <p:nvPr/>
        </p:nvPicPr>
        <p:blipFill>
          <a:blip r:embed="rId3"/>
          <a:stretch>
            <a:fillRect/>
          </a:stretch>
        </p:blipFill>
        <p:spPr>
          <a:xfrm>
            <a:off x="5456958" y="1988840"/>
            <a:ext cx="3555941" cy="3784943"/>
          </a:xfrm>
          <a:prstGeom prst="rect">
            <a:avLst/>
          </a:prstGeom>
        </p:spPr>
      </p:pic>
      <p:sp>
        <p:nvSpPr>
          <p:cNvPr id="10" name="CasellaDiTesto 9">
            <a:extLst>
              <a:ext uri="{FF2B5EF4-FFF2-40B4-BE49-F238E27FC236}">
                <a16:creationId xmlns:a16="http://schemas.microsoft.com/office/drawing/2014/main" id="{6A4AA0F4-909C-43B5-A203-21269B5EE5A6}"/>
              </a:ext>
            </a:extLst>
          </p:cNvPr>
          <p:cNvSpPr txBox="1"/>
          <p:nvPr/>
        </p:nvSpPr>
        <p:spPr>
          <a:xfrm>
            <a:off x="5292080" y="1459478"/>
            <a:ext cx="3664786" cy="338554"/>
          </a:xfrm>
          <a:prstGeom prst="rect">
            <a:avLst/>
          </a:prstGeom>
          <a:noFill/>
        </p:spPr>
        <p:txBody>
          <a:bodyPr wrap="none" rtlCol="0">
            <a:spAutoFit/>
          </a:bodyPr>
          <a:lstStyle/>
          <a:p>
            <a:r>
              <a:rPr lang="it-IT" sz="1600" b="1" dirty="0" err="1">
                <a:solidFill>
                  <a:srgbClr val="0000FF"/>
                </a:solidFill>
              </a:rPr>
              <a:t>Purification</a:t>
            </a:r>
            <a:r>
              <a:rPr lang="it-IT" sz="1600" b="1" dirty="0">
                <a:solidFill>
                  <a:srgbClr val="0000FF"/>
                </a:solidFill>
              </a:rPr>
              <a:t> by </a:t>
            </a:r>
            <a:r>
              <a:rPr lang="it-IT" sz="1600" b="1" dirty="0" err="1">
                <a:solidFill>
                  <a:srgbClr val="0000FF"/>
                </a:solidFill>
              </a:rPr>
              <a:t>magnetic</a:t>
            </a:r>
            <a:r>
              <a:rPr lang="it-IT" sz="1600" b="1" dirty="0">
                <a:solidFill>
                  <a:srgbClr val="0000FF"/>
                </a:solidFill>
              </a:rPr>
              <a:t> </a:t>
            </a:r>
            <a:r>
              <a:rPr lang="it-IT" sz="1600" b="1" dirty="0" err="1">
                <a:solidFill>
                  <a:srgbClr val="0000FF"/>
                </a:solidFill>
              </a:rPr>
              <a:t>separation</a:t>
            </a:r>
            <a:endParaRPr lang="it-IT" sz="1600" b="1" dirty="0">
              <a:solidFill>
                <a:srgbClr val="0000FF"/>
              </a:solidFill>
            </a:endParaRPr>
          </a:p>
        </p:txBody>
      </p:sp>
      <p:pic>
        <p:nvPicPr>
          <p:cNvPr id="11" name="Immagine 10">
            <a:extLst>
              <a:ext uri="{FF2B5EF4-FFF2-40B4-BE49-F238E27FC236}">
                <a16:creationId xmlns:a16="http://schemas.microsoft.com/office/drawing/2014/main" id="{A4927507-4C32-467D-9884-79EF55803D46}"/>
              </a:ext>
            </a:extLst>
          </p:cNvPr>
          <p:cNvPicPr>
            <a:picLocks noChangeAspect="1"/>
          </p:cNvPicPr>
          <p:nvPr/>
        </p:nvPicPr>
        <p:blipFill>
          <a:blip r:embed="rId4"/>
          <a:stretch>
            <a:fillRect/>
          </a:stretch>
        </p:blipFill>
        <p:spPr>
          <a:xfrm>
            <a:off x="614504" y="1268760"/>
            <a:ext cx="4752528" cy="5007264"/>
          </a:xfrm>
          <a:prstGeom prst="rect">
            <a:avLst/>
          </a:prstGeom>
        </p:spPr>
      </p:pic>
      <p:sp>
        <p:nvSpPr>
          <p:cNvPr id="12" name="CasellaDiTesto 11">
            <a:extLst>
              <a:ext uri="{FF2B5EF4-FFF2-40B4-BE49-F238E27FC236}">
                <a16:creationId xmlns:a16="http://schemas.microsoft.com/office/drawing/2014/main" id="{30B23822-D9F8-48EF-8AE1-8C91A9D9468C}"/>
              </a:ext>
            </a:extLst>
          </p:cNvPr>
          <p:cNvSpPr txBox="1"/>
          <p:nvPr/>
        </p:nvSpPr>
        <p:spPr>
          <a:xfrm>
            <a:off x="683568" y="6329036"/>
            <a:ext cx="636713" cy="276999"/>
          </a:xfrm>
          <a:prstGeom prst="rect">
            <a:avLst/>
          </a:prstGeom>
          <a:noFill/>
        </p:spPr>
        <p:txBody>
          <a:bodyPr wrap="none" rtlCol="0">
            <a:spAutoFit/>
          </a:bodyPr>
          <a:lstStyle/>
          <a:p>
            <a:pPr algn="ctr"/>
            <a:r>
              <a:rPr lang="it-IT" dirty="0" err="1">
                <a:solidFill>
                  <a:srgbClr val="00CC00"/>
                </a:solidFill>
              </a:rPr>
              <a:t>Before</a:t>
            </a:r>
            <a:endParaRPr lang="it-IT" dirty="0">
              <a:solidFill>
                <a:srgbClr val="00CC00"/>
              </a:solidFill>
            </a:endParaRPr>
          </a:p>
        </p:txBody>
      </p:sp>
      <p:sp>
        <p:nvSpPr>
          <p:cNvPr id="13" name="CasellaDiTesto 12">
            <a:extLst>
              <a:ext uri="{FF2B5EF4-FFF2-40B4-BE49-F238E27FC236}">
                <a16:creationId xmlns:a16="http://schemas.microsoft.com/office/drawing/2014/main" id="{36EDF899-CFAB-414C-B2D1-4E7D225D0687}"/>
              </a:ext>
            </a:extLst>
          </p:cNvPr>
          <p:cNvSpPr txBox="1"/>
          <p:nvPr/>
        </p:nvSpPr>
        <p:spPr>
          <a:xfrm>
            <a:off x="2259054" y="6329036"/>
            <a:ext cx="510076" cy="276999"/>
          </a:xfrm>
          <a:prstGeom prst="rect">
            <a:avLst/>
          </a:prstGeom>
          <a:noFill/>
        </p:spPr>
        <p:txBody>
          <a:bodyPr wrap="none" rtlCol="0">
            <a:spAutoFit/>
          </a:bodyPr>
          <a:lstStyle/>
          <a:p>
            <a:pPr algn="ctr"/>
            <a:r>
              <a:rPr lang="it-IT" dirty="0" err="1">
                <a:solidFill>
                  <a:srgbClr val="FF0000"/>
                </a:solidFill>
              </a:rPr>
              <a:t>After</a:t>
            </a:r>
            <a:endParaRPr lang="it-IT" dirty="0">
              <a:solidFill>
                <a:srgbClr val="FF0000"/>
              </a:solidFill>
            </a:endParaRPr>
          </a:p>
        </p:txBody>
      </p:sp>
      <p:sp>
        <p:nvSpPr>
          <p:cNvPr id="14" name="Rettangolo 13">
            <a:extLst>
              <a:ext uri="{FF2B5EF4-FFF2-40B4-BE49-F238E27FC236}">
                <a16:creationId xmlns:a16="http://schemas.microsoft.com/office/drawing/2014/main" id="{DFF30850-AC91-4140-A400-9A330E6719B2}"/>
              </a:ext>
            </a:extLst>
          </p:cNvPr>
          <p:cNvSpPr/>
          <p:nvPr/>
        </p:nvSpPr>
        <p:spPr>
          <a:xfrm>
            <a:off x="4572000" y="6188857"/>
            <a:ext cx="3254417" cy="276999"/>
          </a:xfrm>
          <a:prstGeom prst="rect">
            <a:avLst/>
          </a:prstGeom>
        </p:spPr>
        <p:txBody>
          <a:bodyPr wrap="none">
            <a:spAutoFit/>
          </a:bodyPr>
          <a:lstStyle/>
          <a:p>
            <a:r>
              <a:rPr lang="fr-FR" i="1" dirty="0" err="1">
                <a:solidFill>
                  <a:srgbClr val="3F3F3F"/>
                </a:solidFill>
                <a:latin typeface="Lato"/>
              </a:rPr>
              <a:t>Appl</a:t>
            </a:r>
            <a:r>
              <a:rPr lang="fr-FR" i="1" dirty="0">
                <a:solidFill>
                  <a:srgbClr val="3F3F3F"/>
                </a:solidFill>
                <a:latin typeface="Lato"/>
              </a:rPr>
              <a:t>. </a:t>
            </a:r>
            <a:r>
              <a:rPr lang="fr-FR" i="1" dirty="0" err="1">
                <a:solidFill>
                  <a:srgbClr val="3F3F3F"/>
                </a:solidFill>
                <a:latin typeface="Lato"/>
              </a:rPr>
              <a:t>Catal</a:t>
            </a:r>
            <a:r>
              <a:rPr lang="fr-FR" i="1" dirty="0">
                <a:solidFill>
                  <a:srgbClr val="3F3F3F"/>
                </a:solidFill>
                <a:latin typeface="Lato"/>
              </a:rPr>
              <a:t>. B-Environ.</a:t>
            </a:r>
            <a:r>
              <a:rPr lang="fr-FR" dirty="0">
                <a:solidFill>
                  <a:srgbClr val="3F3F3F"/>
                </a:solidFill>
                <a:latin typeface="Lato"/>
              </a:rPr>
              <a:t> </a:t>
            </a:r>
            <a:r>
              <a:rPr lang="fr-FR" b="1" dirty="0">
                <a:solidFill>
                  <a:srgbClr val="3F3F3F"/>
                </a:solidFill>
                <a:latin typeface="Lato"/>
              </a:rPr>
              <a:t>227</a:t>
            </a:r>
            <a:r>
              <a:rPr lang="fr-FR" dirty="0">
                <a:solidFill>
                  <a:srgbClr val="3F3F3F"/>
                </a:solidFill>
                <a:latin typeface="Lato"/>
              </a:rPr>
              <a:t> (2018), 356-365</a:t>
            </a:r>
            <a:endParaRPr lang="it-IT" dirty="0"/>
          </a:p>
        </p:txBody>
      </p:sp>
    </p:spTree>
    <p:extLst>
      <p:ext uri="{BB962C8B-B14F-4D97-AF65-F5344CB8AC3E}">
        <p14:creationId xmlns:p14="http://schemas.microsoft.com/office/powerpoint/2010/main" val="23498076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97526" y="982742"/>
            <a:ext cx="7469579" cy="5909310"/>
          </a:xfrm>
          <a:prstGeom prst="rect">
            <a:avLst/>
          </a:prstGeom>
        </p:spPr>
        <p:txBody>
          <a:bodyPr wrap="square">
            <a:spAutoFit/>
          </a:bodyPr>
          <a:lstStyle/>
          <a:p>
            <a:r>
              <a:rPr lang="en-US" dirty="0"/>
              <a:t>A </a:t>
            </a:r>
            <a:r>
              <a:rPr lang="en-US" dirty="0">
                <a:solidFill>
                  <a:srgbClr val="0070C0"/>
                </a:solidFill>
              </a:rPr>
              <a:t>nanocomposite</a:t>
            </a:r>
            <a:r>
              <a:rPr lang="en-US" dirty="0"/>
              <a:t> is a solid containing at least one physically or chemically distinct region, or collection of regions, having at least one dimension in the nanoscale. </a:t>
            </a:r>
          </a:p>
          <a:p>
            <a:r>
              <a:rPr lang="en-US" dirty="0"/>
              <a:t>The use of </a:t>
            </a:r>
            <a:r>
              <a:rPr lang="en-US" dirty="0" err="1"/>
              <a:t>nano</a:t>
            </a:r>
            <a:r>
              <a:rPr lang="en-US" dirty="0"/>
              <a:t> building blocks can allow to design and create new materials with unprecedented flexibility and improvement in their physical properties. In the broadest sense this definition can include porous media, colloids, gels and copolymers, but is more usually taken to mean the solid combination of a bulk matrix and </a:t>
            </a:r>
            <a:r>
              <a:rPr lang="en-US" dirty="0" err="1"/>
              <a:t>nano</a:t>
            </a:r>
            <a:r>
              <a:rPr lang="en-US" dirty="0"/>
              <a:t>-dimensional phase(s) differing in properties due to dissimilarities in structure and chemistry. </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mechanical, electrical, thermal, optical, electrochemical, catalytic properties of the nanocomposite will differ markedly from that of the component materials.  </a:t>
            </a:r>
            <a:r>
              <a:rPr lang="en-US" dirty="0">
                <a:solidFill>
                  <a:srgbClr val="0070C0"/>
                </a:solidFill>
              </a:rPr>
              <a:t>SINERGIC EFFECT</a:t>
            </a:r>
          </a:p>
          <a:p>
            <a:endParaRPr lang="en-US" dirty="0"/>
          </a:p>
        </p:txBody>
      </p:sp>
      <p:sp>
        <p:nvSpPr>
          <p:cNvPr id="26" name="Rectangle 2"/>
          <p:cNvSpPr>
            <a:spLocks noGrp="1" noChangeArrowheads="1"/>
          </p:cNvSpPr>
          <p:nvPr>
            <p:ph type="title"/>
          </p:nvPr>
        </p:nvSpPr>
        <p:spPr>
          <a:xfrm>
            <a:off x="658906" y="-34112"/>
            <a:ext cx="8275544" cy="1143000"/>
          </a:xfrm>
        </p:spPr>
        <p:txBody>
          <a:bodyPr>
            <a:normAutofit fontScale="90000"/>
          </a:bodyPr>
          <a:lstStyle/>
          <a:p>
            <a:r>
              <a:rPr lang="it-IT" b="1" dirty="0" err="1"/>
              <a:t>Nanomaterials</a:t>
            </a:r>
            <a:r>
              <a:rPr lang="it-IT" b="1" dirty="0"/>
              <a:t>: </a:t>
            </a:r>
            <a:r>
              <a:rPr lang="it-IT" b="1" dirty="0" err="1"/>
              <a:t>Nanocomposites</a:t>
            </a:r>
            <a:endParaRPr lang="it-IT" b="1" dirty="0"/>
          </a:p>
        </p:txBody>
      </p:sp>
      <p:pic>
        <p:nvPicPr>
          <p:cNvPr id="54274" name="Picture 2" descr="https://science.sciencemag.org/content/sci/341/6147/771/F2.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798890"/>
            <a:ext cx="41910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3841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ars.els-cdn.com/content/image/1-s2.0-S1748013218304225-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08" y="929749"/>
            <a:ext cx="7878227" cy="504353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926275" y="6086542"/>
            <a:ext cx="7671460" cy="369332"/>
          </a:xfrm>
          <a:prstGeom prst="rect">
            <a:avLst/>
          </a:prstGeom>
        </p:spPr>
        <p:txBody>
          <a:bodyPr wrap="square">
            <a:spAutoFit/>
          </a:bodyPr>
          <a:lstStyle/>
          <a:p>
            <a:r>
              <a:rPr lang="it-IT" dirty="0"/>
              <a:t>https://www.sciencedirect.com/science/article/pii/S1748013218304225</a:t>
            </a:r>
          </a:p>
        </p:txBody>
      </p:sp>
    </p:spTree>
    <p:extLst>
      <p:ext uri="{BB962C8B-B14F-4D97-AF65-F5344CB8AC3E}">
        <p14:creationId xmlns:p14="http://schemas.microsoft.com/office/powerpoint/2010/main" val="5554048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ars.els-cdn.com/content/image/1-s2.0-S1748013218304225-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38" y="1650670"/>
            <a:ext cx="8124625" cy="330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150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isultato immagini per nanocompo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53" y="1362693"/>
            <a:ext cx="682942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7804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3143" y="640462"/>
            <a:ext cx="3087584" cy="2862322"/>
          </a:xfrm>
          <a:prstGeom prst="rect">
            <a:avLst/>
          </a:prstGeom>
        </p:spPr>
        <p:txBody>
          <a:bodyPr wrap="square">
            <a:spAutoFit/>
          </a:bodyPr>
          <a:lstStyle/>
          <a:p>
            <a:r>
              <a:rPr lang="en-US" dirty="0"/>
              <a:t>A </a:t>
            </a:r>
            <a:r>
              <a:rPr lang="en-US" dirty="0" err="1">
                <a:solidFill>
                  <a:srgbClr val="0070C0"/>
                </a:solidFill>
              </a:rPr>
              <a:t>nanofoam</a:t>
            </a:r>
            <a:r>
              <a:rPr lang="en-US" dirty="0">
                <a:solidFill>
                  <a:srgbClr val="0070C0"/>
                </a:solidFill>
              </a:rPr>
              <a:t> </a:t>
            </a:r>
            <a:r>
              <a:rPr lang="en-US" dirty="0"/>
              <a:t>has a liquid or solid matrix, filled with a gaseous phase, where one of the two phases has dimensions on the nanoscale.</a:t>
            </a:r>
          </a:p>
          <a:p>
            <a:endParaRPr lang="en-US" dirty="0"/>
          </a:p>
          <a:p>
            <a:endParaRPr lang="en-US" dirty="0"/>
          </a:p>
          <a:p>
            <a:endParaRPr lang="en-US" dirty="0"/>
          </a:p>
          <a:p>
            <a:r>
              <a:rPr lang="en-US" dirty="0"/>
              <a:t> </a:t>
            </a:r>
          </a:p>
        </p:txBody>
      </p:sp>
      <p:sp>
        <p:nvSpPr>
          <p:cNvPr id="3" name="Rettangolo 2"/>
          <p:cNvSpPr/>
          <p:nvPr/>
        </p:nvSpPr>
        <p:spPr>
          <a:xfrm>
            <a:off x="6332516" y="871294"/>
            <a:ext cx="2606633" cy="1200329"/>
          </a:xfrm>
          <a:prstGeom prst="rect">
            <a:avLst/>
          </a:prstGeom>
        </p:spPr>
        <p:txBody>
          <a:bodyPr wrap="square">
            <a:spAutoFit/>
          </a:bodyPr>
          <a:lstStyle/>
          <a:p>
            <a:r>
              <a:rPr lang="en-US" dirty="0">
                <a:solidFill>
                  <a:srgbClr val="0070C0"/>
                </a:solidFill>
              </a:rPr>
              <a:t>Foam is an object </a:t>
            </a:r>
            <a:r>
              <a:rPr lang="en-US" dirty="0"/>
              <a:t>formed by trapping pockets of gas in a liquid or solid.</a:t>
            </a:r>
            <a:endParaRPr lang="it-IT" dirty="0"/>
          </a:p>
        </p:txBody>
      </p:sp>
      <p:pic>
        <p:nvPicPr>
          <p:cNvPr id="55303" name="Picture 7" descr="https://upload.wikimedia.org/wikipedia/commons/thumb/2/2c/Aerogel_hand.jpg/220px-Aerogel_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26" y="595248"/>
            <a:ext cx="2492481" cy="175606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1353787" y="2902619"/>
            <a:ext cx="6282046" cy="1200329"/>
          </a:xfrm>
          <a:prstGeom prst="rect">
            <a:avLst/>
          </a:prstGeom>
        </p:spPr>
        <p:txBody>
          <a:bodyPr wrap="square">
            <a:spAutoFit/>
          </a:bodyPr>
          <a:lstStyle/>
          <a:p>
            <a:r>
              <a:rPr lang="en-US" dirty="0"/>
              <a:t>Aerogel is a synthetic porous ultralight material derived from a gel, in which the liquid component for the gel has been replaced with a gas</a:t>
            </a:r>
          </a:p>
          <a:p>
            <a:endParaRPr lang="it-IT" dirty="0"/>
          </a:p>
        </p:txBody>
      </p:sp>
      <p:pic>
        <p:nvPicPr>
          <p:cNvPr id="553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2106" y="4241448"/>
            <a:ext cx="3163275" cy="177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4256981" y="6221681"/>
            <a:ext cx="2031325" cy="369332"/>
          </a:xfrm>
          <a:prstGeom prst="rect">
            <a:avLst/>
          </a:prstGeom>
        </p:spPr>
        <p:txBody>
          <a:bodyPr wrap="none">
            <a:spAutoFit/>
          </a:bodyPr>
          <a:lstStyle/>
          <a:p>
            <a:r>
              <a:rPr lang="pt-BR" dirty="0"/>
              <a:t>Carbon nanofoam</a:t>
            </a:r>
            <a:endParaRPr lang="it-IT" dirty="0"/>
          </a:p>
        </p:txBody>
      </p:sp>
      <p:sp>
        <p:nvSpPr>
          <p:cNvPr id="11" name="CasellaDiTesto 10"/>
          <p:cNvSpPr txBox="1"/>
          <p:nvPr/>
        </p:nvSpPr>
        <p:spPr>
          <a:xfrm>
            <a:off x="997527" y="4560125"/>
            <a:ext cx="2300630" cy="1200329"/>
          </a:xfrm>
          <a:prstGeom prst="rect">
            <a:avLst/>
          </a:prstGeom>
          <a:noFill/>
        </p:spPr>
        <p:txBody>
          <a:bodyPr wrap="none" rtlCol="0">
            <a:spAutoFit/>
          </a:bodyPr>
          <a:lstStyle/>
          <a:p>
            <a:r>
              <a:rPr lang="it-IT" dirty="0" err="1"/>
              <a:t>Insulating</a:t>
            </a:r>
            <a:r>
              <a:rPr lang="it-IT" dirty="0"/>
              <a:t> </a:t>
            </a:r>
            <a:r>
              <a:rPr lang="it-IT" dirty="0" err="1"/>
              <a:t>materials</a:t>
            </a:r>
            <a:endParaRPr lang="it-IT" dirty="0"/>
          </a:p>
          <a:p>
            <a:r>
              <a:rPr lang="it-IT" dirty="0" err="1"/>
              <a:t>Catalysis</a:t>
            </a:r>
            <a:endParaRPr lang="it-IT" dirty="0"/>
          </a:p>
          <a:p>
            <a:r>
              <a:rPr lang="it-IT" dirty="0"/>
              <a:t>Gas </a:t>
            </a:r>
            <a:r>
              <a:rPr lang="it-IT" dirty="0" err="1"/>
              <a:t>storage</a:t>
            </a:r>
            <a:endParaRPr lang="it-IT" dirty="0"/>
          </a:p>
          <a:p>
            <a:r>
              <a:rPr lang="it-IT" dirty="0" err="1"/>
              <a:t>Separation</a:t>
            </a:r>
            <a:r>
              <a:rPr lang="it-IT" dirty="0"/>
              <a:t> / </a:t>
            </a:r>
            <a:r>
              <a:rPr lang="it-IT" dirty="0" err="1"/>
              <a:t>filtration</a:t>
            </a:r>
            <a:endParaRPr lang="it-IT" dirty="0"/>
          </a:p>
        </p:txBody>
      </p:sp>
    </p:spTree>
    <p:extLst>
      <p:ext uri="{BB962C8B-B14F-4D97-AF65-F5344CB8AC3E}">
        <p14:creationId xmlns:p14="http://schemas.microsoft.com/office/powerpoint/2010/main" val="16809263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097" y="470807"/>
            <a:ext cx="4949041" cy="332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979713" y="490352"/>
            <a:ext cx="2381003" cy="3139321"/>
          </a:xfrm>
          <a:prstGeom prst="rect">
            <a:avLst/>
          </a:prstGeom>
        </p:spPr>
        <p:txBody>
          <a:bodyPr wrap="square">
            <a:spAutoFit/>
          </a:bodyPr>
          <a:lstStyle/>
          <a:p>
            <a:r>
              <a:rPr lang="en-US" dirty="0"/>
              <a:t>A </a:t>
            </a:r>
            <a:r>
              <a:rPr lang="en-US" dirty="0" err="1">
                <a:solidFill>
                  <a:srgbClr val="0070C0"/>
                </a:solidFill>
              </a:rPr>
              <a:t>nanoporous</a:t>
            </a:r>
            <a:r>
              <a:rPr lang="en-US" dirty="0">
                <a:solidFill>
                  <a:srgbClr val="0070C0"/>
                </a:solidFill>
              </a:rPr>
              <a:t> material</a:t>
            </a:r>
            <a:r>
              <a:rPr lang="en-US" dirty="0"/>
              <a:t> is a solid material containing </a:t>
            </a:r>
            <a:r>
              <a:rPr lang="en-US" dirty="0" err="1"/>
              <a:t>nanopores</a:t>
            </a:r>
            <a:r>
              <a:rPr lang="en-US" dirty="0"/>
              <a:t>, cavities with dimensions on the nanoscale.</a:t>
            </a:r>
          </a:p>
          <a:p>
            <a:r>
              <a:rPr lang="en-US" dirty="0"/>
              <a:t>The skeletal portion of the material is often called the "matrix" or "frame". </a:t>
            </a:r>
          </a:p>
          <a:p>
            <a:endParaRPr lang="en-US" dirty="0"/>
          </a:p>
        </p:txBody>
      </p:sp>
      <p:sp>
        <p:nvSpPr>
          <p:cNvPr id="5" name="Rettangolo 4"/>
          <p:cNvSpPr/>
          <p:nvPr/>
        </p:nvSpPr>
        <p:spPr>
          <a:xfrm>
            <a:off x="498763" y="3995678"/>
            <a:ext cx="8075221" cy="2308324"/>
          </a:xfrm>
          <a:prstGeom prst="rect">
            <a:avLst/>
          </a:prstGeom>
        </p:spPr>
        <p:txBody>
          <a:bodyPr wrap="square">
            <a:spAutoFit/>
          </a:bodyPr>
          <a:lstStyle/>
          <a:p>
            <a:r>
              <a:rPr lang="en-US" dirty="0"/>
              <a:t>Activated carbon and zeolites are two examples of bulk </a:t>
            </a:r>
            <a:r>
              <a:rPr lang="en-US" dirty="0" err="1"/>
              <a:t>nanoporous</a:t>
            </a:r>
            <a:r>
              <a:rPr lang="en-US" dirty="0"/>
              <a:t> materials.</a:t>
            </a:r>
          </a:p>
          <a:p>
            <a:endParaRPr lang="en-US" dirty="0"/>
          </a:p>
          <a:p>
            <a:r>
              <a:rPr lang="en-US" dirty="0"/>
              <a:t>The pores are typically filled with a fluid (liquid or gas). </a:t>
            </a:r>
          </a:p>
          <a:p>
            <a:endParaRPr lang="en-US" dirty="0"/>
          </a:p>
          <a:p>
            <a:r>
              <a:rPr lang="en-US" dirty="0"/>
              <a:t>A </a:t>
            </a:r>
            <a:r>
              <a:rPr lang="en-US" dirty="0" err="1"/>
              <a:t>nanoporous</a:t>
            </a:r>
            <a:r>
              <a:rPr lang="en-US" dirty="0"/>
              <a:t> material with consistently sized pores has the property of letting only certain substances pass through, while blocking others. Chromatography, catalysis, filtration,…</a:t>
            </a:r>
            <a:endParaRPr lang="it-IT" dirty="0"/>
          </a:p>
        </p:txBody>
      </p:sp>
    </p:spTree>
    <p:extLst>
      <p:ext uri="{BB962C8B-B14F-4D97-AF65-F5344CB8AC3E}">
        <p14:creationId xmlns:p14="http://schemas.microsoft.com/office/powerpoint/2010/main" val="40674704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735285" y="775686"/>
            <a:ext cx="3616037" cy="2031325"/>
          </a:xfrm>
          <a:prstGeom prst="rect">
            <a:avLst/>
          </a:prstGeom>
        </p:spPr>
        <p:txBody>
          <a:bodyPr wrap="square">
            <a:spAutoFit/>
          </a:bodyPr>
          <a:lstStyle/>
          <a:p>
            <a:r>
              <a:rPr lang="en-US" dirty="0" err="1"/>
              <a:t>Nanoporous</a:t>
            </a:r>
            <a:r>
              <a:rPr lang="en-US" dirty="0"/>
              <a:t> materials and </a:t>
            </a:r>
            <a:r>
              <a:rPr lang="en-US" dirty="0" err="1"/>
              <a:t>nanofoam</a:t>
            </a:r>
            <a:r>
              <a:rPr lang="en-US" dirty="0"/>
              <a:t> are sometimes considered </a:t>
            </a:r>
            <a:r>
              <a:rPr lang="en-US" dirty="0">
                <a:solidFill>
                  <a:srgbClr val="0070C0"/>
                </a:solidFill>
              </a:rPr>
              <a:t>nanostructures</a:t>
            </a:r>
            <a:r>
              <a:rPr lang="en-US" dirty="0"/>
              <a:t> but not nanomaterials because only the voids and not the materials themselves are nanoscale.</a:t>
            </a:r>
          </a:p>
          <a:p>
            <a:r>
              <a:rPr lang="en-US" dirty="0"/>
              <a:t> </a:t>
            </a:r>
          </a:p>
        </p:txBody>
      </p:sp>
      <p:sp>
        <p:nvSpPr>
          <p:cNvPr id="4" name="Rettangolo 3"/>
          <p:cNvSpPr/>
          <p:nvPr/>
        </p:nvSpPr>
        <p:spPr>
          <a:xfrm>
            <a:off x="843148" y="5814030"/>
            <a:ext cx="7849590" cy="646331"/>
          </a:xfrm>
          <a:prstGeom prst="rect">
            <a:avLst/>
          </a:prstGeom>
        </p:spPr>
        <p:txBody>
          <a:bodyPr wrap="square">
            <a:spAutoFit/>
          </a:bodyPr>
          <a:lstStyle/>
          <a:p>
            <a:r>
              <a:rPr lang="en-US" dirty="0"/>
              <a:t>Although the ISO definition only considers round </a:t>
            </a:r>
            <a:r>
              <a:rPr lang="en-US" dirty="0" err="1"/>
              <a:t>nano</a:t>
            </a:r>
            <a:r>
              <a:rPr lang="en-US" dirty="0"/>
              <a:t>-objects to be nanoparticles, other sources use the term nanoparticle for all shapes</a:t>
            </a:r>
            <a:endParaRPr lang="it-IT" dirty="0"/>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86" y="282299"/>
            <a:ext cx="3916067" cy="252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43148" y="3396429"/>
            <a:ext cx="2992582" cy="3323987"/>
          </a:xfrm>
          <a:prstGeom prst="rect">
            <a:avLst/>
          </a:prstGeom>
        </p:spPr>
        <p:txBody>
          <a:bodyPr wrap="square">
            <a:spAutoFit/>
          </a:bodyPr>
          <a:lstStyle/>
          <a:p>
            <a:r>
              <a:rPr lang="en-US" dirty="0"/>
              <a:t>A </a:t>
            </a:r>
            <a:r>
              <a:rPr lang="en-US" dirty="0" err="1">
                <a:solidFill>
                  <a:srgbClr val="0070C0"/>
                </a:solidFill>
              </a:rPr>
              <a:t>nanocrystalline</a:t>
            </a:r>
            <a:r>
              <a:rPr lang="en-US" dirty="0">
                <a:solidFill>
                  <a:srgbClr val="0070C0"/>
                </a:solidFill>
              </a:rPr>
              <a:t> material</a:t>
            </a:r>
            <a:r>
              <a:rPr lang="en-US" dirty="0"/>
              <a:t> has a significant fraction of crystal grains in the nanoscale.</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dirty="0"/>
          </a:p>
          <a:p>
            <a:endParaRPr lang="en-US" dirty="0"/>
          </a:p>
          <a:p>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2797542"/>
            <a:ext cx="3443844" cy="266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3371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152400"/>
            <a:ext cx="7772400" cy="685800"/>
          </a:xfrm>
        </p:spPr>
        <p:txBody>
          <a:bodyPr>
            <a:normAutofit fontScale="90000"/>
          </a:bodyPr>
          <a:lstStyle/>
          <a:p>
            <a:pPr eaLnBrk="1" hangingPunct="1"/>
            <a:r>
              <a:rPr lang="en-US" altLang="it-IT"/>
              <a:t>Instrumentation / Imaging</a:t>
            </a:r>
          </a:p>
        </p:txBody>
      </p:sp>
      <p:pic>
        <p:nvPicPr>
          <p:cNvPr id="6147" name="Picture 4" descr="quantumcor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75" y="15240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5"/>
          <p:cNvSpPr>
            <a:spLocks noGrp="1" noChangeArrowheads="1"/>
          </p:cNvSpPr>
          <p:nvPr>
            <p:ph type="body" idx="1"/>
          </p:nvPr>
        </p:nvSpPr>
        <p:spPr>
          <a:xfrm>
            <a:off x="6559125" y="2057400"/>
            <a:ext cx="2667000" cy="3581400"/>
          </a:xfrm>
          <a:noFill/>
        </p:spPr>
        <p:txBody>
          <a:bodyPr/>
          <a:lstStyle/>
          <a:p>
            <a:pPr marL="82550" indent="0" eaLnBrk="1" hangingPunct="1">
              <a:buNone/>
            </a:pPr>
            <a:r>
              <a:rPr lang="en-US" altLang="it-IT" sz="2800" dirty="0"/>
              <a:t>“Quantum Corral”</a:t>
            </a:r>
          </a:p>
          <a:p>
            <a:pPr marL="82550" indent="0" eaLnBrk="1" hangingPunct="1">
              <a:buNone/>
            </a:pPr>
            <a:r>
              <a:rPr lang="en-US" altLang="it-IT" sz="2800" dirty="0"/>
              <a:t>48 Fe atoms positioned by the STM used </a:t>
            </a:r>
          </a:p>
          <a:p>
            <a:pPr marL="82550" indent="0" eaLnBrk="1" hangingPunct="1">
              <a:buNone/>
            </a:pPr>
            <a:r>
              <a:rPr lang="en-US" altLang="it-IT" sz="2800" dirty="0"/>
              <a:t>to image them </a:t>
            </a:r>
          </a:p>
        </p:txBody>
      </p:sp>
      <p:sp>
        <p:nvSpPr>
          <p:cNvPr id="6149" name="Rectangle 6"/>
          <p:cNvSpPr>
            <a:spLocks noChangeArrowheads="1"/>
          </p:cNvSpPr>
          <p:nvPr/>
        </p:nvSpPr>
        <p:spPr bwMode="auto">
          <a:xfrm>
            <a:off x="3124200" y="6248400"/>
            <a:ext cx="55768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r>
              <a:rPr lang="en-US" altLang="it-IT" sz="2000" i="1"/>
              <a:t>http://www.nano.gov/html/facts/home_facts.html</a:t>
            </a:r>
          </a:p>
        </p:txBody>
      </p:sp>
    </p:spTree>
    <p:extLst>
      <p:ext uri="{BB962C8B-B14F-4D97-AF65-F5344CB8AC3E}">
        <p14:creationId xmlns:p14="http://schemas.microsoft.com/office/powerpoint/2010/main" val="381702046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1084</Words>
  <Application>Microsoft Office PowerPoint</Application>
  <PresentationFormat>Presentazione su schermo (4:3)</PresentationFormat>
  <Paragraphs>138</Paragraphs>
  <Slides>19</Slides>
  <Notes>18</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2</vt:i4>
      </vt:variant>
      <vt:variant>
        <vt:lpstr>Titoli diapositive</vt:lpstr>
      </vt:variant>
      <vt:variant>
        <vt:i4>19</vt:i4>
      </vt:variant>
    </vt:vector>
  </HeadingPairs>
  <TitlesOfParts>
    <vt:vector size="30" baseType="lpstr">
      <vt:lpstr>MS PGothic</vt:lpstr>
      <vt:lpstr>Arial</vt:lpstr>
      <vt:lpstr>Calibri</vt:lpstr>
      <vt:lpstr>Gill Sans MT</vt:lpstr>
      <vt:lpstr>Lato</vt:lpstr>
      <vt:lpstr>Tahoma</vt:lpstr>
      <vt:lpstr>Verdana</vt:lpstr>
      <vt:lpstr>Wingdings 2</vt:lpstr>
      <vt:lpstr>OSHA_Training</vt:lpstr>
      <vt:lpstr>Image</vt:lpstr>
      <vt:lpstr>Photo Editor Photo</vt:lpstr>
      <vt:lpstr>Definitions and commonly used terms</vt:lpstr>
      <vt:lpstr>Nanomaterials: Nanocomposites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Instrumentation / Imaging</vt:lpstr>
      <vt:lpstr>Physical and Chemical Properties that can Change at the Nanoscale</vt:lpstr>
      <vt:lpstr>Physical and Chemical Properties that can Change at the Nanoscale</vt:lpstr>
      <vt:lpstr>Physical and Chemical Properties that can Change at the Nanoscale</vt:lpstr>
      <vt:lpstr>Models of size-dependent nanoparticle melting tested on Au and Pt</vt:lpstr>
      <vt:lpstr>Models of size-dependent nanoparticle melting tested on Au and Pt</vt:lpstr>
      <vt:lpstr>Dependence of electrical conductivity on the size of spherical Cu nanoparticles model and experimental data (blue sphere) </vt:lpstr>
      <vt:lpstr>Magnetism</vt:lpstr>
      <vt:lpstr>Magnetic CNTs</vt:lpstr>
      <vt:lpstr>Magnetic CNTs</vt:lpstr>
      <vt:lpstr>Magnetic nanoparticles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2022-03-18T09:13:45Z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