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8" r:id="rId2"/>
  </p:sldMasterIdLst>
  <p:notesMasterIdLst>
    <p:notesMasterId r:id="rId37"/>
  </p:notesMasterIdLst>
  <p:handoutMasterIdLst>
    <p:handoutMasterId r:id="rId38"/>
  </p:handoutMasterIdLst>
  <p:sldIdLst>
    <p:sldId id="319" r:id="rId3"/>
    <p:sldId id="357" r:id="rId4"/>
    <p:sldId id="424" r:id="rId5"/>
    <p:sldId id="369" r:id="rId6"/>
    <p:sldId id="365" r:id="rId7"/>
    <p:sldId id="403" r:id="rId8"/>
    <p:sldId id="404" r:id="rId9"/>
    <p:sldId id="372" r:id="rId10"/>
    <p:sldId id="374" r:id="rId11"/>
    <p:sldId id="373" r:id="rId12"/>
    <p:sldId id="366" r:id="rId13"/>
    <p:sldId id="367" r:id="rId14"/>
    <p:sldId id="370" r:id="rId15"/>
    <p:sldId id="371" r:id="rId16"/>
    <p:sldId id="364" r:id="rId17"/>
    <p:sldId id="360" r:id="rId18"/>
    <p:sldId id="361" r:id="rId19"/>
    <p:sldId id="362" r:id="rId20"/>
    <p:sldId id="363" r:id="rId21"/>
    <p:sldId id="328" r:id="rId22"/>
    <p:sldId id="389" r:id="rId23"/>
    <p:sldId id="425" r:id="rId24"/>
    <p:sldId id="376" r:id="rId25"/>
    <p:sldId id="390" r:id="rId26"/>
    <p:sldId id="395" r:id="rId27"/>
    <p:sldId id="396" r:id="rId28"/>
    <p:sldId id="426" r:id="rId29"/>
    <p:sldId id="391" r:id="rId30"/>
    <p:sldId id="384" r:id="rId31"/>
    <p:sldId id="385" r:id="rId32"/>
    <p:sldId id="387" r:id="rId33"/>
    <p:sldId id="386" r:id="rId34"/>
    <p:sldId id="422" r:id="rId35"/>
    <p:sldId id="423" r:id="rId36"/>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66FFFF"/>
    <a:srgbClr val="FF66CC"/>
    <a:srgbClr val="B77513"/>
    <a:srgbClr val="CCECFF"/>
    <a:srgbClr val="FFCC66"/>
    <a:srgbClr val="99CC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57" autoAdjust="0"/>
    <p:restoredTop sz="91244" autoAdjust="0"/>
  </p:normalViewPr>
  <p:slideViewPr>
    <p:cSldViewPr snapToGrid="0">
      <p:cViewPr varScale="1">
        <p:scale>
          <a:sx n="73" d="100"/>
          <a:sy n="73" d="100"/>
        </p:scale>
        <p:origin x="1372" y="20"/>
      </p:cViewPr>
      <p:guideLst>
        <p:guide orient="horz" pos="2160"/>
        <p:guide pos="2880"/>
      </p:guideLst>
    </p:cSldViewPr>
  </p:slideViewPr>
  <p:outlineViewPr>
    <p:cViewPr>
      <p:scale>
        <a:sx n="33" d="100"/>
        <a:sy n="33" d="100"/>
      </p:scale>
      <p:origin x="0" y="175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3" d="100"/>
          <a:sy n="53" d="100"/>
        </p:scale>
        <p:origin x="-1842"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smtClean="0">
                <a:latin typeface="+mn-lt"/>
              </a:defRPr>
            </a:lvl1pPr>
          </a:lstStyle>
          <a:p>
            <a:pPr>
              <a:defRPr/>
            </a:pPr>
            <a:fld id="{AA44EEBB-316D-4652-A96A-FAFFBB3EFD07}" type="datetimeFigureOut">
              <a:rPr lang="en-US"/>
              <a:pPr>
                <a:defRPr/>
              </a:pPr>
              <a:t>3/15/2022</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smtClean="0">
                <a:latin typeface="+mn-lt"/>
              </a:defRPr>
            </a:lvl1pPr>
          </a:lstStyle>
          <a:p>
            <a:pPr>
              <a:defRPr/>
            </a:pPr>
            <a:fld id="{D9CE33F3-FA65-4487-A852-D574F070C8B2}" type="slidenum">
              <a:rPr lang="en-US"/>
              <a:pPr>
                <a:defRPr/>
              </a:pPr>
              <a:t>‹N›</a:t>
            </a:fld>
            <a:endParaRPr lang="en-US"/>
          </a:p>
        </p:txBody>
      </p:sp>
    </p:spTree>
    <p:extLst>
      <p:ext uri="{BB962C8B-B14F-4D97-AF65-F5344CB8AC3E}">
        <p14:creationId xmlns:p14="http://schemas.microsoft.com/office/powerpoint/2010/main" val="530258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smtClean="0">
                <a:latin typeface="+mn-lt"/>
              </a:defRPr>
            </a:lvl1pPr>
          </a:lstStyle>
          <a:p>
            <a:pPr>
              <a:defRPr/>
            </a:pPr>
            <a:fld id="{BEE5CBB8-6D00-4BF9-B1AD-1CF416F6D62D}" type="datetimeFigureOut">
              <a:rPr lang="en-US"/>
              <a:pPr>
                <a:defRPr/>
              </a:pPr>
              <a:t>3/15/2022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marL="0" marR="0" lvl="0" indent="0" algn="l" defTabSz="966612" rtl="0" eaLnBrk="0" fontAlgn="base" latinLnBrk="0" hangingPunct="0">
              <a:lnSpc>
                <a:spcPct val="100000"/>
              </a:lnSpc>
              <a:spcBef>
                <a:spcPct val="30000"/>
              </a:spcBef>
              <a:spcAft>
                <a:spcPct val="0"/>
              </a:spcAft>
              <a:buClrTx/>
              <a:buSzTx/>
              <a:buFontTx/>
              <a:buNone/>
              <a:tabLst/>
              <a:defRPr/>
            </a:pPr>
            <a:r>
              <a:rPr lang="en-US" b="1" u="sng" dirty="0"/>
              <a:t>Trainer Notes:</a:t>
            </a:r>
          </a:p>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smtClean="0">
                <a:latin typeface="+mn-lt"/>
              </a:defRPr>
            </a:lvl1pPr>
          </a:lstStyle>
          <a:p>
            <a:pPr>
              <a:defRPr/>
            </a:pPr>
            <a:fld id="{1269C058-4577-42A1-B360-321A5B2BDD34}" type="slidenum">
              <a:rPr lang="en-US"/>
              <a:pPr>
                <a:defRPr/>
              </a:pPr>
              <a:t>‹N›</a:t>
            </a:fld>
            <a:endParaRPr lang="en-US"/>
          </a:p>
        </p:txBody>
      </p:sp>
    </p:spTree>
    <p:extLst>
      <p:ext uri="{BB962C8B-B14F-4D97-AF65-F5344CB8AC3E}">
        <p14:creationId xmlns:p14="http://schemas.microsoft.com/office/powerpoint/2010/main" val="303533812"/>
      </p:ext>
    </p:extLst>
  </p:cSld>
  <p:clrMap bg1="lt1" tx1="dk1" bg2="lt2" tx2="dk2" accent1="accent1" accent2="accent2" accent3="accent3" accent4="accent4" accent5="accent5" accent6="accent6" hlink="hlink" folHlink="folHlink"/>
  <p:notesStyle>
    <a:lvl1pPr marL="0" marR="0" indent="0" algn="l" defTabSz="914400" rtl="0" eaLnBrk="0" fontAlgn="base" latinLnBrk="0" hangingPunct="0">
      <a:lnSpc>
        <a:spcPct val="100000"/>
      </a:lnSpc>
      <a:spcBef>
        <a:spcPct val="30000"/>
      </a:spcBef>
      <a:spcAft>
        <a:spcPct val="0"/>
      </a:spcAft>
      <a:buClrTx/>
      <a:buSzTx/>
      <a:buFontTx/>
      <a:buNone/>
      <a:tabLs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2</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11</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12</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13</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14</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15</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966612">
              <a:defRPr/>
            </a:pPr>
            <a:r>
              <a:rPr lang="en-US" b="1" u="sng" dirty="0"/>
              <a:t>Trainer Notes:</a:t>
            </a:r>
          </a:p>
          <a:p>
            <a:r>
              <a:rPr lang="en-US" dirty="0"/>
              <a:t>The items in the table are just some examples. There are others.</a:t>
            </a:r>
          </a:p>
          <a:p>
            <a:r>
              <a:rPr lang="en-US" dirty="0"/>
              <a:t>Another</a:t>
            </a:r>
            <a:r>
              <a:rPr lang="en-US" baseline="0" dirty="0"/>
              <a:t> important distinction to make is whether the particle is naturally occurring, of human origin but unintentionally produced or intentionally engineered for a specific purpose.</a:t>
            </a:r>
          </a:p>
          <a:p>
            <a:endParaRPr lang="en-US" b="1" baseline="0" dirty="0"/>
          </a:p>
          <a:p>
            <a:r>
              <a:rPr lang="en-US" b="1" baseline="0" dirty="0"/>
              <a:t>Naturally occurring: </a:t>
            </a:r>
            <a:r>
              <a:rPr lang="en-US" baseline="0" dirty="0"/>
              <a:t>There are many examples of materials that satisfy the size requirements of the nanoscale but that are produced naturally rather than in a factory or research lab. Combustion products (e.g., from a forest fire) and volcanic ash are both composed of a range of substances and particle sizes, some of which are on the nanoscale. Viruses could even be considered nanoscale particles.</a:t>
            </a:r>
          </a:p>
          <a:p>
            <a:endParaRPr lang="en-US" dirty="0"/>
          </a:p>
          <a:p>
            <a:r>
              <a:rPr lang="en-US" b="1" dirty="0"/>
              <a:t>Human</a:t>
            </a:r>
            <a:r>
              <a:rPr lang="en-US" b="1" baseline="0" dirty="0"/>
              <a:t> Origin (incidental):</a:t>
            </a:r>
            <a:r>
              <a:rPr lang="en-US" b="0" baseline="0" dirty="0"/>
              <a:t> Humans engage in many activities that produce nanoscale particles as an unintentional waste product of the process. Workers may be familiar with examples from welding, sandblasting or other industrial processes. Some of these particles have been implicated in unwanted public or occupational health outcomes.</a:t>
            </a:r>
          </a:p>
          <a:p>
            <a:endParaRPr lang="en-US" b="0" baseline="0" dirty="0"/>
          </a:p>
          <a:p>
            <a:r>
              <a:rPr lang="en-US" b="1" baseline="0" dirty="0"/>
              <a:t>Human Origin (Engineered): </a:t>
            </a:r>
            <a:r>
              <a:rPr lang="en-US" b="0" baseline="0" dirty="0"/>
              <a:t>When we speak in this course about nanomaterials we will be talking about the third class shown in the table, the particles that have been intentionally designed to be in the nanoscale and are being studied or used commercially because of their novel properties. Some examples, about which more will be presented later, include nanoscale metals such as </a:t>
            </a:r>
            <a:r>
              <a:rPr lang="en-US" b="0" baseline="0" dirty="0" err="1"/>
              <a:t>nanosilver</a:t>
            </a:r>
            <a:r>
              <a:rPr lang="en-US" b="0" baseline="0" dirty="0"/>
              <a:t>, semiconducting nanoparticles known colloquially as quantum dots, carbon-based nanomaterials such as nanotubes, ceramic (metal oxide) nanoparticles such as titanium dioxide which is found in sunscreens, and polymeric hydrocarbon-based nanoparticles such as capsules used for drug delivery.</a:t>
            </a:r>
          </a:p>
          <a:p>
            <a:endParaRPr lang="en-US" b="0" baseline="0" dirty="0"/>
          </a:p>
          <a:p>
            <a:r>
              <a:rPr lang="en-US" b="0" baseline="0" dirty="0"/>
              <a:t>The main differences between Incidental and Engineered nanomaterials are that Engineered nanomaterials are intentionally designed to exploit a novel feature that accompanies the small size and are typically more well-controlled than randomly produced Incidental nanomaterials.</a:t>
            </a: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4</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5</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a:t>Trainer Notes:</a:t>
            </a:r>
          </a:p>
          <a:p>
            <a:r>
              <a:rPr lang="en-US" dirty="0"/>
              <a:t>In self-cleaning glass, a</a:t>
            </a:r>
            <a:r>
              <a:rPr lang="en-US" baseline="0" dirty="0"/>
              <a:t> t</a:t>
            </a:r>
            <a:r>
              <a:rPr lang="en-US" dirty="0"/>
              <a:t>hin film of titanium dioxide (TiO</a:t>
            </a:r>
            <a:r>
              <a:rPr lang="en-US" baseline="-25000" dirty="0"/>
              <a:t>2</a:t>
            </a:r>
            <a:r>
              <a:rPr lang="en-US" baseline="0" dirty="0"/>
              <a:t> or titania)</a:t>
            </a:r>
            <a:r>
              <a:rPr lang="en-US" dirty="0"/>
              <a:t> is bonded to glass. Upon exposure to UV from sunlight, the titania catalyzes breakdown of dirt. Rainwater then washes dirt away. The film also creates a hydrophobic surface which causes</a:t>
            </a:r>
            <a:r>
              <a:rPr lang="en-US" baseline="0" dirty="0"/>
              <a:t> water to flow in sheets rather than beading up. As a result, little to no streaking occurs after water evaporates.</a:t>
            </a:r>
          </a:p>
          <a:p>
            <a:r>
              <a:rPr lang="en-US" baseline="0" dirty="0"/>
              <a:t>This coating can also be made to reflect UV light which can result in greater energy efficiency for the building due to reduced air-conditioning costs.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a:t>Trainer Notes:</a:t>
            </a:r>
          </a:p>
          <a:p>
            <a:r>
              <a:rPr lang="en-US" dirty="0"/>
              <a:t>UK-based airline Easy Jet is testing a new nanotechnology coating on 8 of its jets in</a:t>
            </a:r>
            <a:r>
              <a:rPr lang="en-US" baseline="0" dirty="0"/>
              <a:t> hopes that it can reduce fuel consumption by as much as 2% per jet per year. The coating fills in all the tiny crevices in the surface of the paint, creating an ultra-smooth, low-friction surface that repels debris and reduces drag. For an airline that spends nearly $1.2 billion  in fuel per year, the coating could save them 10’s of millions of dollars.</a:t>
            </a:r>
          </a:p>
          <a:p>
            <a:endParaRPr lang="en-US" baseline="0" dirty="0"/>
          </a:p>
          <a:p>
            <a:r>
              <a:rPr lang="en-US" i="1" dirty="0"/>
              <a:t>If you have time and Internet access, click on the image to open the website and play  a one-minute video</a:t>
            </a:r>
          </a:p>
          <a:p>
            <a:endParaRPr lang="en-US" i="1" dirty="0"/>
          </a:p>
          <a:p>
            <a:r>
              <a:rPr lang="en-US" dirty="0"/>
              <a:t>Credit:</a:t>
            </a:r>
            <a:r>
              <a:rPr lang="en-US" baseline="0" dirty="0"/>
              <a:t> http://www.bbc.co.uk/news/business-12428667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8</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9</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10</a:t>
            </a:fld>
            <a:endParaRPr lang="fr-BE" dirty="0"/>
          </a:p>
        </p:txBody>
      </p:sp>
    </p:spTree>
    <p:extLst>
      <p:ext uri="{BB962C8B-B14F-4D97-AF65-F5344CB8AC3E}">
        <p14:creationId xmlns:p14="http://schemas.microsoft.com/office/powerpoint/2010/main" val="1135738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9"/>
          <p:cNvSpPr>
            <a:spLocks noGrp="1"/>
          </p:cNvSpPr>
          <p:nvPr>
            <p:ph type="ftr" sz="quarter" idx="3"/>
          </p:nvPr>
        </p:nvSpPr>
        <p:spPr>
          <a:xfrm>
            <a:off x="5634318"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533093" y="6400800"/>
            <a:ext cx="457200" cy="327212"/>
          </a:xfrm>
          <a:prstGeom prst="rect">
            <a:avLst/>
          </a:prstGeom>
        </p:spPr>
        <p:txBody>
          <a:bodyPr/>
          <a:lstStyle>
            <a:lvl1pPr>
              <a:defRPr sz="1400" b="1">
                <a:solidFill>
                  <a:schemeClr val="accent2">
                    <a:lumMod val="50000"/>
                  </a:schemeClr>
                </a:solidFill>
              </a:defRPr>
            </a:lvl1pPr>
            <a:extLst/>
          </a:lstStyle>
          <a:p>
            <a:pPr algn="r">
              <a:defRPr/>
            </a:pPr>
            <a:fld id="{A5B96567-BFE0-47FD-90FD-A9064614BBFE}" type="slidenum">
              <a:rPr lang="en-US" smtClean="0"/>
              <a:pPr algn="r">
                <a:defRPr/>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520" y="116632"/>
            <a:ext cx="5112568" cy="936104"/>
          </a:xfrm>
          <a:prstGeom prst="rect">
            <a:avLst/>
          </a:prstGeom>
        </p:spPr>
        <p:txBody>
          <a:bodyPr/>
          <a:lstStyle>
            <a:lvl1pPr algn="l">
              <a:defRPr sz="2800" b="1" baseline="0">
                <a:solidFill>
                  <a:schemeClr val="bg1"/>
                </a:solidFill>
                <a:latin typeface="Arial" panose="020B0604020202020204" pitchFamily="34" charset="0"/>
                <a:cs typeface="Arial" panose="020B0604020202020204" pitchFamily="34" charset="0"/>
              </a:defRPr>
            </a:lvl1pPr>
          </a:lstStyle>
          <a:p>
            <a:r>
              <a:rPr lang="en-US" dirty="0"/>
              <a:t>Click to add Slide Header on one or two lines</a:t>
            </a:r>
            <a:endParaRPr lang="en-GB" dirty="0"/>
          </a:p>
        </p:txBody>
      </p:sp>
      <p:sp>
        <p:nvSpPr>
          <p:cNvPr id="3" name="Content Placeholder 2"/>
          <p:cNvSpPr>
            <a:spLocks noGrp="1"/>
          </p:cNvSpPr>
          <p:nvPr>
            <p:ph idx="1" hasCustomPrompt="1"/>
          </p:nvPr>
        </p:nvSpPr>
        <p:spPr>
          <a:xfrm>
            <a:off x="251520" y="1600202"/>
            <a:ext cx="8640960" cy="4525963"/>
          </a:xfrm>
          <a:prstGeom prst="rect">
            <a:avLst/>
          </a:prstGeom>
        </p:spPr>
        <p:txBody>
          <a:bodyPr/>
          <a:lstStyle>
            <a:lvl1pPr marL="0" indent="0" algn="l">
              <a:buNone/>
              <a:defRPr sz="2800">
                <a:latin typeface="Arial" panose="020B0604020202020204" pitchFamily="34" charset="0"/>
                <a:cs typeface="Arial" panose="020B0604020202020204" pitchFamily="34" charset="0"/>
              </a:defRPr>
            </a:lvl1pPr>
            <a:lvl2pPr marL="914400" indent="-457200" algn="l">
              <a:buFont typeface="Arial" panose="020B0604020202020204" pitchFamily="34" charset="0"/>
              <a:buChar char="•"/>
              <a:defRPr sz="2400">
                <a:latin typeface="Arial" panose="020B0604020202020204" pitchFamily="34" charset="0"/>
                <a:cs typeface="Arial" panose="020B0604020202020204" pitchFamily="34" charset="0"/>
              </a:defRPr>
            </a:lvl2pPr>
            <a:lvl3pPr marL="914400" indent="0" algn="l">
              <a:buNone/>
              <a:defRPr sz="2000">
                <a:latin typeface="Arial" panose="020B0604020202020204" pitchFamily="34" charset="0"/>
                <a:cs typeface="Arial" panose="020B0604020202020204" pitchFamily="34" charset="0"/>
              </a:defRPr>
            </a:lvl3pPr>
            <a:lvl4pPr marL="1371600" indent="0" algn="l">
              <a:buNone/>
              <a:defRPr sz="1800">
                <a:latin typeface="Arial" panose="020B0604020202020204" pitchFamily="34" charset="0"/>
                <a:cs typeface="Arial" panose="020B0604020202020204" pitchFamily="34" charset="0"/>
              </a:defRPr>
            </a:lvl4pPr>
            <a:lvl5pPr marL="1828800" indent="0" algn="l">
              <a:buNone/>
              <a:defRPr sz="1800">
                <a:latin typeface="Arial" panose="020B0604020202020204" pitchFamily="34" charset="0"/>
                <a:cs typeface="Arial" panose="020B0604020202020204" pitchFamily="34" charset="0"/>
              </a:defRPr>
            </a:lvl5pPr>
          </a:lstStyle>
          <a:p>
            <a:r>
              <a:rPr lang="en-GB" dirty="0"/>
              <a:t>Text: Arial, 28</a:t>
            </a:r>
          </a:p>
          <a:p>
            <a:pPr marL="914400" lvl="1" indent="-457200">
              <a:buFont typeface="Arial" panose="020B0604020202020204" pitchFamily="34" charset="0"/>
              <a:buChar char="•"/>
            </a:pPr>
            <a:r>
              <a:rPr lang="en-GB" dirty="0"/>
              <a:t>Second line: Arial, 24</a:t>
            </a:r>
          </a:p>
        </p:txBody>
      </p:sp>
      <p:sp>
        <p:nvSpPr>
          <p:cNvPr id="7" name="Text Placeholder 5"/>
          <p:cNvSpPr>
            <a:spLocks noGrp="1"/>
          </p:cNvSpPr>
          <p:nvPr>
            <p:ph type="body" sz="quarter" idx="10" hasCustomPrompt="1"/>
          </p:nvPr>
        </p:nvSpPr>
        <p:spPr>
          <a:xfrm>
            <a:off x="3203849" y="6165304"/>
            <a:ext cx="2736304" cy="575518"/>
          </a:xfrm>
          <a:prstGeom prst="rect">
            <a:avLst/>
          </a:prstGeom>
        </p:spPr>
        <p:txBody>
          <a:bodyPr/>
          <a:lstStyle>
            <a:lvl1pPr marL="0" indent="0" algn="ctr">
              <a:buNone/>
              <a:defRPr sz="1400" baseline="0">
                <a:latin typeface="Arial" panose="020B0604020202020204" pitchFamily="34" charset="0"/>
                <a:cs typeface="Arial" panose="020B0604020202020204" pitchFamily="34" charset="0"/>
              </a:defRPr>
            </a:lvl1pPr>
          </a:lstStyle>
          <a:p>
            <a:pPr lvl="0"/>
            <a:r>
              <a:rPr lang="en-US" dirty="0"/>
              <a:t>Click to add date on first line, add location to second line</a:t>
            </a:r>
            <a:endParaRPr lang="en-GB" dirty="0"/>
          </a:p>
        </p:txBody>
      </p:sp>
    </p:spTree>
    <p:extLst>
      <p:ext uri="{BB962C8B-B14F-4D97-AF65-F5344CB8AC3E}">
        <p14:creationId xmlns:p14="http://schemas.microsoft.com/office/powerpoint/2010/main" val="168557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D31AAE70-728E-4B46-8DB7-3C1FFD528A0A}" type="datetimeFigureOut">
              <a:rPr lang="en-US" smtClean="0"/>
              <a:pPr/>
              <a:t>3/15/2022</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3B957F34-18AE-46E0-AF34-CDCB5619EEB9}" type="slidenum">
              <a:rPr lang="en-US" smtClean="0"/>
              <a:pPr/>
              <a:t>‹N›</a:t>
            </a:fld>
            <a:endParaRPr lang="en-US"/>
          </a:p>
        </p:txBody>
      </p:sp>
    </p:spTree>
    <p:extLst>
      <p:ext uri="{BB962C8B-B14F-4D97-AF65-F5344CB8AC3E}">
        <p14:creationId xmlns:p14="http://schemas.microsoft.com/office/powerpoint/2010/main" val="772571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alphaModFix amt="83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8392" y="2600325"/>
            <a:ext cx="6400800" cy="2286000"/>
          </a:xfrm>
          <a:solidFill>
            <a:schemeClr val="bg2">
              <a:alpha val="60000"/>
            </a:schemeClr>
          </a:solidFill>
        </p:spPr>
        <p:txBody>
          <a:bodyPr anchor="t"/>
          <a:lstStyle>
            <a:lvl1pPr algn="l">
              <a:lnSpc>
                <a:spcPts val="4500"/>
              </a:lnSpc>
              <a:buNone/>
              <a:defRPr sz="4000" b="1" cap="all"/>
            </a:lvl1pPr>
            <a:extLst/>
          </a:lstStyle>
          <a:p>
            <a:r>
              <a:rPr lang="en-US" dirty="0"/>
              <a:t>Click to edit Master title style</a:t>
            </a:r>
          </a:p>
        </p:txBody>
      </p:sp>
      <p:sp>
        <p:nvSpPr>
          <p:cNvPr id="3" name="Text Placeholder 2"/>
          <p:cNvSpPr>
            <a:spLocks noGrp="1"/>
          </p:cNvSpPr>
          <p:nvPr>
            <p:ph type="body" idx="1"/>
          </p:nvPr>
        </p:nvSpPr>
        <p:spPr>
          <a:xfrm>
            <a:off x="2578392" y="1066800"/>
            <a:ext cx="6400800" cy="1509712"/>
          </a:xfrm>
          <a:solidFill>
            <a:schemeClr val="bg2">
              <a:alpha val="60000"/>
            </a:schemeClr>
          </a:solidFill>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8565" y="274320"/>
            <a:ext cx="8315123" cy="1143000"/>
          </a:xfrm>
        </p:spPr>
        <p:txBody>
          <a:bodyPr/>
          <a:lstStyle/>
          <a:p>
            <a:r>
              <a:rPr lang="en-US" dirty="0"/>
              <a:t>Click to edit Master title style</a:t>
            </a:r>
          </a:p>
        </p:txBody>
      </p:sp>
      <p:sp>
        <p:nvSpPr>
          <p:cNvPr id="3" name="Content Placeholder 2"/>
          <p:cNvSpPr>
            <a:spLocks noGrp="1"/>
          </p:cNvSpPr>
          <p:nvPr>
            <p:ph sz="half" idx="1"/>
          </p:nvPr>
        </p:nvSpPr>
        <p:spPr>
          <a:xfrm>
            <a:off x="615338" y="1524000"/>
            <a:ext cx="4010450" cy="4755776"/>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46812" y="1524000"/>
            <a:ext cx="4186876" cy="4755776"/>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8"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0" y="5160336"/>
            <a:ext cx="7696200" cy="1143000"/>
          </a:xfrm>
        </p:spPr>
        <p:txBody>
          <a:bodyPr/>
          <a:lstStyle>
            <a:lvl1pPr algn="ctr">
              <a:defRPr sz="4500" b="1" cap="none" baseline="0"/>
            </a:lvl1pPr>
            <a:extLst/>
          </a:lstStyle>
          <a:p>
            <a:r>
              <a:rPr lang="en-US"/>
              <a:t>Click to edit Master title style</a:t>
            </a:r>
            <a:endParaRPr lang="en-US" dirty="0"/>
          </a:p>
        </p:txBody>
      </p:sp>
      <p:sp>
        <p:nvSpPr>
          <p:cNvPr id="3" name="Text Placeholder 2"/>
          <p:cNvSpPr>
            <a:spLocks noGrp="1"/>
          </p:cNvSpPr>
          <p:nvPr>
            <p:ph type="body" idx="1"/>
          </p:nvPr>
        </p:nvSpPr>
        <p:spPr>
          <a:xfrm>
            <a:off x="1219200" y="328278"/>
            <a:ext cx="34899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892040" y="328278"/>
            <a:ext cx="35661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1219200" y="969336"/>
            <a:ext cx="34899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92040" y="969336"/>
            <a:ext cx="35661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19"/>
          <p:cNvSpPr>
            <a:spLocks noGrp="1"/>
          </p:cNvSpPr>
          <p:nvPr>
            <p:ph type="ftr" sz="quarter" idx="10"/>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10" name="Slide Number Placeholder 9"/>
          <p:cNvSpPr>
            <a:spLocks noGrp="1"/>
          </p:cNvSpPr>
          <p:nvPr>
            <p:ph type="sldNum" sz="quarter" idx="11"/>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32012" y="274320"/>
            <a:ext cx="8301676" cy="1143000"/>
          </a:xfrm>
        </p:spPr>
        <p:txBody>
          <a:bodyPr/>
          <a:lstStyle/>
          <a:p>
            <a:r>
              <a:rPr lang="en-US"/>
              <a:t>Click to edit Master title style</a:t>
            </a:r>
          </a:p>
        </p:txBody>
      </p:sp>
      <p:sp>
        <p:nvSpPr>
          <p:cNvPr id="5"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6"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7" y="216778"/>
            <a:ext cx="4217894" cy="1162050"/>
          </a:xfrm>
          <a:ln>
            <a:noFill/>
          </a:ln>
        </p:spPr>
        <p:txBody>
          <a:bodyPr anchor="b"/>
          <a:lstStyle>
            <a:lvl1pPr algn="l">
              <a:lnSpc>
                <a:spcPts val="2000"/>
              </a:lnSpc>
              <a:buNone/>
              <a:defRPr sz="2200" b="1" cap="all" baseline="0"/>
            </a:lvl1pPr>
            <a:extLst/>
          </a:lstStyle>
          <a:p>
            <a:r>
              <a:rPr lang="en-US" dirty="0"/>
              <a:t>Click to edit Master title style</a:t>
            </a:r>
          </a:p>
        </p:txBody>
      </p:sp>
      <p:sp>
        <p:nvSpPr>
          <p:cNvPr id="3" name="Text Placeholder 2"/>
          <p:cNvSpPr>
            <a:spLocks noGrp="1"/>
          </p:cNvSpPr>
          <p:nvPr>
            <p:ph type="body" idx="2"/>
          </p:nvPr>
        </p:nvSpPr>
        <p:spPr>
          <a:xfrm>
            <a:off x="658907" y="1406964"/>
            <a:ext cx="4217894"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645460" y="2133600"/>
            <a:ext cx="8256978" cy="4199965"/>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8"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864663"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endParaRPr>
          </a:p>
        </p:txBody>
      </p:sp>
      <p:sp>
        <p:nvSpPr>
          <p:cNvPr id="2" name="Title 1"/>
          <p:cNvSpPr>
            <a:spLocks noGrp="1"/>
          </p:cNvSpPr>
          <p:nvPr>
            <p:ph type="title"/>
          </p:nvPr>
        </p:nvSpPr>
        <p:spPr>
          <a:xfrm>
            <a:off x="5679143" y="1066800"/>
            <a:ext cx="2743200" cy="1981200"/>
          </a:xfrm>
        </p:spPr>
        <p:txBody>
          <a:bodyPr anchor="b">
            <a:noAutofit/>
          </a:bodyPr>
          <a:lstStyle>
            <a:lvl1pPr algn="l">
              <a:buNone/>
              <a:defRPr sz="2100" b="1">
                <a:effectLst/>
              </a:defRPr>
            </a:lvl1pPr>
            <a:extLst/>
          </a:lstStyle>
          <a:p>
            <a:r>
              <a:rPr lang="en-US"/>
              <a:t>Click to edit Master title style</a:t>
            </a:r>
          </a:p>
        </p:txBody>
      </p:sp>
      <p:sp>
        <p:nvSpPr>
          <p:cNvPr id="3" name="Picture Placeholder 2"/>
          <p:cNvSpPr>
            <a:spLocks noGrp="1"/>
          </p:cNvSpPr>
          <p:nvPr>
            <p:ph type="pic" idx="1"/>
          </p:nvPr>
        </p:nvSpPr>
        <p:spPr>
          <a:xfrm>
            <a:off x="940863"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940863"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8"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9"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alphaModFix amt="83000"/>
            <a:lum/>
          </a:blip>
          <a:srcRect/>
          <a:tile tx="-260350" ty="1270000" sx="100000" sy="100000" flip="xy" algn="tl"/>
        </a:blipFill>
        <a:effectLst/>
      </p:bgPr>
    </p:bg>
    <p:spTree>
      <p:nvGrpSpPr>
        <p:cNvPr id="1" name=""/>
        <p:cNvGrpSpPr/>
        <p:nvPr/>
      </p:nvGrpSpPr>
      <p:grpSpPr>
        <a:xfrm>
          <a:off x="0" y="0"/>
          <a:ext cx="0" cy="0"/>
          <a:chOff x="0" y="0"/>
          <a:chExt cx="0" cy="0"/>
        </a:xfrm>
      </p:grpSpPr>
      <p:sp>
        <p:nvSpPr>
          <p:cNvPr id="12" name="Rectangle 11"/>
          <p:cNvSpPr/>
          <p:nvPr userDrawn="1"/>
        </p:nvSpPr>
        <p:spPr>
          <a:xfrm>
            <a:off x="438150" y="0"/>
            <a:ext cx="8705851"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Placeholder 4"/>
          <p:cNvSpPr>
            <a:spLocks noGrp="1"/>
          </p:cNvSpPr>
          <p:nvPr>
            <p:ph type="title"/>
          </p:nvPr>
        </p:nvSpPr>
        <p:spPr>
          <a:xfrm>
            <a:off x="658906" y="274638"/>
            <a:ext cx="8275544" cy="1143000"/>
          </a:xfrm>
          <a:prstGeom prst="rect">
            <a:avLst/>
          </a:prstGeom>
        </p:spPr>
        <p:txBody>
          <a:bodyPr anchor="ctr">
            <a:normAutofit/>
          </a:bodyPr>
          <a:lstStyle/>
          <a:p>
            <a:r>
              <a:rPr lang="en-US" dirty="0"/>
              <a:t>Click to edit Master title style</a:t>
            </a:r>
          </a:p>
        </p:txBody>
      </p:sp>
      <p:sp>
        <p:nvSpPr>
          <p:cNvPr id="1028" name="Text Placeholder 8"/>
          <p:cNvSpPr>
            <a:spLocks noGrp="1"/>
          </p:cNvSpPr>
          <p:nvPr>
            <p:ph type="body" idx="1"/>
          </p:nvPr>
        </p:nvSpPr>
        <p:spPr bwMode="auto">
          <a:xfrm>
            <a:off x="658906" y="1447800"/>
            <a:ext cx="8275544"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p:nvSpPr>
        <p:spPr bwMode="invGray">
          <a:xfrm>
            <a:off x="4429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Footer Placeholder 19"/>
          <p:cNvSpPr>
            <a:spLocks noGrp="1"/>
          </p:cNvSpPr>
          <p:nvPr>
            <p:ph type="ftr" sz="quarter" idx="3"/>
          </p:nvPr>
        </p:nvSpPr>
        <p:spPr>
          <a:xfrm>
            <a:off x="5634318"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11" name="Slide Number Placeholder 9"/>
          <p:cNvSpPr>
            <a:spLocks noGrp="1"/>
          </p:cNvSpPr>
          <p:nvPr>
            <p:ph type="sldNum" sz="quarter" idx="4"/>
          </p:nvPr>
        </p:nvSpPr>
        <p:spPr>
          <a:xfrm>
            <a:off x="8533093" y="6400800"/>
            <a:ext cx="457200" cy="327212"/>
          </a:xfrm>
          <a:prstGeom prst="rect">
            <a:avLst/>
          </a:prstGeom>
        </p:spPr>
        <p:txBody>
          <a:bodyPr/>
          <a:lstStyle>
            <a:lvl1pPr>
              <a:defRPr sz="1400" b="1">
                <a:solidFill>
                  <a:schemeClr val="accent2">
                    <a:lumMod val="50000"/>
                  </a:schemeClr>
                </a:solidFill>
              </a:defRPr>
            </a:lvl1pPr>
            <a:extLst/>
          </a:lstStyle>
          <a:p>
            <a:pPr algn="r">
              <a:defRPr/>
            </a:pPr>
            <a:fld id="{A5B96567-BFE0-47FD-90FD-A9064614BBFE}" type="slidenum">
              <a:rPr lang="en-US" smtClean="0"/>
              <a:pPr algn="r">
                <a:defRPr/>
              </a:pPr>
              <a:t>‹N›</a:t>
            </a:fld>
            <a:endParaRPr lang="en-US" dirty="0"/>
          </a:p>
        </p:txBody>
      </p:sp>
      <p:sp>
        <p:nvSpPr>
          <p:cNvPr id="13" name="Rounded Rectangle 12"/>
          <p:cNvSpPr/>
          <p:nvPr userDrawn="1"/>
        </p:nvSpPr>
        <p:spPr>
          <a:xfrm>
            <a:off x="537882" y="147484"/>
            <a:ext cx="8471418" cy="6583680"/>
          </a:xfrm>
          <a:prstGeom prst="roundRect">
            <a:avLst>
              <a:gd name="adj" fmla="val 5914"/>
            </a:avLst>
          </a:prstGeom>
          <a:noFill/>
          <a:ln>
            <a:solidFill>
              <a:srgbClr val="B77513">
                <a:alpha val="8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79" r:id="rId9"/>
    <p:sldLayoutId id="2147483680" r:id="rId10"/>
    <p:sldLayoutId id="2147483690" r:id="rId11"/>
    <p:sldLayoutId id="2147483691" r:id="rId12"/>
  </p:sldLayoutIdLst>
  <p:hf hdr="0" ftr="0" dt="0"/>
  <p:txStyles>
    <p:title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p:titleStyle>
    <p:bodyStyle>
      <a:lvl1pPr marL="365125" indent="-282575" algn="l" rtl="0" eaLnBrk="1" fontAlgn="base" hangingPunct="1">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B58B80"/>
        </a:buClr>
        <a:buFont typeface="Wingdings 2" pitchFamily="18" charset="2"/>
        <a:buChar char=""/>
        <a:defRPr sz="20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C3986D"/>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hyperlink" Target="http://www.cancer.gov/researchandfunding/snapshots/nanotechnology" TargetMode="Externa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hyperlink" Target="http://htwins.net/scale2/" TargetMode="External"/><Relationship Id="rId5" Type="http://schemas.openxmlformats.org/officeDocument/2006/relationships/image" Target="../media/image4.png"/><Relationship Id="rId4" Type="http://schemas.openxmlformats.org/officeDocument/2006/relationships/hyperlink" Target="http://www.nano.gov/nanotech-101"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2.xml"/><Relationship Id="rId5" Type="http://schemas.openxmlformats.org/officeDocument/2006/relationships/hyperlink" Target="http://www.rsc.org/suppdata/c9/nr/c9nr02731a/c9nr02731a1.gif" TargetMode="Externa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bbc.co.uk/news/business-12428667"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solidFill>
            <a:schemeClr val="bg2">
              <a:alpha val="80000"/>
            </a:schemeClr>
          </a:solidFill>
        </p:spPr>
        <p:txBody>
          <a:bodyPr/>
          <a:lstStyle/>
          <a:p>
            <a:r>
              <a:rPr lang="en-US" cap="small" dirty="0"/>
              <a:t>Definitions and commonly used terms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4307589" cy="400110"/>
          </a:xfrm>
          <a:prstGeom prst="rect">
            <a:avLst/>
          </a:prstGeom>
        </p:spPr>
        <p:txBody>
          <a:bodyPr wrap="none">
            <a:spAutoFit/>
          </a:bodyPr>
          <a:lstStyle/>
          <a:p>
            <a:r>
              <a:rPr lang="it-IT" sz="2000" b="1" dirty="0">
                <a:solidFill>
                  <a:srgbClr val="B77513"/>
                </a:solidFill>
              </a:rPr>
              <a:t>Natural </a:t>
            </a:r>
            <a:r>
              <a:rPr lang="it-IT" sz="2000" b="1" dirty="0" err="1">
                <a:solidFill>
                  <a:srgbClr val="B77513"/>
                </a:solidFill>
              </a:rPr>
              <a:t>sources</a:t>
            </a:r>
            <a:r>
              <a:rPr lang="it-IT" sz="2000" b="1" dirty="0">
                <a:solidFill>
                  <a:srgbClr val="B77513"/>
                </a:solidFill>
              </a:rPr>
              <a:t> of </a:t>
            </a:r>
            <a:r>
              <a:rPr lang="it-IT" sz="2000" b="1" dirty="0" err="1">
                <a:solidFill>
                  <a:srgbClr val="B77513"/>
                </a:solidFill>
              </a:rPr>
              <a:t>nanomaterials</a:t>
            </a:r>
            <a:r>
              <a:rPr lang="it-IT" b="1" dirty="0">
                <a:solidFill>
                  <a:srgbClr val="B77513"/>
                </a:solidFill>
              </a:rPr>
              <a:t> </a:t>
            </a:r>
          </a:p>
        </p:txBody>
      </p:sp>
      <p:sp>
        <p:nvSpPr>
          <p:cNvPr id="13" name="Rettangolo 12"/>
          <p:cNvSpPr/>
          <p:nvPr/>
        </p:nvSpPr>
        <p:spPr>
          <a:xfrm>
            <a:off x="754082" y="933340"/>
            <a:ext cx="7748650" cy="923330"/>
          </a:xfrm>
          <a:prstGeom prst="rect">
            <a:avLst/>
          </a:prstGeom>
        </p:spPr>
        <p:txBody>
          <a:bodyPr wrap="square">
            <a:spAutoFit/>
          </a:bodyPr>
          <a:lstStyle/>
          <a:p>
            <a:r>
              <a:rPr lang="en-US" dirty="0"/>
              <a:t>Biological systems often feature functional nanomaterials. </a:t>
            </a:r>
          </a:p>
          <a:p>
            <a:endParaRPr lang="en-US" dirty="0"/>
          </a:p>
          <a:p>
            <a:r>
              <a:rPr lang="en-US" dirty="0"/>
              <a:t> </a:t>
            </a:r>
            <a:endParaRPr lang="it-IT" dirty="0"/>
          </a:p>
        </p:txBody>
      </p:sp>
      <p:pic>
        <p:nvPicPr>
          <p:cNvPr id="61442" name="Picture 2" descr="Risultato immagini per nanomaterials and butterfly wing sc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153" y="1668138"/>
            <a:ext cx="6178508" cy="465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380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4307589" cy="400110"/>
          </a:xfrm>
          <a:prstGeom prst="rect">
            <a:avLst/>
          </a:prstGeom>
        </p:spPr>
        <p:txBody>
          <a:bodyPr wrap="none">
            <a:spAutoFit/>
          </a:bodyPr>
          <a:lstStyle/>
          <a:p>
            <a:r>
              <a:rPr lang="it-IT" sz="2000" b="1" dirty="0">
                <a:solidFill>
                  <a:srgbClr val="B77513"/>
                </a:solidFill>
              </a:rPr>
              <a:t>Natural </a:t>
            </a:r>
            <a:r>
              <a:rPr lang="it-IT" sz="2000" b="1" dirty="0" err="1">
                <a:solidFill>
                  <a:srgbClr val="B77513"/>
                </a:solidFill>
              </a:rPr>
              <a:t>sources</a:t>
            </a:r>
            <a:r>
              <a:rPr lang="it-IT" sz="2000" b="1" dirty="0">
                <a:solidFill>
                  <a:srgbClr val="B77513"/>
                </a:solidFill>
              </a:rPr>
              <a:t> of </a:t>
            </a:r>
            <a:r>
              <a:rPr lang="it-IT" sz="2000" b="1" dirty="0" err="1">
                <a:solidFill>
                  <a:srgbClr val="B77513"/>
                </a:solidFill>
              </a:rPr>
              <a:t>nanomaterials</a:t>
            </a:r>
            <a:r>
              <a:rPr lang="it-IT" b="1" dirty="0">
                <a:solidFill>
                  <a:srgbClr val="B77513"/>
                </a:solidFill>
              </a:rPr>
              <a:t> </a:t>
            </a:r>
          </a:p>
        </p:txBody>
      </p:sp>
      <p:sp>
        <p:nvSpPr>
          <p:cNvPr id="13" name="Rettangolo 12"/>
          <p:cNvSpPr/>
          <p:nvPr/>
        </p:nvSpPr>
        <p:spPr>
          <a:xfrm>
            <a:off x="754082" y="933340"/>
            <a:ext cx="7748650" cy="1200329"/>
          </a:xfrm>
          <a:prstGeom prst="rect">
            <a:avLst/>
          </a:prstGeom>
        </p:spPr>
        <p:txBody>
          <a:bodyPr wrap="square">
            <a:spAutoFit/>
          </a:bodyPr>
          <a:lstStyle/>
          <a:p>
            <a:r>
              <a:rPr lang="en-US" dirty="0"/>
              <a:t>The "</a:t>
            </a:r>
            <a:r>
              <a:rPr lang="en-US" dirty="0" err="1"/>
              <a:t>spatulae</a:t>
            </a:r>
            <a:r>
              <a:rPr lang="en-US" dirty="0"/>
              <a:t>" on the bottom of gecko feet</a:t>
            </a:r>
          </a:p>
          <a:p>
            <a:endParaRPr lang="en-US" dirty="0"/>
          </a:p>
          <a:p>
            <a:endParaRPr lang="en-US" dirty="0"/>
          </a:p>
          <a:p>
            <a:r>
              <a:rPr lang="en-US" dirty="0"/>
              <a:t> </a:t>
            </a:r>
            <a:endParaRPr lang="it-IT" dirty="0"/>
          </a:p>
        </p:txBody>
      </p:sp>
      <p:pic>
        <p:nvPicPr>
          <p:cNvPr id="47106" name="Picture 2" descr="Risultato immagini per geco and nanomateri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87" y="1272247"/>
            <a:ext cx="6938788" cy="469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950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4307589" cy="400110"/>
          </a:xfrm>
          <a:prstGeom prst="rect">
            <a:avLst/>
          </a:prstGeom>
        </p:spPr>
        <p:txBody>
          <a:bodyPr wrap="none">
            <a:spAutoFit/>
          </a:bodyPr>
          <a:lstStyle/>
          <a:p>
            <a:r>
              <a:rPr lang="it-IT" sz="2000" b="1" dirty="0">
                <a:solidFill>
                  <a:srgbClr val="B77513"/>
                </a:solidFill>
              </a:rPr>
              <a:t>Natural </a:t>
            </a:r>
            <a:r>
              <a:rPr lang="it-IT" sz="2000" b="1" dirty="0" err="1">
                <a:solidFill>
                  <a:srgbClr val="B77513"/>
                </a:solidFill>
              </a:rPr>
              <a:t>sources</a:t>
            </a:r>
            <a:r>
              <a:rPr lang="it-IT" sz="2000" b="1" dirty="0">
                <a:solidFill>
                  <a:srgbClr val="B77513"/>
                </a:solidFill>
              </a:rPr>
              <a:t> of </a:t>
            </a:r>
            <a:r>
              <a:rPr lang="it-IT" sz="2000" b="1" dirty="0" err="1">
                <a:solidFill>
                  <a:srgbClr val="B77513"/>
                </a:solidFill>
              </a:rPr>
              <a:t>nanomaterials</a:t>
            </a:r>
            <a:r>
              <a:rPr lang="it-IT" b="1" dirty="0">
                <a:solidFill>
                  <a:srgbClr val="B77513"/>
                </a:solidFill>
              </a:rPr>
              <a:t> </a:t>
            </a:r>
          </a:p>
        </p:txBody>
      </p:sp>
      <p:sp>
        <p:nvSpPr>
          <p:cNvPr id="13" name="Rettangolo 12"/>
          <p:cNvSpPr/>
          <p:nvPr/>
        </p:nvSpPr>
        <p:spPr>
          <a:xfrm>
            <a:off x="754082" y="933340"/>
            <a:ext cx="7748650" cy="1200329"/>
          </a:xfrm>
          <a:prstGeom prst="rect">
            <a:avLst/>
          </a:prstGeom>
        </p:spPr>
        <p:txBody>
          <a:bodyPr wrap="square">
            <a:spAutoFit/>
          </a:bodyPr>
          <a:lstStyle/>
          <a:p>
            <a:r>
              <a:rPr lang="en-US" dirty="0"/>
              <a:t>The "</a:t>
            </a:r>
            <a:r>
              <a:rPr lang="en-US" dirty="0" err="1"/>
              <a:t>spatulae</a:t>
            </a:r>
            <a:r>
              <a:rPr lang="en-US" dirty="0"/>
              <a:t>" on the bottom of gecko feet</a:t>
            </a:r>
          </a:p>
          <a:p>
            <a:endParaRPr lang="en-US" dirty="0"/>
          </a:p>
          <a:p>
            <a:endParaRPr lang="en-US" dirty="0"/>
          </a:p>
          <a:p>
            <a:r>
              <a:rPr lang="en-US" dirty="0"/>
              <a:t> </a:t>
            </a:r>
            <a:endParaRPr lang="it-IT" dirty="0"/>
          </a:p>
        </p:txBody>
      </p:sp>
      <p:pic>
        <p:nvPicPr>
          <p:cNvPr id="47106" name="Picture 2" descr="Risultato immagini per geco and nanomateri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87" y="1272247"/>
            <a:ext cx="6938788" cy="4696753"/>
          </a:xfrm>
          <a:prstGeom prst="rect">
            <a:avLst/>
          </a:prstGeom>
          <a:noFill/>
          <a:extLst>
            <a:ext uri="{909E8E84-426E-40DD-AFC4-6F175D3DCCD1}">
              <a14:hiddenFill xmlns:a14="http://schemas.microsoft.com/office/drawing/2010/main">
                <a:solidFill>
                  <a:srgbClr val="FFFFFF"/>
                </a:solidFill>
              </a14:hiddenFill>
            </a:ext>
          </a:extLst>
        </p:spPr>
      </p:pic>
      <p:pic>
        <p:nvPicPr>
          <p:cNvPr id="4710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46735"/>
          <a:stretch/>
        </p:blipFill>
        <p:spPr bwMode="auto">
          <a:xfrm>
            <a:off x="659080" y="4257303"/>
            <a:ext cx="8363146" cy="2600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668150" y="4911320"/>
            <a:ext cx="2941831" cy="584775"/>
          </a:xfrm>
          <a:prstGeom prst="rect">
            <a:avLst/>
          </a:prstGeom>
          <a:noFill/>
        </p:spPr>
        <p:txBody>
          <a:bodyPr wrap="none" rtlCol="0">
            <a:spAutoFit/>
          </a:bodyPr>
          <a:lstStyle/>
          <a:p>
            <a:r>
              <a:rPr lang="it-IT" sz="3200" dirty="0" err="1">
                <a:solidFill>
                  <a:srgbClr val="FF0000"/>
                </a:solidFill>
                <a:latin typeface="Arial" panose="020B0604020202020204" pitchFamily="34" charset="0"/>
                <a:cs typeface="Arial" panose="020B0604020202020204" pitchFamily="34" charset="0"/>
              </a:rPr>
              <a:t>Artificial</a:t>
            </a:r>
            <a:r>
              <a:rPr lang="it-IT" sz="3200" dirty="0">
                <a:solidFill>
                  <a:srgbClr val="FF0000"/>
                </a:solidFill>
                <a:latin typeface="Arial" panose="020B0604020202020204" pitchFamily="34" charset="0"/>
                <a:cs typeface="Arial" panose="020B0604020202020204" pitchFamily="34" charset="0"/>
              </a:rPr>
              <a:t> replica</a:t>
            </a:r>
          </a:p>
        </p:txBody>
      </p:sp>
    </p:spTree>
    <p:extLst>
      <p:ext uri="{BB962C8B-B14F-4D97-AF65-F5344CB8AC3E}">
        <p14:creationId xmlns:p14="http://schemas.microsoft.com/office/powerpoint/2010/main" val="661405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3382657" cy="400110"/>
          </a:xfrm>
          <a:prstGeom prst="rect">
            <a:avLst/>
          </a:prstGeom>
        </p:spPr>
        <p:txBody>
          <a:bodyPr wrap="none">
            <a:spAutoFit/>
          </a:bodyPr>
          <a:lstStyle/>
          <a:p>
            <a:r>
              <a:rPr lang="it-IT" sz="2000" b="1" dirty="0" err="1">
                <a:solidFill>
                  <a:srgbClr val="B77513"/>
                </a:solidFill>
              </a:rPr>
              <a:t>Sources</a:t>
            </a:r>
            <a:r>
              <a:rPr lang="it-IT" sz="2000" b="1" dirty="0">
                <a:solidFill>
                  <a:srgbClr val="B77513"/>
                </a:solidFill>
              </a:rPr>
              <a:t> of </a:t>
            </a:r>
            <a:r>
              <a:rPr lang="it-IT" sz="2000" b="1" dirty="0" err="1">
                <a:solidFill>
                  <a:srgbClr val="B77513"/>
                </a:solidFill>
              </a:rPr>
              <a:t>nanomaterials</a:t>
            </a:r>
            <a:r>
              <a:rPr lang="it-IT" b="1" dirty="0">
                <a:solidFill>
                  <a:srgbClr val="B77513"/>
                </a:solidFill>
              </a:rPr>
              <a:t> </a:t>
            </a:r>
          </a:p>
        </p:txBody>
      </p:sp>
      <p:pic>
        <p:nvPicPr>
          <p:cNvPr id="46086" name="Picture 6" descr="Risultato immagini per spider-mite si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590" y="985650"/>
            <a:ext cx="5372809" cy="3586350"/>
          </a:xfrm>
          <a:prstGeom prst="rect">
            <a:avLst/>
          </a:prstGeom>
          <a:noFill/>
          <a:extLst>
            <a:ext uri="{909E8E84-426E-40DD-AFC4-6F175D3DCCD1}">
              <a14:hiddenFill xmlns:a14="http://schemas.microsoft.com/office/drawing/2010/main">
                <a:solidFill>
                  <a:srgbClr val="FFFFFF"/>
                </a:solidFill>
              </a14:hiddenFill>
            </a:ext>
          </a:extLst>
        </p:spPr>
      </p:pic>
      <p:sp>
        <p:nvSpPr>
          <p:cNvPr id="17" name="Rettangolo 16"/>
          <p:cNvSpPr/>
          <p:nvPr/>
        </p:nvSpPr>
        <p:spPr>
          <a:xfrm>
            <a:off x="6448300" y="2369564"/>
            <a:ext cx="2291939" cy="1200329"/>
          </a:xfrm>
          <a:prstGeom prst="rect">
            <a:avLst/>
          </a:prstGeom>
        </p:spPr>
        <p:txBody>
          <a:bodyPr wrap="square">
            <a:spAutoFit/>
          </a:bodyPr>
          <a:lstStyle/>
          <a:p>
            <a:r>
              <a:rPr lang="en-US" b="1" dirty="0"/>
              <a:t>Spider silk: nanomaterial that can stop a jumbo jet in the midflight</a:t>
            </a:r>
          </a:p>
        </p:txBody>
      </p:sp>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7650" y="4666313"/>
            <a:ext cx="4814988" cy="19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6913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3382657" cy="400110"/>
          </a:xfrm>
          <a:prstGeom prst="rect">
            <a:avLst/>
          </a:prstGeom>
        </p:spPr>
        <p:txBody>
          <a:bodyPr wrap="none">
            <a:spAutoFit/>
          </a:bodyPr>
          <a:lstStyle/>
          <a:p>
            <a:r>
              <a:rPr lang="it-IT" sz="2000" b="1" dirty="0" err="1">
                <a:solidFill>
                  <a:srgbClr val="B77513"/>
                </a:solidFill>
              </a:rPr>
              <a:t>Sources</a:t>
            </a:r>
            <a:r>
              <a:rPr lang="it-IT" sz="2000" b="1" dirty="0">
                <a:solidFill>
                  <a:srgbClr val="B77513"/>
                </a:solidFill>
              </a:rPr>
              <a:t> of </a:t>
            </a:r>
            <a:r>
              <a:rPr lang="it-IT" sz="2000" b="1" dirty="0" err="1">
                <a:solidFill>
                  <a:srgbClr val="B77513"/>
                </a:solidFill>
              </a:rPr>
              <a:t>nanomaterials</a:t>
            </a:r>
            <a:r>
              <a:rPr lang="it-IT" b="1" dirty="0">
                <a:solidFill>
                  <a:srgbClr val="B77513"/>
                </a:solidFill>
              </a:rPr>
              <a:t> </a:t>
            </a:r>
          </a:p>
        </p:txBody>
      </p:sp>
      <p:pic>
        <p:nvPicPr>
          <p:cNvPr id="46086" name="Picture 6" descr="Risultato immagini per spider-mite si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591" y="985650"/>
            <a:ext cx="4429900" cy="2956958"/>
          </a:xfrm>
          <a:prstGeom prst="rect">
            <a:avLst/>
          </a:prstGeom>
          <a:noFill/>
          <a:extLst>
            <a:ext uri="{909E8E84-426E-40DD-AFC4-6F175D3DCCD1}">
              <a14:hiddenFill xmlns:a14="http://schemas.microsoft.com/office/drawing/2010/main">
                <a:solidFill>
                  <a:srgbClr val="FFFFFF"/>
                </a:solidFill>
              </a14:hiddenFill>
            </a:ext>
          </a:extLst>
        </p:spPr>
      </p:pic>
      <p:pic>
        <p:nvPicPr>
          <p:cNvPr id="460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438" y="4390346"/>
            <a:ext cx="7477125"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927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3382657" cy="400110"/>
          </a:xfrm>
          <a:prstGeom prst="rect">
            <a:avLst/>
          </a:prstGeom>
        </p:spPr>
        <p:txBody>
          <a:bodyPr wrap="none">
            <a:spAutoFit/>
          </a:bodyPr>
          <a:lstStyle/>
          <a:p>
            <a:r>
              <a:rPr lang="it-IT" sz="2000" b="1" dirty="0" err="1">
                <a:solidFill>
                  <a:srgbClr val="B77513"/>
                </a:solidFill>
              </a:rPr>
              <a:t>Sources</a:t>
            </a:r>
            <a:r>
              <a:rPr lang="it-IT" sz="2000" b="1" dirty="0">
                <a:solidFill>
                  <a:srgbClr val="B77513"/>
                </a:solidFill>
              </a:rPr>
              <a:t> of </a:t>
            </a:r>
            <a:r>
              <a:rPr lang="it-IT" sz="2000" b="1" dirty="0" err="1">
                <a:solidFill>
                  <a:srgbClr val="B77513"/>
                </a:solidFill>
              </a:rPr>
              <a:t>nanomaterials</a:t>
            </a:r>
            <a:r>
              <a:rPr lang="it-IT" b="1" dirty="0">
                <a:solidFill>
                  <a:srgbClr val="B77513"/>
                </a:solidFill>
              </a:rPr>
              <a:t> </a:t>
            </a:r>
          </a:p>
        </p:txBody>
      </p:sp>
      <p:sp>
        <p:nvSpPr>
          <p:cNvPr id="13" name="Rettangolo 12"/>
          <p:cNvSpPr/>
          <p:nvPr/>
        </p:nvSpPr>
        <p:spPr>
          <a:xfrm>
            <a:off x="754082" y="933340"/>
            <a:ext cx="7748650" cy="2308324"/>
          </a:xfrm>
          <a:prstGeom prst="rect">
            <a:avLst/>
          </a:prstGeom>
        </p:spPr>
        <p:txBody>
          <a:bodyPr wrap="square">
            <a:spAutoFit/>
          </a:bodyPr>
          <a:lstStyle/>
          <a:p>
            <a:r>
              <a:rPr lang="en-US" b="1" dirty="0"/>
              <a:t>Incidental</a:t>
            </a:r>
          </a:p>
          <a:p>
            <a:r>
              <a:rPr lang="en-US" dirty="0"/>
              <a:t>Nanomaterials may be incidentally produced as a byproduct of mechanical or industrial processes. </a:t>
            </a:r>
          </a:p>
          <a:p>
            <a:endParaRPr lang="en-US" dirty="0"/>
          </a:p>
          <a:p>
            <a:r>
              <a:rPr lang="en-US" dirty="0"/>
              <a:t>vehicle engine exhausts, welding fumes, combustion processes from domestic solid fuel heating and cooking.</a:t>
            </a:r>
          </a:p>
          <a:p>
            <a:endParaRPr lang="en-US" dirty="0"/>
          </a:p>
          <a:p>
            <a:r>
              <a:rPr lang="en-US" dirty="0"/>
              <a:t> VEHICLES</a:t>
            </a:r>
            <a:endParaRPr lang="it-IT" dirty="0"/>
          </a:p>
        </p:txBody>
      </p:sp>
      <p:sp>
        <p:nvSpPr>
          <p:cNvPr id="19" name="Text Box 3"/>
          <p:cNvSpPr txBox="1">
            <a:spLocks noChangeArrowheads="1"/>
          </p:cNvSpPr>
          <p:nvPr/>
        </p:nvSpPr>
        <p:spPr bwMode="auto">
          <a:xfrm>
            <a:off x="754082" y="3138468"/>
            <a:ext cx="73914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lgn="l">
              <a:spcBef>
                <a:spcPct val="50000"/>
              </a:spcBef>
              <a:buFontTx/>
              <a:buChar char="•"/>
            </a:pPr>
            <a:r>
              <a:rPr lang="en-US" altLang="it-IT" sz="2400" dirty="0">
                <a:solidFill>
                  <a:srgbClr val="FF0000"/>
                </a:solidFill>
              </a:rPr>
              <a:t> </a:t>
            </a:r>
            <a:r>
              <a:rPr lang="en-US" altLang="it-IT" sz="2000" dirty="0">
                <a:solidFill>
                  <a:srgbClr val="FF0000"/>
                </a:solidFill>
              </a:rPr>
              <a:t>Soot from fuel combustion</a:t>
            </a:r>
            <a:endParaRPr lang="en-US" altLang="it-IT" sz="2000" dirty="0"/>
          </a:p>
          <a:p>
            <a:pPr algn="l">
              <a:spcBef>
                <a:spcPct val="50000"/>
              </a:spcBef>
              <a:buFontTx/>
              <a:buChar char="•"/>
            </a:pPr>
            <a:r>
              <a:rPr lang="en-US" altLang="it-IT" sz="2000" dirty="0">
                <a:solidFill>
                  <a:schemeClr val="tx1"/>
                </a:solidFill>
              </a:rPr>
              <a:t> Attrition of tires (cars 70 mg/Km, trucks 1 g/Km</a:t>
            </a:r>
          </a:p>
          <a:p>
            <a:pPr algn="l">
              <a:spcBef>
                <a:spcPct val="50000"/>
              </a:spcBef>
              <a:buFontTx/>
              <a:buChar char="•"/>
            </a:pPr>
            <a:r>
              <a:rPr lang="en-US" altLang="it-IT" sz="2000" dirty="0">
                <a:solidFill>
                  <a:schemeClr val="tx1"/>
                </a:solidFill>
              </a:rPr>
              <a:t> Attrition of clutches (3 mg/Km)</a:t>
            </a:r>
          </a:p>
          <a:p>
            <a:pPr algn="l">
              <a:spcBef>
                <a:spcPct val="50000"/>
              </a:spcBef>
              <a:buFontTx/>
              <a:buChar char="•"/>
            </a:pPr>
            <a:r>
              <a:rPr lang="en-US" altLang="it-IT" sz="2000" dirty="0">
                <a:solidFill>
                  <a:schemeClr val="tx1"/>
                </a:solidFill>
              </a:rPr>
              <a:t> Attrition of brakes (20 mg/Km)</a:t>
            </a:r>
          </a:p>
          <a:p>
            <a:pPr algn="l">
              <a:spcBef>
                <a:spcPct val="50000"/>
              </a:spcBef>
              <a:buFontTx/>
              <a:buChar char="•"/>
            </a:pPr>
            <a:r>
              <a:rPr lang="en-US" altLang="it-IT" sz="2000" dirty="0">
                <a:solidFill>
                  <a:schemeClr val="tx1"/>
                </a:solidFill>
              </a:rPr>
              <a:t> Engine wear</a:t>
            </a:r>
          </a:p>
          <a:p>
            <a:pPr algn="l">
              <a:spcBef>
                <a:spcPct val="50000"/>
              </a:spcBef>
              <a:buFontTx/>
              <a:buChar char="•"/>
            </a:pPr>
            <a:r>
              <a:rPr lang="en-US" altLang="it-IT" sz="2000" dirty="0">
                <a:solidFill>
                  <a:schemeClr val="tx1"/>
                </a:solidFill>
              </a:rPr>
              <a:t> Catalyst (0.0005 mg/km of metal oxides)</a:t>
            </a:r>
          </a:p>
          <a:p>
            <a:pPr algn="l">
              <a:spcBef>
                <a:spcPct val="50000"/>
              </a:spcBef>
              <a:buFontTx/>
              <a:buChar char="•"/>
            </a:pPr>
            <a:r>
              <a:rPr lang="en-US" altLang="it-IT" sz="2000" dirty="0">
                <a:solidFill>
                  <a:schemeClr val="tx1"/>
                </a:solidFill>
              </a:rPr>
              <a:t> Fiber-particles from silencers</a:t>
            </a:r>
          </a:p>
        </p:txBody>
      </p:sp>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83" y="4233864"/>
            <a:ext cx="2095500"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1994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66000" y="228600"/>
            <a:ext cx="8305800" cy="1143000"/>
          </a:xfrm>
        </p:spPr>
        <p:txBody>
          <a:bodyPr>
            <a:normAutofit fontScale="90000"/>
          </a:bodyPr>
          <a:lstStyle/>
          <a:p>
            <a:pPr algn="l"/>
            <a:r>
              <a:rPr lang="en-US" altLang="it-IT" sz="3200" b="1" dirty="0">
                <a:solidFill>
                  <a:srgbClr val="0000FF"/>
                </a:solidFill>
                <a:latin typeface="Arial" charset="0"/>
              </a:rPr>
              <a:t>Particulate formation: </a:t>
            </a:r>
            <a:r>
              <a:rPr lang="en-US" altLang="it-IT" sz="2800" b="1" dirty="0">
                <a:solidFill>
                  <a:srgbClr val="FF3300"/>
                </a:solidFill>
                <a:latin typeface="Arial" charset="0"/>
              </a:rPr>
              <a:t>Combustion particles burnout</a:t>
            </a:r>
            <a:r>
              <a:rPr lang="en-US" altLang="it-IT" b="1" dirty="0">
                <a:solidFill>
                  <a:srgbClr val="0000FF"/>
                </a:solidFill>
                <a:latin typeface="Arial" charset="0"/>
              </a:rPr>
              <a:t> </a:t>
            </a:r>
          </a:p>
        </p:txBody>
      </p:sp>
      <p:pic>
        <p:nvPicPr>
          <p:cNvPr id="16388" name="Picture 4" descr="C:\Documenti\fig03a.jpeg"/>
          <p:cNvPicPr>
            <a:picLocks noChangeAspect="1" noChangeArrowheads="1"/>
          </p:cNvPicPr>
          <p:nvPr/>
        </p:nvPicPr>
        <p:blipFill>
          <a:blip r:embed="rId2">
            <a:extLst>
              <a:ext uri="{28A0092B-C50C-407E-A947-70E740481C1C}">
                <a14:useLocalDpi xmlns:a14="http://schemas.microsoft.com/office/drawing/2010/main" val="0"/>
              </a:ext>
            </a:extLst>
          </a:blip>
          <a:srcRect t="4921"/>
          <a:stretch>
            <a:fillRect/>
          </a:stretch>
        </p:blipFill>
        <p:spPr bwMode="auto">
          <a:xfrm>
            <a:off x="3200400" y="1219200"/>
            <a:ext cx="594360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5"/>
          <p:cNvSpPr txBox="1">
            <a:spLocks noChangeArrowheads="1"/>
          </p:cNvSpPr>
          <p:nvPr/>
        </p:nvSpPr>
        <p:spPr bwMode="auto">
          <a:xfrm>
            <a:off x="499750" y="1524000"/>
            <a:ext cx="2286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en-US" altLang="it-IT" sz="2800" dirty="0"/>
              <a:t>Fossil-Fuel-Fired Boiler</a:t>
            </a:r>
          </a:p>
        </p:txBody>
      </p:sp>
      <p:sp>
        <p:nvSpPr>
          <p:cNvPr id="16390" name="Text Box 6"/>
          <p:cNvSpPr txBox="1">
            <a:spLocks noChangeArrowheads="1"/>
          </p:cNvSpPr>
          <p:nvPr/>
        </p:nvSpPr>
        <p:spPr bwMode="auto">
          <a:xfrm>
            <a:off x="499750" y="2590800"/>
            <a:ext cx="28194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lgn="l">
              <a:spcBef>
                <a:spcPct val="50000"/>
              </a:spcBef>
              <a:buFontTx/>
              <a:buChar char="•"/>
            </a:pPr>
            <a:r>
              <a:rPr lang="en-US" altLang="it-IT" sz="2400">
                <a:solidFill>
                  <a:schemeClr val="tx1"/>
                </a:solidFill>
              </a:rPr>
              <a:t> Injection of fuel particles</a:t>
            </a:r>
          </a:p>
          <a:p>
            <a:pPr algn="l">
              <a:spcBef>
                <a:spcPct val="50000"/>
              </a:spcBef>
              <a:buFontTx/>
              <a:buChar char="•"/>
            </a:pPr>
            <a:r>
              <a:rPr lang="en-US" altLang="it-IT" sz="2400">
                <a:solidFill>
                  <a:schemeClr val="tx1"/>
                </a:solidFill>
              </a:rPr>
              <a:t> Volatile organic compounds are vaporized and oxidized</a:t>
            </a:r>
          </a:p>
          <a:p>
            <a:pPr algn="l">
              <a:spcBef>
                <a:spcPct val="50000"/>
              </a:spcBef>
              <a:buFontTx/>
              <a:buChar char="•"/>
            </a:pPr>
            <a:r>
              <a:rPr lang="en-US" altLang="it-IT" sz="2400">
                <a:solidFill>
                  <a:schemeClr val="tx1"/>
                </a:solidFill>
              </a:rPr>
              <a:t> ash and </a:t>
            </a:r>
            <a:r>
              <a:rPr lang="en-US" altLang="it-IT" sz="2400"/>
              <a:t> </a:t>
            </a:r>
            <a:r>
              <a:rPr lang="en-US" altLang="it-IT" sz="2400">
                <a:solidFill>
                  <a:schemeClr val="tx1"/>
                </a:solidFill>
              </a:rPr>
              <a:t>char formation</a:t>
            </a:r>
            <a:endParaRPr lang="en-US" altLang="it-IT"/>
          </a:p>
        </p:txBody>
      </p:sp>
    </p:spTree>
    <p:extLst>
      <p:ext uri="{BB962C8B-B14F-4D97-AF65-F5344CB8AC3E}">
        <p14:creationId xmlns:p14="http://schemas.microsoft.com/office/powerpoint/2010/main" val="2121039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57"/>
          <p:cNvGrpSpPr>
            <a:grpSpLocks/>
          </p:cNvGrpSpPr>
          <p:nvPr/>
        </p:nvGrpSpPr>
        <p:grpSpPr bwMode="auto">
          <a:xfrm>
            <a:off x="510625" y="1554163"/>
            <a:ext cx="1828800" cy="712787"/>
            <a:chOff x="0" y="550"/>
            <a:chExt cx="1152" cy="449"/>
          </a:xfrm>
        </p:grpSpPr>
        <p:sp>
          <p:nvSpPr>
            <p:cNvPr id="17503" name="Text Box 58"/>
            <p:cNvSpPr txBox="1">
              <a:spLocks noChangeAspect="1" noChangeArrowheads="1"/>
            </p:cNvSpPr>
            <p:nvPr/>
          </p:nvSpPr>
          <p:spPr bwMode="auto">
            <a:xfrm>
              <a:off x="319" y="550"/>
              <a:ext cx="51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chemeClr val="tx1"/>
                  </a:solidFill>
                </a:rPr>
                <a:t>CH</a:t>
              </a:r>
              <a:r>
                <a:rPr lang="it-IT" altLang="it-IT" sz="1800" baseline="-25000">
                  <a:solidFill>
                    <a:schemeClr val="tx1"/>
                  </a:solidFill>
                </a:rPr>
                <a:t>4</a:t>
              </a:r>
              <a:endParaRPr lang="it-IT" altLang="it-IT" sz="1800" b="0">
                <a:solidFill>
                  <a:schemeClr val="tx1"/>
                </a:solidFill>
              </a:endParaRPr>
            </a:p>
          </p:txBody>
        </p:sp>
        <p:sp>
          <p:nvSpPr>
            <p:cNvPr id="17504" name="Text Box 59"/>
            <p:cNvSpPr txBox="1">
              <a:spLocks noChangeArrowheads="1"/>
            </p:cNvSpPr>
            <p:nvPr/>
          </p:nvSpPr>
          <p:spPr bwMode="auto">
            <a:xfrm>
              <a:off x="0" y="768"/>
              <a:ext cx="11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chemeClr val="tx1"/>
                  </a:solidFill>
                </a:rPr>
                <a:t>Methane fuel</a:t>
              </a:r>
              <a:endParaRPr lang="it-IT" altLang="it-IT" sz="1800" b="0">
                <a:solidFill>
                  <a:schemeClr val="tx1"/>
                </a:solidFill>
              </a:endParaRPr>
            </a:p>
          </p:txBody>
        </p:sp>
      </p:grpSp>
      <p:grpSp>
        <p:nvGrpSpPr>
          <p:cNvPr id="3" name="Group 100"/>
          <p:cNvGrpSpPr>
            <a:grpSpLocks/>
          </p:cNvGrpSpPr>
          <p:nvPr/>
        </p:nvGrpSpPr>
        <p:grpSpPr bwMode="auto">
          <a:xfrm>
            <a:off x="658263" y="2357438"/>
            <a:ext cx="3417887" cy="3484562"/>
            <a:chOff x="93" y="1485"/>
            <a:chExt cx="2153" cy="2195"/>
          </a:xfrm>
        </p:grpSpPr>
        <p:sp>
          <p:nvSpPr>
            <p:cNvPr id="17484" name="Text Box 62"/>
            <p:cNvSpPr txBox="1">
              <a:spLocks noChangeAspect="1" noChangeArrowheads="1"/>
            </p:cNvSpPr>
            <p:nvPr/>
          </p:nvSpPr>
          <p:spPr bwMode="auto">
            <a:xfrm>
              <a:off x="264" y="2781"/>
              <a:ext cx="88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chemeClr val="tx1"/>
                  </a:solidFill>
                </a:rPr>
                <a:t>• CH</a:t>
              </a:r>
              <a:r>
                <a:rPr lang="it-IT" altLang="it-IT" sz="1800" baseline="-25000">
                  <a:solidFill>
                    <a:schemeClr val="tx1"/>
                  </a:solidFill>
                </a:rPr>
                <a:t>3</a:t>
              </a:r>
              <a:endParaRPr lang="it-IT" altLang="it-IT" sz="2400" baseline="-25000">
                <a:solidFill>
                  <a:schemeClr val="tx1"/>
                </a:solidFill>
              </a:endParaRPr>
            </a:p>
            <a:p>
              <a:r>
                <a:rPr lang="it-IT" altLang="it-IT" sz="1400">
                  <a:solidFill>
                    <a:schemeClr val="tx1"/>
                  </a:solidFill>
                </a:rPr>
                <a:t>Methylradical</a:t>
              </a:r>
              <a:endParaRPr lang="it-IT" altLang="it-IT" sz="2400">
                <a:solidFill>
                  <a:schemeClr val="tx1"/>
                </a:solidFill>
              </a:endParaRPr>
            </a:p>
          </p:txBody>
        </p:sp>
        <p:grpSp>
          <p:nvGrpSpPr>
            <p:cNvPr id="17485" name="Group 63"/>
            <p:cNvGrpSpPr>
              <a:grpSpLocks/>
            </p:cNvGrpSpPr>
            <p:nvPr/>
          </p:nvGrpSpPr>
          <p:grpSpPr bwMode="auto">
            <a:xfrm>
              <a:off x="1272" y="2792"/>
              <a:ext cx="974" cy="363"/>
              <a:chOff x="864" y="1387"/>
              <a:chExt cx="974" cy="363"/>
            </a:xfrm>
          </p:grpSpPr>
          <p:sp>
            <p:nvSpPr>
              <p:cNvPr id="17491" name="Text Box 64"/>
              <p:cNvSpPr txBox="1">
                <a:spLocks noChangeAspect="1" noChangeArrowheads="1"/>
              </p:cNvSpPr>
              <p:nvPr/>
            </p:nvSpPr>
            <p:spPr bwMode="auto">
              <a:xfrm>
                <a:off x="1015" y="1558"/>
                <a:ext cx="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400">
                    <a:solidFill>
                      <a:schemeClr val="tx1"/>
                    </a:solidFill>
                  </a:rPr>
                  <a:t>Acetylene</a:t>
                </a:r>
                <a:endParaRPr lang="it-IT" altLang="it-IT" sz="1400" b="0">
                  <a:solidFill>
                    <a:schemeClr val="tx1"/>
                  </a:solidFill>
                </a:endParaRPr>
              </a:p>
            </p:txBody>
          </p:sp>
          <p:grpSp>
            <p:nvGrpSpPr>
              <p:cNvPr id="17492" name="Group 65"/>
              <p:cNvGrpSpPr>
                <a:grpSpLocks/>
              </p:cNvGrpSpPr>
              <p:nvPr/>
            </p:nvGrpSpPr>
            <p:grpSpPr bwMode="auto">
              <a:xfrm>
                <a:off x="864" y="1387"/>
                <a:ext cx="974" cy="231"/>
                <a:chOff x="864" y="1387"/>
                <a:chExt cx="974" cy="231"/>
              </a:xfrm>
            </p:grpSpPr>
            <p:grpSp>
              <p:nvGrpSpPr>
                <p:cNvPr id="17493" name="Group 66"/>
                <p:cNvGrpSpPr>
                  <a:grpSpLocks noChangeAspect="1"/>
                </p:cNvGrpSpPr>
                <p:nvPr/>
              </p:nvGrpSpPr>
              <p:grpSpPr bwMode="auto">
                <a:xfrm>
                  <a:off x="1303" y="1469"/>
                  <a:ext cx="96" cy="67"/>
                  <a:chOff x="2472" y="1344"/>
                  <a:chExt cx="136" cy="96"/>
                </a:xfrm>
              </p:grpSpPr>
              <p:sp>
                <p:nvSpPr>
                  <p:cNvPr id="17500" name="Line 67"/>
                  <p:cNvSpPr>
                    <a:spLocks noChangeAspect="1" noChangeShapeType="1"/>
                  </p:cNvSpPr>
                  <p:nvPr/>
                </p:nvSpPr>
                <p:spPr bwMode="auto">
                  <a:xfrm>
                    <a:off x="2472" y="1392"/>
                    <a:ext cx="1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7501" name="Line 68"/>
                  <p:cNvSpPr>
                    <a:spLocks noChangeAspect="1" noChangeShapeType="1"/>
                  </p:cNvSpPr>
                  <p:nvPr/>
                </p:nvSpPr>
                <p:spPr bwMode="auto">
                  <a:xfrm>
                    <a:off x="2472" y="1344"/>
                    <a:ext cx="1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7502" name="Line 69"/>
                  <p:cNvSpPr>
                    <a:spLocks noChangeAspect="1" noChangeShapeType="1"/>
                  </p:cNvSpPr>
                  <p:nvPr/>
                </p:nvSpPr>
                <p:spPr bwMode="auto">
                  <a:xfrm>
                    <a:off x="2472" y="1440"/>
                    <a:ext cx="1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17494" name="Line 70"/>
                <p:cNvSpPr>
                  <a:spLocks noChangeAspect="1" noChangeShapeType="1"/>
                </p:cNvSpPr>
                <p:nvPr/>
              </p:nvSpPr>
              <p:spPr bwMode="auto">
                <a:xfrm>
                  <a:off x="1561" y="1502"/>
                  <a:ext cx="9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7495" name="Line 71"/>
                <p:cNvSpPr>
                  <a:spLocks noChangeAspect="1" noChangeShapeType="1"/>
                </p:cNvSpPr>
                <p:nvPr/>
              </p:nvSpPr>
              <p:spPr bwMode="auto">
                <a:xfrm>
                  <a:off x="1046" y="1502"/>
                  <a:ext cx="9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7496" name="Text Box 72"/>
                <p:cNvSpPr txBox="1">
                  <a:spLocks noChangeAspect="1" noChangeArrowheads="1"/>
                </p:cNvSpPr>
                <p:nvPr/>
              </p:nvSpPr>
              <p:spPr bwMode="auto">
                <a:xfrm>
                  <a:off x="1121" y="1387"/>
                  <a:ext cx="2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chemeClr val="tx1"/>
                      </a:solidFill>
                    </a:rPr>
                    <a:t>C</a:t>
                  </a:r>
                  <a:endParaRPr lang="it-IT" altLang="it-IT" sz="1800" b="0">
                    <a:solidFill>
                      <a:schemeClr val="tx1"/>
                    </a:solidFill>
                  </a:endParaRPr>
                </a:p>
              </p:txBody>
            </p:sp>
            <p:sp>
              <p:nvSpPr>
                <p:cNvPr id="17497" name="Text Box 73"/>
                <p:cNvSpPr txBox="1">
                  <a:spLocks noChangeAspect="1" noChangeArrowheads="1"/>
                </p:cNvSpPr>
                <p:nvPr/>
              </p:nvSpPr>
              <p:spPr bwMode="auto">
                <a:xfrm>
                  <a:off x="1379" y="1387"/>
                  <a:ext cx="2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chemeClr val="tx1"/>
                      </a:solidFill>
                    </a:rPr>
                    <a:t>C</a:t>
                  </a:r>
                  <a:endParaRPr lang="it-IT" altLang="it-IT" sz="1800" b="0">
                    <a:solidFill>
                      <a:schemeClr val="tx1"/>
                    </a:solidFill>
                  </a:endParaRPr>
                </a:p>
              </p:txBody>
            </p:sp>
            <p:sp>
              <p:nvSpPr>
                <p:cNvPr id="17498" name="Text Box 74"/>
                <p:cNvSpPr txBox="1">
                  <a:spLocks noChangeAspect="1" noChangeArrowheads="1"/>
                </p:cNvSpPr>
                <p:nvPr/>
              </p:nvSpPr>
              <p:spPr bwMode="auto">
                <a:xfrm>
                  <a:off x="864" y="1387"/>
                  <a:ext cx="2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chemeClr val="tx1"/>
                      </a:solidFill>
                    </a:rPr>
                    <a:t>H</a:t>
                  </a:r>
                  <a:endParaRPr lang="it-IT" altLang="it-IT" sz="1800" b="0">
                    <a:solidFill>
                      <a:schemeClr val="tx1"/>
                    </a:solidFill>
                  </a:endParaRPr>
                </a:p>
              </p:txBody>
            </p:sp>
            <p:sp>
              <p:nvSpPr>
                <p:cNvPr id="17499" name="Text Box 75"/>
                <p:cNvSpPr txBox="1">
                  <a:spLocks noChangeAspect="1" noChangeArrowheads="1"/>
                </p:cNvSpPr>
                <p:nvPr/>
              </p:nvSpPr>
              <p:spPr bwMode="auto">
                <a:xfrm>
                  <a:off x="1636" y="1387"/>
                  <a:ext cx="2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chemeClr val="tx1"/>
                      </a:solidFill>
                    </a:rPr>
                    <a:t>H</a:t>
                  </a:r>
                  <a:endParaRPr lang="it-IT" altLang="it-IT" sz="1800" b="0">
                    <a:solidFill>
                      <a:schemeClr val="tx1"/>
                    </a:solidFill>
                  </a:endParaRPr>
                </a:p>
              </p:txBody>
            </p:sp>
          </p:grpSp>
        </p:grpSp>
        <p:sp>
          <p:nvSpPr>
            <p:cNvPr id="17486" name="Text Box 76"/>
            <p:cNvSpPr txBox="1">
              <a:spLocks noChangeAspect="1" noChangeArrowheads="1"/>
            </p:cNvSpPr>
            <p:nvPr/>
          </p:nvSpPr>
          <p:spPr bwMode="auto">
            <a:xfrm>
              <a:off x="144" y="3298"/>
              <a:ext cx="1032"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b="0">
                  <a:solidFill>
                    <a:schemeClr val="tx1"/>
                  </a:solidFill>
                </a:rPr>
                <a:t>• </a:t>
              </a:r>
              <a:r>
                <a:rPr lang="it-IT" altLang="it-IT" sz="1800">
                  <a:solidFill>
                    <a:schemeClr val="tx1"/>
                  </a:solidFill>
                </a:rPr>
                <a:t>C</a:t>
              </a:r>
              <a:r>
                <a:rPr lang="it-IT" altLang="it-IT" sz="1800" baseline="-25000">
                  <a:solidFill>
                    <a:schemeClr val="tx1"/>
                  </a:solidFill>
                </a:rPr>
                <a:t>3</a:t>
              </a:r>
              <a:r>
                <a:rPr lang="it-IT" altLang="it-IT" sz="1800">
                  <a:solidFill>
                    <a:schemeClr val="tx1"/>
                  </a:solidFill>
                </a:rPr>
                <a:t>H</a:t>
              </a:r>
              <a:r>
                <a:rPr lang="it-IT" altLang="it-IT" sz="1800" baseline="-25000">
                  <a:solidFill>
                    <a:schemeClr val="tx1"/>
                  </a:solidFill>
                </a:rPr>
                <a:t>3</a:t>
              </a:r>
              <a:endParaRPr lang="it-IT" altLang="it-IT" sz="2400" b="0" baseline="-25000">
                <a:solidFill>
                  <a:schemeClr val="tx1"/>
                </a:solidFill>
              </a:endParaRPr>
            </a:p>
            <a:p>
              <a:r>
                <a:rPr lang="it-IT" altLang="it-IT" sz="1400">
                  <a:solidFill>
                    <a:schemeClr val="tx1"/>
                  </a:solidFill>
                </a:rPr>
                <a:t>Propargylradical</a:t>
              </a:r>
              <a:endParaRPr lang="it-IT" altLang="it-IT" sz="2400" b="0">
                <a:solidFill>
                  <a:schemeClr val="tx1"/>
                </a:solidFill>
              </a:endParaRPr>
            </a:p>
          </p:txBody>
        </p:sp>
        <p:sp>
          <p:nvSpPr>
            <p:cNvPr id="17487" name="Text Box 77"/>
            <p:cNvSpPr txBox="1">
              <a:spLocks noChangeAspect="1" noChangeArrowheads="1"/>
            </p:cNvSpPr>
            <p:nvPr/>
          </p:nvSpPr>
          <p:spPr bwMode="auto">
            <a:xfrm>
              <a:off x="1315" y="3296"/>
              <a:ext cx="88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b="0">
                  <a:solidFill>
                    <a:schemeClr val="tx1"/>
                  </a:solidFill>
                </a:rPr>
                <a:t>• </a:t>
              </a:r>
              <a:r>
                <a:rPr lang="it-IT" altLang="it-IT" sz="1800">
                  <a:solidFill>
                    <a:schemeClr val="tx1"/>
                  </a:solidFill>
                </a:rPr>
                <a:t>C</a:t>
              </a:r>
              <a:r>
                <a:rPr lang="it-IT" altLang="it-IT" sz="1800" baseline="-25000">
                  <a:solidFill>
                    <a:schemeClr val="tx1"/>
                  </a:solidFill>
                </a:rPr>
                <a:t>6</a:t>
              </a:r>
              <a:r>
                <a:rPr lang="it-IT" altLang="it-IT" sz="1800">
                  <a:solidFill>
                    <a:schemeClr val="tx1"/>
                  </a:solidFill>
                </a:rPr>
                <a:t>H</a:t>
              </a:r>
              <a:r>
                <a:rPr lang="it-IT" altLang="it-IT" sz="1800" baseline="-25000">
                  <a:solidFill>
                    <a:schemeClr val="tx1"/>
                  </a:solidFill>
                </a:rPr>
                <a:t>5</a:t>
              </a:r>
              <a:endParaRPr lang="it-IT" altLang="it-IT" sz="2400" baseline="-25000">
                <a:solidFill>
                  <a:schemeClr val="tx1"/>
                </a:solidFill>
              </a:endParaRPr>
            </a:p>
            <a:p>
              <a:r>
                <a:rPr lang="it-IT" altLang="it-IT" sz="1400">
                  <a:solidFill>
                    <a:schemeClr val="tx1"/>
                  </a:solidFill>
                </a:rPr>
                <a:t>Phenylradical</a:t>
              </a:r>
              <a:endParaRPr lang="it-IT" altLang="it-IT" sz="2400" b="0">
                <a:solidFill>
                  <a:schemeClr val="tx1"/>
                </a:solidFill>
              </a:endParaRPr>
            </a:p>
          </p:txBody>
        </p:sp>
        <p:sp>
          <p:nvSpPr>
            <p:cNvPr id="17488" name="Text Box 78"/>
            <p:cNvSpPr txBox="1">
              <a:spLocks noChangeArrowheads="1"/>
            </p:cNvSpPr>
            <p:nvPr/>
          </p:nvSpPr>
          <p:spPr bwMode="auto">
            <a:xfrm>
              <a:off x="384" y="2349"/>
              <a:ext cx="18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dirty="0" err="1">
                  <a:solidFill>
                    <a:srgbClr val="008000"/>
                  </a:solidFill>
                </a:rPr>
                <a:t>Reactive</a:t>
              </a:r>
              <a:r>
                <a:rPr lang="it-IT" altLang="it-IT" sz="1800" dirty="0">
                  <a:solidFill>
                    <a:srgbClr val="008000"/>
                  </a:solidFill>
                </a:rPr>
                <a:t> small </a:t>
              </a:r>
              <a:r>
                <a:rPr lang="it-IT" altLang="it-IT" sz="1800" dirty="0" err="1">
                  <a:solidFill>
                    <a:srgbClr val="008000"/>
                  </a:solidFill>
                </a:rPr>
                <a:t>molecules</a:t>
              </a:r>
              <a:r>
                <a:rPr lang="it-IT" altLang="it-IT" sz="1800" dirty="0">
                  <a:solidFill>
                    <a:srgbClr val="008000"/>
                  </a:solidFill>
                </a:rPr>
                <a:t> and </a:t>
              </a:r>
              <a:r>
                <a:rPr lang="it-IT" altLang="it-IT" sz="1800" dirty="0" err="1">
                  <a:solidFill>
                    <a:srgbClr val="008000"/>
                  </a:solidFill>
                </a:rPr>
                <a:t>radicals</a:t>
              </a:r>
              <a:endParaRPr lang="it-IT" altLang="it-IT" sz="1800" b="0" dirty="0">
                <a:solidFill>
                  <a:schemeClr val="tx1"/>
                </a:solidFill>
              </a:endParaRPr>
            </a:p>
          </p:txBody>
        </p:sp>
        <p:sp>
          <p:nvSpPr>
            <p:cNvPr id="17489" name="Line 79"/>
            <p:cNvSpPr>
              <a:spLocks noChangeShapeType="1"/>
            </p:cNvSpPr>
            <p:nvPr/>
          </p:nvSpPr>
          <p:spPr bwMode="auto">
            <a:xfrm>
              <a:off x="632" y="1485"/>
              <a:ext cx="480" cy="864"/>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it-IT"/>
            </a:p>
          </p:txBody>
        </p:sp>
        <p:sp>
          <p:nvSpPr>
            <p:cNvPr id="17490" name="Text Box 80"/>
            <p:cNvSpPr txBox="1">
              <a:spLocks noChangeArrowheads="1"/>
            </p:cNvSpPr>
            <p:nvPr/>
          </p:nvSpPr>
          <p:spPr bwMode="auto">
            <a:xfrm>
              <a:off x="93" y="1773"/>
              <a:ext cx="7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t>Pyrolise</a:t>
              </a:r>
              <a:endParaRPr lang="it-IT" altLang="it-IT" sz="1800" b="0">
                <a:solidFill>
                  <a:schemeClr val="tx1"/>
                </a:solidFill>
              </a:endParaRPr>
            </a:p>
          </p:txBody>
        </p:sp>
      </p:grpSp>
      <p:grpSp>
        <p:nvGrpSpPr>
          <p:cNvPr id="7" name="Group 93"/>
          <p:cNvGrpSpPr>
            <a:grpSpLocks/>
          </p:cNvGrpSpPr>
          <p:nvPr/>
        </p:nvGrpSpPr>
        <p:grpSpPr bwMode="auto">
          <a:xfrm>
            <a:off x="2430463" y="1253363"/>
            <a:ext cx="2370137" cy="2451100"/>
            <a:chOff x="1531" y="368"/>
            <a:chExt cx="1493" cy="1544"/>
          </a:xfrm>
        </p:grpSpPr>
        <p:grpSp>
          <p:nvGrpSpPr>
            <p:cNvPr id="17479" name="Group 2"/>
            <p:cNvGrpSpPr>
              <a:grpSpLocks/>
            </p:cNvGrpSpPr>
            <p:nvPr/>
          </p:nvGrpSpPr>
          <p:grpSpPr bwMode="auto">
            <a:xfrm>
              <a:off x="2024" y="368"/>
              <a:ext cx="567" cy="567"/>
              <a:chOff x="2640" y="672"/>
              <a:chExt cx="567" cy="567"/>
            </a:xfrm>
          </p:grpSpPr>
          <p:sp>
            <p:nvSpPr>
              <p:cNvPr id="17482" name="Oval 3"/>
              <p:cNvSpPr>
                <a:spLocks noChangeAspect="1" noChangeArrowheads="1"/>
              </p:cNvSpPr>
              <p:nvPr/>
            </p:nvSpPr>
            <p:spPr bwMode="auto">
              <a:xfrm>
                <a:off x="2640" y="672"/>
                <a:ext cx="567" cy="56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endParaRPr lang="it-IT" altLang="it-IT"/>
              </a:p>
            </p:txBody>
          </p:sp>
          <p:sp>
            <p:nvSpPr>
              <p:cNvPr id="17483" name="Freeform 4"/>
              <p:cNvSpPr>
                <a:spLocks/>
              </p:cNvSpPr>
              <p:nvPr/>
            </p:nvSpPr>
            <p:spPr bwMode="auto">
              <a:xfrm>
                <a:off x="2688" y="720"/>
                <a:ext cx="480" cy="480"/>
              </a:xfrm>
              <a:custGeom>
                <a:avLst/>
                <a:gdLst>
                  <a:gd name="T0" fmla="*/ 496 w 1088"/>
                  <a:gd name="T1" fmla="*/ 184 h 816"/>
                  <a:gd name="T2" fmla="*/ 880 w 1088"/>
                  <a:gd name="T3" fmla="*/ 568 h 816"/>
                  <a:gd name="T4" fmla="*/ 1072 w 1088"/>
                  <a:gd name="T5" fmla="*/ 232 h 816"/>
                  <a:gd name="T6" fmla="*/ 784 w 1088"/>
                  <a:gd name="T7" fmla="*/ 184 h 816"/>
                  <a:gd name="T8" fmla="*/ 688 w 1088"/>
                  <a:gd name="T9" fmla="*/ 472 h 816"/>
                  <a:gd name="T10" fmla="*/ 544 w 1088"/>
                  <a:gd name="T11" fmla="*/ 616 h 816"/>
                  <a:gd name="T12" fmla="*/ 64 w 1088"/>
                  <a:gd name="T13" fmla="*/ 472 h 816"/>
                  <a:gd name="T14" fmla="*/ 160 w 1088"/>
                  <a:gd name="T15" fmla="*/ 280 h 816"/>
                  <a:gd name="T16" fmla="*/ 256 w 1088"/>
                  <a:gd name="T17" fmla="*/ 184 h 816"/>
                  <a:gd name="T18" fmla="*/ 496 w 1088"/>
                  <a:gd name="T19" fmla="*/ 40 h 816"/>
                  <a:gd name="T20" fmla="*/ 256 w 1088"/>
                  <a:gd name="T21" fmla="*/ 424 h 816"/>
                  <a:gd name="T22" fmla="*/ 64 w 1088"/>
                  <a:gd name="T23" fmla="*/ 568 h 816"/>
                  <a:gd name="T24" fmla="*/ 352 w 1088"/>
                  <a:gd name="T25" fmla="*/ 808 h 816"/>
                  <a:gd name="T26" fmla="*/ 448 w 1088"/>
                  <a:gd name="T27" fmla="*/ 616 h 816"/>
                  <a:gd name="T28" fmla="*/ 448 w 1088"/>
                  <a:gd name="T29" fmla="*/ 280 h 816"/>
                  <a:gd name="T30" fmla="*/ 592 w 1088"/>
                  <a:gd name="T31" fmla="*/ 40 h 816"/>
                  <a:gd name="T32" fmla="*/ 784 w 1088"/>
                  <a:gd name="T33" fmla="*/ 184 h 816"/>
                  <a:gd name="T34" fmla="*/ 496 w 1088"/>
                  <a:gd name="T35" fmla="*/ 568 h 816"/>
                  <a:gd name="T36" fmla="*/ 592 w 1088"/>
                  <a:gd name="T37" fmla="*/ 760 h 816"/>
                  <a:gd name="T38" fmla="*/ 688 w 1088"/>
                  <a:gd name="T39" fmla="*/ 568 h 816"/>
                  <a:gd name="T40" fmla="*/ 208 w 1088"/>
                  <a:gd name="T41" fmla="*/ 424 h 816"/>
                  <a:gd name="T42" fmla="*/ 64 w 1088"/>
                  <a:gd name="T43" fmla="*/ 232 h 816"/>
                  <a:gd name="T44" fmla="*/ 304 w 1088"/>
                  <a:gd name="T45" fmla="*/ 328 h 816"/>
                  <a:gd name="T46" fmla="*/ 352 w 1088"/>
                  <a:gd name="T47" fmla="*/ 424 h 8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8"/>
                  <a:gd name="T73" fmla="*/ 0 h 816"/>
                  <a:gd name="T74" fmla="*/ 1088 w 1088"/>
                  <a:gd name="T75" fmla="*/ 816 h 8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8" h="816">
                    <a:moveTo>
                      <a:pt x="496" y="184"/>
                    </a:moveTo>
                    <a:cubicBezTo>
                      <a:pt x="640" y="372"/>
                      <a:pt x="784" y="560"/>
                      <a:pt x="880" y="568"/>
                    </a:cubicBezTo>
                    <a:cubicBezTo>
                      <a:pt x="976" y="576"/>
                      <a:pt x="1088" y="296"/>
                      <a:pt x="1072" y="232"/>
                    </a:cubicBezTo>
                    <a:cubicBezTo>
                      <a:pt x="1056" y="168"/>
                      <a:pt x="848" y="144"/>
                      <a:pt x="784" y="184"/>
                    </a:cubicBezTo>
                    <a:cubicBezTo>
                      <a:pt x="720" y="224"/>
                      <a:pt x="728" y="400"/>
                      <a:pt x="688" y="472"/>
                    </a:cubicBezTo>
                    <a:cubicBezTo>
                      <a:pt x="648" y="544"/>
                      <a:pt x="648" y="616"/>
                      <a:pt x="544" y="616"/>
                    </a:cubicBezTo>
                    <a:cubicBezTo>
                      <a:pt x="440" y="616"/>
                      <a:pt x="128" y="528"/>
                      <a:pt x="64" y="472"/>
                    </a:cubicBezTo>
                    <a:cubicBezTo>
                      <a:pt x="0" y="416"/>
                      <a:pt x="128" y="328"/>
                      <a:pt x="160" y="280"/>
                    </a:cubicBezTo>
                    <a:cubicBezTo>
                      <a:pt x="192" y="232"/>
                      <a:pt x="200" y="224"/>
                      <a:pt x="256" y="184"/>
                    </a:cubicBezTo>
                    <a:cubicBezTo>
                      <a:pt x="312" y="144"/>
                      <a:pt x="496" y="0"/>
                      <a:pt x="496" y="40"/>
                    </a:cubicBezTo>
                    <a:cubicBezTo>
                      <a:pt x="496" y="80"/>
                      <a:pt x="328" y="336"/>
                      <a:pt x="256" y="424"/>
                    </a:cubicBezTo>
                    <a:cubicBezTo>
                      <a:pt x="184" y="512"/>
                      <a:pt x="48" y="504"/>
                      <a:pt x="64" y="568"/>
                    </a:cubicBezTo>
                    <a:cubicBezTo>
                      <a:pt x="80" y="632"/>
                      <a:pt x="288" y="800"/>
                      <a:pt x="352" y="808"/>
                    </a:cubicBezTo>
                    <a:cubicBezTo>
                      <a:pt x="416" y="816"/>
                      <a:pt x="432" y="704"/>
                      <a:pt x="448" y="616"/>
                    </a:cubicBezTo>
                    <a:cubicBezTo>
                      <a:pt x="464" y="528"/>
                      <a:pt x="424" y="376"/>
                      <a:pt x="448" y="280"/>
                    </a:cubicBezTo>
                    <a:cubicBezTo>
                      <a:pt x="472" y="184"/>
                      <a:pt x="536" y="56"/>
                      <a:pt x="592" y="40"/>
                    </a:cubicBezTo>
                    <a:cubicBezTo>
                      <a:pt x="648" y="24"/>
                      <a:pt x="800" y="96"/>
                      <a:pt x="784" y="184"/>
                    </a:cubicBezTo>
                    <a:cubicBezTo>
                      <a:pt x="768" y="272"/>
                      <a:pt x="528" y="472"/>
                      <a:pt x="496" y="568"/>
                    </a:cubicBezTo>
                    <a:cubicBezTo>
                      <a:pt x="464" y="664"/>
                      <a:pt x="560" y="760"/>
                      <a:pt x="592" y="760"/>
                    </a:cubicBezTo>
                    <a:cubicBezTo>
                      <a:pt x="624" y="760"/>
                      <a:pt x="752" y="624"/>
                      <a:pt x="688" y="568"/>
                    </a:cubicBezTo>
                    <a:cubicBezTo>
                      <a:pt x="624" y="512"/>
                      <a:pt x="312" y="480"/>
                      <a:pt x="208" y="424"/>
                    </a:cubicBezTo>
                    <a:cubicBezTo>
                      <a:pt x="104" y="368"/>
                      <a:pt x="48" y="248"/>
                      <a:pt x="64" y="232"/>
                    </a:cubicBezTo>
                    <a:cubicBezTo>
                      <a:pt x="80" y="216"/>
                      <a:pt x="256" y="296"/>
                      <a:pt x="304" y="328"/>
                    </a:cubicBezTo>
                    <a:cubicBezTo>
                      <a:pt x="352" y="360"/>
                      <a:pt x="352" y="392"/>
                      <a:pt x="352" y="42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endParaRPr lang="it-IT" altLang="it-IT"/>
              </a:p>
            </p:txBody>
          </p:sp>
        </p:grpSp>
        <p:sp>
          <p:nvSpPr>
            <p:cNvPr id="17480" name="Line 81"/>
            <p:cNvSpPr>
              <a:spLocks noChangeShapeType="1"/>
            </p:cNvSpPr>
            <p:nvPr/>
          </p:nvSpPr>
          <p:spPr bwMode="auto">
            <a:xfrm flipV="1">
              <a:off x="1531" y="1048"/>
              <a:ext cx="480" cy="864"/>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it-IT"/>
            </a:p>
          </p:txBody>
        </p:sp>
        <p:sp>
          <p:nvSpPr>
            <p:cNvPr id="17481" name="Text Box 82"/>
            <p:cNvSpPr txBox="1">
              <a:spLocks noChangeArrowheads="1"/>
            </p:cNvSpPr>
            <p:nvPr/>
          </p:nvSpPr>
          <p:spPr bwMode="auto">
            <a:xfrm>
              <a:off x="1911" y="1276"/>
              <a:ext cx="111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lgn="l">
                <a:spcBef>
                  <a:spcPct val="50000"/>
                </a:spcBef>
              </a:pPr>
              <a:r>
                <a:rPr lang="it-IT" altLang="it-IT" sz="1800"/>
                <a:t>Chemical condensation</a:t>
              </a:r>
              <a:endParaRPr lang="it-IT" altLang="it-IT" sz="1800" b="0">
                <a:solidFill>
                  <a:schemeClr val="tx1"/>
                </a:solidFill>
              </a:endParaRPr>
            </a:p>
          </p:txBody>
        </p:sp>
      </p:grpSp>
      <p:grpSp>
        <p:nvGrpSpPr>
          <p:cNvPr id="9" name="Group 99"/>
          <p:cNvGrpSpPr>
            <a:grpSpLocks/>
          </p:cNvGrpSpPr>
          <p:nvPr/>
        </p:nvGrpSpPr>
        <p:grpSpPr bwMode="auto">
          <a:xfrm>
            <a:off x="3733800" y="1219200"/>
            <a:ext cx="5410200" cy="5334000"/>
            <a:chOff x="2352" y="768"/>
            <a:chExt cx="3408" cy="3360"/>
          </a:xfrm>
        </p:grpSpPr>
        <p:sp>
          <p:nvSpPr>
            <p:cNvPr id="17415" name="Text Box 90"/>
            <p:cNvSpPr txBox="1">
              <a:spLocks noChangeArrowheads="1"/>
            </p:cNvSpPr>
            <p:nvPr/>
          </p:nvSpPr>
          <p:spPr bwMode="auto">
            <a:xfrm>
              <a:off x="3846" y="1493"/>
              <a:ext cx="10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rgbClr val="FF0000"/>
                  </a:solidFill>
                </a:rPr>
                <a:t>Desorption</a:t>
              </a:r>
              <a:endParaRPr lang="it-IT" altLang="it-IT" sz="1800">
                <a:solidFill>
                  <a:schemeClr val="tx1"/>
                </a:solidFill>
              </a:endParaRPr>
            </a:p>
          </p:txBody>
        </p:sp>
        <p:grpSp>
          <p:nvGrpSpPr>
            <p:cNvPr id="17416" name="Group 98"/>
            <p:cNvGrpSpPr>
              <a:grpSpLocks/>
            </p:cNvGrpSpPr>
            <p:nvPr/>
          </p:nvGrpSpPr>
          <p:grpSpPr bwMode="auto">
            <a:xfrm>
              <a:off x="2352" y="768"/>
              <a:ext cx="3408" cy="3360"/>
              <a:chOff x="2352" y="768"/>
              <a:chExt cx="3408" cy="3360"/>
            </a:xfrm>
          </p:grpSpPr>
          <p:grpSp>
            <p:nvGrpSpPr>
              <p:cNvPr id="17417" name="Group 97"/>
              <p:cNvGrpSpPr>
                <a:grpSpLocks/>
              </p:cNvGrpSpPr>
              <p:nvPr/>
            </p:nvGrpSpPr>
            <p:grpSpPr bwMode="auto">
              <a:xfrm>
                <a:off x="2665" y="768"/>
                <a:ext cx="1511" cy="1134"/>
                <a:chOff x="2665" y="768"/>
                <a:chExt cx="1511" cy="1134"/>
              </a:xfrm>
            </p:grpSpPr>
            <p:sp>
              <p:nvSpPr>
                <p:cNvPr id="17477" name="Arc 83"/>
                <p:cNvSpPr>
                  <a:spLocks/>
                </p:cNvSpPr>
                <p:nvPr/>
              </p:nvSpPr>
              <p:spPr bwMode="auto">
                <a:xfrm>
                  <a:off x="2665" y="1030"/>
                  <a:ext cx="791" cy="872"/>
                </a:xfrm>
                <a:custGeom>
                  <a:avLst/>
                  <a:gdLst>
                    <a:gd name="T0" fmla="*/ 0 w 20301"/>
                    <a:gd name="T1" fmla="*/ 0 h 21600"/>
                    <a:gd name="T2" fmla="*/ 791 w 20301"/>
                    <a:gd name="T3" fmla="*/ 574 h 21600"/>
                    <a:gd name="T4" fmla="*/ 0 w 20301"/>
                    <a:gd name="T5" fmla="*/ 872 h 21600"/>
                    <a:gd name="T6" fmla="*/ 0 60000 65536"/>
                    <a:gd name="T7" fmla="*/ 0 60000 65536"/>
                    <a:gd name="T8" fmla="*/ 0 60000 65536"/>
                    <a:gd name="T9" fmla="*/ 0 w 20301"/>
                    <a:gd name="T10" fmla="*/ 0 h 21600"/>
                    <a:gd name="T11" fmla="*/ 20301 w 20301"/>
                    <a:gd name="T12" fmla="*/ 21600 h 21600"/>
                  </a:gdLst>
                  <a:ahLst/>
                  <a:cxnLst>
                    <a:cxn ang="T6">
                      <a:pos x="T0" y="T1"/>
                    </a:cxn>
                    <a:cxn ang="T7">
                      <a:pos x="T2" y="T3"/>
                    </a:cxn>
                    <a:cxn ang="T8">
                      <a:pos x="T4" y="T5"/>
                    </a:cxn>
                  </a:cxnLst>
                  <a:rect l="T9" t="T10" r="T11" b="T12"/>
                  <a:pathLst>
                    <a:path w="20301" h="21600" fill="none" extrusionOk="0">
                      <a:moveTo>
                        <a:pt x="-1" y="0"/>
                      </a:moveTo>
                      <a:cubicBezTo>
                        <a:pt x="9084" y="0"/>
                        <a:pt x="17198" y="5684"/>
                        <a:pt x="20301" y="14222"/>
                      </a:cubicBezTo>
                    </a:path>
                    <a:path w="20301" h="21600" stroke="0" extrusionOk="0">
                      <a:moveTo>
                        <a:pt x="-1" y="0"/>
                      </a:moveTo>
                      <a:cubicBezTo>
                        <a:pt x="9084" y="0"/>
                        <a:pt x="17198" y="5684"/>
                        <a:pt x="20301" y="14222"/>
                      </a:cubicBezTo>
                      <a:lnTo>
                        <a:pt x="0" y="21600"/>
                      </a:lnTo>
                      <a:close/>
                    </a:path>
                  </a:pathLst>
                </a:custGeom>
                <a:noFill/>
                <a:ln w="38100">
                  <a:solidFill>
                    <a:schemeClr val="tx1"/>
                  </a:solidFill>
                  <a:round/>
                  <a:headEnd/>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endParaRPr lang="it-IT" altLang="it-IT"/>
                </a:p>
              </p:txBody>
            </p:sp>
            <p:sp>
              <p:nvSpPr>
                <p:cNvPr id="17478" name="Text Box 84"/>
                <p:cNvSpPr txBox="1">
                  <a:spLocks noChangeArrowheads="1"/>
                </p:cNvSpPr>
                <p:nvPr/>
              </p:nvSpPr>
              <p:spPr bwMode="auto">
                <a:xfrm>
                  <a:off x="3028" y="768"/>
                  <a:ext cx="114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lgn="l">
                    <a:spcBef>
                      <a:spcPct val="50000"/>
                    </a:spcBef>
                  </a:pPr>
                  <a:r>
                    <a:rPr lang="it-IT" altLang="it-IT" sz="1800"/>
                    <a:t>Formation of aromatic rings</a:t>
                  </a:r>
                  <a:endParaRPr lang="it-IT" altLang="it-IT" sz="1800" b="0">
                    <a:solidFill>
                      <a:schemeClr val="tx1"/>
                    </a:solidFill>
                  </a:endParaRPr>
                </a:p>
              </p:txBody>
            </p:sp>
          </p:grpSp>
          <p:grpSp>
            <p:nvGrpSpPr>
              <p:cNvPr id="17418" name="Group 96"/>
              <p:cNvGrpSpPr>
                <a:grpSpLocks/>
              </p:cNvGrpSpPr>
              <p:nvPr/>
            </p:nvGrpSpPr>
            <p:grpSpPr bwMode="auto">
              <a:xfrm>
                <a:off x="2352" y="813"/>
                <a:ext cx="3408" cy="3315"/>
                <a:chOff x="2352" y="813"/>
                <a:chExt cx="3408" cy="3315"/>
              </a:xfrm>
            </p:grpSpPr>
            <p:sp>
              <p:nvSpPr>
                <p:cNvPr id="17419" name="Text Box 54"/>
                <p:cNvSpPr txBox="1">
                  <a:spLocks noChangeAspect="1" noChangeArrowheads="1"/>
                </p:cNvSpPr>
                <p:nvPr/>
              </p:nvSpPr>
              <p:spPr bwMode="auto">
                <a:xfrm>
                  <a:off x="4858" y="2155"/>
                  <a:ext cx="56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300">
                      <a:solidFill>
                        <a:schemeClr val="tx1"/>
                      </a:solidFill>
                    </a:rPr>
                    <a:t>Pyrens</a:t>
                  </a:r>
                </a:p>
              </p:txBody>
            </p:sp>
            <p:sp>
              <p:nvSpPr>
                <p:cNvPr id="17420" name="Text Box 55"/>
                <p:cNvSpPr txBox="1">
                  <a:spLocks noChangeAspect="1" noChangeArrowheads="1"/>
                </p:cNvSpPr>
                <p:nvPr/>
              </p:nvSpPr>
              <p:spPr bwMode="auto">
                <a:xfrm>
                  <a:off x="4858" y="3037"/>
                  <a:ext cx="56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300">
                      <a:solidFill>
                        <a:schemeClr val="tx1"/>
                      </a:solidFill>
                    </a:rPr>
                    <a:t>Corones</a:t>
                  </a:r>
                </a:p>
              </p:txBody>
            </p:sp>
            <p:grpSp>
              <p:nvGrpSpPr>
                <p:cNvPr id="17421" name="Group 94"/>
                <p:cNvGrpSpPr>
                  <a:grpSpLocks/>
                </p:cNvGrpSpPr>
                <p:nvPr/>
              </p:nvGrpSpPr>
              <p:grpSpPr bwMode="auto">
                <a:xfrm>
                  <a:off x="2352" y="813"/>
                  <a:ext cx="3408" cy="3315"/>
                  <a:chOff x="2352" y="384"/>
                  <a:chExt cx="3408" cy="3315"/>
                </a:xfrm>
              </p:grpSpPr>
              <p:sp>
                <p:nvSpPr>
                  <p:cNvPr id="17422" name="Oval 5" descr="Diagonali tratteggiate verso l'alto"/>
                  <p:cNvSpPr>
                    <a:spLocks noChangeArrowheads="1"/>
                  </p:cNvSpPr>
                  <p:nvPr/>
                </p:nvSpPr>
                <p:spPr bwMode="auto">
                  <a:xfrm>
                    <a:off x="3212" y="1229"/>
                    <a:ext cx="567" cy="567"/>
                  </a:xfrm>
                  <a:prstGeom prst="ellipse">
                    <a:avLst/>
                  </a:prstGeom>
                  <a:pattFill prst="dashUpDiag">
                    <a:fgClr>
                      <a:schemeClr val="tx1"/>
                    </a:fgClr>
                    <a:bgClr>
                      <a:schemeClr val="bg1"/>
                    </a:bgClr>
                  </a:pattFill>
                  <a:ln w="19050">
                    <a:solidFill>
                      <a:schemeClr val="tx1"/>
                    </a:solidFill>
                    <a:round/>
                    <a:headEnd/>
                    <a:tailEnd/>
                  </a:ln>
                </p:spPr>
                <p:txBody>
                  <a:bodyPr wrap="none" anchor="ct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endParaRPr lang="it-IT" altLang="it-IT"/>
                  </a:p>
                </p:txBody>
              </p:sp>
              <p:sp>
                <p:nvSpPr>
                  <p:cNvPr id="17423" name="Oval 6" descr="Diagonali chiare verso il basso"/>
                  <p:cNvSpPr>
                    <a:spLocks noChangeArrowheads="1"/>
                  </p:cNvSpPr>
                  <p:nvPr/>
                </p:nvSpPr>
                <p:spPr bwMode="auto">
                  <a:xfrm>
                    <a:off x="3212" y="2804"/>
                    <a:ext cx="567" cy="567"/>
                  </a:xfrm>
                  <a:prstGeom prst="ellipse">
                    <a:avLst/>
                  </a:prstGeom>
                  <a:pattFill prst="ltDnDiag">
                    <a:fgClr>
                      <a:schemeClr val="tx1"/>
                    </a:fgClr>
                    <a:bgClr>
                      <a:schemeClr val="bg1"/>
                    </a:bgClr>
                  </a:pattFill>
                  <a:ln w="19050">
                    <a:solidFill>
                      <a:schemeClr val="tx1"/>
                    </a:solidFill>
                    <a:round/>
                    <a:headEnd/>
                    <a:tailEnd/>
                  </a:ln>
                </p:spPr>
                <p:txBody>
                  <a:bodyPr wrap="none" anchor="ct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endParaRPr lang="it-IT" altLang="it-IT"/>
                  </a:p>
                </p:txBody>
              </p:sp>
              <p:pic>
                <p:nvPicPr>
                  <p:cNvPr id="17424" name="Picture 8" descr="D:\ChemDraw\pinene.wmf"/>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4" y="1127"/>
                    <a:ext cx="431"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5" name="Group 9"/>
                  <p:cNvGrpSpPr>
                    <a:grpSpLocks noChangeAspect="1"/>
                  </p:cNvGrpSpPr>
                  <p:nvPr/>
                </p:nvGrpSpPr>
                <p:grpSpPr bwMode="auto">
                  <a:xfrm>
                    <a:off x="4835" y="2026"/>
                    <a:ext cx="609" cy="586"/>
                    <a:chOff x="-350" y="1499"/>
                    <a:chExt cx="1249" cy="1200"/>
                  </a:xfrm>
                </p:grpSpPr>
                <p:sp>
                  <p:nvSpPr>
                    <p:cNvPr id="17434" name="Line 10"/>
                    <p:cNvSpPr>
                      <a:spLocks noChangeAspect="1" noChangeShapeType="1"/>
                    </p:cNvSpPr>
                    <p:nvPr/>
                  </p:nvSpPr>
                  <p:spPr bwMode="auto">
                    <a:xfrm flipV="1">
                      <a:off x="-142" y="221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35" name="Line 11"/>
                    <p:cNvSpPr>
                      <a:spLocks noChangeAspect="1" noChangeShapeType="1"/>
                    </p:cNvSpPr>
                    <p:nvPr/>
                  </p:nvSpPr>
                  <p:spPr bwMode="auto">
                    <a:xfrm flipV="1">
                      <a:off x="67" y="1979"/>
                      <a:ext cx="1"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36" name="Line 12"/>
                    <p:cNvSpPr>
                      <a:spLocks noChangeAspect="1" noChangeShapeType="1"/>
                    </p:cNvSpPr>
                    <p:nvPr/>
                  </p:nvSpPr>
                  <p:spPr bwMode="auto">
                    <a:xfrm flipH="1" flipV="1">
                      <a:off x="-142" y="185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37" name="Line 13"/>
                    <p:cNvSpPr>
                      <a:spLocks noChangeAspect="1" noChangeShapeType="1"/>
                    </p:cNvSpPr>
                    <p:nvPr/>
                  </p:nvSpPr>
                  <p:spPr bwMode="auto">
                    <a:xfrm flipH="1" flipV="1">
                      <a:off x="-142" y="1892"/>
                      <a:ext cx="179" cy="1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38" name="Line 14"/>
                    <p:cNvSpPr>
                      <a:spLocks noChangeAspect="1" noChangeShapeType="1"/>
                    </p:cNvSpPr>
                    <p:nvPr/>
                  </p:nvSpPr>
                  <p:spPr bwMode="auto">
                    <a:xfrm flipH="1">
                      <a:off x="-350" y="185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39" name="Line 15"/>
                    <p:cNvSpPr>
                      <a:spLocks noChangeAspect="1" noChangeShapeType="1"/>
                    </p:cNvSpPr>
                    <p:nvPr/>
                  </p:nvSpPr>
                  <p:spPr bwMode="auto">
                    <a:xfrm>
                      <a:off x="-349" y="1979"/>
                      <a:ext cx="1"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0" name="Line 16"/>
                    <p:cNvSpPr>
                      <a:spLocks noChangeAspect="1" noChangeShapeType="1"/>
                    </p:cNvSpPr>
                    <p:nvPr/>
                  </p:nvSpPr>
                  <p:spPr bwMode="auto">
                    <a:xfrm>
                      <a:off x="-320" y="1996"/>
                      <a:ext cx="1" cy="20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1" name="Line 17"/>
                    <p:cNvSpPr>
                      <a:spLocks noChangeAspect="1" noChangeShapeType="1"/>
                    </p:cNvSpPr>
                    <p:nvPr/>
                  </p:nvSpPr>
                  <p:spPr bwMode="auto">
                    <a:xfrm flipH="1" flipV="1">
                      <a:off x="-350" y="221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2" name="Line 18"/>
                    <p:cNvSpPr>
                      <a:spLocks noChangeAspect="1" noChangeShapeType="1"/>
                    </p:cNvSpPr>
                    <p:nvPr/>
                  </p:nvSpPr>
                  <p:spPr bwMode="auto">
                    <a:xfrm flipV="1">
                      <a:off x="66" y="185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3" name="Line 19"/>
                    <p:cNvSpPr>
                      <a:spLocks noChangeAspect="1" noChangeShapeType="1"/>
                    </p:cNvSpPr>
                    <p:nvPr/>
                  </p:nvSpPr>
                  <p:spPr bwMode="auto">
                    <a:xfrm flipV="1">
                      <a:off x="275" y="1620"/>
                      <a:ext cx="1" cy="2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4" name="Line 20"/>
                    <p:cNvSpPr>
                      <a:spLocks noChangeAspect="1" noChangeShapeType="1"/>
                    </p:cNvSpPr>
                    <p:nvPr/>
                  </p:nvSpPr>
                  <p:spPr bwMode="auto">
                    <a:xfrm flipH="1" flipV="1">
                      <a:off x="66" y="1499"/>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5" name="Line 21"/>
                    <p:cNvSpPr>
                      <a:spLocks noChangeAspect="1" noChangeShapeType="1"/>
                    </p:cNvSpPr>
                    <p:nvPr/>
                  </p:nvSpPr>
                  <p:spPr bwMode="auto">
                    <a:xfrm flipH="1">
                      <a:off x="-142" y="1499"/>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6" name="Line 22"/>
                    <p:cNvSpPr>
                      <a:spLocks noChangeAspect="1" noChangeShapeType="1"/>
                    </p:cNvSpPr>
                    <p:nvPr/>
                  </p:nvSpPr>
                  <p:spPr bwMode="auto">
                    <a:xfrm flipH="1">
                      <a:off x="-113" y="1533"/>
                      <a:ext cx="179" cy="1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7" name="Line 23"/>
                    <p:cNvSpPr>
                      <a:spLocks noChangeAspect="1" noChangeShapeType="1"/>
                    </p:cNvSpPr>
                    <p:nvPr/>
                  </p:nvSpPr>
                  <p:spPr bwMode="auto">
                    <a:xfrm flipV="1">
                      <a:off x="-141" y="1620"/>
                      <a:ext cx="1" cy="2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8" name="Line 24"/>
                    <p:cNvSpPr>
                      <a:spLocks noChangeAspect="1" noChangeShapeType="1"/>
                    </p:cNvSpPr>
                    <p:nvPr/>
                  </p:nvSpPr>
                  <p:spPr bwMode="auto">
                    <a:xfrm>
                      <a:off x="274" y="185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9" name="Line 25"/>
                    <p:cNvSpPr>
                      <a:spLocks noChangeAspect="1" noChangeShapeType="1"/>
                    </p:cNvSpPr>
                    <p:nvPr/>
                  </p:nvSpPr>
                  <p:spPr bwMode="auto">
                    <a:xfrm>
                      <a:off x="303" y="1842"/>
                      <a:ext cx="179" cy="1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0" name="Line 26"/>
                    <p:cNvSpPr>
                      <a:spLocks noChangeAspect="1" noChangeShapeType="1"/>
                    </p:cNvSpPr>
                    <p:nvPr/>
                  </p:nvSpPr>
                  <p:spPr bwMode="auto">
                    <a:xfrm flipV="1">
                      <a:off x="482" y="1858"/>
                      <a:ext cx="207"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1" name="Line 27"/>
                    <p:cNvSpPr>
                      <a:spLocks noChangeAspect="1" noChangeShapeType="1"/>
                    </p:cNvSpPr>
                    <p:nvPr/>
                  </p:nvSpPr>
                  <p:spPr bwMode="auto">
                    <a:xfrm flipV="1">
                      <a:off x="690" y="1620"/>
                      <a:ext cx="1" cy="2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2" name="Line 28"/>
                    <p:cNvSpPr>
                      <a:spLocks noChangeAspect="1" noChangeShapeType="1"/>
                    </p:cNvSpPr>
                    <p:nvPr/>
                  </p:nvSpPr>
                  <p:spPr bwMode="auto">
                    <a:xfrm flipV="1">
                      <a:off x="661" y="1637"/>
                      <a:ext cx="1" cy="20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3" name="Line 29"/>
                    <p:cNvSpPr>
                      <a:spLocks noChangeAspect="1" noChangeShapeType="1"/>
                    </p:cNvSpPr>
                    <p:nvPr/>
                  </p:nvSpPr>
                  <p:spPr bwMode="auto">
                    <a:xfrm flipH="1" flipV="1">
                      <a:off x="482" y="1499"/>
                      <a:ext cx="207"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4" name="Line 30"/>
                    <p:cNvSpPr>
                      <a:spLocks noChangeAspect="1" noChangeShapeType="1"/>
                    </p:cNvSpPr>
                    <p:nvPr/>
                  </p:nvSpPr>
                  <p:spPr bwMode="auto">
                    <a:xfrm flipV="1">
                      <a:off x="274" y="1499"/>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5" name="Line 31"/>
                    <p:cNvSpPr>
                      <a:spLocks noChangeAspect="1" noChangeShapeType="1"/>
                    </p:cNvSpPr>
                    <p:nvPr/>
                  </p:nvSpPr>
                  <p:spPr bwMode="auto">
                    <a:xfrm flipV="1">
                      <a:off x="303" y="1533"/>
                      <a:ext cx="179" cy="1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6" name="Line 32"/>
                    <p:cNvSpPr>
                      <a:spLocks noChangeAspect="1" noChangeShapeType="1"/>
                    </p:cNvSpPr>
                    <p:nvPr/>
                  </p:nvSpPr>
                  <p:spPr bwMode="auto">
                    <a:xfrm>
                      <a:off x="483" y="1979"/>
                      <a:ext cx="1"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7" name="Line 33"/>
                    <p:cNvSpPr>
                      <a:spLocks noChangeAspect="1" noChangeShapeType="1"/>
                    </p:cNvSpPr>
                    <p:nvPr/>
                  </p:nvSpPr>
                  <p:spPr bwMode="auto">
                    <a:xfrm>
                      <a:off x="512" y="1996"/>
                      <a:ext cx="1" cy="20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8" name="Line 34"/>
                    <p:cNvSpPr>
                      <a:spLocks noChangeAspect="1" noChangeShapeType="1"/>
                    </p:cNvSpPr>
                    <p:nvPr/>
                  </p:nvSpPr>
                  <p:spPr bwMode="auto">
                    <a:xfrm>
                      <a:off x="482" y="2218"/>
                      <a:ext cx="207"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9" name="Line 35"/>
                    <p:cNvSpPr>
                      <a:spLocks noChangeAspect="1" noChangeShapeType="1"/>
                    </p:cNvSpPr>
                    <p:nvPr/>
                  </p:nvSpPr>
                  <p:spPr bwMode="auto">
                    <a:xfrm flipV="1">
                      <a:off x="689" y="221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0" name="Line 36"/>
                    <p:cNvSpPr>
                      <a:spLocks noChangeAspect="1" noChangeShapeType="1"/>
                    </p:cNvSpPr>
                    <p:nvPr/>
                  </p:nvSpPr>
                  <p:spPr bwMode="auto">
                    <a:xfrm flipV="1">
                      <a:off x="689" y="2202"/>
                      <a:ext cx="179" cy="1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1" name="Line 37"/>
                    <p:cNvSpPr>
                      <a:spLocks noChangeAspect="1" noChangeShapeType="1"/>
                    </p:cNvSpPr>
                    <p:nvPr/>
                  </p:nvSpPr>
                  <p:spPr bwMode="auto">
                    <a:xfrm flipV="1">
                      <a:off x="898" y="1979"/>
                      <a:ext cx="1"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2" name="Line 38"/>
                    <p:cNvSpPr>
                      <a:spLocks noChangeAspect="1" noChangeShapeType="1"/>
                    </p:cNvSpPr>
                    <p:nvPr/>
                  </p:nvSpPr>
                  <p:spPr bwMode="auto">
                    <a:xfrm>
                      <a:off x="689" y="185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3" name="Line 39"/>
                    <p:cNvSpPr>
                      <a:spLocks noChangeAspect="1" noChangeShapeType="1"/>
                    </p:cNvSpPr>
                    <p:nvPr/>
                  </p:nvSpPr>
                  <p:spPr bwMode="auto">
                    <a:xfrm>
                      <a:off x="689" y="1892"/>
                      <a:ext cx="179" cy="1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4" name="Line 40"/>
                    <p:cNvSpPr>
                      <a:spLocks noChangeAspect="1" noChangeShapeType="1"/>
                    </p:cNvSpPr>
                    <p:nvPr/>
                  </p:nvSpPr>
                  <p:spPr bwMode="auto">
                    <a:xfrm>
                      <a:off x="-141" y="2339"/>
                      <a:ext cx="1"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5" name="Line 41"/>
                    <p:cNvSpPr>
                      <a:spLocks noChangeAspect="1" noChangeShapeType="1"/>
                    </p:cNvSpPr>
                    <p:nvPr/>
                  </p:nvSpPr>
                  <p:spPr bwMode="auto">
                    <a:xfrm>
                      <a:off x="-112" y="2356"/>
                      <a:ext cx="1" cy="20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6" name="Line 42"/>
                    <p:cNvSpPr>
                      <a:spLocks noChangeAspect="1" noChangeShapeType="1"/>
                    </p:cNvSpPr>
                    <p:nvPr/>
                  </p:nvSpPr>
                  <p:spPr bwMode="auto">
                    <a:xfrm>
                      <a:off x="-142" y="2579"/>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7" name="Line 43"/>
                    <p:cNvSpPr>
                      <a:spLocks noChangeAspect="1" noChangeShapeType="1"/>
                    </p:cNvSpPr>
                    <p:nvPr/>
                  </p:nvSpPr>
                  <p:spPr bwMode="auto">
                    <a:xfrm flipV="1">
                      <a:off x="66" y="2579"/>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8" name="Line 44"/>
                    <p:cNvSpPr>
                      <a:spLocks noChangeAspect="1" noChangeShapeType="1"/>
                    </p:cNvSpPr>
                    <p:nvPr/>
                  </p:nvSpPr>
                  <p:spPr bwMode="auto">
                    <a:xfrm flipV="1">
                      <a:off x="66" y="2562"/>
                      <a:ext cx="179" cy="1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9" name="Line 45"/>
                    <p:cNvSpPr>
                      <a:spLocks noChangeAspect="1" noChangeShapeType="1"/>
                    </p:cNvSpPr>
                    <p:nvPr/>
                  </p:nvSpPr>
                  <p:spPr bwMode="auto">
                    <a:xfrm flipV="1">
                      <a:off x="275" y="2339"/>
                      <a:ext cx="1"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70" name="Line 46"/>
                    <p:cNvSpPr>
                      <a:spLocks noChangeAspect="1" noChangeShapeType="1"/>
                    </p:cNvSpPr>
                    <p:nvPr/>
                  </p:nvSpPr>
                  <p:spPr bwMode="auto">
                    <a:xfrm>
                      <a:off x="66" y="221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71" name="Line 47"/>
                    <p:cNvSpPr>
                      <a:spLocks noChangeAspect="1" noChangeShapeType="1"/>
                    </p:cNvSpPr>
                    <p:nvPr/>
                  </p:nvSpPr>
                  <p:spPr bwMode="auto">
                    <a:xfrm>
                      <a:off x="66" y="2252"/>
                      <a:ext cx="179" cy="1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72" name="Line 48"/>
                    <p:cNvSpPr>
                      <a:spLocks noChangeAspect="1" noChangeShapeType="1"/>
                    </p:cNvSpPr>
                    <p:nvPr/>
                  </p:nvSpPr>
                  <p:spPr bwMode="auto">
                    <a:xfrm>
                      <a:off x="274" y="2579"/>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73" name="Line 49"/>
                    <p:cNvSpPr>
                      <a:spLocks noChangeAspect="1" noChangeShapeType="1"/>
                    </p:cNvSpPr>
                    <p:nvPr/>
                  </p:nvSpPr>
                  <p:spPr bwMode="auto">
                    <a:xfrm flipV="1">
                      <a:off x="482" y="2579"/>
                      <a:ext cx="207"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74" name="Line 50"/>
                    <p:cNvSpPr>
                      <a:spLocks noChangeAspect="1" noChangeShapeType="1"/>
                    </p:cNvSpPr>
                    <p:nvPr/>
                  </p:nvSpPr>
                  <p:spPr bwMode="auto">
                    <a:xfrm flipV="1">
                      <a:off x="482" y="2562"/>
                      <a:ext cx="179" cy="1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75" name="Line 51"/>
                    <p:cNvSpPr>
                      <a:spLocks noChangeAspect="1" noChangeShapeType="1"/>
                    </p:cNvSpPr>
                    <p:nvPr/>
                  </p:nvSpPr>
                  <p:spPr bwMode="auto">
                    <a:xfrm>
                      <a:off x="690" y="2339"/>
                      <a:ext cx="1"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76" name="Line 52"/>
                    <p:cNvSpPr>
                      <a:spLocks noChangeAspect="1" noChangeShapeType="1"/>
                    </p:cNvSpPr>
                    <p:nvPr/>
                  </p:nvSpPr>
                  <p:spPr bwMode="auto">
                    <a:xfrm flipH="1">
                      <a:off x="274" y="221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pic>
                <p:nvPicPr>
                  <p:cNvPr id="17426" name="Picture 53" descr="D:\ChemDraw\ovalene.wmf"/>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0" y="2901"/>
                    <a:ext cx="839"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7" name="Text Box 56"/>
                  <p:cNvSpPr txBox="1">
                    <a:spLocks noChangeAspect="1" noChangeArrowheads="1"/>
                  </p:cNvSpPr>
                  <p:nvPr/>
                </p:nvSpPr>
                <p:spPr bwMode="auto">
                  <a:xfrm>
                    <a:off x="4800" y="3516"/>
                    <a:ext cx="621"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300">
                        <a:solidFill>
                          <a:schemeClr val="tx1"/>
                        </a:solidFill>
                      </a:rPr>
                      <a:t>Ovalenes</a:t>
                    </a:r>
                    <a:endParaRPr lang="it-IT" altLang="it-IT" sz="1300" b="0">
                      <a:solidFill>
                        <a:schemeClr val="tx1"/>
                      </a:solidFill>
                    </a:endParaRPr>
                  </a:p>
                </p:txBody>
              </p:sp>
              <p:sp>
                <p:nvSpPr>
                  <p:cNvPr id="17428" name="Line 85"/>
                  <p:cNvSpPr>
                    <a:spLocks noChangeShapeType="1"/>
                  </p:cNvSpPr>
                  <p:nvPr/>
                </p:nvSpPr>
                <p:spPr bwMode="auto">
                  <a:xfrm>
                    <a:off x="3496" y="1880"/>
                    <a:ext cx="0" cy="864"/>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it-IT"/>
                  </a:p>
                </p:txBody>
              </p:sp>
              <p:sp>
                <p:nvSpPr>
                  <p:cNvPr id="17429" name="Text Box 86"/>
                  <p:cNvSpPr txBox="1">
                    <a:spLocks noChangeArrowheads="1"/>
                  </p:cNvSpPr>
                  <p:nvPr/>
                </p:nvSpPr>
                <p:spPr bwMode="auto">
                  <a:xfrm>
                    <a:off x="2352" y="2196"/>
                    <a:ext cx="111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lgn="l">
                      <a:spcBef>
                        <a:spcPct val="50000"/>
                      </a:spcBef>
                    </a:pPr>
                    <a:r>
                      <a:rPr lang="it-IT" altLang="it-IT" sz="1800">
                        <a:solidFill>
                          <a:schemeClr val="tx1"/>
                        </a:solidFill>
                      </a:rPr>
                      <a:t>Graphitisation</a:t>
                    </a:r>
                    <a:endParaRPr lang="it-IT" altLang="it-IT" sz="1800" b="0">
                      <a:solidFill>
                        <a:schemeClr val="tx1"/>
                      </a:solidFill>
                    </a:endParaRPr>
                  </a:p>
                </p:txBody>
              </p:sp>
              <p:sp>
                <p:nvSpPr>
                  <p:cNvPr id="17430" name="Arc 87"/>
                  <p:cNvSpPr>
                    <a:spLocks/>
                  </p:cNvSpPr>
                  <p:nvPr/>
                </p:nvSpPr>
                <p:spPr bwMode="auto">
                  <a:xfrm>
                    <a:off x="3783" y="998"/>
                    <a:ext cx="1151" cy="519"/>
                  </a:xfrm>
                  <a:custGeom>
                    <a:avLst/>
                    <a:gdLst>
                      <a:gd name="T0" fmla="*/ 0 w 37674"/>
                      <a:gd name="T1" fmla="*/ 251 h 21600"/>
                      <a:gd name="T2" fmla="*/ 1151 w 37674"/>
                      <a:gd name="T3" fmla="*/ 280 h 21600"/>
                      <a:gd name="T4" fmla="*/ 565 w 37674"/>
                      <a:gd name="T5" fmla="*/ 519 h 21600"/>
                      <a:gd name="T6" fmla="*/ 0 60000 65536"/>
                      <a:gd name="T7" fmla="*/ 0 60000 65536"/>
                      <a:gd name="T8" fmla="*/ 0 60000 65536"/>
                      <a:gd name="T9" fmla="*/ 0 w 37674"/>
                      <a:gd name="T10" fmla="*/ 0 h 21600"/>
                      <a:gd name="T11" fmla="*/ 37674 w 37674"/>
                      <a:gd name="T12" fmla="*/ 21600 h 21600"/>
                    </a:gdLst>
                    <a:ahLst/>
                    <a:cxnLst>
                      <a:cxn ang="T6">
                        <a:pos x="T0" y="T1"/>
                      </a:cxn>
                      <a:cxn ang="T7">
                        <a:pos x="T2" y="T3"/>
                      </a:cxn>
                      <a:cxn ang="T8">
                        <a:pos x="T4" y="T5"/>
                      </a:cxn>
                    </a:cxnLst>
                    <a:rect l="T9" t="T10" r="T11" b="T12"/>
                    <a:pathLst>
                      <a:path w="37674" h="21600" fill="none" extrusionOk="0">
                        <a:moveTo>
                          <a:pt x="-1" y="10447"/>
                        </a:moveTo>
                        <a:cubicBezTo>
                          <a:pt x="3908" y="3963"/>
                          <a:pt x="10926" y="-1"/>
                          <a:pt x="18498" y="0"/>
                        </a:cubicBezTo>
                        <a:cubicBezTo>
                          <a:pt x="26565" y="0"/>
                          <a:pt x="33961" y="4496"/>
                          <a:pt x="37674" y="11658"/>
                        </a:cubicBezTo>
                      </a:path>
                      <a:path w="37674" h="21600" stroke="0" extrusionOk="0">
                        <a:moveTo>
                          <a:pt x="-1" y="10447"/>
                        </a:moveTo>
                        <a:cubicBezTo>
                          <a:pt x="3908" y="3963"/>
                          <a:pt x="10926" y="-1"/>
                          <a:pt x="18498" y="0"/>
                        </a:cubicBezTo>
                        <a:cubicBezTo>
                          <a:pt x="26565" y="0"/>
                          <a:pt x="33961" y="4496"/>
                          <a:pt x="37674" y="11658"/>
                        </a:cubicBezTo>
                        <a:lnTo>
                          <a:pt x="18498" y="21600"/>
                        </a:lnTo>
                        <a:close/>
                      </a:path>
                    </a:pathLst>
                  </a:custGeom>
                  <a:noFill/>
                  <a:ln w="38100">
                    <a:solidFill>
                      <a:schemeClr val="tx1"/>
                    </a:solidFill>
                    <a:round/>
                    <a:headEnd/>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endParaRPr lang="it-IT" altLang="it-IT"/>
                  </a:p>
                </p:txBody>
              </p:sp>
              <p:sp>
                <p:nvSpPr>
                  <p:cNvPr id="17431" name="Arc 88"/>
                  <p:cNvSpPr>
                    <a:spLocks/>
                  </p:cNvSpPr>
                  <p:nvPr/>
                </p:nvSpPr>
                <p:spPr bwMode="auto">
                  <a:xfrm>
                    <a:off x="3783" y="2588"/>
                    <a:ext cx="1151" cy="519"/>
                  </a:xfrm>
                  <a:custGeom>
                    <a:avLst/>
                    <a:gdLst>
                      <a:gd name="T0" fmla="*/ 0 w 37674"/>
                      <a:gd name="T1" fmla="*/ 251 h 21600"/>
                      <a:gd name="T2" fmla="*/ 1151 w 37674"/>
                      <a:gd name="T3" fmla="*/ 280 h 21600"/>
                      <a:gd name="T4" fmla="*/ 565 w 37674"/>
                      <a:gd name="T5" fmla="*/ 519 h 21600"/>
                      <a:gd name="T6" fmla="*/ 0 60000 65536"/>
                      <a:gd name="T7" fmla="*/ 0 60000 65536"/>
                      <a:gd name="T8" fmla="*/ 0 60000 65536"/>
                      <a:gd name="T9" fmla="*/ 0 w 37674"/>
                      <a:gd name="T10" fmla="*/ 0 h 21600"/>
                      <a:gd name="T11" fmla="*/ 37674 w 37674"/>
                      <a:gd name="T12" fmla="*/ 21600 h 21600"/>
                    </a:gdLst>
                    <a:ahLst/>
                    <a:cxnLst>
                      <a:cxn ang="T6">
                        <a:pos x="T0" y="T1"/>
                      </a:cxn>
                      <a:cxn ang="T7">
                        <a:pos x="T2" y="T3"/>
                      </a:cxn>
                      <a:cxn ang="T8">
                        <a:pos x="T4" y="T5"/>
                      </a:cxn>
                    </a:cxnLst>
                    <a:rect l="T9" t="T10" r="T11" b="T12"/>
                    <a:pathLst>
                      <a:path w="37674" h="21600" fill="none" extrusionOk="0">
                        <a:moveTo>
                          <a:pt x="-1" y="10447"/>
                        </a:moveTo>
                        <a:cubicBezTo>
                          <a:pt x="3908" y="3963"/>
                          <a:pt x="10926" y="-1"/>
                          <a:pt x="18498" y="0"/>
                        </a:cubicBezTo>
                        <a:cubicBezTo>
                          <a:pt x="26565" y="0"/>
                          <a:pt x="33961" y="4496"/>
                          <a:pt x="37674" y="11658"/>
                        </a:cubicBezTo>
                      </a:path>
                      <a:path w="37674" h="21600" stroke="0" extrusionOk="0">
                        <a:moveTo>
                          <a:pt x="-1" y="10447"/>
                        </a:moveTo>
                        <a:cubicBezTo>
                          <a:pt x="3908" y="3963"/>
                          <a:pt x="10926" y="-1"/>
                          <a:pt x="18498" y="0"/>
                        </a:cubicBezTo>
                        <a:cubicBezTo>
                          <a:pt x="26565" y="0"/>
                          <a:pt x="33961" y="4496"/>
                          <a:pt x="37674" y="11658"/>
                        </a:cubicBezTo>
                        <a:lnTo>
                          <a:pt x="18498" y="21600"/>
                        </a:lnTo>
                        <a:close/>
                      </a:path>
                    </a:pathLst>
                  </a:custGeom>
                  <a:noFill/>
                  <a:ln w="38100">
                    <a:solidFill>
                      <a:schemeClr val="tx1"/>
                    </a:solidFill>
                    <a:round/>
                    <a:headEnd/>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endParaRPr lang="it-IT" altLang="it-IT"/>
                  </a:p>
                </p:txBody>
              </p:sp>
              <p:sp>
                <p:nvSpPr>
                  <p:cNvPr id="17432" name="Text Box 89"/>
                  <p:cNvSpPr txBox="1">
                    <a:spLocks noChangeArrowheads="1"/>
                  </p:cNvSpPr>
                  <p:nvPr/>
                </p:nvSpPr>
                <p:spPr bwMode="auto">
                  <a:xfrm>
                    <a:off x="3846" y="2679"/>
                    <a:ext cx="10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rgbClr val="FF0000"/>
                        </a:solidFill>
                      </a:rPr>
                      <a:t>Desorption</a:t>
                    </a:r>
                    <a:endParaRPr lang="it-IT" altLang="it-IT" sz="1800" b="0">
                      <a:solidFill>
                        <a:srgbClr val="FF0000"/>
                      </a:solidFill>
                    </a:endParaRPr>
                  </a:p>
                </p:txBody>
              </p:sp>
              <p:sp>
                <p:nvSpPr>
                  <p:cNvPr id="17433" name="Text Box 91"/>
                  <p:cNvSpPr txBox="1">
                    <a:spLocks noChangeArrowheads="1"/>
                  </p:cNvSpPr>
                  <p:nvPr/>
                </p:nvSpPr>
                <p:spPr bwMode="auto">
                  <a:xfrm>
                    <a:off x="4543" y="384"/>
                    <a:ext cx="1217"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dirty="0">
                        <a:solidFill>
                          <a:srgbClr val="FF00FF"/>
                        </a:solidFill>
                      </a:rPr>
                      <a:t>PAH</a:t>
                    </a:r>
                    <a:endParaRPr lang="it-IT" altLang="it-IT" sz="1800" dirty="0">
                      <a:solidFill>
                        <a:schemeClr val="tx1"/>
                      </a:solidFill>
                    </a:endParaRPr>
                  </a:p>
                  <a:p>
                    <a:r>
                      <a:rPr lang="it-IT" altLang="it-IT" sz="1400" dirty="0">
                        <a:solidFill>
                          <a:schemeClr val="tx1"/>
                        </a:solidFill>
                      </a:rPr>
                      <a:t>(</a:t>
                    </a:r>
                    <a:r>
                      <a:rPr lang="it-IT" altLang="it-IT" sz="1400" dirty="0" err="1">
                        <a:solidFill>
                          <a:schemeClr val="tx1"/>
                        </a:solidFill>
                      </a:rPr>
                      <a:t>Polycycle</a:t>
                    </a:r>
                    <a:r>
                      <a:rPr lang="it-IT" altLang="it-IT" sz="1400" dirty="0">
                        <a:solidFill>
                          <a:schemeClr val="tx1"/>
                        </a:solidFill>
                      </a:rPr>
                      <a:t> </a:t>
                    </a:r>
                    <a:r>
                      <a:rPr lang="it-IT" altLang="it-IT" sz="1400" dirty="0" err="1">
                        <a:solidFill>
                          <a:schemeClr val="tx1"/>
                        </a:solidFill>
                      </a:rPr>
                      <a:t>Aromatic</a:t>
                    </a:r>
                    <a:r>
                      <a:rPr lang="it-IT" altLang="it-IT" sz="1400" dirty="0">
                        <a:solidFill>
                          <a:schemeClr val="tx1"/>
                        </a:solidFill>
                      </a:rPr>
                      <a:t> </a:t>
                    </a:r>
                    <a:r>
                      <a:rPr lang="it-IT" altLang="it-IT" sz="1400" dirty="0" err="1">
                        <a:solidFill>
                          <a:schemeClr val="tx1"/>
                        </a:solidFill>
                      </a:rPr>
                      <a:t>Hydrocarbons</a:t>
                    </a:r>
                    <a:r>
                      <a:rPr lang="it-IT" altLang="it-IT" sz="1400" dirty="0">
                        <a:solidFill>
                          <a:schemeClr val="tx1"/>
                        </a:solidFill>
                      </a:rPr>
                      <a:t>)</a:t>
                    </a:r>
                    <a:endParaRPr lang="it-IT" altLang="it-IT" sz="1800" b="0" dirty="0">
                      <a:solidFill>
                        <a:schemeClr val="tx1"/>
                      </a:solidFill>
                    </a:endParaRPr>
                  </a:p>
                </p:txBody>
              </p:sp>
            </p:grpSp>
          </p:grpSp>
        </p:grpSp>
      </p:grpSp>
      <p:sp>
        <p:nvSpPr>
          <p:cNvPr id="17414" name="Text Box 95"/>
          <p:cNvSpPr txBox="1">
            <a:spLocks noChangeArrowheads="1"/>
          </p:cNvSpPr>
          <p:nvPr/>
        </p:nvSpPr>
        <p:spPr bwMode="auto">
          <a:xfrm>
            <a:off x="1196425" y="388938"/>
            <a:ext cx="7620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en-US" altLang="it-IT" sz="2800"/>
              <a:t>Particulate formation hypothesis of radicals</a:t>
            </a:r>
            <a:endParaRPr lang="en-US" altLang="it-IT"/>
          </a:p>
        </p:txBody>
      </p:sp>
    </p:spTree>
    <p:extLst>
      <p:ext uri="{BB962C8B-B14F-4D97-AF65-F5344CB8AC3E}">
        <p14:creationId xmlns:p14="http://schemas.microsoft.com/office/powerpoint/2010/main" val="805625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838200" y="304800"/>
            <a:ext cx="7772400" cy="1143000"/>
          </a:xfrm>
        </p:spPr>
        <p:txBody>
          <a:bodyPr>
            <a:normAutofit fontScale="90000"/>
          </a:bodyPr>
          <a:lstStyle/>
          <a:p>
            <a:r>
              <a:rPr lang="en-US" altLang="it-IT" sz="3200" b="1">
                <a:solidFill>
                  <a:srgbClr val="0000FF"/>
                </a:solidFill>
                <a:latin typeface="Arial" charset="0"/>
              </a:rPr>
              <a:t>Particulate formation: </a:t>
            </a:r>
            <a:r>
              <a:rPr lang="en-US" altLang="it-IT" sz="2800" b="1">
                <a:solidFill>
                  <a:srgbClr val="FF3300"/>
                </a:solidFill>
                <a:latin typeface="Arial" charset="0"/>
              </a:rPr>
              <a:t>Homogeneous and heterogeneous nucleation</a:t>
            </a:r>
            <a:r>
              <a:rPr lang="en-US" altLang="it-IT"/>
              <a:t> </a:t>
            </a:r>
          </a:p>
        </p:txBody>
      </p:sp>
      <p:sp>
        <p:nvSpPr>
          <p:cNvPr id="18435" name="Rectangle 6"/>
          <p:cNvSpPr>
            <a:spLocks noChangeArrowheads="1"/>
          </p:cNvSpPr>
          <p:nvPr/>
        </p:nvSpPr>
        <p:spPr bwMode="auto">
          <a:xfrm>
            <a:off x="623450" y="1962140"/>
            <a:ext cx="8305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lgn="l"/>
            <a:r>
              <a:rPr lang="en-US" altLang="it-IT" sz="2400" dirty="0"/>
              <a:t>Homogeneous nucleation</a:t>
            </a:r>
            <a:r>
              <a:rPr lang="en-US" altLang="it-IT" sz="2400" b="0" dirty="0">
                <a:solidFill>
                  <a:schemeClr val="tx1"/>
                </a:solidFill>
              </a:rPr>
              <a:t> is the formation of new particles composed almost entirely of the vapor phase material (one compound). </a:t>
            </a:r>
          </a:p>
          <a:p>
            <a:pPr algn="l"/>
            <a:r>
              <a:rPr lang="en-US" altLang="it-IT" sz="2400" dirty="0"/>
              <a:t>Heterogeneous nucleation </a:t>
            </a:r>
            <a:r>
              <a:rPr lang="en-US" altLang="it-IT" sz="2400" b="0" dirty="0">
                <a:solidFill>
                  <a:schemeClr val="tx1"/>
                </a:solidFill>
              </a:rPr>
              <a:t>is the accumulation of material on the surfaces of existing particles (more than one compound).</a:t>
            </a:r>
            <a:endParaRPr lang="en-US" altLang="it-IT" sz="2400" b="0" dirty="0">
              <a:solidFill>
                <a:schemeClr val="tx1"/>
              </a:solidFill>
              <a:latin typeface="Times New Roman" pitchFamily="18" charset="0"/>
            </a:endParaRPr>
          </a:p>
          <a:p>
            <a:pPr algn="l"/>
            <a:endParaRPr lang="en-US" altLang="it-IT" sz="2400" dirty="0">
              <a:solidFill>
                <a:srgbClr val="FF3300"/>
              </a:solidFill>
              <a:latin typeface="Symbol" pitchFamily="18" charset="2"/>
            </a:endParaRPr>
          </a:p>
          <a:p>
            <a:pPr algn="l"/>
            <a:endParaRPr lang="en-US" altLang="it-IT" sz="2400" dirty="0">
              <a:solidFill>
                <a:srgbClr val="FF3300"/>
              </a:solidFill>
              <a:latin typeface="Symbol" pitchFamily="18" charset="2"/>
            </a:endParaRPr>
          </a:p>
          <a:p>
            <a:pPr algn="l"/>
            <a:endParaRPr lang="en-US" altLang="it-IT" sz="2400" dirty="0">
              <a:solidFill>
                <a:srgbClr val="FF3300"/>
              </a:solidFill>
            </a:endParaRPr>
          </a:p>
        </p:txBody>
      </p:sp>
      <p:pic>
        <p:nvPicPr>
          <p:cNvPr id="18436" name="Picture 7" descr="C:\Documenti\fig04-1.jpeg"/>
          <p:cNvPicPr>
            <a:picLocks noChangeAspect="1" noChangeArrowheads="1"/>
          </p:cNvPicPr>
          <p:nvPr/>
        </p:nvPicPr>
        <p:blipFill>
          <a:blip r:embed="rId2">
            <a:extLst>
              <a:ext uri="{28A0092B-C50C-407E-A947-70E740481C1C}">
                <a14:useLocalDpi xmlns:a14="http://schemas.microsoft.com/office/drawing/2010/main" val="0"/>
              </a:ext>
            </a:extLst>
          </a:blip>
          <a:srcRect t="11400"/>
          <a:stretch>
            <a:fillRect/>
          </a:stretch>
        </p:blipFill>
        <p:spPr bwMode="auto">
          <a:xfrm>
            <a:off x="4953000" y="4114800"/>
            <a:ext cx="1944688"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384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838200" y="304800"/>
            <a:ext cx="7772400" cy="1143000"/>
          </a:xfrm>
        </p:spPr>
        <p:txBody>
          <a:bodyPr>
            <a:normAutofit fontScale="90000"/>
          </a:bodyPr>
          <a:lstStyle/>
          <a:p>
            <a:r>
              <a:rPr lang="en-US" altLang="it-IT" sz="3200" b="1">
                <a:solidFill>
                  <a:srgbClr val="0000FF"/>
                </a:solidFill>
                <a:latin typeface="Arial" charset="0"/>
              </a:rPr>
              <a:t>Particulate formation: </a:t>
            </a:r>
            <a:r>
              <a:rPr lang="en-US" altLang="it-IT" sz="2800" b="1">
                <a:solidFill>
                  <a:srgbClr val="FF3300"/>
                </a:solidFill>
                <a:latin typeface="Arial" charset="0"/>
              </a:rPr>
              <a:t>Homogeneous and heterogeneous nucleation</a:t>
            </a:r>
            <a:r>
              <a:rPr lang="en-US" altLang="it-IT"/>
              <a:t> </a:t>
            </a:r>
          </a:p>
        </p:txBody>
      </p:sp>
      <p:pic>
        <p:nvPicPr>
          <p:cNvPr id="19459" name="Picture 5" descr="C:\Documenti\fig05a.jpeg"/>
          <p:cNvPicPr>
            <a:picLocks noChangeAspect="1" noChangeArrowheads="1"/>
          </p:cNvPicPr>
          <p:nvPr/>
        </p:nvPicPr>
        <p:blipFill>
          <a:blip r:embed="rId2">
            <a:extLst>
              <a:ext uri="{28A0092B-C50C-407E-A947-70E740481C1C}">
                <a14:useLocalDpi xmlns:a14="http://schemas.microsoft.com/office/drawing/2010/main" val="0"/>
              </a:ext>
            </a:extLst>
          </a:blip>
          <a:srcRect t="5273"/>
          <a:stretch>
            <a:fillRect/>
          </a:stretch>
        </p:blipFill>
        <p:spPr bwMode="auto">
          <a:xfrm>
            <a:off x="2971800" y="1600200"/>
            <a:ext cx="5867400"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6"/>
          <p:cNvSpPr txBox="1">
            <a:spLocks noChangeArrowheads="1"/>
          </p:cNvSpPr>
          <p:nvPr/>
        </p:nvSpPr>
        <p:spPr bwMode="auto">
          <a:xfrm>
            <a:off x="554175" y="1981200"/>
            <a:ext cx="2438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en-US" altLang="it-IT" sz="2400" dirty="0"/>
              <a:t>Municipal and medical waste Incinerator</a:t>
            </a:r>
            <a:endParaRPr lang="en-US" altLang="it-IT" dirty="0"/>
          </a:p>
        </p:txBody>
      </p:sp>
      <p:sp>
        <p:nvSpPr>
          <p:cNvPr id="19461" name="Text Box 9"/>
          <p:cNvSpPr txBox="1">
            <a:spLocks noChangeArrowheads="1"/>
          </p:cNvSpPr>
          <p:nvPr/>
        </p:nvSpPr>
        <p:spPr bwMode="auto">
          <a:xfrm>
            <a:off x="615525" y="3795713"/>
            <a:ext cx="25908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lgn="l">
              <a:spcBef>
                <a:spcPct val="50000"/>
              </a:spcBef>
            </a:pPr>
            <a:r>
              <a:rPr lang="en-US" altLang="it-IT" sz="2400">
                <a:solidFill>
                  <a:schemeClr val="tx1"/>
                </a:solidFill>
              </a:rPr>
              <a:t>Condensation of </a:t>
            </a:r>
          </a:p>
          <a:p>
            <a:pPr algn="l">
              <a:spcBef>
                <a:spcPct val="50000"/>
              </a:spcBef>
            </a:pPr>
            <a:r>
              <a:rPr lang="en-US" altLang="it-IT" sz="2400">
                <a:solidFill>
                  <a:schemeClr val="tx1"/>
                </a:solidFill>
              </a:rPr>
              <a:t>1. metal/metal oxides like Hg, Pb, Cd; As…</a:t>
            </a:r>
          </a:p>
          <a:p>
            <a:pPr algn="l">
              <a:spcBef>
                <a:spcPct val="50000"/>
              </a:spcBef>
            </a:pPr>
            <a:r>
              <a:rPr lang="en-US" altLang="it-IT" sz="2400">
                <a:solidFill>
                  <a:schemeClr val="tx1"/>
                </a:solidFill>
              </a:rPr>
              <a:t>2. Organic compounds </a:t>
            </a:r>
          </a:p>
        </p:txBody>
      </p:sp>
    </p:spTree>
    <p:extLst>
      <p:ext uri="{BB962C8B-B14F-4D97-AF65-F5344CB8AC3E}">
        <p14:creationId xmlns:p14="http://schemas.microsoft.com/office/powerpoint/2010/main" val="3505754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0270" y="116632"/>
            <a:ext cx="5112568" cy="936104"/>
          </a:xfrm>
        </p:spPr>
        <p:txBody>
          <a:bodyPr/>
          <a:lstStyle/>
          <a:p>
            <a:r>
              <a:rPr lang="en-GB" dirty="0">
                <a:solidFill>
                  <a:srgbClr val="B77513"/>
                </a:solidFill>
              </a:rPr>
              <a:t>What is nano?</a:t>
            </a:r>
          </a:p>
        </p:txBody>
      </p:sp>
      <p:sp>
        <p:nvSpPr>
          <p:cNvPr id="6" name="Tijdelijke aanduiding voor inhoud 2"/>
          <p:cNvSpPr txBox="1">
            <a:spLocks/>
          </p:cNvSpPr>
          <p:nvPr/>
        </p:nvSpPr>
        <p:spPr>
          <a:xfrm>
            <a:off x="107504" y="1412809"/>
            <a:ext cx="8208912" cy="452596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03225" lvl="1" indent="-284163"/>
            <a:r>
              <a:rPr lang="en-US" sz="1600" b="1" dirty="0"/>
              <a:t>Nanotechnology</a:t>
            </a:r>
            <a:r>
              <a:rPr lang="en-US" sz="1600" dirty="0"/>
              <a:t> is science, engineering, and technology conducted at the nanoscale (about 1 to 100 nanometers)</a:t>
            </a:r>
          </a:p>
          <a:p>
            <a:pPr marL="403225" lvl="1" indent="-284163"/>
            <a:r>
              <a:rPr lang="en-US" sz="1600" b="1" dirty="0"/>
              <a:t>Nano</a:t>
            </a:r>
            <a:r>
              <a:rPr lang="en-US" sz="1600" dirty="0"/>
              <a:t> can refer to technologies, materials, particles, objects – we are focusing on </a:t>
            </a:r>
            <a:r>
              <a:rPr lang="en-US" sz="1600" b="1" i="1" dirty="0"/>
              <a:t>nanomaterials</a:t>
            </a:r>
            <a:r>
              <a:rPr lang="en-US" sz="1600" i="1" dirty="0"/>
              <a:t> </a:t>
            </a:r>
            <a:r>
              <a:rPr lang="en-US" sz="1600" dirty="0"/>
              <a:t>as these are already being used in workplaces more widely</a:t>
            </a:r>
          </a:p>
          <a:p>
            <a:pPr marL="403225" lvl="1" indent="-284163"/>
            <a:r>
              <a:rPr lang="en-US" sz="1600" dirty="0"/>
              <a:t>A sheet of paper is about 100,000 nanometers thick, a human hair is around 80,000- 100,000 nanometers wide</a:t>
            </a:r>
          </a:p>
        </p:txBody>
      </p:sp>
      <p:sp>
        <p:nvSpPr>
          <p:cNvPr id="12" name="Tijdelijke aanduiding voor tekst 3"/>
          <p:cNvSpPr txBox="1">
            <a:spLocks/>
          </p:cNvSpPr>
          <p:nvPr/>
        </p:nvSpPr>
        <p:spPr>
          <a:xfrm>
            <a:off x="5220072" y="5126505"/>
            <a:ext cx="3923928" cy="957590"/>
          </a:xfrm>
          <a:prstGeom prst="rect">
            <a:avLst/>
          </a:prstGeom>
          <a:ln>
            <a:solidFill>
              <a:schemeClr val="accent1"/>
            </a:solidFill>
          </a:ln>
        </p:spPr>
        <p:txBody>
          <a:bodyPr/>
          <a:lstStyle>
            <a:lvl1pPr marL="0" indent="0" algn="ctr" defTabSz="914400" rtl="0" eaLnBrk="1" latinLnBrk="0" hangingPunct="1">
              <a:spcBef>
                <a:spcPct val="200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en-GB" sz="900" dirty="0"/>
              <a:t>References:</a:t>
            </a:r>
          </a:p>
          <a:p>
            <a:pPr algn="l"/>
            <a:r>
              <a:rPr lang="en-GB" sz="900" dirty="0">
                <a:hlinkClick r:id="rId3"/>
              </a:rPr>
              <a:t>http://www.cancer.gov/researchandfunding/snapshots/nanotechnology</a:t>
            </a:r>
            <a:endParaRPr lang="en-GB" sz="900" dirty="0"/>
          </a:p>
          <a:p>
            <a:pPr algn="l"/>
            <a:r>
              <a:rPr lang="en-GB" sz="900" dirty="0">
                <a:hlinkClick r:id="rId4"/>
              </a:rPr>
              <a:t>http://www.nano.gov/nanotech-101</a:t>
            </a:r>
            <a:endParaRPr lang="en-GB" sz="900" dirty="0"/>
          </a:p>
          <a:p>
            <a:pPr algn="l"/>
            <a:r>
              <a:rPr lang="en-US" sz="900" dirty="0" err="1"/>
              <a:t>Yanamala</a:t>
            </a:r>
            <a:r>
              <a:rPr lang="en-US" sz="900" dirty="0"/>
              <a:t> N, Kagan VG and </a:t>
            </a:r>
            <a:r>
              <a:rPr lang="en-US" sz="900" dirty="0" err="1"/>
              <a:t>Shvedova</a:t>
            </a:r>
            <a:r>
              <a:rPr lang="en-US" sz="900" dirty="0"/>
              <a:t> AA (2013), Adv. Drug Del. Rev. 65, 2070-2077. "Molecular modeling in structural nano-toxicology: Interactions of nano-particles with nano-machinery of cells".</a:t>
            </a:r>
          </a:p>
          <a:p>
            <a:pPr algn="l"/>
            <a:endParaRPr lang="en-GB" sz="900" dirty="0"/>
          </a:p>
        </p:txBody>
      </p:sp>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5526" y="3153992"/>
            <a:ext cx="3898014" cy="1755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31360" y="5025806"/>
            <a:ext cx="3090911" cy="338554"/>
          </a:xfrm>
          <a:prstGeom prst="rect">
            <a:avLst/>
          </a:prstGeom>
        </p:spPr>
        <p:txBody>
          <a:bodyPr wrap="none">
            <a:spAutoFit/>
          </a:bodyPr>
          <a:lstStyle/>
          <a:p>
            <a:r>
              <a:rPr lang="en-US" sz="1600" dirty="0">
                <a:hlinkClick r:id="rId6"/>
              </a:rPr>
              <a:t>The Scale of the Universe video</a:t>
            </a:r>
            <a:endParaRPr lang="en-US" sz="1600" dirty="0"/>
          </a:p>
        </p:txBody>
      </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1521" y="4212704"/>
            <a:ext cx="1159223" cy="728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0543" y="3130704"/>
            <a:ext cx="2852546" cy="1082000"/>
          </a:xfrm>
          <a:prstGeom prst="rect">
            <a:avLst/>
          </a:prstGeom>
        </p:spPr>
      </p:pic>
      <p:cxnSp>
        <p:nvCxnSpPr>
          <p:cNvPr id="10" name="Connecteur droit avec flèche 9"/>
          <p:cNvCxnSpPr/>
          <p:nvPr/>
        </p:nvCxnSpPr>
        <p:spPr>
          <a:xfrm flipH="1" flipV="1">
            <a:off x="6660232" y="4149080"/>
            <a:ext cx="432048"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6801732" y="4810363"/>
            <a:ext cx="2088231" cy="430887"/>
          </a:xfrm>
          <a:prstGeom prst="rect">
            <a:avLst/>
          </a:prstGeom>
          <a:noFill/>
        </p:spPr>
        <p:txBody>
          <a:bodyPr wrap="square" rtlCol="0">
            <a:spAutoFit/>
          </a:bodyPr>
          <a:lstStyle/>
          <a:p>
            <a:r>
              <a:rPr lang="fr-BE" sz="1100" dirty="0" err="1"/>
              <a:t>Human</a:t>
            </a:r>
            <a:r>
              <a:rPr lang="fr-BE" sz="1100" dirty="0"/>
              <a:t> </a:t>
            </a:r>
            <a:r>
              <a:rPr lang="fr-BE" sz="1100" dirty="0" err="1"/>
              <a:t>hair</a:t>
            </a:r>
            <a:r>
              <a:rPr lang="fr-BE" sz="1100" dirty="0"/>
              <a:t> and a </a:t>
            </a:r>
            <a:r>
              <a:rPr lang="fr-BE" sz="1100" dirty="0" err="1"/>
              <a:t>sheet</a:t>
            </a:r>
            <a:r>
              <a:rPr lang="fr-BE" sz="1100" dirty="0"/>
              <a:t> of </a:t>
            </a:r>
            <a:r>
              <a:rPr lang="fr-BE" sz="1100" dirty="0" err="1"/>
              <a:t>paper</a:t>
            </a:r>
            <a:endParaRPr lang="fr-BE" sz="1100" dirty="0"/>
          </a:p>
        </p:txBody>
      </p:sp>
      <p:sp>
        <p:nvSpPr>
          <p:cNvPr id="8" name="Rettangolo 7"/>
          <p:cNvSpPr/>
          <p:nvPr/>
        </p:nvSpPr>
        <p:spPr>
          <a:xfrm>
            <a:off x="1011521" y="5420634"/>
            <a:ext cx="2595582" cy="369332"/>
          </a:xfrm>
          <a:prstGeom prst="rect">
            <a:avLst/>
          </a:prstGeom>
        </p:spPr>
        <p:txBody>
          <a:bodyPr wrap="none">
            <a:spAutoFit/>
          </a:bodyPr>
          <a:lstStyle/>
          <a:p>
            <a:r>
              <a:rPr lang="it-IT" dirty="0"/>
              <a:t>http://htwins.net/scale2/</a:t>
            </a:r>
          </a:p>
        </p:txBody>
      </p:sp>
    </p:spTree>
    <p:extLst>
      <p:ext uri="{BB962C8B-B14F-4D97-AF65-F5344CB8AC3E}">
        <p14:creationId xmlns:p14="http://schemas.microsoft.com/office/powerpoint/2010/main" val="2908987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fontScale="90000"/>
          </a:bodyPr>
          <a:lstStyle/>
          <a:p>
            <a:r>
              <a:rPr lang="it-IT" b="1" dirty="0" err="1"/>
              <a:t>Nanotechnology</a:t>
            </a:r>
            <a:r>
              <a:rPr lang="it-IT" b="1" dirty="0"/>
              <a:t> and </a:t>
            </a:r>
            <a:r>
              <a:rPr lang="it-IT" b="1" dirty="0" err="1"/>
              <a:t>Nanoscience</a:t>
            </a:r>
            <a:r>
              <a:rPr lang="it-IT" b="1" dirty="0"/>
              <a:t>:</a:t>
            </a:r>
          </a:p>
        </p:txBody>
      </p:sp>
      <p:sp>
        <p:nvSpPr>
          <p:cNvPr id="5" name="Rettangolo 4"/>
          <p:cNvSpPr/>
          <p:nvPr/>
        </p:nvSpPr>
        <p:spPr>
          <a:xfrm>
            <a:off x="1341911" y="1745673"/>
            <a:ext cx="6234545" cy="2308324"/>
          </a:xfrm>
          <a:prstGeom prst="rect">
            <a:avLst/>
          </a:prstGeom>
        </p:spPr>
        <p:txBody>
          <a:bodyPr wrap="square">
            <a:spAutoFit/>
          </a:bodyPr>
          <a:lstStyle/>
          <a:p>
            <a:r>
              <a:rPr lang="en-US" dirty="0"/>
              <a:t>There are many definitions of these terms. (</a:t>
            </a:r>
            <a:r>
              <a:rPr lang="en-US" dirty="0">
                <a:solidFill>
                  <a:srgbClr val="FF0000"/>
                </a:solidFill>
              </a:rPr>
              <a:t>Home work – find some!</a:t>
            </a:r>
            <a:r>
              <a:rPr lang="en-US" dirty="0"/>
              <a:t>)</a:t>
            </a:r>
          </a:p>
          <a:p>
            <a:endParaRPr lang="en-US" dirty="0"/>
          </a:p>
          <a:p>
            <a:r>
              <a:rPr lang="en-US" dirty="0"/>
              <a:t>We will define it as science and technology of structures</a:t>
            </a:r>
          </a:p>
          <a:p>
            <a:r>
              <a:rPr lang="en-US" dirty="0"/>
              <a:t>made of materials or composites of inorganic and organic materials where at </a:t>
            </a:r>
            <a:r>
              <a:rPr lang="en-US" dirty="0">
                <a:solidFill>
                  <a:srgbClr val="FF0000"/>
                </a:solidFill>
              </a:rPr>
              <a:t>least one dimension is</a:t>
            </a:r>
          </a:p>
          <a:p>
            <a:r>
              <a:rPr lang="en-US" dirty="0">
                <a:solidFill>
                  <a:srgbClr val="FF0000"/>
                </a:solidFill>
              </a:rPr>
              <a:t>less than 100 nm</a:t>
            </a:r>
            <a:r>
              <a:rPr lang="en-US" dirty="0"/>
              <a:t>, and in addition </a:t>
            </a:r>
            <a:r>
              <a:rPr lang="en-US" dirty="0">
                <a:solidFill>
                  <a:srgbClr val="0070C0"/>
                </a:solidFill>
              </a:rPr>
              <a:t>new phenomena </a:t>
            </a:r>
            <a:r>
              <a:rPr lang="en-US" dirty="0"/>
              <a:t>are observed which result from such a small size.</a:t>
            </a:r>
            <a:endParaRPr lang="it-IT" dirty="0"/>
          </a:p>
        </p:txBody>
      </p:sp>
      <p:sp>
        <p:nvSpPr>
          <p:cNvPr id="6" name="Rettangolo 5"/>
          <p:cNvSpPr/>
          <p:nvPr/>
        </p:nvSpPr>
        <p:spPr>
          <a:xfrm>
            <a:off x="813459" y="4642175"/>
            <a:ext cx="8057409" cy="1754326"/>
          </a:xfrm>
          <a:prstGeom prst="rect">
            <a:avLst/>
          </a:prstGeom>
        </p:spPr>
        <p:txBody>
          <a:bodyPr wrap="square">
            <a:spAutoFit/>
          </a:bodyPr>
          <a:lstStyle/>
          <a:p>
            <a:r>
              <a:rPr lang="en-US" dirty="0"/>
              <a:t>ISO/TS 80004 defines </a:t>
            </a:r>
            <a:r>
              <a:rPr lang="en-US" i="1" dirty="0"/>
              <a:t>nanomaterial</a:t>
            </a:r>
            <a:r>
              <a:rPr lang="en-US" dirty="0"/>
              <a:t>  as the "material with any external dimension in the nanoscale or having internal structure or surface structure in the nanoscale", with </a:t>
            </a:r>
            <a:r>
              <a:rPr lang="en-US" i="1" dirty="0"/>
              <a:t>nanoscale</a:t>
            </a:r>
            <a:r>
              <a:rPr lang="en-US" dirty="0"/>
              <a:t> defined as the "length range approximately from 1 nm to 100 nm". This includes both </a:t>
            </a:r>
            <a:r>
              <a:rPr lang="en-US" i="1" dirty="0" err="1"/>
              <a:t>nano</a:t>
            </a:r>
            <a:r>
              <a:rPr lang="en-US" i="1" dirty="0"/>
              <a:t>-objects</a:t>
            </a:r>
            <a:r>
              <a:rPr lang="en-US" dirty="0"/>
              <a:t>, which are discrete pieces of material, and </a:t>
            </a:r>
            <a:r>
              <a:rPr lang="en-US" i="1" dirty="0"/>
              <a:t>nanostructured materials</a:t>
            </a:r>
            <a:r>
              <a:rPr lang="en-US" dirty="0"/>
              <a:t>, which have internal or surface structure on the nanoscale.</a:t>
            </a:r>
            <a:endParaRPr lang="it-IT" dirty="0"/>
          </a:p>
        </p:txBody>
      </p:sp>
    </p:spTree>
    <p:extLst>
      <p:ext uri="{BB962C8B-B14F-4D97-AF65-F5344CB8AC3E}">
        <p14:creationId xmlns:p14="http://schemas.microsoft.com/office/powerpoint/2010/main" val="3113504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a:t>Nanomaterials</a:t>
            </a:r>
            <a:endParaRPr lang="it-IT" b="1" dirty="0"/>
          </a:p>
        </p:txBody>
      </p:sp>
      <p:pic>
        <p:nvPicPr>
          <p:cNvPr id="68610" name="Picture 2" descr="Risultato immagini per titania nanopl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663" y="1451820"/>
            <a:ext cx="6365174" cy="5045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687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48145" y="430434"/>
            <a:ext cx="8027720" cy="5539978"/>
          </a:xfrm>
          <a:prstGeom prst="rect">
            <a:avLst/>
          </a:prstGeom>
        </p:spPr>
        <p:txBody>
          <a:bodyPr wrap="square">
            <a:spAutoFit/>
          </a:bodyPr>
          <a:lstStyle/>
          <a:p>
            <a:r>
              <a:rPr lang="en-US" b="1" dirty="0"/>
              <a:t>Zero-dimensional</a:t>
            </a:r>
          </a:p>
          <a:p>
            <a:r>
              <a:rPr lang="en-US" dirty="0"/>
              <a:t>A material with all three external dimensions in the nanoscale.</a:t>
            </a:r>
            <a:endParaRPr lang="en-US" b="1" dirty="0"/>
          </a:p>
          <a:p>
            <a:endParaRPr lang="en-US" b="1" dirty="0"/>
          </a:p>
          <a:p>
            <a:r>
              <a:rPr lang="en-US" b="1" dirty="0"/>
              <a:t>One-dimensional nanostructures</a:t>
            </a:r>
          </a:p>
          <a:p>
            <a:r>
              <a:rPr lang="en-US" dirty="0"/>
              <a:t>The smallest possible crystalline wires with cross-section as small as a single atom can be engineered in cylindrical confinement.</a:t>
            </a:r>
          </a:p>
          <a:p>
            <a:endParaRPr lang="en-US" baseline="30000" dirty="0"/>
          </a:p>
          <a:p>
            <a:r>
              <a:rPr lang="en-US" b="1" dirty="0"/>
              <a:t>Two-dimensional nanostructures</a:t>
            </a:r>
          </a:p>
          <a:p>
            <a:r>
              <a:rPr lang="en-US" dirty="0"/>
              <a:t>2D nanomaterials are materials consisting of a two-dimensional single layer of atoms. The most important representative graphene was discovered in 2004. Thin </a:t>
            </a:r>
            <a:r>
              <a:rPr lang="en-US" dirty="0">
                <a:solidFill>
                  <a:srgbClr val="FF0000"/>
                </a:solidFill>
              </a:rPr>
              <a:t>films</a:t>
            </a:r>
            <a:r>
              <a:rPr lang="en-US" dirty="0"/>
              <a:t> with nanoscale thicknesses are considered nanostructures, but are sometimes not considered nanomaterials because they do not exist separately from the substrate. </a:t>
            </a:r>
          </a:p>
          <a:p>
            <a:endParaRPr lang="en-US" dirty="0"/>
          </a:p>
          <a:p>
            <a:r>
              <a:rPr lang="en-US" b="1" dirty="0"/>
              <a:t>3D nanostructured materials</a:t>
            </a:r>
          </a:p>
          <a:p>
            <a:r>
              <a:rPr lang="en-US" dirty="0"/>
              <a:t>Bulk materials that contain features on the nanoscale, including nanocomposites, </a:t>
            </a:r>
            <a:r>
              <a:rPr lang="en-US" dirty="0" err="1"/>
              <a:t>nanocrystalline</a:t>
            </a:r>
            <a:r>
              <a:rPr lang="en-US" dirty="0"/>
              <a:t> materials, nanostructured films, and </a:t>
            </a:r>
            <a:r>
              <a:rPr lang="en-US" dirty="0" err="1"/>
              <a:t>nanotextured</a:t>
            </a:r>
            <a:r>
              <a:rPr lang="en-US" dirty="0"/>
              <a:t> surfaces.</a:t>
            </a:r>
          </a:p>
          <a:p>
            <a:endParaRPr lang="en-US" dirty="0"/>
          </a:p>
          <a:p>
            <a:endParaRPr lang="it-IT" dirty="0"/>
          </a:p>
        </p:txBody>
      </p:sp>
    </p:spTree>
    <p:extLst>
      <p:ext uri="{BB962C8B-B14F-4D97-AF65-F5344CB8AC3E}">
        <p14:creationId xmlns:p14="http://schemas.microsoft.com/office/powerpoint/2010/main" val="140942353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a:t>Nanomaterials</a:t>
            </a:r>
            <a:r>
              <a:rPr lang="it-IT" b="1" dirty="0"/>
              <a:t>: </a:t>
            </a:r>
            <a:r>
              <a:rPr lang="it-IT" b="1" dirty="0" err="1"/>
              <a:t>Nanoparticle</a:t>
            </a:r>
            <a:endParaRPr lang="it-IT" b="1" dirty="0"/>
          </a:p>
        </p:txBody>
      </p:sp>
      <p:sp>
        <p:nvSpPr>
          <p:cNvPr id="2" name="Rettangolo 1"/>
          <p:cNvSpPr/>
          <p:nvPr/>
        </p:nvSpPr>
        <p:spPr>
          <a:xfrm>
            <a:off x="997524" y="1321362"/>
            <a:ext cx="7137071" cy="1200329"/>
          </a:xfrm>
          <a:prstGeom prst="rect">
            <a:avLst/>
          </a:prstGeom>
        </p:spPr>
        <p:txBody>
          <a:bodyPr wrap="square">
            <a:spAutoFit/>
          </a:bodyPr>
          <a:lstStyle/>
          <a:p>
            <a:r>
              <a:rPr lang="en-US" dirty="0"/>
              <a:t>A </a:t>
            </a:r>
            <a:r>
              <a:rPr lang="en-US" dirty="0">
                <a:solidFill>
                  <a:srgbClr val="0070C0"/>
                </a:solidFill>
              </a:rPr>
              <a:t>nanoparticle</a:t>
            </a:r>
            <a:r>
              <a:rPr lang="en-US" dirty="0"/>
              <a:t> is defined a </a:t>
            </a:r>
            <a:r>
              <a:rPr lang="en-US" dirty="0" err="1"/>
              <a:t>nano</a:t>
            </a:r>
            <a:r>
              <a:rPr lang="en-US" dirty="0"/>
              <a:t>-object with all three external dimensions in the nanoscale, whose longest and the shortest axes do not differ significantly. </a:t>
            </a:r>
          </a:p>
          <a:p>
            <a:endParaRPr lang="en-US" dirty="0"/>
          </a:p>
        </p:txBody>
      </p:sp>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524" y="2334066"/>
            <a:ext cx="7065818" cy="4201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7970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11560" y="1055768"/>
            <a:ext cx="8064896" cy="5355312"/>
          </a:xfrm>
          <a:prstGeom prst="rect">
            <a:avLst/>
          </a:prstGeom>
        </p:spPr>
        <p:txBody>
          <a:bodyPr wrap="square">
            <a:spAutoFit/>
          </a:bodyPr>
          <a:lstStyle/>
          <a:p>
            <a:r>
              <a:rPr lang="en-US" dirty="0"/>
              <a:t>Nanoparticles are smaller than "fine particles“ 100 and 2500 nm. </a:t>
            </a:r>
          </a:p>
          <a:p>
            <a:endParaRPr lang="en-US" dirty="0"/>
          </a:p>
          <a:p>
            <a:r>
              <a:rPr lang="en-US" dirty="0"/>
              <a:t>They are a subclass of the colloidal particles:  1 to 1000 nm. </a:t>
            </a:r>
          </a:p>
          <a:p>
            <a:endParaRPr lang="en-US" dirty="0"/>
          </a:p>
          <a:p>
            <a:r>
              <a:rPr lang="en-US" dirty="0"/>
              <a:t>Metal particles smaller than 1 nm are usually called </a:t>
            </a:r>
            <a:r>
              <a:rPr lang="en-US" dirty="0">
                <a:solidFill>
                  <a:srgbClr val="FF0000"/>
                </a:solidFill>
              </a:rPr>
              <a:t>atom clusters  </a:t>
            </a:r>
            <a:r>
              <a:rPr lang="en-US" dirty="0"/>
              <a:t>instead (sometimes </a:t>
            </a:r>
            <a:r>
              <a:rPr lang="en-US" dirty="0" err="1"/>
              <a:t>subnanometer</a:t>
            </a:r>
            <a:r>
              <a:rPr lang="en-US" dirty="0"/>
              <a:t> particles).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p:txBody>
      </p:sp>
      <p:sp>
        <p:nvSpPr>
          <p:cNvPr id="3" name="Rectangle 2"/>
          <p:cNvSpPr txBox="1">
            <a:spLocks noChangeArrowheads="1"/>
          </p:cNvSpPr>
          <p:nvPr/>
        </p:nvSpPr>
        <p:spPr>
          <a:xfrm>
            <a:off x="658906" y="-10362"/>
            <a:ext cx="8275544" cy="1143000"/>
          </a:xfrm>
          <a:prstGeom prst="rect">
            <a:avLst/>
          </a:prstGeom>
        </p:spPr>
        <p:txBody>
          <a:bodyPr anchor="ctr">
            <a:normAutofit/>
          </a:bodyPr>
          <a:lst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a:lstStyle>
          <a:p>
            <a:r>
              <a:rPr lang="it-IT" sz="2800" b="1" dirty="0" err="1"/>
              <a:t>Nanomaterials</a:t>
            </a:r>
            <a:r>
              <a:rPr lang="it-IT" sz="2800" b="1" dirty="0"/>
              <a:t>: Nano and sub </a:t>
            </a:r>
            <a:r>
              <a:rPr lang="it-IT" sz="2800" b="1" dirty="0" err="1"/>
              <a:t>nanoparticle</a:t>
            </a:r>
            <a:endParaRPr lang="it-IT" sz="2800" b="1" dirty="0"/>
          </a:p>
        </p:txBody>
      </p:sp>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2897" y="2997719"/>
            <a:ext cx="3622221" cy="3646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6524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920310" y="1055768"/>
            <a:ext cx="8064896" cy="4801314"/>
          </a:xfrm>
          <a:prstGeom prst="rect">
            <a:avLst/>
          </a:prstGeom>
        </p:spPr>
        <p:txBody>
          <a:bodyPr wrap="square">
            <a:spAutoFit/>
          </a:bodyPr>
          <a:lstStyle/>
          <a:p>
            <a:r>
              <a:rPr lang="en-US" dirty="0">
                <a:solidFill>
                  <a:srgbClr val="FF0000"/>
                </a:solidFill>
              </a:rPr>
              <a:t>Metal clusters  </a:t>
            </a:r>
            <a:r>
              <a:rPr lang="en-US" dirty="0"/>
              <a:t>precursors for nanoparticles and model of surfaces.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Rectangle 2"/>
          <p:cNvSpPr txBox="1">
            <a:spLocks noChangeArrowheads="1"/>
          </p:cNvSpPr>
          <p:nvPr/>
        </p:nvSpPr>
        <p:spPr>
          <a:xfrm>
            <a:off x="658906" y="-10362"/>
            <a:ext cx="8275544" cy="1143000"/>
          </a:xfrm>
          <a:prstGeom prst="rect">
            <a:avLst/>
          </a:prstGeom>
        </p:spPr>
        <p:txBody>
          <a:bodyPr anchor="ctr">
            <a:normAutofit/>
          </a:bodyPr>
          <a:lst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a:lstStyle>
          <a:p>
            <a:r>
              <a:rPr lang="it-IT" b="1" dirty="0" err="1"/>
              <a:t>Nanomaterials</a:t>
            </a:r>
            <a:r>
              <a:rPr lang="it-IT" b="1" dirty="0"/>
              <a:t>: </a:t>
            </a:r>
            <a:r>
              <a:rPr lang="it-IT" b="1" dirty="0" err="1"/>
              <a:t>Nanoparticle</a:t>
            </a:r>
            <a:endParaRPr lang="it-IT" b="1" dirty="0"/>
          </a:p>
        </p:txBody>
      </p:sp>
      <p:pic>
        <p:nvPicPr>
          <p:cNvPr id="47106" name="Picture 2" descr="Figure 1. A) Structures and reactivity of the various nuclearities of Ru–CO clusters on GO. Green stick represents carbon monoxide. B) FTIR spectra of 1Ru–, 6Ru–, and 11Ru–CO. Note: IR for *Original Ru clusters, **Ru clusters absorbed on GO at room temperature, Ru–CO–GO composites heated"/>
          <p:cNvPicPr>
            <a:picLocks noChangeAspect="1" noChangeArrowheads="1"/>
          </p:cNvPicPr>
          <p:nvPr/>
        </p:nvPicPr>
        <p:blipFill rotWithShape="1">
          <a:blip r:embed="rId2">
            <a:extLst>
              <a:ext uri="{28A0092B-C50C-407E-A947-70E740481C1C}">
                <a14:useLocalDpi xmlns:a14="http://schemas.microsoft.com/office/drawing/2010/main" val="0"/>
              </a:ext>
            </a:extLst>
          </a:blip>
          <a:srcRect b="65252"/>
          <a:stretch/>
        </p:blipFill>
        <p:spPr bwMode="auto">
          <a:xfrm>
            <a:off x="658906" y="1942535"/>
            <a:ext cx="7670264" cy="3662618"/>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1045029" y="6163294"/>
            <a:ext cx="3959289" cy="369332"/>
          </a:xfrm>
          <a:prstGeom prst="rect">
            <a:avLst/>
          </a:prstGeom>
          <a:noFill/>
        </p:spPr>
        <p:txBody>
          <a:bodyPr wrap="none" rtlCol="0">
            <a:spAutoFit/>
          </a:bodyPr>
          <a:lstStyle/>
          <a:p>
            <a:r>
              <a:rPr lang="it-IT" dirty="0" err="1"/>
              <a:t>Stability</a:t>
            </a:r>
            <a:r>
              <a:rPr lang="it-IT" dirty="0"/>
              <a:t>, </a:t>
            </a:r>
            <a:r>
              <a:rPr lang="it-IT" dirty="0" err="1"/>
              <a:t>effect</a:t>
            </a:r>
            <a:r>
              <a:rPr lang="it-IT" dirty="0"/>
              <a:t> of </a:t>
            </a:r>
            <a:r>
              <a:rPr lang="it-IT" dirty="0" err="1"/>
              <a:t>ligands</a:t>
            </a:r>
            <a:r>
              <a:rPr lang="it-IT" dirty="0"/>
              <a:t> </a:t>
            </a:r>
            <a:r>
              <a:rPr lang="it-IT" dirty="0" err="1"/>
              <a:t>removal</a:t>
            </a:r>
            <a:r>
              <a:rPr lang="it-IT" dirty="0"/>
              <a:t>,….</a:t>
            </a:r>
          </a:p>
        </p:txBody>
      </p:sp>
    </p:spTree>
    <p:extLst>
      <p:ext uri="{BB962C8B-B14F-4D97-AF65-F5344CB8AC3E}">
        <p14:creationId xmlns:p14="http://schemas.microsoft.com/office/powerpoint/2010/main" val="4105285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58906" y="-10362"/>
            <a:ext cx="8275544" cy="1143000"/>
          </a:xfrm>
          <a:prstGeom prst="rect">
            <a:avLst/>
          </a:prstGeom>
        </p:spPr>
        <p:txBody>
          <a:bodyPr anchor="ctr">
            <a:normAutofit fontScale="92500"/>
          </a:bodyPr>
          <a:lst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a:lstStyle>
          <a:p>
            <a:r>
              <a:rPr lang="it-IT" b="1" dirty="0" err="1"/>
              <a:t>Nanomaterials</a:t>
            </a:r>
            <a:r>
              <a:rPr lang="it-IT" b="1" dirty="0"/>
              <a:t>: </a:t>
            </a:r>
            <a:r>
              <a:rPr lang="it-IT" b="1" dirty="0" err="1"/>
              <a:t>Polyoxometalates</a:t>
            </a:r>
            <a:endParaRPr lang="it-IT" b="1" dirty="0"/>
          </a:p>
        </p:txBody>
      </p:sp>
      <p:sp>
        <p:nvSpPr>
          <p:cNvPr id="6" name="Rettangolo 5"/>
          <p:cNvSpPr/>
          <p:nvPr/>
        </p:nvSpPr>
        <p:spPr>
          <a:xfrm>
            <a:off x="3239589" y="1085261"/>
            <a:ext cx="5694861" cy="2585323"/>
          </a:xfrm>
          <a:prstGeom prst="rect">
            <a:avLst/>
          </a:prstGeom>
        </p:spPr>
        <p:txBody>
          <a:bodyPr wrap="square">
            <a:spAutoFit/>
          </a:bodyPr>
          <a:lstStyle/>
          <a:p>
            <a:r>
              <a:rPr lang="en-US" dirty="0"/>
              <a:t>POM is a polyatomic ion, usually an anion, that consists of </a:t>
            </a:r>
            <a:r>
              <a:rPr lang="en-US" dirty="0">
                <a:solidFill>
                  <a:srgbClr val="7030A0"/>
                </a:solidFill>
              </a:rPr>
              <a:t>three or more transition metal</a:t>
            </a:r>
            <a:r>
              <a:rPr lang="en-US" dirty="0"/>
              <a:t> </a:t>
            </a:r>
            <a:r>
              <a:rPr lang="en-US" dirty="0">
                <a:solidFill>
                  <a:srgbClr val="7030A0"/>
                </a:solidFill>
              </a:rPr>
              <a:t>oxyanions</a:t>
            </a:r>
            <a:r>
              <a:rPr lang="en-US" dirty="0"/>
              <a:t> linked together by shared oxygen atoms to form closed 3-dimensional frameworks. </a:t>
            </a:r>
          </a:p>
          <a:p>
            <a:r>
              <a:rPr lang="en-US" dirty="0"/>
              <a:t>The metal atoms are usually </a:t>
            </a:r>
            <a:r>
              <a:rPr lang="en-US" dirty="0">
                <a:solidFill>
                  <a:srgbClr val="FF0000"/>
                </a:solidFill>
              </a:rPr>
              <a:t>group 6</a:t>
            </a:r>
            <a:r>
              <a:rPr lang="en-US" dirty="0"/>
              <a:t> (Mo, W) or less commonly group 5 (V, </a:t>
            </a:r>
            <a:r>
              <a:rPr lang="en-US" dirty="0" err="1"/>
              <a:t>Nb</a:t>
            </a:r>
            <a:r>
              <a:rPr lang="en-US" dirty="0"/>
              <a:t>, Ta) transition metals in their </a:t>
            </a:r>
            <a:r>
              <a:rPr lang="en-US" dirty="0">
                <a:solidFill>
                  <a:srgbClr val="0070C0"/>
                </a:solidFill>
              </a:rPr>
              <a:t>high oxidation states</a:t>
            </a:r>
            <a:r>
              <a:rPr lang="en-US" dirty="0"/>
              <a:t>. </a:t>
            </a:r>
          </a:p>
          <a:p>
            <a:r>
              <a:rPr lang="en-US" dirty="0" err="1">
                <a:solidFill>
                  <a:srgbClr val="00B050"/>
                </a:solidFill>
              </a:rPr>
              <a:t>Isopolymetalates</a:t>
            </a:r>
            <a:r>
              <a:rPr lang="en-US" dirty="0">
                <a:solidFill>
                  <a:srgbClr val="00B050"/>
                </a:solidFill>
              </a:rPr>
              <a:t> </a:t>
            </a:r>
            <a:r>
              <a:rPr lang="en-US" dirty="0"/>
              <a:t>are composed of only one kind of metal and oxide</a:t>
            </a:r>
            <a:endParaRPr lang="it-IT" dirty="0"/>
          </a:p>
        </p:txBody>
      </p:sp>
      <p:pic>
        <p:nvPicPr>
          <p:cNvPr id="2" name="Immagine 1">
            <a:extLst>
              <a:ext uri="{FF2B5EF4-FFF2-40B4-BE49-F238E27FC236}">
                <a16:creationId xmlns:a16="http://schemas.microsoft.com/office/drawing/2014/main" id="{04E76254-9E30-465F-9C7A-6E4006E89BCC}"/>
              </a:ext>
            </a:extLst>
          </p:cNvPr>
          <p:cNvPicPr>
            <a:picLocks noChangeAspect="1"/>
          </p:cNvPicPr>
          <p:nvPr/>
        </p:nvPicPr>
        <p:blipFill rotWithShape="1">
          <a:blip r:embed="rId2"/>
          <a:srcRect l="7390" t="9713" r="11822" b="7530"/>
          <a:stretch/>
        </p:blipFill>
        <p:spPr>
          <a:xfrm>
            <a:off x="548640" y="957942"/>
            <a:ext cx="2412274" cy="2471057"/>
          </a:xfrm>
          <a:prstGeom prst="rect">
            <a:avLst/>
          </a:prstGeom>
        </p:spPr>
      </p:pic>
      <p:sp>
        <p:nvSpPr>
          <p:cNvPr id="4" name="Rectangle 1">
            <a:extLst>
              <a:ext uri="{FF2B5EF4-FFF2-40B4-BE49-F238E27FC236}">
                <a16:creationId xmlns:a16="http://schemas.microsoft.com/office/drawing/2014/main" id="{4D6C45C4-4C03-4D48-A8FB-4CE37D7329C6}"/>
              </a:ext>
            </a:extLst>
          </p:cNvPr>
          <p:cNvSpPr>
            <a:spLocks noChangeArrowheads="1"/>
          </p:cNvSpPr>
          <p:nvPr/>
        </p:nvSpPr>
        <p:spPr bwMode="auto">
          <a:xfrm>
            <a:off x="685032" y="3470607"/>
            <a:ext cx="49203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it-IT" altLang="it-IT" dirty="0" err="1">
                <a:latin typeface="Arial" panose="020B0604020202020204" pitchFamily="34" charset="0"/>
              </a:rPr>
              <a:t>H</a:t>
            </a:r>
            <a:r>
              <a:rPr kumimoji="0" lang="it-IT" altLang="it-IT" sz="1800" b="0" i="0" u="none" strike="noStrike" cap="none" normalizeH="0" baseline="0" dirty="0" err="1">
                <a:ln>
                  <a:noFill/>
                </a:ln>
                <a:solidFill>
                  <a:schemeClr val="tx1"/>
                </a:solidFill>
                <a:effectLst/>
                <a:latin typeface="Arial" panose="020B0604020202020204" pitchFamily="34" charset="0"/>
              </a:rPr>
              <a:t>examolybdate</a:t>
            </a:r>
            <a:r>
              <a:rPr kumimoji="0" lang="it-IT" altLang="it-IT" sz="1800" b="0" i="0" u="none" strike="noStrike" cap="none" normalizeH="0" baseline="0" dirty="0">
                <a:ln>
                  <a:noFill/>
                </a:ln>
                <a:solidFill>
                  <a:schemeClr val="tx1"/>
                </a:solidFill>
                <a:effectLst/>
                <a:latin typeface="Arial" panose="020B0604020202020204" pitchFamily="34" charset="0"/>
              </a:rPr>
              <a:t>, Mo</a:t>
            </a:r>
            <a:r>
              <a:rPr kumimoji="0" lang="it-IT" altLang="it-IT" b="0" i="0" u="none" strike="noStrike" cap="none" normalizeH="0" baseline="-30000" dirty="0">
                <a:ln>
                  <a:noFill/>
                </a:ln>
                <a:solidFill>
                  <a:schemeClr val="tx1"/>
                </a:solidFill>
                <a:effectLst/>
                <a:latin typeface="Arial" panose="020B0604020202020204" pitchFamily="34" charset="0"/>
              </a:rPr>
              <a:t>6</a:t>
            </a:r>
            <a:r>
              <a:rPr kumimoji="0" lang="it-IT" altLang="it-IT" b="0" i="0" u="none" strike="noStrike" cap="none" normalizeH="0" baseline="0" dirty="0">
                <a:ln>
                  <a:noFill/>
                </a:ln>
                <a:solidFill>
                  <a:schemeClr val="tx1"/>
                </a:solidFill>
                <a:effectLst/>
                <a:latin typeface="Arial" panose="020B0604020202020204" pitchFamily="34" charset="0"/>
              </a:rPr>
              <a:t>O</a:t>
            </a:r>
            <a:r>
              <a:rPr kumimoji="0" lang="it-IT" altLang="it-IT" b="0" i="0" u="none" strike="noStrike" cap="none" normalizeH="0" baseline="30000" dirty="0">
                <a:ln>
                  <a:noFill/>
                </a:ln>
                <a:solidFill>
                  <a:schemeClr val="tx1"/>
                </a:solidFill>
                <a:effectLst/>
                <a:latin typeface="Arial" panose="020B0604020202020204" pitchFamily="34" charset="0"/>
              </a:rPr>
              <a:t>2−</a:t>
            </a:r>
            <a:r>
              <a:rPr kumimoji="0" lang="it-IT" altLang="it-IT" b="0" i="0" u="none" strike="noStrike" cap="none" normalizeH="0" baseline="-30000" dirty="0">
                <a:ln>
                  <a:noFill/>
                </a:ln>
                <a:solidFill>
                  <a:schemeClr val="tx1"/>
                </a:solidFill>
                <a:effectLst/>
                <a:latin typeface="Arial" panose="020B0604020202020204" pitchFamily="34" charset="0"/>
              </a:rPr>
              <a:t>19</a:t>
            </a:r>
            <a:r>
              <a:rPr kumimoji="0" lang="it-IT" altLang="it-IT" sz="1200" b="0" i="0" u="none" strike="noStrike" cap="none" normalizeH="0" baseline="0" dirty="0">
                <a:ln>
                  <a:noFill/>
                </a:ln>
                <a:solidFill>
                  <a:schemeClr val="tx1"/>
                </a:solidFill>
                <a:effectLst/>
                <a:latin typeface="Arial" panose="020B0604020202020204" pitchFamily="34" charset="0"/>
              </a:rPr>
              <a:t> </a:t>
            </a:r>
          </a:p>
        </p:txBody>
      </p:sp>
      <p:pic>
        <p:nvPicPr>
          <p:cNvPr id="5" name="Immagine 4">
            <a:extLst>
              <a:ext uri="{FF2B5EF4-FFF2-40B4-BE49-F238E27FC236}">
                <a16:creationId xmlns:a16="http://schemas.microsoft.com/office/drawing/2014/main" id="{6620161F-DEBB-494D-85B5-84D496C8A642}"/>
              </a:ext>
            </a:extLst>
          </p:cNvPr>
          <p:cNvPicPr>
            <a:picLocks noChangeAspect="1"/>
          </p:cNvPicPr>
          <p:nvPr/>
        </p:nvPicPr>
        <p:blipFill>
          <a:blip r:embed="rId3"/>
          <a:stretch>
            <a:fillRect/>
          </a:stretch>
        </p:blipFill>
        <p:spPr>
          <a:xfrm>
            <a:off x="775199" y="4021712"/>
            <a:ext cx="3161075" cy="2254713"/>
          </a:xfrm>
          <a:prstGeom prst="rect">
            <a:avLst/>
          </a:prstGeom>
        </p:spPr>
      </p:pic>
      <p:sp>
        <p:nvSpPr>
          <p:cNvPr id="10" name="Rettangolo 9">
            <a:extLst>
              <a:ext uri="{FF2B5EF4-FFF2-40B4-BE49-F238E27FC236}">
                <a16:creationId xmlns:a16="http://schemas.microsoft.com/office/drawing/2014/main" id="{3CE6EB37-43F5-45F1-8818-7A76520959DE}"/>
              </a:ext>
            </a:extLst>
          </p:cNvPr>
          <p:cNvSpPr/>
          <p:nvPr/>
        </p:nvSpPr>
        <p:spPr>
          <a:xfrm>
            <a:off x="775199" y="6355989"/>
            <a:ext cx="4572000" cy="369332"/>
          </a:xfrm>
          <a:prstGeom prst="rect">
            <a:avLst/>
          </a:prstGeom>
        </p:spPr>
        <p:txBody>
          <a:bodyPr>
            <a:spAutoFit/>
          </a:bodyPr>
          <a:lstStyle/>
          <a:p>
            <a:r>
              <a:rPr lang="en-US" dirty="0"/>
              <a:t>Sodium decavanadate Na</a:t>
            </a:r>
            <a:r>
              <a:rPr lang="en-US" baseline="-25000" dirty="0"/>
              <a:t>6</a:t>
            </a:r>
            <a:r>
              <a:rPr lang="en-US" dirty="0"/>
              <a:t>[V</a:t>
            </a:r>
            <a:r>
              <a:rPr lang="en-US" baseline="-25000" dirty="0"/>
              <a:t>10</a:t>
            </a:r>
            <a:r>
              <a:rPr lang="en-US" dirty="0"/>
              <a:t>O</a:t>
            </a:r>
            <a:r>
              <a:rPr lang="en-US" baseline="-25000" dirty="0"/>
              <a:t>28</a:t>
            </a:r>
            <a:r>
              <a:rPr lang="en-US" dirty="0"/>
              <a:t>]</a:t>
            </a:r>
            <a:endParaRPr lang="it-IT" dirty="0"/>
          </a:p>
        </p:txBody>
      </p:sp>
      <p:pic>
        <p:nvPicPr>
          <p:cNvPr id="11" name="Immagine 10">
            <a:extLst>
              <a:ext uri="{FF2B5EF4-FFF2-40B4-BE49-F238E27FC236}">
                <a16:creationId xmlns:a16="http://schemas.microsoft.com/office/drawing/2014/main" id="{14F6BC9A-55EB-491E-BDC9-C13C726B025E}"/>
              </a:ext>
            </a:extLst>
          </p:cNvPr>
          <p:cNvPicPr>
            <a:picLocks noChangeAspect="1"/>
          </p:cNvPicPr>
          <p:nvPr/>
        </p:nvPicPr>
        <p:blipFill rotWithShape="1">
          <a:blip r:embed="rId4"/>
          <a:srcRect l="1743" t="17115" b="16452"/>
          <a:stretch/>
        </p:blipFill>
        <p:spPr>
          <a:xfrm>
            <a:off x="4545075" y="3691102"/>
            <a:ext cx="3823726" cy="2585323"/>
          </a:xfrm>
          <a:prstGeom prst="rect">
            <a:avLst/>
          </a:prstGeom>
        </p:spPr>
      </p:pic>
      <p:sp>
        <p:nvSpPr>
          <p:cNvPr id="12" name="Rectangle 2">
            <a:extLst>
              <a:ext uri="{FF2B5EF4-FFF2-40B4-BE49-F238E27FC236}">
                <a16:creationId xmlns:a16="http://schemas.microsoft.com/office/drawing/2014/main" id="{1507F069-B513-44B1-86C4-F6BAAC60B5E6}"/>
              </a:ext>
            </a:extLst>
          </p:cNvPr>
          <p:cNvSpPr>
            <a:spLocks noChangeArrowheads="1"/>
          </p:cNvSpPr>
          <p:nvPr/>
        </p:nvSpPr>
        <p:spPr bwMode="auto">
          <a:xfrm>
            <a:off x="4711338" y="6276425"/>
            <a:ext cx="47374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panose="020B0604020202020204" pitchFamily="34" charset="0"/>
              </a:rPr>
              <a:t>Mo</a:t>
            </a:r>
            <a:r>
              <a:rPr kumimoji="0" lang="it-IT" altLang="it-IT" sz="1800" b="0" i="0" u="none" strike="noStrike" cap="none" normalizeH="0" baseline="-30000" dirty="0">
                <a:ln>
                  <a:noFill/>
                </a:ln>
                <a:solidFill>
                  <a:schemeClr val="tx1"/>
                </a:solidFill>
                <a:effectLst/>
                <a:latin typeface="Arial" panose="020B0604020202020204" pitchFamily="34" charset="0"/>
              </a:rPr>
              <a:t>36</a:t>
            </a:r>
            <a:r>
              <a:rPr kumimoji="0" lang="it-IT" altLang="it-IT" sz="1800" b="0" i="0" u="none" strike="noStrike" cap="none" normalizeH="0" baseline="0" dirty="0">
                <a:ln>
                  <a:noFill/>
                </a:ln>
                <a:solidFill>
                  <a:schemeClr val="tx1"/>
                </a:solidFill>
                <a:effectLst/>
                <a:latin typeface="Arial" panose="020B0604020202020204" pitchFamily="34" charset="0"/>
              </a:rPr>
              <a:t>-polymolybdate, </a:t>
            </a:r>
            <a:r>
              <a:rPr kumimoji="0" lang="it-IT" altLang="it-IT" b="0" i="0" u="none" strike="noStrike" cap="none" normalizeH="0" baseline="0" dirty="0">
                <a:ln>
                  <a:noFill/>
                </a:ln>
                <a:solidFill>
                  <a:schemeClr val="tx1"/>
                </a:solidFill>
                <a:effectLst/>
                <a:latin typeface="Arial" panose="020B0604020202020204" pitchFamily="34" charset="0"/>
              </a:rPr>
              <a:t>Mo</a:t>
            </a:r>
            <a:r>
              <a:rPr kumimoji="0" lang="it-IT" altLang="it-IT" b="0" i="0" u="none" strike="noStrike" cap="none" normalizeH="0" baseline="-30000" dirty="0">
                <a:ln>
                  <a:noFill/>
                </a:ln>
                <a:solidFill>
                  <a:schemeClr val="tx1"/>
                </a:solidFill>
                <a:effectLst/>
                <a:latin typeface="Arial" panose="020B0604020202020204" pitchFamily="34" charset="0"/>
              </a:rPr>
              <a:t>36</a:t>
            </a:r>
            <a:r>
              <a:rPr kumimoji="0" lang="it-IT" altLang="it-IT" b="0" i="0" u="none" strike="noStrike" cap="none" normalizeH="0" baseline="0" dirty="0">
                <a:ln>
                  <a:noFill/>
                </a:ln>
                <a:solidFill>
                  <a:schemeClr val="tx1"/>
                </a:solidFill>
                <a:effectLst/>
                <a:latin typeface="Arial" panose="020B0604020202020204" pitchFamily="34" charset="0"/>
              </a:rPr>
              <a:t>O</a:t>
            </a:r>
            <a:r>
              <a:rPr kumimoji="0" lang="it-IT" altLang="it-IT" b="0" i="0" u="none" strike="noStrike" cap="none" normalizeH="0" baseline="-30000" dirty="0">
                <a:ln>
                  <a:noFill/>
                </a:ln>
                <a:solidFill>
                  <a:schemeClr val="tx1"/>
                </a:solidFill>
                <a:effectLst/>
                <a:latin typeface="Arial" panose="020B0604020202020204" pitchFamily="34" charset="0"/>
              </a:rPr>
              <a:t>112</a:t>
            </a:r>
            <a:r>
              <a:rPr kumimoji="0" lang="it-IT" altLang="it-IT" b="0" i="0" u="none" strike="noStrike" cap="none" normalizeH="0" baseline="0" dirty="0">
                <a:ln>
                  <a:noFill/>
                </a:ln>
                <a:solidFill>
                  <a:schemeClr val="tx1"/>
                </a:solidFill>
                <a:effectLst/>
                <a:latin typeface="Arial" panose="020B0604020202020204" pitchFamily="34" charset="0"/>
              </a:rPr>
              <a:t>(H</a:t>
            </a:r>
            <a:r>
              <a:rPr kumimoji="0" lang="it-IT" altLang="it-IT" b="0" i="0" u="none" strike="noStrike" cap="none" normalizeH="0" baseline="-30000" dirty="0">
                <a:ln>
                  <a:noFill/>
                </a:ln>
                <a:solidFill>
                  <a:schemeClr val="tx1"/>
                </a:solidFill>
                <a:effectLst/>
                <a:latin typeface="Arial" panose="020B0604020202020204" pitchFamily="34" charset="0"/>
              </a:rPr>
              <a:t>2</a:t>
            </a:r>
            <a:r>
              <a:rPr kumimoji="0" lang="it-IT" altLang="it-IT" b="0" i="0" u="none" strike="noStrike" cap="none" normalizeH="0" baseline="0" dirty="0">
                <a:ln>
                  <a:noFill/>
                </a:ln>
                <a:solidFill>
                  <a:schemeClr val="tx1"/>
                </a:solidFill>
                <a:effectLst/>
                <a:latin typeface="Arial" panose="020B0604020202020204" pitchFamily="34" charset="0"/>
              </a:rPr>
              <a:t>O)</a:t>
            </a:r>
            <a:r>
              <a:rPr kumimoji="0" lang="it-IT" altLang="it-IT" b="0" i="0" u="none" strike="noStrike" cap="none" normalizeH="0" baseline="-25000" dirty="0">
                <a:ln>
                  <a:noFill/>
                </a:ln>
                <a:solidFill>
                  <a:schemeClr val="tx1"/>
                </a:solidFill>
                <a:effectLst/>
                <a:latin typeface="Arial" panose="020B0604020202020204" pitchFamily="34" charset="0"/>
              </a:rPr>
              <a:t>16</a:t>
            </a:r>
            <a:r>
              <a:rPr kumimoji="0" lang="it-IT" altLang="it-IT" b="0" i="0" u="none" strike="noStrike" cap="none" normalizeH="0" baseline="30000" dirty="0">
                <a:ln>
                  <a:noFill/>
                </a:ln>
                <a:solidFill>
                  <a:schemeClr val="tx1"/>
                </a:solidFill>
                <a:effectLst/>
                <a:latin typeface="Arial" panose="020B0604020202020204" pitchFamily="34" charset="0"/>
              </a:rPr>
              <a:t>8−</a:t>
            </a:r>
            <a:r>
              <a:rPr kumimoji="0" lang="it-IT" altLang="it-IT"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936253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58906" y="-10362"/>
            <a:ext cx="8275544" cy="1143000"/>
          </a:xfrm>
          <a:prstGeom prst="rect">
            <a:avLst/>
          </a:prstGeom>
        </p:spPr>
        <p:txBody>
          <a:bodyPr anchor="ctr">
            <a:normAutofit fontScale="92500"/>
          </a:bodyPr>
          <a:lst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a:lstStyle>
          <a:p>
            <a:r>
              <a:rPr lang="it-IT" b="1" dirty="0" err="1"/>
              <a:t>Nanomaterials</a:t>
            </a:r>
            <a:r>
              <a:rPr lang="it-IT" b="1" dirty="0"/>
              <a:t>: </a:t>
            </a:r>
            <a:r>
              <a:rPr lang="it-IT" b="1" dirty="0" err="1"/>
              <a:t>Polyoxometalates</a:t>
            </a:r>
            <a:endParaRPr lang="it-IT" b="1" dirty="0"/>
          </a:p>
        </p:txBody>
      </p:sp>
      <p:pic>
        <p:nvPicPr>
          <p:cNvPr id="481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733" y="1467691"/>
            <a:ext cx="3694681" cy="3694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tangolo 5"/>
          <p:cNvSpPr/>
          <p:nvPr/>
        </p:nvSpPr>
        <p:spPr>
          <a:xfrm>
            <a:off x="4362450" y="1154933"/>
            <a:ext cx="4572000" cy="923330"/>
          </a:xfrm>
          <a:prstGeom prst="rect">
            <a:avLst/>
          </a:prstGeom>
        </p:spPr>
        <p:txBody>
          <a:bodyPr>
            <a:spAutoFit/>
          </a:bodyPr>
          <a:lstStyle/>
          <a:p>
            <a:r>
              <a:rPr lang="en-US" dirty="0" err="1">
                <a:solidFill>
                  <a:srgbClr val="00B050"/>
                </a:solidFill>
              </a:rPr>
              <a:t>Heteropolymetalates</a:t>
            </a:r>
            <a:r>
              <a:rPr lang="en-US" dirty="0"/>
              <a:t> are composed of one metal oxide, and a main group oxyanion (phosphate, silicate, etc.). </a:t>
            </a:r>
            <a:endParaRPr lang="it-IT" dirty="0"/>
          </a:p>
        </p:txBody>
      </p:sp>
      <p:sp>
        <p:nvSpPr>
          <p:cNvPr id="7" name="Rettangolo 6"/>
          <p:cNvSpPr/>
          <p:nvPr/>
        </p:nvSpPr>
        <p:spPr>
          <a:xfrm>
            <a:off x="5233724" y="3054786"/>
            <a:ext cx="3108543" cy="369332"/>
          </a:xfrm>
          <a:prstGeom prst="rect">
            <a:avLst/>
          </a:prstGeom>
        </p:spPr>
        <p:txBody>
          <a:bodyPr wrap="none">
            <a:spAutoFit/>
          </a:bodyPr>
          <a:lstStyle/>
          <a:p>
            <a:r>
              <a:rPr lang="it-IT" dirty="0"/>
              <a:t>The </a:t>
            </a:r>
            <a:r>
              <a:rPr lang="it-IT" dirty="0" err="1"/>
              <a:t>phosphotungstate</a:t>
            </a:r>
            <a:r>
              <a:rPr lang="it-IT" dirty="0"/>
              <a:t> </a:t>
            </a:r>
            <a:r>
              <a:rPr lang="it-IT" dirty="0" err="1"/>
              <a:t>anion</a:t>
            </a:r>
            <a:endParaRPr lang="it-IT" dirty="0"/>
          </a:p>
        </p:txBody>
      </p:sp>
      <p:sp>
        <p:nvSpPr>
          <p:cNvPr id="8" name="Rettangolo 7"/>
          <p:cNvSpPr/>
          <p:nvPr/>
        </p:nvSpPr>
        <p:spPr>
          <a:xfrm>
            <a:off x="1462912" y="5462863"/>
            <a:ext cx="7260702" cy="646331"/>
          </a:xfrm>
          <a:prstGeom prst="rect">
            <a:avLst/>
          </a:prstGeom>
        </p:spPr>
        <p:txBody>
          <a:bodyPr wrap="square">
            <a:spAutoFit/>
          </a:bodyPr>
          <a:lstStyle/>
          <a:p>
            <a:r>
              <a:rPr lang="en-US" dirty="0">
                <a:solidFill>
                  <a:srgbClr val="FF66CC"/>
                </a:solidFill>
              </a:rPr>
              <a:t>P</a:t>
            </a:r>
            <a:r>
              <a:rPr lang="en-US" dirty="0">
                <a:solidFill>
                  <a:srgbClr val="33CCFF"/>
                </a:solidFill>
              </a:rPr>
              <a:t>W</a:t>
            </a:r>
            <a:r>
              <a:rPr lang="en-US" baseline="-25000" dirty="0"/>
              <a:t>12</a:t>
            </a:r>
            <a:r>
              <a:rPr lang="en-US" dirty="0">
                <a:solidFill>
                  <a:srgbClr val="FF0000"/>
                </a:solidFill>
              </a:rPr>
              <a:t>O</a:t>
            </a:r>
            <a:r>
              <a:rPr lang="en-US" baseline="-25000" dirty="0"/>
              <a:t>40</a:t>
            </a:r>
            <a:r>
              <a:rPr lang="en-US" baseline="30000" dirty="0"/>
              <a:t>3-   </a:t>
            </a:r>
            <a:r>
              <a:rPr lang="en-US" dirty="0"/>
              <a:t>consists of a framework of twelve octahedral tungsten oxyanions surrounding a central phosphate group. </a:t>
            </a:r>
            <a:endParaRPr lang="it-IT" dirty="0"/>
          </a:p>
        </p:txBody>
      </p:sp>
    </p:spTree>
    <p:extLst>
      <p:ext uri="{BB962C8B-B14F-4D97-AF65-F5344CB8AC3E}">
        <p14:creationId xmlns:p14="http://schemas.microsoft.com/office/powerpoint/2010/main" val="588495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o immagini per colloids and tyndall eff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278" y="2925478"/>
            <a:ext cx="3491346" cy="2011889"/>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819397" y="422563"/>
            <a:ext cx="7944593" cy="1200329"/>
          </a:xfrm>
          <a:prstGeom prst="rect">
            <a:avLst/>
          </a:prstGeom>
        </p:spPr>
        <p:txBody>
          <a:bodyPr wrap="square">
            <a:spAutoFit/>
          </a:bodyPr>
          <a:lstStyle/>
          <a:p>
            <a:r>
              <a:rPr lang="en-US" dirty="0"/>
              <a:t>Being much smaller than the wavelengths of visible light  (400-700 nm), nanoparticles cannot be seen with ordinary optical microscopes, requiring the use of transmission electron microscopy. </a:t>
            </a:r>
          </a:p>
          <a:p>
            <a:endParaRPr lang="en-US" dirty="0"/>
          </a:p>
        </p:txBody>
      </p:sp>
      <p:sp>
        <p:nvSpPr>
          <p:cNvPr id="3" name="Rettangolo 2"/>
          <p:cNvSpPr/>
          <p:nvPr/>
        </p:nvSpPr>
        <p:spPr>
          <a:xfrm>
            <a:off x="4687533" y="3353164"/>
            <a:ext cx="3993587" cy="1477328"/>
          </a:xfrm>
          <a:prstGeom prst="rect">
            <a:avLst/>
          </a:prstGeom>
        </p:spPr>
        <p:txBody>
          <a:bodyPr wrap="square">
            <a:spAutoFit/>
          </a:bodyPr>
          <a:lstStyle/>
          <a:p>
            <a:r>
              <a:rPr lang="en-US" dirty="0"/>
              <a:t>Dispersions of nanoparticles in transparent media can be transparent, whereas suspensions of larger particles usually scatter some or all visible light incident on them. </a:t>
            </a:r>
          </a:p>
        </p:txBody>
      </p:sp>
      <p:sp>
        <p:nvSpPr>
          <p:cNvPr id="4" name="Rettangolo 3"/>
          <p:cNvSpPr/>
          <p:nvPr/>
        </p:nvSpPr>
        <p:spPr>
          <a:xfrm>
            <a:off x="913957" y="5050124"/>
            <a:ext cx="3877735" cy="1477328"/>
          </a:xfrm>
          <a:prstGeom prst="rect">
            <a:avLst/>
          </a:prstGeom>
        </p:spPr>
        <p:txBody>
          <a:bodyPr wrap="square">
            <a:spAutoFit/>
          </a:bodyPr>
          <a:lstStyle/>
          <a:p>
            <a:r>
              <a:rPr lang="en-US" dirty="0"/>
              <a:t>Nanoparticles also easily pass through common filters,  such as common ceramic devices, so that separation from liquids requires special </a:t>
            </a:r>
            <a:r>
              <a:rPr lang="en-US" dirty="0" err="1">
                <a:solidFill>
                  <a:srgbClr val="FF0000"/>
                </a:solidFill>
              </a:rPr>
              <a:t>nanofiltration</a:t>
            </a:r>
            <a:r>
              <a:rPr lang="en-US" dirty="0">
                <a:solidFill>
                  <a:srgbClr val="FF0000"/>
                </a:solidFill>
              </a:rPr>
              <a:t> </a:t>
            </a:r>
            <a:r>
              <a:rPr lang="en-US" dirty="0"/>
              <a:t>techniques. </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978" r="3414"/>
          <a:stretch/>
        </p:blipFill>
        <p:spPr bwMode="auto">
          <a:xfrm>
            <a:off x="4886742" y="5035121"/>
            <a:ext cx="3877248" cy="1475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737" y="1299051"/>
            <a:ext cx="3887181" cy="1883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819397" y="1622892"/>
            <a:ext cx="3467595" cy="646331"/>
          </a:xfrm>
          <a:prstGeom prst="rect">
            <a:avLst/>
          </a:prstGeom>
        </p:spPr>
        <p:txBody>
          <a:bodyPr wrap="square">
            <a:spAutoFit/>
          </a:bodyPr>
          <a:lstStyle/>
          <a:p>
            <a:r>
              <a:rPr lang="it-IT" dirty="0">
                <a:hlinkClick r:id="rId5"/>
              </a:rPr>
              <a:t>http://www.rsc.org/suppdata/c9/nr/c9nr02731a/c9nr02731a1.gif</a:t>
            </a:r>
            <a:endParaRPr lang="it-IT" dirty="0"/>
          </a:p>
        </p:txBody>
      </p:sp>
    </p:spTree>
    <p:extLst>
      <p:ext uri="{BB962C8B-B14F-4D97-AF65-F5344CB8AC3E}">
        <p14:creationId xmlns:p14="http://schemas.microsoft.com/office/powerpoint/2010/main" val="1332785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a:t>Nanomaterials</a:t>
            </a:r>
            <a:r>
              <a:rPr lang="it-IT" b="1" dirty="0"/>
              <a:t>:</a:t>
            </a:r>
          </a:p>
        </p:txBody>
      </p:sp>
      <p:sp>
        <p:nvSpPr>
          <p:cNvPr id="2" name="Rettangolo 1"/>
          <p:cNvSpPr/>
          <p:nvPr/>
        </p:nvSpPr>
        <p:spPr>
          <a:xfrm>
            <a:off x="997524" y="1380737"/>
            <a:ext cx="7137071" cy="646331"/>
          </a:xfrm>
          <a:prstGeom prst="rect">
            <a:avLst/>
          </a:prstGeom>
        </p:spPr>
        <p:txBody>
          <a:bodyPr wrap="square">
            <a:spAutoFit/>
          </a:bodyPr>
          <a:lstStyle/>
          <a:p>
            <a:r>
              <a:rPr lang="en-US" dirty="0"/>
              <a:t>A </a:t>
            </a:r>
            <a:r>
              <a:rPr lang="en-US" dirty="0">
                <a:solidFill>
                  <a:srgbClr val="0070C0"/>
                </a:solidFill>
              </a:rPr>
              <a:t>nanofiber</a:t>
            </a:r>
            <a:r>
              <a:rPr lang="en-US" dirty="0"/>
              <a:t> has two external dimensions in the nanoscale. </a:t>
            </a:r>
          </a:p>
          <a:p>
            <a:endParaRPr lang="en-US" dirty="0"/>
          </a:p>
        </p:txBody>
      </p:sp>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122" y="2473037"/>
            <a:ext cx="4474451" cy="313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5973288" y="2838203"/>
            <a:ext cx="2125325" cy="2585323"/>
          </a:xfrm>
          <a:prstGeom prst="rect">
            <a:avLst/>
          </a:prstGeom>
          <a:noFill/>
        </p:spPr>
        <p:txBody>
          <a:bodyPr wrap="none" rtlCol="0">
            <a:spAutoFit/>
          </a:bodyPr>
          <a:lstStyle/>
          <a:p>
            <a:r>
              <a:rPr lang="it-IT" dirty="0" err="1"/>
              <a:t>Filtration</a:t>
            </a:r>
            <a:endParaRPr lang="it-IT" dirty="0"/>
          </a:p>
          <a:p>
            <a:endParaRPr lang="it-IT" dirty="0"/>
          </a:p>
          <a:p>
            <a:r>
              <a:rPr lang="it-IT" dirty="0" err="1"/>
              <a:t>Catalysis</a:t>
            </a:r>
            <a:endParaRPr lang="it-IT" dirty="0"/>
          </a:p>
          <a:p>
            <a:endParaRPr lang="it-IT" dirty="0"/>
          </a:p>
          <a:p>
            <a:r>
              <a:rPr lang="it-IT" dirty="0" err="1"/>
              <a:t>Tissue</a:t>
            </a:r>
            <a:r>
              <a:rPr lang="it-IT" dirty="0"/>
              <a:t> </a:t>
            </a:r>
            <a:r>
              <a:rPr lang="it-IT" dirty="0" err="1"/>
              <a:t>engineering</a:t>
            </a:r>
            <a:endParaRPr lang="it-IT" dirty="0"/>
          </a:p>
          <a:p>
            <a:endParaRPr lang="it-IT" dirty="0"/>
          </a:p>
          <a:p>
            <a:r>
              <a:rPr lang="it-IT" dirty="0" err="1"/>
              <a:t>Drug</a:t>
            </a:r>
            <a:r>
              <a:rPr lang="it-IT" dirty="0"/>
              <a:t> delivery</a:t>
            </a:r>
          </a:p>
          <a:p>
            <a:endParaRPr lang="it-IT" dirty="0"/>
          </a:p>
          <a:p>
            <a:r>
              <a:rPr lang="it-IT" dirty="0" err="1"/>
              <a:t>batteries</a:t>
            </a:r>
            <a:endParaRPr lang="it-IT" dirty="0"/>
          </a:p>
        </p:txBody>
      </p:sp>
      <p:sp>
        <p:nvSpPr>
          <p:cNvPr id="4" name="CasellaDiTesto 3"/>
          <p:cNvSpPr txBox="1"/>
          <p:nvPr/>
        </p:nvSpPr>
        <p:spPr>
          <a:xfrm>
            <a:off x="1947553" y="6175171"/>
            <a:ext cx="2454518" cy="369332"/>
          </a:xfrm>
          <a:prstGeom prst="rect">
            <a:avLst/>
          </a:prstGeom>
          <a:noFill/>
        </p:spPr>
        <p:txBody>
          <a:bodyPr wrap="none" rtlCol="0">
            <a:spAutoFit/>
          </a:bodyPr>
          <a:lstStyle/>
          <a:p>
            <a:r>
              <a:rPr lang="it-IT" dirty="0" err="1"/>
              <a:t>Inorganic</a:t>
            </a:r>
            <a:r>
              <a:rPr lang="it-IT" dirty="0"/>
              <a:t> or </a:t>
            </a:r>
            <a:r>
              <a:rPr lang="it-IT" dirty="0" err="1"/>
              <a:t>polimeric</a:t>
            </a:r>
            <a:r>
              <a:rPr lang="it-IT" dirty="0"/>
              <a:t> </a:t>
            </a:r>
          </a:p>
        </p:txBody>
      </p:sp>
    </p:spTree>
    <p:extLst>
      <p:ext uri="{BB962C8B-B14F-4D97-AF65-F5344CB8AC3E}">
        <p14:creationId xmlns:p14="http://schemas.microsoft.com/office/powerpoint/2010/main" val="1220245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r>
              <a:rPr lang="en-US"/>
              <a:t>Different Types of Nanomaterials</a:t>
            </a:r>
          </a:p>
        </p:txBody>
      </p:sp>
      <p:graphicFrame>
        <p:nvGraphicFramePr>
          <p:cNvPr id="307203" name="Group 3"/>
          <p:cNvGraphicFramePr>
            <a:graphicFrameLocks noGrp="1"/>
          </p:cNvGraphicFramePr>
          <p:nvPr>
            <p:ph idx="1"/>
          </p:nvPr>
        </p:nvGraphicFramePr>
        <p:xfrm>
          <a:off x="623450" y="2022988"/>
          <a:ext cx="8229600" cy="3258186"/>
        </p:xfrm>
        <a:graphic>
          <a:graphicData uri="http://schemas.openxmlformats.org/drawingml/2006/table">
            <a:tbl>
              <a:tblPr firstRow="1">
                <a:tableStyleId>{912C8C85-51F0-491E-9774-3900AFEF0FD7}</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Naturally Occurring</a:t>
                      </a:r>
                      <a:endParaRPr kumimoji="0" lang="en-US" sz="2400" b="0" i="0" u="none" strike="noStrike" cap="none" normalizeH="0" baseline="0" dirty="0">
                        <a:ln>
                          <a:noFill/>
                        </a:ln>
                        <a:solidFill>
                          <a:srgbClr val="000066"/>
                        </a:solidFill>
                        <a:effectLst/>
                        <a:latin typeface="Calibri"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Human Origin (Incidental)</a:t>
                      </a:r>
                      <a:endParaRPr kumimoji="0" lang="en-US" sz="2400" b="0" i="0" u="none" strike="noStrike" cap="none" normalizeH="0" baseline="0" dirty="0">
                        <a:ln>
                          <a:noFill/>
                        </a:ln>
                        <a:solidFill>
                          <a:srgbClr val="000066"/>
                        </a:solidFill>
                        <a:effectLst/>
                        <a:latin typeface="Calibri"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Human Origin (Engineered)</a:t>
                      </a:r>
                      <a:endParaRPr kumimoji="0" lang="en-US" sz="2400" b="0" i="0" u="none" strike="noStrike" cap="none" normalizeH="0" baseline="0" dirty="0">
                        <a:ln>
                          <a:noFill/>
                        </a:ln>
                        <a:solidFill>
                          <a:srgbClr val="000066"/>
                        </a:solidFill>
                        <a:effectLst/>
                        <a:latin typeface="Calibri" pitchFamily="34" charset="0"/>
                      </a:endParaRPr>
                    </a:p>
                  </a:txBody>
                  <a:tcPr horzOverflow="overflow"/>
                </a:tc>
                <a:extLst>
                  <a:ext uri="{0D108BD9-81ED-4DB2-BD59-A6C34878D82A}">
                    <a16:rowId xmlns:a16="http://schemas.microsoft.com/office/drawing/2014/main" val="10000"/>
                  </a:ext>
                </a:extLst>
              </a:tr>
              <a:tr h="515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Forest fires</a:t>
                      </a:r>
                      <a:endParaRPr kumimoji="0" lang="en-US" sz="2000" b="1" i="0" u="none" strike="noStrike" cap="none" normalizeH="0" baseline="0" dirty="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Cooking smoke</a:t>
                      </a:r>
                      <a:endParaRPr kumimoji="0" lang="en-US" sz="2000" b="1" i="0" u="none" strike="noStrike" cap="none" normalizeH="0" baseline="0" dirty="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Metals</a:t>
                      </a:r>
                      <a:endParaRPr kumimoji="0" lang="en-US" sz="2000" b="1" i="0" u="none" strike="noStrike" cap="none" normalizeH="0" baseline="0" dirty="0">
                        <a:ln>
                          <a:noFill/>
                        </a:ln>
                        <a:solidFill>
                          <a:schemeClr val="tx1"/>
                        </a:solidFill>
                        <a:effectLst/>
                        <a:latin typeface="Calibri" pitchFamily="34" charset="0"/>
                      </a:endParaRPr>
                    </a:p>
                  </a:txBody>
                  <a:tcPr horzOverflow="overflow"/>
                </a:tc>
                <a:extLst>
                  <a:ext uri="{0D108BD9-81ED-4DB2-BD59-A6C34878D82A}">
                    <a16:rowId xmlns:a16="http://schemas.microsoft.com/office/drawing/2014/main" val="10001"/>
                  </a:ext>
                </a:extLst>
              </a:tr>
              <a:tr h="479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Sea spray</a:t>
                      </a:r>
                      <a:endParaRPr kumimoji="0" lang="en-US" sz="2000" b="1" i="0" u="none" strike="noStrike" cap="none" normalizeH="0" baseline="0" dirty="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Diesel exhaust</a:t>
                      </a:r>
                      <a:endParaRPr kumimoji="0" lang="en-US" sz="2000" b="1" i="0" u="none" strike="noStrike" cap="none" normalizeH="0" baseline="0" dirty="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Quantum dots</a:t>
                      </a:r>
                      <a:endParaRPr kumimoji="0" lang="en-US" sz="2000" b="1" i="0" u="none" strike="noStrike" cap="none" normalizeH="0" baseline="0" dirty="0">
                        <a:ln>
                          <a:noFill/>
                        </a:ln>
                        <a:solidFill>
                          <a:schemeClr val="tx1"/>
                        </a:solidFill>
                        <a:effectLst/>
                        <a:latin typeface="Calibri" pitchFamily="34" charset="0"/>
                      </a:endParaRPr>
                    </a:p>
                  </a:txBody>
                  <a:tcPr horzOverflow="overflow"/>
                </a:tc>
                <a:extLst>
                  <a:ext uri="{0D108BD9-81ED-4DB2-BD59-A6C34878D82A}">
                    <a16:rowId xmlns:a16="http://schemas.microsoft.com/office/drawing/2014/main" val="10002"/>
                  </a:ext>
                </a:extLst>
              </a:tr>
              <a:tr h="509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Mineral composites</a:t>
                      </a:r>
                      <a:endParaRPr kumimoji="0" lang="en-US" sz="2000" b="1" i="0" u="none" strike="noStrike" cap="none" normalizeH="0" baseline="0" dirty="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Welding fumes</a:t>
                      </a:r>
                      <a:endParaRPr kumimoji="0" lang="en-US" sz="2000" b="1" i="0" u="none" strike="noStrike" cap="none" normalizeH="0" baseline="0" dirty="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err="1">
                          <a:ln>
                            <a:noFill/>
                          </a:ln>
                          <a:effectLst/>
                        </a:rPr>
                        <a:t>Buckyballs</a:t>
                      </a:r>
                      <a:r>
                        <a:rPr kumimoji="0" lang="en-US" sz="2000" u="none" strike="noStrike" cap="none" normalizeH="0" baseline="0" dirty="0">
                          <a:ln>
                            <a:noFill/>
                          </a:ln>
                          <a:effectLst/>
                        </a:rPr>
                        <a:t>/</a:t>
                      </a:r>
                      <a:r>
                        <a:rPr kumimoji="0" lang="en-US" sz="2000" u="none" strike="noStrike" cap="none" normalizeH="0" baseline="0" dirty="0" err="1">
                          <a:ln>
                            <a:noFill/>
                          </a:ln>
                          <a:effectLst/>
                        </a:rPr>
                        <a:t>Nanotubes</a:t>
                      </a:r>
                      <a:endParaRPr kumimoji="0" lang="en-US" sz="2000" b="1" i="0" u="none" strike="noStrike" cap="none" normalizeH="0" baseline="0" dirty="0">
                        <a:ln>
                          <a:noFill/>
                        </a:ln>
                        <a:solidFill>
                          <a:schemeClr val="tx1"/>
                        </a:solidFill>
                        <a:effectLst/>
                        <a:latin typeface="Calibri" pitchFamily="34" charset="0"/>
                      </a:endParaRPr>
                    </a:p>
                  </a:txBody>
                  <a:tcPr horzOverflow="overflow"/>
                </a:tc>
                <a:extLst>
                  <a:ext uri="{0D108BD9-81ED-4DB2-BD59-A6C34878D82A}">
                    <a16:rowId xmlns:a16="http://schemas.microsoft.com/office/drawing/2014/main" val="10003"/>
                  </a:ext>
                </a:extLst>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Volcanic ash</a:t>
                      </a:r>
                      <a:endParaRPr kumimoji="0" lang="en-US" sz="2000" b="1" i="0" u="none" strike="noStrike" cap="none" normalizeH="0" baseline="0" dirty="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Industrial effluents</a:t>
                      </a:r>
                      <a:endParaRPr kumimoji="0" lang="en-US" sz="2000" b="1" i="0" u="none" strike="noStrike" cap="none" normalizeH="0" baseline="0" dirty="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u="none" strike="noStrike" cap="none" normalizeH="0" baseline="0" dirty="0">
                          <a:ln>
                            <a:noFill/>
                          </a:ln>
                          <a:effectLst/>
                        </a:rPr>
                        <a:t>Sunscreen pigments</a:t>
                      </a:r>
                      <a:endParaRPr kumimoji="0" lang="en-US" sz="2000" b="1" i="0" u="none" strike="noStrike" cap="none" normalizeH="0" baseline="0" dirty="0">
                        <a:ln>
                          <a:noFill/>
                        </a:ln>
                        <a:solidFill>
                          <a:schemeClr val="tx1"/>
                        </a:solidFill>
                        <a:effectLst/>
                        <a:latin typeface="Calibri" pitchFamily="34" charset="0"/>
                      </a:endParaRPr>
                    </a:p>
                  </a:txBody>
                  <a:tcPr horzOverflow="overflow"/>
                </a:tc>
                <a:extLst>
                  <a:ext uri="{0D108BD9-81ED-4DB2-BD59-A6C34878D82A}">
                    <a16:rowId xmlns:a16="http://schemas.microsoft.com/office/drawing/2014/main" val="10004"/>
                  </a:ext>
                </a:extLst>
              </a:tr>
              <a:tr h="479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Viruses</a:t>
                      </a:r>
                      <a:endParaRPr kumimoji="0" lang="en-US" sz="2000" b="1" i="0" u="none" strike="noStrike" cap="none" normalizeH="0" baseline="0" dirty="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Sandblasting</a:t>
                      </a:r>
                      <a:endParaRPr kumimoji="0" lang="en-US" sz="2000" b="1" i="0" u="none" strike="noStrike" cap="none" normalizeH="0" baseline="0" dirty="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err="1">
                          <a:ln>
                            <a:noFill/>
                          </a:ln>
                          <a:effectLst/>
                        </a:rPr>
                        <a:t>Nanocapsules</a:t>
                      </a:r>
                      <a:endParaRPr kumimoji="0" lang="en-US" sz="2000" b="1" i="0" u="none" strike="noStrike" cap="none" normalizeH="0" baseline="0" dirty="0">
                        <a:ln>
                          <a:noFill/>
                        </a:ln>
                        <a:solidFill>
                          <a:schemeClr val="tx1"/>
                        </a:solidFill>
                        <a:effectLst/>
                        <a:latin typeface="Calibri" pitchFamily="34" charset="0"/>
                      </a:endParaRPr>
                    </a:p>
                  </a:txBody>
                  <a:tcPr horzOverflow="overflow"/>
                </a:tc>
                <a:extLst>
                  <a:ext uri="{0D108BD9-81ED-4DB2-BD59-A6C34878D82A}">
                    <a16:rowId xmlns:a16="http://schemas.microsoft.com/office/drawing/2014/main" val="10005"/>
                  </a:ext>
                </a:extLst>
              </a:tr>
            </a:tbl>
          </a:graphicData>
        </a:graphic>
      </p:graphicFrame>
      <p:grpSp>
        <p:nvGrpSpPr>
          <p:cNvPr id="2" name="Group 28"/>
          <p:cNvGrpSpPr>
            <a:grpSpLocks/>
          </p:cNvGrpSpPr>
          <p:nvPr/>
        </p:nvGrpSpPr>
        <p:grpSpPr bwMode="auto">
          <a:xfrm>
            <a:off x="2682438" y="1759463"/>
            <a:ext cx="6210300" cy="4441826"/>
            <a:chOff x="1585" y="951"/>
            <a:chExt cx="3912" cy="2798"/>
          </a:xfrm>
        </p:grpSpPr>
        <p:sp>
          <p:nvSpPr>
            <p:cNvPr id="307229" name="Rectangle 29"/>
            <p:cNvSpPr>
              <a:spLocks noChangeArrowheads="1"/>
            </p:cNvSpPr>
            <p:nvPr/>
          </p:nvSpPr>
          <p:spPr bwMode="auto">
            <a:xfrm>
              <a:off x="3637" y="951"/>
              <a:ext cx="1860" cy="2368"/>
            </a:xfrm>
            <a:prstGeom prst="rect">
              <a:avLst/>
            </a:prstGeom>
            <a:noFill/>
            <a:ln w="38100" algn="ctr">
              <a:solidFill>
                <a:schemeClr val="accent2"/>
              </a:solidFill>
              <a:miter lim="800000"/>
              <a:headEnd/>
              <a:tailEnd/>
            </a:ln>
            <a:effectLst/>
          </p:spPr>
          <p:txBody>
            <a:bodyPr wrap="none" anchor="ctr"/>
            <a:lstStyle/>
            <a:p>
              <a:pPr algn="l" rtl="0" fontAlgn="base">
                <a:lnSpc>
                  <a:spcPct val="80000"/>
                </a:lnSpc>
                <a:spcBef>
                  <a:spcPct val="20000"/>
                </a:spcBef>
                <a:spcAft>
                  <a:spcPct val="0"/>
                </a:spcAft>
              </a:pPr>
              <a:endParaRPr lang="en-US" sz="2400" b="1" kern="1200" dirty="0">
                <a:latin typeface="Calibri" pitchFamily="34" charset="0"/>
                <a:ea typeface="+mn-ea"/>
                <a:cs typeface="+mn-cs"/>
              </a:endParaRPr>
            </a:p>
          </p:txBody>
        </p:sp>
        <p:grpSp>
          <p:nvGrpSpPr>
            <p:cNvPr id="3" name="Group 30"/>
            <p:cNvGrpSpPr>
              <a:grpSpLocks/>
            </p:cNvGrpSpPr>
            <p:nvPr/>
          </p:nvGrpSpPr>
          <p:grpSpPr bwMode="auto">
            <a:xfrm>
              <a:off x="1585" y="3319"/>
              <a:ext cx="2982" cy="430"/>
              <a:chOff x="1585" y="3319"/>
              <a:chExt cx="2982" cy="430"/>
            </a:xfrm>
          </p:grpSpPr>
          <p:sp>
            <p:nvSpPr>
              <p:cNvPr id="307231" name="Text Box 31"/>
              <p:cNvSpPr txBox="1">
                <a:spLocks noChangeArrowheads="1"/>
              </p:cNvSpPr>
              <p:nvPr/>
            </p:nvSpPr>
            <p:spPr bwMode="auto">
              <a:xfrm>
                <a:off x="1585" y="3497"/>
                <a:ext cx="1512" cy="252"/>
              </a:xfrm>
              <a:prstGeom prst="rect">
                <a:avLst/>
              </a:prstGeom>
              <a:noFill/>
              <a:ln w="9525" algn="ctr">
                <a:solidFill>
                  <a:schemeClr val="accent2"/>
                </a:solidFill>
                <a:miter lim="800000"/>
                <a:headEnd/>
                <a:tailEnd/>
              </a:ln>
              <a:effectLst/>
            </p:spPr>
            <p:txBody>
              <a:bodyPr>
                <a:spAutoFit/>
              </a:bodyPr>
              <a:lstStyle/>
              <a:p>
                <a:pPr algn="ctr" rtl="0" fontAlgn="base">
                  <a:spcBef>
                    <a:spcPct val="20000"/>
                  </a:spcBef>
                  <a:spcAft>
                    <a:spcPct val="20000"/>
                  </a:spcAft>
                </a:pPr>
                <a:r>
                  <a:rPr lang="en-US" sz="2000" b="1" kern="1200" dirty="0">
                    <a:latin typeface="Calibri" pitchFamily="34" charset="0"/>
                    <a:ea typeface="+mn-ea"/>
                    <a:cs typeface="+mn-cs"/>
                  </a:rPr>
                  <a:t>Nanotechnology</a:t>
                </a:r>
              </a:p>
            </p:txBody>
          </p:sp>
          <p:cxnSp>
            <p:nvCxnSpPr>
              <p:cNvPr id="307232" name="AutoShape 32"/>
              <p:cNvCxnSpPr>
                <a:cxnSpLocks noChangeShapeType="1"/>
                <a:stCxn id="307231" idx="3"/>
                <a:endCxn id="307229" idx="2"/>
              </p:cNvCxnSpPr>
              <p:nvPr/>
            </p:nvCxnSpPr>
            <p:spPr bwMode="auto">
              <a:xfrm flipV="1">
                <a:off x="3097" y="3319"/>
                <a:ext cx="1470" cy="304"/>
              </a:xfrm>
              <a:prstGeom prst="bentConnector2">
                <a:avLst/>
              </a:prstGeom>
              <a:noFill/>
              <a:ln w="9525">
                <a:solidFill>
                  <a:schemeClr val="accent2"/>
                </a:solidFill>
                <a:miter lim="800000"/>
                <a:headEnd/>
                <a:tailEnd type="triangle" w="med" len="med"/>
              </a:ln>
              <a:effectLst/>
            </p:spPr>
          </p:cxnSp>
        </p:grpSp>
      </p:grpSp>
    </p:spTree>
    <p:extLst>
      <p:ext uri="{BB962C8B-B14F-4D97-AF65-F5344CB8AC3E}">
        <p14:creationId xmlns:p14="http://schemas.microsoft.com/office/powerpoint/2010/main" val="383681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a:t>Nanomaterials</a:t>
            </a:r>
            <a:r>
              <a:rPr lang="it-IT" b="1" dirty="0"/>
              <a:t>:</a:t>
            </a:r>
          </a:p>
        </p:txBody>
      </p:sp>
      <p:sp>
        <p:nvSpPr>
          <p:cNvPr id="2" name="Rettangolo 1"/>
          <p:cNvSpPr/>
          <p:nvPr/>
        </p:nvSpPr>
        <p:spPr>
          <a:xfrm>
            <a:off x="997524" y="1380737"/>
            <a:ext cx="7137071" cy="369332"/>
          </a:xfrm>
          <a:prstGeom prst="rect">
            <a:avLst/>
          </a:prstGeom>
        </p:spPr>
        <p:txBody>
          <a:bodyPr wrap="square">
            <a:spAutoFit/>
          </a:bodyPr>
          <a:lstStyle/>
          <a:p>
            <a:r>
              <a:rPr lang="en-US" dirty="0">
                <a:solidFill>
                  <a:srgbClr val="0070C0"/>
                </a:solidFill>
              </a:rPr>
              <a:t>Nanotubes</a:t>
            </a:r>
            <a:r>
              <a:rPr lang="en-US" dirty="0"/>
              <a:t> are hollow nanofibers.</a:t>
            </a:r>
          </a:p>
        </p:txBody>
      </p:sp>
      <p:pic>
        <p:nvPicPr>
          <p:cNvPr id="67586" name="Picture 2" descr="Risultato immagini per carbon nanotub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210" y="2040745"/>
            <a:ext cx="4324350" cy="3486151"/>
          </a:xfrm>
          <a:prstGeom prst="rect">
            <a:avLst/>
          </a:prstGeom>
          <a:noFill/>
          <a:extLst>
            <a:ext uri="{909E8E84-426E-40DD-AFC4-6F175D3DCCD1}">
              <a14:hiddenFill xmlns:a14="http://schemas.microsoft.com/office/drawing/2010/main">
                <a:solidFill>
                  <a:srgbClr val="FFFFFF"/>
                </a:solidFill>
              </a14:hiddenFill>
            </a:ext>
          </a:extLst>
        </p:spPr>
      </p:pic>
      <p:pic>
        <p:nvPicPr>
          <p:cNvPr id="675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5933" y="695330"/>
            <a:ext cx="3713082" cy="2946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1361" y="4402839"/>
            <a:ext cx="256222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6460177" y="3823860"/>
            <a:ext cx="1492716" cy="369332"/>
          </a:xfrm>
          <a:prstGeom prst="rect">
            <a:avLst/>
          </a:prstGeom>
          <a:noFill/>
        </p:spPr>
        <p:txBody>
          <a:bodyPr wrap="none" rtlCol="0">
            <a:spAutoFit/>
          </a:bodyPr>
          <a:lstStyle/>
          <a:p>
            <a:r>
              <a:rPr lang="it-IT" dirty="0"/>
              <a:t>C </a:t>
            </a:r>
            <a:r>
              <a:rPr lang="it-IT" dirty="0" err="1"/>
              <a:t>nanotubes</a:t>
            </a:r>
            <a:endParaRPr lang="it-IT" dirty="0"/>
          </a:p>
        </p:txBody>
      </p:sp>
      <p:sp>
        <p:nvSpPr>
          <p:cNvPr id="6" name="CasellaDiTesto 5"/>
          <p:cNvSpPr txBox="1"/>
          <p:nvPr/>
        </p:nvSpPr>
        <p:spPr>
          <a:xfrm>
            <a:off x="6555179" y="6305804"/>
            <a:ext cx="1817549" cy="369332"/>
          </a:xfrm>
          <a:prstGeom prst="rect">
            <a:avLst/>
          </a:prstGeom>
          <a:noFill/>
        </p:spPr>
        <p:txBody>
          <a:bodyPr wrap="none" rtlCol="0">
            <a:spAutoFit/>
          </a:bodyPr>
          <a:lstStyle/>
          <a:p>
            <a:r>
              <a:rPr lang="it-IT" dirty="0"/>
              <a:t>TiO</a:t>
            </a:r>
            <a:r>
              <a:rPr lang="it-IT" baseline="-25000" dirty="0"/>
              <a:t>2</a:t>
            </a:r>
            <a:r>
              <a:rPr lang="it-IT" dirty="0"/>
              <a:t> </a:t>
            </a:r>
            <a:r>
              <a:rPr lang="it-IT" dirty="0" err="1"/>
              <a:t>nanotubes</a:t>
            </a:r>
            <a:endParaRPr lang="it-IT" dirty="0"/>
          </a:p>
        </p:txBody>
      </p:sp>
    </p:spTree>
    <p:extLst>
      <p:ext uri="{BB962C8B-B14F-4D97-AF65-F5344CB8AC3E}">
        <p14:creationId xmlns:p14="http://schemas.microsoft.com/office/powerpoint/2010/main" val="1861585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a:t>Nanomaterials</a:t>
            </a:r>
            <a:r>
              <a:rPr lang="it-IT" b="1" dirty="0"/>
              <a:t>:</a:t>
            </a:r>
          </a:p>
        </p:txBody>
      </p:sp>
      <p:sp>
        <p:nvSpPr>
          <p:cNvPr id="2" name="Rettangolo 1"/>
          <p:cNvSpPr/>
          <p:nvPr/>
        </p:nvSpPr>
        <p:spPr>
          <a:xfrm>
            <a:off x="997524" y="1380737"/>
            <a:ext cx="7137071" cy="646331"/>
          </a:xfrm>
          <a:prstGeom prst="rect">
            <a:avLst/>
          </a:prstGeom>
        </p:spPr>
        <p:txBody>
          <a:bodyPr wrap="square">
            <a:spAutoFit/>
          </a:bodyPr>
          <a:lstStyle/>
          <a:p>
            <a:r>
              <a:rPr lang="en-US" dirty="0" err="1">
                <a:solidFill>
                  <a:srgbClr val="0070C0"/>
                </a:solidFill>
              </a:rPr>
              <a:t>Nanorods</a:t>
            </a:r>
            <a:r>
              <a:rPr lang="en-US" dirty="0">
                <a:solidFill>
                  <a:srgbClr val="0070C0"/>
                </a:solidFill>
              </a:rPr>
              <a:t> </a:t>
            </a:r>
            <a:r>
              <a:rPr lang="en-US" dirty="0"/>
              <a:t>are solid nanofibers. </a:t>
            </a:r>
          </a:p>
          <a:p>
            <a:endParaRPr lang="en-US" dirty="0"/>
          </a:p>
        </p:txBody>
      </p:sp>
      <p:pic>
        <p:nvPicPr>
          <p:cNvPr id="655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524" y="2131807"/>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997524" y="4612965"/>
            <a:ext cx="1826141" cy="369332"/>
          </a:xfrm>
          <a:prstGeom prst="rect">
            <a:avLst/>
          </a:prstGeom>
          <a:noFill/>
        </p:spPr>
        <p:txBody>
          <a:bodyPr wrap="none" rtlCol="0">
            <a:spAutoFit/>
          </a:bodyPr>
          <a:lstStyle/>
          <a:p>
            <a:r>
              <a:rPr lang="it-IT" dirty="0"/>
              <a:t>Gold </a:t>
            </a:r>
            <a:r>
              <a:rPr lang="it-IT" dirty="0" err="1"/>
              <a:t>nanoroads</a:t>
            </a:r>
            <a:endParaRPr lang="it-IT" dirty="0"/>
          </a:p>
        </p:txBody>
      </p:sp>
      <p:pic>
        <p:nvPicPr>
          <p:cNvPr id="655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7411" y="2131807"/>
            <a:ext cx="4676775"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asellaDiTesto 9"/>
          <p:cNvSpPr txBox="1"/>
          <p:nvPr/>
        </p:nvSpPr>
        <p:spPr>
          <a:xfrm>
            <a:off x="5199410" y="5893520"/>
            <a:ext cx="1830373" cy="369332"/>
          </a:xfrm>
          <a:prstGeom prst="rect">
            <a:avLst/>
          </a:prstGeom>
          <a:noFill/>
        </p:spPr>
        <p:txBody>
          <a:bodyPr wrap="none" rtlCol="0">
            <a:spAutoFit/>
          </a:bodyPr>
          <a:lstStyle/>
          <a:p>
            <a:r>
              <a:rPr lang="it-IT" dirty="0"/>
              <a:t>TiO</a:t>
            </a:r>
            <a:r>
              <a:rPr lang="it-IT" baseline="-25000" dirty="0"/>
              <a:t>2</a:t>
            </a:r>
            <a:r>
              <a:rPr lang="it-IT" dirty="0"/>
              <a:t> </a:t>
            </a:r>
            <a:r>
              <a:rPr lang="it-IT" dirty="0" err="1"/>
              <a:t>nanoroads</a:t>
            </a:r>
            <a:endParaRPr lang="it-IT" dirty="0"/>
          </a:p>
        </p:txBody>
      </p:sp>
    </p:spTree>
    <p:extLst>
      <p:ext uri="{BB962C8B-B14F-4D97-AF65-F5344CB8AC3E}">
        <p14:creationId xmlns:p14="http://schemas.microsoft.com/office/powerpoint/2010/main" val="455006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a:t>Nanomaterials</a:t>
            </a:r>
            <a:r>
              <a:rPr lang="it-IT" b="1" dirty="0"/>
              <a:t>: </a:t>
            </a:r>
            <a:r>
              <a:rPr lang="it-IT" b="1" dirty="0" err="1"/>
              <a:t>Nanoplates</a:t>
            </a:r>
            <a:endParaRPr lang="it-IT" b="1" dirty="0"/>
          </a:p>
        </p:txBody>
      </p:sp>
      <p:sp>
        <p:nvSpPr>
          <p:cNvPr id="2" name="Rettangolo 1"/>
          <p:cNvSpPr/>
          <p:nvPr/>
        </p:nvSpPr>
        <p:spPr>
          <a:xfrm>
            <a:off x="997524" y="1380737"/>
            <a:ext cx="7137071" cy="1200329"/>
          </a:xfrm>
          <a:prstGeom prst="rect">
            <a:avLst/>
          </a:prstGeom>
        </p:spPr>
        <p:txBody>
          <a:bodyPr wrap="square">
            <a:spAutoFit/>
          </a:bodyPr>
          <a:lstStyle/>
          <a:p>
            <a:r>
              <a:rPr lang="en-US" dirty="0"/>
              <a:t>A </a:t>
            </a:r>
            <a:r>
              <a:rPr lang="en-US" dirty="0" err="1">
                <a:solidFill>
                  <a:srgbClr val="0070C0"/>
                </a:solidFill>
              </a:rPr>
              <a:t>nanoplate</a:t>
            </a:r>
            <a:r>
              <a:rPr lang="en-US" dirty="0">
                <a:solidFill>
                  <a:srgbClr val="0070C0"/>
                </a:solidFill>
              </a:rPr>
              <a:t> </a:t>
            </a:r>
            <a:r>
              <a:rPr lang="en-US" dirty="0"/>
              <a:t>has one external dimension in the nanoscale, and if the two larger dimensions are significantly different it is called nanoribbon. </a:t>
            </a:r>
          </a:p>
          <a:p>
            <a:endParaRPr lang="en-US" dirty="0"/>
          </a:p>
        </p:txBody>
      </p:sp>
      <p:pic>
        <p:nvPicPr>
          <p:cNvPr id="6656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r="66270"/>
          <a:stretch/>
        </p:blipFill>
        <p:spPr bwMode="auto">
          <a:xfrm>
            <a:off x="1805024" y="2581066"/>
            <a:ext cx="2018808" cy="3212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1758177" y="6125274"/>
            <a:ext cx="1749197" cy="369332"/>
          </a:xfrm>
          <a:prstGeom prst="rect">
            <a:avLst/>
          </a:prstGeom>
          <a:noFill/>
        </p:spPr>
        <p:txBody>
          <a:bodyPr wrap="none" rtlCol="0">
            <a:spAutoFit/>
          </a:bodyPr>
          <a:lstStyle/>
          <a:p>
            <a:r>
              <a:rPr lang="it-IT" dirty="0"/>
              <a:t>Gold </a:t>
            </a:r>
            <a:r>
              <a:rPr lang="it-IT" dirty="0" err="1"/>
              <a:t>nanoplate</a:t>
            </a:r>
            <a:endParaRPr lang="it-IT" dirty="0"/>
          </a:p>
        </p:txBody>
      </p:sp>
      <p:pic>
        <p:nvPicPr>
          <p:cNvPr id="665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7422" y="2581066"/>
            <a:ext cx="3771131" cy="3212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4891202" y="6147049"/>
            <a:ext cx="1710725" cy="369332"/>
          </a:xfrm>
          <a:prstGeom prst="rect">
            <a:avLst/>
          </a:prstGeom>
          <a:noFill/>
        </p:spPr>
        <p:txBody>
          <a:bodyPr wrap="none" rtlCol="0">
            <a:spAutoFit/>
          </a:bodyPr>
          <a:lstStyle/>
          <a:p>
            <a:r>
              <a:rPr lang="it-IT" dirty="0" err="1"/>
              <a:t>ZnO</a:t>
            </a:r>
            <a:r>
              <a:rPr lang="it-IT" dirty="0"/>
              <a:t> </a:t>
            </a:r>
            <a:r>
              <a:rPr lang="it-IT" dirty="0" err="1"/>
              <a:t>nanoplate</a:t>
            </a:r>
            <a:endParaRPr lang="it-IT" dirty="0"/>
          </a:p>
        </p:txBody>
      </p:sp>
    </p:spTree>
    <p:extLst>
      <p:ext uri="{BB962C8B-B14F-4D97-AF65-F5344CB8AC3E}">
        <p14:creationId xmlns:p14="http://schemas.microsoft.com/office/powerpoint/2010/main" val="3090363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658906" y="96513"/>
            <a:ext cx="8275544" cy="1143000"/>
          </a:xfrm>
        </p:spPr>
        <p:txBody>
          <a:bodyPr>
            <a:normAutofit/>
          </a:bodyPr>
          <a:lstStyle/>
          <a:p>
            <a:r>
              <a:rPr lang="it-IT" b="1" dirty="0" err="1"/>
              <a:t>Nanomaterials</a:t>
            </a:r>
            <a:r>
              <a:rPr lang="it-IT" b="1" dirty="0"/>
              <a:t>: </a:t>
            </a:r>
            <a:r>
              <a:rPr lang="it-IT" b="1" dirty="0" err="1"/>
              <a:t>Nanoribbons</a:t>
            </a:r>
            <a:endParaRPr lang="it-IT" b="1" dirty="0"/>
          </a:p>
        </p:txBody>
      </p:sp>
      <p:sp>
        <p:nvSpPr>
          <p:cNvPr id="2" name="Rettangolo 1"/>
          <p:cNvSpPr/>
          <p:nvPr/>
        </p:nvSpPr>
        <p:spPr>
          <a:xfrm>
            <a:off x="712520" y="1297610"/>
            <a:ext cx="8039594" cy="646331"/>
          </a:xfrm>
          <a:prstGeom prst="rect">
            <a:avLst/>
          </a:prstGeom>
        </p:spPr>
        <p:txBody>
          <a:bodyPr wrap="square">
            <a:spAutoFit/>
          </a:bodyPr>
          <a:lstStyle/>
          <a:p>
            <a:r>
              <a:rPr lang="en-US" dirty="0"/>
              <a:t>If the two larger dimensions are significantly different it is called nanoribbon. </a:t>
            </a:r>
          </a:p>
          <a:p>
            <a:endParaRPr lang="en-US" dirty="0"/>
          </a:p>
        </p:txBody>
      </p:sp>
      <p:pic>
        <p:nvPicPr>
          <p:cNvPr id="51202" name="Picture 2" descr="https://www.researchgate.net/profile/Ruitao_Lv/publication/229081684/figure/fig7/AS:601654663594017@1520457058768/Unzipping-CNTs-into-GNRs-a-Intercalation-exfoliation-of-MWCNTs-involving-treatments_W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170" y="1842402"/>
            <a:ext cx="6436425" cy="4679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360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658906" y="96513"/>
            <a:ext cx="8275544" cy="1143000"/>
          </a:xfrm>
        </p:spPr>
        <p:txBody>
          <a:bodyPr>
            <a:normAutofit/>
          </a:bodyPr>
          <a:lstStyle/>
          <a:p>
            <a:r>
              <a:rPr lang="it-IT" b="1" dirty="0" err="1"/>
              <a:t>Nanomaterials</a:t>
            </a:r>
            <a:r>
              <a:rPr lang="it-IT" b="1" dirty="0"/>
              <a:t>: </a:t>
            </a:r>
            <a:r>
              <a:rPr lang="it-IT" b="1" dirty="0" err="1"/>
              <a:t>Nanoribbons</a:t>
            </a:r>
            <a:endParaRPr lang="it-IT" b="1" dirty="0"/>
          </a:p>
        </p:txBody>
      </p:sp>
      <p:sp>
        <p:nvSpPr>
          <p:cNvPr id="3" name="Rettangolo 2"/>
          <p:cNvSpPr/>
          <p:nvPr/>
        </p:nvSpPr>
        <p:spPr>
          <a:xfrm>
            <a:off x="1603167" y="1713108"/>
            <a:ext cx="5830785" cy="3970318"/>
          </a:xfrm>
          <a:prstGeom prst="rect">
            <a:avLst/>
          </a:prstGeom>
        </p:spPr>
        <p:txBody>
          <a:bodyPr wrap="square">
            <a:spAutoFit/>
          </a:bodyPr>
          <a:lstStyle/>
          <a:p>
            <a:r>
              <a:rPr lang="en-US" dirty="0"/>
              <a:t>(a)Intercalation-exfoliation of MWCNTs, involving treatments in liquid NH</a:t>
            </a:r>
            <a:r>
              <a:rPr lang="en-US" baseline="-25000" dirty="0"/>
              <a:t>3</a:t>
            </a:r>
            <a:r>
              <a:rPr lang="en-US" dirty="0"/>
              <a:t> and Li, and subsequent exfoliation using </a:t>
            </a:r>
            <a:r>
              <a:rPr lang="en-US" dirty="0" err="1"/>
              <a:t>HCl</a:t>
            </a:r>
            <a:r>
              <a:rPr lang="en-US" dirty="0"/>
              <a:t> and heat treatments, </a:t>
            </a:r>
          </a:p>
          <a:p>
            <a:r>
              <a:rPr lang="en-US" dirty="0"/>
              <a:t>(b) a chemical route involving acid reactions that start to break carbon-carbon bonds (e.g. using H</a:t>
            </a:r>
            <a:r>
              <a:rPr lang="en-US" baseline="-25000" dirty="0"/>
              <a:t>2</a:t>
            </a:r>
            <a:r>
              <a:rPr lang="en-US" dirty="0"/>
              <a:t>SO</a:t>
            </a:r>
            <a:r>
              <a:rPr lang="en-US" baseline="-25000" dirty="0"/>
              <a:t>4</a:t>
            </a:r>
            <a:r>
              <a:rPr lang="en-US" dirty="0"/>
              <a:t> and KMnO</a:t>
            </a:r>
            <a:r>
              <a:rPr lang="en-US" baseline="-25000" dirty="0"/>
              <a:t>4</a:t>
            </a:r>
            <a:r>
              <a:rPr lang="en-US" dirty="0"/>
              <a:t> as oxidizing agents), </a:t>
            </a:r>
          </a:p>
          <a:p>
            <a:r>
              <a:rPr lang="en-US" dirty="0"/>
              <a:t>(c) a catalytic approach, in which metal nanoparticles 'cut' the nanotube longitudinally like a pair of scissors, (d) an electrical method by passing an electric current through a nanotube </a:t>
            </a:r>
          </a:p>
          <a:p>
            <a:r>
              <a:rPr lang="en-US" dirty="0"/>
              <a:t>(e) a physicochemical method by embedding the tubes in a polymer matrix followed by </a:t>
            </a:r>
            <a:r>
              <a:rPr lang="en-US" dirty="0" err="1"/>
              <a:t>Ar</a:t>
            </a:r>
            <a:r>
              <a:rPr lang="en-US" dirty="0"/>
              <a:t> plasma treatment. </a:t>
            </a:r>
          </a:p>
          <a:p>
            <a:r>
              <a:rPr lang="en-US" dirty="0"/>
              <a:t>(f ) The resulting structures are either GNRs or graphene sheets</a:t>
            </a:r>
            <a:endParaRPr lang="it-IT" dirty="0"/>
          </a:p>
        </p:txBody>
      </p:sp>
    </p:spTree>
    <p:extLst>
      <p:ext uri="{BB962C8B-B14F-4D97-AF65-F5344CB8AC3E}">
        <p14:creationId xmlns:p14="http://schemas.microsoft.com/office/powerpoint/2010/main" val="2549639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4307589" cy="400110"/>
          </a:xfrm>
          <a:prstGeom prst="rect">
            <a:avLst/>
          </a:prstGeom>
        </p:spPr>
        <p:txBody>
          <a:bodyPr wrap="none">
            <a:spAutoFit/>
          </a:bodyPr>
          <a:lstStyle/>
          <a:p>
            <a:r>
              <a:rPr lang="it-IT" sz="2000" b="1" dirty="0">
                <a:solidFill>
                  <a:srgbClr val="B77513"/>
                </a:solidFill>
              </a:rPr>
              <a:t>Natural </a:t>
            </a:r>
            <a:r>
              <a:rPr lang="it-IT" sz="2000" b="1" dirty="0" err="1">
                <a:solidFill>
                  <a:srgbClr val="B77513"/>
                </a:solidFill>
              </a:rPr>
              <a:t>sources</a:t>
            </a:r>
            <a:r>
              <a:rPr lang="it-IT" sz="2000" b="1" dirty="0">
                <a:solidFill>
                  <a:srgbClr val="B77513"/>
                </a:solidFill>
              </a:rPr>
              <a:t> of </a:t>
            </a:r>
            <a:r>
              <a:rPr lang="it-IT" sz="2000" b="1" dirty="0" err="1">
                <a:solidFill>
                  <a:srgbClr val="B77513"/>
                </a:solidFill>
              </a:rPr>
              <a:t>nanomaterials</a:t>
            </a:r>
            <a:r>
              <a:rPr lang="it-IT" b="1" dirty="0">
                <a:solidFill>
                  <a:srgbClr val="B77513"/>
                </a:solidFill>
              </a:rPr>
              <a:t> </a:t>
            </a:r>
          </a:p>
        </p:txBody>
      </p:sp>
      <p:pic>
        <p:nvPicPr>
          <p:cNvPr id="56322" name="Picture 2" descr="Risultato immagini per spider-mite silk and nanomater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774" y="866899"/>
            <a:ext cx="7514039" cy="557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16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4307589" cy="400110"/>
          </a:xfrm>
          <a:prstGeom prst="rect">
            <a:avLst/>
          </a:prstGeom>
        </p:spPr>
        <p:txBody>
          <a:bodyPr wrap="none">
            <a:spAutoFit/>
          </a:bodyPr>
          <a:lstStyle/>
          <a:p>
            <a:r>
              <a:rPr lang="it-IT" sz="2000" b="1" dirty="0">
                <a:solidFill>
                  <a:srgbClr val="B77513"/>
                </a:solidFill>
              </a:rPr>
              <a:t>Natural </a:t>
            </a:r>
            <a:r>
              <a:rPr lang="it-IT" sz="2000" b="1" dirty="0" err="1">
                <a:solidFill>
                  <a:srgbClr val="B77513"/>
                </a:solidFill>
              </a:rPr>
              <a:t>sources</a:t>
            </a:r>
            <a:r>
              <a:rPr lang="it-IT" sz="2000" b="1" dirty="0">
                <a:solidFill>
                  <a:srgbClr val="B77513"/>
                </a:solidFill>
              </a:rPr>
              <a:t> of </a:t>
            </a:r>
            <a:r>
              <a:rPr lang="it-IT" sz="2000" b="1" dirty="0" err="1">
                <a:solidFill>
                  <a:srgbClr val="B77513"/>
                </a:solidFill>
              </a:rPr>
              <a:t>nanomaterials</a:t>
            </a:r>
            <a:r>
              <a:rPr lang="it-IT" b="1" dirty="0">
                <a:solidFill>
                  <a:srgbClr val="B77513"/>
                </a:solidFill>
              </a:rPr>
              <a:t> </a:t>
            </a:r>
          </a:p>
        </p:txBody>
      </p:sp>
      <p:sp>
        <p:nvSpPr>
          <p:cNvPr id="13" name="Rettangolo 12"/>
          <p:cNvSpPr/>
          <p:nvPr/>
        </p:nvSpPr>
        <p:spPr>
          <a:xfrm>
            <a:off x="754082" y="933340"/>
            <a:ext cx="7748650" cy="923330"/>
          </a:xfrm>
          <a:prstGeom prst="rect">
            <a:avLst/>
          </a:prstGeom>
        </p:spPr>
        <p:txBody>
          <a:bodyPr wrap="square">
            <a:spAutoFit/>
          </a:bodyPr>
          <a:lstStyle/>
          <a:p>
            <a:r>
              <a:rPr lang="en-US" dirty="0"/>
              <a:t>Biological systems often feature functional nanomaterials. </a:t>
            </a:r>
          </a:p>
          <a:p>
            <a:endParaRPr lang="en-US" dirty="0"/>
          </a:p>
          <a:p>
            <a:r>
              <a:rPr lang="en-US" dirty="0"/>
              <a:t> </a:t>
            </a:r>
            <a:endParaRPr lang="it-IT" dirty="0"/>
          </a:p>
        </p:txBody>
      </p:sp>
      <p:pic>
        <p:nvPicPr>
          <p:cNvPr id="460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734" y="2470068"/>
            <a:ext cx="3064496" cy="229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ttangolo 14"/>
          <p:cNvSpPr/>
          <p:nvPr/>
        </p:nvSpPr>
        <p:spPr>
          <a:xfrm>
            <a:off x="628071" y="1627219"/>
            <a:ext cx="3373913" cy="646331"/>
          </a:xfrm>
          <a:prstGeom prst="rect">
            <a:avLst/>
          </a:prstGeom>
        </p:spPr>
        <p:txBody>
          <a:bodyPr wrap="square">
            <a:spAutoFit/>
          </a:bodyPr>
          <a:lstStyle/>
          <a:p>
            <a:r>
              <a:rPr lang="en-US" dirty="0"/>
              <a:t>Lotus effect, hydrophobic effect </a:t>
            </a:r>
          </a:p>
          <a:p>
            <a:r>
              <a:rPr lang="en-US" dirty="0"/>
              <a:t>with self-cleaning ability </a:t>
            </a:r>
            <a:endParaRPr lang="it-IT" dirty="0"/>
          </a:p>
        </p:txBody>
      </p:sp>
      <p:sp>
        <p:nvSpPr>
          <p:cNvPr id="2" name="Rettangolo 1"/>
          <p:cNvSpPr/>
          <p:nvPr/>
        </p:nvSpPr>
        <p:spPr>
          <a:xfrm>
            <a:off x="4572000" y="2186210"/>
            <a:ext cx="4572000" cy="1477328"/>
          </a:xfrm>
          <a:prstGeom prst="rect">
            <a:avLst/>
          </a:prstGeom>
        </p:spPr>
        <p:txBody>
          <a:bodyPr>
            <a:spAutoFit/>
          </a:bodyPr>
          <a:lstStyle/>
          <a:p>
            <a:pPr>
              <a:buFont typeface="Arial"/>
              <a:buChar char="•"/>
            </a:pPr>
            <a:r>
              <a:rPr lang="it-IT" dirty="0"/>
              <a:t> vetri autopulenti</a:t>
            </a:r>
          </a:p>
          <a:p>
            <a:pPr>
              <a:buFont typeface="Arial"/>
              <a:buChar char="•"/>
            </a:pPr>
            <a:r>
              <a:rPr lang="it-IT" dirty="0"/>
              <a:t> lenti antigraffio</a:t>
            </a:r>
          </a:p>
          <a:p>
            <a:pPr>
              <a:buFont typeface="Arial"/>
              <a:buChar char="•"/>
            </a:pPr>
            <a:r>
              <a:rPr lang="it-IT" dirty="0"/>
              <a:t> finestre autopulenti</a:t>
            </a:r>
          </a:p>
          <a:p>
            <a:pPr>
              <a:buFont typeface="Arial"/>
              <a:buChar char="•"/>
            </a:pPr>
            <a:r>
              <a:rPr lang="it-IT" dirty="0"/>
              <a:t> parabrezza e schermi più robusti</a:t>
            </a:r>
          </a:p>
          <a:p>
            <a:pPr>
              <a:buFont typeface="Arial"/>
              <a:buChar char="•"/>
            </a:pPr>
            <a:r>
              <a:rPr lang="it-IT" dirty="0"/>
              <a:t> vestiti </a:t>
            </a:r>
            <a:r>
              <a:rPr lang="it-IT" dirty="0" err="1"/>
              <a:t>smart</a:t>
            </a:r>
            <a:endParaRPr lang="it-IT" dirty="0"/>
          </a:p>
        </p:txBody>
      </p:sp>
      <p:pic>
        <p:nvPicPr>
          <p:cNvPr id="4812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4508" y="4168239"/>
            <a:ext cx="3343575" cy="2300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2315026" y="6283709"/>
            <a:ext cx="2249334" cy="369332"/>
          </a:xfrm>
          <a:prstGeom prst="rect">
            <a:avLst/>
          </a:prstGeom>
          <a:noFill/>
        </p:spPr>
        <p:txBody>
          <a:bodyPr wrap="none" rtlCol="0">
            <a:spAutoFit/>
          </a:bodyPr>
          <a:lstStyle/>
          <a:p>
            <a:r>
              <a:rPr lang="it-IT" dirty="0" err="1"/>
              <a:t>Grafene</a:t>
            </a:r>
            <a:r>
              <a:rPr lang="it-IT" dirty="0"/>
              <a:t> </a:t>
            </a:r>
            <a:r>
              <a:rPr lang="it-IT" dirty="0" err="1"/>
              <a:t>based</a:t>
            </a:r>
            <a:r>
              <a:rPr lang="it-IT" dirty="0"/>
              <a:t> </a:t>
            </a:r>
            <a:r>
              <a:rPr lang="it-IT" dirty="0" err="1"/>
              <a:t>films</a:t>
            </a:r>
            <a:endParaRPr lang="it-IT" dirty="0"/>
          </a:p>
        </p:txBody>
      </p:sp>
      <p:pic>
        <p:nvPicPr>
          <p:cNvPr id="4813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53305"/>
          <a:stretch/>
        </p:blipFill>
        <p:spPr bwMode="auto">
          <a:xfrm>
            <a:off x="906901" y="4846794"/>
            <a:ext cx="2178272" cy="1436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347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Self-Cleaning Glass</a:t>
            </a:r>
          </a:p>
        </p:txBody>
      </p:sp>
      <p:sp>
        <p:nvSpPr>
          <p:cNvPr id="7" name="Content Placeholder 6"/>
          <p:cNvSpPr>
            <a:spLocks noGrp="1"/>
          </p:cNvSpPr>
          <p:nvPr>
            <p:ph idx="1"/>
          </p:nvPr>
        </p:nvSpPr>
        <p:spPr>
          <a:xfrm>
            <a:off x="658906" y="1389435"/>
            <a:ext cx="3562898" cy="4272064"/>
          </a:xfrm>
        </p:spPr>
        <p:txBody>
          <a:bodyPr>
            <a:normAutofit/>
          </a:bodyPr>
          <a:lstStyle/>
          <a:p>
            <a:pPr>
              <a:buNone/>
            </a:pPr>
            <a:r>
              <a:rPr lang="en-US" sz="2800" dirty="0">
                <a:solidFill>
                  <a:srgbClr val="FF0000"/>
                </a:solidFill>
              </a:rPr>
              <a:t>What is it?</a:t>
            </a:r>
          </a:p>
          <a:p>
            <a:r>
              <a:rPr lang="en-US" sz="2800" dirty="0"/>
              <a:t>Thin film of TiO</a:t>
            </a:r>
            <a:r>
              <a:rPr lang="en-US" sz="2800" baseline="-25000" dirty="0"/>
              <a:t>2</a:t>
            </a:r>
            <a:r>
              <a:rPr lang="en-US" sz="2800" dirty="0"/>
              <a:t> bonded to glass</a:t>
            </a:r>
          </a:p>
          <a:p>
            <a:pPr>
              <a:buNone/>
            </a:pPr>
            <a:r>
              <a:rPr lang="en-US" sz="2800" dirty="0">
                <a:solidFill>
                  <a:srgbClr val="FF0000"/>
                </a:solidFill>
              </a:rPr>
              <a:t>Advantages</a:t>
            </a:r>
          </a:p>
          <a:p>
            <a:pPr lvl="0"/>
            <a:r>
              <a:rPr lang="en-US" sz="2800" dirty="0"/>
              <a:t>Reduces energy usage</a:t>
            </a:r>
          </a:p>
        </p:txBody>
      </p:sp>
      <p:pic>
        <p:nvPicPr>
          <p:cNvPr id="8" name="Picture 5" descr="null"/>
          <p:cNvPicPr>
            <a:picLocks noChangeAspect="1" noChangeArrowheads="1"/>
          </p:cNvPicPr>
          <p:nvPr/>
        </p:nvPicPr>
        <p:blipFill>
          <a:blip r:embed="rId3" cstate="print"/>
          <a:srcRect/>
          <a:stretch>
            <a:fillRect/>
          </a:stretch>
        </p:blipFill>
        <p:spPr bwMode="auto">
          <a:xfrm>
            <a:off x="4406427" y="1238066"/>
            <a:ext cx="4343400" cy="3074988"/>
          </a:xfrm>
          <a:prstGeom prst="rect">
            <a:avLst/>
          </a:prstGeom>
          <a:noFill/>
        </p:spPr>
      </p:pic>
      <p:sp>
        <p:nvSpPr>
          <p:cNvPr id="9" name="Text Box 6"/>
          <p:cNvSpPr txBox="1">
            <a:spLocks noChangeArrowheads="1"/>
          </p:cNvSpPr>
          <p:nvPr/>
        </p:nvSpPr>
        <p:spPr bwMode="auto">
          <a:xfrm>
            <a:off x="5760731" y="4133481"/>
            <a:ext cx="1903085" cy="369332"/>
          </a:xfrm>
          <a:prstGeom prst="rect">
            <a:avLst/>
          </a:prstGeom>
          <a:solidFill>
            <a:srgbClr val="FFFFFF"/>
          </a:solidFill>
          <a:ln w="9525">
            <a:noFill/>
            <a:miter lim="800000"/>
            <a:headEnd/>
            <a:tailEnd/>
          </a:ln>
          <a:effectLst/>
        </p:spPr>
        <p:txBody>
          <a:bodyPr wrap="none">
            <a:spAutoFit/>
          </a:bodyPr>
          <a:lstStyle/>
          <a:p>
            <a:pPr algn="l" rtl="0" eaLnBrk="0" fontAlgn="base" hangingPunct="0">
              <a:spcBef>
                <a:spcPct val="0"/>
              </a:spcBef>
              <a:spcAft>
                <a:spcPct val="0"/>
              </a:spcAft>
            </a:pPr>
            <a:r>
              <a:rPr lang="en-US" i="1" kern="1200" dirty="0">
                <a:latin typeface="Calibri" pitchFamily="34" charset="0"/>
                <a:ea typeface="+mn-ea"/>
                <a:cs typeface="+mn-cs"/>
              </a:rPr>
              <a:t>Self-cleaning glass</a:t>
            </a:r>
          </a:p>
        </p:txBody>
      </p:sp>
      <p:sp>
        <p:nvSpPr>
          <p:cNvPr id="10" name="Text Box 10"/>
          <p:cNvSpPr txBox="1">
            <a:spLocks noChangeArrowheads="1"/>
          </p:cNvSpPr>
          <p:nvPr/>
        </p:nvSpPr>
        <p:spPr bwMode="auto">
          <a:xfrm>
            <a:off x="7453006" y="4554168"/>
            <a:ext cx="1093441" cy="276999"/>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US" sz="1200" kern="1200" dirty="0">
                <a:latin typeface="Calibri" pitchFamily="34" charset="0"/>
                <a:ea typeface="+mn-ea"/>
                <a:cs typeface="+mn-cs"/>
              </a:rPr>
              <a:t>PPG Industries</a:t>
            </a:r>
          </a:p>
        </p:txBody>
      </p:sp>
      <p:sp>
        <p:nvSpPr>
          <p:cNvPr id="12" name="Content Placeholder 6"/>
          <p:cNvSpPr txBox="1">
            <a:spLocks/>
          </p:cNvSpPr>
          <p:nvPr/>
        </p:nvSpPr>
        <p:spPr bwMode="auto">
          <a:xfrm>
            <a:off x="658906" y="4371810"/>
            <a:ext cx="7979256" cy="1809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65125" indent="-282575">
              <a:spcBef>
                <a:spcPts val="600"/>
              </a:spcBef>
              <a:buClr>
                <a:schemeClr val="accent1"/>
              </a:buClr>
              <a:buSzPct val="80000"/>
              <a:buFont typeface="Wingdings 2" pitchFamily="18" charset="2"/>
              <a:buChar char=""/>
            </a:pPr>
            <a:r>
              <a:rPr lang="en-US" sz="2800" dirty="0">
                <a:latin typeface="+mn-lt"/>
              </a:rPr>
              <a:t>Reduces cost and effort of cleaning glass</a:t>
            </a:r>
          </a:p>
          <a:p>
            <a:pPr marL="365125" indent="-282575">
              <a:spcBef>
                <a:spcPts val="600"/>
              </a:spcBef>
              <a:buClr>
                <a:schemeClr val="accent1"/>
              </a:buClr>
              <a:buSzPct val="80000"/>
            </a:pPr>
            <a:r>
              <a:rPr lang="en-US" sz="2800" dirty="0">
                <a:solidFill>
                  <a:srgbClr val="FF0000"/>
                </a:solidFill>
                <a:latin typeface="+mn-lt"/>
              </a:rPr>
              <a:t>Why Nano?</a:t>
            </a:r>
          </a:p>
          <a:p>
            <a:pPr marL="365125" indent="-282575">
              <a:spcBef>
                <a:spcPts val="600"/>
              </a:spcBef>
              <a:buClr>
                <a:schemeClr val="accent1"/>
              </a:buClr>
              <a:buSzPct val="80000"/>
              <a:buFont typeface="Wingdings 2" pitchFamily="18" charset="2"/>
              <a:buChar char=""/>
            </a:pPr>
            <a:r>
              <a:rPr lang="en-US" sz="2800" dirty="0">
                <a:latin typeface="+mn-lt"/>
              </a:rPr>
              <a:t>Film doesn’t change glass color</a:t>
            </a:r>
          </a:p>
          <a:p>
            <a:pPr marL="365125" indent="-282575">
              <a:spcBef>
                <a:spcPts val="600"/>
              </a:spcBef>
              <a:buClr>
                <a:schemeClr val="accent1"/>
              </a:buClr>
              <a:buSzPct val="80000"/>
              <a:buFont typeface="Wingdings 2" pitchFamily="18" charset="2"/>
              <a:buChar char=""/>
            </a:pPr>
            <a:r>
              <a:rPr lang="en-US" sz="2800" dirty="0">
                <a:latin typeface="+mn-lt"/>
              </a:rPr>
              <a:t>Nano-size enhances the photocatalytic effect</a:t>
            </a:r>
          </a:p>
        </p:txBody>
      </p:sp>
    </p:spTree>
    <p:extLst>
      <p:ext uri="{BB962C8B-B14F-4D97-AF65-F5344CB8AC3E}">
        <p14:creationId xmlns:p14="http://schemas.microsoft.com/office/powerpoint/2010/main" val="2999705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Change, Big Savings</a:t>
            </a:r>
          </a:p>
        </p:txBody>
      </p:sp>
      <p:pic>
        <p:nvPicPr>
          <p:cNvPr id="53250" name="Picture 2">
            <a:hlinkClick r:id="rId3"/>
          </p:cNvPr>
          <p:cNvPicPr>
            <a:picLocks noGrp="1" noChangeAspect="1" noChangeArrowheads="1"/>
          </p:cNvPicPr>
          <p:nvPr>
            <p:ph sz="half" idx="2"/>
          </p:nvPr>
        </p:nvPicPr>
        <p:blipFill>
          <a:blip r:embed="rId4" cstate="print"/>
          <a:srcRect/>
          <a:stretch>
            <a:fillRect/>
          </a:stretch>
        </p:blipFill>
        <p:spPr bwMode="auto">
          <a:xfrm>
            <a:off x="4441825" y="1725182"/>
            <a:ext cx="4187825" cy="2355652"/>
          </a:xfrm>
          <a:prstGeom prst="rect">
            <a:avLst/>
          </a:prstGeom>
          <a:noFill/>
          <a:ln w="9525">
            <a:noFill/>
            <a:miter lim="800000"/>
            <a:headEnd/>
            <a:tailEnd/>
          </a:ln>
        </p:spPr>
      </p:pic>
      <p:sp>
        <p:nvSpPr>
          <p:cNvPr id="8" name="Content Placeholder 6"/>
          <p:cNvSpPr txBox="1">
            <a:spLocks/>
          </p:cNvSpPr>
          <p:nvPr/>
        </p:nvSpPr>
        <p:spPr bwMode="auto">
          <a:xfrm>
            <a:off x="658906" y="1569936"/>
            <a:ext cx="3562898" cy="3002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65125" marR="0" lvl="0" indent="-282575"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defRPr/>
            </a:pPr>
            <a:r>
              <a:rPr kumimoji="0" lang="en-US" sz="2400" b="0" i="0" u="none" strike="noStrike" kern="1200" cap="none" spc="0" normalizeH="0" baseline="0" noProof="0" dirty="0">
                <a:ln>
                  <a:noFill/>
                </a:ln>
                <a:solidFill>
                  <a:srgbClr val="FF0000"/>
                </a:solidFill>
                <a:effectLst/>
                <a:uLnTx/>
                <a:uFillTx/>
                <a:latin typeface="+mn-lt"/>
                <a:ea typeface="+mn-ea"/>
                <a:cs typeface="+mn-cs"/>
              </a:rPr>
              <a:t>What is it?</a:t>
            </a:r>
          </a:p>
          <a:p>
            <a:pPr marL="365125" marR="0" lvl="0" indent="-282575" algn="l" defTabSz="914400" rtl="0" eaLnBrk="1" fontAlgn="base" latinLnBrk="0" hangingPunct="1">
              <a:lnSpc>
                <a:spcPct val="100000"/>
              </a:lnSpc>
              <a:spcBef>
                <a:spcPts val="600"/>
              </a:spcBef>
              <a:spcAft>
                <a:spcPct val="0"/>
              </a:spcAft>
              <a:buClr>
                <a:schemeClr val="accent1"/>
              </a:buClr>
              <a:buSzPct val="80000"/>
              <a:buFont typeface="Wingdings 2" pitchFamily="18" charset="2"/>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Thin film of polymer bonded to paint</a:t>
            </a:r>
          </a:p>
          <a:p>
            <a:pPr marL="365125" marR="0" lvl="0" indent="-282575"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defRPr/>
            </a:pPr>
            <a:r>
              <a:rPr kumimoji="0" lang="en-US" sz="2400" b="0" i="0" u="none" strike="noStrike" kern="1200" cap="none" spc="0" normalizeH="0" baseline="0" noProof="0" dirty="0">
                <a:ln>
                  <a:noFill/>
                </a:ln>
                <a:solidFill>
                  <a:srgbClr val="FF0000"/>
                </a:solidFill>
                <a:effectLst/>
                <a:uLnTx/>
                <a:uFillTx/>
                <a:latin typeface="+mn-lt"/>
                <a:ea typeface="+mn-ea"/>
                <a:cs typeface="+mn-cs"/>
              </a:rPr>
              <a:t>Advantages</a:t>
            </a:r>
          </a:p>
          <a:p>
            <a:pPr marL="365125" lvl="0" indent="-282575">
              <a:spcBef>
                <a:spcPts val="600"/>
              </a:spcBef>
              <a:buClr>
                <a:srgbClr val="D34817"/>
              </a:buClr>
              <a:buSzPct val="80000"/>
              <a:buFont typeface="Wingdings 2" pitchFamily="18" charset="2"/>
              <a:buChar char=""/>
            </a:pPr>
            <a:r>
              <a:rPr lang="en-US" sz="2400" dirty="0">
                <a:solidFill>
                  <a:prstClr val="black"/>
                </a:solidFill>
                <a:latin typeface="Gill Sans MT"/>
              </a:rPr>
              <a:t>Reduces friction-causing debris build-up on plane surface</a:t>
            </a:r>
          </a:p>
        </p:txBody>
      </p:sp>
      <p:sp>
        <p:nvSpPr>
          <p:cNvPr id="9" name="Content Placeholder 6"/>
          <p:cNvSpPr txBox="1">
            <a:spLocks/>
          </p:cNvSpPr>
          <p:nvPr/>
        </p:nvSpPr>
        <p:spPr bwMode="auto">
          <a:xfrm>
            <a:off x="658906" y="4351862"/>
            <a:ext cx="7979256" cy="14011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65125" lvl="0" indent="-282575">
              <a:spcBef>
                <a:spcPts val="600"/>
              </a:spcBef>
              <a:buClr>
                <a:schemeClr val="accent1"/>
              </a:buClr>
              <a:buSzPct val="80000"/>
              <a:buFont typeface="Wingdings 2" pitchFamily="18" charset="2"/>
              <a:buChar char=""/>
            </a:pPr>
            <a:r>
              <a:rPr lang="en-US" sz="2400" dirty="0">
                <a:latin typeface="+mn-lt"/>
              </a:rPr>
              <a:t>Reduces fuel consumption 1-2% </a:t>
            </a:r>
            <a:r>
              <a:rPr lang="en-US" sz="2400" dirty="0">
                <a:latin typeface="+mn-lt"/>
                <a:sym typeface="Wingdings 3"/>
              </a:rPr>
              <a:t> ~$22 million</a:t>
            </a:r>
            <a:endParaRPr lang="en-US" sz="2400" dirty="0">
              <a:latin typeface="+mn-lt"/>
            </a:endParaRPr>
          </a:p>
          <a:p>
            <a:pPr marL="365125" indent="-282575">
              <a:spcBef>
                <a:spcPts val="600"/>
              </a:spcBef>
              <a:buClr>
                <a:schemeClr val="accent1"/>
              </a:buClr>
              <a:buSzPct val="80000"/>
            </a:pPr>
            <a:r>
              <a:rPr lang="en-US" sz="2400" dirty="0">
                <a:solidFill>
                  <a:srgbClr val="FF0000"/>
                </a:solidFill>
                <a:latin typeface="+mn-lt"/>
              </a:rPr>
              <a:t>Why Nano?</a:t>
            </a:r>
          </a:p>
          <a:p>
            <a:pPr marL="365125" indent="-282575">
              <a:spcBef>
                <a:spcPts val="600"/>
              </a:spcBef>
              <a:buClr>
                <a:schemeClr val="accent1"/>
              </a:buClr>
              <a:buSzPct val="80000"/>
              <a:buFont typeface="Wingdings 2" pitchFamily="18" charset="2"/>
              <a:buChar char=""/>
            </a:pPr>
            <a:r>
              <a:rPr lang="en-US" sz="2400" dirty="0">
                <a:latin typeface="+mn-lt"/>
              </a:rPr>
              <a:t>Film adds a mere 4 oz to weight of the jet (compared to 176 pounds of paint)</a:t>
            </a:r>
          </a:p>
          <a:p>
            <a:pPr marL="82550">
              <a:spcBef>
                <a:spcPts val="600"/>
              </a:spcBef>
              <a:buClr>
                <a:schemeClr val="accent1"/>
              </a:buClr>
              <a:buSzPct val="80000"/>
            </a:pPr>
            <a:r>
              <a:rPr lang="en-US" sz="2400" dirty="0">
                <a:latin typeface="+mn-lt"/>
              </a:rPr>
              <a:t>		https://www.bbc.com/news/business-12428667</a:t>
            </a:r>
          </a:p>
          <a:p>
            <a:pPr marL="365125" indent="-282575">
              <a:spcBef>
                <a:spcPts val="600"/>
              </a:spcBef>
              <a:buClr>
                <a:schemeClr val="accent1"/>
              </a:buClr>
              <a:buSzPct val="80000"/>
              <a:buFont typeface="Wingdings 2" pitchFamily="18" charset="2"/>
              <a:buChar char=""/>
            </a:pPr>
            <a:endParaRPr lang="en-US" sz="2400" dirty="0">
              <a:latin typeface="+mn-lt"/>
            </a:endParaRPr>
          </a:p>
        </p:txBody>
      </p:sp>
    </p:spTree>
    <p:extLst>
      <p:ext uri="{BB962C8B-B14F-4D97-AF65-F5344CB8AC3E}">
        <p14:creationId xmlns:p14="http://schemas.microsoft.com/office/powerpoint/2010/main" val="1108719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4307589" cy="400110"/>
          </a:xfrm>
          <a:prstGeom prst="rect">
            <a:avLst/>
          </a:prstGeom>
        </p:spPr>
        <p:txBody>
          <a:bodyPr wrap="none">
            <a:spAutoFit/>
          </a:bodyPr>
          <a:lstStyle/>
          <a:p>
            <a:r>
              <a:rPr lang="it-IT" sz="2000" b="1" dirty="0">
                <a:solidFill>
                  <a:srgbClr val="B77513"/>
                </a:solidFill>
              </a:rPr>
              <a:t>Natural </a:t>
            </a:r>
            <a:r>
              <a:rPr lang="it-IT" sz="2000" b="1" dirty="0" err="1">
                <a:solidFill>
                  <a:srgbClr val="B77513"/>
                </a:solidFill>
              </a:rPr>
              <a:t>sources</a:t>
            </a:r>
            <a:r>
              <a:rPr lang="it-IT" sz="2000" b="1" dirty="0">
                <a:solidFill>
                  <a:srgbClr val="B77513"/>
                </a:solidFill>
              </a:rPr>
              <a:t> of </a:t>
            </a:r>
            <a:r>
              <a:rPr lang="it-IT" sz="2000" b="1" dirty="0" err="1">
                <a:solidFill>
                  <a:srgbClr val="B77513"/>
                </a:solidFill>
              </a:rPr>
              <a:t>nanomaterials</a:t>
            </a:r>
            <a:r>
              <a:rPr lang="it-IT" b="1" dirty="0">
                <a:solidFill>
                  <a:srgbClr val="B77513"/>
                </a:solidFill>
              </a:rPr>
              <a:t> </a:t>
            </a:r>
          </a:p>
        </p:txBody>
      </p:sp>
      <p:sp>
        <p:nvSpPr>
          <p:cNvPr id="13" name="Rettangolo 12"/>
          <p:cNvSpPr/>
          <p:nvPr/>
        </p:nvSpPr>
        <p:spPr>
          <a:xfrm>
            <a:off x="754082" y="933340"/>
            <a:ext cx="7748650" cy="923330"/>
          </a:xfrm>
          <a:prstGeom prst="rect">
            <a:avLst/>
          </a:prstGeom>
        </p:spPr>
        <p:txBody>
          <a:bodyPr wrap="square">
            <a:spAutoFit/>
          </a:bodyPr>
          <a:lstStyle/>
          <a:p>
            <a:r>
              <a:rPr lang="en-US" dirty="0"/>
              <a:t>Biological systems often feature functional nanomaterials. </a:t>
            </a:r>
          </a:p>
          <a:p>
            <a:endParaRPr lang="en-US" dirty="0"/>
          </a:p>
          <a:p>
            <a:r>
              <a:rPr lang="en-US" dirty="0"/>
              <a:t> </a:t>
            </a:r>
            <a:endParaRPr lang="it-IT" dirty="0"/>
          </a:p>
        </p:txBody>
      </p:sp>
      <p:pic>
        <p:nvPicPr>
          <p:cNvPr id="57346" name="Picture 2" descr="Risultato immagini per nanomaterials and butterfly wing sc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978" y="1856670"/>
            <a:ext cx="7183376" cy="360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012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4307589" cy="400110"/>
          </a:xfrm>
          <a:prstGeom prst="rect">
            <a:avLst/>
          </a:prstGeom>
        </p:spPr>
        <p:txBody>
          <a:bodyPr wrap="none">
            <a:spAutoFit/>
          </a:bodyPr>
          <a:lstStyle/>
          <a:p>
            <a:r>
              <a:rPr lang="it-IT" sz="2000" b="1" dirty="0">
                <a:solidFill>
                  <a:srgbClr val="B77513"/>
                </a:solidFill>
              </a:rPr>
              <a:t>Natural </a:t>
            </a:r>
            <a:r>
              <a:rPr lang="it-IT" sz="2000" b="1" dirty="0" err="1">
                <a:solidFill>
                  <a:srgbClr val="B77513"/>
                </a:solidFill>
              </a:rPr>
              <a:t>sources</a:t>
            </a:r>
            <a:r>
              <a:rPr lang="it-IT" sz="2000" b="1" dirty="0">
                <a:solidFill>
                  <a:srgbClr val="B77513"/>
                </a:solidFill>
              </a:rPr>
              <a:t> of </a:t>
            </a:r>
            <a:r>
              <a:rPr lang="it-IT" sz="2000" b="1" dirty="0" err="1">
                <a:solidFill>
                  <a:srgbClr val="B77513"/>
                </a:solidFill>
              </a:rPr>
              <a:t>nanomaterials</a:t>
            </a:r>
            <a:r>
              <a:rPr lang="it-IT" b="1" dirty="0">
                <a:solidFill>
                  <a:srgbClr val="B77513"/>
                </a:solidFill>
              </a:rPr>
              <a:t> </a:t>
            </a:r>
          </a:p>
        </p:txBody>
      </p:sp>
      <p:sp>
        <p:nvSpPr>
          <p:cNvPr id="13" name="Rettangolo 12"/>
          <p:cNvSpPr/>
          <p:nvPr/>
        </p:nvSpPr>
        <p:spPr>
          <a:xfrm>
            <a:off x="754082" y="933340"/>
            <a:ext cx="7748650" cy="923330"/>
          </a:xfrm>
          <a:prstGeom prst="rect">
            <a:avLst/>
          </a:prstGeom>
        </p:spPr>
        <p:txBody>
          <a:bodyPr wrap="square">
            <a:spAutoFit/>
          </a:bodyPr>
          <a:lstStyle/>
          <a:p>
            <a:r>
              <a:rPr lang="en-US" dirty="0"/>
              <a:t>Sensors, textile, </a:t>
            </a:r>
            <a:r>
              <a:rPr lang="en-US" dirty="0" err="1"/>
              <a:t>photoapplications</a:t>
            </a:r>
            <a:r>
              <a:rPr lang="en-US" dirty="0"/>
              <a:t>…. </a:t>
            </a:r>
          </a:p>
          <a:p>
            <a:endParaRPr lang="en-US" dirty="0"/>
          </a:p>
          <a:p>
            <a:r>
              <a:rPr lang="en-US" dirty="0"/>
              <a:t> </a:t>
            </a:r>
            <a:endParaRPr lang="it-IT" dirty="0"/>
          </a:p>
        </p:txBody>
      </p:sp>
      <p:pic>
        <p:nvPicPr>
          <p:cNvPr id="62466" name="Picture 2" descr="Risultato immagini per nanomaterials and butterfly wing sc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69" y="1434349"/>
            <a:ext cx="7034275" cy="5124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3402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SHA_Training">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ailored">
      <a:fillStyleLst>
        <a:gradFill rotWithShape="1">
          <a:gsLst>
            <a:gs pos="0">
              <a:schemeClr val="phClr">
                <a:tint val="90000"/>
                <a:satMod val="125000"/>
              </a:schemeClr>
            </a:gs>
            <a:gs pos="100000">
              <a:schemeClr val="phClr">
                <a:shade val="80000"/>
                <a:satMod val="115000"/>
              </a:schemeClr>
            </a:gs>
          </a:gsLst>
          <a:lin ang="5400000" scaled="0"/>
        </a:gradFill>
        <a:gradFill rotWithShape="1">
          <a:gsLst>
            <a:gs pos="0">
              <a:schemeClr val="phClr">
                <a:tint val="85000"/>
                <a:satMod val="150000"/>
              </a:schemeClr>
            </a:gs>
            <a:gs pos="35000">
              <a:schemeClr val="phClr">
                <a:tint val="65000"/>
                <a:satMod val="175000"/>
              </a:schemeClr>
            </a:gs>
            <a:gs pos="100000">
              <a:schemeClr val="phClr">
                <a:tint val="55000"/>
                <a:satMod val="200000"/>
              </a:schemeClr>
            </a:gs>
            <a:gs pos="100000">
              <a:schemeClr val="phClr">
                <a:tint val="50000"/>
                <a:satMod val="225000"/>
              </a:schemeClr>
            </a:gs>
          </a:gsLst>
          <a:path path="circle">
            <a:fillToRect l="100000" t="100000" r="100000" b="100000"/>
          </a:path>
        </a:gradFill>
        <a:blipFill rotWithShape="1">
          <a:blip xmlns:r="http://schemas.openxmlformats.org/officeDocument/2006/relationships" r:embed="rId1">
            <a:duotone>
              <a:schemeClr val="phClr">
                <a:shade val="78000"/>
                <a:satMod val="115000"/>
              </a:schemeClr>
              <a:schemeClr val="phClr">
                <a:tint val="84000"/>
                <a:satMod val="135000"/>
              </a:schemeClr>
            </a:duotone>
          </a:blip>
          <a:tile tx="0" ty="0" sx="100000" sy="100000" flip="none" algn="tl"/>
        </a:blipFill>
      </a:fillStyleLst>
      <a:lnStyleLst>
        <a:ln w="6350" cap="flat" cmpd="sng" algn="ctr">
          <a:solidFill>
            <a:schemeClr val="phClr">
              <a:shade val="95000"/>
              <a:alpha val="90000"/>
              <a:satMod val="115000"/>
            </a:schemeClr>
          </a:solidFill>
          <a:prstDash val="solid"/>
        </a:ln>
        <a:ln w="12700" cap="flat" cmpd="sng" algn="ctr">
          <a:solidFill>
            <a:schemeClr val="phClr">
              <a:shade val="95000"/>
              <a:alpha val="90000"/>
              <a:satMod val="115000"/>
            </a:schemeClr>
          </a:solidFill>
          <a:prstDash val="solid"/>
        </a:ln>
        <a:ln w="19050" cap="flat" cmpd="sng" algn="ctr">
          <a:solidFill>
            <a:schemeClr val="phClr">
              <a:shade val="95000"/>
              <a:alpha val="90000"/>
              <a:satMod val="115000"/>
            </a:schemeClr>
          </a:solidFill>
          <a:prstDash val="solid"/>
        </a:ln>
      </a:lnStyleLst>
      <a:effectStyleLst>
        <a:effectStyle>
          <a:effectLst>
            <a:softEdge rad="25400"/>
          </a:effectLst>
        </a:effectStyle>
        <a:effectStyle>
          <a:effectLst>
            <a:innerShdw blurRad="76200" dist="12700" dir="13500000">
              <a:srgbClr val="FFFFFF">
                <a:alpha val="60000"/>
              </a:srgbClr>
            </a:innerShdw>
          </a:effectLst>
          <a:scene3d>
            <a:camera prst="orthographicFront">
              <a:rot lat="0" lon="0" rev="0"/>
            </a:camera>
            <a:lightRig rig="balanced" dir="tl">
              <a:rot lat="0" lon="0" rev="3600000"/>
            </a:lightRig>
          </a:scene3d>
          <a:sp3d>
            <a:bevelT w="12700" h="25400" prst="softRound"/>
          </a:sp3d>
        </a:effectStyle>
        <a:effectStyle>
          <a:effectLst>
            <a:outerShdw blurRad="38100" dist="25400" dir="5400000" sx="102000" sy="102000" rotWithShape="0">
              <a:srgbClr val="808080">
                <a:alpha val="75000"/>
              </a:srgbClr>
            </a:outerShdw>
          </a:effectLst>
          <a:scene3d>
            <a:camera prst="orthographicFront">
              <a:rot lat="0" lon="0" rev="0"/>
            </a:camera>
            <a:lightRig rig="twoPt" dir="l">
              <a:rot lat="0" lon="0" rev="4200000"/>
            </a:lightRig>
          </a:scene3d>
          <a:sp3d prstMaterial="softmetal">
            <a:bevelT w="12700" h="50800" prst="softRound"/>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2">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3C36621-6C65-4A61-A938-FD74A2B05B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2055</Words>
  <Application>Microsoft Office PowerPoint</Application>
  <PresentationFormat>Presentazione su schermo (4:3)</PresentationFormat>
  <Paragraphs>293</Paragraphs>
  <Slides>34</Slides>
  <Notes>24</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34</vt:i4>
      </vt:variant>
    </vt:vector>
  </HeadingPairs>
  <TitlesOfParts>
    <vt:vector size="43" baseType="lpstr">
      <vt:lpstr>Arial</vt:lpstr>
      <vt:lpstr>Calibri</vt:lpstr>
      <vt:lpstr>Gill Sans MT</vt:lpstr>
      <vt:lpstr>Symbol</vt:lpstr>
      <vt:lpstr>Times New Roman</vt:lpstr>
      <vt:lpstr>Verdana</vt:lpstr>
      <vt:lpstr>Wingdings 2</vt:lpstr>
      <vt:lpstr>Wingdings 3</vt:lpstr>
      <vt:lpstr>OSHA_Training</vt:lpstr>
      <vt:lpstr>Definitions and commonly used terms</vt:lpstr>
      <vt:lpstr>What is nano?</vt:lpstr>
      <vt:lpstr>Different Types of Nanomaterials</vt:lpstr>
      <vt:lpstr>Presentazione standard di PowerPoint</vt:lpstr>
      <vt:lpstr>Presentazione standard di PowerPoint</vt:lpstr>
      <vt:lpstr>Self-Cleaning Glass</vt:lpstr>
      <vt:lpstr>Small Change, Big Savings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Particulate formation: Combustion particles burnout </vt:lpstr>
      <vt:lpstr>Presentazione standard di PowerPoint</vt:lpstr>
      <vt:lpstr>Particulate formation: Homogeneous and heterogeneous nucleation </vt:lpstr>
      <vt:lpstr>Particulate formation: Homogeneous and heterogeneous nucleation </vt:lpstr>
      <vt:lpstr>Nanotechnology and Nanoscience:</vt:lpstr>
      <vt:lpstr>Nanomaterials</vt:lpstr>
      <vt:lpstr>Presentazione standard di PowerPoint</vt:lpstr>
      <vt:lpstr>Nanomaterials: Nanoparticle</vt:lpstr>
      <vt:lpstr>Presentazione standard di PowerPoint</vt:lpstr>
      <vt:lpstr>Presentazione standard di PowerPoint</vt:lpstr>
      <vt:lpstr>Presentazione standard di PowerPoint</vt:lpstr>
      <vt:lpstr>Presentazione standard di PowerPoint</vt:lpstr>
      <vt:lpstr>Presentazione standard di PowerPoint</vt:lpstr>
      <vt:lpstr>Nanomaterials:</vt:lpstr>
      <vt:lpstr>Nanomaterials:</vt:lpstr>
      <vt:lpstr>Nanomaterials:</vt:lpstr>
      <vt:lpstr>Nanomaterials: Nanoplates</vt:lpstr>
      <vt:lpstr>Nanomaterials: Nanoribbons</vt:lpstr>
      <vt:lpstr>Nanomaterials: Nanoribbons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Custom template for OSHA Susan Harwood training materials</dc:description>
  <cp:lastModifiedBy/>
  <cp:revision>1</cp:revision>
  <dcterms:created xsi:type="dcterms:W3CDTF">2010-11-23T17:01:55Z</dcterms:created>
  <dcterms:modified xsi:type="dcterms:W3CDTF">2022-03-15T08:21:24Z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TC101671289990</vt:lpwstr>
  </property>
</Properties>
</file>