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pn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28"/>
  </p:notesMasterIdLst>
  <p:handoutMasterIdLst>
    <p:handoutMasterId r:id="rId29"/>
  </p:handoutMasterIdLst>
  <p:sldIdLst>
    <p:sldId id="351" r:id="rId3"/>
    <p:sldId id="352" r:id="rId4"/>
    <p:sldId id="377" r:id="rId5"/>
    <p:sldId id="378" r:id="rId6"/>
    <p:sldId id="855" r:id="rId7"/>
    <p:sldId id="379" r:id="rId8"/>
    <p:sldId id="380" r:id="rId9"/>
    <p:sldId id="381" r:id="rId10"/>
    <p:sldId id="382" r:id="rId11"/>
    <p:sldId id="383" r:id="rId12"/>
    <p:sldId id="263" r:id="rId13"/>
    <p:sldId id="257" r:id="rId14"/>
    <p:sldId id="318" r:id="rId15"/>
    <p:sldId id="353" r:id="rId16"/>
    <p:sldId id="354" r:id="rId17"/>
    <p:sldId id="259" r:id="rId18"/>
    <p:sldId id="265" r:id="rId19"/>
    <p:sldId id="355" r:id="rId20"/>
    <p:sldId id="356" r:id="rId21"/>
    <p:sldId id="397" r:id="rId22"/>
    <p:sldId id="398" r:id="rId23"/>
    <p:sldId id="399" r:id="rId24"/>
    <p:sldId id="400" r:id="rId25"/>
    <p:sldId id="401" r:id="rId26"/>
    <p:sldId id="402" r:id="rId2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FFFF"/>
    <a:srgbClr val="FF66CC"/>
    <a:srgbClr val="B77513"/>
    <a:srgbClr val="CCECFF"/>
    <a:srgbClr val="FFCC66"/>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7" autoAdjust="0"/>
    <p:restoredTop sz="91244" autoAdjust="0"/>
  </p:normalViewPr>
  <p:slideViewPr>
    <p:cSldViewPr snapToGrid="0">
      <p:cViewPr varScale="1">
        <p:scale>
          <a:sx n="73" d="100"/>
          <a:sy n="73" d="100"/>
        </p:scale>
        <p:origin x="1372" y="20"/>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AA44EEBB-316D-4652-A96A-FAFFBB3EFD07}" type="datetimeFigureOut">
              <a:rPr lang="en-US"/>
              <a:pPr>
                <a:defRPr/>
              </a:pPr>
              <a:t>3/8/2022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D9CE33F3-FA65-4487-A852-D574F070C8B2}" type="slidenum">
              <a:rPr lang="en-US"/>
              <a:pPr>
                <a:defRPr/>
              </a:pPr>
              <a:t>‹N›</a:t>
            </a:fld>
            <a:endParaRPr lang="en-US"/>
          </a:p>
        </p:txBody>
      </p:sp>
    </p:spTree>
    <p:extLst>
      <p:ext uri="{BB962C8B-B14F-4D97-AF65-F5344CB8AC3E}">
        <p14:creationId xmlns:p14="http://schemas.microsoft.com/office/powerpoint/2010/main" val="5302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BEE5CBB8-6D00-4BF9-B1AD-1CF416F6D62D}" type="datetimeFigureOut">
              <a:rPr lang="en-US"/>
              <a:pPr>
                <a:defRPr/>
              </a:pPr>
              <a:t>3/8/2022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marL="0" marR="0" lvl="0" indent="0" algn="l" defTabSz="966612" rtl="0" eaLnBrk="0" fontAlgn="base" latinLnBrk="0" hangingPunct="0">
              <a:lnSpc>
                <a:spcPct val="100000"/>
              </a:lnSpc>
              <a:spcBef>
                <a:spcPct val="30000"/>
              </a:spcBef>
              <a:spcAft>
                <a:spcPct val="0"/>
              </a:spcAft>
              <a:buClrTx/>
              <a:buSzTx/>
              <a:buFontTx/>
              <a:buNone/>
              <a:tabLst/>
              <a:defRPr/>
            </a:pPr>
            <a:r>
              <a:rPr lang="en-US" b="1" u="sng" dirty="0"/>
              <a:t>Trainer Notes:</a:t>
            </a:r>
          </a:p>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1269C058-4577-42A1-B360-321A5B2BDD34}" type="slidenum">
              <a:rPr lang="en-US"/>
              <a:pPr>
                <a:defRPr/>
              </a:pPr>
              <a:t>‹N›</a:t>
            </a:fld>
            <a:endParaRPr lang="en-US"/>
          </a:p>
        </p:txBody>
      </p:sp>
    </p:spTree>
    <p:extLst>
      <p:ext uri="{BB962C8B-B14F-4D97-AF65-F5344CB8AC3E}">
        <p14:creationId xmlns:p14="http://schemas.microsoft.com/office/powerpoint/2010/main" val="303533812"/>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2815C-49D3-458B-8A3B-C75967EAE102}" type="slidenum">
              <a:rPr lang="en-US" altLang="it-IT"/>
              <a:pPr/>
              <a:t>1</a:t>
            </a:fld>
            <a:endParaRPr lang="en-US" altLang="it-IT"/>
          </a:p>
        </p:txBody>
      </p:sp>
      <p:sp>
        <p:nvSpPr>
          <p:cNvPr id="78850" name="Rectangle 2"/>
          <p:cNvSpPr>
            <a:spLocks noGrp="1" noRot="1" noChangeAspect="1" noChangeArrowheads="1" noTextEdit="1"/>
          </p:cNvSpPr>
          <p:nvPr>
            <p:ph type="sldImg"/>
          </p:nvPr>
        </p:nvSpPr>
        <p:spPr>
          <a:xfrm>
            <a:off x="1208088" y="684213"/>
            <a:ext cx="4865687" cy="3648075"/>
          </a:xfrm>
          <a:ln/>
        </p:spPr>
      </p:sp>
      <p:sp>
        <p:nvSpPr>
          <p:cNvPr id="78851" name="Rectangle 3"/>
          <p:cNvSpPr>
            <a:spLocks noGrp="1" noChangeArrowheads="1"/>
          </p:cNvSpPr>
          <p:nvPr>
            <p:ph type="body" idx="1"/>
          </p:nvPr>
        </p:nvSpPr>
        <p:spPr>
          <a:xfrm>
            <a:off x="972058" y="4561837"/>
            <a:ext cx="5338626" cy="4333054"/>
          </a:xfrm>
        </p:spPr>
        <p:txBody>
          <a:bodyP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fld id="{2078AB99-EDEF-4439-9D88-B9FFEB027522}" type="slidenum">
              <a:rPr lang="en-US" altLang="it-IT" sz="1200"/>
              <a:pPr/>
              <a:t>19</a:t>
            </a:fld>
            <a:endParaRPr lang="en-US" altLang="it-IT" sz="120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a:t>Trainer Notes (OPTIONAL):</a:t>
            </a:r>
          </a:p>
          <a:p>
            <a:r>
              <a:rPr lang="en-US" dirty="0"/>
              <a:t>Ask the students how different a baseball is from a softball. Prompt the students to respond that baseballs and softballs are different in size</a:t>
            </a:r>
            <a:r>
              <a:rPr lang="en-US" baseline="0" dirty="0"/>
              <a:t> but not really different in terms of their properties or their composition. Changing the size of the ball has only a modest impact on how it behaves. When either ball is hit, it is fairly easy to figure out where it’s going to end up. This is how big objects behave and we’re all familiar with this from our everyday experience.</a:t>
            </a:r>
          </a:p>
          <a:p>
            <a:endParaRPr lang="en-US" baseline="0" dirty="0"/>
          </a:p>
          <a:p>
            <a:r>
              <a:rPr lang="en-US" baseline="0" dirty="0"/>
              <a:t>But the same is not true for objects at the nanoscale. The reason is that nanoscale objects resemble atoms a lot more than they resemble baseball.</a:t>
            </a:r>
            <a:endParaRPr lang="en-US" dirty="0"/>
          </a:p>
          <a:p>
            <a:r>
              <a:rPr lang="en-US" dirty="0"/>
              <a:t>IMAGE CREDIT softball: en.wikipedia.org; baseball is </a:t>
            </a:r>
            <a:r>
              <a:rPr lang="en-US" dirty="0" err="1"/>
              <a:t>microsoft</a:t>
            </a:r>
            <a:r>
              <a:rPr lang="en-US" dirty="0"/>
              <a:t> clipart</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612">
              <a:defRPr/>
            </a:pPr>
            <a:r>
              <a:rPr lang="en-US" b="1" u="sng" dirty="0"/>
              <a:t>Trainer Notes:</a:t>
            </a:r>
          </a:p>
          <a:p>
            <a:r>
              <a:rPr lang="en-US" dirty="0"/>
              <a:t>Explain that very small</a:t>
            </a:r>
            <a:r>
              <a:rPr lang="en-US" baseline="0" dirty="0"/>
              <a:t> forms of matter such as atoms and molecules have their own set of rules and don’t behave the same way as larger objects. In other words, a water molecule is not just a very, very small water drop. They are made of the same chemical substance, H</a:t>
            </a:r>
            <a:r>
              <a:rPr lang="en-US" baseline="-25000" dirty="0"/>
              <a:t>2</a:t>
            </a:r>
            <a:r>
              <a:rPr lang="en-US" baseline="0" dirty="0"/>
              <a:t>O, but they behave very differently.  </a:t>
            </a:r>
            <a:r>
              <a:rPr lang="en-US" dirty="0"/>
              <a:t>In order</a:t>
            </a:r>
            <a:r>
              <a:rPr lang="en-US" baseline="0" dirty="0"/>
              <a:t> to understand the nanoscale it’s helpful to consider how gaseous water vapor in the atmosphere becomes a water drop that falls to Earth. </a:t>
            </a:r>
          </a:p>
          <a:p>
            <a:endParaRPr lang="en-US" baseline="0" dirty="0"/>
          </a:p>
          <a:p>
            <a:pPr defTabSz="966612">
              <a:defRPr/>
            </a:pPr>
            <a:r>
              <a:rPr lang="en-US" baseline="0" dirty="0"/>
              <a:t>Start with an individual water molecule. We can’t see or feel individual water molecules but when conditions are right the individual molecules start to cluster together into tiny droplets. The droplet may start off as a cluster of 5 or 6 molecules, at which point it’s not much different than a single molecule. However, the bigger the cluster gets, the more it begins to resemble a raindrop. As more and more molecules cluster together, the droplet gets heavier and heavier until eventually it falls from the sky, getting some unlucky person below all wet. In other words, there is a point at which the cluster of water molecules stops resembling an individual gas-phase molecule and starts resembling a liquid-phase raindrop. The water undergoes a smooth transition from gas to liquid simply as a result of its change in size.</a:t>
            </a:r>
          </a:p>
          <a:p>
            <a:endParaRPr lang="en-US" baseline="0" dirty="0"/>
          </a:p>
          <a:p>
            <a:r>
              <a:rPr lang="en-US" baseline="0" dirty="0"/>
              <a:t>This is an important concept for nanomaterials. The nanoscale world lies between the realms of molecules (such as H</a:t>
            </a:r>
            <a:r>
              <a:rPr lang="en-US" baseline="-25000" dirty="0"/>
              <a:t>2</a:t>
            </a:r>
            <a:r>
              <a:rPr lang="en-US" baseline="0" dirty="0"/>
              <a:t>O) and larger objects we can perceive with our senses (such as a raindrop). A nanoparticle’s properties can change with its size because it is transitioning from the atomic world to the macroscopic world. Unlike water, though, the changes some substances go as they transit through the nanoscale can include properties we wouldn’t expect to change. This will be explored with specific examples on the next slides.</a:t>
            </a:r>
          </a:p>
          <a:p>
            <a:endParaRPr lang="en-US" baseline="0"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a:t>Trainer Notes: (OPTIONAL EXTRA SLIDE)</a:t>
            </a:r>
          </a:p>
          <a:p>
            <a:pPr defTabSz="966612">
              <a:defRPr/>
            </a:pPr>
            <a:r>
              <a:rPr lang="en-US" dirty="0"/>
              <a:t>Explain that while the term nanotechnology is new,</a:t>
            </a:r>
            <a:r>
              <a:rPr lang="en-US" baseline="0" dirty="0"/>
              <a:t> in fact artisans have been making and working with nanoparticles for </a:t>
            </a:r>
            <a:r>
              <a:rPr lang="en-US" baseline="0" dirty="0" err="1"/>
              <a:t>millenia</a:t>
            </a:r>
            <a:r>
              <a:rPr lang="en-US" baseline="0" dirty="0"/>
              <a:t>.</a:t>
            </a:r>
            <a:endParaRPr lang="en-US" dirty="0"/>
          </a:p>
          <a:p>
            <a:pPr defTabSz="966612">
              <a:defRPr/>
            </a:pPr>
            <a:r>
              <a:rPr lang="en-US" dirty="0"/>
              <a:t>The Lycurgus</a:t>
            </a:r>
            <a:r>
              <a:rPr lang="en-US" baseline="0" dirty="0"/>
              <a:t> [</a:t>
            </a:r>
            <a:r>
              <a:rPr lang="en-US" baseline="0" dirty="0" err="1"/>
              <a:t>lie∙KUR∙guss</a:t>
            </a:r>
            <a:r>
              <a:rPr lang="en-US" baseline="0" dirty="0"/>
              <a:t>] cup is a stunning example of </a:t>
            </a:r>
            <a:r>
              <a:rPr lang="en-US" baseline="0" dirty="0" err="1"/>
              <a:t>dichroic</a:t>
            </a:r>
            <a:r>
              <a:rPr lang="en-US" baseline="0" dirty="0"/>
              <a:t> (“two colors”) glass from the late Roman period (4</a:t>
            </a:r>
            <a:r>
              <a:rPr lang="en-US" baseline="30000" dirty="0"/>
              <a:t>th</a:t>
            </a:r>
            <a:r>
              <a:rPr lang="en-US" baseline="0" dirty="0"/>
              <a:t> century AD). The cup appears green in reflected light and red when lit from behind. Modern analysis revealed the glass contains 50-100 nm particles of a silver-gold alloy. These small size of these particles is responsible for the </a:t>
            </a:r>
            <a:r>
              <a:rPr lang="en-US" baseline="0" dirty="0" err="1"/>
              <a:t>dichroic</a:t>
            </a:r>
            <a:r>
              <a:rPr lang="en-US" baseline="0" dirty="0"/>
              <a:t> effect. </a:t>
            </a:r>
          </a:p>
          <a:p>
            <a:pPr defTabSz="966612">
              <a:defRPr/>
            </a:pPr>
            <a:endParaRPr lang="en-US" baseline="0" dirty="0"/>
          </a:p>
          <a:p>
            <a:pPr defTabSz="966612">
              <a:defRPr/>
            </a:pPr>
            <a:r>
              <a:rPr lang="en-US" baseline="0" dirty="0"/>
              <a:t>There are many other examples of the shape-shifting nature of nanomaterials. </a:t>
            </a:r>
          </a:p>
          <a:p>
            <a:pPr defTabSz="966612">
              <a:defRPr/>
            </a:pPr>
            <a:endParaRPr lang="en-US" baseline="0" dirty="0"/>
          </a:p>
          <a:p>
            <a:pPr defTabSz="966612">
              <a:defRPr/>
            </a:pPr>
            <a:r>
              <a:rPr lang="en-US" baseline="0" dirty="0"/>
              <a:t>The cup depicts the triumph of Dionysus over King Lycurgus who attacked one of Dionysus’s maenads, Ambrosia. She transforms herself into a vine and holds him captive while Dionysus sets his followers to kill him.</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a:t>Trainer Notes:</a:t>
            </a:r>
          </a:p>
          <a:p>
            <a:r>
              <a:rPr lang="en-US" dirty="0"/>
              <a:t>Prompt the audience</a:t>
            </a:r>
            <a:r>
              <a:rPr lang="en-US" baseline="0" dirty="0"/>
              <a:t> to list some of the properties of bulk gold: lustrous (shiny), ductile (can be drawn into wires), malleable (can be pounded into sheets), yellow color, inert (doesn’t easily react chemically, especially with atmospheric oxygen) and nonmagnetic. These qualities make gold extremely valuable because it can be shaped into various forms, doesn’t corrode and is pleasing to the eye.</a:t>
            </a:r>
          </a:p>
          <a:p>
            <a:r>
              <a:rPr lang="en-US" baseline="0" dirty="0"/>
              <a:t>But what about </a:t>
            </a:r>
            <a:r>
              <a:rPr lang="en-US" baseline="0" dirty="0" err="1"/>
              <a:t>nanogold</a:t>
            </a:r>
            <a:r>
              <a:rPr lang="en-US" baseline="0" dirty="0"/>
              <a:t>?</a:t>
            </a:r>
          </a:p>
          <a:p>
            <a:r>
              <a:rPr lang="en-US" baseline="0" dirty="0"/>
              <a:t>Well if you take gold down to the nanoscale it becomes red (10 nm)! Or green or blue, depending on the size. </a:t>
            </a:r>
          </a:p>
          <a:p>
            <a:r>
              <a:rPr lang="en-US" baseline="0" dirty="0"/>
              <a:t>It also </a:t>
            </a:r>
          </a:p>
          <a:p>
            <a:pPr>
              <a:buFont typeface="Arial" pitchFamily="34" charset="0"/>
              <a:buChar char="•"/>
            </a:pPr>
            <a:r>
              <a:rPr lang="en-US" baseline="0" dirty="0"/>
              <a:t>Melts at a lower temperature (830°C for  a 5-nm particle and 350°C at 2 nm vs. 1064°C for bulk gold); </a:t>
            </a:r>
          </a:p>
          <a:p>
            <a:pPr>
              <a:buFont typeface="Arial" pitchFamily="34" charset="0"/>
              <a:buChar char="•"/>
            </a:pPr>
            <a:r>
              <a:rPr lang="en-US" baseline="0" dirty="0"/>
              <a:t>Ceases to be metallic between 1-3 nm but becomes magnetic at that size AND</a:t>
            </a:r>
          </a:p>
          <a:p>
            <a:pPr>
              <a:buFont typeface="Arial" pitchFamily="34" charset="0"/>
              <a:buChar char="•"/>
            </a:pPr>
            <a:r>
              <a:rPr lang="en-US" baseline="0" dirty="0"/>
              <a:t>Becomes an excellent catalyst!</a:t>
            </a:r>
          </a:p>
          <a:p>
            <a:endParaRPr lang="en-US" dirty="0"/>
          </a:p>
          <a:p>
            <a:pPr defTabSz="966612">
              <a:defRPr/>
            </a:pPr>
            <a:r>
              <a:rPr lang="en-US" baseline="0" dirty="0"/>
              <a:t>IMPLICATION FOR WORKERS: You cannot assume that you understand the behavior of a nanomaterial just because you understand the same material at the atomic/molecular or macroscopic levels.</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fld id="{B1765100-D990-469B-9E0B-9E2178E88AD6}" type="slidenum">
              <a:rPr lang="en-US" altLang="it-IT" sz="1200"/>
              <a:pPr/>
              <a:t>25</a:t>
            </a:fld>
            <a:endParaRPr lang="en-US" altLang="it-IT"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2815C-49D3-458B-8A3B-C75967EAE102}" type="slidenum">
              <a:rPr lang="en-US" altLang="it-IT"/>
              <a:pPr/>
              <a:t>2</a:t>
            </a:fld>
            <a:endParaRPr lang="en-US" altLang="it-IT"/>
          </a:p>
        </p:txBody>
      </p:sp>
      <p:sp>
        <p:nvSpPr>
          <p:cNvPr id="78850" name="Rectangle 2"/>
          <p:cNvSpPr>
            <a:spLocks noGrp="1" noRot="1" noChangeAspect="1" noChangeArrowheads="1" noTextEdit="1"/>
          </p:cNvSpPr>
          <p:nvPr>
            <p:ph type="sldImg"/>
          </p:nvPr>
        </p:nvSpPr>
        <p:spPr>
          <a:xfrm>
            <a:off x="1208088" y="684213"/>
            <a:ext cx="4865687" cy="3648075"/>
          </a:xfrm>
          <a:ln/>
        </p:spPr>
      </p:sp>
      <p:sp>
        <p:nvSpPr>
          <p:cNvPr id="78851" name="Rectangle 3"/>
          <p:cNvSpPr>
            <a:spLocks noGrp="1" noChangeArrowheads="1"/>
          </p:cNvSpPr>
          <p:nvPr>
            <p:ph type="body" idx="1"/>
          </p:nvPr>
        </p:nvSpPr>
        <p:spPr>
          <a:xfrm>
            <a:off x="972058" y="4561837"/>
            <a:ext cx="5338626" cy="4333054"/>
          </a:xfrm>
        </p:spPr>
        <p:txBody>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a:t>Trainer Notes:</a:t>
            </a:r>
          </a:p>
          <a:p>
            <a:pPr eaLnBrk="1" hangingPunct="1">
              <a:spcBef>
                <a:spcPct val="0"/>
              </a:spcBef>
            </a:pPr>
            <a:r>
              <a:rPr lang="en-US" dirty="0"/>
              <a:t>Explain that this is intended to be an introduction</a:t>
            </a:r>
            <a:r>
              <a:rPr lang="en-US" baseline="0" dirty="0"/>
              <a:t> to a very broad and diverse area. This module can in no way cover all of nanotechnology and nanomaterials but will provide a basic understanding of what they are, some of the types of materials workers may encounter and some of the features that warrant focused health and safety training. Some of this material may be well understood by those who have a background in chemical safety. These students should be encouraged to share their knowledge with their peers and provide examples for discussion.</a:t>
            </a:r>
            <a:endParaRPr lang="en-US" dirty="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a:t>Trainer Notes:</a:t>
            </a:r>
          </a:p>
          <a:p>
            <a:pPr eaLnBrk="1" hangingPunct="1">
              <a:spcBef>
                <a:spcPct val="0"/>
              </a:spcBef>
            </a:pPr>
            <a:r>
              <a:rPr lang="en-US" dirty="0"/>
              <a:t>Review</a:t>
            </a:r>
            <a:r>
              <a:rPr lang="en-US" baseline="0" dirty="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dirty="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i="0" baseline="0" dirty="0"/>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i="0" baseline="0" dirty="0"/>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a:t>Trainer Notes:</a:t>
            </a:r>
          </a:p>
          <a:p>
            <a:pPr defTabSz="966612">
              <a:defRPr/>
            </a:pPr>
            <a:r>
              <a:rPr lang="en-US" i="0" baseline="0" dirty="0"/>
              <a:t>If desired, ask the class to point out the fallacy in the cartoon. (Or you could just let them laugh.) The size of any object worthy of the name “</a:t>
            </a:r>
            <a:r>
              <a:rPr lang="en-US" i="0" baseline="0" dirty="0" err="1"/>
              <a:t>nanobug</a:t>
            </a:r>
            <a:r>
              <a:rPr lang="en-US" i="0" baseline="0" dirty="0"/>
              <a:t>” cannot be estimated by squeezing together one’s fingers nor seen by squinting one’s eyes! The nanoscale is much too small for us to experience directly with our senses.</a:t>
            </a:r>
          </a:p>
          <a:p>
            <a:pPr defTabSz="966612">
              <a:defRPr/>
            </a:pPr>
            <a:endParaRPr lang="en-US" i="0" baseline="0" dirty="0"/>
          </a:p>
          <a:p>
            <a:pPr defTabSz="966612">
              <a:defRPr/>
            </a:pPr>
            <a:r>
              <a:rPr lang="en-US" i="0" baseline="0" dirty="0"/>
              <a:t>IMPLICATION FOR WORKERS: As with chemical substances, nanoscale objects may be present in the working environment with little to alert the worker of a possible exposure. Just because you can’t see it, feel it, smell it or taste it doesn’t mean it’s not there.</a:t>
            </a:r>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a:t>Trainer Notes:</a:t>
            </a:r>
          </a:p>
          <a:p>
            <a:r>
              <a:rPr lang="en-US" dirty="0"/>
              <a:t>The nanometer is difficult to conceptualize because we cannot experience it directly with our senses</a:t>
            </a:r>
            <a:r>
              <a:rPr lang="en-US" baseline="0" dirty="0"/>
              <a:t>. Be sure to emphasize that “nano” does not simply mean “very small” and that there are many forms of matter much smaller than a nanometer, including </a:t>
            </a:r>
            <a:r>
              <a:rPr lang="en-US" i="0" baseline="0" dirty="0"/>
              <a:t>electrons</a:t>
            </a:r>
            <a:r>
              <a:rPr lang="en-US" baseline="0" dirty="0"/>
              <a:t>, atoms and most molecules. Rather, the nanoscale is </a:t>
            </a:r>
            <a:r>
              <a:rPr lang="en-US" i="1" baseline="0" dirty="0"/>
              <a:t>in between</a:t>
            </a:r>
            <a:r>
              <a:rPr lang="en-US" i="0" baseline="0" dirty="0"/>
              <a:t> the very small atomic regime and the larger regime of </a:t>
            </a:r>
            <a:r>
              <a:rPr lang="en-US" i="0" baseline="0" dirty="0" err="1"/>
              <a:t>microparticles</a:t>
            </a:r>
            <a:r>
              <a:rPr lang="en-US" i="0" baseline="0" dirty="0"/>
              <a:t> and colloids.</a:t>
            </a:r>
          </a:p>
          <a:p>
            <a:endParaRPr lang="en-US" i="0" baseline="0" dirty="0"/>
          </a:p>
          <a:p>
            <a:pPr defTabSz="966612">
              <a:defRPr/>
            </a:pPr>
            <a:r>
              <a:rPr lang="en-US" dirty="0"/>
              <a:t>On</a:t>
            </a:r>
            <a:r>
              <a:rPr lang="en-US" baseline="0" dirty="0"/>
              <a:t> the left of the diagram are naturally occurring objects of various sizes. On the right are human-designed objects of various sizes.</a:t>
            </a:r>
            <a:endParaRPr lang="en-US" dirty="0"/>
          </a:p>
          <a:p>
            <a:r>
              <a:rPr lang="en-US" baseline="0" dirty="0"/>
              <a:t>Note that there are plenty of natural objects that fall within the nanoscale, notably DNA and some larger proteins. Whether these can be called “nanotechnology” will be addressed in Topic 2.</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fld id="{2078AB99-EDEF-4439-9D88-B9FFEB027522}" type="slidenum">
              <a:rPr lang="en-US" altLang="it-IT" sz="1200"/>
              <a:pPr/>
              <a:t>18</a:t>
            </a:fld>
            <a:endParaRPr lang="en-US" altLang="it-IT" sz="120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D31AAE70-728E-4B46-8DB7-3C1FFD528A0A}" type="datetimeFigureOut">
              <a:rPr lang="en-US" smtClean="0"/>
              <a:pPr/>
              <a:t>3/8/2022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3B957F34-18AE-46E0-AF34-CDCB5619EEB9}" type="slidenum">
              <a:rPr lang="en-US" smtClean="0"/>
              <a:pPr/>
              <a:t>‹N›</a:t>
            </a:fld>
            <a:endParaRPr lang="en-US"/>
          </a:p>
        </p:txBody>
      </p:sp>
    </p:spTree>
    <p:extLst>
      <p:ext uri="{BB962C8B-B14F-4D97-AF65-F5344CB8AC3E}">
        <p14:creationId xmlns:p14="http://schemas.microsoft.com/office/powerpoint/2010/main" val="77257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a:t>Click to edit Master title style</a:t>
            </a:r>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p>
            <a:r>
              <a:rPr lang="en-US" dirty="0"/>
              <a:t>Click to edit Master title style</a:t>
            </a:r>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9"/>
          <p:cNvSpPr>
            <a:spLocks noGrp="1"/>
          </p:cNvSpPr>
          <p:nvPr>
            <p:ph type="ftr" sz="quarter" idx="10"/>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0" name="Slide Number Placeholder 9"/>
          <p:cNvSpPr>
            <a:spLocks noGrp="1"/>
          </p:cNvSpPr>
          <p:nvPr>
            <p:ph type="sldNum" sz="quarter" idx="11"/>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p>
            <a:r>
              <a:rPr lang="en-US"/>
              <a:t>Click to edit Master title style</a:t>
            </a:r>
          </a:p>
        </p:txBody>
      </p:sp>
      <p:sp>
        <p:nvSpPr>
          <p:cNvPr id="5"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6"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a:t>Click to edit Master title style</a:t>
            </a:r>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p>
            <a:r>
              <a:rPr lang="en-US" dirty="0"/>
              <a:t>Click to edit Master title style</a:t>
            </a:r>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1"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‹N›</a:t>
            </a:fld>
            <a:endParaRPr lang="en-US" dirty="0"/>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 id="2147483691" r:id="rId11"/>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en.wikipedia.org/wiki/Nanorod"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1027113" y="4967288"/>
            <a:ext cx="20240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a:solidFill>
                  <a:srgbClr val="FF3300"/>
                </a:solidFill>
                <a:latin typeface="Arial Unicode MS" pitchFamily="34" charset="-128"/>
              </a:rPr>
              <a:t>PERICOLO</a:t>
            </a:r>
            <a:endParaRPr lang="it-IT" altLang="it-IT" sz="2800" b="1">
              <a:solidFill>
                <a:srgbClr val="FF3300"/>
              </a:solidFill>
              <a:latin typeface="Arial Unicode MS" pitchFamily="34" charset="-128"/>
            </a:endParaRPr>
          </a:p>
        </p:txBody>
      </p:sp>
      <p:grpSp>
        <p:nvGrpSpPr>
          <p:cNvPr id="77839" name="Group 15"/>
          <p:cNvGrpSpPr>
            <a:grpSpLocks/>
          </p:cNvGrpSpPr>
          <p:nvPr/>
        </p:nvGrpSpPr>
        <p:grpSpPr bwMode="auto">
          <a:xfrm>
            <a:off x="1344613" y="3022600"/>
            <a:ext cx="6370637" cy="1695450"/>
            <a:chOff x="847" y="2148"/>
            <a:chExt cx="4013" cy="1068"/>
          </a:xfrm>
        </p:grpSpPr>
        <p:graphicFrame>
          <p:nvGraphicFramePr>
            <p:cNvPr id="77826" name="Object 2"/>
            <p:cNvGraphicFramePr>
              <a:graphicFrameLocks noChangeAspect="1"/>
            </p:cNvGraphicFramePr>
            <p:nvPr/>
          </p:nvGraphicFramePr>
          <p:xfrm>
            <a:off x="847" y="2160"/>
            <a:ext cx="876" cy="996"/>
          </p:xfrm>
          <a:graphic>
            <a:graphicData uri="http://schemas.openxmlformats.org/presentationml/2006/ole">
              <mc:AlternateContent xmlns:mc="http://schemas.openxmlformats.org/markup-compatibility/2006">
                <mc:Choice xmlns:v="urn:schemas-microsoft-com:vml" Requires="v">
                  <p:oleObj spid="_x0000_s45165" name="Fotografia di Photo Editor " r:id="rId4" imgW="1390844" imgH="1580952" progId="MSPhotoEd.3">
                    <p:embed/>
                  </p:oleObj>
                </mc:Choice>
                <mc:Fallback>
                  <p:oleObj name="Fotografia di Photo Editor " r:id="rId4" imgW="1390844" imgH="15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 y="2160"/>
                          <a:ext cx="876" cy="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0" name="Object 6"/>
            <p:cNvGraphicFramePr>
              <a:graphicFrameLocks noChangeAspect="1"/>
            </p:cNvGraphicFramePr>
            <p:nvPr/>
          </p:nvGraphicFramePr>
          <p:xfrm>
            <a:off x="3888" y="2148"/>
            <a:ext cx="972" cy="1068"/>
          </p:xfrm>
          <a:graphic>
            <a:graphicData uri="http://schemas.openxmlformats.org/presentationml/2006/ole">
              <mc:AlternateContent xmlns:mc="http://schemas.openxmlformats.org/markup-compatibility/2006">
                <mc:Choice xmlns:v="urn:schemas-microsoft-com:vml" Requires="v">
                  <p:oleObj spid="_x0000_s45166" name="Fotografia di Photo Editor " r:id="rId6" imgW="1542857" imgH="1695687" progId="MSPhotoEd.3">
                    <p:embed/>
                  </p:oleObj>
                </mc:Choice>
                <mc:Fallback>
                  <p:oleObj name="Fotografia di Photo Editor " r:id="rId6" imgW="1542857" imgH="1695687"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2148"/>
                          <a:ext cx="972"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7832" name="Rectangle 8"/>
          <p:cNvSpPr>
            <a:spLocks noChangeArrowheads="1"/>
          </p:cNvSpPr>
          <p:nvPr/>
        </p:nvSpPr>
        <p:spPr bwMode="auto">
          <a:xfrm>
            <a:off x="3973513" y="2016125"/>
            <a:ext cx="1131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a:latin typeface="Arial Unicode MS" pitchFamily="34" charset="-128"/>
              </a:rPr>
              <a:t>CRISI</a:t>
            </a:r>
            <a:endParaRPr lang="it-IT" altLang="it-IT" sz="2800" b="1">
              <a:solidFill>
                <a:srgbClr val="990099"/>
              </a:solidFill>
              <a:latin typeface="Arial Unicode MS" pitchFamily="34" charset="-128"/>
            </a:endParaRPr>
          </a:p>
        </p:txBody>
      </p:sp>
      <p:grpSp>
        <p:nvGrpSpPr>
          <p:cNvPr id="77838" name="Group 14"/>
          <p:cNvGrpSpPr>
            <a:grpSpLocks/>
          </p:cNvGrpSpPr>
          <p:nvPr/>
        </p:nvGrpSpPr>
        <p:grpSpPr bwMode="auto">
          <a:xfrm>
            <a:off x="3105150" y="333375"/>
            <a:ext cx="2857500" cy="1695450"/>
            <a:chOff x="1956" y="384"/>
            <a:chExt cx="1800" cy="1068"/>
          </a:xfrm>
        </p:grpSpPr>
        <p:graphicFrame>
          <p:nvGraphicFramePr>
            <p:cNvPr id="77833" name="Object 9"/>
            <p:cNvGraphicFramePr>
              <a:graphicFrameLocks noChangeAspect="1"/>
            </p:cNvGraphicFramePr>
            <p:nvPr/>
          </p:nvGraphicFramePr>
          <p:xfrm>
            <a:off x="2784" y="384"/>
            <a:ext cx="972" cy="1068"/>
          </p:xfrm>
          <a:graphic>
            <a:graphicData uri="http://schemas.openxmlformats.org/presentationml/2006/ole">
              <mc:AlternateContent xmlns:mc="http://schemas.openxmlformats.org/markup-compatibility/2006">
                <mc:Choice xmlns:v="urn:schemas-microsoft-com:vml" Requires="v">
                  <p:oleObj spid="_x0000_s45167" name="Fotografia di Photo Editor " r:id="rId8" imgW="1542857" imgH="1695687" progId="MSPhotoEd.3">
                    <p:embed/>
                  </p:oleObj>
                </mc:Choice>
                <mc:Fallback>
                  <p:oleObj name="Fotografia di Photo Editor " r:id="rId8" imgW="1542857" imgH="1695687"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 y="384"/>
                          <a:ext cx="972"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4" name="Object 10"/>
            <p:cNvGraphicFramePr>
              <a:graphicFrameLocks noChangeAspect="1"/>
            </p:cNvGraphicFramePr>
            <p:nvPr/>
          </p:nvGraphicFramePr>
          <p:xfrm>
            <a:off x="1956" y="420"/>
            <a:ext cx="876" cy="996"/>
          </p:xfrm>
          <a:graphic>
            <a:graphicData uri="http://schemas.openxmlformats.org/presentationml/2006/ole">
              <mc:AlternateContent xmlns:mc="http://schemas.openxmlformats.org/markup-compatibility/2006">
                <mc:Choice xmlns:v="urn:schemas-microsoft-com:vml" Requires="v">
                  <p:oleObj spid="_x0000_s45168" name="Fotografia di Photo Editor " r:id="rId9" imgW="1390844" imgH="1580952" progId="MSPhotoEd.3">
                    <p:embed/>
                  </p:oleObj>
                </mc:Choice>
                <mc:Fallback>
                  <p:oleObj name="Fotografia di Photo Editor " r:id="rId9" imgW="1390844" imgH="15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420"/>
                          <a:ext cx="876" cy="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7840" name="Text Box 16"/>
          <p:cNvSpPr txBox="1">
            <a:spLocks noChangeArrowheads="1"/>
          </p:cNvSpPr>
          <p:nvPr/>
        </p:nvSpPr>
        <p:spPr bwMode="auto">
          <a:xfrm>
            <a:off x="5553075" y="4967288"/>
            <a:ext cx="2755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a:solidFill>
                  <a:srgbClr val="0000FF"/>
                </a:solidFill>
                <a:latin typeface="Arial Unicode MS" pitchFamily="34" charset="-128"/>
              </a:rPr>
              <a:t>OPPORTUNITÀ</a:t>
            </a:r>
            <a:endParaRPr lang="it-IT" altLang="it-IT" sz="2800">
              <a:latin typeface="Arial Unicode MS" pitchFamily="34" charset="-128"/>
            </a:endParaRPr>
          </a:p>
        </p:txBody>
      </p:sp>
    </p:spTree>
    <p:extLst>
      <p:ext uri="{BB962C8B-B14F-4D97-AF65-F5344CB8AC3E}">
        <p14:creationId xmlns:p14="http://schemas.microsoft.com/office/powerpoint/2010/main" val="25292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38"/>
                                        </p:tgtEl>
                                        <p:attrNameLst>
                                          <p:attrName>style.visibility</p:attrName>
                                        </p:attrNameLst>
                                      </p:cBhvr>
                                      <p:to>
                                        <p:strVal val="visible"/>
                                      </p:to>
                                    </p:set>
                                    <p:animEffect transition="in" filter="dissolve">
                                      <p:cBhvr>
                                        <p:cTn id="7" dur="500"/>
                                        <p:tgtEl>
                                          <p:spTgt spid="778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77839"/>
                                        </p:tgtEl>
                                        <p:attrNameLst>
                                          <p:attrName>style.visibility</p:attrName>
                                        </p:attrNameLst>
                                      </p:cBhvr>
                                      <p:to>
                                        <p:strVal val="visible"/>
                                      </p:to>
                                    </p:set>
                                    <p:anim calcmode="lin" valueType="num">
                                      <p:cBhvr>
                                        <p:cTn id="12" dur="500" fill="hold"/>
                                        <p:tgtEl>
                                          <p:spTgt spid="77839"/>
                                        </p:tgtEl>
                                        <p:attrNameLst>
                                          <p:attrName>ppt_w</p:attrName>
                                        </p:attrNameLst>
                                      </p:cBhvr>
                                      <p:tavLst>
                                        <p:tav tm="0">
                                          <p:val>
                                            <p:fltVal val="0"/>
                                          </p:val>
                                        </p:tav>
                                        <p:tav tm="100000">
                                          <p:val>
                                            <p:strVal val="#ppt_w"/>
                                          </p:val>
                                        </p:tav>
                                      </p:tavLst>
                                    </p:anim>
                                    <p:anim calcmode="lin" valueType="num">
                                      <p:cBhvr>
                                        <p:cTn id="13" dur="500" fill="hold"/>
                                        <p:tgtEl>
                                          <p:spTgt spid="77839"/>
                                        </p:tgtEl>
                                        <p:attrNameLst>
                                          <p:attrName>ppt_h</p:attrName>
                                        </p:attrNameLst>
                                      </p:cBhvr>
                                      <p:tavLst>
                                        <p:tav tm="0">
                                          <p:val>
                                            <p:fltVal val="0"/>
                                          </p:val>
                                        </p:tav>
                                        <p:tav tm="100000">
                                          <p:val>
                                            <p:strVal val="#ppt_h"/>
                                          </p:val>
                                        </p:tav>
                                      </p:tavLst>
                                    </p:anim>
                                    <p:anim calcmode="lin" valueType="num">
                                      <p:cBhvr>
                                        <p:cTn id="14" dur="500" fill="hold"/>
                                        <p:tgtEl>
                                          <p:spTgt spid="77839"/>
                                        </p:tgtEl>
                                        <p:attrNameLst>
                                          <p:attrName>ppt_x</p:attrName>
                                        </p:attrNameLst>
                                      </p:cBhvr>
                                      <p:tavLst>
                                        <p:tav tm="0">
                                          <p:val>
                                            <p:fltVal val="0.5"/>
                                          </p:val>
                                        </p:tav>
                                        <p:tav tm="100000">
                                          <p:val>
                                            <p:strVal val="#ppt_x"/>
                                          </p:val>
                                        </p:tav>
                                      </p:tavLst>
                                    </p:anim>
                                    <p:anim calcmode="lin" valueType="num">
                                      <p:cBhvr>
                                        <p:cTn id="15" dur="500" fill="hold"/>
                                        <p:tgtEl>
                                          <p:spTgt spid="7783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7828"/>
                                        </p:tgtEl>
                                        <p:attrNameLst>
                                          <p:attrName>style.visibility</p:attrName>
                                        </p:attrNameLst>
                                      </p:cBhvr>
                                      <p:to>
                                        <p:strVal val="visible"/>
                                      </p:to>
                                    </p:set>
                                    <p:animEffect transition="in" filter="dissolve">
                                      <p:cBhvr>
                                        <p:cTn id="20" dur="500"/>
                                        <p:tgtEl>
                                          <p:spTgt spid="778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7840"/>
                                        </p:tgtEl>
                                        <p:attrNameLst>
                                          <p:attrName>style.visibility</p:attrName>
                                        </p:attrNameLst>
                                      </p:cBhvr>
                                      <p:to>
                                        <p:strVal val="visible"/>
                                      </p:to>
                                    </p:set>
                                    <p:animEffect transition="in" filter="dissolve">
                                      <p:cBhvr>
                                        <p:cTn id="25" dur="5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P spid="7784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Text Box 2"/>
          <p:cNvSpPr txBox="1">
            <a:spLocks noChangeArrowheads="1"/>
          </p:cNvSpPr>
          <p:nvPr/>
        </p:nvSpPr>
        <p:spPr bwMode="auto">
          <a:xfrm>
            <a:off x="699757" y="260349"/>
            <a:ext cx="7814851"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a:solidFill>
                  <a:schemeClr val="bg1"/>
                </a:solidFill>
                <a:effectLst>
                  <a:outerShdw blurRad="38100" dist="38100" dir="2700000" algn="tl">
                    <a:srgbClr val="808080"/>
                  </a:outerShdw>
                </a:effectLst>
                <a:latin typeface="Arial" charset="0"/>
                <a:cs typeface="Times New Roman" pitchFamily="18" charset="0"/>
              </a:rPr>
              <a:t>Ethical Cobalt extraction</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916" y="2388382"/>
            <a:ext cx="3654575" cy="2192745"/>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33" y="1594073"/>
            <a:ext cx="43624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817073" y="6097989"/>
            <a:ext cx="5688632" cy="369332"/>
          </a:xfrm>
          <a:prstGeom prst="rect">
            <a:avLst/>
          </a:prstGeom>
        </p:spPr>
        <p:txBody>
          <a:bodyPr wrap="square">
            <a:spAutoFit/>
          </a:bodyPr>
          <a:lstStyle/>
          <a:p>
            <a:r>
              <a:rPr lang="en-US" dirty="0">
                <a:solidFill>
                  <a:schemeClr val="tx1">
                    <a:lumMod val="95000"/>
                    <a:lumOff val="5000"/>
                  </a:schemeClr>
                </a:solidFill>
                <a:latin typeface="Arial" charset="0"/>
                <a:cs typeface="Times New Roman" pitchFamily="18" charset="0"/>
              </a:rPr>
              <a:t>Replacing noble metals with base metal</a:t>
            </a:r>
            <a:endParaRPr lang="it-IT" dirty="0">
              <a:solidFill>
                <a:schemeClr val="tx1">
                  <a:lumMod val="95000"/>
                  <a:lumOff val="5000"/>
                </a:schemeClr>
              </a:solidFill>
            </a:endParaRPr>
          </a:p>
        </p:txBody>
      </p:sp>
    </p:spTree>
    <p:extLst>
      <p:ext uri="{BB962C8B-B14F-4D97-AF65-F5344CB8AC3E}">
        <p14:creationId xmlns:p14="http://schemas.microsoft.com/office/powerpoint/2010/main" val="362716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a:t>Lesson Overview</a:t>
            </a:r>
          </a:p>
        </p:txBody>
      </p:sp>
      <p:sp>
        <p:nvSpPr>
          <p:cNvPr id="12291" name="Rectangle 2"/>
          <p:cNvSpPr>
            <a:spLocks noGrp="1"/>
          </p:cNvSpPr>
          <p:nvPr>
            <p:ph idx="1"/>
          </p:nvPr>
        </p:nvSpPr>
        <p:spPr>
          <a:xfrm>
            <a:off x="658906" y="1447800"/>
            <a:ext cx="8275544" cy="5261758"/>
          </a:xfrm>
        </p:spPr>
        <p:txBody>
          <a:bodyPr/>
          <a:lstStyle/>
          <a:p>
            <a:pPr>
              <a:buNone/>
            </a:pPr>
            <a:r>
              <a:rPr lang="en-US" dirty="0"/>
              <a:t>Purpose : To provide students with introductory information about nanotechnology and nanomaterials</a:t>
            </a:r>
          </a:p>
          <a:p>
            <a:pPr>
              <a:buNone/>
            </a:pPr>
            <a:r>
              <a:rPr lang="en-US" dirty="0"/>
              <a:t>Topics</a:t>
            </a:r>
          </a:p>
          <a:p>
            <a:pPr marL="871538" lvl="1" indent="-514350">
              <a:buFont typeface="+mj-lt"/>
              <a:buAutoNum type="arabicPeriod"/>
            </a:pPr>
            <a:r>
              <a:rPr lang="en-US" dirty="0"/>
              <a:t>How small is a nanometer?</a:t>
            </a:r>
          </a:p>
          <a:p>
            <a:pPr marL="871538" lvl="1" indent="-514350">
              <a:buFont typeface="+mj-lt"/>
              <a:buAutoNum type="arabicPeriod"/>
            </a:pPr>
            <a:r>
              <a:rPr lang="en-US" dirty="0"/>
              <a:t>Definitions and commonly used terms</a:t>
            </a:r>
          </a:p>
          <a:p>
            <a:pPr marL="871538" lvl="1" indent="-514350">
              <a:buFont typeface="+mj-lt"/>
              <a:buAutoNum type="arabicPeriod"/>
            </a:pPr>
            <a:r>
              <a:rPr lang="en-US" dirty="0"/>
              <a:t>How is the nanoscale different from the </a:t>
            </a:r>
            <a:r>
              <a:rPr lang="en-US" dirty="0" err="1"/>
              <a:t>macroscale</a:t>
            </a:r>
            <a:r>
              <a:rPr lang="en-US" dirty="0"/>
              <a:t> or the atomic scale?</a:t>
            </a:r>
          </a:p>
          <a:p>
            <a:pPr marL="871538" lvl="1" indent="-514350">
              <a:buFont typeface="+mj-lt"/>
              <a:buAutoNum type="arabicPeriod"/>
            </a:pPr>
            <a:r>
              <a:rPr lang="en-US" dirty="0"/>
              <a:t>Major classes of nanomaterials and their benefits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a:t>Learning Objectives</a:t>
            </a:r>
          </a:p>
        </p:txBody>
      </p:sp>
      <p:sp>
        <p:nvSpPr>
          <p:cNvPr id="6" name="Content Placeholder 5"/>
          <p:cNvSpPr>
            <a:spLocks noGrp="1"/>
          </p:cNvSpPr>
          <p:nvPr>
            <p:ph idx="1"/>
          </p:nvPr>
        </p:nvSpPr>
        <p:spPr/>
        <p:txBody>
          <a:bodyPr>
            <a:normAutofit fontScale="92500" lnSpcReduction="20000"/>
          </a:bodyPr>
          <a:lstStyle/>
          <a:p>
            <a:pPr>
              <a:buNone/>
            </a:pPr>
            <a:r>
              <a:rPr lang="en-US" dirty="0"/>
              <a:t>At the end of this module you should be able to </a:t>
            </a:r>
          </a:p>
          <a:p>
            <a:r>
              <a:rPr lang="en-US" dirty="0"/>
              <a:t>Contrast objects at the nanoscale with larger and smaller forms of matter</a:t>
            </a:r>
          </a:p>
          <a:p>
            <a:r>
              <a:rPr lang="en-US" dirty="0"/>
              <a:t>Define key terms in nanotechnology</a:t>
            </a:r>
          </a:p>
          <a:p>
            <a:r>
              <a:rPr lang="en-US" dirty="0"/>
              <a:t>Explain some of the ways nanomaterial properties differ from molecules and microscale particles</a:t>
            </a:r>
          </a:p>
          <a:p>
            <a:r>
              <a:rPr lang="en-US" dirty="0"/>
              <a:t>Describe some of the physical and chemical characteristics that can change at the nanoscale</a:t>
            </a:r>
          </a:p>
          <a:p>
            <a:r>
              <a:rPr lang="en-US" dirty="0"/>
              <a:t>Describe some of the major classes of nanomaterials produced today and their properties and potential benefits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lstStyle/>
          <a:p>
            <a:r>
              <a:rPr lang="en-US" cap="small" dirty="0"/>
              <a:t>How small is a nanometer?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a:t>Topic 1: How small is a </a:t>
            </a:r>
            <a:r>
              <a:rPr lang="en-US" dirty="0" err="1"/>
              <a:t>nano</a:t>
            </a:r>
            <a:r>
              <a:rPr lang="en-US" dirty="0"/>
              <a:t>?</a:t>
            </a:r>
          </a:p>
        </p:txBody>
      </p:sp>
      <p:pic>
        <p:nvPicPr>
          <p:cNvPr id="460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3520" y="2229777"/>
            <a:ext cx="2249794" cy="313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413164" y="5367647"/>
            <a:ext cx="1107996" cy="369332"/>
          </a:xfrm>
          <a:prstGeom prst="rect">
            <a:avLst/>
          </a:prstGeom>
          <a:noFill/>
        </p:spPr>
        <p:txBody>
          <a:bodyPr wrap="none" rtlCol="0">
            <a:spAutoFit/>
          </a:bodyPr>
          <a:lstStyle/>
          <a:p>
            <a:r>
              <a:rPr lang="it-IT" dirty="0"/>
              <a:t>Dinosaur</a:t>
            </a:r>
          </a:p>
        </p:txBody>
      </p:sp>
      <p:sp>
        <p:nvSpPr>
          <p:cNvPr id="9" name="Rettangolo 8"/>
          <p:cNvSpPr/>
          <p:nvPr/>
        </p:nvSpPr>
        <p:spPr>
          <a:xfrm>
            <a:off x="3566502" y="6112250"/>
            <a:ext cx="1646605" cy="369332"/>
          </a:xfrm>
          <a:prstGeom prst="rect">
            <a:avLst/>
          </a:prstGeom>
        </p:spPr>
        <p:txBody>
          <a:bodyPr wrap="none">
            <a:spAutoFit/>
          </a:bodyPr>
          <a:lstStyle/>
          <a:p>
            <a:r>
              <a:rPr lang="it-IT" dirty="0"/>
              <a:t>nano </a:t>
            </a:r>
            <a:r>
              <a:rPr lang="it-IT" dirty="0" err="1"/>
              <a:t>dinosaur</a:t>
            </a:r>
            <a:endParaRPr lang="it-IT" dirty="0"/>
          </a:p>
        </p:txBody>
      </p:sp>
      <p:sp>
        <p:nvSpPr>
          <p:cNvPr id="10" name="Rettangolo 9"/>
          <p:cNvSpPr/>
          <p:nvPr/>
        </p:nvSpPr>
        <p:spPr>
          <a:xfrm>
            <a:off x="4792572" y="5367647"/>
            <a:ext cx="2852063" cy="369332"/>
          </a:xfrm>
          <a:prstGeom prst="rect">
            <a:avLst/>
          </a:prstGeom>
        </p:spPr>
        <p:txBody>
          <a:bodyPr wrap="none">
            <a:spAutoFit/>
          </a:bodyPr>
          <a:lstStyle/>
          <a:p>
            <a:r>
              <a:rPr lang="it-IT" b="1" dirty="0" err="1"/>
              <a:t>Nanotyrannus</a:t>
            </a:r>
            <a:r>
              <a:rPr lang="it-IT" b="1" dirty="0"/>
              <a:t> </a:t>
            </a:r>
            <a:r>
              <a:rPr lang="it-IT" b="1" dirty="0" err="1"/>
              <a:t>lancensis</a:t>
            </a:r>
            <a:endParaRPr lang="it-IT" b="1" dirty="0"/>
          </a:p>
        </p:txBody>
      </p:sp>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857" y="1895517"/>
            <a:ext cx="4059492" cy="304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17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a:t>Topic 1: How small is a </a:t>
            </a:r>
            <a:r>
              <a:rPr lang="en-US" dirty="0" err="1"/>
              <a:t>nano</a:t>
            </a:r>
            <a:r>
              <a:rPr lang="en-US" dirty="0"/>
              <a:t>?</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6289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1864426" y="4892634"/>
            <a:ext cx="5745484" cy="1200329"/>
          </a:xfrm>
          <a:prstGeom prst="rect">
            <a:avLst/>
          </a:prstGeom>
          <a:noFill/>
        </p:spPr>
        <p:txBody>
          <a:bodyPr wrap="none" rtlCol="0">
            <a:spAutoFit/>
          </a:bodyPr>
          <a:lstStyle/>
          <a:p>
            <a:r>
              <a:rPr lang="it-IT" sz="2400" dirty="0" err="1"/>
              <a:t>Nanodates</a:t>
            </a:r>
            <a:r>
              <a:rPr lang="it-IT" sz="2400" dirty="0"/>
              <a:t> for single </a:t>
            </a:r>
            <a:r>
              <a:rPr lang="it-IT" sz="2400" dirty="0" err="1"/>
              <a:t>busy</a:t>
            </a:r>
            <a:r>
              <a:rPr lang="it-IT" sz="2400" dirty="0"/>
              <a:t> </a:t>
            </a:r>
            <a:r>
              <a:rPr lang="it-IT" sz="2400" dirty="0" err="1"/>
              <a:t>workers</a:t>
            </a:r>
            <a:endParaRPr lang="it-IT" sz="2400" dirty="0"/>
          </a:p>
          <a:p>
            <a:endParaRPr lang="it-IT" sz="2400" dirty="0"/>
          </a:p>
          <a:p>
            <a:r>
              <a:rPr lang="it-IT" sz="2400" dirty="0" err="1"/>
              <a:t>One</a:t>
            </a:r>
            <a:r>
              <a:rPr lang="it-IT" sz="2400" dirty="0"/>
              <a:t> session of multiple 5 minutes date!! </a:t>
            </a:r>
          </a:p>
        </p:txBody>
      </p:sp>
    </p:spTree>
    <p:extLst>
      <p:ext uri="{BB962C8B-B14F-4D97-AF65-F5344CB8AC3E}">
        <p14:creationId xmlns:p14="http://schemas.microsoft.com/office/powerpoint/2010/main" val="251197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a:t>Topic 1: How small is a nanometer?</a:t>
            </a:r>
          </a:p>
        </p:txBody>
      </p:sp>
      <p:sp>
        <p:nvSpPr>
          <p:cNvPr id="5" name="Content Placeholder 4"/>
          <p:cNvSpPr>
            <a:spLocks noGrp="1"/>
          </p:cNvSpPr>
          <p:nvPr>
            <p:ph idx="1"/>
          </p:nvPr>
        </p:nvSpPr>
        <p:spPr>
          <a:xfrm>
            <a:off x="4890654" y="2937164"/>
            <a:ext cx="4043795" cy="3311236"/>
          </a:xfrm>
        </p:spPr>
        <p:txBody>
          <a:bodyPr/>
          <a:lstStyle/>
          <a:p>
            <a:pPr marL="914400" indent="-914400">
              <a:buNone/>
              <a:tabLst>
                <a:tab pos="914400" algn="l"/>
              </a:tabLst>
            </a:pPr>
            <a:r>
              <a:rPr lang="en-US" sz="2400" dirty="0"/>
              <a:t>1 nm 	= 0.000000001 m</a:t>
            </a:r>
          </a:p>
          <a:p>
            <a:pPr marL="914400" indent="-914400">
              <a:buNone/>
              <a:tabLst>
                <a:tab pos="914400" algn="l"/>
              </a:tabLst>
            </a:pPr>
            <a:r>
              <a:rPr lang="en-US" sz="2400" dirty="0"/>
              <a:t>	= 10</a:t>
            </a:r>
            <a:r>
              <a:rPr lang="en-US" sz="2400" baseline="30000" dirty="0"/>
              <a:t>-9 </a:t>
            </a:r>
            <a:r>
              <a:rPr lang="en-US" sz="2400" dirty="0"/>
              <a:t>m</a:t>
            </a:r>
          </a:p>
          <a:p>
            <a:pPr marL="914400" indent="-914400">
              <a:buNone/>
              <a:tabLst>
                <a:tab pos="914400" algn="l"/>
                <a:tab pos="1260475" algn="l"/>
              </a:tabLst>
            </a:pPr>
            <a:r>
              <a:rPr lang="en-US" sz="2400" dirty="0"/>
              <a:t>	= one billionth meter</a:t>
            </a:r>
          </a:p>
        </p:txBody>
      </p:sp>
      <p:pic>
        <p:nvPicPr>
          <p:cNvPr id="7" name="Content Placeholder 4" descr="GIJoe-Nano.png"/>
          <p:cNvPicPr>
            <a:picLocks noChangeAspect="1"/>
          </p:cNvPicPr>
          <p:nvPr/>
        </p:nvPicPr>
        <p:blipFill>
          <a:blip r:embed="rId3" cstate="print"/>
          <a:srcRect t="5112"/>
          <a:stretch>
            <a:fillRect/>
          </a:stretch>
        </p:blipFill>
        <p:spPr bwMode="auto">
          <a:xfrm>
            <a:off x="720764" y="1524000"/>
            <a:ext cx="4102453" cy="4832350"/>
          </a:xfrm>
          <a:prstGeom prst="rect">
            <a:avLst/>
          </a:prstGeom>
          <a:noFill/>
          <a:ln w="9525">
            <a:noFill/>
            <a:miter lim="800000"/>
            <a:headEnd/>
            <a:tailEnd/>
          </a:ln>
        </p:spPr>
      </p:pic>
      <p:sp>
        <p:nvSpPr>
          <p:cNvPr id="8" name="Rectangle 7"/>
          <p:cNvSpPr/>
          <p:nvPr/>
        </p:nvSpPr>
        <p:spPr>
          <a:xfrm>
            <a:off x="724980" y="6331527"/>
            <a:ext cx="4094020" cy="369332"/>
          </a:xfrm>
          <a:prstGeom prst="rect">
            <a:avLst/>
          </a:prstGeom>
        </p:spPr>
        <p:txBody>
          <a:bodyPr wrap="square">
            <a:spAutoFit/>
          </a:bodyPr>
          <a:lstStyle/>
          <a:p>
            <a:pPr algn="ctr"/>
            <a:r>
              <a:rPr lang="en-US" sz="1800" dirty="0">
                <a:solidFill>
                  <a:schemeClr val="tx1"/>
                </a:solidFill>
                <a:latin typeface="+mn-lt"/>
              </a:rPr>
              <a:t>http://www.sniffcode.com/view.php?id=8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8906" y="274638"/>
            <a:ext cx="8275544" cy="734765"/>
          </a:xfrm>
        </p:spPr>
        <p:txBody>
          <a:bodyPr>
            <a:normAutofit fontScale="90000"/>
          </a:bodyPr>
          <a:lstStyle/>
          <a:p>
            <a:r>
              <a:rPr lang="en-US" dirty="0"/>
              <a:t>Handout 1</a:t>
            </a:r>
          </a:p>
        </p:txBody>
      </p:sp>
      <p:pic>
        <p:nvPicPr>
          <p:cNvPr id="5" name="Picture 3" descr="scale_of_Things_09-27-03"/>
          <p:cNvPicPr>
            <a:picLocks noChangeAspect="1" noChangeArrowheads="1"/>
          </p:cNvPicPr>
          <p:nvPr/>
        </p:nvPicPr>
        <p:blipFill>
          <a:blip r:embed="rId3" cstate="print"/>
          <a:srcRect/>
          <a:stretch>
            <a:fillRect/>
          </a:stretch>
        </p:blipFill>
        <p:spPr bwMode="auto">
          <a:xfrm>
            <a:off x="1179513" y="1064135"/>
            <a:ext cx="7070725" cy="5464175"/>
          </a:xfrm>
          <a:prstGeom prst="rect">
            <a:avLst/>
          </a:prstGeom>
          <a:noFill/>
        </p:spPr>
      </p:pic>
      <p:sp>
        <p:nvSpPr>
          <p:cNvPr id="6" name="Rectangle 4"/>
          <p:cNvSpPr>
            <a:spLocks noChangeArrowheads="1"/>
          </p:cNvSpPr>
          <p:nvPr/>
        </p:nvSpPr>
        <p:spPr bwMode="auto">
          <a:xfrm>
            <a:off x="766186" y="6498903"/>
            <a:ext cx="4092575" cy="244475"/>
          </a:xfrm>
          <a:prstGeom prst="rect">
            <a:avLst/>
          </a:prstGeom>
          <a:noFill/>
          <a:ln w="9525">
            <a:noFill/>
            <a:miter lim="800000"/>
            <a:headEnd/>
            <a:tailEnd/>
          </a:ln>
          <a:effectLst/>
        </p:spPr>
        <p:txBody>
          <a:bodyPr anchor="ctr">
            <a:spAutoFit/>
          </a:bodyPr>
          <a:lstStyle/>
          <a:p>
            <a:pPr algn="ctr">
              <a:lnSpc>
                <a:spcPct val="100000"/>
              </a:lnSpc>
              <a:spcBef>
                <a:spcPct val="0"/>
              </a:spcBef>
            </a:pPr>
            <a:r>
              <a:rPr lang="en-US" sz="1000" dirty="0">
                <a:solidFill>
                  <a:schemeClr val="tx1"/>
                </a:solidFill>
                <a:latin typeface="Tahoma" pitchFamily="34" charset="0"/>
              </a:rPr>
              <a:t>Courtesy Office of Basic Energy Sciences, Office of Science, U.S. DOE</a:t>
            </a:r>
          </a:p>
        </p:txBody>
      </p:sp>
      <p:sp>
        <p:nvSpPr>
          <p:cNvPr id="2" name="TextBox 1"/>
          <p:cNvSpPr txBox="1"/>
          <p:nvPr/>
        </p:nvSpPr>
        <p:spPr>
          <a:xfrm>
            <a:off x="570016" y="4940135"/>
            <a:ext cx="890649" cy="369332"/>
          </a:xfrm>
          <a:prstGeom prst="rect">
            <a:avLst/>
          </a:prstGeom>
          <a:noFill/>
        </p:spPr>
        <p:txBody>
          <a:bodyPr wrap="square" rtlCol="0">
            <a:spAutoFit/>
          </a:bodyPr>
          <a:lstStyle/>
          <a:p>
            <a:r>
              <a:rPr lang="en-US" dirty="0"/>
              <a:t>VIRUS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207963"/>
            <a:ext cx="7086600" cy="614362"/>
          </a:xfrm>
        </p:spPr>
        <p:txBody>
          <a:bodyPr>
            <a:normAutofit fontScale="90000"/>
          </a:bodyPr>
          <a:lstStyle/>
          <a:p>
            <a:pPr eaLnBrk="1" hangingPunct="1"/>
            <a:r>
              <a:rPr lang="en-US" altLang="it-IT"/>
              <a:t>Quantum Effects</a:t>
            </a:r>
          </a:p>
        </p:txBody>
      </p:sp>
      <p:sp>
        <p:nvSpPr>
          <p:cNvPr id="10248" name="Rectangle 9"/>
          <p:cNvSpPr>
            <a:spLocks noChangeArrowheads="1"/>
          </p:cNvSpPr>
          <p:nvPr/>
        </p:nvSpPr>
        <p:spPr bwMode="auto">
          <a:xfrm>
            <a:off x="685800" y="911450"/>
            <a:ext cx="7467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8" charset="-128"/>
              </a:defRPr>
            </a:lvl1pPr>
            <a:lvl2pPr marL="742950" indent="-285750">
              <a:spcBef>
                <a:spcPct val="20000"/>
              </a:spcBef>
              <a:buChar char="–"/>
              <a:defRPr sz="2800">
                <a:solidFill>
                  <a:schemeClr val="tx1"/>
                </a:solidFill>
                <a:latin typeface="Arial" charset="0"/>
                <a:ea typeface="ＭＳ Ｐゴシック" pitchFamily="8" charset="-128"/>
              </a:defRPr>
            </a:lvl2pPr>
            <a:lvl3pPr marL="1143000" indent="-228600">
              <a:spcBef>
                <a:spcPct val="20000"/>
              </a:spcBef>
              <a:buChar char="•"/>
              <a:defRPr sz="2400">
                <a:solidFill>
                  <a:schemeClr val="tx1"/>
                </a:solidFill>
                <a:latin typeface="Arial" charset="0"/>
                <a:ea typeface="ＭＳ Ｐゴシック" pitchFamily="8" charset="-128"/>
              </a:defRPr>
            </a:lvl3pPr>
            <a:lvl4pPr marL="1600200" indent="-228600">
              <a:spcBef>
                <a:spcPct val="20000"/>
              </a:spcBef>
              <a:buChar char="–"/>
              <a:defRPr sz="2000">
                <a:solidFill>
                  <a:schemeClr val="tx1"/>
                </a:solidFill>
                <a:latin typeface="Arial" charset="0"/>
                <a:ea typeface="ＭＳ Ｐゴシック" pitchFamily="8" charset="-128"/>
              </a:defRPr>
            </a:lvl4pPr>
            <a:lvl5pPr marL="2057400" indent="-228600">
              <a:spcBef>
                <a:spcPct val="20000"/>
              </a:spcBef>
              <a:buChar char="»"/>
              <a:defRPr sz="2000">
                <a:solidFill>
                  <a:schemeClr val="tx1"/>
                </a:solidFill>
                <a:latin typeface="Arial" charset="0"/>
                <a:ea typeface="ＭＳ Ｐゴシック"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9pPr>
          </a:lstStyle>
          <a:p>
            <a:pPr eaLnBrk="1" hangingPunct="1"/>
            <a:r>
              <a:rPr lang="en-US" altLang="it-IT" dirty="0"/>
              <a:t>Band gap depends on particle size</a:t>
            </a:r>
            <a:br>
              <a:rPr lang="en-US" altLang="it-IT" dirty="0"/>
            </a:br>
            <a:r>
              <a:rPr lang="en-US" altLang="it-IT" dirty="0"/>
              <a:t>(number of atoms in the particle)</a:t>
            </a:r>
            <a:endParaRPr lang="en-US" altLang="it-IT" sz="2400"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390" y="1920834"/>
            <a:ext cx="4556166" cy="455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91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207963"/>
            <a:ext cx="7086600" cy="614362"/>
          </a:xfrm>
        </p:spPr>
        <p:txBody>
          <a:bodyPr>
            <a:normAutofit fontScale="90000"/>
          </a:bodyPr>
          <a:lstStyle/>
          <a:p>
            <a:pPr eaLnBrk="1" hangingPunct="1"/>
            <a:r>
              <a:rPr lang="en-US" altLang="it-IT"/>
              <a:t>Quantum Effects</a:t>
            </a:r>
          </a:p>
        </p:txBody>
      </p:sp>
      <p:sp>
        <p:nvSpPr>
          <p:cNvPr id="10243" name="Rectangle 3"/>
          <p:cNvSpPr>
            <a:spLocks noGrp="1" noChangeArrowheads="1"/>
          </p:cNvSpPr>
          <p:nvPr>
            <p:ph type="body" idx="1"/>
          </p:nvPr>
        </p:nvSpPr>
        <p:spPr>
          <a:xfrm>
            <a:off x="228600" y="6019800"/>
            <a:ext cx="8229600" cy="609600"/>
          </a:xfrm>
        </p:spPr>
        <p:txBody>
          <a:bodyPr/>
          <a:lstStyle/>
          <a:p>
            <a:pPr algn="ctr" eaLnBrk="1" hangingPunct="1">
              <a:buFontTx/>
              <a:buNone/>
            </a:pPr>
            <a:r>
              <a:rPr lang="en-US" altLang="it-IT" sz="2800" dirty="0"/>
              <a:t>Fluorescence of cadmium selenide nanoparticles</a:t>
            </a:r>
          </a:p>
        </p:txBody>
      </p:sp>
      <p:pic>
        <p:nvPicPr>
          <p:cNvPr id="10244" name="Picture 4" descr="Fluorescent_Nanocrys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25"/>
            <a:ext cx="6781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1355725" y="54467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eaLnBrk="1" hangingPunct="1"/>
            <a:r>
              <a:rPr lang="en-US" altLang="it-IT" sz="1800"/>
              <a:t>4 nm</a:t>
            </a:r>
          </a:p>
        </p:txBody>
      </p:sp>
      <p:sp>
        <p:nvSpPr>
          <p:cNvPr id="10246" name="Text Box 6"/>
          <p:cNvSpPr txBox="1">
            <a:spLocks noChangeArrowheads="1"/>
          </p:cNvSpPr>
          <p:nvPr/>
        </p:nvSpPr>
        <p:spPr bwMode="auto">
          <a:xfrm>
            <a:off x="6629400" y="54102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eaLnBrk="1" hangingPunct="1"/>
            <a:r>
              <a:rPr lang="en-US" altLang="it-IT" sz="1800"/>
              <a:t>2 nm</a:t>
            </a:r>
          </a:p>
        </p:txBody>
      </p:sp>
      <p:sp>
        <p:nvSpPr>
          <p:cNvPr id="10247" name="Line 7"/>
          <p:cNvSpPr>
            <a:spLocks noChangeShapeType="1"/>
          </p:cNvSpPr>
          <p:nvPr/>
        </p:nvSpPr>
        <p:spPr bwMode="auto">
          <a:xfrm>
            <a:off x="2057400" y="5638800"/>
            <a:ext cx="4495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8" name="Rectangle 9"/>
          <p:cNvSpPr>
            <a:spLocks noChangeArrowheads="1"/>
          </p:cNvSpPr>
          <p:nvPr/>
        </p:nvSpPr>
        <p:spPr bwMode="auto">
          <a:xfrm>
            <a:off x="685800" y="911450"/>
            <a:ext cx="7467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8" charset="-128"/>
              </a:defRPr>
            </a:lvl1pPr>
            <a:lvl2pPr marL="742950" indent="-285750">
              <a:spcBef>
                <a:spcPct val="20000"/>
              </a:spcBef>
              <a:buChar char="–"/>
              <a:defRPr sz="2800">
                <a:solidFill>
                  <a:schemeClr val="tx1"/>
                </a:solidFill>
                <a:latin typeface="Arial" charset="0"/>
                <a:ea typeface="ＭＳ Ｐゴシック" pitchFamily="8" charset="-128"/>
              </a:defRPr>
            </a:lvl2pPr>
            <a:lvl3pPr marL="1143000" indent="-228600">
              <a:spcBef>
                <a:spcPct val="20000"/>
              </a:spcBef>
              <a:buChar char="•"/>
              <a:defRPr sz="2400">
                <a:solidFill>
                  <a:schemeClr val="tx1"/>
                </a:solidFill>
                <a:latin typeface="Arial" charset="0"/>
                <a:ea typeface="ＭＳ Ｐゴシック" pitchFamily="8" charset="-128"/>
              </a:defRPr>
            </a:lvl3pPr>
            <a:lvl4pPr marL="1600200" indent="-228600">
              <a:spcBef>
                <a:spcPct val="20000"/>
              </a:spcBef>
              <a:buChar char="–"/>
              <a:defRPr sz="2000">
                <a:solidFill>
                  <a:schemeClr val="tx1"/>
                </a:solidFill>
                <a:latin typeface="Arial" charset="0"/>
                <a:ea typeface="ＭＳ Ｐゴシック" pitchFamily="8" charset="-128"/>
              </a:defRPr>
            </a:lvl4pPr>
            <a:lvl5pPr marL="2057400" indent="-228600">
              <a:spcBef>
                <a:spcPct val="20000"/>
              </a:spcBef>
              <a:buChar char="»"/>
              <a:defRPr sz="2000">
                <a:solidFill>
                  <a:schemeClr val="tx1"/>
                </a:solidFill>
                <a:latin typeface="Arial" charset="0"/>
                <a:ea typeface="ＭＳ Ｐゴシック"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 charset="-128"/>
              </a:defRPr>
            </a:lvl9pPr>
          </a:lstStyle>
          <a:p>
            <a:pPr eaLnBrk="1" hangingPunct="1"/>
            <a:r>
              <a:rPr lang="en-US" altLang="it-IT" dirty="0"/>
              <a:t>Band gap depends on particle size</a:t>
            </a:r>
            <a:br>
              <a:rPr lang="en-US" altLang="it-IT" dirty="0"/>
            </a:br>
            <a:r>
              <a:rPr lang="en-US" altLang="it-IT" dirty="0"/>
              <a:t>(number of atoms in the particle)</a:t>
            </a:r>
            <a:endParaRPr lang="en-US" altLang="it-IT" sz="2400" dirty="0"/>
          </a:p>
        </p:txBody>
      </p:sp>
    </p:spTree>
    <p:extLst>
      <p:ext uri="{BB962C8B-B14F-4D97-AF65-F5344CB8AC3E}">
        <p14:creationId xmlns:p14="http://schemas.microsoft.com/office/powerpoint/2010/main" val="402096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i2.wp.com/nataleseremia.com/wp-content/uploads/2019/02/70.jpg?resize=175%2C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337" y="775900"/>
            <a:ext cx="1839480" cy="276447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isultato immagini per peste londra 16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617" y="775901"/>
            <a:ext cx="4145540" cy="272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4904503" y="3776351"/>
            <a:ext cx="2659702" cy="369332"/>
          </a:xfrm>
          <a:prstGeom prst="rect">
            <a:avLst/>
          </a:prstGeom>
          <a:noFill/>
        </p:spPr>
        <p:txBody>
          <a:bodyPr wrap="none" rtlCol="0">
            <a:spAutoFit/>
          </a:bodyPr>
          <a:lstStyle/>
          <a:p>
            <a:r>
              <a:rPr lang="it-IT" dirty="0"/>
              <a:t>Peste a Londra 1665-66</a:t>
            </a:r>
          </a:p>
        </p:txBody>
      </p:sp>
      <p:sp>
        <p:nvSpPr>
          <p:cNvPr id="4" name="Rettangolo 3"/>
          <p:cNvSpPr/>
          <p:nvPr/>
        </p:nvSpPr>
        <p:spPr>
          <a:xfrm>
            <a:off x="879950" y="4427105"/>
            <a:ext cx="7670284" cy="1477328"/>
          </a:xfrm>
          <a:prstGeom prst="rect">
            <a:avLst/>
          </a:prstGeom>
        </p:spPr>
        <p:txBody>
          <a:bodyPr wrap="square">
            <a:spAutoFit/>
          </a:bodyPr>
          <a:lstStyle/>
          <a:p>
            <a:r>
              <a:rPr lang="it-IT" b="1" dirty="0"/>
              <a:t>Isaac Newton</a:t>
            </a:r>
            <a:r>
              <a:rPr lang="it-IT" dirty="0"/>
              <a:t> nato nel 1642 Newton approfittò dell’interruzione delle lezioni dovuta alla peste per proseguire gli studi per conto suo; durante questo periodo di isolamento quasi assoluto, e a soli 22 anni, scoprì le Identità di Newton, il metodo di Newton, approssimò la serie armonica tramite i logaritmi e cominciò a sviluppare il calcolo infinitesimale.   </a:t>
            </a:r>
          </a:p>
        </p:txBody>
      </p:sp>
      <p:sp>
        <p:nvSpPr>
          <p:cNvPr id="5" name="Rettangolo 4"/>
          <p:cNvSpPr/>
          <p:nvPr/>
        </p:nvSpPr>
        <p:spPr>
          <a:xfrm>
            <a:off x="3998766" y="3244334"/>
            <a:ext cx="1146468" cy="369332"/>
          </a:xfrm>
          <a:prstGeom prst="rect">
            <a:avLst/>
          </a:prstGeom>
        </p:spPr>
        <p:txBody>
          <a:bodyPr wrap="none">
            <a:spAutoFit/>
          </a:bodyPr>
          <a:lstStyle/>
          <a:p>
            <a:r>
              <a:rPr lang="en-US" i="1" dirty="0" err="1">
                <a:hlinkClick r:id="rId5" tooltip="Nanorod"/>
              </a:rPr>
              <a:t>nanorods</a:t>
            </a:r>
            <a:endParaRPr lang="it-IT" dirty="0"/>
          </a:p>
        </p:txBody>
      </p:sp>
      <p:sp>
        <p:nvSpPr>
          <p:cNvPr id="6" name="Rettangolo 5"/>
          <p:cNvSpPr/>
          <p:nvPr/>
        </p:nvSpPr>
        <p:spPr>
          <a:xfrm>
            <a:off x="3998766" y="3244334"/>
            <a:ext cx="1146468" cy="369332"/>
          </a:xfrm>
          <a:prstGeom prst="rect">
            <a:avLst/>
          </a:prstGeom>
        </p:spPr>
        <p:txBody>
          <a:bodyPr wrap="none">
            <a:spAutoFit/>
          </a:bodyPr>
          <a:lstStyle/>
          <a:p>
            <a:r>
              <a:rPr lang="en-US" i="1" dirty="0" err="1">
                <a:hlinkClick r:id="rId5" tooltip="Nanorod"/>
              </a:rPr>
              <a:t>nanorods</a:t>
            </a:r>
            <a:endParaRPr lang="it-IT" dirty="0"/>
          </a:p>
        </p:txBody>
      </p:sp>
    </p:spTree>
    <p:extLst>
      <p:ext uri="{BB962C8B-B14F-4D97-AF65-F5344CB8AC3E}">
        <p14:creationId xmlns:p14="http://schemas.microsoft.com/office/powerpoint/2010/main" val="275725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fontScale="90000"/>
          </a:bodyPr>
          <a:lstStyle/>
          <a:p>
            <a:r>
              <a:rPr lang="en-US" cap="small" dirty="0"/>
              <a:t>How is the nanoscale different from the macroscale or the atomic scale?</a:t>
            </a:r>
          </a:p>
        </p:txBody>
      </p:sp>
    </p:spTree>
    <p:extLst>
      <p:ext uri="{BB962C8B-B14F-4D97-AF65-F5344CB8AC3E}">
        <p14:creationId xmlns:p14="http://schemas.microsoft.com/office/powerpoint/2010/main" val="165849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2012" y="274319"/>
            <a:ext cx="8301676" cy="1699623"/>
          </a:xfrm>
        </p:spPr>
        <p:txBody>
          <a:bodyPr>
            <a:normAutofit fontScale="90000"/>
          </a:bodyPr>
          <a:lstStyle/>
          <a:p>
            <a:r>
              <a:rPr lang="en-US" dirty="0"/>
              <a:t>Topic 3: How is the nanoscale different from the </a:t>
            </a:r>
            <a:r>
              <a:rPr lang="en-US" dirty="0" err="1"/>
              <a:t>macroscale</a:t>
            </a:r>
            <a:r>
              <a:rPr lang="en-US" dirty="0"/>
              <a:t> or the atomic scale?</a:t>
            </a:r>
          </a:p>
        </p:txBody>
      </p:sp>
      <p:pic>
        <p:nvPicPr>
          <p:cNvPr id="7" name="Content Placeholder 5" descr="softball-wikipedia.jpg"/>
          <p:cNvPicPr>
            <a:picLocks noChangeAspect="1"/>
          </p:cNvPicPr>
          <p:nvPr/>
        </p:nvPicPr>
        <p:blipFill>
          <a:blip r:embed="rId3" cstate="print"/>
          <a:srcRect l="2606"/>
          <a:stretch>
            <a:fillRect/>
          </a:stretch>
        </p:blipFill>
        <p:spPr bwMode="auto">
          <a:xfrm>
            <a:off x="5297720" y="2204147"/>
            <a:ext cx="3474720" cy="3433712"/>
          </a:xfrm>
          <a:prstGeom prst="rect">
            <a:avLst/>
          </a:prstGeom>
          <a:noFill/>
          <a:ln w="9525">
            <a:noFill/>
            <a:miter lim="800000"/>
            <a:headEnd/>
            <a:tailEnd/>
          </a:ln>
        </p:spPr>
      </p:pic>
      <p:pic>
        <p:nvPicPr>
          <p:cNvPr id="8" name="Picture 2" descr="C:\Documents and Settings\Kristen Kulinowski\Local Settings\Temporary Internet Files\Content.IE5\LVTLYU3B\MP910221028[1].jpg"/>
          <p:cNvPicPr>
            <a:picLocks noChangeAspect="1" noChangeArrowheads="1"/>
          </p:cNvPicPr>
          <p:nvPr/>
        </p:nvPicPr>
        <p:blipFill>
          <a:blip r:embed="rId4" cstate="print"/>
          <a:srcRect l="15711" t="7595" r="12063" b="4732"/>
          <a:stretch>
            <a:fillRect/>
          </a:stretch>
        </p:blipFill>
        <p:spPr bwMode="auto">
          <a:xfrm>
            <a:off x="1000393" y="2641599"/>
            <a:ext cx="2560320" cy="2573250"/>
          </a:xfrm>
          <a:prstGeom prst="rect">
            <a:avLst/>
          </a:prstGeom>
          <a:noFill/>
        </p:spPr>
      </p:pic>
      <p:sp>
        <p:nvSpPr>
          <p:cNvPr id="9" name="TextBox 8"/>
          <p:cNvSpPr txBox="1"/>
          <p:nvPr/>
        </p:nvSpPr>
        <p:spPr>
          <a:xfrm>
            <a:off x="972457" y="5704113"/>
            <a:ext cx="3589444" cy="369332"/>
          </a:xfrm>
          <a:prstGeom prst="rect">
            <a:avLst/>
          </a:prstGeom>
          <a:noFill/>
        </p:spPr>
        <p:txBody>
          <a:bodyPr wrap="none" rtlCol="0">
            <a:spAutoFit/>
          </a:bodyPr>
          <a:lstStyle/>
          <a:p>
            <a:r>
              <a:rPr lang="en-US" dirty="0"/>
              <a:t>Baseball: ~2.8 inches in diameter</a:t>
            </a:r>
          </a:p>
        </p:txBody>
      </p:sp>
      <p:sp>
        <p:nvSpPr>
          <p:cNvPr id="10" name="TextBox 9"/>
          <p:cNvSpPr txBox="1"/>
          <p:nvPr/>
        </p:nvSpPr>
        <p:spPr>
          <a:xfrm>
            <a:off x="5312229" y="5704113"/>
            <a:ext cx="3474028" cy="369332"/>
          </a:xfrm>
          <a:prstGeom prst="rect">
            <a:avLst/>
          </a:prstGeom>
          <a:noFill/>
        </p:spPr>
        <p:txBody>
          <a:bodyPr wrap="none" rtlCol="0">
            <a:spAutoFit/>
          </a:bodyPr>
          <a:lstStyle/>
          <a:p>
            <a:r>
              <a:rPr lang="en-US" dirty="0"/>
              <a:t>Softball: ~3.8 inches in diameter</a:t>
            </a:r>
          </a:p>
        </p:txBody>
      </p:sp>
    </p:spTree>
    <p:extLst>
      <p:ext uri="{BB962C8B-B14F-4D97-AF65-F5344CB8AC3E}">
        <p14:creationId xmlns:p14="http://schemas.microsoft.com/office/powerpoint/2010/main" val="1062447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Nanomaterial Properties Can Change with Size</a:t>
            </a:r>
          </a:p>
        </p:txBody>
      </p:sp>
      <p:sp>
        <p:nvSpPr>
          <p:cNvPr id="9" name="Rectangle 2"/>
          <p:cNvSpPr>
            <a:spLocks noChangeArrowheads="1"/>
          </p:cNvSpPr>
          <p:nvPr/>
        </p:nvSpPr>
        <p:spPr bwMode="auto">
          <a:xfrm>
            <a:off x="3922616" y="2149233"/>
            <a:ext cx="1193800" cy="1949450"/>
          </a:xfrm>
          <a:prstGeom prst="rect">
            <a:avLst/>
          </a:prstGeom>
          <a:gradFill rotWithShape="1">
            <a:gsLst>
              <a:gs pos="0">
                <a:srgbClr val="FFF200"/>
              </a:gs>
              <a:gs pos="22500">
                <a:srgbClr val="FF7A00"/>
              </a:gs>
              <a:gs pos="35000">
                <a:srgbClr val="FF0300"/>
              </a:gs>
              <a:gs pos="50000">
                <a:srgbClr val="4D0808"/>
              </a:gs>
              <a:gs pos="65000">
                <a:srgbClr val="FF0300"/>
              </a:gs>
              <a:gs pos="77500">
                <a:srgbClr val="FF7A00"/>
              </a:gs>
              <a:gs pos="100000">
                <a:srgbClr val="FFF200"/>
              </a:gs>
            </a:gsLst>
            <a:lin ang="2700000" scaled="1"/>
          </a:gradFill>
          <a:ln w="9525">
            <a:noFill/>
            <a:miter lim="800000"/>
            <a:headEnd/>
            <a:tailEnd/>
          </a:ln>
          <a:effectLst/>
        </p:spPr>
        <p:txBody>
          <a:bodyPr wrap="none" anchor="ctr"/>
          <a:lstStyle/>
          <a:p>
            <a:pPr algn="l" rtl="0" fontAlgn="base">
              <a:spcBef>
                <a:spcPct val="0"/>
              </a:spcBef>
              <a:spcAft>
                <a:spcPct val="0"/>
              </a:spcAft>
            </a:pPr>
            <a:endParaRPr lang="en-US" kern="1200" dirty="0">
              <a:solidFill>
                <a:prstClr val="black"/>
              </a:solidFill>
              <a:latin typeface="Calibri" pitchFamily="34" charset="0"/>
              <a:ea typeface="+mn-ea"/>
              <a:cs typeface="+mn-cs"/>
            </a:endParaRPr>
          </a:p>
        </p:txBody>
      </p:sp>
      <p:graphicFrame>
        <p:nvGraphicFramePr>
          <p:cNvPr id="10" name="Object 4"/>
          <p:cNvGraphicFramePr>
            <a:graphicFrameLocks noChangeAspect="1"/>
          </p:cNvGraphicFramePr>
          <p:nvPr/>
        </p:nvGraphicFramePr>
        <p:xfrm>
          <a:off x="2893916" y="2076208"/>
          <a:ext cx="3165475" cy="2308225"/>
        </p:xfrm>
        <a:graphic>
          <a:graphicData uri="http://schemas.openxmlformats.org/presentationml/2006/ole">
            <mc:AlternateContent xmlns:mc="http://schemas.openxmlformats.org/markup-compatibility/2006">
              <mc:Choice xmlns:v="urn:schemas-microsoft-com:vml" Requires="v">
                <p:oleObj spid="_x0000_s49167" name="Graph" r:id="rId4" imgW="3822192" imgH="2921203" progId="">
                  <p:embed/>
                </p:oleObj>
              </mc:Choice>
              <mc:Fallback>
                <p:oleObj name="Graph" r:id="rId4" imgW="3822192" imgH="292120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801" t="4971" r="4988" b="8028"/>
                      <a:stretch>
                        <a:fillRect/>
                      </a:stretch>
                    </p:blipFill>
                    <p:spPr bwMode="auto">
                      <a:xfrm>
                        <a:off x="2893916" y="2076208"/>
                        <a:ext cx="3165475" cy="230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
          <p:cNvSpPr txBox="1">
            <a:spLocks noChangeArrowheads="1"/>
          </p:cNvSpPr>
          <p:nvPr/>
        </p:nvSpPr>
        <p:spPr bwMode="auto">
          <a:xfrm>
            <a:off x="3297140" y="4579695"/>
            <a:ext cx="2482629" cy="369332"/>
          </a:xfrm>
          <a:prstGeom prst="rect">
            <a:avLst/>
          </a:pr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noFill/>
            <a:miter lim="800000"/>
            <a:headEnd/>
            <a:tailEnd/>
          </a:ln>
          <a:effectLst/>
        </p:spPr>
        <p:txBody>
          <a:bodyPr wrap="square">
            <a:spAutoFit/>
          </a:bodyPr>
          <a:lstStyle/>
          <a:p>
            <a:pPr algn="ctr" rtl="0" eaLnBrk="0" fontAlgn="base" hangingPunct="0">
              <a:spcBef>
                <a:spcPct val="0"/>
              </a:spcBef>
              <a:spcAft>
                <a:spcPct val="0"/>
              </a:spcAft>
            </a:pPr>
            <a:r>
              <a:rPr lang="en-US" b="1" kern="1200" dirty="0">
                <a:solidFill>
                  <a:prstClr val="black"/>
                </a:solidFill>
                <a:latin typeface="Tahoma" pitchFamily="34" charset="0"/>
                <a:ea typeface="+mn-ea"/>
                <a:cs typeface="+mn-cs"/>
              </a:rPr>
              <a:t>The </a:t>
            </a:r>
            <a:r>
              <a:rPr lang="en-US" b="1" kern="1200" dirty="0" err="1">
                <a:solidFill>
                  <a:prstClr val="black"/>
                </a:solidFill>
                <a:latin typeface="Tahoma" pitchFamily="34" charset="0"/>
                <a:ea typeface="+mn-ea"/>
                <a:cs typeface="+mn-cs"/>
              </a:rPr>
              <a:t>nanoworld</a:t>
            </a:r>
            <a:endParaRPr lang="en-US" b="1" kern="1200" dirty="0">
              <a:solidFill>
                <a:prstClr val="black"/>
              </a:solidFill>
              <a:latin typeface="Tahoma" pitchFamily="34" charset="0"/>
              <a:ea typeface="+mn-ea"/>
              <a:cs typeface="+mn-cs"/>
            </a:endParaRPr>
          </a:p>
        </p:txBody>
      </p:sp>
      <p:pic>
        <p:nvPicPr>
          <p:cNvPr id="12" name="Picture 6"/>
          <p:cNvPicPr>
            <a:picLocks noChangeAspect="1" noChangeArrowheads="1"/>
          </p:cNvPicPr>
          <p:nvPr/>
        </p:nvPicPr>
        <p:blipFill>
          <a:blip r:embed="rId6" cstate="print"/>
          <a:srcRect l="25328" t="17783" r="25639" b="15135"/>
          <a:stretch>
            <a:fillRect/>
          </a:stretch>
        </p:blipFill>
        <p:spPr bwMode="auto">
          <a:xfrm>
            <a:off x="6660298" y="2140299"/>
            <a:ext cx="1860704" cy="1909187"/>
          </a:xfrm>
          <a:prstGeom prst="rect">
            <a:avLst/>
          </a:prstGeom>
          <a:noFill/>
          <a:ln w="9525">
            <a:noFill/>
            <a:miter lim="800000"/>
            <a:headEnd/>
            <a:tailEnd/>
          </a:ln>
        </p:spPr>
      </p:pic>
      <p:pic>
        <p:nvPicPr>
          <p:cNvPr id="13" name="Picture 7"/>
          <p:cNvPicPr>
            <a:picLocks noChangeAspect="1" noChangeArrowheads="1"/>
          </p:cNvPicPr>
          <p:nvPr/>
        </p:nvPicPr>
        <p:blipFill>
          <a:blip r:embed="rId7" cstate="print"/>
          <a:srcRect/>
          <a:stretch>
            <a:fillRect/>
          </a:stretch>
        </p:blipFill>
        <p:spPr bwMode="auto">
          <a:xfrm>
            <a:off x="623991" y="2200589"/>
            <a:ext cx="2037043" cy="1815245"/>
          </a:xfrm>
          <a:prstGeom prst="rect">
            <a:avLst/>
          </a:prstGeom>
          <a:noFill/>
          <a:ln w="9525">
            <a:noFill/>
            <a:miter lim="800000"/>
            <a:headEnd/>
            <a:tailEnd/>
          </a:ln>
        </p:spPr>
      </p:pic>
      <p:sp>
        <p:nvSpPr>
          <p:cNvPr id="14" name="AutoShape 4"/>
          <p:cNvSpPr>
            <a:spLocks noChangeArrowheads="1"/>
          </p:cNvSpPr>
          <p:nvPr/>
        </p:nvSpPr>
        <p:spPr bwMode="auto">
          <a:xfrm>
            <a:off x="1105634" y="5848084"/>
            <a:ext cx="7352566" cy="783193"/>
          </a:xfrm>
          <a:prstGeom prst="roundRect">
            <a:avLst>
              <a:gd name="adj" fmla="val 16667"/>
            </a:avLst>
          </a:prstGeom>
          <a:solidFill>
            <a:schemeClr val="accent6">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defTabSz="966612" eaLnBrk="0" hangingPunct="0">
              <a:lnSpc>
                <a:spcPct val="100000"/>
              </a:lnSpc>
              <a:spcBef>
                <a:spcPct val="30000"/>
              </a:spcBef>
              <a:defRPr/>
            </a:pPr>
            <a:r>
              <a:rPr lang="en-US" sz="2000" dirty="0">
                <a:solidFill>
                  <a:schemeClr val="bg1">
                    <a:lumMod val="95000"/>
                  </a:schemeClr>
                </a:solidFill>
                <a:latin typeface="+mn-lt"/>
              </a:rPr>
              <a:t>At the nanometer scale, fundamental physical and chemical properties depend on the size of the object.</a:t>
            </a:r>
          </a:p>
        </p:txBody>
      </p:sp>
    </p:spTree>
    <p:extLst>
      <p:ext uri="{BB962C8B-B14F-4D97-AF65-F5344CB8AC3E}">
        <p14:creationId xmlns:p14="http://schemas.microsoft.com/office/powerpoint/2010/main" val="301243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Nanotechnologists</a:t>
            </a:r>
          </a:p>
        </p:txBody>
      </p:sp>
      <p:pic>
        <p:nvPicPr>
          <p:cNvPr id="13" name="Picture 1"/>
          <p:cNvPicPr>
            <a:picLocks noChangeAspect="1" noChangeArrowheads="1"/>
          </p:cNvPicPr>
          <p:nvPr/>
        </p:nvPicPr>
        <p:blipFill>
          <a:blip r:embed="rId3" cstate="print"/>
          <a:srcRect/>
          <a:stretch>
            <a:fillRect/>
          </a:stretch>
        </p:blipFill>
        <p:spPr bwMode="auto">
          <a:xfrm>
            <a:off x="4795159" y="1756230"/>
            <a:ext cx="3725638" cy="3725638"/>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1074051" y="1756228"/>
            <a:ext cx="3725638" cy="3725638"/>
          </a:xfrm>
          <a:prstGeom prst="rect">
            <a:avLst/>
          </a:prstGeom>
          <a:noFill/>
          <a:ln w="9525">
            <a:noFill/>
            <a:miter lim="800000"/>
            <a:headEnd/>
            <a:tailEnd/>
          </a:ln>
        </p:spPr>
      </p:pic>
      <p:sp>
        <p:nvSpPr>
          <p:cNvPr id="15" name="Rectangle 3"/>
          <p:cNvSpPr txBox="1">
            <a:spLocks noChangeArrowheads="1"/>
          </p:cNvSpPr>
          <p:nvPr/>
        </p:nvSpPr>
        <p:spPr bwMode="auto">
          <a:xfrm>
            <a:off x="1217840" y="5597756"/>
            <a:ext cx="7326313" cy="52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82575" algn="ctr"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Lycurgus Cup</a:t>
            </a:r>
          </a:p>
        </p:txBody>
      </p:sp>
      <p:sp>
        <p:nvSpPr>
          <p:cNvPr id="17" name="Rectangle 8"/>
          <p:cNvSpPr>
            <a:spLocks noChangeArrowheads="1"/>
          </p:cNvSpPr>
          <p:nvPr/>
        </p:nvSpPr>
        <p:spPr bwMode="auto">
          <a:xfrm>
            <a:off x="609589" y="6064934"/>
            <a:ext cx="8534411" cy="338554"/>
          </a:xfrm>
          <a:prstGeom prst="rect">
            <a:avLst/>
          </a:prstGeom>
          <a:noFill/>
          <a:ln w="9525">
            <a:noFill/>
            <a:miter lim="800000"/>
            <a:headEnd/>
            <a:tailEnd/>
          </a:ln>
          <a:effectLst/>
        </p:spPr>
        <p:txBody>
          <a:bodyPr wrap="square">
            <a:spAutoFit/>
          </a:bodyPr>
          <a:lstStyle/>
          <a:p>
            <a:pPr eaLnBrk="0" hangingPunct="0">
              <a:lnSpc>
                <a:spcPct val="100000"/>
              </a:lnSpc>
              <a:spcBef>
                <a:spcPct val="0"/>
              </a:spcBef>
            </a:pPr>
            <a:r>
              <a:rPr lang="en-US" sz="1600" dirty="0">
                <a:solidFill>
                  <a:schemeClr val="tx2"/>
                </a:solidFill>
                <a:latin typeface="+mj-lt"/>
              </a:rPr>
              <a:t>http://www.britishmuseum.org/explore/highlights/highlight_objects/pe_mla/t/the_lycurgus_cup.aspx</a:t>
            </a:r>
          </a:p>
        </p:txBody>
      </p:sp>
    </p:spTree>
    <p:extLst>
      <p:ext uri="{BB962C8B-B14F-4D97-AF65-F5344CB8AC3E}">
        <p14:creationId xmlns:p14="http://schemas.microsoft.com/office/powerpoint/2010/main" val="12102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Would you buy </a:t>
            </a:r>
            <a:r>
              <a:rPr lang="en-US" i="1" dirty="0"/>
              <a:t>this</a:t>
            </a:r>
            <a:r>
              <a:rPr lang="en-US" dirty="0"/>
              <a:t> gold?</a:t>
            </a:r>
          </a:p>
        </p:txBody>
      </p:sp>
      <p:grpSp>
        <p:nvGrpSpPr>
          <p:cNvPr id="8" name="Group 4"/>
          <p:cNvGrpSpPr>
            <a:grpSpLocks/>
          </p:cNvGrpSpPr>
          <p:nvPr/>
        </p:nvGrpSpPr>
        <p:grpSpPr bwMode="auto">
          <a:xfrm>
            <a:off x="775223" y="4381559"/>
            <a:ext cx="2447925" cy="2174876"/>
            <a:chOff x="240" y="1344"/>
            <a:chExt cx="1542" cy="1370"/>
          </a:xfrm>
        </p:grpSpPr>
        <p:grpSp>
          <p:nvGrpSpPr>
            <p:cNvPr id="9" name="Group 5"/>
            <p:cNvGrpSpPr>
              <a:grpSpLocks/>
            </p:cNvGrpSpPr>
            <p:nvPr/>
          </p:nvGrpSpPr>
          <p:grpSpPr bwMode="auto">
            <a:xfrm>
              <a:off x="512" y="1344"/>
              <a:ext cx="1146" cy="372"/>
              <a:chOff x="928" y="1940"/>
              <a:chExt cx="1146" cy="372"/>
            </a:xfrm>
          </p:grpSpPr>
          <p:sp>
            <p:nvSpPr>
              <p:cNvPr id="11" name="Freeform 6"/>
              <p:cNvSpPr>
                <a:spLocks/>
              </p:cNvSpPr>
              <p:nvPr/>
            </p:nvSpPr>
            <p:spPr bwMode="auto">
              <a:xfrm>
                <a:off x="1450" y="1941"/>
                <a:ext cx="552" cy="3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000000"/>
                </a:solidFill>
                <a:prstDash val="solid"/>
                <a:round/>
                <a:headEnd/>
                <a:tailEnd/>
              </a:ln>
            </p:spPr>
            <p:txBody>
              <a:bodyPr/>
              <a:lstStyle/>
              <a:p>
                <a:endParaRPr lang="en-US">
                  <a:latin typeface="+mj-lt"/>
                </a:endParaRPr>
              </a:p>
            </p:txBody>
          </p:sp>
          <p:sp>
            <p:nvSpPr>
              <p:cNvPr id="12" name="Freeform 7"/>
              <p:cNvSpPr>
                <a:spLocks/>
              </p:cNvSpPr>
              <p:nvPr/>
            </p:nvSpPr>
            <p:spPr bwMode="auto">
              <a:xfrm>
                <a:off x="2001" y="1956"/>
                <a:ext cx="2" cy="6"/>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noFill/>
                <a:round/>
                <a:headEnd/>
                <a:tailEnd/>
              </a:ln>
            </p:spPr>
            <p:txBody>
              <a:bodyPr/>
              <a:lstStyle/>
              <a:p>
                <a:endParaRPr lang="en-US">
                  <a:latin typeface="+mj-lt"/>
                </a:endParaRPr>
              </a:p>
            </p:txBody>
          </p:sp>
          <p:sp>
            <p:nvSpPr>
              <p:cNvPr id="13" name="Freeform 8"/>
              <p:cNvSpPr>
                <a:spLocks/>
              </p:cNvSpPr>
              <p:nvPr/>
            </p:nvSpPr>
            <p:spPr bwMode="auto">
              <a:xfrm>
                <a:off x="1449" y="1970"/>
                <a:ext cx="1" cy="5"/>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14" name="Freeform 9"/>
              <p:cNvSpPr>
                <a:spLocks/>
              </p:cNvSpPr>
              <p:nvPr/>
            </p:nvSpPr>
            <p:spPr bwMode="auto">
              <a:xfrm>
                <a:off x="932" y="1973"/>
                <a:ext cx="518" cy="229"/>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000000"/>
                </a:solidFill>
                <a:prstDash val="solid"/>
                <a:round/>
                <a:headEnd/>
                <a:tailEnd/>
              </a:ln>
            </p:spPr>
            <p:txBody>
              <a:bodyPr/>
              <a:lstStyle/>
              <a:p>
                <a:endParaRPr lang="en-US">
                  <a:latin typeface="+mj-lt"/>
                </a:endParaRPr>
              </a:p>
            </p:txBody>
          </p:sp>
          <p:sp>
            <p:nvSpPr>
              <p:cNvPr id="15" name="Freeform 10"/>
              <p:cNvSpPr>
                <a:spLocks/>
              </p:cNvSpPr>
              <p:nvPr/>
            </p:nvSpPr>
            <p:spPr bwMode="auto">
              <a:xfrm>
                <a:off x="1449" y="1970"/>
                <a:ext cx="1" cy="5"/>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16" name="Freeform 11"/>
              <p:cNvSpPr>
                <a:spLocks/>
              </p:cNvSpPr>
              <p:nvPr/>
            </p:nvSpPr>
            <p:spPr bwMode="auto">
              <a:xfrm>
                <a:off x="928" y="2201"/>
                <a:ext cx="7" cy="1"/>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noFill/>
                <a:round/>
                <a:headEnd/>
                <a:tailEnd/>
              </a:ln>
            </p:spPr>
            <p:txBody>
              <a:bodyPr/>
              <a:lstStyle/>
              <a:p>
                <a:endParaRPr lang="en-US">
                  <a:latin typeface="+mj-lt"/>
                </a:endParaRPr>
              </a:p>
            </p:txBody>
          </p:sp>
          <p:sp>
            <p:nvSpPr>
              <p:cNvPr id="17" name="Line 12"/>
              <p:cNvSpPr>
                <a:spLocks noChangeShapeType="1"/>
              </p:cNvSpPr>
              <p:nvPr/>
            </p:nvSpPr>
            <p:spPr bwMode="auto">
              <a:xfrm flipV="1">
                <a:off x="932" y="2191"/>
                <a:ext cx="112" cy="11"/>
              </a:xfrm>
              <a:prstGeom prst="line">
                <a:avLst/>
              </a:prstGeom>
              <a:noFill/>
              <a:ln w="11113">
                <a:solidFill>
                  <a:srgbClr val="000000"/>
                </a:solidFill>
                <a:round/>
                <a:headEnd/>
                <a:tailEnd/>
              </a:ln>
            </p:spPr>
            <p:txBody>
              <a:bodyPr/>
              <a:lstStyle/>
              <a:p>
                <a:endParaRPr lang="en-US">
                  <a:latin typeface="+mj-lt"/>
                </a:endParaRPr>
              </a:p>
            </p:txBody>
          </p:sp>
          <p:sp>
            <p:nvSpPr>
              <p:cNvPr id="18" name="Freeform 13"/>
              <p:cNvSpPr>
                <a:spLocks/>
              </p:cNvSpPr>
              <p:nvPr/>
            </p:nvSpPr>
            <p:spPr bwMode="auto">
              <a:xfrm>
                <a:off x="1044" y="2041"/>
                <a:ext cx="434" cy="150"/>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000000"/>
                </a:solidFill>
                <a:prstDash val="solid"/>
                <a:round/>
                <a:headEnd/>
                <a:tailEnd/>
              </a:ln>
            </p:spPr>
            <p:txBody>
              <a:bodyPr/>
              <a:lstStyle/>
              <a:p>
                <a:endParaRPr lang="en-US">
                  <a:latin typeface="+mj-lt"/>
                </a:endParaRPr>
              </a:p>
            </p:txBody>
          </p:sp>
          <p:sp>
            <p:nvSpPr>
              <p:cNvPr id="19" name="Freeform 14"/>
              <p:cNvSpPr>
                <a:spLocks/>
              </p:cNvSpPr>
              <p:nvPr/>
            </p:nvSpPr>
            <p:spPr bwMode="auto">
              <a:xfrm>
                <a:off x="1041" y="2190"/>
                <a:ext cx="5" cy="4"/>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noFill/>
                <a:round/>
                <a:headEnd/>
                <a:tailEnd/>
              </a:ln>
            </p:spPr>
            <p:txBody>
              <a:bodyPr/>
              <a:lstStyle/>
              <a:p>
                <a:endParaRPr lang="en-US">
                  <a:latin typeface="+mj-lt"/>
                </a:endParaRPr>
              </a:p>
            </p:txBody>
          </p:sp>
          <p:sp>
            <p:nvSpPr>
              <p:cNvPr id="20" name="Freeform 15"/>
              <p:cNvSpPr>
                <a:spLocks/>
              </p:cNvSpPr>
              <p:nvPr/>
            </p:nvSpPr>
            <p:spPr bwMode="auto">
              <a:xfrm>
                <a:off x="1477" y="2038"/>
                <a:ext cx="2" cy="6"/>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21" name="Freeform 16"/>
              <p:cNvSpPr>
                <a:spLocks/>
              </p:cNvSpPr>
              <p:nvPr/>
            </p:nvSpPr>
            <p:spPr bwMode="auto">
              <a:xfrm>
                <a:off x="1478" y="2009"/>
                <a:ext cx="511" cy="32"/>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000000"/>
                </a:solidFill>
                <a:prstDash val="solid"/>
                <a:round/>
                <a:headEnd/>
                <a:tailEnd/>
              </a:ln>
            </p:spPr>
            <p:txBody>
              <a:bodyPr/>
              <a:lstStyle/>
              <a:p>
                <a:endParaRPr lang="en-US">
                  <a:latin typeface="+mj-lt"/>
                </a:endParaRPr>
              </a:p>
            </p:txBody>
          </p:sp>
          <p:sp>
            <p:nvSpPr>
              <p:cNvPr id="22" name="Freeform 17"/>
              <p:cNvSpPr>
                <a:spLocks/>
              </p:cNvSpPr>
              <p:nvPr/>
            </p:nvSpPr>
            <p:spPr bwMode="auto">
              <a:xfrm>
                <a:off x="1477" y="2038"/>
                <a:ext cx="2" cy="6"/>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23" name="Freeform 18"/>
              <p:cNvSpPr>
                <a:spLocks/>
              </p:cNvSpPr>
              <p:nvPr/>
            </p:nvSpPr>
            <p:spPr bwMode="auto">
              <a:xfrm>
                <a:off x="1988" y="2029"/>
                <a:ext cx="3" cy="4"/>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noFill/>
                <a:round/>
                <a:headEnd/>
                <a:tailEnd/>
              </a:ln>
            </p:spPr>
            <p:txBody>
              <a:bodyPr/>
              <a:lstStyle/>
              <a:p>
                <a:endParaRPr lang="en-US">
                  <a:latin typeface="+mj-lt"/>
                </a:endParaRPr>
              </a:p>
            </p:txBody>
          </p:sp>
          <p:sp>
            <p:nvSpPr>
              <p:cNvPr id="24" name="Freeform 19"/>
              <p:cNvSpPr>
                <a:spLocks/>
              </p:cNvSpPr>
              <p:nvPr/>
            </p:nvSpPr>
            <p:spPr bwMode="auto">
              <a:xfrm>
                <a:off x="1989" y="1959"/>
                <a:ext cx="35" cy="72"/>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000000"/>
                </a:solidFill>
                <a:prstDash val="solid"/>
                <a:round/>
                <a:headEnd/>
                <a:tailEnd/>
              </a:ln>
            </p:spPr>
            <p:txBody>
              <a:bodyPr/>
              <a:lstStyle/>
              <a:p>
                <a:endParaRPr lang="en-US">
                  <a:latin typeface="+mj-lt"/>
                </a:endParaRPr>
              </a:p>
            </p:txBody>
          </p:sp>
          <p:sp>
            <p:nvSpPr>
              <p:cNvPr id="25" name="Freeform 20"/>
              <p:cNvSpPr>
                <a:spLocks/>
              </p:cNvSpPr>
              <p:nvPr/>
            </p:nvSpPr>
            <p:spPr bwMode="auto">
              <a:xfrm>
                <a:off x="1987" y="2029"/>
                <a:ext cx="5" cy="4"/>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noFill/>
                <a:round/>
                <a:headEnd/>
                <a:tailEnd/>
              </a:ln>
            </p:spPr>
            <p:txBody>
              <a:bodyPr/>
              <a:lstStyle/>
              <a:p>
                <a:endParaRPr lang="en-US">
                  <a:latin typeface="+mj-lt"/>
                </a:endParaRPr>
              </a:p>
            </p:txBody>
          </p:sp>
          <p:sp>
            <p:nvSpPr>
              <p:cNvPr id="26" name="Freeform 21"/>
              <p:cNvSpPr>
                <a:spLocks/>
              </p:cNvSpPr>
              <p:nvPr/>
            </p:nvSpPr>
            <p:spPr bwMode="auto">
              <a:xfrm>
                <a:off x="2001" y="1956"/>
                <a:ext cx="2" cy="6"/>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noFill/>
                <a:round/>
                <a:headEnd/>
                <a:tailEnd/>
              </a:ln>
            </p:spPr>
            <p:txBody>
              <a:bodyPr/>
              <a:lstStyle/>
              <a:p>
                <a:endParaRPr lang="en-US">
                  <a:latin typeface="+mj-lt"/>
                </a:endParaRPr>
              </a:p>
            </p:txBody>
          </p:sp>
          <p:sp>
            <p:nvSpPr>
              <p:cNvPr id="27" name="Freeform 22"/>
              <p:cNvSpPr>
                <a:spLocks/>
              </p:cNvSpPr>
              <p:nvPr/>
            </p:nvSpPr>
            <p:spPr bwMode="auto">
              <a:xfrm>
                <a:off x="1541" y="2265"/>
                <a:ext cx="103" cy="21"/>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000000"/>
                </a:solidFill>
                <a:prstDash val="solid"/>
                <a:round/>
                <a:headEnd/>
                <a:tailEnd/>
              </a:ln>
            </p:spPr>
            <p:txBody>
              <a:bodyPr/>
              <a:lstStyle/>
              <a:p>
                <a:endParaRPr lang="en-US">
                  <a:latin typeface="+mj-lt"/>
                </a:endParaRPr>
              </a:p>
            </p:txBody>
          </p:sp>
          <p:sp>
            <p:nvSpPr>
              <p:cNvPr id="28" name="Freeform 23"/>
              <p:cNvSpPr>
                <a:spLocks/>
              </p:cNvSpPr>
              <p:nvPr/>
            </p:nvSpPr>
            <p:spPr bwMode="auto">
              <a:xfrm>
                <a:off x="1643" y="2261"/>
                <a:ext cx="3" cy="6"/>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noFill/>
                <a:round/>
                <a:headEnd/>
                <a:tailEnd/>
              </a:ln>
            </p:spPr>
            <p:txBody>
              <a:bodyPr/>
              <a:lstStyle/>
              <a:p>
                <a:endParaRPr lang="en-US">
                  <a:latin typeface="+mj-lt"/>
                </a:endParaRPr>
              </a:p>
            </p:txBody>
          </p:sp>
          <p:sp>
            <p:nvSpPr>
              <p:cNvPr id="29" name="Freeform 24"/>
              <p:cNvSpPr>
                <a:spLocks/>
              </p:cNvSpPr>
              <p:nvPr/>
            </p:nvSpPr>
            <p:spPr bwMode="auto">
              <a:xfrm>
                <a:off x="1540" y="2282"/>
                <a:ext cx="2" cy="6"/>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noFill/>
                <a:round/>
                <a:headEnd/>
                <a:tailEnd/>
              </a:ln>
            </p:spPr>
            <p:txBody>
              <a:bodyPr/>
              <a:lstStyle/>
              <a:p>
                <a:endParaRPr lang="en-US">
                  <a:latin typeface="+mj-lt"/>
                </a:endParaRPr>
              </a:p>
            </p:txBody>
          </p:sp>
          <p:sp>
            <p:nvSpPr>
              <p:cNvPr id="30" name="Freeform 25"/>
              <p:cNvSpPr>
                <a:spLocks/>
              </p:cNvSpPr>
              <p:nvPr/>
            </p:nvSpPr>
            <p:spPr bwMode="auto">
              <a:xfrm>
                <a:off x="1372" y="2286"/>
                <a:ext cx="169" cy="20"/>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000000"/>
                </a:solidFill>
                <a:prstDash val="solid"/>
                <a:round/>
                <a:headEnd/>
                <a:tailEnd/>
              </a:ln>
            </p:spPr>
            <p:txBody>
              <a:bodyPr/>
              <a:lstStyle/>
              <a:p>
                <a:endParaRPr lang="en-US">
                  <a:latin typeface="+mj-lt"/>
                </a:endParaRPr>
              </a:p>
            </p:txBody>
          </p:sp>
          <p:sp>
            <p:nvSpPr>
              <p:cNvPr id="31" name="Freeform 26"/>
              <p:cNvSpPr>
                <a:spLocks/>
              </p:cNvSpPr>
              <p:nvPr/>
            </p:nvSpPr>
            <p:spPr bwMode="auto">
              <a:xfrm>
                <a:off x="1540" y="2282"/>
                <a:ext cx="2" cy="6"/>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noFill/>
                <a:round/>
                <a:headEnd/>
                <a:tailEnd/>
              </a:ln>
            </p:spPr>
            <p:txBody>
              <a:bodyPr/>
              <a:lstStyle/>
              <a:p>
                <a:endParaRPr lang="en-US">
                  <a:latin typeface="+mj-lt"/>
                </a:endParaRPr>
              </a:p>
            </p:txBody>
          </p:sp>
          <p:sp>
            <p:nvSpPr>
              <p:cNvPr id="32" name="Freeform 27"/>
              <p:cNvSpPr>
                <a:spLocks/>
              </p:cNvSpPr>
              <p:nvPr/>
            </p:nvSpPr>
            <p:spPr bwMode="auto">
              <a:xfrm>
                <a:off x="1372" y="2303"/>
                <a:ext cx="1" cy="6"/>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noFill/>
                <a:round/>
                <a:headEnd/>
                <a:tailEnd/>
              </a:ln>
            </p:spPr>
            <p:txBody>
              <a:bodyPr/>
              <a:lstStyle/>
              <a:p>
                <a:endParaRPr lang="en-US">
                  <a:latin typeface="+mj-lt"/>
                </a:endParaRPr>
              </a:p>
            </p:txBody>
          </p:sp>
          <p:sp>
            <p:nvSpPr>
              <p:cNvPr id="33" name="Freeform 28"/>
              <p:cNvSpPr>
                <a:spLocks/>
              </p:cNvSpPr>
              <p:nvPr/>
            </p:nvSpPr>
            <p:spPr bwMode="auto">
              <a:xfrm>
                <a:off x="982" y="2276"/>
                <a:ext cx="390" cy="36"/>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000000"/>
                </a:solidFill>
                <a:prstDash val="solid"/>
                <a:round/>
                <a:headEnd/>
                <a:tailEnd/>
              </a:ln>
            </p:spPr>
            <p:txBody>
              <a:bodyPr/>
              <a:lstStyle/>
              <a:p>
                <a:endParaRPr lang="en-US">
                  <a:latin typeface="+mj-lt"/>
                </a:endParaRPr>
              </a:p>
            </p:txBody>
          </p:sp>
          <p:sp>
            <p:nvSpPr>
              <p:cNvPr id="34" name="Freeform 29"/>
              <p:cNvSpPr>
                <a:spLocks/>
              </p:cNvSpPr>
              <p:nvPr/>
            </p:nvSpPr>
            <p:spPr bwMode="auto">
              <a:xfrm>
                <a:off x="1372" y="2303"/>
                <a:ext cx="1" cy="6"/>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noFill/>
                <a:round/>
                <a:headEnd/>
                <a:tailEnd/>
              </a:ln>
            </p:spPr>
            <p:txBody>
              <a:bodyPr/>
              <a:lstStyle/>
              <a:p>
                <a:endParaRPr lang="en-US">
                  <a:latin typeface="+mj-lt"/>
                </a:endParaRPr>
              </a:p>
            </p:txBody>
          </p:sp>
          <p:sp>
            <p:nvSpPr>
              <p:cNvPr id="35" name="Freeform 30"/>
              <p:cNvSpPr>
                <a:spLocks/>
              </p:cNvSpPr>
              <p:nvPr/>
            </p:nvSpPr>
            <p:spPr bwMode="auto">
              <a:xfrm>
                <a:off x="980" y="2274"/>
                <a:ext cx="3" cy="4"/>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noFill/>
                <a:round/>
                <a:headEnd/>
                <a:tailEnd/>
              </a:ln>
            </p:spPr>
            <p:txBody>
              <a:bodyPr/>
              <a:lstStyle/>
              <a:p>
                <a:endParaRPr lang="en-US">
                  <a:latin typeface="+mj-lt"/>
                </a:endParaRPr>
              </a:p>
            </p:txBody>
          </p:sp>
          <p:sp>
            <p:nvSpPr>
              <p:cNvPr id="36" name="Freeform 31"/>
              <p:cNvSpPr>
                <a:spLocks/>
              </p:cNvSpPr>
              <p:nvPr/>
            </p:nvSpPr>
            <p:spPr bwMode="auto">
              <a:xfrm>
                <a:off x="931" y="2202"/>
                <a:ext cx="51" cy="74"/>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000000"/>
                </a:solidFill>
                <a:prstDash val="solid"/>
                <a:round/>
                <a:headEnd/>
                <a:tailEnd/>
              </a:ln>
            </p:spPr>
            <p:txBody>
              <a:bodyPr/>
              <a:lstStyle/>
              <a:p>
                <a:endParaRPr lang="en-US">
                  <a:latin typeface="+mj-lt"/>
                </a:endParaRPr>
              </a:p>
            </p:txBody>
          </p:sp>
          <p:sp>
            <p:nvSpPr>
              <p:cNvPr id="37" name="Freeform 32"/>
              <p:cNvSpPr>
                <a:spLocks/>
              </p:cNvSpPr>
              <p:nvPr/>
            </p:nvSpPr>
            <p:spPr bwMode="auto">
              <a:xfrm>
                <a:off x="980" y="2274"/>
                <a:ext cx="3" cy="4"/>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noFill/>
                <a:round/>
                <a:headEnd/>
                <a:tailEnd/>
              </a:ln>
            </p:spPr>
            <p:txBody>
              <a:bodyPr/>
              <a:lstStyle/>
              <a:p>
                <a:endParaRPr lang="en-US">
                  <a:latin typeface="+mj-lt"/>
                </a:endParaRPr>
              </a:p>
            </p:txBody>
          </p:sp>
          <p:sp>
            <p:nvSpPr>
              <p:cNvPr id="38" name="Freeform 33"/>
              <p:cNvSpPr>
                <a:spLocks/>
              </p:cNvSpPr>
              <p:nvPr/>
            </p:nvSpPr>
            <p:spPr bwMode="auto">
              <a:xfrm>
                <a:off x="928" y="2201"/>
                <a:ext cx="7" cy="1"/>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noFill/>
                <a:round/>
                <a:headEnd/>
                <a:tailEnd/>
              </a:ln>
            </p:spPr>
            <p:txBody>
              <a:bodyPr/>
              <a:lstStyle/>
              <a:p>
                <a:endParaRPr lang="en-US">
                  <a:latin typeface="+mj-lt"/>
                </a:endParaRPr>
              </a:p>
            </p:txBody>
          </p:sp>
          <p:sp>
            <p:nvSpPr>
              <p:cNvPr id="39" name="Freeform 34"/>
              <p:cNvSpPr>
                <a:spLocks/>
              </p:cNvSpPr>
              <p:nvPr/>
            </p:nvSpPr>
            <p:spPr bwMode="auto">
              <a:xfrm>
                <a:off x="932" y="2154"/>
                <a:ext cx="30" cy="4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000000"/>
                </a:solidFill>
                <a:prstDash val="solid"/>
                <a:round/>
                <a:headEnd/>
                <a:tailEnd/>
              </a:ln>
            </p:spPr>
            <p:txBody>
              <a:bodyPr/>
              <a:lstStyle/>
              <a:p>
                <a:endParaRPr lang="en-US">
                  <a:latin typeface="+mj-lt"/>
                </a:endParaRPr>
              </a:p>
            </p:txBody>
          </p:sp>
          <p:sp>
            <p:nvSpPr>
              <p:cNvPr id="40" name="Freeform 35"/>
              <p:cNvSpPr>
                <a:spLocks/>
              </p:cNvSpPr>
              <p:nvPr/>
            </p:nvSpPr>
            <p:spPr bwMode="auto">
              <a:xfrm>
                <a:off x="928" y="2201"/>
                <a:ext cx="7" cy="1"/>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noFill/>
                <a:round/>
                <a:headEnd/>
                <a:tailEnd/>
              </a:ln>
            </p:spPr>
            <p:txBody>
              <a:bodyPr/>
              <a:lstStyle/>
              <a:p>
                <a:endParaRPr lang="en-US">
                  <a:latin typeface="+mj-lt"/>
                </a:endParaRPr>
              </a:p>
            </p:txBody>
          </p:sp>
          <p:sp>
            <p:nvSpPr>
              <p:cNvPr id="41" name="Freeform 36"/>
              <p:cNvSpPr>
                <a:spLocks/>
              </p:cNvSpPr>
              <p:nvPr/>
            </p:nvSpPr>
            <p:spPr bwMode="auto">
              <a:xfrm>
                <a:off x="958" y="2155"/>
                <a:ext cx="7"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noFill/>
                <a:round/>
                <a:headEnd/>
                <a:tailEnd/>
              </a:ln>
            </p:spPr>
            <p:txBody>
              <a:bodyPr/>
              <a:lstStyle/>
              <a:p>
                <a:endParaRPr lang="en-US">
                  <a:latin typeface="+mj-lt"/>
                </a:endParaRPr>
              </a:p>
            </p:txBody>
          </p:sp>
          <p:sp>
            <p:nvSpPr>
              <p:cNvPr id="42" name="Freeform 37"/>
              <p:cNvSpPr>
                <a:spLocks/>
              </p:cNvSpPr>
              <p:nvPr/>
            </p:nvSpPr>
            <p:spPr bwMode="auto">
              <a:xfrm>
                <a:off x="962" y="2155"/>
                <a:ext cx="113" cy="36"/>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000000"/>
                </a:solidFill>
                <a:prstDash val="solid"/>
                <a:round/>
                <a:headEnd/>
                <a:tailEnd/>
              </a:ln>
            </p:spPr>
            <p:txBody>
              <a:bodyPr/>
              <a:lstStyle/>
              <a:p>
                <a:endParaRPr lang="en-US">
                  <a:latin typeface="+mj-lt"/>
                </a:endParaRPr>
              </a:p>
            </p:txBody>
          </p:sp>
          <p:sp>
            <p:nvSpPr>
              <p:cNvPr id="43" name="Freeform 38"/>
              <p:cNvSpPr>
                <a:spLocks/>
              </p:cNvSpPr>
              <p:nvPr/>
            </p:nvSpPr>
            <p:spPr bwMode="auto">
              <a:xfrm>
                <a:off x="958" y="2155"/>
                <a:ext cx="7"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noFill/>
                <a:round/>
                <a:headEnd/>
                <a:tailEnd/>
              </a:ln>
            </p:spPr>
            <p:txBody>
              <a:bodyPr/>
              <a:lstStyle/>
              <a:p>
                <a:endParaRPr lang="en-US">
                  <a:latin typeface="+mj-lt"/>
                </a:endParaRPr>
              </a:p>
            </p:txBody>
          </p:sp>
          <p:sp>
            <p:nvSpPr>
              <p:cNvPr id="44" name="Freeform 39"/>
              <p:cNvSpPr>
                <a:spLocks/>
              </p:cNvSpPr>
              <p:nvPr/>
            </p:nvSpPr>
            <p:spPr bwMode="auto">
              <a:xfrm>
                <a:off x="1075" y="2189"/>
                <a:ext cx="1" cy="6"/>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noFill/>
                <a:round/>
                <a:headEnd/>
                <a:tailEnd/>
              </a:ln>
            </p:spPr>
            <p:txBody>
              <a:bodyPr/>
              <a:lstStyle/>
              <a:p>
                <a:endParaRPr lang="en-US">
                  <a:latin typeface="+mj-lt"/>
                </a:endParaRPr>
              </a:p>
            </p:txBody>
          </p:sp>
          <p:sp>
            <p:nvSpPr>
              <p:cNvPr id="45" name="Freeform 40"/>
              <p:cNvSpPr>
                <a:spLocks/>
              </p:cNvSpPr>
              <p:nvPr/>
            </p:nvSpPr>
            <p:spPr bwMode="auto">
              <a:xfrm>
                <a:off x="1075" y="2145"/>
                <a:ext cx="522" cy="50"/>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000000"/>
                </a:solidFill>
                <a:prstDash val="solid"/>
                <a:round/>
                <a:headEnd/>
                <a:tailEnd/>
              </a:ln>
            </p:spPr>
            <p:txBody>
              <a:bodyPr/>
              <a:lstStyle/>
              <a:p>
                <a:endParaRPr lang="en-US">
                  <a:latin typeface="+mj-lt"/>
                </a:endParaRPr>
              </a:p>
            </p:txBody>
          </p:sp>
          <p:sp>
            <p:nvSpPr>
              <p:cNvPr id="46" name="Freeform 41"/>
              <p:cNvSpPr>
                <a:spLocks/>
              </p:cNvSpPr>
              <p:nvPr/>
            </p:nvSpPr>
            <p:spPr bwMode="auto">
              <a:xfrm>
                <a:off x="1075" y="2189"/>
                <a:ext cx="1" cy="6"/>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noFill/>
                <a:round/>
                <a:headEnd/>
                <a:tailEnd/>
              </a:ln>
            </p:spPr>
            <p:txBody>
              <a:bodyPr/>
              <a:lstStyle/>
              <a:p>
                <a:endParaRPr lang="en-US">
                  <a:latin typeface="+mj-lt"/>
                </a:endParaRPr>
              </a:p>
            </p:txBody>
          </p:sp>
          <p:sp>
            <p:nvSpPr>
              <p:cNvPr id="47" name="Freeform 42"/>
              <p:cNvSpPr>
                <a:spLocks/>
              </p:cNvSpPr>
              <p:nvPr/>
            </p:nvSpPr>
            <p:spPr bwMode="auto">
              <a:xfrm>
                <a:off x="1596" y="2142"/>
                <a:ext cx="2" cy="6"/>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48" name="Freeform 43"/>
              <p:cNvSpPr>
                <a:spLocks/>
              </p:cNvSpPr>
              <p:nvPr/>
            </p:nvSpPr>
            <p:spPr bwMode="auto">
              <a:xfrm>
                <a:off x="1597" y="2081"/>
                <a:ext cx="240" cy="64"/>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000000"/>
                </a:solidFill>
                <a:prstDash val="solid"/>
                <a:round/>
                <a:headEnd/>
                <a:tailEnd/>
              </a:ln>
            </p:spPr>
            <p:txBody>
              <a:bodyPr/>
              <a:lstStyle/>
              <a:p>
                <a:endParaRPr lang="en-US">
                  <a:latin typeface="+mj-lt"/>
                </a:endParaRPr>
              </a:p>
            </p:txBody>
          </p:sp>
          <p:sp>
            <p:nvSpPr>
              <p:cNvPr id="49" name="Freeform 44"/>
              <p:cNvSpPr>
                <a:spLocks/>
              </p:cNvSpPr>
              <p:nvPr/>
            </p:nvSpPr>
            <p:spPr bwMode="auto">
              <a:xfrm>
                <a:off x="1596" y="2142"/>
                <a:ext cx="2" cy="6"/>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50" name="Freeform 45"/>
              <p:cNvSpPr>
                <a:spLocks/>
              </p:cNvSpPr>
              <p:nvPr/>
            </p:nvSpPr>
            <p:spPr bwMode="auto">
              <a:xfrm>
                <a:off x="1835" y="2079"/>
                <a:ext cx="3" cy="5"/>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noFill/>
                <a:round/>
                <a:headEnd/>
                <a:tailEnd/>
              </a:ln>
            </p:spPr>
            <p:txBody>
              <a:bodyPr/>
              <a:lstStyle/>
              <a:p>
                <a:endParaRPr lang="en-US">
                  <a:latin typeface="+mj-lt"/>
                </a:endParaRPr>
              </a:p>
            </p:txBody>
          </p:sp>
          <p:sp>
            <p:nvSpPr>
              <p:cNvPr id="51" name="Freeform 46"/>
              <p:cNvSpPr>
                <a:spLocks/>
              </p:cNvSpPr>
              <p:nvPr/>
            </p:nvSpPr>
            <p:spPr bwMode="auto">
              <a:xfrm>
                <a:off x="1837" y="1962"/>
                <a:ext cx="169" cy="119"/>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000000"/>
                </a:solidFill>
                <a:prstDash val="solid"/>
                <a:round/>
                <a:headEnd/>
                <a:tailEnd/>
              </a:ln>
            </p:spPr>
            <p:txBody>
              <a:bodyPr/>
              <a:lstStyle/>
              <a:p>
                <a:endParaRPr lang="en-US">
                  <a:latin typeface="+mj-lt"/>
                </a:endParaRPr>
              </a:p>
            </p:txBody>
          </p:sp>
          <p:sp>
            <p:nvSpPr>
              <p:cNvPr id="52" name="Freeform 47"/>
              <p:cNvSpPr>
                <a:spLocks/>
              </p:cNvSpPr>
              <p:nvPr/>
            </p:nvSpPr>
            <p:spPr bwMode="auto">
              <a:xfrm>
                <a:off x="1835" y="2079"/>
                <a:ext cx="3" cy="5"/>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noFill/>
                <a:round/>
                <a:headEnd/>
                <a:tailEnd/>
              </a:ln>
            </p:spPr>
            <p:txBody>
              <a:bodyPr/>
              <a:lstStyle/>
              <a:p>
                <a:endParaRPr lang="en-US">
                  <a:latin typeface="+mj-lt"/>
                </a:endParaRPr>
              </a:p>
            </p:txBody>
          </p:sp>
          <p:sp>
            <p:nvSpPr>
              <p:cNvPr id="53" name="Freeform 48"/>
              <p:cNvSpPr>
                <a:spLocks/>
              </p:cNvSpPr>
              <p:nvPr/>
            </p:nvSpPr>
            <p:spPr bwMode="auto">
              <a:xfrm>
                <a:off x="2000" y="1960"/>
                <a:ext cx="6" cy="4"/>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noFill/>
                <a:round/>
                <a:headEnd/>
                <a:tailEnd/>
              </a:ln>
            </p:spPr>
            <p:txBody>
              <a:bodyPr/>
              <a:lstStyle/>
              <a:p>
                <a:endParaRPr lang="en-US">
                  <a:latin typeface="+mj-lt"/>
                </a:endParaRPr>
              </a:p>
            </p:txBody>
          </p:sp>
          <p:sp>
            <p:nvSpPr>
              <p:cNvPr id="54" name="Freeform 49"/>
              <p:cNvSpPr>
                <a:spLocks/>
              </p:cNvSpPr>
              <p:nvPr/>
            </p:nvSpPr>
            <p:spPr bwMode="auto">
              <a:xfrm>
                <a:off x="1998" y="1958"/>
                <a:ext cx="5" cy="4"/>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000000"/>
                </a:solidFill>
                <a:prstDash val="solid"/>
                <a:round/>
                <a:headEnd/>
                <a:tailEnd/>
              </a:ln>
            </p:spPr>
            <p:txBody>
              <a:bodyPr/>
              <a:lstStyle/>
              <a:p>
                <a:endParaRPr lang="en-US">
                  <a:latin typeface="+mj-lt"/>
                </a:endParaRPr>
              </a:p>
            </p:txBody>
          </p:sp>
          <p:sp>
            <p:nvSpPr>
              <p:cNvPr id="55" name="Freeform 50"/>
              <p:cNvSpPr>
                <a:spLocks/>
              </p:cNvSpPr>
              <p:nvPr/>
            </p:nvSpPr>
            <p:spPr bwMode="auto">
              <a:xfrm>
                <a:off x="2001" y="1959"/>
                <a:ext cx="4" cy="5"/>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noFill/>
                <a:round/>
                <a:headEnd/>
                <a:tailEnd/>
              </a:ln>
            </p:spPr>
            <p:txBody>
              <a:bodyPr/>
              <a:lstStyle/>
              <a:p>
                <a:endParaRPr lang="en-US">
                  <a:latin typeface="+mj-lt"/>
                </a:endParaRPr>
              </a:p>
            </p:txBody>
          </p:sp>
          <p:sp>
            <p:nvSpPr>
              <p:cNvPr id="56" name="Freeform 51"/>
              <p:cNvSpPr>
                <a:spLocks/>
              </p:cNvSpPr>
              <p:nvPr/>
            </p:nvSpPr>
            <p:spPr bwMode="auto">
              <a:xfrm>
                <a:off x="2001" y="1956"/>
                <a:ext cx="2" cy="6"/>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noFill/>
                <a:round/>
                <a:headEnd/>
                <a:tailEnd/>
              </a:ln>
            </p:spPr>
            <p:txBody>
              <a:bodyPr/>
              <a:lstStyle/>
              <a:p>
                <a:endParaRPr lang="en-US">
                  <a:latin typeface="+mj-lt"/>
                </a:endParaRPr>
              </a:p>
            </p:txBody>
          </p:sp>
          <p:sp>
            <p:nvSpPr>
              <p:cNvPr id="57" name="Freeform 52"/>
              <p:cNvSpPr>
                <a:spLocks/>
              </p:cNvSpPr>
              <p:nvPr/>
            </p:nvSpPr>
            <p:spPr bwMode="auto">
              <a:xfrm>
                <a:off x="2002" y="1959"/>
                <a:ext cx="67" cy="53"/>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000000"/>
                </a:solidFill>
                <a:prstDash val="solid"/>
                <a:round/>
                <a:headEnd/>
                <a:tailEnd/>
              </a:ln>
            </p:spPr>
            <p:txBody>
              <a:bodyPr/>
              <a:lstStyle/>
              <a:p>
                <a:endParaRPr lang="en-US">
                  <a:latin typeface="+mj-lt"/>
                </a:endParaRPr>
              </a:p>
            </p:txBody>
          </p:sp>
          <p:sp>
            <p:nvSpPr>
              <p:cNvPr id="58" name="Freeform 53"/>
              <p:cNvSpPr>
                <a:spLocks/>
              </p:cNvSpPr>
              <p:nvPr/>
            </p:nvSpPr>
            <p:spPr bwMode="auto">
              <a:xfrm>
                <a:off x="2001" y="1956"/>
                <a:ext cx="2" cy="6"/>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noFill/>
                <a:round/>
                <a:headEnd/>
                <a:tailEnd/>
              </a:ln>
            </p:spPr>
            <p:txBody>
              <a:bodyPr/>
              <a:lstStyle/>
              <a:p>
                <a:endParaRPr lang="en-US">
                  <a:latin typeface="+mj-lt"/>
                </a:endParaRPr>
              </a:p>
            </p:txBody>
          </p:sp>
          <p:sp>
            <p:nvSpPr>
              <p:cNvPr id="59" name="Freeform 54"/>
              <p:cNvSpPr>
                <a:spLocks/>
              </p:cNvSpPr>
              <p:nvPr/>
            </p:nvSpPr>
            <p:spPr bwMode="auto">
              <a:xfrm>
                <a:off x="2066" y="2012"/>
                <a:ext cx="7"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noFill/>
                <a:round/>
                <a:headEnd/>
                <a:tailEnd/>
              </a:ln>
            </p:spPr>
            <p:txBody>
              <a:bodyPr/>
              <a:lstStyle/>
              <a:p>
                <a:endParaRPr lang="en-US">
                  <a:latin typeface="+mj-lt"/>
                </a:endParaRPr>
              </a:p>
            </p:txBody>
          </p:sp>
          <p:sp>
            <p:nvSpPr>
              <p:cNvPr id="60" name="Freeform 55"/>
              <p:cNvSpPr>
                <a:spLocks/>
              </p:cNvSpPr>
              <p:nvPr/>
            </p:nvSpPr>
            <p:spPr bwMode="auto">
              <a:xfrm>
                <a:off x="2066" y="2012"/>
                <a:ext cx="8" cy="63"/>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000000"/>
                </a:solidFill>
                <a:prstDash val="solid"/>
                <a:round/>
                <a:headEnd/>
                <a:tailEnd/>
              </a:ln>
            </p:spPr>
            <p:txBody>
              <a:bodyPr/>
              <a:lstStyle/>
              <a:p>
                <a:endParaRPr lang="en-US">
                  <a:latin typeface="+mj-lt"/>
                </a:endParaRPr>
              </a:p>
            </p:txBody>
          </p:sp>
          <p:sp>
            <p:nvSpPr>
              <p:cNvPr id="61" name="Freeform 56"/>
              <p:cNvSpPr>
                <a:spLocks/>
              </p:cNvSpPr>
              <p:nvPr/>
            </p:nvSpPr>
            <p:spPr bwMode="auto">
              <a:xfrm>
                <a:off x="2066" y="2012"/>
                <a:ext cx="7"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noFill/>
                <a:round/>
                <a:headEnd/>
                <a:tailEnd/>
              </a:ln>
            </p:spPr>
            <p:txBody>
              <a:bodyPr/>
              <a:lstStyle/>
              <a:p>
                <a:endParaRPr lang="en-US">
                  <a:latin typeface="+mj-lt"/>
                </a:endParaRPr>
              </a:p>
            </p:txBody>
          </p:sp>
          <p:sp>
            <p:nvSpPr>
              <p:cNvPr id="62" name="Freeform 57"/>
              <p:cNvSpPr>
                <a:spLocks/>
              </p:cNvSpPr>
              <p:nvPr/>
            </p:nvSpPr>
            <p:spPr bwMode="auto">
              <a:xfrm>
                <a:off x="2063" y="2074"/>
                <a:ext cx="7" cy="2"/>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noFill/>
                <a:round/>
                <a:headEnd/>
                <a:tailEnd/>
              </a:ln>
            </p:spPr>
            <p:txBody>
              <a:bodyPr/>
              <a:lstStyle/>
              <a:p>
                <a:endParaRPr lang="en-US">
                  <a:latin typeface="+mj-lt"/>
                </a:endParaRPr>
              </a:p>
            </p:txBody>
          </p:sp>
          <p:sp>
            <p:nvSpPr>
              <p:cNvPr id="63" name="Freeform 58"/>
              <p:cNvSpPr>
                <a:spLocks/>
              </p:cNvSpPr>
              <p:nvPr/>
            </p:nvSpPr>
            <p:spPr bwMode="auto">
              <a:xfrm>
                <a:off x="1916" y="2075"/>
                <a:ext cx="150" cy="108"/>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000000"/>
                </a:solidFill>
                <a:prstDash val="solid"/>
                <a:round/>
                <a:headEnd/>
                <a:tailEnd/>
              </a:ln>
            </p:spPr>
            <p:txBody>
              <a:bodyPr/>
              <a:lstStyle/>
              <a:p>
                <a:endParaRPr lang="en-US">
                  <a:latin typeface="+mj-lt"/>
                </a:endParaRPr>
              </a:p>
            </p:txBody>
          </p:sp>
          <p:sp>
            <p:nvSpPr>
              <p:cNvPr id="64" name="Freeform 59"/>
              <p:cNvSpPr>
                <a:spLocks/>
              </p:cNvSpPr>
              <p:nvPr/>
            </p:nvSpPr>
            <p:spPr bwMode="auto">
              <a:xfrm>
                <a:off x="2063" y="2074"/>
                <a:ext cx="7" cy="2"/>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noFill/>
                <a:round/>
                <a:headEnd/>
                <a:tailEnd/>
              </a:ln>
            </p:spPr>
            <p:txBody>
              <a:bodyPr/>
              <a:lstStyle/>
              <a:p>
                <a:endParaRPr lang="en-US">
                  <a:latin typeface="+mj-lt"/>
                </a:endParaRPr>
              </a:p>
            </p:txBody>
          </p:sp>
          <p:sp>
            <p:nvSpPr>
              <p:cNvPr id="65" name="Freeform 60"/>
              <p:cNvSpPr>
                <a:spLocks/>
              </p:cNvSpPr>
              <p:nvPr/>
            </p:nvSpPr>
            <p:spPr bwMode="auto">
              <a:xfrm>
                <a:off x="1914" y="2181"/>
                <a:ext cx="4" cy="6"/>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noFill/>
                <a:round/>
                <a:headEnd/>
                <a:tailEnd/>
              </a:ln>
            </p:spPr>
            <p:txBody>
              <a:bodyPr/>
              <a:lstStyle/>
              <a:p>
                <a:endParaRPr lang="en-US">
                  <a:latin typeface="+mj-lt"/>
                </a:endParaRPr>
              </a:p>
            </p:txBody>
          </p:sp>
          <p:sp>
            <p:nvSpPr>
              <p:cNvPr id="66" name="Freeform 61"/>
              <p:cNvSpPr>
                <a:spLocks/>
              </p:cNvSpPr>
              <p:nvPr/>
            </p:nvSpPr>
            <p:spPr bwMode="auto">
              <a:xfrm>
                <a:off x="1644" y="2183"/>
                <a:ext cx="272" cy="8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000000"/>
                </a:solidFill>
                <a:prstDash val="solid"/>
                <a:round/>
                <a:headEnd/>
                <a:tailEnd/>
              </a:ln>
            </p:spPr>
            <p:txBody>
              <a:bodyPr/>
              <a:lstStyle/>
              <a:p>
                <a:endParaRPr lang="en-US">
                  <a:latin typeface="+mj-lt"/>
                </a:endParaRPr>
              </a:p>
            </p:txBody>
          </p:sp>
          <p:sp>
            <p:nvSpPr>
              <p:cNvPr id="67" name="Freeform 62"/>
              <p:cNvSpPr>
                <a:spLocks/>
              </p:cNvSpPr>
              <p:nvPr/>
            </p:nvSpPr>
            <p:spPr bwMode="auto">
              <a:xfrm>
                <a:off x="1914" y="2181"/>
                <a:ext cx="4" cy="6"/>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noFill/>
                <a:round/>
                <a:headEnd/>
                <a:tailEnd/>
              </a:ln>
            </p:spPr>
            <p:txBody>
              <a:bodyPr/>
              <a:lstStyle/>
              <a:p>
                <a:endParaRPr lang="en-US">
                  <a:latin typeface="+mj-lt"/>
                </a:endParaRPr>
              </a:p>
            </p:txBody>
          </p:sp>
          <p:sp>
            <p:nvSpPr>
              <p:cNvPr id="68" name="Freeform 63"/>
              <p:cNvSpPr>
                <a:spLocks/>
              </p:cNvSpPr>
              <p:nvPr/>
            </p:nvSpPr>
            <p:spPr bwMode="auto">
              <a:xfrm>
                <a:off x="1643" y="2261"/>
                <a:ext cx="2" cy="6"/>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noFill/>
                <a:round/>
                <a:headEnd/>
                <a:tailEnd/>
              </a:ln>
            </p:spPr>
            <p:txBody>
              <a:bodyPr/>
              <a:lstStyle/>
              <a:p>
                <a:endParaRPr lang="en-US">
                  <a:latin typeface="+mj-lt"/>
                </a:endParaRPr>
              </a:p>
            </p:txBody>
          </p:sp>
          <p:sp>
            <p:nvSpPr>
              <p:cNvPr id="69" name="Freeform 64"/>
              <p:cNvSpPr>
                <a:spLocks/>
              </p:cNvSpPr>
              <p:nvPr/>
            </p:nvSpPr>
            <p:spPr bwMode="auto">
              <a:xfrm>
                <a:off x="932" y="1940"/>
                <a:ext cx="1092" cy="26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noFill/>
                <a:round/>
                <a:headEnd/>
                <a:tailEnd/>
              </a:ln>
            </p:spPr>
            <p:txBody>
              <a:bodyPr/>
              <a:lstStyle/>
              <a:p>
                <a:endParaRPr lang="en-US">
                  <a:latin typeface="+mj-lt"/>
                </a:endParaRPr>
              </a:p>
            </p:txBody>
          </p:sp>
          <p:sp>
            <p:nvSpPr>
              <p:cNvPr id="70" name="Freeform 65"/>
              <p:cNvSpPr>
                <a:spLocks/>
              </p:cNvSpPr>
              <p:nvPr/>
            </p:nvSpPr>
            <p:spPr bwMode="auto">
              <a:xfrm>
                <a:off x="945" y="2025"/>
                <a:ext cx="366" cy="199"/>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noFill/>
                <a:round/>
                <a:headEnd/>
                <a:tailEnd/>
              </a:ln>
            </p:spPr>
            <p:txBody>
              <a:bodyPr/>
              <a:lstStyle/>
              <a:p>
                <a:endParaRPr lang="en-US">
                  <a:latin typeface="+mj-lt"/>
                </a:endParaRPr>
              </a:p>
            </p:txBody>
          </p:sp>
          <p:sp>
            <p:nvSpPr>
              <p:cNvPr id="71" name="Freeform 66"/>
              <p:cNvSpPr>
                <a:spLocks/>
              </p:cNvSpPr>
              <p:nvPr/>
            </p:nvSpPr>
            <p:spPr bwMode="auto">
              <a:xfrm>
                <a:off x="947" y="2032"/>
                <a:ext cx="342" cy="188"/>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noFill/>
                <a:round/>
                <a:headEnd/>
                <a:tailEnd/>
              </a:ln>
            </p:spPr>
            <p:txBody>
              <a:bodyPr/>
              <a:lstStyle/>
              <a:p>
                <a:endParaRPr lang="en-US">
                  <a:latin typeface="+mj-lt"/>
                </a:endParaRPr>
              </a:p>
            </p:txBody>
          </p:sp>
          <p:sp>
            <p:nvSpPr>
              <p:cNvPr id="72" name="Freeform 67"/>
              <p:cNvSpPr>
                <a:spLocks/>
              </p:cNvSpPr>
              <p:nvPr/>
            </p:nvSpPr>
            <p:spPr bwMode="auto">
              <a:xfrm>
                <a:off x="950" y="2039"/>
                <a:ext cx="316" cy="17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noFill/>
                <a:round/>
                <a:headEnd/>
                <a:tailEnd/>
              </a:ln>
            </p:spPr>
            <p:txBody>
              <a:bodyPr/>
              <a:lstStyle/>
              <a:p>
                <a:endParaRPr lang="en-US">
                  <a:latin typeface="+mj-lt"/>
                </a:endParaRPr>
              </a:p>
            </p:txBody>
          </p:sp>
          <p:sp>
            <p:nvSpPr>
              <p:cNvPr id="73" name="Freeform 68"/>
              <p:cNvSpPr>
                <a:spLocks/>
              </p:cNvSpPr>
              <p:nvPr/>
            </p:nvSpPr>
            <p:spPr bwMode="auto">
              <a:xfrm>
                <a:off x="952" y="2046"/>
                <a:ext cx="292" cy="168"/>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noFill/>
                <a:round/>
                <a:headEnd/>
                <a:tailEnd/>
              </a:ln>
            </p:spPr>
            <p:txBody>
              <a:bodyPr/>
              <a:lstStyle/>
              <a:p>
                <a:endParaRPr lang="en-US">
                  <a:latin typeface="+mj-lt"/>
                </a:endParaRPr>
              </a:p>
            </p:txBody>
          </p:sp>
          <p:sp>
            <p:nvSpPr>
              <p:cNvPr id="74" name="Freeform 69"/>
              <p:cNvSpPr>
                <a:spLocks/>
              </p:cNvSpPr>
              <p:nvPr/>
            </p:nvSpPr>
            <p:spPr bwMode="auto">
              <a:xfrm>
                <a:off x="954" y="2054"/>
                <a:ext cx="268" cy="156"/>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noFill/>
                <a:round/>
                <a:headEnd/>
                <a:tailEnd/>
              </a:ln>
            </p:spPr>
            <p:txBody>
              <a:bodyPr/>
              <a:lstStyle/>
              <a:p>
                <a:endParaRPr lang="en-US">
                  <a:latin typeface="+mj-lt"/>
                </a:endParaRPr>
              </a:p>
            </p:txBody>
          </p:sp>
          <p:sp>
            <p:nvSpPr>
              <p:cNvPr id="75" name="Freeform 70"/>
              <p:cNvSpPr>
                <a:spLocks/>
              </p:cNvSpPr>
              <p:nvPr/>
            </p:nvSpPr>
            <p:spPr bwMode="auto">
              <a:xfrm>
                <a:off x="956" y="2061"/>
                <a:ext cx="243" cy="14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noFill/>
                <a:round/>
                <a:headEnd/>
                <a:tailEnd/>
              </a:ln>
            </p:spPr>
            <p:txBody>
              <a:bodyPr/>
              <a:lstStyle/>
              <a:p>
                <a:endParaRPr lang="en-US">
                  <a:latin typeface="+mj-lt"/>
                </a:endParaRPr>
              </a:p>
            </p:txBody>
          </p:sp>
          <p:sp>
            <p:nvSpPr>
              <p:cNvPr id="76" name="Freeform 71"/>
              <p:cNvSpPr>
                <a:spLocks/>
              </p:cNvSpPr>
              <p:nvPr/>
            </p:nvSpPr>
            <p:spPr bwMode="auto">
              <a:xfrm>
                <a:off x="959" y="2068"/>
                <a:ext cx="218" cy="135"/>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noFill/>
                <a:round/>
                <a:headEnd/>
                <a:tailEnd/>
              </a:ln>
            </p:spPr>
            <p:txBody>
              <a:bodyPr/>
              <a:lstStyle/>
              <a:p>
                <a:endParaRPr lang="en-US">
                  <a:latin typeface="+mj-lt"/>
                </a:endParaRPr>
              </a:p>
            </p:txBody>
          </p:sp>
          <p:sp>
            <p:nvSpPr>
              <p:cNvPr id="77" name="Freeform 72"/>
              <p:cNvSpPr>
                <a:spLocks/>
              </p:cNvSpPr>
              <p:nvPr/>
            </p:nvSpPr>
            <p:spPr bwMode="auto">
              <a:xfrm>
                <a:off x="1599" y="1950"/>
                <a:ext cx="432" cy="75"/>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noFill/>
                <a:round/>
                <a:headEnd/>
                <a:tailEnd/>
              </a:ln>
            </p:spPr>
            <p:txBody>
              <a:bodyPr/>
              <a:lstStyle/>
              <a:p>
                <a:endParaRPr lang="en-US">
                  <a:latin typeface="+mj-lt"/>
                </a:endParaRPr>
              </a:p>
            </p:txBody>
          </p:sp>
          <p:sp>
            <p:nvSpPr>
              <p:cNvPr id="78" name="Freeform 73"/>
              <p:cNvSpPr>
                <a:spLocks/>
              </p:cNvSpPr>
              <p:nvPr/>
            </p:nvSpPr>
            <p:spPr bwMode="auto">
              <a:xfrm>
                <a:off x="1619" y="1950"/>
                <a:ext cx="410" cy="73"/>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noFill/>
                <a:round/>
                <a:headEnd/>
                <a:tailEnd/>
              </a:ln>
            </p:spPr>
            <p:txBody>
              <a:bodyPr/>
              <a:lstStyle/>
              <a:p>
                <a:endParaRPr lang="en-US">
                  <a:latin typeface="+mj-lt"/>
                </a:endParaRPr>
              </a:p>
            </p:txBody>
          </p:sp>
          <p:sp>
            <p:nvSpPr>
              <p:cNvPr id="79" name="Freeform 74"/>
              <p:cNvSpPr>
                <a:spLocks/>
              </p:cNvSpPr>
              <p:nvPr/>
            </p:nvSpPr>
            <p:spPr bwMode="auto">
              <a:xfrm>
                <a:off x="1638" y="1952"/>
                <a:ext cx="390" cy="69"/>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noFill/>
                <a:round/>
                <a:headEnd/>
                <a:tailEnd/>
              </a:ln>
            </p:spPr>
            <p:txBody>
              <a:bodyPr/>
              <a:lstStyle/>
              <a:p>
                <a:endParaRPr lang="en-US">
                  <a:latin typeface="+mj-lt"/>
                </a:endParaRPr>
              </a:p>
            </p:txBody>
          </p:sp>
          <p:sp>
            <p:nvSpPr>
              <p:cNvPr id="80" name="Freeform 75"/>
              <p:cNvSpPr>
                <a:spLocks/>
              </p:cNvSpPr>
              <p:nvPr/>
            </p:nvSpPr>
            <p:spPr bwMode="auto">
              <a:xfrm>
                <a:off x="1658" y="1953"/>
                <a:ext cx="369" cy="67"/>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noFill/>
                <a:round/>
                <a:headEnd/>
                <a:tailEnd/>
              </a:ln>
            </p:spPr>
            <p:txBody>
              <a:bodyPr/>
              <a:lstStyle/>
              <a:p>
                <a:endParaRPr lang="en-US">
                  <a:latin typeface="+mj-lt"/>
                </a:endParaRPr>
              </a:p>
            </p:txBody>
          </p:sp>
          <p:sp>
            <p:nvSpPr>
              <p:cNvPr id="81" name="Freeform 76"/>
              <p:cNvSpPr>
                <a:spLocks/>
              </p:cNvSpPr>
              <p:nvPr/>
            </p:nvSpPr>
            <p:spPr bwMode="auto">
              <a:xfrm>
                <a:off x="1678" y="1954"/>
                <a:ext cx="347" cy="64"/>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noFill/>
                <a:round/>
                <a:headEnd/>
                <a:tailEnd/>
              </a:ln>
            </p:spPr>
            <p:txBody>
              <a:bodyPr/>
              <a:lstStyle/>
              <a:p>
                <a:endParaRPr lang="en-US">
                  <a:latin typeface="+mj-lt"/>
                </a:endParaRPr>
              </a:p>
            </p:txBody>
          </p:sp>
          <p:sp>
            <p:nvSpPr>
              <p:cNvPr id="82" name="Freeform 77"/>
              <p:cNvSpPr>
                <a:spLocks/>
              </p:cNvSpPr>
              <p:nvPr/>
            </p:nvSpPr>
            <p:spPr bwMode="auto">
              <a:xfrm>
                <a:off x="1697" y="1955"/>
                <a:ext cx="327" cy="62"/>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noFill/>
                <a:round/>
                <a:headEnd/>
                <a:tailEnd/>
              </a:ln>
            </p:spPr>
            <p:txBody>
              <a:bodyPr/>
              <a:lstStyle/>
              <a:p>
                <a:endParaRPr lang="en-US">
                  <a:latin typeface="+mj-lt"/>
                </a:endParaRPr>
              </a:p>
            </p:txBody>
          </p:sp>
          <p:sp>
            <p:nvSpPr>
              <p:cNvPr id="83" name="Freeform 78"/>
              <p:cNvSpPr>
                <a:spLocks/>
              </p:cNvSpPr>
              <p:nvPr/>
            </p:nvSpPr>
            <p:spPr bwMode="auto">
              <a:xfrm>
                <a:off x="1717" y="1957"/>
                <a:ext cx="305" cy="58"/>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noFill/>
                <a:round/>
                <a:headEnd/>
                <a:tailEnd/>
              </a:ln>
            </p:spPr>
            <p:txBody>
              <a:bodyPr/>
              <a:lstStyle/>
              <a:p>
                <a:endParaRPr lang="en-US">
                  <a:latin typeface="+mj-lt"/>
                </a:endParaRPr>
              </a:p>
            </p:txBody>
          </p:sp>
          <p:sp>
            <p:nvSpPr>
              <p:cNvPr id="84" name="Freeform 79"/>
              <p:cNvSpPr>
                <a:spLocks/>
              </p:cNvSpPr>
              <p:nvPr/>
            </p:nvSpPr>
            <p:spPr bwMode="auto">
              <a:xfrm>
                <a:off x="1737" y="1958"/>
                <a:ext cx="284" cy="55"/>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noFill/>
                <a:round/>
                <a:headEnd/>
                <a:tailEnd/>
              </a:ln>
            </p:spPr>
            <p:txBody>
              <a:bodyPr/>
              <a:lstStyle/>
              <a:p>
                <a:endParaRPr lang="en-US">
                  <a:latin typeface="+mj-lt"/>
                </a:endParaRPr>
              </a:p>
            </p:txBody>
          </p:sp>
          <p:sp>
            <p:nvSpPr>
              <p:cNvPr id="85" name="Freeform 80"/>
              <p:cNvSpPr>
                <a:spLocks/>
              </p:cNvSpPr>
              <p:nvPr/>
            </p:nvSpPr>
            <p:spPr bwMode="auto">
              <a:xfrm>
                <a:off x="1756" y="1958"/>
                <a:ext cx="264" cy="54"/>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noFill/>
                <a:round/>
                <a:headEnd/>
                <a:tailEnd/>
              </a:ln>
            </p:spPr>
            <p:txBody>
              <a:bodyPr/>
              <a:lstStyle/>
              <a:p>
                <a:endParaRPr lang="en-US">
                  <a:latin typeface="+mj-lt"/>
                </a:endParaRPr>
              </a:p>
            </p:txBody>
          </p:sp>
          <p:sp>
            <p:nvSpPr>
              <p:cNvPr id="86" name="Freeform 81"/>
              <p:cNvSpPr>
                <a:spLocks/>
              </p:cNvSpPr>
              <p:nvPr/>
            </p:nvSpPr>
            <p:spPr bwMode="auto">
              <a:xfrm>
                <a:off x="931" y="1958"/>
                <a:ext cx="1143" cy="354"/>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noFill/>
                <a:round/>
                <a:headEnd/>
                <a:tailEnd/>
              </a:ln>
            </p:spPr>
            <p:txBody>
              <a:bodyPr/>
              <a:lstStyle/>
              <a:p>
                <a:endParaRPr lang="en-US">
                  <a:latin typeface="+mj-lt"/>
                </a:endParaRPr>
              </a:p>
            </p:txBody>
          </p:sp>
          <p:sp>
            <p:nvSpPr>
              <p:cNvPr id="87" name="Freeform 82"/>
              <p:cNvSpPr>
                <a:spLocks/>
              </p:cNvSpPr>
              <p:nvPr/>
            </p:nvSpPr>
            <p:spPr bwMode="auto">
              <a:xfrm>
                <a:off x="1345" y="1973"/>
                <a:ext cx="215" cy="85"/>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noFill/>
                <a:round/>
                <a:headEnd/>
                <a:tailEnd/>
              </a:ln>
            </p:spPr>
            <p:txBody>
              <a:bodyPr/>
              <a:lstStyle/>
              <a:p>
                <a:endParaRPr lang="en-US">
                  <a:latin typeface="+mj-lt"/>
                </a:endParaRPr>
              </a:p>
            </p:txBody>
          </p:sp>
          <p:sp>
            <p:nvSpPr>
              <p:cNvPr id="88" name="Freeform 83"/>
              <p:cNvSpPr>
                <a:spLocks/>
              </p:cNvSpPr>
              <p:nvPr/>
            </p:nvSpPr>
            <p:spPr bwMode="auto">
              <a:xfrm>
                <a:off x="1354" y="1975"/>
                <a:ext cx="197" cy="82"/>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noFill/>
                <a:round/>
                <a:headEnd/>
                <a:tailEnd/>
              </a:ln>
            </p:spPr>
            <p:txBody>
              <a:bodyPr/>
              <a:lstStyle/>
              <a:p>
                <a:endParaRPr lang="en-US">
                  <a:latin typeface="+mj-lt"/>
                </a:endParaRPr>
              </a:p>
            </p:txBody>
          </p:sp>
          <p:sp>
            <p:nvSpPr>
              <p:cNvPr id="89" name="Freeform 84"/>
              <p:cNvSpPr>
                <a:spLocks/>
              </p:cNvSpPr>
              <p:nvPr/>
            </p:nvSpPr>
            <p:spPr bwMode="auto">
              <a:xfrm>
                <a:off x="1363" y="1977"/>
                <a:ext cx="179" cy="78"/>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noFill/>
                <a:round/>
                <a:headEnd/>
                <a:tailEnd/>
              </a:ln>
            </p:spPr>
            <p:txBody>
              <a:bodyPr/>
              <a:lstStyle/>
              <a:p>
                <a:endParaRPr lang="en-US">
                  <a:latin typeface="+mj-lt"/>
                </a:endParaRPr>
              </a:p>
            </p:txBody>
          </p:sp>
          <p:sp>
            <p:nvSpPr>
              <p:cNvPr id="90" name="Freeform 85"/>
              <p:cNvSpPr>
                <a:spLocks/>
              </p:cNvSpPr>
              <p:nvPr/>
            </p:nvSpPr>
            <p:spPr bwMode="auto">
              <a:xfrm>
                <a:off x="1372" y="1979"/>
                <a:ext cx="161" cy="75"/>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noFill/>
                <a:round/>
                <a:headEnd/>
                <a:tailEnd/>
              </a:ln>
            </p:spPr>
            <p:txBody>
              <a:bodyPr/>
              <a:lstStyle/>
              <a:p>
                <a:endParaRPr lang="en-US">
                  <a:latin typeface="+mj-lt"/>
                </a:endParaRPr>
              </a:p>
            </p:txBody>
          </p:sp>
          <p:sp>
            <p:nvSpPr>
              <p:cNvPr id="91" name="Freeform 86"/>
              <p:cNvSpPr>
                <a:spLocks/>
              </p:cNvSpPr>
              <p:nvPr/>
            </p:nvSpPr>
            <p:spPr bwMode="auto">
              <a:xfrm>
                <a:off x="1381" y="1981"/>
                <a:ext cx="143" cy="71"/>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noFill/>
                <a:round/>
                <a:headEnd/>
                <a:tailEnd/>
              </a:ln>
            </p:spPr>
            <p:txBody>
              <a:bodyPr/>
              <a:lstStyle/>
              <a:p>
                <a:endParaRPr lang="en-US">
                  <a:latin typeface="+mj-lt"/>
                </a:endParaRPr>
              </a:p>
            </p:txBody>
          </p:sp>
          <p:sp>
            <p:nvSpPr>
              <p:cNvPr id="92" name="Freeform 87"/>
              <p:cNvSpPr>
                <a:spLocks/>
              </p:cNvSpPr>
              <p:nvPr/>
            </p:nvSpPr>
            <p:spPr bwMode="auto">
              <a:xfrm>
                <a:off x="1390" y="1983"/>
                <a:ext cx="125" cy="67"/>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noFill/>
                <a:round/>
                <a:headEnd/>
                <a:tailEnd/>
              </a:ln>
            </p:spPr>
            <p:txBody>
              <a:bodyPr/>
              <a:lstStyle/>
              <a:p>
                <a:endParaRPr lang="en-US">
                  <a:latin typeface="+mj-lt"/>
                </a:endParaRPr>
              </a:p>
            </p:txBody>
          </p:sp>
          <p:sp>
            <p:nvSpPr>
              <p:cNvPr id="93" name="Freeform 88"/>
              <p:cNvSpPr>
                <a:spLocks/>
              </p:cNvSpPr>
              <p:nvPr/>
            </p:nvSpPr>
            <p:spPr bwMode="auto">
              <a:xfrm>
                <a:off x="1399" y="1985"/>
                <a:ext cx="107" cy="6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noFill/>
                <a:round/>
                <a:headEnd/>
                <a:tailEnd/>
              </a:ln>
            </p:spPr>
            <p:txBody>
              <a:bodyPr/>
              <a:lstStyle/>
              <a:p>
                <a:endParaRPr lang="en-US">
                  <a:latin typeface="+mj-lt"/>
                </a:endParaRPr>
              </a:p>
            </p:txBody>
          </p:sp>
          <p:sp>
            <p:nvSpPr>
              <p:cNvPr id="94" name="Freeform 89"/>
              <p:cNvSpPr>
                <a:spLocks/>
              </p:cNvSpPr>
              <p:nvPr/>
            </p:nvSpPr>
            <p:spPr bwMode="auto">
              <a:xfrm>
                <a:off x="990" y="2019"/>
                <a:ext cx="1043" cy="255"/>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noFill/>
                <a:round/>
                <a:headEnd/>
                <a:tailEnd/>
              </a:ln>
            </p:spPr>
            <p:txBody>
              <a:bodyPr/>
              <a:lstStyle/>
              <a:p>
                <a:endParaRPr lang="en-US">
                  <a:latin typeface="+mj-lt"/>
                </a:endParaRPr>
              </a:p>
            </p:txBody>
          </p:sp>
          <p:sp>
            <p:nvSpPr>
              <p:cNvPr id="95" name="Freeform 90"/>
              <p:cNvSpPr>
                <a:spLocks/>
              </p:cNvSpPr>
              <p:nvPr/>
            </p:nvSpPr>
            <p:spPr bwMode="auto">
              <a:xfrm>
                <a:off x="1005" y="2026"/>
                <a:ext cx="1016" cy="245"/>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noFill/>
                <a:round/>
                <a:headEnd/>
                <a:tailEnd/>
              </a:ln>
            </p:spPr>
            <p:txBody>
              <a:bodyPr/>
              <a:lstStyle/>
              <a:p>
                <a:endParaRPr lang="en-US">
                  <a:latin typeface="+mj-lt"/>
                </a:endParaRPr>
              </a:p>
            </p:txBody>
          </p:sp>
          <p:sp>
            <p:nvSpPr>
              <p:cNvPr id="96" name="Freeform 91"/>
              <p:cNvSpPr>
                <a:spLocks/>
              </p:cNvSpPr>
              <p:nvPr/>
            </p:nvSpPr>
            <p:spPr bwMode="auto">
              <a:xfrm>
                <a:off x="1020" y="2033"/>
                <a:ext cx="988" cy="236"/>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noFill/>
                <a:round/>
                <a:headEnd/>
                <a:tailEnd/>
              </a:ln>
            </p:spPr>
            <p:txBody>
              <a:bodyPr/>
              <a:lstStyle/>
              <a:p>
                <a:endParaRPr lang="en-US">
                  <a:latin typeface="+mj-lt"/>
                </a:endParaRPr>
              </a:p>
            </p:txBody>
          </p:sp>
          <p:sp>
            <p:nvSpPr>
              <p:cNvPr id="97" name="Freeform 92"/>
              <p:cNvSpPr>
                <a:spLocks/>
              </p:cNvSpPr>
              <p:nvPr/>
            </p:nvSpPr>
            <p:spPr bwMode="auto">
              <a:xfrm>
                <a:off x="1035" y="2039"/>
                <a:ext cx="960" cy="22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noFill/>
                <a:round/>
                <a:headEnd/>
                <a:tailEnd/>
              </a:ln>
            </p:spPr>
            <p:txBody>
              <a:bodyPr/>
              <a:lstStyle/>
              <a:p>
                <a:endParaRPr lang="en-US">
                  <a:latin typeface="+mj-lt"/>
                </a:endParaRPr>
              </a:p>
            </p:txBody>
          </p:sp>
          <p:sp>
            <p:nvSpPr>
              <p:cNvPr id="98" name="Freeform 93"/>
              <p:cNvSpPr>
                <a:spLocks/>
              </p:cNvSpPr>
              <p:nvPr/>
            </p:nvSpPr>
            <p:spPr bwMode="auto">
              <a:xfrm>
                <a:off x="1050" y="2046"/>
                <a:ext cx="932" cy="219"/>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noFill/>
                <a:round/>
                <a:headEnd/>
                <a:tailEnd/>
              </a:ln>
            </p:spPr>
            <p:txBody>
              <a:bodyPr/>
              <a:lstStyle/>
              <a:p>
                <a:endParaRPr lang="en-US">
                  <a:latin typeface="+mj-lt"/>
                </a:endParaRPr>
              </a:p>
            </p:txBody>
          </p:sp>
          <p:sp>
            <p:nvSpPr>
              <p:cNvPr id="99" name="Freeform 94"/>
              <p:cNvSpPr>
                <a:spLocks/>
              </p:cNvSpPr>
              <p:nvPr/>
            </p:nvSpPr>
            <p:spPr bwMode="auto">
              <a:xfrm>
                <a:off x="1065" y="2053"/>
                <a:ext cx="904" cy="210"/>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noFill/>
                <a:round/>
                <a:headEnd/>
                <a:tailEnd/>
              </a:ln>
            </p:spPr>
            <p:txBody>
              <a:bodyPr/>
              <a:lstStyle/>
              <a:p>
                <a:endParaRPr lang="en-US">
                  <a:latin typeface="+mj-lt"/>
                </a:endParaRPr>
              </a:p>
            </p:txBody>
          </p:sp>
          <p:sp>
            <p:nvSpPr>
              <p:cNvPr id="100" name="Freeform 95"/>
              <p:cNvSpPr>
                <a:spLocks/>
              </p:cNvSpPr>
              <p:nvPr/>
            </p:nvSpPr>
            <p:spPr bwMode="auto">
              <a:xfrm>
                <a:off x="1080" y="2059"/>
                <a:ext cx="876" cy="202"/>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noFill/>
                <a:round/>
                <a:headEnd/>
                <a:tailEnd/>
              </a:ln>
            </p:spPr>
            <p:txBody>
              <a:bodyPr/>
              <a:lstStyle/>
              <a:p>
                <a:endParaRPr lang="en-US">
                  <a:latin typeface="+mj-lt"/>
                </a:endParaRPr>
              </a:p>
            </p:txBody>
          </p:sp>
          <p:sp>
            <p:nvSpPr>
              <p:cNvPr id="101" name="Freeform 96"/>
              <p:cNvSpPr>
                <a:spLocks/>
              </p:cNvSpPr>
              <p:nvPr/>
            </p:nvSpPr>
            <p:spPr bwMode="auto">
              <a:xfrm>
                <a:off x="1095" y="2066"/>
                <a:ext cx="848" cy="193"/>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noFill/>
                <a:round/>
                <a:headEnd/>
                <a:tailEnd/>
              </a:ln>
            </p:spPr>
            <p:txBody>
              <a:bodyPr/>
              <a:lstStyle/>
              <a:p>
                <a:endParaRPr lang="en-US">
                  <a:latin typeface="+mj-lt"/>
                </a:endParaRPr>
              </a:p>
            </p:txBody>
          </p:sp>
          <p:sp>
            <p:nvSpPr>
              <p:cNvPr id="102" name="Freeform 97"/>
              <p:cNvSpPr>
                <a:spLocks/>
              </p:cNvSpPr>
              <p:nvPr/>
            </p:nvSpPr>
            <p:spPr bwMode="auto">
              <a:xfrm>
                <a:off x="1110" y="2073"/>
                <a:ext cx="820" cy="184"/>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noFill/>
                <a:round/>
                <a:headEnd/>
                <a:tailEnd/>
              </a:ln>
            </p:spPr>
            <p:txBody>
              <a:bodyPr/>
              <a:lstStyle/>
              <a:p>
                <a:endParaRPr lang="en-US">
                  <a:latin typeface="+mj-lt"/>
                </a:endParaRPr>
              </a:p>
            </p:txBody>
          </p:sp>
          <p:sp>
            <p:nvSpPr>
              <p:cNvPr id="103" name="Freeform 98"/>
              <p:cNvSpPr>
                <a:spLocks/>
              </p:cNvSpPr>
              <p:nvPr/>
            </p:nvSpPr>
            <p:spPr bwMode="auto">
              <a:xfrm>
                <a:off x="1126" y="2079"/>
                <a:ext cx="791" cy="176"/>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noFill/>
                <a:round/>
                <a:headEnd/>
                <a:tailEnd/>
              </a:ln>
            </p:spPr>
            <p:txBody>
              <a:bodyPr/>
              <a:lstStyle/>
              <a:p>
                <a:endParaRPr lang="en-US">
                  <a:latin typeface="+mj-lt"/>
                </a:endParaRPr>
              </a:p>
            </p:txBody>
          </p:sp>
          <p:sp>
            <p:nvSpPr>
              <p:cNvPr id="104" name="Freeform 99"/>
              <p:cNvSpPr>
                <a:spLocks/>
              </p:cNvSpPr>
              <p:nvPr/>
            </p:nvSpPr>
            <p:spPr bwMode="auto">
              <a:xfrm>
                <a:off x="1141" y="2086"/>
                <a:ext cx="763" cy="167"/>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noFill/>
                <a:round/>
                <a:headEnd/>
                <a:tailEnd/>
              </a:ln>
            </p:spPr>
            <p:txBody>
              <a:bodyPr/>
              <a:lstStyle/>
              <a:p>
                <a:endParaRPr lang="en-US">
                  <a:latin typeface="+mj-lt"/>
                </a:endParaRPr>
              </a:p>
            </p:txBody>
          </p:sp>
          <p:sp>
            <p:nvSpPr>
              <p:cNvPr id="105" name="Freeform 100"/>
              <p:cNvSpPr>
                <a:spLocks/>
              </p:cNvSpPr>
              <p:nvPr/>
            </p:nvSpPr>
            <p:spPr bwMode="auto">
              <a:xfrm>
                <a:off x="1156" y="2093"/>
                <a:ext cx="735" cy="159"/>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noFill/>
                <a:round/>
                <a:headEnd/>
                <a:tailEnd/>
              </a:ln>
            </p:spPr>
            <p:txBody>
              <a:bodyPr/>
              <a:lstStyle/>
              <a:p>
                <a:endParaRPr lang="en-US">
                  <a:latin typeface="+mj-lt"/>
                </a:endParaRPr>
              </a:p>
            </p:txBody>
          </p:sp>
          <p:sp>
            <p:nvSpPr>
              <p:cNvPr id="106" name="Freeform 101"/>
              <p:cNvSpPr>
                <a:spLocks/>
              </p:cNvSpPr>
              <p:nvPr/>
            </p:nvSpPr>
            <p:spPr bwMode="auto">
              <a:xfrm>
                <a:off x="1171" y="2100"/>
                <a:ext cx="707" cy="149"/>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noFill/>
                <a:round/>
                <a:headEnd/>
                <a:tailEnd/>
              </a:ln>
            </p:spPr>
            <p:txBody>
              <a:bodyPr/>
              <a:lstStyle/>
              <a:p>
                <a:endParaRPr lang="en-US">
                  <a:latin typeface="+mj-lt"/>
                </a:endParaRPr>
              </a:p>
            </p:txBody>
          </p:sp>
          <p:sp>
            <p:nvSpPr>
              <p:cNvPr id="107" name="Freeform 102"/>
              <p:cNvSpPr>
                <a:spLocks/>
              </p:cNvSpPr>
              <p:nvPr/>
            </p:nvSpPr>
            <p:spPr bwMode="auto">
              <a:xfrm>
                <a:off x="1186" y="2106"/>
                <a:ext cx="679" cy="142"/>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noFill/>
                <a:round/>
                <a:headEnd/>
                <a:tailEnd/>
              </a:ln>
            </p:spPr>
            <p:txBody>
              <a:bodyPr/>
              <a:lstStyle/>
              <a:p>
                <a:endParaRPr lang="en-US">
                  <a:latin typeface="+mj-lt"/>
                </a:endParaRPr>
              </a:p>
            </p:txBody>
          </p:sp>
          <p:sp>
            <p:nvSpPr>
              <p:cNvPr id="108" name="Freeform 103"/>
              <p:cNvSpPr>
                <a:spLocks/>
              </p:cNvSpPr>
              <p:nvPr/>
            </p:nvSpPr>
            <p:spPr bwMode="auto">
              <a:xfrm>
                <a:off x="1201" y="2113"/>
                <a:ext cx="652" cy="134"/>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noFill/>
                <a:round/>
                <a:headEnd/>
                <a:tailEnd/>
              </a:ln>
            </p:spPr>
            <p:txBody>
              <a:bodyPr/>
              <a:lstStyle/>
              <a:p>
                <a:endParaRPr lang="en-US">
                  <a:latin typeface="+mj-lt"/>
                </a:endParaRPr>
              </a:p>
            </p:txBody>
          </p:sp>
          <p:sp>
            <p:nvSpPr>
              <p:cNvPr id="109" name="Freeform 104"/>
              <p:cNvSpPr>
                <a:spLocks/>
              </p:cNvSpPr>
              <p:nvPr/>
            </p:nvSpPr>
            <p:spPr bwMode="auto">
              <a:xfrm>
                <a:off x="1216" y="2120"/>
                <a:ext cx="624" cy="125"/>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noFill/>
                <a:round/>
                <a:headEnd/>
                <a:tailEnd/>
              </a:ln>
            </p:spPr>
            <p:txBody>
              <a:bodyPr/>
              <a:lstStyle/>
              <a:p>
                <a:endParaRPr lang="en-US">
                  <a:latin typeface="+mj-lt"/>
                </a:endParaRPr>
              </a:p>
            </p:txBody>
          </p:sp>
          <p:sp>
            <p:nvSpPr>
              <p:cNvPr id="110" name="Freeform 105"/>
              <p:cNvSpPr>
                <a:spLocks/>
              </p:cNvSpPr>
              <p:nvPr/>
            </p:nvSpPr>
            <p:spPr bwMode="auto">
              <a:xfrm>
                <a:off x="1231" y="2126"/>
                <a:ext cx="596" cy="119"/>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noFill/>
                <a:round/>
                <a:headEnd/>
                <a:tailEnd/>
              </a:ln>
            </p:spPr>
            <p:txBody>
              <a:bodyPr/>
              <a:lstStyle/>
              <a:p>
                <a:endParaRPr lang="en-US">
                  <a:latin typeface="+mj-lt"/>
                </a:endParaRPr>
              </a:p>
            </p:txBody>
          </p:sp>
        </p:grpSp>
        <p:sp>
          <p:nvSpPr>
            <p:cNvPr id="10" name="Text Box 106"/>
            <p:cNvSpPr txBox="1">
              <a:spLocks noChangeArrowheads="1"/>
            </p:cNvSpPr>
            <p:nvPr/>
          </p:nvSpPr>
          <p:spPr bwMode="auto">
            <a:xfrm>
              <a:off x="240" y="1958"/>
              <a:ext cx="1542" cy="756"/>
            </a:xfrm>
            <a:prstGeom prst="rect">
              <a:avLst/>
            </a:prstGeom>
            <a:noFill/>
            <a:ln w="9525">
              <a:noFill/>
              <a:miter lim="800000"/>
              <a:headEnd/>
              <a:tailEnd/>
            </a:ln>
            <a:effectLst/>
          </p:spPr>
          <p:txBody>
            <a:bodyPr wrap="none">
              <a:spAutoFit/>
            </a:bodyPr>
            <a:lstStyle/>
            <a:p>
              <a:pPr eaLnBrk="0" hangingPunct="0"/>
              <a:r>
                <a:rPr lang="en-US" dirty="0">
                  <a:latin typeface="+mj-lt"/>
                </a:rPr>
                <a:t>Bulk Gold (Au) = Yellow</a:t>
              </a:r>
            </a:p>
            <a:p>
              <a:pPr eaLnBrk="0" hangingPunct="0"/>
              <a:r>
                <a:rPr lang="en-US" dirty="0">
                  <a:latin typeface="+mj-lt"/>
                </a:rPr>
                <a:t>Conductive</a:t>
              </a:r>
            </a:p>
            <a:p>
              <a:pPr eaLnBrk="0" hangingPunct="0"/>
              <a:r>
                <a:rPr lang="en-US" dirty="0">
                  <a:latin typeface="+mj-lt"/>
                </a:rPr>
                <a:t>Nonmagnetic</a:t>
              </a:r>
            </a:p>
            <a:p>
              <a:pPr eaLnBrk="0" hangingPunct="0"/>
              <a:r>
                <a:rPr lang="en-US" dirty="0">
                  <a:latin typeface="+mj-lt"/>
                </a:rPr>
                <a:t>Chemically inert</a:t>
              </a:r>
            </a:p>
          </p:txBody>
        </p:sp>
      </p:grpSp>
      <p:grpSp>
        <p:nvGrpSpPr>
          <p:cNvPr id="111" name="Group 107"/>
          <p:cNvGrpSpPr>
            <a:grpSpLocks/>
          </p:cNvGrpSpPr>
          <p:nvPr/>
        </p:nvGrpSpPr>
        <p:grpSpPr bwMode="auto">
          <a:xfrm>
            <a:off x="5832743" y="4408226"/>
            <a:ext cx="3076575" cy="2040615"/>
            <a:chOff x="392" y="2337"/>
            <a:chExt cx="1938" cy="950"/>
          </a:xfrm>
        </p:grpSpPr>
        <p:sp>
          <p:nvSpPr>
            <p:cNvPr id="112" name="Text Box 108"/>
            <p:cNvSpPr txBox="1">
              <a:spLocks noChangeArrowheads="1"/>
            </p:cNvSpPr>
            <p:nvPr/>
          </p:nvSpPr>
          <p:spPr bwMode="auto">
            <a:xfrm>
              <a:off x="392" y="2728"/>
              <a:ext cx="1938" cy="559"/>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dirty="0">
                  <a:solidFill>
                    <a:schemeClr val="tx1"/>
                  </a:solidFill>
                  <a:latin typeface="+mj-lt"/>
                </a:rPr>
                <a:t>Nano Gold = Red</a:t>
              </a:r>
            </a:p>
            <a:p>
              <a:pPr eaLnBrk="0" hangingPunct="0"/>
              <a:r>
                <a:rPr lang="en-US" dirty="0">
                  <a:latin typeface="+mj-lt"/>
                </a:rPr>
                <a:t>Loses conductivity at ~ 1-3 nm</a:t>
              </a:r>
            </a:p>
            <a:p>
              <a:pPr eaLnBrk="0" hangingPunct="0"/>
              <a:r>
                <a:rPr lang="en-US" dirty="0">
                  <a:latin typeface="+mj-lt"/>
                </a:rPr>
                <a:t>Becomes magnetic ~ 3 nm</a:t>
              </a:r>
            </a:p>
            <a:p>
              <a:pPr eaLnBrk="0" hangingPunct="0"/>
              <a:r>
                <a:rPr lang="en-US" dirty="0">
                  <a:latin typeface="+mj-lt"/>
                </a:rPr>
                <a:t>Explosive and catalytic!</a:t>
              </a:r>
            </a:p>
          </p:txBody>
        </p:sp>
        <p:grpSp>
          <p:nvGrpSpPr>
            <p:cNvPr id="113" name="Group 109"/>
            <p:cNvGrpSpPr>
              <a:grpSpLocks/>
            </p:cNvGrpSpPr>
            <p:nvPr/>
          </p:nvGrpSpPr>
          <p:grpSpPr bwMode="auto">
            <a:xfrm>
              <a:off x="436" y="2337"/>
              <a:ext cx="1298" cy="144"/>
              <a:chOff x="864" y="3260"/>
              <a:chExt cx="1298" cy="144"/>
            </a:xfrm>
          </p:grpSpPr>
          <p:grpSp>
            <p:nvGrpSpPr>
              <p:cNvPr id="114" name="Group 110"/>
              <p:cNvGrpSpPr>
                <a:grpSpLocks/>
              </p:cNvGrpSpPr>
              <p:nvPr/>
            </p:nvGrpSpPr>
            <p:grpSpPr bwMode="auto">
              <a:xfrm>
                <a:off x="864" y="3260"/>
                <a:ext cx="422" cy="144"/>
                <a:chOff x="948" y="3224"/>
                <a:chExt cx="422" cy="144"/>
              </a:xfrm>
            </p:grpSpPr>
            <p:sp>
              <p:nvSpPr>
                <p:cNvPr id="317" name="Freeform 111"/>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318" name="Freeform 112"/>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19" name="Freeform 113"/>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0" name="Freeform 114"/>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321" name="Freeform 115"/>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2" name="Freeform 116"/>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3" name="Line 117"/>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324" name="Freeform 118"/>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325" name="Freeform 119"/>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6" name="Freeform 120"/>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7" name="Freeform 121"/>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328" name="Freeform 122"/>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9" name="Freeform 123"/>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0" name="Freeform 124"/>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331" name="Freeform 125"/>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2" name="Freeform 126"/>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3" name="Freeform 127"/>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334" name="Freeform 128"/>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5" name="Freeform 129"/>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6" name="Freeform 130"/>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337" name="Freeform 131"/>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8" name="Freeform 132"/>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9" name="Freeform 133"/>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340" name="Freeform 134"/>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1" name="Freeform 135"/>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2" name="Freeform 136"/>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343" name="Freeform 137"/>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4" name="Freeform 138"/>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5" name="Freeform 139"/>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346" name="Freeform 140"/>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7" name="Freeform 141"/>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8" name="Freeform 142"/>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349" name="Freeform 143"/>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0" name="Freeform 144"/>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1" name="Freeform 145"/>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352" name="Freeform 146"/>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3" name="Freeform 147"/>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4" name="Freeform 148"/>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355" name="Freeform 149"/>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6" name="Freeform 150"/>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7" name="Freeform 151"/>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358" name="Freeform 152"/>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9" name="Freeform 153"/>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0" name="Freeform 154"/>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361" name="Freeform 155"/>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2" name="Freeform 156"/>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3" name="Freeform 157"/>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364" name="Freeform 158"/>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5" name="Freeform 159"/>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6" name="Freeform 160"/>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367" name="Freeform 161"/>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8" name="Freeform 162"/>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9" name="Freeform 163"/>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370" name="Freeform 164"/>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1" name="Freeform 165"/>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2" name="Freeform 166"/>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373" name="Freeform 167"/>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4" name="Freeform 168"/>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5" name="Freeform 169"/>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76" name="Freeform 170"/>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77" name="Freeform 171"/>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378" name="Freeform 172"/>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379" name="Freeform 173"/>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380" name="Freeform 174"/>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381" name="Freeform 175"/>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382" name="Freeform 176"/>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383" name="Freeform 177"/>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84" name="Freeform 178"/>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385" name="Freeform 179"/>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386" name="Freeform 180"/>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387" name="Freeform 181"/>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388" name="Freeform 182"/>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389" name="Freeform 183"/>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390" name="Freeform 184"/>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391" name="Freeform 185"/>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392" name="Freeform 186"/>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393" name="Freeform 187"/>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94" name="Freeform 188"/>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395" name="Freeform 189"/>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396" name="Freeform 190"/>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397" name="Freeform 191"/>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398" name="Freeform 192"/>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399" name="Freeform 193"/>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400" name="Freeform 194"/>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401" name="Freeform 195"/>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402" name="Freeform 196"/>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403" name="Freeform 197"/>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404" name="Freeform 198"/>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405" name="Freeform 199"/>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406" name="Freeform 200"/>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407" name="Freeform 201"/>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408" name="Freeform 202"/>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409" name="Freeform 203"/>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410" name="Freeform 204"/>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411" name="Freeform 205"/>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412" name="Freeform 206"/>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413" name="Freeform 207"/>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414" name="Freeform 208"/>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415" name="Freeform 209"/>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416" name="Freeform 210"/>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nvGrpSpPr>
              <p:cNvPr id="115" name="Group 211"/>
              <p:cNvGrpSpPr>
                <a:grpSpLocks/>
              </p:cNvGrpSpPr>
              <p:nvPr/>
            </p:nvGrpSpPr>
            <p:grpSpPr bwMode="auto">
              <a:xfrm>
                <a:off x="1302" y="3260"/>
                <a:ext cx="422" cy="144"/>
                <a:chOff x="948" y="3224"/>
                <a:chExt cx="422" cy="144"/>
              </a:xfrm>
            </p:grpSpPr>
            <p:sp>
              <p:nvSpPr>
                <p:cNvPr id="217" name="Freeform 212"/>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218" name="Freeform 213"/>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19" name="Freeform 214"/>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0" name="Freeform 215"/>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221" name="Freeform 216"/>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2" name="Freeform 217"/>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3" name="Line 218"/>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224" name="Freeform 219"/>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225" name="Freeform 220"/>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6" name="Freeform 221"/>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7" name="Freeform 222"/>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228" name="Freeform 223"/>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9" name="Freeform 224"/>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0" name="Freeform 225"/>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231" name="Freeform 226"/>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2" name="Freeform 227"/>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3" name="Freeform 228"/>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234" name="Freeform 229"/>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5" name="Freeform 230"/>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6" name="Freeform 231"/>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237" name="Freeform 232"/>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8" name="Freeform 233"/>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9" name="Freeform 234"/>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240" name="Freeform 235"/>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1" name="Freeform 236"/>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2" name="Freeform 237"/>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243" name="Freeform 238"/>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4" name="Freeform 239"/>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5" name="Freeform 240"/>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246" name="Freeform 241"/>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7" name="Freeform 242"/>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8" name="Freeform 243"/>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249" name="Freeform 244"/>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0" name="Freeform 245"/>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1" name="Freeform 246"/>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252" name="Freeform 247"/>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3" name="Freeform 248"/>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4" name="Freeform 249"/>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255" name="Freeform 250"/>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6" name="Freeform 251"/>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7" name="Freeform 252"/>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258" name="Freeform 253"/>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9" name="Freeform 254"/>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0" name="Freeform 255"/>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261" name="Freeform 256"/>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2" name="Freeform 257"/>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3" name="Freeform 258"/>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264" name="Freeform 259"/>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5" name="Freeform 260"/>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6" name="Freeform 261"/>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267" name="Freeform 262"/>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8" name="Freeform 263"/>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9" name="Freeform 264"/>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270" name="Freeform 265"/>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1" name="Freeform 266"/>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2" name="Freeform 267"/>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273" name="Freeform 268"/>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4" name="Freeform 269"/>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5" name="Freeform 270"/>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76" name="Freeform 271"/>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77" name="Freeform 272"/>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278" name="Freeform 273"/>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279" name="Freeform 274"/>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280" name="Freeform 275"/>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281" name="Freeform 276"/>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282" name="Freeform 277"/>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283" name="Freeform 278"/>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84" name="Freeform 279"/>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285" name="Freeform 280"/>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286" name="Freeform 281"/>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287" name="Freeform 282"/>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288" name="Freeform 283"/>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289" name="Freeform 284"/>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290" name="Freeform 285"/>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291" name="Freeform 286"/>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292" name="Freeform 287"/>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293" name="Freeform 288"/>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94" name="Freeform 289"/>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295" name="Freeform 290"/>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296" name="Freeform 291"/>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297" name="Freeform 292"/>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298" name="Freeform 293"/>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299" name="Freeform 294"/>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300" name="Freeform 295"/>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301" name="Freeform 296"/>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302" name="Freeform 297"/>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303" name="Freeform 298"/>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304" name="Freeform 299"/>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305" name="Freeform 300"/>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306" name="Freeform 301"/>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307" name="Freeform 302"/>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308" name="Freeform 303"/>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309" name="Freeform 304"/>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310" name="Freeform 305"/>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311" name="Freeform 306"/>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312" name="Freeform 307"/>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313" name="Freeform 308"/>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314" name="Freeform 309"/>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315" name="Freeform 310"/>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316" name="Freeform 311"/>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nvGrpSpPr>
              <p:cNvPr id="116" name="Group 312"/>
              <p:cNvGrpSpPr>
                <a:grpSpLocks/>
              </p:cNvGrpSpPr>
              <p:nvPr/>
            </p:nvGrpSpPr>
            <p:grpSpPr bwMode="auto">
              <a:xfrm>
                <a:off x="1740" y="3260"/>
                <a:ext cx="422" cy="144"/>
                <a:chOff x="948" y="3224"/>
                <a:chExt cx="422" cy="144"/>
              </a:xfrm>
            </p:grpSpPr>
            <p:sp>
              <p:nvSpPr>
                <p:cNvPr id="117" name="Freeform 313"/>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118" name="Freeform 314"/>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19" name="Freeform 315"/>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0" name="Freeform 316"/>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121" name="Freeform 317"/>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2" name="Freeform 318"/>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3" name="Line 319"/>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124" name="Freeform 320"/>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125" name="Freeform 321"/>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6" name="Freeform 322"/>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7" name="Freeform 323"/>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128" name="Freeform 324"/>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9" name="Freeform 325"/>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0" name="Freeform 326"/>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131" name="Freeform 327"/>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2" name="Freeform 328"/>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3" name="Freeform 329"/>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134" name="Freeform 330"/>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5" name="Freeform 331"/>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6" name="Freeform 332"/>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137" name="Freeform 333"/>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8" name="Freeform 334"/>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9" name="Freeform 335"/>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140" name="Freeform 336"/>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1" name="Freeform 337"/>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2" name="Freeform 338"/>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143" name="Freeform 339"/>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4" name="Freeform 340"/>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5" name="Freeform 341"/>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146" name="Freeform 342"/>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7" name="Freeform 343"/>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8" name="Freeform 344"/>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149" name="Freeform 345"/>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0" name="Freeform 346"/>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1" name="Freeform 347"/>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152" name="Freeform 348"/>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3" name="Freeform 349"/>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4" name="Freeform 350"/>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155" name="Freeform 351"/>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6" name="Freeform 352"/>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7" name="Freeform 353"/>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158" name="Freeform 354"/>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9" name="Freeform 355"/>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0" name="Freeform 356"/>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161" name="Freeform 357"/>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2" name="Freeform 358"/>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3" name="Freeform 359"/>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164" name="Freeform 360"/>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5" name="Freeform 361"/>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6" name="Freeform 362"/>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167" name="Freeform 363"/>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8" name="Freeform 364"/>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9" name="Freeform 365"/>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170" name="Freeform 366"/>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1" name="Freeform 367"/>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2" name="Freeform 368"/>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173" name="Freeform 369"/>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4" name="Freeform 370"/>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5" name="Freeform 371"/>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76" name="Freeform 372"/>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77" name="Freeform 373"/>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178" name="Freeform 374"/>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179" name="Freeform 375"/>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180" name="Freeform 376"/>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181" name="Freeform 377"/>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182" name="Freeform 378"/>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183" name="Freeform 379"/>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84" name="Freeform 380"/>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185" name="Freeform 381"/>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186" name="Freeform 382"/>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187" name="Freeform 383"/>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188" name="Freeform 384"/>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189" name="Freeform 385"/>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190" name="Freeform 386"/>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191" name="Freeform 387"/>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192" name="Freeform 388"/>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193" name="Freeform 389"/>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94" name="Freeform 390"/>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195" name="Freeform 391"/>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196" name="Freeform 392"/>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197" name="Freeform 393"/>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198" name="Freeform 394"/>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199" name="Freeform 395"/>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200" name="Freeform 396"/>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201" name="Freeform 397"/>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202" name="Freeform 398"/>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203" name="Freeform 399"/>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204" name="Freeform 400"/>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205" name="Freeform 401"/>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206" name="Freeform 402"/>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207" name="Freeform 403"/>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208" name="Freeform 404"/>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209" name="Freeform 405"/>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210" name="Freeform 406"/>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211" name="Freeform 407"/>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212" name="Freeform 408"/>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213" name="Freeform 409"/>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214" name="Freeform 410"/>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215" name="Freeform 411"/>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216" name="Freeform 412"/>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grpSp>
      <p:grpSp>
        <p:nvGrpSpPr>
          <p:cNvPr id="417" name="Group 18"/>
          <p:cNvGrpSpPr>
            <a:grpSpLocks/>
          </p:cNvGrpSpPr>
          <p:nvPr/>
        </p:nvGrpSpPr>
        <p:grpSpPr bwMode="auto">
          <a:xfrm>
            <a:off x="5764481" y="1161980"/>
            <a:ext cx="2335213" cy="2400300"/>
            <a:chOff x="2151" y="603"/>
            <a:chExt cx="1471" cy="1512"/>
          </a:xfrm>
        </p:grpSpPr>
        <p:pic>
          <p:nvPicPr>
            <p:cNvPr id="418" name="Picture 19" descr="C10_16mix 80000X 10"/>
            <p:cNvPicPr>
              <a:picLocks noChangeAspect="1" noChangeArrowheads="1"/>
            </p:cNvPicPr>
            <p:nvPr/>
          </p:nvPicPr>
          <p:blipFill>
            <a:blip r:embed="rId3" cstate="print"/>
            <a:srcRect l="14410" t="24603" r="14410" b="14059"/>
            <a:stretch>
              <a:fillRect/>
            </a:stretch>
          </p:blipFill>
          <p:spPr bwMode="auto">
            <a:xfrm>
              <a:off x="2151" y="848"/>
              <a:ext cx="1471" cy="1267"/>
            </a:xfrm>
            <a:prstGeom prst="rect">
              <a:avLst/>
            </a:prstGeom>
            <a:noFill/>
          </p:spPr>
        </p:pic>
        <p:sp>
          <p:nvSpPr>
            <p:cNvPr id="419" name="Text Box 20"/>
            <p:cNvSpPr txBox="1">
              <a:spLocks noChangeArrowheads="1"/>
            </p:cNvSpPr>
            <p:nvPr/>
          </p:nvSpPr>
          <p:spPr bwMode="auto">
            <a:xfrm>
              <a:off x="2356" y="603"/>
              <a:ext cx="1123" cy="213"/>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pPr>
              <a:r>
                <a:rPr lang="en-US" sz="1600" dirty="0">
                  <a:solidFill>
                    <a:schemeClr val="tx1"/>
                  </a:solidFill>
                  <a:latin typeface="Tahoma" pitchFamily="34" charset="0"/>
                </a:rPr>
                <a:t>Gold (~ 10 nm)</a:t>
              </a:r>
            </a:p>
          </p:txBody>
        </p:sp>
      </p:grpSp>
      <p:pic>
        <p:nvPicPr>
          <p:cNvPr id="420" name="Picture 3"/>
          <p:cNvPicPr>
            <a:picLocks noChangeAspect="1" noChangeArrowheads="1"/>
          </p:cNvPicPr>
          <p:nvPr/>
        </p:nvPicPr>
        <p:blipFill>
          <a:blip r:embed="rId4" cstate="print"/>
          <a:srcRect b="14394"/>
          <a:stretch>
            <a:fillRect/>
          </a:stretch>
        </p:blipFill>
        <p:spPr bwMode="auto">
          <a:xfrm>
            <a:off x="751539" y="1627007"/>
            <a:ext cx="2590542" cy="1828800"/>
          </a:xfrm>
          <a:prstGeom prst="rect">
            <a:avLst/>
          </a:prstGeom>
          <a:noFill/>
          <a:ln w="9525">
            <a:noFill/>
            <a:miter lim="800000"/>
            <a:headEnd/>
            <a:tailEnd/>
          </a:ln>
        </p:spPr>
      </p:pic>
      <p:sp>
        <p:nvSpPr>
          <p:cNvPr id="421" name="Right Arrow 420"/>
          <p:cNvSpPr/>
          <p:nvPr/>
        </p:nvSpPr>
        <p:spPr>
          <a:xfrm>
            <a:off x="3916910" y="2241157"/>
            <a:ext cx="1132764"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ight Arrow 421"/>
          <p:cNvSpPr/>
          <p:nvPr/>
        </p:nvSpPr>
        <p:spPr>
          <a:xfrm>
            <a:off x="3916910" y="4315617"/>
            <a:ext cx="1132764"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58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wipe(left)">
                                      <p:cBhvr>
                                        <p:cTn id="7" dur="500"/>
                                        <p:tgtEl>
                                          <p:spTgt spid="421"/>
                                        </p:tgtEl>
                                      </p:cBhvr>
                                    </p:animEffect>
                                  </p:childTnLst>
                                </p:cTn>
                              </p:par>
                              <p:par>
                                <p:cTn id="8" presetID="1"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2"/>
                                        </p:tgtEl>
                                        <p:attrNameLst>
                                          <p:attrName>style.visibility</p:attrName>
                                        </p:attrNameLst>
                                      </p:cBhvr>
                                      <p:to>
                                        <p:strVal val="visible"/>
                                      </p:to>
                                    </p:set>
                                    <p:animEffect transition="in" filter="wipe(left)">
                                      <p:cBhvr>
                                        <p:cTn id="14" dur="500"/>
                                        <p:tgtEl>
                                          <p:spTgt spid="422"/>
                                        </p:tgtEl>
                                      </p:cBhvr>
                                    </p:animEffect>
                                  </p:childTnLst>
                                </p:cTn>
                              </p:par>
                              <p:par>
                                <p:cTn id="15" presetID="3" presetClass="entr" presetSubtype="1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blinds(horizontal)">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79850" y="152400"/>
            <a:ext cx="8686800" cy="792163"/>
          </a:xfrm>
        </p:spPr>
        <p:txBody>
          <a:bodyPr/>
          <a:lstStyle/>
          <a:p>
            <a:pPr eaLnBrk="1" hangingPunct="1"/>
            <a:r>
              <a:rPr lang="en-US" altLang="it-IT" dirty="0"/>
              <a:t>Effects of Nanoscale</a:t>
            </a:r>
          </a:p>
        </p:txBody>
      </p:sp>
      <p:sp>
        <p:nvSpPr>
          <p:cNvPr id="5123" name="Rectangle 1027"/>
          <p:cNvSpPr>
            <a:spLocks noGrp="1" noChangeArrowheads="1"/>
          </p:cNvSpPr>
          <p:nvPr>
            <p:ph type="body" idx="1"/>
          </p:nvPr>
        </p:nvSpPr>
        <p:spPr>
          <a:xfrm>
            <a:off x="564075" y="1524000"/>
            <a:ext cx="8229600" cy="4525963"/>
          </a:xfrm>
        </p:spPr>
        <p:txBody>
          <a:bodyPr/>
          <a:lstStyle/>
          <a:p>
            <a:pPr marL="0" indent="0" eaLnBrk="1" hangingPunct="1">
              <a:buFontTx/>
              <a:buNone/>
            </a:pPr>
            <a:r>
              <a:rPr lang="en-US" altLang="it-IT" u="sng" dirty="0"/>
              <a:t>Structural differences:</a:t>
            </a:r>
            <a:endParaRPr lang="en-US" altLang="it-IT" dirty="0"/>
          </a:p>
        </p:txBody>
      </p:sp>
      <p:pic>
        <p:nvPicPr>
          <p:cNvPr id="5124"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276600"/>
            <a:ext cx="14684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1029" descr="front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352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030"/>
          <p:cNvSpPr txBox="1">
            <a:spLocks noChangeArrowheads="1"/>
          </p:cNvSpPr>
          <p:nvPr/>
        </p:nvSpPr>
        <p:spPr bwMode="auto">
          <a:xfrm>
            <a:off x="1524000" y="2438400"/>
            <a:ext cx="2141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eaLnBrk="1" hangingPunct="1"/>
            <a:r>
              <a:rPr lang="en-US" altLang="it-IT" sz="2800" i="1"/>
              <a:t>Bulk Carbon</a:t>
            </a:r>
            <a:endParaRPr lang="en-US" altLang="it-IT" sz="2800"/>
          </a:p>
        </p:txBody>
      </p:sp>
      <p:sp>
        <p:nvSpPr>
          <p:cNvPr id="5127" name="Text Box 1031"/>
          <p:cNvSpPr txBox="1">
            <a:spLocks noChangeArrowheads="1"/>
          </p:cNvSpPr>
          <p:nvPr/>
        </p:nvSpPr>
        <p:spPr bwMode="auto">
          <a:xfrm>
            <a:off x="5486400" y="473075"/>
            <a:ext cx="3128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eaLnBrk="1" hangingPunct="1"/>
            <a:r>
              <a:rPr lang="en-US" altLang="it-IT" sz="2800" i="1"/>
              <a:t>Nanoscale Carbon</a:t>
            </a:r>
            <a:endParaRPr lang="en-US" altLang="it-IT" sz="2800"/>
          </a:p>
        </p:txBody>
      </p:sp>
      <p:pic>
        <p:nvPicPr>
          <p:cNvPr id="5128" name="Picture 1032" descr="arm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66413"/>
            <a:ext cx="30861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033"/>
          <p:cNvSpPr txBox="1">
            <a:spLocks noChangeArrowheads="1"/>
          </p:cNvSpPr>
          <p:nvPr/>
        </p:nvSpPr>
        <p:spPr bwMode="auto">
          <a:xfrm>
            <a:off x="5527675" y="4127500"/>
            <a:ext cx="238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lgn="ctr" eaLnBrk="1" hangingPunct="1"/>
            <a:r>
              <a:rPr lang="en-US" altLang="it-IT" sz="2000" dirty="0"/>
              <a:t>Carbon Nanotubes </a:t>
            </a:r>
          </a:p>
          <a:p>
            <a:pPr algn="ctr" eaLnBrk="1" hangingPunct="1"/>
            <a:r>
              <a:rPr lang="en-US" altLang="it-IT" sz="2000" dirty="0" err="1"/>
              <a:t>Sumio</a:t>
            </a:r>
            <a:r>
              <a:rPr lang="en-US" altLang="it-IT" sz="2000" dirty="0"/>
              <a:t> </a:t>
            </a:r>
            <a:r>
              <a:rPr lang="en-US" altLang="it-IT" sz="2000" dirty="0" err="1"/>
              <a:t>Iijima</a:t>
            </a:r>
            <a:r>
              <a:rPr lang="en-US" altLang="it-IT" sz="2000" dirty="0"/>
              <a:t> - 1991</a:t>
            </a:r>
          </a:p>
        </p:txBody>
      </p:sp>
      <p:pic>
        <p:nvPicPr>
          <p:cNvPr id="5130" name="Picture 1034" descr="Bucky 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006475"/>
            <a:ext cx="1504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035"/>
          <p:cNvSpPr txBox="1">
            <a:spLocks noChangeArrowheads="1"/>
          </p:cNvSpPr>
          <p:nvPr/>
        </p:nvSpPr>
        <p:spPr bwMode="auto">
          <a:xfrm>
            <a:off x="5818729" y="2301875"/>
            <a:ext cx="21531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lgn="ctr" eaLnBrk="1" hangingPunct="1">
              <a:lnSpc>
                <a:spcPct val="150000"/>
              </a:lnSpc>
            </a:pPr>
            <a:r>
              <a:rPr lang="en-US" altLang="it-IT" sz="2000" dirty="0"/>
              <a:t>C</a:t>
            </a:r>
            <a:r>
              <a:rPr lang="en-US" altLang="it-IT" sz="2000" baseline="-25000" dirty="0"/>
              <a:t>60</a:t>
            </a:r>
            <a:r>
              <a:rPr lang="en-US" altLang="it-IT" sz="2000" dirty="0"/>
              <a:t> (</a:t>
            </a:r>
            <a:r>
              <a:rPr lang="en-US" altLang="it-IT" sz="2000" dirty="0" err="1"/>
              <a:t>Buckeyball</a:t>
            </a:r>
            <a:r>
              <a:rPr lang="en-US" altLang="it-IT" sz="2000" dirty="0"/>
              <a:t>)</a:t>
            </a:r>
          </a:p>
          <a:p>
            <a:pPr algn="ctr" eaLnBrk="1" hangingPunct="1"/>
            <a:r>
              <a:rPr lang="en-US" altLang="it-IT" sz="2000" dirty="0"/>
              <a:t>1996 Nobel Prize</a:t>
            </a:r>
            <a:endParaRPr lang="en-US" altLang="it-IT" dirty="0"/>
          </a:p>
        </p:txBody>
      </p:sp>
      <p:sp>
        <p:nvSpPr>
          <p:cNvPr id="5132" name="Text Box 1036"/>
          <p:cNvSpPr txBox="1">
            <a:spLocks noChangeArrowheads="1"/>
          </p:cNvSpPr>
          <p:nvPr/>
        </p:nvSpPr>
        <p:spPr bwMode="auto">
          <a:xfrm>
            <a:off x="1071563" y="5334000"/>
            <a:ext cx="115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lgn="ctr" eaLnBrk="1" hangingPunct="1"/>
            <a:r>
              <a:rPr lang="en-US" altLang="it-IT" sz="2000"/>
              <a:t>Graphite</a:t>
            </a:r>
            <a:endParaRPr lang="en-US" altLang="it-IT" sz="1400"/>
          </a:p>
        </p:txBody>
      </p:sp>
      <p:sp>
        <p:nvSpPr>
          <p:cNvPr id="5133" name="Text Box 1037"/>
          <p:cNvSpPr txBox="1">
            <a:spLocks noChangeArrowheads="1"/>
          </p:cNvSpPr>
          <p:nvPr/>
        </p:nvSpPr>
        <p:spPr bwMode="auto">
          <a:xfrm>
            <a:off x="2879725" y="5334000"/>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lgn="ctr" eaLnBrk="1" hangingPunct="1"/>
            <a:r>
              <a:rPr lang="en-US" altLang="it-IT" sz="2000"/>
              <a:t>Diamond</a:t>
            </a:r>
            <a:endParaRPr lang="en-US" altLang="it-IT" sz="1400"/>
          </a:p>
        </p:txBody>
      </p:sp>
      <p:pic>
        <p:nvPicPr>
          <p:cNvPr id="5017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002019"/>
            <a:ext cx="3507231" cy="131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414506" y="6388481"/>
            <a:ext cx="3172663" cy="369332"/>
          </a:xfrm>
          <a:prstGeom prst="rect">
            <a:avLst/>
          </a:prstGeom>
          <a:noFill/>
        </p:spPr>
        <p:txBody>
          <a:bodyPr wrap="none" rtlCol="0">
            <a:spAutoFit/>
          </a:bodyPr>
          <a:lstStyle/>
          <a:p>
            <a:r>
              <a:rPr lang="it-IT" dirty="0" err="1"/>
              <a:t>Graphene</a:t>
            </a:r>
            <a:r>
              <a:rPr lang="it-IT" dirty="0"/>
              <a:t>  2010 Nobel </a:t>
            </a:r>
            <a:r>
              <a:rPr lang="it-IT" dirty="0" err="1"/>
              <a:t>Prize</a:t>
            </a:r>
            <a:r>
              <a:rPr lang="it-IT" dirty="0"/>
              <a:t> </a:t>
            </a:r>
          </a:p>
        </p:txBody>
      </p:sp>
    </p:spTree>
    <p:extLst>
      <p:ext uri="{BB962C8B-B14F-4D97-AF65-F5344CB8AC3E}">
        <p14:creationId xmlns:p14="http://schemas.microsoft.com/office/powerpoint/2010/main" val="2182764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 Box 2"/>
          <p:cNvSpPr txBox="1">
            <a:spLocks noChangeArrowheads="1"/>
          </p:cNvSpPr>
          <p:nvPr/>
        </p:nvSpPr>
        <p:spPr bwMode="auto">
          <a:xfrm>
            <a:off x="782863" y="260350"/>
            <a:ext cx="7719870"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a:solidFill>
                  <a:schemeClr val="bg1"/>
                </a:solidFill>
                <a:effectLst>
                  <a:outerShdw blurRad="38100" dist="38100" dir="2700000" algn="tl">
                    <a:srgbClr val="808080"/>
                  </a:outerShdw>
                </a:effectLst>
                <a:latin typeface="Arial" charset="0"/>
                <a:cs typeface="Times New Roman" pitchFamily="18" charset="0"/>
              </a:rPr>
              <a:t>Depletion:</a:t>
            </a:r>
            <a:endParaRPr lang="it-IT" sz="3200" b="1" i="1" dirty="0">
              <a:solidFill>
                <a:schemeClr val="bg1"/>
              </a:solidFill>
              <a:effectLst>
                <a:outerShdw blurRad="38100" dist="38100" dir="2700000" algn="tl">
                  <a:srgbClr val="808080"/>
                </a:outerShdw>
              </a:effectLst>
              <a:latin typeface="Arial" charset="0"/>
              <a:cs typeface="Times New Roman" pitchFamily="18" charset="0"/>
            </a:endParaRPr>
          </a:p>
        </p:txBody>
      </p:sp>
      <p:sp>
        <p:nvSpPr>
          <p:cNvPr id="5" name="AutoShape 2" descr="Risultati immagini per end of cheap oi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09" y="4162859"/>
            <a:ext cx="1508343" cy="222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Risultati immagini per end of cheap 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908720"/>
            <a:ext cx="399644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sultati immagini per mexico gulf oil extr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001881"/>
            <a:ext cx="4498817" cy="25954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mbiam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79" y="1052736"/>
            <a:ext cx="3075425" cy="2255313"/>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3195384" y="3481263"/>
            <a:ext cx="5138971" cy="307777"/>
          </a:xfrm>
          <a:prstGeom prst="rect">
            <a:avLst/>
          </a:prstGeom>
        </p:spPr>
        <p:txBody>
          <a:bodyPr wrap="none">
            <a:spAutoFit/>
          </a:bodyPr>
          <a:lstStyle/>
          <a:p>
            <a:r>
              <a:rPr lang="en-US" sz="1400" b="1" dirty="0"/>
              <a:t>EROEI = Energy Delivered / Energy Required to Deliver that Energy </a:t>
            </a:r>
          </a:p>
        </p:txBody>
      </p:sp>
    </p:spTree>
    <p:extLst>
      <p:ext uri="{BB962C8B-B14F-4D97-AF65-F5344CB8AC3E}">
        <p14:creationId xmlns:p14="http://schemas.microsoft.com/office/powerpoint/2010/main" val="283151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ssun testo alternativo automatico disponibile."/>
          <p:cNvPicPr>
            <a:picLocks noChangeAspect="1"/>
          </p:cNvPicPr>
          <p:nvPr/>
        </p:nvPicPr>
        <p:blipFill>
          <a:blip r:embed="rId2"/>
          <a:srcRect/>
          <a:stretch>
            <a:fillRect/>
          </a:stretch>
        </p:blipFill>
        <p:spPr>
          <a:xfrm>
            <a:off x="467541" y="404667"/>
            <a:ext cx="8305504" cy="5883871"/>
          </a:xfrm>
          <a:prstGeom prst="rect">
            <a:avLst/>
          </a:prstGeom>
          <a:noFill/>
          <a:ln>
            <a:noFill/>
          </a:ln>
        </p:spPr>
      </p:pic>
    </p:spTree>
    <p:extLst>
      <p:ext uri="{BB962C8B-B14F-4D97-AF65-F5344CB8AC3E}">
        <p14:creationId xmlns:p14="http://schemas.microsoft.com/office/powerpoint/2010/main" val="1518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D509B28-A926-4CE2-AED1-5BF6174B165E}"/>
              </a:ext>
            </a:extLst>
          </p:cNvPr>
          <p:cNvPicPr>
            <a:picLocks noChangeAspect="1"/>
          </p:cNvPicPr>
          <p:nvPr/>
        </p:nvPicPr>
        <p:blipFill rotWithShape="1">
          <a:blip r:embed="rId2">
            <a:extLst>
              <a:ext uri="{28A0092B-C50C-407E-A947-70E740481C1C}">
                <a14:useLocalDpi xmlns:a14="http://schemas.microsoft.com/office/drawing/2010/main" val="0"/>
              </a:ext>
            </a:extLst>
          </a:blip>
          <a:srcRect l="12201" r="7476"/>
          <a:stretch/>
        </p:blipFill>
        <p:spPr>
          <a:xfrm>
            <a:off x="683568" y="316603"/>
            <a:ext cx="7992888" cy="6224793"/>
          </a:xfrm>
          <a:prstGeom prst="rect">
            <a:avLst/>
          </a:prstGeom>
        </p:spPr>
      </p:pic>
    </p:spTree>
    <p:extLst>
      <p:ext uri="{BB962C8B-B14F-4D97-AF65-F5344CB8AC3E}">
        <p14:creationId xmlns:p14="http://schemas.microsoft.com/office/powerpoint/2010/main" val="372667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upload.wikimedia.org/wikipedia/commons/6/69/Native_gold_nugg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50" y="2420888"/>
            <a:ext cx="2445306" cy="348121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6" name="Picture 10" descr="http://www.icmj.com/userfiles/images/201702/15-Carlin-Trend-gold-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368" y="2299294"/>
            <a:ext cx="3810000" cy="4010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830550" y="260349"/>
            <a:ext cx="7920881"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a:solidFill>
                  <a:schemeClr val="bg1"/>
                </a:solidFill>
                <a:effectLst>
                  <a:outerShdw blurRad="38100" dist="38100" dir="2700000" algn="tl">
                    <a:srgbClr val="808080"/>
                  </a:outerShdw>
                </a:effectLst>
                <a:latin typeface="Arial" charset="0"/>
                <a:cs typeface="Times New Roman" pitchFamily="18" charset="0"/>
              </a:rPr>
              <a:t>Depletion:</a:t>
            </a:r>
            <a:endParaRPr lang="it-IT" sz="3200" b="1" i="1" dirty="0">
              <a:solidFill>
                <a:schemeClr val="bg1"/>
              </a:solidFill>
              <a:effectLst>
                <a:outerShdw blurRad="38100" dist="38100" dir="2700000" algn="tl">
                  <a:srgbClr val="808080"/>
                </a:outerShdw>
              </a:effectLst>
              <a:latin typeface="Arial" charset="0"/>
              <a:cs typeface="Times New Roman" pitchFamily="18" charset="0"/>
            </a:endParaRPr>
          </a:p>
        </p:txBody>
      </p:sp>
      <p:sp>
        <p:nvSpPr>
          <p:cNvPr id="2" name="Rettangolo 1"/>
          <p:cNvSpPr/>
          <p:nvPr/>
        </p:nvSpPr>
        <p:spPr>
          <a:xfrm>
            <a:off x="1979712" y="1484784"/>
            <a:ext cx="5976664" cy="369332"/>
          </a:xfrm>
          <a:prstGeom prst="rect">
            <a:avLst/>
          </a:prstGeom>
        </p:spPr>
        <p:txBody>
          <a:bodyPr wrap="square">
            <a:spAutoFit/>
          </a:bodyPr>
          <a:lstStyle/>
          <a:p>
            <a:pPr eaLnBrk="0" hangingPunct="0">
              <a:defRPr/>
            </a:pPr>
            <a:r>
              <a:rPr lang="en-US" b="1" i="1" dirty="0">
                <a:solidFill>
                  <a:srgbClr val="0070C0"/>
                </a:solidFill>
                <a:effectLst>
                  <a:outerShdw blurRad="38100" dist="38100" dir="2700000" algn="tl">
                    <a:srgbClr val="808080"/>
                  </a:outerShdw>
                </a:effectLst>
                <a:latin typeface="Arial" charset="0"/>
                <a:cs typeface="Times New Roman" pitchFamily="18" charset="0"/>
              </a:rPr>
              <a:t>As you eat the cake, it becomes less and less tasty</a:t>
            </a:r>
          </a:p>
        </p:txBody>
      </p:sp>
    </p:spTree>
    <p:extLst>
      <p:ext uri="{BB962C8B-B14F-4D97-AF65-F5344CB8AC3E}">
        <p14:creationId xmlns:p14="http://schemas.microsoft.com/office/powerpoint/2010/main" val="363641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122" name="Picture 2" descr="bagger 288 largest land vehicle in the world 12 The Largest Land Vehicle in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77" y="1196752"/>
            <a:ext cx="7620000" cy="5172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612775" y="312738"/>
            <a:ext cx="8159235"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a:solidFill>
                  <a:schemeClr val="bg1"/>
                </a:solidFill>
                <a:effectLst>
                  <a:outerShdw blurRad="38100" dist="38100" dir="2700000" algn="tl">
                    <a:srgbClr val="808080"/>
                  </a:outerShdw>
                </a:effectLst>
                <a:latin typeface="Arial" charset="0"/>
                <a:cs typeface="Times New Roman" pitchFamily="18" charset="0"/>
              </a:rPr>
              <a:t>Mining requires energy</a:t>
            </a:r>
          </a:p>
        </p:txBody>
      </p:sp>
    </p:spTree>
    <p:extLst>
      <p:ext uri="{BB962C8B-B14F-4D97-AF65-F5344CB8AC3E}">
        <p14:creationId xmlns:p14="http://schemas.microsoft.com/office/powerpoint/2010/main" val="126886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146" name="Picture 2" descr="https://10mosttoday.com/wp-content/uploads/2013/08/The_Mir_mine_in_Yakutia-730x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951" y="956191"/>
            <a:ext cx="6953250" cy="463867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4355976" y="5949280"/>
            <a:ext cx="2020746" cy="369332"/>
          </a:xfrm>
          <a:prstGeom prst="rect">
            <a:avLst/>
          </a:prstGeom>
        </p:spPr>
        <p:txBody>
          <a:bodyPr wrap="none">
            <a:spAutoFit/>
          </a:bodyPr>
          <a:lstStyle/>
          <a:p>
            <a:r>
              <a:rPr lang="it-IT" b="1" dirty="0"/>
              <a:t>Mirny Mine, Russia</a:t>
            </a:r>
            <a:endParaRPr lang="it-IT" dirty="0"/>
          </a:p>
        </p:txBody>
      </p:sp>
      <p:sp>
        <p:nvSpPr>
          <p:cNvPr id="8" name="Text Box 2"/>
          <p:cNvSpPr txBox="1">
            <a:spLocks noChangeArrowheads="1"/>
          </p:cNvSpPr>
          <p:nvPr/>
        </p:nvSpPr>
        <p:spPr bwMode="auto">
          <a:xfrm>
            <a:off x="1314420" y="260347"/>
            <a:ext cx="7094311"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a:solidFill>
                  <a:schemeClr val="bg1"/>
                </a:solidFill>
                <a:effectLst>
                  <a:outerShdw blurRad="38100" dist="38100" dir="2700000" algn="tl">
                    <a:srgbClr val="808080"/>
                  </a:outerShdw>
                </a:effectLst>
                <a:latin typeface="Arial" charset="0"/>
                <a:cs typeface="Times New Roman" pitchFamily="18" charset="0"/>
              </a:rPr>
              <a:t>Incredible Open-Pit Mines</a:t>
            </a:r>
          </a:p>
        </p:txBody>
      </p:sp>
    </p:spTree>
    <p:extLst>
      <p:ext uri="{BB962C8B-B14F-4D97-AF65-F5344CB8AC3E}">
        <p14:creationId xmlns:p14="http://schemas.microsoft.com/office/powerpoint/2010/main" val="56221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 Box 2"/>
          <p:cNvSpPr txBox="1">
            <a:spLocks noChangeArrowheads="1"/>
          </p:cNvSpPr>
          <p:nvPr/>
        </p:nvSpPr>
        <p:spPr bwMode="auto">
          <a:xfrm>
            <a:off x="589985" y="260350"/>
            <a:ext cx="8230487" cy="586957"/>
          </a:xfrm>
          <a:prstGeom prst="rect">
            <a:avLst/>
          </a:prstGeom>
          <a:solidFill>
            <a:schemeClr val="tx1">
              <a:alpha val="39999"/>
            </a:schemeClr>
          </a:solidFill>
          <a:ln w="9525" algn="ctr">
            <a:noFill/>
            <a:miter lim="800000"/>
            <a:headEnd/>
            <a:tailEnd/>
          </a:ln>
          <a:effectLst/>
        </p:spPr>
        <p:txBody>
          <a:bodyPr wrap="square" lIns="90000" tIns="46800" rIns="90000" bIns="46800">
            <a:spAutoFit/>
          </a:bodyPr>
          <a:lstStyle/>
          <a:p>
            <a:pPr eaLnBrk="0" hangingPunct="0">
              <a:defRPr/>
            </a:pPr>
            <a:r>
              <a:rPr lang="en-US" sz="3200" b="1" i="1" dirty="0">
                <a:solidFill>
                  <a:schemeClr val="bg1"/>
                </a:solidFill>
                <a:effectLst>
                  <a:outerShdw blurRad="38100" dist="38100" dir="2700000" algn="tl">
                    <a:srgbClr val="808080"/>
                  </a:outerShdw>
                </a:effectLst>
                <a:latin typeface="Arial" charset="0"/>
                <a:cs typeface="Times New Roman" pitchFamily="18" charset="0"/>
              </a:rPr>
              <a:t>Toxicity: scientific facts and more….</a:t>
            </a:r>
            <a:endParaRPr lang="it-IT" sz="3200" b="1" i="1" dirty="0">
              <a:solidFill>
                <a:schemeClr val="bg1"/>
              </a:solidFill>
              <a:effectLst>
                <a:outerShdw blurRad="38100" dist="38100" dir="2700000" algn="tl">
                  <a:srgbClr val="808080"/>
                </a:outerShdw>
              </a:effectLst>
              <a:latin typeface="Arial" charset="0"/>
              <a:cs typeface="Times New Roman" pitchFamily="18" charset="0"/>
            </a:endParaRPr>
          </a:p>
        </p:txBody>
      </p:sp>
      <p:sp>
        <p:nvSpPr>
          <p:cNvPr id="5" name="Rettangolo 4"/>
          <p:cNvSpPr/>
          <p:nvPr/>
        </p:nvSpPr>
        <p:spPr>
          <a:xfrm>
            <a:off x="524559" y="1115452"/>
            <a:ext cx="8379038" cy="369332"/>
          </a:xfrm>
          <a:prstGeom prst="rect">
            <a:avLst/>
          </a:prstGeom>
        </p:spPr>
        <p:txBody>
          <a:bodyPr wrap="square">
            <a:spAutoFit/>
          </a:bodyPr>
          <a:lstStyle/>
          <a:p>
            <a:r>
              <a:rPr lang="en-US" dirty="0">
                <a:solidFill>
                  <a:srgbClr val="0070C0"/>
                </a:solidFill>
              </a:rPr>
              <a:t>Ni hydrogenation catalysts have been replaced by Ru/C catalyst </a:t>
            </a:r>
            <a:endParaRPr lang="it-IT" dirty="0">
              <a:solidFill>
                <a:srgbClr val="0070C0"/>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1330" b="21514"/>
          <a:stretch/>
        </p:blipFill>
        <p:spPr bwMode="auto">
          <a:xfrm>
            <a:off x="1524000" y="1628800"/>
            <a:ext cx="6096000" cy="215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933056"/>
            <a:ext cx="3220302" cy="214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248472" y="4221088"/>
            <a:ext cx="4572000" cy="1200329"/>
          </a:xfrm>
          <a:prstGeom prst="rect">
            <a:avLst/>
          </a:prstGeom>
        </p:spPr>
        <p:txBody>
          <a:bodyPr>
            <a:spAutoFit/>
          </a:bodyPr>
          <a:lstStyle/>
          <a:p>
            <a:r>
              <a:rPr lang="en-US" b="1" dirty="0"/>
              <a:t>More Asbestos! More Asbestos! More Asbestos! </a:t>
            </a:r>
          </a:p>
          <a:p>
            <a:r>
              <a:rPr lang="en-US" b="1" dirty="0"/>
              <a:t>President Trump’s long-time love affair with asbestos is making its way into federal policy</a:t>
            </a:r>
          </a:p>
        </p:txBody>
      </p:sp>
    </p:spTree>
    <p:extLst>
      <p:ext uri="{BB962C8B-B14F-4D97-AF65-F5344CB8AC3E}">
        <p14:creationId xmlns:p14="http://schemas.microsoft.com/office/powerpoint/2010/main" val="80437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1847</Words>
  <Application>Microsoft Office PowerPoint</Application>
  <PresentationFormat>Presentazione su schermo (4:3)</PresentationFormat>
  <Paragraphs>145</Paragraphs>
  <Slides>25</Slides>
  <Notes>15</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2</vt:i4>
      </vt:variant>
      <vt:variant>
        <vt:lpstr>Titoli diapositive</vt:lpstr>
      </vt:variant>
      <vt:variant>
        <vt:i4>25</vt:i4>
      </vt:variant>
    </vt:vector>
  </HeadingPairs>
  <TitlesOfParts>
    <vt:vector size="37" baseType="lpstr">
      <vt:lpstr>ＭＳ Ｐゴシック</vt:lpstr>
      <vt:lpstr>Arial</vt:lpstr>
      <vt:lpstr>Arial Unicode MS</vt:lpstr>
      <vt:lpstr>Calibri</vt:lpstr>
      <vt:lpstr>Gill Sans MT</vt:lpstr>
      <vt:lpstr>Tahoma</vt:lpstr>
      <vt:lpstr>Times New Roman</vt:lpstr>
      <vt:lpstr>Verdana</vt:lpstr>
      <vt:lpstr>Wingdings 2</vt:lpstr>
      <vt:lpstr>OSHA_Training</vt:lpstr>
      <vt:lpstr>Fotografia di Photo Editor </vt:lpstr>
      <vt:lpstr>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Lesson Overview</vt:lpstr>
      <vt:lpstr>Learning Objectives</vt:lpstr>
      <vt:lpstr>How small is a nanometer?</vt:lpstr>
      <vt:lpstr>Topic 1: How small is a nano?</vt:lpstr>
      <vt:lpstr>Topic 1: How small is a nano?</vt:lpstr>
      <vt:lpstr>Topic 1: How small is a nanometer?</vt:lpstr>
      <vt:lpstr>Handout 1</vt:lpstr>
      <vt:lpstr>Quantum Effects</vt:lpstr>
      <vt:lpstr>Quantum Effects</vt:lpstr>
      <vt:lpstr>How is the nanoscale different from the macroscale or the atomic scale?</vt:lpstr>
      <vt:lpstr>Topic 3: How is the nanoscale different from the macroscale or the atomic scale?</vt:lpstr>
      <vt:lpstr>Nanomaterial Properties Can Change with Size</vt:lpstr>
      <vt:lpstr>Early Nanotechnologists</vt:lpstr>
      <vt:lpstr>Would you buy this gold?</vt:lpstr>
      <vt:lpstr>Effects of Nanoscale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2022-03-08T07:59:26Z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