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8" r:id="rId2"/>
  </p:sldMasterIdLst>
  <p:notesMasterIdLst>
    <p:notesMasterId r:id="rId27"/>
  </p:notesMasterIdLst>
  <p:handoutMasterIdLst>
    <p:handoutMasterId r:id="rId28"/>
  </p:handoutMasterIdLst>
  <p:sldIdLst>
    <p:sldId id="496" r:id="rId3"/>
    <p:sldId id="497" r:id="rId4"/>
    <p:sldId id="498" r:id="rId5"/>
    <p:sldId id="499" r:id="rId6"/>
    <p:sldId id="500" r:id="rId7"/>
    <p:sldId id="501" r:id="rId8"/>
    <p:sldId id="502" r:id="rId9"/>
    <p:sldId id="503" r:id="rId10"/>
    <p:sldId id="504" r:id="rId11"/>
    <p:sldId id="505" r:id="rId12"/>
    <p:sldId id="508" r:id="rId13"/>
    <p:sldId id="509" r:id="rId14"/>
    <p:sldId id="510" r:id="rId15"/>
    <p:sldId id="511" r:id="rId16"/>
    <p:sldId id="512" r:id="rId17"/>
    <p:sldId id="521" r:id="rId18"/>
    <p:sldId id="513" r:id="rId19"/>
    <p:sldId id="518" r:id="rId20"/>
    <p:sldId id="517" r:id="rId21"/>
    <p:sldId id="507" r:id="rId22"/>
    <p:sldId id="493" r:id="rId23"/>
    <p:sldId id="492" r:id="rId24"/>
    <p:sldId id="520" r:id="rId25"/>
    <p:sldId id="519" r:id="rId2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66FFFF"/>
    <a:srgbClr val="99CCFF"/>
    <a:srgbClr val="000000"/>
    <a:srgbClr val="33CCFF"/>
    <a:srgbClr val="FF66CC"/>
    <a:srgbClr val="B77513"/>
    <a:srgbClr val="CCEC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57" autoAdjust="0"/>
    <p:restoredTop sz="91244" autoAdjust="0"/>
  </p:normalViewPr>
  <p:slideViewPr>
    <p:cSldViewPr snapToGrid="0">
      <p:cViewPr varScale="1">
        <p:scale>
          <a:sx n="73" d="100"/>
          <a:sy n="73" d="100"/>
        </p:scale>
        <p:origin x="1372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AA44EEBB-316D-4652-A96A-FAFFBB3EFD07}" type="datetimeFigureOut">
              <a:rPr lang="en-US"/>
              <a:pPr>
                <a:defRPr/>
              </a:pPr>
              <a:t>4/8/2022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D9CE33F3-FA65-4487-A852-D574F070C8B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58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BEE5CBB8-6D00-4BF9-B1AD-1CF416F6D62D}" type="datetimeFigureOut">
              <a:rPr lang="en-US"/>
              <a:pPr>
                <a:defRPr/>
              </a:pPr>
              <a:t>4/8/2022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marL="0" marR="0" lvl="0" indent="0" algn="l" defTabSz="966612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u="sng" dirty="0"/>
              <a:t>Trainer Notes:</a:t>
            </a:r>
          </a:p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1269C058-4577-42A1-B360-321A5B2BDD3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33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defTabSz="9144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Tx/>
      <a:buSzTx/>
      <a:buFontTx/>
      <a:buNone/>
      <a:tabLst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69C058-4577-42A1-B360-321A5B2BDD3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840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13F2EEA8-5AA1-484B-9C22-DB7661637D00}" type="slidenum">
              <a:rPr lang="it-IT" altLang="it-IT">
                <a:latin typeface="Arial" panose="020B0604020202020204" pitchFamily="34" charset="0"/>
              </a:rPr>
              <a:pPr algn="r">
                <a:spcBef>
                  <a:spcPct val="0"/>
                </a:spcBef>
              </a:pPr>
              <a:t>17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507068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13F2EEA8-5AA1-484B-9C22-DB7661637D00}" type="slidenum">
              <a:rPr lang="it-IT" altLang="it-IT">
                <a:latin typeface="Arial" panose="020B0604020202020204" pitchFamily="34" charset="0"/>
              </a:rPr>
              <a:pPr algn="r">
                <a:spcBef>
                  <a:spcPct val="0"/>
                </a:spcBef>
              </a:pPr>
              <a:t>18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696614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13F2EEA8-5AA1-484B-9C22-DB7661637D00}" type="slidenum">
              <a:rPr lang="it-IT" altLang="it-IT">
                <a:latin typeface="Arial" panose="020B0604020202020204" pitchFamily="34" charset="0"/>
              </a:rPr>
              <a:pPr algn="r">
                <a:spcBef>
                  <a:spcPct val="0"/>
                </a:spcBef>
              </a:pPr>
              <a:t>19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3087944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5634318" y="6400800"/>
            <a:ext cx="2895600" cy="32721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533093" y="6400800"/>
            <a:ext cx="457200" cy="327212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2">
                    <a:lumMod val="50000"/>
                  </a:schemeClr>
                </a:solidFill>
              </a:defRPr>
            </a:lvl1pPr>
            <a:extLst/>
          </a:lstStyle>
          <a:p>
            <a:pPr algn="r">
              <a:defRPr/>
            </a:pPr>
            <a:fld id="{A5B96567-BFE0-47FD-90FD-A9064614BBFE}" type="slidenum">
              <a:rPr lang="en-US" smtClean="0"/>
              <a:pPr algn="r"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5540189" y="6400800"/>
            <a:ext cx="2895600" cy="32721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438964" y="6400800"/>
            <a:ext cx="457200" cy="327212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2">
                    <a:lumMod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 cstate="print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  <a:solidFill>
            <a:schemeClr val="bg2">
              <a:alpha val="60000"/>
            </a:schemeClr>
          </a:solidFill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  <a:solidFill>
            <a:schemeClr val="bg2">
              <a:alpha val="60000"/>
            </a:schemeClr>
          </a:solidFill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565" y="274320"/>
            <a:ext cx="8315123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338" y="1524000"/>
            <a:ext cx="4010450" cy="47557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6812" y="1524000"/>
            <a:ext cx="4186876" cy="47557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5540189" y="6400800"/>
            <a:ext cx="2895600" cy="32721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438964" y="6400800"/>
            <a:ext cx="457200" cy="327212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2">
                    <a:lumMod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160336"/>
            <a:ext cx="76962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8278"/>
            <a:ext cx="34899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892040" y="328278"/>
            <a:ext cx="35661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219200" y="969336"/>
            <a:ext cx="34899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2040" y="969336"/>
            <a:ext cx="35661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19"/>
          <p:cNvSpPr>
            <a:spLocks noGrp="1"/>
          </p:cNvSpPr>
          <p:nvPr>
            <p:ph type="ftr" sz="quarter" idx="10"/>
          </p:nvPr>
        </p:nvSpPr>
        <p:spPr>
          <a:xfrm>
            <a:off x="5540189" y="6400800"/>
            <a:ext cx="2895600" cy="32721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438964" y="6400800"/>
            <a:ext cx="457200" cy="327212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2">
                    <a:lumMod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2" y="274320"/>
            <a:ext cx="8301676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5540189" y="6400800"/>
            <a:ext cx="2895600" cy="32721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438964" y="6400800"/>
            <a:ext cx="457200" cy="327212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2">
                    <a:lumMod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5540189" y="6400800"/>
            <a:ext cx="2895600" cy="32721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438964" y="6400800"/>
            <a:ext cx="457200" cy="327212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2">
                    <a:lumMod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7" y="216778"/>
            <a:ext cx="4217894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58907" y="1406964"/>
            <a:ext cx="4217894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45460" y="2133600"/>
            <a:ext cx="8256978" cy="41999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5540189" y="6400800"/>
            <a:ext cx="2895600" cy="32721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438964" y="6400800"/>
            <a:ext cx="457200" cy="327212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2">
                    <a:lumMod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64663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9143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0863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0863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5540189" y="6400800"/>
            <a:ext cx="2895600" cy="32721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438964" y="6400800"/>
            <a:ext cx="457200" cy="327212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2">
                    <a:lumMod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5540189" y="6400800"/>
            <a:ext cx="2895600" cy="32721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438964" y="6400800"/>
            <a:ext cx="457200" cy="327212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2">
                    <a:lumMod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alphaModFix amt="83000"/>
            <a:lum/>
          </a:blip>
          <a:srcRect/>
          <a:tile tx="-260350" ty="127000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438150" y="0"/>
            <a:ext cx="8705851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658906" y="274638"/>
            <a:ext cx="8275544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8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658906" y="1447800"/>
            <a:ext cx="8275544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Rectangle 14"/>
          <p:cNvSpPr/>
          <p:nvPr/>
        </p:nvSpPr>
        <p:spPr bwMode="invGray">
          <a:xfrm>
            <a:off x="4429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5634318" y="6400800"/>
            <a:ext cx="2895600" cy="32721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533093" y="6400800"/>
            <a:ext cx="457200" cy="327212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2">
                    <a:lumMod val="50000"/>
                  </a:schemeClr>
                </a:solidFill>
              </a:defRPr>
            </a:lvl1pPr>
            <a:extLst/>
          </a:lstStyle>
          <a:p>
            <a:pPr algn="r">
              <a:defRPr/>
            </a:pPr>
            <a:fld id="{A5B96567-BFE0-47FD-90FD-A9064614BBFE}" type="slidenum">
              <a:rPr lang="en-US" smtClean="0"/>
              <a:pPr algn="r">
                <a:defRPr/>
              </a:pPr>
              <a:t>‹N›</a:t>
            </a:fld>
            <a:endParaRPr lang="en-US" dirty="0"/>
          </a:p>
        </p:txBody>
      </p:sp>
      <p:sp>
        <p:nvSpPr>
          <p:cNvPr id="13" name="Rounded Rectangle 12"/>
          <p:cNvSpPr/>
          <p:nvPr userDrawn="1"/>
        </p:nvSpPr>
        <p:spPr>
          <a:xfrm>
            <a:off x="537882" y="147484"/>
            <a:ext cx="8471418" cy="6583680"/>
          </a:xfrm>
          <a:prstGeom prst="roundRect">
            <a:avLst>
              <a:gd name="adj" fmla="val 5914"/>
            </a:avLst>
          </a:prstGeom>
          <a:noFill/>
          <a:ln>
            <a:solidFill>
              <a:srgbClr val="B77513">
                <a:alpha val="8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79" r:id="rId9"/>
    <p:sldLayoutId id="2147483680" r:id="rId10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300" kern="1200">
          <a:solidFill>
            <a:srgbClr val="533A2C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33A2C"/>
          </a:solidFill>
          <a:latin typeface="Gill Sans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33A2C"/>
          </a:solidFill>
          <a:latin typeface="Gill Sans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33A2C"/>
          </a:solidFill>
          <a:latin typeface="Gill Sans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33A2C"/>
          </a:solidFill>
          <a:latin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33A2C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33A2C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33A2C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33A2C"/>
          </a:solidFill>
          <a:latin typeface="Gill Sans MT" pitchFamily="34" charset="0"/>
        </a:defRPr>
      </a:lvl9pPr>
      <a:extLst/>
    </p:titleStyle>
    <p:bodyStyle>
      <a:lvl1pPr marL="365125" indent="-282575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1" fontAlgn="base" hangingPunct="1">
        <a:spcBef>
          <a:spcPct val="20000"/>
        </a:spcBef>
        <a:spcAft>
          <a:spcPct val="0"/>
        </a:spcAft>
        <a:buClr>
          <a:srgbClr val="B58B80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1" fontAlgn="base" hangingPunct="1">
        <a:spcBef>
          <a:spcPct val="20000"/>
        </a:spcBef>
        <a:spcAft>
          <a:spcPct val="0"/>
        </a:spcAft>
        <a:buClr>
          <a:srgbClr val="C3986D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3.wmf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wmf"/><Relationship Id="rId5" Type="http://schemas.openxmlformats.org/officeDocument/2006/relationships/image" Target="../media/image12.wmf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Text Box 2"/>
          <p:cNvSpPr txBox="1">
            <a:spLocks noChangeArrowheads="1"/>
          </p:cNvSpPr>
          <p:nvPr/>
        </p:nvSpPr>
        <p:spPr bwMode="auto">
          <a:xfrm>
            <a:off x="-1447800" y="-3810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en-GB" altLang="it-IT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17091" name="Text Box 3"/>
          <p:cNvSpPr txBox="1">
            <a:spLocks noChangeArrowheads="1"/>
          </p:cNvSpPr>
          <p:nvPr/>
        </p:nvSpPr>
        <p:spPr bwMode="auto">
          <a:xfrm>
            <a:off x="705395" y="262890"/>
            <a:ext cx="88392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s-ES_tradnl" altLang="it-IT" sz="2800" b="1" dirty="0">
                <a:solidFill>
                  <a:srgbClr val="0070C0"/>
                </a:solidFill>
              </a:rPr>
              <a:t>STRONG METAL/SUPPORT INTERACTION 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s-ES_tradnl" altLang="it-IT" sz="2800" b="1" dirty="0">
                <a:solidFill>
                  <a:srgbClr val="0070C0"/>
                </a:solidFill>
              </a:rPr>
              <a:t>(SMSI) EFFECT</a:t>
            </a:r>
          </a:p>
          <a:p>
            <a:pPr eaLnBrk="1" hangingPunct="1">
              <a:spcBef>
                <a:spcPct val="50000"/>
              </a:spcBef>
            </a:pPr>
            <a:endParaRPr lang="es-ES_tradnl" altLang="it-IT" sz="400" dirty="0">
              <a:solidFill>
                <a:srgbClr val="99FF99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s-ES_tradnl" altLang="it-IT" sz="2200" dirty="0">
                <a:solidFill>
                  <a:srgbClr val="FF0000"/>
                </a:solidFill>
              </a:rPr>
              <a:t>S.J. </a:t>
            </a:r>
            <a:r>
              <a:rPr lang="es-ES_tradnl" altLang="it-IT" sz="2200" dirty="0" err="1">
                <a:solidFill>
                  <a:srgbClr val="FF0000"/>
                </a:solidFill>
              </a:rPr>
              <a:t>Tauster</a:t>
            </a:r>
            <a:r>
              <a:rPr lang="es-ES_tradnl" altLang="it-IT" sz="2200" dirty="0">
                <a:solidFill>
                  <a:srgbClr val="FF0000"/>
                </a:solidFill>
              </a:rPr>
              <a:t> et al; </a:t>
            </a:r>
            <a:r>
              <a:rPr lang="es-ES_tradnl" altLang="it-IT" sz="2200" i="1" dirty="0">
                <a:solidFill>
                  <a:srgbClr val="FF0000"/>
                </a:solidFill>
              </a:rPr>
              <a:t>J. Am. </a:t>
            </a:r>
            <a:r>
              <a:rPr lang="es-ES_tradnl" altLang="it-IT" sz="2200" i="1" dirty="0" err="1">
                <a:solidFill>
                  <a:srgbClr val="FF0000"/>
                </a:solidFill>
              </a:rPr>
              <a:t>Chem</a:t>
            </a:r>
            <a:r>
              <a:rPr lang="es-ES_tradnl" altLang="it-IT" sz="2200" i="1" dirty="0">
                <a:solidFill>
                  <a:srgbClr val="FF0000"/>
                </a:solidFill>
              </a:rPr>
              <a:t>. Soc.</a:t>
            </a:r>
            <a:r>
              <a:rPr lang="es-ES_tradnl" altLang="it-IT" sz="2200" b="1" dirty="0">
                <a:solidFill>
                  <a:srgbClr val="FF0000"/>
                </a:solidFill>
              </a:rPr>
              <a:t> 100</a:t>
            </a:r>
            <a:r>
              <a:rPr lang="es-ES_tradnl" altLang="it-IT" sz="2200" dirty="0">
                <a:solidFill>
                  <a:srgbClr val="FF0000"/>
                </a:solidFill>
              </a:rPr>
              <a:t>, 170 (1978)</a:t>
            </a:r>
            <a:endParaRPr lang="es-ES_tradnl" altLang="it-IT" sz="2200" dirty="0"/>
          </a:p>
          <a:p>
            <a:pPr eaLnBrk="1" hangingPunct="1">
              <a:spcBef>
                <a:spcPct val="50000"/>
              </a:spcBef>
            </a:pPr>
            <a:endParaRPr lang="es-ES_tradnl" altLang="it-IT" sz="800" dirty="0"/>
          </a:p>
          <a:p>
            <a:pPr lvl="1" algn="l" eaLnBrk="1" hangingPunct="1">
              <a:spcBef>
                <a:spcPct val="50000"/>
              </a:spcBef>
              <a:buSzPct val="130000"/>
              <a:buFont typeface="Wingdings" panose="05000000000000000000" pitchFamily="2" charset="2"/>
              <a:buChar char="ü"/>
            </a:pPr>
            <a:r>
              <a:rPr lang="es-ES_tradnl" altLang="it-IT" sz="2000" b="1" dirty="0"/>
              <a:t>  </a:t>
            </a:r>
            <a:r>
              <a:rPr lang="es-ES_tradnl" altLang="it-IT" sz="2000" b="1" dirty="0" err="1"/>
              <a:t>Typically</a:t>
            </a:r>
            <a:r>
              <a:rPr lang="es-ES_tradnl" altLang="it-IT" sz="2000" b="1" dirty="0"/>
              <a:t> </a:t>
            </a:r>
            <a:r>
              <a:rPr lang="es-ES_tradnl" altLang="it-IT" sz="2000" b="1" dirty="0" err="1"/>
              <a:t>associated</a:t>
            </a:r>
            <a:r>
              <a:rPr lang="es-ES_tradnl" altLang="it-IT" sz="2000" b="1" dirty="0"/>
              <a:t> </a:t>
            </a:r>
            <a:r>
              <a:rPr lang="es-ES_tradnl" altLang="it-IT" sz="2000" b="1" dirty="0" err="1"/>
              <a:t>with</a:t>
            </a:r>
            <a:r>
              <a:rPr lang="es-ES_tradnl" altLang="it-IT" sz="2000" b="1" dirty="0"/>
              <a:t> reducible </a:t>
            </a:r>
            <a:r>
              <a:rPr lang="es-ES_tradnl" altLang="it-IT" sz="2000" b="1" dirty="0" err="1"/>
              <a:t>supports</a:t>
            </a:r>
            <a:endParaRPr lang="es-ES_tradnl" altLang="it-IT" sz="2000" b="1" dirty="0"/>
          </a:p>
          <a:p>
            <a:pPr lvl="1" algn="l" eaLnBrk="1" hangingPunct="1">
              <a:spcBef>
                <a:spcPct val="50000"/>
              </a:spcBef>
              <a:buSzPct val="130000"/>
              <a:buFont typeface="Wingdings" panose="05000000000000000000" pitchFamily="2" charset="2"/>
              <a:buChar char="ü"/>
            </a:pPr>
            <a:r>
              <a:rPr lang="es-ES_tradnl" altLang="it-IT" sz="2000" b="1" dirty="0"/>
              <a:t>  At </a:t>
            </a:r>
            <a:r>
              <a:rPr lang="es-ES_tradnl" altLang="it-IT" sz="2000" b="1" i="1" dirty="0" err="1"/>
              <a:t>low</a:t>
            </a:r>
            <a:r>
              <a:rPr lang="es-ES_tradnl" altLang="it-IT" sz="2000" b="1" dirty="0"/>
              <a:t> </a:t>
            </a:r>
            <a:r>
              <a:rPr lang="es-ES_tradnl" altLang="it-IT" sz="2000" b="1" dirty="0" err="1"/>
              <a:t>T</a:t>
            </a:r>
            <a:r>
              <a:rPr lang="es-ES_tradnl" altLang="it-IT" sz="2000" b="1" baseline="-25000" dirty="0" err="1"/>
              <a:t>redn</a:t>
            </a:r>
            <a:r>
              <a:rPr lang="es-ES_tradnl" altLang="it-IT" sz="2000" b="1" dirty="0"/>
              <a:t> (200ºC) </a:t>
            </a:r>
            <a:r>
              <a:rPr lang="es-ES_tradnl" altLang="it-IT" sz="2000" b="1" dirty="0" err="1"/>
              <a:t>the</a:t>
            </a:r>
            <a:r>
              <a:rPr lang="es-ES_tradnl" altLang="it-IT" sz="2000" b="1" dirty="0"/>
              <a:t> material </a:t>
            </a:r>
            <a:r>
              <a:rPr lang="es-ES_tradnl" altLang="it-IT" sz="2000" b="1" dirty="0" err="1"/>
              <a:t>exhibits</a:t>
            </a:r>
            <a:r>
              <a:rPr lang="es-ES_tradnl" altLang="it-IT" sz="2000" b="1" dirty="0"/>
              <a:t> a</a:t>
            </a:r>
          </a:p>
          <a:p>
            <a:pPr lvl="2" algn="l" eaLnBrk="1" hangingPunct="1">
              <a:spcBef>
                <a:spcPct val="50000"/>
              </a:spcBef>
              <a:buSzPct val="110000"/>
              <a:buFont typeface="Wingdings" panose="05000000000000000000" pitchFamily="2" charset="2"/>
              <a:buNone/>
            </a:pPr>
            <a:r>
              <a:rPr lang="es-ES_tradnl" altLang="it-IT" sz="2000" b="1" dirty="0"/>
              <a:t> “</a:t>
            </a:r>
            <a:r>
              <a:rPr lang="es-ES_tradnl" altLang="it-IT" sz="2000" b="1" dirty="0" err="1"/>
              <a:t>conventional</a:t>
            </a:r>
            <a:r>
              <a:rPr lang="es-ES_tradnl" altLang="it-IT" sz="2000" b="1" dirty="0"/>
              <a:t>” </a:t>
            </a:r>
            <a:r>
              <a:rPr lang="es-ES_tradnl" altLang="it-IT" sz="2000" b="1" dirty="0" err="1"/>
              <a:t>chemical</a:t>
            </a:r>
            <a:r>
              <a:rPr lang="es-ES_tradnl" altLang="it-IT" sz="2000" b="1" dirty="0"/>
              <a:t> </a:t>
            </a:r>
            <a:r>
              <a:rPr lang="es-ES_tradnl" altLang="it-IT" sz="2000" b="1" dirty="0" err="1"/>
              <a:t>behaviour</a:t>
            </a:r>
            <a:endParaRPr lang="es-ES_tradnl" altLang="it-IT" sz="2000" b="1" dirty="0"/>
          </a:p>
          <a:p>
            <a:pPr lvl="1" algn="l" eaLnBrk="1" hangingPunct="1">
              <a:spcBef>
                <a:spcPct val="50000"/>
              </a:spcBef>
              <a:buSzPct val="130000"/>
              <a:buFont typeface="Wingdings" panose="05000000000000000000" pitchFamily="2" charset="2"/>
              <a:buChar char="ü"/>
            </a:pPr>
            <a:r>
              <a:rPr lang="es-ES_tradnl" altLang="it-IT" sz="2000" b="1" dirty="0"/>
              <a:t>  At </a:t>
            </a:r>
            <a:r>
              <a:rPr lang="es-ES_tradnl" altLang="it-IT" sz="2000" b="1" i="1" dirty="0" err="1"/>
              <a:t>high</a:t>
            </a:r>
            <a:r>
              <a:rPr lang="es-ES_tradnl" altLang="it-IT" sz="2000" b="1" dirty="0"/>
              <a:t> </a:t>
            </a:r>
            <a:r>
              <a:rPr lang="es-ES_tradnl" altLang="it-IT" sz="2000" b="1" dirty="0" err="1"/>
              <a:t>T</a:t>
            </a:r>
            <a:r>
              <a:rPr lang="es-ES_tradnl" altLang="it-IT" sz="2000" b="1" baseline="-25000" dirty="0" err="1"/>
              <a:t>redn</a:t>
            </a:r>
            <a:r>
              <a:rPr lang="es-ES_tradnl" altLang="it-IT" sz="2000" b="1" dirty="0"/>
              <a:t> (500ºC) </a:t>
            </a:r>
            <a:r>
              <a:rPr lang="es-ES_tradnl" altLang="it-IT" sz="2000" b="1" dirty="0" err="1"/>
              <a:t>strong</a:t>
            </a:r>
            <a:r>
              <a:rPr lang="es-ES_tradnl" altLang="it-IT" sz="2000" b="1" dirty="0"/>
              <a:t> </a:t>
            </a:r>
            <a:r>
              <a:rPr lang="es-ES_tradnl" altLang="it-IT" sz="2000" b="1" dirty="0" err="1"/>
              <a:t>perturbation</a:t>
            </a:r>
            <a:r>
              <a:rPr lang="es-ES_tradnl" altLang="it-IT" sz="2000" b="1" dirty="0"/>
              <a:t> of </a:t>
            </a:r>
            <a:r>
              <a:rPr lang="es-ES_tradnl" altLang="it-IT" sz="2000" b="1" dirty="0" err="1"/>
              <a:t>the</a:t>
            </a:r>
            <a:endParaRPr lang="es-ES_tradnl" altLang="it-IT" sz="2000" b="1" dirty="0"/>
          </a:p>
          <a:p>
            <a:pPr lvl="2" algn="l" eaLnBrk="1" hangingPunct="1">
              <a:spcBef>
                <a:spcPct val="50000"/>
              </a:spcBef>
              <a:buSzPct val="110000"/>
              <a:buFont typeface="Wingdings" panose="05000000000000000000" pitchFamily="2" charset="2"/>
              <a:buNone/>
            </a:pPr>
            <a:r>
              <a:rPr lang="es-ES_tradnl" altLang="it-IT" sz="2000" b="1" dirty="0"/>
              <a:t> </a:t>
            </a:r>
            <a:r>
              <a:rPr lang="es-ES_tradnl" altLang="it-IT" sz="2000" b="1" dirty="0" err="1"/>
              <a:t>chemisorptive</a:t>
            </a:r>
            <a:r>
              <a:rPr lang="es-ES_tradnl" altLang="it-IT" sz="2000" b="1" dirty="0"/>
              <a:t> and </a:t>
            </a:r>
            <a:r>
              <a:rPr lang="es-ES_tradnl" altLang="it-IT" sz="2000" b="1" dirty="0" err="1"/>
              <a:t>catalytic</a:t>
            </a:r>
            <a:r>
              <a:rPr lang="es-ES_tradnl" altLang="it-IT" sz="2000" b="1" dirty="0"/>
              <a:t> </a:t>
            </a:r>
            <a:r>
              <a:rPr lang="es-ES_tradnl" altLang="it-IT" sz="2000" b="1" dirty="0" err="1"/>
              <a:t>properties</a:t>
            </a:r>
            <a:endParaRPr lang="es-ES_tradnl" altLang="it-IT" sz="2000" b="1" dirty="0"/>
          </a:p>
          <a:p>
            <a:pPr lvl="1" algn="l" eaLnBrk="1" hangingPunct="1">
              <a:spcBef>
                <a:spcPct val="50000"/>
              </a:spcBef>
              <a:buSzPct val="130000"/>
              <a:buFont typeface="Wingdings" panose="05000000000000000000" pitchFamily="2" charset="2"/>
              <a:buChar char="ü"/>
            </a:pPr>
            <a:r>
              <a:rPr lang="es-ES_tradnl" altLang="it-IT" sz="2000" b="1" dirty="0"/>
              <a:t>   </a:t>
            </a:r>
            <a:r>
              <a:rPr lang="es-ES_tradnl" altLang="it-IT" sz="2000" b="1" dirty="0" err="1"/>
              <a:t>Reversibility</a:t>
            </a:r>
            <a:r>
              <a:rPr lang="es-ES_tradnl" altLang="it-IT" sz="2000" b="1" dirty="0"/>
              <a:t>. </a:t>
            </a:r>
            <a:r>
              <a:rPr lang="es-ES_tradnl" altLang="it-IT" sz="2000" b="1" dirty="0" err="1"/>
              <a:t>Reoxn</a:t>
            </a:r>
            <a:r>
              <a:rPr lang="es-ES_tradnl" altLang="it-IT" sz="2000" b="1" dirty="0"/>
              <a:t>. + </a:t>
            </a:r>
            <a:r>
              <a:rPr lang="es-ES_tradnl" altLang="it-IT" sz="2000" b="1" dirty="0" err="1"/>
              <a:t>mild</a:t>
            </a:r>
            <a:r>
              <a:rPr lang="es-ES_tradnl" altLang="it-IT" sz="2000" b="1" dirty="0"/>
              <a:t> </a:t>
            </a:r>
            <a:r>
              <a:rPr lang="es-ES_tradnl" altLang="it-IT" sz="2000" b="1" dirty="0" err="1"/>
              <a:t>Redn</a:t>
            </a:r>
            <a:r>
              <a:rPr lang="es-ES_tradnl" altLang="it-IT" sz="2000" b="1" dirty="0"/>
              <a:t>. </a:t>
            </a:r>
            <a:r>
              <a:rPr lang="es-ES_tradnl" altLang="it-IT" sz="2000" b="1" dirty="0" err="1"/>
              <a:t>allows</a:t>
            </a:r>
            <a:r>
              <a:rPr lang="es-ES_tradnl" altLang="it-IT" sz="2000" b="1" dirty="0"/>
              <a:t> to</a:t>
            </a:r>
          </a:p>
          <a:p>
            <a:pPr lvl="2" algn="l" eaLnBrk="1" hangingPunct="1">
              <a:spcBef>
                <a:spcPct val="50000"/>
              </a:spcBef>
              <a:buSzPct val="110000"/>
              <a:buFont typeface="Wingdings" panose="05000000000000000000" pitchFamily="2" charset="2"/>
              <a:buNone/>
            </a:pPr>
            <a:r>
              <a:rPr lang="es-ES_tradnl" altLang="it-IT" sz="2000" b="1" dirty="0"/>
              <a:t>  </a:t>
            </a:r>
            <a:r>
              <a:rPr lang="es-ES_tradnl" altLang="it-IT" sz="2000" b="1" dirty="0" err="1"/>
              <a:t>regenerate</a:t>
            </a:r>
            <a:r>
              <a:rPr lang="es-ES_tradnl" altLang="it-IT" sz="2000" b="1" dirty="0"/>
              <a:t> </a:t>
            </a:r>
            <a:r>
              <a:rPr lang="es-ES_tradnl" altLang="it-IT" sz="2000" b="1" dirty="0" err="1"/>
              <a:t>the</a:t>
            </a:r>
            <a:r>
              <a:rPr lang="es-ES_tradnl" altLang="it-IT" sz="2000" b="1" dirty="0"/>
              <a:t>  material</a:t>
            </a:r>
          </a:p>
          <a:p>
            <a:pPr eaLnBrk="1" hangingPunct="1">
              <a:spcBef>
                <a:spcPct val="50000"/>
              </a:spcBef>
            </a:pPr>
            <a:endParaRPr lang="es-ES_tradnl" altLang="it-IT" sz="2000" b="1" dirty="0"/>
          </a:p>
          <a:p>
            <a:pPr eaLnBrk="1" hangingPunct="1">
              <a:spcBef>
                <a:spcPct val="50000"/>
              </a:spcBef>
            </a:pPr>
            <a:r>
              <a:rPr lang="es-ES_tradnl" altLang="it-IT" sz="2000" b="1" dirty="0" err="1"/>
              <a:t>Classic</a:t>
            </a:r>
            <a:r>
              <a:rPr lang="es-ES_tradnl" altLang="it-IT" sz="2000" b="1" dirty="0"/>
              <a:t> SMSI </a:t>
            </a:r>
            <a:r>
              <a:rPr lang="es-ES_tradnl" altLang="it-IT" sz="2000" b="1" dirty="0" err="1"/>
              <a:t>system</a:t>
            </a:r>
            <a:r>
              <a:rPr lang="es-ES_tradnl" altLang="it-IT" sz="2000" b="1" dirty="0"/>
              <a:t>: M/TiO</a:t>
            </a:r>
            <a:r>
              <a:rPr lang="es-ES_tradnl" altLang="it-IT" sz="2000" b="1" baseline="-25000" dirty="0"/>
              <a:t>2</a:t>
            </a:r>
            <a:endParaRPr lang="es-ES_tradnl" altLang="it-IT" sz="2000" b="1" dirty="0"/>
          </a:p>
        </p:txBody>
      </p:sp>
      <p:sp>
        <p:nvSpPr>
          <p:cNvPr id="217092" name="Rectangle 4"/>
          <p:cNvSpPr>
            <a:spLocks noChangeArrowheads="1"/>
          </p:cNvSpPr>
          <p:nvPr/>
        </p:nvSpPr>
        <p:spPr bwMode="auto">
          <a:xfrm>
            <a:off x="4743450" y="6724650"/>
            <a:ext cx="1841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en-GB" altLang="it-IT" sz="2600" b="1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109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498" name="Group 2"/>
          <p:cNvGrpSpPr>
            <a:grpSpLocks/>
          </p:cNvGrpSpPr>
          <p:nvPr/>
        </p:nvGrpSpPr>
        <p:grpSpPr bwMode="auto">
          <a:xfrm>
            <a:off x="0" y="-39183"/>
            <a:ext cx="9144000" cy="877890"/>
            <a:chOff x="-480" y="192"/>
            <a:chExt cx="6720" cy="553"/>
          </a:xfrm>
        </p:grpSpPr>
        <p:sp>
          <p:nvSpPr>
            <p:cNvPr id="234499" name="Rectangle 3"/>
            <p:cNvSpPr>
              <a:spLocks noChangeArrowheads="1"/>
            </p:cNvSpPr>
            <p:nvPr/>
          </p:nvSpPr>
          <p:spPr bwMode="auto">
            <a:xfrm>
              <a:off x="-480" y="192"/>
              <a:ext cx="6720" cy="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>
              <a:lvl1pPr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s-ES_tradnl" altLang="it-IT" sz="2800" dirty="0">
                  <a:solidFill>
                    <a:srgbClr val="0070C0"/>
                  </a:solidFill>
                  <a:latin typeface="Arial Black" panose="020B0A04020102020204" pitchFamily="34" charset="0"/>
                </a:rPr>
                <a:t>        Pt-Ce </a:t>
              </a:r>
              <a:r>
                <a:rPr lang="es-ES_tradnl" altLang="it-IT" sz="2800" dirty="0" err="1">
                  <a:solidFill>
                    <a:srgbClr val="0070C0"/>
                  </a:solidFill>
                  <a:latin typeface="Arial Black" panose="020B0A04020102020204" pitchFamily="34" charset="0"/>
                </a:rPr>
                <a:t>Alloying</a:t>
              </a:r>
              <a:r>
                <a:rPr lang="es-ES_tradnl" altLang="it-IT" sz="2800" dirty="0">
                  <a:solidFill>
                    <a:srgbClr val="0070C0"/>
                  </a:solidFill>
                  <a:latin typeface="Arial Black" panose="020B0A04020102020204" pitchFamily="34" charset="0"/>
                </a:rPr>
                <a:t> </a:t>
              </a:r>
              <a:r>
                <a:rPr lang="es-ES_tradnl" altLang="it-IT" sz="2800" dirty="0" err="1">
                  <a:solidFill>
                    <a:srgbClr val="0070C0"/>
                  </a:solidFill>
                  <a:latin typeface="Arial Black" panose="020B0A04020102020204" pitchFamily="34" charset="0"/>
                </a:rPr>
                <a:t>Phenomena</a:t>
              </a:r>
              <a:endParaRPr lang="es-ES_tradnl" altLang="it-IT" sz="2800" dirty="0">
                <a:solidFill>
                  <a:srgbClr val="0070C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34500" name="Rectangle 4"/>
            <p:cNvSpPr>
              <a:spLocks noChangeArrowheads="1"/>
            </p:cNvSpPr>
            <p:nvPr/>
          </p:nvSpPr>
          <p:spPr bwMode="auto">
            <a:xfrm>
              <a:off x="-240" y="697"/>
              <a:ext cx="6240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34501" name="Text Box 5"/>
          <p:cNvSpPr txBox="1">
            <a:spLocks noChangeArrowheads="1"/>
          </p:cNvSpPr>
          <p:nvPr/>
        </p:nvSpPr>
        <p:spPr bwMode="auto">
          <a:xfrm>
            <a:off x="5943600" y="457200"/>
            <a:ext cx="3048000" cy="669925"/>
          </a:xfrm>
          <a:prstGeom prst="rect">
            <a:avLst/>
          </a:prstGeom>
          <a:solidFill>
            <a:schemeClr val="tx1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s-ES_tradnl" altLang="it-IT" sz="3600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</a:t>
            </a:r>
            <a:r>
              <a:rPr lang="es-ES_tradnl" altLang="it-IT" sz="3600" b="1" baseline="-250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red</a:t>
            </a:r>
            <a:r>
              <a:rPr lang="es-ES_tradnl" altLang="it-IT" sz="3600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&gt; </a:t>
            </a:r>
            <a:r>
              <a:rPr lang="es-ES_tradnl" altLang="it-IT" sz="3600" b="1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900º C</a:t>
            </a:r>
          </a:p>
        </p:txBody>
      </p:sp>
      <p:grpSp>
        <p:nvGrpSpPr>
          <p:cNvPr id="234502" name="Group 6"/>
          <p:cNvGrpSpPr>
            <a:grpSpLocks/>
          </p:cNvGrpSpPr>
          <p:nvPr/>
        </p:nvGrpSpPr>
        <p:grpSpPr bwMode="auto">
          <a:xfrm>
            <a:off x="76200" y="1385888"/>
            <a:ext cx="9067800" cy="5167312"/>
            <a:chOff x="48" y="873"/>
            <a:chExt cx="5712" cy="3255"/>
          </a:xfrm>
        </p:grpSpPr>
        <p:grpSp>
          <p:nvGrpSpPr>
            <p:cNvPr id="234503" name="Group 7"/>
            <p:cNvGrpSpPr>
              <a:grpSpLocks/>
            </p:cNvGrpSpPr>
            <p:nvPr/>
          </p:nvGrpSpPr>
          <p:grpSpPr bwMode="auto">
            <a:xfrm>
              <a:off x="48" y="873"/>
              <a:ext cx="5712" cy="2343"/>
              <a:chOff x="48" y="576"/>
              <a:chExt cx="4096" cy="1680"/>
            </a:xfrm>
          </p:grpSpPr>
          <p:sp>
            <p:nvSpPr>
              <p:cNvPr id="234504" name="Rectangle 8"/>
              <p:cNvSpPr>
                <a:spLocks noChangeAspect="1" noChangeArrowheads="1"/>
              </p:cNvSpPr>
              <p:nvPr/>
            </p:nvSpPr>
            <p:spPr bwMode="auto">
              <a:xfrm>
                <a:off x="64" y="576"/>
                <a:ext cx="4080" cy="1680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>
                  <a:solidFill>
                    <a:schemeClr val="bg1"/>
                  </a:solidFill>
                </a:endParaRPr>
              </a:p>
            </p:txBody>
          </p:sp>
          <p:pic>
            <p:nvPicPr>
              <p:cNvPr id="234505" name="Picture 9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" y="578"/>
                <a:ext cx="2416" cy="16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34506" name="Picture 1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8" y="576"/>
                <a:ext cx="1696" cy="16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34507" name="Rectangle 11"/>
              <p:cNvSpPr>
                <a:spLocks noChangeArrowheads="1"/>
              </p:cNvSpPr>
              <p:nvPr/>
            </p:nvSpPr>
            <p:spPr bwMode="auto">
              <a:xfrm>
                <a:off x="144" y="864"/>
                <a:ext cx="576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>
                  <a:solidFill>
                    <a:schemeClr val="bg1"/>
                  </a:solidFill>
                </a:endParaRPr>
              </a:p>
            </p:txBody>
          </p:sp>
          <p:sp>
            <p:nvSpPr>
              <p:cNvPr id="234508" name="Text Box 12"/>
              <p:cNvSpPr txBox="1">
                <a:spLocks noChangeAspect="1" noChangeArrowheads="1"/>
              </p:cNvSpPr>
              <p:nvPr/>
            </p:nvSpPr>
            <p:spPr bwMode="auto">
              <a:xfrm>
                <a:off x="144" y="624"/>
                <a:ext cx="672" cy="3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/>
                <a:r>
                  <a:rPr lang="es-ES_tradnl" altLang="it-IT" sz="200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5 nm</a:t>
                </a:r>
              </a:p>
            </p:txBody>
          </p:sp>
          <p:sp>
            <p:nvSpPr>
              <p:cNvPr id="234509" name="Text Box 13"/>
              <p:cNvSpPr txBox="1">
                <a:spLocks noChangeArrowheads="1"/>
              </p:cNvSpPr>
              <p:nvPr/>
            </p:nvSpPr>
            <p:spPr bwMode="auto">
              <a:xfrm>
                <a:off x="48" y="2006"/>
                <a:ext cx="2736" cy="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/>
                <a:r>
                  <a:rPr lang="es-ES_tradnl" altLang="it-IT" sz="20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 Black" panose="020B0A04020102020204" pitchFamily="34" charset="0"/>
                  </a:rPr>
                  <a:t>Pt/</a:t>
                </a:r>
                <a:r>
                  <a:rPr lang="es-ES_tradnl" altLang="it-IT" sz="20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 Black" panose="020B0A04020102020204" pitchFamily="34" charset="0"/>
                  </a:rPr>
                  <a:t>CeO</a:t>
                </a:r>
                <a:r>
                  <a:rPr lang="es-ES_tradnl" altLang="it-IT" sz="2000" baseline="-250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 Black" panose="020B0A04020102020204" pitchFamily="34" charset="0"/>
                  </a:rPr>
                  <a:t>2</a:t>
                </a:r>
                <a:r>
                  <a:rPr lang="es-ES_tradnl" altLang="it-IT" sz="20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 Black" panose="020B0A04020102020204" pitchFamily="34" charset="0"/>
                  </a:rPr>
                  <a:t> </a:t>
                </a:r>
                <a:r>
                  <a:rPr lang="es-ES_tradnl" altLang="it-IT" sz="20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 Black" panose="020B0A04020102020204" pitchFamily="34" charset="0"/>
                  </a:rPr>
                  <a:t>Red. 1173 K en H</a:t>
                </a:r>
                <a:r>
                  <a:rPr lang="es-ES_tradnl" altLang="it-IT" sz="2000" baseline="-250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 Black" panose="020B0A04020102020204" pitchFamily="34" charset="0"/>
                  </a:rPr>
                  <a:t>2</a:t>
                </a:r>
                <a:endParaRPr lang="es-ES_tradnl" altLang="it-IT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234510" name="Text Box 14"/>
              <p:cNvSpPr txBox="1">
                <a:spLocks noChangeArrowheads="1"/>
              </p:cNvSpPr>
              <p:nvPr/>
            </p:nvSpPr>
            <p:spPr bwMode="auto">
              <a:xfrm>
                <a:off x="3760" y="1593"/>
                <a:ext cx="266" cy="1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s-ES_tradnl" altLang="it-IT" sz="1800" b="1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4.66</a:t>
                </a:r>
              </a:p>
            </p:txBody>
          </p:sp>
          <p:sp>
            <p:nvSpPr>
              <p:cNvPr id="234511" name="Text Box 15"/>
              <p:cNvSpPr txBox="1">
                <a:spLocks noChangeArrowheads="1"/>
              </p:cNvSpPr>
              <p:nvPr/>
            </p:nvSpPr>
            <p:spPr bwMode="auto">
              <a:xfrm>
                <a:off x="3616" y="1872"/>
                <a:ext cx="266" cy="1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s-ES_tradnl" altLang="it-IT" sz="1800" b="1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3.02</a:t>
                </a:r>
              </a:p>
            </p:txBody>
          </p:sp>
          <p:sp>
            <p:nvSpPr>
              <p:cNvPr id="234512" name="Text Box 16"/>
              <p:cNvSpPr txBox="1">
                <a:spLocks noChangeArrowheads="1"/>
              </p:cNvSpPr>
              <p:nvPr/>
            </p:nvSpPr>
            <p:spPr bwMode="auto">
              <a:xfrm>
                <a:off x="2832" y="1920"/>
                <a:ext cx="266" cy="1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s-ES_tradnl" altLang="it-IT" sz="1800" b="1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4.22</a:t>
                </a:r>
              </a:p>
            </p:txBody>
          </p:sp>
          <p:sp>
            <p:nvSpPr>
              <p:cNvPr id="234513" name="Text Box 17"/>
              <p:cNvSpPr txBox="1">
                <a:spLocks noChangeArrowheads="1"/>
              </p:cNvSpPr>
              <p:nvPr/>
            </p:nvSpPr>
            <p:spPr bwMode="auto">
              <a:xfrm>
                <a:off x="3360" y="1113"/>
                <a:ext cx="228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s-ES_tradnl" altLang="it-IT" sz="1800" b="1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90°</a:t>
                </a:r>
              </a:p>
            </p:txBody>
          </p:sp>
          <p:sp>
            <p:nvSpPr>
              <p:cNvPr id="234514" name="Text Box 18"/>
              <p:cNvSpPr txBox="1">
                <a:spLocks noChangeArrowheads="1"/>
              </p:cNvSpPr>
              <p:nvPr/>
            </p:nvSpPr>
            <p:spPr bwMode="auto">
              <a:xfrm>
                <a:off x="2784" y="1401"/>
                <a:ext cx="228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s-ES_tradnl" altLang="it-IT" sz="1800" b="1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42°</a:t>
                </a:r>
              </a:p>
            </p:txBody>
          </p:sp>
          <p:sp>
            <p:nvSpPr>
              <p:cNvPr id="234515" name="Text Box 19"/>
              <p:cNvSpPr txBox="1">
                <a:spLocks noChangeArrowheads="1"/>
              </p:cNvSpPr>
              <p:nvPr/>
            </p:nvSpPr>
            <p:spPr bwMode="auto">
              <a:xfrm>
                <a:off x="2448" y="576"/>
                <a:ext cx="1248" cy="167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s-ES_tradnl" altLang="it-IT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[010] CePt</a:t>
                </a:r>
                <a:r>
                  <a:rPr lang="es-ES_tradnl" altLang="it-IT" b="1" baseline="-250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5</a:t>
                </a:r>
                <a:endParaRPr lang="es-ES_tradnl" altLang="it-IT" b="1">
                  <a:solidFill>
                    <a:schemeClr val="bg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</p:grpSp>
        <p:sp>
          <p:nvSpPr>
            <p:cNvPr id="234516" name="Text Box 20"/>
            <p:cNvSpPr txBox="1">
              <a:spLocks noChangeArrowheads="1"/>
            </p:cNvSpPr>
            <p:nvPr/>
          </p:nvSpPr>
          <p:spPr bwMode="auto">
            <a:xfrm>
              <a:off x="1104" y="3376"/>
              <a:ext cx="4368" cy="752"/>
            </a:xfrm>
            <a:prstGeom prst="rect">
              <a:avLst/>
            </a:prstGeom>
            <a:solidFill>
              <a:srgbClr val="000080"/>
            </a:solidFill>
            <a:ln w="317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s-ES_tradnl" altLang="it-IT" sz="3600" dirty="0" err="1">
                  <a:solidFill>
                    <a:schemeClr val="bg1"/>
                  </a:solidFill>
                  <a:latin typeface="Arial Black" panose="020B0A04020102020204" pitchFamily="34" charset="0"/>
                </a:rPr>
                <a:t>CePt</a:t>
              </a:r>
              <a:r>
                <a:rPr lang="es-ES_tradnl" altLang="it-IT" sz="36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 , CePt</a:t>
              </a:r>
              <a:r>
                <a:rPr lang="es-ES_tradnl" altLang="it-IT" sz="3600" baseline="-250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2 </a:t>
              </a:r>
              <a:endParaRPr lang="es-ES_tradnl" altLang="it-IT" sz="36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  <a:p>
              <a:r>
                <a:rPr lang="es-ES_tradnl" altLang="it-IT" sz="36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CePt</a:t>
              </a:r>
              <a:r>
                <a:rPr lang="es-ES_tradnl" altLang="it-IT" sz="3600" baseline="-250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5 </a:t>
              </a:r>
              <a:r>
                <a:rPr lang="es-ES_tradnl" altLang="it-IT" sz="36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, Ce</a:t>
              </a:r>
              <a:r>
                <a:rPr lang="es-ES_tradnl" altLang="it-IT" sz="3600" baseline="-250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3</a:t>
              </a:r>
              <a:r>
                <a:rPr lang="es-ES_tradnl" altLang="it-IT" sz="36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Pt</a:t>
              </a:r>
              <a:r>
                <a:rPr lang="es-ES_tradnl" altLang="it-IT" sz="3600" baseline="-250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2</a:t>
              </a:r>
              <a:r>
                <a:rPr lang="es-ES_tradnl" altLang="it-IT" sz="36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 , Ce</a:t>
              </a:r>
              <a:r>
                <a:rPr lang="es-ES_tradnl" altLang="it-IT" sz="3600" baseline="-250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7</a:t>
              </a:r>
              <a:r>
                <a:rPr lang="es-ES_tradnl" altLang="it-IT" sz="36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Pt</a:t>
              </a:r>
              <a:r>
                <a:rPr lang="es-ES_tradnl" altLang="it-IT" sz="3600" baseline="-250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3</a:t>
              </a:r>
              <a:endParaRPr lang="es-ES_tradnl" altLang="it-IT" sz="36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234529" name="Text Box 33"/>
          <p:cNvSpPr txBox="1">
            <a:spLocks noChangeArrowheads="1"/>
          </p:cNvSpPr>
          <p:nvPr/>
        </p:nvSpPr>
        <p:spPr bwMode="auto">
          <a:xfrm>
            <a:off x="228600" y="457200"/>
            <a:ext cx="762000" cy="669925"/>
          </a:xfrm>
          <a:prstGeom prst="rect">
            <a:avLst/>
          </a:prstGeom>
          <a:solidFill>
            <a:schemeClr val="tx1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s-ES_tradnl" altLang="it-IT" sz="3600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Pt</a:t>
            </a:r>
            <a:endParaRPr lang="es-ES_tradnl" altLang="it-IT" sz="3600" b="1">
              <a:solidFill>
                <a:schemeClr val="hlink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571907"/>
      </p:ext>
    </p:extLst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532723" y="1681163"/>
            <a:ext cx="3810000" cy="388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380323" y="5719763"/>
            <a:ext cx="4619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0        1        2        3        4        5        6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846923" y="1528763"/>
            <a:ext cx="533400" cy="471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50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endParaRPr lang="it-IT" altLang="it-IT" sz="1000"/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40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endParaRPr lang="it-IT" altLang="it-IT" sz="1600"/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30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endParaRPr lang="it-IT" altLang="it-IT" sz="1800"/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20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endParaRPr lang="it-IT" altLang="it-IT" sz="1600"/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10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endParaRPr lang="it-IT" altLang="it-IT" sz="1600"/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0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it-IT" altLang="it-IT" sz="1800"/>
          </a:p>
        </p:txBody>
      </p:sp>
      <p:grpSp>
        <p:nvGrpSpPr>
          <p:cNvPr id="32773" name="Group 5"/>
          <p:cNvGrpSpPr>
            <a:grpSpLocks/>
          </p:cNvGrpSpPr>
          <p:nvPr/>
        </p:nvGrpSpPr>
        <p:grpSpPr bwMode="auto">
          <a:xfrm flipH="1">
            <a:off x="1456523" y="1681163"/>
            <a:ext cx="76200" cy="3886200"/>
            <a:chOff x="720" y="1488"/>
            <a:chExt cx="48" cy="1296"/>
          </a:xfrm>
        </p:grpSpPr>
        <p:grpSp>
          <p:nvGrpSpPr>
            <p:cNvPr id="32814" name="Group 6"/>
            <p:cNvGrpSpPr>
              <a:grpSpLocks/>
            </p:cNvGrpSpPr>
            <p:nvPr/>
          </p:nvGrpSpPr>
          <p:grpSpPr bwMode="auto">
            <a:xfrm rot="5400000">
              <a:off x="216" y="2232"/>
              <a:ext cx="1056" cy="48"/>
              <a:chOff x="768" y="2784"/>
              <a:chExt cx="696" cy="48"/>
            </a:xfrm>
          </p:grpSpPr>
          <p:sp>
            <p:nvSpPr>
              <p:cNvPr id="32816" name="Line 7"/>
              <p:cNvSpPr>
                <a:spLocks noChangeShapeType="1"/>
              </p:cNvSpPr>
              <p:nvPr/>
            </p:nvSpPr>
            <p:spPr bwMode="auto">
              <a:xfrm>
                <a:off x="768" y="2784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817" name="Line 8"/>
              <p:cNvSpPr>
                <a:spLocks noChangeShapeType="1"/>
              </p:cNvSpPr>
              <p:nvPr/>
            </p:nvSpPr>
            <p:spPr bwMode="auto">
              <a:xfrm>
                <a:off x="942" y="2784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818" name="Line 9"/>
              <p:cNvSpPr>
                <a:spLocks noChangeShapeType="1"/>
              </p:cNvSpPr>
              <p:nvPr/>
            </p:nvSpPr>
            <p:spPr bwMode="auto">
              <a:xfrm>
                <a:off x="1116" y="2784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819" name="Line 10"/>
              <p:cNvSpPr>
                <a:spLocks noChangeShapeType="1"/>
              </p:cNvSpPr>
              <p:nvPr/>
            </p:nvSpPr>
            <p:spPr bwMode="auto">
              <a:xfrm>
                <a:off x="1290" y="2784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820" name="Line 11"/>
              <p:cNvSpPr>
                <a:spLocks noChangeShapeType="1"/>
              </p:cNvSpPr>
              <p:nvPr/>
            </p:nvSpPr>
            <p:spPr bwMode="auto">
              <a:xfrm>
                <a:off x="1464" y="2784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32815" name="Line 12"/>
            <p:cNvSpPr>
              <a:spLocks noChangeShapeType="1"/>
            </p:cNvSpPr>
            <p:nvPr/>
          </p:nvSpPr>
          <p:spPr bwMode="auto">
            <a:xfrm>
              <a:off x="720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2774" name="Text Box 13"/>
          <p:cNvSpPr txBox="1">
            <a:spLocks noChangeArrowheads="1"/>
          </p:cNvSpPr>
          <p:nvPr/>
        </p:nvSpPr>
        <p:spPr bwMode="auto">
          <a:xfrm rot="16200000">
            <a:off x="-455620" y="2597943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 dirty="0" err="1"/>
              <a:t>Frequency</a:t>
            </a:r>
            <a:r>
              <a:rPr lang="it-IT" altLang="it-IT" sz="1800" dirty="0"/>
              <a:t> / %</a:t>
            </a:r>
          </a:p>
        </p:txBody>
      </p:sp>
      <p:sp>
        <p:nvSpPr>
          <p:cNvPr id="32775" name="Text Box 14"/>
          <p:cNvSpPr txBox="1">
            <a:spLocks noChangeArrowheads="1"/>
          </p:cNvSpPr>
          <p:nvPr/>
        </p:nvSpPr>
        <p:spPr bwMode="auto">
          <a:xfrm>
            <a:off x="2142323" y="6096000"/>
            <a:ext cx="320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Particle diameter / nm</a:t>
            </a:r>
          </a:p>
        </p:txBody>
      </p:sp>
      <p:grpSp>
        <p:nvGrpSpPr>
          <p:cNvPr id="32776" name="Group 15"/>
          <p:cNvGrpSpPr>
            <a:grpSpLocks/>
          </p:cNvGrpSpPr>
          <p:nvPr/>
        </p:nvGrpSpPr>
        <p:grpSpPr bwMode="auto">
          <a:xfrm>
            <a:off x="1532723" y="3581400"/>
            <a:ext cx="3810000" cy="2076450"/>
            <a:chOff x="768" y="2256"/>
            <a:chExt cx="2400" cy="1308"/>
          </a:xfrm>
        </p:grpSpPr>
        <p:grpSp>
          <p:nvGrpSpPr>
            <p:cNvPr id="32784" name="Group 16"/>
            <p:cNvGrpSpPr>
              <a:grpSpLocks/>
            </p:cNvGrpSpPr>
            <p:nvPr/>
          </p:nvGrpSpPr>
          <p:grpSpPr bwMode="auto">
            <a:xfrm>
              <a:off x="768" y="3507"/>
              <a:ext cx="2400" cy="57"/>
              <a:chOff x="768" y="3207"/>
              <a:chExt cx="4320" cy="66"/>
            </a:xfrm>
          </p:grpSpPr>
          <p:grpSp>
            <p:nvGrpSpPr>
              <p:cNvPr id="32796" name="Group 17"/>
              <p:cNvGrpSpPr>
                <a:grpSpLocks/>
              </p:cNvGrpSpPr>
              <p:nvPr/>
            </p:nvGrpSpPr>
            <p:grpSpPr bwMode="auto">
              <a:xfrm>
                <a:off x="768" y="3225"/>
                <a:ext cx="1440" cy="48"/>
                <a:chOff x="768" y="2784"/>
                <a:chExt cx="696" cy="48"/>
              </a:xfrm>
            </p:grpSpPr>
            <p:sp>
              <p:nvSpPr>
                <p:cNvPr id="32809" name="Line 18"/>
                <p:cNvSpPr>
                  <a:spLocks noChangeShapeType="1"/>
                </p:cNvSpPr>
                <p:nvPr/>
              </p:nvSpPr>
              <p:spPr bwMode="auto">
                <a:xfrm>
                  <a:off x="768" y="278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810" name="Line 19"/>
                <p:cNvSpPr>
                  <a:spLocks noChangeShapeType="1"/>
                </p:cNvSpPr>
                <p:nvPr/>
              </p:nvSpPr>
              <p:spPr bwMode="auto">
                <a:xfrm>
                  <a:off x="942" y="278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811" name="Line 20"/>
                <p:cNvSpPr>
                  <a:spLocks noChangeShapeType="1"/>
                </p:cNvSpPr>
                <p:nvPr/>
              </p:nvSpPr>
              <p:spPr bwMode="auto">
                <a:xfrm>
                  <a:off x="1116" y="278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812" name="Line 21"/>
                <p:cNvSpPr>
                  <a:spLocks noChangeShapeType="1"/>
                </p:cNvSpPr>
                <p:nvPr/>
              </p:nvSpPr>
              <p:spPr bwMode="auto">
                <a:xfrm>
                  <a:off x="1290" y="278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813" name="Line 22"/>
                <p:cNvSpPr>
                  <a:spLocks noChangeShapeType="1"/>
                </p:cNvSpPr>
                <p:nvPr/>
              </p:nvSpPr>
              <p:spPr bwMode="auto">
                <a:xfrm>
                  <a:off x="1464" y="278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32797" name="Group 23"/>
              <p:cNvGrpSpPr>
                <a:grpSpLocks/>
              </p:cNvGrpSpPr>
              <p:nvPr/>
            </p:nvGrpSpPr>
            <p:grpSpPr bwMode="auto">
              <a:xfrm>
                <a:off x="2208" y="3216"/>
                <a:ext cx="1440" cy="48"/>
                <a:chOff x="768" y="2784"/>
                <a:chExt cx="696" cy="48"/>
              </a:xfrm>
            </p:grpSpPr>
            <p:sp>
              <p:nvSpPr>
                <p:cNvPr id="32804" name="Line 24"/>
                <p:cNvSpPr>
                  <a:spLocks noChangeShapeType="1"/>
                </p:cNvSpPr>
                <p:nvPr/>
              </p:nvSpPr>
              <p:spPr bwMode="auto">
                <a:xfrm>
                  <a:off x="768" y="278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805" name="Line 25"/>
                <p:cNvSpPr>
                  <a:spLocks noChangeShapeType="1"/>
                </p:cNvSpPr>
                <p:nvPr/>
              </p:nvSpPr>
              <p:spPr bwMode="auto">
                <a:xfrm>
                  <a:off x="942" y="278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806" name="Line 26"/>
                <p:cNvSpPr>
                  <a:spLocks noChangeShapeType="1"/>
                </p:cNvSpPr>
                <p:nvPr/>
              </p:nvSpPr>
              <p:spPr bwMode="auto">
                <a:xfrm>
                  <a:off x="1116" y="278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807" name="Line 27"/>
                <p:cNvSpPr>
                  <a:spLocks noChangeShapeType="1"/>
                </p:cNvSpPr>
                <p:nvPr/>
              </p:nvSpPr>
              <p:spPr bwMode="auto">
                <a:xfrm>
                  <a:off x="1290" y="278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808" name="Line 28"/>
                <p:cNvSpPr>
                  <a:spLocks noChangeShapeType="1"/>
                </p:cNvSpPr>
                <p:nvPr/>
              </p:nvSpPr>
              <p:spPr bwMode="auto">
                <a:xfrm>
                  <a:off x="1464" y="278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32798" name="Group 29"/>
              <p:cNvGrpSpPr>
                <a:grpSpLocks/>
              </p:cNvGrpSpPr>
              <p:nvPr/>
            </p:nvGrpSpPr>
            <p:grpSpPr bwMode="auto">
              <a:xfrm>
                <a:off x="3648" y="3207"/>
                <a:ext cx="1440" cy="48"/>
                <a:chOff x="768" y="2784"/>
                <a:chExt cx="696" cy="48"/>
              </a:xfrm>
            </p:grpSpPr>
            <p:sp>
              <p:nvSpPr>
                <p:cNvPr id="32799" name="Line 30"/>
                <p:cNvSpPr>
                  <a:spLocks noChangeShapeType="1"/>
                </p:cNvSpPr>
                <p:nvPr/>
              </p:nvSpPr>
              <p:spPr bwMode="auto">
                <a:xfrm>
                  <a:off x="768" y="278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800" name="Line 31"/>
                <p:cNvSpPr>
                  <a:spLocks noChangeShapeType="1"/>
                </p:cNvSpPr>
                <p:nvPr/>
              </p:nvSpPr>
              <p:spPr bwMode="auto">
                <a:xfrm>
                  <a:off x="942" y="278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801" name="Line 32"/>
                <p:cNvSpPr>
                  <a:spLocks noChangeShapeType="1"/>
                </p:cNvSpPr>
                <p:nvPr/>
              </p:nvSpPr>
              <p:spPr bwMode="auto">
                <a:xfrm>
                  <a:off x="1116" y="278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802" name="Line 33"/>
                <p:cNvSpPr>
                  <a:spLocks noChangeShapeType="1"/>
                </p:cNvSpPr>
                <p:nvPr/>
              </p:nvSpPr>
              <p:spPr bwMode="auto">
                <a:xfrm>
                  <a:off x="1290" y="278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803" name="Line 34"/>
                <p:cNvSpPr>
                  <a:spLocks noChangeShapeType="1"/>
                </p:cNvSpPr>
                <p:nvPr/>
              </p:nvSpPr>
              <p:spPr bwMode="auto">
                <a:xfrm>
                  <a:off x="1464" y="278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</p:grpSp>
        <p:sp>
          <p:nvSpPr>
            <p:cNvPr id="32785" name="Rectangle 35"/>
            <p:cNvSpPr>
              <a:spLocks noChangeArrowheads="1"/>
            </p:cNvSpPr>
            <p:nvPr/>
          </p:nvSpPr>
          <p:spPr bwMode="auto">
            <a:xfrm>
              <a:off x="1008" y="3264"/>
              <a:ext cx="96" cy="240"/>
            </a:xfrm>
            <a:prstGeom prst="rect">
              <a:avLst/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2786" name="Rectangle 36"/>
            <p:cNvSpPr>
              <a:spLocks noChangeArrowheads="1"/>
            </p:cNvSpPr>
            <p:nvPr/>
          </p:nvSpPr>
          <p:spPr bwMode="auto">
            <a:xfrm>
              <a:off x="1200" y="2880"/>
              <a:ext cx="96" cy="624"/>
            </a:xfrm>
            <a:prstGeom prst="rect">
              <a:avLst/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2787" name="Rectangle 37"/>
            <p:cNvSpPr>
              <a:spLocks noChangeArrowheads="1"/>
            </p:cNvSpPr>
            <p:nvPr/>
          </p:nvSpPr>
          <p:spPr bwMode="auto">
            <a:xfrm>
              <a:off x="1440" y="2256"/>
              <a:ext cx="96" cy="1248"/>
            </a:xfrm>
            <a:prstGeom prst="rect">
              <a:avLst/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2788" name="Rectangle 38"/>
            <p:cNvSpPr>
              <a:spLocks noChangeArrowheads="1"/>
            </p:cNvSpPr>
            <p:nvPr/>
          </p:nvSpPr>
          <p:spPr bwMode="auto">
            <a:xfrm>
              <a:off x="1632" y="2400"/>
              <a:ext cx="96" cy="1104"/>
            </a:xfrm>
            <a:prstGeom prst="rect">
              <a:avLst/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2789" name="Rectangle 39"/>
            <p:cNvSpPr>
              <a:spLocks noChangeArrowheads="1"/>
            </p:cNvSpPr>
            <p:nvPr/>
          </p:nvSpPr>
          <p:spPr bwMode="auto">
            <a:xfrm>
              <a:off x="2016" y="3264"/>
              <a:ext cx="96" cy="240"/>
            </a:xfrm>
            <a:prstGeom prst="rect">
              <a:avLst/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2790" name="Rectangle 40"/>
            <p:cNvSpPr>
              <a:spLocks noChangeArrowheads="1"/>
            </p:cNvSpPr>
            <p:nvPr/>
          </p:nvSpPr>
          <p:spPr bwMode="auto">
            <a:xfrm>
              <a:off x="1824" y="2928"/>
              <a:ext cx="96" cy="576"/>
            </a:xfrm>
            <a:prstGeom prst="rect">
              <a:avLst/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2791" name="Rectangle 41"/>
            <p:cNvSpPr>
              <a:spLocks noChangeArrowheads="1"/>
            </p:cNvSpPr>
            <p:nvPr/>
          </p:nvSpPr>
          <p:spPr bwMode="auto">
            <a:xfrm>
              <a:off x="2208" y="3312"/>
              <a:ext cx="96" cy="192"/>
            </a:xfrm>
            <a:prstGeom prst="rect">
              <a:avLst/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2792" name="Rectangle 42"/>
            <p:cNvSpPr>
              <a:spLocks noChangeArrowheads="1"/>
            </p:cNvSpPr>
            <p:nvPr/>
          </p:nvSpPr>
          <p:spPr bwMode="auto">
            <a:xfrm>
              <a:off x="2400" y="3360"/>
              <a:ext cx="96" cy="144"/>
            </a:xfrm>
            <a:prstGeom prst="rect">
              <a:avLst/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2793" name="Rectangle 43"/>
            <p:cNvSpPr>
              <a:spLocks noChangeArrowheads="1"/>
            </p:cNvSpPr>
            <p:nvPr/>
          </p:nvSpPr>
          <p:spPr bwMode="auto">
            <a:xfrm>
              <a:off x="2832" y="3408"/>
              <a:ext cx="96" cy="96"/>
            </a:xfrm>
            <a:prstGeom prst="rect">
              <a:avLst/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2794" name="Rectangle 44"/>
            <p:cNvSpPr>
              <a:spLocks noChangeArrowheads="1"/>
            </p:cNvSpPr>
            <p:nvPr/>
          </p:nvSpPr>
          <p:spPr bwMode="auto">
            <a:xfrm>
              <a:off x="3024" y="3360"/>
              <a:ext cx="96" cy="144"/>
            </a:xfrm>
            <a:prstGeom prst="rect">
              <a:avLst/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2795" name="Rectangle 45"/>
            <p:cNvSpPr>
              <a:spLocks noChangeArrowheads="1"/>
            </p:cNvSpPr>
            <p:nvPr/>
          </p:nvSpPr>
          <p:spPr bwMode="auto">
            <a:xfrm>
              <a:off x="2613" y="3360"/>
              <a:ext cx="96" cy="144"/>
            </a:xfrm>
            <a:prstGeom prst="rect">
              <a:avLst/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</p:grpSp>
      <p:sp>
        <p:nvSpPr>
          <p:cNvPr id="32777" name="Text Box 51"/>
          <p:cNvSpPr txBox="1">
            <a:spLocks noChangeArrowheads="1"/>
          </p:cNvSpPr>
          <p:nvPr/>
        </p:nvSpPr>
        <p:spPr bwMode="auto">
          <a:xfrm>
            <a:off x="5876123" y="4300538"/>
            <a:ext cx="2393950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TEM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H</a:t>
            </a:r>
            <a:r>
              <a:rPr lang="it-IT" altLang="it-IT" sz="1800" baseline="-25000"/>
              <a:t>2</a:t>
            </a:r>
            <a:r>
              <a:rPr lang="it-IT" altLang="it-IT" sz="1800"/>
              <a:t> Chemisorption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EXAFS</a:t>
            </a:r>
          </a:p>
        </p:txBody>
      </p:sp>
      <p:sp>
        <p:nvSpPr>
          <p:cNvPr id="32778" name="Text Box 52"/>
          <p:cNvSpPr txBox="1">
            <a:spLocks noChangeArrowheads="1"/>
          </p:cNvSpPr>
          <p:nvPr/>
        </p:nvSpPr>
        <p:spPr bwMode="auto">
          <a:xfrm>
            <a:off x="2940836" y="3357563"/>
            <a:ext cx="16764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 b="1">
                <a:solidFill>
                  <a:schemeClr val="accent2"/>
                </a:solidFill>
              </a:rPr>
              <a:t>d</a:t>
            </a:r>
            <a:r>
              <a:rPr lang="it-IT" altLang="it-IT" sz="1800" b="1" baseline="-25000">
                <a:solidFill>
                  <a:schemeClr val="accent2"/>
                </a:solidFill>
              </a:rPr>
              <a:t>m</a:t>
            </a:r>
            <a:r>
              <a:rPr lang="it-IT" altLang="it-IT" sz="1800" b="1">
                <a:solidFill>
                  <a:schemeClr val="accent2"/>
                </a:solidFill>
              </a:rPr>
              <a:t> = 2.5 nm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it-IT" altLang="it-IT" sz="1800" b="1">
              <a:solidFill>
                <a:srgbClr val="008000"/>
              </a:solidFill>
            </a:endParaRPr>
          </a:p>
        </p:txBody>
      </p:sp>
      <p:pic>
        <p:nvPicPr>
          <p:cNvPr id="55" name="Picture 50" descr="JCatal-190-2000-182_Pagina_7_Immagine_0001"/>
          <p:cNvPicPr>
            <a:picLocks noChangeAspect="1" noChangeArrowheads="1"/>
          </p:cNvPicPr>
          <p:nvPr/>
        </p:nvPicPr>
        <p:blipFill>
          <a:blip r:embed="rId2"/>
          <a:srcRect t="48137"/>
          <a:stretch>
            <a:fillRect/>
          </a:stretch>
        </p:blipFill>
        <p:spPr bwMode="auto">
          <a:xfrm>
            <a:off x="5941211" y="1490663"/>
            <a:ext cx="2667000" cy="2033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6" name="Rettangolo arrotondato 55"/>
          <p:cNvSpPr/>
          <p:nvPr/>
        </p:nvSpPr>
        <p:spPr bwMode="auto">
          <a:xfrm>
            <a:off x="6492073" y="3444875"/>
            <a:ext cx="2420938" cy="5032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noFill/>
            <a:prstDash val="sysDot"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anchorCtr="1"/>
          <a:lstStyle/>
          <a:p>
            <a:pPr>
              <a:spcBef>
                <a:spcPct val="50000"/>
              </a:spcBef>
              <a:defRPr/>
            </a:pPr>
            <a:r>
              <a:rPr lang="it-IT" altLang="it-IT" b="1" dirty="0">
                <a:solidFill>
                  <a:schemeClr val="tx1"/>
                </a:solidFill>
              </a:rPr>
              <a:t>5 </a:t>
            </a:r>
            <a:r>
              <a:rPr lang="it-IT" altLang="it-IT" b="1" dirty="0" err="1">
                <a:solidFill>
                  <a:schemeClr val="tx1"/>
                </a:solidFill>
              </a:rPr>
              <a:t>wt</a:t>
            </a:r>
            <a:r>
              <a:rPr lang="it-IT" altLang="it-IT" b="1" dirty="0">
                <a:solidFill>
                  <a:schemeClr val="tx1"/>
                </a:solidFill>
              </a:rPr>
              <a:t> % </a:t>
            </a:r>
            <a:r>
              <a:rPr lang="it-IT" altLang="it-IT" b="1" dirty="0" err="1">
                <a:solidFill>
                  <a:schemeClr val="tx1"/>
                </a:solidFill>
              </a:rPr>
              <a:t>Rh</a:t>
            </a:r>
            <a:r>
              <a:rPr lang="it-IT" altLang="it-IT" b="1" dirty="0">
                <a:solidFill>
                  <a:schemeClr val="tx1"/>
                </a:solidFill>
              </a:rPr>
              <a:t> /Al</a:t>
            </a:r>
            <a:r>
              <a:rPr lang="it-IT" altLang="it-IT" b="1" baseline="-25000" dirty="0">
                <a:solidFill>
                  <a:schemeClr val="tx1"/>
                </a:solidFill>
              </a:rPr>
              <a:t>2</a:t>
            </a:r>
            <a:r>
              <a:rPr lang="it-IT" altLang="it-IT" b="1" dirty="0">
                <a:solidFill>
                  <a:schemeClr val="tx1"/>
                </a:solidFill>
              </a:rPr>
              <a:t>O</a:t>
            </a:r>
            <a:r>
              <a:rPr lang="it-IT" altLang="it-IT" b="1" baseline="-25000" dirty="0">
                <a:solidFill>
                  <a:schemeClr val="tx1"/>
                </a:solidFill>
              </a:rPr>
              <a:t>3</a:t>
            </a:r>
            <a:r>
              <a:rPr lang="it-IT" altLang="it-IT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2783" name="Text Box 49"/>
          <p:cNvSpPr txBox="1">
            <a:spLocks noChangeArrowheads="1"/>
          </p:cNvSpPr>
          <p:nvPr/>
        </p:nvSpPr>
        <p:spPr bwMode="auto">
          <a:xfrm>
            <a:off x="5300663" y="6454775"/>
            <a:ext cx="3657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400" b="1" dirty="0" err="1"/>
              <a:t>J.Catal</a:t>
            </a:r>
            <a:r>
              <a:rPr lang="it-IT" altLang="it-IT" sz="1400" b="1" dirty="0"/>
              <a:t>,</a:t>
            </a:r>
            <a:r>
              <a:rPr lang="it-IT" altLang="it-IT" sz="1400" dirty="0"/>
              <a:t> 190, 2001, 182</a:t>
            </a:r>
          </a:p>
        </p:txBody>
      </p:sp>
      <p:sp>
        <p:nvSpPr>
          <p:cNvPr id="54" name="Text Box 2"/>
          <p:cNvSpPr txBox="1">
            <a:spLocks noChangeArrowheads="1"/>
          </p:cNvSpPr>
          <p:nvPr/>
        </p:nvSpPr>
        <p:spPr bwMode="auto">
          <a:xfrm>
            <a:off x="694523" y="134938"/>
            <a:ext cx="9144000" cy="1079500"/>
          </a:xfrm>
          <a:prstGeom prst="rect">
            <a:avLst/>
          </a:prstGeom>
          <a:solidFill>
            <a:schemeClr val="bg1">
              <a:alpha val="39999"/>
            </a:schemeClr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altLang="it-IT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</a:t>
            </a: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altLang="it-IT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it-IT" altLang="it-IT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</a:t>
            </a: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metal </a:t>
            </a:r>
            <a:r>
              <a:rPr lang="it-IT" altLang="it-IT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dispersion</a:t>
            </a: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              Ce</a:t>
            </a:r>
            <a:r>
              <a:rPr lang="it-IT" altLang="it-IT" sz="32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0.6</a:t>
            </a: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Zr</a:t>
            </a:r>
            <a:r>
              <a:rPr lang="it-IT" altLang="it-IT" sz="32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0.4</a:t>
            </a: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it-IT" altLang="it-IT" sz="32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vs Al</a:t>
            </a:r>
            <a:r>
              <a:rPr lang="it-IT" altLang="it-IT" sz="32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it-IT" altLang="it-IT" sz="32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53918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471761" y="1681163"/>
            <a:ext cx="3810000" cy="388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066800" y="5719763"/>
            <a:ext cx="4619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 dirty="0"/>
              <a:t>0        1        2        3        4        5        6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777244" y="1528763"/>
            <a:ext cx="533400" cy="471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50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endParaRPr lang="it-IT" altLang="it-IT" sz="1000"/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40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endParaRPr lang="it-IT" altLang="it-IT" sz="1600"/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30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endParaRPr lang="it-IT" altLang="it-IT" sz="1800"/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20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endParaRPr lang="it-IT" altLang="it-IT" sz="1600"/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10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endParaRPr lang="it-IT" altLang="it-IT" sz="1600"/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0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it-IT" altLang="it-IT" sz="1800"/>
          </a:p>
        </p:txBody>
      </p:sp>
      <p:grpSp>
        <p:nvGrpSpPr>
          <p:cNvPr id="33797" name="Group 5"/>
          <p:cNvGrpSpPr>
            <a:grpSpLocks/>
          </p:cNvGrpSpPr>
          <p:nvPr/>
        </p:nvGrpSpPr>
        <p:grpSpPr bwMode="auto">
          <a:xfrm flipH="1">
            <a:off x="1395561" y="1681163"/>
            <a:ext cx="76200" cy="3886200"/>
            <a:chOff x="720" y="1488"/>
            <a:chExt cx="48" cy="1296"/>
          </a:xfrm>
        </p:grpSpPr>
        <p:grpSp>
          <p:nvGrpSpPr>
            <p:cNvPr id="33845" name="Group 6"/>
            <p:cNvGrpSpPr>
              <a:grpSpLocks/>
            </p:cNvGrpSpPr>
            <p:nvPr/>
          </p:nvGrpSpPr>
          <p:grpSpPr bwMode="auto">
            <a:xfrm rot="5400000">
              <a:off x="216" y="2232"/>
              <a:ext cx="1056" cy="48"/>
              <a:chOff x="768" y="2784"/>
              <a:chExt cx="696" cy="48"/>
            </a:xfrm>
          </p:grpSpPr>
          <p:sp>
            <p:nvSpPr>
              <p:cNvPr id="33847" name="Line 7"/>
              <p:cNvSpPr>
                <a:spLocks noChangeShapeType="1"/>
              </p:cNvSpPr>
              <p:nvPr/>
            </p:nvSpPr>
            <p:spPr bwMode="auto">
              <a:xfrm>
                <a:off x="768" y="2784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3848" name="Line 8"/>
              <p:cNvSpPr>
                <a:spLocks noChangeShapeType="1"/>
              </p:cNvSpPr>
              <p:nvPr/>
            </p:nvSpPr>
            <p:spPr bwMode="auto">
              <a:xfrm>
                <a:off x="942" y="2784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3849" name="Line 9"/>
              <p:cNvSpPr>
                <a:spLocks noChangeShapeType="1"/>
              </p:cNvSpPr>
              <p:nvPr/>
            </p:nvSpPr>
            <p:spPr bwMode="auto">
              <a:xfrm>
                <a:off x="1116" y="2784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3850" name="Line 10"/>
              <p:cNvSpPr>
                <a:spLocks noChangeShapeType="1"/>
              </p:cNvSpPr>
              <p:nvPr/>
            </p:nvSpPr>
            <p:spPr bwMode="auto">
              <a:xfrm>
                <a:off x="1290" y="2784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3851" name="Line 11"/>
              <p:cNvSpPr>
                <a:spLocks noChangeShapeType="1"/>
              </p:cNvSpPr>
              <p:nvPr/>
            </p:nvSpPr>
            <p:spPr bwMode="auto">
              <a:xfrm>
                <a:off x="1464" y="2784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33846" name="Line 12"/>
            <p:cNvSpPr>
              <a:spLocks noChangeShapeType="1"/>
            </p:cNvSpPr>
            <p:nvPr/>
          </p:nvSpPr>
          <p:spPr bwMode="auto">
            <a:xfrm>
              <a:off x="720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3798" name="Rectangle 13"/>
          <p:cNvSpPr>
            <a:spLocks noChangeArrowheads="1"/>
          </p:cNvSpPr>
          <p:nvPr/>
        </p:nvSpPr>
        <p:spPr bwMode="auto">
          <a:xfrm>
            <a:off x="1547961" y="4800600"/>
            <a:ext cx="152400" cy="766763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3799" name="Rectangle 14"/>
          <p:cNvSpPr>
            <a:spLocks noChangeArrowheads="1"/>
          </p:cNvSpPr>
          <p:nvPr/>
        </p:nvSpPr>
        <p:spPr bwMode="auto">
          <a:xfrm>
            <a:off x="1852761" y="2209800"/>
            <a:ext cx="152400" cy="3357563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3800" name="Rectangle 15"/>
          <p:cNvSpPr>
            <a:spLocks noChangeArrowheads="1"/>
          </p:cNvSpPr>
          <p:nvPr/>
        </p:nvSpPr>
        <p:spPr bwMode="auto">
          <a:xfrm>
            <a:off x="2157561" y="2819400"/>
            <a:ext cx="152400" cy="2747963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grpSp>
        <p:nvGrpSpPr>
          <p:cNvPr id="33801" name="Group 16"/>
          <p:cNvGrpSpPr>
            <a:grpSpLocks/>
          </p:cNvGrpSpPr>
          <p:nvPr/>
        </p:nvGrpSpPr>
        <p:grpSpPr bwMode="auto">
          <a:xfrm>
            <a:off x="1471761" y="5567363"/>
            <a:ext cx="3810000" cy="90487"/>
            <a:chOff x="768" y="3207"/>
            <a:chExt cx="4320" cy="66"/>
          </a:xfrm>
        </p:grpSpPr>
        <p:grpSp>
          <p:nvGrpSpPr>
            <p:cNvPr id="33827" name="Group 17"/>
            <p:cNvGrpSpPr>
              <a:grpSpLocks/>
            </p:cNvGrpSpPr>
            <p:nvPr/>
          </p:nvGrpSpPr>
          <p:grpSpPr bwMode="auto">
            <a:xfrm>
              <a:off x="768" y="3225"/>
              <a:ext cx="1440" cy="48"/>
              <a:chOff x="768" y="2784"/>
              <a:chExt cx="696" cy="48"/>
            </a:xfrm>
          </p:grpSpPr>
          <p:sp>
            <p:nvSpPr>
              <p:cNvPr id="33840" name="Line 18"/>
              <p:cNvSpPr>
                <a:spLocks noChangeShapeType="1"/>
              </p:cNvSpPr>
              <p:nvPr/>
            </p:nvSpPr>
            <p:spPr bwMode="auto">
              <a:xfrm>
                <a:off x="768" y="2784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3841" name="Line 19"/>
              <p:cNvSpPr>
                <a:spLocks noChangeShapeType="1"/>
              </p:cNvSpPr>
              <p:nvPr/>
            </p:nvSpPr>
            <p:spPr bwMode="auto">
              <a:xfrm>
                <a:off x="942" y="2784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3842" name="Line 20"/>
              <p:cNvSpPr>
                <a:spLocks noChangeShapeType="1"/>
              </p:cNvSpPr>
              <p:nvPr/>
            </p:nvSpPr>
            <p:spPr bwMode="auto">
              <a:xfrm>
                <a:off x="1116" y="2784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3843" name="Line 21"/>
              <p:cNvSpPr>
                <a:spLocks noChangeShapeType="1"/>
              </p:cNvSpPr>
              <p:nvPr/>
            </p:nvSpPr>
            <p:spPr bwMode="auto">
              <a:xfrm>
                <a:off x="1290" y="2784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3844" name="Line 22"/>
              <p:cNvSpPr>
                <a:spLocks noChangeShapeType="1"/>
              </p:cNvSpPr>
              <p:nvPr/>
            </p:nvSpPr>
            <p:spPr bwMode="auto">
              <a:xfrm>
                <a:off x="1464" y="2784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33828" name="Group 23"/>
            <p:cNvGrpSpPr>
              <a:grpSpLocks/>
            </p:cNvGrpSpPr>
            <p:nvPr/>
          </p:nvGrpSpPr>
          <p:grpSpPr bwMode="auto">
            <a:xfrm>
              <a:off x="2208" y="3216"/>
              <a:ext cx="1440" cy="48"/>
              <a:chOff x="768" y="2784"/>
              <a:chExt cx="696" cy="48"/>
            </a:xfrm>
          </p:grpSpPr>
          <p:sp>
            <p:nvSpPr>
              <p:cNvPr id="33835" name="Line 24"/>
              <p:cNvSpPr>
                <a:spLocks noChangeShapeType="1"/>
              </p:cNvSpPr>
              <p:nvPr/>
            </p:nvSpPr>
            <p:spPr bwMode="auto">
              <a:xfrm>
                <a:off x="768" y="2784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3836" name="Line 25"/>
              <p:cNvSpPr>
                <a:spLocks noChangeShapeType="1"/>
              </p:cNvSpPr>
              <p:nvPr/>
            </p:nvSpPr>
            <p:spPr bwMode="auto">
              <a:xfrm>
                <a:off x="942" y="2784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3837" name="Line 26"/>
              <p:cNvSpPr>
                <a:spLocks noChangeShapeType="1"/>
              </p:cNvSpPr>
              <p:nvPr/>
            </p:nvSpPr>
            <p:spPr bwMode="auto">
              <a:xfrm>
                <a:off x="1116" y="2784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3838" name="Line 27"/>
              <p:cNvSpPr>
                <a:spLocks noChangeShapeType="1"/>
              </p:cNvSpPr>
              <p:nvPr/>
            </p:nvSpPr>
            <p:spPr bwMode="auto">
              <a:xfrm>
                <a:off x="1290" y="2784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3839" name="Line 28"/>
              <p:cNvSpPr>
                <a:spLocks noChangeShapeType="1"/>
              </p:cNvSpPr>
              <p:nvPr/>
            </p:nvSpPr>
            <p:spPr bwMode="auto">
              <a:xfrm>
                <a:off x="1464" y="2784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33829" name="Group 29"/>
            <p:cNvGrpSpPr>
              <a:grpSpLocks/>
            </p:cNvGrpSpPr>
            <p:nvPr/>
          </p:nvGrpSpPr>
          <p:grpSpPr bwMode="auto">
            <a:xfrm>
              <a:off x="3648" y="3207"/>
              <a:ext cx="1440" cy="48"/>
              <a:chOff x="768" y="2784"/>
              <a:chExt cx="696" cy="48"/>
            </a:xfrm>
          </p:grpSpPr>
          <p:sp>
            <p:nvSpPr>
              <p:cNvPr id="33830" name="Line 30"/>
              <p:cNvSpPr>
                <a:spLocks noChangeShapeType="1"/>
              </p:cNvSpPr>
              <p:nvPr/>
            </p:nvSpPr>
            <p:spPr bwMode="auto">
              <a:xfrm>
                <a:off x="768" y="2784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3831" name="Line 31"/>
              <p:cNvSpPr>
                <a:spLocks noChangeShapeType="1"/>
              </p:cNvSpPr>
              <p:nvPr/>
            </p:nvSpPr>
            <p:spPr bwMode="auto">
              <a:xfrm>
                <a:off x="942" y="2784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3832" name="Line 32"/>
              <p:cNvSpPr>
                <a:spLocks noChangeShapeType="1"/>
              </p:cNvSpPr>
              <p:nvPr/>
            </p:nvSpPr>
            <p:spPr bwMode="auto">
              <a:xfrm>
                <a:off x="1116" y="2784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3833" name="Line 33"/>
              <p:cNvSpPr>
                <a:spLocks noChangeShapeType="1"/>
              </p:cNvSpPr>
              <p:nvPr/>
            </p:nvSpPr>
            <p:spPr bwMode="auto">
              <a:xfrm>
                <a:off x="1290" y="2784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3834" name="Line 34"/>
              <p:cNvSpPr>
                <a:spLocks noChangeShapeType="1"/>
              </p:cNvSpPr>
              <p:nvPr/>
            </p:nvSpPr>
            <p:spPr bwMode="auto">
              <a:xfrm>
                <a:off x="1464" y="2784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sp>
        <p:nvSpPr>
          <p:cNvPr id="33802" name="Text Box 35"/>
          <p:cNvSpPr txBox="1">
            <a:spLocks noChangeArrowheads="1"/>
          </p:cNvSpPr>
          <p:nvPr/>
        </p:nvSpPr>
        <p:spPr bwMode="auto">
          <a:xfrm rot="16200000">
            <a:off x="-473039" y="2597944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 dirty="0" err="1"/>
              <a:t>Frequency</a:t>
            </a:r>
            <a:r>
              <a:rPr lang="it-IT" altLang="it-IT" sz="1800" dirty="0"/>
              <a:t> / %</a:t>
            </a:r>
          </a:p>
        </p:txBody>
      </p:sp>
      <p:sp>
        <p:nvSpPr>
          <p:cNvPr id="33803" name="Text Box 36"/>
          <p:cNvSpPr txBox="1">
            <a:spLocks noChangeArrowheads="1"/>
          </p:cNvSpPr>
          <p:nvPr/>
        </p:nvSpPr>
        <p:spPr bwMode="auto">
          <a:xfrm>
            <a:off x="1828800" y="6096000"/>
            <a:ext cx="320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Particle diameter / nm</a:t>
            </a:r>
          </a:p>
        </p:txBody>
      </p:sp>
      <p:grpSp>
        <p:nvGrpSpPr>
          <p:cNvPr id="33804" name="Group 37"/>
          <p:cNvGrpSpPr>
            <a:grpSpLocks/>
          </p:cNvGrpSpPr>
          <p:nvPr/>
        </p:nvGrpSpPr>
        <p:grpSpPr bwMode="auto">
          <a:xfrm>
            <a:off x="1852761" y="3581400"/>
            <a:ext cx="3352800" cy="1985963"/>
            <a:chOff x="1008" y="2256"/>
            <a:chExt cx="2112" cy="1251"/>
          </a:xfrm>
        </p:grpSpPr>
        <p:sp>
          <p:nvSpPr>
            <p:cNvPr id="33814" name="Rectangle 38"/>
            <p:cNvSpPr>
              <a:spLocks noChangeArrowheads="1"/>
            </p:cNvSpPr>
            <p:nvPr/>
          </p:nvSpPr>
          <p:spPr bwMode="auto">
            <a:xfrm>
              <a:off x="1440" y="3120"/>
              <a:ext cx="96" cy="38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3815" name="Rectangle 39"/>
            <p:cNvSpPr>
              <a:spLocks noChangeArrowheads="1"/>
            </p:cNvSpPr>
            <p:nvPr/>
          </p:nvSpPr>
          <p:spPr bwMode="auto">
            <a:xfrm>
              <a:off x="1632" y="3216"/>
              <a:ext cx="96" cy="29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3816" name="Rectangle 40"/>
            <p:cNvSpPr>
              <a:spLocks noChangeArrowheads="1"/>
            </p:cNvSpPr>
            <p:nvPr/>
          </p:nvSpPr>
          <p:spPr bwMode="auto">
            <a:xfrm>
              <a:off x="1008" y="3264"/>
              <a:ext cx="96" cy="240"/>
            </a:xfrm>
            <a:prstGeom prst="rect">
              <a:avLst/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3817" name="Rectangle 41"/>
            <p:cNvSpPr>
              <a:spLocks noChangeArrowheads="1"/>
            </p:cNvSpPr>
            <p:nvPr/>
          </p:nvSpPr>
          <p:spPr bwMode="auto">
            <a:xfrm>
              <a:off x="1200" y="2880"/>
              <a:ext cx="96" cy="624"/>
            </a:xfrm>
            <a:prstGeom prst="rect">
              <a:avLst/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3818" name="Rectangle 42"/>
            <p:cNvSpPr>
              <a:spLocks noChangeArrowheads="1"/>
            </p:cNvSpPr>
            <p:nvPr/>
          </p:nvSpPr>
          <p:spPr bwMode="auto">
            <a:xfrm>
              <a:off x="1440" y="2256"/>
              <a:ext cx="96" cy="1248"/>
            </a:xfrm>
            <a:prstGeom prst="rect">
              <a:avLst/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3819" name="Rectangle 43"/>
            <p:cNvSpPr>
              <a:spLocks noChangeArrowheads="1"/>
            </p:cNvSpPr>
            <p:nvPr/>
          </p:nvSpPr>
          <p:spPr bwMode="auto">
            <a:xfrm>
              <a:off x="1632" y="2400"/>
              <a:ext cx="96" cy="1104"/>
            </a:xfrm>
            <a:prstGeom prst="rect">
              <a:avLst/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3820" name="Rectangle 44"/>
            <p:cNvSpPr>
              <a:spLocks noChangeArrowheads="1"/>
            </p:cNvSpPr>
            <p:nvPr/>
          </p:nvSpPr>
          <p:spPr bwMode="auto">
            <a:xfrm>
              <a:off x="2016" y="3264"/>
              <a:ext cx="96" cy="240"/>
            </a:xfrm>
            <a:prstGeom prst="rect">
              <a:avLst/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3821" name="Rectangle 45"/>
            <p:cNvSpPr>
              <a:spLocks noChangeArrowheads="1"/>
            </p:cNvSpPr>
            <p:nvPr/>
          </p:nvSpPr>
          <p:spPr bwMode="auto">
            <a:xfrm>
              <a:off x="1824" y="2928"/>
              <a:ext cx="96" cy="576"/>
            </a:xfrm>
            <a:prstGeom prst="rect">
              <a:avLst/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3822" name="Rectangle 46"/>
            <p:cNvSpPr>
              <a:spLocks noChangeArrowheads="1"/>
            </p:cNvSpPr>
            <p:nvPr/>
          </p:nvSpPr>
          <p:spPr bwMode="auto">
            <a:xfrm>
              <a:off x="2208" y="3312"/>
              <a:ext cx="96" cy="192"/>
            </a:xfrm>
            <a:prstGeom prst="rect">
              <a:avLst/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3823" name="Rectangle 47"/>
            <p:cNvSpPr>
              <a:spLocks noChangeArrowheads="1"/>
            </p:cNvSpPr>
            <p:nvPr/>
          </p:nvSpPr>
          <p:spPr bwMode="auto">
            <a:xfrm>
              <a:off x="2400" y="3360"/>
              <a:ext cx="96" cy="144"/>
            </a:xfrm>
            <a:prstGeom prst="rect">
              <a:avLst/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3824" name="Rectangle 48"/>
            <p:cNvSpPr>
              <a:spLocks noChangeArrowheads="1"/>
            </p:cNvSpPr>
            <p:nvPr/>
          </p:nvSpPr>
          <p:spPr bwMode="auto">
            <a:xfrm>
              <a:off x="2832" y="3408"/>
              <a:ext cx="96" cy="96"/>
            </a:xfrm>
            <a:prstGeom prst="rect">
              <a:avLst/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3825" name="Rectangle 49"/>
            <p:cNvSpPr>
              <a:spLocks noChangeArrowheads="1"/>
            </p:cNvSpPr>
            <p:nvPr/>
          </p:nvSpPr>
          <p:spPr bwMode="auto">
            <a:xfrm>
              <a:off x="3024" y="3360"/>
              <a:ext cx="96" cy="144"/>
            </a:xfrm>
            <a:prstGeom prst="rect">
              <a:avLst/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3826" name="Rectangle 50"/>
            <p:cNvSpPr>
              <a:spLocks noChangeArrowheads="1"/>
            </p:cNvSpPr>
            <p:nvPr/>
          </p:nvSpPr>
          <p:spPr bwMode="auto">
            <a:xfrm>
              <a:off x="2613" y="3360"/>
              <a:ext cx="96" cy="144"/>
            </a:xfrm>
            <a:prstGeom prst="rect">
              <a:avLst/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</p:grpSp>
      <p:sp>
        <p:nvSpPr>
          <p:cNvPr id="33805" name="Text Box 51"/>
          <p:cNvSpPr txBox="1">
            <a:spLocks noChangeArrowheads="1"/>
          </p:cNvSpPr>
          <p:nvPr/>
        </p:nvSpPr>
        <p:spPr bwMode="auto">
          <a:xfrm>
            <a:off x="2879874" y="3357563"/>
            <a:ext cx="16764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 b="1">
                <a:solidFill>
                  <a:schemeClr val="accent2"/>
                </a:solidFill>
              </a:rPr>
              <a:t>d</a:t>
            </a:r>
            <a:r>
              <a:rPr lang="it-IT" altLang="it-IT" sz="1800" b="1" baseline="-25000">
                <a:solidFill>
                  <a:schemeClr val="accent2"/>
                </a:solidFill>
              </a:rPr>
              <a:t>m</a:t>
            </a:r>
            <a:r>
              <a:rPr lang="it-IT" altLang="it-IT" sz="1800" b="1">
                <a:solidFill>
                  <a:schemeClr val="accent2"/>
                </a:solidFill>
              </a:rPr>
              <a:t> = 2.5 nm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it-IT" altLang="it-IT" sz="1800" b="1">
              <a:solidFill>
                <a:srgbClr val="008000"/>
              </a:solidFill>
            </a:endParaRPr>
          </a:p>
        </p:txBody>
      </p:sp>
      <p:pic>
        <p:nvPicPr>
          <p:cNvPr id="33806" name="Picture 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13" y="3997325"/>
            <a:ext cx="2692400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7" name="Text Box 63"/>
          <p:cNvSpPr txBox="1">
            <a:spLocks noChangeArrowheads="1"/>
          </p:cNvSpPr>
          <p:nvPr/>
        </p:nvSpPr>
        <p:spPr bwMode="auto">
          <a:xfrm>
            <a:off x="1871811" y="1773238"/>
            <a:ext cx="1676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 b="1">
                <a:solidFill>
                  <a:srgbClr val="008000"/>
                </a:solidFill>
              </a:rPr>
              <a:t>d</a:t>
            </a:r>
            <a:r>
              <a:rPr lang="it-IT" altLang="it-IT" sz="1800" b="1" baseline="-25000">
                <a:solidFill>
                  <a:srgbClr val="008000"/>
                </a:solidFill>
              </a:rPr>
              <a:t>m</a:t>
            </a:r>
            <a:r>
              <a:rPr lang="it-IT" altLang="it-IT" sz="1800" b="1">
                <a:solidFill>
                  <a:srgbClr val="008000"/>
                </a:solidFill>
              </a:rPr>
              <a:t> = 1.2 nm</a:t>
            </a:r>
          </a:p>
        </p:txBody>
      </p:sp>
      <p:pic>
        <p:nvPicPr>
          <p:cNvPr id="60" name="Picture 50" descr="JCatal-190-2000-182_Pagina_7_Immagine_0001"/>
          <p:cNvPicPr>
            <a:picLocks noChangeAspect="1" noChangeArrowheads="1"/>
          </p:cNvPicPr>
          <p:nvPr/>
        </p:nvPicPr>
        <p:blipFill>
          <a:blip r:embed="rId4"/>
          <a:srcRect t="48137"/>
          <a:stretch>
            <a:fillRect/>
          </a:stretch>
        </p:blipFill>
        <p:spPr bwMode="auto">
          <a:xfrm>
            <a:off x="5627688" y="1490663"/>
            <a:ext cx="2667000" cy="2033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" name="Rettangolo arrotondato 60"/>
          <p:cNvSpPr/>
          <p:nvPr/>
        </p:nvSpPr>
        <p:spPr bwMode="auto">
          <a:xfrm>
            <a:off x="6178550" y="3444875"/>
            <a:ext cx="2420938" cy="5032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noFill/>
            <a:prstDash val="sysDot"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anchorCtr="1"/>
          <a:lstStyle/>
          <a:p>
            <a:pPr>
              <a:spcBef>
                <a:spcPct val="50000"/>
              </a:spcBef>
              <a:defRPr/>
            </a:pPr>
            <a:r>
              <a:rPr lang="it-IT" altLang="it-IT" b="1" dirty="0">
                <a:solidFill>
                  <a:schemeClr val="tx1"/>
                </a:solidFill>
              </a:rPr>
              <a:t>5 </a:t>
            </a:r>
            <a:r>
              <a:rPr lang="it-IT" altLang="it-IT" b="1" dirty="0" err="1">
                <a:solidFill>
                  <a:schemeClr val="tx1"/>
                </a:solidFill>
              </a:rPr>
              <a:t>wt</a:t>
            </a:r>
            <a:r>
              <a:rPr lang="it-IT" altLang="it-IT" b="1" dirty="0">
                <a:solidFill>
                  <a:schemeClr val="tx1"/>
                </a:solidFill>
              </a:rPr>
              <a:t> % </a:t>
            </a:r>
            <a:r>
              <a:rPr lang="it-IT" altLang="it-IT" b="1" dirty="0" err="1">
                <a:solidFill>
                  <a:schemeClr val="tx1"/>
                </a:solidFill>
              </a:rPr>
              <a:t>Rh</a:t>
            </a:r>
            <a:r>
              <a:rPr lang="it-IT" altLang="it-IT" b="1" dirty="0">
                <a:solidFill>
                  <a:schemeClr val="tx1"/>
                </a:solidFill>
              </a:rPr>
              <a:t> /Al</a:t>
            </a:r>
            <a:r>
              <a:rPr lang="it-IT" altLang="it-IT" b="1" baseline="-25000" dirty="0">
                <a:solidFill>
                  <a:schemeClr val="tx1"/>
                </a:solidFill>
              </a:rPr>
              <a:t>2</a:t>
            </a:r>
            <a:r>
              <a:rPr lang="it-IT" altLang="it-IT" b="1" dirty="0">
                <a:solidFill>
                  <a:schemeClr val="tx1"/>
                </a:solidFill>
              </a:rPr>
              <a:t>O</a:t>
            </a:r>
            <a:r>
              <a:rPr lang="it-IT" altLang="it-IT" b="1" baseline="-25000" dirty="0">
                <a:solidFill>
                  <a:schemeClr val="tx1"/>
                </a:solidFill>
              </a:rPr>
              <a:t>3</a:t>
            </a:r>
            <a:r>
              <a:rPr lang="it-IT" altLang="it-IT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2" name="Rettangolo arrotondato 61"/>
          <p:cNvSpPr/>
          <p:nvPr/>
        </p:nvSpPr>
        <p:spPr bwMode="auto">
          <a:xfrm>
            <a:off x="5819775" y="5926138"/>
            <a:ext cx="3095625" cy="503237"/>
          </a:xfrm>
          <a:prstGeom prst="roundRect">
            <a:avLst/>
          </a:prstGeom>
          <a:solidFill>
            <a:srgbClr val="66FFFF"/>
          </a:solidFill>
          <a:ln w="38100">
            <a:solidFill>
              <a:srgbClr val="99CCFF"/>
            </a:solidFill>
            <a:prstDash val="sysDot"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anchorCtr="1"/>
          <a:lstStyle/>
          <a:p>
            <a:pPr>
              <a:spcBef>
                <a:spcPct val="50000"/>
              </a:spcBef>
              <a:defRPr/>
            </a:pPr>
            <a:r>
              <a:rPr lang="it-IT" altLang="it-IT" b="1" dirty="0">
                <a:solidFill>
                  <a:schemeClr val="tx1"/>
                </a:solidFill>
              </a:rPr>
              <a:t>5 </a:t>
            </a:r>
            <a:r>
              <a:rPr lang="it-IT" altLang="it-IT" b="1" dirty="0" err="1">
                <a:solidFill>
                  <a:schemeClr val="tx1"/>
                </a:solidFill>
              </a:rPr>
              <a:t>wt</a:t>
            </a:r>
            <a:r>
              <a:rPr lang="it-IT" altLang="it-IT" b="1" dirty="0">
                <a:solidFill>
                  <a:schemeClr val="tx1"/>
                </a:solidFill>
              </a:rPr>
              <a:t> % </a:t>
            </a:r>
            <a:r>
              <a:rPr lang="it-IT" altLang="it-IT" b="1" dirty="0" err="1">
                <a:solidFill>
                  <a:schemeClr val="tx1"/>
                </a:solidFill>
              </a:rPr>
              <a:t>Rh</a:t>
            </a:r>
            <a:r>
              <a:rPr lang="it-IT" altLang="it-IT" b="1" dirty="0">
                <a:solidFill>
                  <a:schemeClr val="tx1"/>
                </a:solidFill>
              </a:rPr>
              <a:t> /Ce</a:t>
            </a:r>
            <a:r>
              <a:rPr lang="it-IT" altLang="it-IT" b="1" baseline="-25000" dirty="0">
                <a:solidFill>
                  <a:schemeClr val="tx1"/>
                </a:solidFill>
              </a:rPr>
              <a:t>0.6</a:t>
            </a:r>
            <a:r>
              <a:rPr lang="it-IT" altLang="it-IT" b="1" dirty="0">
                <a:solidFill>
                  <a:schemeClr val="tx1"/>
                </a:solidFill>
              </a:rPr>
              <a:t>Zr</a:t>
            </a:r>
            <a:r>
              <a:rPr lang="it-IT" altLang="it-IT" b="1" baseline="-25000" dirty="0">
                <a:solidFill>
                  <a:schemeClr val="tx1"/>
                </a:solidFill>
              </a:rPr>
              <a:t>0.4</a:t>
            </a:r>
            <a:r>
              <a:rPr lang="it-IT" altLang="it-IT" b="1" dirty="0">
                <a:solidFill>
                  <a:schemeClr val="tx1"/>
                </a:solidFill>
              </a:rPr>
              <a:t>O</a:t>
            </a:r>
            <a:r>
              <a:rPr lang="it-IT" altLang="it-IT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3813" name="Text Box 49"/>
          <p:cNvSpPr txBox="1">
            <a:spLocks noChangeArrowheads="1"/>
          </p:cNvSpPr>
          <p:nvPr/>
        </p:nvSpPr>
        <p:spPr bwMode="auto">
          <a:xfrm>
            <a:off x="5300663" y="6454775"/>
            <a:ext cx="3657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400" b="1" dirty="0" err="1"/>
              <a:t>J.Catal</a:t>
            </a:r>
            <a:r>
              <a:rPr lang="it-IT" altLang="it-IT" sz="1400" b="1" dirty="0"/>
              <a:t>,</a:t>
            </a:r>
            <a:r>
              <a:rPr lang="it-IT" altLang="it-IT" sz="1400" dirty="0"/>
              <a:t> 190, 2001, 182</a:t>
            </a:r>
          </a:p>
        </p:txBody>
      </p:sp>
      <p:sp>
        <p:nvSpPr>
          <p:cNvPr id="63" name="Text Box 2"/>
          <p:cNvSpPr txBox="1">
            <a:spLocks noChangeArrowheads="1"/>
          </p:cNvSpPr>
          <p:nvPr/>
        </p:nvSpPr>
        <p:spPr bwMode="auto">
          <a:xfrm>
            <a:off x="694523" y="134938"/>
            <a:ext cx="9144000" cy="1079500"/>
          </a:xfrm>
          <a:prstGeom prst="rect">
            <a:avLst/>
          </a:prstGeom>
          <a:solidFill>
            <a:schemeClr val="bg1">
              <a:alpha val="39999"/>
            </a:schemeClr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altLang="it-IT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</a:t>
            </a: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altLang="it-IT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it-IT" altLang="it-IT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</a:t>
            </a: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metal </a:t>
            </a:r>
            <a:r>
              <a:rPr lang="it-IT" altLang="it-IT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dispersion</a:t>
            </a: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              Ce</a:t>
            </a:r>
            <a:r>
              <a:rPr lang="it-IT" altLang="it-IT" sz="32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0.6</a:t>
            </a: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Zr</a:t>
            </a:r>
            <a:r>
              <a:rPr lang="it-IT" altLang="it-IT" sz="32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0.4</a:t>
            </a: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it-IT" altLang="it-IT" sz="32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vs Al</a:t>
            </a:r>
            <a:r>
              <a:rPr lang="it-IT" altLang="it-IT" sz="32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it-IT" altLang="it-IT" sz="32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26961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4300538" y="6454775"/>
            <a:ext cx="46910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400" b="1" dirty="0" err="1"/>
              <a:t>J.Phys.Chem</a:t>
            </a:r>
            <a:r>
              <a:rPr lang="it-IT" altLang="it-IT" sz="1400" b="1" dirty="0"/>
              <a:t>. B, </a:t>
            </a:r>
            <a:r>
              <a:rPr lang="it-IT" altLang="it-IT" sz="1400" dirty="0"/>
              <a:t>104,2000, 4667</a:t>
            </a:r>
          </a:p>
        </p:txBody>
      </p:sp>
      <p:pic>
        <p:nvPicPr>
          <p:cNvPr id="34819" name="Picture 4" descr="JPhysChemB2000_4667_Pagina_3_Immagine_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093"/>
          <a:stretch>
            <a:fillRect/>
          </a:stretch>
        </p:blipFill>
        <p:spPr bwMode="auto">
          <a:xfrm>
            <a:off x="6172200" y="1447800"/>
            <a:ext cx="1828800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20" name="Group 5"/>
          <p:cNvGrpSpPr>
            <a:grpSpLocks/>
          </p:cNvGrpSpPr>
          <p:nvPr/>
        </p:nvGrpSpPr>
        <p:grpSpPr bwMode="auto">
          <a:xfrm>
            <a:off x="685800" y="1981200"/>
            <a:ext cx="5545138" cy="3938588"/>
            <a:chOff x="432" y="1248"/>
            <a:chExt cx="3493" cy="2481"/>
          </a:xfrm>
        </p:grpSpPr>
        <p:sp>
          <p:nvSpPr>
            <p:cNvPr id="34826" name="Text Box 6"/>
            <p:cNvSpPr txBox="1">
              <a:spLocks noChangeArrowheads="1"/>
            </p:cNvSpPr>
            <p:nvPr/>
          </p:nvSpPr>
          <p:spPr bwMode="auto">
            <a:xfrm rot="-5400000">
              <a:off x="-4" y="2221"/>
              <a:ext cx="14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800"/>
                <a:t>Frequency / %</a:t>
              </a:r>
            </a:p>
          </p:txBody>
        </p:sp>
        <p:sp>
          <p:nvSpPr>
            <p:cNvPr id="34827" name="Text Box 7"/>
            <p:cNvSpPr txBox="1">
              <a:spLocks noChangeArrowheads="1"/>
            </p:cNvSpPr>
            <p:nvPr/>
          </p:nvSpPr>
          <p:spPr bwMode="auto">
            <a:xfrm>
              <a:off x="1167" y="3498"/>
              <a:ext cx="201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800"/>
                <a:t>Particle diameter / nm</a:t>
              </a:r>
            </a:p>
          </p:txBody>
        </p:sp>
        <p:pic>
          <p:nvPicPr>
            <p:cNvPr id="34828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248"/>
              <a:ext cx="3493" cy="2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829" name="Group 9"/>
            <p:cNvGrpSpPr>
              <a:grpSpLocks/>
            </p:cNvGrpSpPr>
            <p:nvPr/>
          </p:nvGrpSpPr>
          <p:grpSpPr bwMode="auto">
            <a:xfrm>
              <a:off x="1146" y="3282"/>
              <a:ext cx="2055" cy="255"/>
              <a:chOff x="1146" y="3282"/>
              <a:chExt cx="2055" cy="255"/>
            </a:xfrm>
          </p:grpSpPr>
          <p:grpSp>
            <p:nvGrpSpPr>
              <p:cNvPr id="34830" name="Group 10"/>
              <p:cNvGrpSpPr>
                <a:grpSpLocks/>
              </p:cNvGrpSpPr>
              <p:nvPr/>
            </p:nvGrpSpPr>
            <p:grpSpPr bwMode="auto">
              <a:xfrm>
                <a:off x="1146" y="3282"/>
                <a:ext cx="192" cy="255"/>
                <a:chOff x="1146" y="3282"/>
                <a:chExt cx="192" cy="255"/>
              </a:xfrm>
            </p:grpSpPr>
            <p:sp>
              <p:nvSpPr>
                <p:cNvPr id="34852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146" y="3345"/>
                  <a:ext cx="19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it-IT" altLang="it-IT" sz="1400" b="1"/>
                    <a:t>0</a:t>
                  </a:r>
                </a:p>
              </p:txBody>
            </p:sp>
            <p:sp>
              <p:nvSpPr>
                <p:cNvPr id="34853" name="Line 12"/>
                <p:cNvSpPr>
                  <a:spLocks noChangeShapeType="1"/>
                </p:cNvSpPr>
                <p:nvPr/>
              </p:nvSpPr>
              <p:spPr bwMode="auto">
                <a:xfrm>
                  <a:off x="1242" y="3282"/>
                  <a:ext cx="0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34831" name="Group 13"/>
              <p:cNvGrpSpPr>
                <a:grpSpLocks/>
              </p:cNvGrpSpPr>
              <p:nvPr/>
            </p:nvGrpSpPr>
            <p:grpSpPr bwMode="auto">
              <a:xfrm>
                <a:off x="1412" y="3282"/>
                <a:ext cx="192" cy="255"/>
                <a:chOff x="1407" y="3282"/>
                <a:chExt cx="192" cy="255"/>
              </a:xfrm>
            </p:grpSpPr>
            <p:sp>
              <p:nvSpPr>
                <p:cNvPr id="34850" name="Line 14"/>
                <p:cNvSpPr>
                  <a:spLocks noChangeShapeType="1"/>
                </p:cNvSpPr>
                <p:nvPr/>
              </p:nvSpPr>
              <p:spPr bwMode="auto">
                <a:xfrm>
                  <a:off x="1503" y="3282"/>
                  <a:ext cx="0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4851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407" y="3345"/>
                  <a:ext cx="19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it-IT" altLang="it-IT" sz="1400" b="1"/>
                    <a:t>1</a:t>
                  </a:r>
                </a:p>
              </p:txBody>
            </p:sp>
          </p:grpSp>
          <p:grpSp>
            <p:nvGrpSpPr>
              <p:cNvPr id="34832" name="Group 16"/>
              <p:cNvGrpSpPr>
                <a:grpSpLocks/>
              </p:cNvGrpSpPr>
              <p:nvPr/>
            </p:nvGrpSpPr>
            <p:grpSpPr bwMode="auto">
              <a:xfrm>
                <a:off x="1678" y="3282"/>
                <a:ext cx="192" cy="255"/>
                <a:chOff x="1674" y="3282"/>
                <a:chExt cx="192" cy="255"/>
              </a:xfrm>
            </p:grpSpPr>
            <p:sp>
              <p:nvSpPr>
                <p:cNvPr id="34848" name="Line 17"/>
                <p:cNvSpPr>
                  <a:spLocks noChangeShapeType="1"/>
                </p:cNvSpPr>
                <p:nvPr/>
              </p:nvSpPr>
              <p:spPr bwMode="auto">
                <a:xfrm>
                  <a:off x="1770" y="3282"/>
                  <a:ext cx="0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4849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674" y="3345"/>
                  <a:ext cx="19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it-IT" altLang="it-IT" sz="1400" b="1"/>
                    <a:t>2</a:t>
                  </a:r>
                </a:p>
              </p:txBody>
            </p:sp>
          </p:grpSp>
          <p:grpSp>
            <p:nvGrpSpPr>
              <p:cNvPr id="34833" name="Group 19"/>
              <p:cNvGrpSpPr>
                <a:grpSpLocks/>
              </p:cNvGrpSpPr>
              <p:nvPr/>
            </p:nvGrpSpPr>
            <p:grpSpPr bwMode="auto">
              <a:xfrm>
                <a:off x="1944" y="3282"/>
                <a:ext cx="192" cy="255"/>
                <a:chOff x="1926" y="3282"/>
                <a:chExt cx="192" cy="255"/>
              </a:xfrm>
            </p:grpSpPr>
            <p:sp>
              <p:nvSpPr>
                <p:cNvPr id="34846" name="Line 20"/>
                <p:cNvSpPr>
                  <a:spLocks noChangeShapeType="1"/>
                </p:cNvSpPr>
                <p:nvPr/>
              </p:nvSpPr>
              <p:spPr bwMode="auto">
                <a:xfrm>
                  <a:off x="2022" y="3282"/>
                  <a:ext cx="0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4847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926" y="3345"/>
                  <a:ext cx="19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it-IT" altLang="it-IT" sz="1400" b="1"/>
                    <a:t>3</a:t>
                  </a:r>
                </a:p>
              </p:txBody>
            </p:sp>
          </p:grpSp>
          <p:grpSp>
            <p:nvGrpSpPr>
              <p:cNvPr id="34834" name="Group 22"/>
              <p:cNvGrpSpPr>
                <a:grpSpLocks/>
              </p:cNvGrpSpPr>
              <p:nvPr/>
            </p:nvGrpSpPr>
            <p:grpSpPr bwMode="auto">
              <a:xfrm>
                <a:off x="2210" y="3282"/>
                <a:ext cx="192" cy="255"/>
                <a:chOff x="2208" y="3282"/>
                <a:chExt cx="192" cy="255"/>
              </a:xfrm>
            </p:grpSpPr>
            <p:sp>
              <p:nvSpPr>
                <p:cNvPr id="34844" name="Line 23"/>
                <p:cNvSpPr>
                  <a:spLocks noChangeShapeType="1"/>
                </p:cNvSpPr>
                <p:nvPr/>
              </p:nvSpPr>
              <p:spPr bwMode="auto">
                <a:xfrm>
                  <a:off x="2304" y="3282"/>
                  <a:ext cx="0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4845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208" y="3345"/>
                  <a:ext cx="19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it-IT" altLang="it-IT" sz="1400" b="1"/>
                    <a:t>4</a:t>
                  </a:r>
                </a:p>
              </p:txBody>
            </p:sp>
          </p:grpSp>
          <p:grpSp>
            <p:nvGrpSpPr>
              <p:cNvPr id="34835" name="Group 25"/>
              <p:cNvGrpSpPr>
                <a:grpSpLocks/>
              </p:cNvGrpSpPr>
              <p:nvPr/>
            </p:nvGrpSpPr>
            <p:grpSpPr bwMode="auto">
              <a:xfrm>
                <a:off x="2476" y="3282"/>
                <a:ext cx="192" cy="255"/>
                <a:chOff x="2475" y="3282"/>
                <a:chExt cx="192" cy="255"/>
              </a:xfrm>
            </p:grpSpPr>
            <p:sp>
              <p:nvSpPr>
                <p:cNvPr id="34842" name="Line 26"/>
                <p:cNvSpPr>
                  <a:spLocks noChangeShapeType="1"/>
                </p:cNvSpPr>
                <p:nvPr/>
              </p:nvSpPr>
              <p:spPr bwMode="auto">
                <a:xfrm>
                  <a:off x="2571" y="3282"/>
                  <a:ext cx="0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4843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475" y="3345"/>
                  <a:ext cx="19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it-IT" altLang="it-IT" sz="1400" b="1"/>
                    <a:t>5</a:t>
                  </a:r>
                </a:p>
              </p:txBody>
            </p:sp>
          </p:grpSp>
          <p:grpSp>
            <p:nvGrpSpPr>
              <p:cNvPr id="34836" name="Group 28"/>
              <p:cNvGrpSpPr>
                <a:grpSpLocks/>
              </p:cNvGrpSpPr>
              <p:nvPr/>
            </p:nvGrpSpPr>
            <p:grpSpPr bwMode="auto">
              <a:xfrm>
                <a:off x="2742" y="3282"/>
                <a:ext cx="192" cy="255"/>
                <a:chOff x="2727" y="3282"/>
                <a:chExt cx="192" cy="255"/>
              </a:xfrm>
            </p:grpSpPr>
            <p:sp>
              <p:nvSpPr>
                <p:cNvPr id="34840" name="Line 29"/>
                <p:cNvSpPr>
                  <a:spLocks noChangeShapeType="1"/>
                </p:cNvSpPr>
                <p:nvPr/>
              </p:nvSpPr>
              <p:spPr bwMode="auto">
                <a:xfrm>
                  <a:off x="2823" y="3282"/>
                  <a:ext cx="0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4841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2727" y="3345"/>
                  <a:ext cx="19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it-IT" altLang="it-IT" sz="1400" b="1"/>
                    <a:t>6</a:t>
                  </a:r>
                </a:p>
              </p:txBody>
            </p:sp>
          </p:grpSp>
          <p:grpSp>
            <p:nvGrpSpPr>
              <p:cNvPr id="34837" name="Group 31"/>
              <p:cNvGrpSpPr>
                <a:grpSpLocks/>
              </p:cNvGrpSpPr>
              <p:nvPr/>
            </p:nvGrpSpPr>
            <p:grpSpPr bwMode="auto">
              <a:xfrm>
                <a:off x="3009" y="3282"/>
                <a:ext cx="192" cy="255"/>
                <a:chOff x="3009" y="3282"/>
                <a:chExt cx="192" cy="255"/>
              </a:xfrm>
            </p:grpSpPr>
            <p:sp>
              <p:nvSpPr>
                <p:cNvPr id="34838" name="Line 32"/>
                <p:cNvSpPr>
                  <a:spLocks noChangeShapeType="1"/>
                </p:cNvSpPr>
                <p:nvPr/>
              </p:nvSpPr>
              <p:spPr bwMode="auto">
                <a:xfrm>
                  <a:off x="3105" y="3282"/>
                  <a:ext cx="0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4839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3009" y="3345"/>
                  <a:ext cx="19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it-IT" altLang="it-IT" sz="1400" b="1"/>
                    <a:t>7</a:t>
                  </a:r>
                </a:p>
              </p:txBody>
            </p:sp>
          </p:grpSp>
        </p:grpSp>
      </p:grpSp>
      <p:sp>
        <p:nvSpPr>
          <p:cNvPr id="34821" name="Text Box 35"/>
          <p:cNvSpPr txBox="1">
            <a:spLocks noChangeArrowheads="1"/>
          </p:cNvSpPr>
          <p:nvPr/>
        </p:nvSpPr>
        <p:spPr bwMode="auto">
          <a:xfrm>
            <a:off x="3962400" y="243840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2.4 nm</a:t>
            </a:r>
          </a:p>
        </p:txBody>
      </p:sp>
      <p:sp>
        <p:nvSpPr>
          <p:cNvPr id="34822" name="Text Box 36"/>
          <p:cNvSpPr txBox="1">
            <a:spLocks noChangeArrowheads="1"/>
          </p:cNvSpPr>
          <p:nvPr/>
        </p:nvSpPr>
        <p:spPr bwMode="auto">
          <a:xfrm>
            <a:off x="3962400" y="243840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>
                <a:solidFill>
                  <a:schemeClr val="accent2"/>
                </a:solidFill>
              </a:rPr>
              <a:t>2.4 nm</a:t>
            </a: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539934" y="134938"/>
            <a:ext cx="9144000" cy="1079500"/>
          </a:xfrm>
          <a:prstGeom prst="rect">
            <a:avLst/>
          </a:prstGeom>
          <a:solidFill>
            <a:schemeClr val="bg1">
              <a:alpha val="39999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altLang="it-IT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</a:t>
            </a: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altLang="it-IT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temperature on metal </a:t>
            </a:r>
            <a:r>
              <a:rPr lang="it-IT" altLang="it-IT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dispersion</a:t>
            </a: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it-IT" altLang="it-IT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Rh</a:t>
            </a: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/Ce</a:t>
            </a:r>
            <a:r>
              <a:rPr lang="it-IT" altLang="it-IT" sz="32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0.68</a:t>
            </a: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Zr</a:t>
            </a:r>
            <a:r>
              <a:rPr lang="it-IT" altLang="it-IT" sz="32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0.32</a:t>
            </a: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it-IT" altLang="it-IT" sz="32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39" name="Rettangolo arrotondato 38"/>
          <p:cNvSpPr/>
          <p:nvPr/>
        </p:nvSpPr>
        <p:spPr bwMode="auto">
          <a:xfrm>
            <a:off x="8061325" y="1958975"/>
            <a:ext cx="1006475" cy="442913"/>
          </a:xfrm>
          <a:prstGeom prst="roundRect">
            <a:avLst/>
          </a:prstGeom>
          <a:solidFill>
            <a:schemeClr val="accent2"/>
          </a:solidFill>
          <a:ln w="38100">
            <a:noFill/>
            <a:prstDash val="sysDot"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anchorCtr="1"/>
          <a:lstStyle/>
          <a:p>
            <a:pPr>
              <a:spcBef>
                <a:spcPct val="50000"/>
              </a:spcBef>
              <a:defRPr/>
            </a:pPr>
            <a:r>
              <a:rPr lang="it-IT" altLang="it-IT" b="1" dirty="0">
                <a:solidFill>
                  <a:schemeClr val="bg1"/>
                </a:solidFill>
              </a:rPr>
              <a:t>150°C</a:t>
            </a:r>
          </a:p>
        </p:txBody>
      </p:sp>
    </p:spTree>
    <p:extLst>
      <p:ext uri="{BB962C8B-B14F-4D97-AF65-F5344CB8AC3E}">
        <p14:creationId xmlns:p14="http://schemas.microsoft.com/office/powerpoint/2010/main" val="4173377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 descr="JPhysChemB2000_4667_Pagina_3_Immagine_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76"/>
          <a:stretch>
            <a:fillRect/>
          </a:stretch>
        </p:blipFill>
        <p:spPr bwMode="auto">
          <a:xfrm>
            <a:off x="6172200" y="1446213"/>
            <a:ext cx="1828800" cy="279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43" name="Group 4"/>
          <p:cNvGrpSpPr>
            <a:grpSpLocks/>
          </p:cNvGrpSpPr>
          <p:nvPr/>
        </p:nvGrpSpPr>
        <p:grpSpPr bwMode="auto">
          <a:xfrm>
            <a:off x="685800" y="1981200"/>
            <a:ext cx="5545138" cy="3938588"/>
            <a:chOff x="432" y="1248"/>
            <a:chExt cx="3493" cy="2481"/>
          </a:xfrm>
        </p:grpSpPr>
        <p:sp>
          <p:nvSpPr>
            <p:cNvPr id="35852" name="Text Box 5"/>
            <p:cNvSpPr txBox="1">
              <a:spLocks noChangeArrowheads="1"/>
            </p:cNvSpPr>
            <p:nvPr/>
          </p:nvSpPr>
          <p:spPr bwMode="auto">
            <a:xfrm rot="-5400000">
              <a:off x="-4" y="2221"/>
              <a:ext cx="14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800"/>
                <a:t>Frequency / %</a:t>
              </a:r>
            </a:p>
          </p:txBody>
        </p:sp>
        <p:sp>
          <p:nvSpPr>
            <p:cNvPr id="35853" name="Text Box 6"/>
            <p:cNvSpPr txBox="1">
              <a:spLocks noChangeArrowheads="1"/>
            </p:cNvSpPr>
            <p:nvPr/>
          </p:nvSpPr>
          <p:spPr bwMode="auto">
            <a:xfrm>
              <a:off x="1167" y="3498"/>
              <a:ext cx="201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800"/>
                <a:t>Particle diameter / nm</a:t>
              </a:r>
            </a:p>
          </p:txBody>
        </p:sp>
        <p:pic>
          <p:nvPicPr>
            <p:cNvPr id="35854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248"/>
              <a:ext cx="3493" cy="2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5855" name="Group 8"/>
            <p:cNvGrpSpPr>
              <a:grpSpLocks/>
            </p:cNvGrpSpPr>
            <p:nvPr/>
          </p:nvGrpSpPr>
          <p:grpSpPr bwMode="auto">
            <a:xfrm>
              <a:off x="1146" y="3282"/>
              <a:ext cx="2055" cy="255"/>
              <a:chOff x="1146" y="3282"/>
              <a:chExt cx="2055" cy="255"/>
            </a:xfrm>
          </p:grpSpPr>
          <p:grpSp>
            <p:nvGrpSpPr>
              <p:cNvPr id="35857" name="Group 9"/>
              <p:cNvGrpSpPr>
                <a:grpSpLocks/>
              </p:cNvGrpSpPr>
              <p:nvPr/>
            </p:nvGrpSpPr>
            <p:grpSpPr bwMode="auto">
              <a:xfrm>
                <a:off x="1146" y="3282"/>
                <a:ext cx="192" cy="255"/>
                <a:chOff x="1146" y="3282"/>
                <a:chExt cx="192" cy="255"/>
              </a:xfrm>
            </p:grpSpPr>
            <p:sp>
              <p:nvSpPr>
                <p:cNvPr id="35879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146" y="3345"/>
                  <a:ext cx="19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it-IT" altLang="it-IT" sz="1400" b="1"/>
                    <a:t>0</a:t>
                  </a:r>
                </a:p>
              </p:txBody>
            </p:sp>
            <p:sp>
              <p:nvSpPr>
                <p:cNvPr id="35880" name="Line 11"/>
                <p:cNvSpPr>
                  <a:spLocks noChangeShapeType="1"/>
                </p:cNvSpPr>
                <p:nvPr/>
              </p:nvSpPr>
              <p:spPr bwMode="auto">
                <a:xfrm>
                  <a:off x="1242" y="3282"/>
                  <a:ext cx="0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35858" name="Group 12"/>
              <p:cNvGrpSpPr>
                <a:grpSpLocks/>
              </p:cNvGrpSpPr>
              <p:nvPr/>
            </p:nvGrpSpPr>
            <p:grpSpPr bwMode="auto">
              <a:xfrm>
                <a:off x="1412" y="3282"/>
                <a:ext cx="192" cy="255"/>
                <a:chOff x="1407" y="3282"/>
                <a:chExt cx="192" cy="255"/>
              </a:xfrm>
            </p:grpSpPr>
            <p:sp>
              <p:nvSpPr>
                <p:cNvPr id="35877" name="Line 13"/>
                <p:cNvSpPr>
                  <a:spLocks noChangeShapeType="1"/>
                </p:cNvSpPr>
                <p:nvPr/>
              </p:nvSpPr>
              <p:spPr bwMode="auto">
                <a:xfrm>
                  <a:off x="1503" y="3282"/>
                  <a:ext cx="0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5878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407" y="3345"/>
                  <a:ext cx="19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it-IT" altLang="it-IT" sz="1400" b="1"/>
                    <a:t>1</a:t>
                  </a:r>
                </a:p>
              </p:txBody>
            </p:sp>
          </p:grpSp>
          <p:grpSp>
            <p:nvGrpSpPr>
              <p:cNvPr id="35859" name="Group 15"/>
              <p:cNvGrpSpPr>
                <a:grpSpLocks/>
              </p:cNvGrpSpPr>
              <p:nvPr/>
            </p:nvGrpSpPr>
            <p:grpSpPr bwMode="auto">
              <a:xfrm>
                <a:off x="1678" y="3282"/>
                <a:ext cx="192" cy="255"/>
                <a:chOff x="1674" y="3282"/>
                <a:chExt cx="192" cy="255"/>
              </a:xfrm>
            </p:grpSpPr>
            <p:sp>
              <p:nvSpPr>
                <p:cNvPr id="35875" name="Line 16"/>
                <p:cNvSpPr>
                  <a:spLocks noChangeShapeType="1"/>
                </p:cNvSpPr>
                <p:nvPr/>
              </p:nvSpPr>
              <p:spPr bwMode="auto">
                <a:xfrm>
                  <a:off x="1770" y="3282"/>
                  <a:ext cx="0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5876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674" y="3345"/>
                  <a:ext cx="19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it-IT" altLang="it-IT" sz="1400" b="1"/>
                    <a:t>2</a:t>
                  </a:r>
                </a:p>
              </p:txBody>
            </p:sp>
          </p:grpSp>
          <p:grpSp>
            <p:nvGrpSpPr>
              <p:cNvPr id="35860" name="Group 18"/>
              <p:cNvGrpSpPr>
                <a:grpSpLocks/>
              </p:cNvGrpSpPr>
              <p:nvPr/>
            </p:nvGrpSpPr>
            <p:grpSpPr bwMode="auto">
              <a:xfrm>
                <a:off x="1944" y="3282"/>
                <a:ext cx="192" cy="255"/>
                <a:chOff x="1926" y="3282"/>
                <a:chExt cx="192" cy="255"/>
              </a:xfrm>
            </p:grpSpPr>
            <p:sp>
              <p:nvSpPr>
                <p:cNvPr id="35873" name="Line 19"/>
                <p:cNvSpPr>
                  <a:spLocks noChangeShapeType="1"/>
                </p:cNvSpPr>
                <p:nvPr/>
              </p:nvSpPr>
              <p:spPr bwMode="auto">
                <a:xfrm>
                  <a:off x="2022" y="3282"/>
                  <a:ext cx="0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5874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1926" y="3345"/>
                  <a:ext cx="19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it-IT" altLang="it-IT" sz="1400" b="1"/>
                    <a:t>3</a:t>
                  </a:r>
                </a:p>
              </p:txBody>
            </p:sp>
          </p:grpSp>
          <p:grpSp>
            <p:nvGrpSpPr>
              <p:cNvPr id="35861" name="Group 21"/>
              <p:cNvGrpSpPr>
                <a:grpSpLocks/>
              </p:cNvGrpSpPr>
              <p:nvPr/>
            </p:nvGrpSpPr>
            <p:grpSpPr bwMode="auto">
              <a:xfrm>
                <a:off x="2210" y="3282"/>
                <a:ext cx="192" cy="255"/>
                <a:chOff x="2208" y="3282"/>
                <a:chExt cx="192" cy="255"/>
              </a:xfrm>
            </p:grpSpPr>
            <p:sp>
              <p:nvSpPr>
                <p:cNvPr id="35871" name="Line 22"/>
                <p:cNvSpPr>
                  <a:spLocks noChangeShapeType="1"/>
                </p:cNvSpPr>
                <p:nvPr/>
              </p:nvSpPr>
              <p:spPr bwMode="auto">
                <a:xfrm>
                  <a:off x="2304" y="3282"/>
                  <a:ext cx="0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5872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2208" y="3345"/>
                  <a:ext cx="19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it-IT" altLang="it-IT" sz="1400" b="1"/>
                    <a:t>4</a:t>
                  </a:r>
                </a:p>
              </p:txBody>
            </p:sp>
          </p:grpSp>
          <p:grpSp>
            <p:nvGrpSpPr>
              <p:cNvPr id="35862" name="Group 24"/>
              <p:cNvGrpSpPr>
                <a:grpSpLocks/>
              </p:cNvGrpSpPr>
              <p:nvPr/>
            </p:nvGrpSpPr>
            <p:grpSpPr bwMode="auto">
              <a:xfrm>
                <a:off x="2476" y="3282"/>
                <a:ext cx="192" cy="255"/>
                <a:chOff x="2475" y="3282"/>
                <a:chExt cx="192" cy="255"/>
              </a:xfrm>
            </p:grpSpPr>
            <p:sp>
              <p:nvSpPr>
                <p:cNvPr id="35869" name="Line 25"/>
                <p:cNvSpPr>
                  <a:spLocks noChangeShapeType="1"/>
                </p:cNvSpPr>
                <p:nvPr/>
              </p:nvSpPr>
              <p:spPr bwMode="auto">
                <a:xfrm>
                  <a:off x="2571" y="3282"/>
                  <a:ext cx="0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5870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475" y="3345"/>
                  <a:ext cx="19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it-IT" altLang="it-IT" sz="1400" b="1"/>
                    <a:t>5</a:t>
                  </a:r>
                </a:p>
              </p:txBody>
            </p:sp>
          </p:grpSp>
          <p:grpSp>
            <p:nvGrpSpPr>
              <p:cNvPr id="35863" name="Group 27"/>
              <p:cNvGrpSpPr>
                <a:grpSpLocks/>
              </p:cNvGrpSpPr>
              <p:nvPr/>
            </p:nvGrpSpPr>
            <p:grpSpPr bwMode="auto">
              <a:xfrm>
                <a:off x="2742" y="3282"/>
                <a:ext cx="192" cy="255"/>
                <a:chOff x="2727" y="3282"/>
                <a:chExt cx="192" cy="255"/>
              </a:xfrm>
            </p:grpSpPr>
            <p:sp>
              <p:nvSpPr>
                <p:cNvPr id="35867" name="Line 28"/>
                <p:cNvSpPr>
                  <a:spLocks noChangeShapeType="1"/>
                </p:cNvSpPr>
                <p:nvPr/>
              </p:nvSpPr>
              <p:spPr bwMode="auto">
                <a:xfrm>
                  <a:off x="2823" y="3282"/>
                  <a:ext cx="0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5868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2727" y="3345"/>
                  <a:ext cx="19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it-IT" altLang="it-IT" sz="1400" b="1"/>
                    <a:t>6</a:t>
                  </a:r>
                </a:p>
              </p:txBody>
            </p:sp>
          </p:grpSp>
          <p:grpSp>
            <p:nvGrpSpPr>
              <p:cNvPr id="35864" name="Group 30"/>
              <p:cNvGrpSpPr>
                <a:grpSpLocks/>
              </p:cNvGrpSpPr>
              <p:nvPr/>
            </p:nvGrpSpPr>
            <p:grpSpPr bwMode="auto">
              <a:xfrm>
                <a:off x="3009" y="3282"/>
                <a:ext cx="192" cy="255"/>
                <a:chOff x="3009" y="3282"/>
                <a:chExt cx="192" cy="255"/>
              </a:xfrm>
            </p:grpSpPr>
            <p:sp>
              <p:nvSpPr>
                <p:cNvPr id="35865" name="Line 31"/>
                <p:cNvSpPr>
                  <a:spLocks noChangeShapeType="1"/>
                </p:cNvSpPr>
                <p:nvPr/>
              </p:nvSpPr>
              <p:spPr bwMode="auto">
                <a:xfrm>
                  <a:off x="3105" y="3282"/>
                  <a:ext cx="0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5866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009" y="3345"/>
                  <a:ext cx="19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it-IT" altLang="it-IT" sz="1400" b="1"/>
                    <a:t>7</a:t>
                  </a:r>
                </a:p>
              </p:txBody>
            </p:sp>
          </p:grpSp>
        </p:grpSp>
        <p:pic>
          <p:nvPicPr>
            <p:cNvPr id="35856" name="Picture 3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248"/>
              <a:ext cx="3493" cy="2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844" name="Text Box 37"/>
          <p:cNvSpPr txBox="1">
            <a:spLocks noChangeArrowheads="1"/>
          </p:cNvSpPr>
          <p:nvPr/>
        </p:nvSpPr>
        <p:spPr bwMode="auto">
          <a:xfrm>
            <a:off x="3962400" y="243840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>
                <a:solidFill>
                  <a:schemeClr val="accent2"/>
                </a:solidFill>
              </a:rPr>
              <a:t>2.4 nm</a:t>
            </a:r>
          </a:p>
        </p:txBody>
      </p:sp>
      <p:sp>
        <p:nvSpPr>
          <p:cNvPr id="35845" name="Text Box 38"/>
          <p:cNvSpPr txBox="1">
            <a:spLocks noChangeArrowheads="1"/>
          </p:cNvSpPr>
          <p:nvPr/>
        </p:nvSpPr>
        <p:spPr bwMode="auto">
          <a:xfrm>
            <a:off x="3962400" y="243840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>
                <a:solidFill>
                  <a:schemeClr val="accent2"/>
                </a:solidFill>
              </a:rPr>
              <a:t>2.4 nm</a:t>
            </a:r>
          </a:p>
        </p:txBody>
      </p:sp>
      <p:sp>
        <p:nvSpPr>
          <p:cNvPr id="35846" name="Text Box 39"/>
          <p:cNvSpPr txBox="1">
            <a:spLocks noChangeArrowheads="1"/>
          </p:cNvSpPr>
          <p:nvPr/>
        </p:nvSpPr>
        <p:spPr bwMode="auto">
          <a:xfrm>
            <a:off x="3962400" y="2681288"/>
            <a:ext cx="1066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>
                <a:solidFill>
                  <a:srgbClr val="FF3300"/>
                </a:solidFill>
              </a:rPr>
              <a:t>2.7 nm</a:t>
            </a:r>
          </a:p>
        </p:txBody>
      </p:sp>
      <p:sp>
        <p:nvSpPr>
          <p:cNvPr id="35847" name="Text Box 3"/>
          <p:cNvSpPr txBox="1">
            <a:spLocks noChangeArrowheads="1"/>
          </p:cNvSpPr>
          <p:nvPr/>
        </p:nvSpPr>
        <p:spPr bwMode="auto">
          <a:xfrm>
            <a:off x="4310063" y="6454775"/>
            <a:ext cx="4692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400" b="1" dirty="0" err="1"/>
              <a:t>J.Phys.Chem</a:t>
            </a:r>
            <a:r>
              <a:rPr lang="it-IT" altLang="it-IT" sz="1400" b="1" dirty="0"/>
              <a:t>. B, </a:t>
            </a:r>
            <a:r>
              <a:rPr lang="it-IT" altLang="it-IT" sz="1400" dirty="0"/>
              <a:t>104,2000, 4667</a:t>
            </a:r>
          </a:p>
        </p:txBody>
      </p:sp>
      <p:sp>
        <p:nvSpPr>
          <p:cNvPr id="45" name="Rettangolo arrotondato 44"/>
          <p:cNvSpPr/>
          <p:nvPr/>
        </p:nvSpPr>
        <p:spPr bwMode="auto">
          <a:xfrm>
            <a:off x="8061325" y="1958975"/>
            <a:ext cx="1006475" cy="442913"/>
          </a:xfrm>
          <a:prstGeom prst="roundRect">
            <a:avLst/>
          </a:prstGeom>
          <a:solidFill>
            <a:schemeClr val="accent2"/>
          </a:solidFill>
          <a:ln w="38100">
            <a:noFill/>
            <a:prstDash val="sysDot"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anchorCtr="1"/>
          <a:lstStyle/>
          <a:p>
            <a:pPr>
              <a:spcBef>
                <a:spcPct val="50000"/>
              </a:spcBef>
              <a:defRPr/>
            </a:pPr>
            <a:r>
              <a:rPr lang="it-IT" altLang="it-IT" b="1" dirty="0">
                <a:solidFill>
                  <a:schemeClr val="bg1"/>
                </a:solidFill>
              </a:rPr>
              <a:t>150°C</a:t>
            </a:r>
          </a:p>
        </p:txBody>
      </p:sp>
      <p:sp>
        <p:nvSpPr>
          <p:cNvPr id="46" name="Rettangolo arrotondato 45"/>
          <p:cNvSpPr/>
          <p:nvPr/>
        </p:nvSpPr>
        <p:spPr bwMode="auto">
          <a:xfrm>
            <a:off x="8061325" y="3363913"/>
            <a:ext cx="1006475" cy="441325"/>
          </a:xfrm>
          <a:prstGeom prst="roundRect">
            <a:avLst/>
          </a:prstGeom>
          <a:solidFill>
            <a:srgbClr val="FF0000"/>
          </a:solidFill>
          <a:ln w="38100">
            <a:noFill/>
            <a:prstDash val="sysDot"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anchorCtr="1"/>
          <a:lstStyle/>
          <a:p>
            <a:pPr>
              <a:spcBef>
                <a:spcPct val="50000"/>
              </a:spcBef>
              <a:defRPr/>
            </a:pPr>
            <a:r>
              <a:rPr lang="it-IT" altLang="it-IT" b="1" dirty="0">
                <a:solidFill>
                  <a:schemeClr val="bg1"/>
                </a:solidFill>
              </a:rPr>
              <a:t>500°C</a:t>
            </a:r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539934" y="134938"/>
            <a:ext cx="9144000" cy="1079500"/>
          </a:xfrm>
          <a:prstGeom prst="rect">
            <a:avLst/>
          </a:prstGeom>
          <a:solidFill>
            <a:schemeClr val="bg1">
              <a:alpha val="39999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altLang="it-IT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</a:t>
            </a: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altLang="it-IT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temperature on metal </a:t>
            </a:r>
            <a:r>
              <a:rPr lang="it-IT" altLang="it-IT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dispersion</a:t>
            </a: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it-IT" altLang="it-IT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Rh</a:t>
            </a: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/Ce</a:t>
            </a:r>
            <a:r>
              <a:rPr lang="it-IT" altLang="it-IT" sz="32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0.68</a:t>
            </a: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Zr</a:t>
            </a:r>
            <a:r>
              <a:rPr lang="it-IT" altLang="it-IT" sz="32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0.32</a:t>
            </a: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it-IT" altLang="it-IT" sz="32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19371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JPhysChemB2000_4667_Pagina_3_Immagine_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443038"/>
            <a:ext cx="1828800" cy="419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67" name="Group 4"/>
          <p:cNvGrpSpPr>
            <a:grpSpLocks/>
          </p:cNvGrpSpPr>
          <p:nvPr/>
        </p:nvGrpSpPr>
        <p:grpSpPr bwMode="auto">
          <a:xfrm>
            <a:off x="685800" y="1981200"/>
            <a:ext cx="5545138" cy="3938588"/>
            <a:chOff x="432" y="1248"/>
            <a:chExt cx="3493" cy="2481"/>
          </a:xfrm>
        </p:grpSpPr>
        <p:sp>
          <p:nvSpPr>
            <p:cNvPr id="36877" name="Text Box 5"/>
            <p:cNvSpPr txBox="1">
              <a:spLocks noChangeArrowheads="1"/>
            </p:cNvSpPr>
            <p:nvPr/>
          </p:nvSpPr>
          <p:spPr bwMode="auto">
            <a:xfrm rot="-5400000">
              <a:off x="-4" y="2221"/>
              <a:ext cx="14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800"/>
                <a:t>Frequency / %</a:t>
              </a:r>
            </a:p>
          </p:txBody>
        </p:sp>
        <p:sp>
          <p:nvSpPr>
            <p:cNvPr id="36878" name="Text Box 6"/>
            <p:cNvSpPr txBox="1">
              <a:spLocks noChangeArrowheads="1"/>
            </p:cNvSpPr>
            <p:nvPr/>
          </p:nvSpPr>
          <p:spPr bwMode="auto">
            <a:xfrm>
              <a:off x="1167" y="3498"/>
              <a:ext cx="201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800"/>
                <a:t>Particle diameter / nm</a:t>
              </a:r>
            </a:p>
          </p:txBody>
        </p:sp>
        <p:pic>
          <p:nvPicPr>
            <p:cNvPr id="36879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248"/>
              <a:ext cx="3493" cy="2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6880" name="Group 8"/>
            <p:cNvGrpSpPr>
              <a:grpSpLocks/>
            </p:cNvGrpSpPr>
            <p:nvPr/>
          </p:nvGrpSpPr>
          <p:grpSpPr bwMode="auto">
            <a:xfrm>
              <a:off x="1146" y="3282"/>
              <a:ext cx="2055" cy="255"/>
              <a:chOff x="1146" y="3282"/>
              <a:chExt cx="2055" cy="255"/>
            </a:xfrm>
          </p:grpSpPr>
          <p:grpSp>
            <p:nvGrpSpPr>
              <p:cNvPr id="36883" name="Group 9"/>
              <p:cNvGrpSpPr>
                <a:grpSpLocks/>
              </p:cNvGrpSpPr>
              <p:nvPr/>
            </p:nvGrpSpPr>
            <p:grpSpPr bwMode="auto">
              <a:xfrm>
                <a:off x="1146" y="3282"/>
                <a:ext cx="192" cy="255"/>
                <a:chOff x="1146" y="3282"/>
                <a:chExt cx="192" cy="255"/>
              </a:xfrm>
            </p:grpSpPr>
            <p:sp>
              <p:nvSpPr>
                <p:cNvPr id="36905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146" y="3345"/>
                  <a:ext cx="19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it-IT" altLang="it-IT" sz="1400" b="1"/>
                    <a:t>0</a:t>
                  </a:r>
                </a:p>
              </p:txBody>
            </p:sp>
            <p:sp>
              <p:nvSpPr>
                <p:cNvPr id="36906" name="Line 11"/>
                <p:cNvSpPr>
                  <a:spLocks noChangeShapeType="1"/>
                </p:cNvSpPr>
                <p:nvPr/>
              </p:nvSpPr>
              <p:spPr bwMode="auto">
                <a:xfrm>
                  <a:off x="1242" y="3282"/>
                  <a:ext cx="0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36884" name="Group 12"/>
              <p:cNvGrpSpPr>
                <a:grpSpLocks/>
              </p:cNvGrpSpPr>
              <p:nvPr/>
            </p:nvGrpSpPr>
            <p:grpSpPr bwMode="auto">
              <a:xfrm>
                <a:off x="1412" y="3282"/>
                <a:ext cx="192" cy="255"/>
                <a:chOff x="1407" y="3282"/>
                <a:chExt cx="192" cy="255"/>
              </a:xfrm>
            </p:grpSpPr>
            <p:sp>
              <p:nvSpPr>
                <p:cNvPr id="36903" name="Line 13"/>
                <p:cNvSpPr>
                  <a:spLocks noChangeShapeType="1"/>
                </p:cNvSpPr>
                <p:nvPr/>
              </p:nvSpPr>
              <p:spPr bwMode="auto">
                <a:xfrm>
                  <a:off x="1503" y="3282"/>
                  <a:ext cx="0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6904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407" y="3345"/>
                  <a:ext cx="19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it-IT" altLang="it-IT" sz="1400" b="1"/>
                    <a:t>1</a:t>
                  </a:r>
                </a:p>
              </p:txBody>
            </p:sp>
          </p:grpSp>
          <p:grpSp>
            <p:nvGrpSpPr>
              <p:cNvPr id="36885" name="Group 15"/>
              <p:cNvGrpSpPr>
                <a:grpSpLocks/>
              </p:cNvGrpSpPr>
              <p:nvPr/>
            </p:nvGrpSpPr>
            <p:grpSpPr bwMode="auto">
              <a:xfrm>
                <a:off x="1678" y="3282"/>
                <a:ext cx="192" cy="255"/>
                <a:chOff x="1674" y="3282"/>
                <a:chExt cx="192" cy="255"/>
              </a:xfrm>
            </p:grpSpPr>
            <p:sp>
              <p:nvSpPr>
                <p:cNvPr id="36901" name="Line 16"/>
                <p:cNvSpPr>
                  <a:spLocks noChangeShapeType="1"/>
                </p:cNvSpPr>
                <p:nvPr/>
              </p:nvSpPr>
              <p:spPr bwMode="auto">
                <a:xfrm>
                  <a:off x="1770" y="3282"/>
                  <a:ext cx="0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6902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674" y="3345"/>
                  <a:ext cx="19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it-IT" altLang="it-IT" sz="1400" b="1"/>
                    <a:t>2</a:t>
                  </a:r>
                </a:p>
              </p:txBody>
            </p:sp>
          </p:grpSp>
          <p:grpSp>
            <p:nvGrpSpPr>
              <p:cNvPr id="36886" name="Group 18"/>
              <p:cNvGrpSpPr>
                <a:grpSpLocks/>
              </p:cNvGrpSpPr>
              <p:nvPr/>
            </p:nvGrpSpPr>
            <p:grpSpPr bwMode="auto">
              <a:xfrm>
                <a:off x="1944" y="3282"/>
                <a:ext cx="192" cy="255"/>
                <a:chOff x="1926" y="3282"/>
                <a:chExt cx="192" cy="255"/>
              </a:xfrm>
            </p:grpSpPr>
            <p:sp>
              <p:nvSpPr>
                <p:cNvPr id="36899" name="Line 19"/>
                <p:cNvSpPr>
                  <a:spLocks noChangeShapeType="1"/>
                </p:cNvSpPr>
                <p:nvPr/>
              </p:nvSpPr>
              <p:spPr bwMode="auto">
                <a:xfrm>
                  <a:off x="2022" y="3282"/>
                  <a:ext cx="0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6900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1926" y="3345"/>
                  <a:ext cx="19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it-IT" altLang="it-IT" sz="1400" b="1"/>
                    <a:t>3</a:t>
                  </a:r>
                </a:p>
              </p:txBody>
            </p:sp>
          </p:grpSp>
          <p:grpSp>
            <p:nvGrpSpPr>
              <p:cNvPr id="36887" name="Group 21"/>
              <p:cNvGrpSpPr>
                <a:grpSpLocks/>
              </p:cNvGrpSpPr>
              <p:nvPr/>
            </p:nvGrpSpPr>
            <p:grpSpPr bwMode="auto">
              <a:xfrm>
                <a:off x="2210" y="3282"/>
                <a:ext cx="192" cy="255"/>
                <a:chOff x="2208" y="3282"/>
                <a:chExt cx="192" cy="255"/>
              </a:xfrm>
            </p:grpSpPr>
            <p:sp>
              <p:nvSpPr>
                <p:cNvPr id="36897" name="Line 22"/>
                <p:cNvSpPr>
                  <a:spLocks noChangeShapeType="1"/>
                </p:cNvSpPr>
                <p:nvPr/>
              </p:nvSpPr>
              <p:spPr bwMode="auto">
                <a:xfrm>
                  <a:off x="2304" y="3282"/>
                  <a:ext cx="0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6898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2208" y="3345"/>
                  <a:ext cx="19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it-IT" altLang="it-IT" sz="1400" b="1"/>
                    <a:t>4</a:t>
                  </a:r>
                </a:p>
              </p:txBody>
            </p:sp>
          </p:grpSp>
          <p:grpSp>
            <p:nvGrpSpPr>
              <p:cNvPr id="36888" name="Group 24"/>
              <p:cNvGrpSpPr>
                <a:grpSpLocks/>
              </p:cNvGrpSpPr>
              <p:nvPr/>
            </p:nvGrpSpPr>
            <p:grpSpPr bwMode="auto">
              <a:xfrm>
                <a:off x="2476" y="3282"/>
                <a:ext cx="192" cy="255"/>
                <a:chOff x="2475" y="3282"/>
                <a:chExt cx="192" cy="255"/>
              </a:xfrm>
            </p:grpSpPr>
            <p:sp>
              <p:nvSpPr>
                <p:cNvPr id="36895" name="Line 25"/>
                <p:cNvSpPr>
                  <a:spLocks noChangeShapeType="1"/>
                </p:cNvSpPr>
                <p:nvPr/>
              </p:nvSpPr>
              <p:spPr bwMode="auto">
                <a:xfrm>
                  <a:off x="2571" y="3282"/>
                  <a:ext cx="0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6896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475" y="3345"/>
                  <a:ext cx="19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it-IT" altLang="it-IT" sz="1400" b="1"/>
                    <a:t>5</a:t>
                  </a:r>
                </a:p>
              </p:txBody>
            </p:sp>
          </p:grpSp>
          <p:grpSp>
            <p:nvGrpSpPr>
              <p:cNvPr id="36889" name="Group 27"/>
              <p:cNvGrpSpPr>
                <a:grpSpLocks/>
              </p:cNvGrpSpPr>
              <p:nvPr/>
            </p:nvGrpSpPr>
            <p:grpSpPr bwMode="auto">
              <a:xfrm>
                <a:off x="2742" y="3282"/>
                <a:ext cx="192" cy="255"/>
                <a:chOff x="2727" y="3282"/>
                <a:chExt cx="192" cy="255"/>
              </a:xfrm>
            </p:grpSpPr>
            <p:sp>
              <p:nvSpPr>
                <p:cNvPr id="36893" name="Line 28"/>
                <p:cNvSpPr>
                  <a:spLocks noChangeShapeType="1"/>
                </p:cNvSpPr>
                <p:nvPr/>
              </p:nvSpPr>
              <p:spPr bwMode="auto">
                <a:xfrm>
                  <a:off x="2823" y="3282"/>
                  <a:ext cx="0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6894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2727" y="3345"/>
                  <a:ext cx="19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it-IT" altLang="it-IT" sz="1400" b="1"/>
                    <a:t>6</a:t>
                  </a:r>
                </a:p>
              </p:txBody>
            </p:sp>
          </p:grpSp>
          <p:grpSp>
            <p:nvGrpSpPr>
              <p:cNvPr id="36890" name="Group 30"/>
              <p:cNvGrpSpPr>
                <a:grpSpLocks/>
              </p:cNvGrpSpPr>
              <p:nvPr/>
            </p:nvGrpSpPr>
            <p:grpSpPr bwMode="auto">
              <a:xfrm>
                <a:off x="3009" y="3282"/>
                <a:ext cx="192" cy="255"/>
                <a:chOff x="3009" y="3282"/>
                <a:chExt cx="192" cy="255"/>
              </a:xfrm>
            </p:grpSpPr>
            <p:sp>
              <p:nvSpPr>
                <p:cNvPr id="36891" name="Line 31"/>
                <p:cNvSpPr>
                  <a:spLocks noChangeShapeType="1"/>
                </p:cNvSpPr>
                <p:nvPr/>
              </p:nvSpPr>
              <p:spPr bwMode="auto">
                <a:xfrm>
                  <a:off x="3105" y="3282"/>
                  <a:ext cx="0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6892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009" y="3345"/>
                  <a:ext cx="19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it-IT" altLang="it-IT" sz="1400" b="1"/>
                    <a:t>7</a:t>
                  </a:r>
                </a:p>
              </p:txBody>
            </p:sp>
          </p:grpSp>
        </p:grpSp>
        <p:pic>
          <p:nvPicPr>
            <p:cNvPr id="36881" name="Picture 3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248"/>
              <a:ext cx="3493" cy="2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82" name="Picture 3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248"/>
              <a:ext cx="3493" cy="2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868" name="Text Box 39"/>
          <p:cNvSpPr txBox="1">
            <a:spLocks noChangeArrowheads="1"/>
          </p:cNvSpPr>
          <p:nvPr/>
        </p:nvSpPr>
        <p:spPr bwMode="auto">
          <a:xfrm>
            <a:off x="3962400" y="243840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>
                <a:solidFill>
                  <a:schemeClr val="accent2"/>
                </a:solidFill>
              </a:rPr>
              <a:t>2.4 nm</a:t>
            </a:r>
          </a:p>
        </p:txBody>
      </p:sp>
      <p:sp>
        <p:nvSpPr>
          <p:cNvPr id="36869" name="Text Box 40"/>
          <p:cNvSpPr txBox="1">
            <a:spLocks noChangeArrowheads="1"/>
          </p:cNvSpPr>
          <p:nvPr/>
        </p:nvSpPr>
        <p:spPr bwMode="auto">
          <a:xfrm>
            <a:off x="3962400" y="2681288"/>
            <a:ext cx="1066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>
                <a:solidFill>
                  <a:srgbClr val="FF3300"/>
                </a:solidFill>
              </a:rPr>
              <a:t>2.7 nm</a:t>
            </a:r>
          </a:p>
        </p:txBody>
      </p:sp>
      <p:sp>
        <p:nvSpPr>
          <p:cNvPr id="36870" name="Text Box 41"/>
          <p:cNvSpPr txBox="1">
            <a:spLocks noChangeArrowheads="1"/>
          </p:cNvSpPr>
          <p:nvPr/>
        </p:nvSpPr>
        <p:spPr bwMode="auto">
          <a:xfrm>
            <a:off x="3962400" y="2909888"/>
            <a:ext cx="1066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>
                <a:solidFill>
                  <a:srgbClr val="009900"/>
                </a:solidFill>
              </a:rPr>
              <a:t>4.2 nm</a:t>
            </a:r>
          </a:p>
        </p:txBody>
      </p:sp>
      <p:sp>
        <p:nvSpPr>
          <p:cNvPr id="45" name="Rettangolo arrotondato 44"/>
          <p:cNvSpPr/>
          <p:nvPr/>
        </p:nvSpPr>
        <p:spPr bwMode="auto">
          <a:xfrm>
            <a:off x="8061325" y="1958975"/>
            <a:ext cx="1006475" cy="442913"/>
          </a:xfrm>
          <a:prstGeom prst="roundRect">
            <a:avLst/>
          </a:prstGeom>
          <a:solidFill>
            <a:schemeClr val="accent2"/>
          </a:solidFill>
          <a:ln w="38100">
            <a:noFill/>
            <a:prstDash val="sysDot"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anchorCtr="1"/>
          <a:lstStyle/>
          <a:p>
            <a:pPr>
              <a:spcBef>
                <a:spcPct val="50000"/>
              </a:spcBef>
              <a:defRPr/>
            </a:pPr>
            <a:r>
              <a:rPr lang="it-IT" altLang="it-IT" b="1" dirty="0">
                <a:solidFill>
                  <a:schemeClr val="bg1"/>
                </a:solidFill>
              </a:rPr>
              <a:t>150°C</a:t>
            </a:r>
          </a:p>
        </p:txBody>
      </p:sp>
      <p:sp>
        <p:nvSpPr>
          <p:cNvPr id="46" name="Rettangolo arrotondato 45"/>
          <p:cNvSpPr/>
          <p:nvPr/>
        </p:nvSpPr>
        <p:spPr bwMode="auto">
          <a:xfrm>
            <a:off x="8061325" y="3363913"/>
            <a:ext cx="1006475" cy="441325"/>
          </a:xfrm>
          <a:prstGeom prst="roundRect">
            <a:avLst/>
          </a:prstGeom>
          <a:solidFill>
            <a:srgbClr val="FF0000"/>
          </a:solidFill>
          <a:ln w="38100">
            <a:noFill/>
            <a:prstDash val="sysDot"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anchorCtr="1"/>
          <a:lstStyle/>
          <a:p>
            <a:pPr>
              <a:spcBef>
                <a:spcPct val="50000"/>
              </a:spcBef>
              <a:defRPr/>
            </a:pPr>
            <a:r>
              <a:rPr lang="it-IT" altLang="it-IT" b="1" dirty="0">
                <a:solidFill>
                  <a:schemeClr val="bg1"/>
                </a:solidFill>
              </a:rPr>
              <a:t>500°C</a:t>
            </a:r>
          </a:p>
        </p:txBody>
      </p:sp>
      <p:sp>
        <p:nvSpPr>
          <p:cNvPr id="47" name="Rettangolo arrotondato 46"/>
          <p:cNvSpPr/>
          <p:nvPr/>
        </p:nvSpPr>
        <p:spPr bwMode="auto">
          <a:xfrm>
            <a:off x="8072438" y="4778375"/>
            <a:ext cx="1006475" cy="442913"/>
          </a:xfrm>
          <a:prstGeom prst="roundRect">
            <a:avLst/>
          </a:prstGeom>
          <a:solidFill>
            <a:srgbClr val="66FF33"/>
          </a:solidFill>
          <a:ln w="38100">
            <a:noFill/>
            <a:prstDash val="sysDot"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anchorCtr="1"/>
          <a:lstStyle/>
          <a:p>
            <a:pPr>
              <a:spcBef>
                <a:spcPct val="50000"/>
              </a:spcBef>
              <a:defRPr/>
            </a:pPr>
            <a:r>
              <a:rPr lang="it-IT" altLang="it-IT" b="1" dirty="0">
                <a:solidFill>
                  <a:schemeClr val="tx1"/>
                </a:solidFill>
              </a:rPr>
              <a:t>900°C</a:t>
            </a:r>
          </a:p>
        </p:txBody>
      </p:sp>
      <p:sp>
        <p:nvSpPr>
          <p:cNvPr id="36876" name="Text Box 3"/>
          <p:cNvSpPr txBox="1">
            <a:spLocks noChangeArrowheads="1"/>
          </p:cNvSpPr>
          <p:nvPr/>
        </p:nvSpPr>
        <p:spPr bwMode="auto">
          <a:xfrm>
            <a:off x="4300538" y="6454775"/>
            <a:ext cx="46910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400" b="1" dirty="0" err="1"/>
              <a:t>J.Phys.Chem</a:t>
            </a:r>
            <a:r>
              <a:rPr lang="it-IT" altLang="it-IT" sz="1400" b="1" dirty="0"/>
              <a:t>. B, </a:t>
            </a:r>
            <a:r>
              <a:rPr lang="it-IT" altLang="it-IT" sz="1400" dirty="0"/>
              <a:t>104,2000, 4667</a:t>
            </a:r>
          </a:p>
        </p:txBody>
      </p:sp>
      <p:sp>
        <p:nvSpPr>
          <p:cNvPr id="48" name="Text Box 2"/>
          <p:cNvSpPr txBox="1">
            <a:spLocks noChangeArrowheads="1"/>
          </p:cNvSpPr>
          <p:nvPr/>
        </p:nvSpPr>
        <p:spPr bwMode="auto">
          <a:xfrm>
            <a:off x="539934" y="134938"/>
            <a:ext cx="9144000" cy="1079500"/>
          </a:xfrm>
          <a:prstGeom prst="rect">
            <a:avLst/>
          </a:prstGeom>
          <a:solidFill>
            <a:schemeClr val="bg1">
              <a:alpha val="39999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altLang="it-IT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</a:t>
            </a: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altLang="it-IT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temperature on metal </a:t>
            </a:r>
            <a:r>
              <a:rPr lang="it-IT" altLang="it-IT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dispersion</a:t>
            </a: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it-IT" altLang="it-IT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Rh</a:t>
            </a: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/Ce</a:t>
            </a:r>
            <a:r>
              <a:rPr lang="it-IT" altLang="it-IT" sz="32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0.68</a:t>
            </a: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Zr</a:t>
            </a:r>
            <a:r>
              <a:rPr lang="it-IT" altLang="it-IT" sz="32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0.32</a:t>
            </a: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it-IT" altLang="it-IT" sz="32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36094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079863" y="592182"/>
            <a:ext cx="7097486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070C0"/>
                </a:solidFill>
              </a:rPr>
              <a:t>Metal </a:t>
            </a:r>
            <a:r>
              <a:rPr lang="it-IT" sz="2400" dirty="0" err="1">
                <a:solidFill>
                  <a:srgbClr val="0070C0"/>
                </a:solidFill>
              </a:rPr>
              <a:t>nanoparticle</a:t>
            </a:r>
            <a:r>
              <a:rPr lang="it-IT" sz="2400" dirty="0">
                <a:solidFill>
                  <a:srgbClr val="0070C0"/>
                </a:solidFill>
              </a:rPr>
              <a:t> and </a:t>
            </a:r>
            <a:r>
              <a:rPr lang="it-IT" sz="2400" dirty="0" err="1">
                <a:solidFill>
                  <a:srgbClr val="0070C0"/>
                </a:solidFill>
              </a:rPr>
              <a:t>chemisorption</a:t>
            </a:r>
            <a:r>
              <a:rPr lang="it-IT" sz="2400" dirty="0">
                <a:solidFill>
                  <a:srgbClr val="0070C0"/>
                </a:solidFill>
              </a:rPr>
              <a:t> 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en-US" b="1" dirty="0"/>
              <a:t>Hydrogen spillover</a:t>
            </a:r>
            <a:r>
              <a:rPr lang="en-US" dirty="0"/>
              <a:t> is the migration of hydrogen atoms from the metal catalyst onto the nonmetal support or </a:t>
            </a:r>
            <a:r>
              <a:rPr lang="en-US" dirty="0" err="1"/>
              <a:t>adsorbate</a:t>
            </a:r>
            <a:endParaRPr lang="it-IT" dirty="0"/>
          </a:p>
          <a:p>
            <a:endParaRPr lang="it-IT" dirty="0"/>
          </a:p>
          <a:p>
            <a:r>
              <a:rPr lang="it-IT" dirty="0" err="1"/>
              <a:t>Reducible</a:t>
            </a:r>
            <a:r>
              <a:rPr lang="it-IT" dirty="0"/>
              <a:t> </a:t>
            </a:r>
            <a:r>
              <a:rPr lang="it-IT" dirty="0" err="1"/>
              <a:t>oxides</a:t>
            </a:r>
            <a:r>
              <a:rPr lang="it-IT" dirty="0"/>
              <a:t> TiO</a:t>
            </a:r>
            <a:r>
              <a:rPr lang="it-IT" baseline="-25000" dirty="0"/>
              <a:t>2</a:t>
            </a:r>
            <a:r>
              <a:rPr lang="it-IT" dirty="0"/>
              <a:t>, CeO</a:t>
            </a:r>
            <a:r>
              <a:rPr lang="it-IT" baseline="-25000" dirty="0"/>
              <a:t>2</a:t>
            </a:r>
          </a:p>
          <a:p>
            <a:endParaRPr lang="it-IT" dirty="0"/>
          </a:p>
          <a:p>
            <a:r>
              <a:rPr lang="it-IT" dirty="0" err="1"/>
              <a:t>Apparent</a:t>
            </a:r>
            <a:r>
              <a:rPr lang="it-IT" dirty="0"/>
              <a:t> </a:t>
            </a:r>
            <a:r>
              <a:rPr lang="it-IT" dirty="0" err="1"/>
              <a:t>Dispersion</a:t>
            </a:r>
            <a:r>
              <a:rPr lang="it-IT" dirty="0"/>
              <a:t> &gt;&gt;&gt; 100%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 err="1"/>
              <a:t>Low</a:t>
            </a:r>
            <a:r>
              <a:rPr lang="it-IT" dirty="0"/>
              <a:t> Temperature </a:t>
            </a:r>
            <a:r>
              <a:rPr lang="it-IT" dirty="0" err="1"/>
              <a:t>chemisorption</a:t>
            </a:r>
            <a:r>
              <a:rPr lang="it-IT" dirty="0"/>
              <a:t> (-90° C)</a:t>
            </a:r>
          </a:p>
          <a:p>
            <a:endParaRPr lang="it-IT" dirty="0"/>
          </a:p>
          <a:p>
            <a:r>
              <a:rPr lang="it-IT" dirty="0"/>
              <a:t>HR-TEM vs </a:t>
            </a:r>
            <a:r>
              <a:rPr lang="it-IT" dirty="0" err="1"/>
              <a:t>Chemisorption</a:t>
            </a:r>
            <a:r>
              <a:rPr lang="it-IT" dirty="0"/>
              <a:t> data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7080" y="2637586"/>
            <a:ext cx="329565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096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reeform 9"/>
          <p:cNvSpPr>
            <a:spLocks noChangeAspect="1"/>
          </p:cNvSpPr>
          <p:nvPr/>
        </p:nvSpPr>
        <p:spPr bwMode="auto">
          <a:xfrm>
            <a:off x="6286500" y="2255838"/>
            <a:ext cx="1905000" cy="500062"/>
          </a:xfrm>
          <a:custGeom>
            <a:avLst/>
            <a:gdLst>
              <a:gd name="T0" fmla="*/ 2147483647 w 2196"/>
              <a:gd name="T1" fmla="*/ 2147483647 h 654"/>
              <a:gd name="T2" fmla="*/ 2147483647 w 2196"/>
              <a:gd name="T3" fmla="*/ 2147483647 h 654"/>
              <a:gd name="T4" fmla="*/ 2147483647 w 2196"/>
              <a:gd name="T5" fmla="*/ 2147483647 h 654"/>
              <a:gd name="T6" fmla="*/ 2147483647 w 2196"/>
              <a:gd name="T7" fmla="*/ 2147483647 h 654"/>
              <a:gd name="T8" fmla="*/ 2147483647 w 2196"/>
              <a:gd name="T9" fmla="*/ 2147483647 h 654"/>
              <a:gd name="T10" fmla="*/ 2147483647 w 2196"/>
              <a:gd name="T11" fmla="*/ 2147483647 h 654"/>
              <a:gd name="T12" fmla="*/ 2147483647 w 2196"/>
              <a:gd name="T13" fmla="*/ 2147483647 h 654"/>
              <a:gd name="T14" fmla="*/ 2147483647 w 2196"/>
              <a:gd name="T15" fmla="*/ 2147483647 h 654"/>
              <a:gd name="T16" fmla="*/ 2147483647 w 2196"/>
              <a:gd name="T17" fmla="*/ 2147483647 h 654"/>
              <a:gd name="T18" fmla="*/ 2147483647 w 2196"/>
              <a:gd name="T19" fmla="*/ 0 h 654"/>
              <a:gd name="T20" fmla="*/ 2147483647 w 2196"/>
              <a:gd name="T21" fmla="*/ 2147483647 h 654"/>
              <a:gd name="T22" fmla="*/ 2147483647 w 2196"/>
              <a:gd name="T23" fmla="*/ 2147483647 h 654"/>
              <a:gd name="T24" fmla="*/ 2147483647 w 2196"/>
              <a:gd name="T25" fmla="*/ 2147483647 h 654"/>
              <a:gd name="T26" fmla="*/ 2147483647 w 2196"/>
              <a:gd name="T27" fmla="*/ 2147483647 h 654"/>
              <a:gd name="T28" fmla="*/ 2147483647 w 2196"/>
              <a:gd name="T29" fmla="*/ 2147483647 h 654"/>
              <a:gd name="T30" fmla="*/ 2147483647 w 2196"/>
              <a:gd name="T31" fmla="*/ 2147483647 h 654"/>
              <a:gd name="T32" fmla="*/ 2147483647 w 2196"/>
              <a:gd name="T33" fmla="*/ 2147483647 h 654"/>
              <a:gd name="T34" fmla="*/ 2147483647 w 2196"/>
              <a:gd name="T35" fmla="*/ 2147483647 h 654"/>
              <a:gd name="T36" fmla="*/ 2147483647 w 2196"/>
              <a:gd name="T37" fmla="*/ 2147483647 h 65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196"/>
              <a:gd name="T58" fmla="*/ 0 h 654"/>
              <a:gd name="T59" fmla="*/ 2196 w 2196"/>
              <a:gd name="T60" fmla="*/ 654 h 65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196" h="654">
                <a:moveTo>
                  <a:pt x="2176" y="641"/>
                </a:moveTo>
                <a:cubicBezTo>
                  <a:pt x="1510" y="653"/>
                  <a:pt x="924" y="654"/>
                  <a:pt x="228" y="649"/>
                </a:cubicBezTo>
                <a:cubicBezTo>
                  <a:pt x="159" y="643"/>
                  <a:pt x="90" y="641"/>
                  <a:pt x="23" y="625"/>
                </a:cubicBezTo>
                <a:cubicBezTo>
                  <a:pt x="17" y="619"/>
                  <a:pt x="7" y="616"/>
                  <a:pt x="6" y="608"/>
                </a:cubicBezTo>
                <a:cubicBezTo>
                  <a:pt x="0" y="550"/>
                  <a:pt x="32" y="482"/>
                  <a:pt x="64" y="436"/>
                </a:cubicBezTo>
                <a:cubicBezTo>
                  <a:pt x="74" y="406"/>
                  <a:pt x="92" y="398"/>
                  <a:pt x="105" y="370"/>
                </a:cubicBezTo>
                <a:cubicBezTo>
                  <a:pt x="148" y="281"/>
                  <a:pt x="236" y="176"/>
                  <a:pt x="327" y="132"/>
                </a:cubicBezTo>
                <a:cubicBezTo>
                  <a:pt x="339" y="119"/>
                  <a:pt x="360" y="90"/>
                  <a:pt x="376" y="82"/>
                </a:cubicBezTo>
                <a:cubicBezTo>
                  <a:pt x="424" y="58"/>
                  <a:pt x="489" y="50"/>
                  <a:pt x="541" y="41"/>
                </a:cubicBezTo>
                <a:cubicBezTo>
                  <a:pt x="599" y="31"/>
                  <a:pt x="655" y="10"/>
                  <a:pt x="713" y="0"/>
                </a:cubicBezTo>
                <a:cubicBezTo>
                  <a:pt x="916" y="8"/>
                  <a:pt x="1119" y="19"/>
                  <a:pt x="1321" y="33"/>
                </a:cubicBezTo>
                <a:cubicBezTo>
                  <a:pt x="1416" y="52"/>
                  <a:pt x="1499" y="100"/>
                  <a:pt x="1593" y="123"/>
                </a:cubicBezTo>
                <a:cubicBezTo>
                  <a:pt x="1640" y="172"/>
                  <a:pt x="1590" y="130"/>
                  <a:pt x="1675" y="156"/>
                </a:cubicBezTo>
                <a:cubicBezTo>
                  <a:pt x="1693" y="161"/>
                  <a:pt x="1707" y="175"/>
                  <a:pt x="1724" y="181"/>
                </a:cubicBezTo>
                <a:cubicBezTo>
                  <a:pt x="1753" y="209"/>
                  <a:pt x="1782" y="238"/>
                  <a:pt x="1814" y="263"/>
                </a:cubicBezTo>
                <a:cubicBezTo>
                  <a:pt x="1851" y="292"/>
                  <a:pt x="1894" y="314"/>
                  <a:pt x="1930" y="345"/>
                </a:cubicBezTo>
                <a:cubicBezTo>
                  <a:pt x="1983" y="391"/>
                  <a:pt x="2027" y="447"/>
                  <a:pt x="2086" y="485"/>
                </a:cubicBezTo>
                <a:cubicBezTo>
                  <a:pt x="2108" y="519"/>
                  <a:pt x="2139" y="555"/>
                  <a:pt x="2168" y="584"/>
                </a:cubicBezTo>
                <a:cubicBezTo>
                  <a:pt x="2185" y="637"/>
                  <a:pt x="2196" y="621"/>
                  <a:pt x="2176" y="641"/>
                </a:cubicBezTo>
                <a:close/>
              </a:path>
            </a:pathLst>
          </a:custGeom>
          <a:solidFill>
            <a:srgbClr val="FF9900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7891" name="Freeform 10"/>
          <p:cNvSpPr>
            <a:spLocks noChangeAspect="1"/>
          </p:cNvSpPr>
          <p:nvPr/>
        </p:nvSpPr>
        <p:spPr bwMode="auto">
          <a:xfrm>
            <a:off x="5448300" y="2636838"/>
            <a:ext cx="3390900" cy="1020762"/>
          </a:xfrm>
          <a:custGeom>
            <a:avLst/>
            <a:gdLst>
              <a:gd name="T0" fmla="*/ 2147483647 w 4452"/>
              <a:gd name="T1" fmla="*/ 2147483647 h 1964"/>
              <a:gd name="T2" fmla="*/ 2147483647 w 4452"/>
              <a:gd name="T3" fmla="*/ 2147483647 h 1964"/>
              <a:gd name="T4" fmla="*/ 2147483647 w 4452"/>
              <a:gd name="T5" fmla="*/ 2147483647 h 1964"/>
              <a:gd name="T6" fmla="*/ 2147483647 w 4452"/>
              <a:gd name="T7" fmla="*/ 2147483647 h 1964"/>
              <a:gd name="T8" fmla="*/ 2147483647 w 4452"/>
              <a:gd name="T9" fmla="*/ 2147483647 h 1964"/>
              <a:gd name="T10" fmla="*/ 2147483647 w 4452"/>
              <a:gd name="T11" fmla="*/ 2147483647 h 1964"/>
              <a:gd name="T12" fmla="*/ 2147483647 w 4452"/>
              <a:gd name="T13" fmla="*/ 2147483647 h 1964"/>
              <a:gd name="T14" fmla="*/ 2147483647 w 4452"/>
              <a:gd name="T15" fmla="*/ 2147483647 h 1964"/>
              <a:gd name="T16" fmla="*/ 2147483647 w 4452"/>
              <a:gd name="T17" fmla="*/ 2147483647 h 1964"/>
              <a:gd name="T18" fmla="*/ 2147483647 w 4452"/>
              <a:gd name="T19" fmla="*/ 2147483647 h 1964"/>
              <a:gd name="T20" fmla="*/ 2147483647 w 4452"/>
              <a:gd name="T21" fmla="*/ 2147483647 h 1964"/>
              <a:gd name="T22" fmla="*/ 2147483647 w 4452"/>
              <a:gd name="T23" fmla="*/ 2147483647 h 1964"/>
              <a:gd name="T24" fmla="*/ 2147483647 w 4452"/>
              <a:gd name="T25" fmla="*/ 2147483647 h 1964"/>
              <a:gd name="T26" fmla="*/ 2147483647 w 4452"/>
              <a:gd name="T27" fmla="*/ 2147483647 h 1964"/>
              <a:gd name="T28" fmla="*/ 0 w 4452"/>
              <a:gd name="T29" fmla="*/ 2147483647 h 1964"/>
              <a:gd name="T30" fmla="*/ 2147483647 w 4452"/>
              <a:gd name="T31" fmla="*/ 2147483647 h 1964"/>
              <a:gd name="T32" fmla="*/ 2147483647 w 4452"/>
              <a:gd name="T33" fmla="*/ 2147483647 h 1964"/>
              <a:gd name="T34" fmla="*/ 2147483647 w 4452"/>
              <a:gd name="T35" fmla="*/ 2147483647 h 1964"/>
              <a:gd name="T36" fmla="*/ 2147483647 w 4452"/>
              <a:gd name="T37" fmla="*/ 2147483647 h 1964"/>
              <a:gd name="T38" fmla="*/ 2147483647 w 4452"/>
              <a:gd name="T39" fmla="*/ 2147483647 h 1964"/>
              <a:gd name="T40" fmla="*/ 2147483647 w 4452"/>
              <a:gd name="T41" fmla="*/ 2147483647 h 1964"/>
              <a:gd name="T42" fmla="*/ 2147483647 w 4452"/>
              <a:gd name="T43" fmla="*/ 2147483647 h 1964"/>
              <a:gd name="T44" fmla="*/ 2147483647 w 4452"/>
              <a:gd name="T45" fmla="*/ 2147483647 h 1964"/>
              <a:gd name="T46" fmla="*/ 2147483647 w 4452"/>
              <a:gd name="T47" fmla="*/ 2147483647 h 1964"/>
              <a:gd name="T48" fmla="*/ 2147483647 w 4452"/>
              <a:gd name="T49" fmla="*/ 2147483647 h 1964"/>
              <a:gd name="T50" fmla="*/ 2147483647 w 4452"/>
              <a:gd name="T51" fmla="*/ 2147483647 h 1964"/>
              <a:gd name="T52" fmla="*/ 2147483647 w 4452"/>
              <a:gd name="T53" fmla="*/ 2147483647 h 1964"/>
              <a:gd name="T54" fmla="*/ 2147483647 w 4452"/>
              <a:gd name="T55" fmla="*/ 2147483647 h 1964"/>
              <a:gd name="T56" fmla="*/ 2147483647 w 4452"/>
              <a:gd name="T57" fmla="*/ 2147483647 h 1964"/>
              <a:gd name="T58" fmla="*/ 2147483647 w 4452"/>
              <a:gd name="T59" fmla="*/ 2147483647 h 1964"/>
              <a:gd name="T60" fmla="*/ 2147483647 w 4452"/>
              <a:gd name="T61" fmla="*/ 2147483647 h 1964"/>
              <a:gd name="T62" fmla="*/ 2147483647 w 4452"/>
              <a:gd name="T63" fmla="*/ 2147483647 h 1964"/>
              <a:gd name="T64" fmla="*/ 2147483647 w 4452"/>
              <a:gd name="T65" fmla="*/ 2147483647 h 1964"/>
              <a:gd name="T66" fmla="*/ 2147483647 w 4452"/>
              <a:gd name="T67" fmla="*/ 2147483647 h 1964"/>
              <a:gd name="T68" fmla="*/ 2147483647 w 4452"/>
              <a:gd name="T69" fmla="*/ 2147483647 h 1964"/>
              <a:gd name="T70" fmla="*/ 2147483647 w 4452"/>
              <a:gd name="T71" fmla="*/ 2147483647 h 1964"/>
              <a:gd name="T72" fmla="*/ 2147483647 w 4452"/>
              <a:gd name="T73" fmla="*/ 2147483647 h 1964"/>
              <a:gd name="T74" fmla="*/ 2147483647 w 4452"/>
              <a:gd name="T75" fmla="*/ 2147483647 h 1964"/>
              <a:gd name="T76" fmla="*/ 2147483647 w 4452"/>
              <a:gd name="T77" fmla="*/ 2147483647 h 1964"/>
              <a:gd name="T78" fmla="*/ 2147483647 w 4452"/>
              <a:gd name="T79" fmla="*/ 2147483647 h 1964"/>
              <a:gd name="T80" fmla="*/ 2147483647 w 4452"/>
              <a:gd name="T81" fmla="*/ 2147483647 h 1964"/>
              <a:gd name="T82" fmla="*/ 2147483647 w 4452"/>
              <a:gd name="T83" fmla="*/ 2147483647 h 1964"/>
              <a:gd name="T84" fmla="*/ 2147483647 w 4452"/>
              <a:gd name="T85" fmla="*/ 2147483647 h 1964"/>
              <a:gd name="T86" fmla="*/ 2147483647 w 4452"/>
              <a:gd name="T87" fmla="*/ 2147483647 h 1964"/>
              <a:gd name="T88" fmla="*/ 2147483647 w 4452"/>
              <a:gd name="T89" fmla="*/ 2147483647 h 1964"/>
              <a:gd name="T90" fmla="*/ 2147483647 w 4452"/>
              <a:gd name="T91" fmla="*/ 2147483647 h 1964"/>
              <a:gd name="T92" fmla="*/ 2147483647 w 4452"/>
              <a:gd name="T93" fmla="*/ 2147483647 h 1964"/>
              <a:gd name="T94" fmla="*/ 2147483647 w 4452"/>
              <a:gd name="T95" fmla="*/ 0 h 1964"/>
              <a:gd name="T96" fmla="*/ 2147483647 w 4452"/>
              <a:gd name="T97" fmla="*/ 2147483647 h 1964"/>
              <a:gd name="T98" fmla="*/ 2147483647 w 4452"/>
              <a:gd name="T99" fmla="*/ 2147483647 h 1964"/>
              <a:gd name="T100" fmla="*/ 2147483647 w 4452"/>
              <a:gd name="T101" fmla="*/ 2147483647 h 1964"/>
              <a:gd name="T102" fmla="*/ 2147483647 w 4452"/>
              <a:gd name="T103" fmla="*/ 2147483647 h 1964"/>
              <a:gd name="T104" fmla="*/ 2147483647 w 4452"/>
              <a:gd name="T105" fmla="*/ 2147483647 h 196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452"/>
              <a:gd name="T160" fmla="*/ 0 h 1964"/>
              <a:gd name="T161" fmla="*/ 4452 w 4452"/>
              <a:gd name="T162" fmla="*/ 1964 h 196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452" h="1964">
                <a:moveTo>
                  <a:pt x="2210" y="172"/>
                </a:moveTo>
                <a:cubicBezTo>
                  <a:pt x="2132" y="177"/>
                  <a:pt x="2077" y="182"/>
                  <a:pt x="2005" y="205"/>
                </a:cubicBezTo>
                <a:cubicBezTo>
                  <a:pt x="1797" y="195"/>
                  <a:pt x="1586" y="189"/>
                  <a:pt x="1380" y="164"/>
                </a:cubicBezTo>
                <a:cubicBezTo>
                  <a:pt x="1364" y="158"/>
                  <a:pt x="1348" y="151"/>
                  <a:pt x="1331" y="147"/>
                </a:cubicBezTo>
                <a:cubicBezTo>
                  <a:pt x="1298" y="140"/>
                  <a:pt x="1232" y="131"/>
                  <a:pt x="1232" y="131"/>
                </a:cubicBezTo>
                <a:cubicBezTo>
                  <a:pt x="1180" y="114"/>
                  <a:pt x="1171" y="99"/>
                  <a:pt x="1117" y="90"/>
                </a:cubicBezTo>
                <a:cubicBezTo>
                  <a:pt x="1097" y="83"/>
                  <a:pt x="1080" y="71"/>
                  <a:pt x="1060" y="65"/>
                </a:cubicBezTo>
                <a:cubicBezTo>
                  <a:pt x="1033" y="57"/>
                  <a:pt x="1005" y="56"/>
                  <a:pt x="978" y="49"/>
                </a:cubicBezTo>
                <a:cubicBezTo>
                  <a:pt x="889" y="3"/>
                  <a:pt x="801" y="28"/>
                  <a:pt x="698" y="32"/>
                </a:cubicBezTo>
                <a:cubicBezTo>
                  <a:pt x="627" y="47"/>
                  <a:pt x="553" y="61"/>
                  <a:pt x="484" y="82"/>
                </a:cubicBezTo>
                <a:cubicBezTo>
                  <a:pt x="437" y="96"/>
                  <a:pt x="402" y="115"/>
                  <a:pt x="353" y="123"/>
                </a:cubicBezTo>
                <a:cubicBezTo>
                  <a:pt x="261" y="192"/>
                  <a:pt x="311" y="165"/>
                  <a:pt x="189" y="205"/>
                </a:cubicBezTo>
                <a:cubicBezTo>
                  <a:pt x="172" y="211"/>
                  <a:pt x="139" y="221"/>
                  <a:pt x="139" y="221"/>
                </a:cubicBezTo>
                <a:cubicBezTo>
                  <a:pt x="100" y="261"/>
                  <a:pt x="65" y="301"/>
                  <a:pt x="32" y="345"/>
                </a:cubicBezTo>
                <a:cubicBezTo>
                  <a:pt x="18" y="383"/>
                  <a:pt x="0" y="419"/>
                  <a:pt x="0" y="460"/>
                </a:cubicBezTo>
                <a:cubicBezTo>
                  <a:pt x="0" y="608"/>
                  <a:pt x="17" y="724"/>
                  <a:pt x="41" y="862"/>
                </a:cubicBezTo>
                <a:cubicBezTo>
                  <a:pt x="49" y="909"/>
                  <a:pt x="59" y="986"/>
                  <a:pt x="82" y="1027"/>
                </a:cubicBezTo>
                <a:cubicBezTo>
                  <a:pt x="93" y="1047"/>
                  <a:pt x="115" y="1060"/>
                  <a:pt x="131" y="1076"/>
                </a:cubicBezTo>
                <a:cubicBezTo>
                  <a:pt x="154" y="1142"/>
                  <a:pt x="197" y="1175"/>
                  <a:pt x="246" y="1224"/>
                </a:cubicBezTo>
                <a:cubicBezTo>
                  <a:pt x="285" y="1263"/>
                  <a:pt x="323" y="1316"/>
                  <a:pt x="378" y="1323"/>
                </a:cubicBezTo>
                <a:cubicBezTo>
                  <a:pt x="467" y="1334"/>
                  <a:pt x="552" y="1360"/>
                  <a:pt x="641" y="1372"/>
                </a:cubicBezTo>
                <a:cubicBezTo>
                  <a:pt x="820" y="1396"/>
                  <a:pt x="766" y="1388"/>
                  <a:pt x="986" y="1397"/>
                </a:cubicBezTo>
                <a:cubicBezTo>
                  <a:pt x="1097" y="1408"/>
                  <a:pt x="1206" y="1416"/>
                  <a:pt x="1315" y="1438"/>
                </a:cubicBezTo>
                <a:cubicBezTo>
                  <a:pt x="1424" y="1492"/>
                  <a:pt x="1527" y="1563"/>
                  <a:pt x="1643" y="1602"/>
                </a:cubicBezTo>
                <a:cubicBezTo>
                  <a:pt x="1686" y="1616"/>
                  <a:pt x="1775" y="1635"/>
                  <a:pt x="1775" y="1635"/>
                </a:cubicBezTo>
                <a:cubicBezTo>
                  <a:pt x="1875" y="1735"/>
                  <a:pt x="2049" y="1842"/>
                  <a:pt x="2186" y="1881"/>
                </a:cubicBezTo>
                <a:cubicBezTo>
                  <a:pt x="2345" y="1927"/>
                  <a:pt x="2563" y="1919"/>
                  <a:pt x="2728" y="1931"/>
                </a:cubicBezTo>
                <a:cubicBezTo>
                  <a:pt x="2905" y="1944"/>
                  <a:pt x="3076" y="1957"/>
                  <a:pt x="3254" y="1964"/>
                </a:cubicBezTo>
                <a:cubicBezTo>
                  <a:pt x="3467" y="1958"/>
                  <a:pt x="3669" y="1948"/>
                  <a:pt x="3879" y="1923"/>
                </a:cubicBezTo>
                <a:cubicBezTo>
                  <a:pt x="3946" y="1900"/>
                  <a:pt x="4007" y="1876"/>
                  <a:pt x="4076" y="1865"/>
                </a:cubicBezTo>
                <a:cubicBezTo>
                  <a:pt x="4092" y="1849"/>
                  <a:pt x="4106" y="1829"/>
                  <a:pt x="4125" y="1816"/>
                </a:cubicBezTo>
                <a:cubicBezTo>
                  <a:pt x="4140" y="1806"/>
                  <a:pt x="4161" y="1810"/>
                  <a:pt x="4175" y="1799"/>
                </a:cubicBezTo>
                <a:cubicBezTo>
                  <a:pt x="4244" y="1745"/>
                  <a:pt x="4274" y="1700"/>
                  <a:pt x="4323" y="1635"/>
                </a:cubicBezTo>
                <a:cubicBezTo>
                  <a:pt x="4371" y="1489"/>
                  <a:pt x="4294" y="1700"/>
                  <a:pt x="4388" y="1536"/>
                </a:cubicBezTo>
                <a:cubicBezTo>
                  <a:pt x="4416" y="1486"/>
                  <a:pt x="4427" y="1381"/>
                  <a:pt x="4438" y="1323"/>
                </a:cubicBezTo>
                <a:cubicBezTo>
                  <a:pt x="4446" y="1211"/>
                  <a:pt x="4452" y="1205"/>
                  <a:pt x="4438" y="1093"/>
                </a:cubicBezTo>
                <a:cubicBezTo>
                  <a:pt x="4433" y="1056"/>
                  <a:pt x="4418" y="1015"/>
                  <a:pt x="4413" y="977"/>
                </a:cubicBezTo>
                <a:cubicBezTo>
                  <a:pt x="4407" y="807"/>
                  <a:pt x="4403" y="662"/>
                  <a:pt x="4364" y="501"/>
                </a:cubicBezTo>
                <a:cubicBezTo>
                  <a:pt x="4351" y="446"/>
                  <a:pt x="4363" y="445"/>
                  <a:pt x="4339" y="386"/>
                </a:cubicBezTo>
                <a:cubicBezTo>
                  <a:pt x="4319" y="335"/>
                  <a:pt x="4255" y="293"/>
                  <a:pt x="4216" y="254"/>
                </a:cubicBezTo>
                <a:cubicBezTo>
                  <a:pt x="4194" y="232"/>
                  <a:pt x="4172" y="211"/>
                  <a:pt x="4150" y="189"/>
                </a:cubicBezTo>
                <a:cubicBezTo>
                  <a:pt x="4138" y="177"/>
                  <a:pt x="4116" y="145"/>
                  <a:pt x="4101" y="139"/>
                </a:cubicBezTo>
                <a:cubicBezTo>
                  <a:pt x="4085" y="133"/>
                  <a:pt x="4068" y="134"/>
                  <a:pt x="4051" y="131"/>
                </a:cubicBezTo>
                <a:cubicBezTo>
                  <a:pt x="4043" y="126"/>
                  <a:pt x="4034" y="121"/>
                  <a:pt x="4027" y="115"/>
                </a:cubicBezTo>
                <a:cubicBezTo>
                  <a:pt x="4018" y="107"/>
                  <a:pt x="4012" y="97"/>
                  <a:pt x="4002" y="90"/>
                </a:cubicBezTo>
                <a:cubicBezTo>
                  <a:pt x="3973" y="69"/>
                  <a:pt x="3954" y="72"/>
                  <a:pt x="3920" y="57"/>
                </a:cubicBezTo>
                <a:cubicBezTo>
                  <a:pt x="3897" y="47"/>
                  <a:pt x="3878" y="29"/>
                  <a:pt x="3854" y="24"/>
                </a:cubicBezTo>
                <a:cubicBezTo>
                  <a:pt x="3778" y="9"/>
                  <a:pt x="3701" y="7"/>
                  <a:pt x="3624" y="0"/>
                </a:cubicBezTo>
                <a:cubicBezTo>
                  <a:pt x="3473" y="3"/>
                  <a:pt x="3323" y="3"/>
                  <a:pt x="3172" y="8"/>
                </a:cubicBezTo>
                <a:cubicBezTo>
                  <a:pt x="3033" y="12"/>
                  <a:pt x="2892" y="59"/>
                  <a:pt x="2753" y="73"/>
                </a:cubicBezTo>
                <a:cubicBezTo>
                  <a:pt x="2659" y="99"/>
                  <a:pt x="2562" y="101"/>
                  <a:pt x="2465" y="106"/>
                </a:cubicBezTo>
                <a:cubicBezTo>
                  <a:pt x="2399" y="118"/>
                  <a:pt x="2333" y="132"/>
                  <a:pt x="2268" y="147"/>
                </a:cubicBezTo>
                <a:cubicBezTo>
                  <a:pt x="2255" y="150"/>
                  <a:pt x="2191" y="153"/>
                  <a:pt x="2210" y="172"/>
                </a:cubicBezTo>
                <a:close/>
              </a:path>
            </a:pathLst>
          </a:custGeom>
          <a:solidFill>
            <a:srgbClr val="DDDDDD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7892" name="Text Box 11"/>
          <p:cNvSpPr txBox="1">
            <a:spLocks noChangeAspect="1" noChangeArrowheads="1"/>
          </p:cNvSpPr>
          <p:nvPr/>
        </p:nvSpPr>
        <p:spPr bwMode="auto">
          <a:xfrm>
            <a:off x="7459663" y="2965450"/>
            <a:ext cx="952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it-IT" sz="1400" b="1"/>
              <a:t>Support</a:t>
            </a:r>
          </a:p>
        </p:txBody>
      </p:sp>
      <p:sp>
        <p:nvSpPr>
          <p:cNvPr id="37893" name="Text Box 12"/>
          <p:cNvSpPr txBox="1">
            <a:spLocks noChangeAspect="1" noChangeArrowheads="1"/>
          </p:cNvSpPr>
          <p:nvPr/>
        </p:nvSpPr>
        <p:spPr bwMode="auto">
          <a:xfrm>
            <a:off x="6523038" y="2349500"/>
            <a:ext cx="1260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it-IT" sz="1400" b="1" dirty="0"/>
              <a:t>Noble metal</a:t>
            </a:r>
          </a:p>
        </p:txBody>
      </p:sp>
      <p:sp>
        <p:nvSpPr>
          <p:cNvPr id="37894" name="Oval 13"/>
          <p:cNvSpPr>
            <a:spLocks noChangeAspect="1" noChangeArrowheads="1"/>
          </p:cNvSpPr>
          <p:nvPr/>
        </p:nvSpPr>
        <p:spPr bwMode="auto">
          <a:xfrm>
            <a:off x="6324600" y="2408238"/>
            <a:ext cx="114300" cy="114300"/>
          </a:xfrm>
          <a:prstGeom prst="ellipse">
            <a:avLst/>
          </a:prstGeom>
          <a:solidFill>
            <a:srgbClr val="FF33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7895" name="Oval 14"/>
          <p:cNvSpPr>
            <a:spLocks noChangeAspect="1" noChangeArrowheads="1"/>
          </p:cNvSpPr>
          <p:nvPr/>
        </p:nvSpPr>
        <p:spPr bwMode="auto">
          <a:xfrm>
            <a:off x="6705600" y="1455738"/>
            <a:ext cx="114300" cy="1143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7896" name="Oval 15"/>
          <p:cNvSpPr>
            <a:spLocks noChangeAspect="1" noChangeArrowheads="1"/>
          </p:cNvSpPr>
          <p:nvPr/>
        </p:nvSpPr>
        <p:spPr bwMode="auto">
          <a:xfrm>
            <a:off x="6781800" y="1455738"/>
            <a:ext cx="114300" cy="114300"/>
          </a:xfrm>
          <a:prstGeom prst="ellipse">
            <a:avLst/>
          </a:prstGeom>
          <a:solidFill>
            <a:srgbClr val="FF33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7897" name="Oval 16"/>
          <p:cNvSpPr>
            <a:spLocks noChangeAspect="1" noChangeArrowheads="1"/>
          </p:cNvSpPr>
          <p:nvPr/>
        </p:nvSpPr>
        <p:spPr bwMode="auto">
          <a:xfrm>
            <a:off x="6591300" y="2217738"/>
            <a:ext cx="114300" cy="1143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7898" name="Oval 17"/>
          <p:cNvSpPr>
            <a:spLocks noChangeAspect="1" noChangeArrowheads="1"/>
          </p:cNvSpPr>
          <p:nvPr/>
        </p:nvSpPr>
        <p:spPr bwMode="auto">
          <a:xfrm>
            <a:off x="6934200" y="2141538"/>
            <a:ext cx="114300" cy="114300"/>
          </a:xfrm>
          <a:prstGeom prst="ellipse">
            <a:avLst/>
          </a:prstGeom>
          <a:solidFill>
            <a:srgbClr val="FF33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7899" name="Line 18"/>
          <p:cNvSpPr>
            <a:spLocks noChangeAspect="1" noChangeShapeType="1"/>
          </p:cNvSpPr>
          <p:nvPr/>
        </p:nvSpPr>
        <p:spPr bwMode="auto">
          <a:xfrm>
            <a:off x="6819900" y="1608138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7900" name="Freeform 19"/>
          <p:cNvSpPr>
            <a:spLocks noChangeAspect="1"/>
          </p:cNvSpPr>
          <p:nvPr/>
        </p:nvSpPr>
        <p:spPr bwMode="auto">
          <a:xfrm>
            <a:off x="6705600" y="2065338"/>
            <a:ext cx="114300" cy="190500"/>
          </a:xfrm>
          <a:custGeom>
            <a:avLst/>
            <a:gdLst>
              <a:gd name="T0" fmla="*/ 2147483647 w 397"/>
              <a:gd name="T1" fmla="*/ 0 h 636"/>
              <a:gd name="T2" fmla="*/ 2147483647 w 397"/>
              <a:gd name="T3" fmla="*/ 2147483647 h 636"/>
              <a:gd name="T4" fmla="*/ 0 w 397"/>
              <a:gd name="T5" fmla="*/ 2147483647 h 636"/>
              <a:gd name="T6" fmla="*/ 0 60000 65536"/>
              <a:gd name="T7" fmla="*/ 0 60000 65536"/>
              <a:gd name="T8" fmla="*/ 0 60000 65536"/>
              <a:gd name="T9" fmla="*/ 0 w 397"/>
              <a:gd name="T10" fmla="*/ 0 h 636"/>
              <a:gd name="T11" fmla="*/ 397 w 397"/>
              <a:gd name="T12" fmla="*/ 636 h 6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7" h="636">
                <a:moveTo>
                  <a:pt x="369" y="0"/>
                </a:moveTo>
                <a:cubicBezTo>
                  <a:pt x="365" y="84"/>
                  <a:pt x="397" y="399"/>
                  <a:pt x="336" y="505"/>
                </a:cubicBezTo>
                <a:cubicBezTo>
                  <a:pt x="275" y="611"/>
                  <a:pt x="56" y="614"/>
                  <a:pt x="0" y="636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7901" name="Freeform 20"/>
          <p:cNvSpPr>
            <a:spLocks noChangeAspect="1"/>
          </p:cNvSpPr>
          <p:nvPr/>
        </p:nvSpPr>
        <p:spPr bwMode="auto">
          <a:xfrm>
            <a:off x="6819900" y="2179638"/>
            <a:ext cx="107950" cy="69850"/>
          </a:xfrm>
          <a:custGeom>
            <a:avLst/>
            <a:gdLst>
              <a:gd name="T0" fmla="*/ 0 w 136"/>
              <a:gd name="T1" fmla="*/ 0 h 88"/>
              <a:gd name="T2" fmla="*/ 2147483647 w 136"/>
              <a:gd name="T3" fmla="*/ 2147483647 h 88"/>
              <a:gd name="T4" fmla="*/ 2147483647 w 136"/>
              <a:gd name="T5" fmla="*/ 2147483647 h 88"/>
              <a:gd name="T6" fmla="*/ 0 60000 65536"/>
              <a:gd name="T7" fmla="*/ 0 60000 65536"/>
              <a:gd name="T8" fmla="*/ 0 60000 65536"/>
              <a:gd name="T9" fmla="*/ 0 w 136"/>
              <a:gd name="T10" fmla="*/ 0 h 88"/>
              <a:gd name="T11" fmla="*/ 136 w 136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" h="88">
                <a:moveTo>
                  <a:pt x="0" y="0"/>
                </a:moveTo>
                <a:cubicBezTo>
                  <a:pt x="6" y="13"/>
                  <a:pt x="14" y="66"/>
                  <a:pt x="37" y="77"/>
                </a:cubicBezTo>
                <a:cubicBezTo>
                  <a:pt x="60" y="88"/>
                  <a:pt x="116" y="71"/>
                  <a:pt x="136" y="69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cxnSp>
        <p:nvCxnSpPr>
          <p:cNvPr id="37902" name="AutoShape 21"/>
          <p:cNvCxnSpPr>
            <a:cxnSpLocks noChangeAspect="1" noChangeShapeType="1"/>
          </p:cNvCxnSpPr>
          <p:nvPr/>
        </p:nvCxnSpPr>
        <p:spPr bwMode="auto">
          <a:xfrm rot="5400000">
            <a:off x="6800850" y="827088"/>
            <a:ext cx="571500" cy="533400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903" name="Text Box 22"/>
          <p:cNvSpPr txBox="1">
            <a:spLocks noChangeAspect="1" noChangeArrowheads="1"/>
          </p:cNvSpPr>
          <p:nvPr/>
        </p:nvSpPr>
        <p:spPr bwMode="auto">
          <a:xfrm>
            <a:off x="6945313" y="1309688"/>
            <a:ext cx="7127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it-IT" sz="1800" b="1">
                <a:solidFill>
                  <a:srgbClr val="FF0000"/>
                </a:solidFill>
              </a:rPr>
              <a:t>H</a:t>
            </a:r>
            <a:r>
              <a:rPr lang="en-GB" altLang="it-IT" sz="1800" b="1" baseline="-25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7904" name="Oval 23"/>
          <p:cNvSpPr>
            <a:spLocks noChangeAspect="1" noChangeArrowheads="1"/>
          </p:cNvSpPr>
          <p:nvPr/>
        </p:nvSpPr>
        <p:spPr bwMode="auto">
          <a:xfrm>
            <a:off x="6488113" y="2281238"/>
            <a:ext cx="114300" cy="1143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7905" name="Freeform 24"/>
          <p:cNvSpPr>
            <a:spLocks/>
          </p:cNvSpPr>
          <p:nvPr/>
        </p:nvSpPr>
        <p:spPr bwMode="auto">
          <a:xfrm>
            <a:off x="7877175" y="2393950"/>
            <a:ext cx="638175" cy="277813"/>
          </a:xfrm>
          <a:custGeom>
            <a:avLst/>
            <a:gdLst>
              <a:gd name="T0" fmla="*/ 2147483647 w 402"/>
              <a:gd name="T1" fmla="*/ 2147483647 h 175"/>
              <a:gd name="T2" fmla="*/ 2147483647 w 402"/>
              <a:gd name="T3" fmla="*/ 2147483647 h 175"/>
              <a:gd name="T4" fmla="*/ 2147483647 w 402"/>
              <a:gd name="T5" fmla="*/ 2147483647 h 175"/>
              <a:gd name="T6" fmla="*/ 2147483647 w 402"/>
              <a:gd name="T7" fmla="*/ 2147483647 h 175"/>
              <a:gd name="T8" fmla="*/ 2147483647 w 402"/>
              <a:gd name="T9" fmla="*/ 2147483647 h 175"/>
              <a:gd name="T10" fmla="*/ 2147483647 w 402"/>
              <a:gd name="T11" fmla="*/ 2147483647 h 175"/>
              <a:gd name="T12" fmla="*/ 2147483647 w 402"/>
              <a:gd name="T13" fmla="*/ 2147483647 h 17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02"/>
              <a:gd name="T22" fmla="*/ 0 h 175"/>
              <a:gd name="T23" fmla="*/ 402 w 402"/>
              <a:gd name="T24" fmla="*/ 175 h 17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02" h="175">
                <a:moveTo>
                  <a:pt x="321" y="157"/>
                </a:moveTo>
                <a:cubicBezTo>
                  <a:pt x="245" y="148"/>
                  <a:pt x="172" y="131"/>
                  <a:pt x="96" y="121"/>
                </a:cubicBezTo>
                <a:cubicBezTo>
                  <a:pt x="56" y="109"/>
                  <a:pt x="0" y="61"/>
                  <a:pt x="33" y="49"/>
                </a:cubicBezTo>
                <a:cubicBezTo>
                  <a:pt x="66" y="37"/>
                  <a:pt x="236" y="40"/>
                  <a:pt x="294" y="49"/>
                </a:cubicBezTo>
                <a:cubicBezTo>
                  <a:pt x="319" y="173"/>
                  <a:pt x="269" y="0"/>
                  <a:pt x="384" y="103"/>
                </a:cubicBezTo>
                <a:cubicBezTo>
                  <a:pt x="402" y="119"/>
                  <a:pt x="393" y="175"/>
                  <a:pt x="393" y="175"/>
                </a:cubicBezTo>
                <a:lnTo>
                  <a:pt x="366" y="124"/>
                </a:lnTo>
              </a:path>
            </a:pathLst>
          </a:custGeom>
          <a:solidFill>
            <a:srgbClr val="DDDDDD"/>
          </a:solidFill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7906" name="Freeform 25"/>
          <p:cNvSpPr>
            <a:spLocks/>
          </p:cNvSpPr>
          <p:nvPr/>
        </p:nvSpPr>
        <p:spPr bwMode="auto">
          <a:xfrm>
            <a:off x="5829300" y="2557463"/>
            <a:ext cx="528638" cy="114300"/>
          </a:xfrm>
          <a:custGeom>
            <a:avLst/>
            <a:gdLst>
              <a:gd name="T0" fmla="*/ 2147483647 w 333"/>
              <a:gd name="T1" fmla="*/ 2147483647 h 72"/>
              <a:gd name="T2" fmla="*/ 0 w 333"/>
              <a:gd name="T3" fmla="*/ 2147483647 h 72"/>
              <a:gd name="T4" fmla="*/ 2147483647 w 333"/>
              <a:gd name="T5" fmla="*/ 2147483647 h 72"/>
              <a:gd name="T6" fmla="*/ 2147483647 w 333"/>
              <a:gd name="T7" fmla="*/ 2147483647 h 72"/>
              <a:gd name="T8" fmla="*/ 2147483647 w 333"/>
              <a:gd name="T9" fmla="*/ 2147483647 h 72"/>
              <a:gd name="T10" fmla="*/ 2147483647 w 333"/>
              <a:gd name="T11" fmla="*/ 2147483647 h 72"/>
              <a:gd name="T12" fmla="*/ 2147483647 w 333"/>
              <a:gd name="T13" fmla="*/ 2147483647 h 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33"/>
              <a:gd name="T22" fmla="*/ 0 h 72"/>
              <a:gd name="T23" fmla="*/ 333 w 333"/>
              <a:gd name="T24" fmla="*/ 72 h 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33" h="72">
                <a:moveTo>
                  <a:pt x="27" y="72"/>
                </a:moveTo>
                <a:cubicBezTo>
                  <a:pt x="18" y="66"/>
                  <a:pt x="0" y="65"/>
                  <a:pt x="0" y="54"/>
                </a:cubicBezTo>
                <a:cubicBezTo>
                  <a:pt x="0" y="44"/>
                  <a:pt x="47" y="28"/>
                  <a:pt x="54" y="27"/>
                </a:cubicBezTo>
                <a:cubicBezTo>
                  <a:pt x="102" y="22"/>
                  <a:pt x="150" y="21"/>
                  <a:pt x="198" y="18"/>
                </a:cubicBezTo>
                <a:cubicBezTo>
                  <a:pt x="252" y="0"/>
                  <a:pt x="271" y="1"/>
                  <a:pt x="333" y="9"/>
                </a:cubicBezTo>
                <a:cubicBezTo>
                  <a:pt x="321" y="44"/>
                  <a:pt x="315" y="60"/>
                  <a:pt x="279" y="72"/>
                </a:cubicBezTo>
                <a:cubicBezTo>
                  <a:pt x="147" y="56"/>
                  <a:pt x="231" y="62"/>
                  <a:pt x="27" y="72"/>
                </a:cubicBezTo>
                <a:close/>
              </a:path>
            </a:pathLst>
          </a:custGeom>
          <a:solidFill>
            <a:srgbClr val="DDDDDD"/>
          </a:solidFill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7907" name="Freeform 26"/>
          <p:cNvSpPr>
            <a:spLocks/>
          </p:cNvSpPr>
          <p:nvPr/>
        </p:nvSpPr>
        <p:spPr bwMode="auto">
          <a:xfrm>
            <a:off x="7075488" y="1976438"/>
            <a:ext cx="701675" cy="395287"/>
          </a:xfrm>
          <a:custGeom>
            <a:avLst/>
            <a:gdLst>
              <a:gd name="T0" fmla="*/ 2147483647 w 442"/>
              <a:gd name="T1" fmla="*/ 2147483647 h 249"/>
              <a:gd name="T2" fmla="*/ 2147483647 w 442"/>
              <a:gd name="T3" fmla="*/ 2147483647 h 249"/>
              <a:gd name="T4" fmla="*/ 2147483647 w 442"/>
              <a:gd name="T5" fmla="*/ 2147483647 h 249"/>
              <a:gd name="T6" fmla="*/ 2147483647 w 442"/>
              <a:gd name="T7" fmla="*/ 2147483647 h 249"/>
              <a:gd name="T8" fmla="*/ 2147483647 w 442"/>
              <a:gd name="T9" fmla="*/ 2147483647 h 2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2"/>
              <a:gd name="T16" fmla="*/ 0 h 249"/>
              <a:gd name="T17" fmla="*/ 442 w 442"/>
              <a:gd name="T18" fmla="*/ 249 h 2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2" h="249">
                <a:moveTo>
                  <a:pt x="34" y="168"/>
                </a:moveTo>
                <a:cubicBezTo>
                  <a:pt x="0" y="0"/>
                  <a:pt x="133" y="99"/>
                  <a:pt x="349" y="105"/>
                </a:cubicBezTo>
                <a:cubicBezTo>
                  <a:pt x="442" y="124"/>
                  <a:pt x="412" y="147"/>
                  <a:pt x="403" y="249"/>
                </a:cubicBezTo>
                <a:cubicBezTo>
                  <a:pt x="329" y="231"/>
                  <a:pt x="231" y="201"/>
                  <a:pt x="160" y="177"/>
                </a:cubicBezTo>
                <a:cubicBezTo>
                  <a:pt x="106" y="159"/>
                  <a:pt x="91" y="168"/>
                  <a:pt x="34" y="168"/>
                </a:cubicBezTo>
                <a:close/>
              </a:path>
            </a:pathLst>
          </a:custGeom>
          <a:solidFill>
            <a:srgbClr val="DDDD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7908" name="Oval 27"/>
          <p:cNvSpPr>
            <a:spLocks noChangeAspect="1" noChangeArrowheads="1"/>
          </p:cNvSpPr>
          <p:nvPr/>
        </p:nvSpPr>
        <p:spPr bwMode="auto">
          <a:xfrm>
            <a:off x="7734300" y="2293938"/>
            <a:ext cx="114300" cy="114300"/>
          </a:xfrm>
          <a:prstGeom prst="ellipse">
            <a:avLst/>
          </a:prstGeom>
          <a:solidFill>
            <a:srgbClr val="FF33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7909" name="Oval 28"/>
          <p:cNvSpPr>
            <a:spLocks noChangeAspect="1" noChangeArrowheads="1"/>
          </p:cNvSpPr>
          <p:nvPr/>
        </p:nvSpPr>
        <p:spPr bwMode="auto">
          <a:xfrm>
            <a:off x="7848600" y="2362200"/>
            <a:ext cx="114300" cy="114300"/>
          </a:xfrm>
          <a:prstGeom prst="ellipse">
            <a:avLst/>
          </a:prstGeom>
          <a:solidFill>
            <a:srgbClr val="FF33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539934" y="134938"/>
            <a:ext cx="9144000" cy="586957"/>
          </a:xfrm>
          <a:prstGeom prst="rect">
            <a:avLst/>
          </a:prstGeom>
          <a:solidFill>
            <a:schemeClr val="bg1">
              <a:alpha val="39999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Rh/CeO</a:t>
            </a:r>
            <a:r>
              <a:rPr lang="it-IT" altLang="it-IT" sz="32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  </a:t>
            </a:r>
            <a:r>
              <a:rPr lang="it-IT" altLang="it-IT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Reducibility</a:t>
            </a:r>
            <a:endParaRPr lang="it-IT" altLang="it-IT" sz="3200" b="1" baseline="-25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00" y="2141538"/>
            <a:ext cx="4619113" cy="357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390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748940" y="186565"/>
            <a:ext cx="9144000" cy="586957"/>
          </a:xfrm>
          <a:prstGeom prst="rect">
            <a:avLst/>
          </a:prstGeom>
          <a:solidFill>
            <a:schemeClr val="bg1">
              <a:alpha val="39999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CeO</a:t>
            </a:r>
            <a:r>
              <a:rPr lang="it-IT" altLang="it-IT" sz="32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  </a:t>
            </a:r>
            <a:r>
              <a:rPr lang="it-IT" altLang="it-IT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Reducibility</a:t>
            </a:r>
            <a:endParaRPr lang="it-IT" altLang="it-IT" sz="3200" b="1" baseline="-25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0"/>
          <a:stretch/>
        </p:blipFill>
        <p:spPr>
          <a:xfrm>
            <a:off x="1437175" y="1207599"/>
            <a:ext cx="5677727" cy="440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847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reeform 9"/>
          <p:cNvSpPr>
            <a:spLocks noChangeAspect="1"/>
          </p:cNvSpPr>
          <p:nvPr/>
        </p:nvSpPr>
        <p:spPr bwMode="auto">
          <a:xfrm>
            <a:off x="6286500" y="2255838"/>
            <a:ext cx="1905000" cy="500062"/>
          </a:xfrm>
          <a:custGeom>
            <a:avLst/>
            <a:gdLst>
              <a:gd name="T0" fmla="*/ 2147483647 w 2196"/>
              <a:gd name="T1" fmla="*/ 2147483647 h 654"/>
              <a:gd name="T2" fmla="*/ 2147483647 w 2196"/>
              <a:gd name="T3" fmla="*/ 2147483647 h 654"/>
              <a:gd name="T4" fmla="*/ 2147483647 w 2196"/>
              <a:gd name="T5" fmla="*/ 2147483647 h 654"/>
              <a:gd name="T6" fmla="*/ 2147483647 w 2196"/>
              <a:gd name="T7" fmla="*/ 2147483647 h 654"/>
              <a:gd name="T8" fmla="*/ 2147483647 w 2196"/>
              <a:gd name="T9" fmla="*/ 2147483647 h 654"/>
              <a:gd name="T10" fmla="*/ 2147483647 w 2196"/>
              <a:gd name="T11" fmla="*/ 2147483647 h 654"/>
              <a:gd name="T12" fmla="*/ 2147483647 w 2196"/>
              <a:gd name="T13" fmla="*/ 2147483647 h 654"/>
              <a:gd name="T14" fmla="*/ 2147483647 w 2196"/>
              <a:gd name="T15" fmla="*/ 2147483647 h 654"/>
              <a:gd name="T16" fmla="*/ 2147483647 w 2196"/>
              <a:gd name="T17" fmla="*/ 2147483647 h 654"/>
              <a:gd name="T18" fmla="*/ 2147483647 w 2196"/>
              <a:gd name="T19" fmla="*/ 0 h 654"/>
              <a:gd name="T20" fmla="*/ 2147483647 w 2196"/>
              <a:gd name="T21" fmla="*/ 2147483647 h 654"/>
              <a:gd name="T22" fmla="*/ 2147483647 w 2196"/>
              <a:gd name="T23" fmla="*/ 2147483647 h 654"/>
              <a:gd name="T24" fmla="*/ 2147483647 w 2196"/>
              <a:gd name="T25" fmla="*/ 2147483647 h 654"/>
              <a:gd name="T26" fmla="*/ 2147483647 w 2196"/>
              <a:gd name="T27" fmla="*/ 2147483647 h 654"/>
              <a:gd name="T28" fmla="*/ 2147483647 w 2196"/>
              <a:gd name="T29" fmla="*/ 2147483647 h 654"/>
              <a:gd name="T30" fmla="*/ 2147483647 w 2196"/>
              <a:gd name="T31" fmla="*/ 2147483647 h 654"/>
              <a:gd name="T32" fmla="*/ 2147483647 w 2196"/>
              <a:gd name="T33" fmla="*/ 2147483647 h 654"/>
              <a:gd name="T34" fmla="*/ 2147483647 w 2196"/>
              <a:gd name="T35" fmla="*/ 2147483647 h 654"/>
              <a:gd name="T36" fmla="*/ 2147483647 w 2196"/>
              <a:gd name="T37" fmla="*/ 2147483647 h 65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196"/>
              <a:gd name="T58" fmla="*/ 0 h 654"/>
              <a:gd name="T59" fmla="*/ 2196 w 2196"/>
              <a:gd name="T60" fmla="*/ 654 h 65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196" h="654">
                <a:moveTo>
                  <a:pt x="2176" y="641"/>
                </a:moveTo>
                <a:cubicBezTo>
                  <a:pt x="1510" y="653"/>
                  <a:pt x="924" y="654"/>
                  <a:pt x="228" y="649"/>
                </a:cubicBezTo>
                <a:cubicBezTo>
                  <a:pt x="159" y="643"/>
                  <a:pt x="90" y="641"/>
                  <a:pt x="23" y="625"/>
                </a:cubicBezTo>
                <a:cubicBezTo>
                  <a:pt x="17" y="619"/>
                  <a:pt x="7" y="616"/>
                  <a:pt x="6" y="608"/>
                </a:cubicBezTo>
                <a:cubicBezTo>
                  <a:pt x="0" y="550"/>
                  <a:pt x="32" y="482"/>
                  <a:pt x="64" y="436"/>
                </a:cubicBezTo>
                <a:cubicBezTo>
                  <a:pt x="74" y="406"/>
                  <a:pt x="92" y="398"/>
                  <a:pt x="105" y="370"/>
                </a:cubicBezTo>
                <a:cubicBezTo>
                  <a:pt x="148" y="281"/>
                  <a:pt x="236" y="176"/>
                  <a:pt x="327" y="132"/>
                </a:cubicBezTo>
                <a:cubicBezTo>
                  <a:pt x="339" y="119"/>
                  <a:pt x="360" y="90"/>
                  <a:pt x="376" y="82"/>
                </a:cubicBezTo>
                <a:cubicBezTo>
                  <a:pt x="424" y="58"/>
                  <a:pt x="489" y="50"/>
                  <a:pt x="541" y="41"/>
                </a:cubicBezTo>
                <a:cubicBezTo>
                  <a:pt x="599" y="31"/>
                  <a:pt x="655" y="10"/>
                  <a:pt x="713" y="0"/>
                </a:cubicBezTo>
                <a:cubicBezTo>
                  <a:pt x="916" y="8"/>
                  <a:pt x="1119" y="19"/>
                  <a:pt x="1321" y="33"/>
                </a:cubicBezTo>
                <a:cubicBezTo>
                  <a:pt x="1416" y="52"/>
                  <a:pt x="1499" y="100"/>
                  <a:pt x="1593" y="123"/>
                </a:cubicBezTo>
                <a:cubicBezTo>
                  <a:pt x="1640" y="172"/>
                  <a:pt x="1590" y="130"/>
                  <a:pt x="1675" y="156"/>
                </a:cubicBezTo>
                <a:cubicBezTo>
                  <a:pt x="1693" y="161"/>
                  <a:pt x="1707" y="175"/>
                  <a:pt x="1724" y="181"/>
                </a:cubicBezTo>
                <a:cubicBezTo>
                  <a:pt x="1753" y="209"/>
                  <a:pt x="1782" y="238"/>
                  <a:pt x="1814" y="263"/>
                </a:cubicBezTo>
                <a:cubicBezTo>
                  <a:pt x="1851" y="292"/>
                  <a:pt x="1894" y="314"/>
                  <a:pt x="1930" y="345"/>
                </a:cubicBezTo>
                <a:cubicBezTo>
                  <a:pt x="1983" y="391"/>
                  <a:pt x="2027" y="447"/>
                  <a:pt x="2086" y="485"/>
                </a:cubicBezTo>
                <a:cubicBezTo>
                  <a:pt x="2108" y="519"/>
                  <a:pt x="2139" y="555"/>
                  <a:pt x="2168" y="584"/>
                </a:cubicBezTo>
                <a:cubicBezTo>
                  <a:pt x="2185" y="637"/>
                  <a:pt x="2196" y="621"/>
                  <a:pt x="2176" y="641"/>
                </a:cubicBezTo>
                <a:close/>
              </a:path>
            </a:pathLst>
          </a:custGeom>
          <a:solidFill>
            <a:srgbClr val="FF9900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7891" name="Freeform 10"/>
          <p:cNvSpPr>
            <a:spLocks noChangeAspect="1"/>
          </p:cNvSpPr>
          <p:nvPr/>
        </p:nvSpPr>
        <p:spPr bwMode="auto">
          <a:xfrm>
            <a:off x="5448300" y="2636838"/>
            <a:ext cx="3390900" cy="1020762"/>
          </a:xfrm>
          <a:custGeom>
            <a:avLst/>
            <a:gdLst>
              <a:gd name="T0" fmla="*/ 2147483647 w 4452"/>
              <a:gd name="T1" fmla="*/ 2147483647 h 1964"/>
              <a:gd name="T2" fmla="*/ 2147483647 w 4452"/>
              <a:gd name="T3" fmla="*/ 2147483647 h 1964"/>
              <a:gd name="T4" fmla="*/ 2147483647 w 4452"/>
              <a:gd name="T5" fmla="*/ 2147483647 h 1964"/>
              <a:gd name="T6" fmla="*/ 2147483647 w 4452"/>
              <a:gd name="T7" fmla="*/ 2147483647 h 1964"/>
              <a:gd name="T8" fmla="*/ 2147483647 w 4452"/>
              <a:gd name="T9" fmla="*/ 2147483647 h 1964"/>
              <a:gd name="T10" fmla="*/ 2147483647 w 4452"/>
              <a:gd name="T11" fmla="*/ 2147483647 h 1964"/>
              <a:gd name="T12" fmla="*/ 2147483647 w 4452"/>
              <a:gd name="T13" fmla="*/ 2147483647 h 1964"/>
              <a:gd name="T14" fmla="*/ 2147483647 w 4452"/>
              <a:gd name="T15" fmla="*/ 2147483647 h 1964"/>
              <a:gd name="T16" fmla="*/ 2147483647 w 4452"/>
              <a:gd name="T17" fmla="*/ 2147483647 h 1964"/>
              <a:gd name="T18" fmla="*/ 2147483647 w 4452"/>
              <a:gd name="T19" fmla="*/ 2147483647 h 1964"/>
              <a:gd name="T20" fmla="*/ 2147483647 w 4452"/>
              <a:gd name="T21" fmla="*/ 2147483647 h 1964"/>
              <a:gd name="T22" fmla="*/ 2147483647 w 4452"/>
              <a:gd name="T23" fmla="*/ 2147483647 h 1964"/>
              <a:gd name="T24" fmla="*/ 2147483647 w 4452"/>
              <a:gd name="T25" fmla="*/ 2147483647 h 1964"/>
              <a:gd name="T26" fmla="*/ 2147483647 w 4452"/>
              <a:gd name="T27" fmla="*/ 2147483647 h 1964"/>
              <a:gd name="T28" fmla="*/ 0 w 4452"/>
              <a:gd name="T29" fmla="*/ 2147483647 h 1964"/>
              <a:gd name="T30" fmla="*/ 2147483647 w 4452"/>
              <a:gd name="T31" fmla="*/ 2147483647 h 1964"/>
              <a:gd name="T32" fmla="*/ 2147483647 w 4452"/>
              <a:gd name="T33" fmla="*/ 2147483647 h 1964"/>
              <a:gd name="T34" fmla="*/ 2147483647 w 4452"/>
              <a:gd name="T35" fmla="*/ 2147483647 h 1964"/>
              <a:gd name="T36" fmla="*/ 2147483647 w 4452"/>
              <a:gd name="T37" fmla="*/ 2147483647 h 1964"/>
              <a:gd name="T38" fmla="*/ 2147483647 w 4452"/>
              <a:gd name="T39" fmla="*/ 2147483647 h 1964"/>
              <a:gd name="T40" fmla="*/ 2147483647 w 4452"/>
              <a:gd name="T41" fmla="*/ 2147483647 h 1964"/>
              <a:gd name="T42" fmla="*/ 2147483647 w 4452"/>
              <a:gd name="T43" fmla="*/ 2147483647 h 1964"/>
              <a:gd name="T44" fmla="*/ 2147483647 w 4452"/>
              <a:gd name="T45" fmla="*/ 2147483647 h 1964"/>
              <a:gd name="T46" fmla="*/ 2147483647 w 4452"/>
              <a:gd name="T47" fmla="*/ 2147483647 h 1964"/>
              <a:gd name="T48" fmla="*/ 2147483647 w 4452"/>
              <a:gd name="T49" fmla="*/ 2147483647 h 1964"/>
              <a:gd name="T50" fmla="*/ 2147483647 w 4452"/>
              <a:gd name="T51" fmla="*/ 2147483647 h 1964"/>
              <a:gd name="T52" fmla="*/ 2147483647 w 4452"/>
              <a:gd name="T53" fmla="*/ 2147483647 h 1964"/>
              <a:gd name="T54" fmla="*/ 2147483647 w 4452"/>
              <a:gd name="T55" fmla="*/ 2147483647 h 1964"/>
              <a:gd name="T56" fmla="*/ 2147483647 w 4452"/>
              <a:gd name="T57" fmla="*/ 2147483647 h 1964"/>
              <a:gd name="T58" fmla="*/ 2147483647 w 4452"/>
              <a:gd name="T59" fmla="*/ 2147483647 h 1964"/>
              <a:gd name="T60" fmla="*/ 2147483647 w 4452"/>
              <a:gd name="T61" fmla="*/ 2147483647 h 1964"/>
              <a:gd name="T62" fmla="*/ 2147483647 w 4452"/>
              <a:gd name="T63" fmla="*/ 2147483647 h 1964"/>
              <a:gd name="T64" fmla="*/ 2147483647 w 4452"/>
              <a:gd name="T65" fmla="*/ 2147483647 h 1964"/>
              <a:gd name="T66" fmla="*/ 2147483647 w 4452"/>
              <a:gd name="T67" fmla="*/ 2147483647 h 1964"/>
              <a:gd name="T68" fmla="*/ 2147483647 w 4452"/>
              <a:gd name="T69" fmla="*/ 2147483647 h 1964"/>
              <a:gd name="T70" fmla="*/ 2147483647 w 4452"/>
              <a:gd name="T71" fmla="*/ 2147483647 h 1964"/>
              <a:gd name="T72" fmla="*/ 2147483647 w 4452"/>
              <a:gd name="T73" fmla="*/ 2147483647 h 1964"/>
              <a:gd name="T74" fmla="*/ 2147483647 w 4452"/>
              <a:gd name="T75" fmla="*/ 2147483647 h 1964"/>
              <a:gd name="T76" fmla="*/ 2147483647 w 4452"/>
              <a:gd name="T77" fmla="*/ 2147483647 h 1964"/>
              <a:gd name="T78" fmla="*/ 2147483647 w 4452"/>
              <a:gd name="T79" fmla="*/ 2147483647 h 1964"/>
              <a:gd name="T80" fmla="*/ 2147483647 w 4452"/>
              <a:gd name="T81" fmla="*/ 2147483647 h 1964"/>
              <a:gd name="T82" fmla="*/ 2147483647 w 4452"/>
              <a:gd name="T83" fmla="*/ 2147483647 h 1964"/>
              <a:gd name="T84" fmla="*/ 2147483647 w 4452"/>
              <a:gd name="T85" fmla="*/ 2147483647 h 1964"/>
              <a:gd name="T86" fmla="*/ 2147483647 w 4452"/>
              <a:gd name="T87" fmla="*/ 2147483647 h 1964"/>
              <a:gd name="T88" fmla="*/ 2147483647 w 4452"/>
              <a:gd name="T89" fmla="*/ 2147483647 h 1964"/>
              <a:gd name="T90" fmla="*/ 2147483647 w 4452"/>
              <a:gd name="T91" fmla="*/ 2147483647 h 1964"/>
              <a:gd name="T92" fmla="*/ 2147483647 w 4452"/>
              <a:gd name="T93" fmla="*/ 2147483647 h 1964"/>
              <a:gd name="T94" fmla="*/ 2147483647 w 4452"/>
              <a:gd name="T95" fmla="*/ 0 h 1964"/>
              <a:gd name="T96" fmla="*/ 2147483647 w 4452"/>
              <a:gd name="T97" fmla="*/ 2147483647 h 1964"/>
              <a:gd name="T98" fmla="*/ 2147483647 w 4452"/>
              <a:gd name="T99" fmla="*/ 2147483647 h 1964"/>
              <a:gd name="T100" fmla="*/ 2147483647 w 4452"/>
              <a:gd name="T101" fmla="*/ 2147483647 h 1964"/>
              <a:gd name="T102" fmla="*/ 2147483647 w 4452"/>
              <a:gd name="T103" fmla="*/ 2147483647 h 1964"/>
              <a:gd name="T104" fmla="*/ 2147483647 w 4452"/>
              <a:gd name="T105" fmla="*/ 2147483647 h 196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452"/>
              <a:gd name="T160" fmla="*/ 0 h 1964"/>
              <a:gd name="T161" fmla="*/ 4452 w 4452"/>
              <a:gd name="T162" fmla="*/ 1964 h 196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452" h="1964">
                <a:moveTo>
                  <a:pt x="2210" y="172"/>
                </a:moveTo>
                <a:cubicBezTo>
                  <a:pt x="2132" y="177"/>
                  <a:pt x="2077" y="182"/>
                  <a:pt x="2005" y="205"/>
                </a:cubicBezTo>
                <a:cubicBezTo>
                  <a:pt x="1797" y="195"/>
                  <a:pt x="1586" y="189"/>
                  <a:pt x="1380" y="164"/>
                </a:cubicBezTo>
                <a:cubicBezTo>
                  <a:pt x="1364" y="158"/>
                  <a:pt x="1348" y="151"/>
                  <a:pt x="1331" y="147"/>
                </a:cubicBezTo>
                <a:cubicBezTo>
                  <a:pt x="1298" y="140"/>
                  <a:pt x="1232" y="131"/>
                  <a:pt x="1232" y="131"/>
                </a:cubicBezTo>
                <a:cubicBezTo>
                  <a:pt x="1180" y="114"/>
                  <a:pt x="1171" y="99"/>
                  <a:pt x="1117" y="90"/>
                </a:cubicBezTo>
                <a:cubicBezTo>
                  <a:pt x="1097" y="83"/>
                  <a:pt x="1080" y="71"/>
                  <a:pt x="1060" y="65"/>
                </a:cubicBezTo>
                <a:cubicBezTo>
                  <a:pt x="1033" y="57"/>
                  <a:pt x="1005" y="56"/>
                  <a:pt x="978" y="49"/>
                </a:cubicBezTo>
                <a:cubicBezTo>
                  <a:pt x="889" y="3"/>
                  <a:pt x="801" y="28"/>
                  <a:pt x="698" y="32"/>
                </a:cubicBezTo>
                <a:cubicBezTo>
                  <a:pt x="627" y="47"/>
                  <a:pt x="553" y="61"/>
                  <a:pt x="484" y="82"/>
                </a:cubicBezTo>
                <a:cubicBezTo>
                  <a:pt x="437" y="96"/>
                  <a:pt x="402" y="115"/>
                  <a:pt x="353" y="123"/>
                </a:cubicBezTo>
                <a:cubicBezTo>
                  <a:pt x="261" y="192"/>
                  <a:pt x="311" y="165"/>
                  <a:pt x="189" y="205"/>
                </a:cubicBezTo>
                <a:cubicBezTo>
                  <a:pt x="172" y="211"/>
                  <a:pt x="139" y="221"/>
                  <a:pt x="139" y="221"/>
                </a:cubicBezTo>
                <a:cubicBezTo>
                  <a:pt x="100" y="261"/>
                  <a:pt x="65" y="301"/>
                  <a:pt x="32" y="345"/>
                </a:cubicBezTo>
                <a:cubicBezTo>
                  <a:pt x="18" y="383"/>
                  <a:pt x="0" y="419"/>
                  <a:pt x="0" y="460"/>
                </a:cubicBezTo>
                <a:cubicBezTo>
                  <a:pt x="0" y="608"/>
                  <a:pt x="17" y="724"/>
                  <a:pt x="41" y="862"/>
                </a:cubicBezTo>
                <a:cubicBezTo>
                  <a:pt x="49" y="909"/>
                  <a:pt x="59" y="986"/>
                  <a:pt x="82" y="1027"/>
                </a:cubicBezTo>
                <a:cubicBezTo>
                  <a:pt x="93" y="1047"/>
                  <a:pt x="115" y="1060"/>
                  <a:pt x="131" y="1076"/>
                </a:cubicBezTo>
                <a:cubicBezTo>
                  <a:pt x="154" y="1142"/>
                  <a:pt x="197" y="1175"/>
                  <a:pt x="246" y="1224"/>
                </a:cubicBezTo>
                <a:cubicBezTo>
                  <a:pt x="285" y="1263"/>
                  <a:pt x="323" y="1316"/>
                  <a:pt x="378" y="1323"/>
                </a:cubicBezTo>
                <a:cubicBezTo>
                  <a:pt x="467" y="1334"/>
                  <a:pt x="552" y="1360"/>
                  <a:pt x="641" y="1372"/>
                </a:cubicBezTo>
                <a:cubicBezTo>
                  <a:pt x="820" y="1396"/>
                  <a:pt x="766" y="1388"/>
                  <a:pt x="986" y="1397"/>
                </a:cubicBezTo>
                <a:cubicBezTo>
                  <a:pt x="1097" y="1408"/>
                  <a:pt x="1206" y="1416"/>
                  <a:pt x="1315" y="1438"/>
                </a:cubicBezTo>
                <a:cubicBezTo>
                  <a:pt x="1424" y="1492"/>
                  <a:pt x="1527" y="1563"/>
                  <a:pt x="1643" y="1602"/>
                </a:cubicBezTo>
                <a:cubicBezTo>
                  <a:pt x="1686" y="1616"/>
                  <a:pt x="1775" y="1635"/>
                  <a:pt x="1775" y="1635"/>
                </a:cubicBezTo>
                <a:cubicBezTo>
                  <a:pt x="1875" y="1735"/>
                  <a:pt x="2049" y="1842"/>
                  <a:pt x="2186" y="1881"/>
                </a:cubicBezTo>
                <a:cubicBezTo>
                  <a:pt x="2345" y="1927"/>
                  <a:pt x="2563" y="1919"/>
                  <a:pt x="2728" y="1931"/>
                </a:cubicBezTo>
                <a:cubicBezTo>
                  <a:pt x="2905" y="1944"/>
                  <a:pt x="3076" y="1957"/>
                  <a:pt x="3254" y="1964"/>
                </a:cubicBezTo>
                <a:cubicBezTo>
                  <a:pt x="3467" y="1958"/>
                  <a:pt x="3669" y="1948"/>
                  <a:pt x="3879" y="1923"/>
                </a:cubicBezTo>
                <a:cubicBezTo>
                  <a:pt x="3946" y="1900"/>
                  <a:pt x="4007" y="1876"/>
                  <a:pt x="4076" y="1865"/>
                </a:cubicBezTo>
                <a:cubicBezTo>
                  <a:pt x="4092" y="1849"/>
                  <a:pt x="4106" y="1829"/>
                  <a:pt x="4125" y="1816"/>
                </a:cubicBezTo>
                <a:cubicBezTo>
                  <a:pt x="4140" y="1806"/>
                  <a:pt x="4161" y="1810"/>
                  <a:pt x="4175" y="1799"/>
                </a:cubicBezTo>
                <a:cubicBezTo>
                  <a:pt x="4244" y="1745"/>
                  <a:pt x="4274" y="1700"/>
                  <a:pt x="4323" y="1635"/>
                </a:cubicBezTo>
                <a:cubicBezTo>
                  <a:pt x="4371" y="1489"/>
                  <a:pt x="4294" y="1700"/>
                  <a:pt x="4388" y="1536"/>
                </a:cubicBezTo>
                <a:cubicBezTo>
                  <a:pt x="4416" y="1486"/>
                  <a:pt x="4427" y="1381"/>
                  <a:pt x="4438" y="1323"/>
                </a:cubicBezTo>
                <a:cubicBezTo>
                  <a:pt x="4446" y="1211"/>
                  <a:pt x="4452" y="1205"/>
                  <a:pt x="4438" y="1093"/>
                </a:cubicBezTo>
                <a:cubicBezTo>
                  <a:pt x="4433" y="1056"/>
                  <a:pt x="4418" y="1015"/>
                  <a:pt x="4413" y="977"/>
                </a:cubicBezTo>
                <a:cubicBezTo>
                  <a:pt x="4407" y="807"/>
                  <a:pt x="4403" y="662"/>
                  <a:pt x="4364" y="501"/>
                </a:cubicBezTo>
                <a:cubicBezTo>
                  <a:pt x="4351" y="446"/>
                  <a:pt x="4363" y="445"/>
                  <a:pt x="4339" y="386"/>
                </a:cubicBezTo>
                <a:cubicBezTo>
                  <a:pt x="4319" y="335"/>
                  <a:pt x="4255" y="293"/>
                  <a:pt x="4216" y="254"/>
                </a:cubicBezTo>
                <a:cubicBezTo>
                  <a:pt x="4194" y="232"/>
                  <a:pt x="4172" y="211"/>
                  <a:pt x="4150" y="189"/>
                </a:cubicBezTo>
                <a:cubicBezTo>
                  <a:pt x="4138" y="177"/>
                  <a:pt x="4116" y="145"/>
                  <a:pt x="4101" y="139"/>
                </a:cubicBezTo>
                <a:cubicBezTo>
                  <a:pt x="4085" y="133"/>
                  <a:pt x="4068" y="134"/>
                  <a:pt x="4051" y="131"/>
                </a:cubicBezTo>
                <a:cubicBezTo>
                  <a:pt x="4043" y="126"/>
                  <a:pt x="4034" y="121"/>
                  <a:pt x="4027" y="115"/>
                </a:cubicBezTo>
                <a:cubicBezTo>
                  <a:pt x="4018" y="107"/>
                  <a:pt x="4012" y="97"/>
                  <a:pt x="4002" y="90"/>
                </a:cubicBezTo>
                <a:cubicBezTo>
                  <a:pt x="3973" y="69"/>
                  <a:pt x="3954" y="72"/>
                  <a:pt x="3920" y="57"/>
                </a:cubicBezTo>
                <a:cubicBezTo>
                  <a:pt x="3897" y="47"/>
                  <a:pt x="3878" y="29"/>
                  <a:pt x="3854" y="24"/>
                </a:cubicBezTo>
                <a:cubicBezTo>
                  <a:pt x="3778" y="9"/>
                  <a:pt x="3701" y="7"/>
                  <a:pt x="3624" y="0"/>
                </a:cubicBezTo>
                <a:cubicBezTo>
                  <a:pt x="3473" y="3"/>
                  <a:pt x="3323" y="3"/>
                  <a:pt x="3172" y="8"/>
                </a:cubicBezTo>
                <a:cubicBezTo>
                  <a:pt x="3033" y="12"/>
                  <a:pt x="2892" y="59"/>
                  <a:pt x="2753" y="73"/>
                </a:cubicBezTo>
                <a:cubicBezTo>
                  <a:pt x="2659" y="99"/>
                  <a:pt x="2562" y="101"/>
                  <a:pt x="2465" y="106"/>
                </a:cubicBezTo>
                <a:cubicBezTo>
                  <a:pt x="2399" y="118"/>
                  <a:pt x="2333" y="132"/>
                  <a:pt x="2268" y="147"/>
                </a:cubicBezTo>
                <a:cubicBezTo>
                  <a:pt x="2255" y="150"/>
                  <a:pt x="2191" y="153"/>
                  <a:pt x="2210" y="172"/>
                </a:cubicBezTo>
                <a:close/>
              </a:path>
            </a:pathLst>
          </a:custGeom>
          <a:solidFill>
            <a:srgbClr val="DDDDDD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7892" name="Text Box 11"/>
          <p:cNvSpPr txBox="1">
            <a:spLocks noChangeAspect="1" noChangeArrowheads="1"/>
          </p:cNvSpPr>
          <p:nvPr/>
        </p:nvSpPr>
        <p:spPr bwMode="auto">
          <a:xfrm>
            <a:off x="7459663" y="2965450"/>
            <a:ext cx="952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it-IT" sz="1400" b="1"/>
              <a:t>Support</a:t>
            </a:r>
          </a:p>
        </p:txBody>
      </p:sp>
      <p:sp>
        <p:nvSpPr>
          <p:cNvPr id="37893" name="Text Box 12"/>
          <p:cNvSpPr txBox="1">
            <a:spLocks noChangeAspect="1" noChangeArrowheads="1"/>
          </p:cNvSpPr>
          <p:nvPr/>
        </p:nvSpPr>
        <p:spPr bwMode="auto">
          <a:xfrm>
            <a:off x="6523038" y="2349500"/>
            <a:ext cx="1260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it-IT" sz="1400" b="1"/>
              <a:t>Noble metal</a:t>
            </a:r>
          </a:p>
        </p:txBody>
      </p:sp>
      <p:sp>
        <p:nvSpPr>
          <p:cNvPr id="37894" name="Oval 13"/>
          <p:cNvSpPr>
            <a:spLocks noChangeAspect="1" noChangeArrowheads="1"/>
          </p:cNvSpPr>
          <p:nvPr/>
        </p:nvSpPr>
        <p:spPr bwMode="auto">
          <a:xfrm>
            <a:off x="6324600" y="2408238"/>
            <a:ext cx="114300" cy="114300"/>
          </a:xfrm>
          <a:prstGeom prst="ellipse">
            <a:avLst/>
          </a:prstGeom>
          <a:solidFill>
            <a:srgbClr val="FF33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7895" name="Oval 14"/>
          <p:cNvSpPr>
            <a:spLocks noChangeAspect="1" noChangeArrowheads="1"/>
          </p:cNvSpPr>
          <p:nvPr/>
        </p:nvSpPr>
        <p:spPr bwMode="auto">
          <a:xfrm>
            <a:off x="6705600" y="1455738"/>
            <a:ext cx="114300" cy="1143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7896" name="Oval 15"/>
          <p:cNvSpPr>
            <a:spLocks noChangeAspect="1" noChangeArrowheads="1"/>
          </p:cNvSpPr>
          <p:nvPr/>
        </p:nvSpPr>
        <p:spPr bwMode="auto">
          <a:xfrm>
            <a:off x="6781800" y="1455738"/>
            <a:ext cx="114300" cy="114300"/>
          </a:xfrm>
          <a:prstGeom prst="ellipse">
            <a:avLst/>
          </a:prstGeom>
          <a:solidFill>
            <a:srgbClr val="FF33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7897" name="Oval 16"/>
          <p:cNvSpPr>
            <a:spLocks noChangeAspect="1" noChangeArrowheads="1"/>
          </p:cNvSpPr>
          <p:nvPr/>
        </p:nvSpPr>
        <p:spPr bwMode="auto">
          <a:xfrm>
            <a:off x="6591300" y="2217738"/>
            <a:ext cx="114300" cy="1143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7898" name="Oval 17"/>
          <p:cNvSpPr>
            <a:spLocks noChangeAspect="1" noChangeArrowheads="1"/>
          </p:cNvSpPr>
          <p:nvPr/>
        </p:nvSpPr>
        <p:spPr bwMode="auto">
          <a:xfrm>
            <a:off x="6934200" y="2141538"/>
            <a:ext cx="114300" cy="114300"/>
          </a:xfrm>
          <a:prstGeom prst="ellipse">
            <a:avLst/>
          </a:prstGeom>
          <a:solidFill>
            <a:srgbClr val="FF33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7899" name="Line 18"/>
          <p:cNvSpPr>
            <a:spLocks noChangeAspect="1" noChangeShapeType="1"/>
          </p:cNvSpPr>
          <p:nvPr/>
        </p:nvSpPr>
        <p:spPr bwMode="auto">
          <a:xfrm>
            <a:off x="6819900" y="1608138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7900" name="Freeform 19"/>
          <p:cNvSpPr>
            <a:spLocks noChangeAspect="1"/>
          </p:cNvSpPr>
          <p:nvPr/>
        </p:nvSpPr>
        <p:spPr bwMode="auto">
          <a:xfrm>
            <a:off x="6705600" y="2065338"/>
            <a:ext cx="114300" cy="190500"/>
          </a:xfrm>
          <a:custGeom>
            <a:avLst/>
            <a:gdLst>
              <a:gd name="T0" fmla="*/ 2147483647 w 397"/>
              <a:gd name="T1" fmla="*/ 0 h 636"/>
              <a:gd name="T2" fmla="*/ 2147483647 w 397"/>
              <a:gd name="T3" fmla="*/ 2147483647 h 636"/>
              <a:gd name="T4" fmla="*/ 0 w 397"/>
              <a:gd name="T5" fmla="*/ 2147483647 h 636"/>
              <a:gd name="T6" fmla="*/ 0 60000 65536"/>
              <a:gd name="T7" fmla="*/ 0 60000 65536"/>
              <a:gd name="T8" fmla="*/ 0 60000 65536"/>
              <a:gd name="T9" fmla="*/ 0 w 397"/>
              <a:gd name="T10" fmla="*/ 0 h 636"/>
              <a:gd name="T11" fmla="*/ 397 w 397"/>
              <a:gd name="T12" fmla="*/ 636 h 6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7" h="636">
                <a:moveTo>
                  <a:pt x="369" y="0"/>
                </a:moveTo>
                <a:cubicBezTo>
                  <a:pt x="365" y="84"/>
                  <a:pt x="397" y="399"/>
                  <a:pt x="336" y="505"/>
                </a:cubicBezTo>
                <a:cubicBezTo>
                  <a:pt x="275" y="611"/>
                  <a:pt x="56" y="614"/>
                  <a:pt x="0" y="636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7901" name="Freeform 20"/>
          <p:cNvSpPr>
            <a:spLocks noChangeAspect="1"/>
          </p:cNvSpPr>
          <p:nvPr/>
        </p:nvSpPr>
        <p:spPr bwMode="auto">
          <a:xfrm>
            <a:off x="6819900" y="2179638"/>
            <a:ext cx="107950" cy="69850"/>
          </a:xfrm>
          <a:custGeom>
            <a:avLst/>
            <a:gdLst>
              <a:gd name="T0" fmla="*/ 0 w 136"/>
              <a:gd name="T1" fmla="*/ 0 h 88"/>
              <a:gd name="T2" fmla="*/ 2147483647 w 136"/>
              <a:gd name="T3" fmla="*/ 2147483647 h 88"/>
              <a:gd name="T4" fmla="*/ 2147483647 w 136"/>
              <a:gd name="T5" fmla="*/ 2147483647 h 88"/>
              <a:gd name="T6" fmla="*/ 0 60000 65536"/>
              <a:gd name="T7" fmla="*/ 0 60000 65536"/>
              <a:gd name="T8" fmla="*/ 0 60000 65536"/>
              <a:gd name="T9" fmla="*/ 0 w 136"/>
              <a:gd name="T10" fmla="*/ 0 h 88"/>
              <a:gd name="T11" fmla="*/ 136 w 136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" h="88">
                <a:moveTo>
                  <a:pt x="0" y="0"/>
                </a:moveTo>
                <a:cubicBezTo>
                  <a:pt x="6" y="13"/>
                  <a:pt x="14" y="66"/>
                  <a:pt x="37" y="77"/>
                </a:cubicBezTo>
                <a:cubicBezTo>
                  <a:pt x="60" y="88"/>
                  <a:pt x="116" y="71"/>
                  <a:pt x="136" y="69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cxnSp>
        <p:nvCxnSpPr>
          <p:cNvPr id="37902" name="AutoShape 21"/>
          <p:cNvCxnSpPr>
            <a:cxnSpLocks noChangeAspect="1" noChangeShapeType="1"/>
          </p:cNvCxnSpPr>
          <p:nvPr/>
        </p:nvCxnSpPr>
        <p:spPr bwMode="auto">
          <a:xfrm rot="5400000">
            <a:off x="6800850" y="827088"/>
            <a:ext cx="571500" cy="533400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903" name="Text Box 22"/>
          <p:cNvSpPr txBox="1">
            <a:spLocks noChangeAspect="1" noChangeArrowheads="1"/>
          </p:cNvSpPr>
          <p:nvPr/>
        </p:nvSpPr>
        <p:spPr bwMode="auto">
          <a:xfrm>
            <a:off x="6945313" y="1309688"/>
            <a:ext cx="7127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it-IT" sz="1800" b="1">
                <a:solidFill>
                  <a:srgbClr val="FF0000"/>
                </a:solidFill>
              </a:rPr>
              <a:t>H</a:t>
            </a:r>
            <a:r>
              <a:rPr lang="en-GB" altLang="it-IT" sz="1800" b="1" baseline="-25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7904" name="Oval 23"/>
          <p:cNvSpPr>
            <a:spLocks noChangeAspect="1" noChangeArrowheads="1"/>
          </p:cNvSpPr>
          <p:nvPr/>
        </p:nvSpPr>
        <p:spPr bwMode="auto">
          <a:xfrm>
            <a:off x="6488113" y="2281238"/>
            <a:ext cx="114300" cy="1143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7905" name="Freeform 24"/>
          <p:cNvSpPr>
            <a:spLocks/>
          </p:cNvSpPr>
          <p:nvPr/>
        </p:nvSpPr>
        <p:spPr bwMode="auto">
          <a:xfrm>
            <a:off x="7877175" y="2393950"/>
            <a:ext cx="638175" cy="277813"/>
          </a:xfrm>
          <a:custGeom>
            <a:avLst/>
            <a:gdLst>
              <a:gd name="T0" fmla="*/ 2147483647 w 402"/>
              <a:gd name="T1" fmla="*/ 2147483647 h 175"/>
              <a:gd name="T2" fmla="*/ 2147483647 w 402"/>
              <a:gd name="T3" fmla="*/ 2147483647 h 175"/>
              <a:gd name="T4" fmla="*/ 2147483647 w 402"/>
              <a:gd name="T5" fmla="*/ 2147483647 h 175"/>
              <a:gd name="T6" fmla="*/ 2147483647 w 402"/>
              <a:gd name="T7" fmla="*/ 2147483647 h 175"/>
              <a:gd name="T8" fmla="*/ 2147483647 w 402"/>
              <a:gd name="T9" fmla="*/ 2147483647 h 175"/>
              <a:gd name="T10" fmla="*/ 2147483647 w 402"/>
              <a:gd name="T11" fmla="*/ 2147483647 h 175"/>
              <a:gd name="T12" fmla="*/ 2147483647 w 402"/>
              <a:gd name="T13" fmla="*/ 2147483647 h 17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02"/>
              <a:gd name="T22" fmla="*/ 0 h 175"/>
              <a:gd name="T23" fmla="*/ 402 w 402"/>
              <a:gd name="T24" fmla="*/ 175 h 17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02" h="175">
                <a:moveTo>
                  <a:pt x="321" y="157"/>
                </a:moveTo>
                <a:cubicBezTo>
                  <a:pt x="245" y="148"/>
                  <a:pt x="172" y="131"/>
                  <a:pt x="96" y="121"/>
                </a:cubicBezTo>
                <a:cubicBezTo>
                  <a:pt x="56" y="109"/>
                  <a:pt x="0" y="61"/>
                  <a:pt x="33" y="49"/>
                </a:cubicBezTo>
                <a:cubicBezTo>
                  <a:pt x="66" y="37"/>
                  <a:pt x="236" y="40"/>
                  <a:pt x="294" y="49"/>
                </a:cubicBezTo>
                <a:cubicBezTo>
                  <a:pt x="319" y="173"/>
                  <a:pt x="269" y="0"/>
                  <a:pt x="384" y="103"/>
                </a:cubicBezTo>
                <a:cubicBezTo>
                  <a:pt x="402" y="119"/>
                  <a:pt x="393" y="175"/>
                  <a:pt x="393" y="175"/>
                </a:cubicBezTo>
                <a:lnTo>
                  <a:pt x="366" y="124"/>
                </a:lnTo>
              </a:path>
            </a:pathLst>
          </a:custGeom>
          <a:solidFill>
            <a:srgbClr val="DDDDDD"/>
          </a:solidFill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7906" name="Freeform 25"/>
          <p:cNvSpPr>
            <a:spLocks/>
          </p:cNvSpPr>
          <p:nvPr/>
        </p:nvSpPr>
        <p:spPr bwMode="auto">
          <a:xfrm>
            <a:off x="5829300" y="2557463"/>
            <a:ext cx="528638" cy="114300"/>
          </a:xfrm>
          <a:custGeom>
            <a:avLst/>
            <a:gdLst>
              <a:gd name="T0" fmla="*/ 2147483647 w 333"/>
              <a:gd name="T1" fmla="*/ 2147483647 h 72"/>
              <a:gd name="T2" fmla="*/ 0 w 333"/>
              <a:gd name="T3" fmla="*/ 2147483647 h 72"/>
              <a:gd name="T4" fmla="*/ 2147483647 w 333"/>
              <a:gd name="T5" fmla="*/ 2147483647 h 72"/>
              <a:gd name="T6" fmla="*/ 2147483647 w 333"/>
              <a:gd name="T7" fmla="*/ 2147483647 h 72"/>
              <a:gd name="T8" fmla="*/ 2147483647 w 333"/>
              <a:gd name="T9" fmla="*/ 2147483647 h 72"/>
              <a:gd name="T10" fmla="*/ 2147483647 w 333"/>
              <a:gd name="T11" fmla="*/ 2147483647 h 72"/>
              <a:gd name="T12" fmla="*/ 2147483647 w 333"/>
              <a:gd name="T13" fmla="*/ 2147483647 h 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33"/>
              <a:gd name="T22" fmla="*/ 0 h 72"/>
              <a:gd name="T23" fmla="*/ 333 w 333"/>
              <a:gd name="T24" fmla="*/ 72 h 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33" h="72">
                <a:moveTo>
                  <a:pt x="27" y="72"/>
                </a:moveTo>
                <a:cubicBezTo>
                  <a:pt x="18" y="66"/>
                  <a:pt x="0" y="65"/>
                  <a:pt x="0" y="54"/>
                </a:cubicBezTo>
                <a:cubicBezTo>
                  <a:pt x="0" y="44"/>
                  <a:pt x="47" y="28"/>
                  <a:pt x="54" y="27"/>
                </a:cubicBezTo>
                <a:cubicBezTo>
                  <a:pt x="102" y="22"/>
                  <a:pt x="150" y="21"/>
                  <a:pt x="198" y="18"/>
                </a:cubicBezTo>
                <a:cubicBezTo>
                  <a:pt x="252" y="0"/>
                  <a:pt x="271" y="1"/>
                  <a:pt x="333" y="9"/>
                </a:cubicBezTo>
                <a:cubicBezTo>
                  <a:pt x="321" y="44"/>
                  <a:pt x="315" y="60"/>
                  <a:pt x="279" y="72"/>
                </a:cubicBezTo>
                <a:cubicBezTo>
                  <a:pt x="147" y="56"/>
                  <a:pt x="231" y="62"/>
                  <a:pt x="27" y="72"/>
                </a:cubicBezTo>
                <a:close/>
              </a:path>
            </a:pathLst>
          </a:custGeom>
          <a:solidFill>
            <a:srgbClr val="DDDDDD"/>
          </a:solidFill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7907" name="Freeform 26"/>
          <p:cNvSpPr>
            <a:spLocks/>
          </p:cNvSpPr>
          <p:nvPr/>
        </p:nvSpPr>
        <p:spPr bwMode="auto">
          <a:xfrm>
            <a:off x="7075488" y="1976438"/>
            <a:ext cx="701675" cy="395287"/>
          </a:xfrm>
          <a:custGeom>
            <a:avLst/>
            <a:gdLst>
              <a:gd name="T0" fmla="*/ 2147483647 w 442"/>
              <a:gd name="T1" fmla="*/ 2147483647 h 249"/>
              <a:gd name="T2" fmla="*/ 2147483647 w 442"/>
              <a:gd name="T3" fmla="*/ 2147483647 h 249"/>
              <a:gd name="T4" fmla="*/ 2147483647 w 442"/>
              <a:gd name="T5" fmla="*/ 2147483647 h 249"/>
              <a:gd name="T6" fmla="*/ 2147483647 w 442"/>
              <a:gd name="T7" fmla="*/ 2147483647 h 249"/>
              <a:gd name="T8" fmla="*/ 2147483647 w 442"/>
              <a:gd name="T9" fmla="*/ 2147483647 h 2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2"/>
              <a:gd name="T16" fmla="*/ 0 h 249"/>
              <a:gd name="T17" fmla="*/ 442 w 442"/>
              <a:gd name="T18" fmla="*/ 249 h 2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2" h="249">
                <a:moveTo>
                  <a:pt x="34" y="168"/>
                </a:moveTo>
                <a:cubicBezTo>
                  <a:pt x="0" y="0"/>
                  <a:pt x="133" y="99"/>
                  <a:pt x="349" y="105"/>
                </a:cubicBezTo>
                <a:cubicBezTo>
                  <a:pt x="442" y="124"/>
                  <a:pt x="412" y="147"/>
                  <a:pt x="403" y="249"/>
                </a:cubicBezTo>
                <a:cubicBezTo>
                  <a:pt x="329" y="231"/>
                  <a:pt x="231" y="201"/>
                  <a:pt x="160" y="177"/>
                </a:cubicBezTo>
                <a:cubicBezTo>
                  <a:pt x="106" y="159"/>
                  <a:pt x="91" y="168"/>
                  <a:pt x="34" y="168"/>
                </a:cubicBezTo>
                <a:close/>
              </a:path>
            </a:pathLst>
          </a:custGeom>
          <a:solidFill>
            <a:srgbClr val="DDDD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7908" name="Oval 27"/>
          <p:cNvSpPr>
            <a:spLocks noChangeAspect="1" noChangeArrowheads="1"/>
          </p:cNvSpPr>
          <p:nvPr/>
        </p:nvSpPr>
        <p:spPr bwMode="auto">
          <a:xfrm>
            <a:off x="7734300" y="2293938"/>
            <a:ext cx="114300" cy="114300"/>
          </a:xfrm>
          <a:prstGeom prst="ellipse">
            <a:avLst/>
          </a:prstGeom>
          <a:solidFill>
            <a:srgbClr val="FF33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7909" name="Oval 28"/>
          <p:cNvSpPr>
            <a:spLocks noChangeAspect="1" noChangeArrowheads="1"/>
          </p:cNvSpPr>
          <p:nvPr/>
        </p:nvSpPr>
        <p:spPr bwMode="auto">
          <a:xfrm>
            <a:off x="7848600" y="2362200"/>
            <a:ext cx="114300" cy="114300"/>
          </a:xfrm>
          <a:prstGeom prst="ellipse">
            <a:avLst/>
          </a:prstGeom>
          <a:solidFill>
            <a:srgbClr val="FF33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7910" name="Text Box 29"/>
          <p:cNvSpPr txBox="1">
            <a:spLocks noChangeArrowheads="1"/>
          </p:cNvSpPr>
          <p:nvPr/>
        </p:nvSpPr>
        <p:spPr bwMode="auto">
          <a:xfrm>
            <a:off x="4800600" y="3722688"/>
            <a:ext cx="43434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it-IT" sz="1800" b="1"/>
              <a:t>H</a:t>
            </a:r>
            <a:r>
              <a:rPr lang="es-ES_tradnl" altLang="it-IT" sz="1800" b="1" baseline="-25000"/>
              <a:t>2 </a:t>
            </a:r>
            <a:r>
              <a:rPr lang="es-ES_tradnl" altLang="it-IT" sz="1800" b="1"/>
              <a:t>ads. (- 90ºC):   D</a:t>
            </a:r>
            <a:r>
              <a:rPr lang="es-ES_tradnl" altLang="it-IT" sz="1800" b="1" baseline="-25000"/>
              <a:t>H</a:t>
            </a:r>
            <a:r>
              <a:rPr lang="es-ES_tradnl" altLang="it-IT" sz="1800" b="1"/>
              <a:t> = H/</a:t>
            </a:r>
            <a:r>
              <a:rPr lang="es-ES_tradnl" altLang="it-IT" sz="1800" b="1">
                <a:solidFill>
                  <a:srgbClr val="FF0000"/>
                </a:solidFill>
              </a:rPr>
              <a:t>Rh</a:t>
            </a:r>
            <a:r>
              <a:rPr lang="es-ES_tradnl" altLang="it-IT" sz="1800" b="1" baseline="-25000">
                <a:solidFill>
                  <a:srgbClr val="FF0000"/>
                </a:solidFill>
              </a:rPr>
              <a:t>T</a:t>
            </a:r>
            <a:r>
              <a:rPr lang="es-ES_tradnl" altLang="it-IT" sz="1800" b="1"/>
              <a:t>     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_tradnl" altLang="it-IT" sz="1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it-IT" sz="1800" b="1"/>
              <a:t>HREM:   	D</a:t>
            </a:r>
            <a:r>
              <a:rPr lang="es-ES_tradnl" altLang="it-IT" sz="1800" b="1" baseline="-25000"/>
              <a:t>HREM</a:t>
            </a:r>
            <a:r>
              <a:rPr lang="es-ES_tradnl" altLang="it-IT" sz="1800" b="1"/>
              <a:t> = Rh</a:t>
            </a:r>
            <a:r>
              <a:rPr lang="es-ES_tradnl" altLang="it-IT" sz="1800" b="1" baseline="-25000"/>
              <a:t>S</a:t>
            </a:r>
            <a:r>
              <a:rPr lang="es-ES_tradnl" altLang="it-IT" sz="1800" b="1"/>
              <a:t>/</a:t>
            </a:r>
            <a:r>
              <a:rPr lang="es-ES_tradnl" altLang="it-IT" sz="1800" b="1">
                <a:solidFill>
                  <a:srgbClr val="FF0000"/>
                </a:solidFill>
              </a:rPr>
              <a:t>Rh</a:t>
            </a:r>
            <a:r>
              <a:rPr lang="es-ES_tradnl" altLang="it-IT" sz="1800" b="1" baseline="-25000">
                <a:solidFill>
                  <a:srgbClr val="FF0000"/>
                </a:solidFill>
              </a:rPr>
              <a:t>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_tradnl" altLang="it-IT" sz="1800" b="1" baseline="-2500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_tradnl" altLang="it-IT" sz="1800" b="1" baseline="-250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it-IT" sz="1800" b="1"/>
              <a:t>                     </a:t>
            </a:r>
            <a:endParaRPr lang="es-ES" altLang="it-IT" sz="1800" b="1" baseline="-25000">
              <a:solidFill>
                <a:srgbClr val="0000FF"/>
              </a:solidFill>
            </a:endParaRPr>
          </a:p>
        </p:txBody>
      </p:sp>
      <p:sp>
        <p:nvSpPr>
          <p:cNvPr id="10264" name="Rectangle 30"/>
          <p:cNvSpPr>
            <a:spLocks noChangeArrowheads="1"/>
          </p:cNvSpPr>
          <p:nvPr/>
        </p:nvSpPr>
        <p:spPr bwMode="auto">
          <a:xfrm>
            <a:off x="5959475" y="5257800"/>
            <a:ext cx="2197100" cy="407988"/>
          </a:xfrm>
          <a:prstGeom prst="round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altLang="it-IT" b="1"/>
              <a:t>D</a:t>
            </a:r>
            <a:r>
              <a:rPr lang="es-ES_tradnl" altLang="it-IT" b="1" baseline="-25000"/>
              <a:t>H</a:t>
            </a:r>
            <a:r>
              <a:rPr lang="es-ES_tradnl" altLang="it-IT" b="1"/>
              <a:t> / D</a:t>
            </a:r>
            <a:r>
              <a:rPr lang="es-ES_tradnl" altLang="it-IT" b="1" baseline="-25000"/>
              <a:t>HREM</a:t>
            </a:r>
            <a:r>
              <a:rPr lang="es-ES_tradnl" altLang="it-IT" b="1"/>
              <a:t> = </a:t>
            </a:r>
            <a:r>
              <a:rPr lang="es-ES_tradnl" altLang="it-IT" b="1">
                <a:solidFill>
                  <a:srgbClr val="0000FF"/>
                </a:solidFill>
              </a:rPr>
              <a:t>H/Rh</a:t>
            </a:r>
            <a:r>
              <a:rPr lang="es-ES_tradnl" altLang="it-IT" b="1" baseline="-25000">
                <a:solidFill>
                  <a:srgbClr val="0000FF"/>
                </a:solidFill>
              </a:rPr>
              <a:t>S</a:t>
            </a:r>
            <a:endParaRPr lang="it-IT" altLang="it-IT" b="1" baseline="-25000">
              <a:solidFill>
                <a:srgbClr val="0000FF"/>
              </a:solidFill>
            </a:endParaRPr>
          </a:p>
        </p:txBody>
      </p:sp>
      <p:pic>
        <p:nvPicPr>
          <p:cNvPr id="37912" name="Picture 32" descr="JPhysChemB2000_4667_Pagina_3_Immagine_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66953" b="859"/>
          <a:stretch>
            <a:fillRect/>
          </a:stretch>
        </p:blipFill>
        <p:spPr bwMode="auto">
          <a:xfrm>
            <a:off x="682625" y="1447800"/>
            <a:ext cx="3660775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13" name="Text Box 33"/>
          <p:cNvSpPr txBox="1">
            <a:spLocks noChangeArrowheads="1"/>
          </p:cNvSpPr>
          <p:nvPr/>
        </p:nvSpPr>
        <p:spPr bwMode="auto">
          <a:xfrm>
            <a:off x="4300538" y="6503305"/>
            <a:ext cx="4713287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s-ES_tradnl" altLang="it-IT" sz="1400" b="1" i="1" dirty="0"/>
              <a:t>J. </a:t>
            </a:r>
            <a:r>
              <a:rPr lang="es-ES_tradnl" altLang="it-IT" sz="1400" b="1" i="1" dirty="0" err="1"/>
              <a:t>Phys</a:t>
            </a:r>
            <a:r>
              <a:rPr lang="es-ES_tradnl" altLang="it-IT" sz="1400" b="1" i="1" dirty="0"/>
              <a:t>. </a:t>
            </a:r>
            <a:r>
              <a:rPr lang="es-ES_tradnl" altLang="it-IT" sz="1400" b="1" i="1" dirty="0" err="1"/>
              <a:t>Chem</a:t>
            </a:r>
            <a:r>
              <a:rPr lang="es-ES_tradnl" altLang="it-IT" sz="1400" b="1" i="1" dirty="0"/>
              <a:t>. B</a:t>
            </a:r>
            <a:r>
              <a:rPr lang="es-ES_tradnl" altLang="it-IT" sz="1400" i="1" dirty="0"/>
              <a:t>,</a:t>
            </a:r>
            <a:r>
              <a:rPr lang="es-ES_tradnl" altLang="it-IT" sz="1400" dirty="0"/>
              <a:t> 104, 2000, 4667</a:t>
            </a:r>
            <a:endParaRPr lang="es-ES" altLang="it-IT" sz="1400" b="1" dirty="0"/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539934" y="134938"/>
            <a:ext cx="9144000" cy="586957"/>
          </a:xfrm>
          <a:prstGeom prst="rect">
            <a:avLst/>
          </a:prstGeom>
          <a:solidFill>
            <a:schemeClr val="bg1">
              <a:alpha val="39999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Rh/Ce</a:t>
            </a:r>
            <a:r>
              <a:rPr lang="it-IT" altLang="it-IT" sz="32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0.68</a:t>
            </a: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Zr</a:t>
            </a:r>
            <a:r>
              <a:rPr lang="it-IT" altLang="it-IT" sz="32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0.32</a:t>
            </a: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it-IT" altLang="it-IT" sz="32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  </a:t>
            </a:r>
            <a:r>
              <a:rPr lang="it-IT" altLang="it-IT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</a:t>
            </a: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altLang="it-IT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deactivation</a:t>
            </a:r>
            <a:endParaRPr lang="it-IT" altLang="it-IT" sz="3200" b="1" baseline="-25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1579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ext Box 2050"/>
          <p:cNvSpPr txBox="1">
            <a:spLocks noChangeArrowheads="1"/>
          </p:cNvSpPr>
          <p:nvPr/>
        </p:nvSpPr>
        <p:spPr bwMode="auto">
          <a:xfrm>
            <a:off x="533400" y="1419165"/>
            <a:ext cx="8610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5684" tIns="92843" rIns="185684" bIns="92843">
            <a:spAutoFit/>
          </a:bodyPr>
          <a:lstStyle>
            <a:lvl1pPr algn="l" defTabSz="1054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27050" algn="l" defTabSz="1054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54100" algn="l" defTabSz="1054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1150" algn="l" defTabSz="1054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06613" algn="l" defTabSz="1054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3813" defTabSz="1054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1013" defTabSz="1054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78213" defTabSz="1054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35413" defTabSz="1054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s-ES_tradnl" altLang="it-IT" sz="2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		        </a:t>
            </a:r>
            <a:r>
              <a:rPr kumimoji="1" lang="es-ES_tradnl" altLang="it-IT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H/Rh	       </a:t>
            </a:r>
            <a:r>
              <a:rPr kumimoji="1" lang="es-ES_tradnl" altLang="it-IT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Catalytic</a:t>
            </a:r>
            <a:r>
              <a:rPr kumimoji="1" lang="es-ES_tradnl" altLang="it-IT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kumimoji="1" lang="es-ES_tradnl" altLang="it-IT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Activity</a:t>
            </a:r>
            <a:r>
              <a:rPr kumimoji="1" lang="es-ES_tradnl" altLang="it-IT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*</a:t>
            </a:r>
          </a:p>
          <a:p>
            <a:pPr>
              <a:spcBef>
                <a:spcPct val="50000"/>
              </a:spcBef>
            </a:pPr>
            <a:endParaRPr kumimoji="1" lang="es-ES_tradnl" altLang="it-IT" sz="8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kumimoji="1" lang="es-ES_tradnl" altLang="it-IT" sz="2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Red. 200°C             0.43                           17</a:t>
            </a:r>
          </a:p>
          <a:p>
            <a:pPr>
              <a:spcBef>
                <a:spcPct val="20000"/>
              </a:spcBef>
            </a:pPr>
            <a:endParaRPr kumimoji="1" lang="es-ES_tradnl" altLang="it-IT" sz="8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kumimoji="1" lang="es-ES_tradnl" altLang="it-IT" sz="2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Red. 500°C                 0                             0</a:t>
            </a:r>
          </a:p>
          <a:p>
            <a:pPr>
              <a:spcBef>
                <a:spcPct val="20000"/>
              </a:spcBef>
            </a:pPr>
            <a:endParaRPr kumimoji="1" lang="es-ES_tradnl" altLang="it-IT" sz="8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kumimoji="1" lang="es-ES_tradnl" altLang="it-IT" sz="2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Red. 500°C</a:t>
            </a:r>
          </a:p>
          <a:p>
            <a:r>
              <a:rPr kumimoji="1" lang="es-ES_tradnl" altLang="it-IT" sz="2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Reox</a:t>
            </a:r>
            <a:r>
              <a:rPr kumimoji="1" lang="es-ES_tradnl" altLang="it-IT" sz="2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. 400ºC	          0.23                           7</a:t>
            </a:r>
          </a:p>
          <a:p>
            <a:r>
              <a:rPr kumimoji="1" lang="es-ES_tradnl" altLang="it-IT" sz="2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Red. 200ºC</a:t>
            </a:r>
          </a:p>
          <a:p>
            <a:endParaRPr kumimoji="1" lang="es-ES_tradnl" altLang="it-IT" sz="2100" b="1" dirty="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  <a:p>
            <a:r>
              <a:rPr kumimoji="1" lang="es-ES_tradnl" altLang="it-IT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S. Bernal et al, </a:t>
            </a:r>
            <a:r>
              <a:rPr kumimoji="1" lang="es-ES_tradnl" altLang="it-IT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Appl</a:t>
            </a:r>
            <a:r>
              <a:rPr kumimoji="1" lang="es-ES_tradnl" altLang="it-IT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. </a:t>
            </a:r>
            <a:r>
              <a:rPr kumimoji="1" lang="es-ES_tradnl" altLang="it-IT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Catal</a:t>
            </a:r>
            <a:r>
              <a:rPr kumimoji="1" lang="es-ES_tradnl" altLang="it-IT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.</a:t>
            </a:r>
            <a:r>
              <a:rPr kumimoji="1" lang="es-ES_tradnl" altLang="it-IT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kumimoji="1" lang="es-ES_tradnl" altLang="it-IT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99</a:t>
            </a:r>
            <a:r>
              <a:rPr kumimoji="1" lang="es-ES_tradnl" altLang="it-IT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, 1 (1993)</a:t>
            </a:r>
            <a:r>
              <a:rPr kumimoji="1" lang="es-ES_tradnl" altLang="it-IT" sz="21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               </a:t>
            </a:r>
          </a:p>
        </p:txBody>
      </p:sp>
      <p:grpSp>
        <p:nvGrpSpPr>
          <p:cNvPr id="218115" name="Group 2051"/>
          <p:cNvGrpSpPr>
            <a:grpSpLocks/>
          </p:cNvGrpSpPr>
          <p:nvPr/>
        </p:nvGrpSpPr>
        <p:grpSpPr bwMode="auto">
          <a:xfrm>
            <a:off x="533397" y="333108"/>
            <a:ext cx="8580166" cy="790575"/>
            <a:chOff x="192" y="96"/>
            <a:chExt cx="5598" cy="974"/>
          </a:xfrm>
        </p:grpSpPr>
        <p:sp>
          <p:nvSpPr>
            <p:cNvPr id="218116" name="Rectangle 2052"/>
            <p:cNvSpPr>
              <a:spLocks noChangeArrowheads="1"/>
            </p:cNvSpPr>
            <p:nvPr/>
          </p:nvSpPr>
          <p:spPr bwMode="auto">
            <a:xfrm>
              <a:off x="192" y="96"/>
              <a:ext cx="5568" cy="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>
              <a:lvl1pPr>
                <a:tabLst>
                  <a:tab pos="1333500" algn="l"/>
                </a:tabLs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1333500" algn="l"/>
                </a:tabLs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1333500" algn="l"/>
                </a:tabLs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1333500" algn="l"/>
                </a:tabLs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1333500" algn="l"/>
                </a:tabLs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33500" algn="l"/>
                </a:tabLs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33500" algn="l"/>
                </a:tabLs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33500" algn="l"/>
                </a:tabLs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33500" algn="l"/>
                </a:tabLs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/>
              <a:br>
                <a:rPr lang="es-ES_tradnl" altLang="it-IT" sz="3200" b="1" dirty="0">
                  <a:solidFill>
                    <a:srgbClr val="99FF99"/>
                  </a:solidFill>
                  <a:latin typeface="Arial" panose="020B0604020202020204" pitchFamily="34" charset="0"/>
                </a:rPr>
              </a:br>
              <a:br>
                <a:rPr lang="es-ES_tradnl" altLang="it-IT" sz="3200" b="1" dirty="0">
                  <a:solidFill>
                    <a:srgbClr val="99FF99"/>
                  </a:solidFill>
                  <a:latin typeface="Arial" panose="020B0604020202020204" pitchFamily="34" charset="0"/>
                </a:rPr>
              </a:br>
              <a:r>
                <a:rPr lang="es-ES_tradnl" altLang="it-IT" sz="3600" b="1" dirty="0">
                  <a:solidFill>
                    <a:srgbClr val="0070C0"/>
                  </a:solidFill>
                  <a:latin typeface="Arial" panose="020B0604020202020204" pitchFamily="34" charset="0"/>
                </a:rPr>
                <a:t>Rh(5%)/TiO</a:t>
              </a:r>
              <a:r>
                <a:rPr lang="es-ES_tradnl" altLang="it-IT" sz="3600" b="1" baseline="-25000" dirty="0">
                  <a:solidFill>
                    <a:srgbClr val="0070C0"/>
                  </a:solidFill>
                  <a:latin typeface="Arial" panose="020B0604020202020204" pitchFamily="34" charset="0"/>
                </a:rPr>
                <a:t>2</a:t>
              </a:r>
              <a:br>
                <a:rPr lang="es-ES_tradnl" altLang="it-IT" sz="3600" b="1" baseline="-25000" dirty="0">
                  <a:solidFill>
                    <a:srgbClr val="99FF99"/>
                  </a:solidFill>
                  <a:latin typeface="Arial" panose="020B0604020202020204" pitchFamily="34" charset="0"/>
                </a:rPr>
              </a:br>
              <a:br>
                <a:rPr lang="es-ES_tradnl" altLang="it-IT" sz="3600" b="1" baseline="-25000" dirty="0">
                  <a:solidFill>
                    <a:srgbClr val="99FF99"/>
                  </a:solidFill>
                  <a:latin typeface="Arial" panose="020B0604020202020204" pitchFamily="34" charset="0"/>
                </a:rPr>
              </a:br>
              <a:endParaRPr lang="es-ES_tradnl" altLang="it-IT" sz="3200" b="1" dirty="0">
                <a:solidFill>
                  <a:srgbClr val="99FF9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8117" name="Text Box 2053"/>
            <p:cNvSpPr txBox="1">
              <a:spLocks noChangeArrowheads="1"/>
            </p:cNvSpPr>
            <p:nvPr/>
          </p:nvSpPr>
          <p:spPr bwMode="auto">
            <a:xfrm>
              <a:off x="2121" y="430"/>
              <a:ext cx="3669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es-ES_tradnl" altLang="it-IT" sz="2800" b="1" dirty="0">
                  <a:solidFill>
                    <a:srgbClr val="FF0000"/>
                  </a:solidFill>
                </a:rPr>
                <a:t>SMSI </a:t>
              </a:r>
              <a:r>
                <a:rPr lang="es-ES_tradnl" altLang="it-IT" sz="2800" b="1" dirty="0" err="1">
                  <a:solidFill>
                    <a:srgbClr val="FF0000"/>
                  </a:solidFill>
                </a:rPr>
                <a:t>Effect</a:t>
              </a:r>
              <a:r>
                <a:rPr lang="es-ES_tradnl" altLang="it-IT" sz="2800" b="1" dirty="0">
                  <a:solidFill>
                    <a:srgbClr val="FF0000"/>
                  </a:solidFill>
                </a:rPr>
                <a:t>. </a:t>
              </a:r>
              <a:r>
                <a:rPr lang="es-ES_tradnl" altLang="it-IT" sz="2800" b="1" dirty="0" err="1">
                  <a:solidFill>
                    <a:srgbClr val="FF0000"/>
                  </a:solidFill>
                </a:rPr>
                <a:t>Chemical</a:t>
              </a:r>
              <a:r>
                <a:rPr lang="es-ES_tradnl" altLang="it-IT" sz="2800" b="1" dirty="0">
                  <a:solidFill>
                    <a:srgbClr val="FF0000"/>
                  </a:solidFill>
                </a:rPr>
                <a:t> </a:t>
              </a:r>
              <a:r>
                <a:rPr lang="es-ES_tradnl" altLang="it-IT" sz="2800" b="1" dirty="0" err="1">
                  <a:solidFill>
                    <a:srgbClr val="FF0000"/>
                  </a:solidFill>
                </a:rPr>
                <a:t>Evidence</a:t>
              </a:r>
              <a:endParaRPr lang="es-ES_tradnl" altLang="it-IT" sz="2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18118" name="Line 2054"/>
          <p:cNvSpPr>
            <a:spLocks noChangeShapeType="1"/>
          </p:cNvSpPr>
          <p:nvPr/>
        </p:nvSpPr>
        <p:spPr bwMode="auto">
          <a:xfrm>
            <a:off x="598725" y="1447800"/>
            <a:ext cx="8229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>
            <a:prstShdw prst="shdw17" dist="17961" dir="2700000">
              <a:srgbClr val="FF99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18119" name="Line 2055"/>
          <p:cNvSpPr>
            <a:spLocks noChangeShapeType="1"/>
          </p:cNvSpPr>
          <p:nvPr/>
        </p:nvSpPr>
        <p:spPr bwMode="auto">
          <a:xfrm>
            <a:off x="590008" y="2209800"/>
            <a:ext cx="822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rgbClr val="FF99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18120" name="Text Box 2056"/>
          <p:cNvSpPr txBox="1">
            <a:spLocks noChangeArrowheads="1"/>
          </p:cNvSpPr>
          <p:nvPr/>
        </p:nvSpPr>
        <p:spPr bwMode="auto">
          <a:xfrm>
            <a:off x="711926" y="6164757"/>
            <a:ext cx="8763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s-ES_tradnl" altLang="it-IT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s-ES_tradnl" altLang="it-IT" b="1" dirty="0"/>
              <a:t>* </a:t>
            </a:r>
            <a:r>
              <a:rPr lang="es-ES_tradnl" altLang="it-IT" b="1" dirty="0" err="1"/>
              <a:t>Benzene</a:t>
            </a:r>
            <a:r>
              <a:rPr lang="es-ES_tradnl" altLang="it-IT" b="1" dirty="0"/>
              <a:t> </a:t>
            </a:r>
            <a:r>
              <a:rPr lang="es-ES_tradnl" altLang="it-IT" b="1" dirty="0" err="1"/>
              <a:t>hydrogenation</a:t>
            </a:r>
            <a:r>
              <a:rPr lang="es-ES_tradnl" altLang="it-IT" b="1" dirty="0"/>
              <a:t> (25ºC)  (cm</a:t>
            </a:r>
            <a:r>
              <a:rPr lang="es-ES_tradnl" altLang="it-IT" b="1" baseline="30000" dirty="0"/>
              <a:t>3</a:t>
            </a:r>
            <a:r>
              <a:rPr lang="es-ES_tradnl" altLang="it-IT" b="1" dirty="0"/>
              <a:t> </a:t>
            </a:r>
            <a:r>
              <a:rPr lang="es-ES_tradnl" altLang="it-IT" b="1" dirty="0" err="1"/>
              <a:t>cyclohexane</a:t>
            </a:r>
            <a:r>
              <a:rPr lang="es-ES_tradnl" altLang="it-IT" b="1" dirty="0"/>
              <a:t> /</a:t>
            </a:r>
            <a:r>
              <a:rPr lang="es-ES_tradnl" altLang="it-IT" b="1" dirty="0" err="1"/>
              <a:t>g</a:t>
            </a:r>
            <a:r>
              <a:rPr lang="es-ES_tradnl" altLang="it-IT" b="1" baseline="-25000" dirty="0" err="1"/>
              <a:t>Rh</a:t>
            </a:r>
            <a:r>
              <a:rPr lang="es-ES_tradnl" altLang="it-IT" b="1" dirty="0" err="1"/>
              <a:t>.s</a:t>
            </a:r>
            <a:r>
              <a:rPr lang="es-ES_tradnl" altLang="it-IT" b="1" dirty="0"/>
              <a:t>)</a:t>
            </a:r>
          </a:p>
        </p:txBody>
      </p:sp>
      <p:sp>
        <p:nvSpPr>
          <p:cNvPr id="218121" name="Line 2057"/>
          <p:cNvSpPr>
            <a:spLocks noChangeShapeType="1"/>
          </p:cNvSpPr>
          <p:nvPr/>
        </p:nvSpPr>
        <p:spPr bwMode="auto">
          <a:xfrm>
            <a:off x="596542" y="5181600"/>
            <a:ext cx="822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rgbClr val="FF99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0837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Text Box 2"/>
          <p:cNvSpPr txBox="1">
            <a:spLocks noChangeArrowheads="1"/>
          </p:cNvSpPr>
          <p:nvPr/>
        </p:nvSpPr>
        <p:spPr bwMode="auto">
          <a:xfrm>
            <a:off x="785949" y="172133"/>
            <a:ext cx="69786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it-IT" altLang="it-IT" sz="2000" dirty="0">
                <a:solidFill>
                  <a:srgbClr val="0070C0"/>
                </a:solidFill>
              </a:rPr>
              <a:t>Pd on Al</a:t>
            </a:r>
            <a:r>
              <a:rPr lang="it-IT" altLang="it-IT" sz="2000" baseline="-25000" dirty="0">
                <a:solidFill>
                  <a:srgbClr val="0070C0"/>
                </a:solidFill>
              </a:rPr>
              <a:t>2</a:t>
            </a:r>
            <a:r>
              <a:rPr lang="it-IT" altLang="it-IT" sz="2000" dirty="0">
                <a:solidFill>
                  <a:srgbClr val="0070C0"/>
                </a:solidFill>
              </a:rPr>
              <a:t>O</a:t>
            </a:r>
            <a:r>
              <a:rPr lang="it-IT" altLang="it-IT" sz="2000" baseline="-25000" dirty="0">
                <a:solidFill>
                  <a:srgbClr val="0070C0"/>
                </a:solidFill>
              </a:rPr>
              <a:t>3</a:t>
            </a:r>
            <a:r>
              <a:rPr lang="it-IT" altLang="it-IT" sz="2000" dirty="0">
                <a:solidFill>
                  <a:srgbClr val="0070C0"/>
                </a:solidFill>
              </a:rPr>
              <a:t> and ZrO</a:t>
            </a:r>
            <a:r>
              <a:rPr lang="it-IT" altLang="it-IT" sz="2000" baseline="-25000" dirty="0">
                <a:solidFill>
                  <a:srgbClr val="0070C0"/>
                </a:solidFill>
              </a:rPr>
              <a:t>2</a:t>
            </a:r>
            <a:r>
              <a:rPr lang="it-IT" altLang="it-IT" sz="2000" dirty="0">
                <a:solidFill>
                  <a:srgbClr val="0070C0"/>
                </a:solidFill>
              </a:rPr>
              <a:t> </a:t>
            </a:r>
            <a:r>
              <a:rPr lang="it-IT" altLang="it-IT" sz="2000" dirty="0" err="1"/>
              <a:t>after</a:t>
            </a:r>
            <a:r>
              <a:rPr lang="it-IT" altLang="it-IT" sz="2000" dirty="0"/>
              <a:t> treatment in 0.2 Torr O</a:t>
            </a:r>
            <a:r>
              <a:rPr lang="it-IT" altLang="it-IT" sz="2000" baseline="-25000" dirty="0"/>
              <a:t>2</a:t>
            </a:r>
            <a:r>
              <a:rPr lang="it-IT" altLang="it-IT" sz="2000" dirty="0"/>
              <a:t> </a:t>
            </a:r>
            <a:r>
              <a:rPr lang="it-IT" altLang="it-IT" sz="2000" dirty="0" err="1"/>
              <a:t>at</a:t>
            </a:r>
            <a:r>
              <a:rPr lang="it-IT" altLang="it-IT" sz="2000" dirty="0"/>
              <a:t> 560°C</a:t>
            </a:r>
          </a:p>
          <a:p>
            <a:pPr algn="l" eaLnBrk="1" hangingPunct="1"/>
            <a:r>
              <a:rPr lang="it-IT" altLang="it-IT" sz="1200" dirty="0" err="1"/>
              <a:t>Rogriguez</a:t>
            </a:r>
            <a:r>
              <a:rPr lang="it-IT" altLang="it-IT" sz="1200" dirty="0"/>
              <a:t> N.M. et al., </a:t>
            </a:r>
            <a:r>
              <a:rPr lang="it-IT" altLang="it-IT" sz="1200" i="1" dirty="0"/>
              <a:t>J. </a:t>
            </a:r>
            <a:r>
              <a:rPr lang="it-IT" altLang="it-IT" sz="1200" i="1" dirty="0" err="1"/>
              <a:t>Catal</a:t>
            </a:r>
            <a:r>
              <a:rPr lang="it-IT" altLang="it-IT" sz="1200" dirty="0"/>
              <a:t> </a:t>
            </a:r>
            <a:r>
              <a:rPr lang="it-IT" altLang="it-IT" sz="1200" b="1" dirty="0"/>
              <a:t>157</a:t>
            </a:r>
            <a:r>
              <a:rPr lang="it-IT" altLang="it-IT" sz="1200" dirty="0"/>
              <a:t>, 676-686 (1995)</a:t>
            </a:r>
          </a:p>
        </p:txBody>
      </p:sp>
      <p:grpSp>
        <p:nvGrpSpPr>
          <p:cNvPr id="271437" name="Group 77"/>
          <p:cNvGrpSpPr>
            <a:grpSpLocks/>
          </p:cNvGrpSpPr>
          <p:nvPr/>
        </p:nvGrpSpPr>
        <p:grpSpPr bwMode="auto">
          <a:xfrm>
            <a:off x="1143000" y="1079500"/>
            <a:ext cx="2443163" cy="1890713"/>
            <a:chOff x="720" y="680"/>
            <a:chExt cx="1539" cy="1191"/>
          </a:xfrm>
        </p:grpSpPr>
        <p:sp>
          <p:nvSpPr>
            <p:cNvPr id="271365" name="Rectangle 5"/>
            <p:cNvSpPr>
              <a:spLocks noChangeAspect="1" noChangeArrowheads="1"/>
            </p:cNvSpPr>
            <p:nvPr/>
          </p:nvSpPr>
          <p:spPr bwMode="auto">
            <a:xfrm>
              <a:off x="720" y="1046"/>
              <a:ext cx="1109" cy="20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it-IT" altLang="it-IT" sz="1800" baseline="-25000">
                <a:solidFill>
                  <a:srgbClr val="66FFFF"/>
                </a:solidFill>
              </a:endParaRPr>
            </a:p>
          </p:txBody>
        </p:sp>
        <p:sp>
          <p:nvSpPr>
            <p:cNvPr id="271366" name="Rectangle 6"/>
            <p:cNvSpPr>
              <a:spLocks noChangeAspect="1" noChangeArrowheads="1"/>
            </p:cNvSpPr>
            <p:nvPr/>
          </p:nvSpPr>
          <p:spPr bwMode="auto">
            <a:xfrm>
              <a:off x="871" y="979"/>
              <a:ext cx="806" cy="67"/>
            </a:xfrm>
            <a:prstGeom prst="rect">
              <a:avLst/>
            </a:prstGeom>
            <a:solidFill>
              <a:srgbClr val="FF99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1367" name="Text Box 7"/>
            <p:cNvSpPr txBox="1">
              <a:spLocks noChangeAspect="1" noChangeArrowheads="1"/>
            </p:cNvSpPr>
            <p:nvPr/>
          </p:nvSpPr>
          <p:spPr bwMode="auto">
            <a:xfrm>
              <a:off x="1855" y="680"/>
              <a:ext cx="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it-IT" altLang="it-IT" sz="1800"/>
                <a:t>PdO</a:t>
              </a:r>
            </a:p>
          </p:txBody>
        </p:sp>
        <p:sp>
          <p:nvSpPr>
            <p:cNvPr id="271368" name="Line 8"/>
            <p:cNvSpPr>
              <a:spLocks noChangeAspect="1" noChangeShapeType="1"/>
            </p:cNvSpPr>
            <p:nvPr/>
          </p:nvSpPr>
          <p:spPr bwMode="auto">
            <a:xfrm flipH="1">
              <a:off x="1680" y="811"/>
              <a:ext cx="216" cy="15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71369" name="Rectangle 9"/>
            <p:cNvSpPr>
              <a:spLocks noChangeAspect="1" noChangeArrowheads="1"/>
            </p:cNvSpPr>
            <p:nvPr/>
          </p:nvSpPr>
          <p:spPr bwMode="auto">
            <a:xfrm>
              <a:off x="765" y="1403"/>
              <a:ext cx="46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it-IT" altLang="it-IT" sz="1800"/>
                <a:t>Al</a:t>
              </a:r>
              <a:r>
                <a:rPr lang="it-IT" altLang="it-IT" sz="1800" baseline="-25000"/>
                <a:t>2</a:t>
              </a:r>
              <a:r>
                <a:rPr lang="it-IT" altLang="it-IT" sz="1800"/>
                <a:t>O</a:t>
              </a:r>
              <a:r>
                <a:rPr lang="it-IT" altLang="it-IT" sz="1800" baseline="-25000"/>
                <a:t>3</a:t>
              </a:r>
            </a:p>
          </p:txBody>
        </p:sp>
        <p:sp>
          <p:nvSpPr>
            <p:cNvPr id="271370" name="Line 10"/>
            <p:cNvSpPr>
              <a:spLocks noChangeAspect="1" noChangeShapeType="1"/>
            </p:cNvSpPr>
            <p:nvPr/>
          </p:nvSpPr>
          <p:spPr bwMode="auto">
            <a:xfrm flipV="1">
              <a:off x="973" y="1277"/>
              <a:ext cx="54" cy="1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71381" name="Text Box 21"/>
            <p:cNvSpPr txBox="1">
              <a:spLocks noChangeArrowheads="1"/>
            </p:cNvSpPr>
            <p:nvPr/>
          </p:nvSpPr>
          <p:spPr bwMode="auto">
            <a:xfrm>
              <a:off x="783" y="1640"/>
              <a:ext cx="14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it-IT" sz="1800" b="1">
                  <a:solidFill>
                    <a:srgbClr val="FF3300"/>
                  </a:solidFill>
                </a:rPr>
                <a:t>Low Metal Loading</a:t>
              </a:r>
              <a:endParaRPr lang="it-IT" altLang="it-IT" sz="1800" b="1">
                <a:solidFill>
                  <a:srgbClr val="FF3300"/>
                </a:solidFill>
              </a:endParaRPr>
            </a:p>
          </p:txBody>
        </p:sp>
      </p:grpSp>
      <p:grpSp>
        <p:nvGrpSpPr>
          <p:cNvPr id="271438" name="Group 78"/>
          <p:cNvGrpSpPr>
            <a:grpSpLocks/>
          </p:cNvGrpSpPr>
          <p:nvPr/>
        </p:nvGrpSpPr>
        <p:grpSpPr bwMode="auto">
          <a:xfrm>
            <a:off x="5422900" y="766763"/>
            <a:ext cx="2443163" cy="2203450"/>
            <a:chOff x="3416" y="483"/>
            <a:chExt cx="1539" cy="1388"/>
          </a:xfrm>
        </p:grpSpPr>
        <p:sp>
          <p:nvSpPr>
            <p:cNvPr id="271372" name="Rectangle 12"/>
            <p:cNvSpPr>
              <a:spLocks noChangeAspect="1" noChangeArrowheads="1"/>
            </p:cNvSpPr>
            <p:nvPr/>
          </p:nvSpPr>
          <p:spPr bwMode="auto">
            <a:xfrm>
              <a:off x="3416" y="1028"/>
              <a:ext cx="1109" cy="20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it-IT" altLang="it-IT" sz="1800" baseline="-25000">
                <a:solidFill>
                  <a:srgbClr val="66FFFF"/>
                </a:solidFill>
              </a:endParaRPr>
            </a:p>
          </p:txBody>
        </p:sp>
        <p:sp>
          <p:nvSpPr>
            <p:cNvPr id="271373" name="Rectangle 13"/>
            <p:cNvSpPr>
              <a:spLocks noChangeAspect="1" noChangeArrowheads="1"/>
            </p:cNvSpPr>
            <p:nvPr/>
          </p:nvSpPr>
          <p:spPr bwMode="auto">
            <a:xfrm>
              <a:off x="3567" y="961"/>
              <a:ext cx="806" cy="67"/>
            </a:xfrm>
            <a:prstGeom prst="rect">
              <a:avLst/>
            </a:prstGeom>
            <a:solidFill>
              <a:srgbClr val="FF99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1374" name="Text Box 14"/>
            <p:cNvSpPr txBox="1">
              <a:spLocks noChangeAspect="1" noChangeArrowheads="1"/>
            </p:cNvSpPr>
            <p:nvPr/>
          </p:nvSpPr>
          <p:spPr bwMode="auto">
            <a:xfrm>
              <a:off x="4551" y="723"/>
              <a:ext cx="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it-IT" altLang="it-IT" sz="1800"/>
                <a:t>PdO</a:t>
              </a:r>
            </a:p>
          </p:txBody>
        </p:sp>
        <p:sp>
          <p:nvSpPr>
            <p:cNvPr id="271375" name="Line 15"/>
            <p:cNvSpPr>
              <a:spLocks noChangeAspect="1" noChangeShapeType="1"/>
            </p:cNvSpPr>
            <p:nvPr/>
          </p:nvSpPr>
          <p:spPr bwMode="auto">
            <a:xfrm flipH="1">
              <a:off x="4386" y="866"/>
              <a:ext cx="195" cy="10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71376" name="Rectangle 16"/>
            <p:cNvSpPr>
              <a:spLocks noChangeAspect="1" noChangeArrowheads="1"/>
            </p:cNvSpPr>
            <p:nvPr/>
          </p:nvSpPr>
          <p:spPr bwMode="auto">
            <a:xfrm>
              <a:off x="3461" y="1403"/>
              <a:ext cx="46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it-IT" altLang="it-IT" sz="1800"/>
                <a:t>Al</a:t>
              </a:r>
              <a:r>
                <a:rPr lang="it-IT" altLang="it-IT" sz="1800" baseline="-25000"/>
                <a:t>2</a:t>
              </a:r>
              <a:r>
                <a:rPr lang="it-IT" altLang="it-IT" sz="1800"/>
                <a:t>O</a:t>
              </a:r>
              <a:r>
                <a:rPr lang="it-IT" altLang="it-IT" sz="1800" baseline="-25000"/>
                <a:t>3</a:t>
              </a:r>
            </a:p>
          </p:txBody>
        </p:sp>
        <p:sp>
          <p:nvSpPr>
            <p:cNvPr id="271377" name="Line 17"/>
            <p:cNvSpPr>
              <a:spLocks noChangeAspect="1" noChangeShapeType="1"/>
            </p:cNvSpPr>
            <p:nvPr/>
          </p:nvSpPr>
          <p:spPr bwMode="auto">
            <a:xfrm flipV="1">
              <a:off x="3669" y="1258"/>
              <a:ext cx="54" cy="1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71378" name="Rectangle 18"/>
            <p:cNvSpPr>
              <a:spLocks noChangeAspect="1" noChangeArrowheads="1"/>
            </p:cNvSpPr>
            <p:nvPr/>
          </p:nvSpPr>
          <p:spPr bwMode="auto">
            <a:xfrm>
              <a:off x="3567" y="730"/>
              <a:ext cx="806" cy="225"/>
            </a:xfrm>
            <a:prstGeom prst="rect">
              <a:avLst/>
            </a:prstGeom>
            <a:solidFill>
              <a:srgbClr val="C0C0C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1379" name="Text Box 19"/>
            <p:cNvSpPr txBox="1">
              <a:spLocks noChangeAspect="1" noChangeArrowheads="1"/>
            </p:cNvSpPr>
            <p:nvPr/>
          </p:nvSpPr>
          <p:spPr bwMode="auto">
            <a:xfrm>
              <a:off x="4558" y="483"/>
              <a:ext cx="2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it-IT" altLang="it-IT" sz="1800"/>
                <a:t>Pd</a:t>
              </a:r>
            </a:p>
          </p:txBody>
        </p:sp>
        <p:sp>
          <p:nvSpPr>
            <p:cNvPr id="271380" name="Line 20"/>
            <p:cNvSpPr>
              <a:spLocks noChangeAspect="1" noChangeShapeType="1"/>
            </p:cNvSpPr>
            <p:nvPr/>
          </p:nvSpPr>
          <p:spPr bwMode="auto">
            <a:xfrm flipH="1">
              <a:off x="4393" y="626"/>
              <a:ext cx="195" cy="10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71382" name="Text Box 22"/>
            <p:cNvSpPr txBox="1">
              <a:spLocks noChangeArrowheads="1"/>
            </p:cNvSpPr>
            <p:nvPr/>
          </p:nvSpPr>
          <p:spPr bwMode="auto">
            <a:xfrm>
              <a:off x="3463" y="1640"/>
              <a:ext cx="14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it-IT" sz="1800" b="1">
                  <a:solidFill>
                    <a:srgbClr val="FF3300"/>
                  </a:solidFill>
                </a:rPr>
                <a:t>High Metal Loading</a:t>
              </a:r>
              <a:endParaRPr lang="it-IT" altLang="it-IT" sz="1800" b="1">
                <a:solidFill>
                  <a:srgbClr val="FF3300"/>
                </a:solidFill>
              </a:endParaRPr>
            </a:p>
          </p:txBody>
        </p:sp>
      </p:grpSp>
      <p:grpSp>
        <p:nvGrpSpPr>
          <p:cNvPr id="271436" name="Group 76"/>
          <p:cNvGrpSpPr>
            <a:grpSpLocks/>
          </p:cNvGrpSpPr>
          <p:nvPr/>
        </p:nvGrpSpPr>
        <p:grpSpPr bwMode="auto">
          <a:xfrm>
            <a:off x="695784" y="5152610"/>
            <a:ext cx="8194675" cy="1557337"/>
            <a:chOff x="356" y="3339"/>
            <a:chExt cx="5162" cy="981"/>
          </a:xfrm>
        </p:grpSpPr>
        <p:sp>
          <p:nvSpPr>
            <p:cNvPr id="271400" name="Rectangle 40"/>
            <p:cNvSpPr>
              <a:spLocks noChangeAspect="1" noChangeArrowheads="1"/>
            </p:cNvSpPr>
            <p:nvPr/>
          </p:nvSpPr>
          <p:spPr bwMode="auto">
            <a:xfrm>
              <a:off x="356" y="3859"/>
              <a:ext cx="1061" cy="2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r>
                <a:rPr lang="it-IT" altLang="it-IT" sz="1600">
                  <a:solidFill>
                    <a:schemeClr val="tx1"/>
                  </a:solidFill>
                </a:rPr>
                <a:t>ZrO</a:t>
              </a:r>
              <a:r>
                <a:rPr lang="it-IT" altLang="it-IT" sz="1600" baseline="-2500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71402" name="Oval 42"/>
            <p:cNvSpPr>
              <a:spLocks noChangeAspect="1" noChangeArrowheads="1"/>
            </p:cNvSpPr>
            <p:nvPr/>
          </p:nvSpPr>
          <p:spPr bwMode="auto">
            <a:xfrm>
              <a:off x="409" y="3614"/>
              <a:ext cx="245" cy="245"/>
            </a:xfrm>
            <a:prstGeom prst="ellipse">
              <a:avLst/>
            </a:prstGeom>
            <a:solidFill>
              <a:srgbClr val="FF99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1403" name="Oval 43"/>
            <p:cNvSpPr>
              <a:spLocks noChangeAspect="1" noChangeArrowheads="1"/>
            </p:cNvSpPr>
            <p:nvPr/>
          </p:nvSpPr>
          <p:spPr bwMode="auto">
            <a:xfrm>
              <a:off x="926" y="3614"/>
              <a:ext cx="244" cy="245"/>
            </a:xfrm>
            <a:prstGeom prst="ellipse">
              <a:avLst/>
            </a:prstGeom>
            <a:solidFill>
              <a:srgbClr val="FF99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1404" name="Oval 44"/>
            <p:cNvSpPr>
              <a:spLocks noChangeAspect="1" noChangeArrowheads="1"/>
            </p:cNvSpPr>
            <p:nvPr/>
          </p:nvSpPr>
          <p:spPr bwMode="auto">
            <a:xfrm>
              <a:off x="732" y="3743"/>
              <a:ext cx="115" cy="116"/>
            </a:xfrm>
            <a:prstGeom prst="ellipse">
              <a:avLst/>
            </a:prstGeom>
            <a:solidFill>
              <a:srgbClr val="FF99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1405" name="Oval 45"/>
            <p:cNvSpPr>
              <a:spLocks noChangeAspect="1" noChangeArrowheads="1"/>
            </p:cNvSpPr>
            <p:nvPr/>
          </p:nvSpPr>
          <p:spPr bwMode="auto">
            <a:xfrm>
              <a:off x="1248" y="3743"/>
              <a:ext cx="116" cy="116"/>
            </a:xfrm>
            <a:prstGeom prst="ellipse">
              <a:avLst/>
            </a:prstGeom>
            <a:solidFill>
              <a:srgbClr val="FF99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1407" name="Rectangle 47"/>
            <p:cNvSpPr>
              <a:spLocks noChangeAspect="1" noChangeArrowheads="1"/>
            </p:cNvSpPr>
            <p:nvPr/>
          </p:nvSpPr>
          <p:spPr bwMode="auto">
            <a:xfrm>
              <a:off x="2283" y="3895"/>
              <a:ext cx="1061" cy="2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r>
                <a:rPr lang="it-IT" altLang="it-IT" sz="1600">
                  <a:solidFill>
                    <a:schemeClr val="tx1"/>
                  </a:solidFill>
                </a:rPr>
                <a:t>ZrO</a:t>
              </a:r>
              <a:r>
                <a:rPr lang="it-IT" altLang="it-IT" sz="1600" baseline="-2500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71408" name="Rectangle 48"/>
            <p:cNvSpPr>
              <a:spLocks noChangeAspect="1" noChangeArrowheads="1"/>
            </p:cNvSpPr>
            <p:nvPr/>
          </p:nvSpPr>
          <p:spPr bwMode="auto">
            <a:xfrm>
              <a:off x="2336" y="3854"/>
              <a:ext cx="367" cy="41"/>
            </a:xfrm>
            <a:prstGeom prst="rect">
              <a:avLst/>
            </a:prstGeom>
            <a:solidFill>
              <a:srgbClr val="FF99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1409" name="Rectangle 49"/>
            <p:cNvSpPr>
              <a:spLocks noChangeAspect="1" noChangeArrowheads="1"/>
            </p:cNvSpPr>
            <p:nvPr/>
          </p:nvSpPr>
          <p:spPr bwMode="auto">
            <a:xfrm>
              <a:off x="2890" y="3854"/>
              <a:ext cx="367" cy="41"/>
            </a:xfrm>
            <a:prstGeom prst="rect">
              <a:avLst/>
            </a:prstGeom>
            <a:solidFill>
              <a:srgbClr val="FF99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1411" name="Rectangle 51"/>
            <p:cNvSpPr>
              <a:spLocks noChangeAspect="1" noChangeArrowheads="1"/>
            </p:cNvSpPr>
            <p:nvPr/>
          </p:nvSpPr>
          <p:spPr bwMode="auto">
            <a:xfrm>
              <a:off x="4143" y="3875"/>
              <a:ext cx="1061" cy="2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r>
                <a:rPr lang="it-IT" altLang="it-IT" sz="1600">
                  <a:solidFill>
                    <a:schemeClr val="tx1"/>
                  </a:solidFill>
                </a:rPr>
                <a:t>ZrO</a:t>
              </a:r>
              <a:r>
                <a:rPr lang="it-IT" altLang="it-IT" sz="1600" baseline="-2500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71412" name="Oval 52"/>
            <p:cNvSpPr>
              <a:spLocks noChangeAspect="1" noChangeArrowheads="1"/>
            </p:cNvSpPr>
            <p:nvPr/>
          </p:nvSpPr>
          <p:spPr bwMode="auto">
            <a:xfrm>
              <a:off x="4791" y="3725"/>
              <a:ext cx="150" cy="150"/>
            </a:xfrm>
            <a:prstGeom prst="ellipse">
              <a:avLst/>
            </a:prstGeom>
            <a:solidFill>
              <a:srgbClr val="FF99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1413" name="Oval 53"/>
            <p:cNvSpPr>
              <a:spLocks noChangeAspect="1" noChangeArrowheads="1"/>
            </p:cNvSpPr>
            <p:nvPr/>
          </p:nvSpPr>
          <p:spPr bwMode="auto">
            <a:xfrm>
              <a:off x="4581" y="3760"/>
              <a:ext cx="115" cy="115"/>
            </a:xfrm>
            <a:prstGeom prst="ellipse">
              <a:avLst/>
            </a:prstGeom>
            <a:solidFill>
              <a:srgbClr val="FF99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1414" name="Oval 54"/>
            <p:cNvSpPr>
              <a:spLocks noChangeAspect="1" noChangeArrowheads="1"/>
            </p:cNvSpPr>
            <p:nvPr/>
          </p:nvSpPr>
          <p:spPr bwMode="auto">
            <a:xfrm>
              <a:off x="5036" y="3760"/>
              <a:ext cx="115" cy="115"/>
            </a:xfrm>
            <a:prstGeom prst="ellipse">
              <a:avLst/>
            </a:prstGeom>
            <a:solidFill>
              <a:srgbClr val="FF99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1415" name="Oval 55"/>
            <p:cNvSpPr>
              <a:spLocks noChangeAspect="1" noChangeArrowheads="1"/>
            </p:cNvSpPr>
            <p:nvPr/>
          </p:nvSpPr>
          <p:spPr bwMode="auto">
            <a:xfrm>
              <a:off x="4190" y="3760"/>
              <a:ext cx="115" cy="115"/>
            </a:xfrm>
            <a:prstGeom prst="ellipse">
              <a:avLst/>
            </a:prstGeom>
            <a:solidFill>
              <a:srgbClr val="FF99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1416" name="Oval 56"/>
            <p:cNvSpPr>
              <a:spLocks noChangeAspect="1" noChangeArrowheads="1"/>
            </p:cNvSpPr>
            <p:nvPr/>
          </p:nvSpPr>
          <p:spPr bwMode="auto">
            <a:xfrm>
              <a:off x="4399" y="3787"/>
              <a:ext cx="87" cy="87"/>
            </a:xfrm>
            <a:prstGeom prst="ellipse">
              <a:avLst/>
            </a:prstGeom>
            <a:solidFill>
              <a:srgbClr val="FF99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1418" name="Text Box 58"/>
            <p:cNvSpPr txBox="1">
              <a:spLocks noChangeArrowheads="1"/>
            </p:cNvSpPr>
            <p:nvPr/>
          </p:nvSpPr>
          <p:spPr bwMode="auto">
            <a:xfrm>
              <a:off x="650" y="4108"/>
              <a:ext cx="4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it-IT" altLang="it-IT" sz="1600"/>
                <a:t>150°C</a:t>
              </a:r>
            </a:p>
          </p:txBody>
        </p:sp>
        <p:sp>
          <p:nvSpPr>
            <p:cNvPr id="271420" name="Text Box 60"/>
            <p:cNvSpPr txBox="1">
              <a:spLocks noChangeArrowheads="1"/>
            </p:cNvSpPr>
            <p:nvPr/>
          </p:nvSpPr>
          <p:spPr bwMode="auto">
            <a:xfrm>
              <a:off x="2396" y="4108"/>
              <a:ext cx="8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it-IT" altLang="it-IT" sz="1600"/>
                <a:t>350 - 850 °C</a:t>
              </a:r>
            </a:p>
          </p:txBody>
        </p:sp>
        <p:sp>
          <p:nvSpPr>
            <p:cNvPr id="271422" name="Text Box 62"/>
            <p:cNvSpPr txBox="1">
              <a:spLocks noChangeArrowheads="1"/>
            </p:cNvSpPr>
            <p:nvPr/>
          </p:nvSpPr>
          <p:spPr bwMode="auto">
            <a:xfrm>
              <a:off x="4382" y="4108"/>
              <a:ext cx="58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it-IT" altLang="it-IT" sz="1600"/>
                <a:t>&gt; 890°C</a:t>
              </a:r>
            </a:p>
          </p:txBody>
        </p:sp>
        <p:sp>
          <p:nvSpPr>
            <p:cNvPr id="271425" name="Text Box 65"/>
            <p:cNvSpPr txBox="1">
              <a:spLocks noChangeArrowheads="1"/>
            </p:cNvSpPr>
            <p:nvPr/>
          </p:nvSpPr>
          <p:spPr bwMode="auto">
            <a:xfrm>
              <a:off x="1334" y="3339"/>
              <a:ext cx="3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it-IT" sz="1600"/>
                <a:t>PdO</a:t>
              </a:r>
              <a:endParaRPr lang="it-IT" altLang="it-IT" sz="1600"/>
            </a:p>
          </p:txBody>
        </p:sp>
        <p:sp>
          <p:nvSpPr>
            <p:cNvPr id="271426" name="Line 66"/>
            <p:cNvSpPr>
              <a:spLocks noChangeShapeType="1"/>
            </p:cNvSpPr>
            <p:nvPr/>
          </p:nvSpPr>
          <p:spPr bwMode="auto">
            <a:xfrm flipH="1">
              <a:off x="1056" y="3493"/>
              <a:ext cx="336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71429" name="Text Box 69"/>
            <p:cNvSpPr txBox="1">
              <a:spLocks noChangeArrowheads="1"/>
            </p:cNvSpPr>
            <p:nvPr/>
          </p:nvSpPr>
          <p:spPr bwMode="auto">
            <a:xfrm>
              <a:off x="3350" y="3466"/>
              <a:ext cx="3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it-IT" sz="1600"/>
                <a:t>PdO</a:t>
              </a:r>
              <a:endParaRPr lang="it-IT" altLang="it-IT" sz="1600"/>
            </a:p>
          </p:txBody>
        </p:sp>
        <p:sp>
          <p:nvSpPr>
            <p:cNvPr id="271430" name="Line 70"/>
            <p:cNvSpPr>
              <a:spLocks noChangeShapeType="1"/>
            </p:cNvSpPr>
            <p:nvPr/>
          </p:nvSpPr>
          <p:spPr bwMode="auto">
            <a:xfrm flipH="1">
              <a:off x="3072" y="3620"/>
              <a:ext cx="336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71431" name="Text Box 71"/>
            <p:cNvSpPr txBox="1">
              <a:spLocks noChangeArrowheads="1"/>
            </p:cNvSpPr>
            <p:nvPr/>
          </p:nvSpPr>
          <p:spPr bwMode="auto">
            <a:xfrm>
              <a:off x="5146" y="3406"/>
              <a:ext cx="3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it-IT" sz="1600"/>
                <a:t>PdO</a:t>
              </a:r>
              <a:endParaRPr lang="it-IT" altLang="it-IT" sz="1600"/>
            </a:p>
          </p:txBody>
        </p:sp>
        <p:sp>
          <p:nvSpPr>
            <p:cNvPr id="271432" name="Line 72"/>
            <p:cNvSpPr>
              <a:spLocks noChangeShapeType="1"/>
            </p:cNvSpPr>
            <p:nvPr/>
          </p:nvSpPr>
          <p:spPr bwMode="auto">
            <a:xfrm flipH="1">
              <a:off x="4868" y="3560"/>
              <a:ext cx="336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71435" name="Group 75"/>
          <p:cNvGrpSpPr>
            <a:grpSpLocks/>
          </p:cNvGrpSpPr>
          <p:nvPr/>
        </p:nvGrpSpPr>
        <p:grpSpPr bwMode="auto">
          <a:xfrm>
            <a:off x="695784" y="3357147"/>
            <a:ext cx="7854950" cy="1612900"/>
            <a:chOff x="356" y="2208"/>
            <a:chExt cx="4948" cy="1016"/>
          </a:xfrm>
        </p:grpSpPr>
        <p:sp>
          <p:nvSpPr>
            <p:cNvPr id="271385" name="Rectangle 25"/>
            <p:cNvSpPr>
              <a:spLocks noChangeAspect="1" noChangeArrowheads="1"/>
            </p:cNvSpPr>
            <p:nvPr/>
          </p:nvSpPr>
          <p:spPr bwMode="auto">
            <a:xfrm>
              <a:off x="356" y="2729"/>
              <a:ext cx="1061" cy="2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r>
                <a:rPr lang="it-IT" altLang="it-IT" sz="1600">
                  <a:solidFill>
                    <a:schemeClr val="tx1"/>
                  </a:solidFill>
                </a:rPr>
                <a:t>Al</a:t>
              </a:r>
              <a:r>
                <a:rPr lang="it-IT" altLang="it-IT" sz="1600" baseline="-25000">
                  <a:solidFill>
                    <a:schemeClr val="tx1"/>
                  </a:solidFill>
                </a:rPr>
                <a:t>2</a:t>
              </a:r>
              <a:r>
                <a:rPr lang="it-IT" altLang="it-IT" sz="1600">
                  <a:solidFill>
                    <a:schemeClr val="tx1"/>
                  </a:solidFill>
                </a:rPr>
                <a:t>O</a:t>
              </a:r>
              <a:r>
                <a:rPr lang="it-IT" altLang="it-IT" sz="1600" baseline="-2500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71387" name="Oval 27"/>
            <p:cNvSpPr>
              <a:spLocks noChangeAspect="1" noChangeArrowheads="1"/>
            </p:cNvSpPr>
            <p:nvPr/>
          </p:nvSpPr>
          <p:spPr bwMode="auto">
            <a:xfrm>
              <a:off x="409" y="2484"/>
              <a:ext cx="245" cy="245"/>
            </a:xfrm>
            <a:prstGeom prst="ellipse">
              <a:avLst/>
            </a:prstGeom>
            <a:solidFill>
              <a:srgbClr val="FF99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1388" name="Oval 28"/>
            <p:cNvSpPr>
              <a:spLocks noChangeAspect="1" noChangeArrowheads="1"/>
            </p:cNvSpPr>
            <p:nvPr/>
          </p:nvSpPr>
          <p:spPr bwMode="auto">
            <a:xfrm>
              <a:off x="926" y="2484"/>
              <a:ext cx="244" cy="245"/>
            </a:xfrm>
            <a:prstGeom prst="ellipse">
              <a:avLst/>
            </a:prstGeom>
            <a:solidFill>
              <a:srgbClr val="FF99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1389" name="Oval 29"/>
            <p:cNvSpPr>
              <a:spLocks noChangeAspect="1" noChangeArrowheads="1"/>
            </p:cNvSpPr>
            <p:nvPr/>
          </p:nvSpPr>
          <p:spPr bwMode="auto">
            <a:xfrm>
              <a:off x="732" y="2613"/>
              <a:ext cx="115" cy="116"/>
            </a:xfrm>
            <a:prstGeom prst="ellipse">
              <a:avLst/>
            </a:prstGeom>
            <a:solidFill>
              <a:srgbClr val="FF99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1390" name="Oval 30"/>
            <p:cNvSpPr>
              <a:spLocks noChangeAspect="1" noChangeArrowheads="1"/>
            </p:cNvSpPr>
            <p:nvPr/>
          </p:nvSpPr>
          <p:spPr bwMode="auto">
            <a:xfrm>
              <a:off x="1248" y="2613"/>
              <a:ext cx="116" cy="116"/>
            </a:xfrm>
            <a:prstGeom prst="ellipse">
              <a:avLst/>
            </a:prstGeom>
            <a:solidFill>
              <a:srgbClr val="FF99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1392" name="Rectangle 32"/>
            <p:cNvSpPr>
              <a:spLocks noChangeAspect="1" noChangeArrowheads="1"/>
            </p:cNvSpPr>
            <p:nvPr/>
          </p:nvSpPr>
          <p:spPr bwMode="auto">
            <a:xfrm>
              <a:off x="2283" y="2765"/>
              <a:ext cx="1061" cy="2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r>
                <a:rPr lang="it-IT" altLang="it-IT" sz="1600">
                  <a:solidFill>
                    <a:schemeClr val="tx1"/>
                  </a:solidFill>
                </a:rPr>
                <a:t>Al</a:t>
              </a:r>
              <a:r>
                <a:rPr lang="it-IT" altLang="it-IT" sz="1600" baseline="-25000">
                  <a:solidFill>
                    <a:schemeClr val="tx1"/>
                  </a:solidFill>
                </a:rPr>
                <a:t>2</a:t>
              </a:r>
              <a:r>
                <a:rPr lang="it-IT" altLang="it-IT" sz="1600">
                  <a:solidFill>
                    <a:schemeClr val="tx1"/>
                  </a:solidFill>
                </a:rPr>
                <a:t>O</a:t>
              </a:r>
              <a:r>
                <a:rPr lang="it-IT" altLang="it-IT" sz="1600" baseline="-2500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71393" name="Rectangle 33"/>
            <p:cNvSpPr>
              <a:spLocks noChangeAspect="1" noChangeArrowheads="1"/>
            </p:cNvSpPr>
            <p:nvPr/>
          </p:nvSpPr>
          <p:spPr bwMode="auto">
            <a:xfrm>
              <a:off x="2336" y="2724"/>
              <a:ext cx="367" cy="41"/>
            </a:xfrm>
            <a:prstGeom prst="rect">
              <a:avLst/>
            </a:prstGeom>
            <a:solidFill>
              <a:srgbClr val="FF99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1394" name="Rectangle 34"/>
            <p:cNvSpPr>
              <a:spLocks noChangeAspect="1" noChangeArrowheads="1"/>
            </p:cNvSpPr>
            <p:nvPr/>
          </p:nvSpPr>
          <p:spPr bwMode="auto">
            <a:xfrm>
              <a:off x="2890" y="2724"/>
              <a:ext cx="367" cy="41"/>
            </a:xfrm>
            <a:prstGeom prst="rect">
              <a:avLst/>
            </a:prstGeom>
            <a:solidFill>
              <a:srgbClr val="FF99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1396" name="Rectangle 36"/>
            <p:cNvSpPr>
              <a:spLocks noChangeAspect="1" noChangeArrowheads="1"/>
            </p:cNvSpPr>
            <p:nvPr/>
          </p:nvSpPr>
          <p:spPr bwMode="auto">
            <a:xfrm>
              <a:off x="4142" y="2729"/>
              <a:ext cx="1061" cy="2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r>
                <a:rPr lang="it-IT" altLang="it-IT" sz="1600">
                  <a:solidFill>
                    <a:schemeClr val="tx1"/>
                  </a:solidFill>
                </a:rPr>
                <a:t>Al</a:t>
              </a:r>
              <a:r>
                <a:rPr lang="it-IT" altLang="it-IT" sz="1600" baseline="-25000">
                  <a:solidFill>
                    <a:schemeClr val="tx1"/>
                  </a:solidFill>
                </a:rPr>
                <a:t>2</a:t>
              </a:r>
              <a:r>
                <a:rPr lang="it-IT" altLang="it-IT" sz="1600">
                  <a:solidFill>
                    <a:schemeClr val="tx1"/>
                  </a:solidFill>
                </a:rPr>
                <a:t>O</a:t>
              </a:r>
              <a:r>
                <a:rPr lang="it-IT" altLang="it-IT" sz="1600" baseline="-2500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71397" name="Rectangle 37"/>
            <p:cNvSpPr>
              <a:spLocks noChangeAspect="1" noChangeArrowheads="1"/>
            </p:cNvSpPr>
            <p:nvPr/>
          </p:nvSpPr>
          <p:spPr bwMode="auto">
            <a:xfrm>
              <a:off x="4783" y="2688"/>
              <a:ext cx="367" cy="41"/>
            </a:xfrm>
            <a:prstGeom prst="rect">
              <a:avLst/>
            </a:prstGeom>
            <a:solidFill>
              <a:srgbClr val="66FF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1398" name="AutoShape 38"/>
            <p:cNvSpPr>
              <a:spLocks noChangeAspect="1" noChangeArrowheads="1"/>
            </p:cNvSpPr>
            <p:nvPr/>
          </p:nvSpPr>
          <p:spPr bwMode="auto">
            <a:xfrm>
              <a:off x="4270" y="2484"/>
              <a:ext cx="285" cy="245"/>
            </a:xfrm>
            <a:prstGeom prst="hexagon">
              <a:avLst>
                <a:gd name="adj" fmla="val 29082"/>
                <a:gd name="vf" fmla="val 115470"/>
              </a:avLst>
            </a:prstGeom>
            <a:solidFill>
              <a:srgbClr val="66FF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1417" name="Text Box 57"/>
            <p:cNvSpPr txBox="1">
              <a:spLocks noChangeArrowheads="1"/>
            </p:cNvSpPr>
            <p:nvPr/>
          </p:nvSpPr>
          <p:spPr bwMode="auto">
            <a:xfrm>
              <a:off x="650" y="3012"/>
              <a:ext cx="4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it-IT" altLang="it-IT" sz="1600"/>
                <a:t>150°C</a:t>
              </a:r>
            </a:p>
          </p:txBody>
        </p:sp>
        <p:sp>
          <p:nvSpPr>
            <p:cNvPr id="271419" name="Text Box 59"/>
            <p:cNvSpPr txBox="1">
              <a:spLocks noChangeArrowheads="1"/>
            </p:cNvSpPr>
            <p:nvPr/>
          </p:nvSpPr>
          <p:spPr bwMode="auto">
            <a:xfrm>
              <a:off x="2414" y="3012"/>
              <a:ext cx="80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it-IT" altLang="it-IT" sz="1600"/>
                <a:t>350 - 650°C</a:t>
              </a:r>
            </a:p>
          </p:txBody>
        </p:sp>
        <p:sp>
          <p:nvSpPr>
            <p:cNvPr id="271421" name="Text Box 61"/>
            <p:cNvSpPr txBox="1">
              <a:spLocks noChangeArrowheads="1"/>
            </p:cNvSpPr>
            <p:nvPr/>
          </p:nvSpPr>
          <p:spPr bwMode="auto">
            <a:xfrm>
              <a:off x="4382" y="3012"/>
              <a:ext cx="58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it-IT" altLang="it-IT" sz="1600"/>
                <a:t>&gt; 800°C</a:t>
              </a:r>
            </a:p>
          </p:txBody>
        </p:sp>
        <p:sp>
          <p:nvSpPr>
            <p:cNvPr id="271423" name="Text Box 63"/>
            <p:cNvSpPr txBox="1">
              <a:spLocks noChangeArrowheads="1"/>
            </p:cNvSpPr>
            <p:nvPr/>
          </p:nvSpPr>
          <p:spPr bwMode="auto">
            <a:xfrm>
              <a:off x="1334" y="2208"/>
              <a:ext cx="3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it-IT" sz="1600"/>
                <a:t>PdO</a:t>
              </a:r>
              <a:endParaRPr lang="it-IT" altLang="it-IT" sz="1600"/>
            </a:p>
          </p:txBody>
        </p:sp>
        <p:sp>
          <p:nvSpPr>
            <p:cNvPr id="271424" name="Line 64"/>
            <p:cNvSpPr>
              <a:spLocks noChangeShapeType="1"/>
            </p:cNvSpPr>
            <p:nvPr/>
          </p:nvSpPr>
          <p:spPr bwMode="auto">
            <a:xfrm flipH="1">
              <a:off x="1056" y="2362"/>
              <a:ext cx="336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71427" name="Text Box 67"/>
            <p:cNvSpPr txBox="1">
              <a:spLocks noChangeArrowheads="1"/>
            </p:cNvSpPr>
            <p:nvPr/>
          </p:nvSpPr>
          <p:spPr bwMode="auto">
            <a:xfrm>
              <a:off x="3350" y="2335"/>
              <a:ext cx="3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it-IT" sz="1600"/>
                <a:t>PdO</a:t>
              </a:r>
              <a:endParaRPr lang="it-IT" altLang="it-IT" sz="1600"/>
            </a:p>
          </p:txBody>
        </p:sp>
        <p:sp>
          <p:nvSpPr>
            <p:cNvPr id="271428" name="Line 68"/>
            <p:cNvSpPr>
              <a:spLocks noChangeShapeType="1"/>
            </p:cNvSpPr>
            <p:nvPr/>
          </p:nvSpPr>
          <p:spPr bwMode="auto">
            <a:xfrm flipH="1">
              <a:off x="3072" y="2489"/>
              <a:ext cx="336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71433" name="Text Box 73"/>
            <p:cNvSpPr txBox="1">
              <a:spLocks noChangeArrowheads="1"/>
            </p:cNvSpPr>
            <p:nvPr/>
          </p:nvSpPr>
          <p:spPr bwMode="auto">
            <a:xfrm>
              <a:off x="4689" y="2208"/>
              <a:ext cx="61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it-IT" sz="1600"/>
                <a:t>“PdAlO</a:t>
              </a:r>
              <a:r>
                <a:rPr lang="en-US" altLang="it-IT" sz="1600" baseline="-25000"/>
                <a:t>x</a:t>
              </a:r>
              <a:r>
                <a:rPr lang="en-US" altLang="it-IT" sz="1600"/>
                <a:t>”</a:t>
              </a:r>
              <a:endParaRPr lang="it-IT" altLang="it-IT" sz="1600"/>
            </a:p>
          </p:txBody>
        </p:sp>
        <p:sp>
          <p:nvSpPr>
            <p:cNvPr id="271434" name="Line 74"/>
            <p:cNvSpPr>
              <a:spLocks noChangeShapeType="1"/>
            </p:cNvSpPr>
            <p:nvPr/>
          </p:nvSpPr>
          <p:spPr bwMode="auto">
            <a:xfrm flipH="1">
              <a:off x="4411" y="2362"/>
              <a:ext cx="336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01562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1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1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/>
          <a:srcRect l="23409" t="25257" r="23602" b="69389"/>
          <a:stretch/>
        </p:blipFill>
        <p:spPr>
          <a:xfrm>
            <a:off x="753650" y="950258"/>
            <a:ext cx="8142514" cy="3512885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710453" y="4512207"/>
            <a:ext cx="29290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a"/>
            </a:pPr>
            <a:r>
              <a:rPr lang="it-IT" dirty="0" err="1">
                <a:solidFill>
                  <a:srgbClr val="FF0000"/>
                </a:solidFill>
              </a:rPr>
              <a:t>Phase</a:t>
            </a:r>
            <a:r>
              <a:rPr lang="it-IT" dirty="0">
                <a:solidFill>
                  <a:srgbClr val="FF0000"/>
                </a:solidFill>
              </a:rPr>
              <a:t>:  Solid Solution</a:t>
            </a:r>
          </a:p>
          <a:p>
            <a:pPr marL="285750" indent="-285750">
              <a:buFont typeface="Symbol" panose="05050102010706020507" pitchFamily="18" charset="2"/>
              <a:buChar char="a"/>
            </a:pPr>
            <a:endParaRPr lang="it-IT" dirty="0"/>
          </a:p>
          <a:p>
            <a:r>
              <a:rPr lang="it-IT" dirty="0"/>
              <a:t>		</a:t>
            </a:r>
            <a:r>
              <a:rPr lang="it-IT" dirty="0" err="1"/>
              <a:t>MH</a:t>
            </a:r>
            <a:r>
              <a:rPr lang="it-IT" baseline="-25000" dirty="0" err="1"/>
              <a:t>x</a:t>
            </a:r>
            <a:r>
              <a:rPr lang="it-IT" baseline="-25000" dirty="0"/>
              <a:t> </a:t>
            </a:r>
            <a:r>
              <a:rPr lang="it-IT" dirty="0"/>
              <a:t>  </a:t>
            </a:r>
          </a:p>
          <a:p>
            <a:r>
              <a:rPr lang="it-IT" dirty="0"/>
              <a:t>	        (0 &lt; x &lt; 0.1)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906993" y="4464441"/>
            <a:ext cx="32431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Phase</a:t>
            </a:r>
            <a:r>
              <a:rPr lang="it-IT" dirty="0">
                <a:solidFill>
                  <a:srgbClr val="FF0000"/>
                </a:solidFill>
              </a:rPr>
              <a:t>:  </a:t>
            </a:r>
            <a:r>
              <a:rPr lang="it-IT" dirty="0" err="1">
                <a:solidFill>
                  <a:srgbClr val="FF0000"/>
                </a:solidFill>
              </a:rPr>
              <a:t>Hydrides</a:t>
            </a:r>
            <a:endParaRPr lang="it-IT" dirty="0">
              <a:solidFill>
                <a:srgbClr val="FF0000"/>
              </a:solidFill>
            </a:endParaRPr>
          </a:p>
          <a:p>
            <a:pPr marL="285750" indent="-285750">
              <a:buFont typeface="Symbol" panose="05050102010706020507" pitchFamily="18" charset="2"/>
              <a:buChar char="a"/>
            </a:pPr>
            <a:endParaRPr lang="it-IT" dirty="0"/>
          </a:p>
          <a:p>
            <a:r>
              <a:rPr lang="it-IT" dirty="0"/>
              <a:t>		</a:t>
            </a:r>
            <a:r>
              <a:rPr lang="it-IT" dirty="0" err="1"/>
              <a:t>MH</a:t>
            </a:r>
            <a:r>
              <a:rPr lang="it-IT" baseline="-25000" dirty="0" err="1"/>
              <a:t>x</a:t>
            </a:r>
            <a:r>
              <a:rPr lang="it-IT" baseline="-25000" dirty="0"/>
              <a:t> </a:t>
            </a:r>
            <a:r>
              <a:rPr lang="it-IT" dirty="0"/>
              <a:t>  </a:t>
            </a:r>
          </a:p>
          <a:p>
            <a:r>
              <a:rPr lang="it-IT" dirty="0"/>
              <a:t>	         ( x = 1, 2, 3, ..) 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/>
          <a:srcRect l="28245" t="32618" r="62638" b="46830"/>
          <a:stretch/>
        </p:blipFill>
        <p:spPr>
          <a:xfrm>
            <a:off x="922292" y="5064605"/>
            <a:ext cx="1111491" cy="113347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3"/>
          <a:srcRect l="60668" t="33165" r="29930" b="46800"/>
          <a:stretch/>
        </p:blipFill>
        <p:spPr>
          <a:xfrm>
            <a:off x="6099175" y="4991100"/>
            <a:ext cx="1146176" cy="11049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844164" y="371728"/>
            <a:ext cx="3736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Metal </a:t>
            </a:r>
            <a:r>
              <a:rPr lang="it-IT" dirty="0" err="1">
                <a:solidFill>
                  <a:srgbClr val="0070C0"/>
                </a:solidFill>
              </a:rPr>
              <a:t>Hydrides</a:t>
            </a:r>
            <a:r>
              <a:rPr lang="it-IT" dirty="0">
                <a:solidFill>
                  <a:srgbClr val="0070C0"/>
                </a:solidFill>
              </a:rPr>
              <a:t> and </a:t>
            </a:r>
            <a:r>
              <a:rPr lang="it-IT" dirty="0" err="1">
                <a:solidFill>
                  <a:srgbClr val="0070C0"/>
                </a:solidFill>
              </a:rPr>
              <a:t>chemisorption</a:t>
            </a:r>
            <a:r>
              <a:rPr lang="it-IT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9" name="Rettangolo 8"/>
          <p:cNvSpPr/>
          <p:nvPr/>
        </p:nvSpPr>
        <p:spPr>
          <a:xfrm>
            <a:off x="2343728" y="6219708"/>
            <a:ext cx="2659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>
                <a:solidFill>
                  <a:srgbClr val="0070C0"/>
                </a:solidFill>
              </a:rPr>
              <a:t>Metal : Al, Mg, Li, Be,….</a:t>
            </a:r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7636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280160" y="313508"/>
            <a:ext cx="7097486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Pd </a:t>
            </a:r>
            <a:r>
              <a:rPr lang="it-IT" dirty="0" err="1">
                <a:solidFill>
                  <a:srgbClr val="0070C0"/>
                </a:solidFill>
              </a:rPr>
              <a:t>nanoparticle</a:t>
            </a:r>
            <a:r>
              <a:rPr lang="it-IT" dirty="0">
                <a:solidFill>
                  <a:srgbClr val="0070C0"/>
                </a:solidFill>
              </a:rPr>
              <a:t> and </a:t>
            </a:r>
            <a:r>
              <a:rPr lang="it-IT" dirty="0" err="1">
                <a:solidFill>
                  <a:srgbClr val="0070C0"/>
                </a:solidFill>
              </a:rPr>
              <a:t>chemisorption</a:t>
            </a:r>
            <a:r>
              <a:rPr lang="it-IT" dirty="0">
                <a:solidFill>
                  <a:srgbClr val="0070C0"/>
                </a:solidFill>
              </a:rPr>
              <a:t> 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Pd bulk </a:t>
            </a:r>
            <a:r>
              <a:rPr lang="it-IT" dirty="0" err="1"/>
              <a:t>hydrides</a:t>
            </a:r>
            <a:r>
              <a:rPr lang="it-IT" dirty="0"/>
              <a:t> vs </a:t>
            </a:r>
            <a:r>
              <a:rPr lang="it-IT" dirty="0" err="1"/>
              <a:t>surface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room temperature </a:t>
            </a:r>
          </a:p>
          <a:p>
            <a:endParaRPr lang="it-IT" dirty="0"/>
          </a:p>
          <a:p>
            <a:r>
              <a:rPr lang="it-IT" dirty="0" err="1"/>
              <a:t>decomposes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80 °C</a:t>
            </a:r>
          </a:p>
          <a:p>
            <a:endParaRPr lang="it-IT" dirty="0"/>
          </a:p>
          <a:p>
            <a:r>
              <a:rPr lang="it-IT" dirty="0"/>
              <a:t>Pd/Al</a:t>
            </a:r>
            <a:r>
              <a:rPr lang="it-IT" baseline="-25000" dirty="0"/>
              <a:t>2</a:t>
            </a:r>
            <a:r>
              <a:rPr lang="it-IT" dirty="0"/>
              <a:t>O</a:t>
            </a:r>
            <a:r>
              <a:rPr lang="it-IT" baseline="-25000" dirty="0"/>
              <a:t>3</a:t>
            </a:r>
            <a:r>
              <a:rPr lang="it-IT" dirty="0"/>
              <a:t>  H</a:t>
            </a:r>
            <a:r>
              <a:rPr lang="it-IT" baseline="-25000" dirty="0"/>
              <a:t>2</a:t>
            </a:r>
            <a:r>
              <a:rPr lang="it-IT" dirty="0"/>
              <a:t> </a:t>
            </a:r>
            <a:r>
              <a:rPr lang="it-IT" dirty="0" err="1"/>
              <a:t>Chemisorption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100 °C, </a:t>
            </a:r>
            <a:r>
              <a:rPr lang="it-IT" dirty="0" err="1"/>
              <a:t>low</a:t>
            </a:r>
            <a:r>
              <a:rPr lang="it-IT" dirty="0"/>
              <a:t> </a:t>
            </a:r>
            <a:r>
              <a:rPr lang="it-IT" dirty="0" err="1"/>
              <a:t>physisorption</a:t>
            </a:r>
            <a:endParaRPr lang="it-IT" dirty="0"/>
          </a:p>
          <a:p>
            <a:r>
              <a:rPr lang="it-IT" dirty="0"/>
              <a:t>Pd/CeO</a:t>
            </a:r>
            <a:r>
              <a:rPr lang="it-IT" baseline="-25000" dirty="0"/>
              <a:t>2</a:t>
            </a:r>
            <a:r>
              <a:rPr lang="it-IT" dirty="0"/>
              <a:t> H</a:t>
            </a:r>
            <a:r>
              <a:rPr lang="it-IT" baseline="-25000" dirty="0"/>
              <a:t>2</a:t>
            </a:r>
            <a:r>
              <a:rPr lang="it-IT" dirty="0"/>
              <a:t> </a:t>
            </a:r>
            <a:r>
              <a:rPr lang="it-IT" dirty="0" err="1"/>
              <a:t>Chemisorption</a:t>
            </a:r>
            <a:r>
              <a:rPr lang="it-IT" dirty="0"/>
              <a:t> ?? RT </a:t>
            </a:r>
            <a:r>
              <a:rPr lang="it-IT" dirty="0" err="1"/>
              <a:t>very</a:t>
            </a:r>
            <a:r>
              <a:rPr lang="it-IT" dirty="0"/>
              <a:t> </a:t>
            </a:r>
            <a:r>
              <a:rPr lang="it-IT" dirty="0" err="1"/>
              <a:t>low</a:t>
            </a:r>
            <a:r>
              <a:rPr lang="it-IT" dirty="0"/>
              <a:t> pressure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1599290" y="1391922"/>
            <a:ext cx="55330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α-</a:t>
            </a:r>
            <a:r>
              <a:rPr lang="en-US" dirty="0" err="1"/>
              <a:t>PdH</a:t>
            </a:r>
            <a:r>
              <a:rPr lang="en-US" baseline="-25000" dirty="0" err="1"/>
              <a:t>x</a:t>
            </a:r>
            <a:r>
              <a:rPr lang="en-US" dirty="0"/>
              <a:t> phase exists at </a:t>
            </a:r>
            <a:r>
              <a:rPr lang="en-US" i="1" dirty="0"/>
              <a:t>x</a:t>
            </a:r>
            <a:r>
              <a:rPr lang="en-US" dirty="0"/>
              <a:t> &lt; 0.017</a:t>
            </a:r>
          </a:p>
          <a:p>
            <a:r>
              <a:rPr lang="en-US" dirty="0"/>
              <a:t>β -</a:t>
            </a:r>
            <a:r>
              <a:rPr lang="en-US" dirty="0" err="1"/>
              <a:t>PdH</a:t>
            </a:r>
            <a:r>
              <a:rPr lang="en-US" baseline="-25000" dirty="0" err="1"/>
              <a:t>x</a:t>
            </a:r>
            <a:r>
              <a:rPr lang="en-US" dirty="0"/>
              <a:t> phase is </a:t>
            </a:r>
            <a:r>
              <a:rPr lang="en-US" dirty="0" err="1"/>
              <a:t>realised</a:t>
            </a:r>
            <a:r>
              <a:rPr lang="en-US" dirty="0"/>
              <a:t> for </a:t>
            </a:r>
            <a:r>
              <a:rPr lang="en-US" i="1" dirty="0"/>
              <a:t>x</a:t>
            </a:r>
            <a:r>
              <a:rPr lang="en-US" dirty="0"/>
              <a:t> &gt; 0.58</a:t>
            </a:r>
          </a:p>
          <a:p>
            <a:r>
              <a:rPr lang="en-US" dirty="0"/>
              <a:t>intermediate x values correspond to α-β mixtures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60" y="2599101"/>
            <a:ext cx="809625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0553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001486" y="418012"/>
            <a:ext cx="709748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M/CeO</a:t>
            </a:r>
            <a:r>
              <a:rPr lang="it-IT" baseline="-25000" dirty="0">
                <a:solidFill>
                  <a:srgbClr val="0070C0"/>
                </a:solidFill>
              </a:rPr>
              <a:t>2</a:t>
            </a:r>
            <a:r>
              <a:rPr lang="it-IT" dirty="0">
                <a:solidFill>
                  <a:srgbClr val="0070C0"/>
                </a:solidFill>
              </a:rPr>
              <a:t>  </a:t>
            </a:r>
            <a:r>
              <a:rPr lang="it-IT" dirty="0" err="1">
                <a:solidFill>
                  <a:srgbClr val="0070C0"/>
                </a:solidFill>
              </a:rPr>
              <a:t>based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 err="1">
                <a:solidFill>
                  <a:srgbClr val="0070C0"/>
                </a:solidFill>
              </a:rPr>
              <a:t>materials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 err="1">
                <a:solidFill>
                  <a:srgbClr val="0070C0"/>
                </a:solidFill>
              </a:rPr>
              <a:t>reducibility</a:t>
            </a:r>
            <a:endParaRPr lang="it-IT" dirty="0">
              <a:solidFill>
                <a:srgbClr val="0070C0"/>
              </a:solidFill>
            </a:endParaRP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914400" y="5561205"/>
            <a:ext cx="77070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TPR-MS </a:t>
            </a:r>
            <a:r>
              <a:rPr lang="it-IT" dirty="0" err="1"/>
              <a:t>profiles</a:t>
            </a:r>
            <a:r>
              <a:rPr lang="it-IT" dirty="0"/>
              <a:t> for </a:t>
            </a:r>
            <a:r>
              <a:rPr lang="it-IT" dirty="0" err="1"/>
              <a:t>fresh</a:t>
            </a:r>
            <a:r>
              <a:rPr lang="it-IT" dirty="0"/>
              <a:t> Rh/Ce</a:t>
            </a:r>
            <a:r>
              <a:rPr lang="it-IT" baseline="-25000" dirty="0"/>
              <a:t>0.68</a:t>
            </a:r>
            <a:r>
              <a:rPr lang="it-IT" dirty="0"/>
              <a:t>Zr</a:t>
            </a:r>
            <a:r>
              <a:rPr lang="it-IT" baseline="-25000" dirty="0"/>
              <a:t>0.32</a:t>
            </a:r>
            <a:r>
              <a:rPr lang="it-IT" dirty="0"/>
              <a:t>O</a:t>
            </a:r>
            <a:r>
              <a:rPr lang="it-IT" baseline="-25000" dirty="0"/>
              <a:t>2</a:t>
            </a:r>
            <a:r>
              <a:rPr lang="it-IT" dirty="0"/>
              <a:t> (A), </a:t>
            </a:r>
            <a:r>
              <a:rPr lang="it-IT" dirty="0" err="1"/>
              <a:t>Pt</a:t>
            </a:r>
            <a:r>
              <a:rPr lang="it-IT" dirty="0"/>
              <a:t>/Ce</a:t>
            </a:r>
            <a:r>
              <a:rPr lang="it-IT" baseline="-25000" dirty="0"/>
              <a:t>0.68</a:t>
            </a:r>
            <a:r>
              <a:rPr lang="it-IT" dirty="0"/>
              <a:t>Zr</a:t>
            </a:r>
            <a:r>
              <a:rPr lang="it-IT" baseline="-25000" dirty="0"/>
              <a:t>0.32</a:t>
            </a:r>
            <a:r>
              <a:rPr lang="it-IT" dirty="0"/>
              <a:t>O</a:t>
            </a:r>
            <a:r>
              <a:rPr lang="it-IT" baseline="-25000" dirty="0"/>
              <a:t>2</a:t>
            </a:r>
            <a:r>
              <a:rPr lang="it-IT" dirty="0"/>
              <a:t> (B), and Pd/Ce</a:t>
            </a:r>
            <a:r>
              <a:rPr lang="it-IT" baseline="-25000" dirty="0"/>
              <a:t>0.68</a:t>
            </a:r>
            <a:r>
              <a:rPr lang="it-IT" dirty="0"/>
              <a:t>Zr</a:t>
            </a:r>
            <a:r>
              <a:rPr lang="it-IT" baseline="-25000" dirty="0"/>
              <a:t>0.32</a:t>
            </a:r>
            <a:r>
              <a:rPr lang="it-IT" dirty="0"/>
              <a:t>O</a:t>
            </a:r>
            <a:r>
              <a:rPr lang="it-IT" baseline="-25000" dirty="0"/>
              <a:t>2</a:t>
            </a:r>
            <a:r>
              <a:rPr lang="it-IT" dirty="0"/>
              <a:t> (C):  H</a:t>
            </a:r>
            <a:r>
              <a:rPr lang="it-IT" baseline="-25000" dirty="0"/>
              <a:t>2</a:t>
            </a:r>
            <a:r>
              <a:rPr lang="it-IT" dirty="0"/>
              <a:t> </a:t>
            </a:r>
            <a:r>
              <a:rPr lang="it-IT" dirty="0" err="1"/>
              <a:t>uptake</a:t>
            </a:r>
            <a:r>
              <a:rPr lang="it-IT" dirty="0"/>
              <a:t> (</a:t>
            </a:r>
            <a:r>
              <a:rPr lang="it-IT" dirty="0" err="1"/>
              <a:t>upper</a:t>
            </a:r>
            <a:r>
              <a:rPr lang="it-IT" dirty="0"/>
              <a:t> </a:t>
            </a:r>
            <a:r>
              <a:rPr lang="it-IT" dirty="0" err="1"/>
              <a:t>traces</a:t>
            </a:r>
            <a:r>
              <a:rPr lang="it-IT" dirty="0"/>
              <a:t>) and H</a:t>
            </a:r>
            <a:r>
              <a:rPr lang="it-IT" baseline="-25000" dirty="0"/>
              <a:t>2</a:t>
            </a:r>
            <a:r>
              <a:rPr lang="it-IT" dirty="0"/>
              <a:t>O </a:t>
            </a:r>
            <a:r>
              <a:rPr lang="it-IT" dirty="0" err="1"/>
              <a:t>evolution</a:t>
            </a:r>
            <a:r>
              <a:rPr lang="it-IT" dirty="0"/>
              <a:t> (</a:t>
            </a:r>
            <a:r>
              <a:rPr lang="it-IT" dirty="0" err="1"/>
              <a:t>lower</a:t>
            </a:r>
            <a:r>
              <a:rPr lang="it-IT" dirty="0"/>
              <a:t> </a:t>
            </a:r>
            <a:r>
              <a:rPr lang="it-IT" dirty="0" err="1"/>
              <a:t>traces</a:t>
            </a:r>
            <a:r>
              <a:rPr lang="it-IT" dirty="0"/>
              <a:t>).</a:t>
            </a:r>
            <a:endParaRPr lang="en-US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979" y="1024367"/>
            <a:ext cx="47625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0709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001486" y="418012"/>
            <a:ext cx="709748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Pd </a:t>
            </a:r>
            <a:r>
              <a:rPr lang="it-IT" dirty="0" err="1">
                <a:solidFill>
                  <a:srgbClr val="0070C0"/>
                </a:solidFill>
              </a:rPr>
              <a:t>nanoparticle</a:t>
            </a:r>
            <a:r>
              <a:rPr lang="it-IT" dirty="0">
                <a:solidFill>
                  <a:srgbClr val="0070C0"/>
                </a:solidFill>
              </a:rPr>
              <a:t> and </a:t>
            </a:r>
            <a:r>
              <a:rPr lang="it-IT" dirty="0" err="1">
                <a:solidFill>
                  <a:srgbClr val="0070C0"/>
                </a:solidFill>
              </a:rPr>
              <a:t>chemisorption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 err="1">
                <a:solidFill>
                  <a:srgbClr val="0070C0"/>
                </a:solidFill>
              </a:rPr>
              <a:t>at</a:t>
            </a:r>
            <a:r>
              <a:rPr lang="it-IT" dirty="0">
                <a:solidFill>
                  <a:srgbClr val="0070C0"/>
                </a:solidFill>
              </a:rPr>
              <a:t> 25°C  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79"/>
          <a:stretch/>
        </p:blipFill>
        <p:spPr>
          <a:xfrm>
            <a:off x="2575495" y="1428206"/>
            <a:ext cx="3923341" cy="3492137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914400" y="5561205"/>
            <a:ext cx="77070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(A) and the same sample oxidized at 427 °C and </a:t>
            </a:r>
            <a:r>
              <a:rPr lang="en-US" dirty="0" err="1"/>
              <a:t>rereduced</a:t>
            </a:r>
            <a:r>
              <a:rPr lang="en-US" dirty="0"/>
              <a:t> at 150 °C (B)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04262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ChangeArrowheads="1"/>
          </p:cNvSpPr>
          <p:nvPr/>
        </p:nvSpPr>
        <p:spPr bwMode="auto">
          <a:xfrm>
            <a:off x="1143000" y="1524000"/>
            <a:ext cx="6553200" cy="4343400"/>
          </a:xfrm>
          <a:prstGeom prst="rect">
            <a:avLst/>
          </a:prstGeom>
          <a:solidFill>
            <a:schemeClr val="bg2"/>
          </a:solidFill>
          <a:ln w="22225" cap="sq">
            <a:solidFill>
              <a:srgbClr val="00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19139" name="Rectangle 3"/>
          <p:cNvSpPr>
            <a:spLocks noChangeArrowheads="1"/>
          </p:cNvSpPr>
          <p:nvPr/>
        </p:nvSpPr>
        <p:spPr bwMode="auto">
          <a:xfrm>
            <a:off x="653146" y="152400"/>
            <a:ext cx="8839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s-ES_tradnl" altLang="it-IT" sz="3600" b="1" dirty="0">
                <a:solidFill>
                  <a:srgbClr val="0070C0"/>
                </a:solidFill>
                <a:latin typeface="Arial" panose="020B0604020202020204" pitchFamily="34" charset="0"/>
              </a:rPr>
              <a:t>Rh(5%)/TiO</a:t>
            </a:r>
            <a:r>
              <a:rPr lang="es-ES_tradnl" altLang="it-IT" sz="3600" b="1" baseline="-25000" dirty="0">
                <a:solidFill>
                  <a:srgbClr val="0070C0"/>
                </a:solidFill>
                <a:latin typeface="Arial" panose="020B0604020202020204" pitchFamily="34" charset="0"/>
              </a:rPr>
              <a:t>2</a:t>
            </a:r>
            <a:endParaRPr lang="es-ES_tradnl" altLang="it-IT" sz="36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219140" name="Text Box 4"/>
          <p:cNvSpPr txBox="1">
            <a:spLocks noChangeArrowheads="1"/>
          </p:cNvSpPr>
          <p:nvPr/>
        </p:nvSpPr>
        <p:spPr bwMode="auto">
          <a:xfrm>
            <a:off x="3657600" y="228600"/>
            <a:ext cx="54070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s-ES_tradnl" altLang="it-IT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HREM </a:t>
            </a:r>
            <a:r>
              <a:rPr lang="es-ES_tradnl" altLang="it-IT" sz="28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micrograph</a:t>
            </a:r>
            <a:endParaRPr lang="es-ES_tradnl" altLang="it-IT" sz="2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/>
            <a:r>
              <a:rPr lang="es-ES_tradnl" altLang="it-IT" sz="28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Catalyst</a:t>
            </a:r>
            <a:r>
              <a:rPr lang="es-ES_tradnl" altLang="it-IT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ES_tradnl" altLang="it-IT" sz="28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reduced</a:t>
            </a:r>
            <a:r>
              <a:rPr lang="es-ES_tradnl" altLang="it-IT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at 200ºC </a:t>
            </a:r>
          </a:p>
        </p:txBody>
      </p:sp>
      <p:grpSp>
        <p:nvGrpSpPr>
          <p:cNvPr id="219141" name="Group 5"/>
          <p:cNvGrpSpPr>
            <a:grpSpLocks/>
          </p:cNvGrpSpPr>
          <p:nvPr/>
        </p:nvGrpSpPr>
        <p:grpSpPr bwMode="auto">
          <a:xfrm>
            <a:off x="1027113" y="1371600"/>
            <a:ext cx="6640512" cy="4457700"/>
            <a:chOff x="215" y="1056"/>
            <a:chExt cx="4183" cy="2808"/>
          </a:xfrm>
        </p:grpSpPr>
        <p:graphicFrame>
          <p:nvGraphicFramePr>
            <p:cNvPr id="219142" name="Object 6"/>
            <p:cNvGraphicFramePr>
              <a:graphicFrameLocks noChangeAspect="1"/>
            </p:cNvGraphicFramePr>
            <p:nvPr/>
          </p:nvGraphicFramePr>
          <p:xfrm>
            <a:off x="215" y="1056"/>
            <a:ext cx="4183" cy="28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757" name="CorelDRAW" r:id="rId3" imgW="6640200" imgH="4457520" progId="CorelDraw.Graphic.8">
                    <p:embed/>
                  </p:oleObj>
                </mc:Choice>
                <mc:Fallback>
                  <p:oleObj name="CorelDRAW" r:id="rId3" imgW="6640200" imgH="4457520" progId="CorelDraw.Graphic.8">
                    <p:embed/>
                    <p:pic>
                      <p:nvPicPr>
                        <p:cNvPr id="219142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" y="1056"/>
                          <a:ext cx="4183" cy="28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cap="sq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9143" name="Object 7"/>
            <p:cNvGraphicFramePr>
              <a:graphicFrameLocks noChangeAspect="1"/>
            </p:cNvGraphicFramePr>
            <p:nvPr/>
          </p:nvGraphicFramePr>
          <p:xfrm>
            <a:off x="3504" y="2970"/>
            <a:ext cx="894" cy="8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758" name="CorelDRAW" r:id="rId5" imgW="1419840" imgH="1419840" progId="CorelDraw.Graphic.8">
                    <p:embed/>
                  </p:oleObj>
                </mc:Choice>
                <mc:Fallback>
                  <p:oleObj name="CorelDRAW" r:id="rId5" imgW="1419840" imgH="1419840" progId="CorelDraw.Graphic.8">
                    <p:embed/>
                    <p:pic>
                      <p:nvPicPr>
                        <p:cNvPr id="219143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4" y="2970"/>
                          <a:ext cx="894" cy="8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cap="sq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9144" name="Text Box 8"/>
          <p:cNvSpPr txBox="1">
            <a:spLocks noChangeArrowheads="1"/>
          </p:cNvSpPr>
          <p:nvPr/>
        </p:nvSpPr>
        <p:spPr bwMode="auto">
          <a:xfrm>
            <a:off x="1339850" y="1462088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1" lang="es-ES_tradnl" altLang="it-IT" sz="18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3 nm</a:t>
            </a:r>
            <a:endParaRPr kumimoji="1" lang="es-ES" altLang="it-IT" sz="180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19145" name="Text Box 9"/>
          <p:cNvSpPr txBox="1">
            <a:spLocks noChangeArrowheads="1"/>
          </p:cNvSpPr>
          <p:nvPr/>
        </p:nvSpPr>
        <p:spPr bwMode="auto">
          <a:xfrm>
            <a:off x="1027113" y="5429250"/>
            <a:ext cx="1828800" cy="400050"/>
          </a:xfrm>
          <a:prstGeom prst="rect">
            <a:avLst/>
          </a:prstGeom>
          <a:solidFill>
            <a:schemeClr val="tx1"/>
          </a:solidFill>
          <a:ln w="3175" cap="sq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1" lang="es-ES_tradnl" altLang="it-IT" sz="2000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TiO</a:t>
            </a:r>
            <a:r>
              <a:rPr kumimoji="1" lang="es-ES_tradnl" altLang="it-IT" sz="2000" b="1" baseline="-250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kumimoji="1" lang="es-ES_tradnl" altLang="it-IT" sz="2000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– A [111]</a:t>
            </a:r>
            <a:endParaRPr kumimoji="1" lang="es-ES" altLang="it-IT" sz="2000" b="1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19146" name="Text Box 10"/>
          <p:cNvSpPr txBox="1">
            <a:spLocks noChangeArrowheads="1"/>
          </p:cNvSpPr>
          <p:nvPr/>
        </p:nvSpPr>
        <p:spPr bwMode="auto">
          <a:xfrm>
            <a:off x="3108325" y="2209800"/>
            <a:ext cx="552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1" lang="es-ES_tradnl" altLang="it-IT" sz="20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Rh</a:t>
            </a:r>
            <a:endParaRPr kumimoji="1" lang="es-ES" altLang="it-IT" sz="200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19147" name="AutoShape 11"/>
          <p:cNvSpPr>
            <a:spLocks noChangeArrowheads="1"/>
          </p:cNvSpPr>
          <p:nvPr/>
        </p:nvSpPr>
        <p:spPr bwMode="auto">
          <a:xfrm rot="-2649448">
            <a:off x="3124200" y="2590800"/>
            <a:ext cx="188913" cy="188913"/>
          </a:xfrm>
          <a:prstGeom prst="rtTriangle">
            <a:avLst/>
          </a:prstGeom>
          <a:solidFill>
            <a:schemeClr val="bg2"/>
          </a:solidFill>
          <a:ln w="9525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19148" name="AutoShape 12"/>
          <p:cNvSpPr>
            <a:spLocks noChangeArrowheads="1"/>
          </p:cNvSpPr>
          <p:nvPr/>
        </p:nvSpPr>
        <p:spPr bwMode="auto">
          <a:xfrm rot="-2649448">
            <a:off x="2209800" y="2554288"/>
            <a:ext cx="188913" cy="188912"/>
          </a:xfrm>
          <a:prstGeom prst="rtTriangle">
            <a:avLst/>
          </a:prstGeom>
          <a:solidFill>
            <a:schemeClr val="bg2"/>
          </a:solidFill>
          <a:ln w="9525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19149" name="AutoShape 13"/>
          <p:cNvSpPr>
            <a:spLocks noChangeArrowheads="1"/>
          </p:cNvSpPr>
          <p:nvPr/>
        </p:nvSpPr>
        <p:spPr bwMode="auto">
          <a:xfrm rot="-2649448">
            <a:off x="1752600" y="2590800"/>
            <a:ext cx="188913" cy="188913"/>
          </a:xfrm>
          <a:prstGeom prst="rtTriangle">
            <a:avLst/>
          </a:prstGeom>
          <a:solidFill>
            <a:schemeClr val="bg2"/>
          </a:solidFill>
          <a:ln w="9525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19150" name="AutoShape 14"/>
          <p:cNvSpPr>
            <a:spLocks noChangeArrowheads="1"/>
          </p:cNvSpPr>
          <p:nvPr/>
        </p:nvSpPr>
        <p:spPr bwMode="auto">
          <a:xfrm rot="-2649448">
            <a:off x="3733800" y="2667000"/>
            <a:ext cx="188913" cy="188913"/>
          </a:xfrm>
          <a:prstGeom prst="rtTriangle">
            <a:avLst/>
          </a:prstGeom>
          <a:solidFill>
            <a:schemeClr val="bg2"/>
          </a:solidFill>
          <a:ln w="9525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19151" name="AutoShape 15"/>
          <p:cNvSpPr>
            <a:spLocks noChangeArrowheads="1"/>
          </p:cNvSpPr>
          <p:nvPr/>
        </p:nvSpPr>
        <p:spPr bwMode="auto">
          <a:xfrm rot="-2649448">
            <a:off x="4154488" y="2630488"/>
            <a:ext cx="188912" cy="188912"/>
          </a:xfrm>
          <a:prstGeom prst="rtTriangle">
            <a:avLst/>
          </a:prstGeom>
          <a:solidFill>
            <a:schemeClr val="bg2"/>
          </a:solidFill>
          <a:ln w="9525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19152" name="AutoShape 16"/>
          <p:cNvSpPr>
            <a:spLocks noChangeArrowheads="1"/>
          </p:cNvSpPr>
          <p:nvPr/>
        </p:nvSpPr>
        <p:spPr bwMode="auto">
          <a:xfrm rot="-2649448">
            <a:off x="4916488" y="2554288"/>
            <a:ext cx="188912" cy="188912"/>
          </a:xfrm>
          <a:prstGeom prst="rtTriangle">
            <a:avLst/>
          </a:prstGeom>
          <a:solidFill>
            <a:schemeClr val="bg2"/>
          </a:solidFill>
          <a:ln w="9525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19153" name="AutoShape 17"/>
          <p:cNvSpPr>
            <a:spLocks noChangeArrowheads="1"/>
          </p:cNvSpPr>
          <p:nvPr/>
        </p:nvSpPr>
        <p:spPr bwMode="auto">
          <a:xfrm rot="-2649448">
            <a:off x="5602288" y="2667000"/>
            <a:ext cx="188912" cy="188913"/>
          </a:xfrm>
          <a:prstGeom prst="rtTriangle">
            <a:avLst/>
          </a:prstGeom>
          <a:solidFill>
            <a:schemeClr val="bg2"/>
          </a:solidFill>
          <a:ln w="9525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19154" name="AutoShape 18"/>
          <p:cNvSpPr>
            <a:spLocks noChangeArrowheads="1"/>
          </p:cNvSpPr>
          <p:nvPr/>
        </p:nvSpPr>
        <p:spPr bwMode="auto">
          <a:xfrm rot="-2649448">
            <a:off x="5983288" y="2667000"/>
            <a:ext cx="188912" cy="188913"/>
          </a:xfrm>
          <a:prstGeom prst="rtTriangle">
            <a:avLst/>
          </a:prstGeom>
          <a:solidFill>
            <a:schemeClr val="bg2"/>
          </a:solidFill>
          <a:ln w="9525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19155" name="AutoShape 19"/>
          <p:cNvSpPr>
            <a:spLocks noChangeArrowheads="1"/>
          </p:cNvSpPr>
          <p:nvPr/>
        </p:nvSpPr>
        <p:spPr bwMode="auto">
          <a:xfrm rot="-2649448">
            <a:off x="6364288" y="2667000"/>
            <a:ext cx="188912" cy="188913"/>
          </a:xfrm>
          <a:prstGeom prst="rtTriangle">
            <a:avLst/>
          </a:prstGeom>
          <a:solidFill>
            <a:schemeClr val="bg2"/>
          </a:solidFill>
          <a:ln w="9525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19156" name="AutoShape 20"/>
          <p:cNvSpPr>
            <a:spLocks noChangeArrowheads="1"/>
          </p:cNvSpPr>
          <p:nvPr/>
        </p:nvSpPr>
        <p:spPr bwMode="auto">
          <a:xfrm rot="-2649448">
            <a:off x="6821488" y="2667000"/>
            <a:ext cx="188912" cy="188913"/>
          </a:xfrm>
          <a:prstGeom prst="rtTriangle">
            <a:avLst/>
          </a:prstGeom>
          <a:solidFill>
            <a:schemeClr val="bg2"/>
          </a:solidFill>
          <a:ln w="9525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219157" name="Group 21"/>
          <p:cNvGrpSpPr>
            <a:grpSpLocks/>
          </p:cNvGrpSpPr>
          <p:nvPr/>
        </p:nvGrpSpPr>
        <p:grpSpPr bwMode="auto">
          <a:xfrm>
            <a:off x="1447800" y="2438400"/>
            <a:ext cx="6858000" cy="3697288"/>
            <a:chOff x="480" y="1728"/>
            <a:chExt cx="4320" cy="2329"/>
          </a:xfrm>
        </p:grpSpPr>
        <p:grpSp>
          <p:nvGrpSpPr>
            <p:cNvPr id="219158" name="Group 22"/>
            <p:cNvGrpSpPr>
              <a:grpSpLocks/>
            </p:cNvGrpSpPr>
            <p:nvPr/>
          </p:nvGrpSpPr>
          <p:grpSpPr bwMode="auto">
            <a:xfrm>
              <a:off x="1872" y="1776"/>
              <a:ext cx="2928" cy="2281"/>
              <a:chOff x="1440" y="2064"/>
              <a:chExt cx="1776" cy="1384"/>
            </a:xfrm>
          </p:grpSpPr>
          <p:sp>
            <p:nvSpPr>
              <p:cNvPr id="219159" name="Rectangle 23"/>
              <p:cNvSpPr>
                <a:spLocks noChangeArrowheads="1"/>
              </p:cNvSpPr>
              <p:nvPr/>
            </p:nvSpPr>
            <p:spPr bwMode="auto">
              <a:xfrm>
                <a:off x="1488" y="2112"/>
                <a:ext cx="1680" cy="1296"/>
              </a:xfrm>
              <a:prstGeom prst="rect">
                <a:avLst/>
              </a:prstGeom>
              <a:solidFill>
                <a:schemeClr val="accent1"/>
              </a:solidFill>
              <a:ln w="9525" cap="sq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graphicFrame>
            <p:nvGraphicFramePr>
              <p:cNvPr id="219160" name="Object 24"/>
              <p:cNvGraphicFramePr>
                <a:graphicFrameLocks noChangeAspect="1"/>
              </p:cNvGraphicFramePr>
              <p:nvPr/>
            </p:nvGraphicFramePr>
            <p:xfrm>
              <a:off x="1440" y="2064"/>
              <a:ext cx="1776" cy="13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0759" name="CorelDRAW" r:id="rId7" imgW="1436400" imgH="1119960" progId="CorelDraw.Graphic.8">
                      <p:embed/>
                    </p:oleObj>
                  </mc:Choice>
                  <mc:Fallback>
                    <p:oleObj name="CorelDRAW" r:id="rId7" imgW="1436400" imgH="1119960" progId="CorelDraw.Graphic.8">
                      <p:embed/>
                      <p:pic>
                        <p:nvPicPr>
                          <p:cNvPr id="219160" name="Object 2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40" y="2064"/>
                            <a:ext cx="1776" cy="13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 cap="sq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19161" name="Rectangle 25"/>
            <p:cNvSpPr>
              <a:spLocks noChangeArrowheads="1"/>
            </p:cNvSpPr>
            <p:nvPr/>
          </p:nvSpPr>
          <p:spPr bwMode="auto">
            <a:xfrm>
              <a:off x="480" y="1728"/>
              <a:ext cx="864" cy="7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 cap="sq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9162" name="Line 26"/>
            <p:cNvSpPr>
              <a:spLocks noChangeShapeType="1"/>
            </p:cNvSpPr>
            <p:nvPr/>
          </p:nvSpPr>
          <p:spPr bwMode="auto">
            <a:xfrm>
              <a:off x="1344" y="1728"/>
              <a:ext cx="624" cy="96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19163" name="Line 27"/>
            <p:cNvSpPr>
              <a:spLocks noChangeShapeType="1"/>
            </p:cNvSpPr>
            <p:nvPr/>
          </p:nvSpPr>
          <p:spPr bwMode="auto">
            <a:xfrm>
              <a:off x="1344" y="2448"/>
              <a:ext cx="624" cy="1536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19164" name="Text Box 28"/>
          <p:cNvSpPr txBox="1">
            <a:spLocks noChangeArrowheads="1"/>
          </p:cNvSpPr>
          <p:nvPr/>
        </p:nvSpPr>
        <p:spPr bwMode="auto">
          <a:xfrm>
            <a:off x="1219200" y="6080125"/>
            <a:ext cx="6858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Clr>
                <a:srgbClr val="F49100"/>
              </a:buClr>
            </a:pPr>
            <a:r>
              <a:rPr lang="es-ES_tradnl" altLang="it-IT" b="1">
                <a:effectLst>
                  <a:outerShdw blurRad="38100" dist="38100" dir="2700000" algn="tl">
                    <a:srgbClr val="000000"/>
                  </a:outerShdw>
                </a:effectLst>
              </a:rPr>
              <a:t>High density of clean and well faceted Rh particles</a:t>
            </a:r>
            <a:r>
              <a:rPr lang="es-ES_tradnl" altLang="it-IT" sz="2000"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351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ChangeArrowheads="1"/>
          </p:cNvSpPr>
          <p:nvPr/>
        </p:nvSpPr>
        <p:spPr bwMode="auto">
          <a:xfrm>
            <a:off x="990600" y="1676400"/>
            <a:ext cx="7467600" cy="3429000"/>
          </a:xfrm>
          <a:prstGeom prst="rect">
            <a:avLst/>
          </a:prstGeom>
          <a:solidFill>
            <a:schemeClr val="bg2"/>
          </a:solidFill>
          <a:ln w="22225" cap="sq">
            <a:solidFill>
              <a:srgbClr val="00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21187" name="Rectangle 3"/>
          <p:cNvSpPr>
            <a:spLocks noChangeArrowheads="1"/>
          </p:cNvSpPr>
          <p:nvPr/>
        </p:nvSpPr>
        <p:spPr bwMode="auto">
          <a:xfrm>
            <a:off x="792483" y="152400"/>
            <a:ext cx="8839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s-ES_tradnl" altLang="it-IT" sz="3600" b="1" dirty="0">
                <a:solidFill>
                  <a:srgbClr val="0070C0"/>
                </a:solidFill>
                <a:latin typeface="Arial" panose="020B0604020202020204" pitchFamily="34" charset="0"/>
              </a:rPr>
              <a:t>Rh(5%)/TiO</a:t>
            </a:r>
            <a:r>
              <a:rPr lang="es-ES_tradnl" altLang="it-IT" sz="3600" b="1" baseline="-25000" dirty="0">
                <a:solidFill>
                  <a:srgbClr val="0070C0"/>
                </a:solidFill>
                <a:latin typeface="Arial" panose="020B0604020202020204" pitchFamily="34" charset="0"/>
              </a:rPr>
              <a:t>2</a:t>
            </a:r>
            <a:endParaRPr lang="es-ES_tradnl" altLang="it-IT" sz="36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221188" name="Text Box 4"/>
          <p:cNvSpPr txBox="1">
            <a:spLocks noChangeArrowheads="1"/>
          </p:cNvSpPr>
          <p:nvPr/>
        </p:nvSpPr>
        <p:spPr bwMode="auto">
          <a:xfrm>
            <a:off x="3657600" y="180975"/>
            <a:ext cx="4800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s-ES_tradnl" altLang="it-IT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HREM </a:t>
            </a:r>
            <a:r>
              <a:rPr lang="es-ES_tradnl" altLang="it-IT" sz="28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Micrograph</a:t>
            </a:r>
            <a:endParaRPr lang="es-ES_tradnl" altLang="it-IT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/>
            <a:r>
              <a:rPr lang="es-ES_tradnl" altLang="it-IT" sz="28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Catalyst</a:t>
            </a:r>
            <a:r>
              <a:rPr lang="es-ES_tradnl" altLang="it-IT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ES_tradnl" altLang="it-IT" sz="28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reduced</a:t>
            </a:r>
            <a:r>
              <a:rPr lang="es-ES_tradnl" altLang="it-IT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at 500ºC</a:t>
            </a:r>
          </a:p>
        </p:txBody>
      </p:sp>
      <p:graphicFrame>
        <p:nvGraphicFramePr>
          <p:cNvPr id="221189" name="Object 5"/>
          <p:cNvGraphicFramePr>
            <a:graphicFrameLocks noChangeAspect="1"/>
          </p:cNvGraphicFramePr>
          <p:nvPr/>
        </p:nvGraphicFramePr>
        <p:xfrm>
          <a:off x="609600" y="1447800"/>
          <a:ext cx="8153400" cy="384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5" name="CorelDRAW" r:id="rId3" imgW="9676080" imgH="4562640" progId="CorelDraw.Graphic.8">
                  <p:embed/>
                </p:oleObj>
              </mc:Choice>
              <mc:Fallback>
                <p:oleObj name="CorelDRAW" r:id="rId3" imgW="9676080" imgH="4562640" progId="CorelDraw.Graphic.8">
                  <p:embed/>
                  <p:pic>
                    <p:nvPicPr>
                      <p:cNvPr id="22118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447800"/>
                        <a:ext cx="8153400" cy="3844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sq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1190" name="Rectangle 6"/>
          <p:cNvSpPr>
            <a:spLocks noChangeArrowheads="1"/>
          </p:cNvSpPr>
          <p:nvPr/>
        </p:nvSpPr>
        <p:spPr bwMode="auto">
          <a:xfrm>
            <a:off x="1196975" y="2089150"/>
            <a:ext cx="1225550" cy="952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21191" name="Text Box 7"/>
          <p:cNvSpPr txBox="1">
            <a:spLocks noChangeArrowheads="1"/>
          </p:cNvSpPr>
          <p:nvPr/>
        </p:nvSpPr>
        <p:spPr bwMode="auto">
          <a:xfrm>
            <a:off x="1292225" y="1631950"/>
            <a:ext cx="895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1" lang="es-ES_tradnl" altLang="it-IT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 nm</a:t>
            </a:r>
            <a:endParaRPr kumimoji="1" lang="es-ES" altLang="it-IT" b="1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1192" name="Text Box 8"/>
          <p:cNvSpPr txBox="1">
            <a:spLocks noChangeArrowheads="1"/>
          </p:cNvSpPr>
          <p:nvPr/>
        </p:nvSpPr>
        <p:spPr bwMode="auto">
          <a:xfrm>
            <a:off x="6043613" y="4494213"/>
            <a:ext cx="215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1" lang="es-ES_tradnl" altLang="it-IT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TiO</a:t>
            </a:r>
            <a:r>
              <a:rPr kumimoji="1" lang="es-ES_tradnl" altLang="it-IT" b="1" baseline="-25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kumimoji="1" lang="es-ES_tradnl" altLang="it-IT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– A [111]</a:t>
            </a:r>
            <a:endParaRPr kumimoji="1" lang="es-ES" altLang="it-IT" b="1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21193" name="AutoShape 9"/>
          <p:cNvSpPr>
            <a:spLocks noChangeArrowheads="1"/>
          </p:cNvSpPr>
          <p:nvPr/>
        </p:nvSpPr>
        <p:spPr bwMode="auto">
          <a:xfrm rot="-2649448">
            <a:off x="4025900" y="2466975"/>
            <a:ext cx="188913" cy="188913"/>
          </a:xfrm>
          <a:prstGeom prst="rtTriangle">
            <a:avLst/>
          </a:prstGeom>
          <a:solidFill>
            <a:schemeClr val="bg2"/>
          </a:solidFill>
          <a:ln w="9525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21194" name="Text Box 10"/>
          <p:cNvSpPr txBox="1">
            <a:spLocks noChangeArrowheads="1"/>
          </p:cNvSpPr>
          <p:nvPr/>
        </p:nvSpPr>
        <p:spPr bwMode="auto">
          <a:xfrm>
            <a:off x="2362200" y="25908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kumimoji="1" lang="es-ES_tradnl" altLang="it-IT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Rh</a:t>
            </a:r>
            <a:endParaRPr kumimoji="1" lang="es-ES" altLang="it-IT" b="1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1195" name="AutoShape 11"/>
          <p:cNvSpPr>
            <a:spLocks noChangeArrowheads="1"/>
          </p:cNvSpPr>
          <p:nvPr/>
        </p:nvSpPr>
        <p:spPr bwMode="auto">
          <a:xfrm rot="-2649448">
            <a:off x="1196975" y="3127375"/>
            <a:ext cx="188913" cy="188913"/>
          </a:xfrm>
          <a:prstGeom prst="rtTriangle">
            <a:avLst/>
          </a:prstGeom>
          <a:solidFill>
            <a:schemeClr val="bg2"/>
          </a:solidFill>
          <a:ln w="9525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21196" name="AutoShape 12"/>
          <p:cNvSpPr>
            <a:spLocks noChangeArrowheads="1"/>
          </p:cNvSpPr>
          <p:nvPr/>
        </p:nvSpPr>
        <p:spPr bwMode="auto">
          <a:xfrm rot="-2649448">
            <a:off x="1951038" y="3032125"/>
            <a:ext cx="188912" cy="188913"/>
          </a:xfrm>
          <a:prstGeom prst="rtTriangle">
            <a:avLst/>
          </a:prstGeom>
          <a:solidFill>
            <a:schemeClr val="bg2"/>
          </a:solidFill>
          <a:ln w="9525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21197" name="AutoShape 13"/>
          <p:cNvSpPr>
            <a:spLocks noChangeArrowheads="1"/>
          </p:cNvSpPr>
          <p:nvPr/>
        </p:nvSpPr>
        <p:spPr bwMode="auto">
          <a:xfrm rot="-2649448">
            <a:off x="5818188" y="2655888"/>
            <a:ext cx="188912" cy="188912"/>
          </a:xfrm>
          <a:prstGeom prst="rtTriangle">
            <a:avLst/>
          </a:prstGeom>
          <a:solidFill>
            <a:schemeClr val="bg2"/>
          </a:solidFill>
          <a:ln w="9525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21198" name="AutoShape 14"/>
          <p:cNvSpPr>
            <a:spLocks noChangeArrowheads="1"/>
          </p:cNvSpPr>
          <p:nvPr/>
        </p:nvSpPr>
        <p:spPr bwMode="auto">
          <a:xfrm rot="-2649448">
            <a:off x="7421563" y="2844800"/>
            <a:ext cx="187325" cy="187325"/>
          </a:xfrm>
          <a:prstGeom prst="rtTriangle">
            <a:avLst/>
          </a:prstGeom>
          <a:solidFill>
            <a:schemeClr val="bg2"/>
          </a:solidFill>
          <a:ln w="9525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21199" name="Text Box 15"/>
          <p:cNvSpPr txBox="1">
            <a:spLocks noChangeArrowheads="1"/>
          </p:cNvSpPr>
          <p:nvPr/>
        </p:nvSpPr>
        <p:spPr bwMode="auto">
          <a:xfrm>
            <a:off x="1066800" y="5502275"/>
            <a:ext cx="7391400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rgbClr val="F49100"/>
              </a:buClr>
            </a:pPr>
            <a:r>
              <a:rPr lang="es-ES_tradnl" altLang="it-IT" sz="2600" b="1">
                <a:effectLst>
                  <a:outerShdw blurRad="38100" dist="38100" dir="2700000" algn="tl">
                    <a:srgbClr val="000000"/>
                  </a:outerShdw>
                </a:effectLst>
              </a:rPr>
              <a:t>TiO</a:t>
            </a:r>
            <a:r>
              <a:rPr lang="es-ES_tradnl" altLang="it-IT" sz="2600" b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2-x</a:t>
            </a:r>
            <a:r>
              <a:rPr lang="es-ES_tradnl" altLang="it-IT" sz="2600" b="1">
                <a:effectLst>
                  <a:outerShdw blurRad="38100" dist="38100" dir="2700000" algn="tl">
                    <a:srgbClr val="000000"/>
                  </a:outerShdw>
                </a:effectLst>
              </a:rPr>
              <a:t> migrates onto and partly covers the metal microcrystals (DECORATION)</a:t>
            </a:r>
          </a:p>
        </p:txBody>
      </p:sp>
      <p:sp>
        <p:nvSpPr>
          <p:cNvPr id="221200" name="Line 16"/>
          <p:cNvSpPr>
            <a:spLocks noChangeShapeType="1"/>
          </p:cNvSpPr>
          <p:nvPr/>
        </p:nvSpPr>
        <p:spPr bwMode="auto">
          <a:xfrm>
            <a:off x="3048000" y="2971800"/>
            <a:ext cx="381000" cy="228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6404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ChangeArrowheads="1"/>
          </p:cNvSpPr>
          <p:nvPr/>
        </p:nvSpPr>
        <p:spPr bwMode="auto">
          <a:xfrm>
            <a:off x="574773" y="152400"/>
            <a:ext cx="8839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s-ES_tradnl" altLang="it-IT" sz="3600" b="1" dirty="0">
                <a:solidFill>
                  <a:srgbClr val="0070C0"/>
                </a:solidFill>
                <a:latin typeface="Arial" panose="020B0604020202020204" pitchFamily="34" charset="0"/>
              </a:rPr>
              <a:t>Rh(5%)/TiO</a:t>
            </a:r>
            <a:r>
              <a:rPr lang="es-ES_tradnl" altLang="it-IT" sz="3600" b="1" baseline="-25000" dirty="0">
                <a:solidFill>
                  <a:srgbClr val="0070C0"/>
                </a:solidFill>
                <a:latin typeface="Arial" panose="020B0604020202020204" pitchFamily="34" charset="0"/>
              </a:rPr>
              <a:t>2</a:t>
            </a:r>
            <a:endParaRPr lang="es-ES_tradnl" altLang="it-IT" sz="36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220163" name="Text Box 3"/>
          <p:cNvSpPr txBox="1">
            <a:spLocks noChangeArrowheads="1"/>
          </p:cNvSpPr>
          <p:nvPr/>
        </p:nvSpPr>
        <p:spPr bwMode="auto">
          <a:xfrm>
            <a:off x="1066800" y="5486400"/>
            <a:ext cx="7162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buClr>
                <a:srgbClr val="F49100"/>
              </a:buClr>
            </a:pPr>
            <a:r>
              <a:rPr lang="es-ES_tradnl" altLang="it-IT" b="1">
                <a:effectLst>
                  <a:outerShdw blurRad="38100" dist="38100" dir="2700000" algn="tl">
                    <a:srgbClr val="000000"/>
                  </a:outerShdw>
                </a:effectLst>
              </a:rPr>
              <a:t>At T</a:t>
            </a:r>
            <a:r>
              <a:rPr lang="es-ES_tradnl" altLang="it-IT" b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red</a:t>
            </a:r>
            <a:r>
              <a:rPr lang="es-ES_tradnl" altLang="it-IT" b="1">
                <a:effectLst>
                  <a:outerShdw blurRad="38100" dist="38100" dir="2700000" algn="tl">
                    <a:srgbClr val="000000"/>
                  </a:outerShdw>
                </a:effectLst>
              </a:rPr>
              <a:t> = 500ºC: </a:t>
            </a:r>
          </a:p>
          <a:p>
            <a:pPr algn="just">
              <a:buClr>
                <a:srgbClr val="F49100"/>
              </a:buClr>
            </a:pPr>
            <a:r>
              <a:rPr lang="es-ES_tradnl" altLang="it-IT" b="1">
                <a:effectLst>
                  <a:outerShdw blurRad="38100" dist="38100" dir="2700000" algn="tl">
                    <a:srgbClr val="000000"/>
                  </a:outerShdw>
                </a:effectLst>
              </a:rPr>
              <a:t>A significant fraction of the Rh microcrystals look like clean (Partial Decoration) </a:t>
            </a:r>
            <a:endParaRPr lang="es-ES_tradnl" altLang="it-IT" b="1" baseline="-25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20164" name="Group 4"/>
          <p:cNvGrpSpPr>
            <a:grpSpLocks/>
          </p:cNvGrpSpPr>
          <p:nvPr/>
        </p:nvGrpSpPr>
        <p:grpSpPr bwMode="auto">
          <a:xfrm>
            <a:off x="1143000" y="1447800"/>
            <a:ext cx="6858000" cy="3930650"/>
            <a:chOff x="288" y="864"/>
            <a:chExt cx="4320" cy="2476"/>
          </a:xfrm>
        </p:grpSpPr>
        <p:grpSp>
          <p:nvGrpSpPr>
            <p:cNvPr id="220165" name="Group 5"/>
            <p:cNvGrpSpPr>
              <a:grpSpLocks/>
            </p:cNvGrpSpPr>
            <p:nvPr/>
          </p:nvGrpSpPr>
          <p:grpSpPr bwMode="auto">
            <a:xfrm>
              <a:off x="288" y="864"/>
              <a:ext cx="4320" cy="2476"/>
              <a:chOff x="288" y="864"/>
              <a:chExt cx="3936" cy="2256"/>
            </a:xfrm>
          </p:grpSpPr>
          <p:sp>
            <p:nvSpPr>
              <p:cNvPr id="220166" name="Rectangle 6"/>
              <p:cNvSpPr>
                <a:spLocks noChangeArrowheads="1"/>
              </p:cNvSpPr>
              <p:nvPr/>
            </p:nvSpPr>
            <p:spPr bwMode="auto">
              <a:xfrm>
                <a:off x="384" y="960"/>
                <a:ext cx="3840" cy="2160"/>
              </a:xfrm>
              <a:prstGeom prst="rect">
                <a:avLst/>
              </a:prstGeom>
              <a:solidFill>
                <a:schemeClr val="bg2"/>
              </a:solidFill>
              <a:ln w="22225" cap="sq">
                <a:solidFill>
                  <a:srgbClr val="00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graphicFrame>
            <p:nvGraphicFramePr>
              <p:cNvPr id="220167" name="Object 7"/>
              <p:cNvGraphicFramePr>
                <a:graphicFrameLocks noChangeAspect="1"/>
              </p:cNvGraphicFramePr>
              <p:nvPr/>
            </p:nvGraphicFramePr>
            <p:xfrm>
              <a:off x="288" y="864"/>
              <a:ext cx="3936" cy="222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2739" name="CorelDRAW" r:id="rId3" imgW="4579920" imgH="2585880" progId="CorelDraw.Graphic.8">
                      <p:embed/>
                    </p:oleObj>
                  </mc:Choice>
                  <mc:Fallback>
                    <p:oleObj name="CorelDRAW" r:id="rId3" imgW="4579920" imgH="2585880" progId="CorelDraw.Graphic.8">
                      <p:embed/>
                      <p:pic>
                        <p:nvPicPr>
                          <p:cNvPr id="220167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8" y="864"/>
                            <a:ext cx="3936" cy="222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 cap="sq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20168" name="Text Box 8"/>
            <p:cNvSpPr txBox="1">
              <a:spLocks noChangeArrowheads="1"/>
            </p:cNvSpPr>
            <p:nvPr/>
          </p:nvSpPr>
          <p:spPr bwMode="auto">
            <a:xfrm>
              <a:off x="1860" y="1020"/>
              <a:ext cx="3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kumimoji="1" lang="es-ES_tradnl" altLang="it-IT" b="1">
                  <a:solidFill>
                    <a:schemeClr val="bg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Rh</a:t>
              </a:r>
              <a:endParaRPr kumimoji="1" lang="es-ES" altLang="it-IT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0169" name="AutoShape 9"/>
            <p:cNvSpPr>
              <a:spLocks noChangeArrowheads="1"/>
            </p:cNvSpPr>
            <p:nvPr/>
          </p:nvSpPr>
          <p:spPr bwMode="auto">
            <a:xfrm rot="-2649448">
              <a:off x="1632" y="1248"/>
              <a:ext cx="119" cy="119"/>
            </a:xfrm>
            <a:prstGeom prst="rtTriangle">
              <a:avLst/>
            </a:prstGeom>
            <a:solidFill>
              <a:schemeClr val="bg2"/>
            </a:solidFill>
            <a:ln w="9525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20170" name="AutoShape 10"/>
            <p:cNvSpPr>
              <a:spLocks noChangeArrowheads="1"/>
            </p:cNvSpPr>
            <p:nvPr/>
          </p:nvSpPr>
          <p:spPr bwMode="auto">
            <a:xfrm rot="-2649448">
              <a:off x="2377" y="1440"/>
              <a:ext cx="119" cy="119"/>
            </a:xfrm>
            <a:prstGeom prst="rtTriangle">
              <a:avLst/>
            </a:prstGeom>
            <a:solidFill>
              <a:schemeClr val="bg2"/>
            </a:solidFill>
            <a:ln w="9525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20171" name="Text Box 11"/>
          <p:cNvSpPr txBox="1">
            <a:spLocks noChangeArrowheads="1"/>
          </p:cNvSpPr>
          <p:nvPr/>
        </p:nvSpPr>
        <p:spPr bwMode="auto">
          <a:xfrm>
            <a:off x="3733800" y="228600"/>
            <a:ext cx="4927600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s-ES_tradnl" altLang="it-IT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HREM </a:t>
            </a:r>
            <a:r>
              <a:rPr lang="es-ES_tradnl" altLang="it-IT" sz="28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micrograph</a:t>
            </a:r>
            <a:endParaRPr lang="es-ES_tradnl" altLang="it-IT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lnSpc>
                <a:spcPct val="110000"/>
              </a:lnSpc>
            </a:pPr>
            <a:r>
              <a:rPr lang="es-ES_tradnl" altLang="it-IT" sz="28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Catalyst</a:t>
            </a:r>
            <a:r>
              <a:rPr lang="es-ES_tradnl" altLang="it-IT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ES_tradnl" altLang="it-IT" sz="28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reduced</a:t>
            </a:r>
            <a:r>
              <a:rPr lang="es-ES_tradnl" altLang="it-IT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at 500ºC</a:t>
            </a:r>
            <a:endParaRPr lang="es-ES_tradnl" altLang="it-IT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500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050"/>
          <p:cNvSpPr>
            <a:spLocks noChangeArrowheads="1"/>
          </p:cNvSpPr>
          <p:nvPr/>
        </p:nvSpPr>
        <p:spPr bwMode="auto">
          <a:xfrm>
            <a:off x="827316" y="152400"/>
            <a:ext cx="8839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s-ES_tradnl" altLang="it-IT" sz="3600" b="1" dirty="0">
                <a:solidFill>
                  <a:srgbClr val="0070C0"/>
                </a:solidFill>
                <a:latin typeface="Arial" panose="020B0604020202020204" pitchFamily="34" charset="0"/>
              </a:rPr>
              <a:t>Rh(5%)/TiO</a:t>
            </a:r>
            <a:r>
              <a:rPr lang="es-ES_tradnl" altLang="it-IT" sz="3600" b="1" baseline="-25000" dirty="0">
                <a:solidFill>
                  <a:srgbClr val="0070C0"/>
                </a:solidFill>
                <a:latin typeface="Arial" panose="020B0604020202020204" pitchFamily="34" charset="0"/>
              </a:rPr>
              <a:t>2</a:t>
            </a:r>
            <a:endParaRPr lang="es-ES_tradnl" altLang="it-IT" sz="36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222211" name="Text Box 2051"/>
          <p:cNvSpPr txBox="1">
            <a:spLocks noChangeArrowheads="1"/>
          </p:cNvSpPr>
          <p:nvPr/>
        </p:nvSpPr>
        <p:spPr bwMode="auto">
          <a:xfrm>
            <a:off x="3965575" y="228600"/>
            <a:ext cx="36544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s-ES_tradnl" altLang="it-IT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Reversibility of the SMSI Effect</a:t>
            </a:r>
          </a:p>
        </p:txBody>
      </p:sp>
      <p:sp>
        <p:nvSpPr>
          <p:cNvPr id="222212" name="Rectangle 2052"/>
          <p:cNvSpPr>
            <a:spLocks noChangeArrowheads="1"/>
          </p:cNvSpPr>
          <p:nvPr/>
        </p:nvSpPr>
        <p:spPr bwMode="auto">
          <a:xfrm>
            <a:off x="801688" y="1511300"/>
            <a:ext cx="6721475" cy="4481513"/>
          </a:xfrm>
          <a:prstGeom prst="rect">
            <a:avLst/>
          </a:prstGeom>
          <a:solidFill>
            <a:schemeClr val="bg2"/>
          </a:solidFill>
          <a:ln w="22225" cap="sq">
            <a:solidFill>
              <a:srgbClr val="00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222213" name="Object 2053"/>
          <p:cNvGraphicFramePr>
            <a:graphicFrameLocks noChangeAspect="1"/>
          </p:cNvGraphicFramePr>
          <p:nvPr/>
        </p:nvGraphicFramePr>
        <p:xfrm>
          <a:off x="457200" y="1123950"/>
          <a:ext cx="7239000" cy="497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96" name="CorelDRAW" r:id="rId3" imgW="6337440" imgH="4352400" progId="CorelDraw.Graphic.8">
                  <p:embed/>
                </p:oleObj>
              </mc:Choice>
              <mc:Fallback>
                <p:oleObj name="CorelDRAW" r:id="rId3" imgW="6337440" imgH="4352400" progId="CorelDraw.Graphic.8">
                  <p:embed/>
                  <p:pic>
                    <p:nvPicPr>
                      <p:cNvPr id="222213" name="Object 20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123950"/>
                        <a:ext cx="7239000" cy="497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sq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2214" name="Text Box 2054"/>
          <p:cNvSpPr txBox="1">
            <a:spLocks noChangeArrowheads="1"/>
          </p:cNvSpPr>
          <p:nvPr/>
        </p:nvSpPr>
        <p:spPr bwMode="auto">
          <a:xfrm>
            <a:off x="762000" y="5429250"/>
            <a:ext cx="2209800" cy="460375"/>
          </a:xfrm>
          <a:prstGeom prst="rect">
            <a:avLst/>
          </a:prstGeom>
          <a:solidFill>
            <a:schemeClr val="tx1"/>
          </a:solidFill>
          <a:ln w="3175" cap="sq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kumimoji="1" lang="es-ES_tradnl" altLang="it-IT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TiO</a:t>
            </a:r>
            <a:r>
              <a:rPr kumimoji="1" lang="es-ES_tradnl" altLang="it-IT" b="1" baseline="-250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kumimoji="1" lang="es-ES_tradnl" altLang="it-IT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– R [110]</a:t>
            </a:r>
            <a:endParaRPr kumimoji="1" lang="es-ES" altLang="it-IT" b="1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22215" name="Text Box 2055"/>
          <p:cNvSpPr txBox="1">
            <a:spLocks noChangeArrowheads="1"/>
          </p:cNvSpPr>
          <p:nvPr/>
        </p:nvSpPr>
        <p:spPr bwMode="auto">
          <a:xfrm>
            <a:off x="852488" y="1511300"/>
            <a:ext cx="793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1" lang="es-ES_tradnl" altLang="it-IT" sz="18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2 nm</a:t>
            </a:r>
            <a:endParaRPr kumimoji="1" lang="es-ES" altLang="it-IT" sz="180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222216" name="Group 2056"/>
          <p:cNvGrpSpPr>
            <a:grpSpLocks/>
          </p:cNvGrpSpPr>
          <p:nvPr/>
        </p:nvGrpSpPr>
        <p:grpSpPr bwMode="auto">
          <a:xfrm>
            <a:off x="3646488" y="2028825"/>
            <a:ext cx="3876675" cy="3963988"/>
            <a:chOff x="2736" y="1296"/>
            <a:chExt cx="2160" cy="2208"/>
          </a:xfrm>
        </p:grpSpPr>
        <p:grpSp>
          <p:nvGrpSpPr>
            <p:cNvPr id="222217" name="Group 2057"/>
            <p:cNvGrpSpPr>
              <a:grpSpLocks/>
            </p:cNvGrpSpPr>
            <p:nvPr/>
          </p:nvGrpSpPr>
          <p:grpSpPr bwMode="auto">
            <a:xfrm>
              <a:off x="3932" y="2410"/>
              <a:ext cx="964" cy="1094"/>
              <a:chOff x="3932" y="2410"/>
              <a:chExt cx="964" cy="1094"/>
            </a:xfrm>
          </p:grpSpPr>
          <p:graphicFrame>
            <p:nvGraphicFramePr>
              <p:cNvPr id="222218" name="Object 2058"/>
              <p:cNvGraphicFramePr>
                <a:graphicFrameLocks noChangeAspect="1"/>
              </p:cNvGraphicFramePr>
              <p:nvPr/>
            </p:nvGraphicFramePr>
            <p:xfrm>
              <a:off x="3932" y="2540"/>
              <a:ext cx="964" cy="96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3797" name="CorelDRAW" r:id="rId5" imgW="1529640" imgH="1530360" progId="CorelDraw.Graphic.8">
                      <p:embed/>
                    </p:oleObj>
                  </mc:Choice>
                  <mc:Fallback>
                    <p:oleObj name="CorelDRAW" r:id="rId5" imgW="1529640" imgH="1530360" progId="CorelDraw.Graphic.8">
                      <p:embed/>
                      <p:pic>
                        <p:nvPicPr>
                          <p:cNvPr id="222218" name="Object 205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32" y="2540"/>
                            <a:ext cx="964" cy="96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 cap="sq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2219" name="Text Box 2059"/>
              <p:cNvSpPr txBox="1">
                <a:spLocks noChangeArrowheads="1"/>
              </p:cNvSpPr>
              <p:nvPr/>
            </p:nvSpPr>
            <p:spPr bwMode="auto">
              <a:xfrm>
                <a:off x="3954" y="2410"/>
                <a:ext cx="869" cy="257"/>
              </a:xfrm>
              <a:prstGeom prst="rect">
                <a:avLst/>
              </a:prstGeom>
              <a:solidFill>
                <a:schemeClr val="tx1"/>
              </a:solidFill>
              <a:ln w="3175" cap="sq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kumimoji="1" lang="es-ES_tradnl" altLang="it-IT" sz="2000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 Black" panose="020B0A04020102020204" pitchFamily="34" charset="0"/>
                  </a:rPr>
                  <a:t> </a:t>
                </a:r>
                <a:r>
                  <a:rPr kumimoji="1" lang="es-ES_tradnl" altLang="it-IT" b="1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Rh [110]</a:t>
                </a:r>
                <a:r>
                  <a:rPr kumimoji="1" lang="es-ES_tradnl" altLang="it-IT" sz="2000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 Black" panose="020B0A04020102020204" pitchFamily="34" charset="0"/>
                  </a:rPr>
                  <a:t> </a:t>
                </a:r>
                <a:endParaRPr kumimoji="1" lang="es-ES" altLang="it-IT" sz="2000">
                  <a:solidFill>
                    <a:schemeClr val="bg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</p:grpSp>
        <p:grpSp>
          <p:nvGrpSpPr>
            <p:cNvPr id="222220" name="Group 2060"/>
            <p:cNvGrpSpPr>
              <a:grpSpLocks/>
            </p:cNvGrpSpPr>
            <p:nvPr/>
          </p:nvGrpSpPr>
          <p:grpSpPr bwMode="auto">
            <a:xfrm>
              <a:off x="2736" y="1296"/>
              <a:ext cx="1248" cy="1248"/>
              <a:chOff x="2640" y="1344"/>
              <a:chExt cx="1248" cy="1248"/>
            </a:xfrm>
          </p:grpSpPr>
          <p:sp>
            <p:nvSpPr>
              <p:cNvPr id="222221" name="Oval 2061"/>
              <p:cNvSpPr>
                <a:spLocks noChangeArrowheads="1"/>
              </p:cNvSpPr>
              <p:nvPr/>
            </p:nvSpPr>
            <p:spPr bwMode="auto">
              <a:xfrm>
                <a:off x="2640" y="1344"/>
                <a:ext cx="1056" cy="1056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  <a:ln w="3175" cap="sq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grpSp>
            <p:nvGrpSpPr>
              <p:cNvPr id="222222" name="Group 2062"/>
              <p:cNvGrpSpPr>
                <a:grpSpLocks/>
              </p:cNvGrpSpPr>
              <p:nvPr/>
            </p:nvGrpSpPr>
            <p:grpSpPr bwMode="auto">
              <a:xfrm>
                <a:off x="3504" y="2230"/>
                <a:ext cx="384" cy="362"/>
                <a:chOff x="3504" y="2230"/>
                <a:chExt cx="384" cy="362"/>
              </a:xfrm>
            </p:grpSpPr>
            <p:sp>
              <p:nvSpPr>
                <p:cNvPr id="222223" name="Line 2063"/>
                <p:cNvSpPr>
                  <a:spLocks noChangeShapeType="1"/>
                </p:cNvSpPr>
                <p:nvPr/>
              </p:nvSpPr>
              <p:spPr bwMode="auto">
                <a:xfrm>
                  <a:off x="3504" y="2230"/>
                  <a:ext cx="384" cy="33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22224" name="Line 2064"/>
                <p:cNvSpPr>
                  <a:spLocks noChangeShapeType="1"/>
                </p:cNvSpPr>
                <p:nvPr/>
              </p:nvSpPr>
              <p:spPr bwMode="auto">
                <a:xfrm>
                  <a:off x="3504" y="2256"/>
                  <a:ext cx="384" cy="336"/>
                </a:xfrm>
                <a:prstGeom prst="line">
                  <a:avLst/>
                </a:prstGeom>
                <a:noFill/>
                <a:ln w="38100" cap="sq">
                  <a:solidFill>
                    <a:schemeClr val="bg2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</p:grpSp>
      </p:grpSp>
      <p:sp>
        <p:nvSpPr>
          <p:cNvPr id="222225" name="Text Box 2065"/>
          <p:cNvSpPr txBox="1">
            <a:spLocks noChangeArrowheads="1"/>
          </p:cNvSpPr>
          <p:nvPr/>
        </p:nvSpPr>
        <p:spPr bwMode="auto">
          <a:xfrm>
            <a:off x="533400" y="6035675"/>
            <a:ext cx="7924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Clr>
                <a:srgbClr val="F49100"/>
              </a:buClr>
            </a:pPr>
            <a:r>
              <a:rPr lang="es-ES_tradnl" altLang="it-IT" b="1">
                <a:effectLst>
                  <a:outerShdw blurRad="38100" dist="38100" dir="2700000" algn="tl">
                    <a:srgbClr val="000000"/>
                  </a:outerShdw>
                </a:effectLst>
              </a:rPr>
              <a:t>Reoxn. at 400ºC-500ºC followed by a mild reduction allows to recover the catalyst from the SMSI state</a:t>
            </a:r>
            <a:endParaRPr lang="es-ES_tradnl" altLang="it-IT" b="1" baseline="-25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2226" name="Text Box 2066"/>
          <p:cNvSpPr txBox="1">
            <a:spLocks noChangeArrowheads="1"/>
          </p:cNvSpPr>
          <p:nvPr/>
        </p:nvSpPr>
        <p:spPr bwMode="auto">
          <a:xfrm>
            <a:off x="5334000" y="1666875"/>
            <a:ext cx="3259138" cy="765175"/>
          </a:xfrm>
          <a:prstGeom prst="rect">
            <a:avLst/>
          </a:prstGeom>
          <a:solidFill>
            <a:schemeClr val="tx1"/>
          </a:solidFill>
          <a:ln w="3175" cap="sq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1" lang="es-ES_tradnl" altLang="it-IT" sz="2200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Red. 500ºC + Ox. 400ºC</a:t>
            </a:r>
          </a:p>
          <a:p>
            <a:pPr algn="l"/>
            <a:r>
              <a:rPr kumimoji="1" lang="es-ES_tradnl" altLang="it-IT" sz="2200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+ Red. 200ºC</a:t>
            </a:r>
            <a:endParaRPr kumimoji="1" lang="es-ES" altLang="it-IT" sz="2200" b="1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666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Rectangle 3"/>
          <p:cNvSpPr>
            <a:spLocks noChangeArrowheads="1"/>
          </p:cNvSpPr>
          <p:nvPr/>
        </p:nvSpPr>
        <p:spPr bwMode="auto">
          <a:xfrm>
            <a:off x="650975" y="133440"/>
            <a:ext cx="10668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it-IT" sz="2800" dirty="0">
                <a:solidFill>
                  <a:srgbClr val="0070C0"/>
                </a:solidFill>
                <a:latin typeface="Arial Black" panose="020B0A04020102020204" pitchFamily="34" charset="0"/>
              </a:rPr>
              <a:t>Metal </a:t>
            </a:r>
            <a:r>
              <a:rPr lang="es-ES_tradnl" altLang="it-IT" sz="2800" dirty="0" err="1">
                <a:solidFill>
                  <a:srgbClr val="0070C0"/>
                </a:solidFill>
                <a:latin typeface="Arial Black" panose="020B0A04020102020204" pitchFamily="34" charset="0"/>
              </a:rPr>
              <a:t>Decoration</a:t>
            </a:r>
            <a:r>
              <a:rPr lang="es-ES_tradnl" altLang="it-IT" sz="2800" dirty="0">
                <a:solidFill>
                  <a:srgbClr val="0070C0"/>
                </a:solidFill>
                <a:latin typeface="Arial Black" panose="020B0A04020102020204" pitchFamily="34" charset="0"/>
              </a:rPr>
              <a:t> in Rh/Ce(M)O</a:t>
            </a:r>
            <a:r>
              <a:rPr lang="es-ES_tradnl" altLang="it-IT" sz="2800" baseline="-25000" dirty="0">
                <a:solidFill>
                  <a:srgbClr val="0070C0"/>
                </a:solidFill>
                <a:latin typeface="Arial Black" panose="020B0A04020102020204" pitchFamily="34" charset="0"/>
              </a:rPr>
              <a:t>2-x</a:t>
            </a:r>
            <a:endParaRPr lang="es-ES_tradnl" altLang="it-IT" sz="28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231428" name="Rectangle 4"/>
          <p:cNvSpPr>
            <a:spLocks noChangeArrowheads="1"/>
          </p:cNvSpPr>
          <p:nvPr/>
        </p:nvSpPr>
        <p:spPr bwMode="auto">
          <a:xfrm>
            <a:off x="583488" y="878024"/>
            <a:ext cx="8338449" cy="8490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31429" name="Text Box 5"/>
          <p:cNvSpPr txBox="1">
            <a:spLocks noChangeArrowheads="1"/>
          </p:cNvSpPr>
          <p:nvPr/>
        </p:nvSpPr>
        <p:spPr bwMode="auto">
          <a:xfrm>
            <a:off x="3892737" y="1039132"/>
            <a:ext cx="5029200" cy="669925"/>
          </a:xfrm>
          <a:prstGeom prst="rect">
            <a:avLst/>
          </a:prstGeom>
          <a:solidFill>
            <a:schemeClr val="tx1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s-ES_tradnl" altLang="it-I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700 </a:t>
            </a:r>
            <a:r>
              <a:rPr lang="es-ES_tradnl" altLang="it-IT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ºC</a:t>
            </a:r>
            <a:r>
              <a:rPr lang="es-ES_tradnl" altLang="it-I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</a:t>
            </a:r>
            <a:r>
              <a:rPr lang="es-ES_tradnl" altLang="it-IT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&lt;</a:t>
            </a:r>
            <a:r>
              <a:rPr lang="es-ES_tradnl" altLang="it-IT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</a:t>
            </a:r>
            <a:r>
              <a:rPr lang="es-ES_tradnl" altLang="it-IT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</a:t>
            </a:r>
            <a:r>
              <a:rPr lang="es-ES_tradnl" altLang="it-IT" sz="3600" b="1" baseline="-25000" dirty="0" err="1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red</a:t>
            </a:r>
            <a:r>
              <a:rPr lang="es-ES_tradnl" altLang="it-IT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&lt;</a:t>
            </a:r>
            <a:r>
              <a:rPr lang="es-ES_tradnl" altLang="it-IT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s-ES_tradnl" altLang="it-IT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900º C</a:t>
            </a:r>
          </a:p>
        </p:txBody>
      </p:sp>
      <p:grpSp>
        <p:nvGrpSpPr>
          <p:cNvPr id="231430" name="Group 6"/>
          <p:cNvGrpSpPr>
            <a:grpSpLocks/>
          </p:cNvGrpSpPr>
          <p:nvPr/>
        </p:nvGrpSpPr>
        <p:grpSpPr bwMode="auto">
          <a:xfrm>
            <a:off x="1199613" y="1861457"/>
            <a:ext cx="7086600" cy="4800600"/>
            <a:chOff x="240" y="912"/>
            <a:chExt cx="4464" cy="3024"/>
          </a:xfrm>
        </p:grpSpPr>
        <p:sp>
          <p:nvSpPr>
            <p:cNvPr id="231431" name="Text Box 7"/>
            <p:cNvSpPr txBox="1">
              <a:spLocks noChangeArrowheads="1"/>
            </p:cNvSpPr>
            <p:nvPr/>
          </p:nvSpPr>
          <p:spPr bwMode="auto">
            <a:xfrm>
              <a:off x="1108" y="3706"/>
              <a:ext cx="359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s-ES_tradnl" altLang="it-IT" sz="180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Black" panose="020B0A04020102020204" pitchFamily="34" charset="0"/>
                </a:rPr>
                <a:t>Rh/CeO</a:t>
              </a:r>
              <a:r>
                <a:rPr lang="es-ES_tradnl" altLang="it-IT" sz="1800" baseline="-2500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Black" panose="020B0A04020102020204" pitchFamily="34" charset="0"/>
                </a:rPr>
                <a:t>2</a:t>
              </a:r>
              <a:r>
                <a:rPr lang="es-ES_tradnl" altLang="it-IT" sz="180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Black" panose="020B0A04020102020204" pitchFamily="34" charset="0"/>
                </a:rPr>
                <a:t> Red. 700ºC in H</a:t>
              </a:r>
              <a:r>
                <a:rPr lang="es-ES_tradnl" altLang="it-IT" sz="1800" baseline="-2500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Black" panose="020B0A04020102020204" pitchFamily="34" charset="0"/>
                </a:rPr>
                <a:t>2</a:t>
              </a:r>
              <a:endParaRPr lang="es-ES_tradnl" altLang="it-IT" sz="1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endParaRPr>
            </a:p>
          </p:txBody>
        </p:sp>
        <p:pic>
          <p:nvPicPr>
            <p:cNvPr id="231432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912"/>
              <a:ext cx="4080" cy="2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6225036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450" name="Group 2"/>
          <p:cNvGrpSpPr>
            <a:grpSpLocks/>
          </p:cNvGrpSpPr>
          <p:nvPr/>
        </p:nvGrpSpPr>
        <p:grpSpPr bwMode="auto">
          <a:xfrm>
            <a:off x="592421" y="1496030"/>
            <a:ext cx="4818017" cy="4265158"/>
            <a:chOff x="96" y="576"/>
            <a:chExt cx="2544" cy="2123"/>
          </a:xfrm>
        </p:grpSpPr>
        <p:grpSp>
          <p:nvGrpSpPr>
            <p:cNvPr id="232451" name="Group 3"/>
            <p:cNvGrpSpPr>
              <a:grpSpLocks/>
            </p:cNvGrpSpPr>
            <p:nvPr/>
          </p:nvGrpSpPr>
          <p:grpSpPr bwMode="auto">
            <a:xfrm>
              <a:off x="96" y="576"/>
              <a:ext cx="2544" cy="1824"/>
              <a:chOff x="96" y="576"/>
              <a:chExt cx="2544" cy="1824"/>
            </a:xfrm>
          </p:grpSpPr>
          <p:sp>
            <p:nvSpPr>
              <p:cNvPr id="232452" name="Rectangle 4"/>
              <p:cNvSpPr>
                <a:spLocks noChangeAspect="1" noChangeArrowheads="1"/>
              </p:cNvSpPr>
              <p:nvPr/>
            </p:nvSpPr>
            <p:spPr bwMode="auto">
              <a:xfrm>
                <a:off x="96" y="576"/>
                <a:ext cx="2448" cy="1824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pic>
            <p:nvPicPr>
              <p:cNvPr id="232453" name="Picture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576"/>
                <a:ext cx="2448" cy="18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32454" name="Text Box 6"/>
              <p:cNvSpPr txBox="1">
                <a:spLocks noChangeArrowheads="1"/>
              </p:cNvSpPr>
              <p:nvPr/>
            </p:nvSpPr>
            <p:spPr bwMode="auto">
              <a:xfrm>
                <a:off x="144" y="2064"/>
                <a:ext cx="2496" cy="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/>
                <a:r>
                  <a:rPr lang="es-ES_tradnl" altLang="it-IT" b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Pt/CeTbO</a:t>
                </a:r>
                <a:r>
                  <a:rPr lang="es-ES_tradnl" altLang="it-IT" b="1" baseline="-25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x</a:t>
                </a:r>
                <a:r>
                  <a:rPr lang="es-ES_tradnl" altLang="it-IT" b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    T</a:t>
                </a:r>
                <a:r>
                  <a:rPr lang="es-ES_tradnl" altLang="it-IT" b="1" baseline="-25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red</a:t>
                </a:r>
                <a:r>
                  <a:rPr lang="es-ES_tradnl" altLang="it-IT" b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: 700ºC </a:t>
                </a:r>
              </a:p>
            </p:txBody>
          </p:sp>
          <p:graphicFrame>
            <p:nvGraphicFramePr>
              <p:cNvPr id="232455" name="Object 7"/>
              <p:cNvGraphicFramePr>
                <a:graphicFrameLocks noChangeAspect="1"/>
              </p:cNvGraphicFramePr>
              <p:nvPr/>
            </p:nvGraphicFramePr>
            <p:xfrm>
              <a:off x="1584" y="1008"/>
              <a:ext cx="224" cy="2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788" name="CorelDRAW!" r:id="rId4" imgW="356400" imgH="341640" progId="CDraw4">
                      <p:embed/>
                    </p:oleObj>
                  </mc:Choice>
                  <mc:Fallback>
                    <p:oleObj name="CorelDRAW!" r:id="rId4" imgW="356400" imgH="341640" progId="CDraw4">
                      <p:embed/>
                      <p:pic>
                        <p:nvPicPr>
                          <p:cNvPr id="232455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84" y="1008"/>
                            <a:ext cx="224" cy="21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32456" name="Text Box 8"/>
              <p:cNvSpPr txBox="1">
                <a:spLocks noChangeAspect="1" noChangeArrowheads="1"/>
              </p:cNvSpPr>
              <p:nvPr/>
            </p:nvSpPr>
            <p:spPr bwMode="auto">
              <a:xfrm>
                <a:off x="1728" y="937"/>
                <a:ext cx="624" cy="3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/>
                <a:r>
                  <a:rPr lang="es-ES_tradnl" altLang="it-IT" sz="1800">
                    <a:solidFill>
                      <a:schemeClr val="bg2"/>
                    </a:solidFill>
                    <a:latin typeface="Arial Black" panose="020B0A04020102020204" pitchFamily="34" charset="0"/>
                  </a:rPr>
                  <a:t>Pt</a:t>
                </a:r>
              </a:p>
            </p:txBody>
          </p:sp>
          <p:sp>
            <p:nvSpPr>
              <p:cNvPr id="232457" name="Line 9"/>
              <p:cNvSpPr>
                <a:spLocks noChangeShapeType="1"/>
              </p:cNvSpPr>
              <p:nvPr/>
            </p:nvSpPr>
            <p:spPr bwMode="auto">
              <a:xfrm flipV="1">
                <a:off x="1248" y="960"/>
                <a:ext cx="48" cy="96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2458" name="Line 10"/>
              <p:cNvSpPr>
                <a:spLocks noChangeShapeType="1"/>
              </p:cNvSpPr>
              <p:nvPr/>
            </p:nvSpPr>
            <p:spPr bwMode="auto">
              <a:xfrm flipV="1">
                <a:off x="1309" y="960"/>
                <a:ext cx="48" cy="96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2459" name="Text Box 11"/>
              <p:cNvSpPr txBox="1">
                <a:spLocks noChangeAspect="1" noChangeArrowheads="1"/>
              </p:cNvSpPr>
              <p:nvPr/>
            </p:nvSpPr>
            <p:spPr bwMode="auto">
              <a:xfrm>
                <a:off x="1056" y="768"/>
                <a:ext cx="768" cy="2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/>
                <a:r>
                  <a:rPr lang="es-ES_tradnl" altLang="it-IT" sz="1800">
                    <a:latin typeface="Arial Black" panose="020B0A04020102020204" pitchFamily="34" charset="0"/>
                  </a:rPr>
                  <a:t>0.34 nm</a:t>
                </a:r>
              </a:p>
            </p:txBody>
          </p:sp>
        </p:grpSp>
        <p:sp>
          <p:nvSpPr>
            <p:cNvPr id="232460" name="Text Box 12"/>
            <p:cNvSpPr txBox="1">
              <a:spLocks noChangeArrowheads="1"/>
            </p:cNvSpPr>
            <p:nvPr/>
          </p:nvSpPr>
          <p:spPr bwMode="auto">
            <a:xfrm>
              <a:off x="192" y="2496"/>
              <a:ext cx="2352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s-ES_tradnl" altLang="it-IT" sz="22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232461" name="Group 13"/>
          <p:cNvGrpSpPr>
            <a:grpSpLocks/>
          </p:cNvGrpSpPr>
          <p:nvPr/>
        </p:nvGrpSpPr>
        <p:grpSpPr bwMode="auto">
          <a:xfrm>
            <a:off x="5434820" y="1662899"/>
            <a:ext cx="3632980" cy="5208179"/>
            <a:chOff x="3312" y="850"/>
            <a:chExt cx="2400" cy="3374"/>
          </a:xfrm>
        </p:grpSpPr>
        <p:sp>
          <p:nvSpPr>
            <p:cNvPr id="232462" name="Rectangle 14"/>
            <p:cNvSpPr>
              <a:spLocks noChangeAspect="1" noChangeArrowheads="1"/>
            </p:cNvSpPr>
            <p:nvPr/>
          </p:nvSpPr>
          <p:spPr bwMode="auto">
            <a:xfrm>
              <a:off x="3457" y="858"/>
              <a:ext cx="2016" cy="3360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232463" name="Group 15"/>
            <p:cNvGrpSpPr>
              <a:grpSpLocks noChangeAspect="1"/>
            </p:cNvGrpSpPr>
            <p:nvPr/>
          </p:nvGrpSpPr>
          <p:grpSpPr bwMode="auto">
            <a:xfrm>
              <a:off x="3456" y="850"/>
              <a:ext cx="2018" cy="3374"/>
              <a:chOff x="3984" y="1085"/>
              <a:chExt cx="2524" cy="4220"/>
            </a:xfrm>
          </p:grpSpPr>
          <p:pic>
            <p:nvPicPr>
              <p:cNvPr id="232464" name="Picture 16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880"/>
              <a:stretch>
                <a:fillRect/>
              </a:stretch>
            </p:blipFill>
            <p:spPr bwMode="auto">
              <a:xfrm>
                <a:off x="3984" y="1085"/>
                <a:ext cx="2496" cy="2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32465" name="Picture 17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84" y="3216"/>
                <a:ext cx="2524" cy="20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32466" name="Text Box 18"/>
            <p:cNvSpPr txBox="1">
              <a:spLocks noChangeArrowheads="1"/>
            </p:cNvSpPr>
            <p:nvPr/>
          </p:nvSpPr>
          <p:spPr bwMode="auto">
            <a:xfrm>
              <a:off x="3360" y="902"/>
              <a:ext cx="86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s-ES_tradnl" altLang="it-IT" sz="2000" b="1">
                  <a:solidFill>
                    <a:srgbClr val="003399"/>
                  </a:solidFill>
                  <a:latin typeface="Times New Roman" panose="02020603050405020304" pitchFamily="18" charset="0"/>
                </a:rPr>
                <a:t>(111) sop.</a:t>
              </a:r>
              <a:endParaRPr lang="es-ES_tradnl" altLang="it-IT" sz="2000">
                <a:solidFill>
                  <a:srgbClr val="00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2467" name="Text Box 19"/>
            <p:cNvSpPr txBox="1">
              <a:spLocks noChangeArrowheads="1"/>
            </p:cNvSpPr>
            <p:nvPr/>
          </p:nvSpPr>
          <p:spPr bwMode="auto">
            <a:xfrm>
              <a:off x="3696" y="3792"/>
              <a:ext cx="1056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s-ES_tradnl" altLang="it-IT" sz="2200" b="1">
                  <a:solidFill>
                    <a:srgbClr val="FFFF00"/>
                  </a:solidFill>
                  <a:latin typeface="Times New Roman" panose="02020603050405020304" pitchFamily="18" charset="0"/>
                </a:rPr>
                <a:t>soporte[011]</a:t>
              </a:r>
              <a:endParaRPr lang="es-ES_tradnl" altLang="it-IT" sz="2200">
                <a:solidFill>
                  <a:srgbClr val="FFFF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2468" name="Line 20"/>
            <p:cNvSpPr>
              <a:spLocks noChangeShapeType="1"/>
            </p:cNvSpPr>
            <p:nvPr/>
          </p:nvSpPr>
          <p:spPr bwMode="auto">
            <a:xfrm>
              <a:off x="3600" y="960"/>
              <a:ext cx="96" cy="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2469" name="Text Box 21"/>
            <p:cNvSpPr txBox="1">
              <a:spLocks noChangeArrowheads="1"/>
            </p:cNvSpPr>
            <p:nvPr/>
          </p:nvSpPr>
          <p:spPr bwMode="auto">
            <a:xfrm>
              <a:off x="4656" y="912"/>
              <a:ext cx="86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s-ES_tradnl" altLang="it-IT" sz="2000" b="1">
                  <a:solidFill>
                    <a:srgbClr val="003399"/>
                  </a:solidFill>
                  <a:latin typeface="Times New Roman" panose="02020603050405020304" pitchFamily="18" charset="0"/>
                </a:rPr>
                <a:t>(111) Pt</a:t>
              </a:r>
              <a:endParaRPr lang="es-ES_tradnl" altLang="it-IT" sz="2000">
                <a:solidFill>
                  <a:srgbClr val="00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2470" name="Line 22"/>
            <p:cNvSpPr>
              <a:spLocks noChangeShapeType="1"/>
            </p:cNvSpPr>
            <p:nvPr/>
          </p:nvSpPr>
          <p:spPr bwMode="auto">
            <a:xfrm>
              <a:off x="4944" y="970"/>
              <a:ext cx="96" cy="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2471" name="Text Box 23"/>
            <p:cNvSpPr txBox="1">
              <a:spLocks noChangeArrowheads="1"/>
            </p:cNvSpPr>
            <p:nvPr/>
          </p:nvSpPr>
          <p:spPr bwMode="auto">
            <a:xfrm>
              <a:off x="3408" y="2706"/>
              <a:ext cx="86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s-ES_tradnl" altLang="it-IT" sz="1600" b="1">
                  <a:solidFill>
                    <a:srgbClr val="003399"/>
                  </a:solidFill>
                  <a:latin typeface="Times New Roman" panose="02020603050405020304" pitchFamily="18" charset="0"/>
                </a:rPr>
                <a:t>Monocapa de soporte</a:t>
              </a:r>
            </a:p>
          </p:txBody>
        </p:sp>
        <p:sp>
          <p:nvSpPr>
            <p:cNvPr id="232472" name="Text Box 24"/>
            <p:cNvSpPr txBox="1">
              <a:spLocks noChangeArrowheads="1"/>
            </p:cNvSpPr>
            <p:nvPr/>
          </p:nvSpPr>
          <p:spPr bwMode="auto">
            <a:xfrm>
              <a:off x="3312" y="3072"/>
              <a:ext cx="8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s-ES_tradnl" altLang="it-IT" sz="1600" b="1">
                  <a:solidFill>
                    <a:srgbClr val="003399"/>
                  </a:solidFill>
                  <a:latin typeface="Times New Roman" panose="02020603050405020304" pitchFamily="18" charset="0"/>
                </a:rPr>
                <a:t>8°</a:t>
              </a:r>
            </a:p>
          </p:txBody>
        </p:sp>
        <p:sp>
          <p:nvSpPr>
            <p:cNvPr id="232473" name="Text Box 25"/>
            <p:cNvSpPr txBox="1">
              <a:spLocks noChangeArrowheads="1"/>
            </p:cNvSpPr>
            <p:nvPr/>
          </p:nvSpPr>
          <p:spPr bwMode="auto">
            <a:xfrm>
              <a:off x="4656" y="2793"/>
              <a:ext cx="10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s-ES_tradnl" altLang="it-IT" sz="1800" b="1">
                  <a:solidFill>
                    <a:srgbClr val="003399"/>
                  </a:solidFill>
                  <a:latin typeface="Times New Roman" panose="02020603050405020304" pitchFamily="18" charset="0"/>
                </a:rPr>
                <a:t>Pt [110]</a:t>
              </a:r>
              <a:endParaRPr lang="es-ES_tradnl" altLang="it-IT" sz="1800">
                <a:solidFill>
                  <a:srgbClr val="003399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32475" name="Rectangle 27"/>
          <p:cNvSpPr>
            <a:spLocks noChangeArrowheads="1"/>
          </p:cNvSpPr>
          <p:nvPr/>
        </p:nvSpPr>
        <p:spPr bwMode="auto">
          <a:xfrm>
            <a:off x="511638" y="98618"/>
            <a:ext cx="10668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it-IT" sz="2800" dirty="0">
                <a:solidFill>
                  <a:srgbClr val="0070C0"/>
                </a:solidFill>
                <a:latin typeface="Arial Black" panose="020B0A04020102020204" pitchFamily="34" charset="0"/>
              </a:rPr>
              <a:t>Metal </a:t>
            </a:r>
            <a:r>
              <a:rPr lang="es-ES_tradnl" altLang="it-IT" sz="2800" dirty="0" err="1">
                <a:solidFill>
                  <a:srgbClr val="0070C0"/>
                </a:solidFill>
                <a:latin typeface="Arial Black" panose="020B0A04020102020204" pitchFamily="34" charset="0"/>
              </a:rPr>
              <a:t>Decoration</a:t>
            </a:r>
            <a:r>
              <a:rPr lang="es-ES_tradnl" altLang="it-IT" sz="2800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es-ES_tradnl" altLang="it-IT" sz="2800" dirty="0" err="1">
                <a:solidFill>
                  <a:srgbClr val="0070C0"/>
                </a:solidFill>
                <a:latin typeface="Arial Black" panose="020B0A04020102020204" pitchFamily="34" charset="0"/>
              </a:rPr>
              <a:t>Effects</a:t>
            </a:r>
            <a:r>
              <a:rPr lang="es-ES_tradnl" altLang="it-IT" sz="2800" dirty="0">
                <a:solidFill>
                  <a:srgbClr val="0070C0"/>
                </a:solidFill>
                <a:latin typeface="Arial Black" panose="020B0A04020102020204" pitchFamily="34" charset="0"/>
              </a:rPr>
              <a:t> in Pt/Ce(M)O</a:t>
            </a:r>
            <a:r>
              <a:rPr lang="es-ES_tradnl" altLang="it-IT" sz="2800" baseline="-25000" dirty="0">
                <a:solidFill>
                  <a:srgbClr val="0070C0"/>
                </a:solidFill>
                <a:latin typeface="Arial Black" panose="020B0A04020102020204" pitchFamily="34" charset="0"/>
              </a:rPr>
              <a:t>2-x</a:t>
            </a:r>
            <a:endParaRPr lang="es-ES_tradnl" altLang="it-IT" sz="28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232477" name="Text Box 29"/>
          <p:cNvSpPr txBox="1">
            <a:spLocks noChangeArrowheads="1"/>
          </p:cNvSpPr>
          <p:nvPr/>
        </p:nvSpPr>
        <p:spPr bwMode="auto">
          <a:xfrm>
            <a:off x="3962400" y="708218"/>
            <a:ext cx="5029200" cy="669925"/>
          </a:xfrm>
          <a:prstGeom prst="rect">
            <a:avLst/>
          </a:prstGeom>
          <a:solidFill>
            <a:schemeClr val="tx1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s-ES_tradnl" altLang="it-I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700 </a:t>
            </a:r>
            <a:r>
              <a:rPr lang="es-ES_tradnl" altLang="it-IT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ºC</a:t>
            </a:r>
            <a:r>
              <a:rPr lang="es-ES_tradnl" altLang="it-I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</a:t>
            </a:r>
            <a:r>
              <a:rPr lang="es-ES_tradnl" altLang="it-IT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&lt;</a:t>
            </a:r>
            <a:r>
              <a:rPr lang="es-ES_tradnl" altLang="it-IT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</a:t>
            </a:r>
            <a:r>
              <a:rPr lang="es-ES_tradnl" altLang="it-IT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</a:t>
            </a:r>
            <a:r>
              <a:rPr lang="es-ES_tradnl" altLang="it-IT" sz="3600" b="1" baseline="-25000" dirty="0" err="1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red</a:t>
            </a:r>
            <a:r>
              <a:rPr lang="es-ES_tradnl" altLang="it-IT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&lt; </a:t>
            </a:r>
            <a:r>
              <a:rPr lang="es-ES_tradnl" altLang="it-IT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900º C</a:t>
            </a:r>
          </a:p>
        </p:txBody>
      </p:sp>
      <p:grpSp>
        <p:nvGrpSpPr>
          <p:cNvPr id="232478" name="Group 30"/>
          <p:cNvGrpSpPr>
            <a:grpSpLocks/>
          </p:cNvGrpSpPr>
          <p:nvPr/>
        </p:nvGrpSpPr>
        <p:grpSpPr bwMode="auto">
          <a:xfrm>
            <a:off x="4201303" y="2317644"/>
            <a:ext cx="5138057" cy="4111625"/>
            <a:chOff x="3120" y="2179"/>
            <a:chExt cx="2544" cy="2085"/>
          </a:xfrm>
        </p:grpSpPr>
        <p:sp>
          <p:nvSpPr>
            <p:cNvPr id="232479" name="Text Box 31"/>
            <p:cNvSpPr txBox="1">
              <a:spLocks noChangeArrowheads="1"/>
            </p:cNvSpPr>
            <p:nvPr/>
          </p:nvSpPr>
          <p:spPr bwMode="auto">
            <a:xfrm>
              <a:off x="3120" y="2179"/>
              <a:ext cx="2544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s-ES_tradnl" altLang="it-IT" b="1">
                  <a:solidFill>
                    <a:srgbClr val="66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Simulated image</a:t>
              </a:r>
            </a:p>
          </p:txBody>
        </p:sp>
        <p:grpSp>
          <p:nvGrpSpPr>
            <p:cNvPr id="232480" name="Group 32"/>
            <p:cNvGrpSpPr>
              <a:grpSpLocks/>
            </p:cNvGrpSpPr>
            <p:nvPr/>
          </p:nvGrpSpPr>
          <p:grpSpPr bwMode="auto">
            <a:xfrm>
              <a:off x="3456" y="2448"/>
              <a:ext cx="2016" cy="1816"/>
              <a:chOff x="192" y="2448"/>
              <a:chExt cx="2016" cy="1816"/>
            </a:xfrm>
          </p:grpSpPr>
          <p:sp>
            <p:nvSpPr>
              <p:cNvPr id="232481" name="Rectangle 33"/>
              <p:cNvSpPr>
                <a:spLocks noChangeAspect="1" noChangeArrowheads="1"/>
              </p:cNvSpPr>
              <p:nvPr/>
            </p:nvSpPr>
            <p:spPr bwMode="auto">
              <a:xfrm>
                <a:off x="192" y="2456"/>
                <a:ext cx="2016" cy="1808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pic>
            <p:nvPicPr>
              <p:cNvPr id="232482" name="Picture 34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" y="2448"/>
                <a:ext cx="2016" cy="17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32483" name="Line 35"/>
              <p:cNvSpPr>
                <a:spLocks noChangeShapeType="1"/>
              </p:cNvSpPr>
              <p:nvPr/>
            </p:nvSpPr>
            <p:spPr bwMode="auto">
              <a:xfrm flipV="1">
                <a:off x="1200" y="2928"/>
                <a:ext cx="48" cy="96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2484" name="Line 36"/>
              <p:cNvSpPr>
                <a:spLocks noChangeShapeType="1"/>
              </p:cNvSpPr>
              <p:nvPr/>
            </p:nvSpPr>
            <p:spPr bwMode="auto">
              <a:xfrm flipV="1">
                <a:off x="1296" y="2928"/>
                <a:ext cx="48" cy="96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2485" name="Text Box 37"/>
              <p:cNvSpPr txBox="1">
                <a:spLocks noChangeAspect="1" noChangeArrowheads="1"/>
              </p:cNvSpPr>
              <p:nvPr/>
            </p:nvSpPr>
            <p:spPr bwMode="auto">
              <a:xfrm>
                <a:off x="960" y="2736"/>
                <a:ext cx="768" cy="2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/>
                <a:r>
                  <a:rPr lang="es-ES_tradnl" altLang="it-IT" sz="1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 Black" panose="020B0A04020102020204" pitchFamily="34" charset="0"/>
                  </a:rPr>
                  <a:t>0.34 nm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5193588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2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ChangeAspect="1" noChangeArrowheads="1"/>
          </p:cNvSpPr>
          <p:nvPr/>
        </p:nvSpPr>
        <p:spPr bwMode="auto">
          <a:xfrm>
            <a:off x="153988" y="1371600"/>
            <a:ext cx="4394200" cy="3211513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33475" name="Text Box 3"/>
          <p:cNvSpPr txBox="1">
            <a:spLocks noChangeArrowheads="1"/>
          </p:cNvSpPr>
          <p:nvPr/>
        </p:nvSpPr>
        <p:spPr bwMode="auto">
          <a:xfrm>
            <a:off x="228600" y="5029200"/>
            <a:ext cx="4191000" cy="825500"/>
          </a:xfrm>
          <a:prstGeom prst="rect">
            <a:avLst/>
          </a:prstGeom>
          <a:solidFill>
            <a:schemeClr val="tx1"/>
          </a:solidFill>
          <a:ln w="317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_tradnl" altLang="it-IT" b="1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No </a:t>
            </a:r>
            <a:r>
              <a:rPr lang="es-ES_tradnl" altLang="it-IT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evidence</a:t>
            </a:r>
            <a:r>
              <a:rPr lang="es-ES_tradnl" altLang="it-IT" b="1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of </a:t>
            </a:r>
            <a:r>
              <a:rPr lang="es-ES_tradnl" altLang="it-IT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formation</a:t>
            </a:r>
            <a:r>
              <a:rPr lang="es-ES_tradnl" altLang="it-IT" b="1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of Rh-Ce </a:t>
            </a:r>
            <a:r>
              <a:rPr lang="es-ES_tradnl" altLang="it-IT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intermetallics</a:t>
            </a:r>
            <a:r>
              <a:rPr lang="es-ES_tradnl" altLang="it-IT" b="1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pic>
        <p:nvPicPr>
          <p:cNvPr id="2334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81" y="1371600"/>
            <a:ext cx="4397375" cy="322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3477" name="Text Box 5"/>
          <p:cNvSpPr txBox="1">
            <a:spLocks noChangeAspect="1" noChangeArrowheads="1"/>
          </p:cNvSpPr>
          <p:nvPr/>
        </p:nvSpPr>
        <p:spPr bwMode="auto">
          <a:xfrm>
            <a:off x="3552825" y="1295400"/>
            <a:ext cx="11430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es-ES_tradnl" altLang="it-IT" sz="2800" b="1">
                <a:solidFill>
                  <a:srgbClr val="003399"/>
                </a:solidFill>
                <a:latin typeface="Times New Roman" panose="02020603050405020304" pitchFamily="18" charset="0"/>
              </a:rPr>
              <a:t>3 nm</a:t>
            </a:r>
          </a:p>
        </p:txBody>
      </p:sp>
      <p:sp>
        <p:nvSpPr>
          <p:cNvPr id="233478" name="Text Box 6"/>
          <p:cNvSpPr txBox="1">
            <a:spLocks noChangeAspect="1" noChangeArrowheads="1"/>
          </p:cNvSpPr>
          <p:nvPr/>
        </p:nvSpPr>
        <p:spPr bwMode="auto">
          <a:xfrm>
            <a:off x="2028825" y="1868488"/>
            <a:ext cx="14478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es-ES_tradnl" altLang="it-IT" sz="2000" b="1">
                <a:solidFill>
                  <a:srgbClr val="003399"/>
                </a:solidFill>
                <a:latin typeface="Times New Roman" panose="02020603050405020304" pitchFamily="18" charset="0"/>
              </a:rPr>
              <a:t>decoración</a:t>
            </a:r>
          </a:p>
        </p:txBody>
      </p:sp>
      <p:sp>
        <p:nvSpPr>
          <p:cNvPr id="233479" name="Text Box 7"/>
          <p:cNvSpPr txBox="1">
            <a:spLocks noChangeArrowheads="1"/>
          </p:cNvSpPr>
          <p:nvPr/>
        </p:nvSpPr>
        <p:spPr bwMode="auto">
          <a:xfrm>
            <a:off x="212725" y="1462088"/>
            <a:ext cx="469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s-ES_tradnl" altLang="it-IT" sz="1800" b="1">
                <a:solidFill>
                  <a:srgbClr val="FFFF00"/>
                </a:solidFill>
                <a:latin typeface="Times New Roman" panose="02020603050405020304" pitchFamily="18" charset="0"/>
              </a:rPr>
              <a:t>2.3</a:t>
            </a:r>
          </a:p>
        </p:txBody>
      </p:sp>
      <p:sp>
        <p:nvSpPr>
          <p:cNvPr id="233480" name="Text Box 8"/>
          <p:cNvSpPr txBox="1">
            <a:spLocks noChangeArrowheads="1"/>
          </p:cNvSpPr>
          <p:nvPr/>
        </p:nvSpPr>
        <p:spPr bwMode="auto">
          <a:xfrm>
            <a:off x="1066800" y="1371600"/>
            <a:ext cx="469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s-ES_tradnl" altLang="it-IT" sz="1800" b="1">
                <a:solidFill>
                  <a:srgbClr val="FFFF00"/>
                </a:solidFill>
                <a:latin typeface="Times New Roman" panose="02020603050405020304" pitchFamily="18" charset="0"/>
              </a:rPr>
              <a:t>2.2</a:t>
            </a:r>
          </a:p>
        </p:txBody>
      </p:sp>
      <p:sp>
        <p:nvSpPr>
          <p:cNvPr id="233481" name="Text Box 9"/>
          <p:cNvSpPr txBox="1">
            <a:spLocks noChangeArrowheads="1"/>
          </p:cNvSpPr>
          <p:nvPr/>
        </p:nvSpPr>
        <p:spPr bwMode="auto">
          <a:xfrm>
            <a:off x="152400" y="2300288"/>
            <a:ext cx="469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s-ES_tradnl" altLang="it-IT" sz="1800" b="1">
                <a:solidFill>
                  <a:srgbClr val="FFFF00"/>
                </a:solidFill>
                <a:latin typeface="Times New Roman" panose="02020603050405020304" pitchFamily="18" charset="0"/>
              </a:rPr>
              <a:t>2.2</a:t>
            </a:r>
          </a:p>
        </p:txBody>
      </p:sp>
      <p:sp>
        <p:nvSpPr>
          <p:cNvPr id="233482" name="Text Box 10"/>
          <p:cNvSpPr txBox="1">
            <a:spLocks noChangeArrowheads="1"/>
          </p:cNvSpPr>
          <p:nvPr/>
        </p:nvSpPr>
        <p:spPr bwMode="auto">
          <a:xfrm>
            <a:off x="914400" y="2438400"/>
            <a:ext cx="504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s-ES_tradnl" altLang="it-IT" sz="1800" b="1">
                <a:solidFill>
                  <a:srgbClr val="FFFF00"/>
                </a:solidFill>
                <a:latin typeface="Times New Roman" panose="02020603050405020304" pitchFamily="18" charset="0"/>
              </a:rPr>
              <a:t>61°</a:t>
            </a:r>
          </a:p>
        </p:txBody>
      </p:sp>
      <p:sp>
        <p:nvSpPr>
          <p:cNvPr id="233483" name="Text Box 11"/>
          <p:cNvSpPr txBox="1">
            <a:spLocks noChangeArrowheads="1"/>
          </p:cNvSpPr>
          <p:nvPr/>
        </p:nvSpPr>
        <p:spPr bwMode="auto">
          <a:xfrm>
            <a:off x="1295400" y="1600200"/>
            <a:ext cx="504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s-ES_tradnl" altLang="it-IT" sz="1800" b="1">
                <a:solidFill>
                  <a:srgbClr val="FFFF00"/>
                </a:solidFill>
                <a:latin typeface="Times New Roman" panose="02020603050405020304" pitchFamily="18" charset="0"/>
              </a:rPr>
              <a:t>54°</a:t>
            </a:r>
          </a:p>
        </p:txBody>
      </p:sp>
      <p:sp>
        <p:nvSpPr>
          <p:cNvPr id="233484" name="Text Box 12"/>
          <p:cNvSpPr txBox="1">
            <a:spLocks noChangeArrowheads="1"/>
          </p:cNvSpPr>
          <p:nvPr/>
        </p:nvSpPr>
        <p:spPr bwMode="auto">
          <a:xfrm>
            <a:off x="152400" y="1905000"/>
            <a:ext cx="504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s-ES_tradnl" altLang="it-IT" sz="1800" b="1">
                <a:solidFill>
                  <a:srgbClr val="FFFF00"/>
                </a:solidFill>
                <a:latin typeface="Times New Roman" panose="02020603050405020304" pitchFamily="18" charset="0"/>
              </a:rPr>
              <a:t>65°</a:t>
            </a:r>
          </a:p>
        </p:txBody>
      </p:sp>
      <p:sp>
        <p:nvSpPr>
          <p:cNvPr id="233485" name="Rectangle 13"/>
          <p:cNvSpPr>
            <a:spLocks noChangeAspect="1" noChangeArrowheads="1"/>
          </p:cNvSpPr>
          <p:nvPr/>
        </p:nvSpPr>
        <p:spPr bwMode="auto">
          <a:xfrm>
            <a:off x="4660900" y="3441700"/>
            <a:ext cx="4419600" cy="3048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233486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3429000"/>
            <a:ext cx="4419600" cy="307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3487" name="Text Box 15"/>
          <p:cNvSpPr txBox="1">
            <a:spLocks noChangeAspect="1" noChangeArrowheads="1"/>
          </p:cNvSpPr>
          <p:nvPr/>
        </p:nvSpPr>
        <p:spPr bwMode="auto">
          <a:xfrm>
            <a:off x="8089900" y="3352800"/>
            <a:ext cx="11430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es-ES_tradnl" altLang="it-IT" sz="2800" b="1">
                <a:solidFill>
                  <a:srgbClr val="003399"/>
                </a:solidFill>
                <a:latin typeface="Times New Roman" panose="02020603050405020304" pitchFamily="18" charset="0"/>
              </a:rPr>
              <a:t>3 nm</a:t>
            </a:r>
          </a:p>
        </p:txBody>
      </p:sp>
      <p:sp>
        <p:nvSpPr>
          <p:cNvPr id="233488" name="Text Box 16"/>
          <p:cNvSpPr txBox="1">
            <a:spLocks noChangeArrowheads="1"/>
          </p:cNvSpPr>
          <p:nvPr/>
        </p:nvSpPr>
        <p:spPr bwMode="auto">
          <a:xfrm>
            <a:off x="5715000" y="4419600"/>
            <a:ext cx="469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s-ES_tradnl" altLang="it-IT" sz="1800" b="1">
                <a:solidFill>
                  <a:srgbClr val="FFFF00"/>
                </a:solidFill>
                <a:latin typeface="Times New Roman" panose="02020603050405020304" pitchFamily="18" charset="0"/>
              </a:rPr>
              <a:t>1.9</a:t>
            </a:r>
          </a:p>
        </p:txBody>
      </p:sp>
      <p:sp>
        <p:nvSpPr>
          <p:cNvPr id="233489" name="Text Box 17"/>
          <p:cNvSpPr txBox="1">
            <a:spLocks noChangeArrowheads="1"/>
          </p:cNvSpPr>
          <p:nvPr/>
        </p:nvSpPr>
        <p:spPr bwMode="auto">
          <a:xfrm>
            <a:off x="5410200" y="3443288"/>
            <a:ext cx="469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s-ES_tradnl" altLang="it-IT" sz="1800" b="1">
                <a:solidFill>
                  <a:srgbClr val="FFFF00"/>
                </a:solidFill>
                <a:latin typeface="Times New Roman" panose="02020603050405020304" pitchFamily="18" charset="0"/>
              </a:rPr>
              <a:t>2.2</a:t>
            </a:r>
          </a:p>
        </p:txBody>
      </p:sp>
      <p:sp>
        <p:nvSpPr>
          <p:cNvPr id="233490" name="Text Box 18"/>
          <p:cNvSpPr txBox="1">
            <a:spLocks noChangeArrowheads="1"/>
          </p:cNvSpPr>
          <p:nvPr/>
        </p:nvSpPr>
        <p:spPr bwMode="auto">
          <a:xfrm>
            <a:off x="5803900" y="3900488"/>
            <a:ext cx="469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s-ES_tradnl" altLang="it-IT" sz="1800" b="1">
                <a:solidFill>
                  <a:srgbClr val="FFFF00"/>
                </a:solidFill>
                <a:latin typeface="Times New Roman" panose="02020603050405020304" pitchFamily="18" charset="0"/>
              </a:rPr>
              <a:t>2.2</a:t>
            </a:r>
          </a:p>
        </p:txBody>
      </p:sp>
      <p:sp>
        <p:nvSpPr>
          <p:cNvPr id="233491" name="Text Box 19"/>
          <p:cNvSpPr txBox="1">
            <a:spLocks noChangeArrowheads="1"/>
          </p:cNvSpPr>
          <p:nvPr/>
        </p:nvSpPr>
        <p:spPr bwMode="auto">
          <a:xfrm>
            <a:off x="4813300" y="4419600"/>
            <a:ext cx="469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s-ES_tradnl" altLang="it-IT" sz="1800" b="1">
                <a:solidFill>
                  <a:srgbClr val="FFFF00"/>
                </a:solidFill>
                <a:latin typeface="Times New Roman" panose="02020603050405020304" pitchFamily="18" charset="0"/>
              </a:rPr>
              <a:t>1.9</a:t>
            </a:r>
          </a:p>
        </p:txBody>
      </p:sp>
      <p:sp>
        <p:nvSpPr>
          <p:cNvPr id="233492" name="Text Box 20"/>
          <p:cNvSpPr txBox="1">
            <a:spLocks noChangeArrowheads="1"/>
          </p:cNvSpPr>
          <p:nvPr/>
        </p:nvSpPr>
        <p:spPr bwMode="auto">
          <a:xfrm>
            <a:off x="4648200" y="3962400"/>
            <a:ext cx="469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s-ES_tradnl" altLang="it-IT" sz="1800" b="1">
                <a:solidFill>
                  <a:srgbClr val="FFFF00"/>
                </a:solidFill>
                <a:latin typeface="Times New Roman" panose="02020603050405020304" pitchFamily="18" charset="0"/>
              </a:rPr>
              <a:t>2.2</a:t>
            </a:r>
          </a:p>
        </p:txBody>
      </p:sp>
      <p:sp>
        <p:nvSpPr>
          <p:cNvPr id="233494" name="Rectangle 22"/>
          <p:cNvSpPr>
            <a:spLocks noChangeArrowheads="1"/>
          </p:cNvSpPr>
          <p:nvPr/>
        </p:nvSpPr>
        <p:spPr bwMode="auto">
          <a:xfrm>
            <a:off x="605256" y="0"/>
            <a:ext cx="10668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it-IT" sz="2800" b="1" dirty="0">
                <a:solidFill>
                  <a:srgbClr val="0070C0"/>
                </a:solidFill>
                <a:latin typeface="Arial" panose="020B0604020202020204" pitchFamily="34" charset="0"/>
              </a:rPr>
              <a:t>Nano-</a:t>
            </a:r>
            <a:r>
              <a:rPr lang="es-ES_tradnl" altLang="it-IT" sz="2800" b="1" dirty="0" err="1">
                <a:solidFill>
                  <a:srgbClr val="0070C0"/>
                </a:solidFill>
                <a:latin typeface="Arial" panose="020B0604020202020204" pitchFamily="34" charset="0"/>
              </a:rPr>
              <a:t>structure</a:t>
            </a:r>
            <a:r>
              <a:rPr lang="es-ES_tradnl" altLang="it-IT" sz="2800" b="1" dirty="0">
                <a:solidFill>
                  <a:srgbClr val="0070C0"/>
                </a:solidFill>
                <a:latin typeface="Arial" panose="020B0604020202020204" pitchFamily="34" charset="0"/>
              </a:rPr>
              <a:t> of HT (900ºC) </a:t>
            </a:r>
            <a:r>
              <a:rPr lang="es-ES_tradnl" altLang="it-IT" sz="2800" b="1" dirty="0" err="1">
                <a:solidFill>
                  <a:srgbClr val="0070C0"/>
                </a:solidFill>
                <a:latin typeface="Arial" panose="020B0604020202020204" pitchFamily="34" charset="0"/>
              </a:rPr>
              <a:t>reduced</a:t>
            </a:r>
            <a:r>
              <a:rPr lang="es-ES_tradnl" altLang="it-IT" sz="28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s-ES_tradnl" altLang="it-IT" sz="3200" b="1" dirty="0">
                <a:solidFill>
                  <a:srgbClr val="0070C0"/>
                </a:solidFill>
                <a:latin typeface="Arial" panose="020B0604020202020204" pitchFamily="34" charset="0"/>
              </a:rPr>
              <a:t>Rh</a:t>
            </a:r>
            <a:endParaRPr lang="es-ES_tradnl" altLang="it-IT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233496" name="Text Box 24"/>
          <p:cNvSpPr txBox="1">
            <a:spLocks noChangeArrowheads="1"/>
          </p:cNvSpPr>
          <p:nvPr/>
        </p:nvSpPr>
        <p:spPr bwMode="auto">
          <a:xfrm>
            <a:off x="5562600" y="1143000"/>
            <a:ext cx="2590800" cy="608013"/>
          </a:xfrm>
          <a:prstGeom prst="rect">
            <a:avLst/>
          </a:prstGeom>
          <a:solidFill>
            <a:schemeClr val="tx1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s-ES_tradnl" altLang="it-IT" sz="3200" b="1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</a:t>
            </a:r>
            <a:r>
              <a:rPr lang="es-ES_tradnl" altLang="it-IT" sz="3200" b="1" baseline="-2500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red</a:t>
            </a:r>
            <a:r>
              <a:rPr lang="es-ES_tradnl" altLang="it-IT" sz="3200" b="1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s-ES_tradnl" altLang="it-IT" sz="3200" b="1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Symbol" panose="05050102010706020507" pitchFamily="18" charset="2"/>
              </a:rPr>
              <a:t></a:t>
            </a:r>
            <a:r>
              <a:rPr lang="es-ES_tradnl" altLang="it-IT" sz="3200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s-ES_tradnl" altLang="it-IT" sz="3200" b="1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900º C</a:t>
            </a:r>
          </a:p>
        </p:txBody>
      </p:sp>
      <p:sp>
        <p:nvSpPr>
          <p:cNvPr id="233497" name="Text Box 25"/>
          <p:cNvSpPr txBox="1">
            <a:spLocks noChangeArrowheads="1"/>
          </p:cNvSpPr>
          <p:nvPr/>
        </p:nvSpPr>
        <p:spPr bwMode="auto">
          <a:xfrm>
            <a:off x="4724400" y="2057400"/>
            <a:ext cx="4191000" cy="1190625"/>
          </a:xfrm>
          <a:prstGeom prst="rect">
            <a:avLst/>
          </a:prstGeom>
          <a:solidFill>
            <a:schemeClr val="tx1"/>
          </a:solidFill>
          <a:ln w="317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_tradnl" altLang="it-IT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Twinned Rh particle.</a:t>
            </a:r>
          </a:p>
          <a:p>
            <a:r>
              <a:rPr lang="es-ES_tradnl" altLang="it-IT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Metal sintering on HT reduction</a:t>
            </a:r>
          </a:p>
        </p:txBody>
      </p:sp>
      <p:sp>
        <p:nvSpPr>
          <p:cNvPr id="233498" name="Text Box 26"/>
          <p:cNvSpPr txBox="1">
            <a:spLocks noChangeArrowheads="1"/>
          </p:cNvSpPr>
          <p:nvPr/>
        </p:nvSpPr>
        <p:spPr bwMode="auto">
          <a:xfrm>
            <a:off x="1905000" y="1828800"/>
            <a:ext cx="1752600" cy="4572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b="1">
                <a:solidFill>
                  <a:srgbClr val="0000FF"/>
                </a:solidFill>
              </a:rPr>
              <a:t>decoration</a:t>
            </a:r>
            <a:endParaRPr lang="en-US" altLang="it-IT" b="1">
              <a:solidFill>
                <a:srgbClr val="0000FF"/>
              </a:solidFill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583488" y="878024"/>
            <a:ext cx="8338449" cy="8490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7993700"/>
      </p:ext>
    </p:extLst>
  </p:cSld>
  <p:clrMapOvr>
    <a:masterClrMapping/>
  </p:clrMapOvr>
  <p:transition>
    <p:random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SHA_Training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ailored">
      <a:fillStyleLst>
        <a:gradFill rotWithShape="1">
          <a:gsLst>
            <a:gs pos="0">
              <a:schemeClr val="phClr">
                <a:tint val="90000"/>
                <a:satMod val="125000"/>
              </a:schemeClr>
            </a:gs>
            <a:gs pos="100000">
              <a:schemeClr val="phClr">
                <a:shade val="80000"/>
                <a:sat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atMod val="150000"/>
              </a:schemeClr>
            </a:gs>
            <a:gs pos="35000">
              <a:schemeClr val="phClr">
                <a:tint val="65000"/>
                <a:satMod val="175000"/>
              </a:schemeClr>
            </a:gs>
            <a:gs pos="100000">
              <a:schemeClr val="phClr">
                <a:tint val="55000"/>
                <a:satMod val="200000"/>
              </a:schemeClr>
            </a:gs>
            <a:gs pos="100000">
              <a:schemeClr val="phClr">
                <a:tint val="50000"/>
                <a:satMod val="225000"/>
              </a:schemeClr>
            </a:gs>
          </a:gsLst>
          <a:path path="circle">
            <a:fillToRect l="10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8000"/>
                <a:satMod val="115000"/>
              </a:schemeClr>
              <a:schemeClr val="phClr">
                <a:tint val="84000"/>
                <a:satMod val="135000"/>
              </a:schemeClr>
            </a:duotone>
          </a:blip>
          <a:tile tx="0" ty="0" sx="100000" sy="100000" flip="none" algn="tl"/>
        </a:blipFill>
      </a:fillStyleLst>
      <a:lnStyleLst>
        <a:ln w="6350" cap="flat" cmpd="sng" algn="ctr">
          <a:solidFill>
            <a:schemeClr val="phClr">
              <a:shade val="95000"/>
              <a:alpha val="90000"/>
              <a:satMod val="115000"/>
            </a:schemeClr>
          </a:solidFill>
          <a:prstDash val="solid"/>
        </a:ln>
        <a:ln w="12700" cap="flat" cmpd="sng" algn="ctr">
          <a:solidFill>
            <a:schemeClr val="phClr">
              <a:shade val="95000"/>
              <a:alpha val="90000"/>
              <a:satMod val="115000"/>
            </a:schemeClr>
          </a:solidFill>
          <a:prstDash val="solid"/>
        </a:ln>
        <a:ln w="19050" cap="flat" cmpd="sng" algn="ctr">
          <a:solidFill>
            <a:schemeClr val="phClr">
              <a:shade val="95000"/>
              <a:alpha val="90000"/>
              <a:satMod val="115000"/>
            </a:schemeClr>
          </a:solidFill>
          <a:prstDash val="solid"/>
        </a:ln>
      </a:lnStyleLst>
      <a:effectStyleLst>
        <a:effectStyle>
          <a:effectLst>
            <a:softEdge rad="25400"/>
          </a:effectLst>
        </a:effectStyle>
        <a:effectStyle>
          <a:effectLst>
            <a:innerShdw blurRad="76200" dist="12700" dir="13500000">
              <a:srgbClr val="FFFFFF">
                <a:alpha val="60000"/>
              </a:srgbClr>
            </a:innerShdw>
          </a:effectLst>
          <a:scene3d>
            <a:camera prst="orthographicFront">
              <a:rot lat="0" lon="0" rev="0"/>
            </a:camera>
            <a:lightRig rig="balanced" dir="tl">
              <a:rot lat="0" lon="0" rev="3600000"/>
            </a:lightRig>
          </a:scene3d>
          <a:sp3d>
            <a:bevelT w="12700" h="25400" prst="softRound"/>
          </a:sp3d>
        </a:effectStyle>
        <a:effectStyle>
          <a:effectLst>
            <a:outerShdw blurRad="38100" dist="25400" dir="5400000" sx="102000" sy="102000" rotWithShape="0">
              <a:srgbClr val="80808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woPt" dir="l">
              <a:rot lat="0" lon="0" rev="4200000"/>
            </a:lightRig>
          </a:scene3d>
          <a:sp3d prstMaterial="softmetal">
            <a:bevelT w="12700" h="508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2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3C36621-6C65-4A61-A938-FD74A2B05B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1122</Words>
  <Application>Microsoft Office PowerPoint</Application>
  <PresentationFormat>Presentazione su schermo (4:3)</PresentationFormat>
  <Paragraphs>343</Paragraphs>
  <Slides>24</Slides>
  <Notes>4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24</vt:i4>
      </vt:variant>
    </vt:vector>
  </HeadingPairs>
  <TitlesOfParts>
    <vt:vector size="38" baseType="lpstr">
      <vt:lpstr>Arial</vt:lpstr>
      <vt:lpstr>Arial Black</vt:lpstr>
      <vt:lpstr>Arial Narrow</vt:lpstr>
      <vt:lpstr>AvantGarde Md BT</vt:lpstr>
      <vt:lpstr>Calibri</vt:lpstr>
      <vt:lpstr>Gill Sans MT</vt:lpstr>
      <vt:lpstr>Symbol</vt:lpstr>
      <vt:lpstr>Times New Roman</vt:lpstr>
      <vt:lpstr>Verdana</vt:lpstr>
      <vt:lpstr>Wingdings</vt:lpstr>
      <vt:lpstr>Wingdings 2</vt:lpstr>
      <vt:lpstr>OSHA_Training</vt:lpstr>
      <vt:lpstr>CorelDRAW</vt:lpstr>
      <vt:lpstr>CorelDRAW!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>Custom template for OSHA Susan Harwood training materials</dc:description>
  <cp:lastModifiedBy/>
  <cp:revision>1</cp:revision>
  <dcterms:created xsi:type="dcterms:W3CDTF">2010-11-23T17:01:55Z</dcterms:created>
  <dcterms:modified xsi:type="dcterms:W3CDTF">2022-04-08T07:04:24Z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TC101671289990</vt:lpwstr>
  </property>
</Properties>
</file>