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27" r:id="rId2"/>
    <p:sldId id="332" r:id="rId3"/>
    <p:sldId id="344" r:id="rId4"/>
    <p:sldId id="336" r:id="rId5"/>
    <p:sldId id="349" r:id="rId6"/>
    <p:sldId id="333" r:id="rId7"/>
    <p:sldId id="609" r:id="rId8"/>
    <p:sldId id="610" r:id="rId9"/>
    <p:sldId id="330" r:id="rId10"/>
    <p:sldId id="357" r:id="rId11"/>
    <p:sldId id="256" r:id="rId12"/>
    <p:sldId id="334" r:id="rId13"/>
    <p:sldId id="268" r:id="rId14"/>
    <p:sldId id="345" r:id="rId15"/>
    <p:sldId id="346" r:id="rId16"/>
    <p:sldId id="350" r:id="rId17"/>
    <p:sldId id="351" r:id="rId18"/>
    <p:sldId id="613" r:id="rId19"/>
    <p:sldId id="352" r:id="rId20"/>
    <p:sldId id="353" r:id="rId21"/>
    <p:sldId id="507" r:id="rId22"/>
    <p:sldId id="612" r:id="rId23"/>
    <p:sldId id="337" r:id="rId24"/>
    <p:sldId id="329" r:id="rId25"/>
    <p:sldId id="356" r:id="rId26"/>
    <p:sldId id="341" r:id="rId27"/>
    <p:sldId id="328" r:id="rId28"/>
    <p:sldId id="331" r:id="rId29"/>
    <p:sldId id="614" r:id="rId30"/>
    <p:sldId id="615" r:id="rId31"/>
    <p:sldId id="616" r:id="rId32"/>
    <p:sldId id="259" r:id="rId33"/>
    <p:sldId id="564" r:id="rId34"/>
    <p:sldId id="598" r:id="rId35"/>
    <p:sldId id="338" r:id="rId36"/>
    <p:sldId id="339" r:id="rId37"/>
    <p:sldId id="343" r:id="rId38"/>
    <p:sldId id="260" r:id="rId39"/>
    <p:sldId id="354" r:id="rId40"/>
    <p:sldId id="29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62A696-36F3-4418-B576-5649E7CC1AA6}" v="21" dt="2022-04-10T13:05:27.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1" autoAdjust="0"/>
    <p:restoredTop sz="94660"/>
  </p:normalViewPr>
  <p:slideViewPr>
    <p:cSldViewPr snapToGrid="0">
      <p:cViewPr varScale="1">
        <p:scale>
          <a:sx n="91" d="100"/>
          <a:sy n="91" d="100"/>
        </p:scale>
        <p:origin x="7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o Tommasini" userId="4ed976f799c97d5d" providerId="LiveId" clId="{3262A696-36F3-4418-B576-5649E7CC1AA6}"/>
    <pc:docChg chg="undo custSel addSld delSld modSld">
      <pc:chgData name="Alberto Tommasini" userId="4ed976f799c97d5d" providerId="LiveId" clId="{3262A696-36F3-4418-B576-5649E7CC1AA6}" dt="2022-04-12T08:56:28.856" v="1433" actId="1076"/>
      <pc:docMkLst>
        <pc:docMk/>
      </pc:docMkLst>
      <pc:sldChg chg="del">
        <pc:chgData name="Alberto Tommasini" userId="4ed976f799c97d5d" providerId="LiveId" clId="{3262A696-36F3-4418-B576-5649E7CC1AA6}" dt="2022-04-10T09:17:29.105" v="301" actId="47"/>
        <pc:sldMkLst>
          <pc:docMk/>
          <pc:sldMk cId="0" sldId="281"/>
        </pc:sldMkLst>
      </pc:sldChg>
      <pc:sldChg chg="delSp del mod">
        <pc:chgData name="Alberto Tommasini" userId="4ed976f799c97d5d" providerId="LiveId" clId="{3262A696-36F3-4418-B576-5649E7CC1AA6}" dt="2022-04-10T09:19:21.082" v="374" actId="47"/>
        <pc:sldMkLst>
          <pc:docMk/>
          <pc:sldMk cId="0" sldId="282"/>
        </pc:sldMkLst>
        <pc:picChg chg="del">
          <ac:chgData name="Alberto Tommasini" userId="4ed976f799c97d5d" providerId="LiveId" clId="{3262A696-36F3-4418-B576-5649E7CC1AA6}" dt="2022-04-10T09:19:17.340" v="373" actId="21"/>
          <ac:picMkLst>
            <pc:docMk/>
            <pc:sldMk cId="0" sldId="282"/>
            <ac:picMk id="4" creationId="{00000000-0000-0000-0000-000000000000}"/>
          </ac:picMkLst>
        </pc:picChg>
      </pc:sldChg>
      <pc:sldChg chg="del">
        <pc:chgData name="Alberto Tommasini" userId="4ed976f799c97d5d" providerId="LiveId" clId="{3262A696-36F3-4418-B576-5649E7CC1AA6}" dt="2022-04-10T09:21:55.137" v="382" actId="47"/>
        <pc:sldMkLst>
          <pc:docMk/>
          <pc:sldMk cId="0" sldId="284"/>
        </pc:sldMkLst>
      </pc:sldChg>
      <pc:sldChg chg="delSp modSp mod">
        <pc:chgData name="Alberto Tommasini" userId="4ed976f799c97d5d" providerId="LiveId" clId="{3262A696-36F3-4418-B576-5649E7CC1AA6}" dt="2022-04-10T13:05:27.387" v="1426" actId="1076"/>
        <pc:sldMkLst>
          <pc:docMk/>
          <pc:sldMk cId="0" sldId="298"/>
        </pc:sldMkLst>
        <pc:spChg chg="mod">
          <ac:chgData name="Alberto Tommasini" userId="4ed976f799c97d5d" providerId="LiveId" clId="{3262A696-36F3-4418-B576-5649E7CC1AA6}" dt="2022-04-10T13:05:27.387" v="1426" actId="1076"/>
          <ac:spMkLst>
            <pc:docMk/>
            <pc:sldMk cId="0" sldId="298"/>
            <ac:spMk id="2" creationId="{00000000-0000-0000-0000-000000000000}"/>
          </ac:spMkLst>
        </pc:spChg>
        <pc:spChg chg="del">
          <ac:chgData name="Alberto Tommasini" userId="4ed976f799c97d5d" providerId="LiveId" clId="{3262A696-36F3-4418-B576-5649E7CC1AA6}" dt="2022-04-10T13:02:07.609" v="1226" actId="478"/>
          <ac:spMkLst>
            <pc:docMk/>
            <pc:sldMk cId="0" sldId="298"/>
            <ac:spMk id="3" creationId="{00000000-0000-0000-0000-000000000000}"/>
          </ac:spMkLst>
        </pc:spChg>
        <pc:spChg chg="del">
          <ac:chgData name="Alberto Tommasini" userId="4ed976f799c97d5d" providerId="LiveId" clId="{3262A696-36F3-4418-B576-5649E7CC1AA6}" dt="2022-04-10T13:02:07.609" v="1226" actId="478"/>
          <ac:spMkLst>
            <pc:docMk/>
            <pc:sldMk cId="0" sldId="298"/>
            <ac:spMk id="4" creationId="{00000000-0000-0000-0000-000000000000}"/>
          </ac:spMkLst>
        </pc:spChg>
        <pc:spChg chg="del">
          <ac:chgData name="Alberto Tommasini" userId="4ed976f799c97d5d" providerId="LiveId" clId="{3262A696-36F3-4418-B576-5649E7CC1AA6}" dt="2022-04-10T13:02:07.609" v="1226" actId="478"/>
          <ac:spMkLst>
            <pc:docMk/>
            <pc:sldMk cId="0" sldId="298"/>
            <ac:spMk id="5" creationId="{00000000-0000-0000-0000-000000000000}"/>
          </ac:spMkLst>
        </pc:spChg>
        <pc:spChg chg="del">
          <ac:chgData name="Alberto Tommasini" userId="4ed976f799c97d5d" providerId="LiveId" clId="{3262A696-36F3-4418-B576-5649E7CC1AA6}" dt="2022-04-10T13:02:07.609" v="1226" actId="478"/>
          <ac:spMkLst>
            <pc:docMk/>
            <pc:sldMk cId="0" sldId="298"/>
            <ac:spMk id="6" creationId="{00000000-0000-0000-0000-000000000000}"/>
          </ac:spMkLst>
        </pc:spChg>
        <pc:spChg chg="del">
          <ac:chgData name="Alberto Tommasini" userId="4ed976f799c97d5d" providerId="LiveId" clId="{3262A696-36F3-4418-B576-5649E7CC1AA6}" dt="2022-04-10T13:02:07.609" v="1226" actId="478"/>
          <ac:spMkLst>
            <pc:docMk/>
            <pc:sldMk cId="0" sldId="298"/>
            <ac:spMk id="7" creationId="{00000000-0000-0000-0000-000000000000}"/>
          </ac:spMkLst>
        </pc:spChg>
        <pc:spChg chg="del">
          <ac:chgData name="Alberto Tommasini" userId="4ed976f799c97d5d" providerId="LiveId" clId="{3262A696-36F3-4418-B576-5649E7CC1AA6}" dt="2022-04-10T13:02:07.609" v="1226" actId="478"/>
          <ac:spMkLst>
            <pc:docMk/>
            <pc:sldMk cId="0" sldId="298"/>
            <ac:spMk id="8" creationId="{00000000-0000-0000-0000-000000000000}"/>
          </ac:spMkLst>
        </pc:spChg>
        <pc:spChg chg="del">
          <ac:chgData name="Alberto Tommasini" userId="4ed976f799c97d5d" providerId="LiveId" clId="{3262A696-36F3-4418-B576-5649E7CC1AA6}" dt="2022-04-10T13:02:07.609" v="1226" actId="478"/>
          <ac:spMkLst>
            <pc:docMk/>
            <pc:sldMk cId="0" sldId="298"/>
            <ac:spMk id="9" creationId="{00000000-0000-0000-0000-000000000000}"/>
          </ac:spMkLst>
        </pc:spChg>
      </pc:sldChg>
      <pc:sldChg chg="del">
        <pc:chgData name="Alberto Tommasini" userId="4ed976f799c97d5d" providerId="LiveId" clId="{3262A696-36F3-4418-B576-5649E7CC1AA6}" dt="2022-04-10T09:52:22.821" v="1225" actId="47"/>
        <pc:sldMkLst>
          <pc:docMk/>
          <pc:sldMk cId="0" sldId="322"/>
        </pc:sldMkLst>
      </pc:sldChg>
      <pc:sldChg chg="modSp mod">
        <pc:chgData name="Alberto Tommasini" userId="4ed976f799c97d5d" providerId="LiveId" clId="{3262A696-36F3-4418-B576-5649E7CC1AA6}" dt="2022-04-12T08:22:39.805" v="1430" actId="20577"/>
        <pc:sldMkLst>
          <pc:docMk/>
          <pc:sldMk cId="2762338289" sldId="327"/>
        </pc:sldMkLst>
        <pc:spChg chg="mod">
          <ac:chgData name="Alberto Tommasini" userId="4ed976f799c97d5d" providerId="LiveId" clId="{3262A696-36F3-4418-B576-5649E7CC1AA6}" dt="2022-04-12T08:22:39.805" v="1430" actId="20577"/>
          <ac:spMkLst>
            <pc:docMk/>
            <pc:sldMk cId="2762338289" sldId="327"/>
            <ac:spMk id="16" creationId="{5CC8BD28-05EE-4D45-90BE-199114CB3D80}"/>
          </ac:spMkLst>
        </pc:spChg>
      </pc:sldChg>
      <pc:sldChg chg="modSp mod">
        <pc:chgData name="Alberto Tommasini" userId="4ed976f799c97d5d" providerId="LiveId" clId="{3262A696-36F3-4418-B576-5649E7CC1AA6}" dt="2022-04-10T09:13:08.823" v="0" actId="115"/>
        <pc:sldMkLst>
          <pc:docMk/>
          <pc:sldMk cId="3355876621" sldId="331"/>
        </pc:sldMkLst>
        <pc:spChg chg="mod">
          <ac:chgData name="Alberto Tommasini" userId="4ed976f799c97d5d" providerId="LiveId" clId="{3262A696-36F3-4418-B576-5649E7CC1AA6}" dt="2022-04-10T09:13:08.823" v="0" actId="115"/>
          <ac:spMkLst>
            <pc:docMk/>
            <pc:sldMk cId="3355876621" sldId="331"/>
            <ac:spMk id="2" creationId="{02EC7E78-200B-4011-9EED-1ECD2D145D0D}"/>
          </ac:spMkLst>
        </pc:spChg>
      </pc:sldChg>
      <pc:sldChg chg="del">
        <pc:chgData name="Alberto Tommasini" userId="4ed976f799c97d5d" providerId="LiveId" clId="{3262A696-36F3-4418-B576-5649E7CC1AA6}" dt="2022-04-10T09:20:18.176" v="379" actId="47"/>
        <pc:sldMkLst>
          <pc:docMk/>
          <pc:sldMk cId="0" sldId="375"/>
        </pc:sldMkLst>
      </pc:sldChg>
      <pc:sldChg chg="del">
        <pc:chgData name="Alberto Tommasini" userId="4ed976f799c97d5d" providerId="LiveId" clId="{3262A696-36F3-4418-B576-5649E7CC1AA6}" dt="2022-04-10T09:21:13.426" v="380" actId="47"/>
        <pc:sldMkLst>
          <pc:docMk/>
          <pc:sldMk cId="0" sldId="376"/>
        </pc:sldMkLst>
      </pc:sldChg>
      <pc:sldChg chg="del">
        <pc:chgData name="Alberto Tommasini" userId="4ed976f799c97d5d" providerId="LiveId" clId="{3262A696-36F3-4418-B576-5649E7CC1AA6}" dt="2022-04-10T09:21:14.036" v="381" actId="47"/>
        <pc:sldMkLst>
          <pc:docMk/>
          <pc:sldMk cId="0" sldId="377"/>
        </pc:sldMkLst>
      </pc:sldChg>
      <pc:sldChg chg="addSp modSp new mod">
        <pc:chgData name="Alberto Tommasini" userId="4ed976f799c97d5d" providerId="LiveId" clId="{3262A696-36F3-4418-B576-5649E7CC1AA6}" dt="2022-04-10T09:46:10.858" v="1132" actId="20577"/>
        <pc:sldMkLst>
          <pc:docMk/>
          <pc:sldMk cId="1460774127" sldId="614"/>
        </pc:sldMkLst>
        <pc:spChg chg="add mod">
          <ac:chgData name="Alberto Tommasini" userId="4ed976f799c97d5d" providerId="LiveId" clId="{3262A696-36F3-4418-B576-5649E7CC1AA6}" dt="2022-04-10T09:44:50.217" v="1114" actId="14100"/>
          <ac:spMkLst>
            <pc:docMk/>
            <pc:sldMk cId="1460774127" sldId="614"/>
            <ac:spMk id="2" creationId="{0E9C561E-7447-41F7-AB05-E760DAD43DF9}"/>
          </ac:spMkLst>
        </pc:spChg>
        <pc:spChg chg="add mod">
          <ac:chgData name="Alberto Tommasini" userId="4ed976f799c97d5d" providerId="LiveId" clId="{3262A696-36F3-4418-B576-5649E7CC1AA6}" dt="2022-04-10T09:18:51.307" v="371" actId="1076"/>
          <ac:spMkLst>
            <pc:docMk/>
            <pc:sldMk cId="1460774127" sldId="614"/>
            <ac:spMk id="5" creationId="{91FD1B4B-1310-4880-8CA7-EC2432CFB934}"/>
          </ac:spMkLst>
        </pc:spChg>
        <pc:spChg chg="add mod">
          <ac:chgData name="Alberto Tommasini" userId="4ed976f799c97d5d" providerId="LiveId" clId="{3262A696-36F3-4418-B576-5649E7CC1AA6}" dt="2022-04-10T09:46:10.858" v="1132" actId="20577"/>
          <ac:spMkLst>
            <pc:docMk/>
            <pc:sldMk cId="1460774127" sldId="614"/>
            <ac:spMk id="7" creationId="{BE4C552D-F1EB-484C-8EAF-7E4E483D6E83}"/>
          </ac:spMkLst>
        </pc:spChg>
        <pc:picChg chg="add mod">
          <ac:chgData name="Alberto Tommasini" userId="4ed976f799c97d5d" providerId="LiveId" clId="{3262A696-36F3-4418-B576-5649E7CC1AA6}" dt="2022-04-10T09:14:39.168" v="7" actId="1076"/>
          <ac:picMkLst>
            <pc:docMk/>
            <pc:sldMk cId="1460774127" sldId="614"/>
            <ac:picMk id="4" creationId="{E2A5A32E-D8FB-469C-8BC0-D5CB36D1E41D}"/>
          </ac:picMkLst>
        </pc:picChg>
        <pc:picChg chg="add mod">
          <ac:chgData name="Alberto Tommasini" userId="4ed976f799c97d5d" providerId="LiveId" clId="{3262A696-36F3-4418-B576-5649E7CC1AA6}" dt="2022-04-10T09:19:47.261" v="378" actId="1076"/>
          <ac:picMkLst>
            <pc:docMk/>
            <pc:sldMk cId="1460774127" sldId="614"/>
            <ac:picMk id="6" creationId="{AE35438A-79E1-4CB0-9C60-19047396BCF0}"/>
          </ac:picMkLst>
        </pc:picChg>
      </pc:sldChg>
      <pc:sldChg chg="addSp modSp new mod">
        <pc:chgData name="Alberto Tommasini" userId="4ed976f799c97d5d" providerId="LiveId" clId="{3262A696-36F3-4418-B576-5649E7CC1AA6}" dt="2022-04-12T08:56:28.856" v="1433" actId="1076"/>
        <pc:sldMkLst>
          <pc:docMk/>
          <pc:sldMk cId="3329908755" sldId="615"/>
        </pc:sldMkLst>
        <pc:spChg chg="add mod">
          <ac:chgData name="Alberto Tommasini" userId="4ed976f799c97d5d" providerId="LiveId" clId="{3262A696-36F3-4418-B576-5649E7CC1AA6}" dt="2022-04-12T08:56:28.856" v="1433" actId="1076"/>
          <ac:spMkLst>
            <pc:docMk/>
            <pc:sldMk cId="3329908755" sldId="615"/>
            <ac:spMk id="5" creationId="{EE4DBE35-A579-454E-B5F2-35097092A6E6}"/>
          </ac:spMkLst>
        </pc:spChg>
        <pc:spChg chg="add mod ord">
          <ac:chgData name="Alberto Tommasini" userId="4ed976f799c97d5d" providerId="LiveId" clId="{3262A696-36F3-4418-B576-5649E7CC1AA6}" dt="2022-04-12T08:56:25.611" v="1432" actId="14100"/>
          <ac:spMkLst>
            <pc:docMk/>
            <pc:sldMk cId="3329908755" sldId="615"/>
            <ac:spMk id="6" creationId="{38AF5E05-05FE-462A-ADB4-284248FA8943}"/>
          </ac:spMkLst>
        </pc:spChg>
        <pc:picChg chg="add mod">
          <ac:chgData name="Alberto Tommasini" userId="4ed976f799c97d5d" providerId="LiveId" clId="{3262A696-36F3-4418-B576-5649E7CC1AA6}" dt="2022-04-10T09:23:37.952" v="519" actId="14861"/>
          <ac:picMkLst>
            <pc:docMk/>
            <pc:sldMk cId="3329908755" sldId="615"/>
            <ac:picMk id="3" creationId="{05DBECBB-AF7F-4F1A-BA9B-B584D27732E1}"/>
          </ac:picMkLst>
        </pc:picChg>
      </pc:sldChg>
      <pc:sldChg chg="addSp modSp new mod">
        <pc:chgData name="Alberto Tommasini" userId="4ed976f799c97d5d" providerId="LiveId" clId="{3262A696-36F3-4418-B576-5649E7CC1AA6}" dt="2022-04-10T09:48:39.737" v="1223" actId="1076"/>
        <pc:sldMkLst>
          <pc:docMk/>
          <pc:sldMk cId="3442619403" sldId="616"/>
        </pc:sldMkLst>
        <pc:spChg chg="add mod">
          <ac:chgData name="Alberto Tommasini" userId="4ed976f799c97d5d" providerId="LiveId" clId="{3262A696-36F3-4418-B576-5649E7CC1AA6}" dt="2022-04-10T09:48:39.737" v="1223" actId="1076"/>
          <ac:spMkLst>
            <pc:docMk/>
            <pc:sldMk cId="3442619403" sldId="616"/>
            <ac:spMk id="6" creationId="{A8ADB4CD-9A70-4BAF-AB83-AAE5E6C4A2EA}"/>
          </ac:spMkLst>
        </pc:spChg>
        <pc:picChg chg="add mod">
          <ac:chgData name="Alberto Tommasini" userId="4ed976f799c97d5d" providerId="LiveId" clId="{3262A696-36F3-4418-B576-5649E7CC1AA6}" dt="2022-04-10T09:30:32.845" v="565" actId="1076"/>
          <ac:picMkLst>
            <pc:docMk/>
            <pc:sldMk cId="3442619403" sldId="616"/>
            <ac:picMk id="3" creationId="{F611EDD3-D66D-4AA3-9BDD-B8F23341620B}"/>
          </ac:picMkLst>
        </pc:picChg>
        <pc:picChg chg="add mod">
          <ac:chgData name="Alberto Tommasini" userId="4ed976f799c97d5d" providerId="LiveId" clId="{3262A696-36F3-4418-B576-5649E7CC1AA6}" dt="2022-04-10T09:30:57.418" v="569" actId="1076"/>
          <ac:picMkLst>
            <pc:docMk/>
            <pc:sldMk cId="3442619403" sldId="616"/>
            <ac:picMk id="5" creationId="{A6BB3192-8E8A-4FD2-9810-EBE1D824E6FC}"/>
          </ac:picMkLst>
        </pc:picChg>
      </pc:sldChg>
      <pc:sldChg chg="new del">
        <pc:chgData name="Alberto Tommasini" userId="4ed976f799c97d5d" providerId="LiveId" clId="{3262A696-36F3-4418-B576-5649E7CC1AA6}" dt="2022-04-10T09:51:57.784" v="1224" actId="47"/>
        <pc:sldMkLst>
          <pc:docMk/>
          <pc:sldMk cId="1328480628" sldId="6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DEAF0-58AD-4C1F-A4C3-7E9996C69BCC}" type="datetimeFigureOut">
              <a:rPr lang="it-IT" smtClean="0"/>
              <a:t>12/04/2022</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A3015-CBE8-45B6-9538-1C82E95A6554}" type="slidenum">
              <a:rPr lang="it-IT" smtClean="0"/>
              <a:t>‹#›</a:t>
            </a:fld>
            <a:endParaRPr lang="it-IT"/>
          </a:p>
        </p:txBody>
      </p:sp>
    </p:spTree>
    <p:extLst>
      <p:ext uri="{BB962C8B-B14F-4D97-AF65-F5344CB8AC3E}">
        <p14:creationId xmlns:p14="http://schemas.microsoft.com/office/powerpoint/2010/main" val="4048455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31D5-F9E1-4879-A6EA-C0B95AD76C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4A6AE20F-21DC-4DA2-B53C-983523E8A4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0138EB0B-825C-49B3-B23F-87B3360DD382}"/>
              </a:ext>
            </a:extLst>
          </p:cNvPr>
          <p:cNvSpPr>
            <a:spLocks noGrp="1"/>
          </p:cNvSpPr>
          <p:nvPr>
            <p:ph type="dt" sz="half" idx="10"/>
          </p:nvPr>
        </p:nvSpPr>
        <p:spPr/>
        <p:txBody>
          <a:bodyPr/>
          <a:lstStyle/>
          <a:p>
            <a:fld id="{91D387BE-C57D-43BB-849C-D9201A926E55}" type="datetimeFigureOut">
              <a:rPr lang="it-IT" smtClean="0"/>
              <a:t>12/04/2022</a:t>
            </a:fld>
            <a:endParaRPr lang="it-IT"/>
          </a:p>
        </p:txBody>
      </p:sp>
      <p:sp>
        <p:nvSpPr>
          <p:cNvPr id="5" name="Footer Placeholder 4">
            <a:extLst>
              <a:ext uri="{FF2B5EF4-FFF2-40B4-BE49-F238E27FC236}">
                <a16:creationId xmlns:a16="http://schemas.microsoft.com/office/drawing/2014/main" id="{A54957E3-F0D1-4459-A5D8-D75851D66F8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9095B96-78B4-4843-828A-1A2D1CCFEA2C}"/>
              </a:ext>
            </a:extLst>
          </p:cNvPr>
          <p:cNvSpPr>
            <a:spLocks noGrp="1"/>
          </p:cNvSpPr>
          <p:nvPr>
            <p:ph type="sldNum" sz="quarter" idx="12"/>
          </p:nvPr>
        </p:nvSpPr>
        <p:spPr/>
        <p:txBody>
          <a:bodyPr/>
          <a:lstStyle/>
          <a:p>
            <a:fld id="{7B835C98-D1D8-45C3-91EB-E53CAE11DD99}" type="slidenum">
              <a:rPr lang="it-IT" smtClean="0"/>
              <a:t>‹#›</a:t>
            </a:fld>
            <a:endParaRPr lang="it-IT"/>
          </a:p>
        </p:txBody>
      </p:sp>
    </p:spTree>
    <p:extLst>
      <p:ext uri="{BB962C8B-B14F-4D97-AF65-F5344CB8AC3E}">
        <p14:creationId xmlns:p14="http://schemas.microsoft.com/office/powerpoint/2010/main" val="1591585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A050-CFF8-454B-8D3F-7FD60E1DA77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5E31E13-50F1-4AE1-9642-908F97C91A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12777E6-E674-49CC-B827-4508D3C46453}"/>
              </a:ext>
            </a:extLst>
          </p:cNvPr>
          <p:cNvSpPr>
            <a:spLocks noGrp="1"/>
          </p:cNvSpPr>
          <p:nvPr>
            <p:ph type="dt" sz="half" idx="10"/>
          </p:nvPr>
        </p:nvSpPr>
        <p:spPr/>
        <p:txBody>
          <a:bodyPr/>
          <a:lstStyle/>
          <a:p>
            <a:fld id="{91D387BE-C57D-43BB-849C-D9201A926E55}" type="datetimeFigureOut">
              <a:rPr lang="it-IT" smtClean="0"/>
              <a:t>12/04/2022</a:t>
            </a:fld>
            <a:endParaRPr lang="it-IT"/>
          </a:p>
        </p:txBody>
      </p:sp>
      <p:sp>
        <p:nvSpPr>
          <p:cNvPr id="5" name="Footer Placeholder 4">
            <a:extLst>
              <a:ext uri="{FF2B5EF4-FFF2-40B4-BE49-F238E27FC236}">
                <a16:creationId xmlns:a16="http://schemas.microsoft.com/office/drawing/2014/main" id="{CC6E4B84-07B0-4938-A405-F5C7DD2D861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D954AD2-0922-46E4-BD85-819899DBA657}"/>
              </a:ext>
            </a:extLst>
          </p:cNvPr>
          <p:cNvSpPr>
            <a:spLocks noGrp="1"/>
          </p:cNvSpPr>
          <p:nvPr>
            <p:ph type="sldNum" sz="quarter" idx="12"/>
          </p:nvPr>
        </p:nvSpPr>
        <p:spPr/>
        <p:txBody>
          <a:bodyPr/>
          <a:lstStyle/>
          <a:p>
            <a:fld id="{7B835C98-D1D8-45C3-91EB-E53CAE11DD99}" type="slidenum">
              <a:rPr lang="it-IT" smtClean="0"/>
              <a:t>‹#›</a:t>
            </a:fld>
            <a:endParaRPr lang="it-IT"/>
          </a:p>
        </p:txBody>
      </p:sp>
    </p:spTree>
    <p:extLst>
      <p:ext uri="{BB962C8B-B14F-4D97-AF65-F5344CB8AC3E}">
        <p14:creationId xmlns:p14="http://schemas.microsoft.com/office/powerpoint/2010/main" val="392687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12300E-F2E6-46D5-AA36-8831860D5C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C0B0E24-4EE2-4B3C-896A-24765CEDA8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DD5E9D7D-165C-4148-AA5A-08D506FF39F8}"/>
              </a:ext>
            </a:extLst>
          </p:cNvPr>
          <p:cNvSpPr>
            <a:spLocks noGrp="1"/>
          </p:cNvSpPr>
          <p:nvPr>
            <p:ph type="dt" sz="half" idx="10"/>
          </p:nvPr>
        </p:nvSpPr>
        <p:spPr/>
        <p:txBody>
          <a:bodyPr/>
          <a:lstStyle/>
          <a:p>
            <a:fld id="{91D387BE-C57D-43BB-849C-D9201A926E55}" type="datetimeFigureOut">
              <a:rPr lang="it-IT" smtClean="0"/>
              <a:t>12/04/2022</a:t>
            </a:fld>
            <a:endParaRPr lang="it-IT"/>
          </a:p>
        </p:txBody>
      </p:sp>
      <p:sp>
        <p:nvSpPr>
          <p:cNvPr id="5" name="Footer Placeholder 4">
            <a:extLst>
              <a:ext uri="{FF2B5EF4-FFF2-40B4-BE49-F238E27FC236}">
                <a16:creationId xmlns:a16="http://schemas.microsoft.com/office/drawing/2014/main" id="{FF613C07-BE95-45B1-B5E4-AB098358674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ED331C2-1000-46DA-98AC-7A3934D9A562}"/>
              </a:ext>
            </a:extLst>
          </p:cNvPr>
          <p:cNvSpPr>
            <a:spLocks noGrp="1"/>
          </p:cNvSpPr>
          <p:nvPr>
            <p:ph type="sldNum" sz="quarter" idx="12"/>
          </p:nvPr>
        </p:nvSpPr>
        <p:spPr/>
        <p:txBody>
          <a:bodyPr/>
          <a:lstStyle/>
          <a:p>
            <a:fld id="{7B835C98-D1D8-45C3-91EB-E53CAE11DD99}" type="slidenum">
              <a:rPr lang="it-IT" smtClean="0"/>
              <a:t>‹#›</a:t>
            </a:fld>
            <a:endParaRPr lang="it-IT"/>
          </a:p>
        </p:txBody>
      </p:sp>
    </p:spTree>
    <p:extLst>
      <p:ext uri="{BB962C8B-B14F-4D97-AF65-F5344CB8AC3E}">
        <p14:creationId xmlns:p14="http://schemas.microsoft.com/office/powerpoint/2010/main" val="1727527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7A9A-C6EE-4187-8901-62013E4B8564}"/>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4302A898-8767-41D2-B962-58BDFD806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7FCF204-E6AC-4EA2-B199-7A8D28D6F7F6}"/>
              </a:ext>
            </a:extLst>
          </p:cNvPr>
          <p:cNvSpPr>
            <a:spLocks noGrp="1"/>
          </p:cNvSpPr>
          <p:nvPr>
            <p:ph type="dt" sz="half" idx="10"/>
          </p:nvPr>
        </p:nvSpPr>
        <p:spPr/>
        <p:txBody>
          <a:bodyPr/>
          <a:lstStyle/>
          <a:p>
            <a:fld id="{91D387BE-C57D-43BB-849C-D9201A926E55}" type="datetimeFigureOut">
              <a:rPr lang="it-IT" smtClean="0"/>
              <a:t>12/04/2022</a:t>
            </a:fld>
            <a:endParaRPr lang="it-IT"/>
          </a:p>
        </p:txBody>
      </p:sp>
      <p:sp>
        <p:nvSpPr>
          <p:cNvPr id="5" name="Footer Placeholder 4">
            <a:extLst>
              <a:ext uri="{FF2B5EF4-FFF2-40B4-BE49-F238E27FC236}">
                <a16:creationId xmlns:a16="http://schemas.microsoft.com/office/drawing/2014/main" id="{80B16287-EA22-4075-86F8-43683EEA692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BE6ED9C-C7AE-4B4B-9B2F-6A30E7C27E47}"/>
              </a:ext>
            </a:extLst>
          </p:cNvPr>
          <p:cNvSpPr>
            <a:spLocks noGrp="1"/>
          </p:cNvSpPr>
          <p:nvPr>
            <p:ph type="sldNum" sz="quarter" idx="12"/>
          </p:nvPr>
        </p:nvSpPr>
        <p:spPr/>
        <p:txBody>
          <a:bodyPr/>
          <a:lstStyle/>
          <a:p>
            <a:fld id="{7B835C98-D1D8-45C3-91EB-E53CAE11DD99}" type="slidenum">
              <a:rPr lang="it-IT" smtClean="0"/>
              <a:t>‹#›</a:t>
            </a:fld>
            <a:endParaRPr lang="it-IT"/>
          </a:p>
        </p:txBody>
      </p:sp>
    </p:spTree>
    <p:extLst>
      <p:ext uri="{BB962C8B-B14F-4D97-AF65-F5344CB8AC3E}">
        <p14:creationId xmlns:p14="http://schemas.microsoft.com/office/powerpoint/2010/main" val="160829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CB0B2-4373-488F-8B16-7ECEEE94EE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AEBC85F1-4F0B-4224-8E3D-9D80C5FEF3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A5CF4-EEDB-4712-B761-199B1F26FAE7}"/>
              </a:ext>
            </a:extLst>
          </p:cNvPr>
          <p:cNvSpPr>
            <a:spLocks noGrp="1"/>
          </p:cNvSpPr>
          <p:nvPr>
            <p:ph type="dt" sz="half" idx="10"/>
          </p:nvPr>
        </p:nvSpPr>
        <p:spPr/>
        <p:txBody>
          <a:bodyPr/>
          <a:lstStyle/>
          <a:p>
            <a:fld id="{91D387BE-C57D-43BB-849C-D9201A926E55}" type="datetimeFigureOut">
              <a:rPr lang="it-IT" smtClean="0"/>
              <a:t>12/04/2022</a:t>
            </a:fld>
            <a:endParaRPr lang="it-IT"/>
          </a:p>
        </p:txBody>
      </p:sp>
      <p:sp>
        <p:nvSpPr>
          <p:cNvPr id="5" name="Footer Placeholder 4">
            <a:extLst>
              <a:ext uri="{FF2B5EF4-FFF2-40B4-BE49-F238E27FC236}">
                <a16:creationId xmlns:a16="http://schemas.microsoft.com/office/drawing/2014/main" id="{97105A9B-AAA5-48A7-B489-525B1B1759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913643E-ABB9-43A6-9552-9F25C716A4C0}"/>
              </a:ext>
            </a:extLst>
          </p:cNvPr>
          <p:cNvSpPr>
            <a:spLocks noGrp="1"/>
          </p:cNvSpPr>
          <p:nvPr>
            <p:ph type="sldNum" sz="quarter" idx="12"/>
          </p:nvPr>
        </p:nvSpPr>
        <p:spPr/>
        <p:txBody>
          <a:bodyPr/>
          <a:lstStyle/>
          <a:p>
            <a:fld id="{7B835C98-D1D8-45C3-91EB-E53CAE11DD99}" type="slidenum">
              <a:rPr lang="it-IT" smtClean="0"/>
              <a:t>‹#›</a:t>
            </a:fld>
            <a:endParaRPr lang="it-IT"/>
          </a:p>
        </p:txBody>
      </p:sp>
    </p:spTree>
    <p:extLst>
      <p:ext uri="{BB962C8B-B14F-4D97-AF65-F5344CB8AC3E}">
        <p14:creationId xmlns:p14="http://schemas.microsoft.com/office/powerpoint/2010/main" val="736988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ABE7-E0DD-4BB6-A586-C4E48AA1527D}"/>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E7BCFE27-D18B-4F3F-8B33-50C390FA86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12E551FC-4B6F-4914-8DFD-90D661415D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33B13E16-1076-4203-8FBA-B1971DE8006D}"/>
              </a:ext>
            </a:extLst>
          </p:cNvPr>
          <p:cNvSpPr>
            <a:spLocks noGrp="1"/>
          </p:cNvSpPr>
          <p:nvPr>
            <p:ph type="dt" sz="half" idx="10"/>
          </p:nvPr>
        </p:nvSpPr>
        <p:spPr/>
        <p:txBody>
          <a:bodyPr/>
          <a:lstStyle/>
          <a:p>
            <a:fld id="{91D387BE-C57D-43BB-849C-D9201A926E55}" type="datetimeFigureOut">
              <a:rPr lang="it-IT" smtClean="0"/>
              <a:t>12/04/2022</a:t>
            </a:fld>
            <a:endParaRPr lang="it-IT"/>
          </a:p>
        </p:txBody>
      </p:sp>
      <p:sp>
        <p:nvSpPr>
          <p:cNvPr id="6" name="Footer Placeholder 5">
            <a:extLst>
              <a:ext uri="{FF2B5EF4-FFF2-40B4-BE49-F238E27FC236}">
                <a16:creationId xmlns:a16="http://schemas.microsoft.com/office/drawing/2014/main" id="{F27905A9-C4CB-4493-A2E9-F6DA22D6BAA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0E3D6199-6D82-410A-A731-DD86D86ED08B}"/>
              </a:ext>
            </a:extLst>
          </p:cNvPr>
          <p:cNvSpPr>
            <a:spLocks noGrp="1"/>
          </p:cNvSpPr>
          <p:nvPr>
            <p:ph type="sldNum" sz="quarter" idx="12"/>
          </p:nvPr>
        </p:nvSpPr>
        <p:spPr/>
        <p:txBody>
          <a:bodyPr/>
          <a:lstStyle/>
          <a:p>
            <a:fld id="{7B835C98-D1D8-45C3-91EB-E53CAE11DD99}" type="slidenum">
              <a:rPr lang="it-IT" smtClean="0"/>
              <a:t>‹#›</a:t>
            </a:fld>
            <a:endParaRPr lang="it-IT"/>
          </a:p>
        </p:txBody>
      </p:sp>
    </p:spTree>
    <p:extLst>
      <p:ext uri="{BB962C8B-B14F-4D97-AF65-F5344CB8AC3E}">
        <p14:creationId xmlns:p14="http://schemas.microsoft.com/office/powerpoint/2010/main" val="254687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06469-A0EF-44AC-8653-3FF223A1E13E}"/>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F5028841-8470-4EEB-8B67-F6BBC13DCB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9AC61C-C1C3-418A-88CD-A83FC8AF95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3F23CFE7-0172-49AB-9C1C-E6C6B80484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7D6151-B869-467F-AC73-FA2A9353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87EB94F4-30E7-4367-9FE0-7DD15AB988B2}"/>
              </a:ext>
            </a:extLst>
          </p:cNvPr>
          <p:cNvSpPr>
            <a:spLocks noGrp="1"/>
          </p:cNvSpPr>
          <p:nvPr>
            <p:ph type="dt" sz="half" idx="10"/>
          </p:nvPr>
        </p:nvSpPr>
        <p:spPr/>
        <p:txBody>
          <a:bodyPr/>
          <a:lstStyle/>
          <a:p>
            <a:fld id="{91D387BE-C57D-43BB-849C-D9201A926E55}" type="datetimeFigureOut">
              <a:rPr lang="it-IT" smtClean="0"/>
              <a:t>12/04/2022</a:t>
            </a:fld>
            <a:endParaRPr lang="it-IT"/>
          </a:p>
        </p:txBody>
      </p:sp>
      <p:sp>
        <p:nvSpPr>
          <p:cNvPr id="8" name="Footer Placeholder 7">
            <a:extLst>
              <a:ext uri="{FF2B5EF4-FFF2-40B4-BE49-F238E27FC236}">
                <a16:creationId xmlns:a16="http://schemas.microsoft.com/office/drawing/2014/main" id="{50ABEEC7-4D67-4136-92AC-25DA4BCDBCE3}"/>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7F286747-FF11-4C84-99C1-7361D13CD0F5}"/>
              </a:ext>
            </a:extLst>
          </p:cNvPr>
          <p:cNvSpPr>
            <a:spLocks noGrp="1"/>
          </p:cNvSpPr>
          <p:nvPr>
            <p:ph type="sldNum" sz="quarter" idx="12"/>
          </p:nvPr>
        </p:nvSpPr>
        <p:spPr/>
        <p:txBody>
          <a:bodyPr/>
          <a:lstStyle/>
          <a:p>
            <a:fld id="{7B835C98-D1D8-45C3-91EB-E53CAE11DD99}" type="slidenum">
              <a:rPr lang="it-IT" smtClean="0"/>
              <a:t>‹#›</a:t>
            </a:fld>
            <a:endParaRPr lang="it-IT"/>
          </a:p>
        </p:txBody>
      </p:sp>
    </p:spTree>
    <p:extLst>
      <p:ext uri="{BB962C8B-B14F-4D97-AF65-F5344CB8AC3E}">
        <p14:creationId xmlns:p14="http://schemas.microsoft.com/office/powerpoint/2010/main" val="14429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6DB34-6F64-4C0C-8D96-7CC19AA737DE}"/>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70DAF10A-A43E-4FEA-8E6E-783BF79A13DE}"/>
              </a:ext>
            </a:extLst>
          </p:cNvPr>
          <p:cNvSpPr>
            <a:spLocks noGrp="1"/>
          </p:cNvSpPr>
          <p:nvPr>
            <p:ph type="dt" sz="half" idx="10"/>
          </p:nvPr>
        </p:nvSpPr>
        <p:spPr/>
        <p:txBody>
          <a:bodyPr/>
          <a:lstStyle/>
          <a:p>
            <a:fld id="{91D387BE-C57D-43BB-849C-D9201A926E55}" type="datetimeFigureOut">
              <a:rPr lang="it-IT" smtClean="0"/>
              <a:t>12/04/2022</a:t>
            </a:fld>
            <a:endParaRPr lang="it-IT"/>
          </a:p>
        </p:txBody>
      </p:sp>
      <p:sp>
        <p:nvSpPr>
          <p:cNvPr id="4" name="Footer Placeholder 3">
            <a:extLst>
              <a:ext uri="{FF2B5EF4-FFF2-40B4-BE49-F238E27FC236}">
                <a16:creationId xmlns:a16="http://schemas.microsoft.com/office/drawing/2014/main" id="{DD1F1E5A-BAEF-404D-925C-DCA2BD763F65}"/>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AFF73F3D-6F80-401E-AC37-E7599CBA3DB0}"/>
              </a:ext>
            </a:extLst>
          </p:cNvPr>
          <p:cNvSpPr>
            <a:spLocks noGrp="1"/>
          </p:cNvSpPr>
          <p:nvPr>
            <p:ph type="sldNum" sz="quarter" idx="12"/>
          </p:nvPr>
        </p:nvSpPr>
        <p:spPr/>
        <p:txBody>
          <a:bodyPr/>
          <a:lstStyle/>
          <a:p>
            <a:fld id="{7B835C98-D1D8-45C3-91EB-E53CAE11DD99}" type="slidenum">
              <a:rPr lang="it-IT" smtClean="0"/>
              <a:t>‹#›</a:t>
            </a:fld>
            <a:endParaRPr lang="it-IT"/>
          </a:p>
        </p:txBody>
      </p:sp>
    </p:spTree>
    <p:extLst>
      <p:ext uri="{BB962C8B-B14F-4D97-AF65-F5344CB8AC3E}">
        <p14:creationId xmlns:p14="http://schemas.microsoft.com/office/powerpoint/2010/main" val="2510351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8DE7DC-1174-43FD-BD6F-6B502608B627}"/>
              </a:ext>
            </a:extLst>
          </p:cNvPr>
          <p:cNvSpPr>
            <a:spLocks noGrp="1"/>
          </p:cNvSpPr>
          <p:nvPr>
            <p:ph type="dt" sz="half" idx="10"/>
          </p:nvPr>
        </p:nvSpPr>
        <p:spPr/>
        <p:txBody>
          <a:bodyPr/>
          <a:lstStyle/>
          <a:p>
            <a:fld id="{91D387BE-C57D-43BB-849C-D9201A926E55}" type="datetimeFigureOut">
              <a:rPr lang="it-IT" smtClean="0"/>
              <a:t>12/04/2022</a:t>
            </a:fld>
            <a:endParaRPr lang="it-IT"/>
          </a:p>
        </p:txBody>
      </p:sp>
      <p:sp>
        <p:nvSpPr>
          <p:cNvPr id="3" name="Footer Placeholder 2">
            <a:extLst>
              <a:ext uri="{FF2B5EF4-FFF2-40B4-BE49-F238E27FC236}">
                <a16:creationId xmlns:a16="http://schemas.microsoft.com/office/drawing/2014/main" id="{BD50A05F-37C6-4DB6-8443-268AC41DE6A0}"/>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6D42EB34-18FF-4FC5-9723-E614CF17D657}"/>
              </a:ext>
            </a:extLst>
          </p:cNvPr>
          <p:cNvSpPr>
            <a:spLocks noGrp="1"/>
          </p:cNvSpPr>
          <p:nvPr>
            <p:ph type="sldNum" sz="quarter" idx="12"/>
          </p:nvPr>
        </p:nvSpPr>
        <p:spPr/>
        <p:txBody>
          <a:bodyPr/>
          <a:lstStyle/>
          <a:p>
            <a:fld id="{7B835C98-D1D8-45C3-91EB-E53CAE11DD99}" type="slidenum">
              <a:rPr lang="it-IT" smtClean="0"/>
              <a:t>‹#›</a:t>
            </a:fld>
            <a:endParaRPr lang="it-IT"/>
          </a:p>
        </p:txBody>
      </p:sp>
    </p:spTree>
    <p:extLst>
      <p:ext uri="{BB962C8B-B14F-4D97-AF65-F5344CB8AC3E}">
        <p14:creationId xmlns:p14="http://schemas.microsoft.com/office/powerpoint/2010/main" val="2694060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82CD-4B83-4296-A672-5FAAE95CB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033C8940-4AAF-447F-BAE4-258BD93124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6A64C112-53DF-4299-B405-6450F9A3F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FB1514-847F-460B-8BF4-43CB2BE8794A}"/>
              </a:ext>
            </a:extLst>
          </p:cNvPr>
          <p:cNvSpPr>
            <a:spLocks noGrp="1"/>
          </p:cNvSpPr>
          <p:nvPr>
            <p:ph type="dt" sz="half" idx="10"/>
          </p:nvPr>
        </p:nvSpPr>
        <p:spPr/>
        <p:txBody>
          <a:bodyPr/>
          <a:lstStyle/>
          <a:p>
            <a:fld id="{91D387BE-C57D-43BB-849C-D9201A926E55}" type="datetimeFigureOut">
              <a:rPr lang="it-IT" smtClean="0"/>
              <a:t>12/04/2022</a:t>
            </a:fld>
            <a:endParaRPr lang="it-IT"/>
          </a:p>
        </p:txBody>
      </p:sp>
      <p:sp>
        <p:nvSpPr>
          <p:cNvPr id="6" name="Footer Placeholder 5">
            <a:extLst>
              <a:ext uri="{FF2B5EF4-FFF2-40B4-BE49-F238E27FC236}">
                <a16:creationId xmlns:a16="http://schemas.microsoft.com/office/drawing/2014/main" id="{89CBDA22-0B3A-4612-81EB-4036AEA8006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B4716A31-47D3-40BA-8BAD-3DFF49AD069D}"/>
              </a:ext>
            </a:extLst>
          </p:cNvPr>
          <p:cNvSpPr>
            <a:spLocks noGrp="1"/>
          </p:cNvSpPr>
          <p:nvPr>
            <p:ph type="sldNum" sz="quarter" idx="12"/>
          </p:nvPr>
        </p:nvSpPr>
        <p:spPr/>
        <p:txBody>
          <a:bodyPr/>
          <a:lstStyle/>
          <a:p>
            <a:fld id="{7B835C98-D1D8-45C3-91EB-E53CAE11DD99}" type="slidenum">
              <a:rPr lang="it-IT" smtClean="0"/>
              <a:t>‹#›</a:t>
            </a:fld>
            <a:endParaRPr lang="it-IT"/>
          </a:p>
        </p:txBody>
      </p:sp>
    </p:spTree>
    <p:extLst>
      <p:ext uri="{BB962C8B-B14F-4D97-AF65-F5344CB8AC3E}">
        <p14:creationId xmlns:p14="http://schemas.microsoft.com/office/powerpoint/2010/main" val="262273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2771-D2A3-407A-B212-F73E9488C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43C449E3-4A83-41E0-B80D-0DDD8E0123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910F6212-461B-4E1A-9C05-42AC13616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353A93-128A-4AC4-B607-2D845088B514}"/>
              </a:ext>
            </a:extLst>
          </p:cNvPr>
          <p:cNvSpPr>
            <a:spLocks noGrp="1"/>
          </p:cNvSpPr>
          <p:nvPr>
            <p:ph type="dt" sz="half" idx="10"/>
          </p:nvPr>
        </p:nvSpPr>
        <p:spPr/>
        <p:txBody>
          <a:bodyPr/>
          <a:lstStyle/>
          <a:p>
            <a:fld id="{91D387BE-C57D-43BB-849C-D9201A926E55}" type="datetimeFigureOut">
              <a:rPr lang="it-IT" smtClean="0"/>
              <a:t>12/04/2022</a:t>
            </a:fld>
            <a:endParaRPr lang="it-IT"/>
          </a:p>
        </p:txBody>
      </p:sp>
      <p:sp>
        <p:nvSpPr>
          <p:cNvPr id="6" name="Footer Placeholder 5">
            <a:extLst>
              <a:ext uri="{FF2B5EF4-FFF2-40B4-BE49-F238E27FC236}">
                <a16:creationId xmlns:a16="http://schemas.microsoft.com/office/drawing/2014/main" id="{ED6CD46F-1525-4316-A874-C4947DB3E03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29493290-C4EE-480C-85D2-B91216ED0C41}"/>
              </a:ext>
            </a:extLst>
          </p:cNvPr>
          <p:cNvSpPr>
            <a:spLocks noGrp="1"/>
          </p:cNvSpPr>
          <p:nvPr>
            <p:ph type="sldNum" sz="quarter" idx="12"/>
          </p:nvPr>
        </p:nvSpPr>
        <p:spPr/>
        <p:txBody>
          <a:bodyPr/>
          <a:lstStyle/>
          <a:p>
            <a:fld id="{7B835C98-D1D8-45C3-91EB-E53CAE11DD99}" type="slidenum">
              <a:rPr lang="it-IT" smtClean="0"/>
              <a:t>‹#›</a:t>
            </a:fld>
            <a:endParaRPr lang="it-IT"/>
          </a:p>
        </p:txBody>
      </p:sp>
    </p:spTree>
    <p:extLst>
      <p:ext uri="{BB962C8B-B14F-4D97-AF65-F5344CB8AC3E}">
        <p14:creationId xmlns:p14="http://schemas.microsoft.com/office/powerpoint/2010/main" val="3417884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89E3E3-4582-4DE2-9A66-4DFDE734E9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F3404ACD-DD1C-418E-8AFE-B106F0211B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BBD22BE-B579-454D-8972-2A94C96642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387BE-C57D-43BB-849C-D9201A926E55}" type="datetimeFigureOut">
              <a:rPr lang="it-IT" smtClean="0"/>
              <a:t>12/04/2022</a:t>
            </a:fld>
            <a:endParaRPr lang="it-IT"/>
          </a:p>
        </p:txBody>
      </p:sp>
      <p:sp>
        <p:nvSpPr>
          <p:cNvPr id="5" name="Footer Placeholder 4">
            <a:extLst>
              <a:ext uri="{FF2B5EF4-FFF2-40B4-BE49-F238E27FC236}">
                <a16:creationId xmlns:a16="http://schemas.microsoft.com/office/drawing/2014/main" id="{A2E6BB08-B1D6-40DE-81F1-EBB13F140F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3DDA1333-6580-4EB2-92B8-6B046F9D4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835C98-D1D8-45C3-91EB-E53CAE11DD99}" type="slidenum">
              <a:rPr lang="it-IT" smtClean="0"/>
              <a:t>‹#›</a:t>
            </a:fld>
            <a:endParaRPr lang="it-IT"/>
          </a:p>
        </p:txBody>
      </p:sp>
    </p:spTree>
    <p:extLst>
      <p:ext uri="{BB962C8B-B14F-4D97-AF65-F5344CB8AC3E}">
        <p14:creationId xmlns:p14="http://schemas.microsoft.com/office/powerpoint/2010/main" val="3820985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NBC"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hyperlink" Target="https://en.wikipedia.org/wiki/American_Broadcasting_Compan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2.bp.blogspot.com/_10yYjoTIYE0/SoC-BGRzBbI/AAAAAAAACzg/qO2l9aJu-es/s1600-h/minnesota+starvation+experiment.jpg"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82C03A-9E25-4CCE-B3DD-889CE17FFACC}"/>
              </a:ext>
            </a:extLst>
          </p:cNvPr>
          <p:cNvSpPr txBox="1"/>
          <p:nvPr/>
        </p:nvSpPr>
        <p:spPr>
          <a:xfrm>
            <a:off x="364383" y="2623327"/>
            <a:ext cx="10777268" cy="1446550"/>
          </a:xfrm>
          <a:prstGeom prst="rect">
            <a:avLst/>
          </a:prstGeom>
          <a:noFill/>
        </p:spPr>
        <p:txBody>
          <a:bodyPr wrap="square" rtlCol="0">
            <a:spAutoFit/>
          </a:bodyPr>
          <a:lstStyle/>
          <a:p>
            <a:r>
              <a:rPr lang="it-IT" sz="8800" dirty="0">
                <a:solidFill>
                  <a:srgbClr val="0070C0"/>
                </a:solidFill>
              </a:rPr>
              <a:t>Elementi di pediatria</a:t>
            </a:r>
          </a:p>
        </p:txBody>
      </p:sp>
      <p:sp>
        <p:nvSpPr>
          <p:cNvPr id="3" name="TextBox 2">
            <a:extLst>
              <a:ext uri="{FF2B5EF4-FFF2-40B4-BE49-F238E27FC236}">
                <a16:creationId xmlns:a16="http://schemas.microsoft.com/office/drawing/2014/main" id="{6CD4E9A5-ED33-4072-8A05-5E77E7DAB6C3}"/>
              </a:ext>
            </a:extLst>
          </p:cNvPr>
          <p:cNvSpPr txBox="1"/>
          <p:nvPr/>
        </p:nvSpPr>
        <p:spPr>
          <a:xfrm>
            <a:off x="482989" y="4510217"/>
            <a:ext cx="6137321" cy="646331"/>
          </a:xfrm>
          <a:prstGeom prst="rect">
            <a:avLst/>
          </a:prstGeom>
          <a:noFill/>
        </p:spPr>
        <p:txBody>
          <a:bodyPr wrap="none" rtlCol="0">
            <a:spAutoFit/>
          </a:bodyPr>
          <a:lstStyle/>
          <a:p>
            <a:r>
              <a:rPr lang="it-IT" dirty="0"/>
              <a:t>Alberto Tommasini, IRCCS Burlo Garofolo e Università di Trieste </a:t>
            </a:r>
          </a:p>
          <a:p>
            <a:r>
              <a:rPr lang="it-IT" i="1" dirty="0"/>
              <a:t>alberto.tommasini@burlo.trieste.it</a:t>
            </a:r>
          </a:p>
        </p:txBody>
      </p:sp>
      <p:pic>
        <p:nvPicPr>
          <p:cNvPr id="4" name="Immagine 7" descr="logo-units_0">
            <a:extLst>
              <a:ext uri="{FF2B5EF4-FFF2-40B4-BE49-F238E27FC236}">
                <a16:creationId xmlns:a16="http://schemas.microsoft.com/office/drawing/2014/main" id="{35EF2675-1CB6-4DCC-BF53-229877ADC0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4383" y="250237"/>
            <a:ext cx="1556946" cy="1553241"/>
          </a:xfrm>
          <a:prstGeom prst="rect">
            <a:avLst/>
          </a:prstGeom>
          <a:noFill/>
          <a:ln>
            <a:noFill/>
          </a:ln>
        </p:spPr>
      </p:pic>
      <p:pic>
        <p:nvPicPr>
          <p:cNvPr id="5" name="Picture 6" descr="logo burlo_colore">
            <a:extLst>
              <a:ext uri="{FF2B5EF4-FFF2-40B4-BE49-F238E27FC236}">
                <a16:creationId xmlns:a16="http://schemas.microsoft.com/office/drawing/2014/main" id="{5C956736-9274-4338-B003-E2BA334A0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89" y="5278543"/>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43DAE88-0827-4579-AA07-16D812088F32}"/>
              </a:ext>
            </a:extLst>
          </p:cNvPr>
          <p:cNvSpPr/>
          <p:nvPr/>
        </p:nvSpPr>
        <p:spPr>
          <a:xfrm>
            <a:off x="281796" y="2112085"/>
            <a:ext cx="116284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5DA22CD-4736-46D1-8D38-DC4784494271}"/>
              </a:ext>
            </a:extLst>
          </p:cNvPr>
          <p:cNvSpPr/>
          <p:nvPr/>
        </p:nvSpPr>
        <p:spPr>
          <a:xfrm>
            <a:off x="325339" y="4365362"/>
            <a:ext cx="116284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a:extLst>
              <a:ext uri="{FF2B5EF4-FFF2-40B4-BE49-F238E27FC236}">
                <a16:creationId xmlns:a16="http://schemas.microsoft.com/office/drawing/2014/main" id="{5CF55507-D2A3-45A3-AE59-1151A65E0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4309" y="5219309"/>
            <a:ext cx="2836094" cy="11549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9898B9D-635B-4FF0-9288-3BC3EFFB0DB3}"/>
              </a:ext>
            </a:extLst>
          </p:cNvPr>
          <p:cNvPicPr>
            <a:picLocks noChangeAspect="1"/>
          </p:cNvPicPr>
          <p:nvPr/>
        </p:nvPicPr>
        <p:blipFill>
          <a:blip r:embed="rId5"/>
          <a:stretch>
            <a:fillRect/>
          </a:stretch>
        </p:blipFill>
        <p:spPr>
          <a:xfrm>
            <a:off x="2015937" y="360276"/>
            <a:ext cx="5687219" cy="1228896"/>
          </a:xfrm>
          <a:prstGeom prst="rect">
            <a:avLst/>
          </a:prstGeom>
        </p:spPr>
      </p:pic>
      <p:sp>
        <p:nvSpPr>
          <p:cNvPr id="13" name="TextBox 12">
            <a:extLst>
              <a:ext uri="{FF2B5EF4-FFF2-40B4-BE49-F238E27FC236}">
                <a16:creationId xmlns:a16="http://schemas.microsoft.com/office/drawing/2014/main" id="{440542B2-AC1F-4950-9C29-83A019441789}"/>
              </a:ext>
            </a:extLst>
          </p:cNvPr>
          <p:cNvSpPr txBox="1"/>
          <p:nvPr/>
        </p:nvSpPr>
        <p:spPr>
          <a:xfrm>
            <a:off x="1977837" y="1609918"/>
            <a:ext cx="9351034" cy="369332"/>
          </a:xfrm>
          <a:prstGeom prst="rect">
            <a:avLst/>
          </a:prstGeom>
          <a:noFill/>
        </p:spPr>
        <p:txBody>
          <a:bodyPr wrap="square" rtlCol="0">
            <a:spAutoFit/>
          </a:bodyPr>
          <a:lstStyle/>
          <a:p>
            <a:pPr algn="l"/>
            <a:r>
              <a:rPr lang="en-US" b="0" i="0" u="none" strike="noStrike" cap="all" dirty="0">
                <a:solidFill>
                  <a:srgbClr val="89B2D2"/>
                </a:solidFill>
                <a:effectLst/>
                <a:latin typeface="Open Sans" panose="020B0606030504020204" pitchFamily="34" charset="0"/>
              </a:rPr>
              <a:t>LAUREA IN SCIENZE DELL'EDUCAZIONE</a:t>
            </a:r>
            <a:endParaRPr lang="en-US" b="0" i="0" dirty="0">
              <a:solidFill>
                <a:srgbClr val="333333"/>
              </a:solidFill>
              <a:effectLst/>
              <a:latin typeface="Open Sans" panose="020B0606030504020204" pitchFamily="34" charset="0"/>
            </a:endParaRPr>
          </a:p>
        </p:txBody>
      </p:sp>
      <p:sp>
        <p:nvSpPr>
          <p:cNvPr id="16" name="TextBox 15">
            <a:extLst>
              <a:ext uri="{FF2B5EF4-FFF2-40B4-BE49-F238E27FC236}">
                <a16:creationId xmlns:a16="http://schemas.microsoft.com/office/drawing/2014/main" id="{5CC8BD28-05EE-4D45-90BE-199114CB3D80}"/>
              </a:ext>
            </a:extLst>
          </p:cNvPr>
          <p:cNvSpPr txBox="1"/>
          <p:nvPr/>
        </p:nvSpPr>
        <p:spPr>
          <a:xfrm>
            <a:off x="3572310" y="6358344"/>
            <a:ext cx="6096000" cy="369332"/>
          </a:xfrm>
          <a:prstGeom prst="rect">
            <a:avLst/>
          </a:prstGeom>
          <a:noFill/>
        </p:spPr>
        <p:txBody>
          <a:bodyPr wrap="square">
            <a:spAutoFit/>
          </a:bodyPr>
          <a:lstStyle/>
          <a:p>
            <a:pPr algn="ctr" fontAlgn="base"/>
            <a:r>
              <a:rPr lang="en-US" b="0" i="0" cap="all" dirty="0">
                <a:solidFill>
                  <a:srgbClr val="004576"/>
                </a:solidFill>
                <a:effectLst/>
                <a:latin typeface="Open Sans" panose="020B0606030504020204" pitchFamily="34" charset="0"/>
              </a:rPr>
              <a:t>ANNO ACCADEMICO 2021-2022</a:t>
            </a:r>
          </a:p>
        </p:txBody>
      </p:sp>
    </p:spTree>
    <p:extLst>
      <p:ext uri="{BB962C8B-B14F-4D97-AF65-F5344CB8AC3E}">
        <p14:creationId xmlns:p14="http://schemas.microsoft.com/office/powerpoint/2010/main" val="2762338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9EE10E-C768-4D00-AC22-9DBC13895DA8}"/>
              </a:ext>
            </a:extLst>
          </p:cNvPr>
          <p:cNvSpPr txBox="1"/>
          <p:nvPr/>
        </p:nvSpPr>
        <p:spPr>
          <a:xfrm>
            <a:off x="223157" y="239486"/>
            <a:ext cx="9905019" cy="584775"/>
          </a:xfrm>
          <a:prstGeom prst="rect">
            <a:avLst/>
          </a:prstGeom>
          <a:noFill/>
        </p:spPr>
        <p:txBody>
          <a:bodyPr wrap="none" rtlCol="0">
            <a:spAutoFit/>
          </a:bodyPr>
          <a:lstStyle/>
          <a:p>
            <a:r>
              <a:rPr lang="it-IT" sz="3200" b="1" dirty="0">
                <a:solidFill>
                  <a:srgbClr val="0070C0"/>
                </a:solidFill>
              </a:rPr>
              <a:t>Perdita di innocenza, naturalezza, nel rapporto con il cibo</a:t>
            </a:r>
          </a:p>
        </p:txBody>
      </p:sp>
      <p:sp>
        <p:nvSpPr>
          <p:cNvPr id="4" name="TextBox 3">
            <a:extLst>
              <a:ext uri="{FF2B5EF4-FFF2-40B4-BE49-F238E27FC236}">
                <a16:creationId xmlns:a16="http://schemas.microsoft.com/office/drawing/2014/main" id="{4754FD7B-A43F-44DC-AA50-A4DA16E2613D}"/>
              </a:ext>
            </a:extLst>
          </p:cNvPr>
          <p:cNvSpPr txBox="1"/>
          <p:nvPr/>
        </p:nvSpPr>
        <p:spPr>
          <a:xfrm>
            <a:off x="374072" y="1122218"/>
            <a:ext cx="10506363" cy="2923877"/>
          </a:xfrm>
          <a:prstGeom prst="rect">
            <a:avLst/>
          </a:prstGeom>
          <a:noFill/>
        </p:spPr>
        <p:txBody>
          <a:bodyPr wrap="square" rtlCol="0">
            <a:spAutoFit/>
          </a:bodyPr>
          <a:lstStyle/>
          <a:p>
            <a:pPr>
              <a:spcBef>
                <a:spcPts val="1200"/>
              </a:spcBef>
            </a:pPr>
            <a:r>
              <a:rPr lang="it-IT" sz="2400" dirty="0"/>
              <a:t>Conosciamo la composizione e la biochimica dei cibi</a:t>
            </a:r>
          </a:p>
          <a:p>
            <a:pPr>
              <a:spcBef>
                <a:spcPts val="1200"/>
              </a:spcBef>
            </a:pPr>
            <a:r>
              <a:rPr lang="it-IT" sz="2400" dirty="0"/>
              <a:t>Seguiamo modelli dietetici salutistici </a:t>
            </a:r>
          </a:p>
          <a:p>
            <a:pPr>
              <a:spcBef>
                <a:spcPts val="1200"/>
              </a:spcBef>
            </a:pPr>
            <a:r>
              <a:rPr lang="it-IT" sz="2400" dirty="0"/>
              <a:t>L’industria alimentare ci illude di avere pieno controllo su quello che mangiamo, anche in risposta all’abbondanza e ricchezza dei cibi</a:t>
            </a:r>
          </a:p>
          <a:p>
            <a:pPr>
              <a:spcBef>
                <a:spcPts val="1200"/>
              </a:spcBef>
            </a:pPr>
            <a:r>
              <a:rPr lang="it-IT" sz="2400" dirty="0"/>
              <a:t>Individualizzazione del pasto e crisi della «tavola familiare»</a:t>
            </a:r>
          </a:p>
          <a:p>
            <a:pPr>
              <a:spcBef>
                <a:spcPts val="1200"/>
              </a:spcBef>
            </a:pPr>
            <a:endParaRPr lang="it-IT" sz="2400" dirty="0"/>
          </a:p>
        </p:txBody>
      </p:sp>
    </p:spTree>
    <p:extLst>
      <p:ext uri="{BB962C8B-B14F-4D97-AF65-F5344CB8AC3E}">
        <p14:creationId xmlns:p14="http://schemas.microsoft.com/office/powerpoint/2010/main" val="187023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88B16E-5C42-4BFE-B018-8F5859A2D50B}"/>
              </a:ext>
            </a:extLst>
          </p:cNvPr>
          <p:cNvSpPr txBox="1"/>
          <p:nvPr/>
        </p:nvSpPr>
        <p:spPr>
          <a:xfrm>
            <a:off x="185057" y="136853"/>
            <a:ext cx="10771414" cy="646331"/>
          </a:xfrm>
          <a:prstGeom prst="rect">
            <a:avLst/>
          </a:prstGeom>
          <a:noFill/>
        </p:spPr>
        <p:txBody>
          <a:bodyPr wrap="square" rtlCol="0">
            <a:spAutoFit/>
          </a:bodyPr>
          <a:lstStyle/>
          <a:p>
            <a:r>
              <a:rPr lang="it-IT" sz="3600" b="1" dirty="0">
                <a:solidFill>
                  <a:srgbClr val="0070C0"/>
                </a:solidFill>
              </a:rPr>
              <a:t>DISTURBI DELLA CONDOTTA ALIMENTARE</a:t>
            </a:r>
          </a:p>
        </p:txBody>
      </p:sp>
      <p:sp>
        <p:nvSpPr>
          <p:cNvPr id="3" name="TextBox 2">
            <a:extLst>
              <a:ext uri="{FF2B5EF4-FFF2-40B4-BE49-F238E27FC236}">
                <a16:creationId xmlns:a16="http://schemas.microsoft.com/office/drawing/2014/main" id="{881E5EA2-9AD0-47D3-8820-1EBB8F3E884A}"/>
              </a:ext>
            </a:extLst>
          </p:cNvPr>
          <p:cNvSpPr txBox="1"/>
          <p:nvPr/>
        </p:nvSpPr>
        <p:spPr>
          <a:xfrm>
            <a:off x="185057" y="954078"/>
            <a:ext cx="11462657" cy="1200329"/>
          </a:xfrm>
          <a:prstGeom prst="rect">
            <a:avLst/>
          </a:prstGeom>
          <a:noFill/>
        </p:spPr>
        <p:txBody>
          <a:bodyPr wrap="square" rtlCol="0">
            <a:spAutoFit/>
          </a:bodyPr>
          <a:lstStyle/>
          <a:p>
            <a:pPr marL="285750" indent="-285750">
              <a:buFontTx/>
              <a:buChar char="-"/>
            </a:pPr>
            <a:r>
              <a:rPr lang="it-IT" sz="2400" dirty="0"/>
              <a:t>Anomalo rapporto con il cibo e anomali comportamenti per regolare il proprio peso</a:t>
            </a:r>
          </a:p>
          <a:p>
            <a:pPr marL="285750" indent="-285750">
              <a:buFontTx/>
              <a:buChar char="-"/>
            </a:pPr>
            <a:r>
              <a:rPr lang="it-IT" sz="2400" dirty="0"/>
              <a:t>Alterata percezione del proprio peso e della propria immagine corporea </a:t>
            </a:r>
          </a:p>
          <a:p>
            <a:pPr lvl="2"/>
            <a:r>
              <a:rPr lang="it-IT" sz="2400" dirty="0"/>
              <a:t>(più grave per il </a:t>
            </a:r>
            <a:r>
              <a:rPr lang="it-IT" sz="2400" u="sng" dirty="0"/>
              <a:t>bisogno adolescenziale di definirsi socialmente)</a:t>
            </a:r>
          </a:p>
        </p:txBody>
      </p:sp>
      <p:sp>
        <p:nvSpPr>
          <p:cNvPr id="4" name="TextBox 3">
            <a:extLst>
              <a:ext uri="{FF2B5EF4-FFF2-40B4-BE49-F238E27FC236}">
                <a16:creationId xmlns:a16="http://schemas.microsoft.com/office/drawing/2014/main" id="{54082439-51E2-4949-9B02-782A914C1CC8}"/>
              </a:ext>
            </a:extLst>
          </p:cNvPr>
          <p:cNvSpPr txBox="1"/>
          <p:nvPr/>
        </p:nvSpPr>
        <p:spPr>
          <a:xfrm>
            <a:off x="185057" y="2561191"/>
            <a:ext cx="11745686" cy="707886"/>
          </a:xfrm>
          <a:prstGeom prst="rect">
            <a:avLst/>
          </a:prstGeom>
          <a:noFill/>
        </p:spPr>
        <p:txBody>
          <a:bodyPr wrap="square" rtlCol="0">
            <a:spAutoFit/>
          </a:bodyPr>
          <a:lstStyle/>
          <a:p>
            <a:r>
              <a:rPr lang="it-IT" sz="2000" dirty="0"/>
              <a:t>Anoressia Nervosa + Bulimia Nervosa 2% degli adolescenti (1/10 nei maschi). Altri disturbi = 2-3%</a:t>
            </a:r>
          </a:p>
          <a:p>
            <a:r>
              <a:rPr lang="it-IT" sz="2000" dirty="0"/>
              <a:t>Comparsa in età anticipata (anche prima della pubertà)</a:t>
            </a:r>
          </a:p>
        </p:txBody>
      </p:sp>
      <p:sp>
        <p:nvSpPr>
          <p:cNvPr id="5" name="TextBox 4">
            <a:extLst>
              <a:ext uri="{FF2B5EF4-FFF2-40B4-BE49-F238E27FC236}">
                <a16:creationId xmlns:a16="http://schemas.microsoft.com/office/drawing/2014/main" id="{F3448107-4044-4E89-A363-D5B87F99B76A}"/>
              </a:ext>
            </a:extLst>
          </p:cNvPr>
          <p:cNvSpPr txBox="1"/>
          <p:nvPr/>
        </p:nvSpPr>
        <p:spPr>
          <a:xfrm>
            <a:off x="277585" y="3634690"/>
            <a:ext cx="11560629" cy="2862322"/>
          </a:xfrm>
          <a:prstGeom prst="rect">
            <a:avLst/>
          </a:prstGeom>
          <a:noFill/>
        </p:spPr>
        <p:txBody>
          <a:bodyPr wrap="square" rtlCol="0">
            <a:spAutoFit/>
          </a:bodyPr>
          <a:lstStyle/>
          <a:p>
            <a:r>
              <a:rPr lang="it-IT" sz="2000" dirty="0"/>
              <a:t>Disturbi specifici dell’infanzia</a:t>
            </a:r>
          </a:p>
          <a:p>
            <a:pPr marL="285750" indent="-285750">
              <a:buFontTx/>
              <a:buChar char="-"/>
            </a:pPr>
            <a:r>
              <a:rPr lang="it-IT" sz="2000" dirty="0"/>
              <a:t>Disturbo alimentare dell’omeostasi 0-3 mesi</a:t>
            </a:r>
          </a:p>
          <a:p>
            <a:pPr marL="285750" indent="-285750">
              <a:buFontTx/>
              <a:buChar char="-"/>
            </a:pPr>
            <a:r>
              <a:rPr lang="it-IT" sz="2000" dirty="0"/>
              <a:t>Disturbo dell’attaccamento 2-8 mesi</a:t>
            </a:r>
          </a:p>
          <a:p>
            <a:pPr marL="285750" indent="-285750">
              <a:buFontTx/>
              <a:buChar char="-"/>
            </a:pPr>
            <a:r>
              <a:rPr lang="it-IT" sz="2000" dirty="0"/>
              <a:t>Anoressia infantile 6 mesi – 3 anni</a:t>
            </a:r>
          </a:p>
          <a:p>
            <a:pPr marL="285750" indent="-285750">
              <a:buFontTx/>
              <a:buChar char="-"/>
            </a:pPr>
            <a:r>
              <a:rPr lang="it-IT" sz="2000" dirty="0"/>
              <a:t>Avversione sensoriale al cibo</a:t>
            </a:r>
          </a:p>
          <a:p>
            <a:pPr marL="285750" indent="-285750">
              <a:buFontTx/>
              <a:buChar char="-"/>
            </a:pPr>
            <a:r>
              <a:rPr lang="it-IT" sz="2000" dirty="0"/>
              <a:t>Disturbo evitante-restrittivo dell'assunzione di cibo (ARFID) (non è un problema di percezione del peso)</a:t>
            </a:r>
          </a:p>
          <a:p>
            <a:pPr marL="285750" indent="-285750">
              <a:buFontTx/>
              <a:buChar char="-"/>
            </a:pPr>
            <a:r>
              <a:rPr lang="it-IT" sz="2000" dirty="0" err="1"/>
              <a:t>Monotematicità</a:t>
            </a:r>
            <a:r>
              <a:rPr lang="it-IT" sz="2000" dirty="0"/>
              <a:t> alimentare in ambito di disturbo dello spettro autistico</a:t>
            </a:r>
          </a:p>
          <a:p>
            <a:pPr marL="742950" lvl="1" indent="-285750">
              <a:buFontTx/>
              <a:buChar char="-"/>
            </a:pPr>
            <a:r>
              <a:rPr lang="it-IT" sz="2000" u="sng" dirty="0"/>
              <a:t>La condotta alimentare può essere influenza o può influenzare aspetti neurobiologici </a:t>
            </a:r>
          </a:p>
          <a:p>
            <a:r>
              <a:rPr lang="it-IT" sz="2000" dirty="0"/>
              <a:t>Possono evolvere DCA classici</a:t>
            </a:r>
          </a:p>
        </p:txBody>
      </p:sp>
    </p:spTree>
    <p:extLst>
      <p:ext uri="{BB962C8B-B14F-4D97-AF65-F5344CB8AC3E}">
        <p14:creationId xmlns:p14="http://schemas.microsoft.com/office/powerpoint/2010/main" val="4073367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E53DE2B-8C70-43BD-8F13-D4DF49B24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72" y="1727583"/>
            <a:ext cx="5504090" cy="3133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4F1292-6590-4DE9-856E-8349481E282E}"/>
              </a:ext>
            </a:extLst>
          </p:cNvPr>
          <p:cNvSpPr txBox="1"/>
          <p:nvPr/>
        </p:nvSpPr>
        <p:spPr>
          <a:xfrm>
            <a:off x="1189715" y="4860681"/>
            <a:ext cx="4255204" cy="369332"/>
          </a:xfrm>
          <a:prstGeom prst="rect">
            <a:avLst/>
          </a:prstGeom>
          <a:noFill/>
        </p:spPr>
        <p:txBody>
          <a:bodyPr wrap="none" rtlCol="0">
            <a:spAutoFit/>
          </a:bodyPr>
          <a:lstStyle/>
          <a:p>
            <a:r>
              <a:rPr lang="it-IT" dirty="0">
                <a:solidFill>
                  <a:srgbClr val="000000"/>
                </a:solidFill>
                <a:latin typeface="title-regular"/>
              </a:rPr>
              <a:t>Isabelle Caro, foto di </a:t>
            </a:r>
            <a:r>
              <a:rPr lang="it-IT" dirty="0"/>
              <a:t>Oliviero Toscani, 2007 </a:t>
            </a:r>
          </a:p>
        </p:txBody>
      </p:sp>
      <p:sp>
        <p:nvSpPr>
          <p:cNvPr id="3" name="TextBox 2">
            <a:extLst>
              <a:ext uri="{FF2B5EF4-FFF2-40B4-BE49-F238E27FC236}">
                <a16:creationId xmlns:a16="http://schemas.microsoft.com/office/drawing/2014/main" id="{F980CF58-9F23-499C-93F6-9381BF6BAA64}"/>
              </a:ext>
            </a:extLst>
          </p:cNvPr>
          <p:cNvSpPr txBox="1"/>
          <p:nvPr/>
        </p:nvSpPr>
        <p:spPr>
          <a:xfrm>
            <a:off x="325211" y="5274988"/>
            <a:ext cx="7476908" cy="1323439"/>
          </a:xfrm>
          <a:prstGeom prst="rect">
            <a:avLst/>
          </a:prstGeom>
          <a:noFill/>
        </p:spPr>
        <p:txBody>
          <a:bodyPr wrap="square" rtlCol="0">
            <a:spAutoFit/>
          </a:bodyPr>
          <a:lstStyle/>
          <a:p>
            <a:r>
              <a:rPr lang="it-IT" sz="2000" b="0" i="0" dirty="0">
                <a:solidFill>
                  <a:srgbClr val="000000"/>
                </a:solidFill>
                <a:effectLst/>
                <a:latin typeface="title-regular"/>
              </a:rPr>
              <a:t>Isabelle è morta nel 2011</a:t>
            </a:r>
          </a:p>
          <a:p>
            <a:r>
              <a:rPr lang="it-IT" sz="2000" dirty="0">
                <a:solidFill>
                  <a:srgbClr val="000000"/>
                </a:solidFill>
                <a:latin typeface="title-regular"/>
              </a:rPr>
              <a:t>Poco dopo si è suicidata anche la madre, </a:t>
            </a:r>
            <a:r>
              <a:rPr lang="it-IT" sz="2000" b="0" i="0" dirty="0">
                <a:solidFill>
                  <a:srgbClr val="000000"/>
                </a:solidFill>
                <a:effectLst/>
                <a:latin typeface="title-regular"/>
              </a:rPr>
              <a:t>per i sensi di colpa, ma anche per la psicopatologia alla base di un disturbo madre-figlia (simbiosi, senso di colpa, la morte della </a:t>
            </a:r>
            <a:r>
              <a:rPr lang="it-IT" sz="2000" dirty="0">
                <a:solidFill>
                  <a:srgbClr val="000000"/>
                </a:solidFill>
                <a:latin typeface="title-regular"/>
              </a:rPr>
              <a:t>figlia come </a:t>
            </a:r>
            <a:r>
              <a:rPr lang="it-IT" sz="2000" b="0" i="0" dirty="0">
                <a:solidFill>
                  <a:srgbClr val="000000"/>
                </a:solidFill>
                <a:effectLst/>
                <a:latin typeface="title-regular"/>
              </a:rPr>
              <a:t>fallimento della madre) </a:t>
            </a:r>
          </a:p>
        </p:txBody>
      </p:sp>
      <p:pic>
        <p:nvPicPr>
          <p:cNvPr id="5" name="Picture 2">
            <a:extLst>
              <a:ext uri="{FF2B5EF4-FFF2-40B4-BE49-F238E27FC236}">
                <a16:creationId xmlns:a16="http://schemas.microsoft.com/office/drawing/2014/main" id="{2355592A-FD12-4079-A4B5-EA0E00272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5543" y="2220968"/>
            <a:ext cx="3182707" cy="42398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C2EBAF-0488-46DE-B211-43A8BB9D1726}"/>
              </a:ext>
            </a:extLst>
          </p:cNvPr>
          <p:cNvSpPr txBox="1"/>
          <p:nvPr/>
        </p:nvSpPr>
        <p:spPr>
          <a:xfrm>
            <a:off x="142338" y="84968"/>
            <a:ext cx="11381014" cy="1200329"/>
          </a:xfrm>
          <a:prstGeom prst="rect">
            <a:avLst/>
          </a:prstGeom>
          <a:noFill/>
        </p:spPr>
        <p:txBody>
          <a:bodyPr wrap="square" rtlCol="0">
            <a:spAutoFit/>
          </a:bodyPr>
          <a:lstStyle/>
          <a:p>
            <a:r>
              <a:rPr lang="it-IT" sz="3600" b="1" dirty="0">
                <a:solidFill>
                  <a:srgbClr val="0070C0"/>
                </a:solidFill>
              </a:rPr>
              <a:t>Lo abbiamo già detto: non serve sapere che cosa si rischia, non servono i consigli per una dieta equilibrata</a:t>
            </a:r>
          </a:p>
        </p:txBody>
      </p:sp>
      <p:sp>
        <p:nvSpPr>
          <p:cNvPr id="4" name="TextBox 3">
            <a:extLst>
              <a:ext uri="{FF2B5EF4-FFF2-40B4-BE49-F238E27FC236}">
                <a16:creationId xmlns:a16="http://schemas.microsoft.com/office/drawing/2014/main" id="{D4E5F6B1-280C-48AD-8286-823002A24CB7}"/>
              </a:ext>
            </a:extLst>
          </p:cNvPr>
          <p:cNvSpPr txBox="1"/>
          <p:nvPr/>
        </p:nvSpPr>
        <p:spPr>
          <a:xfrm>
            <a:off x="8365672" y="1654629"/>
            <a:ext cx="3378617" cy="400110"/>
          </a:xfrm>
          <a:prstGeom prst="rect">
            <a:avLst/>
          </a:prstGeom>
          <a:noFill/>
        </p:spPr>
        <p:txBody>
          <a:bodyPr wrap="none" rtlCol="0">
            <a:spAutoFit/>
          </a:bodyPr>
          <a:lstStyle/>
          <a:p>
            <a:r>
              <a:rPr lang="it-IT" sz="2000" dirty="0"/>
              <a:t>Forse più utile la Barbie </a:t>
            </a:r>
            <a:r>
              <a:rPr lang="it-IT" sz="2000" dirty="0" err="1"/>
              <a:t>curvy</a:t>
            </a:r>
            <a:r>
              <a:rPr lang="it-IT" sz="2000" dirty="0"/>
              <a:t>?</a:t>
            </a:r>
          </a:p>
        </p:txBody>
      </p:sp>
    </p:spTree>
    <p:extLst>
      <p:ext uri="{BB962C8B-B14F-4D97-AF65-F5344CB8AC3E}">
        <p14:creationId xmlns:p14="http://schemas.microsoft.com/office/powerpoint/2010/main" val="2934444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37EA65E-EB59-40BF-BE11-8E61D71EB507}"/>
              </a:ext>
            </a:extLst>
          </p:cNvPr>
          <p:cNvSpPr txBox="1"/>
          <p:nvPr/>
        </p:nvSpPr>
        <p:spPr>
          <a:xfrm>
            <a:off x="3102165" y="5185237"/>
            <a:ext cx="3445328" cy="1200329"/>
          </a:xfrm>
          <a:prstGeom prst="rect">
            <a:avLst/>
          </a:prstGeom>
          <a:noFill/>
        </p:spPr>
        <p:txBody>
          <a:bodyPr wrap="square" rtlCol="0">
            <a:spAutoFit/>
          </a:bodyPr>
          <a:lstStyle/>
          <a:p>
            <a:r>
              <a:rPr lang="it-IT" sz="2400" b="1" dirty="0"/>
              <a:t>Fattori culturali e sociali.</a:t>
            </a:r>
          </a:p>
          <a:p>
            <a:r>
              <a:rPr lang="it-IT" sz="2400" dirty="0"/>
              <a:t>Immagine ideale, disistima, depressione </a:t>
            </a:r>
          </a:p>
        </p:txBody>
      </p:sp>
      <p:sp>
        <p:nvSpPr>
          <p:cNvPr id="10" name="TextBox 9">
            <a:extLst>
              <a:ext uri="{FF2B5EF4-FFF2-40B4-BE49-F238E27FC236}">
                <a16:creationId xmlns:a16="http://schemas.microsoft.com/office/drawing/2014/main" id="{FF1C8426-B93E-4F89-B6C0-BF184123E860}"/>
              </a:ext>
            </a:extLst>
          </p:cNvPr>
          <p:cNvSpPr txBox="1"/>
          <p:nvPr/>
        </p:nvSpPr>
        <p:spPr>
          <a:xfrm>
            <a:off x="768862" y="4079621"/>
            <a:ext cx="2552699" cy="830997"/>
          </a:xfrm>
          <a:prstGeom prst="rect">
            <a:avLst/>
          </a:prstGeom>
          <a:noFill/>
        </p:spPr>
        <p:txBody>
          <a:bodyPr wrap="square" rtlCol="0">
            <a:spAutoFit/>
          </a:bodyPr>
          <a:lstStyle/>
          <a:p>
            <a:r>
              <a:rPr lang="it-IT" sz="2400" b="1" dirty="0"/>
              <a:t>Storia di traumi</a:t>
            </a:r>
            <a:r>
              <a:rPr lang="it-IT" sz="2400" dirty="0"/>
              <a:t>. Abuso sessuale</a:t>
            </a:r>
          </a:p>
        </p:txBody>
      </p:sp>
      <p:sp>
        <p:nvSpPr>
          <p:cNvPr id="11" name="TextBox 10">
            <a:extLst>
              <a:ext uri="{FF2B5EF4-FFF2-40B4-BE49-F238E27FC236}">
                <a16:creationId xmlns:a16="http://schemas.microsoft.com/office/drawing/2014/main" id="{2E0B3E18-ED61-4616-B1CF-5038D96D9E7F}"/>
              </a:ext>
            </a:extLst>
          </p:cNvPr>
          <p:cNvSpPr txBox="1"/>
          <p:nvPr/>
        </p:nvSpPr>
        <p:spPr>
          <a:xfrm>
            <a:off x="4039223" y="1456099"/>
            <a:ext cx="4201888" cy="1938992"/>
          </a:xfrm>
          <a:prstGeom prst="rect">
            <a:avLst/>
          </a:prstGeom>
          <a:noFill/>
        </p:spPr>
        <p:txBody>
          <a:bodyPr wrap="square" rtlCol="0">
            <a:spAutoFit/>
          </a:bodyPr>
          <a:lstStyle/>
          <a:p>
            <a:r>
              <a:rPr lang="it-IT" sz="2400" b="1" dirty="0"/>
              <a:t>Fattori psicologici. </a:t>
            </a:r>
          </a:p>
          <a:p>
            <a:r>
              <a:rPr lang="it-IT" sz="2400" dirty="0"/>
              <a:t>Affettività negativa, dinamiche familiari (ad esempio scarso contatto e alte attese), cambiamenti puberali </a:t>
            </a:r>
          </a:p>
        </p:txBody>
      </p:sp>
      <p:sp>
        <p:nvSpPr>
          <p:cNvPr id="12" name="TextBox 11">
            <a:extLst>
              <a:ext uri="{FF2B5EF4-FFF2-40B4-BE49-F238E27FC236}">
                <a16:creationId xmlns:a16="http://schemas.microsoft.com/office/drawing/2014/main" id="{F40FC271-B3F9-449D-9664-8559481D0A9B}"/>
              </a:ext>
            </a:extLst>
          </p:cNvPr>
          <p:cNvSpPr txBox="1"/>
          <p:nvPr/>
        </p:nvSpPr>
        <p:spPr>
          <a:xfrm>
            <a:off x="533201" y="1456099"/>
            <a:ext cx="3122161" cy="2308324"/>
          </a:xfrm>
          <a:prstGeom prst="rect">
            <a:avLst/>
          </a:prstGeom>
          <a:noFill/>
        </p:spPr>
        <p:txBody>
          <a:bodyPr wrap="square" rtlCol="0">
            <a:spAutoFit/>
          </a:bodyPr>
          <a:lstStyle/>
          <a:p>
            <a:r>
              <a:rPr lang="it-IT" sz="2400" b="1" dirty="0"/>
              <a:t>Fattori genetici </a:t>
            </a:r>
            <a:r>
              <a:rPr lang="it-IT" sz="2400" dirty="0"/>
              <a:t>(concordanza 56%</a:t>
            </a:r>
          </a:p>
          <a:p>
            <a:r>
              <a:rPr lang="it-IT" sz="2400" dirty="0"/>
              <a:t>nelle coppie di gemelle monozigoti contro</a:t>
            </a:r>
          </a:p>
          <a:p>
            <a:r>
              <a:rPr lang="it-IT" sz="2400" dirty="0"/>
              <a:t>il 5% nelle gemelle dizigoti)</a:t>
            </a:r>
          </a:p>
        </p:txBody>
      </p:sp>
      <p:pic>
        <p:nvPicPr>
          <p:cNvPr id="14" name="Picture 13" descr="A couple of mannequins&#10;&#10;Description automatically generated with low confidence">
            <a:extLst>
              <a:ext uri="{FF2B5EF4-FFF2-40B4-BE49-F238E27FC236}">
                <a16:creationId xmlns:a16="http://schemas.microsoft.com/office/drawing/2014/main" id="{AD20DEB1-A32F-4B0B-BEC4-5EE7852A4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1110" y="3586843"/>
            <a:ext cx="3746829" cy="3047422"/>
          </a:xfrm>
          <a:prstGeom prst="rect">
            <a:avLst/>
          </a:prstGeom>
        </p:spPr>
      </p:pic>
      <p:sp>
        <p:nvSpPr>
          <p:cNvPr id="17" name="TextBox 16">
            <a:extLst>
              <a:ext uri="{FF2B5EF4-FFF2-40B4-BE49-F238E27FC236}">
                <a16:creationId xmlns:a16="http://schemas.microsoft.com/office/drawing/2014/main" id="{3501B202-669F-486B-995B-086452062809}"/>
              </a:ext>
            </a:extLst>
          </p:cNvPr>
          <p:cNvSpPr txBox="1"/>
          <p:nvPr/>
        </p:nvSpPr>
        <p:spPr>
          <a:xfrm>
            <a:off x="185057" y="136853"/>
            <a:ext cx="10771414" cy="646331"/>
          </a:xfrm>
          <a:prstGeom prst="rect">
            <a:avLst/>
          </a:prstGeom>
          <a:noFill/>
        </p:spPr>
        <p:txBody>
          <a:bodyPr wrap="square" rtlCol="0">
            <a:spAutoFit/>
          </a:bodyPr>
          <a:lstStyle/>
          <a:p>
            <a:r>
              <a:rPr lang="it-IT" sz="3600" b="1" dirty="0">
                <a:solidFill>
                  <a:srgbClr val="0070C0"/>
                </a:solidFill>
              </a:rPr>
              <a:t>PSICOPATOLOGIA MULTIFATTORIALE</a:t>
            </a:r>
          </a:p>
        </p:txBody>
      </p:sp>
      <p:sp>
        <p:nvSpPr>
          <p:cNvPr id="15" name="TextBox 14">
            <a:extLst>
              <a:ext uri="{FF2B5EF4-FFF2-40B4-BE49-F238E27FC236}">
                <a16:creationId xmlns:a16="http://schemas.microsoft.com/office/drawing/2014/main" id="{35E22015-8EC9-459B-BFB5-66BD1970C8C2}"/>
              </a:ext>
            </a:extLst>
          </p:cNvPr>
          <p:cNvSpPr txBox="1"/>
          <p:nvPr/>
        </p:nvSpPr>
        <p:spPr>
          <a:xfrm>
            <a:off x="8697685" y="1116357"/>
            <a:ext cx="3122161" cy="1569660"/>
          </a:xfrm>
          <a:prstGeom prst="rect">
            <a:avLst/>
          </a:prstGeom>
          <a:noFill/>
        </p:spPr>
        <p:txBody>
          <a:bodyPr wrap="square" rtlCol="0">
            <a:spAutoFit/>
          </a:bodyPr>
          <a:lstStyle/>
          <a:p>
            <a:r>
              <a:rPr lang="it-IT" sz="2400" b="1" dirty="0"/>
              <a:t>Fattori predisponenti.</a:t>
            </a:r>
          </a:p>
          <a:p>
            <a:r>
              <a:rPr lang="it-IT" sz="2400" dirty="0"/>
              <a:t>Età, sesso, storia di sovrappeso e diete, alcune malattie</a:t>
            </a:r>
          </a:p>
        </p:txBody>
      </p:sp>
      <p:sp>
        <p:nvSpPr>
          <p:cNvPr id="2" name="TextBox 1">
            <a:extLst>
              <a:ext uri="{FF2B5EF4-FFF2-40B4-BE49-F238E27FC236}">
                <a16:creationId xmlns:a16="http://schemas.microsoft.com/office/drawing/2014/main" id="{395C787C-BC9E-40B7-8556-28AADEA80620}"/>
              </a:ext>
            </a:extLst>
          </p:cNvPr>
          <p:cNvSpPr txBox="1"/>
          <p:nvPr/>
        </p:nvSpPr>
        <p:spPr>
          <a:xfrm>
            <a:off x="4039223" y="3404327"/>
            <a:ext cx="4391891" cy="1200329"/>
          </a:xfrm>
          <a:prstGeom prst="rect">
            <a:avLst/>
          </a:prstGeom>
          <a:noFill/>
        </p:spPr>
        <p:txBody>
          <a:bodyPr wrap="square" rtlCol="0">
            <a:spAutoFit/>
          </a:bodyPr>
          <a:lstStyle/>
          <a:p>
            <a:pPr algn="l"/>
            <a:r>
              <a:rPr lang="it-IT" sz="2400" b="1" dirty="0">
                <a:latin typeface="CenturyOldStyleStd-Regular"/>
              </a:rPr>
              <a:t>R</a:t>
            </a:r>
            <a:r>
              <a:rPr lang="it-IT" sz="2400" b="1" i="0" u="none" strike="noStrike" baseline="0" dirty="0">
                <a:latin typeface="CenturyOldStyleStd-Regular"/>
              </a:rPr>
              <a:t>elazionali disfunzionali </a:t>
            </a:r>
            <a:r>
              <a:rPr lang="it-IT" sz="2400" b="0" i="0" u="none" strike="noStrike" baseline="0" dirty="0">
                <a:latin typeface="CenturyOldStyleStd-Regular"/>
              </a:rPr>
              <a:t>che ostacolano l’autonomizzazione del soggetto</a:t>
            </a:r>
            <a:endParaRPr lang="it-IT" sz="2400" dirty="0"/>
          </a:p>
        </p:txBody>
      </p:sp>
    </p:spTree>
    <p:extLst>
      <p:ext uri="{BB962C8B-B14F-4D97-AF65-F5344CB8AC3E}">
        <p14:creationId xmlns:p14="http://schemas.microsoft.com/office/powerpoint/2010/main" val="3901533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674E3-BD94-4A7B-8782-62FF36620736}"/>
              </a:ext>
            </a:extLst>
          </p:cNvPr>
          <p:cNvPicPr>
            <a:picLocks noChangeAspect="1"/>
          </p:cNvPicPr>
          <p:nvPr/>
        </p:nvPicPr>
        <p:blipFill>
          <a:blip r:embed="rId2"/>
          <a:stretch>
            <a:fillRect/>
          </a:stretch>
        </p:blipFill>
        <p:spPr>
          <a:xfrm>
            <a:off x="281709" y="406254"/>
            <a:ext cx="5821681" cy="297444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BDE0603-E4F2-4DA3-8017-495880A61835}"/>
              </a:ext>
            </a:extLst>
          </p:cNvPr>
          <p:cNvPicPr>
            <a:picLocks noChangeAspect="1"/>
          </p:cNvPicPr>
          <p:nvPr/>
        </p:nvPicPr>
        <p:blipFill>
          <a:blip r:embed="rId3"/>
          <a:stretch>
            <a:fillRect/>
          </a:stretch>
        </p:blipFill>
        <p:spPr>
          <a:xfrm>
            <a:off x="398117" y="3820885"/>
            <a:ext cx="5556647" cy="2351316"/>
          </a:xfrm>
          <a:prstGeom prst="rect">
            <a:avLst/>
          </a:prstGeom>
        </p:spPr>
      </p:pic>
      <p:sp>
        <p:nvSpPr>
          <p:cNvPr id="2" name="TextBox 1">
            <a:extLst>
              <a:ext uri="{FF2B5EF4-FFF2-40B4-BE49-F238E27FC236}">
                <a16:creationId xmlns:a16="http://schemas.microsoft.com/office/drawing/2014/main" id="{8B6D0001-7A05-404C-B9FB-4987E646004C}"/>
              </a:ext>
            </a:extLst>
          </p:cNvPr>
          <p:cNvSpPr txBox="1"/>
          <p:nvPr/>
        </p:nvSpPr>
        <p:spPr>
          <a:xfrm>
            <a:off x="7084291" y="3860801"/>
            <a:ext cx="4553527" cy="1384995"/>
          </a:xfrm>
          <a:prstGeom prst="rect">
            <a:avLst/>
          </a:prstGeom>
          <a:noFill/>
        </p:spPr>
        <p:txBody>
          <a:bodyPr wrap="square" rtlCol="0">
            <a:spAutoFit/>
          </a:bodyPr>
          <a:lstStyle/>
          <a:p>
            <a:r>
              <a:rPr lang="it-IT" sz="2800" dirty="0"/>
              <a:t>I modelli della TV o la TV come indicatore indiretto di una società che cambia?</a:t>
            </a:r>
          </a:p>
        </p:txBody>
      </p:sp>
    </p:spTree>
    <p:extLst>
      <p:ext uri="{BB962C8B-B14F-4D97-AF65-F5344CB8AC3E}">
        <p14:creationId xmlns:p14="http://schemas.microsoft.com/office/powerpoint/2010/main" val="363539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3FDE43-9E23-4711-9C75-831675A208C8}"/>
              </a:ext>
            </a:extLst>
          </p:cNvPr>
          <p:cNvPicPr>
            <a:picLocks noChangeAspect="1"/>
          </p:cNvPicPr>
          <p:nvPr/>
        </p:nvPicPr>
        <p:blipFill>
          <a:blip r:embed="rId2"/>
          <a:stretch>
            <a:fillRect/>
          </a:stretch>
        </p:blipFill>
        <p:spPr>
          <a:xfrm>
            <a:off x="341582" y="209007"/>
            <a:ext cx="9172094" cy="3288444"/>
          </a:xfrm>
          <a:prstGeom prst="rect">
            <a:avLst/>
          </a:prstGeom>
        </p:spPr>
      </p:pic>
      <p:pic>
        <p:nvPicPr>
          <p:cNvPr id="4" name="Picture 3">
            <a:extLst>
              <a:ext uri="{FF2B5EF4-FFF2-40B4-BE49-F238E27FC236}">
                <a16:creationId xmlns:a16="http://schemas.microsoft.com/office/drawing/2014/main" id="{C25BA424-DD66-44E7-A860-BDC4068610D9}"/>
              </a:ext>
            </a:extLst>
          </p:cNvPr>
          <p:cNvPicPr>
            <a:picLocks noChangeAspect="1"/>
          </p:cNvPicPr>
          <p:nvPr/>
        </p:nvPicPr>
        <p:blipFill>
          <a:blip r:embed="rId3"/>
          <a:stretch>
            <a:fillRect/>
          </a:stretch>
        </p:blipFill>
        <p:spPr>
          <a:xfrm>
            <a:off x="5758566" y="3705615"/>
            <a:ext cx="5447488" cy="2839872"/>
          </a:xfrm>
          <a:prstGeom prst="rect">
            <a:avLst/>
          </a:prstGeom>
        </p:spPr>
      </p:pic>
    </p:spTree>
    <p:extLst>
      <p:ext uri="{BB962C8B-B14F-4D97-AF65-F5344CB8AC3E}">
        <p14:creationId xmlns:p14="http://schemas.microsoft.com/office/powerpoint/2010/main" val="2823422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B1914-A627-4EBE-8A80-21F529165A7F}"/>
              </a:ext>
            </a:extLst>
          </p:cNvPr>
          <p:cNvPicPr>
            <a:picLocks noChangeAspect="1"/>
          </p:cNvPicPr>
          <p:nvPr/>
        </p:nvPicPr>
        <p:blipFill>
          <a:blip r:embed="rId2"/>
          <a:stretch>
            <a:fillRect/>
          </a:stretch>
        </p:blipFill>
        <p:spPr>
          <a:xfrm>
            <a:off x="4521685" y="1546957"/>
            <a:ext cx="6755916" cy="4978534"/>
          </a:xfrm>
          <a:prstGeom prst="rect">
            <a:avLst/>
          </a:prstGeom>
        </p:spPr>
      </p:pic>
      <p:pic>
        <p:nvPicPr>
          <p:cNvPr id="5" name="Picture 4">
            <a:extLst>
              <a:ext uri="{FF2B5EF4-FFF2-40B4-BE49-F238E27FC236}">
                <a16:creationId xmlns:a16="http://schemas.microsoft.com/office/drawing/2014/main" id="{84DA6EF4-B4B6-42B6-8A4C-D7B837F2470D}"/>
              </a:ext>
            </a:extLst>
          </p:cNvPr>
          <p:cNvPicPr>
            <a:picLocks noChangeAspect="1"/>
          </p:cNvPicPr>
          <p:nvPr/>
        </p:nvPicPr>
        <p:blipFill>
          <a:blip r:embed="rId3"/>
          <a:stretch>
            <a:fillRect/>
          </a:stretch>
        </p:blipFill>
        <p:spPr>
          <a:xfrm>
            <a:off x="174224" y="126636"/>
            <a:ext cx="3869545" cy="2316382"/>
          </a:xfrm>
          <a:prstGeom prst="rect">
            <a:avLst/>
          </a:prstGeom>
          <a:effectLst>
            <a:outerShdw blurRad="50800" dist="38100" dir="2700000" algn="tl" rotWithShape="0">
              <a:prstClr val="black">
                <a:alpha val="40000"/>
              </a:prstClr>
            </a:outerShdw>
          </a:effectLst>
        </p:spPr>
      </p:pic>
      <p:cxnSp>
        <p:nvCxnSpPr>
          <p:cNvPr id="7" name="Straight Arrow Connector 6">
            <a:extLst>
              <a:ext uri="{FF2B5EF4-FFF2-40B4-BE49-F238E27FC236}">
                <a16:creationId xmlns:a16="http://schemas.microsoft.com/office/drawing/2014/main" id="{0EADDAEB-BA5F-4542-887D-DB1CAF14E122}"/>
              </a:ext>
            </a:extLst>
          </p:cNvPr>
          <p:cNvCxnSpPr/>
          <p:nvPr/>
        </p:nvCxnSpPr>
        <p:spPr>
          <a:xfrm>
            <a:off x="7449127" y="2780145"/>
            <a:ext cx="0" cy="10252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A1F5500-0702-44DD-935D-A56FD51F2010}"/>
              </a:ext>
            </a:extLst>
          </p:cNvPr>
          <p:cNvSpPr txBox="1"/>
          <p:nvPr/>
        </p:nvSpPr>
        <p:spPr>
          <a:xfrm>
            <a:off x="6904181" y="1701886"/>
            <a:ext cx="1445491" cy="923330"/>
          </a:xfrm>
          <a:prstGeom prst="rect">
            <a:avLst/>
          </a:prstGeom>
          <a:noFill/>
        </p:spPr>
        <p:txBody>
          <a:bodyPr wrap="square" rtlCol="0">
            <a:spAutoFit/>
          </a:bodyPr>
          <a:lstStyle/>
          <a:p>
            <a:r>
              <a:rPr lang="it-IT" dirty="0"/>
              <a:t>Non aumento di anoressia</a:t>
            </a:r>
          </a:p>
        </p:txBody>
      </p:sp>
      <p:cxnSp>
        <p:nvCxnSpPr>
          <p:cNvPr id="9" name="Straight Arrow Connector 8">
            <a:extLst>
              <a:ext uri="{FF2B5EF4-FFF2-40B4-BE49-F238E27FC236}">
                <a16:creationId xmlns:a16="http://schemas.microsoft.com/office/drawing/2014/main" id="{50FF317A-C6E8-4712-8AB1-25E4EDE19B4D}"/>
              </a:ext>
            </a:extLst>
          </p:cNvPr>
          <p:cNvCxnSpPr/>
          <p:nvPr/>
        </p:nvCxnSpPr>
        <p:spPr>
          <a:xfrm>
            <a:off x="11217564" y="3994726"/>
            <a:ext cx="0" cy="10252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DA22A8A-51D9-42FD-8239-37091F6DF807}"/>
              </a:ext>
            </a:extLst>
          </p:cNvPr>
          <p:cNvSpPr txBox="1"/>
          <p:nvPr/>
        </p:nvSpPr>
        <p:spPr>
          <a:xfrm>
            <a:off x="10473147" y="3207413"/>
            <a:ext cx="1445491" cy="646331"/>
          </a:xfrm>
          <a:prstGeom prst="rect">
            <a:avLst/>
          </a:prstGeom>
          <a:noFill/>
        </p:spPr>
        <p:txBody>
          <a:bodyPr wrap="square" rtlCol="0">
            <a:spAutoFit/>
          </a:bodyPr>
          <a:lstStyle/>
          <a:p>
            <a:r>
              <a:rPr lang="it-IT" dirty="0"/>
              <a:t>Aumento di anoressia</a:t>
            </a:r>
          </a:p>
        </p:txBody>
      </p:sp>
      <p:sp>
        <p:nvSpPr>
          <p:cNvPr id="13" name="TextBox 12">
            <a:extLst>
              <a:ext uri="{FF2B5EF4-FFF2-40B4-BE49-F238E27FC236}">
                <a16:creationId xmlns:a16="http://schemas.microsoft.com/office/drawing/2014/main" id="{FE111FDC-0235-4EFB-B1A6-4BD3908896A8}"/>
              </a:ext>
            </a:extLst>
          </p:cNvPr>
          <p:cNvSpPr txBox="1"/>
          <p:nvPr/>
        </p:nvSpPr>
        <p:spPr>
          <a:xfrm>
            <a:off x="221672" y="6525491"/>
            <a:ext cx="7139710" cy="307777"/>
          </a:xfrm>
          <a:prstGeom prst="rect">
            <a:avLst/>
          </a:prstGeom>
          <a:noFill/>
        </p:spPr>
        <p:txBody>
          <a:bodyPr wrap="square" rtlCol="0">
            <a:spAutoFit/>
          </a:bodyPr>
          <a:lstStyle/>
          <a:p>
            <a:r>
              <a:rPr lang="en-US" sz="1400" dirty="0"/>
              <a:t>*Garner. Cultural Expectations of Thinness in Women. Psychological Reports, 1980,47,483-491 </a:t>
            </a:r>
            <a:endParaRPr lang="it-IT" sz="1400" dirty="0"/>
          </a:p>
        </p:txBody>
      </p:sp>
      <p:pic>
        <p:nvPicPr>
          <p:cNvPr id="15" name="Picture 14">
            <a:extLst>
              <a:ext uri="{FF2B5EF4-FFF2-40B4-BE49-F238E27FC236}">
                <a16:creationId xmlns:a16="http://schemas.microsoft.com/office/drawing/2014/main" id="{45961AED-B54D-4645-BDD2-6C20EB3468E3}"/>
              </a:ext>
            </a:extLst>
          </p:cNvPr>
          <p:cNvPicPr>
            <a:picLocks noChangeAspect="1"/>
          </p:cNvPicPr>
          <p:nvPr/>
        </p:nvPicPr>
        <p:blipFill>
          <a:blip r:embed="rId4"/>
          <a:stretch>
            <a:fillRect/>
          </a:stretch>
        </p:blipFill>
        <p:spPr>
          <a:xfrm>
            <a:off x="8642493" y="96514"/>
            <a:ext cx="2916816" cy="2177037"/>
          </a:xfrm>
          <a:prstGeom prst="rect">
            <a:avLst/>
          </a:prstGeom>
        </p:spPr>
      </p:pic>
      <p:sp>
        <p:nvSpPr>
          <p:cNvPr id="16" name="TextBox 15">
            <a:extLst>
              <a:ext uri="{FF2B5EF4-FFF2-40B4-BE49-F238E27FC236}">
                <a16:creationId xmlns:a16="http://schemas.microsoft.com/office/drawing/2014/main" id="{D39B73EE-B0C7-4867-8DC3-C85D2AFF9480}"/>
              </a:ext>
            </a:extLst>
          </p:cNvPr>
          <p:cNvSpPr txBox="1"/>
          <p:nvPr/>
        </p:nvSpPr>
        <p:spPr>
          <a:xfrm>
            <a:off x="9088582" y="41429"/>
            <a:ext cx="2664127" cy="369332"/>
          </a:xfrm>
          <a:prstGeom prst="rect">
            <a:avLst/>
          </a:prstGeom>
          <a:noFill/>
        </p:spPr>
        <p:txBody>
          <a:bodyPr wrap="none" rtlCol="0">
            <a:spAutoFit/>
          </a:bodyPr>
          <a:lstStyle/>
          <a:p>
            <a:r>
              <a:rPr lang="it-IT" dirty="0"/>
              <a:t>Aumento articoli su diete*</a:t>
            </a:r>
          </a:p>
        </p:txBody>
      </p:sp>
    </p:spTree>
    <p:extLst>
      <p:ext uri="{BB962C8B-B14F-4D97-AF65-F5344CB8AC3E}">
        <p14:creationId xmlns:p14="http://schemas.microsoft.com/office/powerpoint/2010/main" val="370211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C324D-2912-4C1F-A764-6EBAC20799CA}"/>
              </a:ext>
            </a:extLst>
          </p:cNvPr>
          <p:cNvPicPr>
            <a:picLocks noChangeAspect="1"/>
          </p:cNvPicPr>
          <p:nvPr/>
        </p:nvPicPr>
        <p:blipFill>
          <a:blip r:embed="rId2"/>
          <a:stretch>
            <a:fillRect/>
          </a:stretch>
        </p:blipFill>
        <p:spPr>
          <a:xfrm>
            <a:off x="358680" y="237380"/>
            <a:ext cx="3475950" cy="1312478"/>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45F7990-3AA2-41BA-884D-9D0722A78769}"/>
              </a:ext>
            </a:extLst>
          </p:cNvPr>
          <p:cNvPicPr>
            <a:picLocks noChangeAspect="1"/>
          </p:cNvPicPr>
          <p:nvPr/>
        </p:nvPicPr>
        <p:blipFill>
          <a:blip r:embed="rId3"/>
          <a:stretch>
            <a:fillRect/>
          </a:stretch>
        </p:blipFill>
        <p:spPr>
          <a:xfrm>
            <a:off x="4235879" y="237381"/>
            <a:ext cx="3159323" cy="2358038"/>
          </a:xfrm>
          <a:prstGeom prst="rect">
            <a:avLst/>
          </a:prstGeom>
        </p:spPr>
      </p:pic>
      <p:pic>
        <p:nvPicPr>
          <p:cNvPr id="7" name="Picture 6">
            <a:extLst>
              <a:ext uri="{FF2B5EF4-FFF2-40B4-BE49-F238E27FC236}">
                <a16:creationId xmlns:a16="http://schemas.microsoft.com/office/drawing/2014/main" id="{67CCFF44-66BB-4300-B708-5CD9ECD081B5}"/>
              </a:ext>
            </a:extLst>
          </p:cNvPr>
          <p:cNvPicPr>
            <a:picLocks noChangeAspect="1"/>
          </p:cNvPicPr>
          <p:nvPr/>
        </p:nvPicPr>
        <p:blipFill>
          <a:blip r:embed="rId4"/>
          <a:stretch>
            <a:fillRect/>
          </a:stretch>
        </p:blipFill>
        <p:spPr>
          <a:xfrm>
            <a:off x="290945" y="2765738"/>
            <a:ext cx="9136476" cy="3957613"/>
          </a:xfrm>
          <a:prstGeom prst="rect">
            <a:avLst/>
          </a:prstGeom>
        </p:spPr>
      </p:pic>
      <p:sp>
        <p:nvSpPr>
          <p:cNvPr id="8" name="TextBox 7">
            <a:extLst>
              <a:ext uri="{FF2B5EF4-FFF2-40B4-BE49-F238E27FC236}">
                <a16:creationId xmlns:a16="http://schemas.microsoft.com/office/drawing/2014/main" id="{B9EF4700-3AD4-4147-8159-53E3E300C880}"/>
              </a:ext>
            </a:extLst>
          </p:cNvPr>
          <p:cNvSpPr txBox="1"/>
          <p:nvPr/>
        </p:nvSpPr>
        <p:spPr>
          <a:xfrm>
            <a:off x="8746836" y="3490792"/>
            <a:ext cx="2636982" cy="1384995"/>
          </a:xfrm>
          <a:prstGeom prst="rect">
            <a:avLst/>
          </a:prstGeom>
          <a:noFill/>
        </p:spPr>
        <p:txBody>
          <a:bodyPr wrap="square" rtlCol="0">
            <a:spAutoFit/>
          </a:bodyPr>
          <a:lstStyle/>
          <a:p>
            <a:r>
              <a:rPr lang="it-IT" sz="2800" b="1" dirty="0"/>
              <a:t>C’è un età su cui tutto questo ha più effetto</a:t>
            </a:r>
          </a:p>
        </p:txBody>
      </p:sp>
    </p:spTree>
    <p:extLst>
      <p:ext uri="{BB962C8B-B14F-4D97-AF65-F5344CB8AC3E}">
        <p14:creationId xmlns:p14="http://schemas.microsoft.com/office/powerpoint/2010/main" val="38844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50E2CF-1138-436E-9B60-D803D3333E59}"/>
              </a:ext>
            </a:extLst>
          </p:cNvPr>
          <p:cNvSpPr txBox="1"/>
          <p:nvPr/>
        </p:nvSpPr>
        <p:spPr>
          <a:xfrm>
            <a:off x="413288" y="320298"/>
            <a:ext cx="10616339" cy="523220"/>
          </a:xfrm>
          <a:prstGeom prst="rect">
            <a:avLst/>
          </a:prstGeom>
          <a:noFill/>
        </p:spPr>
        <p:txBody>
          <a:bodyPr wrap="square" rtlCol="0">
            <a:spAutoFit/>
          </a:bodyPr>
          <a:lstStyle/>
          <a:p>
            <a:r>
              <a:rPr lang="it-IT" sz="2800" dirty="0"/>
              <a:t>Non solo nei concorsi di bellezza, ma anche nello sport</a:t>
            </a:r>
          </a:p>
        </p:txBody>
      </p:sp>
      <p:pic>
        <p:nvPicPr>
          <p:cNvPr id="4" name="Picture 3">
            <a:extLst>
              <a:ext uri="{FF2B5EF4-FFF2-40B4-BE49-F238E27FC236}">
                <a16:creationId xmlns:a16="http://schemas.microsoft.com/office/drawing/2014/main" id="{FD7FFAB7-EEB0-4993-8674-6B885FF55FB1}"/>
              </a:ext>
            </a:extLst>
          </p:cNvPr>
          <p:cNvPicPr>
            <a:picLocks noChangeAspect="1"/>
          </p:cNvPicPr>
          <p:nvPr/>
        </p:nvPicPr>
        <p:blipFill>
          <a:blip r:embed="rId2"/>
          <a:stretch>
            <a:fillRect/>
          </a:stretch>
        </p:blipFill>
        <p:spPr>
          <a:xfrm>
            <a:off x="413288" y="1070666"/>
            <a:ext cx="8927161" cy="1967001"/>
          </a:xfrm>
          <a:prstGeom prst="rect">
            <a:avLst/>
          </a:prstGeom>
        </p:spPr>
      </p:pic>
      <p:sp>
        <p:nvSpPr>
          <p:cNvPr id="5" name="TextBox 4">
            <a:extLst>
              <a:ext uri="{FF2B5EF4-FFF2-40B4-BE49-F238E27FC236}">
                <a16:creationId xmlns:a16="http://schemas.microsoft.com/office/drawing/2014/main" id="{66C9817B-95A4-499F-A9CE-F4E08060A01E}"/>
              </a:ext>
            </a:extLst>
          </p:cNvPr>
          <p:cNvSpPr txBox="1"/>
          <p:nvPr/>
        </p:nvSpPr>
        <p:spPr>
          <a:xfrm>
            <a:off x="5300420" y="5133681"/>
            <a:ext cx="6028841" cy="1200329"/>
          </a:xfrm>
          <a:prstGeom prst="rect">
            <a:avLst/>
          </a:prstGeom>
          <a:noFill/>
        </p:spPr>
        <p:txBody>
          <a:bodyPr wrap="square" rtlCol="0">
            <a:spAutoFit/>
          </a:bodyPr>
          <a:lstStyle/>
          <a:p>
            <a:r>
              <a:rPr lang="en-US" b="0" i="0" dirty="0">
                <a:solidFill>
                  <a:srgbClr val="202122"/>
                </a:solidFill>
                <a:effectLst/>
                <a:latin typeface="Arial" panose="020B0604020202020204" pitchFamily="34" charset="0"/>
              </a:rPr>
              <a:t>American television channels broadcasting gymnastics competitions, such as </a:t>
            </a:r>
            <a:r>
              <a:rPr lang="en-US" b="0" i="0" u="none" strike="noStrike" dirty="0">
                <a:solidFill>
                  <a:srgbClr val="0645AD"/>
                </a:solidFill>
                <a:effectLst/>
                <a:latin typeface="Arial" panose="020B0604020202020204" pitchFamily="34" charset="0"/>
                <a:hlinkClick r:id="rId3" tooltip="NBC"/>
              </a:rPr>
              <a:t>NBC-TV</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4" tooltip="American Broadcasting Company"/>
              </a:rPr>
              <a:t>ABC-TV</a:t>
            </a:r>
            <a:r>
              <a:rPr lang="en-US" b="0" i="0" dirty="0">
                <a:solidFill>
                  <a:srgbClr val="202122"/>
                </a:solidFill>
                <a:effectLst/>
                <a:latin typeface="Arial" panose="020B0604020202020204" pitchFamily="34" charset="0"/>
              </a:rPr>
              <a:t>, stopped commenting about or listing gymnasts' weights in captions in the mid-1990s.</a:t>
            </a:r>
            <a:endParaRPr lang="it-IT" dirty="0"/>
          </a:p>
        </p:txBody>
      </p:sp>
      <p:pic>
        <p:nvPicPr>
          <p:cNvPr id="6146" name="Picture 2" descr="Ginnastica Story, Dannate malattie/1: Christy Henrich - Paperblog">
            <a:extLst>
              <a:ext uri="{FF2B5EF4-FFF2-40B4-BE49-F238E27FC236}">
                <a16:creationId xmlns:a16="http://schemas.microsoft.com/office/drawing/2014/main" id="{FE67FAC3-D723-4FDF-864C-29354C1E3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68" y="3337141"/>
            <a:ext cx="438150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537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1D19E1-52F4-4A33-8313-B2E29F40727A}"/>
              </a:ext>
            </a:extLst>
          </p:cNvPr>
          <p:cNvPicPr>
            <a:picLocks noChangeAspect="1"/>
          </p:cNvPicPr>
          <p:nvPr/>
        </p:nvPicPr>
        <p:blipFill>
          <a:blip r:embed="rId2"/>
          <a:stretch>
            <a:fillRect/>
          </a:stretch>
        </p:blipFill>
        <p:spPr>
          <a:xfrm>
            <a:off x="221515" y="62824"/>
            <a:ext cx="6354934" cy="1790897"/>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44B0C9DD-0DD4-4768-B30E-B4756EE7E832}"/>
              </a:ext>
            </a:extLst>
          </p:cNvPr>
          <p:cNvPicPr>
            <a:picLocks noChangeAspect="1"/>
          </p:cNvPicPr>
          <p:nvPr/>
        </p:nvPicPr>
        <p:blipFill>
          <a:blip r:embed="rId3"/>
          <a:stretch>
            <a:fillRect/>
          </a:stretch>
        </p:blipFill>
        <p:spPr>
          <a:xfrm>
            <a:off x="221515" y="2159377"/>
            <a:ext cx="7694049" cy="4456918"/>
          </a:xfrm>
          <a:prstGeom prst="rect">
            <a:avLst/>
          </a:prstGeom>
        </p:spPr>
      </p:pic>
    </p:spTree>
    <p:extLst>
      <p:ext uri="{BB962C8B-B14F-4D97-AF65-F5344CB8AC3E}">
        <p14:creationId xmlns:p14="http://schemas.microsoft.com/office/powerpoint/2010/main" val="70748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BC4AA-F6D4-4BC5-BDF3-350D66EDFD8D}"/>
              </a:ext>
            </a:extLst>
          </p:cNvPr>
          <p:cNvPicPr>
            <a:picLocks noChangeAspect="1"/>
          </p:cNvPicPr>
          <p:nvPr/>
        </p:nvPicPr>
        <p:blipFill>
          <a:blip r:embed="rId2"/>
          <a:stretch>
            <a:fillRect/>
          </a:stretch>
        </p:blipFill>
        <p:spPr>
          <a:xfrm>
            <a:off x="4166918" y="1371330"/>
            <a:ext cx="3295239" cy="4963200"/>
          </a:xfrm>
          <a:prstGeom prst="rect">
            <a:avLst/>
          </a:prstGeom>
        </p:spPr>
      </p:pic>
      <p:sp>
        <p:nvSpPr>
          <p:cNvPr id="4" name="TextBox 3">
            <a:extLst>
              <a:ext uri="{FF2B5EF4-FFF2-40B4-BE49-F238E27FC236}">
                <a16:creationId xmlns:a16="http://schemas.microsoft.com/office/drawing/2014/main" id="{14103F79-EE2C-45FF-9BDD-EA472D45AAD5}"/>
              </a:ext>
            </a:extLst>
          </p:cNvPr>
          <p:cNvSpPr txBox="1"/>
          <p:nvPr/>
        </p:nvSpPr>
        <p:spPr>
          <a:xfrm>
            <a:off x="223157" y="239486"/>
            <a:ext cx="7447616" cy="584775"/>
          </a:xfrm>
          <a:prstGeom prst="rect">
            <a:avLst/>
          </a:prstGeom>
          <a:noFill/>
        </p:spPr>
        <p:txBody>
          <a:bodyPr wrap="none" rtlCol="0">
            <a:spAutoFit/>
          </a:bodyPr>
          <a:lstStyle/>
          <a:p>
            <a:r>
              <a:rPr lang="it-IT" sz="3200" b="1" dirty="0">
                <a:solidFill>
                  <a:srgbClr val="0070C0"/>
                </a:solidFill>
              </a:rPr>
              <a:t>I DISTURBI DELLA CONDOTTA ALIMENTARE</a:t>
            </a:r>
          </a:p>
        </p:txBody>
      </p:sp>
    </p:spTree>
    <p:extLst>
      <p:ext uri="{BB962C8B-B14F-4D97-AF65-F5344CB8AC3E}">
        <p14:creationId xmlns:p14="http://schemas.microsoft.com/office/powerpoint/2010/main" val="2004337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1C35D7-9946-401D-8E1C-E2382AF12758}"/>
              </a:ext>
            </a:extLst>
          </p:cNvPr>
          <p:cNvPicPr>
            <a:picLocks noChangeAspect="1"/>
          </p:cNvPicPr>
          <p:nvPr/>
        </p:nvPicPr>
        <p:blipFill>
          <a:blip r:embed="rId2"/>
          <a:stretch>
            <a:fillRect/>
          </a:stretch>
        </p:blipFill>
        <p:spPr>
          <a:xfrm>
            <a:off x="239993" y="555136"/>
            <a:ext cx="7678006" cy="4460209"/>
          </a:xfrm>
          <a:prstGeom prst="rect">
            <a:avLst/>
          </a:prstGeom>
        </p:spPr>
      </p:pic>
      <p:sp>
        <p:nvSpPr>
          <p:cNvPr id="4" name="TextBox 3">
            <a:extLst>
              <a:ext uri="{FF2B5EF4-FFF2-40B4-BE49-F238E27FC236}">
                <a16:creationId xmlns:a16="http://schemas.microsoft.com/office/drawing/2014/main" id="{BE97E30E-C35E-4596-8A36-CF16B22E0FA8}"/>
              </a:ext>
            </a:extLst>
          </p:cNvPr>
          <p:cNvSpPr txBox="1"/>
          <p:nvPr/>
        </p:nvSpPr>
        <p:spPr>
          <a:xfrm>
            <a:off x="831273" y="6091382"/>
            <a:ext cx="4972900" cy="369332"/>
          </a:xfrm>
          <a:prstGeom prst="rect">
            <a:avLst/>
          </a:prstGeom>
          <a:noFill/>
        </p:spPr>
        <p:txBody>
          <a:bodyPr wrap="none" rtlCol="0">
            <a:spAutoFit/>
          </a:bodyPr>
          <a:lstStyle/>
          <a:p>
            <a:r>
              <a:rPr lang="it-IT" dirty="0"/>
              <a:t>D’altra parte anche la pubertà si è anticipata un po’</a:t>
            </a:r>
          </a:p>
        </p:txBody>
      </p:sp>
    </p:spTree>
    <p:extLst>
      <p:ext uri="{BB962C8B-B14F-4D97-AF65-F5344CB8AC3E}">
        <p14:creationId xmlns:p14="http://schemas.microsoft.com/office/powerpoint/2010/main" val="4074292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50563" y="827650"/>
            <a:ext cx="9879205" cy="4524315"/>
          </a:xfrm>
          <a:prstGeom prst="rect">
            <a:avLst/>
          </a:prstGeom>
        </p:spPr>
        <p:txBody>
          <a:bodyPr wrap="square">
            <a:spAutoFit/>
          </a:bodyPr>
          <a:lstStyle/>
          <a:p>
            <a:r>
              <a:rPr lang="it-IT" sz="3600" dirty="0"/>
              <a:t>L’aspetto corporeo è sempre più un simbolo di stato</a:t>
            </a:r>
          </a:p>
          <a:p>
            <a:endParaRPr lang="it-IT" sz="3600" dirty="0"/>
          </a:p>
          <a:p>
            <a:r>
              <a:rPr lang="it-IT" sz="3600" dirty="0"/>
              <a:t>Il corpo è più in mostra e si presta ad apprezzamenti e confronti</a:t>
            </a:r>
          </a:p>
          <a:p>
            <a:r>
              <a:rPr lang="it-IT" sz="3600" dirty="0"/>
              <a:t>Da parte degli altri</a:t>
            </a:r>
          </a:p>
          <a:p>
            <a:endParaRPr lang="it-IT" sz="3600" dirty="0"/>
          </a:p>
          <a:p>
            <a:r>
              <a:rPr lang="it-IT" sz="3600" dirty="0"/>
              <a:t>Se non corrisponde a quello che si desidera, diventa fonte di disagio, malessere fino all’autolesionismo</a:t>
            </a:r>
          </a:p>
        </p:txBody>
      </p:sp>
    </p:spTree>
    <p:extLst>
      <p:ext uri="{BB962C8B-B14F-4D97-AF65-F5344CB8AC3E}">
        <p14:creationId xmlns:p14="http://schemas.microsoft.com/office/powerpoint/2010/main" val="460303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45F2D-4754-46CB-A57B-052F54F80BE0}"/>
              </a:ext>
            </a:extLst>
          </p:cNvPr>
          <p:cNvPicPr>
            <a:picLocks noChangeAspect="1"/>
          </p:cNvPicPr>
          <p:nvPr/>
        </p:nvPicPr>
        <p:blipFill>
          <a:blip r:embed="rId2"/>
          <a:stretch>
            <a:fillRect/>
          </a:stretch>
        </p:blipFill>
        <p:spPr>
          <a:xfrm>
            <a:off x="335955" y="253140"/>
            <a:ext cx="8281103" cy="1726337"/>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35CCD935-5D49-4548-92BC-D194720B12CB}"/>
              </a:ext>
            </a:extLst>
          </p:cNvPr>
          <p:cNvPicPr>
            <a:picLocks noChangeAspect="1"/>
          </p:cNvPicPr>
          <p:nvPr/>
        </p:nvPicPr>
        <p:blipFill>
          <a:blip r:embed="rId3"/>
          <a:stretch>
            <a:fillRect/>
          </a:stretch>
        </p:blipFill>
        <p:spPr>
          <a:xfrm>
            <a:off x="2862715" y="2230618"/>
            <a:ext cx="5754343" cy="4472146"/>
          </a:xfrm>
          <a:prstGeom prst="rect">
            <a:avLst/>
          </a:prstGeom>
        </p:spPr>
      </p:pic>
      <p:sp>
        <p:nvSpPr>
          <p:cNvPr id="9" name="TextBox 8">
            <a:extLst>
              <a:ext uri="{FF2B5EF4-FFF2-40B4-BE49-F238E27FC236}">
                <a16:creationId xmlns:a16="http://schemas.microsoft.com/office/drawing/2014/main" id="{732940D9-1278-4AEC-8DAA-535AB9887718}"/>
              </a:ext>
            </a:extLst>
          </p:cNvPr>
          <p:cNvSpPr txBox="1"/>
          <p:nvPr/>
        </p:nvSpPr>
        <p:spPr>
          <a:xfrm>
            <a:off x="8896027" y="212670"/>
            <a:ext cx="1777139" cy="369332"/>
          </a:xfrm>
          <a:prstGeom prst="rect">
            <a:avLst/>
          </a:prstGeom>
          <a:noFill/>
        </p:spPr>
        <p:txBody>
          <a:bodyPr wrap="square" rtlCol="0">
            <a:spAutoFit/>
          </a:bodyPr>
          <a:lstStyle/>
          <a:p>
            <a:r>
              <a:rPr lang="it-IT" dirty="0" err="1"/>
              <a:t>Pediatrics</a:t>
            </a:r>
            <a:r>
              <a:rPr lang="it-IT" dirty="0"/>
              <a:t> 2013</a:t>
            </a:r>
          </a:p>
        </p:txBody>
      </p:sp>
    </p:spTree>
    <p:extLst>
      <p:ext uri="{BB962C8B-B14F-4D97-AF65-F5344CB8AC3E}">
        <p14:creationId xmlns:p14="http://schemas.microsoft.com/office/powerpoint/2010/main" val="1653719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4ECD7-F3D6-452F-B2D3-967CAFE84696}"/>
              </a:ext>
            </a:extLst>
          </p:cNvPr>
          <p:cNvPicPr>
            <a:picLocks noChangeAspect="1"/>
          </p:cNvPicPr>
          <p:nvPr/>
        </p:nvPicPr>
        <p:blipFill>
          <a:blip r:embed="rId2"/>
          <a:stretch>
            <a:fillRect/>
          </a:stretch>
        </p:blipFill>
        <p:spPr>
          <a:xfrm>
            <a:off x="2978522" y="1070768"/>
            <a:ext cx="6234955" cy="5063332"/>
          </a:xfrm>
          <a:prstGeom prst="rect">
            <a:avLst/>
          </a:prstGeom>
        </p:spPr>
      </p:pic>
      <p:sp>
        <p:nvSpPr>
          <p:cNvPr id="4" name="TextBox 3">
            <a:extLst>
              <a:ext uri="{FF2B5EF4-FFF2-40B4-BE49-F238E27FC236}">
                <a16:creationId xmlns:a16="http://schemas.microsoft.com/office/drawing/2014/main" id="{BC75C33C-FFC1-4E5E-8451-8CF8BF85F96E}"/>
              </a:ext>
            </a:extLst>
          </p:cNvPr>
          <p:cNvSpPr txBox="1"/>
          <p:nvPr/>
        </p:nvSpPr>
        <p:spPr>
          <a:xfrm>
            <a:off x="408214" y="6319157"/>
            <a:ext cx="8517973" cy="461665"/>
          </a:xfrm>
          <a:prstGeom prst="rect">
            <a:avLst/>
          </a:prstGeom>
          <a:noFill/>
        </p:spPr>
        <p:txBody>
          <a:bodyPr wrap="none" rtlCol="0">
            <a:spAutoFit/>
          </a:bodyPr>
          <a:lstStyle/>
          <a:p>
            <a:r>
              <a:rPr lang="it-IT" sz="2400" dirty="0"/>
              <a:t>Scala </a:t>
            </a:r>
            <a:r>
              <a:rPr lang="it-IT" sz="2400" dirty="0" err="1"/>
              <a:t>visu</a:t>
            </a:r>
            <a:r>
              <a:rPr lang="it-IT" sz="2400" dirty="0"/>
              <a:t>-analogica per misurare la percezione della propria forma</a:t>
            </a:r>
          </a:p>
        </p:txBody>
      </p:sp>
      <p:sp>
        <p:nvSpPr>
          <p:cNvPr id="5" name="TextBox 4">
            <a:extLst>
              <a:ext uri="{FF2B5EF4-FFF2-40B4-BE49-F238E27FC236}">
                <a16:creationId xmlns:a16="http://schemas.microsoft.com/office/drawing/2014/main" id="{0595071F-2DEF-4E99-BBBB-85A6CA281D12}"/>
              </a:ext>
            </a:extLst>
          </p:cNvPr>
          <p:cNvSpPr txBox="1"/>
          <p:nvPr/>
        </p:nvSpPr>
        <p:spPr>
          <a:xfrm>
            <a:off x="185057" y="136853"/>
            <a:ext cx="10771414" cy="646331"/>
          </a:xfrm>
          <a:prstGeom prst="rect">
            <a:avLst/>
          </a:prstGeom>
          <a:noFill/>
        </p:spPr>
        <p:txBody>
          <a:bodyPr wrap="square" rtlCol="0">
            <a:spAutoFit/>
          </a:bodyPr>
          <a:lstStyle/>
          <a:p>
            <a:r>
              <a:rPr lang="it-IT" sz="3600" b="1" dirty="0">
                <a:solidFill>
                  <a:srgbClr val="0070C0"/>
                </a:solidFill>
              </a:rPr>
              <a:t>PERCEZIONE ALTERATA DELLE PROPRIE FORME</a:t>
            </a:r>
          </a:p>
        </p:txBody>
      </p:sp>
    </p:spTree>
    <p:extLst>
      <p:ext uri="{BB962C8B-B14F-4D97-AF65-F5344CB8AC3E}">
        <p14:creationId xmlns:p14="http://schemas.microsoft.com/office/powerpoint/2010/main" val="1152465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7DDC17-3C74-41C3-8C3D-43B0D7EF7241}"/>
              </a:ext>
            </a:extLst>
          </p:cNvPr>
          <p:cNvSpPr txBox="1"/>
          <p:nvPr/>
        </p:nvSpPr>
        <p:spPr>
          <a:xfrm>
            <a:off x="1317701" y="3305571"/>
            <a:ext cx="9321400" cy="1323439"/>
          </a:xfrm>
          <a:prstGeom prst="rect">
            <a:avLst/>
          </a:prstGeom>
          <a:noFill/>
        </p:spPr>
        <p:txBody>
          <a:bodyPr wrap="square" rtlCol="0">
            <a:spAutoFit/>
          </a:bodyPr>
          <a:lstStyle/>
          <a:p>
            <a:pPr marL="285750" indent="-285750">
              <a:buFontTx/>
              <a:buChar char="-"/>
            </a:pPr>
            <a:r>
              <a:rPr lang="it-IT" sz="2000" dirty="0"/>
              <a:t>Episodi di </a:t>
            </a:r>
            <a:r>
              <a:rPr lang="it-IT" sz="2000" dirty="0" err="1"/>
              <a:t>binge</a:t>
            </a:r>
            <a:r>
              <a:rPr lang="it-IT" sz="2000" dirty="0"/>
              <a:t> </a:t>
            </a:r>
            <a:r>
              <a:rPr lang="it-IT" sz="2000" dirty="0" err="1"/>
              <a:t>eating</a:t>
            </a:r>
            <a:endParaRPr lang="it-IT" sz="2000" dirty="0"/>
          </a:p>
          <a:p>
            <a:pPr marL="285750" indent="-285750">
              <a:buFontTx/>
              <a:buChar char="-"/>
            </a:pPr>
            <a:r>
              <a:rPr lang="it-IT" sz="2000" dirty="0"/>
              <a:t>Metodi inappropriati per compensare il </a:t>
            </a:r>
            <a:r>
              <a:rPr lang="it-IT" sz="2000" dirty="0" err="1"/>
              <a:t>binge</a:t>
            </a:r>
            <a:r>
              <a:rPr lang="it-IT" sz="2000" dirty="0"/>
              <a:t> </a:t>
            </a:r>
            <a:r>
              <a:rPr lang="it-IT" sz="2000" dirty="0" err="1"/>
              <a:t>eating</a:t>
            </a:r>
            <a:endParaRPr lang="it-IT" sz="2000" dirty="0"/>
          </a:p>
          <a:p>
            <a:pPr marL="285750" indent="-285750">
              <a:buFontTx/>
              <a:buChar char="-"/>
            </a:pPr>
            <a:r>
              <a:rPr lang="it-IT" sz="2000" dirty="0"/>
              <a:t>Percezione del peso e del corpo condizionante l’autostima. BMI può essere normale</a:t>
            </a:r>
          </a:p>
          <a:p>
            <a:pPr marL="285750" indent="-285750">
              <a:buFontTx/>
              <a:buChar char="-"/>
            </a:pPr>
            <a:r>
              <a:rPr lang="it-IT" sz="2000" dirty="0"/>
              <a:t>In media almeno una volta a settimana per 3 mesi</a:t>
            </a:r>
          </a:p>
        </p:txBody>
      </p:sp>
      <p:sp>
        <p:nvSpPr>
          <p:cNvPr id="3" name="TextBox 2">
            <a:extLst>
              <a:ext uri="{FF2B5EF4-FFF2-40B4-BE49-F238E27FC236}">
                <a16:creationId xmlns:a16="http://schemas.microsoft.com/office/drawing/2014/main" id="{13F15D9E-98E5-4607-B160-0A4F69BD9D8F}"/>
              </a:ext>
            </a:extLst>
          </p:cNvPr>
          <p:cNvSpPr txBox="1"/>
          <p:nvPr/>
        </p:nvSpPr>
        <p:spPr>
          <a:xfrm>
            <a:off x="185057" y="136853"/>
            <a:ext cx="11586688" cy="646331"/>
          </a:xfrm>
          <a:prstGeom prst="rect">
            <a:avLst/>
          </a:prstGeom>
          <a:noFill/>
        </p:spPr>
        <p:txBody>
          <a:bodyPr wrap="square" rtlCol="0">
            <a:spAutoFit/>
          </a:bodyPr>
          <a:lstStyle/>
          <a:p>
            <a:r>
              <a:rPr lang="it-IT" sz="3600" b="1" dirty="0">
                <a:solidFill>
                  <a:srgbClr val="0070C0"/>
                </a:solidFill>
              </a:rPr>
              <a:t>LA DIAGNOSI: pensarci: in adolescenza prognosi migliore</a:t>
            </a:r>
          </a:p>
        </p:txBody>
      </p:sp>
      <p:sp>
        <p:nvSpPr>
          <p:cNvPr id="4" name="TextBox 3">
            <a:extLst>
              <a:ext uri="{FF2B5EF4-FFF2-40B4-BE49-F238E27FC236}">
                <a16:creationId xmlns:a16="http://schemas.microsoft.com/office/drawing/2014/main" id="{EDFB6D48-EEAF-418B-8E70-3F52F643F887}"/>
              </a:ext>
            </a:extLst>
          </p:cNvPr>
          <p:cNvSpPr txBox="1"/>
          <p:nvPr/>
        </p:nvSpPr>
        <p:spPr>
          <a:xfrm>
            <a:off x="185057" y="858326"/>
            <a:ext cx="704039" cy="584775"/>
          </a:xfrm>
          <a:prstGeom prst="rect">
            <a:avLst/>
          </a:prstGeom>
          <a:noFill/>
        </p:spPr>
        <p:txBody>
          <a:bodyPr wrap="none" rtlCol="0">
            <a:spAutoFit/>
          </a:bodyPr>
          <a:lstStyle/>
          <a:p>
            <a:r>
              <a:rPr lang="it-IT" sz="3200" b="1" dirty="0">
                <a:solidFill>
                  <a:srgbClr val="C00000"/>
                </a:solidFill>
              </a:rPr>
              <a:t>AN</a:t>
            </a:r>
          </a:p>
        </p:txBody>
      </p:sp>
      <p:sp>
        <p:nvSpPr>
          <p:cNvPr id="5" name="TextBox 4">
            <a:extLst>
              <a:ext uri="{FF2B5EF4-FFF2-40B4-BE49-F238E27FC236}">
                <a16:creationId xmlns:a16="http://schemas.microsoft.com/office/drawing/2014/main" id="{498926BD-2933-478D-94AF-5617D88C7A0A}"/>
              </a:ext>
            </a:extLst>
          </p:cNvPr>
          <p:cNvSpPr txBox="1"/>
          <p:nvPr/>
        </p:nvSpPr>
        <p:spPr>
          <a:xfrm>
            <a:off x="1319385" y="874455"/>
            <a:ext cx="10315227" cy="2246769"/>
          </a:xfrm>
          <a:prstGeom prst="rect">
            <a:avLst/>
          </a:prstGeom>
          <a:noFill/>
        </p:spPr>
        <p:txBody>
          <a:bodyPr wrap="square" rtlCol="0">
            <a:spAutoFit/>
          </a:bodyPr>
          <a:lstStyle/>
          <a:p>
            <a:pPr marL="285750" indent="-285750">
              <a:buFontTx/>
              <a:buChar char="-"/>
            </a:pPr>
            <a:r>
              <a:rPr lang="it-IT" sz="2000" dirty="0"/>
              <a:t>Persistente restrizione alimentare con conseguente basso BMI</a:t>
            </a:r>
          </a:p>
          <a:p>
            <a:pPr marL="285750" indent="-285750">
              <a:buFontTx/>
              <a:buChar char="-"/>
            </a:pPr>
            <a:r>
              <a:rPr lang="it-IT" sz="2000" dirty="0"/>
              <a:t>Paura di prendere peso o comportamento costantemente evitante il guadagno ponderale (controllo anche su come vengono cucinati i cibi)</a:t>
            </a:r>
          </a:p>
          <a:p>
            <a:pPr marL="285750" indent="-285750">
              <a:buFontTx/>
              <a:buChar char="-"/>
            </a:pPr>
            <a:r>
              <a:rPr lang="it-IT" sz="2000" dirty="0"/>
              <a:t>Disturbo di percezione del proprio peso e forma corporea (con conseguenze sull’autostima)</a:t>
            </a:r>
          </a:p>
          <a:p>
            <a:pPr marL="742950" lvl="1" indent="-285750">
              <a:buFontTx/>
              <a:buChar char="-"/>
            </a:pPr>
            <a:r>
              <a:rPr lang="it-IT" sz="2000" dirty="0"/>
              <a:t>Sottotipo restrittivo (esordio più precoce e prognosi migliore)</a:t>
            </a:r>
          </a:p>
          <a:p>
            <a:pPr marL="742950" lvl="1" indent="-285750">
              <a:buFontTx/>
              <a:buChar char="-"/>
            </a:pPr>
            <a:r>
              <a:rPr lang="it-IT" sz="2000" dirty="0"/>
              <a:t>Sottotipo </a:t>
            </a:r>
            <a:r>
              <a:rPr lang="it-IT" sz="2000" dirty="0" err="1"/>
              <a:t>binge</a:t>
            </a:r>
            <a:r>
              <a:rPr lang="it-IT" sz="2000" dirty="0"/>
              <a:t> </a:t>
            </a:r>
            <a:r>
              <a:rPr lang="it-IT" sz="2000" dirty="0" err="1"/>
              <a:t>eating</a:t>
            </a:r>
            <a:r>
              <a:rPr lang="it-IT" sz="2000" dirty="0"/>
              <a:t>/</a:t>
            </a:r>
            <a:r>
              <a:rPr lang="it-IT" sz="2000" dirty="0" err="1"/>
              <a:t>purging</a:t>
            </a:r>
            <a:endParaRPr lang="it-IT" sz="2000" dirty="0"/>
          </a:p>
          <a:p>
            <a:r>
              <a:rPr lang="it-IT" sz="2000" dirty="0"/>
              <a:t>Prognosi meglio in adolescenza che in adulto. </a:t>
            </a:r>
          </a:p>
        </p:txBody>
      </p:sp>
      <p:sp>
        <p:nvSpPr>
          <p:cNvPr id="6" name="TextBox 5">
            <a:extLst>
              <a:ext uri="{FF2B5EF4-FFF2-40B4-BE49-F238E27FC236}">
                <a16:creationId xmlns:a16="http://schemas.microsoft.com/office/drawing/2014/main" id="{85EA0069-CD82-4E50-8885-57F878A1A756}"/>
              </a:ext>
            </a:extLst>
          </p:cNvPr>
          <p:cNvSpPr txBox="1"/>
          <p:nvPr/>
        </p:nvSpPr>
        <p:spPr>
          <a:xfrm>
            <a:off x="167424" y="3224040"/>
            <a:ext cx="686406" cy="584775"/>
          </a:xfrm>
          <a:prstGeom prst="rect">
            <a:avLst/>
          </a:prstGeom>
          <a:noFill/>
        </p:spPr>
        <p:txBody>
          <a:bodyPr wrap="none" rtlCol="0">
            <a:spAutoFit/>
          </a:bodyPr>
          <a:lstStyle/>
          <a:p>
            <a:r>
              <a:rPr lang="it-IT" sz="3200" b="1" dirty="0">
                <a:solidFill>
                  <a:srgbClr val="C00000"/>
                </a:solidFill>
              </a:rPr>
              <a:t>BN</a:t>
            </a:r>
          </a:p>
        </p:txBody>
      </p:sp>
      <p:sp>
        <p:nvSpPr>
          <p:cNvPr id="7" name="TextBox 6">
            <a:extLst>
              <a:ext uri="{FF2B5EF4-FFF2-40B4-BE49-F238E27FC236}">
                <a16:creationId xmlns:a16="http://schemas.microsoft.com/office/drawing/2014/main" id="{18907B39-0B2F-44B7-B8A7-F479A8A819A7}"/>
              </a:ext>
            </a:extLst>
          </p:cNvPr>
          <p:cNvSpPr txBox="1"/>
          <p:nvPr/>
        </p:nvSpPr>
        <p:spPr>
          <a:xfrm>
            <a:off x="135096" y="4609775"/>
            <a:ext cx="5728684" cy="584775"/>
          </a:xfrm>
          <a:prstGeom prst="rect">
            <a:avLst/>
          </a:prstGeom>
          <a:noFill/>
        </p:spPr>
        <p:txBody>
          <a:bodyPr wrap="none" rtlCol="0">
            <a:spAutoFit/>
          </a:bodyPr>
          <a:lstStyle/>
          <a:p>
            <a:r>
              <a:rPr lang="it-IT" sz="3200" b="1" dirty="0">
                <a:solidFill>
                  <a:srgbClr val="C00000"/>
                </a:solidFill>
              </a:rPr>
              <a:t>D da alimentazione incontrollata</a:t>
            </a:r>
          </a:p>
        </p:txBody>
      </p:sp>
      <p:sp>
        <p:nvSpPr>
          <p:cNvPr id="9" name="TextBox 8">
            <a:extLst>
              <a:ext uri="{FF2B5EF4-FFF2-40B4-BE49-F238E27FC236}">
                <a16:creationId xmlns:a16="http://schemas.microsoft.com/office/drawing/2014/main" id="{405DDF13-EE55-45AA-8D3E-2737595D819D}"/>
              </a:ext>
            </a:extLst>
          </p:cNvPr>
          <p:cNvSpPr txBox="1"/>
          <p:nvPr/>
        </p:nvSpPr>
        <p:spPr>
          <a:xfrm>
            <a:off x="752764" y="5131193"/>
            <a:ext cx="10090727" cy="1631216"/>
          </a:xfrm>
          <a:prstGeom prst="rect">
            <a:avLst/>
          </a:prstGeom>
          <a:noFill/>
        </p:spPr>
        <p:txBody>
          <a:bodyPr wrap="square" rtlCol="0">
            <a:spAutoFit/>
          </a:bodyPr>
          <a:lstStyle/>
          <a:p>
            <a:r>
              <a:rPr lang="it-IT" sz="2000" dirty="0"/>
              <a:t>• Ricorrenti abbuffate, associato alla sensazione di perdere il controllo durante l’episodio</a:t>
            </a:r>
          </a:p>
          <a:p>
            <a:r>
              <a:rPr lang="it-IT" sz="2000" dirty="0"/>
              <a:t>• Mangiare molto più rapidamente del normale, fino a sentirsi spiacevolmente pieni, sentirsi disgustati verso se stessi, depressi o molto in colpa dopo l’episodio.</a:t>
            </a:r>
          </a:p>
          <a:p>
            <a:r>
              <a:rPr lang="it-IT" sz="2000" dirty="0"/>
              <a:t>• L’abbuffata si verifica, in media, almeno una volta alla settimana per 3 mesi.</a:t>
            </a:r>
          </a:p>
          <a:p>
            <a:r>
              <a:rPr lang="it-IT" sz="2000" dirty="0"/>
              <a:t>• L’abbuffata non è associata alla messa in atto sistematica di condotte compensatorie</a:t>
            </a:r>
          </a:p>
        </p:txBody>
      </p:sp>
    </p:spTree>
    <p:extLst>
      <p:ext uri="{BB962C8B-B14F-4D97-AF65-F5344CB8AC3E}">
        <p14:creationId xmlns:p14="http://schemas.microsoft.com/office/powerpoint/2010/main" val="1114552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E15CF0-440B-4545-807B-072F8AFBC7AD}"/>
              </a:ext>
            </a:extLst>
          </p:cNvPr>
          <p:cNvSpPr txBox="1"/>
          <p:nvPr/>
        </p:nvSpPr>
        <p:spPr>
          <a:xfrm>
            <a:off x="197722" y="153261"/>
            <a:ext cx="11704976" cy="6463308"/>
          </a:xfrm>
          <a:prstGeom prst="rect">
            <a:avLst/>
          </a:prstGeom>
          <a:noFill/>
        </p:spPr>
        <p:txBody>
          <a:bodyPr wrap="square">
            <a:spAutoFit/>
          </a:bodyPr>
          <a:lstStyle/>
          <a:p>
            <a:pPr algn="l">
              <a:spcBef>
                <a:spcPts val="1200"/>
              </a:spcBef>
            </a:pPr>
            <a:r>
              <a:rPr lang="it-IT" sz="3200" b="1" i="0" u="none" strike="noStrike" baseline="0" dirty="0">
                <a:solidFill>
                  <a:srgbClr val="C00000"/>
                </a:solidFill>
              </a:rPr>
              <a:t>Disturbi alimentari non altrimenti specificati</a:t>
            </a:r>
          </a:p>
          <a:p>
            <a:pPr algn="l">
              <a:spcBef>
                <a:spcPts val="1200"/>
              </a:spcBef>
            </a:pPr>
            <a:r>
              <a:rPr lang="it-IT" sz="2400" b="0" i="0" u="none" strike="noStrike" baseline="0" dirty="0"/>
              <a:t>Caratteristiche simili ai disturbi classici, ma si differenziano per l’entità della sintomatologia o per la combinazione di caratteristiche di disturbi differenti.</a:t>
            </a:r>
          </a:p>
          <a:p>
            <a:pPr algn="l">
              <a:spcBef>
                <a:spcPts val="1200"/>
              </a:spcBef>
            </a:pPr>
            <a:r>
              <a:rPr lang="it-IT" sz="2400" b="0" i="0" u="none" strike="noStrike" baseline="0" dirty="0"/>
              <a:t>Nell’infanzia, assumono delle connotazioni specifiche e differenti dalle manifestazioni tipiche dell’adolescenza e dell’età adulta</a:t>
            </a:r>
            <a:r>
              <a:rPr lang="it-IT" sz="2400" dirty="0"/>
              <a:t> (</a:t>
            </a:r>
            <a:r>
              <a:rPr lang="it-IT" sz="2400" b="0" i="0" u="none" strike="noStrike" baseline="0" dirty="0"/>
              <a:t>l’insoddisfazione per la forma corporea e la paura di ingrassare raramente sono presenti ed espresse</a:t>
            </a:r>
            <a:r>
              <a:rPr lang="it-IT" sz="2400" dirty="0"/>
              <a:t>).</a:t>
            </a:r>
          </a:p>
          <a:p>
            <a:pPr algn="l">
              <a:spcBef>
                <a:spcPts val="1200"/>
              </a:spcBef>
            </a:pPr>
            <a:r>
              <a:rPr lang="it-IT" sz="2400" b="0" i="0" u="none" strike="noStrike" baseline="0" dirty="0"/>
              <a:t>• </a:t>
            </a:r>
            <a:r>
              <a:rPr lang="it-IT" sz="2400" b="1" i="0" u="none" strike="noStrike" baseline="0" dirty="0"/>
              <a:t>Disturbo emotivo di evitamento da cibo</a:t>
            </a:r>
            <a:r>
              <a:rPr lang="it-IT" sz="2400" b="0" i="0" u="none" strike="noStrike" baseline="0" dirty="0"/>
              <a:t>: evitamento marcato del cibo e conseguente perdita di peso.</a:t>
            </a:r>
          </a:p>
          <a:p>
            <a:pPr algn="l">
              <a:spcBef>
                <a:spcPts val="1200"/>
              </a:spcBef>
            </a:pPr>
            <a:r>
              <a:rPr lang="it-IT" sz="2400" b="0" i="0" u="none" strike="noStrike" baseline="0" dirty="0"/>
              <a:t>• </a:t>
            </a:r>
            <a:r>
              <a:rPr lang="it-IT" sz="2400" b="1" i="0" u="none" strike="noStrike" baseline="0" dirty="0"/>
              <a:t>Alimentazione selettiva</a:t>
            </a:r>
            <a:r>
              <a:rPr lang="it-IT" sz="2400" b="0" i="0" u="none" strike="noStrike" baseline="0" dirty="0"/>
              <a:t>: pur mantenendo altezza e peso nella norma, il bambino sceglie in modo molto selettivo i cibi da assumere, spesso limitandosi a poche categorie</a:t>
            </a:r>
          </a:p>
          <a:p>
            <a:pPr algn="l">
              <a:spcBef>
                <a:spcPts val="1200"/>
              </a:spcBef>
            </a:pPr>
            <a:r>
              <a:rPr lang="it-IT" sz="2400" b="0" i="0" u="none" strike="noStrike" baseline="0" dirty="0"/>
              <a:t>• </a:t>
            </a:r>
            <a:r>
              <a:rPr lang="it-IT" sz="2400" b="1" i="0" u="none" strike="noStrike" baseline="0" dirty="0"/>
              <a:t>Disfagia funzionale</a:t>
            </a:r>
            <a:r>
              <a:rPr lang="it-IT" sz="2400" b="0" i="0" u="none" strike="noStrike" baseline="0" dirty="0"/>
              <a:t>: caratterizzato da difficoltà di deglutizione, paura di vomitare o soffocare, in assenza di cause organiche</a:t>
            </a:r>
          </a:p>
          <a:p>
            <a:pPr marL="342900" indent="-342900" algn="l">
              <a:spcBef>
                <a:spcPts val="1200"/>
              </a:spcBef>
              <a:buFont typeface="Arial" panose="020B0604020202020204" pitchFamily="34" charset="0"/>
              <a:buChar char="•"/>
            </a:pPr>
            <a:r>
              <a:rPr lang="it-IT" sz="2400" b="1" dirty="0"/>
              <a:t>Ortoressia nervosa</a:t>
            </a:r>
            <a:r>
              <a:rPr lang="it-IT" sz="2400" dirty="0"/>
              <a:t>: ossessione per la qualità e purezza dei cibi</a:t>
            </a:r>
          </a:p>
          <a:p>
            <a:pPr marL="342900" indent="-342900" algn="l">
              <a:spcBef>
                <a:spcPts val="1200"/>
              </a:spcBef>
              <a:buFont typeface="Arial" panose="020B0604020202020204" pitchFamily="34" charset="0"/>
              <a:buChar char="•"/>
            </a:pPr>
            <a:r>
              <a:rPr lang="it-IT" sz="2400" b="1" dirty="0"/>
              <a:t>Vigoressia, Bigoressia, </a:t>
            </a:r>
            <a:r>
              <a:rPr lang="it-IT" sz="2400" b="1" dirty="0" err="1"/>
              <a:t>Drunkoressia</a:t>
            </a:r>
            <a:endParaRPr lang="it-IT" sz="2400" b="1" dirty="0"/>
          </a:p>
        </p:txBody>
      </p:sp>
    </p:spTree>
    <p:extLst>
      <p:ext uri="{BB962C8B-B14F-4D97-AF65-F5344CB8AC3E}">
        <p14:creationId xmlns:p14="http://schemas.microsoft.com/office/powerpoint/2010/main" val="3912449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a:extLst>
              <a:ext uri="{FF2B5EF4-FFF2-40B4-BE49-F238E27FC236}">
                <a16:creationId xmlns:a16="http://schemas.microsoft.com/office/drawing/2014/main" id="{C54510D4-461B-405D-90EB-934DB4400B1D}"/>
              </a:ext>
            </a:extLst>
          </p:cNvPr>
          <p:cNvPicPr>
            <a:picLocks noChangeAspect="1"/>
          </p:cNvPicPr>
          <p:nvPr/>
        </p:nvPicPr>
        <p:blipFill>
          <a:blip r:embed="rId2" cstate="print"/>
          <a:stretch>
            <a:fillRect/>
          </a:stretch>
        </p:blipFill>
        <p:spPr>
          <a:xfrm>
            <a:off x="321086" y="157842"/>
            <a:ext cx="4517614" cy="6637972"/>
          </a:xfrm>
          <a:prstGeom prst="rect">
            <a:avLst/>
          </a:prstGeom>
        </p:spPr>
      </p:pic>
      <p:sp>
        <p:nvSpPr>
          <p:cNvPr id="4" name="TextBox 3">
            <a:extLst>
              <a:ext uri="{FF2B5EF4-FFF2-40B4-BE49-F238E27FC236}">
                <a16:creationId xmlns:a16="http://schemas.microsoft.com/office/drawing/2014/main" id="{BBD96DD3-B8A8-4C50-B1D5-3E3E86DC1A63}"/>
              </a:ext>
            </a:extLst>
          </p:cNvPr>
          <p:cNvSpPr txBox="1"/>
          <p:nvPr/>
        </p:nvSpPr>
        <p:spPr>
          <a:xfrm>
            <a:off x="6286500" y="3320143"/>
            <a:ext cx="3338735" cy="923330"/>
          </a:xfrm>
          <a:prstGeom prst="rect">
            <a:avLst/>
          </a:prstGeom>
          <a:noFill/>
        </p:spPr>
        <p:txBody>
          <a:bodyPr wrap="none" rtlCol="0">
            <a:spAutoFit/>
          </a:bodyPr>
          <a:lstStyle/>
          <a:p>
            <a:r>
              <a:rPr lang="it-IT" dirty="0"/>
              <a:t>BMI (BODY MASS INDEX)</a:t>
            </a:r>
          </a:p>
          <a:p>
            <a:r>
              <a:rPr lang="it-IT" dirty="0"/>
              <a:t>durata</a:t>
            </a:r>
          </a:p>
          <a:p>
            <a:r>
              <a:rPr lang="it-IT" dirty="0"/>
              <a:t>comorbidità medica e psichiatrica</a:t>
            </a:r>
          </a:p>
        </p:txBody>
      </p:sp>
      <p:sp>
        <p:nvSpPr>
          <p:cNvPr id="5" name="TextBox 4">
            <a:extLst>
              <a:ext uri="{FF2B5EF4-FFF2-40B4-BE49-F238E27FC236}">
                <a16:creationId xmlns:a16="http://schemas.microsoft.com/office/drawing/2014/main" id="{56821749-4067-4B23-B346-79B014DEBD39}"/>
              </a:ext>
            </a:extLst>
          </p:cNvPr>
          <p:cNvSpPr txBox="1"/>
          <p:nvPr/>
        </p:nvSpPr>
        <p:spPr>
          <a:xfrm>
            <a:off x="6286500" y="2639785"/>
            <a:ext cx="1762021" cy="584775"/>
          </a:xfrm>
          <a:prstGeom prst="rect">
            <a:avLst/>
          </a:prstGeom>
          <a:noFill/>
        </p:spPr>
        <p:txBody>
          <a:bodyPr wrap="none" rtlCol="0">
            <a:spAutoFit/>
          </a:bodyPr>
          <a:lstStyle/>
          <a:p>
            <a:r>
              <a:rPr lang="it-IT" sz="3200" b="1" dirty="0">
                <a:solidFill>
                  <a:srgbClr val="0070C0"/>
                </a:solidFill>
              </a:rPr>
              <a:t>GRAVITA’</a:t>
            </a:r>
          </a:p>
        </p:txBody>
      </p:sp>
    </p:spTree>
    <p:extLst>
      <p:ext uri="{BB962C8B-B14F-4D97-AF65-F5344CB8AC3E}">
        <p14:creationId xmlns:p14="http://schemas.microsoft.com/office/powerpoint/2010/main" val="1226429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0B9585-6805-4D94-8818-FF9FFDA2C7CC}"/>
              </a:ext>
            </a:extLst>
          </p:cNvPr>
          <p:cNvSpPr txBox="1"/>
          <p:nvPr/>
        </p:nvSpPr>
        <p:spPr>
          <a:xfrm>
            <a:off x="282516" y="98279"/>
            <a:ext cx="8324779" cy="769441"/>
          </a:xfrm>
          <a:prstGeom prst="rect">
            <a:avLst/>
          </a:prstGeom>
          <a:noFill/>
        </p:spPr>
        <p:txBody>
          <a:bodyPr wrap="none" rtlCol="0">
            <a:spAutoFit/>
          </a:bodyPr>
          <a:lstStyle/>
          <a:p>
            <a:r>
              <a:rPr lang="it-IT" sz="4400" b="1" dirty="0">
                <a:solidFill>
                  <a:srgbClr val="0070C0"/>
                </a:solidFill>
              </a:rPr>
              <a:t>BMI: CURVE DI CACCIARI E DI COLE</a:t>
            </a:r>
          </a:p>
        </p:txBody>
      </p:sp>
      <p:pic>
        <p:nvPicPr>
          <p:cNvPr id="19" name="Picture 18">
            <a:extLst>
              <a:ext uri="{FF2B5EF4-FFF2-40B4-BE49-F238E27FC236}">
                <a16:creationId xmlns:a16="http://schemas.microsoft.com/office/drawing/2014/main" id="{90455990-CE91-4AF1-ADBC-619EF1B485CF}"/>
              </a:ext>
            </a:extLst>
          </p:cNvPr>
          <p:cNvPicPr>
            <a:picLocks noChangeAspect="1"/>
          </p:cNvPicPr>
          <p:nvPr/>
        </p:nvPicPr>
        <p:blipFill>
          <a:blip r:embed="rId2"/>
          <a:stretch>
            <a:fillRect/>
          </a:stretch>
        </p:blipFill>
        <p:spPr>
          <a:xfrm>
            <a:off x="328152" y="1232545"/>
            <a:ext cx="3879176" cy="4938534"/>
          </a:xfrm>
          <a:prstGeom prst="rect">
            <a:avLst/>
          </a:prstGeom>
        </p:spPr>
      </p:pic>
      <p:sp>
        <p:nvSpPr>
          <p:cNvPr id="20" name="TextBox 19">
            <a:extLst>
              <a:ext uri="{FF2B5EF4-FFF2-40B4-BE49-F238E27FC236}">
                <a16:creationId xmlns:a16="http://schemas.microsoft.com/office/drawing/2014/main" id="{1D8E6B1A-CE19-45E3-81CC-E0DAD6FDA1A1}"/>
              </a:ext>
            </a:extLst>
          </p:cNvPr>
          <p:cNvSpPr txBox="1"/>
          <p:nvPr/>
        </p:nvSpPr>
        <p:spPr>
          <a:xfrm>
            <a:off x="7340910" y="2194916"/>
            <a:ext cx="4767943" cy="1631216"/>
          </a:xfrm>
          <a:prstGeom prst="rect">
            <a:avLst/>
          </a:prstGeom>
          <a:noFill/>
        </p:spPr>
        <p:txBody>
          <a:bodyPr wrap="square" rtlCol="0">
            <a:spAutoFit/>
          </a:bodyPr>
          <a:lstStyle/>
          <a:p>
            <a:r>
              <a:rPr lang="it-IT" sz="2000" dirty="0"/>
              <a:t>Con la crescita il BMI normale è più alto</a:t>
            </a:r>
            <a:br>
              <a:rPr lang="it-IT" sz="2000" dirty="0"/>
            </a:br>
            <a:r>
              <a:rPr lang="it-IT" sz="2000" dirty="0"/>
              <a:t>Nel bambino il BMI normale è più basso</a:t>
            </a:r>
          </a:p>
          <a:p>
            <a:endParaRPr lang="it-IT" sz="2000" dirty="0"/>
          </a:p>
          <a:p>
            <a:r>
              <a:rPr lang="it-IT" sz="2000" dirty="0"/>
              <a:t>Un BMI di 21 nel bambino può essere segno di obesità</a:t>
            </a:r>
          </a:p>
        </p:txBody>
      </p:sp>
      <p:pic>
        <p:nvPicPr>
          <p:cNvPr id="16" name="Picture 15">
            <a:extLst>
              <a:ext uri="{FF2B5EF4-FFF2-40B4-BE49-F238E27FC236}">
                <a16:creationId xmlns:a16="http://schemas.microsoft.com/office/drawing/2014/main" id="{914AD22D-3B9A-4639-B3B0-4E229C63F945}"/>
              </a:ext>
            </a:extLst>
          </p:cNvPr>
          <p:cNvPicPr>
            <a:picLocks noChangeAspect="1"/>
          </p:cNvPicPr>
          <p:nvPr/>
        </p:nvPicPr>
        <p:blipFill>
          <a:blip r:embed="rId3">
            <a:alphaModFix amt="85000"/>
          </a:blip>
          <a:stretch>
            <a:fillRect/>
          </a:stretch>
        </p:blipFill>
        <p:spPr>
          <a:xfrm>
            <a:off x="2852811" y="1569085"/>
            <a:ext cx="3941141" cy="50195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8265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EC7E78-200B-4011-9EED-1ECD2D145D0D}"/>
              </a:ext>
            </a:extLst>
          </p:cNvPr>
          <p:cNvSpPr txBox="1"/>
          <p:nvPr/>
        </p:nvSpPr>
        <p:spPr>
          <a:xfrm>
            <a:off x="451758" y="928798"/>
            <a:ext cx="11108872" cy="5632311"/>
          </a:xfrm>
          <a:prstGeom prst="rect">
            <a:avLst/>
          </a:prstGeom>
          <a:noFill/>
        </p:spPr>
        <p:txBody>
          <a:bodyPr wrap="square" rtlCol="0">
            <a:spAutoFit/>
          </a:bodyPr>
          <a:lstStyle/>
          <a:p>
            <a:r>
              <a:rPr lang="it-IT" sz="2000" dirty="0"/>
              <a:t>Complicazioni mediche. Per malnutrizione e </a:t>
            </a:r>
            <a:r>
              <a:rPr lang="it-IT" sz="2000" dirty="0" err="1"/>
              <a:t>purging</a:t>
            </a:r>
            <a:endParaRPr lang="it-IT" sz="2000" dirty="0"/>
          </a:p>
          <a:p>
            <a:pPr marL="285750" indent="-285750">
              <a:buFontTx/>
              <a:buChar char="-"/>
            </a:pPr>
            <a:r>
              <a:rPr lang="it-IT" sz="2000" dirty="0"/>
              <a:t>Anemia, Leucopenia, ipogammaglobulinemia</a:t>
            </a:r>
          </a:p>
          <a:p>
            <a:pPr marL="285750" indent="-285750">
              <a:buFontTx/>
              <a:buChar char="-"/>
            </a:pPr>
            <a:r>
              <a:rPr lang="it-IT" sz="2000" dirty="0"/>
              <a:t>Cambiamenti ormonali, low T3 </a:t>
            </a:r>
            <a:r>
              <a:rPr lang="it-IT" sz="2000" dirty="0" err="1"/>
              <a:t>syndrome</a:t>
            </a:r>
            <a:r>
              <a:rPr lang="it-IT" sz="2000" dirty="0"/>
              <a:t>, osteoporosi</a:t>
            </a:r>
          </a:p>
          <a:p>
            <a:pPr marL="285750" indent="-285750">
              <a:buFontTx/>
              <a:buChar char="-"/>
            </a:pPr>
            <a:r>
              <a:rPr lang="it-IT" sz="2000" dirty="0"/>
              <a:t>Problemi cardiovascolari (bradicardia, ipotensione ortostatica, QT lungo), ipotermia</a:t>
            </a:r>
          </a:p>
          <a:p>
            <a:pPr marL="285750" indent="-285750">
              <a:buFontTx/>
              <a:buChar char="-"/>
            </a:pPr>
            <a:r>
              <a:rPr lang="it-IT" sz="2000" dirty="0"/>
              <a:t>Disturbi renali da alterazioni elettrolitiche </a:t>
            </a:r>
          </a:p>
          <a:p>
            <a:pPr marL="285750" indent="-285750">
              <a:buFontTx/>
              <a:buChar char="-"/>
            </a:pPr>
            <a:r>
              <a:rPr lang="it-IT" sz="2000" dirty="0"/>
              <a:t>Problemi ghiandole salivari e dentari</a:t>
            </a:r>
          </a:p>
          <a:p>
            <a:pPr marL="285750" indent="-285750">
              <a:buFontTx/>
              <a:buChar char="-"/>
            </a:pPr>
            <a:r>
              <a:rPr lang="it-IT" sz="2000" u="sng" dirty="0"/>
              <a:t>Alterazioni neurologiche</a:t>
            </a:r>
          </a:p>
          <a:p>
            <a:pPr marL="285750" indent="-285750">
              <a:buFontTx/>
              <a:buChar char="-"/>
            </a:pPr>
            <a:r>
              <a:rPr lang="it-IT" sz="2000" dirty="0"/>
              <a:t>Regressione/assenza dello sviluppo sessuale, amenorrea (implicazioni psicologico, diade madre-figlia)</a:t>
            </a:r>
          </a:p>
          <a:p>
            <a:endParaRPr lang="it-IT" sz="2000" dirty="0"/>
          </a:p>
          <a:p>
            <a:r>
              <a:rPr lang="it-IT" sz="2000" dirty="0"/>
              <a:t>Comorbidità psichiatriche</a:t>
            </a:r>
          </a:p>
          <a:p>
            <a:pPr marL="285750" indent="-285750">
              <a:buFontTx/>
              <a:buChar char="-"/>
            </a:pPr>
            <a:r>
              <a:rPr lang="it-IT" sz="2000" dirty="0"/>
              <a:t>Depressione maggiore</a:t>
            </a:r>
          </a:p>
          <a:p>
            <a:pPr marL="285750" indent="-285750">
              <a:buFontTx/>
              <a:buChar char="-"/>
            </a:pPr>
            <a:r>
              <a:rPr lang="it-IT" sz="2000" dirty="0"/>
              <a:t>Disturbo d’ansia</a:t>
            </a:r>
          </a:p>
          <a:p>
            <a:pPr marL="285750" indent="-285750">
              <a:buFontTx/>
              <a:buChar char="-"/>
            </a:pPr>
            <a:r>
              <a:rPr lang="it-IT" sz="2000" dirty="0"/>
              <a:t>Disturbo ossessivo compulsivo</a:t>
            </a:r>
          </a:p>
          <a:p>
            <a:pPr marL="285750" indent="-285750">
              <a:buFontTx/>
              <a:buChar char="-"/>
            </a:pPr>
            <a:r>
              <a:rPr lang="it-IT" sz="2000" dirty="0"/>
              <a:t>Disturbo da stress post-traumatico</a:t>
            </a:r>
          </a:p>
          <a:p>
            <a:pPr marL="285750" indent="-285750">
              <a:buFontTx/>
              <a:buChar char="-"/>
            </a:pPr>
            <a:r>
              <a:rPr lang="it-IT" sz="2000" dirty="0" err="1"/>
              <a:t>Misuso</a:t>
            </a:r>
            <a:r>
              <a:rPr lang="it-IT" sz="2000" dirty="0"/>
              <a:t> di sostanze (meno tra i soggetti con sottotipo restrittivo)</a:t>
            </a:r>
          </a:p>
          <a:p>
            <a:endParaRPr lang="it-IT" sz="2000" dirty="0"/>
          </a:p>
          <a:p>
            <a:r>
              <a:rPr lang="it-IT" sz="2000" dirty="0"/>
              <a:t>Rischio di morte per malnutrizione e suicidio</a:t>
            </a:r>
          </a:p>
          <a:p>
            <a:r>
              <a:rPr lang="it-IT" sz="2000" dirty="0"/>
              <a:t>- Suicidio 18x coetanei</a:t>
            </a:r>
          </a:p>
        </p:txBody>
      </p:sp>
      <p:sp>
        <p:nvSpPr>
          <p:cNvPr id="3" name="TextBox 2">
            <a:extLst>
              <a:ext uri="{FF2B5EF4-FFF2-40B4-BE49-F238E27FC236}">
                <a16:creationId xmlns:a16="http://schemas.microsoft.com/office/drawing/2014/main" id="{2DCB83ED-B3EE-4201-825D-08CBBEE4F31C}"/>
              </a:ext>
            </a:extLst>
          </p:cNvPr>
          <p:cNvSpPr txBox="1"/>
          <p:nvPr/>
        </p:nvSpPr>
        <p:spPr>
          <a:xfrm>
            <a:off x="282516" y="98279"/>
            <a:ext cx="4329327" cy="769441"/>
          </a:xfrm>
          <a:prstGeom prst="rect">
            <a:avLst/>
          </a:prstGeom>
          <a:noFill/>
        </p:spPr>
        <p:txBody>
          <a:bodyPr wrap="none" rtlCol="0">
            <a:spAutoFit/>
          </a:bodyPr>
          <a:lstStyle/>
          <a:p>
            <a:r>
              <a:rPr lang="it-IT" sz="4400" b="1" dirty="0">
                <a:solidFill>
                  <a:srgbClr val="0070C0"/>
                </a:solidFill>
              </a:rPr>
              <a:t>QUADRO CLINICO</a:t>
            </a:r>
          </a:p>
        </p:txBody>
      </p:sp>
    </p:spTree>
    <p:extLst>
      <p:ext uri="{BB962C8B-B14F-4D97-AF65-F5344CB8AC3E}">
        <p14:creationId xmlns:p14="http://schemas.microsoft.com/office/powerpoint/2010/main" val="3355876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0E9C561E-7447-41F7-AB05-E760DAD43DF9}"/>
              </a:ext>
            </a:extLst>
          </p:cNvPr>
          <p:cNvSpPr/>
          <p:nvPr/>
        </p:nvSpPr>
        <p:spPr>
          <a:xfrm>
            <a:off x="4113542" y="416123"/>
            <a:ext cx="7546349" cy="2554545"/>
          </a:xfrm>
          <a:prstGeom prst="rect">
            <a:avLst/>
          </a:prstGeom>
        </p:spPr>
        <p:txBody>
          <a:bodyPr wrap="square">
            <a:spAutoFit/>
          </a:bodyPr>
          <a:lstStyle/>
          <a:p>
            <a:r>
              <a:rPr lang="it-IT" sz="2000" dirty="0"/>
              <a:t>Studio effettuato presso l’Università del Minnesota nel 1944 su32 obiettori di coscienza (prigionieri politici) che verranno rinchiusi sotto lo stadio del campus per valutare gli effetti della privazione nutrizionale (dimezzamento degli apporti per 6 mesi) su parametri fisiologici e mentali (in cambio gli si offrono corsi universitari e di lingua)</a:t>
            </a:r>
          </a:p>
          <a:p>
            <a:endParaRPr lang="it-IT" sz="2000" dirty="0"/>
          </a:p>
          <a:p>
            <a:r>
              <a:rPr lang="it-IT" sz="2000" dirty="0"/>
              <a:t>Possibili ricadute per migliore assistenza e </a:t>
            </a:r>
            <a:r>
              <a:rPr lang="it-IT" sz="2000" dirty="0" err="1"/>
              <a:t>renutrizione</a:t>
            </a:r>
            <a:r>
              <a:rPr lang="it-IT" sz="2000" dirty="0"/>
              <a:t> (anche in virtù del conflitto mondiale in Europa)</a:t>
            </a:r>
          </a:p>
        </p:txBody>
      </p:sp>
      <p:pic>
        <p:nvPicPr>
          <p:cNvPr id="4" name="Picture 3">
            <a:extLst>
              <a:ext uri="{FF2B5EF4-FFF2-40B4-BE49-F238E27FC236}">
                <a16:creationId xmlns:a16="http://schemas.microsoft.com/office/drawing/2014/main" id="{E2A5A32E-D8FB-469C-8BC0-D5CB36D1E41D}"/>
              </a:ext>
            </a:extLst>
          </p:cNvPr>
          <p:cNvPicPr>
            <a:picLocks noChangeAspect="1"/>
          </p:cNvPicPr>
          <p:nvPr/>
        </p:nvPicPr>
        <p:blipFill>
          <a:blip r:embed="rId2"/>
          <a:stretch>
            <a:fillRect/>
          </a:stretch>
        </p:blipFill>
        <p:spPr>
          <a:xfrm>
            <a:off x="231032" y="247973"/>
            <a:ext cx="3515997" cy="5579390"/>
          </a:xfrm>
          <a:prstGeom prst="rect">
            <a:avLst/>
          </a:prstGeom>
          <a:effectLst>
            <a:outerShdw blurRad="50800" dist="38100" dir="2700000" algn="tl" rotWithShape="0">
              <a:prstClr val="black">
                <a:alpha val="40000"/>
              </a:prstClr>
            </a:outerShdw>
          </a:effectLst>
        </p:spPr>
      </p:pic>
      <p:sp>
        <p:nvSpPr>
          <p:cNvPr id="5" name="Arrow: Down 4">
            <a:extLst>
              <a:ext uri="{FF2B5EF4-FFF2-40B4-BE49-F238E27FC236}">
                <a16:creationId xmlns:a16="http://schemas.microsoft.com/office/drawing/2014/main" id="{91FD1B4B-1310-4880-8CA7-EC2432CFB934}"/>
              </a:ext>
            </a:extLst>
          </p:cNvPr>
          <p:cNvSpPr/>
          <p:nvPr/>
        </p:nvSpPr>
        <p:spPr>
          <a:xfrm>
            <a:off x="7382360" y="3037668"/>
            <a:ext cx="645763" cy="8265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BLOGGER_PHOTO_ID_5368499681900037554" descr="http://2.bp.blogspot.com/_10yYjoTIYE0/SoC-BGRzBbI/AAAAAAAACzg/qO2l9aJu-es/s400/minnesota+starvation+experiment.jpg">
            <a:hlinkClick r:id="rId3"/>
            <a:extLst>
              <a:ext uri="{FF2B5EF4-FFF2-40B4-BE49-F238E27FC236}">
                <a16:creationId xmlns:a16="http://schemas.microsoft.com/office/drawing/2014/main" id="{AE35438A-79E1-4CB0-9C60-19047396BCF0}"/>
              </a:ext>
            </a:extLst>
          </p:cNvPr>
          <p:cNvPicPr>
            <a:picLocks noChangeAspect="1" noChangeArrowheads="1"/>
          </p:cNvPicPr>
          <p:nvPr/>
        </p:nvPicPr>
        <p:blipFill>
          <a:blip r:embed="rId4" cstate="print"/>
          <a:srcRect/>
          <a:stretch>
            <a:fillRect/>
          </a:stretch>
        </p:blipFill>
        <p:spPr bwMode="auto">
          <a:xfrm>
            <a:off x="4196548" y="3301139"/>
            <a:ext cx="2506471" cy="3342779"/>
          </a:xfrm>
          <a:prstGeom prst="rect">
            <a:avLst/>
          </a:prstGeom>
          <a:noFill/>
          <a:ln w="9525">
            <a:noFill/>
            <a:miter lim="800000"/>
            <a:headEnd/>
            <a:tailEnd/>
          </a:ln>
        </p:spPr>
      </p:pic>
      <p:sp>
        <p:nvSpPr>
          <p:cNvPr id="7" name="TextBox 6">
            <a:extLst>
              <a:ext uri="{FF2B5EF4-FFF2-40B4-BE49-F238E27FC236}">
                <a16:creationId xmlns:a16="http://schemas.microsoft.com/office/drawing/2014/main" id="{BE4C552D-F1EB-484C-8EAF-7E4E483D6E83}"/>
              </a:ext>
            </a:extLst>
          </p:cNvPr>
          <p:cNvSpPr txBox="1"/>
          <p:nvPr/>
        </p:nvSpPr>
        <p:spPr>
          <a:xfrm>
            <a:off x="7201546" y="4179376"/>
            <a:ext cx="4096718" cy="2308324"/>
          </a:xfrm>
          <a:prstGeom prst="rect">
            <a:avLst/>
          </a:prstGeom>
          <a:noFill/>
        </p:spPr>
        <p:txBody>
          <a:bodyPr wrap="square" rtlCol="0">
            <a:spAutoFit/>
          </a:bodyPr>
          <a:lstStyle/>
          <a:p>
            <a:r>
              <a:rPr lang="it-IT" sz="2400" dirty="0"/>
              <a:t>Oltre ai rischi fisiologici, rischi mentali della restrizione alimentare</a:t>
            </a:r>
          </a:p>
          <a:p>
            <a:r>
              <a:rPr lang="it-IT" sz="2400" dirty="0"/>
              <a:t>Disturbi della regolazione dell’appetito anche nei mesi e anni successivi</a:t>
            </a:r>
          </a:p>
        </p:txBody>
      </p:sp>
    </p:spTree>
    <p:extLst>
      <p:ext uri="{BB962C8B-B14F-4D97-AF65-F5344CB8AC3E}">
        <p14:creationId xmlns:p14="http://schemas.microsoft.com/office/powerpoint/2010/main" val="1460774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B856286-A764-4126-9849-601C134A0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288" y="1265718"/>
            <a:ext cx="3549424" cy="5056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01D5C7-17EE-4B89-A360-608E23590D54}"/>
              </a:ext>
            </a:extLst>
          </p:cNvPr>
          <p:cNvSpPr txBox="1"/>
          <p:nvPr/>
        </p:nvSpPr>
        <p:spPr>
          <a:xfrm>
            <a:off x="223157" y="239486"/>
            <a:ext cx="7329122" cy="584775"/>
          </a:xfrm>
          <a:prstGeom prst="rect">
            <a:avLst/>
          </a:prstGeom>
          <a:noFill/>
        </p:spPr>
        <p:txBody>
          <a:bodyPr wrap="none" rtlCol="0">
            <a:spAutoFit/>
          </a:bodyPr>
          <a:lstStyle/>
          <a:p>
            <a:r>
              <a:rPr lang="it-IT" sz="3200" b="1" dirty="0">
                <a:solidFill>
                  <a:srgbClr val="0070C0"/>
                </a:solidFill>
              </a:rPr>
              <a:t>SEMPRE ESISTITI, ma in passato molto rari</a:t>
            </a:r>
          </a:p>
        </p:txBody>
      </p:sp>
    </p:spTree>
    <p:extLst>
      <p:ext uri="{BB962C8B-B14F-4D97-AF65-F5344CB8AC3E}">
        <p14:creationId xmlns:p14="http://schemas.microsoft.com/office/powerpoint/2010/main" val="3918541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8AF5E05-05FE-462A-ADB4-284248FA8943}"/>
              </a:ext>
            </a:extLst>
          </p:cNvPr>
          <p:cNvSpPr/>
          <p:nvPr/>
        </p:nvSpPr>
        <p:spPr>
          <a:xfrm>
            <a:off x="4272365" y="387458"/>
            <a:ext cx="7508743" cy="629792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2">
            <a:extLst>
              <a:ext uri="{FF2B5EF4-FFF2-40B4-BE49-F238E27FC236}">
                <a16:creationId xmlns:a16="http://schemas.microsoft.com/office/drawing/2014/main" id="{05DBECBB-AF7F-4F1A-BA9B-B584D27732E1}"/>
              </a:ext>
            </a:extLst>
          </p:cNvPr>
          <p:cNvPicPr>
            <a:picLocks noChangeAspect="1"/>
          </p:cNvPicPr>
          <p:nvPr/>
        </p:nvPicPr>
        <p:blipFill>
          <a:blip r:embed="rId2"/>
          <a:stretch>
            <a:fillRect/>
          </a:stretch>
        </p:blipFill>
        <p:spPr>
          <a:xfrm>
            <a:off x="410892" y="594100"/>
            <a:ext cx="3519792" cy="5364997"/>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E4DBE35-A579-454E-B5F2-35097092A6E6}"/>
              </a:ext>
            </a:extLst>
          </p:cNvPr>
          <p:cNvSpPr txBox="1"/>
          <p:nvPr/>
        </p:nvSpPr>
        <p:spPr>
          <a:xfrm>
            <a:off x="4579406" y="728775"/>
            <a:ext cx="6504123" cy="5262979"/>
          </a:xfrm>
          <a:prstGeom prst="rect">
            <a:avLst/>
          </a:prstGeom>
          <a:noFill/>
        </p:spPr>
        <p:txBody>
          <a:bodyPr wrap="square">
            <a:spAutoFit/>
          </a:bodyPr>
          <a:lstStyle/>
          <a:p>
            <a:pPr algn="just"/>
            <a:r>
              <a:rPr lang="it-IT" sz="2800" b="0" i="0" u="none" strike="noStrike" baseline="0" dirty="0">
                <a:latin typeface="Sabon-Roman"/>
              </a:rPr>
              <a:t>	The study </a:t>
            </a:r>
            <a:r>
              <a:rPr lang="it-IT" sz="2800" b="0" i="0" u="none" strike="noStrike" baseline="0" dirty="0" err="1">
                <a:latin typeface="Sabon-Roman"/>
              </a:rPr>
              <a:t>is</a:t>
            </a:r>
            <a:r>
              <a:rPr lang="it-IT" sz="2800" b="0" i="0" u="none" strike="noStrike" baseline="0" dirty="0">
                <a:latin typeface="Sabon-Roman"/>
              </a:rPr>
              <a:t> </a:t>
            </a:r>
            <a:r>
              <a:rPr lang="it-IT" sz="2800" b="0" i="0" u="none" strike="noStrike" baseline="0" dirty="0" err="1">
                <a:latin typeface="Sabon-Roman"/>
              </a:rPr>
              <a:t>invaluable</a:t>
            </a:r>
            <a:r>
              <a:rPr lang="it-IT" sz="2800" b="0" i="0" u="none" strike="noStrike" baseline="0" dirty="0">
                <a:latin typeface="Sabon-Roman"/>
              </a:rPr>
              <a:t> </a:t>
            </a:r>
            <a:r>
              <a:rPr lang="en-US" sz="2800" b="0" i="0" u="none" strike="noStrike" baseline="0" dirty="0">
                <a:latin typeface="Sabon-Roman"/>
              </a:rPr>
              <a:t>for those treating anorexics because it helps separate the symptoms that are a result of anorexia from those that are just byproducts of hunger. The hunger must be treated first. As one anorexia researcher wrote after citing the characteristics of starvation noted by Keys: “Trying to make meaningful psychological changes with an anorexic patient in this starved state is analogous to trying to address underlying issues with an alcoholic patient </a:t>
            </a:r>
            <a:r>
              <a:rPr lang="it-IT" sz="2800" b="0" i="0" u="none" strike="noStrike" baseline="0" dirty="0" err="1">
                <a:latin typeface="Sabon-Roman"/>
              </a:rPr>
              <a:t>who</a:t>
            </a:r>
            <a:r>
              <a:rPr lang="it-IT" sz="2800" b="0" i="0" u="none" strike="noStrike" baseline="0" dirty="0">
                <a:latin typeface="Sabon-Roman"/>
              </a:rPr>
              <a:t> </a:t>
            </a:r>
            <a:r>
              <a:rPr lang="it-IT" sz="2800" b="0" i="0" u="none" strike="noStrike" baseline="0" dirty="0" err="1">
                <a:latin typeface="Sabon-Roman"/>
              </a:rPr>
              <a:t>is</a:t>
            </a:r>
            <a:r>
              <a:rPr lang="it-IT" sz="2800" b="0" i="0" u="none" strike="noStrike" baseline="0" dirty="0">
                <a:latin typeface="Sabon-Roman"/>
              </a:rPr>
              <a:t> </a:t>
            </a:r>
            <a:r>
              <a:rPr lang="it-IT" sz="2800" b="0" i="0" u="none" strike="noStrike" baseline="0" dirty="0" err="1">
                <a:latin typeface="Sabon-Roman"/>
              </a:rPr>
              <a:t>intoxicated</a:t>
            </a:r>
            <a:r>
              <a:rPr lang="it-IT" sz="2800" b="0" i="0" u="none" strike="noStrike" baseline="0" dirty="0">
                <a:latin typeface="Sabon-Roman"/>
              </a:rPr>
              <a:t>.”</a:t>
            </a:r>
            <a:endParaRPr lang="it-IT" sz="2800" dirty="0"/>
          </a:p>
        </p:txBody>
      </p:sp>
    </p:spTree>
    <p:extLst>
      <p:ext uri="{BB962C8B-B14F-4D97-AF65-F5344CB8AC3E}">
        <p14:creationId xmlns:p14="http://schemas.microsoft.com/office/powerpoint/2010/main" val="3329908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1EDD3-D66D-4AA3-9BDD-B8F23341620B}"/>
              </a:ext>
            </a:extLst>
          </p:cNvPr>
          <p:cNvPicPr>
            <a:picLocks noChangeAspect="1"/>
          </p:cNvPicPr>
          <p:nvPr/>
        </p:nvPicPr>
        <p:blipFill>
          <a:blip r:embed="rId2"/>
          <a:stretch>
            <a:fillRect/>
          </a:stretch>
        </p:blipFill>
        <p:spPr>
          <a:xfrm>
            <a:off x="249122" y="257263"/>
            <a:ext cx="5846878" cy="1972951"/>
          </a:xfrm>
          <a:prstGeom prst="rect">
            <a:avLst/>
          </a:prstGeom>
        </p:spPr>
      </p:pic>
      <p:pic>
        <p:nvPicPr>
          <p:cNvPr id="5" name="Picture 4">
            <a:extLst>
              <a:ext uri="{FF2B5EF4-FFF2-40B4-BE49-F238E27FC236}">
                <a16:creationId xmlns:a16="http://schemas.microsoft.com/office/drawing/2014/main" id="{A6BB3192-8E8A-4FD2-9810-EBE1D824E6FC}"/>
              </a:ext>
            </a:extLst>
          </p:cNvPr>
          <p:cNvPicPr>
            <a:picLocks noChangeAspect="1"/>
          </p:cNvPicPr>
          <p:nvPr/>
        </p:nvPicPr>
        <p:blipFill>
          <a:blip r:embed="rId3"/>
          <a:stretch>
            <a:fillRect/>
          </a:stretch>
        </p:blipFill>
        <p:spPr>
          <a:xfrm>
            <a:off x="6386472" y="315405"/>
            <a:ext cx="5149951" cy="6343700"/>
          </a:xfrm>
          <a:prstGeom prst="rect">
            <a:avLst/>
          </a:prstGeom>
        </p:spPr>
      </p:pic>
      <p:sp>
        <p:nvSpPr>
          <p:cNvPr id="6" name="TextBox 5">
            <a:extLst>
              <a:ext uri="{FF2B5EF4-FFF2-40B4-BE49-F238E27FC236}">
                <a16:creationId xmlns:a16="http://schemas.microsoft.com/office/drawing/2014/main" id="{A8ADB4CD-9A70-4BAF-AB83-AAE5E6C4A2EA}"/>
              </a:ext>
            </a:extLst>
          </p:cNvPr>
          <p:cNvSpPr txBox="1"/>
          <p:nvPr/>
        </p:nvSpPr>
        <p:spPr>
          <a:xfrm>
            <a:off x="458614" y="2597598"/>
            <a:ext cx="5346915" cy="3785652"/>
          </a:xfrm>
          <a:prstGeom prst="rect">
            <a:avLst/>
          </a:prstGeom>
          <a:noFill/>
        </p:spPr>
        <p:txBody>
          <a:bodyPr wrap="square" rtlCol="0">
            <a:spAutoFit/>
          </a:bodyPr>
          <a:lstStyle/>
          <a:p>
            <a:r>
              <a:rPr lang="it-IT" sz="2400" dirty="0"/>
              <a:t>SCIOPERO DELLA FAME E NUTRIZIONE FORZATA DEI CARCERATI. I cambianti mentali indotti dal digiuno incidono sulla capacità di intendere e </a:t>
            </a:r>
            <a:r>
              <a:rPr lang="it-IT" sz="2400" dirty="0" err="1"/>
              <a:t>volre</a:t>
            </a:r>
            <a:r>
              <a:rPr lang="it-IT" sz="2400" dirty="0"/>
              <a:t>?</a:t>
            </a:r>
          </a:p>
          <a:p>
            <a:endParaRPr lang="it-IT" sz="2400" dirty="0"/>
          </a:p>
          <a:p>
            <a:r>
              <a:rPr lang="it-IT" sz="2400" dirty="0"/>
              <a:t>SI POSSONO APPOGGIARE LE PROPRIE SCELTE SU EVIDENZE SCIENTIFICHE RACCOLTE IN STUDI CHE OGGI NON RISPETTEREBBERO GLI STANDARD BIOETICI?</a:t>
            </a:r>
          </a:p>
        </p:txBody>
      </p:sp>
    </p:spTree>
    <p:extLst>
      <p:ext uri="{BB962C8B-B14F-4D97-AF65-F5344CB8AC3E}">
        <p14:creationId xmlns:p14="http://schemas.microsoft.com/office/powerpoint/2010/main" val="3442619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4EC5A-5CF1-4246-8E6F-D3A7C217CE09}"/>
              </a:ext>
            </a:extLst>
          </p:cNvPr>
          <p:cNvPicPr>
            <a:picLocks noChangeAspect="1"/>
          </p:cNvPicPr>
          <p:nvPr/>
        </p:nvPicPr>
        <p:blipFill>
          <a:blip r:embed="rId2"/>
          <a:stretch>
            <a:fillRect/>
          </a:stretch>
        </p:blipFill>
        <p:spPr>
          <a:xfrm>
            <a:off x="915587" y="264949"/>
            <a:ext cx="10511920" cy="6328102"/>
          </a:xfrm>
          <a:prstGeom prst="rect">
            <a:avLst/>
          </a:prstGeom>
        </p:spPr>
      </p:pic>
    </p:spTree>
    <p:extLst>
      <p:ext uri="{BB962C8B-B14F-4D97-AF65-F5344CB8AC3E}">
        <p14:creationId xmlns:p14="http://schemas.microsoft.com/office/powerpoint/2010/main" val="2016422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gno di Russell - Wikipedia">
            <a:extLst>
              <a:ext uri="{FF2B5EF4-FFF2-40B4-BE49-F238E27FC236}">
                <a16:creationId xmlns:a16="http://schemas.microsoft.com/office/drawing/2014/main" id="{8F038A68-C6F8-460C-AC24-5E17B11BC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62" y="1473066"/>
            <a:ext cx="3295570" cy="44567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38B2008-0DBF-46EA-985B-D123CD83A169}"/>
              </a:ext>
            </a:extLst>
          </p:cNvPr>
          <p:cNvSpPr txBox="1"/>
          <p:nvPr/>
        </p:nvSpPr>
        <p:spPr>
          <a:xfrm>
            <a:off x="4613329" y="1622156"/>
            <a:ext cx="4850969" cy="2308324"/>
          </a:xfrm>
          <a:prstGeom prst="rect">
            <a:avLst/>
          </a:prstGeom>
          <a:noFill/>
        </p:spPr>
        <p:txBody>
          <a:bodyPr wrap="square" rtlCol="0">
            <a:spAutoFit/>
          </a:bodyPr>
          <a:lstStyle/>
          <a:p>
            <a:r>
              <a:rPr lang="it-IT" sz="2400" dirty="0"/>
              <a:t>Sensazione di freddo, parestesie alle gambe, sazietà peso addominale </a:t>
            </a:r>
          </a:p>
          <a:p>
            <a:endParaRPr lang="it-IT" sz="2400" dirty="0"/>
          </a:p>
          <a:p>
            <a:r>
              <a:rPr lang="it-IT" sz="2400" dirty="0"/>
              <a:t>Annessi cutanei fragili</a:t>
            </a:r>
          </a:p>
          <a:p>
            <a:endParaRPr lang="it-IT" sz="2400" dirty="0"/>
          </a:p>
          <a:p>
            <a:r>
              <a:rPr lang="it-IT" sz="2400" dirty="0"/>
              <a:t>Segni di autolesionismo</a:t>
            </a:r>
          </a:p>
        </p:txBody>
      </p:sp>
    </p:spTree>
    <p:extLst>
      <p:ext uri="{BB962C8B-B14F-4D97-AF65-F5344CB8AC3E}">
        <p14:creationId xmlns:p14="http://schemas.microsoft.com/office/powerpoint/2010/main" val="3290487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260648"/>
            <a:ext cx="5040560" cy="523220"/>
          </a:xfrm>
          <a:prstGeom prst="rect">
            <a:avLst/>
          </a:prstGeom>
        </p:spPr>
        <p:txBody>
          <a:bodyPr wrap="square">
            <a:spAutoFit/>
          </a:bodyPr>
          <a:lstStyle/>
          <a:p>
            <a:pPr algn="ctr"/>
            <a:r>
              <a:rPr lang="it-IT" sz="2800" b="1" dirty="0">
                <a:solidFill>
                  <a:schemeClr val="tx2">
                    <a:lumMod val="75000"/>
                  </a:schemeClr>
                </a:solidFill>
              </a:rPr>
              <a:t>Complicanze neurologiche</a:t>
            </a:r>
          </a:p>
        </p:txBody>
      </p:sp>
      <p:sp>
        <p:nvSpPr>
          <p:cNvPr id="3" name="Rectangle 2"/>
          <p:cNvSpPr/>
          <p:nvPr/>
        </p:nvSpPr>
        <p:spPr>
          <a:xfrm>
            <a:off x="1991544" y="1052737"/>
            <a:ext cx="8208912" cy="5262979"/>
          </a:xfrm>
          <a:prstGeom prst="rect">
            <a:avLst/>
          </a:prstGeom>
        </p:spPr>
        <p:txBody>
          <a:bodyPr wrap="square">
            <a:spAutoFit/>
          </a:bodyPr>
          <a:lstStyle/>
          <a:p>
            <a:r>
              <a:rPr lang="en-US" sz="2400" dirty="0" err="1">
                <a:solidFill>
                  <a:schemeClr val="tx2">
                    <a:lumMod val="75000"/>
                  </a:schemeClr>
                </a:solidFill>
              </a:rPr>
              <a:t>Frequente</a:t>
            </a:r>
            <a:r>
              <a:rPr lang="en-US" sz="2400" dirty="0">
                <a:solidFill>
                  <a:schemeClr val="tx2">
                    <a:lumMod val="75000"/>
                  </a:schemeClr>
                </a:solidFill>
              </a:rPr>
              <a:t> </a:t>
            </a:r>
            <a:r>
              <a:rPr lang="en-US" sz="2400" dirty="0" err="1">
                <a:solidFill>
                  <a:schemeClr val="tx2">
                    <a:lumMod val="75000"/>
                  </a:schemeClr>
                </a:solidFill>
              </a:rPr>
              <a:t>riscontro</a:t>
            </a:r>
            <a:r>
              <a:rPr lang="en-US" sz="2400" dirty="0">
                <a:solidFill>
                  <a:schemeClr val="tx2">
                    <a:lumMod val="75000"/>
                  </a:schemeClr>
                </a:solidFill>
              </a:rPr>
              <a:t> RMN </a:t>
            </a:r>
            <a:r>
              <a:rPr lang="en-US" sz="2400" dirty="0" err="1">
                <a:solidFill>
                  <a:schemeClr val="tx2">
                    <a:lumMod val="75000"/>
                  </a:schemeClr>
                </a:solidFill>
              </a:rPr>
              <a:t>di</a:t>
            </a:r>
            <a:r>
              <a:rPr lang="en-US" sz="2400" dirty="0">
                <a:solidFill>
                  <a:schemeClr val="tx2">
                    <a:lumMod val="75000"/>
                  </a:schemeClr>
                </a:solidFill>
              </a:rPr>
              <a:t> </a:t>
            </a:r>
            <a:r>
              <a:rPr lang="en-US" sz="2400" dirty="0" err="1">
                <a:solidFill>
                  <a:schemeClr val="tx2">
                    <a:lumMod val="75000"/>
                  </a:schemeClr>
                </a:solidFill>
              </a:rPr>
              <a:t>dilatazione</a:t>
            </a:r>
            <a:endParaRPr lang="en-US" sz="2400" dirty="0">
              <a:solidFill>
                <a:schemeClr val="tx2">
                  <a:lumMod val="75000"/>
                </a:schemeClr>
              </a:solidFill>
            </a:endParaRPr>
          </a:p>
          <a:p>
            <a:r>
              <a:rPr lang="en-US" sz="2400" dirty="0">
                <a:solidFill>
                  <a:schemeClr val="tx2">
                    <a:lumMod val="75000"/>
                  </a:schemeClr>
                </a:solidFill>
              </a:rPr>
              <a:t> </a:t>
            </a:r>
            <a:r>
              <a:rPr lang="en-US" sz="2400" dirty="0" err="1">
                <a:solidFill>
                  <a:schemeClr val="tx2">
                    <a:lumMod val="75000"/>
                  </a:schemeClr>
                </a:solidFill>
              </a:rPr>
              <a:t>ventricoli</a:t>
            </a:r>
            <a:r>
              <a:rPr lang="en-US" sz="2400" dirty="0">
                <a:solidFill>
                  <a:schemeClr val="tx2">
                    <a:lumMod val="75000"/>
                  </a:schemeClr>
                </a:solidFill>
              </a:rPr>
              <a:t> e </a:t>
            </a:r>
            <a:r>
              <a:rPr lang="en-US" sz="2400" dirty="0" err="1">
                <a:solidFill>
                  <a:schemeClr val="tx2">
                    <a:lumMod val="75000"/>
                  </a:schemeClr>
                </a:solidFill>
              </a:rPr>
              <a:t>spazi</a:t>
            </a:r>
            <a:r>
              <a:rPr lang="en-US" sz="2400" dirty="0">
                <a:solidFill>
                  <a:schemeClr val="tx2">
                    <a:lumMod val="75000"/>
                  </a:schemeClr>
                </a:solidFill>
              </a:rPr>
              <a:t> </a:t>
            </a:r>
            <a:r>
              <a:rPr lang="en-US" sz="2400" dirty="0" err="1">
                <a:solidFill>
                  <a:schemeClr val="tx2">
                    <a:lumMod val="75000"/>
                  </a:schemeClr>
                </a:solidFill>
              </a:rPr>
              <a:t>liquorali</a:t>
            </a:r>
            <a:r>
              <a:rPr lang="en-US" sz="2400" dirty="0">
                <a:solidFill>
                  <a:schemeClr val="tx2">
                    <a:lumMod val="75000"/>
                  </a:schemeClr>
                </a:solidFill>
              </a:rPr>
              <a:t> e </a:t>
            </a:r>
            <a:r>
              <a:rPr lang="en-US" sz="2400" dirty="0" err="1">
                <a:solidFill>
                  <a:schemeClr val="tx2">
                    <a:lumMod val="75000"/>
                  </a:schemeClr>
                </a:solidFill>
              </a:rPr>
              <a:t>di</a:t>
            </a:r>
            <a:r>
              <a:rPr lang="en-US" sz="2400" dirty="0">
                <a:solidFill>
                  <a:schemeClr val="tx2">
                    <a:lumMod val="75000"/>
                  </a:schemeClr>
                </a:solidFill>
              </a:rPr>
              <a:t> </a:t>
            </a:r>
            <a:r>
              <a:rPr lang="en-US" sz="2400" dirty="0" err="1">
                <a:solidFill>
                  <a:schemeClr val="tx2">
                    <a:lumMod val="75000"/>
                  </a:schemeClr>
                </a:solidFill>
              </a:rPr>
              <a:t>subatrofia</a:t>
            </a:r>
            <a:r>
              <a:rPr lang="en-US" sz="2400" dirty="0">
                <a:solidFill>
                  <a:schemeClr val="tx2">
                    <a:lumMod val="75000"/>
                  </a:schemeClr>
                </a:solidFill>
              </a:rPr>
              <a:t> </a:t>
            </a:r>
          </a:p>
          <a:p>
            <a:r>
              <a:rPr lang="en-US" sz="2400" dirty="0" err="1">
                <a:solidFill>
                  <a:schemeClr val="tx2">
                    <a:lumMod val="75000"/>
                  </a:schemeClr>
                </a:solidFill>
              </a:rPr>
              <a:t>corticale</a:t>
            </a:r>
            <a:r>
              <a:rPr lang="en-US" sz="2400" dirty="0">
                <a:solidFill>
                  <a:schemeClr val="tx2">
                    <a:lumMod val="75000"/>
                  </a:schemeClr>
                </a:solidFill>
              </a:rPr>
              <a:t> “</a:t>
            </a:r>
            <a:r>
              <a:rPr lang="en-US" sz="2400" dirty="0" err="1">
                <a:solidFill>
                  <a:schemeClr val="tx2">
                    <a:lumMod val="75000"/>
                  </a:schemeClr>
                </a:solidFill>
              </a:rPr>
              <a:t>reversibile</a:t>
            </a:r>
            <a:r>
              <a:rPr lang="en-US" sz="2400" dirty="0">
                <a:solidFill>
                  <a:schemeClr val="tx2">
                    <a:lumMod val="75000"/>
                  </a:schemeClr>
                </a:solidFill>
              </a:rPr>
              <a:t>” </a:t>
            </a:r>
            <a:r>
              <a:rPr lang="en-US" sz="2400" dirty="0" err="1">
                <a:solidFill>
                  <a:schemeClr val="tx2">
                    <a:lumMod val="75000"/>
                  </a:schemeClr>
                </a:solidFill>
              </a:rPr>
              <a:t>dopo</a:t>
            </a:r>
            <a:r>
              <a:rPr lang="en-US" sz="2400" dirty="0">
                <a:solidFill>
                  <a:schemeClr val="tx2">
                    <a:lumMod val="75000"/>
                  </a:schemeClr>
                </a:solidFill>
              </a:rPr>
              <a:t> </a:t>
            </a:r>
            <a:r>
              <a:rPr lang="en-US" sz="2400" dirty="0" err="1">
                <a:solidFill>
                  <a:schemeClr val="tx2">
                    <a:lumMod val="75000"/>
                  </a:schemeClr>
                </a:solidFill>
              </a:rPr>
              <a:t>ripresa</a:t>
            </a:r>
            <a:r>
              <a:rPr lang="en-US" sz="2400" dirty="0">
                <a:solidFill>
                  <a:schemeClr val="tx2">
                    <a:lumMod val="75000"/>
                  </a:schemeClr>
                </a:solidFill>
              </a:rPr>
              <a:t> </a:t>
            </a:r>
          </a:p>
          <a:p>
            <a:r>
              <a:rPr lang="en-US" sz="2400" dirty="0" err="1">
                <a:solidFill>
                  <a:schemeClr val="tx2">
                    <a:lumMod val="75000"/>
                  </a:schemeClr>
                </a:solidFill>
              </a:rPr>
              <a:t>dell’alimentazione</a:t>
            </a:r>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r>
              <a:rPr lang="en-US" sz="2400" dirty="0">
                <a:solidFill>
                  <a:schemeClr val="tx2">
                    <a:lumMod val="75000"/>
                  </a:schemeClr>
                </a:solidFill>
              </a:rPr>
              <a:t>				</a:t>
            </a:r>
            <a:r>
              <a:rPr lang="en-US" sz="2400" dirty="0" err="1">
                <a:solidFill>
                  <a:schemeClr val="tx2">
                    <a:lumMod val="75000"/>
                  </a:schemeClr>
                </a:solidFill>
              </a:rPr>
              <a:t>Neuropatie</a:t>
            </a:r>
            <a:r>
              <a:rPr lang="en-US" sz="2400" dirty="0">
                <a:solidFill>
                  <a:schemeClr val="tx2">
                    <a:lumMod val="75000"/>
                  </a:schemeClr>
                </a:solidFill>
              </a:rPr>
              <a:t> </a:t>
            </a:r>
            <a:r>
              <a:rPr lang="en-US" sz="2400" dirty="0" err="1">
                <a:solidFill>
                  <a:schemeClr val="tx2">
                    <a:lumMod val="75000"/>
                  </a:schemeClr>
                </a:solidFill>
              </a:rPr>
              <a:t>periferiche</a:t>
            </a:r>
            <a:r>
              <a:rPr lang="en-US" sz="2400" dirty="0">
                <a:solidFill>
                  <a:schemeClr val="tx2">
                    <a:lumMod val="75000"/>
                  </a:schemeClr>
                </a:solidFill>
              </a:rPr>
              <a:t> </a:t>
            </a:r>
            <a:r>
              <a:rPr lang="en-US" sz="2400" dirty="0" err="1">
                <a:solidFill>
                  <a:schemeClr val="tx2">
                    <a:lumMod val="75000"/>
                  </a:schemeClr>
                </a:solidFill>
              </a:rPr>
              <a:t>da</a:t>
            </a:r>
            <a:r>
              <a:rPr lang="en-US" sz="2400" dirty="0">
                <a:solidFill>
                  <a:schemeClr val="tx2">
                    <a:lumMod val="75000"/>
                  </a:schemeClr>
                </a:solidFill>
              </a:rPr>
              <a:t> deficit</a:t>
            </a:r>
          </a:p>
          <a:p>
            <a:r>
              <a:rPr lang="en-US" sz="2400" dirty="0">
                <a:solidFill>
                  <a:schemeClr val="tx2">
                    <a:lumMod val="75000"/>
                  </a:schemeClr>
                </a:solidFill>
              </a:rPr>
              <a:t>				</a:t>
            </a:r>
            <a:r>
              <a:rPr lang="en-US" sz="2400" dirty="0" err="1">
                <a:solidFill>
                  <a:schemeClr val="tx2">
                    <a:lumMod val="75000"/>
                  </a:schemeClr>
                </a:solidFill>
              </a:rPr>
              <a:t>Nutrizionale</a:t>
            </a:r>
            <a:r>
              <a:rPr lang="en-US" sz="2400" dirty="0">
                <a:solidFill>
                  <a:schemeClr val="tx2">
                    <a:lumMod val="75000"/>
                  </a:schemeClr>
                </a:solidFill>
              </a:rPr>
              <a:t>  e </a:t>
            </a:r>
            <a:r>
              <a:rPr lang="en-US" sz="2400" dirty="0" err="1">
                <a:solidFill>
                  <a:schemeClr val="tx2">
                    <a:lumMod val="75000"/>
                  </a:schemeClr>
                </a:solidFill>
              </a:rPr>
              <a:t>da</a:t>
            </a:r>
            <a:r>
              <a:rPr lang="en-US" sz="2400" dirty="0">
                <a:solidFill>
                  <a:schemeClr val="tx2">
                    <a:lumMod val="75000"/>
                  </a:schemeClr>
                </a:solidFill>
              </a:rPr>
              <a:t> </a:t>
            </a:r>
            <a:r>
              <a:rPr lang="en-US" sz="2400" dirty="0" err="1">
                <a:solidFill>
                  <a:schemeClr val="tx2">
                    <a:lumMod val="75000"/>
                  </a:schemeClr>
                </a:solidFill>
              </a:rPr>
              <a:t>compressione</a:t>
            </a:r>
            <a:endParaRPr lang="en-US" sz="2400" dirty="0">
              <a:solidFill>
                <a:schemeClr val="tx2">
                  <a:lumMod val="75000"/>
                </a:schemeClr>
              </a:solidFill>
            </a:endParaRPr>
          </a:p>
        </p:txBody>
      </p:sp>
      <p:pic>
        <p:nvPicPr>
          <p:cNvPr id="4" name="Picture 4"/>
          <p:cNvPicPr>
            <a:picLocks noChangeAspect="1"/>
          </p:cNvPicPr>
          <p:nvPr/>
        </p:nvPicPr>
        <p:blipFill>
          <a:blip r:embed="rId2" cstate="print"/>
          <a:stretch>
            <a:fillRect/>
          </a:stretch>
        </p:blipFill>
        <p:spPr>
          <a:xfrm>
            <a:off x="2135560" y="3933056"/>
            <a:ext cx="2935910" cy="2358514"/>
          </a:xfrm>
          <a:prstGeom prst="rect">
            <a:avLst/>
          </a:prstGeom>
        </p:spPr>
      </p:pic>
      <p:pic>
        <p:nvPicPr>
          <p:cNvPr id="5" name="Picture 3" descr="SCAN"/>
          <p:cNvPicPr>
            <a:picLocks noChangeAspect="1" noChangeArrowheads="1"/>
          </p:cNvPicPr>
          <p:nvPr/>
        </p:nvPicPr>
        <p:blipFill>
          <a:blip r:embed="rId3" cstate="print"/>
          <a:srcRect/>
          <a:stretch>
            <a:fillRect/>
          </a:stretch>
        </p:blipFill>
        <p:spPr bwMode="auto">
          <a:xfrm>
            <a:off x="7176121" y="1124745"/>
            <a:ext cx="2954113" cy="3944133"/>
          </a:xfrm>
          <a:prstGeom prst="rect">
            <a:avLst/>
          </a:prstGeom>
          <a:noFill/>
        </p:spPr>
      </p:pic>
    </p:spTree>
    <p:extLst>
      <p:ext uri="{BB962C8B-B14F-4D97-AF65-F5344CB8AC3E}">
        <p14:creationId xmlns:p14="http://schemas.microsoft.com/office/powerpoint/2010/main" val="2850635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EE1461-028E-44B3-B444-0B9088274F69}"/>
              </a:ext>
            </a:extLst>
          </p:cNvPr>
          <p:cNvSpPr txBox="1"/>
          <p:nvPr/>
        </p:nvSpPr>
        <p:spPr>
          <a:xfrm>
            <a:off x="337456" y="981271"/>
            <a:ext cx="8501815" cy="954107"/>
          </a:xfrm>
          <a:prstGeom prst="rect">
            <a:avLst/>
          </a:prstGeom>
          <a:noFill/>
        </p:spPr>
        <p:txBody>
          <a:bodyPr wrap="none" rtlCol="0">
            <a:spAutoFit/>
          </a:bodyPr>
          <a:lstStyle/>
          <a:p>
            <a:r>
              <a:rPr lang="it-IT" sz="2800" dirty="0"/>
              <a:t>Non dire «le anoressiche», ma le ragazze con anoressia …</a:t>
            </a:r>
          </a:p>
          <a:p>
            <a:r>
              <a:rPr lang="it-IT" sz="2800" dirty="0"/>
              <a:t>il trattamento si deve adattare alle diverse situazioni</a:t>
            </a:r>
          </a:p>
        </p:txBody>
      </p:sp>
      <p:sp>
        <p:nvSpPr>
          <p:cNvPr id="4" name="TextBox 3">
            <a:extLst>
              <a:ext uri="{FF2B5EF4-FFF2-40B4-BE49-F238E27FC236}">
                <a16:creationId xmlns:a16="http://schemas.microsoft.com/office/drawing/2014/main" id="{B09573DF-8D98-4E05-83F5-6004FB28CAE0}"/>
              </a:ext>
            </a:extLst>
          </p:cNvPr>
          <p:cNvSpPr txBox="1"/>
          <p:nvPr/>
        </p:nvSpPr>
        <p:spPr>
          <a:xfrm>
            <a:off x="282516" y="2398395"/>
            <a:ext cx="10708757" cy="2308324"/>
          </a:xfrm>
          <a:prstGeom prst="rect">
            <a:avLst/>
          </a:prstGeom>
          <a:noFill/>
        </p:spPr>
        <p:txBody>
          <a:bodyPr wrap="square" rtlCol="0">
            <a:spAutoFit/>
          </a:bodyPr>
          <a:lstStyle/>
          <a:p>
            <a:r>
              <a:rPr lang="it-IT" sz="2400" dirty="0"/>
              <a:t>Ospedalizzazione in casi più gravi (generalmente con BMI sotto 15)</a:t>
            </a:r>
          </a:p>
          <a:p>
            <a:endParaRPr lang="it-IT" sz="2400" dirty="0"/>
          </a:p>
          <a:p>
            <a:r>
              <a:rPr lang="it-IT" sz="2400" dirty="0"/>
              <a:t>Evitare </a:t>
            </a:r>
            <a:r>
              <a:rPr lang="it-IT" sz="2400" b="1" dirty="0" err="1"/>
              <a:t>refeeding</a:t>
            </a:r>
            <a:r>
              <a:rPr lang="it-IT" sz="2400" b="1" dirty="0"/>
              <a:t> </a:t>
            </a:r>
            <a:r>
              <a:rPr lang="it-IT" sz="2400" b="1" dirty="0" err="1"/>
              <a:t>syndrome</a:t>
            </a:r>
            <a:r>
              <a:rPr lang="it-IT" sz="2400" b="1" dirty="0"/>
              <a:t> </a:t>
            </a:r>
            <a:r>
              <a:rPr lang="it-IT" sz="2400" dirty="0"/>
              <a:t>(1200 kcal/d), più probabile per </a:t>
            </a:r>
            <a:r>
              <a:rPr lang="it-IT" sz="2400" dirty="0" err="1"/>
              <a:t>refeeding</a:t>
            </a:r>
            <a:r>
              <a:rPr lang="it-IT" sz="2400" dirty="0"/>
              <a:t> parenterale (rischio in realtà ridimensionato)</a:t>
            </a:r>
          </a:p>
          <a:p>
            <a:endParaRPr lang="it-IT" sz="2400" dirty="0"/>
          </a:p>
          <a:p>
            <a:endParaRPr lang="it-IT" sz="2400" dirty="0"/>
          </a:p>
        </p:txBody>
      </p:sp>
      <p:sp>
        <p:nvSpPr>
          <p:cNvPr id="5" name="TextBox 4">
            <a:extLst>
              <a:ext uri="{FF2B5EF4-FFF2-40B4-BE49-F238E27FC236}">
                <a16:creationId xmlns:a16="http://schemas.microsoft.com/office/drawing/2014/main" id="{6B51E7A8-7367-4291-952F-2CCACBD7C27E}"/>
              </a:ext>
            </a:extLst>
          </p:cNvPr>
          <p:cNvSpPr txBox="1"/>
          <p:nvPr/>
        </p:nvSpPr>
        <p:spPr>
          <a:xfrm>
            <a:off x="282516" y="98279"/>
            <a:ext cx="3726726" cy="769441"/>
          </a:xfrm>
          <a:prstGeom prst="rect">
            <a:avLst/>
          </a:prstGeom>
          <a:noFill/>
        </p:spPr>
        <p:txBody>
          <a:bodyPr wrap="none" rtlCol="0">
            <a:spAutoFit/>
          </a:bodyPr>
          <a:lstStyle/>
          <a:p>
            <a:r>
              <a:rPr lang="it-IT" sz="4400" b="1" dirty="0">
                <a:solidFill>
                  <a:srgbClr val="0070C0"/>
                </a:solidFill>
              </a:rPr>
              <a:t>TRATTAMENTO</a:t>
            </a:r>
          </a:p>
        </p:txBody>
      </p:sp>
    </p:spTree>
    <p:extLst>
      <p:ext uri="{BB962C8B-B14F-4D97-AF65-F5344CB8AC3E}">
        <p14:creationId xmlns:p14="http://schemas.microsoft.com/office/powerpoint/2010/main" val="3090491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D9225-0805-4245-982C-D07773E63BAD}"/>
              </a:ext>
            </a:extLst>
          </p:cNvPr>
          <p:cNvSpPr txBox="1"/>
          <p:nvPr/>
        </p:nvSpPr>
        <p:spPr>
          <a:xfrm>
            <a:off x="342899" y="506186"/>
            <a:ext cx="9388929" cy="1631216"/>
          </a:xfrm>
          <a:prstGeom prst="rect">
            <a:avLst/>
          </a:prstGeom>
          <a:noFill/>
        </p:spPr>
        <p:txBody>
          <a:bodyPr wrap="square" rtlCol="0">
            <a:spAutoFit/>
          </a:bodyPr>
          <a:lstStyle/>
          <a:p>
            <a:r>
              <a:rPr lang="en-US" sz="2000" b="1" i="0" dirty="0">
                <a:solidFill>
                  <a:srgbClr val="000000"/>
                </a:solidFill>
                <a:effectLst/>
              </a:rPr>
              <a:t>FBT – Maudsley</a:t>
            </a:r>
            <a:r>
              <a:rPr lang="en-US" sz="2000" b="0" i="0" dirty="0">
                <a:solidFill>
                  <a:srgbClr val="000000"/>
                </a:solidFill>
                <a:effectLst/>
              </a:rPr>
              <a:t>. </a:t>
            </a:r>
            <a:r>
              <a:rPr lang="en-US" sz="2000" b="0" i="0" dirty="0" err="1">
                <a:solidFill>
                  <a:srgbClr val="000000"/>
                </a:solidFill>
                <a:effectLst/>
              </a:rPr>
              <a:t>Terapia</a:t>
            </a:r>
            <a:r>
              <a:rPr lang="en-US" sz="2000" b="0" i="0" dirty="0">
                <a:solidFill>
                  <a:srgbClr val="000000"/>
                </a:solidFill>
                <a:effectLst/>
              </a:rPr>
              <a:t> </a:t>
            </a:r>
            <a:r>
              <a:rPr lang="en-US" sz="2000" b="0" i="0" dirty="0" err="1">
                <a:solidFill>
                  <a:srgbClr val="000000"/>
                </a:solidFill>
                <a:effectLst/>
              </a:rPr>
              <a:t>basata</a:t>
            </a:r>
            <a:r>
              <a:rPr lang="en-US" sz="2000" b="0" i="0" dirty="0">
                <a:solidFill>
                  <a:srgbClr val="000000"/>
                </a:solidFill>
                <a:effectLst/>
              </a:rPr>
              <a:t> </a:t>
            </a:r>
            <a:r>
              <a:rPr lang="en-US" sz="2000" b="0" i="0" dirty="0" err="1">
                <a:solidFill>
                  <a:srgbClr val="000000"/>
                </a:solidFill>
                <a:effectLst/>
              </a:rPr>
              <a:t>sulla</a:t>
            </a:r>
            <a:r>
              <a:rPr lang="en-US" sz="2000" b="0" i="0" dirty="0">
                <a:solidFill>
                  <a:srgbClr val="000000"/>
                </a:solidFill>
                <a:effectLst/>
              </a:rPr>
              <a:t> </a:t>
            </a:r>
            <a:r>
              <a:rPr lang="en-US" sz="2000" b="0" i="0" dirty="0" err="1">
                <a:solidFill>
                  <a:srgbClr val="000000"/>
                </a:solidFill>
                <a:effectLst/>
              </a:rPr>
              <a:t>famiglia</a:t>
            </a:r>
            <a:r>
              <a:rPr lang="en-US" sz="2000" b="0" i="0" dirty="0">
                <a:solidFill>
                  <a:srgbClr val="000000"/>
                </a:solidFill>
                <a:effectLst/>
              </a:rPr>
              <a:t>. La </a:t>
            </a:r>
            <a:r>
              <a:rPr lang="en-US" sz="2000" b="0" i="0" dirty="0" err="1">
                <a:solidFill>
                  <a:srgbClr val="000000"/>
                </a:solidFill>
                <a:effectLst/>
              </a:rPr>
              <a:t>famiglia</a:t>
            </a:r>
            <a:r>
              <a:rPr lang="en-US" sz="2000" b="0" i="0" dirty="0">
                <a:solidFill>
                  <a:srgbClr val="000000"/>
                </a:solidFill>
                <a:effectLst/>
              </a:rPr>
              <a:t> come </a:t>
            </a:r>
            <a:r>
              <a:rPr lang="en-US" sz="2000" b="0" i="0" dirty="0" err="1">
                <a:solidFill>
                  <a:srgbClr val="000000"/>
                </a:solidFill>
                <a:effectLst/>
              </a:rPr>
              <a:t>risorsa</a:t>
            </a:r>
            <a:r>
              <a:rPr lang="en-US" sz="2000" b="0" i="0" dirty="0">
                <a:solidFill>
                  <a:srgbClr val="000000"/>
                </a:solidFill>
                <a:effectLst/>
              </a:rPr>
              <a:t>, </a:t>
            </a:r>
            <a:r>
              <a:rPr lang="en-US" sz="2000" b="0" i="0" dirty="0" err="1">
                <a:solidFill>
                  <a:srgbClr val="000000"/>
                </a:solidFill>
                <a:effectLst/>
              </a:rPr>
              <a:t>collaborazione</a:t>
            </a:r>
            <a:r>
              <a:rPr lang="en-US" sz="2000" b="0" i="0" dirty="0">
                <a:solidFill>
                  <a:srgbClr val="000000"/>
                </a:solidFill>
                <a:effectLst/>
              </a:rPr>
              <a:t> per </a:t>
            </a:r>
            <a:r>
              <a:rPr lang="en-US" sz="2000" b="0" i="0" dirty="0" err="1">
                <a:solidFill>
                  <a:srgbClr val="000000"/>
                </a:solidFill>
                <a:effectLst/>
              </a:rPr>
              <a:t>ottenere</a:t>
            </a:r>
            <a:r>
              <a:rPr lang="en-US" sz="2000" b="0" i="0" dirty="0">
                <a:solidFill>
                  <a:srgbClr val="000000"/>
                </a:solidFill>
                <a:effectLst/>
              </a:rPr>
              <a:t> </a:t>
            </a:r>
          </a:p>
          <a:p>
            <a:r>
              <a:rPr lang="en-US" sz="2000" i="0" dirty="0">
                <a:solidFill>
                  <a:srgbClr val="000000"/>
                </a:solidFill>
                <a:effectLst/>
              </a:rPr>
              <a:t>I: </a:t>
            </a:r>
            <a:r>
              <a:rPr lang="en-US" sz="2000" i="0" dirty="0" err="1">
                <a:solidFill>
                  <a:srgbClr val="000000"/>
                </a:solidFill>
                <a:effectLst/>
              </a:rPr>
              <a:t>reintegrazione</a:t>
            </a:r>
            <a:r>
              <a:rPr lang="en-US" sz="2000" i="0" dirty="0">
                <a:solidFill>
                  <a:srgbClr val="000000"/>
                </a:solidFill>
                <a:effectLst/>
              </a:rPr>
              <a:t> </a:t>
            </a:r>
            <a:r>
              <a:rPr lang="en-US" sz="2000" i="0" dirty="0" err="1">
                <a:solidFill>
                  <a:srgbClr val="000000"/>
                </a:solidFill>
                <a:effectLst/>
              </a:rPr>
              <a:t>nutrizionale</a:t>
            </a:r>
            <a:r>
              <a:rPr lang="en-US" sz="2000" i="0" dirty="0">
                <a:solidFill>
                  <a:srgbClr val="000000"/>
                </a:solidFill>
                <a:effectLst/>
              </a:rPr>
              <a:t> </a:t>
            </a:r>
            <a:r>
              <a:rPr lang="en-US" sz="2000" i="0" dirty="0" err="1">
                <a:solidFill>
                  <a:srgbClr val="000000"/>
                </a:solidFill>
                <a:effectLst/>
              </a:rPr>
              <a:t>fino</a:t>
            </a:r>
            <a:r>
              <a:rPr lang="en-US" sz="2000" i="0" dirty="0">
                <a:solidFill>
                  <a:srgbClr val="000000"/>
                </a:solidFill>
                <a:effectLst/>
              </a:rPr>
              <a:t> a peso </a:t>
            </a:r>
            <a:r>
              <a:rPr lang="en-US" sz="2000" i="0" dirty="0" err="1">
                <a:solidFill>
                  <a:srgbClr val="000000"/>
                </a:solidFill>
                <a:effectLst/>
              </a:rPr>
              <a:t>accettabile</a:t>
            </a:r>
            <a:endParaRPr lang="en-US" sz="2000" i="0" dirty="0">
              <a:solidFill>
                <a:srgbClr val="000000"/>
              </a:solidFill>
              <a:effectLst/>
            </a:endParaRPr>
          </a:p>
          <a:p>
            <a:r>
              <a:rPr lang="en-US" sz="2000" i="0" dirty="0">
                <a:solidFill>
                  <a:srgbClr val="000000"/>
                </a:solidFill>
                <a:effectLst/>
              </a:rPr>
              <a:t>II: </a:t>
            </a:r>
            <a:r>
              <a:rPr lang="en-US" sz="2000" i="0" dirty="0" err="1">
                <a:solidFill>
                  <a:srgbClr val="000000"/>
                </a:solidFill>
                <a:effectLst/>
              </a:rPr>
              <a:t>ripresa</a:t>
            </a:r>
            <a:r>
              <a:rPr lang="en-US" sz="2000" i="0" dirty="0">
                <a:solidFill>
                  <a:srgbClr val="000000"/>
                </a:solidFill>
                <a:effectLst/>
              </a:rPr>
              <a:t> di </a:t>
            </a:r>
            <a:r>
              <a:rPr lang="en-US" sz="2000" i="0" dirty="0" err="1">
                <a:solidFill>
                  <a:srgbClr val="000000"/>
                </a:solidFill>
                <a:effectLst/>
              </a:rPr>
              <a:t>controllo</a:t>
            </a:r>
            <a:r>
              <a:rPr lang="en-US" sz="2000" i="0" dirty="0">
                <a:solidFill>
                  <a:srgbClr val="000000"/>
                </a:solidFill>
                <a:effectLst/>
              </a:rPr>
              <a:t> </a:t>
            </a:r>
            <a:r>
              <a:rPr lang="en-US" sz="2000" i="0" dirty="0" err="1">
                <a:solidFill>
                  <a:srgbClr val="000000"/>
                </a:solidFill>
                <a:effectLst/>
              </a:rPr>
              <a:t>sull’alimentazione</a:t>
            </a:r>
            <a:r>
              <a:rPr lang="en-US" sz="2000" i="0" dirty="0">
                <a:solidFill>
                  <a:srgbClr val="000000"/>
                </a:solidFill>
                <a:effectLst/>
              </a:rPr>
              <a:t> </a:t>
            </a:r>
            <a:r>
              <a:rPr lang="en-US" sz="2000" i="0" dirty="0" err="1">
                <a:solidFill>
                  <a:srgbClr val="000000"/>
                </a:solidFill>
                <a:effectLst/>
              </a:rPr>
              <a:t>dell’adolescente</a:t>
            </a:r>
            <a:endParaRPr lang="en-US" sz="2000" dirty="0">
              <a:solidFill>
                <a:srgbClr val="000000"/>
              </a:solidFill>
            </a:endParaRPr>
          </a:p>
          <a:p>
            <a:r>
              <a:rPr lang="en-US" sz="2000" i="0" dirty="0">
                <a:solidFill>
                  <a:srgbClr val="000000"/>
                </a:solidFill>
                <a:effectLst/>
              </a:rPr>
              <a:t>III: </a:t>
            </a:r>
            <a:r>
              <a:rPr lang="en-US" sz="2000" i="0" dirty="0" err="1">
                <a:solidFill>
                  <a:srgbClr val="000000"/>
                </a:solidFill>
                <a:effectLst/>
              </a:rPr>
              <a:t>favorire</a:t>
            </a:r>
            <a:r>
              <a:rPr lang="en-US" sz="2000" i="0" dirty="0">
                <a:solidFill>
                  <a:srgbClr val="000000"/>
                </a:solidFill>
                <a:effectLst/>
              </a:rPr>
              <a:t> </a:t>
            </a:r>
            <a:r>
              <a:rPr lang="en-US" sz="2000" i="0" dirty="0" err="1">
                <a:solidFill>
                  <a:srgbClr val="000000"/>
                </a:solidFill>
                <a:effectLst/>
              </a:rPr>
              <a:t>l’acquisizione</a:t>
            </a:r>
            <a:r>
              <a:rPr lang="en-US" sz="2000" i="0" dirty="0">
                <a:solidFill>
                  <a:srgbClr val="000000"/>
                </a:solidFill>
                <a:effectLst/>
              </a:rPr>
              <a:t> di una </a:t>
            </a:r>
            <a:r>
              <a:rPr lang="en-US" sz="2000" i="0" dirty="0" err="1">
                <a:solidFill>
                  <a:srgbClr val="000000"/>
                </a:solidFill>
                <a:effectLst/>
              </a:rPr>
              <a:t>nuova</a:t>
            </a:r>
            <a:r>
              <a:rPr lang="en-US" sz="2000" i="0" dirty="0">
                <a:solidFill>
                  <a:srgbClr val="000000"/>
                </a:solidFill>
                <a:effectLst/>
              </a:rPr>
              <a:t> </a:t>
            </a:r>
            <a:r>
              <a:rPr lang="en-US" sz="2000" i="0" dirty="0" err="1">
                <a:solidFill>
                  <a:srgbClr val="000000"/>
                </a:solidFill>
                <a:effectLst/>
              </a:rPr>
              <a:t>identità</a:t>
            </a:r>
            <a:r>
              <a:rPr lang="en-US" sz="2000" i="0" dirty="0">
                <a:solidFill>
                  <a:srgbClr val="000000"/>
                </a:solidFill>
                <a:effectLst/>
              </a:rPr>
              <a:t> </a:t>
            </a:r>
          </a:p>
        </p:txBody>
      </p:sp>
      <p:sp>
        <p:nvSpPr>
          <p:cNvPr id="3" name="TextBox 2">
            <a:extLst>
              <a:ext uri="{FF2B5EF4-FFF2-40B4-BE49-F238E27FC236}">
                <a16:creationId xmlns:a16="http://schemas.microsoft.com/office/drawing/2014/main" id="{9C152EE1-00CA-422D-AD28-2B174CA15163}"/>
              </a:ext>
            </a:extLst>
          </p:cNvPr>
          <p:cNvSpPr txBox="1"/>
          <p:nvPr/>
        </p:nvSpPr>
        <p:spPr>
          <a:xfrm>
            <a:off x="342899" y="2411186"/>
            <a:ext cx="8490858" cy="4093428"/>
          </a:xfrm>
          <a:prstGeom prst="rect">
            <a:avLst/>
          </a:prstGeom>
          <a:noFill/>
        </p:spPr>
        <p:txBody>
          <a:bodyPr wrap="square" rtlCol="0">
            <a:spAutoFit/>
          </a:bodyPr>
          <a:lstStyle/>
          <a:p>
            <a:r>
              <a:rPr lang="it-IT" sz="2000" b="1" dirty="0"/>
              <a:t>Terapie cognitivo comportamentali</a:t>
            </a:r>
          </a:p>
          <a:p>
            <a:r>
              <a:rPr lang="it-IT" sz="2000" dirty="0"/>
              <a:t>Viene prima l’aspetto psicologico sulle proprie percezioni e abitudini della focalizzazione diretta sul cibo e sul peso</a:t>
            </a:r>
          </a:p>
          <a:p>
            <a:endParaRPr lang="en-US" sz="2000" dirty="0"/>
          </a:p>
          <a:p>
            <a:r>
              <a:rPr lang="it-IT" sz="2000" dirty="0"/>
              <a:t>Psicoterapia interpersonale</a:t>
            </a:r>
          </a:p>
          <a:p>
            <a:endParaRPr lang="it-IT" sz="2000" dirty="0"/>
          </a:p>
          <a:p>
            <a:pPr algn="l"/>
            <a:r>
              <a:rPr lang="it-IT" sz="2000" b="1" i="0" u="none" strike="noStrike" baseline="0" dirty="0">
                <a:latin typeface="OTNEJMQuadraat"/>
              </a:rPr>
              <a:t>Terapia psicodinamica</a:t>
            </a:r>
          </a:p>
          <a:p>
            <a:pPr algn="l"/>
            <a:r>
              <a:rPr lang="en-US" sz="2000" b="0" i="0" u="none" strike="noStrike" baseline="0" dirty="0" err="1">
                <a:latin typeface="OTNEJMQuadraat"/>
              </a:rPr>
              <a:t>Identificazione</a:t>
            </a:r>
            <a:r>
              <a:rPr lang="en-US" sz="2000" b="0" i="0" u="none" strike="noStrike" baseline="0" dirty="0">
                <a:latin typeface="OTNEJMQuadraat"/>
              </a:rPr>
              <a:t> </a:t>
            </a:r>
            <a:r>
              <a:rPr lang="en-US" sz="2000" b="0" i="0" u="none" strike="noStrike" baseline="0" dirty="0" err="1">
                <a:latin typeface="OTNEJMQuadraat"/>
              </a:rPr>
              <a:t>dei</a:t>
            </a:r>
            <a:r>
              <a:rPr lang="en-US" sz="2000" b="0" i="0" u="none" strike="noStrike" baseline="0" dirty="0">
                <a:latin typeface="OTNEJMQuadraat"/>
              </a:rPr>
              <a:t> </a:t>
            </a:r>
            <a:r>
              <a:rPr lang="en-US" sz="2000" b="0" i="0" u="none" strike="noStrike" baseline="0" dirty="0" err="1">
                <a:latin typeface="OTNEJMQuadraat"/>
              </a:rPr>
              <a:t>bersagli</a:t>
            </a:r>
            <a:r>
              <a:rPr lang="en-US" sz="2000" b="0" i="0" u="none" strike="noStrike" baseline="0" dirty="0">
                <a:latin typeface="OTNEJMQuadraat"/>
              </a:rPr>
              <a:t> </a:t>
            </a:r>
            <a:r>
              <a:rPr lang="en-US" sz="2000" b="0" i="0" u="none" strike="noStrike" baseline="0" dirty="0" err="1">
                <a:latin typeface="OTNEJMQuadraat"/>
              </a:rPr>
              <a:t>terapeutici</a:t>
            </a:r>
            <a:r>
              <a:rPr lang="en-US" sz="2000" b="0" i="0" u="none" strike="noStrike" baseline="0" dirty="0">
                <a:latin typeface="OTNEJMQuadraat"/>
              </a:rPr>
              <a:t>, </a:t>
            </a:r>
            <a:r>
              <a:rPr lang="en-US" sz="2000" b="0" i="0" u="none" strike="noStrike" baseline="0" dirty="0" err="1">
                <a:latin typeface="OTNEJMQuadraat"/>
              </a:rPr>
              <a:t>comprensione</a:t>
            </a:r>
            <a:r>
              <a:rPr lang="en-US" sz="2000" b="0" i="0" u="none" strike="noStrike" baseline="0" dirty="0">
                <a:latin typeface="OTNEJMQuadraat"/>
              </a:rPr>
              <a:t> di come </a:t>
            </a:r>
            <a:r>
              <a:rPr lang="en-US" sz="2000" b="0" i="0" u="none" strike="noStrike" baseline="0" dirty="0" err="1">
                <a:latin typeface="OTNEJMQuadraat"/>
              </a:rPr>
              <a:t>i</a:t>
            </a:r>
            <a:r>
              <a:rPr lang="en-US" sz="2000" b="0" i="0" u="none" strike="noStrike" baseline="0" dirty="0">
                <a:latin typeface="OTNEJMQuadraat"/>
              </a:rPr>
              <a:t> </a:t>
            </a:r>
            <a:r>
              <a:rPr lang="en-US" sz="2000" b="0" i="0" u="none" strike="noStrike" baseline="0" dirty="0" err="1">
                <a:latin typeface="OTNEJMQuadraat"/>
              </a:rPr>
              <a:t>comportamenti</a:t>
            </a:r>
            <a:r>
              <a:rPr lang="en-US" sz="2000" b="0" i="0" u="none" strike="noStrike" baseline="0" dirty="0">
                <a:latin typeface="OTNEJMQuadraat"/>
              </a:rPr>
              <a:t> </a:t>
            </a:r>
            <a:r>
              <a:rPr lang="en-US" sz="2000" b="0" i="0" u="none" strike="noStrike" baseline="0" dirty="0" err="1">
                <a:latin typeface="OTNEJMQuadraat"/>
              </a:rPr>
              <a:t>alimentari</a:t>
            </a:r>
            <a:r>
              <a:rPr lang="en-US" sz="2000" b="0" i="0" u="none" strike="noStrike" baseline="0" dirty="0">
                <a:latin typeface="OTNEJMQuadraat"/>
              </a:rPr>
              <a:t> </a:t>
            </a:r>
            <a:r>
              <a:rPr lang="en-US" sz="2000" b="0" i="0" u="none" strike="noStrike" baseline="0" dirty="0" err="1">
                <a:latin typeface="OTNEJMQuadraat"/>
              </a:rPr>
              <a:t>si</a:t>
            </a:r>
            <a:r>
              <a:rPr lang="en-US" sz="2000" b="0" i="0" u="none" strike="noStrike" baseline="0" dirty="0">
                <a:latin typeface="OTNEJMQuadraat"/>
              </a:rPr>
              <a:t> </a:t>
            </a:r>
            <a:r>
              <a:rPr lang="en-US" sz="2000" b="0" i="0" u="none" strike="noStrike" baseline="0" dirty="0" err="1">
                <a:latin typeface="OTNEJMQuadraat"/>
              </a:rPr>
              <a:t>correlano</a:t>
            </a:r>
            <a:r>
              <a:rPr lang="en-US" sz="2000" b="0" i="0" u="none" strike="noStrike" baseline="0" dirty="0">
                <a:latin typeface="OTNEJMQuadraat"/>
              </a:rPr>
              <a:t> alle </a:t>
            </a:r>
            <a:r>
              <a:rPr lang="en-US" sz="2000" b="0" i="0" u="none" strike="noStrike" baseline="0" dirty="0" err="1">
                <a:latin typeface="OTNEJMQuadraat"/>
              </a:rPr>
              <a:t>convinzioni</a:t>
            </a:r>
            <a:r>
              <a:rPr lang="en-US" sz="2000" b="0" i="0" u="none" strike="noStrike" baseline="0" dirty="0">
                <a:latin typeface="OTNEJMQuadraat"/>
              </a:rPr>
              <a:t> del </a:t>
            </a:r>
            <a:r>
              <a:rPr lang="en-US" sz="2000" b="0" i="0" u="none" strike="noStrike" baseline="0" dirty="0" err="1">
                <a:latin typeface="OTNEJMQuadraat"/>
              </a:rPr>
              <a:t>paziente</a:t>
            </a:r>
            <a:r>
              <a:rPr lang="en-US" sz="2000" b="0" i="0" u="none" strike="noStrike" baseline="0" dirty="0">
                <a:latin typeface="OTNEJMQuadraat"/>
              </a:rPr>
              <a:t>, </a:t>
            </a:r>
            <a:r>
              <a:rPr lang="en-US" sz="2000" b="0" i="0" u="none" strike="noStrike" baseline="0" dirty="0" err="1">
                <a:latin typeface="OTNEJMQuadraat"/>
              </a:rPr>
              <a:t>alla</a:t>
            </a:r>
            <a:r>
              <a:rPr lang="en-US" sz="2000" b="0" i="0" u="none" strike="noStrike" baseline="0" dirty="0">
                <a:latin typeface="OTNEJMQuadraat"/>
              </a:rPr>
              <a:t> </a:t>
            </a:r>
            <a:r>
              <a:rPr lang="en-US" sz="2000" b="0" i="0" u="none" strike="noStrike" baseline="0" dirty="0" err="1">
                <a:latin typeface="OTNEJMQuadraat"/>
              </a:rPr>
              <a:t>sua</a:t>
            </a:r>
            <a:r>
              <a:rPr lang="en-US" sz="2000" b="0" i="0" u="none" strike="noStrike" baseline="0" dirty="0">
                <a:latin typeface="OTNEJMQuadraat"/>
              </a:rPr>
              <a:t> </a:t>
            </a:r>
            <a:r>
              <a:rPr lang="en-US" sz="2000" b="0" i="0" u="none" strike="noStrike" baseline="0" dirty="0" err="1">
                <a:latin typeface="OTNEJMQuadraat"/>
              </a:rPr>
              <a:t>autostima</a:t>
            </a:r>
            <a:r>
              <a:rPr lang="en-US" sz="2000" b="0" i="0" u="none" strike="noStrike" baseline="0" dirty="0">
                <a:latin typeface="OTNEJMQuadraat"/>
              </a:rPr>
              <a:t> e alle sue </a:t>
            </a:r>
            <a:r>
              <a:rPr lang="en-US" sz="2000" b="0" i="0" u="none" strike="noStrike" baseline="0" dirty="0" err="1">
                <a:latin typeface="OTNEJMQuadraat"/>
              </a:rPr>
              <a:t>relazioni</a:t>
            </a:r>
            <a:r>
              <a:rPr lang="en-US" sz="2000" b="0" i="0" u="none" strike="noStrike" baseline="0" dirty="0">
                <a:latin typeface="OTNEJMQuadraat"/>
              </a:rPr>
              <a:t> con </a:t>
            </a:r>
            <a:r>
              <a:rPr lang="en-US" sz="2000" b="0" i="0" u="none" strike="noStrike" baseline="0" dirty="0" err="1">
                <a:latin typeface="OTNEJMQuadraat"/>
              </a:rPr>
              <a:t>gli</a:t>
            </a:r>
            <a:r>
              <a:rPr lang="en-US" sz="2000" b="0" i="0" u="none" strike="noStrike" baseline="0" dirty="0">
                <a:latin typeface="OTNEJMQuadraat"/>
              </a:rPr>
              <a:t> </a:t>
            </a:r>
            <a:r>
              <a:rPr lang="en-US" sz="2000" b="0" i="0" u="none" strike="noStrike" baseline="0" dirty="0" err="1">
                <a:latin typeface="OTNEJMQuadraat"/>
              </a:rPr>
              <a:t>altri</a:t>
            </a:r>
            <a:r>
              <a:rPr lang="en-US" sz="2000" b="0" i="0" u="none" strike="noStrike" baseline="0" dirty="0">
                <a:latin typeface="OTNEJMQuadraat"/>
              </a:rPr>
              <a:t>. </a:t>
            </a:r>
          </a:p>
          <a:p>
            <a:endParaRPr lang="it-IT" sz="2000" dirty="0"/>
          </a:p>
          <a:p>
            <a:r>
              <a:rPr lang="it-IT" sz="2000" b="1" dirty="0"/>
              <a:t>Terapia farmacologica</a:t>
            </a:r>
          </a:p>
          <a:p>
            <a:r>
              <a:rPr lang="it-IT" sz="2000" dirty="0"/>
              <a:t>fluoxetina, antidepressivi: poche evidenze</a:t>
            </a:r>
          </a:p>
        </p:txBody>
      </p:sp>
    </p:spTree>
    <p:extLst>
      <p:ext uri="{BB962C8B-B14F-4D97-AF65-F5344CB8AC3E}">
        <p14:creationId xmlns:p14="http://schemas.microsoft.com/office/powerpoint/2010/main" val="3035432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CF2F2-A42D-4CDE-9BA6-69730A57B929}"/>
              </a:ext>
            </a:extLst>
          </p:cNvPr>
          <p:cNvSpPr txBox="1"/>
          <p:nvPr/>
        </p:nvSpPr>
        <p:spPr>
          <a:xfrm>
            <a:off x="282516" y="1085280"/>
            <a:ext cx="4931093" cy="1015663"/>
          </a:xfrm>
          <a:prstGeom prst="rect">
            <a:avLst/>
          </a:prstGeom>
          <a:noFill/>
        </p:spPr>
        <p:txBody>
          <a:bodyPr wrap="none" rtlCol="0">
            <a:spAutoFit/>
          </a:bodyPr>
          <a:lstStyle/>
          <a:p>
            <a:r>
              <a:rPr lang="it-IT" sz="2000" dirty="0"/>
              <a:t>Remissione completa in quasi la metà dei casi</a:t>
            </a:r>
          </a:p>
          <a:p>
            <a:r>
              <a:rPr lang="it-IT" sz="2000" dirty="0"/>
              <a:t>Disturbo cronico nel 20%</a:t>
            </a:r>
          </a:p>
          <a:p>
            <a:r>
              <a:rPr lang="it-IT" sz="2000" dirty="0"/>
              <a:t>Sintomi parziali negli altri</a:t>
            </a:r>
          </a:p>
        </p:txBody>
      </p:sp>
      <p:sp>
        <p:nvSpPr>
          <p:cNvPr id="3" name="TextBox 2">
            <a:extLst>
              <a:ext uri="{FF2B5EF4-FFF2-40B4-BE49-F238E27FC236}">
                <a16:creationId xmlns:a16="http://schemas.microsoft.com/office/drawing/2014/main" id="{B877679A-E477-44AB-9034-13726E956EBB}"/>
              </a:ext>
            </a:extLst>
          </p:cNvPr>
          <p:cNvSpPr txBox="1"/>
          <p:nvPr/>
        </p:nvSpPr>
        <p:spPr>
          <a:xfrm>
            <a:off x="282516" y="98279"/>
            <a:ext cx="2707088" cy="769441"/>
          </a:xfrm>
          <a:prstGeom prst="rect">
            <a:avLst/>
          </a:prstGeom>
          <a:noFill/>
        </p:spPr>
        <p:txBody>
          <a:bodyPr wrap="none" rtlCol="0">
            <a:spAutoFit/>
          </a:bodyPr>
          <a:lstStyle/>
          <a:p>
            <a:r>
              <a:rPr lang="it-IT" sz="4400" b="1" dirty="0">
                <a:solidFill>
                  <a:srgbClr val="0070C0"/>
                </a:solidFill>
              </a:rPr>
              <a:t>PROGNOSI</a:t>
            </a:r>
          </a:p>
        </p:txBody>
      </p:sp>
      <p:sp>
        <p:nvSpPr>
          <p:cNvPr id="4" name="TextBox 3">
            <a:extLst>
              <a:ext uri="{FF2B5EF4-FFF2-40B4-BE49-F238E27FC236}">
                <a16:creationId xmlns:a16="http://schemas.microsoft.com/office/drawing/2014/main" id="{5784A367-83EB-4C44-B584-20BF78FA3A73}"/>
              </a:ext>
            </a:extLst>
          </p:cNvPr>
          <p:cNvSpPr txBox="1"/>
          <p:nvPr/>
        </p:nvSpPr>
        <p:spPr>
          <a:xfrm>
            <a:off x="282516" y="2536371"/>
            <a:ext cx="9835641" cy="461665"/>
          </a:xfrm>
          <a:prstGeom prst="rect">
            <a:avLst/>
          </a:prstGeom>
          <a:noFill/>
        </p:spPr>
        <p:txBody>
          <a:bodyPr wrap="none" rtlCol="0">
            <a:spAutoFit/>
          </a:bodyPr>
          <a:lstStyle/>
          <a:p>
            <a:r>
              <a:rPr lang="it-IT" sz="2400" dirty="0"/>
              <a:t>Il pericolo di quello che può sembrare il soggetto con anoressia compensata</a:t>
            </a:r>
          </a:p>
        </p:txBody>
      </p:sp>
    </p:spTree>
    <p:extLst>
      <p:ext uri="{BB962C8B-B14F-4D97-AF65-F5344CB8AC3E}">
        <p14:creationId xmlns:p14="http://schemas.microsoft.com/office/powerpoint/2010/main" val="3783071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0D35DC-D43B-48C6-A1BC-D8B85C1B77BF}"/>
              </a:ext>
            </a:extLst>
          </p:cNvPr>
          <p:cNvSpPr txBox="1"/>
          <p:nvPr/>
        </p:nvSpPr>
        <p:spPr>
          <a:xfrm>
            <a:off x="692062" y="2341845"/>
            <a:ext cx="9162789" cy="3416320"/>
          </a:xfrm>
          <a:prstGeom prst="rect">
            <a:avLst/>
          </a:prstGeom>
          <a:noFill/>
        </p:spPr>
        <p:txBody>
          <a:bodyPr wrap="square" rtlCol="0">
            <a:spAutoFit/>
          </a:bodyPr>
          <a:lstStyle/>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Rapida e costante perdita di peso ottenuta</a:t>
            </a:r>
          </a:p>
          <a:p>
            <a:pPr algn="l"/>
            <a:r>
              <a:rPr lang="it-IT" sz="1800" b="0" i="0" u="none" strike="noStrike" baseline="0" dirty="0">
                <a:solidFill>
                  <a:srgbClr val="292526"/>
                </a:solidFill>
                <a:latin typeface="Arial" panose="020B0604020202020204" pitchFamily="34" charset="0"/>
              </a:rPr>
              <a:t>con restrizione alimentare</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Ossessione per il peso, la dieta, le forme</a:t>
            </a:r>
          </a:p>
          <a:p>
            <a:pPr algn="l"/>
            <a:r>
              <a:rPr lang="it-IT" sz="1800" b="0" i="0" u="none" strike="noStrike" baseline="0" dirty="0">
                <a:solidFill>
                  <a:srgbClr val="292526"/>
                </a:solidFill>
                <a:latin typeface="Arial" panose="020B0604020202020204" pitchFamily="34" charset="0"/>
              </a:rPr>
              <a:t>corporee</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Paura intensa e ingiustificata di diventare</a:t>
            </a:r>
          </a:p>
          <a:p>
            <a:pPr algn="l"/>
            <a:r>
              <a:rPr lang="it-IT" sz="1800" b="0" i="0" u="none" strike="noStrike" baseline="0" dirty="0">
                <a:solidFill>
                  <a:srgbClr val="292526"/>
                </a:solidFill>
                <a:latin typeface="Arial" panose="020B0604020202020204" pitchFamily="34" charset="0"/>
              </a:rPr>
              <a:t>grassi e di perdere il controllo</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Depressione, irritabilità, mancanza di</a:t>
            </a:r>
          </a:p>
          <a:p>
            <a:pPr algn="l"/>
            <a:r>
              <a:rPr lang="it-IT" sz="1800" b="0" i="0" u="none" strike="noStrike" baseline="0" dirty="0">
                <a:solidFill>
                  <a:srgbClr val="292526"/>
                </a:solidFill>
                <a:latin typeface="Arial" panose="020B0604020202020204" pitchFamily="34" charset="0"/>
              </a:rPr>
              <a:t>concentrazione, apatia, isolamento sociale</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Amenorrea</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Comportamento alimentare anomalo</a:t>
            </a:r>
          </a:p>
          <a:p>
            <a:pPr algn="l"/>
            <a:r>
              <a:rPr lang="it-IT" sz="1800" b="0" i="0" u="none" strike="noStrike" baseline="0" dirty="0">
                <a:solidFill>
                  <a:srgbClr val="292526"/>
                </a:solidFill>
                <a:latin typeface="Arial" panose="020B0604020202020204" pitchFamily="34" charset="0"/>
              </a:rPr>
              <a:t>(rituali a tavola, alimentazione vicaria</a:t>
            </a:r>
          </a:p>
          <a:p>
            <a:pPr algn="l"/>
            <a:r>
              <a:rPr lang="it-IT" sz="1800" b="0" i="0" u="none" strike="noStrike" baseline="0" dirty="0">
                <a:solidFill>
                  <a:srgbClr val="292526"/>
                </a:solidFill>
                <a:latin typeface="Arial" panose="020B0604020202020204" pitchFamily="34" charset="0"/>
              </a:rPr>
              <a:t>ecc.)</a:t>
            </a:r>
            <a:endParaRPr lang="it-IT" dirty="0"/>
          </a:p>
        </p:txBody>
      </p:sp>
      <p:sp>
        <p:nvSpPr>
          <p:cNvPr id="3" name="TextBox 2">
            <a:extLst>
              <a:ext uri="{FF2B5EF4-FFF2-40B4-BE49-F238E27FC236}">
                <a16:creationId xmlns:a16="http://schemas.microsoft.com/office/drawing/2014/main" id="{BF1952CB-A469-4D62-BD05-51FE6C095B79}"/>
              </a:ext>
            </a:extLst>
          </p:cNvPr>
          <p:cNvSpPr txBox="1"/>
          <p:nvPr/>
        </p:nvSpPr>
        <p:spPr>
          <a:xfrm>
            <a:off x="6596817" y="2341845"/>
            <a:ext cx="4996469" cy="2308324"/>
          </a:xfrm>
          <a:prstGeom prst="rect">
            <a:avLst/>
          </a:prstGeom>
          <a:noFill/>
        </p:spPr>
        <p:txBody>
          <a:bodyPr wrap="square" rtlCol="0">
            <a:spAutoFit/>
          </a:bodyPr>
          <a:lstStyle/>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Assunzione di grandi quantità di cibo</a:t>
            </a:r>
          </a:p>
          <a:p>
            <a:pPr algn="l"/>
            <a:r>
              <a:rPr lang="it-IT" sz="1800" b="0" i="0" u="none" strike="noStrike" baseline="0" dirty="0">
                <a:solidFill>
                  <a:srgbClr val="292526"/>
                </a:solidFill>
                <a:latin typeface="Arial" panose="020B0604020202020204" pitchFamily="34" charset="0"/>
              </a:rPr>
              <a:t>non associata ad aumento di peso</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Ingurgitare il cibo in modo vorace senza</a:t>
            </a:r>
          </a:p>
          <a:p>
            <a:pPr algn="l"/>
            <a:r>
              <a:rPr lang="it-IT" sz="1800" b="0" i="0" u="none" strike="noStrike" baseline="0" dirty="0">
                <a:solidFill>
                  <a:srgbClr val="292526"/>
                </a:solidFill>
                <a:latin typeface="Arial" panose="020B0604020202020204" pitchFamily="34" charset="0"/>
              </a:rPr>
              <a:t>tenere conto dei sapori</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Rigonfiamento delle ghiandole salivari,</a:t>
            </a:r>
          </a:p>
          <a:p>
            <a:pPr algn="l"/>
            <a:r>
              <a:rPr lang="it-IT" sz="1800" b="0" i="0" u="none" strike="noStrike" baseline="0" dirty="0">
                <a:solidFill>
                  <a:srgbClr val="292526"/>
                </a:solidFill>
                <a:latin typeface="Arial" panose="020B0604020202020204" pitchFamily="34" charset="0"/>
              </a:rPr>
              <a:t>problemi dentari, crampi muscolari, ecc.</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Alzarsi subito dopo aver mangiato per</a:t>
            </a:r>
          </a:p>
          <a:p>
            <a:pPr algn="l"/>
            <a:r>
              <a:rPr lang="it-IT" sz="1800" b="0" i="0" u="none" strike="noStrike" baseline="0" dirty="0">
                <a:solidFill>
                  <a:srgbClr val="292526"/>
                </a:solidFill>
                <a:latin typeface="Arial" panose="020B0604020202020204" pitchFamily="34" charset="0"/>
              </a:rPr>
              <a:t>andare in bagno</a:t>
            </a:r>
            <a:endParaRPr lang="it-IT" dirty="0"/>
          </a:p>
        </p:txBody>
      </p:sp>
      <p:pic>
        <p:nvPicPr>
          <p:cNvPr id="8194" name="Picture 2" descr="Valutazione - Red flags - Diagnosi differenziale - Ragionamento clinico in  fisioterapia | ManiEsperte.it">
            <a:extLst>
              <a:ext uri="{FF2B5EF4-FFF2-40B4-BE49-F238E27FC236}">
                <a16:creationId xmlns:a16="http://schemas.microsoft.com/office/drawing/2014/main" id="{FF21D226-E379-4528-81B2-8FFF7781A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24" y="24016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alutazione - Red flags - Diagnosi differenziale - Ragionamento clinico in  fisioterapia | ManiEsperte.it">
            <a:extLst>
              <a:ext uri="{FF2B5EF4-FFF2-40B4-BE49-F238E27FC236}">
                <a16:creationId xmlns:a16="http://schemas.microsoft.com/office/drawing/2014/main" id="{91E87F7A-0269-466B-85C8-5625EAE19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879" y="21944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70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E5DF85-BA72-4DB6-82CC-90BCD7AA4289}"/>
              </a:ext>
            </a:extLst>
          </p:cNvPr>
          <p:cNvPicPr>
            <a:picLocks noChangeAspect="1"/>
          </p:cNvPicPr>
          <p:nvPr/>
        </p:nvPicPr>
        <p:blipFill>
          <a:blip r:embed="rId2"/>
          <a:stretch>
            <a:fillRect/>
          </a:stretch>
        </p:blipFill>
        <p:spPr>
          <a:xfrm>
            <a:off x="1186872" y="136158"/>
            <a:ext cx="8883958" cy="482283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46F3CBF4-C146-43F1-9156-33ED610E3A53}"/>
              </a:ext>
            </a:extLst>
          </p:cNvPr>
          <p:cNvSpPr txBox="1"/>
          <p:nvPr/>
        </p:nvSpPr>
        <p:spPr>
          <a:xfrm>
            <a:off x="1186872" y="5130800"/>
            <a:ext cx="8883958" cy="1692771"/>
          </a:xfrm>
          <a:prstGeom prst="rect">
            <a:avLst/>
          </a:prstGeom>
          <a:noFill/>
        </p:spPr>
        <p:txBody>
          <a:bodyPr wrap="square" rtlCol="0">
            <a:spAutoFit/>
          </a:bodyPr>
          <a:lstStyle/>
          <a:p>
            <a:pPr algn="l"/>
            <a:r>
              <a:rPr lang="it-IT" sz="2600" dirty="0">
                <a:latin typeface="CenturyOldStyleStd-Regular"/>
              </a:rPr>
              <a:t>I</a:t>
            </a:r>
            <a:r>
              <a:rPr lang="it-IT" sz="2600" i="0" u="none" strike="noStrike" baseline="0" dirty="0">
                <a:latin typeface="CenturyOldStyleStd-Regular"/>
              </a:rPr>
              <a:t>solamento sociale, modificati equilibri familiari e domestici,</a:t>
            </a:r>
          </a:p>
          <a:p>
            <a:pPr algn="l"/>
            <a:r>
              <a:rPr lang="it-IT" sz="2600" i="0" u="none" strike="noStrike" baseline="0" dirty="0">
                <a:latin typeface="CenturyOldStyleStd-Regular"/>
              </a:rPr>
              <a:t>sospensione attività scolastiche ed extrascolastiche, </a:t>
            </a:r>
            <a:br>
              <a:rPr lang="it-IT" sz="2600" i="0" u="none" strike="noStrike" baseline="0" dirty="0">
                <a:latin typeface="CenturyOldStyleStd-Regular"/>
              </a:rPr>
            </a:br>
            <a:r>
              <a:rPr lang="it-IT" sz="2600" i="0" u="none" strike="noStrike" baseline="0" dirty="0">
                <a:latin typeface="CenturyOldStyleStd-Regular"/>
              </a:rPr>
              <a:t>amplificazione </a:t>
            </a:r>
            <a:r>
              <a:rPr lang="it-IT" sz="2600" dirty="0">
                <a:latin typeface="CenturyOldStyleStd-Regular"/>
              </a:rPr>
              <a:t>del </a:t>
            </a:r>
            <a:r>
              <a:rPr lang="it-IT" sz="2600" i="0" u="none" strike="noStrike" baseline="0" dirty="0">
                <a:latin typeface="CenturyOldStyleStd-Regular"/>
              </a:rPr>
              <a:t>disagio emotivo, </a:t>
            </a:r>
            <a:br>
              <a:rPr lang="it-IT" sz="2600" i="0" u="none" strike="noStrike" baseline="0" dirty="0">
                <a:latin typeface="CenturyOldStyleStd-Regular"/>
              </a:rPr>
            </a:br>
            <a:r>
              <a:rPr lang="it-IT" sz="2600" i="0" u="none" strike="noStrike" baseline="0" dirty="0">
                <a:latin typeface="CenturyOldStyleStd-Regular"/>
              </a:rPr>
              <a:t>difficoltà di accesso o di continuità dei percorsi terapeutici</a:t>
            </a:r>
            <a:endParaRPr lang="it-IT" sz="2600" dirty="0"/>
          </a:p>
        </p:txBody>
      </p:sp>
    </p:spTree>
    <p:extLst>
      <p:ext uri="{BB962C8B-B14F-4D97-AF65-F5344CB8AC3E}">
        <p14:creationId xmlns:p14="http://schemas.microsoft.com/office/powerpoint/2010/main" val="2095275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9371C0-380B-4495-BA26-F5017DE01C52}"/>
              </a:ext>
            </a:extLst>
          </p:cNvPr>
          <p:cNvSpPr txBox="1"/>
          <p:nvPr/>
        </p:nvSpPr>
        <p:spPr>
          <a:xfrm>
            <a:off x="223157" y="1843950"/>
            <a:ext cx="8104414" cy="3708708"/>
          </a:xfrm>
          <a:prstGeom prst="rect">
            <a:avLst/>
          </a:prstGeom>
          <a:noFill/>
        </p:spPr>
        <p:txBody>
          <a:bodyPr wrap="square" rtlCol="0">
            <a:spAutoFit/>
          </a:bodyPr>
          <a:lstStyle/>
          <a:p>
            <a:pPr>
              <a:spcBef>
                <a:spcPts val="600"/>
              </a:spcBef>
            </a:pPr>
            <a:r>
              <a:rPr lang="it-IT" sz="2000" dirty="0"/>
              <a:t>Perché abbiamo dovuto </a:t>
            </a:r>
            <a:r>
              <a:rPr lang="it-IT" sz="2000" b="1" dirty="0"/>
              <a:t>sopravvivere a carestie </a:t>
            </a:r>
            <a:r>
              <a:rPr lang="it-IT" sz="2000" dirty="0"/>
              <a:t>e digiuni prolungati.</a:t>
            </a:r>
          </a:p>
          <a:p>
            <a:pPr>
              <a:spcBef>
                <a:spcPts val="600"/>
              </a:spcBef>
            </a:pPr>
            <a:r>
              <a:rPr lang="it-IT" sz="2000" dirty="0"/>
              <a:t>	Siamo fatti per prediligere i cibi più calorici</a:t>
            </a:r>
          </a:p>
          <a:p>
            <a:pPr>
              <a:spcBef>
                <a:spcPts val="600"/>
              </a:spcBef>
            </a:pPr>
            <a:r>
              <a:rPr lang="it-IT" sz="2000" dirty="0"/>
              <a:t>	Siamo fatti per assorbirne al meglio i nutrimenti</a:t>
            </a:r>
          </a:p>
          <a:p>
            <a:pPr>
              <a:spcBef>
                <a:spcPts val="600"/>
              </a:spcBef>
            </a:pPr>
            <a:r>
              <a:rPr lang="it-IT" sz="2000" dirty="0"/>
              <a:t>	Abbiamo modificato i cibi per assorbire ancora meglio le calorie</a:t>
            </a:r>
          </a:p>
          <a:p>
            <a:pPr>
              <a:spcBef>
                <a:spcPts val="600"/>
              </a:spcBef>
            </a:pPr>
            <a:endParaRPr lang="it-IT" sz="2000" dirty="0"/>
          </a:p>
          <a:p>
            <a:pPr>
              <a:spcBef>
                <a:spcPts val="600"/>
              </a:spcBef>
            </a:pPr>
            <a:r>
              <a:rPr lang="it-IT" sz="2000" dirty="0"/>
              <a:t>Perché </a:t>
            </a:r>
            <a:r>
              <a:rPr lang="it-IT" sz="2000" b="1" dirty="0"/>
              <a:t>cibarsi è</a:t>
            </a:r>
            <a:r>
              <a:rPr lang="it-IT" sz="2000" dirty="0"/>
              <a:t> diventato qualcosa di </a:t>
            </a:r>
            <a:r>
              <a:rPr lang="it-IT" sz="2000" b="1" dirty="0"/>
              <a:t>più dello sfamarsi</a:t>
            </a:r>
          </a:p>
          <a:p>
            <a:pPr>
              <a:spcBef>
                <a:spcPts val="600"/>
              </a:spcBef>
            </a:pPr>
            <a:r>
              <a:rPr lang="it-IT" sz="2000" dirty="0"/>
              <a:t>	Non mangiamo più perché abbiamo fame</a:t>
            </a:r>
          </a:p>
          <a:p>
            <a:pPr>
              <a:spcBef>
                <a:spcPts val="600"/>
              </a:spcBef>
            </a:pPr>
            <a:r>
              <a:rPr lang="it-IT" sz="2000" dirty="0"/>
              <a:t>	Mangiare è anche superare la noia, trovare consolazione, stare 	insieme ad altri. E’ abitudine, idea rituale </a:t>
            </a:r>
            <a:br>
              <a:rPr lang="it-IT" sz="2000" dirty="0"/>
            </a:br>
            <a:r>
              <a:rPr lang="it-IT" sz="2000" dirty="0"/>
              <a:t>		(il languorino, la voglia di qualcosa di buono)</a:t>
            </a:r>
          </a:p>
        </p:txBody>
      </p:sp>
      <p:pic>
        <p:nvPicPr>
          <p:cNvPr id="5" name="Picture 4">
            <a:extLst>
              <a:ext uri="{FF2B5EF4-FFF2-40B4-BE49-F238E27FC236}">
                <a16:creationId xmlns:a16="http://schemas.microsoft.com/office/drawing/2014/main" id="{75598AE1-5361-424E-B51F-B4AEA55F0DFF}"/>
              </a:ext>
            </a:extLst>
          </p:cNvPr>
          <p:cNvPicPr>
            <a:picLocks noChangeAspect="1"/>
          </p:cNvPicPr>
          <p:nvPr/>
        </p:nvPicPr>
        <p:blipFill>
          <a:blip r:embed="rId2"/>
          <a:stretch>
            <a:fillRect/>
          </a:stretch>
        </p:blipFill>
        <p:spPr>
          <a:xfrm>
            <a:off x="8239125" y="4329463"/>
            <a:ext cx="3475264" cy="2027793"/>
          </a:xfrm>
          <a:prstGeom prst="rect">
            <a:avLst/>
          </a:prstGeom>
        </p:spPr>
      </p:pic>
      <p:sp>
        <p:nvSpPr>
          <p:cNvPr id="6" name="TextBox 5">
            <a:extLst>
              <a:ext uri="{FF2B5EF4-FFF2-40B4-BE49-F238E27FC236}">
                <a16:creationId xmlns:a16="http://schemas.microsoft.com/office/drawing/2014/main" id="{52F3B9ED-9E4B-4CBA-A32A-66C05FD5C34E}"/>
              </a:ext>
            </a:extLst>
          </p:cNvPr>
          <p:cNvSpPr txBox="1"/>
          <p:nvPr/>
        </p:nvSpPr>
        <p:spPr>
          <a:xfrm>
            <a:off x="223157" y="239486"/>
            <a:ext cx="7715125" cy="584775"/>
          </a:xfrm>
          <a:prstGeom prst="rect">
            <a:avLst/>
          </a:prstGeom>
          <a:noFill/>
        </p:spPr>
        <p:txBody>
          <a:bodyPr wrap="none" rtlCol="0">
            <a:spAutoFit/>
          </a:bodyPr>
          <a:lstStyle/>
          <a:p>
            <a:r>
              <a:rPr lang="it-IT" sz="3200" b="1" dirty="0">
                <a:solidFill>
                  <a:srgbClr val="0070C0"/>
                </a:solidFill>
              </a:rPr>
              <a:t>Perché è più facile ingrassare che dimagrire?</a:t>
            </a:r>
          </a:p>
        </p:txBody>
      </p:sp>
      <p:pic>
        <p:nvPicPr>
          <p:cNvPr id="6146" name="Picture 2" descr="La Grande Carestia in Irlanda - Wikiradio del 08/06/2017 - Rai Radio 3 -  RaiPlay Radio">
            <a:extLst>
              <a:ext uri="{FF2B5EF4-FFF2-40B4-BE49-F238E27FC236}">
                <a16:creationId xmlns:a16="http://schemas.microsoft.com/office/drawing/2014/main" id="{49E7E873-F240-445E-907F-1C7CA5BD0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2599" y="389163"/>
            <a:ext cx="3475264" cy="347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156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5"/>
          <p:cNvSpPr txBox="1">
            <a:spLocks noChangeArrowheads="1"/>
          </p:cNvSpPr>
          <p:nvPr/>
        </p:nvSpPr>
        <p:spPr bwMode="auto">
          <a:xfrm>
            <a:off x="1135719" y="1686801"/>
            <a:ext cx="10081697"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457200" indent="-457200">
              <a:spcBef>
                <a:spcPts val="1200"/>
              </a:spcBef>
              <a:buFont typeface="Wingdings" panose="05000000000000000000" pitchFamily="2" charset="2"/>
              <a:buChar char="v"/>
            </a:pPr>
            <a:r>
              <a:rPr lang="it-IT" altLang="it-IT" sz="2800" dirty="0">
                <a:solidFill>
                  <a:schemeClr val="tx2">
                    <a:lumMod val="75000"/>
                  </a:schemeClr>
                </a:solidFill>
                <a:latin typeface="+mn-lt"/>
              </a:rPr>
              <a:t>DCA: prima causa psichiatrica di decesso (mortalità 0.7-17.8%, in AN 20% per suicidio)</a:t>
            </a:r>
          </a:p>
          <a:p>
            <a:pPr marL="457200" indent="-457200">
              <a:spcBef>
                <a:spcPts val="1200"/>
              </a:spcBef>
              <a:buFont typeface="Wingdings" panose="05000000000000000000" pitchFamily="2" charset="2"/>
              <a:buChar char="v"/>
            </a:pPr>
            <a:r>
              <a:rPr lang="it-IT" altLang="it-IT" sz="2800" dirty="0">
                <a:solidFill>
                  <a:schemeClr val="tx2">
                    <a:lumMod val="75000"/>
                  </a:schemeClr>
                </a:solidFill>
                <a:latin typeface="+mn-lt"/>
              </a:rPr>
              <a:t>Terza malattia in ordine di frequenza nell’adolescente</a:t>
            </a:r>
          </a:p>
          <a:p>
            <a:pPr marL="457200" indent="-457200">
              <a:spcBef>
                <a:spcPts val="1200"/>
              </a:spcBef>
              <a:buFont typeface="Wingdings" panose="05000000000000000000" pitchFamily="2" charset="2"/>
              <a:buChar char="v"/>
            </a:pPr>
            <a:r>
              <a:rPr lang="it-IT" altLang="it-IT" sz="2800" dirty="0">
                <a:solidFill>
                  <a:schemeClr val="tx2">
                    <a:lumMod val="75000"/>
                  </a:schemeClr>
                </a:solidFill>
                <a:latin typeface="+mn-lt"/>
              </a:rPr>
              <a:t>Elevata comorbidità psichiatrica</a:t>
            </a:r>
          </a:p>
          <a:p>
            <a:pPr marL="457200" indent="-457200">
              <a:spcBef>
                <a:spcPts val="1200"/>
              </a:spcBef>
              <a:buFont typeface="Wingdings" panose="05000000000000000000" pitchFamily="2" charset="2"/>
              <a:buChar char="v"/>
            </a:pPr>
            <a:r>
              <a:rPr lang="it-IT" altLang="it-IT" sz="2800" dirty="0">
                <a:solidFill>
                  <a:schemeClr val="tx2">
                    <a:lumMod val="75000"/>
                  </a:schemeClr>
                </a:solidFill>
                <a:latin typeface="+mn-lt"/>
              </a:rPr>
              <a:t>Prognosi migliore quanto più diagnosi precoce</a:t>
            </a:r>
          </a:p>
          <a:p>
            <a:pPr marL="457200" indent="-457200">
              <a:spcBef>
                <a:spcPts val="1200"/>
              </a:spcBef>
              <a:buFont typeface="Wingdings" panose="05000000000000000000" pitchFamily="2" charset="2"/>
              <a:buChar char="v"/>
            </a:pPr>
            <a:r>
              <a:rPr lang="it-IT" altLang="it-IT" sz="2800" dirty="0">
                <a:solidFill>
                  <a:schemeClr val="tx2">
                    <a:lumMod val="75000"/>
                  </a:schemeClr>
                </a:solidFill>
                <a:latin typeface="+mn-lt"/>
              </a:rPr>
              <a:t>In molti casi equilibrio labile in età adulta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4E9939-1378-4E8A-B246-64EDA3C0D500}"/>
              </a:ext>
            </a:extLst>
          </p:cNvPr>
          <p:cNvSpPr txBox="1"/>
          <p:nvPr/>
        </p:nvSpPr>
        <p:spPr>
          <a:xfrm>
            <a:off x="223157" y="239486"/>
            <a:ext cx="7715125" cy="584775"/>
          </a:xfrm>
          <a:prstGeom prst="rect">
            <a:avLst/>
          </a:prstGeom>
          <a:noFill/>
        </p:spPr>
        <p:txBody>
          <a:bodyPr wrap="none" rtlCol="0">
            <a:spAutoFit/>
          </a:bodyPr>
          <a:lstStyle/>
          <a:p>
            <a:r>
              <a:rPr lang="it-IT" sz="3200" b="1" dirty="0">
                <a:solidFill>
                  <a:srgbClr val="0070C0"/>
                </a:solidFill>
              </a:rPr>
              <a:t>Perché è più facile ingrassare che dimagrire?</a:t>
            </a:r>
          </a:p>
        </p:txBody>
      </p:sp>
      <p:sp>
        <p:nvSpPr>
          <p:cNvPr id="3" name="TextBox 2">
            <a:extLst>
              <a:ext uri="{FF2B5EF4-FFF2-40B4-BE49-F238E27FC236}">
                <a16:creationId xmlns:a16="http://schemas.microsoft.com/office/drawing/2014/main" id="{475351AD-C61B-4D33-8074-0D1DD81D39BE}"/>
              </a:ext>
            </a:extLst>
          </p:cNvPr>
          <p:cNvSpPr txBox="1"/>
          <p:nvPr/>
        </p:nvSpPr>
        <p:spPr>
          <a:xfrm>
            <a:off x="287811" y="1409841"/>
            <a:ext cx="8104414" cy="2616101"/>
          </a:xfrm>
          <a:prstGeom prst="rect">
            <a:avLst/>
          </a:prstGeom>
          <a:noFill/>
        </p:spPr>
        <p:txBody>
          <a:bodyPr wrap="square" rtlCol="0">
            <a:spAutoFit/>
          </a:bodyPr>
          <a:lstStyle/>
          <a:p>
            <a:pPr>
              <a:spcBef>
                <a:spcPts val="600"/>
              </a:spcBef>
            </a:pPr>
            <a:r>
              <a:rPr lang="it-IT" sz="2400" dirty="0"/>
              <a:t>Mangiare ha anche un valore sociale</a:t>
            </a:r>
          </a:p>
          <a:p>
            <a:pPr>
              <a:spcBef>
                <a:spcPts val="600"/>
              </a:spcBef>
            </a:pPr>
            <a:endParaRPr lang="it-IT" sz="2400" dirty="0"/>
          </a:p>
          <a:p>
            <a:pPr>
              <a:spcBef>
                <a:spcPts val="600"/>
              </a:spcBef>
            </a:pPr>
            <a:r>
              <a:rPr lang="it-IT" sz="2400" dirty="0"/>
              <a:t>Offrire un pranzo vuol dire anche dimostrare di essere in grado di procurarsi cibo</a:t>
            </a:r>
          </a:p>
          <a:p>
            <a:pPr>
              <a:spcBef>
                <a:spcPts val="600"/>
              </a:spcBef>
            </a:pPr>
            <a:endParaRPr lang="it-IT" sz="2400" dirty="0"/>
          </a:p>
          <a:p>
            <a:pPr>
              <a:spcBef>
                <a:spcPts val="600"/>
              </a:spcBef>
            </a:pPr>
            <a:r>
              <a:rPr lang="it-IT" sz="2400" dirty="0"/>
              <a:t>Offrire cibo è anche un modo di accompagnare eventi</a:t>
            </a:r>
          </a:p>
        </p:txBody>
      </p:sp>
    </p:spTree>
    <p:extLst>
      <p:ext uri="{BB962C8B-B14F-4D97-AF65-F5344CB8AC3E}">
        <p14:creationId xmlns:p14="http://schemas.microsoft.com/office/powerpoint/2010/main" val="4051786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5C4D9C-B0B3-46A7-AF25-644C6C0392B7}"/>
              </a:ext>
            </a:extLst>
          </p:cNvPr>
          <p:cNvSpPr txBox="1"/>
          <p:nvPr/>
        </p:nvSpPr>
        <p:spPr>
          <a:xfrm>
            <a:off x="478971" y="1202356"/>
            <a:ext cx="10629900" cy="1938992"/>
          </a:xfrm>
          <a:prstGeom prst="rect">
            <a:avLst/>
          </a:prstGeom>
          <a:noFill/>
        </p:spPr>
        <p:txBody>
          <a:bodyPr wrap="square" rtlCol="0">
            <a:spAutoFit/>
          </a:bodyPr>
          <a:lstStyle/>
          <a:p>
            <a:r>
              <a:rPr lang="it-IT" sz="2400" dirty="0"/>
              <a:t>L’impegno a controllare il peso è proporzionale alla facilità con cui lo si può acquisire</a:t>
            </a:r>
          </a:p>
          <a:p>
            <a:r>
              <a:rPr lang="it-IT" sz="2400" dirty="0"/>
              <a:t>E’ quindi un problema della </a:t>
            </a:r>
            <a:r>
              <a:rPr lang="it-IT" sz="2400" b="1" dirty="0"/>
              <a:t>civiltà dell’abbondanza</a:t>
            </a:r>
            <a:endParaRPr lang="it-IT" sz="2400" dirty="0"/>
          </a:p>
          <a:p>
            <a:pPr marL="342900" indent="-342900">
              <a:buFontTx/>
              <a:buChar char="-"/>
            </a:pPr>
            <a:r>
              <a:rPr lang="it-IT" sz="2400" dirty="0"/>
              <a:t>Abbondanza di cibo gratificante e nutrizionalmente ricco</a:t>
            </a:r>
          </a:p>
          <a:p>
            <a:pPr marL="342900" indent="-342900">
              <a:buFontTx/>
              <a:buChar char="-"/>
            </a:pPr>
            <a:r>
              <a:rPr lang="it-IT" sz="2400" dirty="0"/>
              <a:t>Abbondanza di comodità facilmente acquisibili</a:t>
            </a:r>
          </a:p>
          <a:p>
            <a:pPr marL="342900" indent="-342900">
              <a:buFontTx/>
              <a:buChar char="-"/>
            </a:pPr>
            <a:r>
              <a:rPr lang="it-IT" sz="2400" dirty="0"/>
              <a:t>Abbondanza di situazioni in cui ci si incontro mangiando e bevendo</a:t>
            </a:r>
          </a:p>
        </p:txBody>
      </p:sp>
      <p:sp>
        <p:nvSpPr>
          <p:cNvPr id="5" name="TextBox 4">
            <a:extLst>
              <a:ext uri="{FF2B5EF4-FFF2-40B4-BE49-F238E27FC236}">
                <a16:creationId xmlns:a16="http://schemas.microsoft.com/office/drawing/2014/main" id="{D5BE3AC0-88FE-40D8-AAF1-C0D60D34DABF}"/>
              </a:ext>
            </a:extLst>
          </p:cNvPr>
          <p:cNvSpPr txBox="1"/>
          <p:nvPr/>
        </p:nvSpPr>
        <p:spPr>
          <a:xfrm>
            <a:off x="478971" y="3850074"/>
            <a:ext cx="9705927" cy="1569660"/>
          </a:xfrm>
          <a:prstGeom prst="rect">
            <a:avLst/>
          </a:prstGeom>
          <a:noFill/>
        </p:spPr>
        <p:txBody>
          <a:bodyPr wrap="none" rtlCol="0">
            <a:spAutoFit/>
          </a:bodyPr>
          <a:lstStyle/>
          <a:p>
            <a:r>
              <a:rPr lang="it-IT" sz="2400" dirty="0"/>
              <a:t>Ma anche un problema della </a:t>
            </a:r>
            <a:r>
              <a:rPr lang="it-IT" sz="2400" b="1" dirty="0"/>
              <a:t>società dell’immagine</a:t>
            </a:r>
          </a:p>
          <a:p>
            <a:pPr marL="342900" indent="-342900">
              <a:buFontTx/>
              <a:buChar char="-"/>
            </a:pPr>
            <a:r>
              <a:rPr lang="it-IT" sz="2400" dirty="0"/>
              <a:t>La televisione ha ipertrofizzato l’importanza di un aspetto magro piacente</a:t>
            </a:r>
          </a:p>
          <a:p>
            <a:pPr marL="342900" indent="-342900">
              <a:buFontTx/>
              <a:buChar char="-"/>
            </a:pPr>
            <a:r>
              <a:rPr lang="it-IT" sz="2400" dirty="0"/>
              <a:t>Ne ha anche condizionato il modello</a:t>
            </a:r>
          </a:p>
          <a:p>
            <a:pPr marL="342900" indent="-342900">
              <a:buFontTx/>
              <a:buChar char="-"/>
            </a:pPr>
            <a:endParaRPr lang="it-IT" sz="2400" dirty="0"/>
          </a:p>
        </p:txBody>
      </p:sp>
      <p:sp>
        <p:nvSpPr>
          <p:cNvPr id="9" name="TextBox 8">
            <a:extLst>
              <a:ext uri="{FF2B5EF4-FFF2-40B4-BE49-F238E27FC236}">
                <a16:creationId xmlns:a16="http://schemas.microsoft.com/office/drawing/2014/main" id="{E7252E5B-7389-41A2-BB75-56A15BEA76A2}"/>
              </a:ext>
            </a:extLst>
          </p:cNvPr>
          <p:cNvSpPr txBox="1"/>
          <p:nvPr/>
        </p:nvSpPr>
        <p:spPr>
          <a:xfrm>
            <a:off x="478971" y="5458435"/>
            <a:ext cx="6096000" cy="461665"/>
          </a:xfrm>
          <a:prstGeom prst="rect">
            <a:avLst/>
          </a:prstGeom>
          <a:noFill/>
        </p:spPr>
        <p:txBody>
          <a:bodyPr wrap="square">
            <a:spAutoFit/>
          </a:bodyPr>
          <a:lstStyle/>
          <a:p>
            <a:r>
              <a:rPr lang="it-IT" sz="2400" dirty="0"/>
              <a:t>Difficoltà di perdere peso (attività fisica)</a:t>
            </a:r>
          </a:p>
        </p:txBody>
      </p:sp>
      <p:sp>
        <p:nvSpPr>
          <p:cNvPr id="10" name="TextBox 9">
            <a:extLst>
              <a:ext uri="{FF2B5EF4-FFF2-40B4-BE49-F238E27FC236}">
                <a16:creationId xmlns:a16="http://schemas.microsoft.com/office/drawing/2014/main" id="{82F097E4-C0EF-4EB4-A9B9-F0F24A409BAB}"/>
              </a:ext>
            </a:extLst>
          </p:cNvPr>
          <p:cNvSpPr txBox="1"/>
          <p:nvPr/>
        </p:nvSpPr>
        <p:spPr>
          <a:xfrm>
            <a:off x="223157" y="239486"/>
            <a:ext cx="4912563" cy="584775"/>
          </a:xfrm>
          <a:prstGeom prst="rect">
            <a:avLst/>
          </a:prstGeom>
          <a:noFill/>
        </p:spPr>
        <p:txBody>
          <a:bodyPr wrap="none" rtlCol="0">
            <a:spAutoFit/>
          </a:bodyPr>
          <a:lstStyle/>
          <a:p>
            <a:r>
              <a:rPr lang="it-IT" sz="3200" b="1" dirty="0">
                <a:solidFill>
                  <a:srgbClr val="0070C0"/>
                </a:solidFill>
              </a:rPr>
              <a:t>La dieta comincia da lunedì </a:t>
            </a:r>
          </a:p>
        </p:txBody>
      </p:sp>
    </p:spTree>
    <p:extLst>
      <p:ext uri="{BB962C8B-B14F-4D97-AF65-F5344CB8AC3E}">
        <p14:creationId xmlns:p14="http://schemas.microsoft.com/office/powerpoint/2010/main" val="1481552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 [Femminile Cairo] - Settimanale n. 28 - 19 Luglio 2017 - Gabriella  Pession EDICOLA SHOP">
            <a:extLst>
              <a:ext uri="{FF2B5EF4-FFF2-40B4-BE49-F238E27FC236}">
                <a16:creationId xmlns:a16="http://schemas.microsoft.com/office/drawing/2014/main" id="{CB4C35E6-9F41-4209-9B0D-4639B1BEA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31" y="244825"/>
            <a:ext cx="3810000" cy="5076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CEFD948-18D0-4940-A1EF-C5534F57EE4A}"/>
              </a:ext>
            </a:extLst>
          </p:cNvPr>
          <p:cNvPicPr>
            <a:picLocks noChangeAspect="1"/>
          </p:cNvPicPr>
          <p:nvPr/>
        </p:nvPicPr>
        <p:blipFill>
          <a:blip r:embed="rId3"/>
          <a:stretch>
            <a:fillRect/>
          </a:stretch>
        </p:blipFill>
        <p:spPr>
          <a:xfrm>
            <a:off x="3418905" y="449452"/>
            <a:ext cx="8412059" cy="60828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673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ova costume | Citazioni divertenti, Immagini divertenti, Citazioni  intelligenti">
            <a:extLst>
              <a:ext uri="{FF2B5EF4-FFF2-40B4-BE49-F238E27FC236}">
                <a16:creationId xmlns:a16="http://schemas.microsoft.com/office/drawing/2014/main" id="{338183D9-9EE3-46F4-B063-A239F2234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90500"/>
            <a:ext cx="6477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487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F6E4FC-DFF2-4BAF-8D6B-3CF77790CC34}"/>
              </a:ext>
            </a:extLst>
          </p:cNvPr>
          <p:cNvSpPr txBox="1"/>
          <p:nvPr/>
        </p:nvSpPr>
        <p:spPr>
          <a:xfrm>
            <a:off x="606879" y="1635221"/>
            <a:ext cx="10978242" cy="1200329"/>
          </a:xfrm>
          <a:prstGeom prst="rect">
            <a:avLst/>
          </a:prstGeom>
          <a:noFill/>
        </p:spPr>
        <p:txBody>
          <a:bodyPr wrap="square" rtlCol="0">
            <a:spAutoFit/>
          </a:bodyPr>
          <a:lstStyle/>
          <a:p>
            <a:r>
              <a:rPr lang="it-IT" sz="2400" dirty="0"/>
              <a:t>Qualcuno inizia a fumare per sfruttare l’effetto anoressizzante della nicotina. Tuttavia, quando gli si prospetta la possibilità di smettere, la paura di prendere peso costituisce un deterrente </a:t>
            </a:r>
          </a:p>
        </p:txBody>
      </p:sp>
      <p:sp>
        <p:nvSpPr>
          <p:cNvPr id="3" name="TextBox 2">
            <a:extLst>
              <a:ext uri="{FF2B5EF4-FFF2-40B4-BE49-F238E27FC236}">
                <a16:creationId xmlns:a16="http://schemas.microsoft.com/office/drawing/2014/main" id="{D21ED334-1AAD-4917-8975-223233B098E2}"/>
              </a:ext>
            </a:extLst>
          </p:cNvPr>
          <p:cNvSpPr txBox="1"/>
          <p:nvPr/>
        </p:nvSpPr>
        <p:spPr>
          <a:xfrm>
            <a:off x="609599" y="2982686"/>
            <a:ext cx="10292443" cy="2677656"/>
          </a:xfrm>
          <a:prstGeom prst="rect">
            <a:avLst/>
          </a:prstGeom>
          <a:noFill/>
        </p:spPr>
        <p:txBody>
          <a:bodyPr wrap="square" rtlCol="0">
            <a:spAutoFit/>
          </a:bodyPr>
          <a:lstStyle/>
          <a:p>
            <a:r>
              <a:rPr lang="it-IT" sz="2400" dirty="0"/>
              <a:t>Effetto della nicotina su:</a:t>
            </a:r>
          </a:p>
          <a:p>
            <a:pPr marL="285750" indent="-285750">
              <a:buFontTx/>
              <a:buChar char="-"/>
            </a:pPr>
            <a:r>
              <a:rPr lang="it-IT" sz="2400" dirty="0"/>
              <a:t>Metabolismo</a:t>
            </a:r>
          </a:p>
          <a:p>
            <a:pPr marL="285750" indent="-285750">
              <a:buFontTx/>
              <a:buChar char="-"/>
            </a:pPr>
            <a:r>
              <a:rPr lang="it-IT" sz="2400" dirty="0"/>
              <a:t>Appetito</a:t>
            </a:r>
          </a:p>
          <a:p>
            <a:pPr marL="285750" indent="-285750">
              <a:buFontTx/>
              <a:buChar char="-"/>
            </a:pPr>
            <a:r>
              <a:rPr lang="it-IT" sz="2400" dirty="0"/>
              <a:t>Abitudine di mettere qualcosa in bocca</a:t>
            </a:r>
          </a:p>
          <a:p>
            <a:pPr marL="285750" indent="-285750">
              <a:buFontTx/>
              <a:buChar char="-"/>
            </a:pPr>
            <a:r>
              <a:rPr lang="it-IT" sz="2400" dirty="0"/>
              <a:t>Controllo del nervosismo</a:t>
            </a:r>
          </a:p>
          <a:p>
            <a:pPr marL="285750" indent="-285750">
              <a:buFontTx/>
              <a:buChar char="-"/>
            </a:pPr>
            <a:r>
              <a:rPr lang="it-IT" sz="2400" dirty="0"/>
              <a:t>Miglioramento del gusto e olfatto</a:t>
            </a:r>
          </a:p>
          <a:p>
            <a:pPr marL="285750" indent="-285750">
              <a:buFontTx/>
              <a:buChar char="-"/>
            </a:pPr>
            <a:r>
              <a:rPr lang="it-IT" sz="2400" dirty="0"/>
              <a:t>Effetto sul transito intestinale</a:t>
            </a:r>
          </a:p>
        </p:txBody>
      </p:sp>
      <p:pic>
        <p:nvPicPr>
          <p:cNvPr id="2050" name="Picture 2" descr="Ho smesso di fumare e sono ingrassato: perché succede e come rimettersi in  forma? | MEDICINA ONLINE">
            <a:extLst>
              <a:ext uri="{FF2B5EF4-FFF2-40B4-BE49-F238E27FC236}">
                <a16:creationId xmlns:a16="http://schemas.microsoft.com/office/drawing/2014/main" id="{8A386473-B156-4569-8733-2A653E9AC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7545" y="3061427"/>
            <a:ext cx="4533599" cy="26776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E89D98-2C81-4132-9BEC-83FDAFB4549C}"/>
              </a:ext>
            </a:extLst>
          </p:cNvPr>
          <p:cNvSpPr txBox="1"/>
          <p:nvPr/>
        </p:nvSpPr>
        <p:spPr>
          <a:xfrm>
            <a:off x="223157" y="239486"/>
            <a:ext cx="5784982" cy="584775"/>
          </a:xfrm>
          <a:prstGeom prst="rect">
            <a:avLst/>
          </a:prstGeom>
          <a:noFill/>
        </p:spPr>
        <p:txBody>
          <a:bodyPr wrap="none" rtlCol="0">
            <a:spAutoFit/>
          </a:bodyPr>
          <a:lstStyle/>
          <a:p>
            <a:r>
              <a:rPr lang="it-IT" sz="3200" b="1" dirty="0">
                <a:solidFill>
                  <a:srgbClr val="0070C0"/>
                </a:solidFill>
              </a:rPr>
              <a:t>Si fuma anche per non mangiare </a:t>
            </a:r>
          </a:p>
        </p:txBody>
      </p:sp>
    </p:spTree>
    <p:extLst>
      <p:ext uri="{BB962C8B-B14F-4D97-AF65-F5344CB8AC3E}">
        <p14:creationId xmlns:p14="http://schemas.microsoft.com/office/powerpoint/2010/main" val="757029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TotalTime>
  <Words>1951</Words>
  <Application>Microsoft Office PowerPoint</Application>
  <PresentationFormat>Widescreen</PresentationFormat>
  <Paragraphs>230</Paragraphs>
  <Slides>40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AdobePiStd</vt:lpstr>
      <vt:lpstr>Arial</vt:lpstr>
      <vt:lpstr>Calibri</vt:lpstr>
      <vt:lpstr>Calibri Light</vt:lpstr>
      <vt:lpstr>CenturyOldStyleStd-Regular</vt:lpstr>
      <vt:lpstr>Open Sans</vt:lpstr>
      <vt:lpstr>OTNEJMQuadraat</vt:lpstr>
      <vt:lpstr>Sabon-Roman</vt:lpstr>
      <vt:lpstr>title-regular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54</cp:revision>
  <dcterms:created xsi:type="dcterms:W3CDTF">2021-02-26T21:42:53Z</dcterms:created>
  <dcterms:modified xsi:type="dcterms:W3CDTF">2022-04-12T08:56:31Z</dcterms:modified>
</cp:coreProperties>
</file>