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56" r:id="rId2"/>
    <p:sldId id="265" r:id="rId3"/>
    <p:sldId id="313" r:id="rId4"/>
    <p:sldId id="314" r:id="rId5"/>
    <p:sldId id="311" r:id="rId6"/>
    <p:sldId id="312" r:id="rId7"/>
    <p:sldId id="310" r:id="rId8"/>
    <p:sldId id="276" r:id="rId9"/>
    <p:sldId id="277" r:id="rId10"/>
    <p:sldId id="290" r:id="rId11"/>
    <p:sldId id="315" r:id="rId12"/>
    <p:sldId id="291" r:id="rId13"/>
    <p:sldId id="297" r:id="rId14"/>
    <p:sldId id="278" r:id="rId15"/>
    <p:sldId id="317" r:id="rId16"/>
    <p:sldId id="318" r:id="rId17"/>
    <p:sldId id="319" r:id="rId18"/>
    <p:sldId id="320" r:id="rId19"/>
    <p:sldId id="305" r:id="rId20"/>
    <p:sldId id="321" r:id="rId21"/>
    <p:sldId id="322" r:id="rId2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 snapToObjects="1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2876-4B35-5542-887D-D524159F491A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B286B-E391-F14E-B58F-295232AADC8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433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B286B-E391-F14E-B58F-295232AADC80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2550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9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5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3662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447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91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806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39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212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055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0534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67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84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82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20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837D0E34-1ECB-5444-BD3E-69484C495800}" type="datetimeFigureOut">
              <a:rPr lang="it-IT" smtClean="0"/>
              <a:t>12/04/22</a:t>
            </a:fld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F22D769A-F634-AA42-8679-B54091E1F20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44151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.spotify.com/playlist/6lhSe7QK2ypXPs9lKH8lku?si=E379tsjETTSRO5kehZPzNA" TargetMode="External"/><Relationship Id="rId2" Type="http://schemas.openxmlformats.org/officeDocument/2006/relationships/hyperlink" Target="https://en.wikipedia.org/wiki/No_Nukes:_The_Muse_Concerts_for_a_Non-Nuclear_Futur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hyperlink" Target="https://en.wikipedia.org/wiki/The_China_Syndrom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www.youtube.com/watch?v=s9APLXM9Ei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sq/y6595jj55k762zjy2zh1m4900000gn/T/com.microsoft.Word/WebArchiveCopyPasteTempFiles/fukushima_daiichi_2011.jpg%3fx72029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sq/y6595jj55k762zjy2zh1m4900000gn/T/com.microsoft.Word/WebArchiveCopyPasteTempFiles/fukushima_daiichi_2021.jpg%3fx72029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nsi.ch/it/dossiers-4/rapporto-ifsn-su-fukushima-iv-effetti-radiologici/" TargetMode="External"/><Relationship Id="rId2" Type="http://schemas.openxmlformats.org/officeDocument/2006/relationships/hyperlink" Target="https://www.ilpost.it/2021/03/11/fukushima-centrale-disastro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m.wiki/Main_Page" TargetMode="External"/><Relationship Id="rId2" Type="http://schemas.openxmlformats.org/officeDocument/2006/relationships/hyperlink" Target="https://globalenergymonitor.org/projects/global-coal-plant-tracker/tracker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eyond-coal.eu/europes-coal-exit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F72A09-70BD-4F44-B969-2EBBF67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552668"/>
          </a:xfrm>
        </p:spPr>
        <p:txBody>
          <a:bodyPr>
            <a:normAutofit fontScale="90000"/>
          </a:bodyPr>
          <a:lstStyle/>
          <a:p>
            <a:r>
              <a:rPr lang="it-IT" b="1" cap="small" dirty="0"/>
              <a:t>Geografia</a:t>
            </a:r>
            <a:r>
              <a:rPr lang="it-IT" dirty="0"/>
              <a:t> (LE006) </a:t>
            </a:r>
            <a:br>
              <a:rPr lang="it-IT" dirty="0"/>
            </a:br>
            <a:br>
              <a:rPr lang="it-IT" dirty="0"/>
            </a:br>
            <a:r>
              <a:rPr lang="it-IT" sz="4000" dirty="0"/>
              <a:t>Corso di Studio </a:t>
            </a:r>
            <a:br>
              <a:rPr lang="it-IT" sz="4000" dirty="0"/>
            </a:br>
            <a:r>
              <a:rPr lang="it-IT" sz="4000" b="1" dirty="0"/>
              <a:t>LE01 - DISCIPLINE STORICHE E FILOSOFICHE </a:t>
            </a:r>
            <a:endParaRPr lang="it-IT" sz="4000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78CD909-0C5A-6A42-A155-018BFBEE2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3848" y="5118995"/>
            <a:ext cx="9144000" cy="1655762"/>
          </a:xfrm>
        </p:spPr>
        <p:txBody>
          <a:bodyPr/>
          <a:lstStyle/>
          <a:p>
            <a:r>
              <a:rPr lang="it-IT" dirty="0" err="1"/>
              <a:t>a.a</a:t>
            </a:r>
            <a:r>
              <a:rPr lang="it-IT" dirty="0"/>
              <a:t>. 2021-2022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AB6D40-5966-5446-85EB-0E1430A47B86}"/>
              </a:ext>
            </a:extLst>
          </p:cNvPr>
          <p:cNvSpPr txBox="1"/>
          <p:nvPr/>
        </p:nvSpPr>
        <p:spPr>
          <a:xfrm>
            <a:off x="10873946" y="4490365"/>
            <a:ext cx="1157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Ppt</a:t>
            </a:r>
            <a:r>
              <a:rPr lang="it-IT" dirty="0"/>
              <a:t> 12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7403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C9ABB6-64CA-2248-9040-872F56E7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Distribuzione delle centrali nucleari nel mondo (2020)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A3ACE0-B679-2742-8EBF-2D0843BCA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E47397-8A5E-804A-A696-0741A46033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49" y="1757062"/>
            <a:ext cx="8890000" cy="48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72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A009A-D54C-3342-AAD7-9D2D5C2F7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Gerarchia della diffusione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2D4AEA3-3F24-0347-8EC0-0ED571C35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9649" y="2336092"/>
            <a:ext cx="10172700" cy="2717800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8A3DB73-63E9-D145-BA88-1E976E0820B6}"/>
              </a:ext>
            </a:extLst>
          </p:cNvPr>
          <p:cNvSpPr txBox="1"/>
          <p:nvPr/>
        </p:nvSpPr>
        <p:spPr>
          <a:xfrm>
            <a:off x="1056619" y="5338119"/>
            <a:ext cx="10125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i="1" dirty="0"/>
              <a:t>Belgio</a:t>
            </a:r>
            <a:r>
              <a:rPr lang="it-IT" dirty="0"/>
              <a:t> (7), </a:t>
            </a:r>
            <a:r>
              <a:rPr lang="it-IT" i="1" dirty="0"/>
              <a:t>Germania</a:t>
            </a:r>
            <a:r>
              <a:rPr lang="it-IT" dirty="0"/>
              <a:t> (6), </a:t>
            </a:r>
            <a:r>
              <a:rPr lang="it-IT" i="1" dirty="0"/>
              <a:t>Repubblica</a:t>
            </a:r>
            <a:r>
              <a:rPr lang="it-IT" dirty="0"/>
              <a:t> </a:t>
            </a:r>
            <a:r>
              <a:rPr lang="it-IT" i="1" dirty="0"/>
              <a:t>Ceca</a:t>
            </a:r>
            <a:r>
              <a:rPr lang="it-IT" dirty="0"/>
              <a:t> (6), </a:t>
            </a:r>
            <a:r>
              <a:rPr lang="it-IT" i="1" dirty="0"/>
              <a:t>Pakistan</a:t>
            </a:r>
            <a:r>
              <a:rPr lang="it-IT" dirty="0"/>
              <a:t> (7), </a:t>
            </a:r>
            <a:r>
              <a:rPr lang="it-IT" i="1" dirty="0"/>
              <a:t>Finlandia</a:t>
            </a:r>
            <a:r>
              <a:rPr lang="it-IT" dirty="0"/>
              <a:t> (4), </a:t>
            </a:r>
            <a:r>
              <a:rPr lang="it-IT" i="1" dirty="0"/>
              <a:t>Svizzera</a:t>
            </a:r>
            <a:r>
              <a:rPr lang="it-IT" dirty="0"/>
              <a:t> (4), </a:t>
            </a:r>
          </a:p>
          <a:p>
            <a:r>
              <a:rPr lang="it-IT" i="1" dirty="0"/>
              <a:t>Ungheria</a:t>
            </a:r>
            <a:r>
              <a:rPr lang="it-IT" dirty="0"/>
              <a:t> (4), </a:t>
            </a:r>
            <a:r>
              <a:rPr lang="it-IT" i="1" dirty="0"/>
              <a:t>Slovacchia</a:t>
            </a:r>
            <a:r>
              <a:rPr lang="it-IT" dirty="0"/>
              <a:t> (4), </a:t>
            </a:r>
            <a:r>
              <a:rPr lang="it-IT" i="1" dirty="0"/>
              <a:t>Argentina</a:t>
            </a:r>
            <a:r>
              <a:rPr lang="it-IT" dirty="0"/>
              <a:t> (3), </a:t>
            </a:r>
            <a:r>
              <a:rPr lang="it-IT" i="1" dirty="0"/>
              <a:t>Sudafrica</a:t>
            </a:r>
            <a:r>
              <a:rPr lang="it-IT" dirty="0"/>
              <a:t>(2), </a:t>
            </a:r>
            <a:r>
              <a:rPr lang="it-IT" i="1" dirty="0"/>
              <a:t>Messico</a:t>
            </a:r>
            <a:r>
              <a:rPr lang="it-IT" dirty="0"/>
              <a:t> (2), </a:t>
            </a:r>
            <a:r>
              <a:rPr lang="it-IT" i="1" dirty="0"/>
              <a:t>Bulgaria</a:t>
            </a:r>
            <a:r>
              <a:rPr lang="it-IT" dirty="0"/>
              <a:t> (2), </a:t>
            </a:r>
          </a:p>
          <a:p>
            <a:r>
              <a:rPr lang="it-IT" i="1" dirty="0"/>
              <a:t>Romania</a:t>
            </a:r>
            <a:r>
              <a:rPr lang="it-IT" dirty="0"/>
              <a:t> (2), </a:t>
            </a:r>
            <a:r>
              <a:rPr lang="it-IT" i="1" dirty="0"/>
              <a:t>Brasile</a:t>
            </a:r>
            <a:r>
              <a:rPr lang="it-IT" dirty="0"/>
              <a:t> (2), </a:t>
            </a:r>
            <a:r>
              <a:rPr lang="it-IT" i="1" dirty="0"/>
              <a:t>Slovenia</a:t>
            </a:r>
            <a:r>
              <a:rPr lang="it-IT" dirty="0"/>
              <a:t> (1), </a:t>
            </a:r>
            <a:r>
              <a:rPr lang="it-IT" i="1" dirty="0"/>
              <a:t>Olanda</a:t>
            </a:r>
            <a:r>
              <a:rPr lang="it-IT" dirty="0"/>
              <a:t>(1), </a:t>
            </a:r>
            <a:r>
              <a:rPr lang="it-IT" i="1" dirty="0"/>
              <a:t>Armenia</a:t>
            </a:r>
            <a:r>
              <a:rPr lang="it-IT" dirty="0"/>
              <a:t> (1), </a:t>
            </a:r>
            <a:r>
              <a:rPr lang="it-IT" i="1" dirty="0"/>
              <a:t>Iran</a:t>
            </a:r>
            <a:r>
              <a:rPr lang="it-IT" dirty="0"/>
              <a:t> (1).</a:t>
            </a:r>
          </a:p>
        </p:txBody>
      </p:sp>
    </p:spTree>
    <p:extLst>
      <p:ext uri="{BB962C8B-B14F-4D97-AF65-F5344CB8AC3E}">
        <p14:creationId xmlns:p14="http://schemas.microsoft.com/office/powerpoint/2010/main" val="1092586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9C500-EB6F-C843-82BE-B9AED7347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19" y="-242678"/>
            <a:ext cx="4663082" cy="2320726"/>
          </a:xfrm>
        </p:spPr>
        <p:txBody>
          <a:bodyPr/>
          <a:lstStyle/>
          <a:p>
            <a:r>
              <a:rPr lang="it-IT" dirty="0"/>
              <a:t>Distribuzione delle centrali nucleari in Europa  (2019)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871ABD6-DE40-B94D-A972-015B5EEE8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628" y="0"/>
            <a:ext cx="6622291" cy="68580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FD4062C-79D5-4B41-9690-3A8FC6FF3EC9}"/>
              </a:ext>
            </a:extLst>
          </p:cNvPr>
          <p:cNvSpPr txBox="1"/>
          <p:nvPr/>
        </p:nvSpPr>
        <p:spPr>
          <a:xfrm>
            <a:off x="264073" y="2450046"/>
            <a:ext cx="47156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2019, 13 Stati membri dell'UE avevano in totale 106 reattori nucleari in funzione, producendo 765 337 </a:t>
            </a:r>
            <a:r>
              <a:rPr lang="it-IT" dirty="0" err="1"/>
              <a:t>GWh</a:t>
            </a:r>
            <a:r>
              <a:rPr lang="it-IT" dirty="0"/>
              <a:t> di elettricità, ovvero circa il 26% della produzione totale di elettricità nell’UE</a:t>
            </a:r>
          </a:p>
          <a:p>
            <a:r>
              <a:rPr lang="it-IT" dirty="0"/>
              <a:t>(</a:t>
            </a:r>
            <a:r>
              <a:rPr lang="it-IT" dirty="0" err="1"/>
              <a:t>Eurostat</a:t>
            </a:r>
            <a:r>
              <a:rPr lang="it-IT" dirty="0"/>
              <a:t>). </a:t>
            </a:r>
          </a:p>
          <a:p>
            <a:endParaRPr lang="it-IT" sz="1000" dirty="0"/>
          </a:p>
          <a:p>
            <a:r>
              <a:rPr lang="it-IT" dirty="0"/>
              <a:t>Il maggior produttore di</a:t>
            </a:r>
            <a:r>
              <a:rPr lang="it-IT" b="1" dirty="0"/>
              <a:t> energia nucleare</a:t>
            </a:r>
            <a:r>
              <a:rPr lang="it-IT" dirty="0"/>
              <a:t> nell'Unione Europea è stata la </a:t>
            </a:r>
            <a:r>
              <a:rPr lang="it-IT" b="1" dirty="0"/>
              <a:t>Francia</a:t>
            </a:r>
            <a:r>
              <a:rPr lang="it-IT" dirty="0"/>
              <a:t> con 399011 </a:t>
            </a:r>
            <a:r>
              <a:rPr lang="it-IT" dirty="0" err="1"/>
              <a:t>GWh</a:t>
            </a:r>
            <a:r>
              <a:rPr lang="it-IT" dirty="0"/>
              <a:t> (52,1% del totale dell'UE), seguita da</a:t>
            </a:r>
            <a:r>
              <a:rPr lang="it-IT" b="1" dirty="0"/>
              <a:t> Germania</a:t>
            </a:r>
            <a:r>
              <a:rPr lang="it-IT" dirty="0"/>
              <a:t> (75 071 </a:t>
            </a:r>
            <a:r>
              <a:rPr lang="it-IT" dirty="0" err="1"/>
              <a:t>GWh</a:t>
            </a:r>
            <a:r>
              <a:rPr lang="it-IT" dirty="0"/>
              <a:t> o 9,8%), </a:t>
            </a:r>
            <a:r>
              <a:rPr lang="it-IT" b="1" dirty="0"/>
              <a:t>Svezia</a:t>
            </a:r>
            <a:r>
              <a:rPr lang="it-IT" dirty="0"/>
              <a:t> (66130 </a:t>
            </a:r>
            <a:r>
              <a:rPr lang="it-IT" dirty="0" err="1"/>
              <a:t>GWh</a:t>
            </a:r>
            <a:r>
              <a:rPr lang="it-IT" dirty="0"/>
              <a:t> o 8,6%) e </a:t>
            </a:r>
            <a:r>
              <a:rPr lang="it-IT" b="1" dirty="0"/>
              <a:t>Spagna</a:t>
            </a:r>
            <a:r>
              <a:rPr lang="it-IT" dirty="0"/>
              <a:t> (58349 </a:t>
            </a:r>
            <a:r>
              <a:rPr lang="it-IT" dirty="0" err="1"/>
              <a:t>GWh</a:t>
            </a:r>
            <a:r>
              <a:rPr lang="it-IT" dirty="0"/>
              <a:t> o 7,6%).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760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779D8B-7EF1-AA43-9E33-0D0491B1C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2022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F6C0B87-C308-6E41-A248-7B22924B379C}"/>
              </a:ext>
            </a:extLst>
          </p:cNvPr>
          <p:cNvSpPr txBox="1"/>
          <p:nvPr/>
        </p:nvSpPr>
        <p:spPr>
          <a:xfrm>
            <a:off x="5918886" y="1618957"/>
            <a:ext cx="490849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Nuove: </a:t>
            </a:r>
          </a:p>
          <a:p>
            <a:pPr marL="1073150"/>
            <a:r>
              <a:rPr lang="it-IT" dirty="0"/>
              <a:t>Finlandia</a:t>
            </a:r>
          </a:p>
          <a:p>
            <a:pPr marL="1073150"/>
            <a:r>
              <a:rPr lang="it-IT" dirty="0"/>
              <a:t>Slovacchia 2</a:t>
            </a:r>
          </a:p>
          <a:p>
            <a:pPr marL="1073150"/>
            <a:r>
              <a:rPr lang="it-IT" dirty="0"/>
              <a:t>Russia 4</a:t>
            </a:r>
          </a:p>
          <a:p>
            <a:pPr marL="1073150"/>
            <a:r>
              <a:rPr lang="it-IT" dirty="0"/>
              <a:t>UK 2</a:t>
            </a:r>
          </a:p>
          <a:p>
            <a:pPr marL="1073150"/>
            <a:r>
              <a:rPr lang="it-IT" dirty="0"/>
              <a:t>Francia 1</a:t>
            </a:r>
          </a:p>
          <a:p>
            <a:endParaRPr lang="it-IT" sz="800" dirty="0"/>
          </a:p>
          <a:p>
            <a:r>
              <a:rPr lang="it-IT" b="1" dirty="0"/>
              <a:t>Progettazione </a:t>
            </a:r>
          </a:p>
          <a:p>
            <a:pPr marL="989013"/>
            <a:r>
              <a:rPr lang="it-IT" dirty="0"/>
              <a:t>Polonia</a:t>
            </a:r>
          </a:p>
          <a:p>
            <a:pPr marL="989013"/>
            <a:r>
              <a:rPr lang="it-IT" dirty="0"/>
              <a:t>Romania</a:t>
            </a:r>
          </a:p>
          <a:p>
            <a:pPr marL="989013"/>
            <a:r>
              <a:rPr lang="it-IT" dirty="0"/>
              <a:t>Bulgaria</a:t>
            </a:r>
          </a:p>
          <a:p>
            <a:endParaRPr lang="it-IT" sz="800" dirty="0"/>
          </a:p>
          <a:p>
            <a:r>
              <a:rPr lang="it-IT" b="1" dirty="0"/>
              <a:t>Incremento potenza</a:t>
            </a:r>
          </a:p>
          <a:p>
            <a:pPr marL="890588"/>
            <a:r>
              <a:rPr lang="it-IT" dirty="0"/>
              <a:t>Slovenia</a:t>
            </a:r>
          </a:p>
          <a:p>
            <a:pPr marL="890588"/>
            <a:r>
              <a:rPr lang="it-IT" dirty="0"/>
              <a:t>Svizzera</a:t>
            </a:r>
          </a:p>
          <a:p>
            <a:pPr marL="890588"/>
            <a:r>
              <a:rPr lang="it-IT" dirty="0"/>
              <a:t>Spagna</a:t>
            </a:r>
          </a:p>
          <a:p>
            <a:endParaRPr lang="it-IT" sz="800" dirty="0"/>
          </a:p>
          <a:p>
            <a:r>
              <a:rPr lang="it-IT" b="1" dirty="0"/>
              <a:t>Uscita</a:t>
            </a:r>
          </a:p>
          <a:p>
            <a:pPr marL="989013"/>
            <a:r>
              <a:rPr lang="it-IT" dirty="0"/>
              <a:t>Germania</a:t>
            </a:r>
          </a:p>
          <a:p>
            <a:pPr marL="989013"/>
            <a:r>
              <a:rPr lang="it-IT" dirty="0"/>
              <a:t>Belgio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6AF0D6-8130-CF47-8269-1FE7338A0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Segnaposto contenuto 4">
            <a:extLst>
              <a:ext uri="{FF2B5EF4-FFF2-40B4-BE49-F238E27FC236}">
                <a16:creationId xmlns:a16="http://schemas.microsoft.com/office/drawing/2014/main" id="{32EC08EA-4681-2849-9268-DBF485B25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92" y="1892848"/>
            <a:ext cx="3006626" cy="462286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6854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6333" y="247135"/>
            <a:ext cx="8386898" cy="1458097"/>
          </a:xfrm>
        </p:spPr>
        <p:txBody>
          <a:bodyPr>
            <a:normAutofit/>
          </a:bodyPr>
          <a:lstStyle/>
          <a:p>
            <a:r>
              <a:rPr lang="it-IT" dirty="0"/>
              <a:t>Su Three Miles Island </a:t>
            </a:r>
            <a:br>
              <a:rPr lang="it-IT" dirty="0"/>
            </a:br>
            <a:r>
              <a:rPr lang="it-IT" dirty="0"/>
              <a:t>(28 marzo 1979)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6333" y="3165087"/>
            <a:ext cx="8155855" cy="3692913"/>
          </a:xfrm>
        </p:spPr>
        <p:txBody>
          <a:bodyPr>
            <a:normAutofit/>
          </a:bodyPr>
          <a:lstStyle/>
          <a:p>
            <a:endParaRPr lang="it-IT" dirty="0"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https://en.wikipedia.org/wiki/No_Nukes:_The_Muse_Concerts</a:t>
            </a:r>
            <a:r>
              <a:rPr lang="it-IT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_for_a_Non-Nuclear_Future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https://open.spotify.com/playlist/6lhSe7QK2ypXPs9lKH8lku?si=E379tsjETTSRO5kehZPzNA</a:t>
            </a:r>
            <a:endParaRPr lang="it-IT" dirty="0">
              <a:solidFill>
                <a:schemeClr val="tx1"/>
              </a:solidFill>
            </a:endParaRPr>
          </a:p>
          <a:p>
            <a:endParaRPr lang="it-IT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https://en.wikipedia.org/wiki/The_China_Syndrome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034FA90-05D9-8B43-A306-5C121305DE9E}"/>
              </a:ext>
            </a:extLst>
          </p:cNvPr>
          <p:cNvSpPr txBox="1"/>
          <p:nvPr/>
        </p:nvSpPr>
        <p:spPr>
          <a:xfrm>
            <a:off x="494270" y="2297575"/>
            <a:ext cx="79330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The China </a:t>
            </a:r>
            <a:r>
              <a:rPr lang="it-IT" sz="2000" dirty="0" err="1"/>
              <a:t>Syndrome</a:t>
            </a:r>
            <a:r>
              <a:rPr lang="it-IT" sz="2000" dirty="0"/>
              <a:t>, uscito il 16 marzo 1979</a:t>
            </a:r>
          </a:p>
          <a:p>
            <a:r>
              <a:rPr lang="it-IT" sz="2000" dirty="0"/>
              <a:t>No </a:t>
            </a:r>
            <a:r>
              <a:rPr lang="it-IT" sz="2000" dirty="0" err="1"/>
              <a:t>Nukes</a:t>
            </a:r>
            <a:r>
              <a:rPr lang="it-IT" sz="2000" dirty="0"/>
              <a:t>, concerto, NY, settembre 1979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BA76094-682B-D14D-B1D1-705CE4B854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494" y="0"/>
            <a:ext cx="2305372" cy="359142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54ECCDB-7325-F34D-B028-9E53AB3D4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9494" y="3904735"/>
            <a:ext cx="2902453" cy="270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57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6B7813-F536-B44A-AD57-5F0AC2BC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Chernobyl, 26 aprile 1986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3B4EA4-4806-4E48-BBDB-01E00CD0E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4727" y="5262620"/>
            <a:ext cx="6724696" cy="1203769"/>
          </a:xfrm>
        </p:spPr>
        <p:txBody>
          <a:bodyPr>
            <a:normAutofit/>
          </a:bodyPr>
          <a:lstStyle/>
          <a:p>
            <a:r>
              <a:rPr lang="it-IT" dirty="0"/>
              <a:t>Serie tv </a:t>
            </a:r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https://www.youtube.com/watch?v=s9APLXM9Ei8</a:t>
            </a:r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9B873B1-02A7-6844-BE7E-A78C59144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075" y="1870109"/>
            <a:ext cx="3367609" cy="3098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92708D-C107-2A41-9FFD-ED82F966F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764" y="2059749"/>
            <a:ext cx="3551600" cy="30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643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4D0169-C925-C541-B3CD-B60BEDC5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Fukushima Dai-</a:t>
            </a:r>
            <a:r>
              <a:rPr lang="it-IT" dirty="0" err="1"/>
              <a:t>Ichi</a:t>
            </a:r>
            <a:r>
              <a:rPr lang="it-IT" dirty="0"/>
              <a:t> 11 marzo 2011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ED33126-83AE-884A-A887-CAB311EF1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5840" y="2684338"/>
            <a:ext cx="3810000" cy="30607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DC9D1C3-D3A5-744C-8251-EAF757FB2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1863" y="2546719"/>
            <a:ext cx="3118775" cy="36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762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5623E6-AF83-0B4B-AB14-5FE6D885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Fine problema luglio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F40618DA-4F70-3542-AC8B-F776E08EFA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92" y="1892048"/>
            <a:ext cx="7315200" cy="350421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86EA05B-9548-AD41-9D65-7AAFD7ED8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868" y="522478"/>
            <a:ext cx="3810000" cy="580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16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8D4E34-5580-584D-A499-AE47D24F4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Acque </a:t>
            </a:r>
            <a:r>
              <a:rPr lang="it-IT" dirty="0" err="1"/>
              <a:t>radiottive</a:t>
            </a:r>
            <a:endParaRPr lang="it-IT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A163E6F-3937-7A4F-88CA-A0A668492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527" y="354185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2" descr="/var/folders/sq/y6595jj55k762zjy2zh1m4900000gn/T/com.microsoft.Word/WebArchiveCopyPasteTempFiles/fukushima_daiichi_2011.jpg?x72029">
            <a:extLst>
              <a:ext uri="{FF2B5EF4-FFF2-40B4-BE49-F238E27FC236}">
                <a16:creationId xmlns:a16="http://schemas.microsoft.com/office/drawing/2014/main" id="{97253520-4074-7B41-9420-DEA01C05E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5" y="2367932"/>
            <a:ext cx="5404688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10641B-BAFA-644F-83BE-5455C5F61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7975" y="129636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7" name="Immagine 1" descr="/var/folders/sq/y6595jj55k762zjy2zh1m4900000gn/T/com.microsoft.Word/WebArchiveCopyPasteTempFiles/fukushima_daiichi_2021.jpg?x72029">
            <a:extLst>
              <a:ext uri="{FF2B5EF4-FFF2-40B4-BE49-F238E27FC236}">
                <a16:creationId xmlns:a16="http://schemas.microsoft.com/office/drawing/2014/main" id="{3189E461-FA73-3143-8793-64B3EDE9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762" y="2367932"/>
            <a:ext cx="4699000" cy="33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21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65BDBB-6268-CE46-BE84-EA93CABF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C969E9-A334-F94F-8C0D-45B1F72E39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https://www.ilpost.it/2021/03/11/fukushima-centrale-disastro/</a:t>
            </a:r>
            <a:endParaRPr lang="it-IT" sz="2400" dirty="0"/>
          </a:p>
          <a:p>
            <a:r>
              <a:rPr lang="it-IT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https://www.ensi.ch/it/dossiers-4/rapporto-ifsn-su-fukushima-iv-effetti-radiologici/</a:t>
            </a:r>
            <a:endParaRPr lang="it-IT" sz="24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6984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7468" y="476141"/>
            <a:ext cx="3645829" cy="718553"/>
          </a:xfrm>
        </p:spPr>
        <p:txBody>
          <a:bodyPr/>
          <a:lstStyle/>
          <a:p>
            <a:r>
              <a:rPr lang="it-IT" dirty="0"/>
              <a:t>Carbone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422" y="1865870"/>
            <a:ext cx="11664777" cy="499213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Deriva da depositi legnosi di alberi e piante parzialmente decomposte accumulatisi in ambienti paludosi 300/400 milioni di anni fa, e in seguito compattate dalla pressione (diverso dal carbone «fatto»)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Combustibile più abbondante e diffuso e con maggiori riserve (+anni)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Usato per riscaldare,  acqua  energia a vapore  rivoluzione Industriale (acciaio)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Cina maggior produttore e consumatore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estrazione (da miniere/cave a </a:t>
            </a:r>
            <a:r>
              <a:rPr lang="it-IT" sz="2400" i="1" dirty="0" err="1">
                <a:sym typeface="Wingdings" pitchFamily="2" charset="2"/>
              </a:rPr>
              <a:t>mountaintop</a:t>
            </a:r>
            <a:r>
              <a:rPr lang="it-IT" sz="2400" i="1" dirty="0">
                <a:sym typeface="Wingdings" pitchFamily="2" charset="2"/>
              </a:rPr>
              <a:t> </a:t>
            </a:r>
            <a:r>
              <a:rPr lang="it-IT" sz="2400" i="1" dirty="0" err="1">
                <a:sym typeface="Wingdings" pitchFamily="2" charset="2"/>
              </a:rPr>
              <a:t>removal</a:t>
            </a:r>
            <a:r>
              <a:rPr lang="it-IT" sz="2400" i="1" dirty="0">
                <a:sym typeface="Wingdings" pitchFamily="2" charset="2"/>
              </a:rPr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Problemi di inquinamento </a:t>
            </a:r>
            <a:r>
              <a:rPr lang="it-IT" sz="2400" i="1" dirty="0">
                <a:sym typeface="Wingdings" pitchFamily="2" charset="2"/>
              </a:rPr>
              <a:t>(anidride solforosa+ ossido azoto  + elementi atmosfera= piogge acide)</a:t>
            </a:r>
          </a:p>
        </p:txBody>
      </p:sp>
    </p:spTree>
    <p:extLst>
      <p:ext uri="{BB962C8B-B14F-4D97-AF65-F5344CB8AC3E}">
        <p14:creationId xmlns:p14="http://schemas.microsoft.com/office/powerpoint/2010/main" val="12780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183"/>
    </mc:Choice>
    <mc:Fallback xmlns="">
      <p:transition spd="slow" advTm="52518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227748-1419-6641-B8E1-3257315D3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027C20-7858-594C-800F-513C10C25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Consumo Italia gas/anno: 70 miliardi m3</a:t>
            </a:r>
          </a:p>
          <a:p>
            <a:r>
              <a:rPr lang="it-IT" dirty="0"/>
              <a:t>Produzione italiana: 3,3 miliardi m3 (2000: 20 miliardi)</a:t>
            </a:r>
          </a:p>
          <a:p>
            <a:r>
              <a:rPr lang="it-IT" dirty="0"/>
              <a:t>1.298 pozzi da cui viene estratto il gas, sotto la terraferma e sotto il fondale marino: 514 sono classificati come “eroganti” quindi attivi, mentre 752 sono “non eroganti” </a:t>
            </a:r>
          </a:p>
          <a:p>
            <a:r>
              <a:rPr lang="it-IT" dirty="0"/>
              <a:t>138  piattaforme marine, di cui il 40 per cento non è operativo </a:t>
            </a:r>
          </a:p>
          <a:p>
            <a:r>
              <a:rPr lang="it-IT" dirty="0"/>
              <a:t>94 sono a meno di 12 miglia di distanza dalla costa, in una fascia dove non è possibile ottenere nuove autorizzazioni per l’estrazione </a:t>
            </a:r>
          </a:p>
        </p:txBody>
      </p:sp>
    </p:spTree>
    <p:extLst>
      <p:ext uri="{BB962C8B-B14F-4D97-AF65-F5344CB8AC3E}">
        <p14:creationId xmlns:p14="http://schemas.microsoft.com/office/powerpoint/2010/main" val="3007575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CCD46E-9A2C-0242-B2F7-3498F10CD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10F7913-2DCE-2F42-94B7-CA3D2D7AA03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00" y="0"/>
            <a:ext cx="4101272" cy="6052008"/>
          </a:xfrm>
          <a:prstGeom prst="rect">
            <a:avLst/>
          </a:prstGeom>
        </p:spPr>
      </p:pic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F6A09DE-8667-6847-9183-93A8F28CC3D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954" y="689048"/>
            <a:ext cx="5592724" cy="406206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E3BCD8A-84AF-E24A-BF8E-E9428968D0FC}"/>
              </a:ext>
            </a:extLst>
          </p:cNvPr>
          <p:cNvSpPr txBox="1"/>
          <p:nvPr/>
        </p:nvSpPr>
        <p:spPr>
          <a:xfrm>
            <a:off x="5266955" y="5062194"/>
            <a:ext cx="5479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www.ilpost.it</a:t>
            </a:r>
            <a:r>
              <a:rPr lang="it-IT" dirty="0"/>
              <a:t>/2022/04/11/gas-adriatico/</a:t>
            </a:r>
            <a:endParaRPr lang="it-IT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78582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D03A0F-108E-4B4D-829C-AE148473D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Principali produttori di carbone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CA25CB0-C800-4041-928C-D85138D4C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6109" y="2136004"/>
            <a:ext cx="8779779" cy="4342134"/>
          </a:xfrm>
        </p:spPr>
      </p:pic>
    </p:spTree>
    <p:extLst>
      <p:ext uri="{BB962C8B-B14F-4D97-AF65-F5344CB8AC3E}">
        <p14:creationId xmlns:p14="http://schemas.microsoft.com/office/powerpoint/2010/main" val="260870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CA179C-74F8-E346-93B9-13B7C2F5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diffusione delle centrali a carbone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6FB808-8BEE-2F4E-914E-CFBB04B65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78" y="2222287"/>
            <a:ext cx="10681308" cy="4141443"/>
          </a:xfrm>
        </p:spPr>
        <p:txBody>
          <a:bodyPr>
            <a:normAutofit/>
          </a:bodyPr>
          <a:lstStyle/>
          <a:p>
            <a:r>
              <a:rPr lang="it-IT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https://globalenergymonitor.org/projects/global-coal-plant-tracker/tracker/</a:t>
            </a:r>
            <a:endParaRPr lang="it-IT" sz="2400" dirty="0"/>
          </a:p>
          <a:p>
            <a:endParaRPr lang="it-IT" sz="2400" dirty="0"/>
          </a:p>
          <a:p>
            <a:r>
              <a:rPr lang="it-IT" b="1" dirty="0"/>
              <a:t>Global </a:t>
            </a:r>
            <a:r>
              <a:rPr lang="it-IT" b="1" dirty="0" err="1"/>
              <a:t>Coal</a:t>
            </a:r>
            <a:r>
              <a:rPr lang="it-IT" b="1" dirty="0"/>
              <a:t> </a:t>
            </a:r>
            <a:r>
              <a:rPr lang="it-IT" b="1" dirty="0" err="1"/>
              <a:t>Plant</a:t>
            </a:r>
            <a:r>
              <a:rPr lang="it-IT" b="1" dirty="0"/>
              <a:t> </a:t>
            </a:r>
            <a:r>
              <a:rPr lang="it-IT" b="1" dirty="0" err="1"/>
              <a:t>Tracker</a:t>
            </a:r>
            <a:r>
              <a:rPr lang="it-IT" b="1" dirty="0"/>
              <a:t> </a:t>
            </a:r>
            <a:r>
              <a:rPr lang="it-IT" dirty="0"/>
              <a:t>The Global </a:t>
            </a:r>
            <a:r>
              <a:rPr lang="it-IT" dirty="0" err="1"/>
              <a:t>Coal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</a:t>
            </a:r>
            <a:r>
              <a:rPr lang="it-IT" dirty="0" err="1"/>
              <a:t>Tracker</a:t>
            </a:r>
            <a:r>
              <a:rPr lang="it-IT" dirty="0"/>
              <a:t> (GCPT) </a:t>
            </a:r>
            <a:r>
              <a:rPr lang="it-IT" dirty="0" err="1"/>
              <a:t>provides</a:t>
            </a:r>
            <a:r>
              <a:rPr lang="it-IT" dirty="0"/>
              <a:t> information on </a:t>
            </a:r>
            <a:r>
              <a:rPr lang="it-IT" dirty="0" err="1"/>
              <a:t>coal-fired</a:t>
            </a:r>
            <a:r>
              <a:rPr lang="it-IT" dirty="0"/>
              <a:t> </a:t>
            </a:r>
            <a:r>
              <a:rPr lang="it-IT" dirty="0" err="1"/>
              <a:t>power</a:t>
            </a:r>
            <a:r>
              <a:rPr lang="it-IT" dirty="0"/>
              <a:t> </a:t>
            </a:r>
            <a:r>
              <a:rPr lang="it-IT" dirty="0" err="1"/>
              <a:t>units</a:t>
            </a:r>
            <a:r>
              <a:rPr lang="it-IT" dirty="0"/>
              <a:t> from </a:t>
            </a:r>
            <a:r>
              <a:rPr lang="it-IT" dirty="0" err="1"/>
              <a:t>around</a:t>
            </a:r>
            <a:r>
              <a:rPr lang="it-IT" dirty="0"/>
              <a:t> the world </a:t>
            </a:r>
            <a:r>
              <a:rPr lang="it-IT" dirty="0" err="1"/>
              <a:t>generating</a:t>
            </a:r>
            <a:r>
              <a:rPr lang="it-IT" dirty="0"/>
              <a:t> 30 </a:t>
            </a:r>
            <a:r>
              <a:rPr lang="it-IT" dirty="0" err="1"/>
              <a:t>megawatts</a:t>
            </a:r>
            <a:r>
              <a:rPr lang="it-IT" dirty="0"/>
              <a:t> and </a:t>
            </a:r>
            <a:r>
              <a:rPr lang="it-IT" dirty="0" err="1"/>
              <a:t>above</a:t>
            </a:r>
            <a:r>
              <a:rPr lang="it-IT" dirty="0"/>
              <a:t>. </a:t>
            </a:r>
          </a:p>
          <a:p>
            <a:r>
              <a:rPr lang="it-IT" dirty="0"/>
              <a:t>The GCPT </a:t>
            </a:r>
            <a:r>
              <a:rPr lang="it-IT" dirty="0" err="1"/>
              <a:t>catalogues</a:t>
            </a:r>
            <a:r>
              <a:rPr lang="it-IT" dirty="0"/>
              <a:t>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operating</a:t>
            </a:r>
            <a:r>
              <a:rPr lang="it-IT" dirty="0"/>
              <a:t> </a:t>
            </a:r>
            <a:r>
              <a:rPr lang="it-IT" dirty="0" err="1"/>
              <a:t>coal-fired</a:t>
            </a:r>
            <a:r>
              <a:rPr lang="it-IT" dirty="0"/>
              <a:t> </a:t>
            </a:r>
            <a:r>
              <a:rPr lang="it-IT" dirty="0" err="1"/>
              <a:t>generating</a:t>
            </a:r>
            <a:r>
              <a:rPr lang="it-IT" dirty="0"/>
              <a:t> </a:t>
            </a:r>
            <a:r>
              <a:rPr lang="it-IT" dirty="0" err="1"/>
              <a:t>unit</a:t>
            </a:r>
            <a:r>
              <a:rPr lang="it-IT" dirty="0"/>
              <a:t>, </a:t>
            </a:r>
            <a:r>
              <a:rPr lang="it-IT" dirty="0" err="1"/>
              <a:t>every</a:t>
            </a:r>
            <a:r>
              <a:rPr lang="it-IT" dirty="0"/>
              <a:t> new </a:t>
            </a:r>
            <a:r>
              <a:rPr lang="it-IT" dirty="0" err="1"/>
              <a:t>unit</a:t>
            </a:r>
            <a:r>
              <a:rPr lang="it-IT" dirty="0"/>
              <a:t> </a:t>
            </a:r>
            <a:r>
              <a:rPr lang="it-IT" dirty="0" err="1"/>
              <a:t>proposed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2010, and </a:t>
            </a:r>
            <a:r>
              <a:rPr lang="it-IT" dirty="0" err="1"/>
              <a:t>every</a:t>
            </a:r>
            <a:r>
              <a:rPr lang="it-IT" dirty="0"/>
              <a:t> </a:t>
            </a:r>
            <a:r>
              <a:rPr lang="it-IT" dirty="0" err="1"/>
              <a:t>unit</a:t>
            </a:r>
            <a:r>
              <a:rPr lang="it-IT" dirty="0"/>
              <a:t> </a:t>
            </a:r>
            <a:r>
              <a:rPr lang="it-IT" dirty="0" err="1"/>
              <a:t>retired</a:t>
            </a:r>
            <a:r>
              <a:rPr lang="it-IT" dirty="0"/>
              <a:t> </a:t>
            </a:r>
            <a:r>
              <a:rPr lang="it-IT" dirty="0" err="1"/>
              <a:t>since</a:t>
            </a:r>
            <a:r>
              <a:rPr lang="it-IT" dirty="0"/>
              <a:t> 2000. </a:t>
            </a:r>
          </a:p>
          <a:p>
            <a:r>
              <a:rPr lang="it-IT" dirty="0"/>
              <a:t>The </a:t>
            </a:r>
            <a:r>
              <a:rPr lang="it-IT" dirty="0" err="1"/>
              <a:t>map</a:t>
            </a:r>
            <a:r>
              <a:rPr lang="it-IT" dirty="0"/>
              <a:t> and </a:t>
            </a:r>
            <a:r>
              <a:rPr lang="it-IT" dirty="0" err="1"/>
              <a:t>underlying</a:t>
            </a:r>
            <a:r>
              <a:rPr lang="it-IT" dirty="0"/>
              <a:t> 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updated</a:t>
            </a:r>
            <a:r>
              <a:rPr lang="it-IT" dirty="0"/>
              <a:t> bi-</a:t>
            </a:r>
            <a:r>
              <a:rPr lang="it-IT" dirty="0" err="1"/>
              <a:t>annually</a:t>
            </a:r>
            <a:r>
              <a:rPr lang="it-IT" dirty="0"/>
              <a:t>, in </a:t>
            </a:r>
            <a:r>
              <a:rPr lang="it-IT" dirty="0" err="1"/>
              <a:t>January</a:t>
            </a:r>
            <a:r>
              <a:rPr lang="it-IT" dirty="0"/>
              <a:t> and </a:t>
            </a:r>
            <a:r>
              <a:rPr lang="it-IT" dirty="0" err="1"/>
              <a:t>July</a:t>
            </a:r>
            <a:r>
              <a:rPr lang="it-IT" dirty="0"/>
              <a:t>.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plant</a:t>
            </a:r>
            <a:r>
              <a:rPr lang="it-IT" dirty="0"/>
              <a:t> </a:t>
            </a:r>
            <a:r>
              <a:rPr lang="it-IT" dirty="0" err="1"/>
              <a:t>included</a:t>
            </a:r>
            <a:r>
              <a:rPr lang="it-IT" dirty="0"/>
              <a:t> in the </a:t>
            </a:r>
            <a:r>
              <a:rPr lang="it-IT" dirty="0" err="1"/>
              <a:t>tracker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linked</a:t>
            </a:r>
            <a:r>
              <a:rPr lang="it-IT" dirty="0"/>
              <a:t> to a </a:t>
            </a:r>
            <a:r>
              <a:rPr lang="it-IT" dirty="0" err="1"/>
              <a:t>wiki</a:t>
            </a:r>
            <a:r>
              <a:rPr lang="it-IT" dirty="0"/>
              <a:t> page on </a:t>
            </a:r>
            <a:r>
              <a:rPr lang="it-IT" u="sng" dirty="0">
                <a:hlinkClick r:id="rId3"/>
              </a:rPr>
              <a:t>GEM.wiki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provides</a:t>
            </a:r>
            <a:r>
              <a:rPr lang="it-IT" dirty="0"/>
              <a:t> </a:t>
            </a:r>
            <a:r>
              <a:rPr lang="it-IT" dirty="0" err="1"/>
              <a:t>additional</a:t>
            </a:r>
            <a:r>
              <a:rPr lang="it-IT" dirty="0"/>
              <a:t> </a:t>
            </a:r>
            <a:r>
              <a:rPr lang="it-IT" dirty="0" err="1"/>
              <a:t>details</a:t>
            </a:r>
            <a:r>
              <a:rPr lang="it-IT" dirty="0"/>
              <a:t>.</a:t>
            </a: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045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6F385F-8618-2F40-8323-13C0203DD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Centrali in costruzione (2022)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73E9BA2-69CF-7148-9FB8-9760296CC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7871" y="2457278"/>
            <a:ext cx="8222245" cy="3636963"/>
          </a:xfrm>
        </p:spPr>
      </p:pic>
    </p:spTree>
    <p:extLst>
      <p:ext uri="{BB962C8B-B14F-4D97-AF65-F5344CB8AC3E}">
        <p14:creationId xmlns:p14="http://schemas.microsoft.com/office/powerpoint/2010/main" val="3717662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F4FD59-E8F5-0C40-8189-469E46D0D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beyond-coal.eu</a:t>
            </a:r>
            <a:r>
              <a:rPr lang="it-IT" dirty="0"/>
              <a:t>/database/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F22F42-D93F-FD48-8999-1B871813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205" y="2125363"/>
            <a:ext cx="3212758" cy="2014152"/>
          </a:xfrm>
        </p:spPr>
        <p:txBody>
          <a:bodyPr/>
          <a:lstStyle/>
          <a:p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https://beyond-coal.eu/europes-coal-exit/</a:t>
            </a:r>
            <a:endParaRPr lang="it-IT" dirty="0"/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999532-24C2-784E-8FDF-F0CED8DB5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723" y="2430334"/>
            <a:ext cx="7809271" cy="406932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B045FBA-0DC4-6244-8073-9BF86B7982D0}"/>
              </a:ext>
            </a:extLst>
          </p:cNvPr>
          <p:cNvSpPr txBox="1"/>
          <p:nvPr/>
        </p:nvSpPr>
        <p:spPr>
          <a:xfrm>
            <a:off x="1075038" y="5226908"/>
            <a:ext cx="205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3832611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8C17B5-883F-1448-8376-2822766047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702" y="-61783"/>
            <a:ext cx="10571998" cy="970450"/>
          </a:xfrm>
        </p:spPr>
        <p:txBody>
          <a:bodyPr/>
          <a:lstStyle/>
          <a:p>
            <a:r>
              <a:rPr lang="it-IT" dirty="0"/>
              <a:t>Le centrali a carbone in Italia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C2F596-3385-2545-98EC-2BFB71767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925" y="1568093"/>
            <a:ext cx="5464776" cy="511691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it-IT" b="1" dirty="0"/>
              <a:t>Produzione 4,9% del fabbisogno interno</a:t>
            </a:r>
          </a:p>
          <a:p>
            <a:pPr marL="0" indent="0" fontAlgn="base">
              <a:buNone/>
            </a:pPr>
            <a:r>
              <a:rPr lang="it-IT" b="1" dirty="0"/>
              <a:t>Erano 12 nel 2016</a:t>
            </a:r>
          </a:p>
          <a:p>
            <a:pPr marL="0" indent="0" fontAlgn="base">
              <a:buNone/>
            </a:pPr>
            <a:endParaRPr lang="it-IT" b="1" dirty="0"/>
          </a:p>
          <a:p>
            <a:pPr marL="0" indent="0" fontAlgn="base">
              <a:buNone/>
            </a:pPr>
            <a:r>
              <a:rPr lang="it-IT" b="1" dirty="0"/>
              <a:t>Fusina, Veneto, Enel, 976 MW</a:t>
            </a:r>
          </a:p>
          <a:p>
            <a:pPr marL="0" indent="0" fontAlgn="base">
              <a:buNone/>
            </a:pPr>
            <a:r>
              <a:rPr lang="it-IT" b="1" dirty="0"/>
              <a:t>Monfalcone, Friuli Venezia Giulia, A2A, 336 MW (modificata 2021)</a:t>
            </a:r>
          </a:p>
          <a:p>
            <a:pPr marL="0" indent="0" fontAlgn="base">
              <a:buNone/>
            </a:pPr>
            <a:r>
              <a:rPr lang="it-IT" b="1" dirty="0"/>
              <a:t>La Spezia, Liguria, Enel, 682 MW (spenta 2021)</a:t>
            </a:r>
          </a:p>
          <a:p>
            <a:pPr marL="0" indent="0" fontAlgn="base">
              <a:buNone/>
            </a:pPr>
            <a:r>
              <a:rPr lang="it-IT" b="1" dirty="0"/>
              <a:t>Portovesme, Sardegna, Enel, 480 MW</a:t>
            </a:r>
          </a:p>
          <a:p>
            <a:pPr marL="0" indent="0" fontAlgn="base">
              <a:buNone/>
            </a:pPr>
            <a:r>
              <a:rPr lang="it-IT" b="1" dirty="0"/>
              <a:t>Porto Torres, Sardegna </a:t>
            </a:r>
            <a:r>
              <a:rPr lang="it-IT" b="1" dirty="0" err="1"/>
              <a:t>Ep</a:t>
            </a:r>
            <a:r>
              <a:rPr lang="it-IT" b="1" dirty="0"/>
              <a:t> produzione, Enel, 600 MW</a:t>
            </a:r>
          </a:p>
          <a:p>
            <a:pPr marL="0" indent="0" fontAlgn="base">
              <a:buNone/>
            </a:pPr>
            <a:r>
              <a:rPr lang="it-IT" b="1" dirty="0" err="1"/>
              <a:t>Torrevaldaliga</a:t>
            </a:r>
            <a:r>
              <a:rPr lang="it-IT" b="1" dirty="0"/>
              <a:t> Nord, Lazio, Enel, 1.980 MW</a:t>
            </a:r>
          </a:p>
          <a:p>
            <a:pPr marL="0" indent="0" fontAlgn="base">
              <a:buNone/>
            </a:pPr>
            <a:r>
              <a:rPr lang="it-IT" b="1" dirty="0"/>
              <a:t>Brindisi Nord, Puglia, A2A, 2.640 MW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31B9DE3-FB6D-804D-95F9-A1C2BD1F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1" y="1050496"/>
            <a:ext cx="65913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63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96561" y="787080"/>
            <a:ext cx="7488195" cy="671017"/>
          </a:xfrm>
        </p:spPr>
        <p:txBody>
          <a:bodyPr>
            <a:normAutofit fontScale="90000"/>
          </a:bodyPr>
          <a:lstStyle/>
          <a:p>
            <a:r>
              <a:rPr lang="it-IT" dirty="0"/>
              <a:t>Uranio / energia nucleare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6561" y="2125362"/>
            <a:ext cx="11532142" cy="47326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Uranio</a:t>
            </a:r>
            <a:r>
              <a:rPr lang="it-IT" sz="2400" dirty="0"/>
              <a:t> elemento naturale radioattivo presente in alcuni minerali (non di origine fossile)</a:t>
            </a: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	 non rinnovabile (un secolo di riserva)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>
                <a:sym typeface="Wingdings" pitchFamily="2" charset="2"/>
              </a:rPr>
              <a:t>Prodotto per generare energia atomica </a:t>
            </a:r>
          </a:p>
          <a:p>
            <a:pPr marL="914400" lvl="2" indent="0">
              <a:buNone/>
            </a:pPr>
            <a:r>
              <a:rPr lang="it-IT" sz="2000" dirty="0">
                <a:sym typeface="Wingdings" pitchFamily="2" charset="2"/>
              </a:rPr>
              <a:t>(bomba vs. acqua  turbine). </a:t>
            </a:r>
          </a:p>
          <a:p>
            <a:pPr>
              <a:buFont typeface="Arial" panose="020B0604020202020204" pitchFamily="34" charset="0"/>
              <a:buChar char="•"/>
            </a:pPr>
            <a:endParaRPr lang="it-IT" sz="900" dirty="0">
              <a:sym typeface="Wingdings" pitchFamily="2" charset="2"/>
            </a:endParaRPr>
          </a:p>
          <a:p>
            <a:pPr marL="0" indent="0">
              <a:buNone/>
            </a:pPr>
            <a:r>
              <a:rPr lang="it-IT" sz="2400" dirty="0">
                <a:sym typeface="Wingdings" pitchFamily="2" charset="2"/>
              </a:rPr>
              <a:t>Tre problemi:</a:t>
            </a:r>
          </a:p>
          <a:p>
            <a:pPr lvl="1"/>
            <a:r>
              <a:rPr lang="it-IT" sz="2400" dirty="0">
                <a:sym typeface="Wingdings" pitchFamily="2" charset="2"/>
              </a:rPr>
              <a:t>Necessità di conoscenze e competenze avanzate e per gestirla</a:t>
            </a:r>
          </a:p>
          <a:p>
            <a:pPr lvl="1"/>
            <a:r>
              <a:rPr lang="it-IT" sz="2400" dirty="0">
                <a:sym typeface="Wingdings" pitchFamily="2" charset="2"/>
              </a:rPr>
              <a:t>Costi altissimi di costruzioni per le centrali</a:t>
            </a:r>
          </a:p>
          <a:p>
            <a:pPr lvl="1"/>
            <a:r>
              <a:rPr lang="it-IT" sz="2400" dirty="0">
                <a:sym typeface="Wingdings" pitchFamily="2" charset="2"/>
              </a:rPr>
              <a:t>Ampia serie di infrastrutture di supporto per il controllo e gestione scorie</a:t>
            </a:r>
          </a:p>
        </p:txBody>
      </p:sp>
    </p:spTree>
    <p:extLst>
      <p:ext uri="{BB962C8B-B14F-4D97-AF65-F5344CB8AC3E}">
        <p14:creationId xmlns:p14="http://schemas.microsoft.com/office/powerpoint/2010/main" val="38540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267"/>
    </mc:Choice>
    <mc:Fallback xmlns="">
      <p:transition spd="slow" advTm="42026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0130" y="593125"/>
            <a:ext cx="8625016" cy="827902"/>
          </a:xfrm>
        </p:spPr>
        <p:txBody>
          <a:bodyPr>
            <a:normAutofit/>
          </a:bodyPr>
          <a:lstStyle/>
          <a:p>
            <a:r>
              <a:rPr lang="it-IT" dirty="0"/>
              <a:t>Uranio / energia nucleare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9492" y="1964724"/>
            <a:ext cx="11569834" cy="4806779"/>
          </a:xfrm>
        </p:spPr>
        <p:txBody>
          <a:bodyPr>
            <a:normAutofit/>
          </a:bodyPr>
          <a:lstStyle/>
          <a:p>
            <a:pPr marL="238125" lvl="6" indent="0" algn="ctr">
              <a:buNone/>
            </a:pPr>
            <a:r>
              <a:rPr lang="it-IT" sz="2200" i="1" dirty="0">
                <a:sym typeface="Wingdings" pitchFamily="2" charset="2"/>
              </a:rPr>
              <a:t>Vantaggi vs. svantaggi</a:t>
            </a:r>
          </a:p>
          <a:p>
            <a:pPr marL="238125" lvl="6" indent="0">
              <a:buNone/>
            </a:pPr>
            <a:r>
              <a:rPr lang="it-IT" sz="2200" dirty="0">
                <a:sym typeface="Wingdings" pitchFamily="2" charset="2"/>
              </a:rPr>
              <a:t>Vantaggi: </a:t>
            </a:r>
          </a:p>
          <a:p>
            <a:pPr marL="1495425" lvl="8" indent="-342900"/>
            <a:r>
              <a:rPr lang="it-IT" sz="2000" dirty="0">
                <a:sym typeface="Wingdings" pitchFamily="2" charset="2"/>
              </a:rPr>
              <a:t>quantità energia prodotto in rapporto al combustibile usato di molto superiore a altre forme di produzione</a:t>
            </a:r>
          </a:p>
          <a:p>
            <a:pPr marL="1495425" lvl="8" indent="-342900"/>
            <a:r>
              <a:rPr lang="it-IT" sz="2000" dirty="0">
                <a:sym typeface="Wingdings" pitchFamily="2" charset="2"/>
              </a:rPr>
              <a:t>Minori danni sull’ambiente nell’estrazione</a:t>
            </a:r>
          </a:p>
          <a:p>
            <a:pPr marL="238125" lvl="6" indent="0">
              <a:buNone/>
            </a:pPr>
            <a:r>
              <a:rPr lang="it-IT" sz="2200" dirty="0">
                <a:sym typeface="Wingdings" pitchFamily="2" charset="2"/>
              </a:rPr>
              <a:t>Svantaggi</a:t>
            </a:r>
          </a:p>
          <a:p>
            <a:pPr marL="1535113" lvl="8" indent="-382588"/>
            <a:r>
              <a:rPr lang="it-IT" sz="2000" dirty="0">
                <a:sym typeface="Wingdings" pitchFamily="2" charset="2"/>
              </a:rPr>
              <a:t>Costi altissimi (impianto, produzione, smaltimento)</a:t>
            </a:r>
          </a:p>
          <a:p>
            <a:pPr marL="1535113" lvl="8" indent="-382588"/>
            <a:r>
              <a:rPr lang="it-IT" sz="2000" dirty="0">
                <a:sym typeface="Wingdings" pitchFamily="2" charset="2"/>
              </a:rPr>
              <a:t>Rischio di incidente (Three Miles Island 1979, Chernobyl 1986, Fukushima 2011, …)</a:t>
            </a:r>
            <a:endParaRPr lang="it-IT" sz="2000" dirty="0"/>
          </a:p>
          <a:p>
            <a:endParaRPr lang="it-IT" dirty="0"/>
          </a:p>
          <a:p>
            <a:r>
              <a:rPr lang="it-IT" dirty="0"/>
              <a:t>Italia: referendum 1986 e 2011  </a:t>
            </a:r>
            <a:r>
              <a:rPr lang="it-IT" dirty="0">
                <a:sym typeface="Wingdings" panose="05000000000000000000" pitchFamily="2" charset="2"/>
              </a:rPr>
              <a:t> fine programmi nucleari (ma </a:t>
            </a:r>
            <a:r>
              <a:rPr lang="it-IT" dirty="0" err="1">
                <a:sym typeface="Wingdings" panose="05000000000000000000" pitchFamily="2" charset="2"/>
              </a:rPr>
              <a:t>Krsko</a:t>
            </a:r>
            <a:r>
              <a:rPr lang="it-IT" dirty="0">
                <a:sym typeface="Wingdings" panose="05000000000000000000" pitchFamily="2" charset="2"/>
              </a:rPr>
              <a:t> e Francia e Svizzera…)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5035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173"/>
    </mc:Choice>
    <mc:Fallback xmlns="">
      <p:transition spd="slow" advTm="593173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Citazione">
  <a:themeElements>
    <a:clrScheme name="Gradazioni di grigio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{3AAEA5FB-6210-BD4C-9C0E-30A1FC5D1463}tf10001121</Template>
  <TotalTime>4848</TotalTime>
  <Words>979</Words>
  <Application>Microsoft Macintosh PowerPoint</Application>
  <PresentationFormat>Widescreen</PresentationFormat>
  <Paragraphs>106</Paragraphs>
  <Slides>21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7" baseType="lpstr">
      <vt:lpstr>Arial</vt:lpstr>
      <vt:lpstr>Calibri</vt:lpstr>
      <vt:lpstr>Century Gothic</vt:lpstr>
      <vt:lpstr>Wingdings</vt:lpstr>
      <vt:lpstr>Wingdings 2</vt:lpstr>
      <vt:lpstr>Citazione</vt:lpstr>
      <vt:lpstr>Geografia (LE006)   Corso di Studio  LE01 - DISCIPLINE STORICHE E FILOSOFICHE </vt:lpstr>
      <vt:lpstr>Carbone</vt:lpstr>
      <vt:lpstr>Principali produttori di carbone</vt:lpstr>
      <vt:lpstr>La diffusione delle centrali a carbone</vt:lpstr>
      <vt:lpstr>Centrali in costruzione (2022)</vt:lpstr>
      <vt:lpstr>https://beyond-coal.eu/database/</vt:lpstr>
      <vt:lpstr>Le centrali a carbone in Italia</vt:lpstr>
      <vt:lpstr>Uranio / energia nucleare</vt:lpstr>
      <vt:lpstr>Uranio / energia nucleare</vt:lpstr>
      <vt:lpstr>Distribuzione delle centrali nucleari nel mondo (2020)</vt:lpstr>
      <vt:lpstr>Gerarchia della diffusione</vt:lpstr>
      <vt:lpstr>Distribuzione delle centrali nucleari in Europa  (2019) </vt:lpstr>
      <vt:lpstr>2022</vt:lpstr>
      <vt:lpstr>Su Three Miles Island  (28 marzo 1979)</vt:lpstr>
      <vt:lpstr>Chernobyl, 26 aprile 1986</vt:lpstr>
      <vt:lpstr>Fukushima Dai-Ichi 11 marzo 2011</vt:lpstr>
      <vt:lpstr>Fine problema luglio</vt:lpstr>
      <vt:lpstr>Acque radiottive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(LE006)   Corso di Studio  LE01 - DISCIPLINE STORICHE E FILOSOFICHE </dc:title>
  <dc:creator>sergio zilli</dc:creator>
  <cp:lastModifiedBy>sergio zilli</cp:lastModifiedBy>
  <cp:revision>72</cp:revision>
  <dcterms:created xsi:type="dcterms:W3CDTF">2022-03-01T08:25:09Z</dcterms:created>
  <dcterms:modified xsi:type="dcterms:W3CDTF">2022-04-12T16:01:42Z</dcterms:modified>
</cp:coreProperties>
</file>