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0" r:id="rId3"/>
    <p:sldId id="257" r:id="rId4"/>
    <p:sldId id="258" r:id="rId5"/>
    <p:sldId id="261" r:id="rId6"/>
    <p:sldId id="259" r:id="rId7"/>
    <p:sldId id="262" r:id="rId8"/>
    <p:sldId id="263" r:id="rId9"/>
    <p:sldId id="264" r:id="rId10"/>
    <p:sldId id="265" r:id="rId11"/>
    <p:sldId id="266" r:id="rId12"/>
    <p:sldId id="267" r:id="rId13"/>
    <p:sldId id="268" r:id="rId14"/>
    <p:sldId id="269" r:id="rId15"/>
    <p:sldId id="270" r:id="rId16"/>
    <p:sldId id="381" r:id="rId17"/>
    <p:sldId id="393" r:id="rId18"/>
    <p:sldId id="396" r:id="rId19"/>
    <p:sldId id="344" r:id="rId20"/>
    <p:sldId id="348" r:id="rId21"/>
    <p:sldId id="345" r:id="rId22"/>
    <p:sldId id="350" r:id="rId23"/>
    <p:sldId id="349" r:id="rId24"/>
    <p:sldId id="351" r:id="rId25"/>
    <p:sldId id="352" r:id="rId26"/>
    <p:sldId id="376" r:id="rId27"/>
    <p:sldId id="378" r:id="rId28"/>
    <p:sldId id="380" r:id="rId29"/>
    <p:sldId id="379" r:id="rId30"/>
    <p:sldId id="354" r:id="rId31"/>
    <p:sldId id="353" r:id="rId32"/>
    <p:sldId id="357" r:id="rId33"/>
    <p:sldId id="355" r:id="rId34"/>
    <p:sldId id="374" r:id="rId35"/>
    <p:sldId id="364" r:id="rId36"/>
    <p:sldId id="366"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p:scale>
          <a:sx n="90" d="100"/>
          <a:sy n="90" d="100"/>
        </p:scale>
        <p:origin x="29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92644-5617-440B-816F-15485ADCEA69}" type="datetimeFigureOut">
              <a:rPr lang="it-IT" smtClean="0"/>
              <a:t>13/04/2022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0358F-5744-49A1-8829-E2561496AADA}" type="slidenum">
              <a:rPr lang="it-IT" smtClean="0"/>
              <a:t>‹N›</a:t>
            </a:fld>
            <a:endParaRPr lang="it-IT"/>
          </a:p>
        </p:txBody>
      </p:sp>
    </p:spTree>
    <p:extLst>
      <p:ext uri="{BB962C8B-B14F-4D97-AF65-F5344CB8AC3E}">
        <p14:creationId xmlns:p14="http://schemas.microsoft.com/office/powerpoint/2010/main" val="252986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607811C-641E-4D4F-B494-35B41D6BFAFE}" type="slidenum">
              <a:rPr lang="it-IT" smtClean="0"/>
              <a:t>21</a:t>
            </a:fld>
            <a:endParaRPr lang="it-IT"/>
          </a:p>
        </p:txBody>
      </p:sp>
    </p:spTree>
    <p:extLst>
      <p:ext uri="{BB962C8B-B14F-4D97-AF65-F5344CB8AC3E}">
        <p14:creationId xmlns:p14="http://schemas.microsoft.com/office/powerpoint/2010/main" val="253983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C7CDA-9A4E-4B36-AC49-86880164E6F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A7DC39F-29E5-48C2-B353-ECA9617785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005849D-3877-4DB3-A367-0759F1264F2E}"/>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5" name="Segnaposto piè di pagina 4">
            <a:extLst>
              <a:ext uri="{FF2B5EF4-FFF2-40B4-BE49-F238E27FC236}">
                <a16:creationId xmlns:a16="http://schemas.microsoft.com/office/drawing/2014/main" id="{9F0DB386-FD00-4205-A0C8-00B7AF6790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73FB8D-74FE-4218-A580-9D355DBF7330}"/>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382617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467D6A-EE13-4773-9570-60339858073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A495B85-ED68-4FD3-A490-D5D630FD75EA}"/>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05ADD6-A2D8-4AA9-ADC2-AF1670FBF57F}"/>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5" name="Segnaposto piè di pagina 4">
            <a:extLst>
              <a:ext uri="{FF2B5EF4-FFF2-40B4-BE49-F238E27FC236}">
                <a16:creationId xmlns:a16="http://schemas.microsoft.com/office/drawing/2014/main" id="{183ABF7A-B50D-4D7D-A6C7-9ECE5DA543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9B7D06-C15F-4BD2-B83E-5A80E6489D40}"/>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283466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0677A9-3AEE-4BAD-814C-694E70DCCA5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F4E0C8D-5E4B-4D63-897C-4C401823C30E}"/>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7B9786-F2CB-4B35-9DBF-28E1ACA6E9A1}"/>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5" name="Segnaposto piè di pagina 4">
            <a:extLst>
              <a:ext uri="{FF2B5EF4-FFF2-40B4-BE49-F238E27FC236}">
                <a16:creationId xmlns:a16="http://schemas.microsoft.com/office/drawing/2014/main" id="{67FAAB15-668D-482B-A304-8E1CCC520F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848E39E-4AEF-4E8A-84DD-56CA928BF4E6}"/>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412557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7C842-9105-400F-AEFD-CB34AB1138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52F3F1-8D46-47C4-8E11-00B369977584}"/>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2C435E-6B5D-410B-A613-F96CB3D6C8F4}"/>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5" name="Segnaposto piè di pagina 4">
            <a:extLst>
              <a:ext uri="{FF2B5EF4-FFF2-40B4-BE49-F238E27FC236}">
                <a16:creationId xmlns:a16="http://schemas.microsoft.com/office/drawing/2014/main" id="{6924FE9E-E974-43DA-8454-6A5E8FD150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50809-15A2-43CD-A1FD-0BAB9210DDB5}"/>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30948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6BDD0-6740-45CC-A7CD-B86C37EC2B6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69DD55C-0251-4A9C-9223-923B5FC2D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06EDB07F-277C-48CA-8044-133838272DFE}"/>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5" name="Segnaposto piè di pagina 4">
            <a:extLst>
              <a:ext uri="{FF2B5EF4-FFF2-40B4-BE49-F238E27FC236}">
                <a16:creationId xmlns:a16="http://schemas.microsoft.com/office/drawing/2014/main" id="{BBE96129-9269-415C-92AA-DB8EED9492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9FF98A-6295-492F-A30D-839FC073372C}"/>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94427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8B03B9-2C0A-4837-8F51-84E7A96F92E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42654CB-4D15-47B9-9C00-483B82E6B607}"/>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CE3D663-0557-46AF-B3A2-8E5A8517D1D0}"/>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EEAA83A-763C-417D-B747-41E161838811}"/>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6" name="Segnaposto piè di pagina 5">
            <a:extLst>
              <a:ext uri="{FF2B5EF4-FFF2-40B4-BE49-F238E27FC236}">
                <a16:creationId xmlns:a16="http://schemas.microsoft.com/office/drawing/2014/main" id="{47A6BC41-DF72-4445-A9C6-41BEA18FA0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C32EDD0-5929-4336-92C9-83073978F13D}"/>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29808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B57B15-07BA-4A94-B4EC-C7202F396A6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F123550-9B6E-40D2-9E8B-EA5CE8525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4216B7A-4455-416D-909B-1521211FE2E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020F28-7295-45A1-A0E6-CF5829EAF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E7886C9E-3DDF-4E79-AF8E-8B696383684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B89459B-7C6A-424F-ABF9-36FCDE1B8FFA}"/>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8" name="Segnaposto piè di pagina 7">
            <a:extLst>
              <a:ext uri="{FF2B5EF4-FFF2-40B4-BE49-F238E27FC236}">
                <a16:creationId xmlns:a16="http://schemas.microsoft.com/office/drawing/2014/main" id="{834CDBD5-476B-4758-B4F2-512CEC98FDA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2C3A18C-D67E-4F11-8ADB-B8E03E341975}"/>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95419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4C8E67-332C-4EE6-8132-C626230819B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C8C55D1-A5C5-4253-92CE-4E15D7EFB8A6}"/>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4" name="Segnaposto piè di pagina 3">
            <a:extLst>
              <a:ext uri="{FF2B5EF4-FFF2-40B4-BE49-F238E27FC236}">
                <a16:creationId xmlns:a16="http://schemas.microsoft.com/office/drawing/2014/main" id="{8192D8BF-7D68-4CFF-B100-129DDCC85D4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3BB7894-FDF5-44F9-831D-61FE22B0939F}"/>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252131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70E705B-6C30-4E96-A58F-0A82874E7947}"/>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3" name="Segnaposto piè di pagina 2">
            <a:extLst>
              <a:ext uri="{FF2B5EF4-FFF2-40B4-BE49-F238E27FC236}">
                <a16:creationId xmlns:a16="http://schemas.microsoft.com/office/drawing/2014/main" id="{98A6E317-45AF-486B-BCB6-C5A780F5AD8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1B817AF-6DD3-45D8-A683-2EF048E9F15C}"/>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162468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EDFDBF-4E4E-4700-AD29-275825350D1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20D518-5730-4476-824E-79F0DDC05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BBF7F9A-AC24-4CAA-8D19-68DB62E44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695CA50-2949-4DA6-9DDF-A8B35F8B676E}"/>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6" name="Segnaposto piè di pagina 5">
            <a:extLst>
              <a:ext uri="{FF2B5EF4-FFF2-40B4-BE49-F238E27FC236}">
                <a16:creationId xmlns:a16="http://schemas.microsoft.com/office/drawing/2014/main" id="{AA696F1E-0133-47FB-ACA2-A31B95DB0D7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B37F796-BC72-42DA-AFB1-DD0BB6A34D96}"/>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313891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33D2E6-0F7B-4C83-9E12-701A689987F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FF232DA-ADA8-4D30-8FFA-73A593F6C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38CC790-DFF1-4398-BEEE-CBE7A46C5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78CCA32-1D83-42B6-A692-F20819D53238}"/>
              </a:ext>
            </a:extLst>
          </p:cNvPr>
          <p:cNvSpPr>
            <a:spLocks noGrp="1"/>
          </p:cNvSpPr>
          <p:nvPr>
            <p:ph type="dt" sz="half" idx="10"/>
          </p:nvPr>
        </p:nvSpPr>
        <p:spPr/>
        <p:txBody>
          <a:bodyPr/>
          <a:lstStyle/>
          <a:p>
            <a:fld id="{2D1C3D6E-8931-45A2-A9B4-0742173AFCBA}" type="datetimeFigureOut">
              <a:rPr lang="it-IT" smtClean="0"/>
              <a:t>13/04/2022</a:t>
            </a:fld>
            <a:endParaRPr lang="it-IT"/>
          </a:p>
        </p:txBody>
      </p:sp>
      <p:sp>
        <p:nvSpPr>
          <p:cNvPr id="6" name="Segnaposto piè di pagina 5">
            <a:extLst>
              <a:ext uri="{FF2B5EF4-FFF2-40B4-BE49-F238E27FC236}">
                <a16:creationId xmlns:a16="http://schemas.microsoft.com/office/drawing/2014/main" id="{0F28FB00-4C6E-4F1A-AC72-761E058124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331A96-766B-4844-A182-22EAFAC0C99A}"/>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89203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98AD718-C55C-4AD1-86CC-8373083FC1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31418E8-C5B9-4B56-A411-670F67B6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4C7643-F0CF-4323-BA82-31A959E2E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C3D6E-8931-45A2-A9B4-0742173AFCBA}" type="datetimeFigureOut">
              <a:rPr lang="it-IT" smtClean="0"/>
              <a:t>13/04/2022</a:t>
            </a:fld>
            <a:endParaRPr lang="it-IT"/>
          </a:p>
        </p:txBody>
      </p:sp>
      <p:sp>
        <p:nvSpPr>
          <p:cNvPr id="5" name="Segnaposto piè di pagina 4">
            <a:extLst>
              <a:ext uri="{FF2B5EF4-FFF2-40B4-BE49-F238E27FC236}">
                <a16:creationId xmlns:a16="http://schemas.microsoft.com/office/drawing/2014/main" id="{0DE40ED0-BE96-4915-AFE0-90AA4B071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FAD88EC-E14E-45D1-AE23-5207B0F00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346A1-DB03-4F8F-90BA-1CC82BDA6D99}" type="slidenum">
              <a:rPr lang="it-IT" smtClean="0"/>
              <a:t>‹N›</a:t>
            </a:fld>
            <a:endParaRPr lang="it-IT"/>
          </a:p>
        </p:txBody>
      </p:sp>
    </p:spTree>
    <p:extLst>
      <p:ext uri="{BB962C8B-B14F-4D97-AF65-F5344CB8AC3E}">
        <p14:creationId xmlns:p14="http://schemas.microsoft.com/office/powerpoint/2010/main" val="234813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bancaditalia.it/compiti/operazioni-cambi/cambio/cambi_rif_2022041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red.stlouisfed.org/graph/?g=Ob9q"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21D78-B511-45D5-934F-BD141232AFDD}"/>
              </a:ext>
            </a:extLst>
          </p:cNvPr>
          <p:cNvSpPr>
            <a:spLocks noGrp="1"/>
          </p:cNvSpPr>
          <p:nvPr>
            <p:ph type="ctrTitle"/>
          </p:nvPr>
        </p:nvSpPr>
        <p:spPr/>
        <p:txBody>
          <a:bodyPr/>
          <a:lstStyle/>
          <a:p>
            <a:r>
              <a:rPr lang="it-IT" dirty="0"/>
              <a:t>Il ruolo dei tassi di cambio</a:t>
            </a:r>
          </a:p>
        </p:txBody>
      </p:sp>
      <p:sp>
        <p:nvSpPr>
          <p:cNvPr id="3" name="Sottotitolo 2">
            <a:extLst>
              <a:ext uri="{FF2B5EF4-FFF2-40B4-BE49-F238E27FC236}">
                <a16:creationId xmlns:a16="http://schemas.microsoft.com/office/drawing/2014/main" id="{6E40DA13-7863-44C7-A47E-F6EA922B885A}"/>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090523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61F502-B1A8-4EE0-9DCA-629E527C4586}"/>
              </a:ext>
            </a:extLst>
          </p:cNvPr>
          <p:cNvSpPr>
            <a:spLocks noGrp="1"/>
          </p:cNvSpPr>
          <p:nvPr>
            <p:ph type="title"/>
          </p:nvPr>
        </p:nvSpPr>
        <p:spPr/>
        <p:txBody>
          <a:bodyPr/>
          <a:lstStyle/>
          <a:p>
            <a:r>
              <a:rPr lang="it-IT" dirty="0"/>
              <a:t>Tuttavia Keynes</a:t>
            </a:r>
          </a:p>
        </p:txBody>
      </p:sp>
      <p:sp>
        <p:nvSpPr>
          <p:cNvPr id="3" name="Segnaposto contenuto 2">
            <a:extLst>
              <a:ext uri="{FF2B5EF4-FFF2-40B4-BE49-F238E27FC236}">
                <a16:creationId xmlns:a16="http://schemas.microsoft.com/office/drawing/2014/main" id="{B8A59D54-6867-4C86-ABBA-E4925A1F5A55}"/>
              </a:ext>
            </a:extLst>
          </p:cNvPr>
          <p:cNvSpPr>
            <a:spLocks noGrp="1"/>
          </p:cNvSpPr>
          <p:nvPr>
            <p:ph idx="1"/>
          </p:nvPr>
        </p:nvSpPr>
        <p:spPr/>
        <p:txBody>
          <a:bodyPr>
            <a:normAutofit fontScale="77500" lnSpcReduction="20000"/>
          </a:bodyPr>
          <a:lstStyle/>
          <a:p>
            <a:r>
              <a:rPr lang="it-IT" i="1" dirty="0"/>
              <a:t>Presentando nel 1944 alla Camera dei Lord il piano per l’ordine economico finanziario post bellico, Keynes indicava come una sua condizione permanente </a:t>
            </a:r>
            <a:r>
              <a:rPr lang="it-IT" dirty="0"/>
              <a:t> </a:t>
            </a:r>
            <a:r>
              <a:rPr lang="it-IT" i="1" dirty="0"/>
              <a:t>il controllo dei movimenti di capitali, concedendo </a:t>
            </a:r>
          </a:p>
          <a:p>
            <a:r>
              <a:rPr lang="it-IT" b="1" dirty="0"/>
              <a:t>…. ad ogni governo l’esplicito diritto di controllo di tutti i movimenti di capitali […] un tempo visto come una eresia ed oggi diventato una ortodossia.  Nessun paese potrà, in futuro, permettere senza rischi la fuga di fondi per ragioni politiche o per evadere la tassazione interna […] nessun paese può senza rischi ricevere fondi in fuga che non possono essere utilizzati opportunamente per investimenti fissi […].</a:t>
            </a:r>
          </a:p>
          <a:p>
            <a:r>
              <a:rPr lang="it-IT" i="1" dirty="0"/>
              <a:t>Tre argomenti di Keynes contro la mobilità dei capitali</a:t>
            </a:r>
          </a:p>
          <a:p>
            <a:pPr marL="342900" indent="-342900">
              <a:buAutoNum type="arabicParenR"/>
            </a:pPr>
            <a:r>
              <a:rPr lang="it-IT" dirty="0"/>
              <a:t>La razionalità privata introduce incertezza e «volatilità» e non sempre corrisponde alle esigenze della stabilità pubblica</a:t>
            </a:r>
          </a:p>
          <a:p>
            <a:pPr marL="342900" indent="-342900">
              <a:buAutoNum type="arabicParenR"/>
            </a:pPr>
            <a:r>
              <a:rPr lang="it-IT" dirty="0"/>
              <a:t>Il «valore» delle attività finanziarie è legato a meccanismi psicologici/imitativi: possibilità di bolle e collassi</a:t>
            </a:r>
          </a:p>
          <a:p>
            <a:pPr marL="342900" indent="-342900">
              <a:buAutoNum type="arabicParenR"/>
            </a:pPr>
            <a:r>
              <a:rPr lang="it-IT" dirty="0"/>
              <a:t>La mobilità dei capitali obbliga i paesi a seguire le stesse politiche economiche, togliendo loro libertà di azione e di scelta</a:t>
            </a:r>
          </a:p>
          <a:p>
            <a:endParaRPr lang="it-IT" b="1" dirty="0"/>
          </a:p>
          <a:p>
            <a:endParaRPr lang="it-IT" dirty="0"/>
          </a:p>
        </p:txBody>
      </p:sp>
    </p:spTree>
    <p:extLst>
      <p:ext uri="{BB962C8B-B14F-4D97-AF65-F5344CB8AC3E}">
        <p14:creationId xmlns:p14="http://schemas.microsoft.com/office/powerpoint/2010/main" val="153052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407DA99-2E1A-4581-8B3E-47D76F972127}"/>
              </a:ext>
            </a:extLst>
          </p:cNvPr>
          <p:cNvSpPr>
            <a:spLocks noGrp="1"/>
          </p:cNvSpPr>
          <p:nvPr>
            <p:ph type="title"/>
          </p:nvPr>
        </p:nvSpPr>
        <p:spPr/>
        <p:txBody>
          <a:bodyPr/>
          <a:lstStyle/>
          <a:p>
            <a:r>
              <a:rPr lang="it-IT" dirty="0"/>
              <a:t>L’idea di Keynes viene ripresa nel modello di </a:t>
            </a:r>
            <a:r>
              <a:rPr lang="it-IT" dirty="0" err="1"/>
              <a:t>Mundell</a:t>
            </a:r>
            <a:r>
              <a:rPr lang="it-IT" dirty="0"/>
              <a:t>-Fleming</a:t>
            </a:r>
          </a:p>
        </p:txBody>
      </p:sp>
      <p:pic>
        <p:nvPicPr>
          <p:cNvPr id="5" name="Immagine 4">
            <a:extLst>
              <a:ext uri="{FF2B5EF4-FFF2-40B4-BE49-F238E27FC236}">
                <a16:creationId xmlns:a16="http://schemas.microsoft.com/office/drawing/2014/main" id="{D3CCC740-080A-493C-ABB2-8EB10239D380}"/>
              </a:ext>
            </a:extLst>
          </p:cNvPr>
          <p:cNvPicPr>
            <a:picLocks noChangeAspect="1"/>
          </p:cNvPicPr>
          <p:nvPr/>
        </p:nvPicPr>
        <p:blipFill>
          <a:blip r:embed="rId2"/>
          <a:stretch>
            <a:fillRect/>
          </a:stretch>
        </p:blipFill>
        <p:spPr>
          <a:xfrm>
            <a:off x="934478" y="1761402"/>
            <a:ext cx="9944100" cy="3048000"/>
          </a:xfrm>
          <a:prstGeom prst="rect">
            <a:avLst/>
          </a:prstGeom>
        </p:spPr>
      </p:pic>
    </p:spTree>
    <p:extLst>
      <p:ext uri="{BB962C8B-B14F-4D97-AF65-F5344CB8AC3E}">
        <p14:creationId xmlns:p14="http://schemas.microsoft.com/office/powerpoint/2010/main" val="10907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9754066-4251-4D60-A5B4-2811EFF1F5CA}"/>
              </a:ext>
            </a:extLst>
          </p:cNvPr>
          <p:cNvPicPr>
            <a:picLocks noChangeAspect="1"/>
          </p:cNvPicPr>
          <p:nvPr/>
        </p:nvPicPr>
        <p:blipFill>
          <a:blip r:embed="rId2" cstate="print"/>
          <a:stretch>
            <a:fillRect/>
          </a:stretch>
        </p:blipFill>
        <p:spPr>
          <a:xfrm>
            <a:off x="527250" y="122515"/>
            <a:ext cx="8741140" cy="6549907"/>
          </a:xfrm>
          <a:prstGeom prst="rect">
            <a:avLst/>
          </a:prstGeom>
        </p:spPr>
      </p:pic>
    </p:spTree>
    <p:extLst>
      <p:ext uri="{BB962C8B-B14F-4D97-AF65-F5344CB8AC3E}">
        <p14:creationId xmlns:p14="http://schemas.microsoft.com/office/powerpoint/2010/main" val="396158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B0EFD3D-F587-48DA-A71B-73F9EB5F2BB1}"/>
              </a:ext>
            </a:extLst>
          </p:cNvPr>
          <p:cNvSpPr>
            <a:spLocks noGrp="1"/>
          </p:cNvSpPr>
          <p:nvPr>
            <p:ph type="title"/>
          </p:nvPr>
        </p:nvSpPr>
        <p:spPr/>
        <p:txBody>
          <a:bodyPr/>
          <a:lstStyle/>
          <a:p>
            <a:r>
              <a:rPr lang="it-IT" dirty="0"/>
              <a:t>Cos’è successo ai sistemi finanziari internazionali</a:t>
            </a:r>
          </a:p>
        </p:txBody>
      </p:sp>
      <p:pic>
        <p:nvPicPr>
          <p:cNvPr id="5" name="Immagine 4">
            <a:extLst>
              <a:ext uri="{FF2B5EF4-FFF2-40B4-BE49-F238E27FC236}">
                <a16:creationId xmlns:a16="http://schemas.microsoft.com/office/drawing/2014/main" id="{FAB3FF18-A5BA-4D1B-93F8-7698D5EB583B}"/>
              </a:ext>
            </a:extLst>
          </p:cNvPr>
          <p:cNvPicPr>
            <a:picLocks noChangeAspect="1"/>
          </p:cNvPicPr>
          <p:nvPr/>
        </p:nvPicPr>
        <p:blipFill>
          <a:blip r:embed="rId2" cstate="print"/>
          <a:stretch>
            <a:fillRect/>
          </a:stretch>
        </p:blipFill>
        <p:spPr>
          <a:xfrm>
            <a:off x="387930" y="1123911"/>
            <a:ext cx="7748537" cy="4699544"/>
          </a:xfrm>
          <a:prstGeom prst="rect">
            <a:avLst/>
          </a:prstGeom>
        </p:spPr>
      </p:pic>
      <p:sp>
        <p:nvSpPr>
          <p:cNvPr id="6" name="Rettangolo 5">
            <a:extLst>
              <a:ext uri="{FF2B5EF4-FFF2-40B4-BE49-F238E27FC236}">
                <a16:creationId xmlns:a16="http://schemas.microsoft.com/office/drawing/2014/main" id="{D8923EAB-57E7-419E-A3C7-7CF15D381A37}"/>
              </a:ext>
            </a:extLst>
          </p:cNvPr>
          <p:cNvSpPr/>
          <p:nvPr/>
        </p:nvSpPr>
        <p:spPr>
          <a:xfrm>
            <a:off x="1447800" y="1456035"/>
            <a:ext cx="6096000" cy="923330"/>
          </a:xfrm>
          <a:prstGeom prst="rect">
            <a:avLst/>
          </a:prstGeom>
        </p:spPr>
        <p:txBody>
          <a:bodyPr>
            <a:spAutoFit/>
          </a:bodyPr>
          <a:lstStyle/>
          <a:p>
            <a:r>
              <a:rPr lang="it-IT" dirty="0"/>
              <a:t>L’accresciuta mobilità dei capitali e l’aumentata dimensione degli stock di attività ha aumentato la probabilità di crisi finanziarie</a:t>
            </a:r>
          </a:p>
        </p:txBody>
      </p:sp>
      <p:sp>
        <p:nvSpPr>
          <p:cNvPr id="7" name="CasellaDiTesto 6">
            <a:extLst>
              <a:ext uri="{FF2B5EF4-FFF2-40B4-BE49-F238E27FC236}">
                <a16:creationId xmlns:a16="http://schemas.microsoft.com/office/drawing/2014/main" id="{E67D13A2-2662-4E66-8904-AFBA2F4A76C9}"/>
              </a:ext>
            </a:extLst>
          </p:cNvPr>
          <p:cNvSpPr txBox="1"/>
          <p:nvPr/>
        </p:nvSpPr>
        <p:spPr>
          <a:xfrm>
            <a:off x="506627" y="5733904"/>
            <a:ext cx="10258355" cy="646331"/>
          </a:xfrm>
          <a:prstGeom prst="rect">
            <a:avLst/>
          </a:prstGeom>
          <a:noFill/>
        </p:spPr>
        <p:txBody>
          <a:bodyPr wrap="square" rtlCol="0">
            <a:spAutoFit/>
          </a:bodyPr>
          <a:lstStyle/>
          <a:p>
            <a:r>
              <a:rPr lang="it-IT" dirty="0"/>
              <a:t>Dopo la fine del regime di </a:t>
            </a:r>
            <a:r>
              <a:rPr lang="it-IT" dirty="0" err="1"/>
              <a:t>Bretton</a:t>
            </a:r>
            <a:r>
              <a:rPr lang="it-IT" dirty="0"/>
              <a:t> Woods iniziano processi globali di liberalizzazione del movimento  internazionale dei capitali</a:t>
            </a:r>
          </a:p>
        </p:txBody>
      </p:sp>
      <p:sp>
        <p:nvSpPr>
          <p:cNvPr id="8" name="CasellaDiTesto 7">
            <a:extLst>
              <a:ext uri="{FF2B5EF4-FFF2-40B4-BE49-F238E27FC236}">
                <a16:creationId xmlns:a16="http://schemas.microsoft.com/office/drawing/2014/main" id="{436BD526-DBD3-447E-B220-0E7DD60E7617}"/>
              </a:ext>
            </a:extLst>
          </p:cNvPr>
          <p:cNvSpPr txBox="1"/>
          <p:nvPr/>
        </p:nvSpPr>
        <p:spPr>
          <a:xfrm>
            <a:off x="506627" y="6377483"/>
            <a:ext cx="8794534" cy="369332"/>
          </a:xfrm>
          <a:prstGeom prst="rect">
            <a:avLst/>
          </a:prstGeom>
          <a:noFill/>
        </p:spPr>
        <p:txBody>
          <a:bodyPr wrap="square" rtlCol="0">
            <a:spAutoFit/>
          </a:bodyPr>
          <a:lstStyle/>
          <a:p>
            <a:r>
              <a:rPr lang="it-IT" dirty="0"/>
              <a:t>Le crisi bancarie sono state rare prima della </a:t>
            </a:r>
            <a:r>
              <a:rPr lang="it-IT" dirty="0" err="1"/>
              <a:t>ri</a:t>
            </a:r>
            <a:r>
              <a:rPr lang="it-IT" dirty="0"/>
              <a:t>-globalizzazione dei mercati dei capitali</a:t>
            </a:r>
          </a:p>
        </p:txBody>
      </p:sp>
      <p:sp>
        <p:nvSpPr>
          <p:cNvPr id="9" name="Ovale 8">
            <a:extLst>
              <a:ext uri="{FF2B5EF4-FFF2-40B4-BE49-F238E27FC236}">
                <a16:creationId xmlns:a16="http://schemas.microsoft.com/office/drawing/2014/main" id="{14B2EA98-08E7-4534-84DC-12E906822F9E}"/>
              </a:ext>
            </a:extLst>
          </p:cNvPr>
          <p:cNvSpPr/>
          <p:nvPr/>
        </p:nvSpPr>
        <p:spPr>
          <a:xfrm>
            <a:off x="6570133" y="2912533"/>
            <a:ext cx="1143000" cy="2760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AD51F021-1E52-497E-B4BF-42C1857E5C33}"/>
              </a:ext>
            </a:extLst>
          </p:cNvPr>
          <p:cNvSpPr txBox="1"/>
          <p:nvPr/>
        </p:nvSpPr>
        <p:spPr>
          <a:xfrm>
            <a:off x="9029545" y="1922178"/>
            <a:ext cx="2056464" cy="2031325"/>
          </a:xfrm>
          <a:prstGeom prst="rect">
            <a:avLst/>
          </a:prstGeom>
          <a:noFill/>
        </p:spPr>
        <p:txBody>
          <a:bodyPr wrap="square" rtlCol="0">
            <a:spAutoFit/>
          </a:bodyPr>
          <a:lstStyle/>
          <a:p>
            <a:r>
              <a:rPr lang="it-IT" dirty="0"/>
              <a:t>Crisi USA del mercato dei prestiti </a:t>
            </a:r>
            <a:r>
              <a:rPr lang="it-IT" dirty="0" err="1"/>
              <a:t>subprime</a:t>
            </a:r>
            <a:r>
              <a:rPr lang="it-IT" dirty="0"/>
              <a:t>, come caso particolare di liberalizzazione del movimento dei capitali</a:t>
            </a:r>
          </a:p>
        </p:txBody>
      </p:sp>
      <p:cxnSp>
        <p:nvCxnSpPr>
          <p:cNvPr id="12" name="Connettore diritto 11">
            <a:extLst>
              <a:ext uri="{FF2B5EF4-FFF2-40B4-BE49-F238E27FC236}">
                <a16:creationId xmlns:a16="http://schemas.microsoft.com/office/drawing/2014/main" id="{36D96516-594D-4763-8282-49420B5B0918}"/>
              </a:ext>
            </a:extLst>
          </p:cNvPr>
          <p:cNvCxnSpPr/>
          <p:nvPr/>
        </p:nvCxnSpPr>
        <p:spPr>
          <a:xfrm flipV="1">
            <a:off x="3496733" y="2154767"/>
            <a:ext cx="38100" cy="327236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8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2ACB-0A64-4B62-A3EF-4E4206CCB7ED}"/>
              </a:ext>
            </a:extLst>
          </p:cNvPr>
          <p:cNvSpPr>
            <a:spLocks noGrp="1"/>
          </p:cNvSpPr>
          <p:nvPr>
            <p:ph type="title"/>
          </p:nvPr>
        </p:nvSpPr>
        <p:spPr/>
        <p:txBody>
          <a:bodyPr/>
          <a:lstStyle/>
          <a:p>
            <a:r>
              <a:rPr lang="it-IT" dirty="0"/>
              <a:t>E al sistema delle banche</a:t>
            </a:r>
          </a:p>
        </p:txBody>
      </p:sp>
      <p:pic>
        <p:nvPicPr>
          <p:cNvPr id="4" name="Immagine 3">
            <a:extLst>
              <a:ext uri="{FF2B5EF4-FFF2-40B4-BE49-F238E27FC236}">
                <a16:creationId xmlns:a16="http://schemas.microsoft.com/office/drawing/2014/main" id="{E1B9CD94-616A-4616-B027-404ACB1C5D50}"/>
              </a:ext>
            </a:extLst>
          </p:cNvPr>
          <p:cNvPicPr>
            <a:picLocks noChangeAspect="1"/>
          </p:cNvPicPr>
          <p:nvPr/>
        </p:nvPicPr>
        <p:blipFill>
          <a:blip r:embed="rId2"/>
          <a:stretch>
            <a:fillRect/>
          </a:stretch>
        </p:blipFill>
        <p:spPr>
          <a:xfrm>
            <a:off x="960031" y="1600200"/>
            <a:ext cx="8719765" cy="4660899"/>
          </a:xfrm>
          <a:prstGeom prst="rect">
            <a:avLst/>
          </a:prstGeom>
        </p:spPr>
      </p:pic>
      <p:sp>
        <p:nvSpPr>
          <p:cNvPr id="5" name="Rettangolo 4">
            <a:extLst>
              <a:ext uri="{FF2B5EF4-FFF2-40B4-BE49-F238E27FC236}">
                <a16:creationId xmlns:a16="http://schemas.microsoft.com/office/drawing/2014/main" id="{2F6F1DB6-EC56-4577-9B9A-CD3B7D171147}"/>
              </a:ext>
            </a:extLst>
          </p:cNvPr>
          <p:cNvSpPr/>
          <p:nvPr/>
        </p:nvSpPr>
        <p:spPr>
          <a:xfrm>
            <a:off x="4337937" y="3284318"/>
            <a:ext cx="3722330" cy="646331"/>
          </a:xfrm>
          <a:prstGeom prst="rect">
            <a:avLst/>
          </a:prstGeom>
        </p:spPr>
        <p:txBody>
          <a:bodyPr wrap="square">
            <a:spAutoFit/>
          </a:bodyPr>
          <a:lstStyle/>
          <a:p>
            <a:r>
              <a:rPr lang="it-IT" b="1" dirty="0" err="1">
                <a:solidFill>
                  <a:srgbClr val="C00000"/>
                </a:solidFill>
              </a:rPr>
              <a:t>Bretton</a:t>
            </a:r>
            <a:r>
              <a:rPr lang="it-IT" b="1" dirty="0">
                <a:solidFill>
                  <a:srgbClr val="C00000"/>
                </a:solidFill>
              </a:rPr>
              <a:t> Woods: mobilità dei capitali regolata e controllata</a:t>
            </a:r>
          </a:p>
        </p:txBody>
      </p:sp>
      <p:sp>
        <p:nvSpPr>
          <p:cNvPr id="6" name="Parentesi graffa chiusa 5">
            <a:extLst>
              <a:ext uri="{FF2B5EF4-FFF2-40B4-BE49-F238E27FC236}">
                <a16:creationId xmlns:a16="http://schemas.microsoft.com/office/drawing/2014/main" id="{BB0F485B-A921-4744-B60D-81408044AB7C}"/>
              </a:ext>
            </a:extLst>
          </p:cNvPr>
          <p:cNvSpPr/>
          <p:nvPr/>
        </p:nvSpPr>
        <p:spPr>
          <a:xfrm rot="16200000">
            <a:off x="5634566" y="4359273"/>
            <a:ext cx="461433" cy="1473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7931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676278-40CC-419F-A5DF-C58F8EF4C049}"/>
              </a:ext>
            </a:extLst>
          </p:cNvPr>
          <p:cNvSpPr>
            <a:spLocks noGrp="1"/>
          </p:cNvSpPr>
          <p:nvPr>
            <p:ph type="title"/>
          </p:nvPr>
        </p:nvSpPr>
        <p:spPr/>
        <p:txBody>
          <a:bodyPr/>
          <a:lstStyle/>
          <a:p>
            <a:r>
              <a:rPr lang="it-IT" dirty="0"/>
              <a:t>E se guardiamo all’effetto su disoccupazione</a:t>
            </a:r>
          </a:p>
        </p:txBody>
      </p:sp>
      <p:pic>
        <p:nvPicPr>
          <p:cNvPr id="4" name="Immagine 3">
            <a:extLst>
              <a:ext uri="{FF2B5EF4-FFF2-40B4-BE49-F238E27FC236}">
                <a16:creationId xmlns:a16="http://schemas.microsoft.com/office/drawing/2014/main" id="{DB562CC7-C591-4E18-AC91-0C7410B3E4E7}"/>
              </a:ext>
            </a:extLst>
          </p:cNvPr>
          <p:cNvPicPr>
            <a:picLocks noChangeAspect="1"/>
          </p:cNvPicPr>
          <p:nvPr/>
        </p:nvPicPr>
        <p:blipFill>
          <a:blip r:embed="rId2" cstate="print"/>
          <a:stretch>
            <a:fillRect/>
          </a:stretch>
        </p:blipFill>
        <p:spPr>
          <a:xfrm>
            <a:off x="784766" y="1525245"/>
            <a:ext cx="9426033" cy="4875965"/>
          </a:xfrm>
          <a:prstGeom prst="rect">
            <a:avLst/>
          </a:prstGeom>
          <a:ln>
            <a:solidFill>
              <a:srgbClr val="C00000"/>
            </a:solidFill>
          </a:ln>
        </p:spPr>
      </p:pic>
      <p:sp>
        <p:nvSpPr>
          <p:cNvPr id="5" name="CasellaDiTesto 4">
            <a:extLst>
              <a:ext uri="{FF2B5EF4-FFF2-40B4-BE49-F238E27FC236}">
                <a16:creationId xmlns:a16="http://schemas.microsoft.com/office/drawing/2014/main" id="{F215DE55-91C6-4CA7-8A95-36B05210741D}"/>
              </a:ext>
            </a:extLst>
          </p:cNvPr>
          <p:cNvSpPr txBox="1"/>
          <p:nvPr/>
        </p:nvSpPr>
        <p:spPr>
          <a:xfrm>
            <a:off x="838200" y="1617134"/>
            <a:ext cx="5671752" cy="400110"/>
          </a:xfrm>
          <a:prstGeom prst="rect">
            <a:avLst/>
          </a:prstGeom>
          <a:noFill/>
        </p:spPr>
        <p:txBody>
          <a:bodyPr wrap="square" rtlCol="0">
            <a:spAutoFit/>
          </a:bodyPr>
          <a:lstStyle/>
          <a:p>
            <a:r>
              <a:rPr lang="it-IT" sz="2000" b="1" dirty="0"/>
              <a:t>Tasso di disoccupazione nel Regno Unito, 1871-2002</a:t>
            </a:r>
          </a:p>
        </p:txBody>
      </p:sp>
      <p:sp>
        <p:nvSpPr>
          <p:cNvPr id="6" name="CasellaDiTesto 5">
            <a:extLst>
              <a:ext uri="{FF2B5EF4-FFF2-40B4-BE49-F238E27FC236}">
                <a16:creationId xmlns:a16="http://schemas.microsoft.com/office/drawing/2014/main" id="{97933223-D8E5-42FC-AFEC-EDD27187C2C4}"/>
              </a:ext>
            </a:extLst>
          </p:cNvPr>
          <p:cNvSpPr txBox="1"/>
          <p:nvPr/>
        </p:nvSpPr>
        <p:spPr>
          <a:xfrm>
            <a:off x="609634" y="6446403"/>
            <a:ext cx="10132781" cy="369332"/>
          </a:xfrm>
          <a:prstGeom prst="rect">
            <a:avLst/>
          </a:prstGeom>
          <a:noFill/>
        </p:spPr>
        <p:txBody>
          <a:bodyPr wrap="square" rtlCol="0">
            <a:spAutoFit/>
          </a:bodyPr>
          <a:lstStyle/>
          <a:p>
            <a:r>
              <a:rPr lang="it-IT" dirty="0"/>
              <a:t>Tutto sommato, il periodo di </a:t>
            </a:r>
            <a:r>
              <a:rPr lang="it-IT" dirty="0" err="1"/>
              <a:t>Bretton</a:t>
            </a:r>
            <a:r>
              <a:rPr lang="it-IT" dirty="0"/>
              <a:t> Woods è stato un buon periodo per l’economia mondiale</a:t>
            </a:r>
          </a:p>
        </p:txBody>
      </p:sp>
    </p:spTree>
    <p:extLst>
      <p:ext uri="{BB962C8B-B14F-4D97-AF65-F5344CB8AC3E}">
        <p14:creationId xmlns:p14="http://schemas.microsoft.com/office/powerpoint/2010/main" val="229690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9D7118A-6F0A-6145-B6CA-8894188B0EB2}"/>
              </a:ext>
            </a:extLst>
          </p:cNvPr>
          <p:cNvSpPr txBox="1"/>
          <p:nvPr/>
        </p:nvSpPr>
        <p:spPr>
          <a:xfrm>
            <a:off x="262235" y="213118"/>
            <a:ext cx="11200038" cy="1477328"/>
          </a:xfrm>
          <a:prstGeom prst="rect">
            <a:avLst/>
          </a:prstGeom>
          <a:noFill/>
        </p:spPr>
        <p:txBody>
          <a:bodyPr wrap="square" rtlCol="0">
            <a:spAutoFit/>
          </a:bodyPr>
          <a:lstStyle/>
          <a:p>
            <a:r>
              <a:rPr lang="it-IT" dirty="0"/>
              <a:t>… nell’area Euro il processo di convergenza nominale (tassi di inflazione e tassi di interesse) e la crescente integrazione finanziaria hanno stimolati imponenti fenomeni di accumulo di debito privato nel decennio 1998-2008. Tassi di interesse storicamente bassi e ampia provvista di credito hanno alimentato boom che, in diversi paesi europei (tra cui Grecia, Spagna) , hanno ruotato attorno alle attività immobiliari. L’ampliamento dei prezzi delle attività (sia reali sia finanziarie) hanno incoraggiato l’assunzione di rischi elevati da parte dei prestatori … </a:t>
            </a:r>
          </a:p>
        </p:txBody>
      </p:sp>
      <p:sp>
        <p:nvSpPr>
          <p:cNvPr id="3" name="CasellaDiTesto 2">
            <a:extLst>
              <a:ext uri="{FF2B5EF4-FFF2-40B4-BE49-F238E27FC236}">
                <a16:creationId xmlns:a16="http://schemas.microsoft.com/office/drawing/2014/main" id="{4D1BF0C6-B46F-174B-91DA-04D2BFF776E3}"/>
              </a:ext>
            </a:extLst>
          </p:cNvPr>
          <p:cNvSpPr txBox="1"/>
          <p:nvPr/>
        </p:nvSpPr>
        <p:spPr>
          <a:xfrm>
            <a:off x="262235" y="1838352"/>
            <a:ext cx="11275341" cy="923330"/>
          </a:xfrm>
          <a:prstGeom prst="rect">
            <a:avLst/>
          </a:prstGeom>
          <a:noFill/>
        </p:spPr>
        <p:txBody>
          <a:bodyPr wrap="square" rtlCol="0">
            <a:spAutoFit/>
          </a:bodyPr>
          <a:lstStyle/>
          <a:p>
            <a:r>
              <a:rPr lang="en-US" dirty="0"/>
              <a:t>Uno </a:t>
            </a:r>
            <a:r>
              <a:rPr lang="en-US" dirty="0" err="1"/>
              <a:t>degli</a:t>
            </a:r>
            <a:r>
              <a:rPr lang="en-US" dirty="0"/>
              <a:t> </a:t>
            </a:r>
            <a:r>
              <a:rPr lang="en-US" dirty="0" err="1"/>
              <a:t>scopi</a:t>
            </a:r>
            <a:r>
              <a:rPr lang="en-US" dirty="0"/>
              <a:t> </a:t>
            </a:r>
            <a:r>
              <a:rPr lang="en-US" dirty="0" err="1"/>
              <a:t>della</a:t>
            </a:r>
            <a:r>
              <a:rPr lang="en-US" dirty="0"/>
              <a:t> </a:t>
            </a:r>
            <a:r>
              <a:rPr lang="en-US" dirty="0" err="1"/>
              <a:t>integrazione</a:t>
            </a:r>
            <a:r>
              <a:rPr lang="en-US" dirty="0"/>
              <a:t> </a:t>
            </a:r>
            <a:r>
              <a:rPr lang="en-US" dirty="0" err="1"/>
              <a:t>europea</a:t>
            </a:r>
            <a:r>
              <a:rPr lang="en-US" dirty="0"/>
              <a:t> è </a:t>
            </a:r>
            <a:r>
              <a:rPr lang="en-US" dirty="0" err="1"/>
              <a:t>stato</a:t>
            </a:r>
            <a:r>
              <a:rPr lang="en-US" dirty="0"/>
              <a:t> </a:t>
            </a:r>
            <a:r>
              <a:rPr lang="en-US" dirty="0" err="1"/>
              <a:t>quello</a:t>
            </a:r>
            <a:r>
              <a:rPr lang="en-US" dirty="0"/>
              <a:t> di </a:t>
            </a:r>
            <a:r>
              <a:rPr lang="en-US" dirty="0" err="1"/>
              <a:t>liberare</a:t>
            </a:r>
            <a:r>
              <a:rPr lang="en-US" dirty="0"/>
              <a:t> </a:t>
            </a:r>
            <a:r>
              <a:rPr lang="en-US" dirty="0" err="1"/>
              <a:t>i</a:t>
            </a:r>
            <a:r>
              <a:rPr lang="en-US" dirty="0"/>
              <a:t> </a:t>
            </a:r>
            <a:r>
              <a:rPr lang="en-US" dirty="0" err="1"/>
              <a:t>flussi</a:t>
            </a:r>
            <a:r>
              <a:rPr lang="en-US" dirty="0"/>
              <a:t> di </a:t>
            </a:r>
            <a:r>
              <a:rPr lang="en-US" dirty="0" err="1"/>
              <a:t>capitali</a:t>
            </a:r>
            <a:r>
              <a:rPr lang="en-US" dirty="0"/>
              <a:t>  </a:t>
            </a:r>
            <a:r>
              <a:rPr lang="en-US" dirty="0" err="1"/>
              <a:t>rimuovendo</a:t>
            </a:r>
            <a:r>
              <a:rPr lang="en-US" dirty="0"/>
              <a:t> </a:t>
            </a:r>
            <a:r>
              <a:rPr lang="en-US" dirty="0" err="1"/>
              <a:t>ogni</a:t>
            </a:r>
            <a:r>
              <a:rPr lang="en-US" dirty="0"/>
              <a:t> </a:t>
            </a:r>
            <a:r>
              <a:rPr lang="en-US" dirty="0" err="1"/>
              <a:t>barriera</a:t>
            </a:r>
            <a:r>
              <a:rPr lang="en-US" dirty="0"/>
              <a:t> cross-border. </a:t>
            </a:r>
            <a:r>
              <a:rPr lang="en-US" dirty="0" err="1"/>
              <a:t>Questo</a:t>
            </a:r>
            <a:r>
              <a:rPr lang="en-US" dirty="0"/>
              <a:t> ha </a:t>
            </a:r>
            <a:r>
              <a:rPr lang="en-US" dirty="0" err="1"/>
              <a:t>incoraggiato</a:t>
            </a:r>
            <a:r>
              <a:rPr lang="en-US" dirty="0"/>
              <a:t> le </a:t>
            </a:r>
            <a:r>
              <a:rPr lang="en-US" dirty="0" err="1"/>
              <a:t>banche</a:t>
            </a:r>
            <a:r>
              <a:rPr lang="en-US" dirty="0"/>
              <a:t> ad </a:t>
            </a:r>
            <a:r>
              <a:rPr lang="en-US" dirty="0" err="1"/>
              <a:t>acquisire</a:t>
            </a:r>
            <a:r>
              <a:rPr lang="en-US" dirty="0"/>
              <a:t> </a:t>
            </a:r>
            <a:r>
              <a:rPr lang="en-US" dirty="0" err="1"/>
              <a:t>attivi</a:t>
            </a:r>
            <a:r>
              <a:rPr lang="en-US" dirty="0"/>
              <a:t> </a:t>
            </a:r>
            <a:r>
              <a:rPr lang="en-US" dirty="0" err="1"/>
              <a:t>ed</a:t>
            </a:r>
            <a:r>
              <a:rPr lang="en-US" dirty="0"/>
              <a:t> </a:t>
            </a:r>
            <a:r>
              <a:rPr lang="en-US" dirty="0" err="1"/>
              <a:t>emettere</a:t>
            </a:r>
            <a:r>
              <a:rPr lang="en-US" dirty="0"/>
              <a:t> </a:t>
            </a:r>
            <a:r>
              <a:rPr lang="en-US" dirty="0" err="1"/>
              <a:t>passività</a:t>
            </a:r>
            <a:r>
              <a:rPr lang="en-US" dirty="0"/>
              <a:t> in un </a:t>
            </a:r>
            <a:r>
              <a:rPr lang="en-US" dirty="0" err="1"/>
              <a:t>contesto</a:t>
            </a:r>
            <a:r>
              <a:rPr lang="en-US" dirty="0"/>
              <a:t> </a:t>
            </a:r>
            <a:r>
              <a:rPr lang="en-US" dirty="0" err="1"/>
              <a:t>nel</a:t>
            </a:r>
            <a:r>
              <a:rPr lang="en-US" dirty="0"/>
              <a:t> quale </a:t>
            </a:r>
            <a:r>
              <a:rPr lang="en-US" dirty="0" err="1"/>
              <a:t>diminuivano</a:t>
            </a:r>
            <a:r>
              <a:rPr lang="en-US" dirty="0"/>
              <a:t>  </a:t>
            </a:r>
            <a:r>
              <a:rPr lang="en-US" dirty="0" err="1"/>
              <a:t>i</a:t>
            </a:r>
            <a:r>
              <a:rPr lang="en-US" dirty="0"/>
              <a:t> </a:t>
            </a:r>
            <a:r>
              <a:rPr lang="en-US" dirty="0" err="1"/>
              <a:t>controlli</a:t>
            </a:r>
            <a:r>
              <a:rPr lang="en-US" dirty="0"/>
              <a:t> e la </a:t>
            </a:r>
            <a:r>
              <a:rPr lang="en-US" dirty="0" err="1"/>
              <a:t>regolamentazione</a:t>
            </a:r>
            <a:r>
              <a:rPr lang="en-US" dirty="0"/>
              <a:t>.</a:t>
            </a:r>
            <a:endParaRPr lang="it-IT" dirty="0"/>
          </a:p>
        </p:txBody>
      </p:sp>
      <p:sp>
        <p:nvSpPr>
          <p:cNvPr id="4" name="CasellaDiTesto 3">
            <a:extLst>
              <a:ext uri="{FF2B5EF4-FFF2-40B4-BE49-F238E27FC236}">
                <a16:creationId xmlns:a16="http://schemas.microsoft.com/office/drawing/2014/main" id="{9B6C9167-D89B-3B4A-8F64-F4A77B84FE42}"/>
              </a:ext>
            </a:extLst>
          </p:cNvPr>
          <p:cNvSpPr txBox="1"/>
          <p:nvPr/>
        </p:nvSpPr>
        <p:spPr>
          <a:xfrm>
            <a:off x="428978" y="2909588"/>
            <a:ext cx="10391886" cy="2308324"/>
          </a:xfrm>
          <a:prstGeom prst="rect">
            <a:avLst/>
          </a:prstGeom>
          <a:noFill/>
        </p:spPr>
        <p:txBody>
          <a:bodyPr wrap="square" rtlCol="0">
            <a:spAutoFit/>
          </a:bodyPr>
          <a:lstStyle/>
          <a:p>
            <a:r>
              <a:rPr lang="it-IT" dirty="0"/>
              <a:t>«Le regole europee sulla libera circolazione dei capitali, l’obiettivo di creare un terreno di competizione comune per i diversi settori bancari, </a:t>
            </a:r>
            <a:r>
              <a:rPr lang="it-IT" b="1" dirty="0"/>
              <a:t>e il credo nell’efficienza dei mercati finanziari che si supponeva  fossero in grado di auto equilibrarsi,</a:t>
            </a:r>
            <a:r>
              <a:rPr lang="it-IT" dirty="0"/>
              <a:t> tutto questo ha concorso a rendere estremamente </a:t>
            </a:r>
            <a:r>
              <a:rPr lang="it-IT" b="1" dirty="0"/>
              <a:t>difficile l’implementazione di qualsiasi politica  di controllo</a:t>
            </a:r>
            <a:r>
              <a:rPr lang="it-IT" dirty="0"/>
              <a:t> [….] Di conseguenza, gli afflussi di capitale relativamente a buon mercato si sono trasformati in una </a:t>
            </a:r>
            <a:r>
              <a:rPr lang="it-IT" b="1" dirty="0"/>
              <a:t>immensa bolla del credito </a:t>
            </a:r>
            <a:r>
              <a:rPr lang="it-IT" dirty="0"/>
              <a:t>nei paesi che oggi sono sotto pressione […][perché] il ricorso al </a:t>
            </a:r>
            <a:r>
              <a:rPr lang="it-IT" b="1" dirty="0"/>
              <a:t>credito non è stato perfettamente ottimizzato </a:t>
            </a:r>
            <a:r>
              <a:rPr lang="it-IT" dirty="0"/>
              <a:t>da agenti privati razionali»</a:t>
            </a:r>
            <a:r>
              <a:rPr lang="en-US" dirty="0"/>
              <a:t> </a:t>
            </a:r>
            <a:endParaRPr lang="it-IT" dirty="0"/>
          </a:p>
          <a:p>
            <a:r>
              <a:rPr lang="it-IT" dirty="0"/>
              <a:t>V. </a:t>
            </a:r>
            <a:r>
              <a:rPr lang="it-IT" dirty="0" err="1"/>
              <a:t>Constancio</a:t>
            </a:r>
            <a:r>
              <a:rPr lang="it-IT" dirty="0"/>
              <a:t> “The </a:t>
            </a:r>
            <a:r>
              <a:rPr lang="it-IT" dirty="0" err="1"/>
              <a:t>European</a:t>
            </a:r>
            <a:r>
              <a:rPr lang="it-IT" dirty="0"/>
              <a:t> </a:t>
            </a:r>
            <a:r>
              <a:rPr lang="it-IT" dirty="0" err="1"/>
              <a:t>crisis</a:t>
            </a:r>
            <a:r>
              <a:rPr lang="it-IT" dirty="0"/>
              <a:t> and the </a:t>
            </a:r>
            <a:r>
              <a:rPr lang="it-IT" dirty="0" err="1"/>
              <a:t>role</a:t>
            </a:r>
            <a:r>
              <a:rPr lang="it-IT" dirty="0"/>
              <a:t> of the </a:t>
            </a:r>
            <a:r>
              <a:rPr lang="it-IT" dirty="0" err="1"/>
              <a:t>financial</a:t>
            </a:r>
            <a:r>
              <a:rPr lang="it-IT" dirty="0"/>
              <a:t> </a:t>
            </a:r>
            <a:r>
              <a:rPr lang="it-IT" dirty="0" err="1"/>
              <a:t>system</a:t>
            </a:r>
            <a:r>
              <a:rPr lang="it-IT" dirty="0"/>
              <a:t>”, prolusione alla conferenza “La Crisi dell’Eurozona”, Atene, 23 maggio 2013 (scaricabile dal sito della Banca centrale europea)(grassetti aggiunti)</a:t>
            </a:r>
          </a:p>
        </p:txBody>
      </p:sp>
      <p:sp>
        <p:nvSpPr>
          <p:cNvPr id="5" name="CasellaDiTesto 4">
            <a:extLst>
              <a:ext uri="{FF2B5EF4-FFF2-40B4-BE49-F238E27FC236}">
                <a16:creationId xmlns:a16="http://schemas.microsoft.com/office/drawing/2014/main" id="{287A2B09-CD08-B74E-A466-D1B223A42D74}"/>
              </a:ext>
            </a:extLst>
          </p:cNvPr>
          <p:cNvSpPr txBox="1"/>
          <p:nvPr/>
        </p:nvSpPr>
        <p:spPr>
          <a:xfrm>
            <a:off x="428978" y="5365818"/>
            <a:ext cx="11033295" cy="646331"/>
          </a:xfrm>
          <a:prstGeom prst="rect">
            <a:avLst/>
          </a:prstGeom>
          <a:noFill/>
        </p:spPr>
        <p:txBody>
          <a:bodyPr wrap="square" rtlCol="0">
            <a:spAutoFit/>
          </a:bodyPr>
          <a:lstStyle/>
          <a:p>
            <a:r>
              <a:rPr lang="it-IT" b="1" dirty="0"/>
              <a:t>La moneta unica ha favorito investimenti speculativi nei paesi dell’euro trasformando il rischio di cambio nel rischio del reddito nominale e nel rischio di bancarotta per gli investitori</a:t>
            </a:r>
          </a:p>
        </p:txBody>
      </p:sp>
      <p:sp>
        <p:nvSpPr>
          <p:cNvPr id="6" name="CasellaDiTesto 5">
            <a:extLst>
              <a:ext uri="{FF2B5EF4-FFF2-40B4-BE49-F238E27FC236}">
                <a16:creationId xmlns:a16="http://schemas.microsoft.com/office/drawing/2014/main" id="{3426CE84-2E59-CA4A-AD90-5FDDABB9F342}"/>
              </a:ext>
            </a:extLst>
          </p:cNvPr>
          <p:cNvSpPr txBox="1"/>
          <p:nvPr/>
        </p:nvSpPr>
        <p:spPr>
          <a:xfrm>
            <a:off x="514839" y="6286499"/>
            <a:ext cx="10694830" cy="369332"/>
          </a:xfrm>
          <a:prstGeom prst="rect">
            <a:avLst/>
          </a:prstGeom>
          <a:noFill/>
        </p:spPr>
        <p:txBody>
          <a:bodyPr wrap="square" rtlCol="0">
            <a:spAutoFit/>
          </a:bodyPr>
          <a:lstStyle/>
          <a:p>
            <a:r>
              <a:rPr lang="it-IT" b="1" dirty="0">
                <a:solidFill>
                  <a:srgbClr val="C00000"/>
                </a:solidFill>
              </a:rPr>
              <a:t>QUINDI E’ POSSIBILE UNA </a:t>
            </a:r>
            <a:r>
              <a:rPr lang="it-IT" b="1" dirty="0">
                <a:solidFill>
                  <a:srgbClr val="C00000"/>
                </a:solidFill>
                <a:sym typeface="Wingdings" pitchFamily="2" charset="2"/>
              </a:rPr>
              <a:t> RIFLESSIONE SUI PRO E CONTRO DELLA MOBILITA’ INTERNAZIONALE DEI CAPITALI</a:t>
            </a:r>
            <a:endParaRPr lang="it-IT" b="1" dirty="0">
              <a:solidFill>
                <a:srgbClr val="C00000"/>
              </a:solidFill>
            </a:endParaRPr>
          </a:p>
        </p:txBody>
      </p:sp>
    </p:spTree>
    <p:extLst>
      <p:ext uri="{BB962C8B-B14F-4D97-AF65-F5344CB8AC3E}">
        <p14:creationId xmlns:p14="http://schemas.microsoft.com/office/powerpoint/2010/main" val="196629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0CB94F3-A98B-2744-9828-0FA3C9982601}"/>
              </a:ext>
            </a:extLst>
          </p:cNvPr>
          <p:cNvSpPr txBox="1"/>
          <p:nvPr/>
        </p:nvSpPr>
        <p:spPr>
          <a:xfrm>
            <a:off x="232833" y="107392"/>
            <a:ext cx="11002434" cy="646331"/>
          </a:xfrm>
          <a:prstGeom prst="rect">
            <a:avLst/>
          </a:prstGeom>
          <a:noFill/>
        </p:spPr>
        <p:txBody>
          <a:bodyPr wrap="square" rtlCol="0">
            <a:spAutoFit/>
          </a:bodyPr>
          <a:lstStyle/>
          <a:p>
            <a:r>
              <a:rPr lang="it-IT" dirty="0"/>
              <a:t>Le crisi finanziarie/valutarie si assomigliano tutte, oggi come nel passato, ma restano molto difficili da prevedere (forse perché le persone tendono a pensare che …</a:t>
            </a:r>
          </a:p>
        </p:txBody>
      </p:sp>
      <p:pic>
        <p:nvPicPr>
          <p:cNvPr id="3" name="Immagine 2">
            <a:extLst>
              <a:ext uri="{FF2B5EF4-FFF2-40B4-BE49-F238E27FC236}">
                <a16:creationId xmlns:a16="http://schemas.microsoft.com/office/drawing/2014/main" id="{A49730D2-512E-AB4B-A93B-7C1F3C559753}"/>
              </a:ext>
            </a:extLst>
          </p:cNvPr>
          <p:cNvPicPr>
            <a:picLocks noChangeAspect="1"/>
          </p:cNvPicPr>
          <p:nvPr/>
        </p:nvPicPr>
        <p:blipFill>
          <a:blip r:embed="rId2"/>
          <a:stretch>
            <a:fillRect/>
          </a:stretch>
        </p:blipFill>
        <p:spPr>
          <a:xfrm>
            <a:off x="338666" y="814611"/>
            <a:ext cx="3027087" cy="2913590"/>
          </a:xfrm>
          <a:prstGeom prst="rect">
            <a:avLst/>
          </a:prstGeom>
        </p:spPr>
      </p:pic>
      <p:sp>
        <p:nvSpPr>
          <p:cNvPr id="4" name="CasellaDiTesto 3">
            <a:extLst>
              <a:ext uri="{FF2B5EF4-FFF2-40B4-BE49-F238E27FC236}">
                <a16:creationId xmlns:a16="http://schemas.microsoft.com/office/drawing/2014/main" id="{795D3922-4360-E844-980F-FBA33E9E284F}"/>
              </a:ext>
            </a:extLst>
          </p:cNvPr>
          <p:cNvSpPr txBox="1"/>
          <p:nvPr/>
        </p:nvSpPr>
        <p:spPr>
          <a:xfrm>
            <a:off x="203199" y="3774367"/>
            <a:ext cx="3027087" cy="923330"/>
          </a:xfrm>
          <a:prstGeom prst="rect">
            <a:avLst/>
          </a:prstGeom>
          <a:noFill/>
        </p:spPr>
        <p:txBody>
          <a:bodyPr wrap="square" rtlCol="0">
            <a:spAutoFit/>
          </a:bodyPr>
          <a:lstStyle/>
          <a:p>
            <a:r>
              <a:rPr lang="it-IT" dirty="0"/>
              <a:t>... racconta con molti dati e molte informazioni otto secoli di crisi finanziarie ... </a:t>
            </a:r>
          </a:p>
        </p:txBody>
      </p:sp>
      <p:pic>
        <p:nvPicPr>
          <p:cNvPr id="5" name="Immagine 4">
            <a:extLst>
              <a:ext uri="{FF2B5EF4-FFF2-40B4-BE49-F238E27FC236}">
                <a16:creationId xmlns:a16="http://schemas.microsoft.com/office/drawing/2014/main" id="{C71C7FA7-CD69-1F40-ABF5-386E35857FFB}"/>
              </a:ext>
            </a:extLst>
          </p:cNvPr>
          <p:cNvPicPr>
            <a:picLocks noChangeAspect="1"/>
          </p:cNvPicPr>
          <p:nvPr/>
        </p:nvPicPr>
        <p:blipFill>
          <a:blip r:embed="rId3"/>
          <a:stretch>
            <a:fillRect/>
          </a:stretch>
        </p:blipFill>
        <p:spPr>
          <a:xfrm>
            <a:off x="3426884" y="814611"/>
            <a:ext cx="8166100" cy="4775200"/>
          </a:xfrm>
          <a:prstGeom prst="rect">
            <a:avLst/>
          </a:prstGeom>
        </p:spPr>
      </p:pic>
      <p:sp>
        <p:nvSpPr>
          <p:cNvPr id="6" name="CasellaDiTesto 5">
            <a:extLst>
              <a:ext uri="{FF2B5EF4-FFF2-40B4-BE49-F238E27FC236}">
                <a16:creationId xmlns:a16="http://schemas.microsoft.com/office/drawing/2014/main" id="{169B31B5-060F-9440-81C8-6F1523CFB64C}"/>
              </a:ext>
            </a:extLst>
          </p:cNvPr>
          <p:cNvSpPr txBox="1"/>
          <p:nvPr/>
        </p:nvSpPr>
        <p:spPr>
          <a:xfrm>
            <a:off x="2647950" y="5689600"/>
            <a:ext cx="8166100" cy="646331"/>
          </a:xfrm>
          <a:prstGeom prst="rect">
            <a:avLst/>
          </a:prstGeom>
          <a:noFill/>
        </p:spPr>
        <p:txBody>
          <a:bodyPr wrap="square" rtlCol="0">
            <a:spAutoFit/>
          </a:bodyPr>
          <a:lstStyle/>
          <a:p>
            <a:r>
              <a:rPr lang="it-IT" dirty="0"/>
              <a:t>Storicamente, tutti gli episodi di liberalizzazione dei movimenti internazionali di capitali sono associati a crisi bancarie e a crisi valutarie</a:t>
            </a:r>
          </a:p>
        </p:txBody>
      </p:sp>
    </p:spTree>
    <p:extLst>
      <p:ext uri="{BB962C8B-B14F-4D97-AF65-F5344CB8AC3E}">
        <p14:creationId xmlns:p14="http://schemas.microsoft.com/office/powerpoint/2010/main" val="68512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76714C7-38AD-3B43-8846-08CA621ABC18}"/>
              </a:ext>
            </a:extLst>
          </p:cNvPr>
          <p:cNvPicPr>
            <a:picLocks noChangeAspect="1"/>
          </p:cNvPicPr>
          <p:nvPr/>
        </p:nvPicPr>
        <p:blipFill>
          <a:blip r:embed="rId2"/>
          <a:stretch>
            <a:fillRect/>
          </a:stretch>
        </p:blipFill>
        <p:spPr>
          <a:xfrm>
            <a:off x="395816" y="198966"/>
            <a:ext cx="4142317" cy="5980299"/>
          </a:xfrm>
          <a:prstGeom prst="rect">
            <a:avLst/>
          </a:prstGeom>
        </p:spPr>
      </p:pic>
      <p:sp>
        <p:nvSpPr>
          <p:cNvPr id="3" name="CasellaDiTesto 2">
            <a:extLst>
              <a:ext uri="{FF2B5EF4-FFF2-40B4-BE49-F238E27FC236}">
                <a16:creationId xmlns:a16="http://schemas.microsoft.com/office/drawing/2014/main" id="{8EAC73CD-1189-2047-B0FE-A31E239A1990}"/>
              </a:ext>
            </a:extLst>
          </p:cNvPr>
          <p:cNvSpPr txBox="1"/>
          <p:nvPr/>
        </p:nvSpPr>
        <p:spPr>
          <a:xfrm>
            <a:off x="4728633" y="1938866"/>
            <a:ext cx="6553200" cy="2031325"/>
          </a:xfrm>
          <a:prstGeom prst="rect">
            <a:avLst/>
          </a:prstGeom>
          <a:noFill/>
        </p:spPr>
        <p:txBody>
          <a:bodyPr wrap="square" rtlCol="0">
            <a:spAutoFit/>
          </a:bodyPr>
          <a:lstStyle/>
          <a:p>
            <a:r>
              <a:rPr lang="it-IT" dirty="0"/>
              <a:t>Ottima ricostruzione della crisi europea e del decennio 2008-2018</a:t>
            </a:r>
          </a:p>
          <a:p>
            <a:r>
              <a:rPr lang="it-IT" dirty="0">
                <a:sym typeface="Wingdings" pitchFamily="2" charset="2"/>
              </a:rPr>
              <a:t> La crisi strettamente associata 1) alla trasformazione dell’Europa in un grande </a:t>
            </a:r>
            <a:r>
              <a:rPr lang="it-IT" dirty="0" err="1">
                <a:sym typeface="Wingdings" pitchFamily="2" charset="2"/>
              </a:rPr>
              <a:t>hub</a:t>
            </a:r>
            <a:r>
              <a:rPr lang="it-IT" dirty="0">
                <a:sym typeface="Wingdings" pitchFamily="2" charset="2"/>
              </a:rPr>
              <a:t> della speculazione finanziaria internazionale; 2) alla fiducia sconsiderata nella capacità dei mercati finanziari di autoregolarsi; 3) alle politiche macroeconomiche restrittive e alle politiche sociali orientate ad aumentare la flessibilità del lavoro e al controllo dei salari</a:t>
            </a:r>
            <a:endParaRPr lang="it-IT" dirty="0"/>
          </a:p>
        </p:txBody>
      </p:sp>
      <p:sp>
        <p:nvSpPr>
          <p:cNvPr id="4" name="CasellaDiTesto 3">
            <a:extLst>
              <a:ext uri="{FF2B5EF4-FFF2-40B4-BE49-F238E27FC236}">
                <a16:creationId xmlns:a16="http://schemas.microsoft.com/office/drawing/2014/main" id="{7B3E9254-26A9-4C10-B8C8-8C05E40A4DEB}"/>
              </a:ext>
            </a:extLst>
          </p:cNvPr>
          <p:cNvSpPr txBox="1"/>
          <p:nvPr/>
        </p:nvSpPr>
        <p:spPr>
          <a:xfrm>
            <a:off x="7772401" y="5922433"/>
            <a:ext cx="4076700" cy="646331"/>
          </a:xfrm>
          <a:prstGeom prst="rect">
            <a:avLst/>
          </a:prstGeom>
          <a:noFill/>
        </p:spPr>
        <p:txBody>
          <a:bodyPr wrap="square" rtlCol="0">
            <a:spAutoFit/>
          </a:bodyPr>
          <a:lstStyle/>
          <a:p>
            <a:r>
              <a:rPr lang="it-IT" dirty="0"/>
              <a:t>Fonte: Presentazione Prof. M. </a:t>
            </a:r>
            <a:r>
              <a:rPr lang="it-IT" dirty="0" err="1"/>
              <a:t>Zenezini</a:t>
            </a:r>
            <a:r>
              <a:rPr lang="it-IT" dirty="0"/>
              <a:t> 2021</a:t>
            </a:r>
          </a:p>
        </p:txBody>
      </p:sp>
    </p:spTree>
    <p:extLst>
      <p:ext uri="{BB962C8B-B14F-4D97-AF65-F5344CB8AC3E}">
        <p14:creationId xmlns:p14="http://schemas.microsoft.com/office/powerpoint/2010/main" val="164397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9F17110-F91F-6C47-A4A1-45024A1CCC32}"/>
              </a:ext>
            </a:extLst>
          </p:cNvPr>
          <p:cNvSpPr txBox="1"/>
          <p:nvPr/>
        </p:nvSpPr>
        <p:spPr>
          <a:xfrm>
            <a:off x="284206" y="333632"/>
            <a:ext cx="7673546" cy="400110"/>
          </a:xfrm>
          <a:prstGeom prst="rect">
            <a:avLst/>
          </a:prstGeom>
          <a:noFill/>
        </p:spPr>
        <p:txBody>
          <a:bodyPr wrap="square" rtlCol="0">
            <a:spAutoFit/>
          </a:bodyPr>
          <a:lstStyle/>
          <a:p>
            <a:r>
              <a:rPr lang="it-IT" sz="2000" b="1" cap="small" dirty="0">
                <a:solidFill>
                  <a:srgbClr val="7030A0"/>
                </a:solidFill>
              </a:rPr>
              <a:t>1) Ragioni per la convertibilità in regime di cambi fissi (ma aggiustabili)</a:t>
            </a:r>
          </a:p>
        </p:txBody>
      </p:sp>
      <p:sp>
        <p:nvSpPr>
          <p:cNvPr id="3" name="CasellaDiTesto 2">
            <a:extLst>
              <a:ext uri="{FF2B5EF4-FFF2-40B4-BE49-F238E27FC236}">
                <a16:creationId xmlns:a16="http://schemas.microsoft.com/office/drawing/2014/main" id="{D0607CB9-4F69-8D46-B622-C3FD93F2B36B}"/>
              </a:ext>
            </a:extLst>
          </p:cNvPr>
          <p:cNvSpPr txBox="1"/>
          <p:nvPr/>
        </p:nvSpPr>
        <p:spPr>
          <a:xfrm>
            <a:off x="284206" y="827903"/>
            <a:ext cx="10663880" cy="2585323"/>
          </a:xfrm>
          <a:prstGeom prst="rect">
            <a:avLst/>
          </a:prstGeom>
          <a:noFill/>
        </p:spPr>
        <p:txBody>
          <a:bodyPr wrap="square" rtlCol="0">
            <a:spAutoFit/>
          </a:bodyPr>
          <a:lstStyle/>
          <a:p>
            <a:pPr marL="342900" indent="-342900">
              <a:buAutoNum type="arabicParenR"/>
            </a:pPr>
            <a:r>
              <a:rPr lang="it-IT" dirty="0"/>
              <a:t>Favorire gli scambi internazionali</a:t>
            </a:r>
          </a:p>
          <a:p>
            <a:pPr marL="342900" indent="-342900">
              <a:buAutoNum type="arabicParenR"/>
            </a:pPr>
            <a:r>
              <a:rPr lang="it-IT" dirty="0"/>
              <a:t>Reputazione: si riteneva che la svalutazione della valuta nazionale arrecasse un danno d’immagine al  paese</a:t>
            </a:r>
          </a:p>
          <a:p>
            <a:pPr marL="342900" indent="-342900">
              <a:buAutoNum type="arabicParenR"/>
            </a:pPr>
            <a:r>
              <a:rPr lang="it-IT" dirty="0"/>
              <a:t>La preoccupazione che la possibilità di svalutazioni innescasse movimenti speculativi “</a:t>
            </a:r>
            <a:r>
              <a:rPr lang="it-IT" dirty="0" err="1"/>
              <a:t>autoavverantisi</a:t>
            </a:r>
            <a:r>
              <a:rPr lang="it-IT" dirty="0"/>
              <a:t>”</a:t>
            </a:r>
          </a:p>
          <a:p>
            <a:pPr marL="342900" indent="-342900">
              <a:buAutoNum type="arabicParenR"/>
            </a:pPr>
            <a:r>
              <a:rPr lang="it-IT" dirty="0"/>
              <a:t>Rischio di rappresaglie</a:t>
            </a:r>
          </a:p>
          <a:p>
            <a:pPr marL="342900" indent="-342900">
              <a:buAutoNum type="arabicParenR"/>
            </a:pPr>
            <a:r>
              <a:rPr lang="it-IT" dirty="0"/>
              <a:t>Effetto sulle ragioni di scambio: il peggioramento delle ragioni di scambio poteva avere effetti negativi  sulla bilancia commerciale, almeno nel breve periodo (effetto J, pessimismo circa rilevanti effetti  sperabili da aggiustamenti dei tassi di cambio)</a:t>
            </a:r>
          </a:p>
          <a:p>
            <a:pPr marL="342900" indent="-342900">
              <a:buAutoNum type="arabicParenR"/>
            </a:pPr>
            <a:r>
              <a:rPr lang="it-IT" dirty="0"/>
              <a:t>Timore che le conseguenze inflazionistiche della svalutazione avrebbero provocato quelle stesse politiche restrittive che la svalutazione era chiamata ad evitare.</a:t>
            </a:r>
          </a:p>
        </p:txBody>
      </p:sp>
      <p:sp>
        <p:nvSpPr>
          <p:cNvPr id="4" name="CasellaDiTesto 3">
            <a:extLst>
              <a:ext uri="{FF2B5EF4-FFF2-40B4-BE49-F238E27FC236}">
                <a16:creationId xmlns:a16="http://schemas.microsoft.com/office/drawing/2014/main" id="{E0A17DFB-54C9-8746-B875-0537CF8E0E16}"/>
              </a:ext>
            </a:extLst>
          </p:cNvPr>
          <p:cNvSpPr txBox="1"/>
          <p:nvPr/>
        </p:nvSpPr>
        <p:spPr>
          <a:xfrm>
            <a:off x="522119" y="3507387"/>
            <a:ext cx="7722973" cy="923330"/>
          </a:xfrm>
          <a:prstGeom prst="rect">
            <a:avLst/>
          </a:prstGeom>
          <a:noFill/>
        </p:spPr>
        <p:txBody>
          <a:bodyPr wrap="square" rtlCol="0">
            <a:spAutoFit/>
          </a:bodyPr>
          <a:lstStyle/>
          <a:p>
            <a:r>
              <a:rPr lang="it-IT" b="1" dirty="0"/>
              <a:t>Il sistema richiede</a:t>
            </a:r>
          </a:p>
          <a:p>
            <a:pPr marL="342900" indent="-342900">
              <a:buAutoNum type="alphaLcParenR"/>
            </a:pPr>
            <a:r>
              <a:rPr lang="it-IT" dirty="0"/>
              <a:t>Strumenti per la difesa della parità</a:t>
            </a:r>
          </a:p>
          <a:p>
            <a:pPr marL="342900" indent="-342900">
              <a:buAutoNum type="alphaLcParenR"/>
            </a:pPr>
            <a:r>
              <a:rPr lang="it-IT" dirty="0"/>
              <a:t>Strumenti per modificare la parità</a:t>
            </a:r>
          </a:p>
        </p:txBody>
      </p:sp>
      <p:sp>
        <p:nvSpPr>
          <p:cNvPr id="5" name="CasellaDiTesto 4">
            <a:extLst>
              <a:ext uri="{FF2B5EF4-FFF2-40B4-BE49-F238E27FC236}">
                <a16:creationId xmlns:a16="http://schemas.microsoft.com/office/drawing/2014/main" id="{67C81858-8B42-2444-B67B-33A450270CCC}"/>
              </a:ext>
            </a:extLst>
          </p:cNvPr>
          <p:cNvSpPr txBox="1"/>
          <p:nvPr/>
        </p:nvSpPr>
        <p:spPr>
          <a:xfrm>
            <a:off x="469557" y="4758691"/>
            <a:ext cx="10478529" cy="1477328"/>
          </a:xfrm>
          <a:prstGeom prst="rect">
            <a:avLst/>
          </a:prstGeom>
          <a:noFill/>
        </p:spPr>
        <p:txBody>
          <a:bodyPr wrap="square" rtlCol="0">
            <a:spAutoFit/>
          </a:bodyPr>
          <a:lstStyle/>
          <a:p>
            <a:r>
              <a:rPr lang="it-IT" dirty="0"/>
              <a:t>Il regime di BW ammette che il cambio possa essere modificato in presenza di uno “squilibrio fondamentale” ma che cosa debba intendersi per squilibrio fondamentale non fu chiarito né a BW né dopo.</a:t>
            </a:r>
          </a:p>
          <a:p>
            <a:r>
              <a:rPr lang="it-IT" dirty="0"/>
              <a:t>Nei primi anni ‘50 i cambi furono modificati per lo più verso il basso rispetto al dollaro, anche per favorire le esportazioni europee verso gli USA, negli anni ‘60 la fissità dei cambi era vista come un dogma </a:t>
            </a:r>
            <a:r>
              <a:rPr lang="it-IT" dirty="0">
                <a:sym typeface="Wingdings" pitchFamily="2" charset="2"/>
              </a:rPr>
              <a:t> il sistema crolla nel 1971 dando avvio ad una fase generale di cambi flessibili</a:t>
            </a:r>
            <a:endParaRPr lang="it-IT" dirty="0"/>
          </a:p>
        </p:txBody>
      </p:sp>
    </p:spTree>
    <p:extLst>
      <p:ext uri="{BB962C8B-B14F-4D97-AF65-F5344CB8AC3E}">
        <p14:creationId xmlns:p14="http://schemas.microsoft.com/office/powerpoint/2010/main" val="34938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26926-7B74-4488-B98D-D0E12633DBB6}"/>
              </a:ext>
            </a:extLst>
          </p:cNvPr>
          <p:cNvSpPr>
            <a:spLocks noGrp="1"/>
          </p:cNvSpPr>
          <p:nvPr>
            <p:ph type="title"/>
          </p:nvPr>
        </p:nvSpPr>
        <p:spPr/>
        <p:txBody>
          <a:bodyPr/>
          <a:lstStyle/>
          <a:p>
            <a:r>
              <a:rPr lang="it-IT" dirty="0"/>
              <a:t>Il regime di cambio e le scelte della BCE</a:t>
            </a:r>
          </a:p>
        </p:txBody>
      </p:sp>
      <p:sp>
        <p:nvSpPr>
          <p:cNvPr id="3" name="Segnaposto contenuto 2">
            <a:extLst>
              <a:ext uri="{FF2B5EF4-FFF2-40B4-BE49-F238E27FC236}">
                <a16:creationId xmlns:a16="http://schemas.microsoft.com/office/drawing/2014/main" id="{A28F8820-45E0-4E52-B351-212E7ACC8483}"/>
              </a:ext>
            </a:extLst>
          </p:cNvPr>
          <p:cNvSpPr>
            <a:spLocks noGrp="1"/>
          </p:cNvSpPr>
          <p:nvPr>
            <p:ph idx="1"/>
          </p:nvPr>
        </p:nvSpPr>
        <p:spPr>
          <a:xfrm>
            <a:off x="838200" y="1825624"/>
            <a:ext cx="10515600" cy="4579239"/>
          </a:xfrm>
        </p:spPr>
        <p:txBody>
          <a:bodyPr>
            <a:normAutofit fontScale="62500" lnSpcReduction="20000"/>
          </a:bodyPr>
          <a:lstStyle/>
          <a:p>
            <a:r>
              <a:rPr lang="it-IT" dirty="0"/>
              <a:t>Un tasso di cambio è il tasso al quale è possibile scambiare una moneta con un’altra. Questo tasso è soggetto a continue variazioni sui mercati dei cambi mondiali, dove sono negoziate valute di ogni tipo. </a:t>
            </a:r>
          </a:p>
          <a:p>
            <a:pPr fontAlgn="base"/>
            <a:r>
              <a:rPr lang="it-IT" dirty="0"/>
              <a:t>Ogni giorno la BCE pubblica i propri cambi di riferimento dell’euro nei confronti di </a:t>
            </a:r>
            <a:r>
              <a:rPr lang="it-IT" dirty="0">
                <a:hlinkClick r:id="rId2"/>
              </a:rPr>
              <a:t>31 valute</a:t>
            </a:r>
            <a:r>
              <a:rPr lang="it-IT" dirty="0"/>
              <a:t>. Questi cambi di riferimento sono indicati </a:t>
            </a:r>
            <a:r>
              <a:rPr lang="it-IT" u="sng" dirty="0"/>
              <a:t>a puro titolo informativo</a:t>
            </a:r>
            <a:r>
              <a:rPr lang="it-IT" dirty="0"/>
              <a:t>. I tassi di cambio delle 31 valute rispetto all’euro corrispondono </a:t>
            </a:r>
            <a:r>
              <a:rPr lang="it-IT" dirty="0">
                <a:highlight>
                  <a:srgbClr val="FFFF00"/>
                </a:highlight>
              </a:rPr>
              <a:t>alla media dei tassi di acquisto e di vendita, sono cioè un prezzo, </a:t>
            </a:r>
            <a:r>
              <a:rPr lang="it-IT" dirty="0"/>
              <a:t>e non riflettono necessariamente i tassi ai quali sono state condotte reali operazioni di mercato. Quando si effettua un cambio di valuta, il tasso applicato è ricavato dai tassi di mercato in tempo reale.</a:t>
            </a:r>
          </a:p>
          <a:p>
            <a:pPr fontAlgn="base"/>
            <a:r>
              <a:rPr lang="it-IT" u="sng" dirty="0"/>
              <a:t>La BCE pubblica anche un tasso di cambio effettivo nominale dell’euro</a:t>
            </a:r>
            <a:r>
              <a:rPr lang="it-IT" dirty="0"/>
              <a:t>, che si basa sulle medie ponderate dei tassi di cambio bilaterali dell’euro nei confronti delle valute di 19 partner commerciali dell’area dell’euro. Questo tasso indica se in media diventa più o meno costoso cambiare valuta estera in euro. Nell'economia, il tasso di cambio effettivo nominale (NEER) viene utilizzato per misurare la competitività internazionale e la forza della valuta di un paese all'interno del mercato dei cambi.</a:t>
            </a:r>
          </a:p>
          <a:p>
            <a:pPr fontAlgn="base"/>
            <a:r>
              <a:rPr lang="it-IT" dirty="0">
                <a:solidFill>
                  <a:srgbClr val="FF0000"/>
                </a:solidFill>
              </a:rPr>
              <a:t>Il tasso di cambio non è un obiettivo di policy della Banca centrale europea</a:t>
            </a:r>
            <a:r>
              <a:rPr lang="it-IT" dirty="0"/>
              <a:t>. In altre parole, la BCE non cerca di influenzare il cambio attraverso le proprie operazioni di politica monetaria. Le grandi economie riunite nel G20 si sono impegnate ad astenersi dalle svalutazioni competitive e a non assumere come obiettivo i tassi di cambio a fini concorrenziali, evitando al tempo stesso qualsiasi forma di protezionismo.</a:t>
            </a:r>
          </a:p>
          <a:p>
            <a:r>
              <a:rPr lang="it-IT" dirty="0">
                <a:solidFill>
                  <a:srgbClr val="FF0000"/>
                </a:solidFill>
              </a:rPr>
              <a:t>Il tasso di cambio può avere un ruolo solo indiretto, cioè nella misura in cui le sue fluttuazioni incidano sulla dinamica dell’inflazione.</a:t>
            </a:r>
          </a:p>
        </p:txBody>
      </p:sp>
    </p:spTree>
    <p:extLst>
      <p:ext uri="{BB962C8B-B14F-4D97-AF65-F5344CB8AC3E}">
        <p14:creationId xmlns:p14="http://schemas.microsoft.com/office/powerpoint/2010/main" val="13766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46C90F6-BDCF-2A48-B530-C71D786121E4}"/>
              </a:ext>
            </a:extLst>
          </p:cNvPr>
          <p:cNvPicPr>
            <a:picLocks noChangeAspect="1"/>
          </p:cNvPicPr>
          <p:nvPr/>
        </p:nvPicPr>
        <p:blipFill>
          <a:blip r:embed="rId2"/>
          <a:stretch>
            <a:fillRect/>
          </a:stretch>
        </p:blipFill>
        <p:spPr>
          <a:xfrm>
            <a:off x="406838" y="305238"/>
            <a:ext cx="9665836" cy="4222750"/>
          </a:xfrm>
          <a:prstGeom prst="rect">
            <a:avLst/>
          </a:prstGeom>
        </p:spPr>
      </p:pic>
      <p:pic>
        <p:nvPicPr>
          <p:cNvPr id="4" name="Immagine 3">
            <a:extLst>
              <a:ext uri="{FF2B5EF4-FFF2-40B4-BE49-F238E27FC236}">
                <a16:creationId xmlns:a16="http://schemas.microsoft.com/office/drawing/2014/main" id="{18D119EE-2A38-BA48-8794-604E8968C2F8}"/>
              </a:ext>
            </a:extLst>
          </p:cNvPr>
          <p:cNvPicPr>
            <a:picLocks noChangeAspect="1"/>
          </p:cNvPicPr>
          <p:nvPr/>
        </p:nvPicPr>
        <p:blipFill>
          <a:blip r:embed="rId3"/>
          <a:stretch>
            <a:fillRect/>
          </a:stretch>
        </p:blipFill>
        <p:spPr>
          <a:xfrm>
            <a:off x="2467304" y="2114988"/>
            <a:ext cx="1676400" cy="2413000"/>
          </a:xfrm>
          <a:prstGeom prst="rect">
            <a:avLst/>
          </a:prstGeom>
        </p:spPr>
      </p:pic>
    </p:spTree>
    <p:extLst>
      <p:ext uri="{BB962C8B-B14F-4D97-AF65-F5344CB8AC3E}">
        <p14:creationId xmlns:p14="http://schemas.microsoft.com/office/powerpoint/2010/main" val="31194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95F3EA7-E8A3-A041-A759-638D3E9B0350}"/>
              </a:ext>
            </a:extLst>
          </p:cNvPr>
          <p:cNvSpPr txBox="1"/>
          <p:nvPr/>
        </p:nvSpPr>
        <p:spPr>
          <a:xfrm>
            <a:off x="284206" y="333632"/>
            <a:ext cx="7673546" cy="400110"/>
          </a:xfrm>
          <a:prstGeom prst="rect">
            <a:avLst/>
          </a:prstGeom>
          <a:noFill/>
        </p:spPr>
        <p:txBody>
          <a:bodyPr wrap="square" rtlCol="0">
            <a:spAutoFit/>
          </a:bodyPr>
          <a:lstStyle/>
          <a:p>
            <a:r>
              <a:rPr lang="it-IT" sz="2000" b="1" cap="small" dirty="0">
                <a:solidFill>
                  <a:srgbClr val="7030A0"/>
                </a:solidFill>
              </a:rPr>
              <a:t>2) Aggiustamento della bilancia dei pagamenti</a:t>
            </a:r>
          </a:p>
        </p:txBody>
      </p:sp>
      <p:sp>
        <p:nvSpPr>
          <p:cNvPr id="3" name="CasellaDiTesto 2">
            <a:extLst>
              <a:ext uri="{FF2B5EF4-FFF2-40B4-BE49-F238E27FC236}">
                <a16:creationId xmlns:a16="http://schemas.microsoft.com/office/drawing/2014/main" id="{BE2D1829-D196-594E-AA03-C9417C5242C1}"/>
              </a:ext>
            </a:extLst>
          </p:cNvPr>
          <p:cNvSpPr txBox="1"/>
          <p:nvPr/>
        </p:nvSpPr>
        <p:spPr>
          <a:xfrm>
            <a:off x="284206" y="852616"/>
            <a:ext cx="11022226" cy="923330"/>
          </a:xfrm>
          <a:prstGeom prst="rect">
            <a:avLst/>
          </a:prstGeom>
          <a:noFill/>
        </p:spPr>
        <p:txBody>
          <a:bodyPr wrap="square" rtlCol="0">
            <a:spAutoFit/>
          </a:bodyPr>
          <a:lstStyle/>
          <a:p>
            <a:r>
              <a:rPr lang="it-IT" i="1" dirty="0"/>
              <a:t>Il tema dell’aggiustamento esterno presenta due aspetti: </a:t>
            </a:r>
          </a:p>
          <a:p>
            <a:pPr marL="342900" indent="-342900">
              <a:buAutoNum type="arabicParenR"/>
            </a:pPr>
            <a:r>
              <a:rPr lang="it-IT" dirty="0"/>
              <a:t>Quale paese è tenuto ad avviare un processo di aggiustamento della bilancia dei pagamenti</a:t>
            </a:r>
          </a:p>
          <a:p>
            <a:pPr marL="342900" indent="-342900">
              <a:buAutoNum type="arabicParenR"/>
            </a:pPr>
            <a:r>
              <a:rPr lang="it-IT" dirty="0"/>
              <a:t>Quali strumenti dovrebbero essere usati nel caso in cui l’aggiustamento sia giudicato desiderabile.</a:t>
            </a:r>
          </a:p>
        </p:txBody>
      </p:sp>
      <p:sp>
        <p:nvSpPr>
          <p:cNvPr id="4" name="CasellaDiTesto 3">
            <a:extLst>
              <a:ext uri="{FF2B5EF4-FFF2-40B4-BE49-F238E27FC236}">
                <a16:creationId xmlns:a16="http://schemas.microsoft.com/office/drawing/2014/main" id="{A4E54538-8736-394B-A4C5-ADEA638EF2EA}"/>
              </a:ext>
            </a:extLst>
          </p:cNvPr>
          <p:cNvSpPr txBox="1"/>
          <p:nvPr/>
        </p:nvSpPr>
        <p:spPr>
          <a:xfrm>
            <a:off x="284206" y="2051221"/>
            <a:ext cx="5708822" cy="923330"/>
          </a:xfrm>
          <a:prstGeom prst="rect">
            <a:avLst/>
          </a:prstGeom>
          <a:noFill/>
        </p:spPr>
        <p:txBody>
          <a:bodyPr wrap="square" rtlCol="0">
            <a:spAutoFit/>
          </a:bodyPr>
          <a:lstStyle/>
          <a:p>
            <a:r>
              <a:rPr lang="it-IT" b="1" dirty="0">
                <a:solidFill>
                  <a:srgbClr val="C00000"/>
                </a:solidFill>
              </a:rPr>
              <a:t>Due «visioni» a </a:t>
            </a:r>
            <a:r>
              <a:rPr lang="it-IT" b="1" dirty="0" err="1">
                <a:solidFill>
                  <a:srgbClr val="C00000"/>
                </a:solidFill>
              </a:rPr>
              <a:t>Bretton</a:t>
            </a:r>
            <a:r>
              <a:rPr lang="it-IT" b="1" dirty="0">
                <a:solidFill>
                  <a:srgbClr val="C00000"/>
                </a:solidFill>
              </a:rPr>
              <a:t> Woods</a:t>
            </a:r>
          </a:p>
          <a:p>
            <a:pPr marL="342900" indent="-342900">
              <a:buAutoNum type="arabicParenR"/>
            </a:pPr>
            <a:r>
              <a:rPr lang="it-IT" dirty="0"/>
              <a:t>«Piano Keynes»</a:t>
            </a:r>
          </a:p>
          <a:p>
            <a:pPr marL="342900" indent="-342900">
              <a:buAutoNum type="arabicParenR"/>
            </a:pPr>
            <a:r>
              <a:rPr lang="it-IT" dirty="0"/>
              <a:t>«Piano White»</a:t>
            </a:r>
          </a:p>
        </p:txBody>
      </p:sp>
      <p:sp>
        <p:nvSpPr>
          <p:cNvPr id="5" name="CasellaDiTesto 4">
            <a:extLst>
              <a:ext uri="{FF2B5EF4-FFF2-40B4-BE49-F238E27FC236}">
                <a16:creationId xmlns:a16="http://schemas.microsoft.com/office/drawing/2014/main" id="{B01EC7C5-4FA3-8D47-B2B6-905AEAE2540B}"/>
              </a:ext>
            </a:extLst>
          </p:cNvPr>
          <p:cNvSpPr txBox="1"/>
          <p:nvPr/>
        </p:nvSpPr>
        <p:spPr>
          <a:xfrm>
            <a:off x="383057" y="3361037"/>
            <a:ext cx="9973055" cy="2031325"/>
          </a:xfrm>
          <a:prstGeom prst="rect">
            <a:avLst/>
          </a:prstGeom>
          <a:noFill/>
        </p:spPr>
        <p:txBody>
          <a:bodyPr wrap="square" rtlCol="0">
            <a:spAutoFit/>
          </a:bodyPr>
          <a:lstStyle/>
          <a:p>
            <a:pPr lvl="0"/>
            <a:r>
              <a:rPr lang="it-IT" b="1" dirty="0">
                <a:solidFill>
                  <a:srgbClr val="C00000"/>
                </a:solidFill>
              </a:rPr>
              <a:t>Presupposti della proposta di Keynes</a:t>
            </a:r>
          </a:p>
          <a:p>
            <a:pPr marL="342900" lvl="0" indent="-342900">
              <a:buAutoNum type="arabicParenR"/>
            </a:pPr>
            <a:r>
              <a:rPr lang="it-IT" dirty="0"/>
              <a:t>La stabilità di un sistema monetario internazionale dipende dal fatto che la valuta di un paese in deficit sia considerata valuta d’investimento</a:t>
            </a:r>
          </a:p>
          <a:p>
            <a:pPr marL="342900" lvl="0" indent="-342900">
              <a:buAutoNum type="arabicParenR"/>
            </a:pPr>
            <a:r>
              <a:rPr lang="it-IT" dirty="0"/>
              <a:t>In linea di principio i deficit possono essere finanziati dai paesi in surplus</a:t>
            </a:r>
          </a:p>
          <a:p>
            <a:pPr marL="342900" lvl="0" indent="-342900">
              <a:buAutoNum type="arabicParenR"/>
            </a:pPr>
            <a:r>
              <a:rPr lang="it-IT" dirty="0"/>
              <a:t>Simmetria tra deficit/surplus</a:t>
            </a:r>
          </a:p>
          <a:p>
            <a:pPr marL="342900" lvl="0" indent="-342900">
              <a:buAutoNum type="arabicParenR"/>
            </a:pPr>
            <a:r>
              <a:rPr lang="it-IT" dirty="0"/>
              <a:t>L’aggiustamento asimmetrico,  imposto prevalentemente o solo ai paesi in deficit esterno, genera nel sistema una tendenza deflazionistica</a:t>
            </a:r>
          </a:p>
        </p:txBody>
      </p:sp>
    </p:spTree>
    <p:extLst>
      <p:ext uri="{BB962C8B-B14F-4D97-AF65-F5344CB8AC3E}">
        <p14:creationId xmlns:p14="http://schemas.microsoft.com/office/powerpoint/2010/main" val="10452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628E15-FC89-2641-B700-52C112A7A2C1}"/>
              </a:ext>
            </a:extLst>
          </p:cNvPr>
          <p:cNvSpPr txBox="1"/>
          <p:nvPr/>
        </p:nvSpPr>
        <p:spPr>
          <a:xfrm>
            <a:off x="504497" y="425669"/>
            <a:ext cx="7425558" cy="2308324"/>
          </a:xfrm>
          <a:prstGeom prst="rect">
            <a:avLst/>
          </a:prstGeom>
          <a:noFill/>
        </p:spPr>
        <p:txBody>
          <a:bodyPr wrap="square" rtlCol="0">
            <a:spAutoFit/>
          </a:bodyPr>
          <a:lstStyle/>
          <a:p>
            <a:r>
              <a:rPr lang="it-IT" sz="2400" b="1" dirty="0"/>
              <a:t>Opzioni per fronteggiare uno squilibrio esterno</a:t>
            </a:r>
          </a:p>
          <a:p>
            <a:pPr marL="342900" indent="-342900">
              <a:buAutoNum type="arabicParenR"/>
            </a:pPr>
            <a:r>
              <a:rPr lang="it-IT" sz="2400" dirty="0"/>
              <a:t>Svalutazione del tasso di cambio (svalutazione esterna)</a:t>
            </a:r>
          </a:p>
          <a:p>
            <a:pPr marL="342900" indent="-342900">
              <a:buAutoNum type="arabicParenR"/>
            </a:pPr>
            <a:r>
              <a:rPr lang="it-IT" sz="2400" dirty="0"/>
              <a:t>Taglio dei salari e dei costi di produzione (svalutazione interna)</a:t>
            </a:r>
          </a:p>
          <a:p>
            <a:pPr marL="342900" indent="-342900">
              <a:buAutoNum type="arabicParenR"/>
            </a:pPr>
            <a:r>
              <a:rPr lang="it-IT" sz="2400" dirty="0"/>
              <a:t>Politiche restrittive che riducano le importazioni</a:t>
            </a:r>
          </a:p>
          <a:p>
            <a:pPr marL="342900" indent="-342900">
              <a:buAutoNum type="arabicParenR"/>
            </a:pPr>
            <a:r>
              <a:rPr lang="it-IT" sz="2400" dirty="0"/>
              <a:t>Protezionismo</a:t>
            </a:r>
          </a:p>
        </p:txBody>
      </p:sp>
      <p:sp>
        <p:nvSpPr>
          <p:cNvPr id="3" name="CasellaDiTesto 2">
            <a:extLst>
              <a:ext uri="{FF2B5EF4-FFF2-40B4-BE49-F238E27FC236}">
                <a16:creationId xmlns:a16="http://schemas.microsoft.com/office/drawing/2014/main" id="{F8313D35-0CDA-474E-8F3D-F5C62A3C98E8}"/>
              </a:ext>
            </a:extLst>
          </p:cNvPr>
          <p:cNvSpPr txBox="1"/>
          <p:nvPr/>
        </p:nvSpPr>
        <p:spPr>
          <a:xfrm>
            <a:off x="504497" y="2954574"/>
            <a:ext cx="10578662" cy="3416320"/>
          </a:xfrm>
          <a:prstGeom prst="rect">
            <a:avLst/>
          </a:prstGeom>
          <a:noFill/>
        </p:spPr>
        <p:txBody>
          <a:bodyPr wrap="square" rtlCol="0">
            <a:spAutoFit/>
          </a:bodyPr>
          <a:lstStyle/>
          <a:p>
            <a:pPr marL="342900" indent="-342900">
              <a:buAutoNum type="arabicParenR"/>
            </a:pPr>
            <a:r>
              <a:rPr lang="it-IT" sz="2400" dirty="0"/>
              <a:t>La svalutazione esterna è considerata come una «misura estrema» nel quadro del regime di </a:t>
            </a:r>
            <a:r>
              <a:rPr lang="it-IT" sz="2400" dirty="0" err="1"/>
              <a:t>Bretton</a:t>
            </a:r>
            <a:r>
              <a:rPr lang="it-IT" sz="2400" dirty="0"/>
              <a:t> Woods il cui obiettivo è evitare le guerre commerciali attraverso le </a:t>
            </a:r>
            <a:r>
              <a:rPr lang="it-IT" sz="2400" i="1" dirty="0"/>
              <a:t>svalutazioni competitive</a:t>
            </a:r>
          </a:p>
          <a:p>
            <a:pPr marL="342900" indent="-342900">
              <a:buAutoNum type="arabicParenR"/>
            </a:pPr>
            <a:r>
              <a:rPr lang="it-IT" sz="2400" dirty="0"/>
              <a:t>Il taglio dei salari è giudicato non percorribile come misura generale in quanto difficile da realizzare in sistemi democratici perché richiede di creare disoccupazione</a:t>
            </a:r>
          </a:p>
          <a:p>
            <a:pPr marL="342900" indent="-342900">
              <a:buAutoNum type="arabicParenR"/>
            </a:pPr>
            <a:r>
              <a:rPr lang="it-IT" sz="2400" dirty="0"/>
              <a:t>Le politiche restrittive sono in contrasto con l’obiettivo della piena occupazione</a:t>
            </a:r>
          </a:p>
          <a:p>
            <a:pPr marL="342900" indent="-342900">
              <a:buAutoNum type="arabicParenR"/>
            </a:pPr>
            <a:r>
              <a:rPr lang="it-IT" sz="2400" dirty="0"/>
              <a:t>Il protezionismo, come le svalutazioni competitive, ostacola il commercio internazionale, suscita ritorsioni e potrebbe non essere efficace</a:t>
            </a:r>
          </a:p>
        </p:txBody>
      </p:sp>
    </p:spTree>
    <p:extLst>
      <p:ext uri="{BB962C8B-B14F-4D97-AF65-F5344CB8AC3E}">
        <p14:creationId xmlns:p14="http://schemas.microsoft.com/office/powerpoint/2010/main" val="248049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853AEC7-437D-A842-B3C4-B5CF5630F8EE}"/>
              </a:ext>
            </a:extLst>
          </p:cNvPr>
          <p:cNvSpPr txBox="1"/>
          <p:nvPr/>
        </p:nvSpPr>
        <p:spPr>
          <a:xfrm>
            <a:off x="389876" y="299561"/>
            <a:ext cx="10709048" cy="3970318"/>
          </a:xfrm>
          <a:prstGeom prst="rect">
            <a:avLst/>
          </a:prstGeom>
          <a:noFill/>
        </p:spPr>
        <p:txBody>
          <a:bodyPr wrap="square" rtlCol="0">
            <a:spAutoFit/>
          </a:bodyPr>
          <a:lstStyle/>
          <a:p>
            <a:r>
              <a:rPr lang="it-IT" i="1" dirty="0"/>
              <a:t>La proposta di Keynes conteneva alcuni aspetti decisivi:</a:t>
            </a:r>
          </a:p>
          <a:p>
            <a:r>
              <a:rPr lang="it-IT" dirty="0"/>
              <a:t> </a:t>
            </a:r>
          </a:p>
          <a:p>
            <a:pPr marL="342900" lvl="0" indent="-342900">
              <a:buAutoNum type="arabicParenR"/>
            </a:pPr>
            <a:r>
              <a:rPr lang="it-IT" dirty="0"/>
              <a:t>Permettere ai paesi in deficit di aggiustare la bilancia dei pagamenti senza ricorrere a politiche restrittive:</a:t>
            </a:r>
          </a:p>
          <a:p>
            <a:pPr marL="342900" lvl="0" indent="-342900">
              <a:buAutoNum type="arabicParenR"/>
            </a:pPr>
            <a:r>
              <a:rPr lang="it-IT" dirty="0"/>
              <a:t>Favorire gli accordi multilaterali e rendere superflui gli accordi bilaterali</a:t>
            </a:r>
          </a:p>
          <a:p>
            <a:pPr marL="342900" lvl="0" indent="-342900">
              <a:buAutoNum type="arabicParenR"/>
            </a:pPr>
            <a:r>
              <a:rPr lang="it-IT" dirty="0"/>
              <a:t>Disegnare un sistema internazionale che concedesse autonomia ai singoli paesi di perseguire le politiche economiche desiderate: diversamente dal Gold standard, che imponeva ai paesi aderenti una rigida disciplina, Keynes riteneva desiderabile che il sistema monetario internazionale fosse un fattore di “libertà” per le politiche economiche nazionali, non un elemento di freno o un vincolo stringente.</a:t>
            </a:r>
          </a:p>
          <a:p>
            <a:pPr marL="342900" lvl="0" indent="-342900">
              <a:buAutoNum type="arabicParenR"/>
            </a:pPr>
            <a:r>
              <a:rPr lang="it-IT" dirty="0"/>
              <a:t>Prevedere obblighi non solo nei confronti dei paesi in deficit, ma anche verso i paesi in surplus: se l’aggiustamento è imposto prevalentemente ai paesi in deficit esterno il sistema genera una tendenza deflazionistica. </a:t>
            </a:r>
          </a:p>
          <a:p>
            <a:pPr lvl="0"/>
            <a:r>
              <a:rPr lang="it-IT" dirty="0"/>
              <a:t>5) Non concedere a nessuna valuta specifica, e quindi a nessun paese, un ruolo dominante</a:t>
            </a:r>
          </a:p>
          <a:p>
            <a:pPr lvl="0"/>
            <a:r>
              <a:rPr lang="it-IT" dirty="0"/>
              <a:t>6) Riconoscimento della simmetria tra paesi: il problema di un paese in deficit è anche il problema di un paese in </a:t>
            </a:r>
          </a:p>
          <a:p>
            <a:pPr lvl="0"/>
            <a:r>
              <a:rPr lang="it-IT" dirty="0"/>
              <a:t>     surplus</a:t>
            </a:r>
          </a:p>
        </p:txBody>
      </p:sp>
      <p:sp>
        <p:nvSpPr>
          <p:cNvPr id="5" name="CasellaDiTesto 4">
            <a:extLst>
              <a:ext uri="{FF2B5EF4-FFF2-40B4-BE49-F238E27FC236}">
                <a16:creationId xmlns:a16="http://schemas.microsoft.com/office/drawing/2014/main" id="{C14B2043-2191-1F4D-AF87-9A48271B89CE}"/>
              </a:ext>
            </a:extLst>
          </p:cNvPr>
          <p:cNvSpPr txBox="1"/>
          <p:nvPr/>
        </p:nvSpPr>
        <p:spPr>
          <a:xfrm>
            <a:off x="510248" y="4302276"/>
            <a:ext cx="10818152" cy="2308324"/>
          </a:xfrm>
          <a:prstGeom prst="rect">
            <a:avLst/>
          </a:prstGeom>
          <a:noFill/>
        </p:spPr>
        <p:txBody>
          <a:bodyPr wrap="square" rtlCol="0">
            <a:spAutoFit/>
          </a:bodyPr>
          <a:lstStyle/>
          <a:p>
            <a:r>
              <a:rPr lang="it-IT" sz="2400" dirty="0">
                <a:solidFill>
                  <a:srgbClr val="FF0000"/>
                </a:solidFill>
              </a:rPr>
              <a:t>Quando c’è una mancanza di equilibrio nelle transazioni commerciali… l’onere dell’aggiustamento non dovrebbe ricadere, com’è avvenuto in passato, quasi totalmente sul Paese più debole, ossia il debitore</a:t>
            </a:r>
            <a:r>
              <a:rPr lang="it-IT" sz="2400" dirty="0"/>
              <a:t>. Il creditore può essere egualmente colpevole, può essere meno colpevole, ma può anche essere più colpevole. Ci piacerebbe avere un sistema che obbligasse tanto il Paese creditore quanto quello debitore a mantenere una giusta parità di bilancio  (Keynes)</a:t>
            </a:r>
          </a:p>
        </p:txBody>
      </p:sp>
    </p:spTree>
    <p:extLst>
      <p:ext uri="{BB962C8B-B14F-4D97-AF65-F5344CB8AC3E}">
        <p14:creationId xmlns:p14="http://schemas.microsoft.com/office/powerpoint/2010/main" val="139559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6311F2A0-722D-1D4C-A13A-4FACDF212615}"/>
              </a:ext>
            </a:extLst>
          </p:cNvPr>
          <p:cNvSpPr/>
          <p:nvPr/>
        </p:nvSpPr>
        <p:spPr>
          <a:xfrm>
            <a:off x="1844300" y="1534332"/>
            <a:ext cx="2975675" cy="216976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B5BD9DB6-BB12-2749-A074-60AC3C86D641}"/>
              </a:ext>
            </a:extLst>
          </p:cNvPr>
          <p:cNvSpPr txBox="1"/>
          <p:nvPr/>
        </p:nvSpPr>
        <p:spPr>
          <a:xfrm>
            <a:off x="2665708" y="2371241"/>
            <a:ext cx="1332855" cy="369332"/>
          </a:xfrm>
          <a:prstGeom prst="rect">
            <a:avLst/>
          </a:prstGeom>
          <a:noFill/>
        </p:spPr>
        <p:txBody>
          <a:bodyPr wrap="square" rtlCol="0">
            <a:spAutoFit/>
          </a:bodyPr>
          <a:lstStyle/>
          <a:p>
            <a:r>
              <a:rPr lang="it-IT" dirty="0"/>
              <a:t>Paese A</a:t>
            </a:r>
          </a:p>
        </p:txBody>
      </p:sp>
      <p:sp>
        <p:nvSpPr>
          <p:cNvPr id="4" name="Ovale 3">
            <a:extLst>
              <a:ext uri="{FF2B5EF4-FFF2-40B4-BE49-F238E27FC236}">
                <a16:creationId xmlns:a16="http://schemas.microsoft.com/office/drawing/2014/main" id="{DAE18A5C-1CEA-254C-A413-E98EF7947D51}"/>
              </a:ext>
            </a:extLst>
          </p:cNvPr>
          <p:cNvSpPr/>
          <p:nvPr/>
        </p:nvSpPr>
        <p:spPr>
          <a:xfrm>
            <a:off x="6847667" y="1624737"/>
            <a:ext cx="2975675" cy="216976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C2341003-3DF9-C042-B3B7-3FF9C039DC0F}"/>
              </a:ext>
            </a:extLst>
          </p:cNvPr>
          <p:cNvSpPr txBox="1"/>
          <p:nvPr/>
        </p:nvSpPr>
        <p:spPr>
          <a:xfrm>
            <a:off x="7622583" y="2523641"/>
            <a:ext cx="1332855" cy="369332"/>
          </a:xfrm>
          <a:prstGeom prst="rect">
            <a:avLst/>
          </a:prstGeom>
          <a:noFill/>
        </p:spPr>
        <p:txBody>
          <a:bodyPr wrap="square" rtlCol="0">
            <a:spAutoFit/>
          </a:bodyPr>
          <a:lstStyle/>
          <a:p>
            <a:r>
              <a:rPr lang="it-IT" dirty="0"/>
              <a:t>Paese B</a:t>
            </a:r>
          </a:p>
        </p:txBody>
      </p:sp>
      <p:cxnSp>
        <p:nvCxnSpPr>
          <p:cNvPr id="6" name="Connettore 2 5">
            <a:extLst>
              <a:ext uri="{FF2B5EF4-FFF2-40B4-BE49-F238E27FC236}">
                <a16:creationId xmlns:a16="http://schemas.microsoft.com/office/drawing/2014/main" id="{FBC554F1-2A70-9C44-9F31-95C0FDEA229A}"/>
              </a:ext>
            </a:extLst>
          </p:cNvPr>
          <p:cNvCxnSpPr/>
          <p:nvPr/>
        </p:nvCxnSpPr>
        <p:spPr>
          <a:xfrm>
            <a:off x="4742481" y="1642820"/>
            <a:ext cx="1425844" cy="1084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12C2A84C-0E19-AA48-867D-20C5CEB7DC83}"/>
              </a:ext>
            </a:extLst>
          </p:cNvPr>
          <p:cNvSpPr txBox="1"/>
          <p:nvPr/>
        </p:nvSpPr>
        <p:spPr>
          <a:xfrm>
            <a:off x="4711485" y="1146874"/>
            <a:ext cx="2185261" cy="369332"/>
          </a:xfrm>
          <a:prstGeom prst="rect">
            <a:avLst/>
          </a:prstGeom>
          <a:noFill/>
        </p:spPr>
        <p:txBody>
          <a:bodyPr wrap="square" rtlCol="0">
            <a:spAutoFit/>
          </a:bodyPr>
          <a:lstStyle/>
          <a:p>
            <a:r>
              <a:rPr lang="it-IT" dirty="0"/>
              <a:t>Esportazioni  A </a:t>
            </a:r>
            <a:r>
              <a:rPr lang="it-IT" dirty="0">
                <a:sym typeface="Wingdings" pitchFamily="2" charset="2"/>
              </a:rPr>
              <a:t> B</a:t>
            </a:r>
            <a:endParaRPr lang="it-IT" dirty="0"/>
          </a:p>
        </p:txBody>
      </p:sp>
      <p:cxnSp>
        <p:nvCxnSpPr>
          <p:cNvPr id="8" name="Connettore 2 7">
            <a:extLst>
              <a:ext uri="{FF2B5EF4-FFF2-40B4-BE49-F238E27FC236}">
                <a16:creationId xmlns:a16="http://schemas.microsoft.com/office/drawing/2014/main" id="{0B47107B-EE12-F84F-A2B6-AD33089464FE}"/>
              </a:ext>
            </a:extLst>
          </p:cNvPr>
          <p:cNvCxnSpPr/>
          <p:nvPr/>
        </p:nvCxnSpPr>
        <p:spPr>
          <a:xfrm flipH="1" flipV="1">
            <a:off x="5344331" y="2508142"/>
            <a:ext cx="962720" cy="38783"/>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06B687D-C017-E042-9D59-6004254A1BFE}"/>
              </a:ext>
            </a:extLst>
          </p:cNvPr>
          <p:cNvSpPr txBox="1"/>
          <p:nvPr/>
        </p:nvSpPr>
        <p:spPr>
          <a:xfrm>
            <a:off x="4817390" y="2601132"/>
            <a:ext cx="2185261" cy="369332"/>
          </a:xfrm>
          <a:prstGeom prst="rect">
            <a:avLst/>
          </a:prstGeom>
          <a:noFill/>
        </p:spPr>
        <p:txBody>
          <a:bodyPr wrap="square" rtlCol="0">
            <a:spAutoFit/>
          </a:bodyPr>
          <a:lstStyle/>
          <a:p>
            <a:r>
              <a:rPr lang="it-IT" dirty="0"/>
              <a:t>Importazioni B </a:t>
            </a:r>
            <a:r>
              <a:rPr lang="it-IT" dirty="0">
                <a:sym typeface="Wingdings" pitchFamily="2" charset="2"/>
              </a:rPr>
              <a:t> A</a:t>
            </a:r>
            <a:endParaRPr lang="it-IT" dirty="0"/>
          </a:p>
        </p:txBody>
      </p:sp>
      <p:sp>
        <p:nvSpPr>
          <p:cNvPr id="10" name="CasellaDiTesto 9">
            <a:extLst>
              <a:ext uri="{FF2B5EF4-FFF2-40B4-BE49-F238E27FC236}">
                <a16:creationId xmlns:a16="http://schemas.microsoft.com/office/drawing/2014/main" id="{DDA4F44D-693A-B944-88AE-E68044D46740}"/>
              </a:ext>
            </a:extLst>
          </p:cNvPr>
          <p:cNvSpPr txBox="1"/>
          <p:nvPr/>
        </p:nvSpPr>
        <p:spPr>
          <a:xfrm>
            <a:off x="8725545" y="3192651"/>
            <a:ext cx="2510726" cy="369332"/>
          </a:xfrm>
          <a:prstGeom prst="rect">
            <a:avLst/>
          </a:prstGeom>
          <a:solidFill>
            <a:schemeClr val="bg1"/>
          </a:solidFill>
        </p:spPr>
        <p:txBody>
          <a:bodyPr wrap="square" rtlCol="0">
            <a:spAutoFit/>
          </a:bodyPr>
          <a:lstStyle/>
          <a:p>
            <a:r>
              <a:rPr lang="it-IT" dirty="0"/>
              <a:t>B in deficit corrente</a:t>
            </a:r>
          </a:p>
        </p:txBody>
      </p:sp>
      <p:sp>
        <p:nvSpPr>
          <p:cNvPr id="11" name="CasellaDiTesto 10">
            <a:extLst>
              <a:ext uri="{FF2B5EF4-FFF2-40B4-BE49-F238E27FC236}">
                <a16:creationId xmlns:a16="http://schemas.microsoft.com/office/drawing/2014/main" id="{9F63B7FC-9A33-0345-9656-184512C68566}"/>
              </a:ext>
            </a:extLst>
          </p:cNvPr>
          <p:cNvSpPr txBox="1"/>
          <p:nvPr/>
        </p:nvSpPr>
        <p:spPr>
          <a:xfrm>
            <a:off x="418454" y="3345052"/>
            <a:ext cx="2833605" cy="369332"/>
          </a:xfrm>
          <a:prstGeom prst="rect">
            <a:avLst/>
          </a:prstGeom>
          <a:solidFill>
            <a:schemeClr val="bg1"/>
          </a:solidFill>
        </p:spPr>
        <p:txBody>
          <a:bodyPr wrap="square" rtlCol="0">
            <a:spAutoFit/>
          </a:bodyPr>
          <a:lstStyle/>
          <a:p>
            <a:r>
              <a:rPr lang="it-IT" dirty="0"/>
              <a:t>A in surplus corrente</a:t>
            </a:r>
          </a:p>
        </p:txBody>
      </p:sp>
      <p:sp>
        <p:nvSpPr>
          <p:cNvPr id="12" name="Rettangolo 11">
            <a:extLst>
              <a:ext uri="{FF2B5EF4-FFF2-40B4-BE49-F238E27FC236}">
                <a16:creationId xmlns:a16="http://schemas.microsoft.com/office/drawing/2014/main" id="{4D26A373-3AA7-4041-90E1-10FB580F988F}"/>
              </a:ext>
            </a:extLst>
          </p:cNvPr>
          <p:cNvSpPr/>
          <p:nvPr/>
        </p:nvSpPr>
        <p:spPr>
          <a:xfrm>
            <a:off x="4308529" y="4726983"/>
            <a:ext cx="3812583" cy="139484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F05D5168-0143-D147-9340-45FEDF00D7D0}"/>
              </a:ext>
            </a:extLst>
          </p:cNvPr>
          <p:cNvSpPr txBox="1"/>
          <p:nvPr/>
        </p:nvSpPr>
        <p:spPr>
          <a:xfrm>
            <a:off x="5067946" y="4819973"/>
            <a:ext cx="1921789" cy="369332"/>
          </a:xfrm>
          <a:prstGeom prst="rect">
            <a:avLst/>
          </a:prstGeom>
          <a:noFill/>
        </p:spPr>
        <p:txBody>
          <a:bodyPr wrap="square" rtlCol="0">
            <a:spAutoFit/>
          </a:bodyPr>
          <a:lstStyle/>
          <a:p>
            <a:r>
              <a:rPr lang="it-IT" b="1" dirty="0"/>
              <a:t>Clearing </a:t>
            </a:r>
            <a:r>
              <a:rPr lang="it-IT" b="1" dirty="0" err="1"/>
              <a:t>Union</a:t>
            </a:r>
            <a:endParaRPr lang="it-IT" b="1" dirty="0"/>
          </a:p>
        </p:txBody>
      </p:sp>
      <p:cxnSp>
        <p:nvCxnSpPr>
          <p:cNvPr id="14" name="Connettore 2 13">
            <a:extLst>
              <a:ext uri="{FF2B5EF4-FFF2-40B4-BE49-F238E27FC236}">
                <a16:creationId xmlns:a16="http://schemas.microsoft.com/office/drawing/2014/main" id="{FE9C497E-3920-CC4B-BCB9-D3CD058E95C9}"/>
              </a:ext>
            </a:extLst>
          </p:cNvPr>
          <p:cNvCxnSpPr/>
          <p:nvPr/>
        </p:nvCxnSpPr>
        <p:spPr>
          <a:xfrm>
            <a:off x="4429932" y="3593024"/>
            <a:ext cx="777499" cy="96347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D7FD7E03-ED56-6445-A26E-32C34A97D751}"/>
              </a:ext>
            </a:extLst>
          </p:cNvPr>
          <p:cNvSpPr txBox="1"/>
          <p:nvPr/>
        </p:nvSpPr>
        <p:spPr>
          <a:xfrm>
            <a:off x="3704095" y="3797085"/>
            <a:ext cx="3084162" cy="369332"/>
          </a:xfrm>
          <a:prstGeom prst="rect">
            <a:avLst/>
          </a:prstGeom>
          <a:solidFill>
            <a:schemeClr val="bg1"/>
          </a:solidFill>
        </p:spPr>
        <p:txBody>
          <a:bodyPr wrap="square" rtlCol="0">
            <a:spAutoFit/>
          </a:bodyPr>
          <a:lstStyle/>
          <a:p>
            <a:r>
              <a:rPr lang="it-IT" dirty="0"/>
              <a:t>Accredito di A verso la CU</a:t>
            </a:r>
          </a:p>
        </p:txBody>
      </p:sp>
      <p:cxnSp>
        <p:nvCxnSpPr>
          <p:cNvPr id="16" name="Connettore 2 15">
            <a:extLst>
              <a:ext uri="{FF2B5EF4-FFF2-40B4-BE49-F238E27FC236}">
                <a16:creationId xmlns:a16="http://schemas.microsoft.com/office/drawing/2014/main" id="{F90D8745-63E5-664D-A73F-06ECC368E07D}"/>
              </a:ext>
            </a:extLst>
          </p:cNvPr>
          <p:cNvCxnSpPr/>
          <p:nvPr/>
        </p:nvCxnSpPr>
        <p:spPr>
          <a:xfrm flipV="1">
            <a:off x="8335505" y="3843580"/>
            <a:ext cx="591519" cy="109779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17A10A79-9D60-6349-9FBD-234CA7795BE6}"/>
              </a:ext>
            </a:extLst>
          </p:cNvPr>
          <p:cNvSpPr txBox="1"/>
          <p:nvPr/>
        </p:nvSpPr>
        <p:spPr>
          <a:xfrm>
            <a:off x="7855058" y="4181960"/>
            <a:ext cx="3084162" cy="369332"/>
          </a:xfrm>
          <a:prstGeom prst="rect">
            <a:avLst/>
          </a:prstGeom>
          <a:solidFill>
            <a:schemeClr val="bg1"/>
          </a:solidFill>
        </p:spPr>
        <p:txBody>
          <a:bodyPr wrap="square" rtlCol="0">
            <a:spAutoFit/>
          </a:bodyPr>
          <a:lstStyle/>
          <a:p>
            <a:r>
              <a:rPr lang="it-IT" dirty="0"/>
              <a:t>B si indebita con la CU</a:t>
            </a:r>
          </a:p>
        </p:txBody>
      </p:sp>
      <p:sp>
        <p:nvSpPr>
          <p:cNvPr id="18" name="CasellaDiTesto 17">
            <a:extLst>
              <a:ext uri="{FF2B5EF4-FFF2-40B4-BE49-F238E27FC236}">
                <a16:creationId xmlns:a16="http://schemas.microsoft.com/office/drawing/2014/main" id="{B1F36D3D-5629-2E42-8314-2E9861561638}"/>
              </a:ext>
            </a:extLst>
          </p:cNvPr>
          <p:cNvSpPr txBox="1"/>
          <p:nvPr/>
        </p:nvSpPr>
        <p:spPr>
          <a:xfrm>
            <a:off x="495947" y="4479010"/>
            <a:ext cx="2774196" cy="1754326"/>
          </a:xfrm>
          <a:prstGeom prst="rect">
            <a:avLst/>
          </a:prstGeom>
          <a:noFill/>
        </p:spPr>
        <p:txBody>
          <a:bodyPr wrap="square" rtlCol="0">
            <a:spAutoFit/>
          </a:bodyPr>
          <a:lstStyle/>
          <a:p>
            <a:r>
              <a:rPr lang="it-IT" dirty="0"/>
              <a:t>Finché A è in surplus la CU può finanziare </a:t>
            </a:r>
            <a:r>
              <a:rPr lang="it-IT" dirty="0" err="1"/>
              <a:t>B…</a:t>
            </a:r>
            <a:endParaRPr lang="it-IT" dirty="0"/>
          </a:p>
          <a:p>
            <a:r>
              <a:rPr lang="it-IT" dirty="0"/>
              <a:t>Se A ritira i fondi per spenderli, B riduce il deficit </a:t>
            </a:r>
          </a:p>
          <a:p>
            <a:r>
              <a:rPr lang="it-IT" dirty="0"/>
              <a:t>La CU non resta mai senza risorse!</a:t>
            </a:r>
          </a:p>
        </p:txBody>
      </p:sp>
      <p:sp>
        <p:nvSpPr>
          <p:cNvPr id="19" name="CasellaDiTesto 18">
            <a:extLst>
              <a:ext uri="{FF2B5EF4-FFF2-40B4-BE49-F238E27FC236}">
                <a16:creationId xmlns:a16="http://schemas.microsoft.com/office/drawing/2014/main" id="{3F21ABA0-1B2F-684B-AEA6-5BB0D9E57F0A}"/>
              </a:ext>
            </a:extLst>
          </p:cNvPr>
          <p:cNvSpPr txBox="1"/>
          <p:nvPr/>
        </p:nvSpPr>
        <p:spPr>
          <a:xfrm>
            <a:off x="310417" y="139924"/>
            <a:ext cx="10740324" cy="923330"/>
          </a:xfrm>
          <a:prstGeom prst="rect">
            <a:avLst/>
          </a:prstGeom>
          <a:noFill/>
        </p:spPr>
        <p:txBody>
          <a:bodyPr wrap="square" rtlCol="0">
            <a:spAutoFit/>
          </a:bodyPr>
          <a:lstStyle/>
          <a:p>
            <a:r>
              <a:rPr lang="it-IT" dirty="0"/>
              <a:t>Per favorire l’equilibrio del sistema senza obbligare i paesi ad aggiustamenti onerosi nel breve periodo, Keynes immagina un sistema di «finanziamento» degli squilibri automatico e simmetrico </a:t>
            </a:r>
            <a:r>
              <a:rPr lang="it-IT" b="1" dirty="0">
                <a:sym typeface="Wingdings" pitchFamily="2" charset="2"/>
              </a:rPr>
              <a:t> Clearing Union: il paese in surplus acquisisce un credito verso la CU che lo usa per finanziare il deficit dell’altro paese</a:t>
            </a:r>
            <a:endParaRPr lang="it-IT" b="1" dirty="0"/>
          </a:p>
        </p:txBody>
      </p:sp>
    </p:spTree>
    <p:extLst>
      <p:ext uri="{BB962C8B-B14F-4D97-AF65-F5344CB8AC3E}">
        <p14:creationId xmlns:p14="http://schemas.microsoft.com/office/powerpoint/2010/main" val="363760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FB82807-748B-0344-8C0E-53D068EC5289}"/>
              </a:ext>
            </a:extLst>
          </p:cNvPr>
          <p:cNvPicPr>
            <a:picLocks noChangeAspect="1"/>
          </p:cNvPicPr>
          <p:nvPr/>
        </p:nvPicPr>
        <p:blipFill>
          <a:blip r:embed="rId2"/>
          <a:stretch>
            <a:fillRect/>
          </a:stretch>
        </p:blipFill>
        <p:spPr>
          <a:xfrm>
            <a:off x="508000" y="635000"/>
            <a:ext cx="6940550" cy="3324329"/>
          </a:xfrm>
          <a:prstGeom prst="rect">
            <a:avLst/>
          </a:prstGeom>
        </p:spPr>
      </p:pic>
      <p:sp>
        <p:nvSpPr>
          <p:cNvPr id="3" name="CasellaDiTesto 2">
            <a:extLst>
              <a:ext uri="{FF2B5EF4-FFF2-40B4-BE49-F238E27FC236}">
                <a16:creationId xmlns:a16="http://schemas.microsoft.com/office/drawing/2014/main" id="{6DE18743-1C33-304B-8C87-787C4A73EC57}"/>
              </a:ext>
            </a:extLst>
          </p:cNvPr>
          <p:cNvSpPr txBox="1"/>
          <p:nvPr/>
        </p:nvSpPr>
        <p:spPr>
          <a:xfrm>
            <a:off x="316706" y="4632215"/>
            <a:ext cx="11042249" cy="2031325"/>
          </a:xfrm>
          <a:prstGeom prst="rect">
            <a:avLst/>
          </a:prstGeom>
          <a:noFill/>
        </p:spPr>
        <p:txBody>
          <a:bodyPr wrap="square" rtlCol="0">
            <a:spAutoFit/>
          </a:bodyPr>
          <a:lstStyle/>
          <a:p>
            <a:r>
              <a:rPr lang="it-IT" dirty="0"/>
              <a:t>Il piano non richiede che gli Stati Uniti o qualsiasi altro paese versino un solo dollaro che essi stessi non scelgano di impiegare in qualsiasi altro modo. </a:t>
            </a:r>
            <a:r>
              <a:rPr lang="it-IT" dirty="0">
                <a:solidFill>
                  <a:srgbClr val="FF0000"/>
                </a:solidFill>
              </a:rPr>
              <a:t>Lo spirito della proposta è che se un paese ha un saldo esterno favorevole che non impiega per acquistare merci o servizi o per fare investimenti all’estero, il saldo rimane a disposizione della Clearing Union</a:t>
            </a:r>
            <a:r>
              <a:rPr lang="it-IT" dirty="0"/>
              <a:t>, non permanentemente, ma solo fintantoché il paese sceglie  di lasciarlo inutilizzato. Non c’è nessun onere sul paese creditore; si tratta in effetti di una facilitazione perché permette a quel paese di mantenere i suoi scambi senza disturbi per tutto il tempo in cui il paese giudichi conveniente mantenere un ritardo tra i pagamenti e gli incassi. (Keynes, 1943)</a:t>
            </a:r>
          </a:p>
        </p:txBody>
      </p:sp>
      <p:sp>
        <p:nvSpPr>
          <p:cNvPr id="4" name="CasellaDiTesto 3">
            <a:extLst>
              <a:ext uri="{FF2B5EF4-FFF2-40B4-BE49-F238E27FC236}">
                <a16:creationId xmlns:a16="http://schemas.microsoft.com/office/drawing/2014/main" id="{6AC27128-869F-A84E-A1EF-3B0B621CB582}"/>
              </a:ext>
            </a:extLst>
          </p:cNvPr>
          <p:cNvSpPr txBox="1"/>
          <p:nvPr/>
        </p:nvSpPr>
        <p:spPr>
          <a:xfrm>
            <a:off x="7448550" y="489226"/>
            <a:ext cx="3910405" cy="2585323"/>
          </a:xfrm>
          <a:prstGeom prst="rect">
            <a:avLst/>
          </a:prstGeom>
          <a:noFill/>
        </p:spPr>
        <p:txBody>
          <a:bodyPr wrap="square" rtlCol="0">
            <a:spAutoFit/>
          </a:bodyPr>
          <a:lstStyle/>
          <a:p>
            <a:r>
              <a:rPr lang="it-IT" dirty="0"/>
              <a:t>Il sistema prevede che il paese B prenda a prestito dalla CU ad un tasso d’interesse, ma </a:t>
            </a:r>
            <a:r>
              <a:rPr lang="it-IT" b="1" dirty="0"/>
              <a:t>senza condizioni </a:t>
            </a:r>
            <a:r>
              <a:rPr lang="it-IT" dirty="0"/>
              <a:t>(per non violare l’autonomia delle scelte di politica economica); Keynes suggerisce che anche il paese A in surplus paghi un interesse per detenere fondi nella CU, allo scopo di incoraggiarlo a spendere nelle importazioni dagli altri paesi.</a:t>
            </a:r>
          </a:p>
        </p:txBody>
      </p:sp>
    </p:spTree>
    <p:extLst>
      <p:ext uri="{BB962C8B-B14F-4D97-AF65-F5344CB8AC3E}">
        <p14:creationId xmlns:p14="http://schemas.microsoft.com/office/powerpoint/2010/main" val="354066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409FFE9-1004-794F-8777-AFCD054662D8}"/>
              </a:ext>
            </a:extLst>
          </p:cNvPr>
          <p:cNvSpPr txBox="1"/>
          <p:nvPr/>
        </p:nvSpPr>
        <p:spPr>
          <a:xfrm>
            <a:off x="203200" y="208355"/>
            <a:ext cx="11345333" cy="1569660"/>
          </a:xfrm>
          <a:prstGeom prst="rect">
            <a:avLst/>
          </a:prstGeom>
          <a:noFill/>
        </p:spPr>
        <p:txBody>
          <a:bodyPr wrap="square" rtlCol="0">
            <a:spAutoFit/>
          </a:bodyPr>
          <a:lstStyle/>
          <a:p>
            <a:r>
              <a:rPr lang="it-IT" sz="2400" dirty="0"/>
              <a:t>L’idea della CU era quella di assicurare un </a:t>
            </a:r>
            <a:r>
              <a:rPr lang="it-IT" sz="2400" u="sng" dirty="0"/>
              <a:t>aggiustamento quanto più possibile simmetrico </a:t>
            </a:r>
            <a:r>
              <a:rPr lang="it-IT" sz="2400" dirty="0"/>
              <a:t>degli squilibri internazionali </a:t>
            </a:r>
            <a:r>
              <a:rPr lang="it-IT" sz="2400" dirty="0">
                <a:sym typeface="Wingdings" pitchFamily="2" charset="2"/>
              </a:rPr>
              <a:t> anche i paesi in surplus avrebbero dovuto contribuire all’equilibrio  un paese che avesse visto crescere il proprio credito presso la CU sarebbe stato spinto a porvi rimedio (ad es., aumentando le importazioni dagli altri paesi)</a:t>
            </a:r>
            <a:endParaRPr lang="it-IT" sz="2400" dirty="0"/>
          </a:p>
        </p:txBody>
      </p:sp>
      <p:sp>
        <p:nvSpPr>
          <p:cNvPr id="3" name="CasellaDiTesto 2">
            <a:extLst>
              <a:ext uri="{FF2B5EF4-FFF2-40B4-BE49-F238E27FC236}">
                <a16:creationId xmlns:a16="http://schemas.microsoft.com/office/drawing/2014/main" id="{70097EB4-D6F9-DE48-B1B7-BB915B341B29}"/>
              </a:ext>
            </a:extLst>
          </p:cNvPr>
          <p:cNvSpPr txBox="1"/>
          <p:nvPr/>
        </p:nvSpPr>
        <p:spPr>
          <a:xfrm>
            <a:off x="203200" y="1901689"/>
            <a:ext cx="11710504" cy="4893647"/>
          </a:xfrm>
          <a:prstGeom prst="rect">
            <a:avLst/>
          </a:prstGeom>
          <a:noFill/>
          <a:ln>
            <a:noFill/>
          </a:ln>
        </p:spPr>
        <p:txBody>
          <a:bodyPr wrap="square" rtlCol="0">
            <a:spAutoFit/>
          </a:bodyPr>
          <a:lstStyle/>
          <a:p>
            <a:r>
              <a:rPr lang="it-IT" sz="2400" dirty="0"/>
              <a:t>Il principio che tanto i paesi in surplus quanto i paesi in deficit hanno la responsabilità di cooperare per rimuovere gli squilibri fu comunque incorporato nello statuto del FMI non nella versione della CU, bensì nella </a:t>
            </a:r>
            <a:r>
              <a:rPr lang="it-IT" sz="2400" b="1" dirty="0"/>
              <a:t>clausola della valuta scarsa</a:t>
            </a:r>
            <a:endParaRPr lang="it-IT" sz="2400" dirty="0"/>
          </a:p>
          <a:p>
            <a:r>
              <a:rPr lang="it-IT" sz="2400" i="1" dirty="0"/>
              <a:t>Una valuta è scarsa quando la sua disponibilità non è sufficiente per l’ordinato funzionamento del sistema </a:t>
            </a:r>
            <a:r>
              <a:rPr lang="it-IT" sz="2400" dirty="0">
                <a:sym typeface="Wingdings" pitchFamily="2" charset="2"/>
              </a:rPr>
              <a:t> se il paese A mantiene un persistente surplus di bilancia corrente, gli altri paesi hanno bisogno della valuta di A e la loro domanda la rende scarsa: in questo caso il FMI avrebbe potuto razionare la valuta del paese A e permettere agli altri paesi di attuare politiche discriminatorie verso le esportazioni di A.</a:t>
            </a:r>
          </a:p>
          <a:p>
            <a:r>
              <a:rPr lang="it-IT" sz="2400" dirty="0">
                <a:sym typeface="Wingdings" pitchFamily="2" charset="2"/>
              </a:rPr>
              <a:t>Keynes pensava che la clausola fosse abbastanza stringente da far sì che nessun paese avrebbe voluto accumulare ingenti surplus per timore di ritorsioni: in realtà la clausola non venne mai invocata e fu rimossa nel 1961, sostituita da accordi che permettevano ai paesi in surplus di prestare ai paesi in deficit evitando che la loro valuta diventasse tecnicamente scarsa</a:t>
            </a:r>
            <a:endParaRPr lang="it-IT" sz="2400" dirty="0"/>
          </a:p>
        </p:txBody>
      </p:sp>
      <p:cxnSp>
        <p:nvCxnSpPr>
          <p:cNvPr id="5" name="Connettore 1 4">
            <a:extLst>
              <a:ext uri="{FF2B5EF4-FFF2-40B4-BE49-F238E27FC236}">
                <a16:creationId xmlns:a16="http://schemas.microsoft.com/office/drawing/2014/main" id="{9483C95B-67B8-F14E-B4C8-5A162CF2E235}"/>
              </a:ext>
            </a:extLst>
          </p:cNvPr>
          <p:cNvCxnSpPr/>
          <p:nvPr/>
        </p:nvCxnSpPr>
        <p:spPr>
          <a:xfrm>
            <a:off x="4605867" y="3031067"/>
            <a:ext cx="347133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4ABA758-5EBF-3244-A253-F0C3F2BBB0D9}"/>
              </a:ext>
            </a:extLst>
          </p:cNvPr>
          <p:cNvSpPr txBox="1"/>
          <p:nvPr/>
        </p:nvSpPr>
        <p:spPr>
          <a:xfrm>
            <a:off x="198781" y="159026"/>
            <a:ext cx="11582402" cy="923330"/>
          </a:xfrm>
          <a:prstGeom prst="rect">
            <a:avLst/>
          </a:prstGeom>
          <a:noFill/>
        </p:spPr>
        <p:txBody>
          <a:bodyPr wrap="square" rtlCol="0">
            <a:spAutoFit/>
          </a:bodyPr>
          <a:lstStyle/>
          <a:p>
            <a:r>
              <a:rPr lang="it-IT" dirty="0"/>
              <a:t>Dal 2001 la Germania ha mantenuto continui e crescenti surplus di conto corrente</a:t>
            </a:r>
          </a:p>
          <a:p>
            <a:r>
              <a:rPr lang="it-IT" dirty="0"/>
              <a:t>Le procedure europee per gli squilibri eccessivi prevedono meccanismi di allerta sui deficit di conto corrente (quando &gt; 4% del </a:t>
            </a:r>
            <a:r>
              <a:rPr lang="it-IT" dirty="0" err="1"/>
              <a:t>pil</a:t>
            </a:r>
            <a:r>
              <a:rPr lang="it-IT" dirty="0"/>
              <a:t>) e sui surplus (quando &gt; 6% del </a:t>
            </a:r>
            <a:r>
              <a:rPr lang="it-IT" dirty="0" err="1"/>
              <a:t>pil</a:t>
            </a:r>
            <a:r>
              <a:rPr lang="it-IT" dirty="0"/>
              <a:t>)</a:t>
            </a:r>
          </a:p>
        </p:txBody>
      </p:sp>
      <p:pic>
        <p:nvPicPr>
          <p:cNvPr id="5" name="Immagine 4">
            <a:extLst>
              <a:ext uri="{FF2B5EF4-FFF2-40B4-BE49-F238E27FC236}">
                <a16:creationId xmlns:a16="http://schemas.microsoft.com/office/drawing/2014/main" id="{C84B7D8D-16E5-49C4-9E0D-FA44F08CCFBC}"/>
              </a:ext>
            </a:extLst>
          </p:cNvPr>
          <p:cNvPicPr>
            <a:picLocks noChangeAspect="1"/>
          </p:cNvPicPr>
          <p:nvPr/>
        </p:nvPicPr>
        <p:blipFill>
          <a:blip r:embed="rId2"/>
          <a:stretch>
            <a:fillRect/>
          </a:stretch>
        </p:blipFill>
        <p:spPr>
          <a:xfrm>
            <a:off x="198781" y="1191758"/>
            <a:ext cx="7391399" cy="5507216"/>
          </a:xfrm>
          <a:prstGeom prst="rect">
            <a:avLst/>
          </a:prstGeom>
        </p:spPr>
      </p:pic>
      <p:pic>
        <p:nvPicPr>
          <p:cNvPr id="6" name="Immagine 5">
            <a:extLst>
              <a:ext uri="{FF2B5EF4-FFF2-40B4-BE49-F238E27FC236}">
                <a16:creationId xmlns:a16="http://schemas.microsoft.com/office/drawing/2014/main" id="{58C7CD42-58B3-40BE-BFCC-A61CA1CF9EA4}"/>
              </a:ext>
            </a:extLst>
          </p:cNvPr>
          <p:cNvPicPr>
            <a:picLocks noChangeAspect="1"/>
          </p:cNvPicPr>
          <p:nvPr/>
        </p:nvPicPr>
        <p:blipFill>
          <a:blip r:embed="rId3"/>
          <a:stretch>
            <a:fillRect/>
          </a:stretch>
        </p:blipFill>
        <p:spPr>
          <a:xfrm>
            <a:off x="6405033" y="2431570"/>
            <a:ext cx="5659027" cy="3393495"/>
          </a:xfrm>
          <a:prstGeom prst="rect">
            <a:avLst/>
          </a:prstGeom>
        </p:spPr>
      </p:pic>
      <p:cxnSp>
        <p:nvCxnSpPr>
          <p:cNvPr id="8" name="Connettore diritto 7">
            <a:extLst>
              <a:ext uri="{FF2B5EF4-FFF2-40B4-BE49-F238E27FC236}">
                <a16:creationId xmlns:a16="http://schemas.microsoft.com/office/drawing/2014/main" id="{F892FBB0-AC90-4600-8154-F3724763D880}"/>
              </a:ext>
            </a:extLst>
          </p:cNvPr>
          <p:cNvCxnSpPr/>
          <p:nvPr/>
        </p:nvCxnSpPr>
        <p:spPr>
          <a:xfrm>
            <a:off x="6853767" y="3429000"/>
            <a:ext cx="5058833"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85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1E69A29-F3A1-3643-B300-DB3AAF073653}"/>
              </a:ext>
            </a:extLst>
          </p:cNvPr>
          <p:cNvPicPr>
            <a:picLocks noChangeAspect="1" noChangeArrowheads="1"/>
          </p:cNvPicPr>
          <p:nvPr/>
        </p:nvPicPr>
        <p:blipFill>
          <a:blip r:embed="rId2" cstate="print"/>
          <a:srcRect/>
          <a:stretch>
            <a:fillRect/>
          </a:stretch>
        </p:blipFill>
        <p:spPr bwMode="auto">
          <a:xfrm>
            <a:off x="186587" y="180351"/>
            <a:ext cx="6180346" cy="3971696"/>
          </a:xfrm>
          <a:prstGeom prst="rect">
            <a:avLst/>
          </a:prstGeom>
          <a:noFill/>
          <a:ln w="9525">
            <a:noFill/>
            <a:miter lim="800000"/>
            <a:headEnd/>
            <a:tailEnd/>
          </a:ln>
        </p:spPr>
      </p:pic>
      <p:pic>
        <p:nvPicPr>
          <p:cNvPr id="3" name="Picture 2">
            <a:extLst>
              <a:ext uri="{FF2B5EF4-FFF2-40B4-BE49-F238E27FC236}">
                <a16:creationId xmlns:a16="http://schemas.microsoft.com/office/drawing/2014/main" id="{8C7A55D7-5CEF-2446-B607-DD9F68575262}"/>
              </a:ext>
            </a:extLst>
          </p:cNvPr>
          <p:cNvPicPr>
            <a:picLocks noChangeAspect="1" noChangeArrowheads="1"/>
          </p:cNvPicPr>
          <p:nvPr/>
        </p:nvPicPr>
        <p:blipFill>
          <a:blip r:embed="rId3" cstate="print"/>
          <a:srcRect/>
          <a:stretch>
            <a:fillRect/>
          </a:stretch>
        </p:blipFill>
        <p:spPr bwMode="auto">
          <a:xfrm>
            <a:off x="5983099" y="2336800"/>
            <a:ext cx="6208901" cy="4385733"/>
          </a:xfrm>
          <a:prstGeom prst="rect">
            <a:avLst/>
          </a:prstGeom>
          <a:noFill/>
          <a:ln w="9525">
            <a:noFill/>
            <a:miter lim="800000"/>
            <a:headEnd/>
            <a:tailEnd/>
          </a:ln>
        </p:spPr>
      </p:pic>
      <p:sp>
        <p:nvSpPr>
          <p:cNvPr id="4" name="CasellaDiTesto 3">
            <a:extLst>
              <a:ext uri="{FF2B5EF4-FFF2-40B4-BE49-F238E27FC236}">
                <a16:creationId xmlns:a16="http://schemas.microsoft.com/office/drawing/2014/main" id="{4AE7C4D5-0D65-EC46-97B3-AA51B69199D5}"/>
              </a:ext>
            </a:extLst>
          </p:cNvPr>
          <p:cNvSpPr txBox="1"/>
          <p:nvPr/>
        </p:nvSpPr>
        <p:spPr>
          <a:xfrm>
            <a:off x="6790267" y="180351"/>
            <a:ext cx="4436533" cy="369332"/>
          </a:xfrm>
          <a:prstGeom prst="rect">
            <a:avLst/>
          </a:prstGeom>
          <a:noFill/>
        </p:spPr>
        <p:txBody>
          <a:bodyPr wrap="square" rtlCol="0">
            <a:spAutoFit/>
          </a:bodyPr>
          <a:lstStyle/>
          <a:p>
            <a:r>
              <a:rPr lang="it-IT" dirty="0"/>
              <a:t>La simmetria Italia-Germania</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4B1CCD7E-93AD-1D43-A89E-798A5FA9C3B5}"/>
                  </a:ext>
                </a:extLst>
              </p:cNvPr>
              <p:cNvSpPr txBox="1"/>
              <p:nvPr/>
            </p:nvSpPr>
            <p:spPr>
              <a:xfrm>
                <a:off x="7772740" y="1132343"/>
                <a:ext cx="1859163" cy="276999"/>
              </a:xfrm>
              <a:prstGeom prst="rect">
                <a:avLst/>
              </a:prstGeom>
              <a:noFill/>
            </p:spPr>
            <p:txBody>
              <a:bodyPr wrap="none" lIns="0" tIns="0" rIns="0" bIns="0" rtlCol="0">
                <a:spAutoFit/>
              </a:bodyPr>
              <a:lstStyle/>
              <a:p>
                <a14:m>
                  <m:oMath xmlns:m="http://schemas.openxmlformats.org/officeDocument/2006/math">
                    <m:r>
                      <a:rPr lang="it-IT" b="0" i="1" smtClean="0">
                        <a:latin typeface="Cambria Math" panose="02040503050406030204" pitchFamily="18" charset="0"/>
                      </a:rPr>
                      <m:t>𝐶𝐴</m:t>
                    </m:r>
                    <m:r>
                      <a:rPr lang="it-IT" b="0" i="1" smtClean="0">
                        <a:latin typeface="Cambria Math" panose="02040503050406030204" pitchFamily="18" charset="0"/>
                      </a:rPr>
                      <m:t>=(</m:t>
                    </m:r>
                    <m:r>
                      <a:rPr lang="it-IT" b="0" i="1" smtClean="0">
                        <a:latin typeface="Cambria Math" panose="02040503050406030204" pitchFamily="18" charset="0"/>
                      </a:rPr>
                      <m:t>𝑆𝑃</m:t>
                    </m:r>
                  </m:oMath>
                </a14:m>
                <a:r>
                  <a:rPr lang="it-IT" dirty="0"/>
                  <a:t> </a:t>
                </a:r>
                <a14:m>
                  <m:oMath xmlns:m="http://schemas.openxmlformats.org/officeDocument/2006/math">
                    <m:r>
                      <a:rPr lang="it-IT" i="1">
                        <a:latin typeface="Cambria Math" panose="02040503050406030204" pitchFamily="18" charset="0"/>
                      </a:rPr>
                      <m:t>−</m:t>
                    </m:r>
                    <m:r>
                      <a:rPr lang="it-IT" i="1">
                        <a:latin typeface="Cambria Math" panose="02040503050406030204" pitchFamily="18" charset="0"/>
                      </a:rPr>
                      <m:t>𝐼</m:t>
                    </m:r>
                    <m:r>
                      <a:rPr lang="it-IT" b="0" i="1" smtClean="0">
                        <a:latin typeface="Cambria Math" panose="02040503050406030204" pitchFamily="18" charset="0"/>
                      </a:rPr>
                      <m:t>)</m:t>
                    </m:r>
                    <m:r>
                      <a:rPr lang="it-IT" i="1">
                        <a:latin typeface="Cambria Math" panose="02040503050406030204" pitchFamily="18" charset="0"/>
                      </a:rPr>
                      <m:t> </m:t>
                    </m:r>
                  </m:oMath>
                </a14:m>
                <a:r>
                  <a:rPr lang="it-IT" dirty="0"/>
                  <a:t>+ </a:t>
                </a:r>
                <a14:m>
                  <m:oMath xmlns:m="http://schemas.openxmlformats.org/officeDocument/2006/math">
                    <m:r>
                      <a:rPr lang="it-IT" i="1">
                        <a:latin typeface="Cambria Math" panose="02040503050406030204" pitchFamily="18" charset="0"/>
                      </a:rPr>
                      <m:t>𝑆</m:t>
                    </m:r>
                    <m:r>
                      <a:rPr lang="it-IT" b="0" i="1" baseline="-25000" smtClean="0">
                        <a:latin typeface="Cambria Math" panose="02040503050406030204" pitchFamily="18" charset="0"/>
                      </a:rPr>
                      <m:t>𝐺</m:t>
                    </m:r>
                    <m:r>
                      <a:rPr lang="it-IT" b="0" i="1" baseline="-25000" smtClean="0">
                        <a:latin typeface="Cambria Math" panose="02040503050406030204" pitchFamily="18" charset="0"/>
                      </a:rPr>
                      <m:t> </m:t>
                    </m:r>
                  </m:oMath>
                </a14:m>
                <a:r>
                  <a:rPr lang="it-IT" dirty="0"/>
                  <a:t> </a:t>
                </a:r>
              </a:p>
            </p:txBody>
          </p:sp>
        </mc:Choice>
        <mc:Fallback xmlns="">
          <p:sp>
            <p:nvSpPr>
              <p:cNvPr id="5" name="CasellaDiTesto 4">
                <a:extLst>
                  <a:ext uri="{FF2B5EF4-FFF2-40B4-BE49-F238E27FC236}">
                    <a16:creationId xmlns:a16="http://schemas.microsoft.com/office/drawing/2014/main" id="{4B1CCD7E-93AD-1D43-A89E-798A5FA9C3B5}"/>
                  </a:ext>
                </a:extLst>
              </p:cNvPr>
              <p:cNvSpPr txBox="1">
                <a:spLocks noRot="1" noChangeAspect="1" noMove="1" noResize="1" noEditPoints="1" noAdjustHandles="1" noChangeArrowheads="1" noChangeShapeType="1" noTextEdit="1"/>
              </p:cNvSpPr>
              <p:nvPr/>
            </p:nvSpPr>
            <p:spPr>
              <a:xfrm>
                <a:off x="7772740" y="1132343"/>
                <a:ext cx="1859163" cy="276999"/>
              </a:xfrm>
              <a:prstGeom prst="rect">
                <a:avLst/>
              </a:prstGeom>
              <a:blipFill>
                <a:blip r:embed="rId4"/>
                <a:stretch>
                  <a:fillRect l="-4795" t="-21739" r="-2740" b="-47826"/>
                </a:stretch>
              </a:blipFill>
            </p:spPr>
            <p:txBody>
              <a:bodyPr/>
              <a:lstStyle/>
              <a:p>
                <a:r>
                  <a:rPr lang="it-IT">
                    <a:noFill/>
                  </a:rPr>
                  <a:t> </a:t>
                </a:r>
              </a:p>
            </p:txBody>
          </p:sp>
        </mc:Fallback>
      </mc:AlternateContent>
      <p:sp>
        <p:nvSpPr>
          <p:cNvPr id="6" name="CasellaDiTesto 5">
            <a:extLst>
              <a:ext uri="{FF2B5EF4-FFF2-40B4-BE49-F238E27FC236}">
                <a16:creationId xmlns:a16="http://schemas.microsoft.com/office/drawing/2014/main" id="{C61197C4-E1A6-434C-A16B-97872404293A}"/>
              </a:ext>
            </a:extLst>
          </p:cNvPr>
          <p:cNvSpPr txBox="1"/>
          <p:nvPr/>
        </p:nvSpPr>
        <p:spPr>
          <a:xfrm>
            <a:off x="6244577" y="1413470"/>
            <a:ext cx="3283974" cy="369332"/>
          </a:xfrm>
          <a:prstGeom prst="rect">
            <a:avLst/>
          </a:prstGeom>
          <a:noFill/>
        </p:spPr>
        <p:txBody>
          <a:bodyPr wrap="square" rtlCol="0">
            <a:spAutoFit/>
          </a:bodyPr>
          <a:lstStyle/>
          <a:p>
            <a:r>
              <a:rPr lang="it-IT" dirty="0"/>
              <a:t>Saldo del settore privato</a:t>
            </a:r>
          </a:p>
        </p:txBody>
      </p:sp>
      <p:sp>
        <p:nvSpPr>
          <p:cNvPr id="7" name="CasellaDiTesto 6">
            <a:extLst>
              <a:ext uri="{FF2B5EF4-FFF2-40B4-BE49-F238E27FC236}">
                <a16:creationId xmlns:a16="http://schemas.microsoft.com/office/drawing/2014/main" id="{F81086DF-F82E-5F43-98A3-E4DB53B54859}"/>
              </a:ext>
            </a:extLst>
          </p:cNvPr>
          <p:cNvSpPr txBox="1"/>
          <p:nvPr/>
        </p:nvSpPr>
        <p:spPr>
          <a:xfrm>
            <a:off x="8456897" y="1891530"/>
            <a:ext cx="3283974" cy="369332"/>
          </a:xfrm>
          <a:prstGeom prst="rect">
            <a:avLst/>
          </a:prstGeom>
          <a:noFill/>
        </p:spPr>
        <p:txBody>
          <a:bodyPr wrap="square" rtlCol="0">
            <a:spAutoFit/>
          </a:bodyPr>
          <a:lstStyle/>
          <a:p>
            <a:r>
              <a:rPr lang="it-IT" dirty="0"/>
              <a:t>Saldo del settore pubblico</a:t>
            </a:r>
          </a:p>
        </p:txBody>
      </p:sp>
      <p:sp>
        <p:nvSpPr>
          <p:cNvPr id="8" name="CasellaDiTesto 7">
            <a:extLst>
              <a:ext uri="{FF2B5EF4-FFF2-40B4-BE49-F238E27FC236}">
                <a16:creationId xmlns:a16="http://schemas.microsoft.com/office/drawing/2014/main" id="{15353DDF-E631-AA44-9BC7-8E50C561DFD6}"/>
              </a:ext>
            </a:extLst>
          </p:cNvPr>
          <p:cNvSpPr txBox="1"/>
          <p:nvPr/>
        </p:nvSpPr>
        <p:spPr>
          <a:xfrm>
            <a:off x="7876588" y="662539"/>
            <a:ext cx="2252453" cy="369332"/>
          </a:xfrm>
          <a:prstGeom prst="rect">
            <a:avLst/>
          </a:prstGeom>
          <a:noFill/>
        </p:spPr>
        <p:txBody>
          <a:bodyPr wrap="square" rtlCol="0">
            <a:spAutoFit/>
          </a:bodyPr>
          <a:lstStyle/>
          <a:p>
            <a:r>
              <a:rPr lang="it-IT" dirty="0"/>
              <a:t>Conto corrente</a:t>
            </a:r>
          </a:p>
        </p:txBody>
      </p:sp>
      <p:cxnSp>
        <p:nvCxnSpPr>
          <p:cNvPr id="9" name="Connettore 2 8">
            <a:extLst>
              <a:ext uri="{FF2B5EF4-FFF2-40B4-BE49-F238E27FC236}">
                <a16:creationId xmlns:a16="http://schemas.microsoft.com/office/drawing/2014/main" id="{F983A132-6664-1545-BFF2-AD1C5C7AC7E1}"/>
              </a:ext>
            </a:extLst>
          </p:cNvPr>
          <p:cNvCxnSpPr>
            <a:cxnSpLocks/>
          </p:cNvCxnSpPr>
          <p:nvPr/>
        </p:nvCxnSpPr>
        <p:spPr>
          <a:xfrm flipH="1" flipV="1">
            <a:off x="9631903" y="1577567"/>
            <a:ext cx="275230" cy="27599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4971EE87-1B7C-D34C-B631-2D3D356E9C74}"/>
              </a:ext>
            </a:extLst>
          </p:cNvPr>
          <p:cNvCxnSpPr>
            <a:cxnSpLocks/>
          </p:cNvCxnSpPr>
          <p:nvPr/>
        </p:nvCxnSpPr>
        <p:spPr>
          <a:xfrm flipV="1">
            <a:off x="8702321" y="1399932"/>
            <a:ext cx="1" cy="26496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EA729808-7F5B-4A4A-A2C3-D2112E56555B}"/>
              </a:ext>
            </a:extLst>
          </p:cNvPr>
          <p:cNvCxnSpPr>
            <a:cxnSpLocks/>
          </p:cNvCxnSpPr>
          <p:nvPr/>
        </p:nvCxnSpPr>
        <p:spPr>
          <a:xfrm flipH="1">
            <a:off x="7849039" y="980494"/>
            <a:ext cx="122830" cy="1908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771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DE984AD-1802-F045-AB90-0349A2102635}"/>
              </a:ext>
            </a:extLst>
          </p:cNvPr>
          <p:cNvPicPr>
            <a:picLocks noChangeAspect="1"/>
          </p:cNvPicPr>
          <p:nvPr/>
        </p:nvPicPr>
        <p:blipFill>
          <a:blip r:embed="rId2"/>
          <a:stretch>
            <a:fillRect/>
          </a:stretch>
        </p:blipFill>
        <p:spPr>
          <a:xfrm>
            <a:off x="489687" y="120913"/>
            <a:ext cx="7662601" cy="3840700"/>
          </a:xfrm>
          <a:prstGeom prst="rect">
            <a:avLst/>
          </a:prstGeom>
        </p:spPr>
      </p:pic>
      <p:sp>
        <p:nvSpPr>
          <p:cNvPr id="3" name="CasellaDiTesto 2">
            <a:extLst>
              <a:ext uri="{FF2B5EF4-FFF2-40B4-BE49-F238E27FC236}">
                <a16:creationId xmlns:a16="http://schemas.microsoft.com/office/drawing/2014/main" id="{C4BE8238-C664-6C4D-A07F-7FD3B73475B3}"/>
              </a:ext>
            </a:extLst>
          </p:cNvPr>
          <p:cNvSpPr txBox="1"/>
          <p:nvPr/>
        </p:nvSpPr>
        <p:spPr>
          <a:xfrm>
            <a:off x="489687" y="4281543"/>
            <a:ext cx="11397513" cy="369332"/>
          </a:xfrm>
          <a:prstGeom prst="rect">
            <a:avLst/>
          </a:prstGeom>
          <a:noFill/>
        </p:spPr>
        <p:txBody>
          <a:bodyPr wrap="square" rtlCol="0">
            <a:spAutoFit/>
          </a:bodyPr>
          <a:lstStyle/>
          <a:p>
            <a:r>
              <a:rPr lang="it-IT" b="1" dirty="0"/>
              <a:t>La crisi ha ampliato i divari all’interno di </a:t>
            </a:r>
            <a:r>
              <a:rPr lang="it-IT" b="1" dirty="0" err="1"/>
              <a:t>eurolandia</a:t>
            </a:r>
            <a:r>
              <a:rPr lang="it-IT" b="1" dirty="0"/>
              <a:t>: non ci sono che tre vie per affrontare le conseguenze della crisi</a:t>
            </a:r>
          </a:p>
        </p:txBody>
      </p:sp>
      <p:sp>
        <p:nvSpPr>
          <p:cNvPr id="4" name="CasellaDiTesto 3">
            <a:extLst>
              <a:ext uri="{FF2B5EF4-FFF2-40B4-BE49-F238E27FC236}">
                <a16:creationId xmlns:a16="http://schemas.microsoft.com/office/drawing/2014/main" id="{C83E30AF-8FF9-5C43-831C-3EACD2F4B45A}"/>
              </a:ext>
            </a:extLst>
          </p:cNvPr>
          <p:cNvSpPr txBox="1"/>
          <p:nvPr/>
        </p:nvSpPr>
        <p:spPr>
          <a:xfrm>
            <a:off x="6000759" y="484094"/>
            <a:ext cx="2368691" cy="369332"/>
          </a:xfrm>
          <a:prstGeom prst="rect">
            <a:avLst/>
          </a:prstGeom>
          <a:solidFill>
            <a:schemeClr val="bg1"/>
          </a:solidFill>
        </p:spPr>
        <p:txBody>
          <a:bodyPr wrap="square" rtlCol="0">
            <a:spAutoFit/>
          </a:bodyPr>
          <a:lstStyle/>
          <a:p>
            <a:r>
              <a:rPr lang="it-IT" b="1" dirty="0"/>
              <a:t>Tassi di disoccupazione</a:t>
            </a:r>
          </a:p>
        </p:txBody>
      </p:sp>
      <p:sp>
        <p:nvSpPr>
          <p:cNvPr id="5" name="CasellaDiTesto 4">
            <a:extLst>
              <a:ext uri="{FF2B5EF4-FFF2-40B4-BE49-F238E27FC236}">
                <a16:creationId xmlns:a16="http://schemas.microsoft.com/office/drawing/2014/main" id="{524CA68F-92DA-5344-AF9B-CD1E5512438E}"/>
              </a:ext>
            </a:extLst>
          </p:cNvPr>
          <p:cNvSpPr txBox="1"/>
          <p:nvPr/>
        </p:nvSpPr>
        <p:spPr>
          <a:xfrm>
            <a:off x="7704268" y="1437042"/>
            <a:ext cx="3012141" cy="369332"/>
          </a:xfrm>
          <a:prstGeom prst="rect">
            <a:avLst/>
          </a:prstGeom>
          <a:solidFill>
            <a:schemeClr val="bg2"/>
          </a:solidFill>
        </p:spPr>
        <p:txBody>
          <a:bodyPr wrap="square" rtlCol="0">
            <a:spAutoFit/>
          </a:bodyPr>
          <a:lstStyle/>
          <a:p>
            <a:r>
              <a:rPr lang="it-IT" b="1" dirty="0" err="1"/>
              <a:t>Eurolandia</a:t>
            </a:r>
            <a:r>
              <a:rPr lang="it-IT" b="1" dirty="0"/>
              <a:t> senza Germania</a:t>
            </a:r>
          </a:p>
        </p:txBody>
      </p:sp>
      <p:sp>
        <p:nvSpPr>
          <p:cNvPr id="6" name="CasellaDiTesto 5">
            <a:extLst>
              <a:ext uri="{FF2B5EF4-FFF2-40B4-BE49-F238E27FC236}">
                <a16:creationId xmlns:a16="http://schemas.microsoft.com/office/drawing/2014/main" id="{9EF8CEC5-6A9E-A84E-BA1F-BDC5C8201FFF}"/>
              </a:ext>
            </a:extLst>
          </p:cNvPr>
          <p:cNvSpPr txBox="1"/>
          <p:nvPr/>
        </p:nvSpPr>
        <p:spPr>
          <a:xfrm>
            <a:off x="7704268" y="2389991"/>
            <a:ext cx="1289126" cy="369332"/>
          </a:xfrm>
          <a:prstGeom prst="rect">
            <a:avLst/>
          </a:prstGeom>
          <a:solidFill>
            <a:schemeClr val="bg2"/>
          </a:solidFill>
        </p:spPr>
        <p:txBody>
          <a:bodyPr wrap="square" rtlCol="0">
            <a:spAutoFit/>
          </a:bodyPr>
          <a:lstStyle/>
          <a:p>
            <a:r>
              <a:rPr lang="it-IT" b="1" dirty="0"/>
              <a:t>Germania</a:t>
            </a:r>
          </a:p>
        </p:txBody>
      </p:sp>
      <p:sp>
        <p:nvSpPr>
          <p:cNvPr id="8" name="CasellaDiTesto 7">
            <a:extLst>
              <a:ext uri="{FF2B5EF4-FFF2-40B4-BE49-F238E27FC236}">
                <a16:creationId xmlns:a16="http://schemas.microsoft.com/office/drawing/2014/main" id="{2CB4D468-D91C-D246-8346-13DDD8820C4E}"/>
              </a:ext>
            </a:extLst>
          </p:cNvPr>
          <p:cNvSpPr txBox="1"/>
          <p:nvPr/>
        </p:nvSpPr>
        <p:spPr>
          <a:xfrm>
            <a:off x="489687" y="4883668"/>
            <a:ext cx="8316061" cy="1200329"/>
          </a:xfrm>
          <a:prstGeom prst="rect">
            <a:avLst/>
          </a:prstGeom>
          <a:noFill/>
        </p:spPr>
        <p:txBody>
          <a:bodyPr wrap="square" rtlCol="0">
            <a:spAutoFit/>
          </a:bodyPr>
          <a:lstStyle/>
          <a:p>
            <a:pPr marL="342900" indent="-342900">
              <a:buAutoNum type="arabicParenR"/>
            </a:pPr>
            <a:r>
              <a:rPr lang="it-IT" b="1" dirty="0" err="1"/>
              <a:t>Mutualizzazione</a:t>
            </a:r>
            <a:r>
              <a:rPr lang="it-IT" dirty="0"/>
              <a:t> dei debiti pubblici dei diversi paesi </a:t>
            </a:r>
          </a:p>
          <a:p>
            <a:pPr marL="342900" indent="-342900">
              <a:buAutoNum type="arabicParenR"/>
            </a:pPr>
            <a:r>
              <a:rPr lang="it-IT" b="1" dirty="0"/>
              <a:t>Trasferimenti</a:t>
            </a:r>
            <a:r>
              <a:rPr lang="it-IT" dirty="0"/>
              <a:t> dai paesi creditori ai paesi debitori (come avviene nelle singole economie o tra gli stati negli USA)</a:t>
            </a:r>
          </a:p>
          <a:p>
            <a:pPr marL="342900" indent="-342900">
              <a:buAutoNum type="arabicParenR"/>
            </a:pPr>
            <a:r>
              <a:rPr lang="it-IT" b="1" dirty="0"/>
              <a:t>Riallocazione reale </a:t>
            </a:r>
            <a:r>
              <a:rPr lang="it-IT" dirty="0"/>
              <a:t>di risorse tra i paesi in deficit e in surplus</a:t>
            </a:r>
          </a:p>
        </p:txBody>
      </p:sp>
    </p:spTree>
    <p:extLst>
      <p:ext uri="{BB962C8B-B14F-4D97-AF65-F5344CB8AC3E}">
        <p14:creationId xmlns:p14="http://schemas.microsoft.com/office/powerpoint/2010/main" val="324645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214B05-1AEF-446D-A6B8-8C1A4770B5B7}"/>
              </a:ext>
            </a:extLst>
          </p:cNvPr>
          <p:cNvSpPr>
            <a:spLocks noGrp="1"/>
          </p:cNvSpPr>
          <p:nvPr>
            <p:ph type="title"/>
          </p:nvPr>
        </p:nvSpPr>
        <p:spPr/>
        <p:txBody>
          <a:bodyPr/>
          <a:lstStyle/>
          <a:p>
            <a:r>
              <a:rPr lang="it-IT" dirty="0"/>
              <a:t>Cambi flessibili o cambi fissi?</a:t>
            </a:r>
          </a:p>
        </p:txBody>
      </p:sp>
      <p:sp>
        <p:nvSpPr>
          <p:cNvPr id="3" name="Segnaposto contenuto 2">
            <a:extLst>
              <a:ext uri="{FF2B5EF4-FFF2-40B4-BE49-F238E27FC236}">
                <a16:creationId xmlns:a16="http://schemas.microsoft.com/office/drawing/2014/main" id="{026A6283-9FD3-4C20-9262-E6A5B4CEFBA6}"/>
              </a:ext>
            </a:extLst>
          </p:cNvPr>
          <p:cNvSpPr>
            <a:spLocks noGrp="1"/>
          </p:cNvSpPr>
          <p:nvPr>
            <p:ph idx="1"/>
          </p:nvPr>
        </p:nvSpPr>
        <p:spPr/>
        <p:txBody>
          <a:bodyPr>
            <a:normAutofit fontScale="77500" lnSpcReduction="20000"/>
          </a:bodyPr>
          <a:lstStyle/>
          <a:p>
            <a:r>
              <a:rPr lang="it-IT" dirty="0"/>
              <a:t>Quello tra tasso di cambio e politica monetaria è da sempre un rapporto pieno di visioni contrastanti. </a:t>
            </a:r>
          </a:p>
          <a:p>
            <a:r>
              <a:rPr lang="it-IT" dirty="0"/>
              <a:t>La visione tradizionale nella letteratura scientifica, quantomeno per i paesi avanzati, è che la pura </a:t>
            </a:r>
            <a:r>
              <a:rPr lang="it-IT" dirty="0">
                <a:solidFill>
                  <a:srgbClr val="FF0000"/>
                </a:solidFill>
              </a:rPr>
              <a:t>flessibilità dei cambi sia un beneficio</a:t>
            </a:r>
            <a:r>
              <a:rPr lang="it-IT" dirty="0"/>
              <a:t>. </a:t>
            </a:r>
          </a:p>
          <a:p>
            <a:r>
              <a:rPr lang="it-IT" dirty="0"/>
              <a:t>L’argomento classico, che risale a Milton Friedman, è riassumibile così: </a:t>
            </a:r>
          </a:p>
          <a:p>
            <a:r>
              <a:rPr lang="it-IT" dirty="0"/>
              <a:t>una </a:t>
            </a:r>
            <a:r>
              <a:rPr lang="it-IT" u="sng" dirty="0">
                <a:solidFill>
                  <a:srgbClr val="FF0000"/>
                </a:solidFill>
              </a:rPr>
              <a:t>recessione</a:t>
            </a:r>
            <a:r>
              <a:rPr lang="it-IT" u="sng" dirty="0"/>
              <a:t> nel paese A </a:t>
            </a:r>
            <a:r>
              <a:rPr lang="it-IT" dirty="0"/>
              <a:t>esercita una spinta alla </a:t>
            </a:r>
            <a:r>
              <a:rPr lang="it-IT" u="sng" dirty="0"/>
              <a:t>caduta dei prezzi domestici </a:t>
            </a:r>
            <a:r>
              <a:rPr lang="it-IT" dirty="0"/>
              <a:t>relativamente ai prezzi del paese B (cioè un </a:t>
            </a:r>
            <a:r>
              <a:rPr lang="it-IT" dirty="0">
                <a:solidFill>
                  <a:srgbClr val="FF0000"/>
                </a:solidFill>
              </a:rPr>
              <a:t>deprezzamento reale</a:t>
            </a:r>
            <a:r>
              <a:rPr lang="it-IT" dirty="0"/>
              <a:t>), </a:t>
            </a:r>
            <a:r>
              <a:rPr lang="it-IT" u="sng" dirty="0"/>
              <a:t>favorendo le esportazioni di A verso B</a:t>
            </a:r>
            <a:r>
              <a:rPr lang="it-IT" dirty="0"/>
              <a:t>, e quindi il riequilibrio macroeconomico tra le due aree. Se però i prezzi relativi sono lenti ad aggiustarsi, il deprezzamento del tasso di cambio nominale della valuta di A rispetto a B può permettere che l’aggiustamento reale sia il più rapido possibile. In questa ottica, la flessibilità del cambio nominale supplisce alla rigidità dei prezzi.</a:t>
            </a:r>
          </a:p>
          <a:p>
            <a:r>
              <a:rPr lang="it-IT" dirty="0"/>
              <a:t>In linea con Friedman, le principali banche centrali del mondo avanzato rimangono molto riluttanti a riconoscere un loro ruolo esplicito nella gestione dei tassi di cambio. </a:t>
            </a:r>
          </a:p>
        </p:txBody>
      </p:sp>
    </p:spTree>
    <p:extLst>
      <p:ext uri="{BB962C8B-B14F-4D97-AF65-F5344CB8AC3E}">
        <p14:creationId xmlns:p14="http://schemas.microsoft.com/office/powerpoint/2010/main" val="265870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98B5A8B-2B14-594B-987A-928E513613FC}"/>
              </a:ext>
            </a:extLst>
          </p:cNvPr>
          <p:cNvSpPr txBox="1"/>
          <p:nvPr/>
        </p:nvSpPr>
        <p:spPr>
          <a:xfrm>
            <a:off x="590309" y="393539"/>
            <a:ext cx="5972537" cy="400110"/>
          </a:xfrm>
          <a:prstGeom prst="rect">
            <a:avLst/>
          </a:prstGeom>
          <a:noFill/>
        </p:spPr>
        <p:txBody>
          <a:bodyPr wrap="square" rtlCol="0">
            <a:spAutoFit/>
          </a:bodyPr>
          <a:lstStyle/>
          <a:p>
            <a:r>
              <a:rPr lang="it-IT" sz="2000" b="1" cap="small" dirty="0">
                <a:solidFill>
                  <a:srgbClr val="7030A0"/>
                </a:solidFill>
              </a:rPr>
              <a:t>3) Il problema delle riserve</a:t>
            </a:r>
          </a:p>
        </p:txBody>
      </p:sp>
      <p:sp>
        <p:nvSpPr>
          <p:cNvPr id="3" name="CasellaDiTesto 2">
            <a:extLst>
              <a:ext uri="{FF2B5EF4-FFF2-40B4-BE49-F238E27FC236}">
                <a16:creationId xmlns:a16="http://schemas.microsoft.com/office/drawing/2014/main" id="{4EABDF9E-F2E6-714E-B3E1-F1E9BB5FC0FD}"/>
              </a:ext>
            </a:extLst>
          </p:cNvPr>
          <p:cNvSpPr txBox="1"/>
          <p:nvPr/>
        </p:nvSpPr>
        <p:spPr>
          <a:xfrm>
            <a:off x="590309" y="793649"/>
            <a:ext cx="9965802" cy="4801314"/>
          </a:xfrm>
          <a:prstGeom prst="rect">
            <a:avLst/>
          </a:prstGeom>
          <a:noFill/>
        </p:spPr>
        <p:txBody>
          <a:bodyPr wrap="square" rtlCol="0">
            <a:spAutoFit/>
          </a:bodyPr>
          <a:lstStyle/>
          <a:p>
            <a:r>
              <a:rPr lang="it-IT" dirty="0"/>
              <a:t>La caratteristica centrale del piano Keynes stava nella sua ambiziosa proposta di una moneta fiduciaria </a:t>
            </a:r>
            <a:r>
              <a:rPr lang="it-IT" i="1" dirty="0"/>
              <a:t>in grandi quantità</a:t>
            </a:r>
            <a:r>
              <a:rPr lang="it-IT" dirty="0"/>
              <a:t> come base delle riserve internazionali (</a:t>
            </a:r>
            <a:r>
              <a:rPr lang="it-IT" b="1" dirty="0" err="1"/>
              <a:t>bancor</a:t>
            </a:r>
            <a:r>
              <a:rPr lang="it-IT" dirty="0"/>
              <a:t>)  e l’obbligo, virtualmente senza limiti, per i paesi in surplus di accettare pagamenti in </a:t>
            </a:r>
            <a:r>
              <a:rPr lang="it-IT" dirty="0" err="1"/>
              <a:t>bancor</a:t>
            </a:r>
            <a:r>
              <a:rPr lang="it-IT" dirty="0"/>
              <a:t> (e quindi di accettare le valute dei paesi in deficit come valute d’investimento). Il piano White era invece molto modesto a questo riguardo: progettava semplicemente la creazione di un pool di valute e di oro dal quale i paesi in deficit avrebbero preso a prestito in quantità limitate. Dati i rapporti di forza a BW, il funzionamento del FMI fu modellato sul piano White e non sul modello della Clearing Union proposta da Keynes</a:t>
            </a:r>
          </a:p>
          <a:p>
            <a:r>
              <a:rPr lang="it-IT" dirty="0"/>
              <a:t>Lo status quo fu, di fatto, la base di partenza del regime di </a:t>
            </a:r>
            <a:r>
              <a:rPr lang="it-IT" dirty="0" err="1"/>
              <a:t>Bretton</a:t>
            </a:r>
            <a:r>
              <a:rPr lang="it-IT" dirty="0"/>
              <a:t> Woods che, da questo punto di vista, non riuscì a fare seguire alle enunciazioni trionfalistiche un vero cambiamento di mentalità circa i problemi dell’aggiustamento monetario internazionale.</a:t>
            </a:r>
          </a:p>
          <a:p>
            <a:r>
              <a:rPr lang="it-IT" dirty="0"/>
              <a:t>L’oro fu considerato la principale attività di riserva; accanto all’oro fu considerata la sterlina, in parte come eredità della potenza finanziaria inglese; il dollaro fu anch’esso considerato valuta di riserva. Nel 1950 il dollaro costituiva un po’ più del 30 per cento delle riserve mondiali, la sterlina, che poteva vantare legami consolidati con le colonie e con i </a:t>
            </a:r>
            <a:r>
              <a:rPr lang="it-IT" dirty="0" err="1"/>
              <a:t>dominions</a:t>
            </a:r>
            <a:r>
              <a:rPr lang="it-IT" dirty="0"/>
              <a:t>, rappresentava quasi il 60 per cento delle riserve mondiali, nonostante il modesto peso economico della Gran Bretagna; di fatto, una parte imponente delle sterline era detenuta dai paesi direttamente o indirettamente legati all’impero britannico (che in quegli anni era già in via di disfacimento).</a:t>
            </a:r>
          </a:p>
        </p:txBody>
      </p:sp>
    </p:spTree>
    <p:extLst>
      <p:ext uri="{BB962C8B-B14F-4D97-AF65-F5344CB8AC3E}">
        <p14:creationId xmlns:p14="http://schemas.microsoft.com/office/powerpoint/2010/main" val="330243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DF39815-9FF1-4B46-AF9F-0365650F9E99}"/>
              </a:ext>
            </a:extLst>
          </p:cNvPr>
          <p:cNvSpPr txBox="1"/>
          <p:nvPr/>
        </p:nvSpPr>
        <p:spPr>
          <a:xfrm>
            <a:off x="283579" y="127850"/>
            <a:ext cx="11076971" cy="1200329"/>
          </a:xfrm>
          <a:prstGeom prst="rect">
            <a:avLst/>
          </a:prstGeom>
          <a:noFill/>
        </p:spPr>
        <p:txBody>
          <a:bodyPr wrap="square" rtlCol="0">
            <a:spAutoFit/>
          </a:bodyPr>
          <a:lstStyle/>
          <a:p>
            <a:r>
              <a:rPr lang="it-IT" b="1" dirty="0"/>
              <a:t>Gli americani respingono la proposta di Keynes per tre ragioni</a:t>
            </a:r>
          </a:p>
          <a:p>
            <a:pPr marL="342900" indent="-342900">
              <a:buAutoNum type="arabicParenR"/>
            </a:pPr>
            <a:r>
              <a:rPr lang="it-IT" dirty="0"/>
              <a:t>Temono di dover «subire» i deficit degli altri paesi e di essere costretti a finanziarli</a:t>
            </a:r>
          </a:p>
          <a:p>
            <a:pPr marL="342900" indent="-342900">
              <a:buAutoNum type="arabicParenR"/>
            </a:pPr>
            <a:r>
              <a:rPr lang="it-IT" dirty="0"/>
              <a:t>La proposta di Keynes è troppo permissiva: gli americani insistono affinché il FMI possa «forzare» la sovranità nazionali dei paesi debitori</a:t>
            </a:r>
          </a:p>
        </p:txBody>
      </p:sp>
      <p:sp>
        <p:nvSpPr>
          <p:cNvPr id="3" name="CasellaDiTesto 2">
            <a:extLst>
              <a:ext uri="{FF2B5EF4-FFF2-40B4-BE49-F238E27FC236}">
                <a16:creationId xmlns:a16="http://schemas.microsoft.com/office/drawing/2014/main" id="{30624997-F3D2-504A-A839-CA883E7CA14F}"/>
              </a:ext>
            </a:extLst>
          </p:cNvPr>
          <p:cNvSpPr txBox="1"/>
          <p:nvPr/>
        </p:nvSpPr>
        <p:spPr>
          <a:xfrm>
            <a:off x="329876" y="1474372"/>
            <a:ext cx="10984375" cy="2831544"/>
          </a:xfrm>
          <a:prstGeom prst="rect">
            <a:avLst/>
          </a:prstGeom>
          <a:noFill/>
        </p:spPr>
        <p:txBody>
          <a:bodyPr wrap="square" rtlCol="0">
            <a:spAutoFit/>
          </a:bodyPr>
          <a:lstStyle/>
          <a:p>
            <a:r>
              <a:rPr lang="it-IT" sz="1600" dirty="0"/>
              <a:t>Nel conflitto fra Keynes e gli americani su questo punto c’era – e rimase fino all’ultimo – un grande paradosso. Gli americani avevano l’abitudine di esaltare l’iniziativa e di tuonare contro il socialismo paternalistico. Agli occhi di molti americani che non hanno approfondito il problema, Keynes figura un po’ come il gran sacerdote di quel paternalismo che a loro tanto spiace. In realtà sono gli americani che, quando staccano gli occhi dai propri diritti costituzionali per rivolgerli verso la più ampia sfera internazionale, tendono […]  farsi i paladini e agli araldi del paternalismo, mentre è Keynes che ha dovuto lottare in nome del liberalismo contro la passione americana per gli interventi paternalistici. Keynes vedeva nelle istituzioni internazionali un’intelaiatura all’interno della quale l’iniziativa individuale potesse prosperare; spettava loro di fissare alcuni grandi principi di azione; il fondo, in particolare, avrebbe stabilito alcuni diritti di traenza, ma sarebbe intervenuto nella loro applicazione pratica solo in casi eccezionalissimi. Gli americani, invece, desideravano studiare meticolosamente ogni transazione singola. In questo conflitto trascinatosi a lungo, si vede come Keynes combatté per la filosofia della libertà contro la filosofia dell’irreggimentazione.</a:t>
            </a:r>
          </a:p>
          <a:p>
            <a:endParaRPr lang="it-IT" dirty="0"/>
          </a:p>
        </p:txBody>
      </p:sp>
      <p:sp>
        <p:nvSpPr>
          <p:cNvPr id="4" name="CasellaDiTesto 3">
            <a:extLst>
              <a:ext uri="{FF2B5EF4-FFF2-40B4-BE49-F238E27FC236}">
                <a16:creationId xmlns:a16="http://schemas.microsoft.com/office/drawing/2014/main" id="{4D25EC3A-BF2A-734C-AC7F-323E31461FE5}"/>
              </a:ext>
            </a:extLst>
          </p:cNvPr>
          <p:cNvSpPr txBox="1"/>
          <p:nvPr/>
        </p:nvSpPr>
        <p:spPr>
          <a:xfrm>
            <a:off x="412568" y="4325716"/>
            <a:ext cx="10695009" cy="646331"/>
          </a:xfrm>
          <a:prstGeom prst="rect">
            <a:avLst/>
          </a:prstGeom>
          <a:noFill/>
        </p:spPr>
        <p:txBody>
          <a:bodyPr wrap="square" rtlCol="0">
            <a:spAutoFit/>
          </a:bodyPr>
          <a:lstStyle/>
          <a:p>
            <a:r>
              <a:rPr lang="it-IT" dirty="0"/>
              <a:t>3) La terza ragione è che la proposta di Keynes punta ad un sistema paritario tra i paesi partecipanti, mentre gli Stati Uniti, nel 1945, ritengono di dover svolgere un ruolo egemonico nell’arena internazionale</a:t>
            </a:r>
          </a:p>
        </p:txBody>
      </p:sp>
      <p:sp>
        <p:nvSpPr>
          <p:cNvPr id="5" name="CasellaDiTesto 4">
            <a:extLst>
              <a:ext uri="{FF2B5EF4-FFF2-40B4-BE49-F238E27FC236}">
                <a16:creationId xmlns:a16="http://schemas.microsoft.com/office/drawing/2014/main" id="{63ABCB74-3896-594B-BE32-83BFE3C3E493}"/>
              </a:ext>
            </a:extLst>
          </p:cNvPr>
          <p:cNvSpPr txBox="1"/>
          <p:nvPr/>
        </p:nvSpPr>
        <p:spPr>
          <a:xfrm>
            <a:off x="412567" y="5204522"/>
            <a:ext cx="10347768" cy="1200329"/>
          </a:xfrm>
          <a:prstGeom prst="rect">
            <a:avLst/>
          </a:prstGeom>
          <a:noFill/>
        </p:spPr>
        <p:txBody>
          <a:bodyPr wrap="square" rtlCol="0">
            <a:spAutoFit/>
          </a:bodyPr>
          <a:lstStyle/>
          <a:p>
            <a:r>
              <a:rPr lang="it-IT" dirty="0"/>
              <a:t>Nel 1945 gli Stati Uniti sono il paese leader e dominano il FMI, dopo che l’Unione Sovietica ha lasciato, pur dopo avere approvato gli accordi di </a:t>
            </a:r>
            <a:r>
              <a:rPr lang="it-IT" dirty="0" err="1"/>
              <a:t>Bretton</a:t>
            </a:r>
            <a:r>
              <a:rPr lang="it-IT" dirty="0"/>
              <a:t> Woods; si apre la stagione della guerra fredda che richiede, secondo gli Stati Uniti,  leadership internazionale (accettata favorevolmente dagli alleati occidentali degli Stati Uniti) </a:t>
            </a:r>
            <a:r>
              <a:rPr lang="it-IT" dirty="0">
                <a:sym typeface="Wingdings" panose="05000000000000000000" pitchFamily="2" charset="2"/>
              </a:rPr>
              <a:t> il piano Keynes non aveva nessuna possibilità di successo </a:t>
            </a:r>
            <a:endParaRPr lang="it-IT" dirty="0"/>
          </a:p>
        </p:txBody>
      </p:sp>
    </p:spTree>
    <p:extLst>
      <p:ext uri="{BB962C8B-B14F-4D97-AF65-F5344CB8AC3E}">
        <p14:creationId xmlns:p14="http://schemas.microsoft.com/office/powerpoint/2010/main" val="9486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643D855-115E-3747-A618-7B09FFB07F14}"/>
              </a:ext>
            </a:extLst>
          </p:cNvPr>
          <p:cNvPicPr>
            <a:picLocks noChangeAspect="1"/>
          </p:cNvPicPr>
          <p:nvPr/>
        </p:nvPicPr>
        <p:blipFill>
          <a:blip r:embed="rId2" cstate="print"/>
          <a:stretch>
            <a:fillRect/>
          </a:stretch>
        </p:blipFill>
        <p:spPr>
          <a:xfrm>
            <a:off x="171977" y="250682"/>
            <a:ext cx="9171107" cy="6356636"/>
          </a:xfrm>
          <a:prstGeom prst="rect">
            <a:avLst/>
          </a:prstGeom>
        </p:spPr>
      </p:pic>
      <p:pic>
        <p:nvPicPr>
          <p:cNvPr id="3" name="Immagine 2">
            <a:extLst>
              <a:ext uri="{FF2B5EF4-FFF2-40B4-BE49-F238E27FC236}">
                <a16:creationId xmlns:a16="http://schemas.microsoft.com/office/drawing/2014/main" id="{F823A020-DEB9-824F-8550-184BA746CF52}"/>
              </a:ext>
            </a:extLst>
          </p:cNvPr>
          <p:cNvPicPr>
            <a:picLocks noChangeAspect="1"/>
          </p:cNvPicPr>
          <p:nvPr/>
        </p:nvPicPr>
        <p:blipFill>
          <a:blip r:embed="rId3" cstate="print"/>
          <a:stretch>
            <a:fillRect/>
          </a:stretch>
        </p:blipFill>
        <p:spPr>
          <a:xfrm>
            <a:off x="5499010" y="3878990"/>
            <a:ext cx="4814941" cy="2564079"/>
          </a:xfrm>
          <a:prstGeom prst="rect">
            <a:avLst/>
          </a:prstGeom>
        </p:spPr>
      </p:pic>
      <p:sp>
        <p:nvSpPr>
          <p:cNvPr id="4" name="CasellaDiTesto 3">
            <a:extLst>
              <a:ext uri="{FF2B5EF4-FFF2-40B4-BE49-F238E27FC236}">
                <a16:creationId xmlns:a16="http://schemas.microsoft.com/office/drawing/2014/main" id="{03F9A145-9EC4-3B46-9046-B75E62389E6E}"/>
              </a:ext>
            </a:extLst>
          </p:cNvPr>
          <p:cNvSpPr txBox="1"/>
          <p:nvPr/>
        </p:nvSpPr>
        <p:spPr>
          <a:xfrm>
            <a:off x="8931722" y="1076167"/>
            <a:ext cx="1793592" cy="2554545"/>
          </a:xfrm>
          <a:prstGeom prst="rect">
            <a:avLst/>
          </a:prstGeom>
          <a:solidFill>
            <a:schemeClr val="bg1">
              <a:lumMod val="85000"/>
            </a:schemeClr>
          </a:solidFill>
        </p:spPr>
        <p:txBody>
          <a:bodyPr wrap="square" rtlCol="0">
            <a:spAutoFit/>
          </a:bodyPr>
          <a:lstStyle/>
          <a:p>
            <a:r>
              <a:rPr lang="it-IT" sz="2000" b="1" dirty="0"/>
              <a:t>Nel 1945 gli Stati Uniti detenevano il 65-70 per cento delle riserve mondiali di oro monetario</a:t>
            </a:r>
          </a:p>
        </p:txBody>
      </p:sp>
    </p:spTree>
    <p:extLst>
      <p:ext uri="{BB962C8B-B14F-4D97-AF65-F5344CB8AC3E}">
        <p14:creationId xmlns:p14="http://schemas.microsoft.com/office/powerpoint/2010/main" val="188373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98ED3DE-6227-374B-9962-8D04070DB840}"/>
              </a:ext>
            </a:extLst>
          </p:cNvPr>
          <p:cNvSpPr txBox="1"/>
          <p:nvPr/>
        </p:nvSpPr>
        <p:spPr>
          <a:xfrm>
            <a:off x="225287" y="159025"/>
            <a:ext cx="11594180" cy="1477328"/>
          </a:xfrm>
          <a:prstGeom prst="rect">
            <a:avLst/>
          </a:prstGeom>
          <a:noFill/>
        </p:spPr>
        <p:txBody>
          <a:bodyPr wrap="square" rtlCol="0">
            <a:spAutoFit/>
          </a:bodyPr>
          <a:lstStyle/>
          <a:p>
            <a:r>
              <a:rPr lang="it-IT" dirty="0"/>
              <a:t>Invece del sistema paritario immaginato da Keynes, il regime di BW nasce </a:t>
            </a:r>
          </a:p>
          <a:p>
            <a:pPr marL="342900" indent="-342900">
              <a:buAutoNum type="alphaLcParenR"/>
            </a:pPr>
            <a:r>
              <a:rPr lang="it-IT" b="1" dirty="0"/>
              <a:t>Come sistema egemonico e gerarchico </a:t>
            </a:r>
          </a:p>
          <a:p>
            <a:pPr marL="342900" indent="-342900">
              <a:buAutoNum type="alphaLcParenR"/>
            </a:pPr>
            <a:r>
              <a:rPr lang="it-IT" b="1" dirty="0"/>
              <a:t>Mantenendo le asimmetrie tra paesi in surplus e in deficit</a:t>
            </a:r>
          </a:p>
          <a:p>
            <a:pPr marL="342900" indent="-342900">
              <a:buAutoNum type="alphaLcParenR"/>
            </a:pPr>
            <a:r>
              <a:rPr lang="it-IT" b="1" dirty="0"/>
              <a:t>Con un problema, che si rivelerà fatale, associato al collegamento delle riserve internazionali con la moneta emessa da un paese («Dilemma di </a:t>
            </a:r>
            <a:r>
              <a:rPr lang="it-IT" b="1" dirty="0" err="1"/>
              <a:t>Triffin</a:t>
            </a:r>
            <a:r>
              <a:rPr lang="it-IT" b="1" dirty="0"/>
              <a:t>»)</a:t>
            </a:r>
          </a:p>
        </p:txBody>
      </p:sp>
      <p:pic>
        <p:nvPicPr>
          <p:cNvPr id="3" name="Immagine 2">
            <a:extLst>
              <a:ext uri="{FF2B5EF4-FFF2-40B4-BE49-F238E27FC236}">
                <a16:creationId xmlns:a16="http://schemas.microsoft.com/office/drawing/2014/main" id="{57A1FE12-1376-A547-AB3C-7DD11BF6C053}"/>
              </a:ext>
            </a:extLst>
          </p:cNvPr>
          <p:cNvPicPr>
            <a:picLocks noChangeAspect="1"/>
          </p:cNvPicPr>
          <p:nvPr/>
        </p:nvPicPr>
        <p:blipFill>
          <a:blip r:embed="rId2"/>
          <a:stretch>
            <a:fillRect/>
          </a:stretch>
        </p:blipFill>
        <p:spPr>
          <a:xfrm>
            <a:off x="225287" y="1761528"/>
            <a:ext cx="6930445" cy="4918077"/>
          </a:xfrm>
          <a:prstGeom prst="rect">
            <a:avLst/>
          </a:prstGeom>
        </p:spPr>
      </p:pic>
    </p:spTree>
    <p:extLst>
      <p:ext uri="{BB962C8B-B14F-4D97-AF65-F5344CB8AC3E}">
        <p14:creationId xmlns:p14="http://schemas.microsoft.com/office/powerpoint/2010/main" val="2228252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C9FA072-D5C6-384C-B6BE-B7EC04FA69F9}"/>
              </a:ext>
            </a:extLst>
          </p:cNvPr>
          <p:cNvSpPr txBox="1"/>
          <p:nvPr/>
        </p:nvSpPr>
        <p:spPr>
          <a:xfrm>
            <a:off x="347132" y="69220"/>
            <a:ext cx="6146800" cy="461665"/>
          </a:xfrm>
          <a:prstGeom prst="rect">
            <a:avLst/>
          </a:prstGeom>
          <a:noFill/>
        </p:spPr>
        <p:txBody>
          <a:bodyPr wrap="square" rtlCol="0">
            <a:spAutoFit/>
          </a:bodyPr>
          <a:lstStyle/>
          <a:p>
            <a:r>
              <a:rPr lang="it-IT" sz="2400" b="1" dirty="0" err="1"/>
              <a:t>Bretton</a:t>
            </a:r>
            <a:r>
              <a:rPr lang="it-IT" sz="2400" b="1" dirty="0"/>
              <a:t> Woods come sistema </a:t>
            </a:r>
            <a:r>
              <a:rPr lang="it-IT" sz="2400" b="1" dirty="0">
                <a:solidFill>
                  <a:srgbClr val="C00000"/>
                </a:solidFill>
              </a:rPr>
              <a:t>Gold-</a:t>
            </a:r>
            <a:r>
              <a:rPr lang="it-IT" sz="2400" b="1" dirty="0" err="1">
                <a:solidFill>
                  <a:srgbClr val="C00000"/>
                </a:solidFill>
              </a:rPr>
              <a:t>exchange</a:t>
            </a:r>
            <a:r>
              <a:rPr lang="it-IT" sz="2400" b="1" dirty="0"/>
              <a:t> </a:t>
            </a:r>
          </a:p>
        </p:txBody>
      </p:sp>
      <p:sp>
        <p:nvSpPr>
          <p:cNvPr id="3" name="Ovale 2">
            <a:extLst>
              <a:ext uri="{FF2B5EF4-FFF2-40B4-BE49-F238E27FC236}">
                <a16:creationId xmlns:a16="http://schemas.microsoft.com/office/drawing/2014/main" id="{07086343-43AC-6842-9D01-9C6B4DF78319}"/>
              </a:ext>
            </a:extLst>
          </p:cNvPr>
          <p:cNvSpPr/>
          <p:nvPr/>
        </p:nvSpPr>
        <p:spPr>
          <a:xfrm>
            <a:off x="2726267" y="3539068"/>
            <a:ext cx="1845733" cy="125306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0AC08E5F-A326-BC4A-AF27-E4CA68D1D390}"/>
              </a:ext>
            </a:extLst>
          </p:cNvPr>
          <p:cNvSpPr txBox="1"/>
          <p:nvPr/>
        </p:nvSpPr>
        <p:spPr>
          <a:xfrm>
            <a:off x="3190119" y="3965546"/>
            <a:ext cx="1202267" cy="400110"/>
          </a:xfrm>
          <a:prstGeom prst="rect">
            <a:avLst/>
          </a:prstGeom>
          <a:noFill/>
        </p:spPr>
        <p:txBody>
          <a:bodyPr wrap="square" rtlCol="0">
            <a:spAutoFit/>
          </a:bodyPr>
          <a:lstStyle/>
          <a:p>
            <a:r>
              <a:rPr lang="it-IT" sz="2000" b="1" dirty="0">
                <a:solidFill>
                  <a:srgbClr val="C00000"/>
                </a:solidFill>
              </a:rPr>
              <a:t>Dollaro $</a:t>
            </a:r>
          </a:p>
        </p:txBody>
      </p:sp>
      <p:sp>
        <p:nvSpPr>
          <p:cNvPr id="6" name="Ovale 5">
            <a:extLst>
              <a:ext uri="{FF2B5EF4-FFF2-40B4-BE49-F238E27FC236}">
                <a16:creationId xmlns:a16="http://schemas.microsoft.com/office/drawing/2014/main" id="{0FD0013E-98AB-3B4E-B079-7CD2E2F0389B}"/>
              </a:ext>
            </a:extLst>
          </p:cNvPr>
          <p:cNvSpPr/>
          <p:nvPr/>
        </p:nvSpPr>
        <p:spPr>
          <a:xfrm>
            <a:off x="270933" y="1930400"/>
            <a:ext cx="1845733" cy="125306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EAEB8B8-A125-234E-9248-049FDA59DE51}"/>
              </a:ext>
            </a:extLst>
          </p:cNvPr>
          <p:cNvSpPr/>
          <p:nvPr/>
        </p:nvSpPr>
        <p:spPr>
          <a:xfrm>
            <a:off x="4819696" y="1884123"/>
            <a:ext cx="1845733" cy="125306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EDA879AC-0EBB-274A-B752-AE5F1935A202}"/>
              </a:ext>
            </a:extLst>
          </p:cNvPr>
          <p:cNvSpPr txBox="1"/>
          <p:nvPr/>
        </p:nvSpPr>
        <p:spPr>
          <a:xfrm>
            <a:off x="677333" y="2320835"/>
            <a:ext cx="1202267" cy="400110"/>
          </a:xfrm>
          <a:prstGeom prst="rect">
            <a:avLst/>
          </a:prstGeom>
          <a:noFill/>
        </p:spPr>
        <p:txBody>
          <a:bodyPr wrap="square" rtlCol="0">
            <a:spAutoFit/>
          </a:bodyPr>
          <a:lstStyle/>
          <a:p>
            <a:r>
              <a:rPr lang="it-IT" sz="2000" b="1" dirty="0">
                <a:solidFill>
                  <a:srgbClr val="C00000"/>
                </a:solidFill>
              </a:rPr>
              <a:t>Lira </a:t>
            </a:r>
            <a:r>
              <a:rPr lang="it-IT" sz="2000" b="1" dirty="0" err="1">
                <a:solidFill>
                  <a:srgbClr val="C00000"/>
                </a:solidFill>
              </a:rPr>
              <a:t>it</a:t>
            </a:r>
            <a:r>
              <a:rPr lang="it-IT" sz="2000" b="1" dirty="0">
                <a:solidFill>
                  <a:srgbClr val="C00000"/>
                </a:solidFill>
              </a:rPr>
              <a:t>.</a:t>
            </a:r>
          </a:p>
        </p:txBody>
      </p:sp>
      <p:sp>
        <p:nvSpPr>
          <p:cNvPr id="9" name="CasellaDiTesto 8">
            <a:extLst>
              <a:ext uri="{FF2B5EF4-FFF2-40B4-BE49-F238E27FC236}">
                <a16:creationId xmlns:a16="http://schemas.microsoft.com/office/drawing/2014/main" id="{B5AC3E37-2865-7445-8B99-5B798DD70E69}"/>
              </a:ext>
            </a:extLst>
          </p:cNvPr>
          <p:cNvSpPr txBox="1"/>
          <p:nvPr/>
        </p:nvSpPr>
        <p:spPr>
          <a:xfrm>
            <a:off x="5276548" y="2401335"/>
            <a:ext cx="1202267" cy="400110"/>
          </a:xfrm>
          <a:prstGeom prst="rect">
            <a:avLst/>
          </a:prstGeom>
          <a:noFill/>
        </p:spPr>
        <p:txBody>
          <a:bodyPr wrap="square" rtlCol="0">
            <a:spAutoFit/>
          </a:bodyPr>
          <a:lstStyle/>
          <a:p>
            <a:r>
              <a:rPr lang="it-IT" sz="2000" b="1" dirty="0">
                <a:solidFill>
                  <a:srgbClr val="C00000"/>
                </a:solidFill>
              </a:rPr>
              <a:t>Franco </a:t>
            </a:r>
            <a:r>
              <a:rPr lang="it-IT" sz="2000" b="1" dirty="0" err="1">
                <a:solidFill>
                  <a:srgbClr val="C00000"/>
                </a:solidFill>
              </a:rPr>
              <a:t>fr</a:t>
            </a:r>
            <a:r>
              <a:rPr lang="it-IT" sz="2000" b="1" dirty="0">
                <a:solidFill>
                  <a:srgbClr val="C00000"/>
                </a:solidFill>
              </a:rPr>
              <a:t>.</a:t>
            </a:r>
          </a:p>
        </p:txBody>
      </p:sp>
      <p:pic>
        <p:nvPicPr>
          <p:cNvPr id="10" name="Immagine 9">
            <a:extLst>
              <a:ext uri="{FF2B5EF4-FFF2-40B4-BE49-F238E27FC236}">
                <a16:creationId xmlns:a16="http://schemas.microsoft.com/office/drawing/2014/main" id="{383E5B64-2A3D-BC40-B929-A440C4DA2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3616" y="5218612"/>
            <a:ext cx="1875271" cy="1453243"/>
          </a:xfrm>
          <a:prstGeom prst="rect">
            <a:avLst/>
          </a:prstGeom>
        </p:spPr>
      </p:pic>
      <p:sp>
        <p:nvSpPr>
          <p:cNvPr id="11" name="Freccia bidirezionale verticale 10">
            <a:extLst>
              <a:ext uri="{FF2B5EF4-FFF2-40B4-BE49-F238E27FC236}">
                <a16:creationId xmlns:a16="http://schemas.microsoft.com/office/drawing/2014/main" id="{8D784945-78E8-A94F-AB8E-4D617F571C75}"/>
              </a:ext>
            </a:extLst>
          </p:cNvPr>
          <p:cNvSpPr/>
          <p:nvPr/>
        </p:nvSpPr>
        <p:spPr>
          <a:xfrm>
            <a:off x="3554186" y="4673600"/>
            <a:ext cx="272748" cy="5450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E2E28B19-EE8E-C84A-830E-E324FC60ADE5}"/>
              </a:ext>
            </a:extLst>
          </p:cNvPr>
          <p:cNvSpPr txBox="1"/>
          <p:nvPr/>
        </p:nvSpPr>
        <p:spPr>
          <a:xfrm>
            <a:off x="4392386" y="5033946"/>
            <a:ext cx="3077380" cy="369332"/>
          </a:xfrm>
          <a:prstGeom prst="rect">
            <a:avLst/>
          </a:prstGeom>
          <a:noFill/>
        </p:spPr>
        <p:txBody>
          <a:bodyPr wrap="square" rtlCol="0">
            <a:spAutoFit/>
          </a:bodyPr>
          <a:lstStyle/>
          <a:p>
            <a:r>
              <a:rPr lang="it-IT" dirty="0"/>
              <a:t>34,71 $ = un’oncia di oro</a:t>
            </a:r>
          </a:p>
        </p:txBody>
      </p:sp>
      <p:cxnSp>
        <p:nvCxnSpPr>
          <p:cNvPr id="14" name="Connettore 1 13">
            <a:extLst>
              <a:ext uri="{FF2B5EF4-FFF2-40B4-BE49-F238E27FC236}">
                <a16:creationId xmlns:a16="http://schemas.microsoft.com/office/drawing/2014/main" id="{03EE4C7E-B418-B144-9C56-FDD204B5F624}"/>
              </a:ext>
            </a:extLst>
          </p:cNvPr>
          <p:cNvCxnSpPr>
            <a:cxnSpLocks/>
          </p:cNvCxnSpPr>
          <p:nvPr/>
        </p:nvCxnSpPr>
        <p:spPr>
          <a:xfrm flipV="1">
            <a:off x="4165600" y="2977121"/>
            <a:ext cx="1792770" cy="8745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16:creationId xmlns:a16="http://schemas.microsoft.com/office/drawing/2014/main" id="{D1B1500F-F4BF-E24D-B405-92934FF5C293}"/>
              </a:ext>
            </a:extLst>
          </p:cNvPr>
          <p:cNvCxnSpPr>
            <a:cxnSpLocks/>
          </p:cNvCxnSpPr>
          <p:nvPr/>
        </p:nvCxnSpPr>
        <p:spPr>
          <a:xfrm flipH="1" flipV="1">
            <a:off x="1879601" y="2737880"/>
            <a:ext cx="1189820" cy="12276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A4A00C84-F80D-2E42-9186-9D98733CC017}"/>
              </a:ext>
            </a:extLst>
          </p:cNvPr>
          <p:cNvSpPr txBox="1"/>
          <p:nvPr/>
        </p:nvSpPr>
        <p:spPr>
          <a:xfrm>
            <a:off x="1746807" y="2965901"/>
            <a:ext cx="2044444" cy="369332"/>
          </a:xfrm>
          <a:prstGeom prst="rect">
            <a:avLst/>
          </a:prstGeom>
          <a:solidFill>
            <a:schemeClr val="bg1"/>
          </a:solidFill>
        </p:spPr>
        <p:txBody>
          <a:bodyPr wrap="square" rtlCol="0">
            <a:spAutoFit/>
          </a:bodyPr>
          <a:lstStyle/>
          <a:p>
            <a:r>
              <a:rPr lang="it-IT" dirty="0"/>
              <a:t>625 lire/$ +/- 1 %</a:t>
            </a:r>
          </a:p>
        </p:txBody>
      </p:sp>
      <p:sp>
        <p:nvSpPr>
          <p:cNvPr id="21" name="CasellaDiTesto 20">
            <a:extLst>
              <a:ext uri="{FF2B5EF4-FFF2-40B4-BE49-F238E27FC236}">
                <a16:creationId xmlns:a16="http://schemas.microsoft.com/office/drawing/2014/main" id="{1B80D417-2927-874A-A2DC-44CA4D1A2A1A}"/>
              </a:ext>
            </a:extLst>
          </p:cNvPr>
          <p:cNvSpPr txBox="1"/>
          <p:nvPr/>
        </p:nvSpPr>
        <p:spPr>
          <a:xfrm>
            <a:off x="4373289" y="3254035"/>
            <a:ext cx="2044444" cy="369332"/>
          </a:xfrm>
          <a:prstGeom prst="rect">
            <a:avLst/>
          </a:prstGeom>
          <a:solidFill>
            <a:schemeClr val="bg1"/>
          </a:solidFill>
        </p:spPr>
        <p:txBody>
          <a:bodyPr wrap="square" rtlCol="0">
            <a:spAutoFit/>
          </a:bodyPr>
          <a:lstStyle/>
          <a:p>
            <a:r>
              <a:rPr lang="it-IT" dirty="0"/>
              <a:t>3,5Fr/$ +/- 1 %</a:t>
            </a:r>
          </a:p>
        </p:txBody>
      </p:sp>
      <p:cxnSp>
        <p:nvCxnSpPr>
          <p:cNvPr id="23" name="Connettore 1 22">
            <a:extLst>
              <a:ext uri="{FF2B5EF4-FFF2-40B4-BE49-F238E27FC236}">
                <a16:creationId xmlns:a16="http://schemas.microsoft.com/office/drawing/2014/main" id="{7E3E3675-6F9A-094C-8701-D9404E8CBB91}"/>
              </a:ext>
            </a:extLst>
          </p:cNvPr>
          <p:cNvCxnSpPr>
            <a:cxnSpLocks/>
          </p:cNvCxnSpPr>
          <p:nvPr/>
        </p:nvCxnSpPr>
        <p:spPr>
          <a:xfrm>
            <a:off x="1761416" y="2324289"/>
            <a:ext cx="3758851" cy="3528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6F52B6C3-CA1A-A64C-98AC-79F049114748}"/>
              </a:ext>
            </a:extLst>
          </p:cNvPr>
          <p:cNvSpPr txBox="1"/>
          <p:nvPr/>
        </p:nvSpPr>
        <p:spPr>
          <a:xfrm>
            <a:off x="2474510" y="2103132"/>
            <a:ext cx="1987341" cy="369332"/>
          </a:xfrm>
          <a:prstGeom prst="rect">
            <a:avLst/>
          </a:prstGeom>
          <a:solidFill>
            <a:schemeClr val="bg1"/>
          </a:solidFill>
        </p:spPr>
        <p:txBody>
          <a:bodyPr wrap="square" rtlCol="0">
            <a:spAutoFit/>
          </a:bodyPr>
          <a:lstStyle/>
          <a:p>
            <a:r>
              <a:rPr lang="it-IT" dirty="0"/>
              <a:t>Lire/Franco +/- 2 %</a:t>
            </a:r>
          </a:p>
        </p:txBody>
      </p:sp>
      <p:sp>
        <p:nvSpPr>
          <p:cNvPr id="26" name="CasellaDiTesto 25">
            <a:extLst>
              <a:ext uri="{FF2B5EF4-FFF2-40B4-BE49-F238E27FC236}">
                <a16:creationId xmlns:a16="http://schemas.microsoft.com/office/drawing/2014/main" id="{30266C66-D1DA-8A4D-8715-D5FA2C77B4E3}"/>
              </a:ext>
            </a:extLst>
          </p:cNvPr>
          <p:cNvSpPr txBox="1"/>
          <p:nvPr/>
        </p:nvSpPr>
        <p:spPr>
          <a:xfrm>
            <a:off x="7264399" y="3656000"/>
            <a:ext cx="4368800" cy="923330"/>
          </a:xfrm>
          <a:prstGeom prst="rect">
            <a:avLst/>
          </a:prstGeom>
          <a:noFill/>
        </p:spPr>
        <p:txBody>
          <a:bodyPr wrap="square" rtlCol="0">
            <a:spAutoFit/>
          </a:bodyPr>
          <a:lstStyle/>
          <a:p>
            <a:r>
              <a:rPr lang="it-IT" dirty="0"/>
              <a:t>PIRAMIDE GERARCHICA CON BASE AUREA</a:t>
            </a:r>
          </a:p>
          <a:p>
            <a:r>
              <a:rPr lang="it-IT" dirty="0" err="1"/>
              <a:t>Adjustable</a:t>
            </a:r>
            <a:r>
              <a:rPr lang="it-IT" dirty="0"/>
              <a:t> </a:t>
            </a:r>
            <a:r>
              <a:rPr lang="it-IT" dirty="0" err="1"/>
              <a:t>peg</a:t>
            </a:r>
            <a:r>
              <a:rPr lang="it-IT" dirty="0"/>
              <a:t>: cambi fissi con limitata banda di oscillazione</a:t>
            </a:r>
          </a:p>
        </p:txBody>
      </p:sp>
      <p:sp>
        <p:nvSpPr>
          <p:cNvPr id="27" name="CasellaDiTesto 26">
            <a:extLst>
              <a:ext uri="{FF2B5EF4-FFF2-40B4-BE49-F238E27FC236}">
                <a16:creationId xmlns:a16="http://schemas.microsoft.com/office/drawing/2014/main" id="{E568DAAF-ECD4-7F41-B2A0-9D7687F8C83A}"/>
              </a:ext>
            </a:extLst>
          </p:cNvPr>
          <p:cNvSpPr txBox="1"/>
          <p:nvPr/>
        </p:nvSpPr>
        <p:spPr>
          <a:xfrm>
            <a:off x="7164881" y="530885"/>
            <a:ext cx="4743542" cy="2308324"/>
          </a:xfrm>
          <a:prstGeom prst="rect">
            <a:avLst/>
          </a:prstGeom>
          <a:noFill/>
        </p:spPr>
        <p:txBody>
          <a:bodyPr wrap="square" rtlCol="0">
            <a:spAutoFit/>
          </a:bodyPr>
          <a:lstStyle/>
          <a:p>
            <a:r>
              <a:rPr lang="it-IT" dirty="0"/>
              <a:t>L’importatore francese deve pagare l’esportatore italiano in lire (</a:t>
            </a:r>
            <a:r>
              <a:rPr lang="it-IT" b="1" dirty="0"/>
              <a:t>valuta di fatturazione</a:t>
            </a:r>
            <a:r>
              <a:rPr lang="it-IT" dirty="0"/>
              <a:t>).</a:t>
            </a:r>
          </a:p>
          <a:p>
            <a:r>
              <a:rPr lang="it-IT" dirty="0"/>
              <a:t>La banca dell’importatore francese probabilmente non dispone delle lire necessarie e regola la transazione trasferendo dollari  (</a:t>
            </a:r>
            <a:r>
              <a:rPr lang="it-IT" b="1" dirty="0"/>
              <a:t>valuta veicolo</a:t>
            </a:r>
            <a:r>
              <a:rPr lang="it-IT" dirty="0"/>
              <a:t>) nel conto dell’esportatore italiano che cambierà i dollari in lire presso la Banca d’Italia.</a:t>
            </a:r>
          </a:p>
        </p:txBody>
      </p:sp>
    </p:spTree>
    <p:extLst>
      <p:ext uri="{BB962C8B-B14F-4D97-AF65-F5344CB8AC3E}">
        <p14:creationId xmlns:p14="http://schemas.microsoft.com/office/powerpoint/2010/main" val="992322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F42FFDC-D601-664D-9AD7-B58FF8DFA934}"/>
              </a:ext>
            </a:extLst>
          </p:cNvPr>
          <p:cNvPicPr>
            <a:picLocks noChangeAspect="1" noChangeArrowheads="1"/>
          </p:cNvPicPr>
          <p:nvPr/>
        </p:nvPicPr>
        <p:blipFill>
          <a:blip r:embed="rId2" cstate="print"/>
          <a:srcRect/>
          <a:stretch>
            <a:fillRect/>
          </a:stretch>
        </p:blipFill>
        <p:spPr bwMode="auto">
          <a:xfrm>
            <a:off x="263373" y="200486"/>
            <a:ext cx="5605766" cy="3374307"/>
          </a:xfrm>
          <a:prstGeom prst="rect">
            <a:avLst/>
          </a:prstGeom>
          <a:noFill/>
          <a:ln w="9525">
            <a:noFill/>
            <a:miter lim="800000"/>
            <a:headEnd/>
            <a:tailEnd/>
          </a:ln>
          <a:effectLst/>
        </p:spPr>
      </p:pic>
      <p:sp>
        <p:nvSpPr>
          <p:cNvPr id="6" name="CasellaDiTesto 5">
            <a:extLst>
              <a:ext uri="{FF2B5EF4-FFF2-40B4-BE49-F238E27FC236}">
                <a16:creationId xmlns:a16="http://schemas.microsoft.com/office/drawing/2014/main" id="{57EA66DB-B949-9D40-93A2-B25AB7B5D725}"/>
              </a:ext>
            </a:extLst>
          </p:cNvPr>
          <p:cNvSpPr txBox="1"/>
          <p:nvPr/>
        </p:nvSpPr>
        <p:spPr>
          <a:xfrm>
            <a:off x="6096000" y="361401"/>
            <a:ext cx="4083485" cy="369332"/>
          </a:xfrm>
          <a:prstGeom prst="rect">
            <a:avLst/>
          </a:prstGeom>
          <a:noFill/>
        </p:spPr>
        <p:txBody>
          <a:bodyPr wrap="square" rtlCol="0">
            <a:spAutoFit/>
          </a:bodyPr>
          <a:lstStyle/>
          <a:p>
            <a:r>
              <a:rPr lang="it-IT" b="1" dirty="0"/>
              <a:t>Quote sottoscritte nel FMI, 1950</a:t>
            </a:r>
          </a:p>
        </p:txBody>
      </p:sp>
      <p:sp>
        <p:nvSpPr>
          <p:cNvPr id="7" name="CasellaDiTesto 6">
            <a:extLst>
              <a:ext uri="{FF2B5EF4-FFF2-40B4-BE49-F238E27FC236}">
                <a16:creationId xmlns:a16="http://schemas.microsoft.com/office/drawing/2014/main" id="{4D8A127A-8D09-FD4B-8A3F-AF6B56FF00F3}"/>
              </a:ext>
            </a:extLst>
          </p:cNvPr>
          <p:cNvSpPr txBox="1"/>
          <p:nvPr/>
        </p:nvSpPr>
        <p:spPr>
          <a:xfrm>
            <a:off x="373885" y="3267518"/>
            <a:ext cx="3739123" cy="369332"/>
          </a:xfrm>
          <a:prstGeom prst="rect">
            <a:avLst/>
          </a:prstGeom>
          <a:noFill/>
        </p:spPr>
        <p:txBody>
          <a:bodyPr wrap="square" rtlCol="0">
            <a:spAutoFit/>
          </a:bodyPr>
          <a:lstStyle/>
          <a:p>
            <a:r>
              <a:rPr lang="it-IT" dirty="0"/>
              <a:t>Quota degli Stati Uniti nel 1947: 31%</a:t>
            </a:r>
          </a:p>
        </p:txBody>
      </p:sp>
      <p:sp>
        <p:nvSpPr>
          <p:cNvPr id="8" name="CasellaDiTesto 7">
            <a:extLst>
              <a:ext uri="{FF2B5EF4-FFF2-40B4-BE49-F238E27FC236}">
                <a16:creationId xmlns:a16="http://schemas.microsoft.com/office/drawing/2014/main" id="{FC17CCC1-AD79-4A4D-B8BE-99BB11F565ED}"/>
              </a:ext>
            </a:extLst>
          </p:cNvPr>
          <p:cNvSpPr txBox="1"/>
          <p:nvPr/>
        </p:nvSpPr>
        <p:spPr>
          <a:xfrm>
            <a:off x="6096000" y="1045286"/>
            <a:ext cx="5297350" cy="646331"/>
          </a:xfrm>
          <a:prstGeom prst="rect">
            <a:avLst/>
          </a:prstGeom>
          <a:noFill/>
        </p:spPr>
        <p:txBody>
          <a:bodyPr wrap="square" rtlCol="0">
            <a:spAutoFit/>
          </a:bodyPr>
          <a:lstStyle/>
          <a:p>
            <a:r>
              <a:rPr lang="it-IT" dirty="0"/>
              <a:t>Il sistema di attribuzione delle quote viene rivisto regolarmente: l’ultima revisione è del 2010</a:t>
            </a:r>
          </a:p>
        </p:txBody>
      </p:sp>
      <p:sp>
        <p:nvSpPr>
          <p:cNvPr id="9" name="Rettangolo 8">
            <a:extLst>
              <a:ext uri="{FF2B5EF4-FFF2-40B4-BE49-F238E27FC236}">
                <a16:creationId xmlns:a16="http://schemas.microsoft.com/office/drawing/2014/main" id="{1F59B162-9345-6549-A713-DD0AA905BEA3}"/>
              </a:ext>
            </a:extLst>
          </p:cNvPr>
          <p:cNvSpPr/>
          <p:nvPr/>
        </p:nvSpPr>
        <p:spPr>
          <a:xfrm>
            <a:off x="6096000" y="2006170"/>
            <a:ext cx="5926667" cy="1200329"/>
          </a:xfrm>
          <a:prstGeom prst="rect">
            <a:avLst/>
          </a:prstGeom>
        </p:spPr>
        <p:txBody>
          <a:bodyPr wrap="square">
            <a:spAutoFit/>
          </a:bodyPr>
          <a:lstStyle/>
          <a:p>
            <a:r>
              <a:rPr lang="it-IT" dirty="0">
                <a:solidFill>
                  <a:srgbClr val="2C2825"/>
                </a:solidFill>
                <a:latin typeface="MuseoSans-300"/>
              </a:rPr>
              <a:t>The Fund </a:t>
            </a:r>
            <a:r>
              <a:rPr lang="it-IT" dirty="0" err="1">
                <a:solidFill>
                  <a:srgbClr val="2C2825"/>
                </a:solidFill>
                <a:latin typeface="MuseoSans-300"/>
              </a:rPr>
              <a:t>shall</a:t>
            </a:r>
            <a:r>
              <a:rPr lang="it-IT" dirty="0">
                <a:solidFill>
                  <a:srgbClr val="2C2825"/>
                </a:solidFill>
                <a:latin typeface="MuseoSans-300"/>
              </a:rPr>
              <a:t> </a:t>
            </a:r>
            <a:r>
              <a:rPr lang="it-IT" dirty="0" err="1">
                <a:solidFill>
                  <a:srgbClr val="2C2825"/>
                </a:solidFill>
                <a:latin typeface="MuseoSans-300"/>
              </a:rPr>
              <a:t>have</a:t>
            </a:r>
            <a:r>
              <a:rPr lang="it-IT" dirty="0">
                <a:solidFill>
                  <a:srgbClr val="2C2825"/>
                </a:solidFill>
                <a:latin typeface="MuseoSans-300"/>
              </a:rPr>
              <a:t> a Board of </a:t>
            </a:r>
            <a:r>
              <a:rPr lang="it-IT" dirty="0" err="1">
                <a:solidFill>
                  <a:srgbClr val="2C2825"/>
                </a:solidFill>
                <a:latin typeface="MuseoSans-300"/>
              </a:rPr>
              <a:t>Governors</a:t>
            </a:r>
            <a:r>
              <a:rPr lang="it-IT" dirty="0">
                <a:solidFill>
                  <a:srgbClr val="2C2825"/>
                </a:solidFill>
                <a:latin typeface="MuseoSans-300"/>
              </a:rPr>
              <a:t>, an Executive Board, a </a:t>
            </a:r>
            <a:r>
              <a:rPr lang="it-IT" dirty="0" err="1">
                <a:solidFill>
                  <a:srgbClr val="2C2825"/>
                </a:solidFill>
                <a:latin typeface="MuseoSans-300"/>
              </a:rPr>
              <a:t>Managing</a:t>
            </a:r>
            <a:r>
              <a:rPr lang="it-IT" dirty="0">
                <a:solidFill>
                  <a:srgbClr val="2C2825"/>
                </a:solidFill>
                <a:latin typeface="MuseoSans-300"/>
              </a:rPr>
              <a:t> </a:t>
            </a:r>
            <a:r>
              <a:rPr lang="it-IT" dirty="0" err="1">
                <a:solidFill>
                  <a:srgbClr val="2C2825"/>
                </a:solidFill>
                <a:latin typeface="MuseoSans-300"/>
              </a:rPr>
              <a:t>Director</a:t>
            </a:r>
            <a:r>
              <a:rPr lang="it-IT" dirty="0">
                <a:solidFill>
                  <a:srgbClr val="2C2825"/>
                </a:solidFill>
                <a:latin typeface="MuseoSans-300"/>
              </a:rPr>
              <a:t>, and a staff, and a </a:t>
            </a:r>
            <a:r>
              <a:rPr lang="it-IT" dirty="0" err="1">
                <a:solidFill>
                  <a:srgbClr val="2C2825"/>
                </a:solidFill>
                <a:latin typeface="MuseoSans-300"/>
              </a:rPr>
              <a:t>Council</a:t>
            </a:r>
            <a:r>
              <a:rPr lang="it-IT" dirty="0">
                <a:solidFill>
                  <a:srgbClr val="2C2825"/>
                </a:solidFill>
                <a:latin typeface="MuseoSans-300"/>
              </a:rPr>
              <a:t> </a:t>
            </a:r>
            <a:r>
              <a:rPr lang="it-IT" dirty="0" err="1">
                <a:solidFill>
                  <a:srgbClr val="2C2825"/>
                </a:solidFill>
                <a:latin typeface="MuseoSans-300"/>
              </a:rPr>
              <a:t>if</a:t>
            </a:r>
            <a:r>
              <a:rPr lang="it-IT" dirty="0">
                <a:solidFill>
                  <a:srgbClr val="2C2825"/>
                </a:solidFill>
                <a:latin typeface="MuseoSans-300"/>
              </a:rPr>
              <a:t> the Board of </a:t>
            </a:r>
            <a:r>
              <a:rPr lang="it-IT" dirty="0" err="1">
                <a:solidFill>
                  <a:srgbClr val="2C2825"/>
                </a:solidFill>
                <a:latin typeface="MuseoSans-300"/>
              </a:rPr>
              <a:t>Governors</a:t>
            </a:r>
            <a:r>
              <a:rPr lang="it-IT" dirty="0">
                <a:solidFill>
                  <a:srgbClr val="2C2825"/>
                </a:solidFill>
                <a:latin typeface="MuseoSans-300"/>
              </a:rPr>
              <a:t> </a:t>
            </a:r>
            <a:r>
              <a:rPr lang="it-IT" dirty="0" err="1">
                <a:solidFill>
                  <a:srgbClr val="2C2825"/>
                </a:solidFill>
                <a:latin typeface="MuseoSans-300"/>
              </a:rPr>
              <a:t>decides</a:t>
            </a:r>
            <a:r>
              <a:rPr lang="it-IT" dirty="0">
                <a:solidFill>
                  <a:srgbClr val="2C2825"/>
                </a:solidFill>
                <a:latin typeface="MuseoSans-300"/>
              </a:rPr>
              <a:t>, by an </a:t>
            </a:r>
            <a:r>
              <a:rPr lang="it-IT" b="1" dirty="0" err="1">
                <a:solidFill>
                  <a:srgbClr val="2C2825"/>
                </a:solidFill>
                <a:latin typeface="MuseoSans-300"/>
              </a:rPr>
              <a:t>eighty-five</a:t>
            </a:r>
            <a:r>
              <a:rPr lang="it-IT" b="1" dirty="0">
                <a:solidFill>
                  <a:srgbClr val="2C2825"/>
                </a:solidFill>
                <a:latin typeface="MuseoSans-300"/>
              </a:rPr>
              <a:t> </a:t>
            </a:r>
            <a:r>
              <a:rPr lang="it-IT" b="1" dirty="0" err="1">
                <a:solidFill>
                  <a:srgbClr val="2C2825"/>
                </a:solidFill>
                <a:latin typeface="MuseoSans-300"/>
              </a:rPr>
              <a:t>percent</a:t>
            </a:r>
            <a:r>
              <a:rPr lang="it-IT" b="1" dirty="0">
                <a:solidFill>
                  <a:srgbClr val="2C2825"/>
                </a:solidFill>
                <a:latin typeface="MuseoSans-300"/>
              </a:rPr>
              <a:t> </a:t>
            </a:r>
            <a:r>
              <a:rPr lang="it-IT" b="1" dirty="0" err="1">
                <a:solidFill>
                  <a:srgbClr val="2C2825"/>
                </a:solidFill>
                <a:latin typeface="MuseoSans-300"/>
              </a:rPr>
              <a:t>majority</a:t>
            </a:r>
            <a:r>
              <a:rPr lang="it-IT" b="1" dirty="0">
                <a:solidFill>
                  <a:srgbClr val="2C2825"/>
                </a:solidFill>
                <a:latin typeface="MuseoSans-300"/>
              </a:rPr>
              <a:t> of the </a:t>
            </a:r>
            <a:r>
              <a:rPr lang="it-IT" b="1" dirty="0" err="1">
                <a:solidFill>
                  <a:srgbClr val="2C2825"/>
                </a:solidFill>
                <a:latin typeface="MuseoSans-300"/>
              </a:rPr>
              <a:t>total</a:t>
            </a:r>
            <a:r>
              <a:rPr lang="it-IT" b="1" dirty="0">
                <a:solidFill>
                  <a:srgbClr val="2C2825"/>
                </a:solidFill>
                <a:latin typeface="MuseoSans-300"/>
              </a:rPr>
              <a:t> </a:t>
            </a:r>
            <a:r>
              <a:rPr lang="it-IT" b="1" dirty="0" err="1">
                <a:solidFill>
                  <a:srgbClr val="2C2825"/>
                </a:solidFill>
                <a:latin typeface="MuseoSans-300"/>
              </a:rPr>
              <a:t>voting</a:t>
            </a:r>
            <a:r>
              <a:rPr lang="it-IT" b="1" dirty="0">
                <a:solidFill>
                  <a:srgbClr val="2C2825"/>
                </a:solidFill>
                <a:latin typeface="MuseoSans-300"/>
              </a:rPr>
              <a:t> </a:t>
            </a:r>
            <a:r>
              <a:rPr lang="it-IT" b="1" dirty="0" err="1">
                <a:solidFill>
                  <a:srgbClr val="2C2825"/>
                </a:solidFill>
                <a:latin typeface="MuseoSans-300"/>
              </a:rPr>
              <a:t>power</a:t>
            </a:r>
            <a:r>
              <a:rPr lang="it-IT" dirty="0">
                <a:solidFill>
                  <a:srgbClr val="2C2825"/>
                </a:solidFill>
                <a:latin typeface="MuseoSans-300"/>
              </a:rPr>
              <a:t>,</a:t>
            </a:r>
            <a:endParaRPr lang="it-IT" dirty="0"/>
          </a:p>
        </p:txBody>
      </p:sp>
      <p:sp>
        <p:nvSpPr>
          <p:cNvPr id="10" name="CasellaDiTesto 9">
            <a:extLst>
              <a:ext uri="{FF2B5EF4-FFF2-40B4-BE49-F238E27FC236}">
                <a16:creationId xmlns:a16="http://schemas.microsoft.com/office/drawing/2014/main" id="{E33B62A9-9658-4F4E-A922-BA8757E21D5A}"/>
              </a:ext>
            </a:extLst>
          </p:cNvPr>
          <p:cNvSpPr txBox="1"/>
          <p:nvPr/>
        </p:nvSpPr>
        <p:spPr>
          <a:xfrm>
            <a:off x="158825" y="4087280"/>
            <a:ext cx="11863842" cy="2554545"/>
          </a:xfrm>
          <a:prstGeom prst="rect">
            <a:avLst/>
          </a:prstGeom>
          <a:noFill/>
        </p:spPr>
        <p:txBody>
          <a:bodyPr wrap="square" rtlCol="0">
            <a:spAutoFit/>
          </a:bodyPr>
          <a:lstStyle/>
          <a:p>
            <a:pPr marL="457200" indent="-457200">
              <a:buAutoNum type="arabicParenR"/>
            </a:pPr>
            <a:r>
              <a:rPr lang="it-IT" sz="2000" dirty="0"/>
              <a:t>Il Fondo monetario nasce non come una CU nel senso di Keynes ma, in prospettiva, come un cartello bancario internazionale il cui scopo è quello di assicurare che i debitori ripaghino i debiti piuttosto che quello di assicurare ai paesi partecipanti di perseguire politiche economiche autonome </a:t>
            </a:r>
          </a:p>
          <a:p>
            <a:pPr marL="457200" indent="-457200">
              <a:buAutoNum type="arabicParenR"/>
            </a:pPr>
            <a:r>
              <a:rPr lang="it-IT" sz="2000" dirty="0"/>
              <a:t>L’Unione Sovietica, che partecipa da protagonista al disegno di BW, non aderisce al sistema, insieme ai paesi satelliti, perché ritiene  che il FMI sia un’emanazione di </a:t>
            </a:r>
            <a:r>
              <a:rPr lang="it-IT" sz="2000" dirty="0" err="1"/>
              <a:t>Wall</a:t>
            </a:r>
            <a:r>
              <a:rPr lang="it-IT" sz="2000" dirty="0"/>
              <a:t> Street.</a:t>
            </a:r>
          </a:p>
          <a:p>
            <a:pPr marL="457200" indent="-457200">
              <a:buAutoNum type="arabicParenR"/>
            </a:pPr>
            <a:r>
              <a:rPr lang="it-IT" sz="2000" dirty="0"/>
              <a:t>Gli americani respingono la proposta di Keynes e propongono il FMI con una dotazione molto modesta.</a:t>
            </a:r>
          </a:p>
          <a:p>
            <a:pPr marL="457200" indent="-457200">
              <a:buAutoNum type="arabicParenR"/>
            </a:pPr>
            <a:r>
              <a:rPr lang="it-IT" sz="2000" dirty="0"/>
              <a:t>Nel tempo sia il FMI sia la Banca mondiale hanno assunto comportamenti  «intrusivi» nelle politiche economiche dei paesi debitori che avrebbero sorpreso i negoziatori di BW.</a:t>
            </a:r>
          </a:p>
        </p:txBody>
      </p:sp>
    </p:spTree>
    <p:extLst>
      <p:ext uri="{BB962C8B-B14F-4D97-AF65-F5344CB8AC3E}">
        <p14:creationId xmlns:p14="http://schemas.microsoft.com/office/powerpoint/2010/main" val="1900524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95FEA24-5389-F043-8D2B-2714C05E86A8}"/>
              </a:ext>
            </a:extLst>
          </p:cNvPr>
          <p:cNvSpPr txBox="1"/>
          <p:nvPr/>
        </p:nvSpPr>
        <p:spPr>
          <a:xfrm>
            <a:off x="474133" y="237066"/>
            <a:ext cx="3793067" cy="461665"/>
          </a:xfrm>
          <a:prstGeom prst="rect">
            <a:avLst/>
          </a:prstGeom>
          <a:noFill/>
        </p:spPr>
        <p:txBody>
          <a:bodyPr wrap="square" rtlCol="0">
            <a:spAutoFit/>
          </a:bodyPr>
          <a:lstStyle/>
          <a:p>
            <a:r>
              <a:rPr lang="it-IT" sz="2400" b="1" dirty="0">
                <a:solidFill>
                  <a:srgbClr val="C00000"/>
                </a:solidFill>
              </a:rPr>
              <a:t>Una </a:t>
            </a:r>
            <a:r>
              <a:rPr lang="it-IT" sz="2400" b="1" dirty="0" err="1">
                <a:solidFill>
                  <a:srgbClr val="C00000"/>
                </a:solidFill>
              </a:rPr>
              <a:t>governance</a:t>
            </a:r>
            <a:r>
              <a:rPr lang="it-IT" sz="2400" b="1" dirty="0">
                <a:solidFill>
                  <a:srgbClr val="C00000"/>
                </a:solidFill>
              </a:rPr>
              <a:t> egemonica</a:t>
            </a:r>
          </a:p>
        </p:txBody>
      </p:sp>
      <p:sp>
        <p:nvSpPr>
          <p:cNvPr id="3" name="CasellaDiTesto 2">
            <a:extLst>
              <a:ext uri="{FF2B5EF4-FFF2-40B4-BE49-F238E27FC236}">
                <a16:creationId xmlns:a16="http://schemas.microsoft.com/office/drawing/2014/main" id="{249EA934-03A1-3D44-B95C-C74E62C18532}"/>
              </a:ext>
            </a:extLst>
          </p:cNvPr>
          <p:cNvSpPr txBox="1"/>
          <p:nvPr/>
        </p:nvSpPr>
        <p:spPr>
          <a:xfrm>
            <a:off x="474133" y="795870"/>
            <a:ext cx="11345334" cy="4801314"/>
          </a:xfrm>
          <a:prstGeom prst="rect">
            <a:avLst/>
          </a:prstGeom>
          <a:noFill/>
        </p:spPr>
        <p:txBody>
          <a:bodyPr wrap="square" rtlCol="0">
            <a:spAutoFit/>
          </a:bodyPr>
          <a:lstStyle/>
          <a:p>
            <a:pPr marL="342900" indent="-342900">
              <a:buAutoNum type="arabicParenR"/>
            </a:pPr>
            <a:r>
              <a:rPr lang="it-IT" dirty="0"/>
              <a:t>Le decisioni del FMI sono prese a maggioranza ponderata, con i voti fissati secondo una appropriata formula (cambiata nel tempo più volte); alcune decisioni richiedono l’85 per cento dei voti.</a:t>
            </a:r>
          </a:p>
          <a:p>
            <a:pPr marL="342900" indent="-342900">
              <a:buAutoNum type="arabicParenR"/>
            </a:pPr>
            <a:r>
              <a:rPr lang="it-IT" dirty="0"/>
              <a:t>I voti dipendono dalle quote sottoscritte e queste sono legate al «peso economico» dei paesi. Nel WTO, ad esempio, prevale la regola «un membro un voto», mentre nel FMI i paesi più ricchi e più potenti contano di più.</a:t>
            </a:r>
          </a:p>
          <a:p>
            <a:pPr marL="342900" indent="-342900">
              <a:buAutoNum type="arabicParenR"/>
            </a:pPr>
            <a:r>
              <a:rPr lang="it-IT" dirty="0"/>
              <a:t>Nel momento di avvio del sistema,  gli USA avevano circa un terzo dei voti; la questione dei voti e delle quote suscitò aspre discussioni, in particolare, tra gli americani e gli inglesi. </a:t>
            </a:r>
          </a:p>
          <a:p>
            <a:pPr marL="342900" indent="-342900">
              <a:buAutoNum type="arabicParenR"/>
            </a:pPr>
            <a:r>
              <a:rPr lang="it-IT" dirty="0"/>
              <a:t>Gli Stati Uniti erano interessati a mantenere un potere di veto sulle principali decisioni.</a:t>
            </a:r>
          </a:p>
          <a:p>
            <a:pPr marL="342900" indent="-342900">
              <a:buAutoNum type="arabicParenR"/>
            </a:pPr>
            <a:r>
              <a:rPr lang="it-IT" dirty="0"/>
              <a:t>Gli USA respinsero la proposta dell’ITO perché esso, prevedendo un sistema di voto come quello poi adottato dal WTO, avrebbe messo gli Stati Uniti in una posizione di parità con gli altri paesi; il Congresso USA impedì la nascita dell’ITO perché le grandi imprese americane ritenevano che esso avrebbe ostacolato la loro azione nei mercati internazionali.</a:t>
            </a:r>
          </a:p>
          <a:p>
            <a:pPr marL="342900" indent="-342900">
              <a:buAutoNum type="arabicParenR"/>
            </a:pPr>
            <a:r>
              <a:rPr lang="it-IT" dirty="0"/>
              <a:t>Il problema del sistema di voto era più importante per il FMI che per la Banca Mondiale, programmata per prestare indipendente dalle quote versate.</a:t>
            </a:r>
          </a:p>
          <a:p>
            <a:pPr marL="342900" indent="-342900">
              <a:buAutoNum type="arabicParenR"/>
            </a:pPr>
            <a:r>
              <a:rPr lang="it-IT" dirty="0"/>
              <a:t>Ancora oggi i paesi emergenti, che rappresentano l’85 per cento dei paesi membri, hanno circa il 40 per cento dei voti; i paesi del G7 hanno il 44 per cento dei voti.</a:t>
            </a:r>
          </a:p>
          <a:p>
            <a:pPr marL="342900" indent="-342900">
              <a:buAutoNum type="arabicParenR"/>
            </a:pPr>
            <a:r>
              <a:rPr lang="it-IT" dirty="0"/>
              <a:t>Oggi la Cina dispone di poco più del 6,09 per cento dei voti con oltre il 20 per cento del Pil (a parità di potere d’acquisto), contro il 3,02 per cento dell’Italia.</a:t>
            </a:r>
          </a:p>
        </p:txBody>
      </p:sp>
    </p:spTree>
    <p:extLst>
      <p:ext uri="{BB962C8B-B14F-4D97-AF65-F5344CB8AC3E}">
        <p14:creationId xmlns:p14="http://schemas.microsoft.com/office/powerpoint/2010/main" val="129510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E3E053-23F5-4109-A929-F91A2572C56A}"/>
              </a:ext>
            </a:extLst>
          </p:cNvPr>
          <p:cNvSpPr>
            <a:spLocks noGrp="1"/>
          </p:cNvSpPr>
          <p:nvPr>
            <p:ph type="title"/>
          </p:nvPr>
        </p:nvSpPr>
        <p:spPr/>
        <p:txBody>
          <a:bodyPr/>
          <a:lstStyle/>
          <a:p>
            <a:r>
              <a:rPr lang="it-IT" dirty="0"/>
              <a:t>Zero </a:t>
            </a:r>
            <a:r>
              <a:rPr lang="it-IT" dirty="0" err="1"/>
              <a:t>bound</a:t>
            </a:r>
            <a:r>
              <a:rPr lang="it-IT" dirty="0"/>
              <a:t> e tasso di cambio</a:t>
            </a:r>
          </a:p>
        </p:txBody>
      </p:sp>
      <p:sp>
        <p:nvSpPr>
          <p:cNvPr id="3" name="Segnaposto contenuto 2">
            <a:extLst>
              <a:ext uri="{FF2B5EF4-FFF2-40B4-BE49-F238E27FC236}">
                <a16:creationId xmlns:a16="http://schemas.microsoft.com/office/drawing/2014/main" id="{75B102C2-01FC-4F3E-AB60-BFFDD4A6696B}"/>
              </a:ext>
            </a:extLst>
          </p:cNvPr>
          <p:cNvSpPr>
            <a:spLocks noGrp="1"/>
          </p:cNvSpPr>
          <p:nvPr>
            <p:ph idx="1"/>
          </p:nvPr>
        </p:nvSpPr>
        <p:spPr/>
        <p:txBody>
          <a:bodyPr/>
          <a:lstStyle/>
          <a:p>
            <a:r>
              <a:rPr lang="it-IT" dirty="0"/>
              <a:t>Con Usa e Eurozona da tempo bloccate al limite zero dei tassi di interesse, esiste un forte incentivo da parte di ciascun attore a esportare la propria trappola della liquidità a spese dell’altro paese:</a:t>
            </a:r>
          </a:p>
          <a:p>
            <a:r>
              <a:rPr lang="it-IT" dirty="0"/>
              <a:t>un deprezzamento della valuta domestica (che aiuta le esportazioni e favorisce la ripresa) induce apprezzamento della valuta estera e maggiore spinta deflattiva all’estero. </a:t>
            </a:r>
          </a:p>
          <a:p>
            <a:r>
              <a:rPr lang="it-IT" dirty="0"/>
              <a:t>Ma dato il dominio del dollaro negli scambi internazionali gli Usa sono posizionati molto meglio in questa guerra valutaria immanente.</a:t>
            </a:r>
          </a:p>
          <a:p>
            <a:r>
              <a:rPr lang="it-IT" dirty="0"/>
              <a:t>Vediamo il tasso di cambio $-€ in questi ultimi anni…</a:t>
            </a:r>
          </a:p>
        </p:txBody>
      </p:sp>
    </p:spTree>
    <p:extLst>
      <p:ext uri="{BB962C8B-B14F-4D97-AF65-F5344CB8AC3E}">
        <p14:creationId xmlns:p14="http://schemas.microsoft.com/office/powerpoint/2010/main" val="220781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RED Graph Chart" descr="FRED Graph">
            <a:hlinkClick r:id="rId2" tooltip="View this chart in your browser. "/>
            <a:extLst>
              <a:ext uri="{FF2B5EF4-FFF2-40B4-BE49-F238E27FC236}">
                <a16:creationId xmlns:a16="http://schemas.microsoft.com/office/drawing/2014/main" id="{73AD261A-26FD-4700-8F53-D876A4754E6C}"/>
              </a:ext>
            </a:extLst>
          </p:cNvPr>
          <p:cNvPicPr>
            <a:picLocks noChangeAspect="1"/>
          </p:cNvPicPr>
          <p:nvPr/>
        </p:nvPicPr>
        <p:blipFill>
          <a:blip r:embed="rId3"/>
          <a:stretch>
            <a:fillRect/>
          </a:stretch>
        </p:blipFill>
        <p:spPr>
          <a:xfrm>
            <a:off x="2000250" y="863600"/>
            <a:ext cx="8191500" cy="5524500"/>
          </a:xfrm>
          <a:prstGeom prst="rect">
            <a:avLst/>
          </a:prstGeom>
        </p:spPr>
      </p:pic>
      <p:sp>
        <p:nvSpPr>
          <p:cNvPr id="4" name="Rettangolo 3">
            <a:extLst>
              <a:ext uri="{FF2B5EF4-FFF2-40B4-BE49-F238E27FC236}">
                <a16:creationId xmlns:a16="http://schemas.microsoft.com/office/drawing/2014/main" id="{8C97B594-DAEB-4C0A-A309-9E9C2264E414}"/>
              </a:ext>
            </a:extLst>
          </p:cNvPr>
          <p:cNvSpPr/>
          <p:nvPr/>
        </p:nvSpPr>
        <p:spPr>
          <a:xfrm>
            <a:off x="994410" y="146734"/>
            <a:ext cx="6096000" cy="646331"/>
          </a:xfrm>
          <a:prstGeom prst="rect">
            <a:avLst/>
          </a:prstGeom>
        </p:spPr>
        <p:txBody>
          <a:bodyPr>
            <a:spAutoFit/>
          </a:bodyPr>
          <a:lstStyle/>
          <a:p>
            <a:r>
              <a:rPr lang="it-IT" b="0" i="0" dirty="0">
                <a:solidFill>
                  <a:srgbClr val="333333"/>
                </a:solidFill>
                <a:effectLst/>
                <a:latin typeface="inherit"/>
              </a:rPr>
              <a:t>Figura 1 - Tasso di cambio dollaro/euro (numero di dollari necessari per acquistare 1 euro)</a:t>
            </a:r>
          </a:p>
        </p:txBody>
      </p:sp>
    </p:spTree>
    <p:extLst>
      <p:ext uri="{BB962C8B-B14F-4D97-AF65-F5344CB8AC3E}">
        <p14:creationId xmlns:p14="http://schemas.microsoft.com/office/powerpoint/2010/main" val="345362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2C1ADD-71C7-4FE2-A954-DBBAED0E334A}"/>
              </a:ext>
            </a:extLst>
          </p:cNvPr>
          <p:cNvSpPr>
            <a:spLocks noGrp="1"/>
          </p:cNvSpPr>
          <p:nvPr>
            <p:ph type="title"/>
          </p:nvPr>
        </p:nvSpPr>
        <p:spPr/>
        <p:txBody>
          <a:bodyPr/>
          <a:lstStyle/>
          <a:p>
            <a:r>
              <a:rPr lang="it-IT" dirty="0"/>
              <a:t>Ripercorriamo la storia…</a:t>
            </a:r>
          </a:p>
        </p:txBody>
      </p:sp>
      <p:sp>
        <p:nvSpPr>
          <p:cNvPr id="3" name="Segnaposto contenuto 2">
            <a:extLst>
              <a:ext uri="{FF2B5EF4-FFF2-40B4-BE49-F238E27FC236}">
                <a16:creationId xmlns:a16="http://schemas.microsoft.com/office/drawing/2014/main" id="{2FC6794F-9976-4737-B2B2-EB368D596E4A}"/>
              </a:ext>
            </a:extLst>
          </p:cNvPr>
          <p:cNvSpPr>
            <a:spLocks noGrp="1"/>
          </p:cNvSpPr>
          <p:nvPr>
            <p:ph idx="1"/>
          </p:nvPr>
        </p:nvSpPr>
        <p:spPr/>
        <p:txBody>
          <a:bodyPr>
            <a:normAutofit fontScale="92500" lnSpcReduction="10000"/>
          </a:bodyPr>
          <a:lstStyle/>
          <a:p>
            <a:r>
              <a:rPr lang="it-IT" dirty="0"/>
              <a:t>I </a:t>
            </a:r>
            <a:r>
              <a:rPr lang="it-IT" dirty="0">
                <a:solidFill>
                  <a:srgbClr val="FF0000"/>
                </a:solidFill>
              </a:rPr>
              <a:t>sistemi monetari internazionali </a:t>
            </a:r>
            <a:r>
              <a:rPr lang="it-IT" dirty="0"/>
              <a:t>presentano alcune caratteristiche comuni</a:t>
            </a:r>
          </a:p>
          <a:p>
            <a:endParaRPr lang="it-IT" dirty="0"/>
          </a:p>
          <a:p>
            <a:pPr marL="457200" indent="-457200">
              <a:buAutoNum type="arabicParenR"/>
            </a:pPr>
            <a:r>
              <a:rPr lang="it-IT" dirty="0"/>
              <a:t>Si basano su regole che implicano, in linea di principio, un </a:t>
            </a:r>
            <a:r>
              <a:rPr lang="it-IT" dirty="0">
                <a:solidFill>
                  <a:srgbClr val="FF0000"/>
                </a:solidFill>
              </a:rPr>
              <a:t>rapporto paritario</a:t>
            </a:r>
            <a:r>
              <a:rPr lang="it-IT" dirty="0"/>
              <a:t> tra i paesi partecipanti</a:t>
            </a:r>
          </a:p>
          <a:p>
            <a:pPr marL="457200" indent="-457200">
              <a:buAutoNum type="arabicParenR"/>
            </a:pPr>
            <a:r>
              <a:rPr lang="it-IT" dirty="0"/>
              <a:t>Promettono, per questo, </a:t>
            </a:r>
            <a:r>
              <a:rPr lang="it-IT" dirty="0">
                <a:solidFill>
                  <a:srgbClr val="FF0000"/>
                </a:solidFill>
              </a:rPr>
              <a:t>vantaggi</a:t>
            </a:r>
            <a:r>
              <a:rPr lang="it-IT" dirty="0"/>
              <a:t> a tutti i partecipanti</a:t>
            </a:r>
          </a:p>
          <a:p>
            <a:pPr marL="457200" indent="-457200">
              <a:buAutoNum type="arabicParenR"/>
            </a:pPr>
            <a:r>
              <a:rPr lang="it-IT" dirty="0"/>
              <a:t>Il diverso peso economico e politico  dei paesi partecipanti introduce tuttavia delle </a:t>
            </a:r>
            <a:r>
              <a:rPr lang="it-IT" dirty="0">
                <a:solidFill>
                  <a:srgbClr val="FF0000"/>
                </a:solidFill>
              </a:rPr>
              <a:t>asimmetrie</a:t>
            </a:r>
            <a:r>
              <a:rPr lang="it-IT" dirty="0"/>
              <a:t> nel funzionamento del sistema  </a:t>
            </a:r>
          </a:p>
          <a:p>
            <a:pPr marL="457200" indent="-457200">
              <a:buAutoNum type="arabicParenR"/>
            </a:pPr>
            <a:r>
              <a:rPr lang="it-IT" dirty="0"/>
              <a:t>Le asimmetrie tendono a creare </a:t>
            </a:r>
            <a:r>
              <a:rPr lang="it-IT" dirty="0">
                <a:solidFill>
                  <a:srgbClr val="FF0000"/>
                </a:solidFill>
              </a:rPr>
              <a:t>tensioni</a:t>
            </a:r>
            <a:r>
              <a:rPr lang="it-IT" dirty="0"/>
              <a:t> nel funzionamento del sistema e conflitti tra i partecipanti</a:t>
            </a:r>
          </a:p>
          <a:p>
            <a:pPr marL="457200" indent="-457200">
              <a:buAutoNum type="arabicParenR"/>
            </a:pPr>
            <a:r>
              <a:rPr lang="it-IT" dirty="0"/>
              <a:t>I conflitti tra i partecipanti generano immancabilmente </a:t>
            </a:r>
            <a:r>
              <a:rPr lang="it-IT" dirty="0">
                <a:solidFill>
                  <a:srgbClr val="FF0000"/>
                </a:solidFill>
              </a:rPr>
              <a:t>crisi</a:t>
            </a:r>
            <a:r>
              <a:rPr lang="it-IT" dirty="0"/>
              <a:t> internazionali</a:t>
            </a:r>
          </a:p>
          <a:p>
            <a:endParaRPr lang="it-IT" dirty="0"/>
          </a:p>
        </p:txBody>
      </p:sp>
    </p:spTree>
    <p:extLst>
      <p:ext uri="{BB962C8B-B14F-4D97-AF65-F5344CB8AC3E}">
        <p14:creationId xmlns:p14="http://schemas.microsoft.com/office/powerpoint/2010/main" val="363079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D048F-2B5D-4693-AA4F-3832A6F6F54A}"/>
              </a:ext>
            </a:extLst>
          </p:cNvPr>
          <p:cNvSpPr>
            <a:spLocks noGrp="1"/>
          </p:cNvSpPr>
          <p:nvPr>
            <p:ph type="title"/>
          </p:nvPr>
        </p:nvSpPr>
        <p:spPr/>
        <p:txBody>
          <a:bodyPr/>
          <a:lstStyle/>
          <a:p>
            <a:r>
              <a:rPr lang="it-IT" dirty="0"/>
              <a:t>Il regime di </a:t>
            </a:r>
            <a:r>
              <a:rPr lang="it-IT" dirty="0" err="1"/>
              <a:t>Bretton</a:t>
            </a:r>
            <a:r>
              <a:rPr lang="it-IT" dirty="0"/>
              <a:t> Woods: 1947-1973</a:t>
            </a:r>
          </a:p>
        </p:txBody>
      </p:sp>
      <p:sp>
        <p:nvSpPr>
          <p:cNvPr id="3" name="Segnaposto contenuto 2">
            <a:extLst>
              <a:ext uri="{FF2B5EF4-FFF2-40B4-BE49-F238E27FC236}">
                <a16:creationId xmlns:a16="http://schemas.microsoft.com/office/drawing/2014/main" id="{C884EBA9-1577-49E2-83CB-A48B12F58C77}"/>
              </a:ext>
            </a:extLst>
          </p:cNvPr>
          <p:cNvSpPr>
            <a:spLocks noGrp="1"/>
          </p:cNvSpPr>
          <p:nvPr>
            <p:ph idx="1"/>
          </p:nvPr>
        </p:nvSpPr>
        <p:spPr/>
        <p:txBody>
          <a:bodyPr>
            <a:normAutofit fontScale="92500"/>
          </a:bodyPr>
          <a:lstStyle/>
          <a:p>
            <a:r>
              <a:rPr lang="it-IT" dirty="0"/>
              <a:t>730 delegati delle 44 nazioni che diedero vita al sistema di </a:t>
            </a:r>
            <a:r>
              <a:rPr lang="it-IT" dirty="0" err="1"/>
              <a:t>Bretton</a:t>
            </a:r>
            <a:r>
              <a:rPr lang="it-IT" dirty="0"/>
              <a:t> Woods, fondando il FMI e  la Banca Mondiale e dando avvio al GATT (poi diventato WTO)</a:t>
            </a:r>
            <a:endParaRPr lang="it-IT" b="1" dirty="0"/>
          </a:p>
          <a:p>
            <a:r>
              <a:rPr lang="it-IT" b="1" dirty="0"/>
              <a:t>Temi e obiettivi della Conferenza di </a:t>
            </a:r>
            <a:r>
              <a:rPr lang="it-IT" b="1" dirty="0" err="1"/>
              <a:t>Bretton</a:t>
            </a:r>
            <a:r>
              <a:rPr lang="it-IT" b="1" dirty="0"/>
              <a:t> Woods</a:t>
            </a:r>
          </a:p>
          <a:p>
            <a:pPr marL="342900" indent="-342900">
              <a:buAutoNum type="arabicParenR"/>
            </a:pPr>
            <a:r>
              <a:rPr lang="it-IT" dirty="0"/>
              <a:t>Fare i conti con l’eredità del </a:t>
            </a:r>
            <a:r>
              <a:rPr lang="it-IT" dirty="0" err="1"/>
              <a:t>gold</a:t>
            </a:r>
            <a:r>
              <a:rPr lang="it-IT" dirty="0"/>
              <a:t> standard</a:t>
            </a:r>
          </a:p>
          <a:p>
            <a:pPr marL="342900" indent="-342900">
              <a:buAutoNum type="arabicParenR"/>
            </a:pPr>
            <a:r>
              <a:rPr lang="it-IT" dirty="0"/>
              <a:t>Fare i conti con il caos nelle relazioni economiche internazionali e con le crisi catastrofiche tra le due guerre mondiali</a:t>
            </a:r>
          </a:p>
          <a:p>
            <a:pPr marL="342900" indent="-342900">
              <a:buAutoNum type="arabicParenR"/>
            </a:pPr>
            <a:r>
              <a:rPr lang="it-IT" dirty="0"/>
              <a:t>Disegnare un sistema monetario internazionale capace di favorire gli scambi commerciali tra i paesi permettendo al contempo la difesa degli obiettivi interni della crescita economica e della piena occupazione.</a:t>
            </a:r>
          </a:p>
          <a:p>
            <a:endParaRPr lang="it-IT" dirty="0"/>
          </a:p>
        </p:txBody>
      </p:sp>
    </p:spTree>
    <p:extLst>
      <p:ext uri="{BB962C8B-B14F-4D97-AF65-F5344CB8AC3E}">
        <p14:creationId xmlns:p14="http://schemas.microsoft.com/office/powerpoint/2010/main" val="335051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2F7DB3-8588-406C-BB36-FD82E66521E7}"/>
              </a:ext>
            </a:extLst>
          </p:cNvPr>
          <p:cNvSpPr>
            <a:spLocks noGrp="1"/>
          </p:cNvSpPr>
          <p:nvPr>
            <p:ph type="title"/>
          </p:nvPr>
        </p:nvSpPr>
        <p:spPr/>
        <p:txBody>
          <a:bodyPr/>
          <a:lstStyle/>
          <a:p>
            <a:r>
              <a:rPr lang="it-IT" dirty="0"/>
              <a:t>Gli attori: Keynes</a:t>
            </a:r>
          </a:p>
        </p:txBody>
      </p:sp>
      <p:sp>
        <p:nvSpPr>
          <p:cNvPr id="3" name="Segnaposto contenuto 2">
            <a:extLst>
              <a:ext uri="{FF2B5EF4-FFF2-40B4-BE49-F238E27FC236}">
                <a16:creationId xmlns:a16="http://schemas.microsoft.com/office/drawing/2014/main" id="{FFAB5B65-02E6-48B3-8328-D1382BC3163E}"/>
              </a:ext>
            </a:extLst>
          </p:cNvPr>
          <p:cNvSpPr>
            <a:spLocks noGrp="1"/>
          </p:cNvSpPr>
          <p:nvPr>
            <p:ph idx="1"/>
          </p:nvPr>
        </p:nvSpPr>
        <p:spPr/>
        <p:txBody>
          <a:bodyPr/>
          <a:lstStyle/>
          <a:p>
            <a:r>
              <a:rPr lang="it-IT" dirty="0"/>
              <a:t>Keynes partecipa alla conferenza di BW volendo progettare un sistema economico internazionale capace di garantire per tutti i paesi questi obiettivi: Libertà individuale, eguaglianza, piena occupazione</a:t>
            </a:r>
          </a:p>
          <a:p>
            <a:r>
              <a:rPr lang="it-IT" dirty="0"/>
              <a:t>Nella </a:t>
            </a:r>
            <a:r>
              <a:rPr lang="it-IT" i="1" dirty="0"/>
              <a:t>Teoria Generale </a:t>
            </a:r>
            <a:r>
              <a:rPr lang="it-IT" dirty="0"/>
              <a:t>Keynes scrive:</a:t>
            </a:r>
          </a:p>
          <a:p>
            <a:r>
              <a:rPr lang="it-IT" i="1" dirty="0"/>
              <a:t>I difetti più evidenti della società economica nella quale viviamo sono l’incapacità a provvedere la piena occupazione e la distribuzione arbitraria e iniqua delle ricchezze e dei redditi </a:t>
            </a:r>
          </a:p>
          <a:p>
            <a:endParaRPr lang="it-IT" dirty="0"/>
          </a:p>
          <a:p>
            <a:endParaRPr lang="it-IT" dirty="0"/>
          </a:p>
          <a:p>
            <a:endParaRPr lang="it-IT" dirty="0"/>
          </a:p>
        </p:txBody>
      </p:sp>
    </p:spTree>
    <p:extLst>
      <p:ext uri="{BB962C8B-B14F-4D97-AF65-F5344CB8AC3E}">
        <p14:creationId xmlns:p14="http://schemas.microsoft.com/office/powerpoint/2010/main" val="7926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3013E-5C3B-45E1-8FE1-A6E2D5B8CAF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D0718C3-7AB9-4319-9DBD-ABB4E3750949}"/>
              </a:ext>
            </a:extLst>
          </p:cNvPr>
          <p:cNvSpPr>
            <a:spLocks noGrp="1"/>
          </p:cNvSpPr>
          <p:nvPr>
            <p:ph idx="1"/>
          </p:nvPr>
        </p:nvSpPr>
        <p:spPr/>
        <p:txBody>
          <a:bodyPr>
            <a:normAutofit lnSpcReduction="10000"/>
          </a:bodyPr>
          <a:lstStyle/>
          <a:p>
            <a:r>
              <a:rPr lang="it-IT" b="1" dirty="0"/>
              <a:t>Un sistema monetario internazionale è caratterizzato da regole e accordi in cinque aree</a:t>
            </a:r>
            <a:r>
              <a:rPr lang="it-IT" dirty="0"/>
              <a:t>:</a:t>
            </a:r>
          </a:p>
          <a:p>
            <a:pPr marL="342900" lvl="0" indent="-342900">
              <a:buAutoNum type="arabicParenR"/>
            </a:pPr>
            <a:r>
              <a:rPr lang="it-IT" dirty="0"/>
              <a:t>Convertibilità delle valute (per «lubrificare» gli scambi internazionali)</a:t>
            </a:r>
          </a:p>
          <a:p>
            <a:pPr marL="342900" lvl="0" indent="-342900">
              <a:buAutoNum type="arabicParenR"/>
            </a:pPr>
            <a:r>
              <a:rPr lang="it-IT" dirty="0"/>
              <a:t>Proprietà del regime di cambio.  </a:t>
            </a:r>
          </a:p>
          <a:p>
            <a:pPr marL="342900" lvl="0" indent="-342900">
              <a:buAutoNum type="arabicParenR"/>
            </a:pPr>
            <a:r>
              <a:rPr lang="it-IT" dirty="0"/>
              <a:t>Criteri per l’aggiustamento delle bilance dei pagamenti. </a:t>
            </a:r>
          </a:p>
          <a:p>
            <a:pPr marL="342900" lvl="0" indent="-342900">
              <a:buAutoNum type="arabicParenR"/>
            </a:pPr>
            <a:r>
              <a:rPr lang="it-IT" dirty="0"/>
              <a:t>Provvista di riserve internazionali</a:t>
            </a:r>
          </a:p>
          <a:p>
            <a:pPr marL="342900" lvl="0" indent="-342900">
              <a:buAutoNum type="arabicParenR"/>
            </a:pPr>
            <a:r>
              <a:rPr lang="it-IT" dirty="0"/>
              <a:t>Gestione e controllo del sistema.</a:t>
            </a:r>
          </a:p>
          <a:p>
            <a:r>
              <a:rPr lang="it-IT" dirty="0"/>
              <a:t>A BW si accetta il principio della </a:t>
            </a:r>
            <a:r>
              <a:rPr lang="it-IT" dirty="0">
                <a:solidFill>
                  <a:srgbClr val="FF0000"/>
                </a:solidFill>
              </a:rPr>
              <a:t>convertibilità</a:t>
            </a:r>
            <a:r>
              <a:rPr lang="it-IT" dirty="0"/>
              <a:t> delle valute per i saldi di conto corrente della bilancia dei pagamenti </a:t>
            </a:r>
            <a:r>
              <a:rPr lang="it-IT" dirty="0">
                <a:solidFill>
                  <a:srgbClr val="FF0000"/>
                </a:solidFill>
              </a:rPr>
              <a:t>ma non per i saldi del conto finanziario</a:t>
            </a:r>
          </a:p>
          <a:p>
            <a:endParaRPr lang="it-IT" dirty="0"/>
          </a:p>
        </p:txBody>
      </p:sp>
    </p:spTree>
    <p:extLst>
      <p:ext uri="{BB962C8B-B14F-4D97-AF65-F5344CB8AC3E}">
        <p14:creationId xmlns:p14="http://schemas.microsoft.com/office/powerpoint/2010/main" val="64178696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4414</Words>
  <Application>Microsoft Office PowerPoint</Application>
  <PresentationFormat>Widescreen</PresentationFormat>
  <Paragraphs>196</Paragraphs>
  <Slides>36</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36</vt:i4>
      </vt:variant>
    </vt:vector>
  </HeadingPairs>
  <TitlesOfParts>
    <vt:vector size="44" baseType="lpstr">
      <vt:lpstr>Arial</vt:lpstr>
      <vt:lpstr>Calibri</vt:lpstr>
      <vt:lpstr>Calibri Light</vt:lpstr>
      <vt:lpstr>Cambria Math</vt:lpstr>
      <vt:lpstr>inherit</vt:lpstr>
      <vt:lpstr>MuseoSans-300</vt:lpstr>
      <vt:lpstr>Wingdings</vt:lpstr>
      <vt:lpstr>Tema di Office</vt:lpstr>
      <vt:lpstr>Il ruolo dei tassi di cambio</vt:lpstr>
      <vt:lpstr>Il regime di cambio e le scelte della BCE</vt:lpstr>
      <vt:lpstr>Cambi flessibili o cambi fissi?</vt:lpstr>
      <vt:lpstr>Zero bound e tasso di cambio</vt:lpstr>
      <vt:lpstr>Presentazione standard di PowerPoint</vt:lpstr>
      <vt:lpstr>Ripercorriamo la storia…</vt:lpstr>
      <vt:lpstr>Il regime di Bretton Woods: 1947-1973</vt:lpstr>
      <vt:lpstr>Gli attori: Keynes</vt:lpstr>
      <vt:lpstr>Presentazione standard di PowerPoint</vt:lpstr>
      <vt:lpstr>Tuttavia Keynes</vt:lpstr>
      <vt:lpstr>L’idea di Keynes viene ripresa nel modello di Mundell-Fleming</vt:lpstr>
      <vt:lpstr>Presentazione standard di PowerPoint</vt:lpstr>
      <vt:lpstr>Cos’è successo ai sistemi finanziari internazionali</vt:lpstr>
      <vt:lpstr>E al sistema delle banche</vt:lpstr>
      <vt:lpstr>E se guardiamo all’effetto su disoccupazione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ruolo dei tassi di cambio</dc:title>
  <dc:creator>CHIES LAURA</dc:creator>
  <cp:lastModifiedBy>CHIES LAURA</cp:lastModifiedBy>
  <cp:revision>12</cp:revision>
  <dcterms:created xsi:type="dcterms:W3CDTF">2022-04-13T03:46:41Z</dcterms:created>
  <dcterms:modified xsi:type="dcterms:W3CDTF">2022-04-13T05:39:59Z</dcterms:modified>
</cp:coreProperties>
</file>