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85" r:id="rId3"/>
    <p:sldId id="284" r:id="rId4"/>
    <p:sldId id="282" r:id="rId5"/>
    <p:sldId id="283" r:id="rId6"/>
    <p:sldId id="264" r:id="rId7"/>
    <p:sldId id="265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B80BDBA-CE24-40C4-9A65-9578906DD88D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3E951D3A-9C43-4637-BF8D-A1DEA47CF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D72FF140-3EB1-4970-AADE-C5DC506377D5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1074B102-F6AE-474C-9BE4-EA5A03B82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0775C196-6230-4E8C-AA56-71F8CB3EE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EB85E6C8-5022-410F-BF98-678F6057CC3F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B0AA126-D0E6-43FB-873E-FAB87117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A543A-6A6A-4017-8E5A-CBB3FBA7B28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82C747F-D00B-4E71-B903-90FFF8E8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5A068ED-2206-4021-A806-22331E8C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A1E58-678C-4FA2-8EA2-6BC5484D4A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5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D875B-E5B1-4CC1-931D-51BADD2B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CF8D-075A-499E-8734-44926A02E93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20C7C-4244-4DB7-964E-DF451C6B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4B329-416A-4761-92BD-D1CCAE2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1D47-3554-4A22-A46E-027028EA7B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1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9BE4B23-A75D-4C99-B135-714A5AB7C3C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B00F19-3657-4F9F-A2DF-A26268F5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3D6E4-DFAB-4C35-8FAE-20ADBF411DF2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6E40C5-C0D3-4537-9680-3AD20514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CDF67A-1B5C-4D73-8D6C-80C7459B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302A-89CA-48AC-A962-809B33A3D7B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56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2E101241-A8CE-46E4-9720-89ADE073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1DFD5E38-8FBC-4D85-80AD-54595DF5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66D5D8BE-D1DC-4F21-96B5-2D2BB22BB49F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F83A729-3C28-4D40-B9D8-CE7E9EF328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F5420-65F3-48C1-9BD1-76BD23E11C8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B16ED5-6258-4554-880A-574FC080E03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12E6A2-AC4E-4011-85E8-0E230674A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C48B-7CB9-48CC-9D96-44E746D270D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1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6B1C0-C602-4F29-95A0-D8855990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12BD-E6E4-4B54-A6DF-96C3EFACD92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8998-8045-4235-8E24-A565F0B7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CBCF8-C0D0-446B-9D6D-0B50A0DF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3136B-844C-4393-9967-ECABB403A56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A8E337E5-E216-4691-B380-2C2DD5864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4B8C874-3B71-43DB-999E-81F9B242D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1DA33B1E-EDFB-40D4-B8B8-B980AC2D2D9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DED229-1CF6-47C3-BD3B-47F0CFD322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5F8FF-44AA-4D35-BAF3-D4606801D6E0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DC28D3-373D-4912-83B9-4F00701F08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E52DE03-BBC7-4A3C-801F-C93D976A2E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7439C-1110-4169-BACE-660F3D18B54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2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EE1B5429-9E10-4ABC-82C0-183AEE2BB76E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0374D0-A02F-448A-9C1B-5843D66510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B0A1-1EEC-43C6-9A6D-594710A0A33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1A5E9A-2B65-488B-B15E-6B656E2AB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AC11E5-55B6-487A-990D-1436CF2A15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70380-67E8-4E57-9FEE-72A4F8BECA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15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55647AB-55BD-4A71-9D62-2E222D01CB2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A0CE47-73BB-4B17-959E-BF023F8A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D749-CEE4-4669-ACF7-B5BE3467C2DC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4DBBE9-09D8-4574-A46D-12E6B4DA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F01D5C-D20E-42CB-8136-3EBAC416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8432-8A99-4B2E-B449-E731697B7A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1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97819A0-74D2-4FD5-849F-714558F79FC6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6C5F38-8915-4AE5-B4FD-754B62FB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680FF-9D32-48B8-9953-0BF1C82F14F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4DDBFE-FD84-4671-AF79-C640FC52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B6C0E8-1821-4C82-9F1C-A965304E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9AD2-0D00-4547-A051-248D23C7471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055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63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A7501B97-F21E-401C-BC71-D2D23B5CB51B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9C3209-5E2B-42A8-A3B0-79C9B2D5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2911-BAD7-4416-96AD-F10F9E8D18B9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BD6D9F-2917-40F5-BC5A-20280B7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49748E-E7CC-485C-8469-2A82E685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8145-60A7-4B84-8DDF-DCD2C42A877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06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91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63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601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070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71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471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996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199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275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8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0BAFC08C-CB19-4207-8EBF-B5D19B47583F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308010-6568-4A63-9062-86C29E5E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A27A-2036-4BB6-84EB-DBA1F8CCDB5B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9B3EDA-B2FD-46C8-A8A0-659504A3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6A8672-16CD-4B09-AD57-4BBE3B31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125D-475E-4B10-8A88-B7E350DE31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15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377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233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177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5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96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C65261CD-0843-4565-A5D4-830CAE6192D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1A4C081-55A5-472F-870E-48C506319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7685-4E34-4A56-861A-1ABE6A251EA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DA945F-D3EC-48E6-B76F-CCFBD5AD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2DDC0E9-677B-449F-B312-EC23FA3B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087D-83A4-46BB-AFC7-DDB83A09D0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1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CFD422F6-4064-41BB-A0A9-C4D39F28D31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4993AC9-7D64-4BDF-836E-D7863306A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C443-45A7-4AE7-A66E-CDB7E799C6AE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29354CA0-BBAA-460F-888D-E935D015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A86BF32-D489-430E-953C-80AD3BC6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86CA-5BD5-4AEC-AEF0-C6DF4695D42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7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068FDA66-CCB4-416E-82C1-F2400072F38A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0108D57-A864-4E36-A9C5-FCD4887A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41622-4338-4447-B3C8-8390843ECCF7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183E9AA-DAD6-47D4-9FDD-717E2E38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5448215-EE53-4185-A528-65D28062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D460B-92A5-4890-A0B6-135AC5D672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5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680D1-B49A-416A-BDC3-0A41A662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BAB3F-AD6B-4CBD-8E7D-31689B63B52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9A8D3-170D-4BF6-94CF-E3B9261F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E793-E765-4E2D-BF1D-117CBC11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5B46-6A3F-4539-B40C-7224BA776A1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7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90389C5A-1278-44DF-9BE9-2CD7D9AE164F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3791B7A-39C6-4E29-A588-65A48718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308FC-0F96-4717-ACBF-11DA188B0FBF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07D8BC3-7073-41F4-9AD1-191C2B15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F83427C-346F-4F10-9FF3-F71C4349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BABF-2978-43D5-AC67-614B323F23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2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7D92-46E0-4F35-957B-25F8AD0F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6A043-6A2A-42F2-9E1E-16AA73A88365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E2F80-2086-4B44-90B0-6AB093D8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73D37-3E88-4E1C-9BE2-099BC8C7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213A-FDA7-4467-98C4-F68E78F0D5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6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B404D51E-89C6-4F5D-89BA-B0D3600BE2CE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1032" name="Picture 7" descr="HD-PanelContent.png">
              <a:extLst>
                <a:ext uri="{FF2B5EF4-FFF2-40B4-BE49-F238E27FC236}">
                  <a16:creationId xmlns:a16="http://schemas.microsoft.com/office/drawing/2014/main" id="{1BEE763B-7822-481D-A358-F1D247995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393C05-83B2-4A43-85C2-E9724A8A501E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3CDBCFAB-6755-47B8-BE50-07EE9394B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2DD23A78-11DC-4F45-A3D2-B3A5CC2AA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D6D33A0-97FA-4F78-A054-ED2558485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108E7AE-82BF-4193-B840-B194CB6C2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FDA74-2A9E-477E-AC53-EE8B82FB6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F1FBCD-B3F3-4DE6-9B90-93620D7A4D97}" type="datetimeFigureOut">
              <a:rPr lang="it-IT"/>
              <a:pPr>
                <a:defRPr/>
              </a:pPr>
              <a:t>13/04/2022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84C0D-CE3B-41BA-802F-3BC19429A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B100-4655-43D5-B4FA-D1C306E1A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1B7AEED-DC1A-45F0-A651-D63DEB1318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328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FFFFF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FFFFF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239DA6-69BD-40A6-8366-F1F553E76373}" type="datetimeFigureOut">
              <a:rPr lang="it-IT" smtClean="0"/>
              <a:t>13/04/2022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165A8-249A-4835-A53D-70AEEF88DC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33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5043CDC4-3B99-4480-988F-78BCDEB5DD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br>
              <a:rPr lang="it-IT" altLang="it-IT" sz="24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it-IT" altLang="it-IT" sz="2000" b="1">
                <a:solidFill>
                  <a:schemeClr val="bg1"/>
                </a:solidFill>
                <a:cs typeface="Times New Roman" panose="02020603050405020304" pitchFamily="18" charset="0"/>
              </a:rPr>
              <a:t>Riflettere sull’uso della lingua latina: </a:t>
            </a:r>
            <a:br>
              <a:rPr lang="it-IT" altLang="it-IT" sz="20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it-IT" altLang="it-IT" sz="2000" b="1">
                <a:solidFill>
                  <a:schemeClr val="bg1"/>
                </a:solidFill>
                <a:cs typeface="Times New Roman" panose="02020603050405020304" pitchFamily="18" charset="0"/>
              </a:rPr>
              <a:t>anomalia e analogia</a:t>
            </a:r>
            <a:br>
              <a:rPr lang="it-IT" altLang="it-IT" sz="2000" b="1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66563" name="Sottotitolo 4">
            <a:extLst>
              <a:ext uri="{FF2B5EF4-FFF2-40B4-BE49-F238E27FC236}">
                <a16:creationId xmlns:a16="http://schemas.microsoft.com/office/drawing/2014/main" id="{7DD1349C-083D-4BE2-8D44-75DEB170364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6779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0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b="1">
                <a:solidFill>
                  <a:schemeClr val="bg1"/>
                </a:solidFill>
                <a:cs typeface="Times New Roman" panose="02020603050405020304" pitchFamily="18" charset="0"/>
              </a:rPr>
              <a:t>Varrone e l’analogia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2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3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30FCCD-8CB1-4672-A48E-E92FDA28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it-IT"/>
              <a:t>-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Dibattito negli studi linguistici antichi tra analogismo e anomalismo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Anomalia connessa all’uso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 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analogia connessa alla norma regolatrice</a:t>
            </a:r>
            <a:endParaRPr lang="it-IT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Cratete di Mallo e la scuola pergamena + stoici (anomalia)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Aristarco e la scuola alessandrina (analogia)</a:t>
            </a:r>
            <a:r>
              <a:rPr lang="it-IT" sz="1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(audio)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Problema del dominio nei fatti linguistici di razionale o dell’irrazionale → confronto con la natura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Creazione di nuove parole che poi si flettono secondo paradigmi e danno vita a varietà di forme</a:t>
            </a:r>
          </a:p>
          <a:p>
            <a:pPr marL="0" indent="0"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Questo processo linguistico e la varietà morfologica e flessionale seguono leggi costanti o no? Prevale la conformità e la regola o il loro contrario e l’uso?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Anomalisti → uso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consuetudo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Analogisti → regola  (= </a:t>
            </a: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- Analogia e anomalia → due aspetti di uno stesso processo, si condizionano e completano tra loro e sussistono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soluzione conciliatrice adottata da Varrone  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4142D25C-A89A-4B77-84B2-E2858C7FBE94}"/>
              </a:ext>
            </a:extLst>
          </p:cNvPr>
          <p:cNvSpPr/>
          <p:nvPr/>
        </p:nvSpPr>
        <p:spPr>
          <a:xfrm>
            <a:off x="1610686" y="453006"/>
            <a:ext cx="268448" cy="385893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reccia curva 7">
            <a:extLst>
              <a:ext uri="{FF2B5EF4-FFF2-40B4-BE49-F238E27FC236}">
                <a16:creationId xmlns:a16="http://schemas.microsoft.com/office/drawing/2014/main" id="{8A6E78D1-54DE-40F2-83DB-0136917F7CCE}"/>
              </a:ext>
            </a:extLst>
          </p:cNvPr>
          <p:cNvSpPr/>
          <p:nvPr/>
        </p:nvSpPr>
        <p:spPr>
          <a:xfrm rot="5400000">
            <a:off x="975219" y="2728519"/>
            <a:ext cx="281031" cy="26005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2836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9280C6E-810E-4342-B53A-F81083249A48}"/>
              </a:ext>
            </a:extLst>
          </p:cNvPr>
          <p:cNvSpPr/>
          <p:nvPr/>
        </p:nvSpPr>
        <p:spPr>
          <a:xfrm>
            <a:off x="5436066" y="3489820"/>
            <a:ext cx="209725" cy="48656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3219109-AD8F-46CD-B975-C2B441F2648B}"/>
              </a:ext>
            </a:extLst>
          </p:cNvPr>
          <p:cNvSpPr/>
          <p:nvPr/>
        </p:nvSpPr>
        <p:spPr>
          <a:xfrm rot="1844823">
            <a:off x="1709417" y="6016681"/>
            <a:ext cx="536896" cy="1844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2" name="per slides lez 24 marzo">
            <a:hlinkClick r:id="" action="ppaction://media"/>
            <a:extLst>
              <a:ext uri="{FF2B5EF4-FFF2-40B4-BE49-F238E27FC236}">
                <a16:creationId xmlns:a16="http://schemas.microsoft.com/office/drawing/2014/main" id="{E7D5FD82-88B2-4871-844D-2C4CAC04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5016" y="91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D1D1932A-24DC-440E-BA2F-FA8708618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2418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63E62B-D358-477D-916F-A86045D37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764947"/>
          </a:xfrm>
          <a:blipFill>
            <a:blip r:embed="rId3"/>
            <a:tile tx="0" ty="0" sx="100000" sy="100000" flip="none" algn="tl"/>
          </a:blipFill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5C1DE37-0705-4CA9-82E7-E6E49DC810BA}"/>
              </a:ext>
            </a:extLst>
          </p:cNvPr>
          <p:cNvSpPr/>
          <p:nvPr/>
        </p:nvSpPr>
        <p:spPr>
          <a:xfrm>
            <a:off x="5553512" y="4228050"/>
            <a:ext cx="6638488" cy="53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7150CA-AEF9-45D6-A329-C7DD48C859AF}"/>
              </a:ext>
            </a:extLst>
          </p:cNvPr>
          <p:cNvSpPr txBox="1"/>
          <p:nvPr/>
        </p:nvSpPr>
        <p:spPr>
          <a:xfrm>
            <a:off x="0" y="4764947"/>
            <a:ext cx="12192000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(Citazione da: </a:t>
            </a:r>
            <a:r>
              <a:rPr kumimoji="0" lang="it-IT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Opere di Marco Terenzio Varrone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cura di Antonio Traglia, Utet, Torino 1974, p. 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1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C9F4FE-D870-4097-B7C3-EFD0269CC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2192001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Libro X:  conclusioni generali sulle argomentazioni sull’analogia linguistica esposte nei ll. VIII e IX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Analogia linguistica in rapporto all’uso dei parlanti  → definizione che tiene conto di una distinzione di categorie di parlanti e del rapporto con l’uso linguistico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Riconoscimento dell’evoluzione storica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Riconoscimento della differenziazione in base al contesto di comunicazione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Differenti tipi di analogia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› Libertà linguistica dei poeti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Cf. X, 72-78:</a:t>
            </a: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72.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cf. § X 63: « quando v’è analogia, ve ne sono di tre tipi, uno negli elementi, un secondo nei suoni, il terzo in entrambi, i primi due sono semplici, il terzo doppio ».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valore metalinguistico di sostanza grammaticale → elemento morfologico 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materia)</a:t>
            </a: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Vox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valore metalinguistico di forma grammaticale → aspetto fonologico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figura)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73.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Ling. Lat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VII 28: «cascus significa vetus [...] la sua etimologia è sabina ».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cascus . . . suri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Annales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di Ennio (risp. 24 e 525 Vahlen = 22 e 540 Skutsch)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amicitia … inimicitia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Ennio,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scaen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12 Vahlen (Jocelyn, p. 164):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eo ego ingenio natus sum: amicitiam atque inimicitiam in frontem promptam gero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(‘sono nato con una tale indole: l’amicizia e l’inimicizia le porto stampate sulla fronte’); </a:t>
            </a:r>
          </a:p>
        </p:txBody>
      </p:sp>
    </p:spTree>
    <p:extLst>
      <p:ext uri="{BB962C8B-B14F-4D97-AF65-F5344CB8AC3E}">
        <p14:creationId xmlns:p14="http://schemas.microsoft.com/office/powerpoint/2010/main" val="1678109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9093A-2103-4E8B-826A-7E72D5CCC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74.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Declinatio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il termine indica sia la ‘declinazione’, sia la ‘coniugazione’, sia la ‘derivazione’ di una parola da un’altra: è possibile rendere in italiano con: ‘variazione’.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Distinzione di tre tipologie d’uso linguistico sul piano dell’effettiva storicità (antico, contemporaneo, di nessuna epoca) 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I poeti hanno la possibilità di ricorrere a modalità espressive ‘astoriche’</a:t>
            </a:r>
          </a:p>
          <a:p>
            <a:pPr marL="0" indent="0" algn="just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Distinzione: tre tipologie di analogia riguardante la natura delle parole e il rapporto con la consuetudine linguistica dei singoli e dei poeti che godono di una libertà maggiore sul piano linguistico-espressivo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Affermazione della possibilità di uso linguistico individuale differente rispetto a quello consuetudinario e collettivo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77.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Declinatio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indica sia la derivazione di una parola da un’altra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verbum in verbum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sia la modifica flessionale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verbi discrimen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 che producono effetti sull’aspetto fonologico della parola (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vocis commutatio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verbi discrimen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differenza determinata dalla varietà desinenziale o tematico-desinenziale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- transire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= termine tecnico per indicare il passaggio ai casi obliqui o più in generale da una forma a un’altra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transit mens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mutamento logico connesso con quello formale e quindi espresso da quest’ultimo</a:t>
            </a:r>
          </a:p>
          <a:p>
            <a:pPr marL="0" indent="0">
              <a:buNone/>
            </a:pPr>
            <a:endParaRPr 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§ 79.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vivor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cf. Ennio,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trag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241 Vahlen (= 202 Jocelyn):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vitam vivitur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t-I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94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rganic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666</Words>
  <Application>Microsoft Office PowerPoint</Application>
  <PresentationFormat>Widescreen</PresentationFormat>
  <Paragraphs>49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Garamond</vt:lpstr>
      <vt:lpstr>Times New Roman</vt:lpstr>
      <vt:lpstr>2_Organico</vt:lpstr>
      <vt:lpstr>1_Organico</vt:lpstr>
      <vt:lpstr>          Riflettere sull’uso della lingua latina:  anomalia e analogia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Riflettere sull’uso della lingua latina:  anomalia e analogia </dc:title>
  <dc:creator>Luciana Furbetta</dc:creator>
  <cp:lastModifiedBy>Luciana Furbetta</cp:lastModifiedBy>
  <cp:revision>1</cp:revision>
  <dcterms:created xsi:type="dcterms:W3CDTF">2022-04-13T11:08:36Z</dcterms:created>
  <dcterms:modified xsi:type="dcterms:W3CDTF">2022-04-13T11:18:37Z</dcterms:modified>
</cp:coreProperties>
</file>