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</p:sldMasterIdLst>
  <p:sldIdLst>
    <p:sldId id="273" r:id="rId4"/>
    <p:sldId id="281" r:id="rId5"/>
    <p:sldId id="259" r:id="rId6"/>
    <p:sldId id="260" r:id="rId7"/>
    <p:sldId id="280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DB80BDBA-CE24-40C4-9A65-9578906DD88D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>
              <a:extLst>
                <a:ext uri="{FF2B5EF4-FFF2-40B4-BE49-F238E27FC236}">
                  <a16:creationId xmlns:a16="http://schemas.microsoft.com/office/drawing/2014/main" id="{3E951D3A-9C43-4637-BF8D-A1DEA47CF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D72FF140-3EB1-4970-AADE-C5DC506377D5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1074B102-F6AE-474C-9BE4-EA5A03B82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 descr="HDRibbonTitle-UniformTrim.png">
              <a:extLst>
                <a:ext uri="{FF2B5EF4-FFF2-40B4-BE49-F238E27FC236}">
                  <a16:creationId xmlns:a16="http://schemas.microsoft.com/office/drawing/2014/main" id="{0775C196-6230-4E8C-AA56-71F8CB3EE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EB85E6C8-5022-410F-BF98-678F6057CC3F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B0AA126-D0E6-43FB-873E-FAB87117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A543A-6A6A-4017-8E5A-CBB3FBA7B28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82C747F-D00B-4E71-B903-90FFF8E8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5A068ED-2206-4021-A806-22331E8C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A1E58-678C-4FA2-8EA2-6BC5484D4AB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D875B-E5B1-4CC1-931D-51BADD2B3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1CF8D-075A-499E-8734-44926A02E93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20C7C-4244-4DB7-964E-DF451C6B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4B329-416A-4761-92BD-D1CCAE26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F1D47-3554-4A22-A46E-027028EA7B7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4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49BE4B23-A75D-4C99-B135-714A5AB7C3CB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B00F19-3657-4F9F-A2DF-A26268F5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3D6E4-DFAB-4C35-8FAE-20ADBF411DF2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6E40C5-C0D3-4537-9680-3AD205148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CDF67A-1B5C-4D73-8D6C-80C7459B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6302A-89CA-48AC-A962-809B33A3D7B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69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2E101241-A8CE-46E4-9720-89ADE0732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1DFD5E38-8FBC-4D85-80AD-54595DF57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66D5D8BE-D1DC-4F21-96B5-2D2BB22BB49F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F83A729-3C28-4D40-B9D8-CE7E9EF328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F5420-65F3-48C1-9BD1-76BD23E11C89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B16ED5-6258-4554-880A-574FC080E0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12E6A2-AC4E-4011-85E8-0E230674A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1C48B-7CB9-48CC-9D96-44E746D270D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67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6B1C0-C602-4F29-95A0-D8855990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F12BD-E6E4-4B54-A6DF-96C3EFACD92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C8998-8045-4235-8E24-A565F0B7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CBCF8-C0D0-446B-9D6D-0B50A0DF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3136B-844C-4393-9967-ECABB403A56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32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A8E337E5-E216-4691-B380-2C2DD5864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84B8C874-3B71-43DB-999E-81F9B242D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1DA33B1E-EDFB-40D4-B8B8-B980AC2D2D9C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ADED229-1CF6-47C3-BD3B-47F0CFD322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5F8FF-44AA-4D35-BAF3-D4606801D6E0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DC28D3-373D-4912-83B9-4F00701F08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E52DE03-BBC7-4A3C-801F-C93D976A2E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7439C-1110-4169-BACE-660F3D18B54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5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EE1B5429-9E10-4ABC-82C0-183AEE2BB76E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F0374D0-A02F-448A-9C1B-5843D66510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2B0A1-1EEC-43C6-9A6D-594710A0A33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1A5E9A-2B65-488B-B15E-6B656E2AB3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AC11E5-55B6-487A-990D-1436CF2A15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70380-67E8-4E57-9FEE-72A4F8BECAD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19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055647AB-55BD-4A71-9D62-2E222D01CB2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A0CE47-73BB-4B17-959E-BF023F8A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0D749-CEE4-4669-ACF7-B5BE3467C2DC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4DBBE9-09D8-4574-A46D-12E6B4DA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F01D5C-D20E-42CB-8136-3EBAC416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8432-8A99-4B2E-B449-E731697B7A0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30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397819A0-74D2-4FD5-849F-714558F79FC6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6C5F38-8915-4AE5-B4FD-754B62FB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680FF-9D32-48B8-9953-0BF1C82F14F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4DDBFE-FD84-4671-AF79-C640FC52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B6C0E8-1821-4C82-9F1C-A965304E5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09AD2-0D00-4547-A051-248D23C7471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2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BA6BCACA-55AC-4807-9E79-CD6391A7D8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72288"/>
            <a:chOff x="0" y="0"/>
            <a:chExt cx="12188825" cy="6872226"/>
          </a:xfrm>
        </p:grpSpPr>
        <p:pic>
          <p:nvPicPr>
            <p:cNvPr id="5" name="Picture 8" descr="HD-PanelTitle-V.png">
              <a:extLst>
                <a:ext uri="{FF2B5EF4-FFF2-40B4-BE49-F238E27FC236}">
                  <a16:creationId xmlns:a16="http://schemas.microsoft.com/office/drawing/2014/main" id="{C3472D38-8542-4D5B-A777-7809543F5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2CBDC6A0-0C07-46C0-BF65-83475F60E306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E8006B53-0F8A-40A9-9BF2-1CBAF1290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>
              <a:fillRect/>
            </a:stretch>
          </p:blipFill>
          <p:spPr bwMode="auto">
            <a:xfrm rot="5400000">
              <a:off x="5245268" y="530352"/>
              <a:ext cx="1673352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HDRibbonTitle-UniformTrim.png">
              <a:extLst>
                <a:ext uri="{FF2B5EF4-FFF2-40B4-BE49-F238E27FC236}">
                  <a16:creationId xmlns:a16="http://schemas.microsoft.com/office/drawing/2014/main" id="{11A672E8-ABC6-46BC-BFF8-5378578BC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>
              <a:fillRect/>
            </a:stretch>
          </p:blipFill>
          <p:spPr bwMode="auto">
            <a:xfrm rot="5400000">
              <a:off x="5263556" y="5747514"/>
              <a:ext cx="1636776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823D1A10-EAB0-4FE3-891D-CD0C8E94115C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995188D-E49F-4706-BE10-D60C4F72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4720-3F9B-4F24-AA9A-DB6776BB52EE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8109A26-8164-4AF4-9918-15CF3570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B10ABD-1738-4D5B-9990-7F3FD15B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D45EB-4D24-4AAB-8F0E-87378A9C75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3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405DC9E0-B083-4F9A-B5BE-FDC314C96965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6311EF-0EA7-4F35-B377-8F523851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87D56-EA0D-4BE8-8B4E-15E5847D0CD9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A6BB24-4936-45D4-B011-931AFC4C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2EFF3B-2A5C-40C3-A4AF-E85522F1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C8702-4BD3-49AE-B1C7-9F19AF453FC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A7501B97-F21E-401C-BC71-D2D23B5CB51B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9C3209-5E2B-42A8-A3B0-79C9B2D5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2911-BAD7-4416-96AD-F10F9E8D18B9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BD6D9F-2917-40F5-BC5A-20280B7A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49748E-E7CC-485C-8469-2A82E685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8145-60A7-4B84-8DDF-DCD2C42A877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17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BA1B5DF3-66F1-435E-9A42-D64FA615FEBB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F0EFA9-7E69-4189-8B92-D7A22E9F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44FC-9D55-4577-AD77-781B4265ED3D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1CD1C0-2E3C-4D97-8210-E6319E4A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4D3741-DBFE-4BE0-BAE5-4B241DDF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4CB4-05C0-44BD-9D46-87A09728250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40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513F1A36-247A-48F1-8726-2917F1B94297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F6AF2B1-DBF1-4512-9371-424FD82F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B0B70-9666-4642-AB3E-5D211975C641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B222275-E1C7-422E-80E2-C9CB4DA4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12DE3D1-D0CA-416C-A2F5-27907803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19713-37DA-4BB7-A0AF-A254C7E5725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02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0A361922-4DAB-4EAE-8761-1B112BF9CB8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ACAF1FA-AD6A-4438-82F2-E3DA5526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EE843-34BC-4635-8DB2-CA22E02E8900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5870884-44BA-466D-9B72-73AA2AA6F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3B02AE8-E7F9-4C1D-A25E-CD908ED9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C25B-E4B8-42F3-BDAE-B2D9AFFB5E0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27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CF9B14A2-CF2A-44D7-BD11-05615F165E93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E86AE4-B92C-421A-972C-2EA77C60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F261E-57F5-4D52-86AD-3F1CF6503607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C415D37-E319-41E5-B083-5A69B0F5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5E0423F-9B4A-443C-BEE0-7229FDC0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C469A-641E-41C2-BBD2-3DAE93066FD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77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031CD8-AF7C-4B3A-9837-65940828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3830-C795-45AA-BFAD-168E5A2221E6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8E3B85-D2C5-48D6-8A03-17543680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BA687C-93EE-41BE-AD63-B9024DDB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AC006-2A15-4AD3-8DBA-70B11AA852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13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45C19701-421A-4327-ADB1-FE8BBD126055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167C522-2520-40D1-A7EE-663EF615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BB26-E225-4883-BDC6-7BCDADCA896E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F4A8733-25E0-4A0B-8728-13378F70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984FE10-BD57-4084-A067-C44FC529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6FEE3-65C3-4896-BC2F-CF423E6DF5B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13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D0011D-F75A-488A-A211-C4AE8F62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870C4-F83E-4A61-B571-B713E2076270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4E28BA-4247-417B-A390-50A133020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50A1BF-BB24-4DA3-9F12-5FAE170F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F1F9-EDC8-452B-B214-98101B0AFA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67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A9D303-E60A-46AC-B72A-4F964FE4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C273E-CBCE-4142-9416-A236BD6B9900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F624B4-2081-4647-94EF-44D6A3F0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C1EA3B-5334-4576-A14B-68235D74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E7D-5D64-4CB5-9327-F700069B31B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14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48BD17C5-4114-4937-B84A-5FDB0186DC51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652ACB-B331-4407-994E-08D325C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8464E-2269-4B3F-B3D4-92E2231D51AE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E6F28A-FDA8-41BF-A8D3-456EF296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73EB6F-F67F-4524-9541-B4D6BCFE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8FF0-34DE-4222-98A2-98BD91D845F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83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D453AEAD-BFD6-4B64-8FCB-03CA3C1E3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8F244D9F-4371-417B-B02A-085264A0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173658CD-264D-4585-98AC-8C181DC5AB9B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2719BE4-CF7C-412F-A6F6-EAD171AE67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9AC62-A548-4B0D-8823-A07ADAF3DA72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0AC12F5-C83C-417F-AF6B-FEA3A8C2BF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AA4ABC8-157C-415D-BEF7-BA0D8C63B2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98F86-37D9-4B2B-BE94-B256DEF84D7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5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0BAFC08C-CB19-4207-8EBF-B5D19B47583F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308010-6568-4A63-9062-86C29E5E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A27A-2036-4BB6-84EB-DBA1F8CCDB5B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9B3EDA-B2FD-46C8-A8A0-659504A3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6A8672-16CD-4B09-AD57-4BBE3B31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125D-475E-4B10-8A88-B7E350DE317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89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A87EC-5ED6-436E-AF96-82B780E2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3CB82-1E7A-4D00-B299-CB8AF50D78B4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0BB-CB8B-4B4C-9514-5B8E8A0A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0D584-5FDF-464F-B2E0-F453B14C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EE2E-0C00-42F3-9564-9F1A011020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84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22C02B68-CCC6-4E28-8C33-39A39CC5E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30F3CD30-7635-4BE8-A430-F425EF590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9F339F15-9284-48A2-94C3-281CCBA79CEC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F07545F-B51D-4351-A5FD-F0476745C5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6C167-597D-4BC3-9A5B-0119FCECEDF8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E05806C-1C1F-49C5-A95E-2EF97C2E52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84FBB0-45AD-4BB6-AEF6-5061E9493C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176B-D9BF-438F-93AA-764F118F910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8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F64D380F-B20C-4924-84FA-25571FF88DAD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CA42C9B-7755-4857-80A1-95B1072D80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DDADC-63A2-4D7D-B3B4-51559E985386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A4709E-F56E-4F80-8158-7A0C8E1872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C7F9F5-E943-474B-951D-1031570FDA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4038E-D95C-4682-916B-5B0D86455CE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03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3A6CA795-5B37-4B96-9F7C-062F61C3EE1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4DFC64-DD4C-4C0E-B654-A4B3AAAD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7EE0D-A659-4C90-AC80-07BDCB680FF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292C0F-9B62-43DD-8320-58C49B97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CBC8A-87DB-4995-BC3E-128B3790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E77B0-6B7C-4E80-B63B-2906C42ADFE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81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F0E8554E-63F4-480C-9623-C9C24A0BE6D7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829F4B-8229-401C-B158-9E7DC9EF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F6D12-EE8D-4C88-8C00-D64620BE61FE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56FC5B-E0B8-4B73-B288-D8F4C9FF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2BBB16-5DE0-48AE-8FB4-E8030D06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1C2E4-F989-44E8-AF40-C07044FE874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92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210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455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676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70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45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C65261CD-0843-4565-A5D4-830CAE6192D9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1A4C081-55A5-472F-870E-48C506319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7685-4E34-4A56-861A-1ABE6A251EAD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BDA945F-D3EC-48E6-B76F-CCFBD5AD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2DDC0E9-677B-449F-B312-EC23FA3B3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087D-83A4-46BB-AFC7-DDB83A09D0D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34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806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235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113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135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008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92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7840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310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027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158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CFD422F6-4064-41BB-A0A9-C4D39F28D317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F4993AC9-7D64-4BDF-836E-D7863306A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C443-45A7-4AE7-A66E-CDB7E799C6AE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29354CA0-BBAA-460F-888D-E935D015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A86BF32-D489-430E-953C-80AD3BC6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186CA-5BD5-4AEC-AEF0-C6DF4695D42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49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396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07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068FDA66-CCB4-416E-82C1-F2400072F38A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0108D57-A864-4E36-A9C5-FCD4887A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41622-4338-4447-B3C8-8390843ECCF7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183E9AA-DAD6-47D4-9FDD-717E2E38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5448215-EE53-4185-A528-65D28062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D460B-92A5-4890-A0B6-135AC5D672E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0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A680D1-B49A-416A-BDC3-0A41A662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BAB3F-AD6B-4CBD-8E7D-31689B63B52D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9A8D3-170D-4BF6-94CF-E3B9261F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9E793-E765-4E2D-BF1D-117CBC11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55B46-6A3F-4539-B40C-7224BA776A1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90389C5A-1278-44DF-9BE9-2CD7D9AE164F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3791B7A-39C6-4E29-A588-65A48718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308FC-0F96-4717-ACBF-11DA188B0FBF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07D8BC3-7073-41F4-9AD1-191C2B15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F83427C-346F-4F10-9FF3-F71C4349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9BABF-2978-43D5-AC67-614B323F237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1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67D92-46E0-4F35-957B-25F8AD0F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6A043-6A2A-42F2-9E1E-16AA73A8836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E2F80-2086-4B44-90B0-6AB093D8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73D37-3E88-4E1C-9BE2-099BC8C7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213A-FDA7-4467-98C4-F68E78F0D58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4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B404D51E-89C6-4F5D-89BA-B0D3600BE2CE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>
              <a:extLst>
                <a:ext uri="{FF2B5EF4-FFF2-40B4-BE49-F238E27FC236}">
                  <a16:creationId xmlns:a16="http://schemas.microsoft.com/office/drawing/2014/main" id="{1BEE763B-7822-481D-A358-F1D247995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393C05-83B2-4A43-85C2-E9724A8A501E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3CDBCFAB-6755-47B8-BE50-07EE9394B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2DD23A78-11DC-4F45-A3D2-B3A5CC2AA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D6D33A0-97FA-4F78-A054-ED2558485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108E7AE-82BF-4193-B840-B194CB6C25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FDA74-2A9E-477E-AC53-EE8B82FB6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5F1FBCD-B3F3-4DE6-9B90-93620D7A4D97}" type="datetimeFigureOut">
              <a:rPr lang="it-IT"/>
              <a:pPr>
                <a:defRPr/>
              </a:pPr>
              <a:t>13/04/2022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84C0D-CE3B-41BA-802F-3BC19429A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B100-4655-43D5-B4FA-D1C306E1A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1B7AEED-DC1A-45F0-A651-D63DEB1318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976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FFFFF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55B0FE4D-4BB2-4E37-92F2-4C0CCC91BC2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12188825" cy="6856215"/>
          </a:xfrm>
        </p:grpSpPr>
        <p:pic>
          <p:nvPicPr>
            <p:cNvPr id="1032" name="Picture 7" descr="HD-PanelContent-V.png">
              <a:extLst>
                <a:ext uri="{FF2B5EF4-FFF2-40B4-BE49-F238E27FC236}">
                  <a16:creationId xmlns:a16="http://schemas.microsoft.com/office/drawing/2014/main" id="{E3C946D0-C23F-41C6-BEB8-4ED117FA30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3C4B02-60E8-4B23-89C1-E26FEDAB6451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099FB818-9AED-43F6-A504-0CFFCEE58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1" y="76265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9C4610E6-1CB0-44BD-AB5B-24C0F04A6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0" y="6173526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37C9A23-19C9-4136-A778-1F0F2F44D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C8B79FC-3FC3-401F-938A-846D15390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11319-684D-4E1F-B5BA-AA1D01177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7918E30-1A9E-4A4E-8A7C-D3EE5E32DFF9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10E70-0134-4C8A-BA06-DD9F3BC0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47E96-4C39-4D8F-93AD-445AE2395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6608873-3DAE-4357-9166-6CA727DD533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2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46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5043CDC4-3B99-4480-988F-78BCDEB5DD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2400" y="1670050"/>
            <a:ext cx="6815138" cy="1758950"/>
          </a:xfrm>
        </p:spPr>
        <p:txBody>
          <a:bodyPr/>
          <a:lstStyle/>
          <a:p>
            <a:pPr eaLnBrk="1" hangingPunct="1"/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  <a:br>
              <a:rPr lang="it-IT" altLang="it-IT" sz="29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  <a:br>
              <a:rPr lang="it-IT" altLang="it-IT" sz="28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000" i="1">
                <a:ln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(a.a. 2021-2022)</a:t>
            </a:r>
            <a:br>
              <a:rPr lang="it-IT" altLang="it-IT" sz="2000" i="1">
                <a:ln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</a:br>
            <a:endParaRPr lang="it-IT" altLang="it-IT" sz="20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66563" name="Sottotitolo 4">
            <a:extLst>
              <a:ext uri="{FF2B5EF4-FFF2-40B4-BE49-F238E27FC236}">
                <a16:creationId xmlns:a16="http://schemas.microsoft.com/office/drawing/2014/main" id="{7DD1349C-083D-4BE2-8D44-75DEB170364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92400" y="3657600"/>
            <a:ext cx="6815138" cy="16779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000" b="1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 b="1">
                <a:solidFill>
                  <a:schemeClr val="bg1"/>
                </a:solidFill>
                <a:cs typeface="Times New Roman" panose="02020603050405020304" pitchFamily="18" charset="0"/>
              </a:rPr>
              <a:t>La letteratura tecnico-scientifica ed erudita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7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2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2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2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>
                <a:solidFill>
                  <a:schemeClr val="bg1"/>
                </a:solidFill>
                <a:cs typeface="Times New Roman" panose="02020603050405020304" pitchFamily="18" charset="0"/>
              </a:rPr>
              <a:t>Docente:   </a:t>
            </a:r>
            <a:r>
              <a:rPr lang="it-IT" altLang="it-IT" sz="1200" i="1">
                <a:solidFill>
                  <a:schemeClr val="bg1"/>
                </a:solidFill>
                <a:cs typeface="Times New Roman" panose="02020603050405020304" pitchFamily="18" charset="0"/>
              </a:rPr>
              <a:t>Luciana Furbetta </a:t>
            </a:r>
            <a:r>
              <a:rPr lang="it-IT" altLang="it-IT" sz="120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(lfurbetta@units.it)</a:t>
            </a:r>
            <a:endParaRPr lang="it-IT" altLang="it-IT" sz="1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contenuto 2">
            <a:extLst>
              <a:ext uri="{FF2B5EF4-FFF2-40B4-BE49-F238E27FC236}">
                <a16:creationId xmlns:a16="http://schemas.microsoft.com/office/drawing/2014/main" id="{A44BA3EB-C7BA-42B3-9298-0AF6525543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Per iniziare …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Importanza del modello ellenistico:   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scuola di Alessandria 		lettura allegorica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scuola di Pergamo			metodo letterale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Importanza degli studi linguistico-grammaticali greci: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origine convenzionale del linguaggio 		analogisti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origine naturale del linguaggio 				anomalisti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Grammatica a Roma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i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‘arriva’ inserita nell’ambito dell’attività/applicazione di edizione e commento dei testi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strumento di conservazione e trasmissione 		insegnamento scolastico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Cratete di Mallo (168 a.C.; cf. Suet.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gramm.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2,1)</a:t>
            </a:r>
          </a:p>
          <a:p>
            <a:pPr algn="just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Varrone 		prima sistematizzazione di riflessioni linguistico-grammaticali	(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De Lingua Latina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it-IT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Approccio enciclopedico 		scienza autonoma 		grammatica ‘tecnica’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it-IT" altLang="it-IT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3B267179-07DD-4871-9FA2-7F0F70EDDE9C}"/>
              </a:ext>
            </a:extLst>
          </p:cNvPr>
          <p:cNvSpPr/>
          <p:nvPr/>
        </p:nvSpPr>
        <p:spPr>
          <a:xfrm>
            <a:off x="5754718" y="4580754"/>
            <a:ext cx="469900" cy="158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A8467718-3B2B-44E0-A8F8-4B3A34451FA0}"/>
              </a:ext>
            </a:extLst>
          </p:cNvPr>
          <p:cNvSpPr/>
          <p:nvPr/>
        </p:nvSpPr>
        <p:spPr>
          <a:xfrm>
            <a:off x="1500872" y="5729376"/>
            <a:ext cx="293688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2D2C2CEB-21E8-4F0F-81CB-0C635598C04F}"/>
              </a:ext>
            </a:extLst>
          </p:cNvPr>
          <p:cNvSpPr/>
          <p:nvPr/>
        </p:nvSpPr>
        <p:spPr>
          <a:xfrm>
            <a:off x="3663730" y="6120674"/>
            <a:ext cx="319088" cy="107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D7108500-DEC8-40D1-B087-65081FD1FD39}"/>
              </a:ext>
            </a:extLst>
          </p:cNvPr>
          <p:cNvSpPr/>
          <p:nvPr/>
        </p:nvSpPr>
        <p:spPr>
          <a:xfrm>
            <a:off x="6523741" y="6120674"/>
            <a:ext cx="234950" cy="107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0487" name="Immagine 7">
            <a:extLst>
              <a:ext uri="{FF2B5EF4-FFF2-40B4-BE49-F238E27FC236}">
                <a16:creationId xmlns:a16="http://schemas.microsoft.com/office/drawing/2014/main" id="{AAC858D5-9922-4E70-A8E1-F61A6DBCB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04" y="1005682"/>
            <a:ext cx="341312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magine 8">
            <a:extLst>
              <a:ext uri="{FF2B5EF4-FFF2-40B4-BE49-F238E27FC236}">
                <a16:creationId xmlns:a16="http://schemas.microsoft.com/office/drawing/2014/main" id="{C3F961B7-A238-40A9-AF5A-70240119B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92" y="1386201"/>
            <a:ext cx="34131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Immagine 9">
            <a:extLst>
              <a:ext uri="{FF2B5EF4-FFF2-40B4-BE49-F238E27FC236}">
                <a16:creationId xmlns:a16="http://schemas.microsoft.com/office/drawing/2014/main" id="{BA4657BD-C878-4C8C-991C-071E2F3CC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815" y="2433842"/>
            <a:ext cx="341312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mmagine 10">
            <a:extLst>
              <a:ext uri="{FF2B5EF4-FFF2-40B4-BE49-F238E27FC236}">
                <a16:creationId xmlns:a16="http://schemas.microsoft.com/office/drawing/2014/main" id="{A3DD86CB-9B73-40AB-B00D-F1438B01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91" y="2854952"/>
            <a:ext cx="34131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E409A0-509E-4F26-A270-00B3D86E0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Letteratura tecnico-scientifica ed erudita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(breve sguardo d’insieme)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La riflessione erudita sul linguaggio e sulle sue forme nelle concreta realizzazione espressiva è:</a:t>
            </a: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› presente sin dagli esordi della produzione letteraria</a:t>
            </a: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› presupposto dell’attività artistico-letteraria</a:t>
            </a: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› aspetto intrinseco dell’attività artistico-letteraria  </a:t>
            </a: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Confronto con la prassi ellenistica        diffusione di dottrine linguistico-grammaticali e filologiche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sviluppo di una riflessione erudita e nascita di una disciplina grammaticale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(Svetonio, </a:t>
            </a:r>
            <a:r>
              <a:rPr lang="it-IT"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grammaticis </a:t>
            </a:r>
            <a:r>
              <a:rPr lang="it-IT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1:</a:t>
            </a:r>
            <a:r>
              <a:rPr lang="it-IT"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primus igitur, quantum opinamur, studium grammaticae in urbem intulit Crates Mallotes, Aristarchi aequalis</a:t>
            </a:r>
            <a:r>
              <a:rPr lang="it-IT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Sviluppo del pensiero linguistico-grammaticale latino (con attenzione all’esegesi dei testi poetici)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Interesse per i testi arcaici e per l’aspetto ‘difficile’ e ‘oscuro’ della lingua       gusto erudito/antiquario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Prima produzione filologica e grammaticale che trova una sistematizzazione nell’opera di Varrone               </a:t>
            </a:r>
            <a:r>
              <a:rPr lang="it-IT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BD5C01A0-F004-4630-979D-017BC8EBF03C}"/>
              </a:ext>
            </a:extLst>
          </p:cNvPr>
          <p:cNvSpPr/>
          <p:nvPr/>
        </p:nvSpPr>
        <p:spPr>
          <a:xfrm>
            <a:off x="10402350" y="2856452"/>
            <a:ext cx="167780" cy="427838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196DE775-B9E9-43C1-8213-1BC7B5E832C5}"/>
              </a:ext>
            </a:extLst>
          </p:cNvPr>
          <p:cNvSpPr/>
          <p:nvPr/>
        </p:nvSpPr>
        <p:spPr>
          <a:xfrm>
            <a:off x="3909272" y="2856452"/>
            <a:ext cx="167780" cy="104862"/>
          </a:xfrm>
          <a:prstGeom prst="rightArrow">
            <a:avLst>
              <a:gd name="adj1" fmla="val 50000"/>
              <a:gd name="adj2" fmla="val 54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224854E-2C37-4460-AC66-5B331F4F6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2422" y="4740025"/>
            <a:ext cx="195089" cy="146317"/>
          </a:xfrm>
          <a:prstGeom prst="rect">
            <a:avLst/>
          </a:prstGeom>
        </p:spPr>
      </p:pic>
      <p:pic>
        <p:nvPicPr>
          <p:cNvPr id="2" name="registrazione per slide lez 23 marzo">
            <a:hlinkClick r:id="" action="ppaction://media"/>
            <a:extLst>
              <a:ext uri="{FF2B5EF4-FFF2-40B4-BE49-F238E27FC236}">
                <a16:creationId xmlns:a16="http://schemas.microsoft.com/office/drawing/2014/main" id="{6230D02C-E8CB-44D8-8803-4B559A8AE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51098" y="5506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9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B77689-4404-40AF-8FFB-188D689E1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550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3300"/>
              <a:t> </a:t>
            </a:r>
            <a:r>
              <a:rPr lang="it-IT" sz="3300" i="1">
                <a:latin typeface="Times New Roman" panose="02020603050405020304" pitchFamily="18" charset="0"/>
                <a:cs typeface="Times New Roman" panose="02020603050405020304" pitchFamily="18" charset="0"/>
              </a:rPr>
              <a:t>Varro noster diligentissimus investigator antiquitatis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3300">
                <a:latin typeface="Times New Roman" panose="02020603050405020304" pitchFamily="18" charset="0"/>
                <a:cs typeface="Times New Roman" panose="02020603050405020304" pitchFamily="18" charset="0"/>
              </a:rPr>
              <a:t>(Cic. </a:t>
            </a:r>
            <a:r>
              <a:rPr lang="it-IT" sz="3300" i="1">
                <a:latin typeface="Times New Roman" panose="02020603050405020304" pitchFamily="18" charset="0"/>
                <a:cs typeface="Times New Roman" panose="02020603050405020304" pitchFamily="18" charset="0"/>
              </a:rPr>
              <a:t>Brut</a:t>
            </a:r>
            <a:r>
              <a:rPr lang="it-IT" sz="3300">
                <a:latin typeface="Times New Roman" panose="02020603050405020304" pitchFamily="18" charset="0"/>
                <a:cs typeface="Times New Roman" panose="02020603050405020304" pitchFamily="18" charset="0"/>
              </a:rPr>
              <a:t>. 60)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116 a.C.- 27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Principali opere non pervenute: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Antiquitates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divise in </a:t>
            </a: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humanae 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divinae →  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grande opera erudita sulle istituzioni e la storia degli usi del popolo romano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Disciplinae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: ampio trattato di taglio ‘scientifico’ che iniziava proprio con la sezione sulla grammatica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Logistorici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:  temi morali illustrati con esempi tratti dalla storia e dal mito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Ci sono pervenute invece porzioni del: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De lingua Latina: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imponente opera impostata con un metodo storico-antiquario strutturata in 25 libri dei quali sono pervenuti i ll. V-X: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› linguaggio come campo di indagine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› studio della lingua per capire le origini del popolo romano e delle sue istituzioni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› metodo etimologico come cardine dell’analisi linguistico-storica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› spiegazione del senso originario di oggetti e concetti grazie all’ausilio della ‘letteratura’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› conoscenza approfondita dei primi </a:t>
            </a:r>
            <a:r>
              <a:rPr lang="it-IT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auctores </a:t>
            </a: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e poeti ‘dotti’, padri della ‘letteratura’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› la lingua dei poeti tra gli ‘strumenti’ di indagine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De re rustica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:  in tre libri conservati quasi integralmente: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› esaltazione della vita dei campi come una sorta di ritorno gioioso alle origini di Roma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› trattato tecnico condotto con uno spirito conservatore e attenzione alla produttività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› coltivazione della terra (libro I)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› allevamento del bestiame (libro II)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› allevamento degli animali da cortile (libro III)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› presenza di elementi autobiografici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Saturae Menippeae 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(conservati circa 600 frammenti)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7458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7AA7097C-21E2-4A95-BB96-DC53D062B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2081" y="318782"/>
            <a:ext cx="8246377" cy="6306423"/>
          </a:xfrm>
        </p:spPr>
        <p:txBody>
          <a:bodyPr/>
          <a:lstStyle/>
          <a:p>
            <a:endParaRPr lang="it-IT"/>
          </a:p>
        </p:txBody>
      </p:sp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61F21D70-9EA4-4E69-9CC4-EF0DE087E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87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rganic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rga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3.xml><?xml version="1.0" encoding="utf-8"?>
<a:theme xmlns:a="http://schemas.openxmlformats.org/drawingml/2006/main" name="1_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602</Words>
  <Application>Microsoft Office PowerPoint</Application>
  <PresentationFormat>Widescreen</PresentationFormat>
  <Paragraphs>80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Algerian</vt:lpstr>
      <vt:lpstr>Arial</vt:lpstr>
      <vt:lpstr>Garamond</vt:lpstr>
      <vt:lpstr>Times New Roman</vt:lpstr>
      <vt:lpstr>2_Organico</vt:lpstr>
      <vt:lpstr>Organico</vt:lpstr>
      <vt:lpstr>1_Organico</vt:lpstr>
      <vt:lpstr>  Corso di  Grammatica Latina  (a.a. 2021-2022)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 Grammatica Latina  (a.a. 2021-2022)</dc:title>
  <dc:creator>Luciana Furbetta</dc:creator>
  <cp:lastModifiedBy>Luciana Furbetta</cp:lastModifiedBy>
  <cp:revision>4</cp:revision>
  <dcterms:created xsi:type="dcterms:W3CDTF">2022-04-03T20:41:52Z</dcterms:created>
  <dcterms:modified xsi:type="dcterms:W3CDTF">2022-04-13T11:23:34Z</dcterms:modified>
</cp:coreProperties>
</file>