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3"/>
  </p:notesMasterIdLst>
  <p:handoutMasterIdLst>
    <p:handoutMasterId r:id="rId44"/>
  </p:handoutMasterIdLst>
  <p:sldIdLst>
    <p:sldId id="277" r:id="rId3"/>
    <p:sldId id="432" r:id="rId4"/>
    <p:sldId id="433" r:id="rId5"/>
    <p:sldId id="434" r:id="rId6"/>
    <p:sldId id="435" r:id="rId7"/>
    <p:sldId id="436" r:id="rId8"/>
    <p:sldId id="437" r:id="rId9"/>
    <p:sldId id="438" r:id="rId10"/>
    <p:sldId id="439" r:id="rId11"/>
    <p:sldId id="440" r:id="rId12"/>
    <p:sldId id="441" r:id="rId13"/>
    <p:sldId id="444" r:id="rId14"/>
    <p:sldId id="443" r:id="rId15"/>
    <p:sldId id="445" r:id="rId16"/>
    <p:sldId id="446" r:id="rId17"/>
    <p:sldId id="447" r:id="rId18"/>
    <p:sldId id="448" r:id="rId19"/>
    <p:sldId id="449" r:id="rId20"/>
    <p:sldId id="450" r:id="rId21"/>
    <p:sldId id="451" r:id="rId22"/>
    <p:sldId id="442" r:id="rId23"/>
    <p:sldId id="453" r:id="rId24"/>
    <p:sldId id="454" r:id="rId25"/>
    <p:sldId id="465" r:id="rId26"/>
    <p:sldId id="455" r:id="rId27"/>
    <p:sldId id="466" r:id="rId28"/>
    <p:sldId id="456" r:id="rId29"/>
    <p:sldId id="457" r:id="rId30"/>
    <p:sldId id="467" r:id="rId31"/>
    <p:sldId id="468" r:id="rId32"/>
    <p:sldId id="459" r:id="rId33"/>
    <p:sldId id="460" r:id="rId34"/>
    <p:sldId id="461" r:id="rId35"/>
    <p:sldId id="458" r:id="rId36"/>
    <p:sldId id="462" r:id="rId37"/>
    <p:sldId id="463" r:id="rId38"/>
    <p:sldId id="464" r:id="rId39"/>
    <p:sldId id="469" r:id="rId40"/>
    <p:sldId id="470" r:id="rId41"/>
    <p:sldId id="47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7" d="100"/>
          <a:sy n="87" d="100"/>
        </p:scale>
        <p:origin x="528" y="58"/>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3/30/2023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3/30/2023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3/30/2023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3/30/2023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3/30/2023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3/30/2023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3/30/2023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3/30/2023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3/30/2023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3/30/2023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3/30/2023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3/30/2023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3/30/2023</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blast.ncbi.nlm.nih.gov/Blast.cg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6931" y="3437336"/>
            <a:ext cx="9601200" cy="931025"/>
          </a:xfrm>
        </p:spPr>
        <p:txBody>
          <a:bodyPr/>
          <a:lstStyle/>
          <a:p>
            <a:r>
              <a:rPr lang="it-IT" sz="4800" dirty="0" smtClean="0"/>
              <a:t>LEZIONE 7</a:t>
            </a:r>
            <a:br>
              <a:rPr lang="it-IT" sz="4800" dirty="0" smtClean="0"/>
            </a:br>
            <a:r>
              <a:rPr lang="it-IT" sz="4800" dirty="0" smtClean="0"/>
              <a:t>BLAST e applicazioni speciali</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versioni</a:t>
            </a:r>
            <a:endParaRPr lang="it-IT" dirty="0"/>
          </a:p>
        </p:txBody>
      </p:sp>
      <p:sp>
        <p:nvSpPr>
          <p:cNvPr id="4" name="Content Placeholder 3"/>
          <p:cNvSpPr>
            <a:spLocks noGrp="1"/>
          </p:cNvSpPr>
          <p:nvPr>
            <p:ph idx="1"/>
          </p:nvPr>
        </p:nvSpPr>
        <p:spPr>
          <a:xfrm>
            <a:off x="1066800" y="1349585"/>
            <a:ext cx="6535189" cy="2067375"/>
          </a:xfrm>
        </p:spPr>
        <p:txBody>
          <a:bodyPr>
            <a:normAutofit fontScale="92500" lnSpcReduction="10000"/>
          </a:bodyPr>
          <a:lstStyle/>
          <a:p>
            <a:pPr marL="45720" indent="0">
              <a:buNone/>
            </a:pPr>
            <a:r>
              <a:rPr lang="it-IT" sz="1100" dirty="0" smtClean="0">
                <a:latin typeface="Courier New" panose="02070309020205020404" pitchFamily="49" charset="0"/>
                <a:cs typeface="Courier New" panose="02070309020205020404" pitchFamily="49" charset="0"/>
              </a:rPr>
              <a:t>TTCAGGCGTGCAGATGACGATGCAGTACATGGGTTTCTCTTTATTAAGTTCTTATGTCATGTTTATCATAGACTCTGAAGTCAACCAGTCAGAGGTTATCGTACGTCAAATCAGTCAGAGGTTATCAGTCAATACAGTGAATCCTGATTCCCGTATGTGTGTTGTGACATATACACTGAATTCTGACTTAACCGCCTGTGTTATGAAATATACACTGAATCCTGACTTAACCGTAAGTGTTGTGACAGATACTGTGAATCCTGACTTACCAGTTTGTGTTGTGACATATACACTGAATCCTGGCTTACCCGTATGTGTTGTGACAGATACTGTGAATCATGACCTACCCGTATGTGTTGTGACGTACAACTTGAATCCCGACTTACCAGTTTGTGTTGTGACATATACACTGAATCCTGACTTACCCTTCTGTGTTGTGACATATACACTGAATCCTGACTTACCCTTCTGTGTTGTGACATATACACTGAATCCTGACTTAACCATAGTGTTGTGATGCGTCATCGACTSGATGTCATCCTATACATTTTTCCCATTTA</a:t>
            </a:r>
          </a:p>
          <a:p>
            <a:pPr marL="45720" indent="0" algn="just">
              <a:buNone/>
            </a:pPr>
            <a:r>
              <a:rPr lang="it-IT" sz="1800" dirty="0" smtClean="0">
                <a:latin typeface="Calibri" panose="020F0502020204030204" pitchFamily="34" charset="0"/>
                <a:cs typeface="Calibri" panose="020F0502020204030204" pitchFamily="34" charset="0"/>
              </a:rPr>
              <a:t>Quale è il frame di lettura corretto di questa sequenza codificante?</a:t>
            </a:r>
          </a:p>
          <a:p>
            <a:pPr marL="45720" indent="0" algn="just">
              <a:buNone/>
            </a:pPr>
            <a:r>
              <a:rPr lang="it-IT" sz="1800" dirty="0" smtClean="0">
                <a:latin typeface="Calibri" panose="020F0502020204030204" pitchFamily="34" charset="0"/>
                <a:cs typeface="Calibri" panose="020F0502020204030204" pitchFamily="34" charset="0"/>
              </a:rPr>
              <a:t>Non posso saperlo a priori... Le sequenze nucleotidiche (purché codificanti!) vengono tradotte nei 6 possibili frame di lettura</a:t>
            </a:r>
            <a:endParaRPr lang="it-IT" sz="1800" dirty="0">
              <a:latin typeface="Calibri" panose="020F0502020204030204" pitchFamily="34" charset="0"/>
              <a:cs typeface="Calibri" panose="020F0502020204030204" pitchFamily="34" charset="0"/>
            </a:endParaRPr>
          </a:p>
        </p:txBody>
      </p:sp>
      <p:pic>
        <p:nvPicPr>
          <p:cNvPr id="1026" name="Picture 2" descr="http://infohost.nmt.edu/~biology/BioinformaticsWeb/ReadingFram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6967" y="775438"/>
            <a:ext cx="3095625" cy="24765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498855"/>
            <a:ext cx="10058400" cy="3276018"/>
          </a:xfrm>
          <a:prstGeom prst="rect">
            <a:avLst/>
          </a:prstGeom>
        </p:spPr>
      </p:pic>
    </p:spTree>
    <p:extLst>
      <p:ext uri="{BB962C8B-B14F-4D97-AF65-F5344CB8AC3E}">
        <p14:creationId xmlns:p14="http://schemas.microsoft.com/office/powerpoint/2010/main" val="374075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varianti ed implementazioni</a:t>
            </a:r>
            <a:endParaRPr lang="it-IT" dirty="0"/>
          </a:p>
        </p:txBody>
      </p:sp>
      <p:sp>
        <p:nvSpPr>
          <p:cNvPr id="3" name="Content Placeholder 2"/>
          <p:cNvSpPr>
            <a:spLocks noGrp="1"/>
          </p:cNvSpPr>
          <p:nvPr>
            <p:ph idx="1"/>
          </p:nvPr>
        </p:nvSpPr>
        <p:spPr>
          <a:xfrm>
            <a:off x="1341120" y="1440030"/>
            <a:ext cx="9509760" cy="4638651"/>
          </a:xfrm>
        </p:spPr>
        <p:txBody>
          <a:bodyPr>
            <a:normAutofit/>
          </a:bodyPr>
          <a:lstStyle/>
          <a:p>
            <a:pPr algn="just"/>
            <a:r>
              <a:rPr lang="it-IT" b="1" u="sng" dirty="0" smtClean="0">
                <a:solidFill>
                  <a:srgbClr val="FF0000"/>
                </a:solidFill>
              </a:rPr>
              <a:t>Gapped-BLAST</a:t>
            </a:r>
            <a:r>
              <a:rPr lang="it-IT" dirty="0" smtClean="0"/>
              <a:t>: porta avanti l’estensione delle HSP tenendo presente la possibilità di introdure dei gap</a:t>
            </a:r>
          </a:p>
          <a:p>
            <a:pPr algn="just"/>
            <a:r>
              <a:rPr lang="it-IT" b="1" u="sng" dirty="0" smtClean="0">
                <a:solidFill>
                  <a:srgbClr val="FF0000"/>
                </a:solidFill>
              </a:rPr>
              <a:t>PSI-BLAST</a:t>
            </a:r>
            <a:r>
              <a:rPr lang="it-IT" dirty="0" smtClean="0"/>
              <a:t>: Position-Specific Iterated BLAST - effettua una ricerca iterativa utilizzando le HSP per generare dei profili caratteristici della query</a:t>
            </a:r>
          </a:p>
          <a:p>
            <a:pPr algn="just"/>
            <a:r>
              <a:rPr lang="it-IT" b="1" u="sng" dirty="0" smtClean="0">
                <a:solidFill>
                  <a:srgbClr val="FF0000"/>
                </a:solidFill>
              </a:rPr>
              <a:t>BL2SEQ</a:t>
            </a:r>
            <a:r>
              <a:rPr lang="it-IT" dirty="0" smtClean="0"/>
              <a:t>: adattamento di BLAST per l’allineamento di coppie di sequenze</a:t>
            </a:r>
          </a:p>
          <a:p>
            <a:pPr algn="just"/>
            <a:r>
              <a:rPr lang="it-IT" b="1" u="sng" dirty="0" smtClean="0">
                <a:solidFill>
                  <a:srgbClr val="FF0000"/>
                </a:solidFill>
              </a:rPr>
              <a:t>MEGABLAST</a:t>
            </a:r>
            <a:r>
              <a:rPr lang="it-IT" dirty="0" smtClean="0"/>
              <a:t>: può concatenare molte queries tra loro per minimizzare il tempo di esecuzione dovuto a queries molto lunghe (adatto per l’allineamento di sequenze nucleotidiche molto lunghe, come regioni cromosomiche, e sequenze ad alto grado di similarità)</a:t>
            </a:r>
          </a:p>
          <a:p>
            <a:pPr algn="just"/>
            <a:r>
              <a:rPr lang="it-IT" b="1" u="sng" dirty="0" smtClean="0">
                <a:solidFill>
                  <a:srgbClr val="FF0000"/>
                </a:solidFill>
              </a:rPr>
              <a:t>Discontinuous MEGABLAST</a:t>
            </a:r>
            <a:r>
              <a:rPr lang="it-IT" dirty="0" smtClean="0"/>
              <a:t>: simile a MEGABLAST ma ottimizzato per sequenze </a:t>
            </a:r>
            <a:r>
              <a:rPr lang="it-IT" dirty="0" smtClean="0"/>
              <a:t>divergenti che presentano ampi gap, </a:t>
            </a:r>
            <a:r>
              <a:rPr lang="it-IT" dirty="0" smtClean="0"/>
              <a:t>ad esempio regioni cromosomiche di specie differenti</a:t>
            </a:r>
          </a:p>
          <a:p>
            <a:endParaRPr lang="it-IT" dirty="0" smtClean="0"/>
          </a:p>
        </p:txBody>
      </p:sp>
    </p:spTree>
    <p:extLst>
      <p:ext uri="{BB962C8B-B14F-4D97-AF65-F5344CB8AC3E}">
        <p14:creationId xmlns:p14="http://schemas.microsoft.com/office/powerpoint/2010/main" val="204002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varianti ed implementazioni</a:t>
            </a:r>
            <a:endParaRPr lang="it-IT" dirty="0"/>
          </a:p>
        </p:txBody>
      </p:sp>
      <p:sp>
        <p:nvSpPr>
          <p:cNvPr id="3" name="Content Placeholder 2"/>
          <p:cNvSpPr>
            <a:spLocks noGrp="1"/>
          </p:cNvSpPr>
          <p:nvPr>
            <p:ph idx="1"/>
          </p:nvPr>
        </p:nvSpPr>
        <p:spPr>
          <a:xfrm>
            <a:off x="139338" y="1440030"/>
            <a:ext cx="7799318" cy="4638651"/>
          </a:xfrm>
        </p:spPr>
        <p:txBody>
          <a:bodyPr>
            <a:normAutofit/>
          </a:bodyPr>
          <a:lstStyle/>
          <a:p>
            <a:pPr algn="just"/>
            <a:r>
              <a:rPr lang="it-IT" sz="1800" b="1" u="sng" dirty="0" smtClean="0">
                <a:solidFill>
                  <a:srgbClr val="FF0000"/>
                </a:solidFill>
              </a:rPr>
              <a:t>DELTA-BLAST</a:t>
            </a:r>
            <a:r>
              <a:rPr lang="it-IT" sz="1800" dirty="0" smtClean="0"/>
              <a:t>: </a:t>
            </a:r>
            <a:r>
              <a:rPr lang="en-US" sz="1800" dirty="0" smtClean="0"/>
              <a:t>Domain Enhanced Lookup Time Accelerated BLAST – </a:t>
            </a:r>
            <a:r>
              <a:rPr lang="it-IT" sz="1800" dirty="0" smtClean="0"/>
              <a:t>implementazion</a:t>
            </a:r>
            <a:r>
              <a:rPr lang="en-US" sz="1800" dirty="0" smtClean="0"/>
              <a:t>e di </a:t>
            </a:r>
            <a:r>
              <a:rPr lang="it-IT" sz="1800" dirty="0" smtClean="0"/>
              <a:t>BLASTp che utilizza un database di domini conservati </a:t>
            </a:r>
            <a:r>
              <a:rPr lang="en-US" sz="1800" dirty="0" smtClean="0"/>
              <a:t>(CDD) – </a:t>
            </a:r>
            <a:r>
              <a:rPr lang="en-US" sz="1800" dirty="0" err="1" smtClean="0"/>
              <a:t>ce</a:t>
            </a:r>
            <a:r>
              <a:rPr lang="en-US" sz="1800" dirty="0" smtClean="0"/>
              <a:t> ne </a:t>
            </a:r>
            <a:r>
              <a:rPr lang="en-US" sz="1800" dirty="0" err="1" smtClean="0"/>
              <a:t>occuperemo</a:t>
            </a:r>
            <a:r>
              <a:rPr lang="en-US" sz="1800" dirty="0" smtClean="0"/>
              <a:t> </a:t>
            </a:r>
            <a:r>
              <a:rPr lang="en-US" sz="1800" dirty="0" err="1" smtClean="0"/>
              <a:t>più</a:t>
            </a:r>
            <a:r>
              <a:rPr lang="en-US" sz="1800" dirty="0" smtClean="0"/>
              <a:t> in </a:t>
            </a:r>
            <a:r>
              <a:rPr lang="en-US" sz="1800" dirty="0" err="1" smtClean="0"/>
              <a:t>dettaglio</a:t>
            </a:r>
            <a:r>
              <a:rPr lang="en-US" sz="1800" dirty="0" smtClean="0"/>
              <a:t> </a:t>
            </a:r>
            <a:r>
              <a:rPr lang="en-US" sz="1800" dirty="0" err="1" smtClean="0"/>
              <a:t>nelle</a:t>
            </a:r>
            <a:r>
              <a:rPr lang="en-US" sz="1800" dirty="0" smtClean="0"/>
              <a:t> </a:t>
            </a:r>
            <a:r>
              <a:rPr lang="en-US" sz="1800" dirty="0" err="1" smtClean="0"/>
              <a:t>prossime</a:t>
            </a:r>
            <a:r>
              <a:rPr lang="en-US" sz="1800" dirty="0" smtClean="0"/>
              <a:t> </a:t>
            </a:r>
            <a:r>
              <a:rPr lang="en-US" sz="1800" dirty="0" err="1" smtClean="0"/>
              <a:t>lezioni</a:t>
            </a:r>
            <a:endParaRPr lang="en-US" sz="1800" dirty="0" smtClean="0"/>
          </a:p>
          <a:p>
            <a:pPr algn="just"/>
            <a:r>
              <a:rPr lang="it-IT" sz="1800" b="1" u="sng" dirty="0">
                <a:solidFill>
                  <a:srgbClr val="FF0000"/>
                </a:solidFill>
              </a:rPr>
              <a:t>PHI-BLAST</a:t>
            </a:r>
            <a:r>
              <a:rPr lang="it-IT" sz="1800" dirty="0"/>
              <a:t>: </a:t>
            </a:r>
            <a:r>
              <a:rPr lang="it-IT" sz="1800" dirty="0" smtClean="0"/>
              <a:t>Pattern Hit Initiated BLAST - estensione </a:t>
            </a:r>
            <a:r>
              <a:rPr lang="it-IT" sz="1800" dirty="0"/>
              <a:t>di PSI-BLAST per la ricerca in banca dati di pattern proteici più che di </a:t>
            </a:r>
            <a:r>
              <a:rPr lang="it-IT" sz="1800" dirty="0" err="1" smtClean="0"/>
              <a:t>query</a:t>
            </a:r>
            <a:r>
              <a:rPr lang="it-IT" sz="1800" dirty="0" smtClean="0"/>
              <a:t> esatte – ce ne occuperemo nel dettaglio nelle prossime lezioni</a:t>
            </a:r>
            <a:endParaRPr lang="en-US" sz="1800" dirty="0" smtClean="0"/>
          </a:p>
          <a:p>
            <a:pPr algn="just"/>
            <a:r>
              <a:rPr lang="it-IT" sz="1800" b="1" u="sng" dirty="0" err="1" smtClean="0">
                <a:solidFill>
                  <a:srgbClr val="FF0000"/>
                </a:solidFill>
              </a:rPr>
              <a:t>SmartBLAST</a:t>
            </a:r>
            <a:r>
              <a:rPr lang="it-IT" sz="1800" dirty="0" smtClean="0"/>
              <a:t>: implementato per una ricerca estremamente rapida di </a:t>
            </a:r>
            <a:r>
              <a:rPr lang="it-IT" sz="1800" dirty="0" smtClean="0"/>
              <a:t>proteine </a:t>
            </a:r>
            <a:r>
              <a:rPr lang="it-IT" sz="1800" dirty="0" smtClean="0"/>
              <a:t>con elevata similarità contro un </a:t>
            </a:r>
            <a:r>
              <a:rPr lang="it-IT" sz="1800" i="1" dirty="0" smtClean="0"/>
              <a:t>«</a:t>
            </a:r>
            <a:r>
              <a:rPr lang="it-IT" sz="1800" i="1" u="sng" dirty="0" err="1" smtClean="0"/>
              <a:t>landmark</a:t>
            </a:r>
            <a:r>
              <a:rPr lang="it-IT" sz="1800" i="1" u="sng" dirty="0" smtClean="0"/>
              <a:t> database</a:t>
            </a:r>
            <a:r>
              <a:rPr lang="it-IT" sz="1800" i="1" dirty="0" smtClean="0"/>
              <a:t>»</a:t>
            </a:r>
          </a:p>
        </p:txBody>
      </p:sp>
      <p:pic>
        <p:nvPicPr>
          <p:cNvPr id="4" name="Picture 3"/>
          <p:cNvPicPr>
            <a:picLocks noChangeAspect="1"/>
          </p:cNvPicPr>
          <p:nvPr/>
        </p:nvPicPr>
        <p:blipFill>
          <a:blip r:embed="rId2"/>
          <a:stretch>
            <a:fillRect/>
          </a:stretch>
        </p:blipFill>
        <p:spPr>
          <a:xfrm>
            <a:off x="8226136" y="1316245"/>
            <a:ext cx="2979402" cy="4886220"/>
          </a:xfrm>
          <a:prstGeom prst="rect">
            <a:avLst/>
          </a:prstGeom>
        </p:spPr>
      </p:pic>
      <p:sp>
        <p:nvSpPr>
          <p:cNvPr id="5" name="CasellaDiTesto 4"/>
          <p:cNvSpPr txBox="1"/>
          <p:nvPr/>
        </p:nvSpPr>
        <p:spPr>
          <a:xfrm>
            <a:off x="426721" y="4478243"/>
            <a:ext cx="7511935" cy="1600438"/>
          </a:xfrm>
          <a:prstGeom prst="rect">
            <a:avLst/>
          </a:prstGeom>
          <a:noFill/>
          <a:ln>
            <a:solidFill>
              <a:schemeClr val="accent1"/>
            </a:solidFill>
          </a:ln>
        </p:spPr>
        <p:txBody>
          <a:bodyPr wrap="square" rtlCol="0">
            <a:spAutoFit/>
          </a:bodyPr>
          <a:lstStyle/>
          <a:p>
            <a:pPr algn="just"/>
            <a:r>
              <a:rPr lang="en-US" sz="1400" i="1" dirty="0"/>
              <a:t>The landmark database includes proteomes from 27 genomes spanning a wide taxonomic range. This search set is produced using the best available genomic assemblies for each organism with the following procedure. First, the most recent representative assembly from each organism is identified. Second, all proteins annotated on each assembly are downloaded and compiled into the landmark BLAST database. The result is a taxonomically diverse non-redundant set of proteins supported by genomic </a:t>
            </a:r>
            <a:r>
              <a:rPr lang="en-US" sz="1400" i="1" dirty="0" smtClean="0"/>
              <a:t>assemblies”</a:t>
            </a:r>
            <a:endParaRPr lang="it-IT" sz="1400" i="1" dirty="0"/>
          </a:p>
        </p:txBody>
      </p:sp>
    </p:spTree>
    <p:extLst>
      <p:ext uri="{BB962C8B-B14F-4D97-AF65-F5344CB8AC3E}">
        <p14:creationId xmlns:p14="http://schemas.microsoft.com/office/powerpoint/2010/main" val="2525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accessibilità web</a:t>
            </a:r>
            <a:endParaRPr lang="it-IT" dirty="0"/>
          </a:p>
        </p:txBody>
      </p:sp>
      <p:sp>
        <p:nvSpPr>
          <p:cNvPr id="3" name="Content Placeholder 2"/>
          <p:cNvSpPr>
            <a:spLocks noGrp="1"/>
          </p:cNvSpPr>
          <p:nvPr>
            <p:ph idx="1"/>
          </p:nvPr>
        </p:nvSpPr>
        <p:spPr>
          <a:xfrm>
            <a:off x="1341120" y="1440030"/>
            <a:ext cx="9509760" cy="4638651"/>
          </a:xfrm>
        </p:spPr>
        <p:txBody>
          <a:bodyPr>
            <a:normAutofit/>
          </a:bodyPr>
          <a:lstStyle/>
          <a:p>
            <a:r>
              <a:rPr lang="it-IT" b="1" u="sng" dirty="0">
                <a:solidFill>
                  <a:srgbClr val="FF0000"/>
                </a:solidFill>
                <a:hlinkClick r:id="rId2"/>
              </a:rPr>
              <a:t>https://</a:t>
            </a:r>
            <a:r>
              <a:rPr lang="it-IT" b="1" u="sng" dirty="0" smtClean="0">
                <a:solidFill>
                  <a:srgbClr val="FF0000"/>
                </a:solidFill>
                <a:hlinkClick r:id="rId2"/>
              </a:rPr>
              <a:t>blast.ncbi.nlm.nih.gov/Blast.cgi</a:t>
            </a:r>
            <a:endParaRPr lang="it-IT" b="1" u="sng" dirty="0" smtClean="0">
              <a:solidFill>
                <a:srgbClr val="FF0000"/>
              </a:solidFill>
            </a:endParaRPr>
          </a:p>
          <a:p>
            <a:r>
              <a:rPr lang="it-IT" dirty="0" smtClean="0"/>
              <a:t>Hostato sul portale dell’NCBI</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484843"/>
            <a:ext cx="10058400" cy="3849304"/>
          </a:xfrm>
          <a:prstGeom prst="rect">
            <a:avLst/>
          </a:prstGeom>
        </p:spPr>
      </p:pic>
    </p:spTree>
    <p:extLst>
      <p:ext uri="{BB962C8B-B14F-4D97-AF65-F5344CB8AC3E}">
        <p14:creationId xmlns:p14="http://schemas.microsoft.com/office/powerpoint/2010/main" val="282054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differenze rispetto a FASTA</a:t>
            </a:r>
            <a:endParaRPr lang="it-IT" dirty="0"/>
          </a:p>
        </p:txBody>
      </p:sp>
      <p:sp>
        <p:nvSpPr>
          <p:cNvPr id="3" name="Content Placeholder 2"/>
          <p:cNvSpPr>
            <a:spLocks noGrp="1"/>
          </p:cNvSpPr>
          <p:nvPr>
            <p:ph idx="1"/>
          </p:nvPr>
        </p:nvSpPr>
        <p:spPr>
          <a:xfrm>
            <a:off x="1341120" y="1440030"/>
            <a:ext cx="9509760" cy="4971161"/>
          </a:xfrm>
        </p:spPr>
        <p:txBody>
          <a:bodyPr>
            <a:normAutofit fontScale="92500" lnSpcReduction="20000"/>
          </a:bodyPr>
          <a:lstStyle/>
          <a:p>
            <a:pPr algn="just"/>
            <a:r>
              <a:rPr lang="it-IT" dirty="0" smtClean="0"/>
              <a:t>La più importante differenza è </a:t>
            </a:r>
            <a:r>
              <a:rPr lang="it-IT" b="1" dirty="0" smtClean="0"/>
              <a:t>l’indicizzazione di parole esatte in FASTA </a:t>
            </a:r>
            <a:r>
              <a:rPr lang="it-IT" dirty="0" smtClean="0"/>
              <a:t>contro quella dei w-mers in BLAST. Per questo motivo il numero di subject ritrovati da FASTA nel database sarà molto ridotto e la strategia di indicizzazione è un </a:t>
            </a:r>
            <a:r>
              <a:rPr lang="it-IT" b="1" dirty="0" smtClean="0"/>
              <a:t>fattore molto limitante per FASTA</a:t>
            </a:r>
          </a:p>
          <a:p>
            <a:pPr algn="just"/>
            <a:r>
              <a:rPr lang="it-IT" dirty="0" smtClean="0"/>
              <a:t>Tuttavia BLAST assegna i punteggi S sulla base di matrici di sostituzione e può accadere che dei match inesatti ottengano degli score più alti di match esatti della stessa lunghezza</a:t>
            </a:r>
          </a:p>
          <a:p>
            <a:pPr algn="just"/>
            <a:r>
              <a:rPr lang="it-IT" dirty="0" smtClean="0"/>
              <a:t>Ad esempio, AIS-AIS = 12, mentre LSH-MSH = 14 utilizzando BLOSUM62</a:t>
            </a:r>
          </a:p>
          <a:p>
            <a:pPr algn="just"/>
            <a:r>
              <a:rPr lang="it-IT" dirty="0" smtClean="0"/>
              <a:t>Per sequenze nucleotidiche </a:t>
            </a:r>
            <a:r>
              <a:rPr lang="it-IT" b="1" dirty="0" smtClean="0"/>
              <a:t>l’indicizzazione dei w-mers ha poca rilevanza</a:t>
            </a:r>
          </a:p>
          <a:p>
            <a:pPr algn="just"/>
            <a:r>
              <a:rPr lang="it-IT" dirty="0" smtClean="0"/>
              <a:t>Inoltre il </a:t>
            </a:r>
            <a:r>
              <a:rPr lang="it-IT" b="1" dirty="0" smtClean="0"/>
              <a:t>W di default per BLASTn = 11</a:t>
            </a:r>
            <a:r>
              <a:rPr lang="it-IT" dirty="0" smtClean="0"/>
              <a:t>, quindi tendenzialmente non verrà rilevata similarità significativa a meno che non ci sia una stringa identica di almeno 11 nucleotidi</a:t>
            </a:r>
          </a:p>
          <a:p>
            <a:pPr algn="just"/>
            <a:r>
              <a:rPr lang="it-IT" dirty="0" smtClean="0"/>
              <a:t>Inoltre FASTA prevede l’inserzione di GAP già nei suoi primi step, BLAST solamente in fase di elongation degli HSP</a:t>
            </a:r>
          </a:p>
          <a:p>
            <a:pPr algn="just"/>
            <a:r>
              <a:rPr lang="it-IT" dirty="0" smtClean="0"/>
              <a:t>In sostanza, </a:t>
            </a:r>
            <a:r>
              <a:rPr lang="it-IT" b="1" dirty="0" smtClean="0"/>
              <a:t>FASTA è indicato per sequenze nucleotidiche</a:t>
            </a:r>
            <a:r>
              <a:rPr lang="it-IT" dirty="0" smtClean="0"/>
              <a:t>, NON per sequenze amino </a:t>
            </a:r>
            <a:r>
              <a:rPr lang="it-IT" dirty="0" err="1" smtClean="0"/>
              <a:t>acidiche</a:t>
            </a:r>
            <a:r>
              <a:rPr lang="it-IT" dirty="0" smtClean="0"/>
              <a:t>, </a:t>
            </a:r>
            <a:r>
              <a:rPr lang="it-IT" dirty="0" smtClean="0"/>
              <a:t>che è sempre opportuno ricercare con BLAST</a:t>
            </a:r>
          </a:p>
        </p:txBody>
      </p:sp>
    </p:spTree>
    <p:extLst>
      <p:ext uri="{BB962C8B-B14F-4D97-AF65-F5344CB8AC3E}">
        <p14:creationId xmlns:p14="http://schemas.microsoft.com/office/powerpoint/2010/main" val="356390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applicazioni</a:t>
            </a:r>
            <a:endParaRPr lang="it-IT" dirty="0"/>
          </a:p>
        </p:txBody>
      </p:sp>
      <p:sp>
        <p:nvSpPr>
          <p:cNvPr id="3" name="Content Placeholder 2"/>
          <p:cNvSpPr>
            <a:spLocks noGrp="1"/>
          </p:cNvSpPr>
          <p:nvPr>
            <p:ph idx="1"/>
          </p:nvPr>
        </p:nvSpPr>
        <p:spPr>
          <a:xfrm>
            <a:off x="1341120" y="1440030"/>
            <a:ext cx="9509760" cy="4971161"/>
          </a:xfrm>
        </p:spPr>
        <p:txBody>
          <a:bodyPr>
            <a:normAutofit/>
          </a:bodyPr>
          <a:lstStyle/>
          <a:p>
            <a:pPr algn="just"/>
            <a:r>
              <a:rPr lang="it-IT" dirty="0" smtClean="0"/>
              <a:t>Il </a:t>
            </a:r>
            <a:r>
              <a:rPr lang="it-IT" dirty="0"/>
              <a:t>metodo BLAST, dall'originaria formulazione ad oggi, ha rappresentato un validissimo strumento d'analisi, che numerosi server bioinformatici consentono di utilizzare on-line per ricerche nelle principali banche </a:t>
            </a:r>
            <a:r>
              <a:rPr lang="it-IT" dirty="0" smtClean="0"/>
              <a:t>dati </a:t>
            </a:r>
            <a:endParaRPr lang="it-IT" dirty="0"/>
          </a:p>
          <a:p>
            <a:pPr algn="just"/>
            <a:r>
              <a:rPr lang="it-IT" dirty="0"/>
              <a:t>Sono state sviluppate numerose applicazioni, basate sul metodo BLAST ma ottimizzate per il tipo di ricerca, sonda e database nei quali si intenda cercare sequenze omologhe. Gli algoritmi di BLAST sono stati progressivamente potenziati, implementando nuove funzioni che consentono, ad esempio, di </a:t>
            </a:r>
            <a:r>
              <a:rPr lang="it-IT" b="1" dirty="0"/>
              <a:t>adottare matrici definite sulla base del set di dati in analisi o di integrare l'analisi di similarità con quella per </a:t>
            </a:r>
            <a:r>
              <a:rPr lang="it-IT" b="1" dirty="0" smtClean="0"/>
              <a:t>pattern</a:t>
            </a:r>
            <a:endParaRPr lang="it-IT" dirty="0"/>
          </a:p>
          <a:p>
            <a:pPr algn="just"/>
            <a:r>
              <a:rPr lang="it-IT" dirty="0" smtClean="0"/>
              <a:t>Mentre nella maggior parte dei casi i biologi si connettono all’home page dell’NCBI per effettuare ricerche di similarità all’interno di </a:t>
            </a:r>
            <a:r>
              <a:rPr lang="it-IT" b="1" dirty="0" smtClean="0"/>
              <a:t>database pubblicamente disponibili</a:t>
            </a:r>
            <a:r>
              <a:rPr lang="it-IT" dirty="0" smtClean="0"/>
              <a:t> (nr, UniProt, GenBank, ecc.), tenete presente che è spesso utile </a:t>
            </a:r>
            <a:r>
              <a:rPr lang="it-IT" b="1" dirty="0" smtClean="0"/>
              <a:t>utilizzare BLAST in locale</a:t>
            </a:r>
            <a:r>
              <a:rPr lang="it-IT" dirty="0" smtClean="0"/>
              <a:t>, cioè scaricando un applicativo che permette la ricerca in </a:t>
            </a:r>
            <a:r>
              <a:rPr lang="it-IT" b="1" dirty="0" smtClean="0"/>
              <a:t>database personalizzati e spesso non ancora rilasciati pubblicamente</a:t>
            </a:r>
          </a:p>
        </p:txBody>
      </p:sp>
    </p:spTree>
    <p:extLst>
      <p:ext uri="{BB962C8B-B14F-4D97-AF65-F5344CB8AC3E}">
        <p14:creationId xmlns:p14="http://schemas.microsoft.com/office/powerpoint/2010/main" val="122685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applicazioni</a:t>
            </a:r>
            <a:endParaRPr lang="it-IT" dirty="0"/>
          </a:p>
        </p:txBody>
      </p:sp>
      <p:sp>
        <p:nvSpPr>
          <p:cNvPr id="3" name="Content Placeholder 2"/>
          <p:cNvSpPr>
            <a:spLocks noGrp="1"/>
          </p:cNvSpPr>
          <p:nvPr>
            <p:ph idx="1"/>
          </p:nvPr>
        </p:nvSpPr>
        <p:spPr>
          <a:xfrm>
            <a:off x="1341120" y="1440030"/>
            <a:ext cx="9509760" cy="4971161"/>
          </a:xfrm>
        </p:spPr>
        <p:txBody>
          <a:bodyPr>
            <a:normAutofit lnSpcReduction="10000"/>
          </a:bodyPr>
          <a:lstStyle/>
          <a:p>
            <a:pPr algn="just"/>
            <a:r>
              <a:rPr lang="it-IT" dirty="0" smtClean="0"/>
              <a:t>Le applicazioni di BLASTp e BLASTn sono piuttosto intuitive</a:t>
            </a:r>
          </a:p>
          <a:p>
            <a:pPr algn="just"/>
            <a:r>
              <a:rPr lang="it-IT" dirty="0" smtClean="0"/>
              <a:t>Più complesse sono quelle dei BLAST «speciali», BLASTx, tBLASTn e tBLASTx</a:t>
            </a:r>
          </a:p>
          <a:p>
            <a:pPr algn="just"/>
            <a:r>
              <a:rPr lang="it-IT" dirty="0" smtClean="0"/>
              <a:t>Teniamo in considerazione che, dovendo lavorare su query e/o subject tradotti nei sei possibili frames di lettura, </a:t>
            </a:r>
            <a:r>
              <a:rPr lang="it-IT" b="1" dirty="0" smtClean="0"/>
              <a:t>le ricerche effettuate con questi metodi saranno sensibilmente più lente rispetto ai BLASTn e BLASTp canonici</a:t>
            </a:r>
            <a:endParaRPr lang="it-IT" dirty="0"/>
          </a:p>
          <a:p>
            <a:pPr algn="just"/>
            <a:r>
              <a:rPr lang="it-IT" b="1" u="sng" dirty="0" smtClean="0"/>
              <a:t>BLASTx</a:t>
            </a:r>
            <a:r>
              <a:rPr lang="it-IT" dirty="0" smtClean="0"/>
              <a:t> è indicato quando dispongo di una sequenza nucleotidica, che presumo sia codificante e sono interessato a traovare l’identità della proteina codificata sulla base della similarità con sequenze subject proteiche presenti all’interno di un database</a:t>
            </a:r>
          </a:p>
          <a:p>
            <a:pPr algn="just"/>
            <a:r>
              <a:rPr lang="it-IT" b="1" dirty="0" smtClean="0"/>
              <a:t>La sequenza query viene tradotta nei sei possibili frames di lettura</a:t>
            </a:r>
            <a:r>
              <a:rPr lang="it-IT" dirty="0" smtClean="0"/>
              <a:t>, in quanto non so né lo strand (+ o -), né il frame (+1/+2/+3) in cui inizia l’ Open reading Frame</a:t>
            </a:r>
          </a:p>
          <a:p>
            <a:pPr algn="just"/>
            <a:r>
              <a:rPr lang="it-IT" dirty="0" smtClean="0"/>
              <a:t>Naturalmente </a:t>
            </a:r>
            <a:r>
              <a:rPr lang="it-IT" b="1" dirty="0" smtClean="0"/>
              <a:t>se una sequenza nucleotidica non è codificante non otterrò alcun risultato significativo</a:t>
            </a:r>
          </a:p>
        </p:txBody>
      </p:sp>
    </p:spTree>
    <p:extLst>
      <p:ext uri="{BB962C8B-B14F-4D97-AF65-F5344CB8AC3E}">
        <p14:creationId xmlns:p14="http://schemas.microsoft.com/office/powerpoint/2010/main" val="82972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applicazioni</a:t>
            </a:r>
            <a:endParaRPr lang="it-IT" dirty="0"/>
          </a:p>
        </p:txBody>
      </p:sp>
      <p:sp>
        <p:nvSpPr>
          <p:cNvPr id="3" name="Content Placeholder 2"/>
          <p:cNvSpPr>
            <a:spLocks noGrp="1"/>
          </p:cNvSpPr>
          <p:nvPr>
            <p:ph idx="1"/>
          </p:nvPr>
        </p:nvSpPr>
        <p:spPr>
          <a:xfrm>
            <a:off x="1341120" y="1440031"/>
            <a:ext cx="9509760" cy="3516434"/>
          </a:xfrm>
        </p:spPr>
        <p:txBody>
          <a:bodyPr>
            <a:normAutofit fontScale="92500" lnSpcReduction="20000"/>
          </a:bodyPr>
          <a:lstStyle/>
          <a:p>
            <a:pPr algn="just"/>
            <a:r>
              <a:rPr lang="it-IT" b="1" u="sng" dirty="0" smtClean="0"/>
              <a:t>tBLASTn</a:t>
            </a:r>
            <a:r>
              <a:rPr lang="it-IT" dirty="0" smtClean="0"/>
              <a:t> al contrario è utilizzato per trovare regioni di similarità tra una sequenza query proteica e delle sequenze subject nucleotidiche, che si presume siano codificanti, almeno in parte (ad esempio gli </a:t>
            </a:r>
            <a:r>
              <a:rPr lang="it-IT" dirty="0" err="1" smtClean="0"/>
              <a:t>mRNA</a:t>
            </a:r>
            <a:r>
              <a:rPr lang="it-IT" dirty="0" smtClean="0"/>
              <a:t> inclusi in un </a:t>
            </a:r>
            <a:r>
              <a:rPr lang="it-IT" dirty="0" err="1" smtClean="0"/>
              <a:t>trascrittoma</a:t>
            </a:r>
            <a:r>
              <a:rPr lang="it-IT" dirty="0" smtClean="0"/>
              <a:t>, oppure regioni cromosomiche che comprendono esoni)</a:t>
            </a:r>
          </a:p>
          <a:p>
            <a:pPr algn="just"/>
            <a:r>
              <a:rPr lang="it-IT" dirty="0" smtClean="0"/>
              <a:t>Una possibile applicazione di </a:t>
            </a:r>
            <a:r>
              <a:rPr lang="it-IT" dirty="0" err="1" smtClean="0"/>
              <a:t>BLASTx</a:t>
            </a:r>
            <a:r>
              <a:rPr lang="it-IT" dirty="0" smtClean="0"/>
              <a:t> e </a:t>
            </a:r>
            <a:r>
              <a:rPr lang="it-IT" dirty="0" err="1" smtClean="0"/>
              <a:t>tBLASTn</a:t>
            </a:r>
            <a:r>
              <a:rPr lang="it-IT" dirty="0" smtClean="0"/>
              <a:t> riguarda l’</a:t>
            </a:r>
            <a:r>
              <a:rPr lang="it-IT" b="1" dirty="0" smtClean="0"/>
              <a:t>annotazione di genomi e trascrittomi</a:t>
            </a:r>
          </a:p>
          <a:p>
            <a:pPr algn="just"/>
            <a:r>
              <a:rPr lang="it-IT" dirty="0" smtClean="0"/>
              <a:t>Questa può essere intesa sia come </a:t>
            </a:r>
            <a:r>
              <a:rPr lang="it-IT" b="1" dirty="0" smtClean="0"/>
              <a:t>annotazione funzionale</a:t>
            </a:r>
            <a:r>
              <a:rPr lang="it-IT" dirty="0" smtClean="0"/>
              <a:t>, cioè l’assegnazione di un «nome» e, conseguentemente, di una presunta funzione ad un gene o ad un trascitto</a:t>
            </a:r>
          </a:p>
          <a:p>
            <a:pPr algn="just"/>
            <a:r>
              <a:rPr lang="it-IT" dirty="0" smtClean="0"/>
              <a:t>Ma può essere anche </a:t>
            </a:r>
            <a:r>
              <a:rPr lang="it-IT" b="1" dirty="0" smtClean="0"/>
              <a:t>strutturale</a:t>
            </a:r>
            <a:r>
              <a:rPr lang="it-IT" dirty="0" smtClean="0"/>
              <a:t>, ad esempio per trovare le regioni genomiche che più probabilmente sono codificanti (cioè corrispondono ad esoni di geni che poi vengono trascritti in mRNA e tradotti in proteine), oppure per distinguere 5’ e 3’ UTR dalla regione codificante in un mRNA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3399" y="5068600"/>
            <a:ext cx="7265202" cy="1563995"/>
          </a:xfrm>
          <a:prstGeom prst="rect">
            <a:avLst/>
          </a:prstGeom>
        </p:spPr>
      </p:pic>
    </p:spTree>
    <p:extLst>
      <p:ext uri="{BB962C8B-B14F-4D97-AF65-F5344CB8AC3E}">
        <p14:creationId xmlns:p14="http://schemas.microsoft.com/office/powerpoint/2010/main" val="323765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applicazioni</a:t>
            </a:r>
            <a:endParaRPr lang="it-IT" dirty="0"/>
          </a:p>
        </p:txBody>
      </p:sp>
      <p:sp>
        <p:nvSpPr>
          <p:cNvPr id="3" name="Content Placeholder 2"/>
          <p:cNvSpPr>
            <a:spLocks noGrp="1"/>
          </p:cNvSpPr>
          <p:nvPr>
            <p:ph idx="1"/>
          </p:nvPr>
        </p:nvSpPr>
        <p:spPr>
          <a:xfrm>
            <a:off x="1341120" y="1440031"/>
            <a:ext cx="9509760" cy="4700996"/>
          </a:xfrm>
        </p:spPr>
        <p:txBody>
          <a:bodyPr>
            <a:normAutofit lnSpcReduction="10000"/>
          </a:bodyPr>
          <a:lstStyle/>
          <a:p>
            <a:pPr algn="just"/>
            <a:r>
              <a:rPr lang="it-IT" dirty="0" smtClean="0"/>
              <a:t>Più semplicemente un tBLASTn mi potrebbe servire per trovare il gene o il trascritto codificante la proteina A nella specie X (ad esempio un orangutan) partendo dalla stessa proteina (ortologa) nella specie Y (ad esempio l’uomo)</a:t>
            </a:r>
          </a:p>
          <a:p>
            <a:pPr algn="just"/>
            <a:r>
              <a:rPr lang="it-IT" dirty="0" smtClean="0"/>
              <a:t>Oppure BLASTx mi potrebbe servire per capire che funzione abbia una sequenza di mRNA molto espressa nel cervello dell’orangutan confrontandola con tutte le proteine codificate dal genoma umano</a:t>
            </a:r>
          </a:p>
          <a:p>
            <a:pPr algn="just"/>
            <a:r>
              <a:rPr lang="it-IT" dirty="0" smtClean="0"/>
              <a:t>Per questi confronti e per derivare conclusioni scientificamente valide dobbiamo sempre tenere presenti i </a:t>
            </a:r>
            <a:r>
              <a:rPr lang="it-IT" b="1" dirty="0" smtClean="0"/>
              <a:t>concetti fondamentali di similarità, omologia, ortologia e paralogia</a:t>
            </a:r>
          </a:p>
          <a:p>
            <a:pPr algn="just"/>
            <a:r>
              <a:rPr lang="it-IT" b="1" dirty="0" smtClean="0"/>
              <a:t>Tanto più due specie sono filogeneticamente vicine tanto più è probabile che un e-value signficativo del BLAST significhi anche che due sequenze di specie siano ortologhe</a:t>
            </a:r>
            <a:r>
              <a:rPr lang="it-IT" dirty="0" smtClean="0"/>
              <a:t>, ma facciamo sempre attenzione alla possibile presenza di paraloghi, alla convergenza evolutiva e a similarità locali (ad eempio di domini che corrispondono ad una piccola parte della sequenza query) </a:t>
            </a:r>
          </a:p>
        </p:txBody>
      </p:sp>
    </p:spTree>
    <p:extLst>
      <p:ext uri="{BB962C8B-B14F-4D97-AF65-F5344CB8AC3E}">
        <p14:creationId xmlns:p14="http://schemas.microsoft.com/office/powerpoint/2010/main" val="1775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applicazioni</a:t>
            </a:r>
            <a:endParaRPr lang="it-IT" dirty="0"/>
          </a:p>
        </p:txBody>
      </p:sp>
      <p:sp>
        <p:nvSpPr>
          <p:cNvPr id="3" name="Content Placeholder 2"/>
          <p:cNvSpPr>
            <a:spLocks noGrp="1"/>
          </p:cNvSpPr>
          <p:nvPr>
            <p:ph idx="1"/>
          </p:nvPr>
        </p:nvSpPr>
        <p:spPr>
          <a:xfrm>
            <a:off x="1341120" y="1440031"/>
            <a:ext cx="9509760" cy="4700996"/>
          </a:xfrm>
        </p:spPr>
        <p:txBody>
          <a:bodyPr>
            <a:normAutofit/>
          </a:bodyPr>
          <a:lstStyle/>
          <a:p>
            <a:pPr algn="just"/>
            <a:r>
              <a:rPr lang="it-IT" b="1" dirty="0" smtClean="0"/>
              <a:t>tBLASTx è l’applicazione più complessa e, di conseguenza, anche quella che richiede le tempistiche più lunghe</a:t>
            </a:r>
            <a:r>
              <a:rPr lang="it-IT" dirty="0" smtClean="0"/>
              <a:t>, dal momento che sia la sequenza query che le sequenze subject del database devono essere tradotte nei 6 possibili frames di lettura</a:t>
            </a:r>
          </a:p>
          <a:p>
            <a:pPr algn="just"/>
            <a:r>
              <a:rPr lang="it-IT" dirty="0" smtClean="0"/>
              <a:t>Questa variante di BLAST va utilizzata quando voglio confrontare sequenze nucleotidiche query presumibilmente codificanti con un database nucleotidico che a sua volta presumibilmente contiene sequenze codificanti</a:t>
            </a:r>
          </a:p>
          <a:p>
            <a:pPr algn="just"/>
            <a:r>
              <a:rPr lang="it-IT" dirty="0" smtClean="0"/>
              <a:t>Può servire per: evidenziare similarità quando non sono sicuro di quale sia il frame di lettura corretto di una sequenza nucleotidica query, o io abbia dubbi sul fatto che sia codificante o meno</a:t>
            </a:r>
          </a:p>
          <a:p>
            <a:pPr algn="just"/>
            <a:r>
              <a:rPr lang="it-IT" b="1" dirty="0" smtClean="0"/>
              <a:t>Dobbiamo tenere presente che la sensibilità del BLAST è estremamente maggiore per sequenze proteiche rispetto a sequenze </a:t>
            </a:r>
            <a:r>
              <a:rPr lang="it-IT" b="1" dirty="0" smtClean="0"/>
              <a:t>nucleotidiche, a meno che queste non siano tradotte (solo nel caso siano codificanti!)</a:t>
            </a:r>
            <a:endParaRPr lang="it-IT" b="1" dirty="0" smtClean="0"/>
          </a:p>
        </p:txBody>
      </p:sp>
    </p:spTree>
    <p:extLst>
      <p:ext uri="{BB962C8B-B14F-4D97-AF65-F5344CB8AC3E}">
        <p14:creationId xmlns:p14="http://schemas.microsoft.com/office/powerpoint/2010/main" val="429255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definizione</a:t>
            </a:r>
            <a:endParaRPr lang="it-IT" dirty="0"/>
          </a:p>
        </p:txBody>
      </p:sp>
      <p:sp>
        <p:nvSpPr>
          <p:cNvPr id="3" name="Content Placeholder 2"/>
          <p:cNvSpPr>
            <a:spLocks noGrp="1"/>
          </p:cNvSpPr>
          <p:nvPr>
            <p:ph idx="1"/>
          </p:nvPr>
        </p:nvSpPr>
        <p:spPr>
          <a:xfrm>
            <a:off x="1341120" y="1558636"/>
            <a:ext cx="9509760" cy="4458116"/>
          </a:xfrm>
        </p:spPr>
        <p:txBody>
          <a:bodyPr/>
          <a:lstStyle/>
          <a:p>
            <a:pPr algn="just"/>
            <a:r>
              <a:rPr lang="it-IT" dirty="0" smtClean="0"/>
              <a:t>Acronimo per </a:t>
            </a:r>
            <a:r>
              <a:rPr lang="it-IT" b="1" u="sng" dirty="0" smtClean="0"/>
              <a:t>Basic Local Alignment Search Tool</a:t>
            </a:r>
          </a:p>
          <a:p>
            <a:pPr algn="just"/>
            <a:r>
              <a:rPr lang="it-IT" dirty="0" smtClean="0"/>
              <a:t>Definito per la prima volta da Altschul et al. 1990</a:t>
            </a:r>
          </a:p>
          <a:p>
            <a:pPr algn="just"/>
            <a:r>
              <a:rPr lang="it-IT" dirty="0" smtClean="0"/>
              <a:t>Si tratta di un vero e proprio articolo «storico» che ad oggi è stato citato decine di migliaia di volte in letteratura, il che riesce a dare un’idea della sua importanza in campo biologico</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346" y="3643628"/>
            <a:ext cx="10058400" cy="2747196"/>
          </a:xfrm>
          <a:prstGeom prst="rect">
            <a:avLst/>
          </a:prstGeom>
        </p:spPr>
      </p:pic>
    </p:spTree>
    <p:extLst>
      <p:ext uri="{BB962C8B-B14F-4D97-AF65-F5344CB8AC3E}">
        <p14:creationId xmlns:p14="http://schemas.microsoft.com/office/powerpoint/2010/main" val="404742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sensibilità</a:t>
            </a:r>
            <a:endParaRPr lang="it-IT" dirty="0"/>
          </a:p>
        </p:txBody>
      </p:sp>
      <p:sp>
        <p:nvSpPr>
          <p:cNvPr id="3" name="Content Placeholder 2"/>
          <p:cNvSpPr>
            <a:spLocks noGrp="1"/>
          </p:cNvSpPr>
          <p:nvPr>
            <p:ph idx="1"/>
          </p:nvPr>
        </p:nvSpPr>
        <p:spPr>
          <a:xfrm>
            <a:off x="748146" y="1440031"/>
            <a:ext cx="5621482" cy="4700996"/>
          </a:xfrm>
        </p:spPr>
        <p:txBody>
          <a:bodyPr>
            <a:normAutofit fontScale="92500"/>
          </a:bodyPr>
          <a:lstStyle/>
          <a:p>
            <a:pPr algn="just"/>
            <a:r>
              <a:rPr lang="it-IT" b="1" dirty="0" smtClean="0"/>
              <a:t>Potenzialmente, due sequenze proteiche identiche al 100% possono anche derivare da due mRNA identici solamente al 60%</a:t>
            </a:r>
          </a:p>
          <a:p>
            <a:pPr algn="just"/>
            <a:r>
              <a:rPr lang="it-IT" dirty="0" smtClean="0"/>
              <a:t>Questo avviene a causa della degenerazione del codice genetico, cioè alcuni aminoacidi possono essere codificati da triplette di nucleotidi (codoni) differenti</a:t>
            </a:r>
          </a:p>
          <a:p>
            <a:pPr algn="just"/>
            <a:r>
              <a:rPr lang="it-IT" dirty="0" smtClean="0"/>
              <a:t>Stringhe di 4 caratteri vs stringhe di 20 caratteri</a:t>
            </a:r>
          </a:p>
          <a:p>
            <a:pPr algn="just"/>
            <a:r>
              <a:rPr lang="it-IT" dirty="0" smtClean="0"/>
              <a:t>Come abbiamo già visto</a:t>
            </a:r>
            <a:r>
              <a:rPr lang="it-IT" b="1" dirty="0" smtClean="0"/>
              <a:t>, un allineamento tra sequenze nucleotidiche usa score di match/mismatch, mentre un allineamento tra sequenze proteiche utilizza matrici di sostituzione che meglio rappresentano la vera rilevanza bologica di una sostituzione</a:t>
            </a:r>
          </a:p>
        </p:txBody>
      </p:sp>
      <p:pic>
        <p:nvPicPr>
          <p:cNvPr id="2050" name="Picture 2" descr="https://d2gne97vdumgn3.cloudfront.net/api/file/XGpjsZEVQUixPg5KzQj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112" y="438912"/>
            <a:ext cx="5448300" cy="45910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26827" y="5320145"/>
            <a:ext cx="5081155" cy="1200329"/>
          </a:xfrm>
          <a:prstGeom prst="rect">
            <a:avLst/>
          </a:prstGeom>
          <a:noFill/>
          <a:ln>
            <a:solidFill>
              <a:schemeClr val="accent1"/>
            </a:solidFill>
          </a:ln>
        </p:spPr>
        <p:txBody>
          <a:bodyPr wrap="square" rtlCol="0">
            <a:spAutoFit/>
          </a:bodyPr>
          <a:lstStyle/>
          <a:p>
            <a:pPr algn="just"/>
            <a:r>
              <a:rPr lang="it-IT" b="1" dirty="0" smtClean="0">
                <a:solidFill>
                  <a:srgbClr val="FF0000"/>
                </a:solidFill>
              </a:rPr>
              <a:t>Laddove sia possibile farlo è sempre meglio tradurre le sequenze nucleotidiche in proteine con uno dei 3 BLAST speciali per aumentare la SENSIBILITA’ del metodo</a:t>
            </a:r>
            <a:endParaRPr lang="it-IT" b="1" dirty="0">
              <a:solidFill>
                <a:srgbClr val="FF0000"/>
              </a:solidFill>
            </a:endParaRPr>
          </a:p>
        </p:txBody>
      </p:sp>
    </p:spTree>
    <p:extLst>
      <p:ext uri="{BB962C8B-B14F-4D97-AF65-F5344CB8AC3E}">
        <p14:creationId xmlns:p14="http://schemas.microsoft.com/office/powerpoint/2010/main" val="391271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98460" cy="6858000"/>
          </a:xfrm>
          <a:prstGeom prst="rect">
            <a:avLst/>
          </a:prstGeom>
        </p:spPr>
      </p:pic>
      <p:sp>
        <p:nvSpPr>
          <p:cNvPr id="6" name="Right Arrow 5"/>
          <p:cNvSpPr/>
          <p:nvPr/>
        </p:nvSpPr>
        <p:spPr>
          <a:xfrm rot="10800000">
            <a:off x="4297680" y="1394460"/>
            <a:ext cx="5500780" cy="308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TextBox 6"/>
          <p:cNvSpPr txBox="1"/>
          <p:nvPr/>
        </p:nvSpPr>
        <p:spPr>
          <a:xfrm>
            <a:off x="9944100" y="1071710"/>
            <a:ext cx="1885950" cy="954107"/>
          </a:xfrm>
          <a:prstGeom prst="rect">
            <a:avLst/>
          </a:prstGeom>
          <a:noFill/>
          <a:ln>
            <a:solidFill>
              <a:schemeClr val="accent1">
                <a:shade val="50000"/>
              </a:schemeClr>
            </a:solidFill>
          </a:ln>
        </p:spPr>
        <p:txBody>
          <a:bodyPr wrap="square" rtlCol="0">
            <a:spAutoFit/>
          </a:bodyPr>
          <a:lstStyle/>
          <a:p>
            <a:pPr algn="ctr"/>
            <a:r>
              <a:rPr lang="it-IT" sz="1400" b="1" dirty="0" smtClean="0"/>
              <a:t>FINESTRA DOVE INCOLLARE LA SEQUENZA IN FORMATO FASTA</a:t>
            </a:r>
            <a:endParaRPr lang="it-IT" sz="1400" b="1" dirty="0"/>
          </a:p>
        </p:txBody>
      </p:sp>
      <p:sp>
        <p:nvSpPr>
          <p:cNvPr id="8" name="Right Arrow 7"/>
          <p:cNvSpPr/>
          <p:nvPr/>
        </p:nvSpPr>
        <p:spPr>
          <a:xfrm rot="10800000">
            <a:off x="5593080" y="2943225"/>
            <a:ext cx="4205380" cy="308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TextBox 8"/>
          <p:cNvSpPr txBox="1"/>
          <p:nvPr/>
        </p:nvSpPr>
        <p:spPr>
          <a:xfrm>
            <a:off x="9944100" y="2620476"/>
            <a:ext cx="1885950" cy="738664"/>
          </a:xfrm>
          <a:prstGeom prst="rect">
            <a:avLst/>
          </a:prstGeom>
          <a:noFill/>
          <a:ln>
            <a:solidFill>
              <a:schemeClr val="accent1">
                <a:shade val="50000"/>
              </a:schemeClr>
            </a:solidFill>
          </a:ln>
        </p:spPr>
        <p:txBody>
          <a:bodyPr wrap="square" rtlCol="0">
            <a:spAutoFit/>
          </a:bodyPr>
          <a:lstStyle/>
          <a:p>
            <a:pPr algn="ctr"/>
            <a:r>
              <a:rPr lang="it-IT" sz="1400" b="1" dirty="0" smtClean="0"/>
              <a:t>DATABASE D’INTERESSE – MENU’ A TENDINA</a:t>
            </a:r>
            <a:endParaRPr lang="it-IT" sz="1400" b="1" dirty="0"/>
          </a:p>
        </p:txBody>
      </p:sp>
      <p:sp>
        <p:nvSpPr>
          <p:cNvPr id="10" name="Right Arrow 9"/>
          <p:cNvSpPr/>
          <p:nvPr/>
        </p:nvSpPr>
        <p:spPr>
          <a:xfrm rot="10800000">
            <a:off x="5593080" y="3466147"/>
            <a:ext cx="4205380" cy="308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TextBox 10"/>
          <p:cNvSpPr txBox="1"/>
          <p:nvPr/>
        </p:nvSpPr>
        <p:spPr>
          <a:xfrm>
            <a:off x="9944100" y="3405426"/>
            <a:ext cx="1885950" cy="954107"/>
          </a:xfrm>
          <a:prstGeom prst="rect">
            <a:avLst/>
          </a:prstGeom>
          <a:noFill/>
          <a:ln>
            <a:solidFill>
              <a:schemeClr val="accent1">
                <a:shade val="50000"/>
              </a:schemeClr>
            </a:solidFill>
          </a:ln>
        </p:spPr>
        <p:txBody>
          <a:bodyPr wrap="square" rtlCol="0">
            <a:spAutoFit/>
          </a:bodyPr>
          <a:lstStyle/>
          <a:p>
            <a:pPr algn="ctr"/>
            <a:r>
              <a:rPr lang="it-IT" sz="1400" b="1" dirty="0" smtClean="0"/>
              <a:t>LIMITAZIONE RICERCA A SPECIE O CAMPO TASSONOMICO</a:t>
            </a:r>
            <a:endParaRPr lang="it-IT" sz="1400" b="1" dirty="0"/>
          </a:p>
        </p:txBody>
      </p:sp>
      <p:sp>
        <p:nvSpPr>
          <p:cNvPr id="12" name="Right Arrow 11"/>
          <p:cNvSpPr/>
          <p:nvPr/>
        </p:nvSpPr>
        <p:spPr>
          <a:xfrm rot="10800000">
            <a:off x="4499610" y="5162074"/>
            <a:ext cx="5298850" cy="308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TextBox 12"/>
          <p:cNvSpPr txBox="1"/>
          <p:nvPr/>
        </p:nvSpPr>
        <p:spPr>
          <a:xfrm>
            <a:off x="9944100" y="4839325"/>
            <a:ext cx="1885950" cy="954107"/>
          </a:xfrm>
          <a:prstGeom prst="rect">
            <a:avLst/>
          </a:prstGeom>
          <a:noFill/>
          <a:ln>
            <a:solidFill>
              <a:schemeClr val="accent1">
                <a:shade val="50000"/>
              </a:schemeClr>
            </a:solidFill>
          </a:ln>
        </p:spPr>
        <p:txBody>
          <a:bodyPr wrap="square" rtlCol="0">
            <a:spAutoFit/>
          </a:bodyPr>
          <a:lstStyle/>
          <a:p>
            <a:pPr algn="ctr"/>
            <a:r>
              <a:rPr lang="it-IT" sz="1400" b="1" dirty="0" smtClean="0"/>
              <a:t>BLAST SPECIALIZZATI (VARIANO A SECONDA DEL TIPO DI BLAST)</a:t>
            </a:r>
            <a:endParaRPr lang="it-IT" sz="1400" b="1" dirty="0"/>
          </a:p>
        </p:txBody>
      </p:sp>
      <p:sp>
        <p:nvSpPr>
          <p:cNvPr id="14" name="Right Arrow 13"/>
          <p:cNvSpPr/>
          <p:nvPr/>
        </p:nvSpPr>
        <p:spPr>
          <a:xfrm rot="10800000">
            <a:off x="1325880" y="6010037"/>
            <a:ext cx="8472580" cy="308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TextBox 14"/>
          <p:cNvSpPr txBox="1"/>
          <p:nvPr/>
        </p:nvSpPr>
        <p:spPr>
          <a:xfrm>
            <a:off x="9944100" y="5965447"/>
            <a:ext cx="1885950" cy="307777"/>
          </a:xfrm>
          <a:prstGeom prst="rect">
            <a:avLst/>
          </a:prstGeom>
          <a:noFill/>
          <a:ln>
            <a:solidFill>
              <a:schemeClr val="accent1">
                <a:shade val="50000"/>
              </a:schemeClr>
            </a:solidFill>
          </a:ln>
        </p:spPr>
        <p:txBody>
          <a:bodyPr wrap="square" rtlCol="0">
            <a:spAutoFit/>
          </a:bodyPr>
          <a:lstStyle/>
          <a:p>
            <a:pPr algn="ctr"/>
            <a:r>
              <a:rPr lang="it-IT" sz="1400" b="1" dirty="0" smtClean="0"/>
              <a:t>RICERCA</a:t>
            </a:r>
            <a:endParaRPr lang="it-IT" sz="1400" b="1" dirty="0"/>
          </a:p>
        </p:txBody>
      </p:sp>
      <p:sp>
        <p:nvSpPr>
          <p:cNvPr id="16" name="Right Arrow 15"/>
          <p:cNvSpPr/>
          <p:nvPr/>
        </p:nvSpPr>
        <p:spPr>
          <a:xfrm rot="10800000">
            <a:off x="1485900" y="6400087"/>
            <a:ext cx="8312560" cy="308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TextBox 16"/>
          <p:cNvSpPr txBox="1"/>
          <p:nvPr/>
        </p:nvSpPr>
        <p:spPr>
          <a:xfrm>
            <a:off x="9944100" y="6400087"/>
            <a:ext cx="1885950" cy="307777"/>
          </a:xfrm>
          <a:prstGeom prst="rect">
            <a:avLst/>
          </a:prstGeom>
          <a:noFill/>
          <a:ln>
            <a:solidFill>
              <a:schemeClr val="accent1">
                <a:shade val="50000"/>
              </a:schemeClr>
            </a:solidFill>
          </a:ln>
        </p:spPr>
        <p:txBody>
          <a:bodyPr wrap="square" rtlCol="0">
            <a:spAutoFit/>
          </a:bodyPr>
          <a:lstStyle/>
          <a:p>
            <a:pPr algn="ctr"/>
            <a:r>
              <a:rPr lang="it-IT" sz="1400" b="1" dirty="0" smtClean="0"/>
              <a:t>PARAMETRI</a:t>
            </a:r>
            <a:endParaRPr lang="it-IT" sz="1400" b="1" dirty="0"/>
          </a:p>
        </p:txBody>
      </p:sp>
      <p:sp>
        <p:nvSpPr>
          <p:cNvPr id="18" name="Rounded Rectangle 17"/>
          <p:cNvSpPr/>
          <p:nvPr/>
        </p:nvSpPr>
        <p:spPr>
          <a:xfrm>
            <a:off x="0" y="491490"/>
            <a:ext cx="2183130" cy="434340"/>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ight Arrow 18"/>
          <p:cNvSpPr/>
          <p:nvPr/>
        </p:nvSpPr>
        <p:spPr>
          <a:xfrm rot="10800000">
            <a:off x="2598420" y="554355"/>
            <a:ext cx="7200040" cy="308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0" name="TextBox 19"/>
          <p:cNvSpPr txBox="1"/>
          <p:nvPr/>
        </p:nvSpPr>
        <p:spPr>
          <a:xfrm>
            <a:off x="9944100" y="563757"/>
            <a:ext cx="1885950" cy="307777"/>
          </a:xfrm>
          <a:prstGeom prst="rect">
            <a:avLst/>
          </a:prstGeom>
          <a:noFill/>
          <a:ln>
            <a:solidFill>
              <a:schemeClr val="accent1">
                <a:shade val="50000"/>
              </a:schemeClr>
            </a:solidFill>
          </a:ln>
        </p:spPr>
        <p:txBody>
          <a:bodyPr wrap="square" rtlCol="0">
            <a:spAutoFit/>
          </a:bodyPr>
          <a:lstStyle/>
          <a:p>
            <a:pPr algn="ctr"/>
            <a:r>
              <a:rPr lang="it-IT" sz="1400" b="1" dirty="0" smtClean="0"/>
              <a:t>TIPO DI BLAST</a:t>
            </a:r>
            <a:endParaRPr lang="it-IT" sz="1400" b="1" dirty="0"/>
          </a:p>
        </p:txBody>
      </p:sp>
    </p:spTree>
    <p:extLst>
      <p:ext uri="{BB962C8B-B14F-4D97-AF65-F5344CB8AC3E}">
        <p14:creationId xmlns:p14="http://schemas.microsoft.com/office/powerpoint/2010/main" val="106839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6938"/>
          </a:xfrm>
        </p:spPr>
        <p:txBody>
          <a:bodyPr/>
          <a:lstStyle/>
          <a:p>
            <a:r>
              <a:rPr lang="it-IT" dirty="0" smtClean="0"/>
              <a:t>INTERFACCIA WEB - DETTAGLI</a:t>
            </a:r>
            <a:endParaRPr lang="it-IT" dirty="0"/>
          </a:p>
        </p:txBody>
      </p:sp>
      <p:sp>
        <p:nvSpPr>
          <p:cNvPr id="3" name="Content Placeholder 2"/>
          <p:cNvSpPr>
            <a:spLocks noGrp="1"/>
          </p:cNvSpPr>
          <p:nvPr>
            <p:ph idx="1"/>
          </p:nvPr>
        </p:nvSpPr>
        <p:spPr>
          <a:xfrm>
            <a:off x="1043940" y="1508760"/>
            <a:ext cx="4785360" cy="4770882"/>
          </a:xfrm>
        </p:spPr>
        <p:txBody>
          <a:bodyPr/>
          <a:lstStyle/>
          <a:p>
            <a:pPr algn="just"/>
            <a:r>
              <a:rPr lang="it-IT" dirty="0" smtClean="0"/>
              <a:t>Il menù a tendina mi permette di </a:t>
            </a:r>
            <a:r>
              <a:rPr lang="it-IT" b="1" dirty="0" smtClean="0"/>
              <a:t>selezionare uno dei database disponibili tra quelli presenti nel portale NCBI</a:t>
            </a:r>
            <a:r>
              <a:rPr lang="it-IT" dirty="0" smtClean="0"/>
              <a:t> (N.B. Variano a seconda che si tratti di DB nucleotidici o proteici!)</a:t>
            </a:r>
          </a:p>
          <a:p>
            <a:pPr algn="just"/>
            <a:r>
              <a:rPr lang="it-IT" dirty="0" smtClean="0"/>
              <a:t>Il menù organism mi permette di limitare la ricerca a determinati campi tassonomici (es. Uomo, verebrati, mammiferi, eucarioti) per rendere la ricerca più specifica e, soprattutto, più rapida (perchè il database da consultare è più piccolo)</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7067" y="1508760"/>
            <a:ext cx="5487166" cy="4315427"/>
          </a:xfrm>
          <a:prstGeom prst="rect">
            <a:avLst/>
          </a:prstGeom>
        </p:spPr>
      </p:pic>
    </p:spTree>
    <p:extLst>
      <p:ext uri="{BB962C8B-B14F-4D97-AF65-F5344CB8AC3E}">
        <p14:creationId xmlns:p14="http://schemas.microsoft.com/office/powerpoint/2010/main" val="150556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6938"/>
          </a:xfrm>
        </p:spPr>
        <p:txBody>
          <a:bodyPr/>
          <a:lstStyle/>
          <a:p>
            <a:r>
              <a:rPr lang="it-IT" dirty="0" smtClean="0"/>
              <a:t>INTERFACCIA WEB - DETTAGLI</a:t>
            </a:r>
            <a:endParaRPr lang="it-IT" dirty="0"/>
          </a:p>
        </p:txBody>
      </p:sp>
      <p:sp>
        <p:nvSpPr>
          <p:cNvPr id="3" name="Content Placeholder 2"/>
          <p:cNvSpPr>
            <a:spLocks noGrp="1"/>
          </p:cNvSpPr>
          <p:nvPr>
            <p:ph idx="1"/>
          </p:nvPr>
        </p:nvSpPr>
        <p:spPr>
          <a:xfrm>
            <a:off x="1043940" y="1508760"/>
            <a:ext cx="4785360" cy="4770882"/>
          </a:xfrm>
        </p:spPr>
        <p:txBody>
          <a:bodyPr>
            <a:normAutofit lnSpcReduction="10000"/>
          </a:bodyPr>
          <a:lstStyle/>
          <a:p>
            <a:pPr algn="just"/>
            <a:r>
              <a:rPr lang="it-IT" dirty="0" smtClean="0"/>
              <a:t>I parametri avanzati talvolta vengono </a:t>
            </a:r>
            <a:r>
              <a:rPr lang="it-IT" dirty="0" smtClean="0"/>
              <a:t>automaticamente </a:t>
            </a:r>
            <a:r>
              <a:rPr lang="it-IT" dirty="0" smtClean="0"/>
              <a:t>aggiustati sulla base della sequenza query</a:t>
            </a:r>
          </a:p>
          <a:p>
            <a:pPr algn="just"/>
            <a:r>
              <a:rPr lang="it-IT" dirty="0" smtClean="0"/>
              <a:t>Posso </a:t>
            </a:r>
            <a:r>
              <a:rPr lang="it-IT" b="1" dirty="0" smtClean="0"/>
              <a:t>limitare il numero massimo di risultati da mostrare </a:t>
            </a:r>
            <a:r>
              <a:rPr lang="it-IT" dirty="0" smtClean="0"/>
              <a:t>(Max target sequences)</a:t>
            </a:r>
          </a:p>
          <a:p>
            <a:pPr algn="just"/>
            <a:r>
              <a:rPr lang="it-IT" dirty="0" smtClean="0"/>
              <a:t>Posso </a:t>
            </a:r>
            <a:r>
              <a:rPr lang="it-IT" b="1" dirty="0" smtClean="0"/>
              <a:t>limitare il massimo Expect </a:t>
            </a:r>
            <a:r>
              <a:rPr lang="it-IT" dirty="0" smtClean="0"/>
              <a:t>(per essere più stringente nella ricerca)</a:t>
            </a:r>
          </a:p>
          <a:p>
            <a:pPr algn="just"/>
            <a:r>
              <a:rPr lang="it-IT" dirty="0" smtClean="0"/>
              <a:t>Posso </a:t>
            </a:r>
            <a:r>
              <a:rPr lang="it-IT" b="1" dirty="0" smtClean="0"/>
              <a:t>cambiare la matrice di sostituzione </a:t>
            </a:r>
            <a:r>
              <a:rPr lang="it-IT" dirty="0" smtClean="0"/>
              <a:t>(PAM/BLOSUM) dal menu’ a tendina</a:t>
            </a:r>
          </a:p>
          <a:p>
            <a:pPr algn="just"/>
            <a:r>
              <a:rPr lang="it-IT" dirty="0" smtClean="0"/>
              <a:t>Posso </a:t>
            </a:r>
            <a:r>
              <a:rPr lang="it-IT" b="1" dirty="0" smtClean="0"/>
              <a:t>variare le gap penalties</a:t>
            </a:r>
            <a:r>
              <a:rPr lang="it-IT" dirty="0" smtClean="0"/>
              <a:t> per esistenza ed estensione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3754" y="1085850"/>
            <a:ext cx="5496692" cy="5134692"/>
          </a:xfrm>
          <a:prstGeom prst="rect">
            <a:avLst/>
          </a:prstGeom>
        </p:spPr>
      </p:pic>
    </p:spTree>
    <p:extLst>
      <p:ext uri="{BB962C8B-B14F-4D97-AF65-F5344CB8AC3E}">
        <p14:creationId xmlns:p14="http://schemas.microsoft.com/office/powerpoint/2010/main" val="404735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29768"/>
          </a:xfrm>
        </p:spPr>
        <p:txBody>
          <a:bodyPr>
            <a:normAutofit fontScale="90000"/>
          </a:bodyPr>
          <a:lstStyle/>
          <a:p>
            <a:r>
              <a:rPr lang="it-IT" dirty="0" smtClean="0"/>
              <a:t>BLAST – INTEPRETAZIONE DEI RISULTATI</a:t>
            </a:r>
            <a:endParaRPr lang="it-IT" dirty="0"/>
          </a:p>
        </p:txBody>
      </p:sp>
      <p:sp>
        <p:nvSpPr>
          <p:cNvPr id="3" name="Segnaposto contenuto 2"/>
          <p:cNvSpPr>
            <a:spLocks noGrp="1"/>
          </p:cNvSpPr>
          <p:nvPr>
            <p:ph idx="1"/>
          </p:nvPr>
        </p:nvSpPr>
        <p:spPr>
          <a:xfrm>
            <a:off x="626225" y="1260931"/>
            <a:ext cx="10512829" cy="1015203"/>
          </a:xfrm>
        </p:spPr>
        <p:txBody>
          <a:bodyPr/>
          <a:lstStyle/>
          <a:p>
            <a:r>
              <a:rPr lang="it-IT" dirty="0" smtClean="0"/>
              <a:t>Vi ritroverete inizialmente davanti ad una schermata di questo tipo, che vi permetterà di navigare tra diverse </a:t>
            </a:r>
            <a:r>
              <a:rPr lang="it-IT" dirty="0" err="1" smtClean="0"/>
              <a:t>tab</a:t>
            </a:r>
            <a:r>
              <a:rPr lang="it-IT" dirty="0" smtClean="0"/>
              <a:t>. Di default, la schermata si posiziona sulla </a:t>
            </a:r>
            <a:r>
              <a:rPr lang="it-IT" dirty="0" err="1" smtClean="0"/>
              <a:t>tab</a:t>
            </a:r>
            <a:r>
              <a:rPr lang="it-IT" dirty="0" smtClean="0"/>
              <a:t> «</a:t>
            </a:r>
            <a:r>
              <a:rPr lang="it-IT" b="1" dirty="0" err="1" smtClean="0"/>
              <a:t>Descriptions</a:t>
            </a:r>
            <a:r>
              <a:rPr lang="it-IT" dirty="0" smtClean="0"/>
              <a:t>»</a:t>
            </a:r>
            <a:endParaRPr lang="en-US" dirty="0"/>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b="1009"/>
          <a:stretch/>
        </p:blipFill>
        <p:spPr>
          <a:xfrm>
            <a:off x="414716" y="2466853"/>
            <a:ext cx="6686248" cy="3875757"/>
          </a:xfrm>
          <a:prstGeom prst="rect">
            <a:avLst/>
          </a:prstGeom>
        </p:spPr>
      </p:pic>
      <p:sp>
        <p:nvSpPr>
          <p:cNvPr id="5" name="CasellaDiTesto 4"/>
          <p:cNvSpPr txBox="1"/>
          <p:nvPr/>
        </p:nvSpPr>
        <p:spPr>
          <a:xfrm>
            <a:off x="7315200" y="2668385"/>
            <a:ext cx="4256116" cy="2031325"/>
          </a:xfrm>
          <a:prstGeom prst="rect">
            <a:avLst/>
          </a:prstGeom>
          <a:noFill/>
        </p:spPr>
        <p:txBody>
          <a:bodyPr wrap="square" rtlCol="0">
            <a:spAutoFit/>
          </a:bodyPr>
          <a:lstStyle/>
          <a:p>
            <a:pPr algn="just"/>
            <a:r>
              <a:rPr lang="it-IT" dirty="0" smtClean="0"/>
              <a:t>Le altre </a:t>
            </a:r>
            <a:r>
              <a:rPr lang="it-IT" dirty="0" err="1" smtClean="0"/>
              <a:t>tab</a:t>
            </a:r>
            <a:r>
              <a:rPr lang="it-IT" dirty="0" smtClean="0"/>
              <a:t> rilevanti che andremo a vedere sono quelle relative al «</a:t>
            </a:r>
            <a:r>
              <a:rPr lang="it-IT" b="1" dirty="0" err="1" smtClean="0"/>
              <a:t>graphic</a:t>
            </a:r>
            <a:r>
              <a:rPr lang="it-IT" b="1" dirty="0" smtClean="0"/>
              <a:t> </a:t>
            </a:r>
            <a:r>
              <a:rPr lang="it-IT" b="1" dirty="0" err="1" smtClean="0"/>
              <a:t>summary</a:t>
            </a:r>
            <a:r>
              <a:rPr lang="it-IT" dirty="0" smtClean="0"/>
              <a:t>», ad «</a:t>
            </a:r>
            <a:r>
              <a:rPr lang="it-IT" b="1" dirty="0" err="1" smtClean="0"/>
              <a:t>alignments</a:t>
            </a:r>
            <a:r>
              <a:rPr lang="it-IT" dirty="0" smtClean="0"/>
              <a:t>» e a «</a:t>
            </a:r>
            <a:r>
              <a:rPr lang="it-IT" b="1" dirty="0" err="1" smtClean="0"/>
              <a:t>Taxonomy</a:t>
            </a:r>
            <a:r>
              <a:rPr lang="it-IT" dirty="0" smtClean="0"/>
              <a:t>»</a:t>
            </a:r>
          </a:p>
          <a:p>
            <a:pPr algn="just"/>
            <a:endParaRPr lang="it-IT" dirty="0"/>
          </a:p>
          <a:p>
            <a:pPr algn="just"/>
            <a:r>
              <a:rPr lang="it-IT" dirty="0" smtClean="0"/>
              <a:t>La nostra descrizione qui inizia proprio da «</a:t>
            </a:r>
            <a:r>
              <a:rPr lang="it-IT" b="1" dirty="0" err="1" smtClean="0"/>
              <a:t>Graphic</a:t>
            </a:r>
            <a:r>
              <a:rPr lang="it-IT" b="1" dirty="0" smtClean="0"/>
              <a:t> </a:t>
            </a:r>
            <a:r>
              <a:rPr lang="it-IT" b="1" dirty="0" err="1" smtClean="0"/>
              <a:t>summary</a:t>
            </a:r>
            <a:r>
              <a:rPr lang="it-IT" dirty="0" smtClean="0"/>
              <a:t>»</a:t>
            </a:r>
            <a:endParaRPr lang="en-US" dirty="0"/>
          </a:p>
        </p:txBody>
      </p:sp>
    </p:spTree>
    <p:extLst>
      <p:ext uri="{BB962C8B-B14F-4D97-AF65-F5344CB8AC3E}">
        <p14:creationId xmlns:p14="http://schemas.microsoft.com/office/powerpoint/2010/main" val="570044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29768"/>
          </a:xfrm>
        </p:spPr>
        <p:txBody>
          <a:bodyPr>
            <a:normAutofit fontScale="90000"/>
          </a:bodyPr>
          <a:lstStyle/>
          <a:p>
            <a:r>
              <a:rPr lang="it-IT" dirty="0" smtClean="0"/>
              <a:t>BLAST – INTEPRETAZIONE DEI RISULTATI</a:t>
            </a:r>
            <a:endParaRPr lang="it-IT" dirty="0"/>
          </a:p>
        </p:txBody>
      </p:sp>
      <p:sp>
        <p:nvSpPr>
          <p:cNvPr id="3" name="Content Placeholder 2"/>
          <p:cNvSpPr>
            <a:spLocks noGrp="1"/>
          </p:cNvSpPr>
          <p:nvPr>
            <p:ph idx="1"/>
          </p:nvPr>
        </p:nvSpPr>
        <p:spPr>
          <a:xfrm>
            <a:off x="1169670" y="1296161"/>
            <a:ext cx="5436870" cy="4883183"/>
          </a:xfrm>
        </p:spPr>
        <p:txBody>
          <a:bodyPr>
            <a:normAutofit fontScale="92500" lnSpcReduction="10000"/>
          </a:bodyPr>
          <a:lstStyle/>
          <a:p>
            <a:pPr algn="just"/>
            <a:r>
              <a:rPr lang="it-IT" dirty="0" smtClean="0"/>
              <a:t>I 100 risultati più significativi vengono riassunti come barre colorate in un grafico simile a quello mostrato a fianco</a:t>
            </a:r>
          </a:p>
          <a:p>
            <a:pPr algn="just"/>
            <a:r>
              <a:rPr lang="it-IT" dirty="0" smtClean="0"/>
              <a:t>La sequenza query è mostrata in alto some una grossa barra azzurra</a:t>
            </a:r>
          </a:p>
          <a:p>
            <a:pPr algn="just"/>
            <a:r>
              <a:rPr lang="it-IT" dirty="0" smtClean="0"/>
              <a:t>Le sequenze subject (i risultati) sono mostrati sotto come barre più sottili</a:t>
            </a:r>
          </a:p>
          <a:p>
            <a:pPr algn="just"/>
            <a:r>
              <a:rPr lang="it-IT" b="1" dirty="0" smtClean="0"/>
              <a:t>Il loro colore indica lo score di allineamento </a:t>
            </a:r>
            <a:r>
              <a:rPr lang="it-IT" dirty="0" smtClean="0"/>
              <a:t>(più sono tendenti a rosso, più alto è, il nero indica uno score scarsamente significativo)</a:t>
            </a:r>
          </a:p>
          <a:p>
            <a:pPr algn="just"/>
            <a:r>
              <a:rPr lang="it-IT" dirty="0" smtClean="0"/>
              <a:t>Notate che le barre dei subject non sempre coprono l’intera query</a:t>
            </a:r>
          </a:p>
          <a:p>
            <a:pPr algn="just"/>
            <a:r>
              <a:rPr lang="it-IT" dirty="0" smtClean="0"/>
              <a:t>Nel caso a fianco la maggior parte degli hit non trova similarità fino a posizione 600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2324" y="1143000"/>
            <a:ext cx="4861228" cy="5036345"/>
          </a:xfrm>
          <a:prstGeom prst="rect">
            <a:avLst/>
          </a:prstGeom>
        </p:spPr>
      </p:pic>
    </p:spTree>
    <p:extLst>
      <p:ext uri="{BB962C8B-B14F-4D97-AF65-F5344CB8AC3E}">
        <p14:creationId xmlns:p14="http://schemas.microsoft.com/office/powerpoint/2010/main" val="24308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29768"/>
          </a:xfrm>
        </p:spPr>
        <p:txBody>
          <a:bodyPr>
            <a:normAutofit fontScale="90000"/>
          </a:bodyPr>
          <a:lstStyle/>
          <a:p>
            <a:r>
              <a:rPr lang="it-IT" dirty="0" smtClean="0"/>
              <a:t>BLAST – INTEPRETAZIONE DEI RISULTATI</a:t>
            </a:r>
            <a:endParaRPr lang="it-IT" dirty="0"/>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5857" y="1042603"/>
            <a:ext cx="6890888" cy="5158499"/>
          </a:xfrm>
        </p:spPr>
      </p:pic>
      <p:sp>
        <p:nvSpPr>
          <p:cNvPr id="3" name="Freccia a destra 2"/>
          <p:cNvSpPr/>
          <p:nvPr/>
        </p:nvSpPr>
        <p:spPr>
          <a:xfrm rot="10800000">
            <a:off x="7693572" y="1523999"/>
            <a:ext cx="767256" cy="262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ccia a destra 8"/>
          <p:cNvSpPr/>
          <p:nvPr/>
        </p:nvSpPr>
        <p:spPr>
          <a:xfrm rot="10800000">
            <a:off x="6521668" y="2695903"/>
            <a:ext cx="767256" cy="262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ccia a destra 9"/>
          <p:cNvSpPr/>
          <p:nvPr/>
        </p:nvSpPr>
        <p:spPr>
          <a:xfrm rot="10800000">
            <a:off x="6521668" y="4185743"/>
            <a:ext cx="767256" cy="262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llaDiTesto 3"/>
          <p:cNvSpPr txBox="1"/>
          <p:nvPr/>
        </p:nvSpPr>
        <p:spPr>
          <a:xfrm>
            <a:off x="8727655" y="932103"/>
            <a:ext cx="3317200" cy="1446550"/>
          </a:xfrm>
          <a:prstGeom prst="rect">
            <a:avLst/>
          </a:prstGeom>
          <a:noFill/>
        </p:spPr>
        <p:txBody>
          <a:bodyPr wrap="square" rtlCol="0">
            <a:spAutoFit/>
          </a:bodyPr>
          <a:lstStyle/>
          <a:p>
            <a:r>
              <a:rPr lang="it-IT" b="1" u="sng" dirty="0" smtClean="0"/>
              <a:t>Sequenza </a:t>
            </a:r>
            <a:r>
              <a:rPr lang="it-IT" b="1" u="sng" dirty="0" err="1" smtClean="0"/>
              <a:t>query</a:t>
            </a:r>
            <a:endParaRPr lang="it-IT" b="1" u="sng" dirty="0" smtClean="0"/>
          </a:p>
          <a:p>
            <a:pPr algn="just"/>
            <a:r>
              <a:rPr lang="it-IT" sz="1400" dirty="0" smtClean="0"/>
              <a:t>Indicata la lunghezza</a:t>
            </a:r>
          </a:p>
          <a:p>
            <a:pPr algn="just"/>
            <a:r>
              <a:rPr lang="it-IT" sz="1400" dirty="0" smtClean="0"/>
              <a:t>In caso di sequenza proteica, indicati anche i domini conservati trovati (ne parleremo in dettaglio nelle prossime lezioni</a:t>
            </a:r>
            <a:endParaRPr lang="en-US" sz="1400" dirty="0"/>
          </a:p>
        </p:txBody>
      </p:sp>
      <p:sp>
        <p:nvSpPr>
          <p:cNvPr id="11" name="CasellaDiTesto 10"/>
          <p:cNvSpPr txBox="1"/>
          <p:nvPr/>
        </p:nvSpPr>
        <p:spPr>
          <a:xfrm>
            <a:off x="7288924" y="2442076"/>
            <a:ext cx="3317200" cy="1446550"/>
          </a:xfrm>
          <a:prstGeom prst="rect">
            <a:avLst/>
          </a:prstGeom>
          <a:noFill/>
        </p:spPr>
        <p:txBody>
          <a:bodyPr wrap="square" rtlCol="0">
            <a:spAutoFit/>
          </a:bodyPr>
          <a:lstStyle/>
          <a:p>
            <a:r>
              <a:rPr lang="it-IT" b="1" u="sng" dirty="0" smtClean="0"/>
              <a:t>Sequenza </a:t>
            </a:r>
            <a:r>
              <a:rPr lang="it-IT" b="1" u="sng" dirty="0" err="1" smtClean="0"/>
              <a:t>query</a:t>
            </a:r>
            <a:endParaRPr lang="it-IT" b="1" u="sng" dirty="0" smtClean="0"/>
          </a:p>
          <a:p>
            <a:pPr algn="just"/>
            <a:r>
              <a:rPr lang="it-IT" sz="1400" dirty="0" smtClean="0"/>
              <a:t>Come sopra, indicate le coordinate (numero di nucleotidi o amino acidi). Sopra è riportata una scala colorimetrica per interpretare la significatività degli allineamenti</a:t>
            </a:r>
            <a:endParaRPr lang="en-US" sz="1400" dirty="0"/>
          </a:p>
        </p:txBody>
      </p:sp>
      <p:sp>
        <p:nvSpPr>
          <p:cNvPr id="12" name="CasellaDiTesto 11"/>
          <p:cNvSpPr txBox="1"/>
          <p:nvPr/>
        </p:nvSpPr>
        <p:spPr>
          <a:xfrm>
            <a:off x="7288924" y="4095376"/>
            <a:ext cx="3317200" cy="2092881"/>
          </a:xfrm>
          <a:prstGeom prst="rect">
            <a:avLst/>
          </a:prstGeom>
          <a:noFill/>
        </p:spPr>
        <p:txBody>
          <a:bodyPr wrap="square" rtlCol="0">
            <a:spAutoFit/>
          </a:bodyPr>
          <a:lstStyle/>
          <a:p>
            <a:r>
              <a:rPr lang="it-IT" b="1" u="sng" dirty="0" smtClean="0"/>
              <a:t>Sequenze </a:t>
            </a:r>
            <a:r>
              <a:rPr lang="it-IT" b="1" u="sng" dirty="0" err="1" smtClean="0"/>
              <a:t>subject</a:t>
            </a:r>
            <a:endParaRPr lang="it-IT" b="1" u="sng" dirty="0" smtClean="0"/>
          </a:p>
          <a:p>
            <a:pPr algn="just"/>
            <a:r>
              <a:rPr lang="it-IT" sz="1400" dirty="0" smtClean="0"/>
              <a:t>Ogni riga corrisponde ad una entry trovata nel database. Il colore indica lo score di allineamento e la lunghezza determina la regione di similarità. Nell’esempio a fianco la maggior parte degli hit sono ritrovati nella regione dopo l’aa in posizione 100</a:t>
            </a:r>
            <a:endParaRPr lang="en-US" sz="1400" dirty="0"/>
          </a:p>
        </p:txBody>
      </p:sp>
    </p:spTree>
    <p:extLst>
      <p:ext uri="{BB962C8B-B14F-4D97-AF65-F5344CB8AC3E}">
        <p14:creationId xmlns:p14="http://schemas.microsoft.com/office/powerpoint/2010/main" val="964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29768"/>
          </a:xfrm>
        </p:spPr>
        <p:txBody>
          <a:bodyPr>
            <a:normAutofit fontScale="90000"/>
          </a:bodyPr>
          <a:lstStyle/>
          <a:p>
            <a:r>
              <a:rPr lang="it-IT" dirty="0" smtClean="0"/>
              <a:t>BLAST – INTEPRETAZIONE DEI RISULTATI</a:t>
            </a:r>
            <a:endParaRPr lang="it-IT" dirty="0"/>
          </a:p>
        </p:txBody>
      </p:sp>
      <p:sp>
        <p:nvSpPr>
          <p:cNvPr id="3" name="Content Placeholder 2"/>
          <p:cNvSpPr>
            <a:spLocks noGrp="1"/>
          </p:cNvSpPr>
          <p:nvPr>
            <p:ph idx="1"/>
          </p:nvPr>
        </p:nvSpPr>
        <p:spPr>
          <a:xfrm>
            <a:off x="659130" y="1090421"/>
            <a:ext cx="10930890" cy="1447039"/>
          </a:xfrm>
        </p:spPr>
        <p:txBody>
          <a:bodyPr>
            <a:noAutofit/>
          </a:bodyPr>
          <a:lstStyle/>
          <a:p>
            <a:pPr algn="just"/>
            <a:r>
              <a:rPr lang="it-IT" sz="1600" dirty="0" smtClean="0"/>
              <a:t>Gli stessi risultati riassunti nel grafico sono anche elencati nella tabella che trovate nella </a:t>
            </a:r>
            <a:r>
              <a:rPr lang="it-IT" sz="1600" dirty="0" err="1" smtClean="0"/>
              <a:t>tab</a:t>
            </a:r>
            <a:r>
              <a:rPr lang="it-IT" sz="1600" dirty="0" smtClean="0"/>
              <a:t> «</a:t>
            </a:r>
            <a:r>
              <a:rPr lang="it-IT" sz="1600" b="1" dirty="0" err="1" smtClean="0"/>
              <a:t>Descriptions</a:t>
            </a:r>
            <a:r>
              <a:rPr lang="it-IT" sz="1600" dirty="0" smtClean="0"/>
              <a:t>»</a:t>
            </a:r>
          </a:p>
          <a:p>
            <a:pPr algn="just"/>
            <a:r>
              <a:rPr lang="it-IT" sz="1600" dirty="0" smtClean="0"/>
              <a:t>I risultati sono mostrati </a:t>
            </a:r>
            <a:r>
              <a:rPr lang="it-IT" sz="1600" b="1" dirty="0" smtClean="0"/>
              <a:t>in ordine decrescente dal risultato più significativo a quello meno significativo (cioè in base all’e-value)</a:t>
            </a:r>
          </a:p>
          <a:p>
            <a:pPr algn="just"/>
            <a:r>
              <a:rPr lang="it-IT" sz="1600" dirty="0" smtClean="0"/>
              <a:t>In sostanza più una sequenza subject ha un e-value vicino a zero, tanto più in alto nel ranking sarà</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8205" y="2651760"/>
            <a:ext cx="7963795" cy="3955065"/>
          </a:xfrm>
          <a:prstGeom prst="rect">
            <a:avLst/>
          </a:prstGeom>
        </p:spPr>
      </p:pic>
      <p:sp>
        <p:nvSpPr>
          <p:cNvPr id="6" name="TextBox 5"/>
          <p:cNvSpPr txBox="1"/>
          <p:nvPr/>
        </p:nvSpPr>
        <p:spPr>
          <a:xfrm>
            <a:off x="659130" y="2651760"/>
            <a:ext cx="3569075" cy="3693319"/>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Ogni sequenza subject mostra la descrizione per esteso e l’accession ID. Con un click è possibile aprire la scheda di GenBank o UniProt corrispondente</a:t>
            </a:r>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smtClean="0"/>
              <a:t>Vengono anche mostrati </a:t>
            </a:r>
            <a:r>
              <a:rPr lang="it-IT" b="1" dirty="0" smtClean="0"/>
              <a:t>score</a:t>
            </a:r>
            <a:r>
              <a:rPr lang="it-IT" dirty="0" smtClean="0"/>
              <a:t> di allineamento, </a:t>
            </a:r>
            <a:r>
              <a:rPr lang="it-IT" b="1" dirty="0" smtClean="0"/>
              <a:t>query cover </a:t>
            </a:r>
            <a:r>
              <a:rPr lang="it-IT" dirty="0" smtClean="0"/>
              <a:t>(la % della query che trova match), </a:t>
            </a:r>
            <a:r>
              <a:rPr lang="it-IT" b="1" dirty="0" smtClean="0"/>
              <a:t>e-value</a:t>
            </a:r>
            <a:r>
              <a:rPr lang="it-IT" dirty="0" smtClean="0"/>
              <a:t> e </a:t>
            </a:r>
            <a:r>
              <a:rPr lang="it-IT" b="1" dirty="0" smtClean="0"/>
              <a:t>% di identità</a:t>
            </a:r>
            <a:endParaRPr lang="it-IT" b="1" dirty="0"/>
          </a:p>
        </p:txBody>
      </p:sp>
    </p:spTree>
    <p:extLst>
      <p:ext uri="{BB962C8B-B14F-4D97-AF65-F5344CB8AC3E}">
        <p14:creationId xmlns:p14="http://schemas.microsoft.com/office/powerpoint/2010/main" val="7955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29768"/>
          </a:xfrm>
        </p:spPr>
        <p:txBody>
          <a:bodyPr>
            <a:normAutofit fontScale="90000"/>
          </a:bodyPr>
          <a:lstStyle/>
          <a:p>
            <a:r>
              <a:rPr lang="it-IT" dirty="0" smtClean="0"/>
              <a:t>BLAST – INTEPRETAZIONE DEI RISULTATI</a:t>
            </a:r>
            <a:endParaRPr lang="it-IT" dirty="0"/>
          </a:p>
        </p:txBody>
      </p:sp>
      <p:sp>
        <p:nvSpPr>
          <p:cNvPr id="3" name="Content Placeholder 2"/>
          <p:cNvSpPr>
            <a:spLocks noGrp="1"/>
          </p:cNvSpPr>
          <p:nvPr>
            <p:ph idx="1"/>
          </p:nvPr>
        </p:nvSpPr>
        <p:spPr>
          <a:xfrm>
            <a:off x="293370" y="1490473"/>
            <a:ext cx="4845110" cy="4921759"/>
          </a:xfrm>
        </p:spPr>
        <p:txBody>
          <a:bodyPr>
            <a:normAutofit fontScale="85000" lnSpcReduction="20000"/>
          </a:bodyPr>
          <a:lstStyle/>
          <a:p>
            <a:pPr algn="just"/>
            <a:r>
              <a:rPr lang="it-IT" dirty="0" smtClean="0"/>
              <a:t>Nella terza </a:t>
            </a:r>
            <a:r>
              <a:rPr lang="it-IT" dirty="0" err="1" smtClean="0"/>
              <a:t>tab</a:t>
            </a:r>
            <a:r>
              <a:rPr lang="it-IT" dirty="0" smtClean="0"/>
              <a:t>, «</a:t>
            </a:r>
            <a:r>
              <a:rPr lang="it-IT" b="1" dirty="0" err="1" smtClean="0"/>
              <a:t>Alignments</a:t>
            </a:r>
            <a:r>
              <a:rPr lang="it-IT" dirty="0" smtClean="0"/>
              <a:t>», sono mostrati gli </a:t>
            </a:r>
            <a:r>
              <a:rPr lang="it-IT" b="1" dirty="0" smtClean="0"/>
              <a:t>allineamenti nel dettaglio</a:t>
            </a:r>
            <a:r>
              <a:rPr lang="it-IT" dirty="0" smtClean="0"/>
              <a:t>, come mostrato in questo esempio</a:t>
            </a:r>
          </a:p>
          <a:p>
            <a:pPr algn="just"/>
            <a:r>
              <a:rPr lang="it-IT" dirty="0" smtClean="0"/>
              <a:t>In alto ci sono i dati della sequenza subject</a:t>
            </a:r>
            <a:endParaRPr lang="it-IT" dirty="0"/>
          </a:p>
          <a:p>
            <a:pPr algn="just"/>
            <a:r>
              <a:rPr lang="it-IT" dirty="0" smtClean="0"/>
              <a:t>Vengono poi riportati i dettagli del match, come nella tabella riassuntiva</a:t>
            </a:r>
          </a:p>
          <a:p>
            <a:pPr algn="just"/>
            <a:r>
              <a:rPr lang="it-IT" dirty="0" smtClean="0"/>
              <a:t>Notate che per sequenze proteiche oltre al numero di identità è riportato anche il numero di «</a:t>
            </a:r>
            <a:r>
              <a:rPr lang="it-IT" b="1" dirty="0" smtClean="0"/>
              <a:t>positives</a:t>
            </a:r>
            <a:r>
              <a:rPr lang="it-IT" dirty="0" smtClean="0"/>
              <a:t>» (indicati nell’allineamento da un simbolo (+). Si tratta di aa simili (secondo la matrice di sostituzione) ma non identici, ed il loro numero è quindi sempre &lt;= alle identità</a:t>
            </a:r>
          </a:p>
          <a:p>
            <a:pPr algn="just"/>
            <a:r>
              <a:rPr lang="it-IT" dirty="0" smtClean="0"/>
              <a:t>Sono indicati anche il numero di gap e la loro %</a:t>
            </a:r>
          </a:p>
          <a:p>
            <a:pPr algn="just"/>
            <a:r>
              <a:rPr lang="it-IT" dirty="0" smtClean="0"/>
              <a:t>Infine è indicato il frame. Nell’esempio a fianco questa voce è presente in quanto si tratta dell’output di un BLASTx, mentre in un BLASTp questa voce non si ritrova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1360" y="1273305"/>
            <a:ext cx="6630610" cy="5138927"/>
          </a:xfrm>
          <a:prstGeom prst="rect">
            <a:avLst/>
          </a:prstGeom>
        </p:spPr>
      </p:pic>
    </p:spTree>
    <p:extLst>
      <p:ext uri="{BB962C8B-B14F-4D97-AF65-F5344CB8AC3E}">
        <p14:creationId xmlns:p14="http://schemas.microsoft.com/office/powerpoint/2010/main" val="24537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29768"/>
          </a:xfrm>
        </p:spPr>
        <p:txBody>
          <a:bodyPr>
            <a:normAutofit fontScale="90000"/>
          </a:bodyPr>
          <a:lstStyle/>
          <a:p>
            <a:r>
              <a:rPr lang="it-IT" dirty="0" smtClean="0"/>
              <a:t>BLAST – DETTAGLIO DEI RISULTATI</a:t>
            </a:r>
            <a:endParaRPr lang="it-IT" dirty="0"/>
          </a:p>
        </p:txBody>
      </p:sp>
      <p:sp>
        <p:nvSpPr>
          <p:cNvPr id="3" name="Content Placeholder 2"/>
          <p:cNvSpPr>
            <a:spLocks noGrp="1"/>
          </p:cNvSpPr>
          <p:nvPr>
            <p:ph idx="1"/>
          </p:nvPr>
        </p:nvSpPr>
        <p:spPr>
          <a:xfrm>
            <a:off x="476250" y="1490473"/>
            <a:ext cx="4662230" cy="4921759"/>
          </a:xfrm>
        </p:spPr>
        <p:txBody>
          <a:bodyPr>
            <a:normAutofit/>
          </a:bodyPr>
          <a:lstStyle/>
          <a:p>
            <a:pPr algn="just"/>
            <a:r>
              <a:rPr lang="it-IT" dirty="0" smtClean="0"/>
              <a:t>Una volta effettuata una ricerca, troverete in alto un sommario come quello mostrato a fianco</a:t>
            </a:r>
          </a:p>
          <a:p>
            <a:pPr algn="just"/>
            <a:r>
              <a:rPr lang="it-IT" b="1" dirty="0" err="1" smtClean="0"/>
              <a:t>Search</a:t>
            </a:r>
            <a:r>
              <a:rPr lang="it-IT" b="1" dirty="0" smtClean="0"/>
              <a:t> </a:t>
            </a:r>
            <a:r>
              <a:rPr lang="it-IT" b="1" dirty="0" err="1" smtClean="0"/>
              <a:t>summary</a:t>
            </a:r>
            <a:r>
              <a:rPr lang="it-IT" b="1" dirty="0" smtClean="0"/>
              <a:t> </a:t>
            </a:r>
            <a:r>
              <a:rPr lang="it-IT" dirty="0" smtClean="0"/>
              <a:t>ci permette di riepilogare i parametri di ricerca</a:t>
            </a:r>
          </a:p>
          <a:p>
            <a:pPr algn="just"/>
            <a:r>
              <a:rPr lang="it-IT" dirty="0" smtClean="0"/>
              <a:t>Sono indicati word </a:t>
            </a:r>
            <a:r>
              <a:rPr lang="it-IT" dirty="0" err="1" smtClean="0"/>
              <a:t>size</a:t>
            </a:r>
            <a:r>
              <a:rPr lang="it-IT" dirty="0" smtClean="0"/>
              <a:t>, matrice di sostituzione, costo di inserzione ed elongazione dei gap, soglia di e-</a:t>
            </a:r>
            <a:r>
              <a:rPr lang="it-IT" dirty="0" err="1" smtClean="0"/>
              <a:t>value</a:t>
            </a:r>
            <a:r>
              <a:rPr lang="it-IT" dirty="0" smtClean="0"/>
              <a:t>, massimo numero di hit, le caratteristiche del database interrogato e molti parametri avanzati che in questo momento non è necessario approfondire</a:t>
            </a: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6399" y="895314"/>
            <a:ext cx="6264591" cy="3668346"/>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539" y="2609304"/>
            <a:ext cx="4561490" cy="3908711"/>
          </a:xfrm>
          <a:prstGeom prst="rect">
            <a:avLst/>
          </a:prstGeom>
        </p:spPr>
      </p:pic>
      <p:sp>
        <p:nvSpPr>
          <p:cNvPr id="7" name="Ovale 6"/>
          <p:cNvSpPr/>
          <p:nvPr/>
        </p:nvSpPr>
        <p:spPr>
          <a:xfrm>
            <a:off x="6529122" y="1038528"/>
            <a:ext cx="1124607" cy="4519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807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42356" y="1133024"/>
            <a:ext cx="3126971" cy="4343400"/>
          </a:xfrm>
        </p:spPr>
        <p:txBody>
          <a:bodyPr/>
          <a:lstStyle/>
          <a:p>
            <a:pPr marL="45720" indent="0" algn="just">
              <a:buNone/>
            </a:pPr>
            <a:r>
              <a:rPr lang="it-IT" dirty="0" smtClean="0"/>
              <a:t>Schema che riassume il funzionamento dell’algoritmo</a:t>
            </a:r>
          </a:p>
          <a:p>
            <a:pPr marL="45720" indent="0" algn="just">
              <a:buNone/>
            </a:pPr>
            <a:r>
              <a:rPr lang="it-IT" dirty="0" smtClean="0"/>
              <a:t>Vedremo nel dettaglio i vari passaggi nelle prossime slides</a:t>
            </a:r>
          </a:p>
          <a:p>
            <a:pPr marL="45720" indent="0" algn="just">
              <a:buNone/>
            </a:pPr>
            <a:r>
              <a:rPr lang="it-IT" dirty="0" smtClean="0"/>
              <a:t>Ha alcuni punti in comune con FASTA, ma altri lo rendono estremamente diverso e maggiormente versatile</a:t>
            </a:r>
            <a:endParaRPr lang="it-IT" dirty="0"/>
          </a:p>
        </p:txBody>
      </p:sp>
      <p:pic>
        <p:nvPicPr>
          <p:cNvPr id="6" name="Picture 5"/>
          <p:cNvPicPr>
            <a:picLocks noChangeAspect="1"/>
          </p:cNvPicPr>
          <p:nvPr/>
        </p:nvPicPr>
        <p:blipFill>
          <a:blip r:embed="rId2"/>
          <a:stretch>
            <a:fillRect/>
          </a:stretch>
        </p:blipFill>
        <p:spPr>
          <a:xfrm>
            <a:off x="4168396" y="270164"/>
            <a:ext cx="7515009" cy="5867173"/>
          </a:xfrm>
          <a:prstGeom prst="rect">
            <a:avLst/>
          </a:prstGeom>
        </p:spPr>
      </p:pic>
    </p:spTree>
    <p:extLst>
      <p:ext uri="{BB962C8B-B14F-4D97-AF65-F5344CB8AC3E}">
        <p14:creationId xmlns:p14="http://schemas.microsoft.com/office/powerpoint/2010/main" val="59148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29768"/>
          </a:xfrm>
        </p:spPr>
        <p:txBody>
          <a:bodyPr>
            <a:normAutofit fontScale="90000"/>
          </a:bodyPr>
          <a:lstStyle/>
          <a:p>
            <a:r>
              <a:rPr lang="it-IT" dirty="0" smtClean="0"/>
              <a:t>BLAST – DETTAGLIO DEI RISULTATI</a:t>
            </a:r>
            <a:endParaRPr lang="it-IT" dirty="0"/>
          </a:p>
        </p:txBody>
      </p:sp>
      <p:sp>
        <p:nvSpPr>
          <p:cNvPr id="3" name="Content Placeholder 2"/>
          <p:cNvSpPr>
            <a:spLocks noGrp="1"/>
          </p:cNvSpPr>
          <p:nvPr>
            <p:ph idx="1"/>
          </p:nvPr>
        </p:nvSpPr>
        <p:spPr>
          <a:xfrm>
            <a:off x="476250" y="1490473"/>
            <a:ext cx="4662230" cy="4921759"/>
          </a:xfrm>
        </p:spPr>
        <p:txBody>
          <a:bodyPr>
            <a:normAutofit fontScale="92500" lnSpcReduction="10000"/>
          </a:bodyPr>
          <a:lstStyle/>
          <a:p>
            <a:pPr algn="just"/>
            <a:r>
              <a:rPr lang="it-IT" b="1" dirty="0" err="1" smtClean="0"/>
              <a:t>Taxonomy</a:t>
            </a:r>
            <a:r>
              <a:rPr lang="it-IT" b="1" dirty="0" smtClean="0"/>
              <a:t> è la quarta </a:t>
            </a:r>
            <a:r>
              <a:rPr lang="it-IT" b="1" dirty="0" err="1" smtClean="0"/>
              <a:t>tab</a:t>
            </a:r>
            <a:r>
              <a:rPr lang="it-IT" dirty="0" smtClean="0"/>
              <a:t>, che mi permette di identificare quanti risultati sono stati trovati per ciascuna specie e, più in generale, in quali organismi/gruppi tassonomici sono stati ritrovati degli hit significativi</a:t>
            </a:r>
          </a:p>
          <a:p>
            <a:pPr algn="just"/>
            <a:r>
              <a:rPr lang="it-IT" b="1" dirty="0" err="1" smtClean="0"/>
              <a:t>Distance</a:t>
            </a:r>
            <a:r>
              <a:rPr lang="it-IT" b="1" dirty="0" smtClean="0"/>
              <a:t> </a:t>
            </a:r>
            <a:r>
              <a:rPr lang="it-IT" b="1" dirty="0" err="1" smtClean="0"/>
              <a:t>tree</a:t>
            </a:r>
            <a:r>
              <a:rPr lang="it-IT" b="1" dirty="0" smtClean="0"/>
              <a:t> of </a:t>
            </a:r>
            <a:r>
              <a:rPr lang="it-IT" b="1" dirty="0" err="1" smtClean="0"/>
              <a:t>results</a:t>
            </a:r>
            <a:r>
              <a:rPr lang="it-IT" b="1" dirty="0" smtClean="0"/>
              <a:t> </a:t>
            </a:r>
            <a:r>
              <a:rPr lang="it-IT" dirty="0" smtClean="0"/>
              <a:t>organizza i risultati degli allineamenti in un semplice albero filogenetico (argomento che approfondiremo nelle prossime lezioni)</a:t>
            </a:r>
          </a:p>
          <a:p>
            <a:pPr algn="just"/>
            <a:r>
              <a:rPr lang="it-IT" b="1" dirty="0" smtClean="0"/>
              <a:t>Multiple </a:t>
            </a:r>
            <a:r>
              <a:rPr lang="it-IT" b="1" dirty="0" err="1" smtClean="0"/>
              <a:t>alignment</a:t>
            </a:r>
            <a:r>
              <a:rPr lang="it-IT" b="1" dirty="0" smtClean="0"/>
              <a:t> </a:t>
            </a:r>
            <a:r>
              <a:rPr lang="it-IT" dirty="0" smtClean="0"/>
              <a:t>ed </a:t>
            </a:r>
            <a:r>
              <a:rPr lang="it-IT" b="1" dirty="0" smtClean="0"/>
              <a:t>MSA </a:t>
            </a:r>
            <a:r>
              <a:rPr lang="it-IT" b="1" dirty="0" err="1" smtClean="0"/>
              <a:t>viewer</a:t>
            </a:r>
            <a:r>
              <a:rPr lang="it-IT" b="1" dirty="0" smtClean="0"/>
              <a:t> </a:t>
            </a:r>
            <a:r>
              <a:rPr lang="it-IT" dirty="0" smtClean="0"/>
              <a:t>generano un allineamento multiplo delle sequenze (</a:t>
            </a:r>
            <a:r>
              <a:rPr lang="it-IT" dirty="0" err="1" smtClean="0"/>
              <a:t>query</a:t>
            </a:r>
            <a:r>
              <a:rPr lang="it-IT" dirty="0" smtClean="0"/>
              <a:t> + tutti i </a:t>
            </a:r>
            <a:r>
              <a:rPr lang="it-IT" dirty="0" err="1" smtClean="0"/>
              <a:t>subject</a:t>
            </a:r>
            <a:r>
              <a:rPr lang="it-IT" dirty="0" smtClean="0"/>
              <a:t>), altro argomento che verrà trattato nelle prossime lezioni</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3614" y="1053805"/>
            <a:ext cx="6477904" cy="2648320"/>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8480" y="4053922"/>
            <a:ext cx="6936199" cy="2254770"/>
          </a:xfrm>
          <a:prstGeom prst="rect">
            <a:avLst/>
          </a:prstGeom>
        </p:spPr>
      </p:pic>
    </p:spTree>
    <p:extLst>
      <p:ext uri="{BB962C8B-B14F-4D97-AF65-F5344CB8AC3E}">
        <p14:creationId xmlns:p14="http://schemas.microsoft.com/office/powerpoint/2010/main" val="78973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29768"/>
          </a:xfrm>
        </p:spPr>
        <p:txBody>
          <a:bodyPr>
            <a:normAutofit fontScale="90000"/>
          </a:bodyPr>
          <a:lstStyle/>
          <a:p>
            <a:r>
              <a:rPr lang="it-IT" dirty="0" smtClean="0"/>
              <a:t>BLAST – APPLICAZIONI SPECIALI</a:t>
            </a:r>
            <a:endParaRPr lang="it-IT"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033" y="1004686"/>
            <a:ext cx="10058400" cy="5303137"/>
          </a:xfrm>
          <a:prstGeom prst="rect">
            <a:avLst/>
          </a:prstGeom>
        </p:spPr>
      </p:pic>
    </p:spTree>
    <p:extLst>
      <p:ext uri="{BB962C8B-B14F-4D97-AF65-F5344CB8AC3E}">
        <p14:creationId xmlns:p14="http://schemas.microsoft.com/office/powerpoint/2010/main" val="378630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29768"/>
          </a:xfrm>
        </p:spPr>
        <p:txBody>
          <a:bodyPr>
            <a:normAutofit fontScale="90000"/>
          </a:bodyPr>
          <a:lstStyle/>
          <a:p>
            <a:r>
              <a:rPr lang="it-IT" dirty="0" smtClean="0"/>
              <a:t>BLAST – APPLICAZIONI SPECIALI</a:t>
            </a:r>
            <a:endParaRPr lang="it-IT" dirty="0"/>
          </a:p>
        </p:txBody>
      </p:sp>
      <p:sp>
        <p:nvSpPr>
          <p:cNvPr id="3" name="Content Placeholder 2"/>
          <p:cNvSpPr>
            <a:spLocks noGrp="1"/>
          </p:cNvSpPr>
          <p:nvPr>
            <p:ph idx="1"/>
          </p:nvPr>
        </p:nvSpPr>
        <p:spPr>
          <a:xfrm>
            <a:off x="434209" y="1217204"/>
            <a:ext cx="4662230" cy="4921759"/>
          </a:xfrm>
        </p:spPr>
        <p:txBody>
          <a:bodyPr>
            <a:normAutofit fontScale="92500" lnSpcReduction="20000"/>
          </a:bodyPr>
          <a:lstStyle/>
          <a:p>
            <a:pPr algn="just"/>
            <a:r>
              <a:rPr lang="it-IT" dirty="0" smtClean="0"/>
              <a:t>Sviluppate per applicazioni particolari per le quali i 5 tipi di BLAST «standard» non sono ottimali</a:t>
            </a:r>
          </a:p>
          <a:p>
            <a:pPr algn="just"/>
            <a:r>
              <a:rPr lang="it-IT" dirty="0" smtClean="0"/>
              <a:t>Ricerca in database con caratteristiche peculiari che richiedono l’utilizzo di parametri non standard</a:t>
            </a:r>
          </a:p>
          <a:p>
            <a:pPr algn="just"/>
            <a:r>
              <a:rPr lang="it-IT" dirty="0" smtClean="0"/>
              <a:t>A volte </a:t>
            </a:r>
            <a:r>
              <a:rPr lang="it-IT" dirty="0" err="1" smtClean="0"/>
              <a:t>tool</a:t>
            </a:r>
            <a:r>
              <a:rPr lang="it-IT" dirty="0" smtClean="0"/>
              <a:t> sperimentali</a:t>
            </a:r>
            <a:endParaRPr lang="it-IT" dirty="0"/>
          </a:p>
          <a:p>
            <a:pPr algn="just"/>
            <a:r>
              <a:rPr lang="it-IT" dirty="0" smtClean="0"/>
              <a:t>Alcuni esempi…</a:t>
            </a:r>
          </a:p>
          <a:p>
            <a:pPr algn="just"/>
            <a:r>
              <a:rPr lang="it-IT" b="1" dirty="0" err="1" smtClean="0"/>
              <a:t>Primer</a:t>
            </a:r>
            <a:r>
              <a:rPr lang="it-IT" b="1" dirty="0" smtClean="0"/>
              <a:t>-BLAST</a:t>
            </a:r>
            <a:r>
              <a:rPr lang="it-IT" dirty="0" smtClean="0"/>
              <a:t>, utile supporto nel disegno di </a:t>
            </a:r>
            <a:r>
              <a:rPr lang="it-IT" dirty="0" err="1" smtClean="0"/>
              <a:t>primers</a:t>
            </a:r>
            <a:r>
              <a:rPr lang="it-IT" dirty="0" smtClean="0"/>
              <a:t> per PCR</a:t>
            </a:r>
          </a:p>
          <a:p>
            <a:pPr algn="just"/>
            <a:r>
              <a:rPr lang="it-IT" b="1" dirty="0" smtClean="0"/>
              <a:t>Global-</a:t>
            </a:r>
            <a:r>
              <a:rPr lang="it-IT" b="1" dirty="0" err="1" smtClean="0"/>
              <a:t>Align</a:t>
            </a:r>
            <a:r>
              <a:rPr lang="it-IT" dirty="0" smtClean="0"/>
              <a:t>: allineamento tra due sequenze con algoritmo </a:t>
            </a:r>
            <a:r>
              <a:rPr lang="it-IT" dirty="0" err="1" smtClean="0"/>
              <a:t>Needleman-Wunsch</a:t>
            </a:r>
            <a:endParaRPr lang="it-IT" dirty="0" smtClean="0"/>
          </a:p>
          <a:p>
            <a:pPr algn="just"/>
            <a:r>
              <a:rPr lang="it-IT" b="1" dirty="0" err="1" smtClean="0"/>
              <a:t>IgBLAST</a:t>
            </a:r>
            <a:r>
              <a:rPr lang="it-IT" dirty="0" smtClean="0"/>
              <a:t>: utile per ricerche di sequenze di immunoglobuline e T-</a:t>
            </a:r>
            <a:r>
              <a:rPr lang="it-IT" dirty="0" err="1" smtClean="0"/>
              <a:t>cell</a:t>
            </a:r>
            <a:r>
              <a:rPr lang="it-IT" dirty="0" smtClean="0"/>
              <a:t> </a:t>
            </a:r>
            <a:r>
              <a:rPr lang="it-IT" dirty="0" err="1" smtClean="0"/>
              <a:t>receptors</a:t>
            </a:r>
            <a:endParaRPr lang="it-IT" dirty="0" smtClean="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751" y="1099527"/>
            <a:ext cx="6488664" cy="4649631"/>
          </a:xfrm>
          <a:prstGeom prst="rect">
            <a:avLst/>
          </a:prstGeom>
        </p:spPr>
      </p:pic>
    </p:spTree>
    <p:extLst>
      <p:ext uri="{BB962C8B-B14F-4D97-AF65-F5344CB8AC3E}">
        <p14:creationId xmlns:p14="http://schemas.microsoft.com/office/powerpoint/2010/main" val="44308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29768"/>
          </a:xfrm>
        </p:spPr>
        <p:txBody>
          <a:bodyPr>
            <a:normAutofit fontScale="90000"/>
          </a:bodyPr>
          <a:lstStyle/>
          <a:p>
            <a:r>
              <a:rPr lang="it-IT" dirty="0" smtClean="0"/>
              <a:t>BLAST – APPLICAZIONI SPECIALI</a:t>
            </a:r>
            <a:endParaRPr lang="it-IT" dirty="0"/>
          </a:p>
        </p:txBody>
      </p:sp>
      <p:sp>
        <p:nvSpPr>
          <p:cNvPr id="3" name="Content Placeholder 2"/>
          <p:cNvSpPr>
            <a:spLocks noGrp="1"/>
          </p:cNvSpPr>
          <p:nvPr>
            <p:ph idx="1"/>
          </p:nvPr>
        </p:nvSpPr>
        <p:spPr>
          <a:xfrm>
            <a:off x="576003" y="1124713"/>
            <a:ext cx="5325460" cy="5232971"/>
          </a:xfrm>
        </p:spPr>
        <p:txBody>
          <a:bodyPr>
            <a:normAutofit fontScale="92500"/>
          </a:bodyPr>
          <a:lstStyle/>
          <a:p>
            <a:pPr algn="just"/>
            <a:r>
              <a:rPr lang="it-IT" b="1" dirty="0" err="1" smtClean="0"/>
              <a:t>VecScreen</a:t>
            </a:r>
            <a:r>
              <a:rPr lang="it-IT" dirty="0" smtClean="0"/>
              <a:t>: permette di controllare se in una sequenza nucleotidica sono presenti regioni di contaminazione da vettore</a:t>
            </a:r>
          </a:p>
          <a:p>
            <a:pPr algn="just"/>
            <a:r>
              <a:rPr lang="it-IT" b="1" dirty="0" smtClean="0"/>
              <a:t>Multiple </a:t>
            </a:r>
            <a:r>
              <a:rPr lang="it-IT" b="1" dirty="0" err="1" smtClean="0"/>
              <a:t>Alignment</a:t>
            </a:r>
            <a:r>
              <a:rPr lang="it-IT" dirty="0" smtClean="0"/>
              <a:t>: per allineamento multiplo di sequenze (ne parleremo nelle prossime lezioni) con COBALT</a:t>
            </a:r>
          </a:p>
          <a:p>
            <a:pPr algn="just"/>
            <a:r>
              <a:rPr lang="it-IT" b="1" dirty="0" smtClean="0"/>
              <a:t>MOLE-BLAST</a:t>
            </a:r>
            <a:r>
              <a:rPr lang="it-IT" dirty="0" smtClean="0"/>
              <a:t> (vedi specchietto a fianco)</a:t>
            </a:r>
          </a:p>
          <a:p>
            <a:pPr algn="just"/>
            <a:r>
              <a:rPr lang="it-IT" b="1" dirty="0" smtClean="0"/>
              <a:t>CD-</a:t>
            </a:r>
            <a:r>
              <a:rPr lang="it-IT" b="1" dirty="0" err="1" smtClean="0"/>
              <a:t>Search</a:t>
            </a:r>
            <a:r>
              <a:rPr lang="it-IT" b="1" dirty="0" smtClean="0"/>
              <a:t> e CDART </a:t>
            </a:r>
            <a:r>
              <a:rPr lang="it-IT" dirty="0" smtClean="0"/>
              <a:t>(ricerche di domini conservati, ne parleremo più avanti)</a:t>
            </a:r>
          </a:p>
          <a:p>
            <a:pPr algn="just"/>
            <a:r>
              <a:rPr lang="it-IT" b="1" dirty="0" err="1" smtClean="0"/>
              <a:t>SmartBLAST</a:t>
            </a:r>
            <a:r>
              <a:rPr lang="it-IT" dirty="0" smtClean="0"/>
              <a:t> è una variante di </a:t>
            </a:r>
            <a:r>
              <a:rPr lang="it-IT" dirty="0" err="1" smtClean="0"/>
              <a:t>blast</a:t>
            </a:r>
            <a:r>
              <a:rPr lang="it-IT" dirty="0" smtClean="0"/>
              <a:t> piuttosto veloce e molto avanzata che è utilizzata per identificare con maggior precisione l’identità di una sequenza attraverso una serie di confronti incrociati con database contenenti sequenze di alta qualità ed attendibilità</a:t>
            </a:r>
          </a:p>
        </p:txBody>
      </p:sp>
      <p:sp>
        <p:nvSpPr>
          <p:cNvPr id="4" name="CasellaDiTesto 3"/>
          <p:cNvSpPr txBox="1"/>
          <p:nvPr/>
        </p:nvSpPr>
        <p:spPr>
          <a:xfrm>
            <a:off x="6432331" y="1279371"/>
            <a:ext cx="4906229" cy="4801314"/>
          </a:xfrm>
          <a:prstGeom prst="rect">
            <a:avLst/>
          </a:prstGeom>
          <a:noFill/>
          <a:ln w="19050">
            <a:solidFill>
              <a:srgbClr val="FF0000"/>
            </a:solidFill>
          </a:ln>
        </p:spPr>
        <p:txBody>
          <a:bodyPr wrap="square" rtlCol="0">
            <a:spAutoFit/>
          </a:bodyPr>
          <a:lstStyle/>
          <a:p>
            <a:pPr algn="just"/>
            <a:r>
              <a:rPr lang="en-US" b="1" dirty="0"/>
              <a:t>MOLE-BLAST</a:t>
            </a:r>
            <a:r>
              <a:rPr lang="en-US" dirty="0"/>
              <a:t> is an </a:t>
            </a:r>
            <a:r>
              <a:rPr lang="en-US" u="sng" dirty="0"/>
              <a:t>experimental tool </a:t>
            </a:r>
            <a:r>
              <a:rPr lang="en-US" dirty="0"/>
              <a:t>that helps taxonomists find closest database neighbors of submitted query sequences. It computes a multiple sequence alignment (MSA) between the query sequences along with their top BLAST database hits, and </a:t>
            </a:r>
            <a:r>
              <a:rPr lang="en-US" u="sng" dirty="0"/>
              <a:t>generates a phylogenetic tree</a:t>
            </a:r>
            <a:r>
              <a:rPr lang="en-US" dirty="0"/>
              <a:t>. Query sequences in the tree are denoted with highlighted node labels. If the input sequences come from different genes or loci, MOLE-BLAST can cluster them and compute an MSA and a phylogenetic tree for each locus separately. This tool may eventually be incorporated into our supported suite of BLAST applications based on the feedback we receive.</a:t>
            </a:r>
          </a:p>
        </p:txBody>
      </p:sp>
    </p:spTree>
    <p:extLst>
      <p:ext uri="{BB962C8B-B14F-4D97-AF65-F5344CB8AC3E}">
        <p14:creationId xmlns:p14="http://schemas.microsoft.com/office/powerpoint/2010/main" val="194291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49060"/>
          </a:xfrm>
        </p:spPr>
        <p:txBody>
          <a:bodyPr>
            <a:normAutofit fontScale="90000"/>
          </a:bodyPr>
          <a:lstStyle/>
          <a:p>
            <a:r>
              <a:rPr lang="it-IT" dirty="0" smtClean="0"/>
              <a:t>BLAST – INTEGRAZIONE IN GENOME BROWSER</a:t>
            </a:r>
            <a:endParaRPr lang="en-US" dirty="0"/>
          </a:p>
        </p:txBody>
      </p:sp>
      <p:sp>
        <p:nvSpPr>
          <p:cNvPr id="3" name="Segnaposto contenuto 2"/>
          <p:cNvSpPr>
            <a:spLocks noGrp="1"/>
          </p:cNvSpPr>
          <p:nvPr>
            <p:ph idx="1"/>
          </p:nvPr>
        </p:nvSpPr>
        <p:spPr>
          <a:xfrm>
            <a:off x="656319" y="1541450"/>
            <a:ext cx="5648687" cy="3234979"/>
          </a:xfrm>
        </p:spPr>
        <p:txBody>
          <a:bodyPr>
            <a:normAutofit fontScale="92500" lnSpcReduction="20000"/>
          </a:bodyPr>
          <a:lstStyle/>
          <a:p>
            <a:pPr algn="just"/>
            <a:r>
              <a:rPr lang="it-IT" dirty="0" smtClean="0"/>
              <a:t>Può essere estremamente utile integrare sistemi di ricerca di similarità nei portali dei </a:t>
            </a:r>
            <a:r>
              <a:rPr lang="it-IT" dirty="0" err="1" smtClean="0"/>
              <a:t>genome</a:t>
            </a:r>
            <a:r>
              <a:rPr lang="it-IT" dirty="0" smtClean="0"/>
              <a:t> browser</a:t>
            </a:r>
          </a:p>
          <a:p>
            <a:pPr algn="just"/>
            <a:r>
              <a:rPr lang="it-IT" dirty="0" smtClean="0"/>
              <a:t>Questo può essere utile ad esempio per localizzare la posizione di un gene nel genoma partendo da una sequenza proteica o di </a:t>
            </a:r>
            <a:r>
              <a:rPr lang="it-IT" dirty="0" err="1" smtClean="0"/>
              <a:t>mRNA</a:t>
            </a:r>
            <a:endParaRPr lang="it-IT" dirty="0" smtClean="0"/>
          </a:p>
          <a:p>
            <a:pPr algn="just"/>
            <a:r>
              <a:rPr lang="it-IT" dirty="0" smtClean="0"/>
              <a:t>Oppure per analisi di genomica comparata (identificare geni </a:t>
            </a:r>
            <a:r>
              <a:rPr lang="it-IT" dirty="0" err="1" smtClean="0"/>
              <a:t>ortologhi</a:t>
            </a:r>
            <a:r>
              <a:rPr lang="it-IT" dirty="0" smtClean="0"/>
              <a:t>)</a:t>
            </a:r>
          </a:p>
          <a:p>
            <a:pPr algn="just"/>
            <a:r>
              <a:rPr lang="it-IT" dirty="0" smtClean="0"/>
              <a:t>All’interno di un medesimo genoma, una ricerca mi permetterebbe di identificare ad esempio geni </a:t>
            </a:r>
            <a:r>
              <a:rPr lang="it-IT" dirty="0" err="1" smtClean="0"/>
              <a:t>paraloghi</a:t>
            </a:r>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391" y="5444463"/>
            <a:ext cx="6668431" cy="866896"/>
          </a:xfrm>
          <a:prstGeom prst="rect">
            <a:avLst/>
          </a:prstGeom>
        </p:spPr>
      </p:pic>
      <p:sp>
        <p:nvSpPr>
          <p:cNvPr id="6" name="Ovale 5"/>
          <p:cNvSpPr/>
          <p:nvPr/>
        </p:nvSpPr>
        <p:spPr>
          <a:xfrm>
            <a:off x="2343806" y="5444463"/>
            <a:ext cx="956442" cy="5989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8868" y="1226992"/>
            <a:ext cx="5061991" cy="3429091"/>
          </a:xfrm>
          <a:prstGeom prst="rect">
            <a:avLst/>
          </a:prstGeom>
        </p:spPr>
      </p:pic>
      <p:sp>
        <p:nvSpPr>
          <p:cNvPr id="8" name="Ovale 7"/>
          <p:cNvSpPr/>
          <p:nvPr/>
        </p:nvSpPr>
        <p:spPr>
          <a:xfrm>
            <a:off x="9002110" y="2044366"/>
            <a:ext cx="1848770" cy="5989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sellaDiTesto 8"/>
          <p:cNvSpPr txBox="1"/>
          <p:nvPr/>
        </p:nvSpPr>
        <p:spPr>
          <a:xfrm>
            <a:off x="8061434" y="5023945"/>
            <a:ext cx="3599425" cy="646331"/>
          </a:xfrm>
          <a:prstGeom prst="rect">
            <a:avLst/>
          </a:prstGeom>
          <a:noFill/>
        </p:spPr>
        <p:txBody>
          <a:bodyPr wrap="square" rtlCol="0">
            <a:spAutoFit/>
          </a:bodyPr>
          <a:lstStyle/>
          <a:p>
            <a:r>
              <a:rPr lang="it-IT" dirty="0" smtClean="0"/>
              <a:t>A volte troverete </a:t>
            </a:r>
            <a:r>
              <a:rPr lang="it-IT" b="1" u="sng" dirty="0" smtClean="0"/>
              <a:t>BLAT</a:t>
            </a:r>
            <a:r>
              <a:rPr lang="it-IT" dirty="0" smtClean="0"/>
              <a:t> anziché BLAST</a:t>
            </a:r>
            <a:endParaRPr lang="en-US" dirty="0"/>
          </a:p>
        </p:txBody>
      </p:sp>
    </p:spTree>
    <p:extLst>
      <p:ext uri="{BB962C8B-B14F-4D97-AF65-F5344CB8AC3E}">
        <p14:creationId xmlns:p14="http://schemas.microsoft.com/office/powerpoint/2010/main" val="4712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2454" y="300960"/>
            <a:ext cx="11167241" cy="549060"/>
          </a:xfrm>
        </p:spPr>
        <p:txBody>
          <a:bodyPr>
            <a:noAutofit/>
          </a:bodyPr>
          <a:lstStyle/>
          <a:p>
            <a:r>
              <a:rPr lang="it-IT" sz="2400" dirty="0" smtClean="0"/>
              <a:t>BLAT – un </a:t>
            </a:r>
            <a:r>
              <a:rPr lang="it-IT" sz="2400" dirty="0" err="1" smtClean="0"/>
              <a:t>tool</a:t>
            </a:r>
            <a:r>
              <a:rPr lang="it-IT" sz="2400" dirty="0" smtClean="0"/>
              <a:t> alternativo e rapido per l’integrazione in </a:t>
            </a:r>
            <a:r>
              <a:rPr lang="it-IT" sz="2400" dirty="0" err="1" smtClean="0"/>
              <a:t>genome</a:t>
            </a:r>
            <a:r>
              <a:rPr lang="it-IT" sz="2400" dirty="0" smtClean="0"/>
              <a:t> </a:t>
            </a:r>
            <a:r>
              <a:rPr lang="it-IT" sz="2400" dirty="0" err="1" smtClean="0"/>
              <a:t>browsers</a:t>
            </a:r>
            <a:endParaRPr lang="en-US" sz="2400" dirty="0"/>
          </a:p>
        </p:txBody>
      </p:sp>
      <p:sp>
        <p:nvSpPr>
          <p:cNvPr id="3" name="Segnaposto contenuto 2"/>
          <p:cNvSpPr>
            <a:spLocks noGrp="1"/>
          </p:cNvSpPr>
          <p:nvPr>
            <p:ph idx="1"/>
          </p:nvPr>
        </p:nvSpPr>
        <p:spPr>
          <a:xfrm>
            <a:off x="656319" y="1103587"/>
            <a:ext cx="5534274" cy="3111061"/>
          </a:xfrm>
        </p:spPr>
        <p:txBody>
          <a:bodyPr>
            <a:normAutofit fontScale="92500" lnSpcReduction="10000"/>
          </a:bodyPr>
          <a:lstStyle/>
          <a:p>
            <a:pPr marL="45720" indent="0">
              <a:buNone/>
            </a:pPr>
            <a:r>
              <a:rPr lang="it-IT" dirty="0" smtClean="0"/>
              <a:t>Descrizione di BLAT dall’UCSC </a:t>
            </a:r>
            <a:r>
              <a:rPr lang="it-IT" dirty="0" err="1" smtClean="0"/>
              <a:t>Genome</a:t>
            </a:r>
            <a:r>
              <a:rPr lang="it-IT" dirty="0" smtClean="0"/>
              <a:t> browser:</a:t>
            </a:r>
            <a:endParaRPr lang="it-IT" dirty="0"/>
          </a:p>
          <a:p>
            <a:pPr algn="just"/>
            <a:r>
              <a:rPr lang="en-US" dirty="0"/>
              <a:t>BLAT on DNA is designed to </a:t>
            </a:r>
            <a:r>
              <a:rPr lang="en-US" b="1" u="sng" dirty="0"/>
              <a:t>quickly find sequences of 95% and greater similarity of length 25 bases or more</a:t>
            </a:r>
            <a:r>
              <a:rPr lang="en-US" dirty="0"/>
              <a:t>. It may miss more divergent or shorter sequence alignments. It will find perfect sequence matches of 20 bases. </a:t>
            </a:r>
            <a:r>
              <a:rPr lang="en-US" b="1" u="sng" dirty="0"/>
              <a:t>BLAT on proteins finds sequences of 80% and greater similarity </a:t>
            </a:r>
            <a:r>
              <a:rPr lang="en-US" dirty="0"/>
              <a:t>of length 20 amino acids or more. </a:t>
            </a:r>
            <a:r>
              <a:rPr lang="en-US" b="1" u="sng" dirty="0"/>
              <a:t>In practice DNA BLAT works well on primates, and protein blat on land vertebrates.</a:t>
            </a:r>
          </a:p>
          <a:p>
            <a:pPr marL="45720" indent="0">
              <a:buNone/>
            </a:pP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2842" y="987972"/>
            <a:ext cx="5484586" cy="2990226"/>
          </a:xfrm>
          <a:prstGeom prst="rect">
            <a:avLst/>
          </a:prstGeom>
        </p:spPr>
      </p:pic>
      <p:sp>
        <p:nvSpPr>
          <p:cNvPr id="10" name="CasellaDiTesto 9"/>
          <p:cNvSpPr txBox="1"/>
          <p:nvPr/>
        </p:nvSpPr>
        <p:spPr>
          <a:xfrm>
            <a:off x="919655" y="4296146"/>
            <a:ext cx="10541876" cy="1815882"/>
          </a:xfrm>
          <a:prstGeom prst="rect">
            <a:avLst/>
          </a:prstGeom>
          <a:noFill/>
        </p:spPr>
        <p:txBody>
          <a:bodyPr wrap="square" rtlCol="0">
            <a:spAutoFit/>
          </a:bodyPr>
          <a:lstStyle/>
          <a:p>
            <a:pPr algn="just"/>
            <a:r>
              <a:rPr lang="en-US" sz="1600" dirty="0"/>
              <a:t>BLAT is not BLAST. DNA BLAT works by keeping an index of the entire genome in memory. The index consists of all overlapping 11-mers stepping by 5 except for those heavily involved in repeats. The index takes up about 2 gigabytes of RAM. RAM can be further reduced to less than 1 GB by increasing step size to 11. </a:t>
            </a:r>
            <a:r>
              <a:rPr lang="en-US" sz="1600" b="1" u="sng" dirty="0"/>
              <a:t>The genome itself is not kept in memory, allowing BLAT to deliver high performance on a reasonably priced Linux box</a:t>
            </a:r>
            <a:r>
              <a:rPr lang="en-US" sz="1600" dirty="0"/>
              <a:t>. </a:t>
            </a:r>
            <a:r>
              <a:rPr lang="en-US" sz="1600" b="1" u="sng" dirty="0"/>
              <a:t>The index is used to find areas of probable homology, which are then loaded into memory for a detailed alignment</a:t>
            </a:r>
            <a:r>
              <a:rPr lang="en-US" sz="1600" dirty="0"/>
              <a:t>. Protein BLAT works in a similar manner, except with 4-mers rather than 11-mers. The protein index takes a little more than 2 gigabytes.</a:t>
            </a:r>
          </a:p>
        </p:txBody>
      </p:sp>
    </p:spTree>
    <p:extLst>
      <p:ext uri="{BB962C8B-B14F-4D97-AF65-F5344CB8AC3E}">
        <p14:creationId xmlns:p14="http://schemas.microsoft.com/office/powerpoint/2010/main" val="144497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835" y="238863"/>
            <a:ext cx="9859751" cy="5896798"/>
          </a:xfrm>
          <a:prstGeom prst="rect">
            <a:avLst/>
          </a:prstGeom>
        </p:spPr>
      </p:pic>
    </p:spTree>
    <p:extLst>
      <p:ext uri="{BB962C8B-B14F-4D97-AF65-F5344CB8AC3E}">
        <p14:creationId xmlns:p14="http://schemas.microsoft.com/office/powerpoint/2010/main" val="383401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633143"/>
          </a:xfrm>
        </p:spPr>
        <p:txBody>
          <a:bodyPr/>
          <a:lstStyle/>
          <a:p>
            <a:r>
              <a:rPr lang="it-IT" dirty="0" smtClean="0"/>
              <a:t>UTILIZZARE BLAST «IN LOCALE»</a:t>
            </a:r>
            <a:endParaRPr lang="en-US"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746798"/>
            <a:ext cx="5643203" cy="4343400"/>
          </a:xfrm>
        </p:spPr>
      </p:pic>
      <p:sp>
        <p:nvSpPr>
          <p:cNvPr id="5" name="CasellaDiTesto 4"/>
          <p:cNvSpPr txBox="1"/>
          <p:nvPr/>
        </p:nvSpPr>
        <p:spPr>
          <a:xfrm>
            <a:off x="325821" y="1471448"/>
            <a:ext cx="5570482" cy="4524315"/>
          </a:xfrm>
          <a:prstGeom prst="rect">
            <a:avLst/>
          </a:prstGeom>
          <a:noFill/>
        </p:spPr>
        <p:txBody>
          <a:bodyPr wrap="square" rtlCol="0">
            <a:spAutoFit/>
          </a:bodyPr>
          <a:lstStyle/>
          <a:p>
            <a:pPr marL="285750" indent="-285750" algn="just">
              <a:buFont typeface="Arial" panose="020B0604020202020204" pitchFamily="34" charset="0"/>
              <a:buChar char="•"/>
            </a:pPr>
            <a:r>
              <a:rPr lang="it-IT" sz="1600" dirty="0" smtClean="0"/>
              <a:t>Oltre ad essere </a:t>
            </a:r>
            <a:r>
              <a:rPr lang="it-IT" sz="1600" dirty="0" err="1" smtClean="0"/>
              <a:t>hostato</a:t>
            </a:r>
            <a:r>
              <a:rPr lang="it-IT" sz="1600" dirty="0" smtClean="0"/>
              <a:t> sui server dell’NCBI, BLAST (nella sua versione eseguibile più recente, «</a:t>
            </a:r>
            <a:r>
              <a:rPr lang="it-IT" sz="1600" b="1" dirty="0" smtClean="0"/>
              <a:t>BLAST+</a:t>
            </a:r>
            <a:r>
              <a:rPr lang="it-IT" sz="1600" dirty="0" smtClean="0"/>
              <a:t>», può essere scaricato in locale sul proprio computer</a:t>
            </a:r>
          </a:p>
          <a:p>
            <a:pPr marL="285750" indent="-285750" algn="just">
              <a:buFont typeface="Arial" panose="020B0604020202020204" pitchFamily="34" charset="0"/>
              <a:buChar char="•"/>
            </a:pPr>
            <a:endParaRPr lang="it-IT" sz="1600" dirty="0" smtClean="0"/>
          </a:p>
          <a:p>
            <a:pPr marL="285750" indent="-285750" algn="just">
              <a:buFont typeface="Arial" panose="020B0604020202020204" pitchFamily="34" charset="0"/>
              <a:buChar char="•"/>
            </a:pPr>
            <a:r>
              <a:rPr lang="it-IT" sz="1600" dirty="0" smtClean="0"/>
              <a:t>Questo può essere utile per ricerche «custom» all’interno di database privati che non sono stati ancora depositati nei database pubblici (ad esempio un genoma su cui si sta lavorando</a:t>
            </a:r>
          </a:p>
          <a:p>
            <a:pPr marL="285750" indent="-285750" algn="just">
              <a:buFont typeface="Arial" panose="020B0604020202020204" pitchFamily="34" charset="0"/>
              <a:buChar char="•"/>
            </a:pPr>
            <a:endParaRPr lang="it-IT" sz="1600" dirty="0" smtClean="0"/>
          </a:p>
          <a:p>
            <a:pPr marL="285750" indent="-285750" algn="just">
              <a:buFont typeface="Arial" panose="020B0604020202020204" pitchFamily="34" charset="0"/>
              <a:buChar char="•"/>
            </a:pPr>
            <a:r>
              <a:rPr lang="it-IT" sz="1600" dirty="0" smtClean="0"/>
              <a:t>Altra possibile applicazione è quella di creare un server locale BLAST consultabile dall’esterno (ad esempio quando sono intenzionato a creare un </a:t>
            </a:r>
            <a:r>
              <a:rPr lang="it-IT" sz="1600" dirty="0" err="1" smtClean="0"/>
              <a:t>genome</a:t>
            </a:r>
            <a:r>
              <a:rPr lang="it-IT" sz="1600" dirty="0" smtClean="0"/>
              <a:t> browser personalizzato)</a:t>
            </a:r>
          </a:p>
          <a:p>
            <a:pPr marL="285750" indent="-285750" algn="just">
              <a:buFont typeface="Arial" panose="020B0604020202020204" pitchFamily="34" charset="0"/>
              <a:buChar char="•"/>
            </a:pPr>
            <a:endParaRPr lang="it-IT" sz="1600" dirty="0" smtClean="0"/>
          </a:p>
          <a:p>
            <a:pPr marL="285750" indent="-285750" algn="just">
              <a:buFont typeface="Arial" panose="020B0604020202020204" pitchFamily="34" charset="0"/>
              <a:buChar char="•"/>
            </a:pPr>
            <a:r>
              <a:rPr lang="it-IT" sz="1600" dirty="0" smtClean="0"/>
              <a:t>Più in generale BLAST+, da riga di comando, permette una maggiore versatilità e l’utilizzo di parametri avanzati non accessibili dall’interfaccia online</a:t>
            </a:r>
            <a:endParaRPr lang="en-US" sz="1600" dirty="0"/>
          </a:p>
        </p:txBody>
      </p:sp>
    </p:spTree>
    <p:extLst>
      <p:ext uri="{BB962C8B-B14F-4D97-AF65-F5344CB8AC3E}">
        <p14:creationId xmlns:p14="http://schemas.microsoft.com/office/powerpoint/2010/main" val="356210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633143"/>
          </a:xfrm>
        </p:spPr>
        <p:txBody>
          <a:bodyPr>
            <a:normAutofit fontScale="90000"/>
          </a:bodyPr>
          <a:lstStyle/>
          <a:p>
            <a:r>
              <a:rPr lang="it-IT" dirty="0" smtClean="0"/>
              <a:t>RECENTI IMPLEMENTAZIONI PER RICERCHE ULTRA-RAPIDE IN GRANDI DATABASE</a:t>
            </a:r>
            <a:endParaRPr lang="en-US" dirty="0"/>
          </a:p>
        </p:txBody>
      </p:sp>
      <p:sp>
        <p:nvSpPr>
          <p:cNvPr id="5" name="CasellaDiTesto 4"/>
          <p:cNvSpPr txBox="1"/>
          <p:nvPr/>
        </p:nvSpPr>
        <p:spPr>
          <a:xfrm>
            <a:off x="308404" y="1312116"/>
            <a:ext cx="5570482" cy="5078313"/>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Con il tramonto dell’era </a:t>
            </a:r>
            <a:r>
              <a:rPr lang="it-IT" dirty="0" err="1" smtClean="0"/>
              <a:t>Sanger</a:t>
            </a:r>
            <a:r>
              <a:rPr lang="it-IT" dirty="0" smtClean="0"/>
              <a:t> sono necessari </a:t>
            </a:r>
            <a:r>
              <a:rPr lang="it-IT" dirty="0" err="1" smtClean="0"/>
              <a:t>tools</a:t>
            </a:r>
            <a:r>
              <a:rPr lang="it-IT" dirty="0" smtClean="0"/>
              <a:t> alternativi a </a:t>
            </a:r>
            <a:r>
              <a:rPr lang="it-IT" dirty="0" err="1" smtClean="0"/>
              <a:t>BLASTx</a:t>
            </a:r>
            <a:r>
              <a:rPr lang="it-IT" dirty="0" smtClean="0"/>
              <a:t> per  permettere </a:t>
            </a:r>
            <a:r>
              <a:rPr lang="it-IT" b="1" dirty="0" smtClean="0"/>
              <a:t>l’annotazione di grandi numeri di sequenze generate da approcci di sequenziamento massivo</a:t>
            </a:r>
          </a:p>
          <a:p>
            <a:pPr marL="285750" indent="-285750" algn="just">
              <a:buFont typeface="Arial" panose="020B0604020202020204" pitchFamily="34" charset="0"/>
              <a:buChar char="•"/>
            </a:pPr>
            <a:endParaRPr lang="it-IT" b="1" dirty="0" smtClean="0"/>
          </a:p>
          <a:p>
            <a:pPr marL="285750" indent="-285750" algn="just">
              <a:buFont typeface="Arial" panose="020B0604020202020204" pitchFamily="34" charset="0"/>
              <a:buChar char="•"/>
            </a:pPr>
            <a:r>
              <a:rPr lang="it-IT" dirty="0" smtClean="0"/>
              <a:t>Pensiamo all’annotazione di un </a:t>
            </a:r>
            <a:r>
              <a:rPr lang="it-IT" dirty="0" err="1" smtClean="0"/>
              <a:t>trascrittoma</a:t>
            </a:r>
            <a:r>
              <a:rPr lang="it-IT" dirty="0" smtClean="0"/>
              <a:t> (decine di migliaia di trascritti da comparare con database proteici di dimensioni crescenti</a:t>
            </a:r>
          </a:p>
          <a:p>
            <a:pPr marL="285750" indent="-285750" algn="just">
              <a:buFont typeface="Arial" panose="020B0604020202020204" pitchFamily="34" charset="0"/>
              <a:buChar char="•"/>
            </a:pPr>
            <a:r>
              <a:rPr lang="it-IT" dirty="0" smtClean="0"/>
              <a:t>Pensiamo all’annotazione di singole sequenze derivanti da approcci di </a:t>
            </a:r>
            <a:r>
              <a:rPr lang="it-IT" b="1" dirty="0" err="1" smtClean="0"/>
              <a:t>metagenomica</a:t>
            </a:r>
            <a:r>
              <a:rPr lang="it-IT" dirty="0" smtClean="0"/>
              <a:t> (studi di comunità microbiche tramite </a:t>
            </a:r>
            <a:r>
              <a:rPr lang="it-IT" dirty="0" err="1" smtClean="0"/>
              <a:t>targeted</a:t>
            </a:r>
            <a:r>
              <a:rPr lang="it-IT" dirty="0" smtClean="0"/>
              <a:t> </a:t>
            </a:r>
            <a:r>
              <a:rPr lang="it-IT" dirty="0" err="1" smtClean="0"/>
              <a:t>sequencing</a:t>
            </a:r>
            <a:r>
              <a:rPr lang="it-IT" dirty="0" smtClean="0"/>
              <a:t> di 16S </a:t>
            </a:r>
            <a:r>
              <a:rPr lang="it-IT" dirty="0" err="1" smtClean="0"/>
              <a:t>rRNA</a:t>
            </a:r>
            <a:r>
              <a:rPr lang="it-IT" dirty="0" smtClean="0"/>
              <a:t> o altri marker filogenetici) </a:t>
            </a:r>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smtClean="0"/>
              <a:t>La problematica maggiore e ricorrente è sempre quella legata al </a:t>
            </a:r>
            <a:r>
              <a:rPr lang="it-IT" b="1" dirty="0" smtClean="0"/>
              <a:t>tempo richiesto</a:t>
            </a:r>
            <a:r>
              <a:rPr lang="it-IT" dirty="0" smtClean="0"/>
              <a:t> per completare un’analisi</a:t>
            </a:r>
            <a:endParaRPr lang="en-US"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312116"/>
            <a:ext cx="5567281" cy="2471610"/>
          </a:xfrm>
          <a:prstGeom prst="rect">
            <a:avLst/>
          </a:prstGeom>
        </p:spPr>
      </p:pic>
      <p:sp>
        <p:nvSpPr>
          <p:cNvPr id="7" name="CasellaDiTesto 6"/>
          <p:cNvSpPr txBox="1"/>
          <p:nvPr/>
        </p:nvSpPr>
        <p:spPr>
          <a:xfrm>
            <a:off x="6096000" y="4120179"/>
            <a:ext cx="5748169" cy="2308324"/>
          </a:xfrm>
          <a:prstGeom prst="rect">
            <a:avLst/>
          </a:prstGeom>
          <a:noFill/>
        </p:spPr>
        <p:txBody>
          <a:bodyPr wrap="square" rtlCol="0">
            <a:spAutoFit/>
          </a:bodyPr>
          <a:lstStyle/>
          <a:p>
            <a:r>
              <a:rPr lang="it-IT" b="1" u="sng" dirty="0" smtClean="0"/>
              <a:t>DIAMOND</a:t>
            </a:r>
          </a:p>
          <a:p>
            <a:endParaRPr lang="it-IT" b="1" u="sng" dirty="0" smtClean="0"/>
          </a:p>
          <a:p>
            <a:r>
              <a:rPr lang="it-IT" dirty="0" err="1" smtClean="0"/>
              <a:t>Buchfink</a:t>
            </a:r>
            <a:r>
              <a:rPr lang="it-IT" dirty="0" smtClean="0"/>
              <a:t> et al., 2015, Nature </a:t>
            </a:r>
            <a:r>
              <a:rPr lang="it-IT" dirty="0" err="1" smtClean="0"/>
              <a:t>Methods</a:t>
            </a:r>
            <a:endParaRPr lang="it-IT" dirty="0" smtClean="0"/>
          </a:p>
          <a:p>
            <a:endParaRPr lang="it-IT" dirty="0"/>
          </a:p>
          <a:p>
            <a:r>
              <a:rPr lang="it-IT" dirty="0" smtClean="0"/>
              <a:t>Utilizza una strategia di double </a:t>
            </a:r>
            <a:r>
              <a:rPr lang="it-IT" dirty="0" err="1" smtClean="0"/>
              <a:t>indexing</a:t>
            </a:r>
            <a:r>
              <a:rPr lang="it-IT" dirty="0" smtClean="0"/>
              <a:t> che riduce di molto le risorse richieste per il calcolo</a:t>
            </a:r>
          </a:p>
          <a:p>
            <a:endParaRPr lang="it-IT" dirty="0"/>
          </a:p>
          <a:p>
            <a:r>
              <a:rPr lang="it-IT" dirty="0" smtClean="0"/>
              <a:t>Disponibile in due modalità: «fast» e «sensitive»</a:t>
            </a:r>
            <a:endParaRPr lang="en-US" dirty="0"/>
          </a:p>
        </p:txBody>
      </p:sp>
    </p:spTree>
    <p:extLst>
      <p:ext uri="{BB962C8B-B14F-4D97-AF65-F5344CB8AC3E}">
        <p14:creationId xmlns:p14="http://schemas.microsoft.com/office/powerpoint/2010/main" val="41042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633143"/>
          </a:xfrm>
        </p:spPr>
        <p:txBody>
          <a:bodyPr>
            <a:normAutofit fontScale="90000"/>
          </a:bodyPr>
          <a:lstStyle/>
          <a:p>
            <a:r>
              <a:rPr lang="it-IT" dirty="0" smtClean="0"/>
              <a:t>RECENTI IMPLEMENTAZIONI PER RICERCHE ULTRA-RAPIDE IN GRANDI DATABASE</a:t>
            </a:r>
            <a:endParaRPr lang="en-US" dirty="0"/>
          </a:p>
        </p:txBody>
      </p:sp>
      <p:sp>
        <p:nvSpPr>
          <p:cNvPr id="5" name="CasellaDiTesto 4"/>
          <p:cNvSpPr txBox="1"/>
          <p:nvPr/>
        </p:nvSpPr>
        <p:spPr>
          <a:xfrm>
            <a:off x="325821" y="1471448"/>
            <a:ext cx="5570482" cy="3693319"/>
          </a:xfrm>
          <a:prstGeom prst="rect">
            <a:avLst/>
          </a:prstGeom>
          <a:noFill/>
        </p:spPr>
        <p:txBody>
          <a:bodyPr wrap="square" rtlCol="0">
            <a:spAutoFit/>
          </a:bodyPr>
          <a:lstStyle/>
          <a:p>
            <a:pPr algn="just"/>
            <a:r>
              <a:rPr lang="it-IT" b="1" dirty="0" smtClean="0"/>
              <a:t>Ma quanto è più veloce DIAMOND rispetto a </a:t>
            </a:r>
            <a:r>
              <a:rPr lang="it-IT" b="1" dirty="0" err="1" smtClean="0"/>
              <a:t>BLASTx</a:t>
            </a:r>
            <a:r>
              <a:rPr lang="it-IT" b="1" dirty="0" smtClean="0"/>
              <a:t>?</a:t>
            </a:r>
          </a:p>
          <a:p>
            <a:pPr marL="285750" indent="-285750" algn="just">
              <a:buFont typeface="Arial" panose="020B0604020202020204" pitchFamily="34" charset="0"/>
              <a:buChar char="•"/>
            </a:pPr>
            <a:r>
              <a:rPr lang="it-IT" dirty="0" smtClean="0"/>
              <a:t>Fino a 20000 volte più rapido in modalità «fast»</a:t>
            </a:r>
          </a:p>
          <a:p>
            <a:pPr marL="285750" indent="-285750" algn="just">
              <a:buFont typeface="Arial" panose="020B0604020202020204" pitchFamily="34" charset="0"/>
              <a:buChar char="•"/>
            </a:pPr>
            <a:r>
              <a:rPr lang="it-IT" dirty="0" smtClean="0"/>
              <a:t>Fino a 2500 volte più rapido in modalità «sensitive»</a:t>
            </a:r>
          </a:p>
          <a:p>
            <a:pPr marL="285750" indent="-285750" algn="just">
              <a:buFont typeface="Arial" panose="020B0604020202020204" pitchFamily="34" charset="0"/>
              <a:buChar char="•"/>
            </a:pPr>
            <a:endParaRPr lang="it-IT" dirty="0"/>
          </a:p>
          <a:p>
            <a:pPr algn="just"/>
            <a:r>
              <a:rPr lang="it-IT" dirty="0" smtClean="0"/>
              <a:t>Questa velocità comporta un calo di sensibilità?</a:t>
            </a:r>
          </a:p>
          <a:p>
            <a:pPr marL="285750" indent="-285750" algn="just">
              <a:buFont typeface="Arial" panose="020B0604020202020204" pitchFamily="34" charset="0"/>
              <a:buChar char="•"/>
            </a:pPr>
            <a:r>
              <a:rPr lang="it-IT" dirty="0" smtClean="0"/>
              <a:t>La modalità fast è in grado di restituire circa l’80-90% dei risultati che verrebbero riportati da un </a:t>
            </a:r>
            <a:r>
              <a:rPr lang="it-IT" dirty="0" err="1" smtClean="0"/>
              <a:t>BLASTx</a:t>
            </a:r>
            <a:endParaRPr lang="it-IT" dirty="0" smtClean="0"/>
          </a:p>
          <a:p>
            <a:pPr marL="285750" indent="-285750" algn="just">
              <a:buFont typeface="Arial" panose="020B0604020202020204" pitchFamily="34" charset="0"/>
              <a:buChar char="•"/>
            </a:pPr>
            <a:r>
              <a:rPr lang="it-IT" dirty="0" smtClean="0"/>
              <a:t>La modalità sensitive riporta &gt;94% dei risultati di </a:t>
            </a:r>
            <a:r>
              <a:rPr lang="it-IT" dirty="0" err="1" smtClean="0"/>
              <a:t>BLASTx</a:t>
            </a:r>
            <a:endParaRPr lang="en-US" dirty="0"/>
          </a:p>
        </p:txBody>
      </p:sp>
      <p:pic>
        <p:nvPicPr>
          <p:cNvPr id="4" name="Immagine 3"/>
          <p:cNvPicPr>
            <a:picLocks noChangeAspect="1"/>
          </p:cNvPicPr>
          <p:nvPr/>
        </p:nvPicPr>
        <p:blipFill>
          <a:blip r:embed="rId2"/>
          <a:stretch>
            <a:fillRect/>
          </a:stretch>
        </p:blipFill>
        <p:spPr>
          <a:xfrm>
            <a:off x="6430588" y="1323175"/>
            <a:ext cx="4420291" cy="4129969"/>
          </a:xfrm>
          <a:prstGeom prst="rect">
            <a:avLst/>
          </a:prstGeom>
        </p:spPr>
      </p:pic>
      <p:sp>
        <p:nvSpPr>
          <p:cNvPr id="7" name="CasellaDiTesto 6"/>
          <p:cNvSpPr txBox="1"/>
          <p:nvPr/>
        </p:nvSpPr>
        <p:spPr>
          <a:xfrm>
            <a:off x="372931" y="5509389"/>
            <a:ext cx="11446137" cy="830997"/>
          </a:xfrm>
          <a:prstGeom prst="rect">
            <a:avLst/>
          </a:prstGeom>
          <a:noFill/>
        </p:spPr>
        <p:txBody>
          <a:bodyPr wrap="square" rtlCol="0">
            <a:spAutoFit/>
          </a:bodyPr>
          <a:lstStyle/>
          <a:p>
            <a:pPr algn="just"/>
            <a:r>
              <a:rPr lang="it-IT" sz="1600" b="1" u="sng" dirty="0" smtClean="0">
                <a:solidFill>
                  <a:srgbClr val="FF0000"/>
                </a:solidFill>
              </a:rPr>
              <a:t>Take-home </a:t>
            </a:r>
            <a:r>
              <a:rPr lang="it-IT" sz="1600" b="1" u="sng" dirty="0" err="1" smtClean="0">
                <a:solidFill>
                  <a:srgbClr val="FF0000"/>
                </a:solidFill>
              </a:rPr>
              <a:t>message</a:t>
            </a:r>
            <a:r>
              <a:rPr lang="it-IT" sz="1600" dirty="0" smtClean="0"/>
              <a:t>: </a:t>
            </a:r>
            <a:r>
              <a:rPr lang="it-IT" sz="1600" b="1" dirty="0" smtClean="0"/>
              <a:t>la maggiore velocità di esecuzione (molto maggiore!) non comporta un calo importante nella sensibilità</a:t>
            </a:r>
            <a:r>
              <a:rPr lang="it-IT" sz="1600" dirty="0" smtClean="0"/>
              <a:t>. Per analisi su larga scala DIAMOND sta prendendo rapidamente piede. </a:t>
            </a:r>
            <a:r>
              <a:rPr lang="it-IT" sz="1600" b="1" dirty="0" smtClean="0"/>
              <a:t>Per indagini dedicate ad un basso numero di sequenze, dove l’accuratezza è fondamentale, </a:t>
            </a:r>
            <a:r>
              <a:rPr lang="it-IT" sz="1600" b="1" dirty="0" err="1" smtClean="0"/>
              <a:t>BLASTx</a:t>
            </a:r>
            <a:r>
              <a:rPr lang="it-IT" sz="1600" b="1" dirty="0" smtClean="0"/>
              <a:t> resta l’applicazione di elezione</a:t>
            </a:r>
            <a:endParaRPr lang="en-US" sz="1600" b="1" dirty="0"/>
          </a:p>
        </p:txBody>
      </p:sp>
    </p:spTree>
    <p:extLst>
      <p:ext uri="{BB962C8B-B14F-4D97-AF65-F5344CB8AC3E}">
        <p14:creationId xmlns:p14="http://schemas.microsoft.com/office/powerpoint/2010/main" val="188461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funzionamento</a:t>
            </a:r>
            <a:endParaRPr lang="it-IT" dirty="0"/>
          </a:p>
        </p:txBody>
      </p:sp>
      <p:sp>
        <p:nvSpPr>
          <p:cNvPr id="3" name="Content Placeholder 2"/>
          <p:cNvSpPr>
            <a:spLocks noGrp="1"/>
          </p:cNvSpPr>
          <p:nvPr>
            <p:ph idx="1"/>
          </p:nvPr>
        </p:nvSpPr>
        <p:spPr>
          <a:xfrm>
            <a:off x="1341120" y="1346512"/>
            <a:ext cx="9509760" cy="4458116"/>
          </a:xfrm>
        </p:spPr>
        <p:txBody>
          <a:bodyPr/>
          <a:lstStyle/>
          <a:p>
            <a:pPr algn="just"/>
            <a:r>
              <a:rPr lang="it-IT" dirty="0" smtClean="0"/>
              <a:t>Come FASTA si basa sull’</a:t>
            </a:r>
            <a:r>
              <a:rPr lang="it-IT" b="1" dirty="0" smtClean="0"/>
              <a:t>indicizzazione</a:t>
            </a:r>
            <a:r>
              <a:rPr lang="it-IT" dirty="0" smtClean="0"/>
              <a:t> di parole</a:t>
            </a:r>
          </a:p>
          <a:p>
            <a:pPr algn="just"/>
            <a:r>
              <a:rPr lang="it-IT" dirty="0" smtClean="0"/>
              <a:t>Tuttavia questa funziona in modo molto diverso rispetto a FASTA</a:t>
            </a:r>
          </a:p>
          <a:p>
            <a:pPr algn="just"/>
            <a:r>
              <a:rPr lang="it-IT" dirty="0" smtClean="0"/>
              <a:t>La sequenza query viene scomposta in parole di lunghezza </a:t>
            </a:r>
            <a:r>
              <a:rPr lang="it-IT" b="1" dirty="0" smtClean="0"/>
              <a:t>W (word </a:t>
            </a:r>
            <a:r>
              <a:rPr lang="it-IT" b="1" dirty="0" err="1" smtClean="0"/>
              <a:t>size</a:t>
            </a:r>
            <a:r>
              <a:rPr lang="it-IT" b="1" dirty="0" smtClean="0"/>
              <a:t>)</a:t>
            </a:r>
            <a:endParaRPr lang="it-IT" dirty="0" smtClean="0"/>
          </a:p>
          <a:p>
            <a:pPr algn="just"/>
            <a:r>
              <a:rPr lang="it-IT" b="1" dirty="0" smtClean="0"/>
              <a:t>Primo step: </a:t>
            </a:r>
            <a:r>
              <a:rPr lang="it-IT" dirty="0" smtClean="0"/>
              <a:t>partendo dalla sequenza query, vengono creati dei </a:t>
            </a:r>
            <a:r>
              <a:rPr lang="it-IT" b="1" dirty="0" smtClean="0"/>
              <a:t>w-mers</a:t>
            </a:r>
            <a:r>
              <a:rPr lang="it-IT" dirty="0" smtClean="0"/>
              <a:t>, cioè tute le parole di lunghezza W che, se allineate con la query, diano un </a:t>
            </a:r>
            <a:r>
              <a:rPr lang="it-IT" b="1" dirty="0" smtClean="0"/>
              <a:t>punteggio &gt; T</a:t>
            </a:r>
          </a:p>
          <a:p>
            <a:pPr algn="just"/>
            <a:r>
              <a:rPr lang="it-IT" dirty="0" smtClean="0"/>
              <a:t>T viene calcolato sulla base di una matrice di sostituzione (PAM/BLOSUM)</a:t>
            </a:r>
          </a:p>
        </p:txBody>
      </p:sp>
      <p:pic>
        <p:nvPicPr>
          <p:cNvPr id="5" name="Picture 4"/>
          <p:cNvPicPr>
            <a:picLocks noChangeAspect="1"/>
          </p:cNvPicPr>
          <p:nvPr/>
        </p:nvPicPr>
        <p:blipFill rotWithShape="1">
          <a:blip r:embed="rId2"/>
          <a:srcRect t="59974" b="2422"/>
          <a:stretch/>
        </p:blipFill>
        <p:spPr>
          <a:xfrm>
            <a:off x="1985357" y="4450456"/>
            <a:ext cx="7719753" cy="2096231"/>
          </a:xfrm>
          <a:prstGeom prst="rect">
            <a:avLst/>
          </a:prstGeom>
        </p:spPr>
      </p:pic>
      <p:sp>
        <p:nvSpPr>
          <p:cNvPr id="6" name="Rectangle 5"/>
          <p:cNvSpPr/>
          <p:nvPr/>
        </p:nvSpPr>
        <p:spPr>
          <a:xfrm>
            <a:off x="5268191" y="5374295"/>
            <a:ext cx="4810991" cy="1172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0515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633143"/>
          </a:xfrm>
        </p:spPr>
        <p:txBody>
          <a:bodyPr>
            <a:normAutofit fontScale="90000"/>
          </a:bodyPr>
          <a:lstStyle/>
          <a:p>
            <a:r>
              <a:rPr lang="it-IT" dirty="0" smtClean="0"/>
              <a:t>RECENTI IMPLEMENTAZIONI PER RICERCHE ULTRA-RAPIDE IN GRANDI DATABASE</a:t>
            </a:r>
            <a:endParaRPr lang="en-US" dirty="0"/>
          </a:p>
        </p:txBody>
      </p:sp>
      <p:sp>
        <p:nvSpPr>
          <p:cNvPr id="5" name="CasellaDiTesto 4"/>
          <p:cNvSpPr txBox="1"/>
          <p:nvPr/>
        </p:nvSpPr>
        <p:spPr>
          <a:xfrm>
            <a:off x="325821" y="1072055"/>
            <a:ext cx="11517836" cy="4247317"/>
          </a:xfrm>
          <a:prstGeom prst="rect">
            <a:avLst/>
          </a:prstGeom>
          <a:noFill/>
        </p:spPr>
        <p:txBody>
          <a:bodyPr wrap="square" rtlCol="0">
            <a:spAutoFit/>
          </a:bodyPr>
          <a:lstStyle/>
          <a:p>
            <a:r>
              <a:rPr lang="it-IT" dirty="0" smtClean="0"/>
              <a:t>DIAMOND non è l’unico tentativo sviluppato in questa direzione…</a:t>
            </a:r>
          </a:p>
          <a:p>
            <a:endParaRPr lang="it-IT" dirty="0"/>
          </a:p>
          <a:p>
            <a:pPr marL="285750" indent="-285750">
              <a:buFont typeface="Arial" panose="020B0604020202020204" pitchFamily="34" charset="0"/>
              <a:buChar char="•"/>
            </a:pPr>
            <a:r>
              <a:rPr lang="it-IT" b="1" dirty="0" smtClean="0"/>
              <a:t>USEARCH</a:t>
            </a:r>
            <a:r>
              <a:rPr lang="it-IT" dirty="0" smtClean="0"/>
              <a:t> (Edgar, 2010) – include diversi </a:t>
            </a:r>
            <a:r>
              <a:rPr lang="it-IT" dirty="0" err="1" smtClean="0"/>
              <a:t>tools</a:t>
            </a:r>
            <a:r>
              <a:rPr lang="it-IT" dirty="0" smtClean="0"/>
              <a:t> come UBLAST (allineamento locale) e USEARCH (allineamento globale, non applicabile però a larghi database), centinaia di volte più rapido rispetto a BLAST</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b="1" dirty="0"/>
              <a:t>RAPsearch2</a:t>
            </a:r>
            <a:r>
              <a:rPr lang="it-IT" dirty="0"/>
              <a:t> </a:t>
            </a:r>
            <a:r>
              <a:rPr lang="it-IT" dirty="0" smtClean="0"/>
              <a:t>(</a:t>
            </a:r>
            <a:r>
              <a:rPr lang="en-US" dirty="0"/>
              <a:t>Reduced Alphabet based Protein similarity </a:t>
            </a:r>
            <a:r>
              <a:rPr lang="en-US" dirty="0" smtClean="0"/>
              <a:t>Search), Ye et al., 2011, </a:t>
            </a:r>
            <a:r>
              <a:rPr lang="en-US" dirty="0" err="1" smtClean="0"/>
              <a:t>ottimizzato</a:t>
            </a:r>
            <a:r>
              <a:rPr lang="en-US" dirty="0" smtClean="0"/>
              <a:t> per </a:t>
            </a:r>
            <a:r>
              <a:rPr lang="en-US" dirty="0" err="1" smtClean="0"/>
              <a:t>dati</a:t>
            </a:r>
            <a:r>
              <a:rPr lang="en-US" dirty="0" smtClean="0"/>
              <a:t> di next generation sequencing</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b="1" dirty="0" smtClean="0"/>
              <a:t>PAUDA</a:t>
            </a:r>
            <a:r>
              <a:rPr lang="it-IT" dirty="0" smtClean="0"/>
              <a:t> (a </a:t>
            </a:r>
            <a:r>
              <a:rPr lang="it-IT" dirty="0" err="1" smtClean="0"/>
              <a:t>poors</a:t>
            </a:r>
            <a:r>
              <a:rPr lang="it-IT" dirty="0" smtClean="0"/>
              <a:t> </a:t>
            </a:r>
            <a:r>
              <a:rPr lang="it-IT" dirty="0" err="1" smtClean="0"/>
              <a:t>man’s</a:t>
            </a:r>
            <a:r>
              <a:rPr lang="it-IT" dirty="0" smtClean="0"/>
              <a:t> </a:t>
            </a:r>
            <a:r>
              <a:rPr lang="it-IT" dirty="0" err="1" smtClean="0"/>
              <a:t>BLASTx</a:t>
            </a:r>
            <a:r>
              <a:rPr lang="it-IT" dirty="0" smtClean="0"/>
              <a:t>, </a:t>
            </a:r>
            <a:r>
              <a:rPr lang="it-IT" dirty="0" err="1" smtClean="0"/>
              <a:t>Huson</a:t>
            </a:r>
            <a:r>
              <a:rPr lang="it-IT" dirty="0" smtClean="0"/>
              <a:t> &amp; </a:t>
            </a:r>
            <a:r>
              <a:rPr lang="it-IT" dirty="0" err="1" smtClean="0"/>
              <a:t>Xie</a:t>
            </a:r>
            <a:r>
              <a:rPr lang="it-IT" dirty="0" smtClean="0"/>
              <a:t> 2014): 10000 volte più rapido di BLAST, ma con calo di sensibilità del 97-98% (individua soltanto gli hit quasi esatti). Utile solo in alcuni casi -&gt; approcci di </a:t>
            </a:r>
            <a:r>
              <a:rPr lang="it-IT" dirty="0" err="1" smtClean="0"/>
              <a:t>metagenomica</a:t>
            </a:r>
            <a:endParaRPr lang="it-IT" dirty="0" smtClean="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b="1" dirty="0" smtClean="0"/>
              <a:t>PLAST</a:t>
            </a:r>
            <a:r>
              <a:rPr lang="it-IT" dirty="0" smtClean="0"/>
              <a:t> (Van </a:t>
            </a:r>
            <a:r>
              <a:rPr lang="it-IT" dirty="0" err="1" smtClean="0"/>
              <a:t>Nguyen</a:t>
            </a:r>
            <a:r>
              <a:rPr lang="it-IT" dirty="0" smtClean="0"/>
              <a:t> &amp; </a:t>
            </a:r>
            <a:r>
              <a:rPr lang="it-IT" dirty="0" err="1" smtClean="0"/>
              <a:t>Lavenier</a:t>
            </a:r>
            <a:r>
              <a:rPr lang="it-IT" dirty="0" smtClean="0"/>
              <a:t> 2009): implementazione di BLAST per </a:t>
            </a:r>
            <a:r>
              <a:rPr lang="it-IT" dirty="0" err="1" smtClean="0"/>
              <a:t>parallel</a:t>
            </a:r>
            <a:r>
              <a:rPr lang="it-IT" dirty="0" smtClean="0"/>
              <a:t> </a:t>
            </a:r>
            <a:r>
              <a:rPr lang="it-IT" dirty="0" err="1" smtClean="0"/>
              <a:t>computing</a:t>
            </a:r>
            <a:r>
              <a:rPr lang="it-IT" dirty="0" smtClean="0"/>
              <a:t> -&gt; lo rende molto più veloce</a:t>
            </a:r>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0" y="5228067"/>
            <a:ext cx="3487576" cy="1026374"/>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821" y="5380920"/>
            <a:ext cx="4165988" cy="1021137"/>
          </a:xfrm>
          <a:prstGeom prst="rect">
            <a:avLst/>
          </a:prstGeom>
        </p:spPr>
      </p:pic>
      <p:pic>
        <p:nvPicPr>
          <p:cNvPr id="8" name="Immagine 7"/>
          <p:cNvPicPr>
            <a:picLocks noChangeAspect="1"/>
          </p:cNvPicPr>
          <p:nvPr/>
        </p:nvPicPr>
        <p:blipFill>
          <a:blip r:embed="rId4"/>
          <a:stretch>
            <a:fillRect/>
          </a:stretch>
        </p:blipFill>
        <p:spPr>
          <a:xfrm>
            <a:off x="4676421" y="5228067"/>
            <a:ext cx="3368566" cy="858984"/>
          </a:xfrm>
          <a:prstGeom prst="rect">
            <a:avLst/>
          </a:prstGeom>
        </p:spPr>
      </p:pic>
    </p:spTree>
    <p:extLst>
      <p:ext uri="{BB962C8B-B14F-4D97-AF65-F5344CB8AC3E}">
        <p14:creationId xmlns:p14="http://schemas.microsoft.com/office/powerpoint/2010/main" val="170928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funzionamento</a:t>
            </a:r>
            <a:endParaRPr lang="it-IT" dirty="0"/>
          </a:p>
        </p:txBody>
      </p:sp>
      <p:sp>
        <p:nvSpPr>
          <p:cNvPr id="3" name="Content Placeholder 2"/>
          <p:cNvSpPr>
            <a:spLocks noGrp="1"/>
          </p:cNvSpPr>
          <p:nvPr>
            <p:ph idx="1"/>
          </p:nvPr>
        </p:nvSpPr>
        <p:spPr>
          <a:xfrm>
            <a:off x="1341120" y="1346512"/>
            <a:ext cx="9509760" cy="4458116"/>
          </a:xfrm>
        </p:spPr>
        <p:txBody>
          <a:bodyPr/>
          <a:lstStyle/>
          <a:p>
            <a:pPr algn="just"/>
            <a:r>
              <a:rPr lang="it-IT" dirty="0" smtClean="0"/>
              <a:t>Visto che per orni parola W vengono generati svariati w-mers con alcuni mismatch (purché mantengano uno score &gt; T), le parole indicizzate sono quindi in numero molto maggiore rispetto a FASTA</a:t>
            </a:r>
          </a:p>
          <a:p>
            <a:pPr algn="just"/>
            <a:endParaRPr lang="it-IT" dirty="0"/>
          </a:p>
          <a:p>
            <a:pPr algn="just"/>
            <a:r>
              <a:rPr lang="it-IT" b="1" dirty="0" smtClean="0"/>
              <a:t>Secondo step</a:t>
            </a:r>
            <a:r>
              <a:rPr lang="it-IT" dirty="0" smtClean="0"/>
              <a:t>: viene effettuata la </a:t>
            </a:r>
            <a:r>
              <a:rPr lang="it-IT" b="1" dirty="0" smtClean="0"/>
              <a:t>ricerca dei w-mers delle query nel database</a:t>
            </a:r>
            <a:r>
              <a:rPr lang="it-IT" dirty="0" smtClean="0"/>
              <a:t> e vengono memorizzati i match perfetti ritrovati, che vengono messi in relazione alla parola W originaria della query (non al w-mer con il match), registrandone la posizione nella sequenza query</a:t>
            </a:r>
          </a:p>
          <a:p>
            <a:pPr algn="just"/>
            <a:endParaRPr lang="it-IT" dirty="0" smtClean="0"/>
          </a:p>
          <a:p>
            <a:pPr algn="just"/>
            <a:r>
              <a:rPr lang="it-IT" dirty="0" smtClean="0"/>
              <a:t>Si ottiene pertanto una </a:t>
            </a:r>
            <a:r>
              <a:rPr lang="it-IT" b="1" dirty="0" smtClean="0"/>
              <a:t>lista di sequenze </a:t>
            </a:r>
            <a:r>
              <a:rPr lang="it-IT" dirty="0" smtClean="0"/>
              <a:t>(del database) con cui è stato trovato match nei confronti di </a:t>
            </a:r>
            <a:r>
              <a:rPr lang="it-IT" b="1" dirty="0" smtClean="0"/>
              <a:t>frammenti</a:t>
            </a:r>
            <a:r>
              <a:rPr lang="it-IT" dirty="0" smtClean="0"/>
              <a:t> delle query</a:t>
            </a:r>
          </a:p>
        </p:txBody>
      </p:sp>
    </p:spTree>
    <p:extLst>
      <p:ext uri="{BB962C8B-B14F-4D97-AF65-F5344CB8AC3E}">
        <p14:creationId xmlns:p14="http://schemas.microsoft.com/office/powerpoint/2010/main" val="408588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funzionamento</a:t>
            </a:r>
            <a:endParaRPr lang="it-IT" dirty="0"/>
          </a:p>
        </p:txBody>
      </p:sp>
      <p:sp>
        <p:nvSpPr>
          <p:cNvPr id="3" name="Content Placeholder 2"/>
          <p:cNvSpPr>
            <a:spLocks noGrp="1"/>
          </p:cNvSpPr>
          <p:nvPr>
            <p:ph idx="1"/>
          </p:nvPr>
        </p:nvSpPr>
        <p:spPr>
          <a:xfrm>
            <a:off x="1341120" y="1440031"/>
            <a:ext cx="9509760" cy="4458116"/>
          </a:xfrm>
        </p:spPr>
        <p:txBody>
          <a:bodyPr/>
          <a:lstStyle/>
          <a:p>
            <a:pPr algn="just"/>
            <a:r>
              <a:rPr lang="it-IT" b="1" dirty="0" smtClean="0"/>
              <a:t>Terzo step</a:t>
            </a:r>
            <a:r>
              <a:rPr lang="it-IT" dirty="0" smtClean="0"/>
              <a:t>: ogni hit viene </a:t>
            </a:r>
            <a:r>
              <a:rPr lang="it-IT" b="1" dirty="0" smtClean="0"/>
              <a:t>esteso in entrambe le direzioni</a:t>
            </a:r>
            <a:r>
              <a:rPr lang="it-IT" dirty="0" smtClean="0"/>
              <a:t>, senza inserire gap, finché lo score dell’allineamento scende sotto un valore soglia </a:t>
            </a:r>
            <a:r>
              <a:rPr lang="it-IT" b="1" dirty="0" smtClean="0"/>
              <a:t>S</a:t>
            </a:r>
          </a:p>
          <a:p>
            <a:pPr algn="just"/>
            <a:r>
              <a:rPr lang="it-IT" dirty="0" smtClean="0"/>
              <a:t> Si ottengono delle regioni più lunghe rispetto ai w-mers di partenza dette </a:t>
            </a:r>
            <a:r>
              <a:rPr lang="it-IT" b="1" dirty="0" smtClean="0"/>
              <a:t>HSP (High-scoring Segment Pair)</a:t>
            </a:r>
          </a:p>
          <a:p>
            <a:pPr algn="just"/>
            <a:r>
              <a:rPr lang="it-IT" dirty="0" smtClean="0"/>
              <a:t>Anche se l’allineamento scende sotto lo score S, questo è di solito tollerato per una determinata lunghezza data dal parametro </a:t>
            </a:r>
            <a:r>
              <a:rPr lang="it-IT" b="1" dirty="0" smtClean="0"/>
              <a:t>X</a:t>
            </a:r>
            <a:r>
              <a:rPr lang="it-IT" dirty="0" smtClean="0"/>
              <a:t>. Questo è utile per tollerare la presenza di regioni locali di maggiore divergenza. Se entro un numero di residui allineati X lo score torna ad essere &gt;S allora l’allungamento dell’HSP prosegue</a:t>
            </a:r>
            <a:endParaRPr lang="it-IT" dirty="0"/>
          </a:p>
        </p:txBody>
      </p:sp>
      <p:pic>
        <p:nvPicPr>
          <p:cNvPr id="4" name="Picture 3"/>
          <p:cNvPicPr>
            <a:picLocks noChangeAspect="1"/>
          </p:cNvPicPr>
          <p:nvPr/>
        </p:nvPicPr>
        <p:blipFill rotWithShape="1">
          <a:blip r:embed="rId2"/>
          <a:srcRect t="73358"/>
          <a:stretch/>
        </p:blipFill>
        <p:spPr>
          <a:xfrm>
            <a:off x="1659057" y="4928992"/>
            <a:ext cx="8354341" cy="1647364"/>
          </a:xfrm>
          <a:prstGeom prst="rect">
            <a:avLst/>
          </a:prstGeom>
        </p:spPr>
      </p:pic>
    </p:spTree>
    <p:extLst>
      <p:ext uri="{BB962C8B-B14F-4D97-AF65-F5344CB8AC3E}">
        <p14:creationId xmlns:p14="http://schemas.microsoft.com/office/powerpoint/2010/main" val="219229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parametri</a:t>
            </a:r>
            <a:endParaRPr lang="it-IT" dirty="0"/>
          </a:p>
        </p:txBody>
      </p:sp>
      <p:sp>
        <p:nvSpPr>
          <p:cNvPr id="3" name="Content Placeholder 2"/>
          <p:cNvSpPr>
            <a:spLocks noGrp="1"/>
          </p:cNvSpPr>
          <p:nvPr>
            <p:ph idx="1"/>
          </p:nvPr>
        </p:nvSpPr>
        <p:spPr>
          <a:xfrm>
            <a:off x="1341120" y="1440031"/>
            <a:ext cx="9509760" cy="4458116"/>
          </a:xfrm>
        </p:spPr>
        <p:txBody>
          <a:bodyPr>
            <a:normAutofit fontScale="92500" lnSpcReduction="10000"/>
          </a:bodyPr>
          <a:lstStyle/>
          <a:p>
            <a:pPr marL="45720" indent="0" algn="just">
              <a:buNone/>
            </a:pPr>
            <a:r>
              <a:rPr lang="it-IT" dirty="0" smtClean="0"/>
              <a:t>Sulla base di quanto abbiamo detto finora possiamo identificare quattro parametri fondamentali per BLAST:</a:t>
            </a:r>
          </a:p>
          <a:p>
            <a:pPr marL="45720" indent="0" algn="just">
              <a:buNone/>
            </a:pPr>
            <a:endParaRPr lang="it-IT" dirty="0" smtClean="0"/>
          </a:p>
          <a:p>
            <a:pPr marL="502920" indent="-457200" algn="just">
              <a:buAutoNum type="arabicParenR"/>
            </a:pPr>
            <a:r>
              <a:rPr lang="it-IT" b="1" dirty="0" smtClean="0"/>
              <a:t>W (word size): </a:t>
            </a:r>
            <a:r>
              <a:rPr lang="it-IT" dirty="0" smtClean="0"/>
              <a:t>maggiore è, minore è il numero di parole generate e più veloce è il tempo di esecuzione, a </a:t>
            </a:r>
            <a:r>
              <a:rPr lang="it-IT" dirty="0" smtClean="0"/>
              <a:t>discapito </a:t>
            </a:r>
            <a:r>
              <a:rPr lang="it-IT" dirty="0" smtClean="0"/>
              <a:t>però della sensibilità</a:t>
            </a:r>
          </a:p>
          <a:p>
            <a:pPr marL="502920" indent="-457200" algn="just">
              <a:buAutoNum type="arabicParenR"/>
            </a:pPr>
            <a:r>
              <a:rPr lang="it-IT" b="1" dirty="0" smtClean="0"/>
              <a:t>T (threshold): </a:t>
            </a:r>
            <a:r>
              <a:rPr lang="it-IT" dirty="0" smtClean="0"/>
              <a:t>minore è questo valore, maggiore sarà il numero di w-mers inclusi nella lista e di conseguenza maggiore sarà il tempo di calcolo richiesto. Allo stesso tempo verrà però incrementata la sensibilità</a:t>
            </a:r>
          </a:p>
          <a:p>
            <a:pPr marL="502920" indent="-457200" algn="just">
              <a:buAutoNum type="arabicParenR"/>
            </a:pPr>
            <a:r>
              <a:rPr lang="it-IT" b="1" dirty="0" smtClean="0"/>
              <a:t>S (score): </a:t>
            </a:r>
            <a:r>
              <a:rPr lang="it-IT" dirty="0" smtClean="0"/>
              <a:t>minore è questo valore, maggiore sarà la lunghezza degli HSP generati</a:t>
            </a:r>
          </a:p>
          <a:p>
            <a:pPr marL="502920" indent="-457200" algn="just">
              <a:buAutoNum type="arabicParenR"/>
            </a:pPr>
            <a:r>
              <a:rPr lang="it-IT" b="1" dirty="0" smtClean="0"/>
              <a:t>X: </a:t>
            </a:r>
            <a:r>
              <a:rPr lang="it-IT" dirty="0" smtClean="0"/>
              <a:t>maggiore è questo valore, più estesamente sarà analizzato l’intorno delle HSP, andando ad aumentare il tempo di calcolo (ma anche sensibilità e lunghezza degli HSP stessi)</a:t>
            </a:r>
            <a:endParaRPr lang="it-IT" dirty="0"/>
          </a:p>
        </p:txBody>
      </p:sp>
    </p:spTree>
    <p:extLst>
      <p:ext uri="{BB962C8B-B14F-4D97-AF65-F5344CB8AC3E}">
        <p14:creationId xmlns:p14="http://schemas.microsoft.com/office/powerpoint/2010/main" val="35617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statistica</a:t>
            </a:r>
            <a:endParaRPr lang="it-IT" dirty="0"/>
          </a:p>
        </p:txBody>
      </p:sp>
      <p:sp>
        <p:nvSpPr>
          <p:cNvPr id="3" name="Content Placeholder 2"/>
          <p:cNvSpPr>
            <a:spLocks noGrp="1"/>
          </p:cNvSpPr>
          <p:nvPr>
            <p:ph idx="1"/>
          </p:nvPr>
        </p:nvSpPr>
        <p:spPr>
          <a:xfrm>
            <a:off x="1341120" y="1440030"/>
            <a:ext cx="9509760" cy="4638651"/>
          </a:xfrm>
        </p:spPr>
        <p:txBody>
          <a:bodyPr>
            <a:normAutofit/>
          </a:bodyPr>
          <a:lstStyle/>
          <a:p>
            <a:pPr algn="just"/>
            <a:r>
              <a:rPr lang="it-IT" dirty="0" smtClean="0"/>
              <a:t>La potenza di BLAST sta nel fatto di poter dire quanto </a:t>
            </a:r>
            <a:r>
              <a:rPr lang="it-IT" b="1" dirty="0" smtClean="0"/>
              <a:t>accurati</a:t>
            </a:r>
            <a:r>
              <a:rPr lang="it-IT" dirty="0" smtClean="0"/>
              <a:t> siano i risultati della ricerca</a:t>
            </a:r>
          </a:p>
          <a:p>
            <a:pPr algn="just"/>
            <a:r>
              <a:rPr lang="it-IT" dirty="0" smtClean="0"/>
              <a:t>Dato </a:t>
            </a:r>
            <a:r>
              <a:rPr lang="it-IT" dirty="0" smtClean="0"/>
              <a:t>un punteggio </a:t>
            </a:r>
            <a:r>
              <a:rPr lang="it-IT" dirty="0" smtClean="0"/>
              <a:t>S, è possibile </a:t>
            </a:r>
            <a:r>
              <a:rPr lang="it-IT" b="1" dirty="0" smtClean="0"/>
              <a:t>prevedere quanti saranno gli HSP</a:t>
            </a:r>
            <a:r>
              <a:rPr lang="it-IT" dirty="0" smtClean="0"/>
              <a:t> ritrovati in una banca dati della stessa grandezza di quella consultata, ma composta da sequenze casuali</a:t>
            </a:r>
          </a:p>
          <a:p>
            <a:pPr algn="just"/>
            <a:r>
              <a:rPr lang="it-IT" dirty="0" smtClean="0"/>
              <a:t>Questo numero è definito come </a:t>
            </a:r>
            <a:r>
              <a:rPr lang="it-IT" b="1" u="sng" dirty="0" smtClean="0">
                <a:solidFill>
                  <a:srgbClr val="FF0000"/>
                </a:solidFill>
              </a:rPr>
              <a:t>E (</a:t>
            </a:r>
            <a:r>
              <a:rPr lang="it-IT" b="1" u="sng" dirty="0" err="1" smtClean="0">
                <a:solidFill>
                  <a:srgbClr val="FF0000"/>
                </a:solidFill>
              </a:rPr>
              <a:t>expect</a:t>
            </a:r>
            <a:r>
              <a:rPr lang="it-IT" b="1" u="sng" dirty="0" smtClean="0">
                <a:solidFill>
                  <a:srgbClr val="FF0000"/>
                </a:solidFill>
              </a:rPr>
              <a:t>) -&gt; E-</a:t>
            </a:r>
            <a:r>
              <a:rPr lang="it-IT" b="1" u="sng" dirty="0" err="1" smtClean="0">
                <a:solidFill>
                  <a:srgbClr val="FF0000"/>
                </a:solidFill>
              </a:rPr>
              <a:t>value</a:t>
            </a:r>
            <a:endParaRPr lang="it-IT" b="1" u="sng" dirty="0" smtClean="0">
              <a:solidFill>
                <a:srgbClr val="FF0000"/>
              </a:solidFill>
            </a:endParaRPr>
          </a:p>
          <a:p>
            <a:pPr algn="just"/>
            <a:r>
              <a:rPr lang="it-IT" dirty="0" smtClean="0"/>
              <a:t>Dal momento che è molto più intuitivo e semplice ragionare su E piuttosto che su S in termini di significatività statistica di un risultato, </a:t>
            </a:r>
            <a:r>
              <a:rPr lang="it-IT" b="1" dirty="0" smtClean="0"/>
              <a:t>il valore che viene impostato </a:t>
            </a:r>
            <a:r>
              <a:rPr lang="it-IT" b="1" dirty="0" smtClean="0"/>
              <a:t>dall’utente come </a:t>
            </a:r>
            <a:r>
              <a:rPr lang="it-IT" b="1" dirty="0" smtClean="0"/>
              <a:t>soglia per la ricerca è sempre E, ed S viene calcolato automaticamente</a:t>
            </a:r>
            <a:r>
              <a:rPr lang="it-IT" dirty="0" smtClean="0"/>
              <a:t> tramite una complessa relazione statistica tra i due valori</a:t>
            </a:r>
          </a:p>
          <a:p>
            <a:pPr algn="just"/>
            <a:r>
              <a:rPr lang="it-IT" dirty="0" smtClean="0"/>
              <a:t>All’atto pratico, l’impostazione di un E molto basso darà quasi certamente risultati molto significativi</a:t>
            </a:r>
          </a:p>
        </p:txBody>
      </p:sp>
    </p:spTree>
    <p:extLst>
      <p:ext uri="{BB962C8B-B14F-4D97-AF65-F5344CB8AC3E}">
        <p14:creationId xmlns:p14="http://schemas.microsoft.com/office/powerpoint/2010/main" val="69368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versioni</a:t>
            </a:r>
            <a:endParaRPr lang="it-IT" dirty="0"/>
          </a:p>
        </p:txBody>
      </p:sp>
      <p:sp>
        <p:nvSpPr>
          <p:cNvPr id="3" name="Content Placeholder 2"/>
          <p:cNvSpPr>
            <a:spLocks noGrp="1"/>
          </p:cNvSpPr>
          <p:nvPr>
            <p:ph idx="1"/>
          </p:nvPr>
        </p:nvSpPr>
        <p:spPr>
          <a:xfrm>
            <a:off x="1341120" y="1440030"/>
            <a:ext cx="9509760" cy="4638651"/>
          </a:xfrm>
        </p:spPr>
        <p:txBody>
          <a:bodyPr>
            <a:normAutofit/>
          </a:bodyPr>
          <a:lstStyle/>
          <a:p>
            <a:pPr algn="just"/>
            <a:r>
              <a:rPr lang="it-IT" b="1" u="sng" dirty="0" smtClean="0">
                <a:solidFill>
                  <a:srgbClr val="FF0000"/>
                </a:solidFill>
              </a:rPr>
              <a:t>BLASTn</a:t>
            </a:r>
            <a:r>
              <a:rPr lang="it-IT" dirty="0" smtClean="0"/>
              <a:t>: cerca similarità in banche dati nucleotidiche utilizzando sequenze nucleotidiche come query</a:t>
            </a:r>
          </a:p>
          <a:p>
            <a:pPr algn="just"/>
            <a:r>
              <a:rPr lang="it-IT" b="1" u="sng" dirty="0" smtClean="0">
                <a:solidFill>
                  <a:srgbClr val="FF0000"/>
                </a:solidFill>
              </a:rPr>
              <a:t>BLASTp</a:t>
            </a:r>
            <a:r>
              <a:rPr lang="it-IT" dirty="0" smtClean="0"/>
              <a:t>: cerca similarità in banche dati proteiche utiilizzando sequenze amino acidiche come query</a:t>
            </a:r>
          </a:p>
          <a:p>
            <a:pPr algn="just"/>
            <a:r>
              <a:rPr lang="it-IT" b="1" u="sng" dirty="0" smtClean="0">
                <a:solidFill>
                  <a:srgbClr val="FF0000"/>
                </a:solidFill>
              </a:rPr>
              <a:t>BLASTx</a:t>
            </a:r>
            <a:r>
              <a:rPr lang="it-IT" dirty="0" smtClean="0"/>
              <a:t>: cerca similarità in banche dati proteiche utilizzando sequenze nucleotidiche come query, che vengono tradotte nei 6 possibili frame di lettura</a:t>
            </a:r>
          </a:p>
          <a:p>
            <a:pPr algn="just"/>
            <a:r>
              <a:rPr lang="it-IT" b="1" u="sng" dirty="0" smtClean="0">
                <a:solidFill>
                  <a:srgbClr val="FF0000"/>
                </a:solidFill>
              </a:rPr>
              <a:t>tBLASTn</a:t>
            </a:r>
            <a:r>
              <a:rPr lang="it-IT" dirty="0" smtClean="0"/>
              <a:t>: cerca similarità in banche dati nucleotidiche utilizzando sequenze proteiche come query. I subject della banca dati vengono tradotti nei 6 possibili frame di lettura</a:t>
            </a:r>
          </a:p>
          <a:p>
            <a:pPr algn="just"/>
            <a:r>
              <a:rPr lang="it-IT" b="1" u="sng" dirty="0" smtClean="0">
                <a:solidFill>
                  <a:srgbClr val="FF0000"/>
                </a:solidFill>
              </a:rPr>
              <a:t>tBLASTx</a:t>
            </a:r>
            <a:r>
              <a:rPr lang="it-IT" dirty="0" smtClean="0"/>
              <a:t>: cerca similarità in banche dati nuclotidiche i cui subject sono stati tradotti nei 6 possibili frame di lettura utilizzando sequenze nucleotidiche tradotte a loro volta nei 6 possibili frame di lettura</a:t>
            </a:r>
          </a:p>
        </p:txBody>
      </p:sp>
    </p:spTree>
    <p:extLst>
      <p:ext uri="{BB962C8B-B14F-4D97-AF65-F5344CB8AC3E}">
        <p14:creationId xmlns:p14="http://schemas.microsoft.com/office/powerpoint/2010/main" val="277940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4116</Words>
  <Application>Microsoft Office PowerPoint</Application>
  <PresentationFormat>Widescreen</PresentationFormat>
  <Paragraphs>226</Paragraphs>
  <Slides>40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40</vt:i4>
      </vt:variant>
    </vt:vector>
  </HeadingPairs>
  <TitlesOfParts>
    <vt:vector size="45" baseType="lpstr">
      <vt:lpstr>Arial</vt:lpstr>
      <vt:lpstr>Calibri</vt:lpstr>
      <vt:lpstr>Century Gothic</vt:lpstr>
      <vt:lpstr>Courier New</vt:lpstr>
      <vt:lpstr>Sheer Green 16x9</vt:lpstr>
      <vt:lpstr>LEZIONE 7 BLAST e applicazioni speciali</vt:lpstr>
      <vt:lpstr>BLAST - definizione</vt:lpstr>
      <vt:lpstr>Presentazione standard di PowerPoint</vt:lpstr>
      <vt:lpstr>BLAST - funzionamento</vt:lpstr>
      <vt:lpstr>BLAST - funzionamento</vt:lpstr>
      <vt:lpstr>BLAST - funzionamento</vt:lpstr>
      <vt:lpstr>BLAST - parametri</vt:lpstr>
      <vt:lpstr>BLAST - statistica</vt:lpstr>
      <vt:lpstr>BLAST - versioni</vt:lpstr>
      <vt:lpstr>BLAST - versioni</vt:lpstr>
      <vt:lpstr>BLAST – varianti ed implementazioni</vt:lpstr>
      <vt:lpstr>BLAST – varianti ed implementazioni</vt:lpstr>
      <vt:lpstr>BLAST – accessibilità web</vt:lpstr>
      <vt:lpstr>BLAST – differenze rispetto a FASTA</vt:lpstr>
      <vt:lpstr>BLAST – applicazioni</vt:lpstr>
      <vt:lpstr>BLAST – applicazioni</vt:lpstr>
      <vt:lpstr>BLAST – applicazioni</vt:lpstr>
      <vt:lpstr>BLAST – applicazioni</vt:lpstr>
      <vt:lpstr>BLAST – applicazioni</vt:lpstr>
      <vt:lpstr>BLAST – sensibilità</vt:lpstr>
      <vt:lpstr>Presentazione standard di PowerPoint</vt:lpstr>
      <vt:lpstr>INTERFACCIA WEB - DETTAGLI</vt:lpstr>
      <vt:lpstr>INTERFACCIA WEB - DETTAGLI</vt:lpstr>
      <vt:lpstr>BLAST – INTEPRETAZIONE DEI RISULTATI</vt:lpstr>
      <vt:lpstr>BLAST – INTEPRETAZIONE DEI RISULTATI</vt:lpstr>
      <vt:lpstr>BLAST – INTEPRETAZIONE DEI RISULTATI</vt:lpstr>
      <vt:lpstr>BLAST – INTEPRETAZIONE DEI RISULTATI</vt:lpstr>
      <vt:lpstr>BLAST – INTEPRETAZIONE DEI RISULTATI</vt:lpstr>
      <vt:lpstr>BLAST – DETTAGLIO DEI RISULTATI</vt:lpstr>
      <vt:lpstr>BLAST – DETTAGLIO DEI RISULTATI</vt:lpstr>
      <vt:lpstr>BLAST – APPLICAZIONI SPECIALI</vt:lpstr>
      <vt:lpstr>BLAST – APPLICAZIONI SPECIALI</vt:lpstr>
      <vt:lpstr>BLAST – APPLICAZIONI SPECIALI</vt:lpstr>
      <vt:lpstr>BLAST – INTEGRAZIONE IN GENOME BROWSER</vt:lpstr>
      <vt:lpstr>BLAT – un tool alternativo e rapido per l’integrazione in genome browsers</vt:lpstr>
      <vt:lpstr>Presentazione standard di PowerPoint</vt:lpstr>
      <vt:lpstr>UTILIZZARE BLAST «IN LOCALE»</vt:lpstr>
      <vt:lpstr>RECENTI IMPLEMENTAZIONI PER RICERCHE ULTRA-RAPIDE IN GRANDI DATABASE</vt:lpstr>
      <vt:lpstr>RECENTI IMPLEMENTAZIONI PER RICERCHE ULTRA-RAPIDE IN GRANDI DATABASE</vt:lpstr>
      <vt:lpstr>RECENTI IMPLEMENTAZIONI PER RICERCHE ULTRA-RAPIDE IN GRANDI DATABASE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2023-03-30T09:46:21Z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