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87" r:id="rId3"/>
    <p:sldId id="276" r:id="rId4"/>
    <p:sldId id="277" r:id="rId5"/>
    <p:sldId id="282" r:id="rId6"/>
    <p:sldId id="281" r:id="rId7"/>
    <p:sldId id="280" r:id="rId8"/>
    <p:sldId id="279" r:id="rId9"/>
    <p:sldId id="278" r:id="rId10"/>
    <p:sldId id="283" r:id="rId11"/>
    <p:sldId id="284" r:id="rId12"/>
    <p:sldId id="285" r:id="rId13"/>
    <p:sldId id="288" r:id="rId14"/>
    <p:sldId id="286" r:id="rId15"/>
    <p:sldId id="322" r:id="rId16"/>
    <p:sldId id="316" r:id="rId17"/>
    <p:sldId id="317" r:id="rId18"/>
    <p:sldId id="258" r:id="rId19"/>
    <p:sldId id="318" r:id="rId20"/>
    <p:sldId id="259" r:id="rId21"/>
    <p:sldId id="266" r:id="rId22"/>
    <p:sldId id="319" r:id="rId23"/>
    <p:sldId id="320" r:id="rId24"/>
    <p:sldId id="264" r:id="rId25"/>
    <p:sldId id="321" r:id="rId26"/>
    <p:sldId id="261" r:id="rId27"/>
    <p:sldId id="262" r:id="rId28"/>
    <p:sldId id="263" r:id="rId29"/>
    <p:sldId id="257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89" r:id="rId39"/>
    <p:sldId id="290" r:id="rId40"/>
    <p:sldId id="291" r:id="rId41"/>
    <p:sldId id="293" r:id="rId42"/>
    <p:sldId id="292" r:id="rId43"/>
    <p:sldId id="312" r:id="rId44"/>
    <p:sldId id="323" r:id="rId45"/>
    <p:sldId id="324" r:id="rId46"/>
    <p:sldId id="325" r:id="rId47"/>
    <p:sldId id="326" r:id="rId48"/>
    <p:sldId id="299" r:id="rId49"/>
    <p:sldId id="295" r:id="rId50"/>
    <p:sldId id="314" r:id="rId51"/>
    <p:sldId id="313" r:id="rId52"/>
    <p:sldId id="294" r:id="rId53"/>
    <p:sldId id="297" r:id="rId54"/>
    <p:sldId id="296" r:id="rId55"/>
    <p:sldId id="301" r:id="rId56"/>
    <p:sldId id="298" r:id="rId57"/>
    <p:sldId id="300" r:id="rId58"/>
    <p:sldId id="302" r:id="rId59"/>
    <p:sldId id="303" r:id="rId60"/>
    <p:sldId id="304" r:id="rId61"/>
    <p:sldId id="305" r:id="rId62"/>
    <p:sldId id="306" r:id="rId63"/>
    <p:sldId id="327" r:id="rId64"/>
    <p:sldId id="265" r:id="rId65"/>
    <p:sldId id="328" r:id="rId66"/>
    <p:sldId id="329" r:id="rId67"/>
    <p:sldId id="330" r:id="rId68"/>
    <p:sldId id="331" r:id="rId69"/>
    <p:sldId id="332" r:id="rId70"/>
    <p:sldId id="333" r:id="rId71"/>
    <p:sldId id="307" r:id="rId72"/>
    <p:sldId id="308" r:id="rId73"/>
    <p:sldId id="309" r:id="rId74"/>
    <p:sldId id="310" r:id="rId75"/>
    <p:sldId id="311" r:id="rId76"/>
    <p:sldId id="334" r:id="rId7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6" autoAdjust="0"/>
    <p:restoredTop sz="96281"/>
  </p:normalViewPr>
  <p:slideViewPr>
    <p:cSldViewPr snapToGrid="0">
      <p:cViewPr varScale="1">
        <p:scale>
          <a:sx n="114" d="100"/>
          <a:sy n="114" d="100"/>
        </p:scale>
        <p:origin x="168" y="336"/>
      </p:cViewPr>
      <p:guideLst/>
    </p:cSldViewPr>
  </p:slideViewPr>
  <p:outlineViewPr>
    <p:cViewPr>
      <p:scale>
        <a:sx n="33" d="100"/>
        <a:sy n="33" d="100"/>
      </p:scale>
      <p:origin x="0" y="-18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D83C-007D-4E47-A476-B8164A60C287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578F-172C-48A1-B2D6-EF4C81C40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3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D83C-007D-4E47-A476-B8164A60C287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578F-172C-48A1-B2D6-EF4C81C40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77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D83C-007D-4E47-A476-B8164A60C287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578F-172C-48A1-B2D6-EF4C81C40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05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D83C-007D-4E47-A476-B8164A60C287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578F-172C-48A1-B2D6-EF4C81C40B49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1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D83C-007D-4E47-A476-B8164A60C287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578F-172C-48A1-B2D6-EF4C81C40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04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D83C-007D-4E47-A476-B8164A60C287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578F-172C-48A1-B2D6-EF4C81C40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D83C-007D-4E47-A476-B8164A60C287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578F-172C-48A1-B2D6-EF4C81C40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72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D83C-007D-4E47-A476-B8164A60C287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578F-172C-48A1-B2D6-EF4C81C40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6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D83C-007D-4E47-A476-B8164A60C287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578F-172C-48A1-B2D6-EF4C81C40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45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977">
              <a:lnSpc>
                <a:spcPts val="586"/>
              </a:lnSpc>
            </a:pPr>
            <a:fld id="{81D60167-4931-47E6-BA6A-407CBD079E47}" type="slidenum">
              <a:rPr lang="it-IT" spc="10" smtClean="0"/>
              <a:pPr marL="25977">
                <a:lnSpc>
                  <a:spcPts val="586"/>
                </a:lnSpc>
              </a:pPr>
              <a:t>‹N›</a:t>
            </a:fld>
            <a:endParaRPr lang="it-IT" spc="10" dirty="0"/>
          </a:p>
        </p:txBody>
      </p:sp>
    </p:spTree>
    <p:extLst>
      <p:ext uri="{BB962C8B-B14F-4D97-AF65-F5344CB8AC3E}">
        <p14:creationId xmlns:p14="http://schemas.microsoft.com/office/powerpoint/2010/main" val="220044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D83C-007D-4E47-A476-B8164A60C287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578F-172C-48A1-B2D6-EF4C81C40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87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D83C-007D-4E47-A476-B8164A60C287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578F-172C-48A1-B2D6-EF4C81C40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57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D83C-007D-4E47-A476-B8164A60C287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578F-172C-48A1-B2D6-EF4C81C40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68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D83C-007D-4E47-A476-B8164A60C287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578F-172C-48A1-B2D6-EF4C81C40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5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D83C-007D-4E47-A476-B8164A60C287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578F-172C-48A1-B2D6-EF4C81C40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09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D83C-007D-4E47-A476-B8164A60C287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578F-172C-48A1-B2D6-EF4C81C40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9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D83C-007D-4E47-A476-B8164A60C287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578F-172C-48A1-B2D6-EF4C81C40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25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D83C-007D-4E47-A476-B8164A60C287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578F-172C-48A1-B2D6-EF4C81C40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89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43D83C-007D-4E47-A476-B8164A60C287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D50578F-172C-48A1-B2D6-EF4C81C40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393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rcio.it/concessa-obiezione-di-coscienza-ai-medici-nel-caso-in-cui-le-donne-vogliano-ridursi-il-seno/" TargetMode="External"/><Relationship Id="rId2" Type="http://schemas.openxmlformats.org/officeDocument/2006/relationships/hyperlink" Target="https://www.lercio.it/preside-ateo-fa-togliere-i-crocifissi-dalle-aule-3-studenti-morsi-dai-vampir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rrieredelcorsaro.it/immigrazione-viminale-deciso-dal-2015-ogni-italiano-dovra-ospitare-immigrato-per-30-giorni-propria-casa/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cte-grenoble.fr/actualites/des-outils-bibliometriques-comme-puissante-incitation-a-la-fraude-et-aux-mauvaises-pratiques" TargetMode="Externa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nngroup.com/articles/how-users-read-on-the-web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vidpuente.it/blog/2016/11/23/bufala-rignano-sul-membro-trovate-500-000-schede-gia-segnate-con-il-voto-si-shock/" TargetMode="External"/><Relationship Id="rId3" Type="http://schemas.openxmlformats.org/officeDocument/2006/relationships/hyperlink" Target="https://toba60.com/il-virus-del-morbillo-sconfigge-il-cancro-ma-ci-si-ostina-a-sconfiggere-il-virus-del-morbillo/" TargetMode="External"/><Relationship Id="rId7" Type="http://schemas.openxmlformats.org/officeDocument/2006/relationships/hyperlink" Target="https://www.agribionotizie.it/it_it/secondo-uno-studio-shock-le-mammografie-sono-una-crudele-bufala-medica/" TargetMode="External"/><Relationship Id="rId2" Type="http://schemas.openxmlformats.org/officeDocument/2006/relationships/hyperlink" Target="https://www.tg24-ore.com/rom-si-introduce-in-villa-di-noto-imprenditore-e-prova-a-rapire-il-figlio-sbranato-dai-suoi-2-pitbul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lmessaggio.it/renzi-shock-daremo-due-regioni-italiane-alla-germania-per-pagare-il-nostro-debito-pubblico/" TargetMode="External"/><Relationship Id="rId5" Type="http://schemas.openxmlformats.org/officeDocument/2006/relationships/hyperlink" Target="http://www.ostecivetta.it/carne-bovina-infettata-aids-sequestri-tutta-italia-allarme/" TargetMode="External"/><Relationship Id="rId4" Type="http://schemas.openxmlformats.org/officeDocument/2006/relationships/hyperlink" Target="http://chiaveorgonica.altervista.org/circoncisione-obbligadoria-a-partire-dal-2020-il-governo-e-impazzito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troeinaudi.it/images/abook_file/BDL-218_D_Agostini.pdf.pdf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5" y="414866"/>
            <a:ext cx="10728738" cy="6034915"/>
          </a:xfrm>
        </p:spPr>
      </p:pic>
    </p:spTree>
    <p:extLst>
      <p:ext uri="{BB962C8B-B14F-4D97-AF65-F5344CB8AC3E}">
        <p14:creationId xmlns:p14="http://schemas.microsoft.com/office/powerpoint/2010/main" val="20361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34" y="855133"/>
            <a:ext cx="8164492" cy="5435600"/>
          </a:xfrm>
        </p:spPr>
      </p:pic>
    </p:spTree>
    <p:extLst>
      <p:ext uri="{BB962C8B-B14F-4D97-AF65-F5344CB8AC3E}">
        <p14:creationId xmlns:p14="http://schemas.microsoft.com/office/powerpoint/2010/main" val="39705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334" y="541867"/>
            <a:ext cx="8407399" cy="5604932"/>
          </a:xfrm>
        </p:spPr>
      </p:pic>
    </p:spTree>
    <p:extLst>
      <p:ext uri="{BB962C8B-B14F-4D97-AF65-F5344CB8AC3E}">
        <p14:creationId xmlns:p14="http://schemas.microsoft.com/office/powerpoint/2010/main" val="282319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16" y="609601"/>
            <a:ext cx="7726717" cy="5795038"/>
          </a:xfrm>
        </p:spPr>
      </p:pic>
    </p:spTree>
    <p:extLst>
      <p:ext uri="{BB962C8B-B14F-4D97-AF65-F5344CB8AC3E}">
        <p14:creationId xmlns:p14="http://schemas.microsoft.com/office/powerpoint/2010/main" val="16031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05" y="541866"/>
            <a:ext cx="8621475" cy="5633484"/>
          </a:xfrm>
        </p:spPr>
      </p:pic>
    </p:spTree>
    <p:extLst>
      <p:ext uri="{BB962C8B-B14F-4D97-AF65-F5344CB8AC3E}">
        <p14:creationId xmlns:p14="http://schemas.microsoft.com/office/powerpoint/2010/main" val="12471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09" y="609600"/>
            <a:ext cx="8678333" cy="5672667"/>
          </a:xfrm>
        </p:spPr>
      </p:pic>
    </p:spTree>
    <p:extLst>
      <p:ext uri="{BB962C8B-B14F-4D97-AF65-F5344CB8AC3E}">
        <p14:creationId xmlns:p14="http://schemas.microsoft.com/office/powerpoint/2010/main" val="793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22424A-AE6E-2A4C-BCE0-E6E26C57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128D628-B886-EF4D-9497-21D328C0C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9" y="83634"/>
            <a:ext cx="11894633" cy="6690731"/>
          </a:xfrm>
        </p:spPr>
      </p:pic>
    </p:spTree>
    <p:extLst>
      <p:ext uri="{BB962C8B-B14F-4D97-AF65-F5344CB8AC3E}">
        <p14:creationId xmlns:p14="http://schemas.microsoft.com/office/powerpoint/2010/main" val="372547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5262" y="1662092"/>
            <a:ext cx="10353762" cy="4058751"/>
          </a:xfrm>
        </p:spPr>
        <p:txBody>
          <a:bodyPr/>
          <a:lstStyle/>
          <a:p>
            <a:pPr marL="36900" indent="0" algn="ctr">
              <a:buNone/>
            </a:pPr>
            <a:endParaRPr lang="it-IT" sz="5400" dirty="0">
              <a:solidFill>
                <a:srgbClr val="CCC937"/>
              </a:solidFill>
              <a:effectLst/>
              <a:latin typeface="Garamond" panose="02020404030301010803" pitchFamily="18" charset="0"/>
            </a:endParaRPr>
          </a:p>
          <a:p>
            <a:pPr marL="36900" indent="0" algn="ctr">
              <a:buNone/>
            </a:pPr>
            <a:r>
              <a:rPr lang="it-IT" sz="50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Non ti curar di loro, ma guarda e passa.</a:t>
            </a:r>
          </a:p>
          <a:p>
            <a:pPr marL="36900" indent="0" algn="ctr">
              <a:buNone/>
            </a:pPr>
            <a:r>
              <a:rPr lang="it-IT" sz="25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(Dante Alighieri) </a:t>
            </a:r>
          </a:p>
          <a:p>
            <a:pPr marL="3690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AF60CC7-F89E-6445-A212-E935B1574DFE}"/>
              </a:ext>
            </a:extLst>
          </p:cNvPr>
          <p:cNvSpPr txBox="1"/>
          <p:nvPr/>
        </p:nvSpPr>
        <p:spPr>
          <a:xfrm>
            <a:off x="3668752" y="5011242"/>
            <a:ext cx="435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Non </a:t>
            </a:r>
            <a:r>
              <a:rPr lang="it-IT" dirty="0" err="1"/>
              <a:t>ragioniam</a:t>
            </a:r>
            <a:r>
              <a:rPr lang="it-IT" dirty="0"/>
              <a:t> di lor, ma guarda e passa.</a:t>
            </a:r>
          </a:p>
        </p:txBody>
      </p:sp>
    </p:spTree>
    <p:extLst>
      <p:ext uri="{BB962C8B-B14F-4D97-AF65-F5344CB8AC3E}">
        <p14:creationId xmlns:p14="http://schemas.microsoft.com/office/powerpoint/2010/main" val="271947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it-IT" sz="54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Il segreto di ogni vittoria sta nell’organizzazione di ciò che non è ovvio.</a:t>
            </a:r>
          </a:p>
          <a:p>
            <a:pPr marL="36900" indent="0" algn="ctr">
              <a:buNone/>
            </a:pPr>
            <a:r>
              <a:rPr lang="it-IT" sz="28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(Marco Aurelio)</a:t>
            </a:r>
          </a:p>
          <a:p>
            <a:endParaRPr lang="it-IT" sz="5000" dirty="0">
              <a:solidFill>
                <a:srgbClr val="CCC937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78309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"The secret of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victory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lies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the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organization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non-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obvious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1D06D28-E922-F74A-8A14-774601CADEC6}"/>
              </a:ext>
            </a:extLst>
          </p:cNvPr>
          <p:cNvSpPr txBox="1"/>
          <p:nvPr/>
        </p:nvSpPr>
        <p:spPr>
          <a:xfrm>
            <a:off x="1490546" y="5468034"/>
            <a:ext cx="9684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Oswald </a:t>
            </a:r>
            <a:r>
              <a:rPr lang="en-US" dirty="0" err="1"/>
              <a:t>Splengler</a:t>
            </a:r>
            <a:r>
              <a:rPr lang="en-US" dirty="0"/>
              <a:t>, </a:t>
            </a:r>
            <a:r>
              <a:rPr lang="en-US" i="1" dirty="0"/>
              <a:t>Der </a:t>
            </a:r>
            <a:r>
              <a:rPr lang="en-US" i="1" dirty="0" err="1"/>
              <a:t>Untergang</a:t>
            </a:r>
            <a:r>
              <a:rPr lang="en-US" i="1" dirty="0"/>
              <a:t> des </a:t>
            </a:r>
            <a:r>
              <a:rPr lang="en-US" i="1" dirty="0" err="1"/>
              <a:t>Abendlandes</a:t>
            </a:r>
            <a:r>
              <a:rPr lang="en-US" i="1" dirty="0"/>
              <a:t>: </a:t>
            </a:r>
            <a:r>
              <a:rPr lang="en-US" i="1" dirty="0" err="1"/>
              <a:t>Umrisse</a:t>
            </a:r>
            <a:r>
              <a:rPr lang="en-US" i="1" dirty="0"/>
              <a:t> </a:t>
            </a:r>
            <a:r>
              <a:rPr lang="en-US" i="1" dirty="0" err="1"/>
              <a:t>einer</a:t>
            </a:r>
            <a:r>
              <a:rPr lang="en-US" i="1" dirty="0"/>
              <a:t> Morphologies des </a:t>
            </a:r>
            <a:r>
              <a:rPr lang="en-US" i="1" dirty="0" err="1"/>
              <a:t>Weltgeschichte</a:t>
            </a:r>
            <a:r>
              <a:rPr lang="en-US" dirty="0"/>
              <a:t>, 1919.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2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8400" y="704902"/>
            <a:ext cx="10353762" cy="97045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8400" y="1827752"/>
            <a:ext cx="10353762" cy="3156844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it-IT" sz="54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Non sono d'accordo con quello che dici, ma difenderò fino alla morte il tuo diritto a dirlo.</a:t>
            </a:r>
          </a:p>
          <a:p>
            <a:pPr marL="36900" indent="0" algn="ctr">
              <a:buNone/>
            </a:pPr>
            <a:r>
              <a:rPr lang="it-IT" sz="28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(Voltaire)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38B7907-33CE-644B-A6FB-70A11AF18FCD}"/>
              </a:ext>
            </a:extLst>
          </p:cNvPr>
          <p:cNvSpPr txBox="1"/>
          <p:nvPr/>
        </p:nvSpPr>
        <p:spPr>
          <a:xfrm>
            <a:off x="6177776" y="57540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244298-4909-5641-96BE-8661F1E0B26B}"/>
              </a:ext>
            </a:extLst>
          </p:cNvPr>
          <p:cNvSpPr txBox="1"/>
          <p:nvPr/>
        </p:nvSpPr>
        <p:spPr>
          <a:xfrm rot="10800000" flipV="1">
            <a:off x="2043829" y="5569363"/>
            <a:ext cx="845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Stephen G. </a:t>
            </a:r>
            <a:r>
              <a:rPr lang="en-US" dirty="0" err="1"/>
              <a:t>Tallentyre</a:t>
            </a:r>
            <a:r>
              <a:rPr lang="en-US" dirty="0"/>
              <a:t> (Evelyn Beatrice Hall), </a:t>
            </a:r>
            <a:r>
              <a:rPr lang="en-US" i="1" dirty="0"/>
              <a:t>The friends of Voltaire</a:t>
            </a:r>
            <a:r>
              <a:rPr lang="en-US" dirty="0"/>
              <a:t>, 1906.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68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900" indent="0" algn="ctr">
              <a:buNone/>
            </a:pPr>
            <a:r>
              <a:rPr lang="en-US" sz="54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A lie can travel halfway around the world while the truth is putting on its shoes.</a:t>
            </a:r>
          </a:p>
          <a:p>
            <a:pPr marL="36900" indent="0" algn="ctr">
              <a:buNone/>
            </a:pPr>
            <a:r>
              <a:rPr lang="en-US" sz="22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(Mark Twain, Winston Churchill, Thomas Jefferson, Ann Landers…)</a:t>
            </a:r>
            <a:endParaRPr lang="it-IT" sz="2200" dirty="0">
              <a:solidFill>
                <a:srgbClr val="CCC937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4F187E-0A10-194A-BDD7-9860EF3827F1}"/>
              </a:ext>
            </a:extLst>
          </p:cNvPr>
          <p:cNvSpPr txBox="1"/>
          <p:nvPr/>
        </p:nvSpPr>
        <p:spPr>
          <a:xfrm>
            <a:off x="1932005" y="5574267"/>
            <a:ext cx="831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</a:t>
            </a:r>
            <a:r>
              <a:rPr lang="en-US" dirty="0" err="1"/>
              <a:t>Alterazione</a:t>
            </a:r>
            <a:r>
              <a:rPr lang="en-US" dirty="0"/>
              <a:t> da </a:t>
            </a:r>
            <a:r>
              <a:rPr lang="en-US" dirty="0" err="1"/>
              <a:t>Johnatan</a:t>
            </a:r>
            <a:r>
              <a:rPr lang="en-US" dirty="0"/>
              <a:t> Swift: “Falsehood flies, and truth comes limping after it.”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985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337" y="468644"/>
            <a:ext cx="10353762" cy="4058751"/>
          </a:xfrm>
        </p:spPr>
        <p:txBody>
          <a:bodyPr>
            <a:normAutofit/>
          </a:bodyPr>
          <a:lstStyle/>
          <a:p>
            <a:pPr marL="450000" lvl="1" indent="0" algn="ctr">
              <a:buNone/>
            </a:pPr>
            <a:endParaRPr lang="it-IT" sz="8800" dirty="0">
              <a:solidFill>
                <a:srgbClr val="CCC937"/>
              </a:solidFill>
            </a:endParaRPr>
          </a:p>
          <a:p>
            <a:pPr marL="450000" lvl="1" indent="0" algn="ctr">
              <a:buNone/>
            </a:pPr>
            <a:r>
              <a:rPr lang="it-IT" sz="8800" dirty="0">
                <a:solidFill>
                  <a:srgbClr val="CCC937"/>
                </a:solidFill>
              </a:rPr>
              <a:t>Anno 1360</a:t>
            </a:r>
          </a:p>
          <a:p>
            <a:pPr marL="450000" lvl="1" indent="0" algn="ctr">
              <a:buNone/>
            </a:pPr>
            <a:endParaRPr lang="it-IT" sz="8800" dirty="0">
              <a:solidFill>
                <a:srgbClr val="CCC937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900126-926A-AC43-8259-04BBA531C765}"/>
              </a:ext>
            </a:extLst>
          </p:cNvPr>
          <p:cNvSpPr txBox="1"/>
          <p:nvPr/>
        </p:nvSpPr>
        <p:spPr>
          <a:xfrm>
            <a:off x="414705" y="4527395"/>
            <a:ext cx="1135194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000" lvl="1" indent="0" algn="ctr">
              <a:buNone/>
            </a:pPr>
            <a:r>
              <a:rPr lang="en-US" sz="4300" i="1" dirty="0">
                <a:solidFill>
                  <a:srgbClr val="CCC937"/>
                </a:solidFill>
              </a:rPr>
              <a:t>The Travels of Sir John Mandeville or in French, Voyage </a:t>
            </a:r>
            <a:r>
              <a:rPr lang="en-US" sz="4300" i="1" dirty="0" err="1">
                <a:solidFill>
                  <a:srgbClr val="CCC937"/>
                </a:solidFill>
              </a:rPr>
              <a:t>d'outre</a:t>
            </a:r>
            <a:r>
              <a:rPr lang="en-US" sz="4300" i="1" dirty="0">
                <a:solidFill>
                  <a:srgbClr val="CCC937"/>
                </a:solidFill>
              </a:rPr>
              <a:t> </a:t>
            </a:r>
            <a:r>
              <a:rPr lang="en-US" sz="4300" i="1" dirty="0" err="1">
                <a:solidFill>
                  <a:srgbClr val="CCC937"/>
                </a:solidFill>
              </a:rPr>
              <a:t>mer</a:t>
            </a:r>
            <a:r>
              <a:rPr lang="en-US" sz="4300" dirty="0">
                <a:solidFill>
                  <a:srgbClr val="CCC937"/>
                </a:solidFill>
              </a:rPr>
              <a:t> </a:t>
            </a:r>
            <a:r>
              <a:rPr lang="it-IT" sz="4300" dirty="0">
                <a:solidFill>
                  <a:srgbClr val="CCC9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00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it-IT" sz="54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La musica di Wagner è molto migliore di quello che si potrebbe pensare ascoltandola.</a:t>
            </a:r>
          </a:p>
          <a:p>
            <a:pPr marL="36900" indent="0" algn="ctr">
              <a:buNone/>
            </a:pPr>
            <a:r>
              <a:rPr lang="it-IT" sz="28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(Mark Twain)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EC8F59D-0880-F740-8806-0F71E6485D52}"/>
              </a:ext>
            </a:extLst>
          </p:cNvPr>
          <p:cNvSpPr txBox="1"/>
          <p:nvPr/>
        </p:nvSpPr>
        <p:spPr>
          <a:xfrm>
            <a:off x="1814153" y="5297268"/>
            <a:ext cx="8553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La citazione è di Edgar Wilson </a:t>
            </a:r>
            <a:r>
              <a:rPr lang="it-IT" dirty="0" err="1"/>
              <a:t>Nye</a:t>
            </a:r>
            <a:r>
              <a:rPr lang="it-IT" dirty="0"/>
              <a:t>.</a:t>
            </a:r>
          </a:p>
          <a:p>
            <a:pPr algn="ctr"/>
            <a:r>
              <a:rPr lang="it-IT" dirty="0"/>
              <a:t>Mark Twain ha menzionato più volte la frase, sempre citando esplicitamente l’autore. </a:t>
            </a:r>
          </a:p>
        </p:txBody>
      </p:sp>
    </p:spTree>
    <p:extLst>
      <p:ext uri="{BB962C8B-B14F-4D97-AF65-F5344CB8AC3E}">
        <p14:creationId xmlns:p14="http://schemas.microsoft.com/office/powerpoint/2010/main" val="15497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5" y="1486916"/>
            <a:ext cx="10353762" cy="4058751"/>
          </a:xfrm>
        </p:spPr>
        <p:txBody>
          <a:bodyPr/>
          <a:lstStyle/>
          <a:p>
            <a:pPr marL="36900" indent="0" algn="ctr">
              <a:buNone/>
            </a:pPr>
            <a:endParaRPr lang="it-IT" sz="5400" dirty="0">
              <a:effectLst/>
              <a:latin typeface="Garamond" panose="02020404030301010803" pitchFamily="18" charset="0"/>
            </a:endParaRPr>
          </a:p>
          <a:p>
            <a:pPr marL="36900" indent="0" algn="ctr">
              <a:buNone/>
            </a:pPr>
            <a:r>
              <a:rPr lang="it-IT" sz="54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Il cinema è la vita con le parti noiose tagliate.</a:t>
            </a:r>
          </a:p>
          <a:p>
            <a:pPr marL="36900" indent="0" algn="ctr">
              <a:buNone/>
            </a:pPr>
            <a:r>
              <a:rPr lang="it-IT" sz="28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(Alfred Hitchcock) </a:t>
            </a:r>
          </a:p>
          <a:p>
            <a:pPr marL="3690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7C23D6-EB64-6F4D-8546-BF90F61E1FB0}"/>
              </a:ext>
            </a:extLst>
          </p:cNvPr>
          <p:cNvSpPr txBox="1"/>
          <p:nvPr/>
        </p:nvSpPr>
        <p:spPr>
          <a:xfrm>
            <a:off x="3798849" y="5664820"/>
            <a:ext cx="477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Il dramma è la vita con le parti noiose tagliate. </a:t>
            </a:r>
          </a:p>
        </p:txBody>
      </p:sp>
    </p:spTree>
    <p:extLst>
      <p:ext uri="{BB962C8B-B14F-4D97-AF65-F5344CB8AC3E}">
        <p14:creationId xmlns:p14="http://schemas.microsoft.com/office/powerpoint/2010/main" val="31330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5" y="2155783"/>
            <a:ext cx="10353762" cy="40587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it-IT" sz="54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Se non hanno pane, che mangino brioches.</a:t>
            </a:r>
          </a:p>
          <a:p>
            <a:pPr marL="36900" indent="0" algn="ctr">
              <a:buNone/>
            </a:pPr>
            <a:r>
              <a:rPr lang="it-IT" sz="28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(Maria Antonietta)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DCF6F84-F6E9-8941-9309-DFD17B131FA2}"/>
              </a:ext>
            </a:extLst>
          </p:cNvPr>
          <p:cNvSpPr txBox="1"/>
          <p:nvPr/>
        </p:nvSpPr>
        <p:spPr>
          <a:xfrm>
            <a:off x="3479180" y="5296829"/>
            <a:ext cx="497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Jean-Jacques Rousseau, </a:t>
            </a:r>
            <a:r>
              <a:rPr lang="it-IT" i="1" dirty="0"/>
              <a:t>Confessioni</a:t>
            </a:r>
            <a:r>
              <a:rPr lang="it-IT" dirty="0"/>
              <a:t>  (1782-1789)</a:t>
            </a:r>
          </a:p>
        </p:txBody>
      </p:sp>
    </p:spTree>
    <p:extLst>
      <p:ext uri="{BB962C8B-B14F-4D97-AF65-F5344CB8AC3E}">
        <p14:creationId xmlns:p14="http://schemas.microsoft.com/office/powerpoint/2010/main" val="32106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2328" y="2528316"/>
            <a:ext cx="10353762" cy="40587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54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Now is the winter of our discontent</a:t>
            </a:r>
          </a:p>
          <a:p>
            <a:pPr marL="36900" indent="0" algn="ctr">
              <a:buNone/>
            </a:pPr>
            <a:r>
              <a:rPr lang="en-US" sz="28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(William Shakespeare)</a:t>
            </a:r>
            <a:endParaRPr lang="it-IT" sz="2800" dirty="0">
              <a:solidFill>
                <a:srgbClr val="CCC937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AFABFA-3A4E-2E47-9D3B-E19494885DFF}"/>
              </a:ext>
            </a:extLst>
          </p:cNvPr>
          <p:cNvSpPr txBox="1"/>
          <p:nvPr/>
        </p:nvSpPr>
        <p:spPr>
          <a:xfrm>
            <a:off x="1810253" y="5274526"/>
            <a:ext cx="8151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Now the winter of our discontent / Made glorious summer by this sun of York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853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endParaRPr lang="it-IT" sz="5400" dirty="0">
              <a:effectLst/>
              <a:latin typeface="Garamond" panose="02020404030301010803" pitchFamily="18" charset="0"/>
            </a:endParaRPr>
          </a:p>
          <a:p>
            <a:pPr marL="36900" indent="0" algn="ctr">
              <a:buNone/>
            </a:pPr>
            <a:r>
              <a:rPr lang="it-IT" sz="54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A volte un sigaro è solo un sigaro. </a:t>
            </a:r>
            <a:r>
              <a:rPr lang="it-IT" sz="28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(Sigmund Freud)</a:t>
            </a:r>
          </a:p>
          <a:p>
            <a:pPr marL="36900" indent="0" algn="ctr">
              <a:buNone/>
            </a:pPr>
            <a:endParaRPr lang="it-IT" sz="2800" dirty="0">
              <a:solidFill>
                <a:srgbClr val="CCC937"/>
              </a:solidFill>
              <a:effectLst/>
              <a:latin typeface="Garamond" panose="02020404030301010803" pitchFamily="18" charset="0"/>
            </a:endParaRPr>
          </a:p>
          <a:p>
            <a:pPr marL="3690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4DAC6DC-ED57-5C4D-A379-A561E1320308}"/>
              </a:ext>
            </a:extLst>
          </p:cNvPr>
          <p:cNvSpPr txBox="1"/>
          <p:nvPr/>
        </p:nvSpPr>
        <p:spPr>
          <a:xfrm>
            <a:off x="2319454" y="5252225"/>
            <a:ext cx="729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Compare per la prima volta nel 1950, dieci anni dopo la scomparsa di SF</a:t>
            </a:r>
          </a:p>
        </p:txBody>
      </p:sp>
    </p:spTree>
    <p:extLst>
      <p:ext uri="{BB962C8B-B14F-4D97-AF65-F5344CB8AC3E}">
        <p14:creationId xmlns:p14="http://schemas.microsoft.com/office/powerpoint/2010/main" val="196026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3728" y="2223515"/>
            <a:ext cx="10353762" cy="40587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54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Romeo, Romeo… Wherefore art thou Romeo?</a:t>
            </a:r>
          </a:p>
          <a:p>
            <a:pPr marL="36900" indent="0" algn="ctr">
              <a:buNone/>
            </a:pPr>
            <a:r>
              <a:rPr lang="en-US" sz="28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(William Shakespeare)</a:t>
            </a:r>
            <a:endParaRPr lang="it-IT" sz="2800" dirty="0">
              <a:solidFill>
                <a:srgbClr val="CCC937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800FC2-F2C5-7F46-AE4D-B708851C99DB}"/>
              </a:ext>
            </a:extLst>
          </p:cNvPr>
          <p:cNvSpPr txBox="1"/>
          <p:nvPr/>
        </p:nvSpPr>
        <p:spPr>
          <a:xfrm>
            <a:off x="245327" y="4804938"/>
            <a:ext cx="120486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problem here is not a misquote (though people do often add a comma directly after “thou”). </a:t>
            </a:r>
          </a:p>
          <a:p>
            <a:pPr algn="ctr"/>
            <a:r>
              <a:rPr lang="en-US" dirty="0"/>
              <a:t>The problem is that most people think this line means “Romeo, Romeo… Where are you Romeo?”</a:t>
            </a:r>
          </a:p>
          <a:p>
            <a:pPr algn="ctr"/>
            <a:r>
              <a:rPr lang="en-US" dirty="0"/>
              <a:t>In fact, “wherefore” in this context means “why”. The correct interpretation is “Romeo, Romeo… Why are you Romeo?”</a:t>
            </a:r>
          </a:p>
          <a:p>
            <a:pPr algn="ctr"/>
            <a:r>
              <a:rPr lang="en-US" dirty="0"/>
              <a:t>Juliet is asking Romeo why he is a Montague and, therefore, an enemy of her family.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437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it-IT" sz="54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Gli scout sono dei bambini vestiti da cretini, guidati da cretini vestiti da bambini.</a:t>
            </a:r>
          </a:p>
          <a:p>
            <a:pPr marL="36900" indent="0" algn="ctr">
              <a:buNone/>
            </a:pPr>
            <a:r>
              <a:rPr lang="it-IT" sz="28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(George Bernard Shaw)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393AD2-2138-CC45-81DD-C23BCFFD51A6}"/>
              </a:ext>
            </a:extLst>
          </p:cNvPr>
          <p:cNvSpPr txBox="1"/>
          <p:nvPr/>
        </p:nvSpPr>
        <p:spPr>
          <a:xfrm>
            <a:off x="4806175" y="5421868"/>
            <a:ext cx="217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Jack Benny, anni ‘60</a:t>
            </a:r>
          </a:p>
        </p:txBody>
      </p:sp>
    </p:spTree>
    <p:extLst>
      <p:ext uri="{BB962C8B-B14F-4D97-AF65-F5344CB8AC3E}">
        <p14:creationId xmlns:p14="http://schemas.microsoft.com/office/powerpoint/2010/main" val="245063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5" y="1094825"/>
            <a:ext cx="10353762" cy="4058751"/>
          </a:xfrm>
        </p:spPr>
        <p:txBody>
          <a:bodyPr/>
          <a:lstStyle/>
          <a:p>
            <a:pPr marL="36900" indent="0" algn="ctr">
              <a:buNone/>
            </a:pPr>
            <a:endParaRPr lang="it-IT" sz="5400" dirty="0">
              <a:solidFill>
                <a:srgbClr val="CCC937"/>
              </a:solidFill>
              <a:effectLst/>
              <a:latin typeface="Garamond" panose="02020404030301010803" pitchFamily="18" charset="0"/>
            </a:endParaRPr>
          </a:p>
          <a:p>
            <a:pPr marL="36900" indent="0" algn="ctr">
              <a:buNone/>
            </a:pPr>
            <a:r>
              <a:rPr lang="it-IT" sz="54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Dio è morto, </a:t>
            </a:r>
            <a:r>
              <a:rPr lang="it-IT" sz="5400" dirty="0" err="1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Marx</a:t>
            </a:r>
            <a:r>
              <a:rPr lang="it-IT" sz="54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 pure, e anche io non mi sento molto bene.</a:t>
            </a:r>
          </a:p>
          <a:p>
            <a:pPr marL="36900" indent="0" algn="ctr">
              <a:buNone/>
            </a:pPr>
            <a:r>
              <a:rPr lang="it-IT" sz="28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(Woody Allen)</a:t>
            </a:r>
          </a:p>
          <a:p>
            <a:pPr marL="3690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DFEB33-61AE-A64A-95A2-0656D1C22314}"/>
              </a:ext>
            </a:extLst>
          </p:cNvPr>
          <p:cNvSpPr txBox="1"/>
          <p:nvPr/>
        </p:nvSpPr>
        <p:spPr>
          <a:xfrm>
            <a:off x="4712896" y="5144137"/>
            <a:ext cx="3000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frase è di Eugène </a:t>
            </a:r>
            <a:r>
              <a:rPr lang="it-IT" dirty="0" err="1"/>
              <a:t>Jonesco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599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900" indent="0" algn="ctr">
              <a:buNone/>
            </a:pPr>
            <a:r>
              <a:rPr lang="it-IT" sz="54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Il tuo manoscritto è sia bello che originale, ma le parti belle non sono originali, e quelle originali non sono belle. </a:t>
            </a:r>
          </a:p>
          <a:p>
            <a:pPr marL="36900" indent="0" algn="ctr">
              <a:buNone/>
            </a:pPr>
            <a:r>
              <a:rPr lang="it-IT" sz="28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(Samuel Johnson)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FAA7D9E-5342-4E42-B81D-D62D2097406D}"/>
              </a:ext>
            </a:extLst>
          </p:cNvPr>
          <p:cNvSpPr txBox="1"/>
          <p:nvPr/>
        </p:nvSpPr>
        <p:spPr>
          <a:xfrm>
            <a:off x="4516244" y="5943599"/>
            <a:ext cx="261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Assente dagli scritti di SJ</a:t>
            </a:r>
          </a:p>
        </p:txBody>
      </p:sp>
    </p:spTree>
    <p:extLst>
      <p:ext uri="{BB962C8B-B14F-4D97-AF65-F5344CB8AC3E}">
        <p14:creationId xmlns:p14="http://schemas.microsoft.com/office/powerpoint/2010/main" val="31045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900" indent="0" algn="ctr">
              <a:buNone/>
            </a:pPr>
            <a:r>
              <a:rPr lang="it-IT" sz="54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Se uomo ama donna più di birra gelata davanti a tv con finale </a:t>
            </a:r>
            <a:r>
              <a:rPr lang="it-IT" sz="5400" dirty="0" err="1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champions</a:t>
            </a:r>
            <a:r>
              <a:rPr lang="it-IT" sz="54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' forse vero amore, ma non vero uomo.</a:t>
            </a:r>
          </a:p>
          <a:p>
            <a:pPr marL="36900" indent="0" algn="ctr">
              <a:buNone/>
            </a:pPr>
            <a:r>
              <a:rPr lang="it-IT" sz="30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(Vujadin </a:t>
            </a:r>
            <a:r>
              <a:rPr lang="it-IT" sz="3000" dirty="0" err="1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Boškov</a:t>
            </a:r>
            <a:r>
              <a:rPr lang="it-IT" sz="3000" dirty="0">
                <a:solidFill>
                  <a:srgbClr val="CCC937"/>
                </a:solidFill>
                <a:effectLst/>
                <a:latin typeface="Garamond" panose="02020404030301010803" pitchFamily="18" charset="0"/>
              </a:rPr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852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1" y="457200"/>
            <a:ext cx="4387850" cy="5850467"/>
          </a:xfrm>
        </p:spPr>
      </p:pic>
    </p:spTree>
    <p:extLst>
      <p:ext uri="{BB962C8B-B14F-4D97-AF65-F5344CB8AC3E}">
        <p14:creationId xmlns:p14="http://schemas.microsoft.com/office/powerpoint/2010/main" val="130228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1065" y="193184"/>
            <a:ext cx="10517959" cy="6452316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endParaRPr lang="it-IT" sz="4000" dirty="0">
              <a:solidFill>
                <a:srgbClr val="CCC937"/>
              </a:solidFill>
              <a:effectLst/>
              <a:latin typeface="Garamond" panose="02020404030301010803" pitchFamily="18" charset="0"/>
            </a:endParaRPr>
          </a:p>
          <a:p>
            <a:pPr marL="36900" indent="0" algn="ctr">
              <a:buNone/>
            </a:pPr>
            <a:r>
              <a:rPr lang="en-US" sz="4000" dirty="0">
                <a:solidFill>
                  <a:srgbClr val="CCC937"/>
                </a:solidFill>
                <a:effectLst/>
              </a:rPr>
              <a:t>“Holding onto anger is like grasping a hot coal and hoping someone else will get burned”</a:t>
            </a:r>
          </a:p>
          <a:p>
            <a:pPr marL="36900" indent="0" algn="ctr">
              <a:buNone/>
            </a:pPr>
            <a:r>
              <a:rPr lang="en-US" sz="4000" dirty="0">
                <a:solidFill>
                  <a:srgbClr val="CCC937"/>
                </a:solidFill>
                <a:effectLst/>
              </a:rPr>
              <a:t>(Buddha)</a:t>
            </a:r>
          </a:p>
          <a:p>
            <a:pPr marL="36900" indent="0" algn="ctr">
              <a:buNone/>
            </a:pPr>
            <a:endParaRPr lang="en-US" sz="4000" dirty="0">
              <a:solidFill>
                <a:srgbClr val="CCC937"/>
              </a:solidFill>
              <a:effectLst/>
            </a:endParaRPr>
          </a:p>
          <a:p>
            <a:pPr marL="36900" indent="0" algn="ctr">
              <a:buNone/>
            </a:pPr>
            <a:r>
              <a:rPr lang="en-US" sz="4000" dirty="0">
                <a:solidFill>
                  <a:srgbClr val="CCC937"/>
                </a:solidFill>
                <a:effectLst/>
              </a:rPr>
              <a:t>“When we direct anger at another, it comes right back to us—like fine dust thrown against the wind.”</a:t>
            </a:r>
            <a:endParaRPr lang="it-IT" sz="4000" dirty="0">
              <a:solidFill>
                <a:srgbClr val="CCC9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1065" y="193184"/>
            <a:ext cx="10517959" cy="6452316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endParaRPr lang="it-IT" sz="4000" dirty="0">
              <a:solidFill>
                <a:srgbClr val="CCC937"/>
              </a:solidFill>
              <a:effectLst/>
              <a:latin typeface="Garamond" panose="02020404030301010803" pitchFamily="18" charset="0"/>
            </a:endParaRPr>
          </a:p>
          <a:p>
            <a:pPr marL="36900" indent="0" algn="ctr">
              <a:buNone/>
            </a:pPr>
            <a:endParaRPr lang="en-US" sz="4000" dirty="0">
              <a:solidFill>
                <a:srgbClr val="CCC937"/>
              </a:solidFill>
              <a:effectLst/>
            </a:endParaRPr>
          </a:p>
          <a:p>
            <a:pPr marL="36900" indent="0" algn="ctr">
              <a:buNone/>
            </a:pPr>
            <a:r>
              <a:rPr lang="en-US" sz="4000" dirty="0">
                <a:solidFill>
                  <a:srgbClr val="CCC937"/>
                </a:solidFill>
                <a:effectLst/>
              </a:rPr>
              <a:t>“Life is far too important to be taken seriously”</a:t>
            </a:r>
          </a:p>
          <a:p>
            <a:pPr marL="36900" indent="0" algn="ctr">
              <a:buNone/>
            </a:pPr>
            <a:r>
              <a:rPr lang="en-US" sz="4000" dirty="0">
                <a:solidFill>
                  <a:srgbClr val="CCC937"/>
                </a:solidFill>
                <a:effectLst/>
              </a:rPr>
              <a:t>(Oscar Wilde)</a:t>
            </a:r>
          </a:p>
          <a:p>
            <a:pPr marL="36900" indent="0" algn="ctr">
              <a:buNone/>
            </a:pPr>
            <a:endParaRPr lang="en-US" sz="4000" dirty="0">
              <a:solidFill>
                <a:srgbClr val="CCC937"/>
              </a:solidFill>
              <a:effectLst/>
            </a:endParaRPr>
          </a:p>
          <a:p>
            <a:pPr marL="36900" indent="0" algn="ctr">
              <a:buNone/>
            </a:pPr>
            <a:r>
              <a:rPr lang="en-US" sz="4000" dirty="0">
                <a:solidFill>
                  <a:srgbClr val="CCC937"/>
                </a:solidFill>
                <a:effectLst/>
              </a:rPr>
              <a:t>“Life is far too important a thing ever to talk seriously about it.”</a:t>
            </a:r>
            <a:endParaRPr lang="it-IT" sz="4000" dirty="0">
              <a:solidFill>
                <a:srgbClr val="CCC9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9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1065" y="193184"/>
            <a:ext cx="10517959" cy="6452316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endParaRPr lang="it-IT" sz="4000" dirty="0">
              <a:solidFill>
                <a:srgbClr val="CCC937"/>
              </a:solidFill>
              <a:effectLst/>
              <a:latin typeface="Garamond" panose="02020404030301010803" pitchFamily="18" charset="0"/>
            </a:endParaRPr>
          </a:p>
          <a:p>
            <a:pPr marL="36900" indent="0" algn="ctr">
              <a:buNone/>
            </a:pPr>
            <a:endParaRPr lang="en-US" sz="4000" dirty="0">
              <a:solidFill>
                <a:srgbClr val="CCC937"/>
              </a:solidFill>
              <a:effectLst/>
            </a:endParaRPr>
          </a:p>
          <a:p>
            <a:pPr marL="36900" indent="0" algn="ctr">
              <a:buNone/>
            </a:pPr>
            <a:r>
              <a:rPr lang="en-US" sz="4000" dirty="0">
                <a:solidFill>
                  <a:srgbClr val="CCC937"/>
                </a:solidFill>
                <a:effectLst/>
              </a:rPr>
              <a:t>“The devil is in the details.”</a:t>
            </a:r>
          </a:p>
          <a:p>
            <a:pPr marL="36900" indent="0" algn="ctr">
              <a:buNone/>
            </a:pPr>
            <a:r>
              <a:rPr lang="en-US" sz="4000" dirty="0">
                <a:solidFill>
                  <a:srgbClr val="CCC937"/>
                </a:solidFill>
                <a:effectLst/>
              </a:rPr>
              <a:t>(Ludwig </a:t>
            </a:r>
            <a:r>
              <a:rPr lang="en-US" sz="4000" dirty="0" err="1">
                <a:solidFill>
                  <a:srgbClr val="CCC937"/>
                </a:solidFill>
                <a:effectLst/>
              </a:rPr>
              <a:t>Mies</a:t>
            </a:r>
            <a:r>
              <a:rPr lang="en-US" sz="4000" dirty="0">
                <a:solidFill>
                  <a:srgbClr val="CCC937"/>
                </a:solidFill>
                <a:effectLst/>
              </a:rPr>
              <a:t> van der </a:t>
            </a:r>
            <a:r>
              <a:rPr lang="en-US" sz="4000" dirty="0" err="1">
                <a:solidFill>
                  <a:srgbClr val="CCC937"/>
                </a:solidFill>
                <a:effectLst/>
              </a:rPr>
              <a:t>Rohe</a:t>
            </a:r>
            <a:r>
              <a:rPr lang="en-US" sz="4000" dirty="0">
                <a:solidFill>
                  <a:srgbClr val="CCC937"/>
                </a:solidFill>
                <a:effectLst/>
              </a:rPr>
              <a:t> )</a:t>
            </a:r>
          </a:p>
          <a:p>
            <a:pPr marL="36900" indent="0" algn="ctr">
              <a:buNone/>
            </a:pPr>
            <a:endParaRPr lang="en-US" sz="4000" dirty="0">
              <a:solidFill>
                <a:srgbClr val="CCC937"/>
              </a:solidFill>
              <a:effectLst/>
            </a:endParaRPr>
          </a:p>
          <a:p>
            <a:pPr marL="36900" indent="0" algn="ctr">
              <a:buNone/>
            </a:pPr>
            <a:r>
              <a:rPr lang="en-US" sz="4000" dirty="0">
                <a:solidFill>
                  <a:srgbClr val="CCC937"/>
                </a:solidFill>
                <a:effectLst/>
              </a:rPr>
              <a:t>“God is in the details.”</a:t>
            </a:r>
            <a:endParaRPr lang="it-IT" sz="4000" dirty="0">
              <a:solidFill>
                <a:srgbClr val="CCC9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7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1065" y="193184"/>
            <a:ext cx="10517959" cy="6452316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endParaRPr lang="it-IT" sz="4000" dirty="0">
              <a:solidFill>
                <a:srgbClr val="CCC937"/>
              </a:solidFill>
              <a:effectLst/>
              <a:latin typeface="Garamond" panose="02020404030301010803" pitchFamily="18" charset="0"/>
            </a:endParaRPr>
          </a:p>
          <a:p>
            <a:pPr marL="36900" indent="0" algn="ctr">
              <a:buNone/>
            </a:pPr>
            <a:r>
              <a:rPr lang="en-US" sz="4000" dirty="0">
                <a:solidFill>
                  <a:srgbClr val="CCC937"/>
                </a:solidFill>
                <a:effectLst/>
              </a:rPr>
              <a:t>“That’s one small step for man, one giant leap for mankind.” </a:t>
            </a:r>
          </a:p>
          <a:p>
            <a:pPr marL="36900" indent="0" algn="ctr">
              <a:buNone/>
            </a:pPr>
            <a:r>
              <a:rPr lang="en-US" sz="4000" dirty="0">
                <a:solidFill>
                  <a:srgbClr val="CCC937"/>
                </a:solidFill>
                <a:effectLst/>
              </a:rPr>
              <a:t>(Neil Armstrong)</a:t>
            </a:r>
          </a:p>
          <a:p>
            <a:pPr marL="36900" indent="0" algn="ctr">
              <a:buNone/>
            </a:pPr>
            <a:endParaRPr lang="en-US" sz="4000" dirty="0">
              <a:solidFill>
                <a:srgbClr val="CCC937"/>
              </a:solidFill>
              <a:effectLst/>
            </a:endParaRPr>
          </a:p>
          <a:p>
            <a:pPr marL="36900" indent="0" algn="ctr">
              <a:buNone/>
            </a:pPr>
            <a:r>
              <a:rPr lang="en-US" sz="4000" dirty="0">
                <a:solidFill>
                  <a:srgbClr val="CCC937"/>
                </a:solidFill>
                <a:effectLst/>
              </a:rPr>
              <a:t>“That’s one small step for a man, one giant leap for mankind.” </a:t>
            </a:r>
          </a:p>
          <a:p>
            <a:endParaRPr lang="it-IT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468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1065" y="193184"/>
            <a:ext cx="10517959" cy="6452316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endParaRPr lang="it-IT" sz="4000" dirty="0">
              <a:solidFill>
                <a:srgbClr val="CCC937"/>
              </a:solidFill>
              <a:effectLst/>
              <a:latin typeface="Garamond" panose="02020404030301010803" pitchFamily="18" charset="0"/>
            </a:endParaRPr>
          </a:p>
          <a:p>
            <a:pPr marL="36900" indent="0" algn="ctr">
              <a:buNone/>
            </a:pPr>
            <a:endParaRPr lang="en-US" sz="4000" dirty="0">
              <a:effectLst/>
            </a:endParaRPr>
          </a:p>
          <a:p>
            <a:pPr marL="36900" indent="0" algn="ctr">
              <a:buNone/>
            </a:pPr>
            <a:r>
              <a:rPr lang="en-US" sz="4000" dirty="0">
                <a:solidFill>
                  <a:srgbClr val="CCC937"/>
                </a:solidFill>
                <a:effectLst/>
              </a:rPr>
              <a:t>“Beer is proof that God loves us and wants us to be happy” </a:t>
            </a:r>
          </a:p>
          <a:p>
            <a:pPr marL="36900" indent="0" algn="ctr">
              <a:buNone/>
            </a:pPr>
            <a:r>
              <a:rPr lang="en-US" sz="4000" dirty="0">
                <a:solidFill>
                  <a:srgbClr val="CCC937"/>
                </a:solidFill>
                <a:effectLst/>
              </a:rPr>
              <a:t>(Benjamin Franklin)</a:t>
            </a:r>
          </a:p>
          <a:p>
            <a:pPr marL="36900" indent="0" algn="ctr">
              <a:buNone/>
            </a:pPr>
            <a:endParaRPr lang="en-US" sz="4000" dirty="0">
              <a:solidFill>
                <a:srgbClr val="CCC937"/>
              </a:solidFill>
              <a:effectLst/>
            </a:endParaRPr>
          </a:p>
          <a:p>
            <a:pPr marL="36900" indent="0" algn="ctr">
              <a:buNone/>
            </a:pPr>
            <a:r>
              <a:rPr lang="en-US" sz="4000" dirty="0">
                <a:solidFill>
                  <a:schemeClr val="tx1"/>
                </a:solidFill>
                <a:effectLst/>
              </a:rPr>
              <a:t>It were not actually said by BF</a:t>
            </a:r>
          </a:p>
          <a:p>
            <a:pPr marL="36900" indent="0" algn="ctr">
              <a:buNone/>
            </a:pPr>
            <a:r>
              <a:rPr lang="en-US" sz="2800" dirty="0">
                <a:solidFill>
                  <a:srgbClr val="CCC937"/>
                </a:solidFill>
              </a:rPr>
              <a:t>but I could have said it</a:t>
            </a:r>
            <a:endParaRPr lang="it-IT" sz="2800" dirty="0">
              <a:solidFill>
                <a:srgbClr val="CCC93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504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1065" y="193184"/>
            <a:ext cx="10517959" cy="6452316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endParaRPr lang="it-IT" sz="4000" dirty="0">
              <a:solidFill>
                <a:srgbClr val="CCC937"/>
              </a:solidFill>
              <a:effectLst/>
              <a:latin typeface="Garamond" panose="02020404030301010803" pitchFamily="18" charset="0"/>
            </a:endParaRPr>
          </a:p>
          <a:p>
            <a:pPr marL="36900" indent="0" algn="ctr">
              <a:buNone/>
            </a:pPr>
            <a:endParaRPr lang="en-US" sz="4000" dirty="0">
              <a:effectLst/>
            </a:endParaRPr>
          </a:p>
          <a:p>
            <a:pPr marL="36900" indent="0" algn="ctr">
              <a:buNone/>
            </a:pPr>
            <a:r>
              <a:rPr lang="en-US" sz="4000" dirty="0">
                <a:solidFill>
                  <a:srgbClr val="CCC937"/>
                </a:solidFill>
                <a:effectLst/>
              </a:rPr>
              <a:t>“Bigamy is having a wife too many, monogamy is having the same.” </a:t>
            </a:r>
          </a:p>
          <a:p>
            <a:pPr marL="36900" indent="0" algn="ctr">
              <a:buNone/>
            </a:pPr>
            <a:r>
              <a:rPr lang="en-US" sz="4000" dirty="0">
                <a:solidFill>
                  <a:srgbClr val="CCC937"/>
                </a:solidFill>
                <a:effectLst/>
              </a:rPr>
              <a:t>(Oscar Wilde) </a:t>
            </a:r>
          </a:p>
          <a:p>
            <a:pPr marL="36900" indent="0" algn="ctr">
              <a:buNone/>
            </a:pPr>
            <a:r>
              <a:rPr lang="en-US" sz="4000" dirty="0">
                <a:solidFill>
                  <a:schemeClr val="tx1"/>
                </a:solidFill>
                <a:effectLst/>
              </a:rPr>
              <a:t>It were not actually said by OW</a:t>
            </a:r>
          </a:p>
          <a:p>
            <a:pPr marL="36900" indent="0" algn="ctr">
              <a:buNone/>
            </a:pPr>
            <a:r>
              <a:rPr lang="en-US" sz="2800" dirty="0">
                <a:solidFill>
                  <a:srgbClr val="CCC937"/>
                </a:solidFill>
              </a:rPr>
              <a:t>I prefer not to comment, it’s too dangerous</a:t>
            </a:r>
            <a:endParaRPr lang="it-IT" sz="2800" dirty="0">
              <a:solidFill>
                <a:srgbClr val="CCC93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429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1065" y="193184"/>
            <a:ext cx="10517959" cy="6452316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endParaRPr lang="it-IT" sz="4000" dirty="0">
              <a:solidFill>
                <a:srgbClr val="CCC937"/>
              </a:solidFill>
              <a:effectLst/>
              <a:latin typeface="Garamond" panose="02020404030301010803" pitchFamily="18" charset="0"/>
            </a:endParaRPr>
          </a:p>
          <a:p>
            <a:pPr marL="36900" indent="0" algn="ctr">
              <a:buNone/>
            </a:pPr>
            <a:endParaRPr lang="en-US" sz="4000" dirty="0">
              <a:effectLst/>
            </a:endParaRPr>
          </a:p>
          <a:p>
            <a:pPr marL="36900" indent="0" algn="ctr">
              <a:buNone/>
            </a:pPr>
            <a:r>
              <a:rPr lang="en-US" sz="4000" dirty="0">
                <a:solidFill>
                  <a:srgbClr val="CCC937"/>
                </a:solidFill>
                <a:effectLst/>
              </a:rPr>
              <a:t>“Americans can always be counted on to do the right thing, after they tried everything else.”</a:t>
            </a:r>
            <a:r>
              <a:rPr lang="it-IT" sz="4000" dirty="0">
                <a:solidFill>
                  <a:srgbClr val="CCC937"/>
                </a:solidFill>
                <a:effectLst/>
              </a:rPr>
              <a:t> (Winston Churchill) </a:t>
            </a:r>
          </a:p>
          <a:p>
            <a:pPr marL="36900" indent="0" algn="ctr">
              <a:buNone/>
            </a:pPr>
            <a:endParaRPr lang="it-IT" sz="4000" dirty="0">
              <a:solidFill>
                <a:srgbClr val="CCC937"/>
              </a:solidFill>
              <a:effectLst/>
            </a:endParaRPr>
          </a:p>
          <a:p>
            <a:pPr marL="36900" indent="0" algn="ctr">
              <a:buNone/>
            </a:pPr>
            <a:r>
              <a:rPr lang="en-US" sz="4000" dirty="0">
                <a:solidFill>
                  <a:schemeClr val="tx1"/>
                </a:solidFill>
                <a:effectLst/>
              </a:rPr>
              <a:t>It were not actually said by WC but by F.E. Smith</a:t>
            </a:r>
          </a:p>
        </p:txBody>
      </p:sp>
    </p:spTree>
    <p:extLst>
      <p:ext uri="{BB962C8B-B14F-4D97-AF65-F5344CB8AC3E}">
        <p14:creationId xmlns:p14="http://schemas.microsoft.com/office/powerpoint/2010/main" val="3359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1065" y="193184"/>
            <a:ext cx="10517959" cy="6452316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endParaRPr lang="it-IT" sz="4000" dirty="0">
              <a:solidFill>
                <a:srgbClr val="CCC937"/>
              </a:solidFill>
              <a:effectLst/>
              <a:latin typeface="Garamond" panose="02020404030301010803" pitchFamily="18" charset="0"/>
            </a:endParaRPr>
          </a:p>
          <a:p>
            <a:pPr marL="36900" indent="0" algn="ctr">
              <a:buNone/>
            </a:pPr>
            <a:r>
              <a:rPr lang="en-US" sz="4000" dirty="0">
                <a:solidFill>
                  <a:srgbClr val="CCC937"/>
                </a:solidFill>
                <a:effectLst/>
              </a:rPr>
              <a:t>“If you’re not a liberal when you’re 25, you have no heart. If you’re not a conservative by the time you’re 35, you have no brain.” (Winston Churchill) </a:t>
            </a:r>
          </a:p>
          <a:p>
            <a:pPr marL="36900" indent="0" algn="ctr">
              <a:buNone/>
            </a:pPr>
            <a:endParaRPr lang="en-US" sz="4000" dirty="0">
              <a:effectLst/>
            </a:endParaRPr>
          </a:p>
          <a:p>
            <a:pPr marL="36900" indent="0" algn="ctr">
              <a:buNone/>
            </a:pPr>
            <a:r>
              <a:rPr lang="en-US" sz="4000" dirty="0">
                <a:solidFill>
                  <a:schemeClr val="tx1"/>
                </a:solidFill>
                <a:effectLst/>
              </a:rPr>
              <a:t>It were not actually said by WC but by </a:t>
            </a:r>
            <a:r>
              <a:rPr lang="en-US" sz="4000" dirty="0">
                <a:effectLst/>
              </a:rPr>
              <a:t>Francois Guizot</a:t>
            </a:r>
            <a:endParaRPr lang="it-IT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49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70B049-073B-E846-8FC3-CFB2A6B88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9F4C67D-2C1B-5E41-AF9C-14BDD2E1E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71" y="517634"/>
            <a:ext cx="8943714" cy="5822731"/>
          </a:xfrm>
        </p:spPr>
      </p:pic>
    </p:spTree>
    <p:extLst>
      <p:ext uri="{BB962C8B-B14F-4D97-AF65-F5344CB8AC3E}">
        <p14:creationId xmlns:p14="http://schemas.microsoft.com/office/powerpoint/2010/main" val="8319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10A27C-8D7B-F340-B27C-C6E9AA8B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A1BC735-27CE-CC4E-8635-4EFC38E15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05" y="609600"/>
            <a:ext cx="9368524" cy="5363480"/>
          </a:xfrm>
        </p:spPr>
      </p:pic>
    </p:spTree>
    <p:extLst>
      <p:ext uri="{BB962C8B-B14F-4D97-AF65-F5344CB8AC3E}">
        <p14:creationId xmlns:p14="http://schemas.microsoft.com/office/powerpoint/2010/main" val="70849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37" y="609600"/>
            <a:ext cx="6919669" cy="5604933"/>
          </a:xfrm>
        </p:spPr>
      </p:pic>
    </p:spTree>
    <p:extLst>
      <p:ext uri="{BB962C8B-B14F-4D97-AF65-F5344CB8AC3E}">
        <p14:creationId xmlns:p14="http://schemas.microsoft.com/office/powerpoint/2010/main" val="25627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2F26F4-1E2D-E044-9E70-34B76A03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8853016-1B74-3943-9C00-17B264DAE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8" y="571692"/>
            <a:ext cx="10014334" cy="5633064"/>
          </a:xfrm>
        </p:spPr>
      </p:pic>
    </p:spTree>
    <p:extLst>
      <p:ext uri="{BB962C8B-B14F-4D97-AF65-F5344CB8AC3E}">
        <p14:creationId xmlns:p14="http://schemas.microsoft.com/office/powerpoint/2010/main" val="24955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5D1426-56B8-3446-85ED-E99402B6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683F86D-5650-7045-B26E-2561540AC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09" y="609600"/>
            <a:ext cx="9921141" cy="5559972"/>
          </a:xfrm>
        </p:spPr>
      </p:pic>
    </p:spTree>
    <p:extLst>
      <p:ext uri="{BB962C8B-B14F-4D97-AF65-F5344CB8AC3E}">
        <p14:creationId xmlns:p14="http://schemas.microsoft.com/office/powerpoint/2010/main" val="11360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02B22E-2329-8B43-BBDC-DD129695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29BF634-200D-C047-B63C-9042C317E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29" y="481347"/>
            <a:ext cx="6707233" cy="5895305"/>
          </a:xfrm>
        </p:spPr>
      </p:pic>
    </p:spTree>
    <p:extLst>
      <p:ext uri="{BB962C8B-B14F-4D97-AF65-F5344CB8AC3E}">
        <p14:creationId xmlns:p14="http://schemas.microsoft.com/office/powerpoint/2010/main" val="179093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A883AD-39E2-A446-9739-2D57234A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2C1E39-5257-5440-A323-CC3583A03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819462"/>
            <a:ext cx="10353762" cy="4058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endParaRPr lang="it-IT" sz="8800" dirty="0">
              <a:solidFill>
                <a:srgbClr val="CCC937"/>
              </a:solidFill>
            </a:endParaRPr>
          </a:p>
          <a:p>
            <a:pPr marL="36900" indent="0" algn="ctr">
              <a:buNone/>
            </a:pPr>
            <a:r>
              <a:rPr lang="it-IT" sz="8800" dirty="0">
                <a:solidFill>
                  <a:srgbClr val="CCC937"/>
                </a:solidFill>
              </a:rPr>
              <a:t>Information </a:t>
            </a:r>
            <a:r>
              <a:rPr lang="it-IT" sz="8800" dirty="0" err="1">
                <a:solidFill>
                  <a:srgbClr val="CCC937"/>
                </a:solidFill>
              </a:rPr>
              <a:t>disorder</a:t>
            </a:r>
            <a:endParaRPr lang="it-IT" sz="8800" dirty="0">
              <a:solidFill>
                <a:srgbClr val="CCC9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049246"/>
            <a:ext cx="7765322" cy="4566554"/>
          </a:xfrm>
        </p:spPr>
        <p:txBody>
          <a:bodyPr>
            <a:normAutofit fontScale="47500" lnSpcReduction="20000"/>
          </a:bodyPr>
          <a:lstStyle/>
          <a:p>
            <a:pPr marL="337500" lvl="1" indent="0" algn="ctr">
              <a:buNone/>
            </a:pPr>
            <a:r>
              <a:rPr lang="it-IT" sz="8400" dirty="0">
                <a:solidFill>
                  <a:srgbClr val="CCC937"/>
                </a:solidFill>
                <a:latin typeface="Calisto MT" panose="02040603050505030304" pitchFamily="18" charset="77"/>
              </a:rPr>
              <a:t>Bufala</a:t>
            </a:r>
          </a:p>
          <a:p>
            <a:pPr marL="337500" lvl="1" indent="0" algn="ctr">
              <a:buNone/>
            </a:pPr>
            <a:r>
              <a:rPr lang="it-IT" sz="7300">
                <a:solidFill>
                  <a:srgbClr val="CCC937"/>
                </a:solidFill>
                <a:latin typeface="Calisto MT" panose="02040603050505030304" pitchFamily="18" charset="77"/>
              </a:rPr>
              <a:t>«…informazioni </a:t>
            </a:r>
            <a:r>
              <a:rPr lang="it-IT" sz="7300" dirty="0">
                <a:solidFill>
                  <a:srgbClr val="CCC937"/>
                </a:solidFill>
                <a:latin typeface="Calisto MT" panose="02040603050505030304" pitchFamily="18" charset="77"/>
              </a:rPr>
              <a:t>che(…) vengono generalmente accettate </a:t>
            </a:r>
            <a:r>
              <a:rPr lang="it-IT" sz="7300">
                <a:solidFill>
                  <a:srgbClr val="CCC937"/>
                </a:solidFill>
                <a:latin typeface="Calisto MT" panose="02040603050505030304" pitchFamily="18" charset="77"/>
              </a:rPr>
              <a:t>come vere, </a:t>
            </a:r>
            <a:r>
              <a:rPr lang="it-IT" sz="7300" dirty="0">
                <a:solidFill>
                  <a:srgbClr val="CCC937"/>
                </a:solidFill>
                <a:latin typeface="Calisto MT" panose="02040603050505030304" pitchFamily="18" charset="77"/>
              </a:rPr>
              <a:t>e avere un intento diffamatorio nei confronti di un individuo o un gruppo sociale che presumibilmente sono invisi ai lettori»</a:t>
            </a:r>
          </a:p>
          <a:p>
            <a:pPr marL="337500" lvl="1" indent="0" algn="ctr">
              <a:buNone/>
            </a:pPr>
            <a:r>
              <a:rPr lang="it-IT" sz="5500" dirty="0">
                <a:solidFill>
                  <a:srgbClr val="CCC937"/>
                </a:solidFill>
                <a:latin typeface="Calisto MT" panose="02040603050505030304" pitchFamily="18" charset="77"/>
              </a:rPr>
              <a:t>(A. Lokar et al., </a:t>
            </a:r>
            <a:r>
              <a:rPr lang="it-IT" sz="5500" i="1" dirty="0">
                <a:solidFill>
                  <a:srgbClr val="CCC937"/>
                </a:solidFill>
                <a:latin typeface="Calisto MT" panose="02040603050505030304" pitchFamily="18" charset="77"/>
              </a:rPr>
              <a:t>Credibile ma falso: come riconoscere le </a:t>
            </a:r>
            <a:r>
              <a:rPr lang="it-IT" sz="5500" i="1" dirty="0" err="1">
                <a:solidFill>
                  <a:srgbClr val="CCC937"/>
                </a:solidFill>
                <a:latin typeface="Calisto MT" panose="02040603050505030304" pitchFamily="18" charset="77"/>
              </a:rPr>
              <a:t>fake</a:t>
            </a:r>
            <a:r>
              <a:rPr lang="it-IT" sz="5500" i="1" dirty="0">
                <a:solidFill>
                  <a:srgbClr val="CCC937"/>
                </a:solidFill>
                <a:latin typeface="Calisto MT" panose="02040603050505030304" pitchFamily="18" charset="77"/>
              </a:rPr>
              <a:t> new (quasi senza leggerle), </a:t>
            </a:r>
            <a:r>
              <a:rPr lang="it-IT" sz="5500" dirty="0">
                <a:solidFill>
                  <a:srgbClr val="CCC937"/>
                </a:solidFill>
                <a:latin typeface="Calisto MT" panose="02040603050505030304" pitchFamily="18" charset="77"/>
              </a:rPr>
              <a:t>Trieste, EUT, 2019)</a:t>
            </a:r>
          </a:p>
        </p:txBody>
      </p:sp>
    </p:spTree>
    <p:extLst>
      <p:ext uri="{BB962C8B-B14F-4D97-AF65-F5344CB8AC3E}">
        <p14:creationId xmlns:p14="http://schemas.microsoft.com/office/powerpoint/2010/main" val="14418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846138"/>
            <a:ext cx="7765322" cy="4566554"/>
          </a:xfrm>
        </p:spPr>
        <p:txBody>
          <a:bodyPr>
            <a:normAutofit fontScale="92500"/>
          </a:bodyPr>
          <a:lstStyle/>
          <a:p>
            <a:pPr marL="337500" lvl="1" indent="0" algn="ctr">
              <a:buNone/>
            </a:pPr>
            <a:r>
              <a:rPr lang="it-IT" sz="6000" dirty="0" err="1">
                <a:solidFill>
                  <a:srgbClr val="CCC937"/>
                </a:solidFill>
                <a:latin typeface="Calisto MT" panose="02040603050505030304" pitchFamily="18" charset="77"/>
              </a:rPr>
              <a:t>Fake</a:t>
            </a:r>
            <a:r>
              <a:rPr lang="it-IT" sz="6000" dirty="0">
                <a:solidFill>
                  <a:srgbClr val="CCC937"/>
                </a:solidFill>
                <a:latin typeface="Calisto MT" panose="02040603050505030304" pitchFamily="18" charset="77"/>
              </a:rPr>
              <a:t> news</a:t>
            </a:r>
            <a:r>
              <a:rPr lang="it-IT" sz="5000" dirty="0">
                <a:solidFill>
                  <a:srgbClr val="CCC937"/>
                </a:solidFill>
                <a:latin typeface="Calisto MT" panose="02040603050505030304" pitchFamily="18" charset="77"/>
              </a:rPr>
              <a:t>:</a:t>
            </a:r>
          </a:p>
          <a:p>
            <a:pPr marL="337500" lvl="1" indent="0" algn="ctr">
              <a:buNone/>
            </a:pPr>
            <a:r>
              <a:rPr lang="it-IT" sz="5000" dirty="0">
                <a:solidFill>
                  <a:srgbClr val="CCC937"/>
                </a:solidFill>
                <a:latin typeface="Calisto MT" panose="02040603050505030304" pitchFamily="18" charset="77"/>
              </a:rPr>
              <a:t>«notizie false, con particolare riferimento a quelle diffuse mediante la Rete.»</a:t>
            </a:r>
          </a:p>
          <a:p>
            <a:pPr marL="337500" lvl="1" indent="0" algn="ctr">
              <a:buNone/>
            </a:pPr>
            <a:r>
              <a:rPr lang="it-IT" sz="3500" dirty="0">
                <a:solidFill>
                  <a:srgbClr val="CCC937"/>
                </a:solidFill>
                <a:latin typeface="Calisto MT" panose="02040603050505030304" pitchFamily="18" charset="77"/>
              </a:rPr>
              <a:t> (Dizionario Treccani)</a:t>
            </a:r>
          </a:p>
          <a:p>
            <a:pPr marL="337500" lvl="1" indent="0" algn="ctr">
              <a:buNone/>
            </a:pP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marL="337500" lvl="1" indent="0" algn="ctr">
              <a:buNone/>
            </a:pP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61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66260" y="1417638"/>
            <a:ext cx="7765322" cy="4566554"/>
          </a:xfrm>
        </p:spPr>
        <p:txBody>
          <a:bodyPr>
            <a:normAutofit fontScale="70000" lnSpcReduction="20000"/>
          </a:bodyPr>
          <a:lstStyle/>
          <a:p>
            <a:pPr marL="337500" lvl="1" indent="0" algn="ctr">
              <a:buNone/>
            </a:pPr>
            <a:r>
              <a:rPr lang="it-IT" sz="7700" dirty="0">
                <a:solidFill>
                  <a:srgbClr val="CCC937"/>
                </a:solidFill>
                <a:latin typeface="Calisto MT" panose="02040603050505030304" pitchFamily="18" charset="77"/>
              </a:rPr>
              <a:t>Post verità:</a:t>
            </a:r>
          </a:p>
          <a:p>
            <a:pPr marL="337500" lvl="1" indent="0" algn="ctr">
              <a:buNone/>
            </a:pPr>
            <a:r>
              <a:rPr lang="it-IT" sz="5000" dirty="0">
                <a:solidFill>
                  <a:srgbClr val="CCC937"/>
                </a:solidFill>
                <a:latin typeface="Calisto MT" panose="02040603050505030304" pitchFamily="18" charset="77"/>
              </a:rPr>
              <a:t>«argomentazione caratterizzata da un forte appello all’emotività, che basandosi su credenze diffuse e non su fatti verificati tende a essere accettata come veritiera, influenzando l’opinione pubblica».</a:t>
            </a:r>
          </a:p>
          <a:p>
            <a:pPr marL="337500" lvl="1" indent="0" algn="ctr">
              <a:buNone/>
            </a:pPr>
            <a:r>
              <a:rPr lang="it-IT" sz="3500" dirty="0">
                <a:solidFill>
                  <a:srgbClr val="CCC937"/>
                </a:solidFill>
                <a:latin typeface="Calisto MT" panose="02040603050505030304" pitchFamily="18" charset="77"/>
              </a:rPr>
              <a:t> (Dizionario Treccani)</a:t>
            </a:r>
          </a:p>
          <a:p>
            <a:pPr marL="337500" lvl="1" indent="0" algn="ctr">
              <a:buNone/>
            </a:pPr>
            <a:r>
              <a:rPr lang="it-IT" sz="3100" dirty="0">
                <a:solidFill>
                  <a:srgbClr val="CCC937"/>
                </a:solidFill>
                <a:latin typeface="Calisto MT" panose="02040603050505030304" pitchFamily="18" charset="77"/>
              </a:rPr>
              <a:t>(es. caccia alle streghe)</a:t>
            </a:r>
          </a:p>
          <a:p>
            <a:pPr marL="337500" lvl="1" indent="0" algn="ctr">
              <a:buNone/>
            </a:pP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marL="337500" lvl="1" indent="0" algn="ctr">
              <a:buNone/>
            </a:pP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8512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08791" y="1241416"/>
            <a:ext cx="7765322" cy="4566554"/>
          </a:xfrm>
        </p:spPr>
        <p:txBody>
          <a:bodyPr>
            <a:normAutofit fontScale="85000" lnSpcReduction="20000"/>
          </a:bodyPr>
          <a:lstStyle/>
          <a:p>
            <a:pPr marL="337500" lvl="1" indent="0" algn="ctr">
              <a:buNone/>
            </a:pPr>
            <a:r>
              <a:rPr lang="it-IT" sz="6500" dirty="0">
                <a:solidFill>
                  <a:srgbClr val="CCC937"/>
                </a:solidFill>
                <a:latin typeface="Calisto MT" panose="02040603050505030304" pitchFamily="18" charset="77"/>
              </a:rPr>
              <a:t>Disinformazione:</a:t>
            </a:r>
          </a:p>
          <a:p>
            <a:pPr marL="337500" lvl="1" indent="0" algn="ctr">
              <a:buNone/>
            </a:pPr>
            <a:r>
              <a:rPr lang="it-IT" sz="5000" dirty="0">
                <a:solidFill>
                  <a:srgbClr val="CCC937"/>
                </a:solidFill>
                <a:latin typeface="Calisto MT" panose="02040603050505030304" pitchFamily="18" charset="77"/>
              </a:rPr>
              <a:t>«diffusione intenzionale di notizie  o informazioni inesatte o distorte allo scopo di </a:t>
            </a:r>
            <a:r>
              <a:rPr lang="it-IT" sz="5000" dirty="0" err="1">
                <a:solidFill>
                  <a:srgbClr val="CCC937"/>
                </a:solidFill>
                <a:latin typeface="Calisto MT" panose="02040603050505030304" pitchFamily="18" charset="77"/>
              </a:rPr>
              <a:t>inlfuenzare</a:t>
            </a:r>
            <a:r>
              <a:rPr lang="it-IT" sz="5000" dirty="0">
                <a:solidFill>
                  <a:srgbClr val="CCC937"/>
                </a:solidFill>
                <a:latin typeface="Calisto MT" panose="02040603050505030304" pitchFamily="18" charset="77"/>
              </a:rPr>
              <a:t> le </a:t>
            </a:r>
            <a:r>
              <a:rPr lang="it-IT" sz="5000" dirty="0" err="1">
                <a:solidFill>
                  <a:srgbClr val="CCC937"/>
                </a:solidFill>
                <a:latin typeface="Calisto MT" panose="02040603050505030304" pitchFamily="18" charset="77"/>
              </a:rPr>
              <a:t>azionie</a:t>
            </a:r>
            <a:r>
              <a:rPr lang="it-IT" sz="5000" dirty="0">
                <a:solidFill>
                  <a:srgbClr val="CCC937"/>
                </a:solidFill>
                <a:latin typeface="Calisto MT" panose="02040603050505030304" pitchFamily="18" charset="77"/>
              </a:rPr>
              <a:t> le scelte di qualcuno».</a:t>
            </a:r>
          </a:p>
          <a:p>
            <a:pPr marL="337500" lvl="1" indent="0" algn="ctr">
              <a:buNone/>
            </a:pPr>
            <a:r>
              <a:rPr lang="it-IT" sz="3500" dirty="0">
                <a:solidFill>
                  <a:srgbClr val="CCC937"/>
                </a:solidFill>
                <a:latin typeface="Calisto MT" panose="02040603050505030304" pitchFamily="18" charset="77"/>
              </a:rPr>
              <a:t> (Dizionario Treccani)</a:t>
            </a:r>
          </a:p>
          <a:p>
            <a:pPr marL="337500" lvl="1" indent="0" algn="ctr">
              <a:buNone/>
            </a:pPr>
            <a:r>
              <a:rPr lang="it-IT" dirty="0">
                <a:solidFill>
                  <a:srgbClr val="CCC937"/>
                </a:solidFill>
                <a:latin typeface="Calisto MT" panose="02040603050505030304" pitchFamily="18" charset="77"/>
              </a:rPr>
              <a:t>(es. Eumene di Cardia)</a:t>
            </a:r>
          </a:p>
          <a:p>
            <a:pPr marL="337500" lvl="1" indent="0" algn="ctr">
              <a:buNone/>
            </a:pP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marL="337500" lvl="1" indent="0" algn="ctr">
              <a:buNone/>
            </a:pP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683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6163F3-83AC-6E49-BE83-B7733D42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D033D13-1B7E-F24D-AD4B-AA8FE5CEC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47" y="325821"/>
            <a:ext cx="4474660" cy="6324378"/>
          </a:xfrm>
        </p:spPr>
      </p:pic>
    </p:spTree>
    <p:extLst>
      <p:ext uri="{BB962C8B-B14F-4D97-AF65-F5344CB8AC3E}">
        <p14:creationId xmlns:p14="http://schemas.microsoft.com/office/powerpoint/2010/main" val="30335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FA90EB-592D-7243-A310-57E4197E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94F6B4D-35A6-574E-94D7-751384B98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53" y="267336"/>
            <a:ext cx="3551602" cy="6323327"/>
          </a:xfrm>
        </p:spPr>
      </p:pic>
    </p:spTree>
    <p:extLst>
      <p:ext uri="{BB962C8B-B14F-4D97-AF65-F5344CB8AC3E}">
        <p14:creationId xmlns:p14="http://schemas.microsoft.com/office/powerpoint/2010/main" val="8163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84" y="423334"/>
            <a:ext cx="7947377" cy="5960533"/>
          </a:xfrm>
        </p:spPr>
      </p:pic>
    </p:spTree>
    <p:extLst>
      <p:ext uri="{BB962C8B-B14F-4D97-AF65-F5344CB8AC3E}">
        <p14:creationId xmlns:p14="http://schemas.microsoft.com/office/powerpoint/2010/main" val="73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5B028C-20CB-B743-B292-F02647BB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B64F57-37DF-6C42-8E6D-51C254DF0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4" y="2489452"/>
            <a:ext cx="10982744" cy="4058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it-IT" sz="8800" dirty="0">
                <a:solidFill>
                  <a:srgbClr val="CCC937"/>
                </a:solidFill>
              </a:rPr>
              <a:t>Information </a:t>
            </a:r>
            <a:r>
              <a:rPr lang="it-IT" sz="8800" dirty="0" err="1">
                <a:solidFill>
                  <a:srgbClr val="CCC937"/>
                </a:solidFill>
              </a:rPr>
              <a:t>pollution</a:t>
            </a:r>
            <a:endParaRPr lang="it-IT" sz="8800" dirty="0">
              <a:solidFill>
                <a:srgbClr val="CCC9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6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C488E2-E793-4142-A4FF-EAE66E46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F1CC73-C741-674B-931C-75FAB977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42" y="1155329"/>
            <a:ext cx="10353762" cy="4058751"/>
          </a:xfrm>
        </p:spPr>
        <p:txBody>
          <a:bodyPr>
            <a:normAutofit fontScale="70000" lnSpcReduction="20000"/>
          </a:bodyPr>
          <a:lstStyle/>
          <a:p>
            <a:pPr marL="36900" indent="0" algn="ctr">
              <a:buNone/>
            </a:pPr>
            <a:r>
              <a:rPr lang="it-IT" sz="4000" dirty="0" err="1">
                <a:solidFill>
                  <a:srgbClr val="CCC937"/>
                </a:solidFill>
              </a:rPr>
              <a:t>Maybe</a:t>
            </a:r>
            <a:r>
              <a:rPr lang="it-IT" sz="4000" dirty="0">
                <a:solidFill>
                  <a:srgbClr val="CCC937"/>
                </a:solidFill>
              </a:rPr>
              <a:t> </a:t>
            </a:r>
            <a:r>
              <a:rPr lang="it-IT" sz="4000" dirty="0" err="1">
                <a:solidFill>
                  <a:srgbClr val="CCC937"/>
                </a:solidFill>
              </a:rPr>
              <a:t>better</a:t>
            </a:r>
            <a:r>
              <a:rPr lang="it-IT" sz="4000" dirty="0">
                <a:solidFill>
                  <a:srgbClr val="CCC937"/>
                </a:solidFill>
              </a:rPr>
              <a:t> </a:t>
            </a:r>
            <a:r>
              <a:rPr lang="it-IT" sz="4000" dirty="0" err="1">
                <a:solidFill>
                  <a:srgbClr val="CCC937"/>
                </a:solidFill>
              </a:rPr>
              <a:t>classification</a:t>
            </a:r>
            <a:r>
              <a:rPr lang="it-IT" sz="4000" dirty="0">
                <a:solidFill>
                  <a:srgbClr val="CCC937"/>
                </a:solidFill>
              </a:rPr>
              <a:t> </a:t>
            </a:r>
            <a:r>
              <a:rPr lang="it-IT" sz="4000" dirty="0" err="1">
                <a:solidFill>
                  <a:srgbClr val="CCC937"/>
                </a:solidFill>
              </a:rPr>
              <a:t>is</a:t>
            </a:r>
            <a:r>
              <a:rPr lang="it-IT" sz="4000" dirty="0">
                <a:solidFill>
                  <a:srgbClr val="CCC937"/>
                </a:solidFill>
              </a:rPr>
              <a:t>:</a:t>
            </a:r>
          </a:p>
          <a:p>
            <a:pPr marL="36900" indent="0" algn="ctr">
              <a:buNone/>
            </a:pPr>
            <a:endParaRPr lang="it-IT" sz="4000" dirty="0">
              <a:solidFill>
                <a:srgbClr val="CCC937"/>
              </a:solidFill>
            </a:endParaRPr>
          </a:p>
          <a:p>
            <a:pPr marL="36900" indent="0" algn="ctr">
              <a:buNone/>
            </a:pPr>
            <a:r>
              <a:rPr lang="it-IT" sz="8800" dirty="0" err="1">
                <a:solidFill>
                  <a:srgbClr val="CCC937"/>
                </a:solidFill>
              </a:rPr>
              <a:t>Misinformation</a:t>
            </a:r>
            <a:endParaRPr lang="it-IT" sz="8800" dirty="0">
              <a:solidFill>
                <a:srgbClr val="CCC937"/>
              </a:solidFill>
            </a:endParaRPr>
          </a:p>
          <a:p>
            <a:pPr marL="36900" indent="0" algn="ctr">
              <a:buNone/>
            </a:pPr>
            <a:r>
              <a:rPr lang="it-IT" sz="8800" dirty="0" err="1">
                <a:solidFill>
                  <a:srgbClr val="CCC937"/>
                </a:solidFill>
              </a:rPr>
              <a:t>Disinformation</a:t>
            </a:r>
            <a:endParaRPr lang="it-IT" sz="8800" dirty="0">
              <a:solidFill>
                <a:srgbClr val="CCC937"/>
              </a:solidFill>
            </a:endParaRPr>
          </a:p>
          <a:p>
            <a:pPr marL="36900" indent="0" algn="ctr">
              <a:buNone/>
            </a:pPr>
            <a:r>
              <a:rPr lang="it-IT" sz="8800" dirty="0" err="1">
                <a:solidFill>
                  <a:srgbClr val="CCC937"/>
                </a:solidFill>
              </a:rPr>
              <a:t>Malinformation</a:t>
            </a:r>
            <a:r>
              <a:rPr lang="it-IT" sz="8800" dirty="0">
                <a:solidFill>
                  <a:srgbClr val="CCC9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511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D0B765-2B5F-1642-B7C8-BC69C841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9A3D093-23FB-264D-B769-98419D8CB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34" y="93303"/>
            <a:ext cx="8647476" cy="6671393"/>
          </a:xfrm>
        </p:spPr>
      </p:pic>
    </p:spTree>
    <p:extLst>
      <p:ext uri="{BB962C8B-B14F-4D97-AF65-F5344CB8AC3E}">
        <p14:creationId xmlns:p14="http://schemas.microsoft.com/office/powerpoint/2010/main" val="209241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CE78E-E0C7-114D-B15B-5F331F1E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2957489-2E26-884F-A4DC-85C261AC5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7" y="515006"/>
            <a:ext cx="10524657" cy="5827987"/>
          </a:xfrm>
        </p:spPr>
      </p:pic>
    </p:spTree>
    <p:extLst>
      <p:ext uri="{BB962C8B-B14F-4D97-AF65-F5344CB8AC3E}">
        <p14:creationId xmlns:p14="http://schemas.microsoft.com/office/powerpoint/2010/main" val="13492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906D9-ABDE-414B-B666-E8C8D48B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543C52A-A5FD-3940-95C0-EE2C053C8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0" y="454574"/>
            <a:ext cx="10912071" cy="6138040"/>
          </a:xfrm>
        </p:spPr>
      </p:pic>
    </p:spTree>
    <p:extLst>
      <p:ext uri="{BB962C8B-B14F-4D97-AF65-F5344CB8AC3E}">
        <p14:creationId xmlns:p14="http://schemas.microsoft.com/office/powerpoint/2010/main" val="42927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E441B6-18DA-AB41-A3BC-22180248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E19DB13-900C-1748-B6D6-967DC21CD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1" y="367740"/>
            <a:ext cx="10884478" cy="6122519"/>
          </a:xfrm>
        </p:spPr>
      </p:pic>
    </p:spTree>
    <p:extLst>
      <p:ext uri="{BB962C8B-B14F-4D97-AF65-F5344CB8AC3E}">
        <p14:creationId xmlns:p14="http://schemas.microsoft.com/office/powerpoint/2010/main" val="77536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D93F37-376F-F047-9586-C522B1A8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B44943-DD3A-024C-AB5B-F40F137B8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11" y="143733"/>
            <a:ext cx="4645572" cy="6570533"/>
          </a:xfrm>
        </p:spPr>
      </p:pic>
    </p:spTree>
    <p:extLst>
      <p:ext uri="{BB962C8B-B14F-4D97-AF65-F5344CB8AC3E}">
        <p14:creationId xmlns:p14="http://schemas.microsoft.com/office/powerpoint/2010/main" val="31929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BBF708-C2E7-814B-8182-1973B2C72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A53F778-E9CC-2447-B808-010AD9140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0" y="609600"/>
            <a:ext cx="10812987" cy="5663945"/>
          </a:xfrm>
        </p:spPr>
      </p:pic>
    </p:spTree>
    <p:extLst>
      <p:ext uri="{BB962C8B-B14F-4D97-AF65-F5344CB8AC3E}">
        <p14:creationId xmlns:p14="http://schemas.microsoft.com/office/powerpoint/2010/main" val="414727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0C68B1-44DC-E840-8D6A-425F5037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F8510DD-5045-F946-A661-EBC254CB1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47" y="147144"/>
            <a:ext cx="4879428" cy="6505904"/>
          </a:xfrm>
        </p:spPr>
      </p:pic>
    </p:spTree>
    <p:extLst>
      <p:ext uri="{BB962C8B-B14F-4D97-AF65-F5344CB8AC3E}">
        <p14:creationId xmlns:p14="http://schemas.microsoft.com/office/powerpoint/2010/main" val="32278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2B7FAA-F290-4344-AAA3-5F63A4EB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781A8B9-A883-F94E-A8B3-72898D48F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61" y="189186"/>
            <a:ext cx="4771697" cy="6610239"/>
          </a:xfrm>
        </p:spPr>
      </p:pic>
    </p:spTree>
    <p:extLst>
      <p:ext uri="{BB962C8B-B14F-4D97-AF65-F5344CB8AC3E}">
        <p14:creationId xmlns:p14="http://schemas.microsoft.com/office/powerpoint/2010/main" val="323042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95" y="372535"/>
            <a:ext cx="8331200" cy="6248400"/>
          </a:xfrm>
        </p:spPr>
      </p:pic>
    </p:spTree>
    <p:extLst>
      <p:ext uri="{BB962C8B-B14F-4D97-AF65-F5344CB8AC3E}">
        <p14:creationId xmlns:p14="http://schemas.microsoft.com/office/powerpoint/2010/main" val="49628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C3DB36-A4B9-C543-AA7E-E5C24487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6D72B713-1E8A-974F-B915-C5C5082F3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55" y="365234"/>
            <a:ext cx="8600042" cy="6127531"/>
          </a:xfrm>
        </p:spPr>
      </p:pic>
    </p:spTree>
    <p:extLst>
      <p:ext uri="{BB962C8B-B14F-4D97-AF65-F5344CB8AC3E}">
        <p14:creationId xmlns:p14="http://schemas.microsoft.com/office/powerpoint/2010/main" val="13535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8A8043-44F5-CE42-AAB4-5770B7AB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2309264-70AF-634B-83C0-837A7E538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40" y="123880"/>
            <a:ext cx="4192120" cy="6550189"/>
          </a:xfrm>
        </p:spPr>
      </p:pic>
    </p:spTree>
    <p:extLst>
      <p:ext uri="{BB962C8B-B14F-4D97-AF65-F5344CB8AC3E}">
        <p14:creationId xmlns:p14="http://schemas.microsoft.com/office/powerpoint/2010/main" val="310973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64F2F6-B60D-FE42-92D5-BB7CF191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99677EF-E151-D84D-BF20-52AEF2DE1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90" y="259009"/>
            <a:ext cx="8898219" cy="6339982"/>
          </a:xfrm>
        </p:spPr>
      </p:pic>
    </p:spTree>
    <p:extLst>
      <p:ext uri="{BB962C8B-B14F-4D97-AF65-F5344CB8AC3E}">
        <p14:creationId xmlns:p14="http://schemas.microsoft.com/office/powerpoint/2010/main" val="38002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984912"/>
            <a:ext cx="7765322" cy="3044063"/>
          </a:xfrm>
        </p:spPr>
        <p:txBody>
          <a:bodyPr>
            <a:normAutofit/>
          </a:bodyPr>
          <a:lstStyle/>
          <a:p>
            <a:pPr marL="337500" lvl="1" indent="0" algn="ctr">
              <a:buNone/>
            </a:pPr>
            <a:r>
              <a:rPr lang="it-IT" sz="4000" dirty="0">
                <a:solidFill>
                  <a:srgbClr val="CCC937"/>
                </a:solidFill>
                <a:latin typeface="Calisto MT" panose="02040603050505030304" pitchFamily="18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Preside ateo</a:t>
            </a: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marL="337500" lvl="1" indent="0" algn="ctr">
              <a:buNone/>
            </a:pPr>
            <a:r>
              <a:rPr lang="it-IT" sz="4000" dirty="0">
                <a:solidFill>
                  <a:srgbClr val="CCC937"/>
                </a:solidFill>
                <a:latin typeface="Calisto MT" panose="02040603050505030304" pitchFamily="18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Obiezione di coscienza</a:t>
            </a: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marL="337500" lvl="1" indent="0" algn="ctr">
              <a:buNone/>
            </a:pPr>
            <a:r>
              <a:rPr lang="it-IT" sz="4000" dirty="0">
                <a:solidFill>
                  <a:srgbClr val="CCC937"/>
                </a:solidFill>
                <a:latin typeface="Calisto MT" panose="02040603050505030304" pitchFamily="18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Immigrati ospitati</a:t>
            </a: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marL="337500" lvl="1" indent="0" algn="ctr">
              <a:buNone/>
            </a:pP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marL="337500" lvl="1" indent="0" algn="ctr">
              <a:buNone/>
            </a:pPr>
            <a:endParaRPr lang="it-IT" sz="6600" dirty="0">
              <a:solidFill>
                <a:srgbClr val="CCC9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7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8376" y="882656"/>
            <a:ext cx="3535940" cy="919657"/>
          </a:xfrm>
          <a:prstGeom prst="rect">
            <a:avLst/>
          </a:prstGeom>
        </p:spPr>
        <p:txBody>
          <a:bodyPr vert="horz" wrap="square" lIns="0" tIns="7793" rIns="0" bIns="0" rtlCol="0">
            <a:spAutoFit/>
          </a:bodyPr>
          <a:lstStyle/>
          <a:p>
            <a:pPr algn="ctr">
              <a:spcBef>
                <a:spcPts val="61"/>
              </a:spcBef>
            </a:pPr>
            <a:r>
              <a:rPr sz="750" b="1" spc="153" dirty="0">
                <a:latin typeface="Calibri"/>
                <a:cs typeface="Calibri"/>
              </a:rPr>
              <a:t>ON</a:t>
            </a:r>
            <a:r>
              <a:rPr sz="750" b="1" spc="187" dirty="0">
                <a:latin typeface="Calibri"/>
                <a:cs typeface="Calibri"/>
              </a:rPr>
              <a:t> </a:t>
            </a:r>
            <a:r>
              <a:rPr sz="750" b="1" spc="147" dirty="0">
                <a:latin typeface="Calibri"/>
                <a:cs typeface="Calibri"/>
              </a:rPr>
              <a:t>EINSTEIN’S</a:t>
            </a:r>
            <a:r>
              <a:rPr sz="750" b="1" spc="191" dirty="0">
                <a:latin typeface="Calibri"/>
                <a:cs typeface="Calibri"/>
              </a:rPr>
              <a:t> </a:t>
            </a:r>
            <a:r>
              <a:rPr sz="750" b="1" spc="194" dirty="0">
                <a:latin typeface="Calibri"/>
                <a:cs typeface="Calibri"/>
              </a:rPr>
              <a:t>CONJECTURE</a:t>
            </a:r>
            <a:endParaRPr sz="750">
              <a:latin typeface="Calibri"/>
              <a:cs typeface="Calibri"/>
            </a:endParaRPr>
          </a:p>
          <a:p>
            <a:pPr>
              <a:spcBef>
                <a:spcPts val="24"/>
              </a:spcBef>
            </a:pPr>
            <a:endParaRPr sz="1023">
              <a:latin typeface="Calibri"/>
              <a:cs typeface="Calibri"/>
            </a:endParaRPr>
          </a:p>
          <a:p>
            <a:pPr marL="921736"/>
            <a:r>
              <a:rPr sz="614" spc="34" dirty="0">
                <a:latin typeface="Calibri"/>
                <a:cs typeface="Calibri"/>
              </a:rPr>
              <a:t>M.</a:t>
            </a:r>
            <a:r>
              <a:rPr sz="614" spc="65" dirty="0">
                <a:latin typeface="Calibri"/>
                <a:cs typeface="Calibri"/>
              </a:rPr>
              <a:t> </a:t>
            </a:r>
            <a:r>
              <a:rPr sz="614" spc="99" dirty="0">
                <a:latin typeface="Calibri"/>
                <a:cs typeface="Calibri"/>
              </a:rPr>
              <a:t>CASELLI,</a:t>
            </a:r>
            <a:r>
              <a:rPr sz="614" spc="68" dirty="0">
                <a:latin typeface="Calibri"/>
                <a:cs typeface="Calibri"/>
              </a:rPr>
              <a:t> </a:t>
            </a:r>
            <a:r>
              <a:rPr sz="614" spc="72" dirty="0">
                <a:latin typeface="Calibri"/>
                <a:cs typeface="Calibri"/>
              </a:rPr>
              <a:t>F.</a:t>
            </a:r>
            <a:r>
              <a:rPr sz="614" spc="65" dirty="0">
                <a:latin typeface="Calibri"/>
                <a:cs typeface="Calibri"/>
              </a:rPr>
              <a:t> </a:t>
            </a:r>
            <a:r>
              <a:rPr sz="614" spc="102" dirty="0">
                <a:latin typeface="Calibri"/>
                <a:cs typeface="Calibri"/>
              </a:rPr>
              <a:t>BERGOGLIO</a:t>
            </a:r>
            <a:r>
              <a:rPr sz="614" spc="68" dirty="0">
                <a:latin typeface="Calibri"/>
                <a:cs typeface="Calibri"/>
              </a:rPr>
              <a:t> </a:t>
            </a:r>
            <a:r>
              <a:rPr sz="614" spc="95" dirty="0">
                <a:latin typeface="Calibri"/>
                <a:cs typeface="Calibri"/>
              </a:rPr>
              <a:t>AND</a:t>
            </a:r>
            <a:r>
              <a:rPr sz="614" spc="65" dirty="0">
                <a:latin typeface="Calibri"/>
                <a:cs typeface="Calibri"/>
              </a:rPr>
              <a:t> A.</a:t>
            </a:r>
            <a:r>
              <a:rPr sz="614" spc="68" dirty="0">
                <a:latin typeface="Calibri"/>
                <a:cs typeface="Calibri"/>
              </a:rPr>
              <a:t> </a:t>
            </a:r>
            <a:r>
              <a:rPr sz="614" spc="85" dirty="0">
                <a:latin typeface="Calibri"/>
                <a:cs typeface="Calibri"/>
              </a:rPr>
              <a:t>TOSSI</a:t>
            </a:r>
            <a:endParaRPr sz="614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614">
              <a:latin typeface="Calibri"/>
              <a:cs typeface="Calibri"/>
            </a:endParaRPr>
          </a:p>
          <a:p>
            <a:pPr marL="51953" marR="46758" algn="just">
              <a:lnSpc>
                <a:spcPct val="103200"/>
              </a:lnSpc>
              <a:spcBef>
                <a:spcPts val="467"/>
              </a:spcBef>
            </a:pPr>
            <a:r>
              <a:rPr sz="614" spc="139" dirty="0">
                <a:latin typeface="Calibri"/>
                <a:cs typeface="Calibri"/>
              </a:rPr>
              <a:t>A</a:t>
            </a:r>
            <a:r>
              <a:rPr sz="614" cap="small" spc="95" dirty="0">
                <a:latin typeface="Calibri"/>
                <a:cs typeface="Calibri"/>
              </a:rPr>
              <a:t>bstr</a:t>
            </a:r>
            <a:r>
              <a:rPr sz="614" cap="small" spc="92" dirty="0">
                <a:latin typeface="Calibri"/>
                <a:cs typeface="Calibri"/>
              </a:rPr>
              <a:t>a</a:t>
            </a:r>
            <a:r>
              <a:rPr sz="614" cap="small" spc="116" dirty="0">
                <a:latin typeface="Calibri"/>
                <a:cs typeface="Calibri"/>
              </a:rPr>
              <a:t>ct</a:t>
            </a:r>
            <a:r>
              <a:rPr sz="614" spc="37" dirty="0">
                <a:latin typeface="Calibri"/>
                <a:cs typeface="Calibri"/>
              </a:rPr>
              <a:t>.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58" dirty="0">
                <a:latin typeface="Calibri"/>
                <a:cs typeface="Calibri"/>
              </a:rPr>
              <a:t> </a:t>
            </a:r>
            <a:r>
              <a:rPr sz="614" spc="48" dirty="0">
                <a:latin typeface="Calibri"/>
                <a:cs typeface="Calibri"/>
              </a:rPr>
              <a:t>Let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0" dirty="0">
                <a:latin typeface="Calibri"/>
                <a:cs typeface="Calibri"/>
              </a:rPr>
              <a:t> </a:t>
            </a:r>
            <a:r>
              <a:rPr sz="614" spc="-14" dirty="0">
                <a:latin typeface="Calibri"/>
                <a:cs typeface="Calibri"/>
              </a:rPr>
              <a:t>Φ</a:t>
            </a:r>
            <a:r>
              <a:rPr sz="614" i="1" spc="107" baseline="37037" dirty="0">
                <a:latin typeface="Arial"/>
                <a:cs typeface="Arial"/>
              </a:rPr>
              <a:t>′′</a:t>
            </a:r>
            <a:r>
              <a:rPr sz="614" i="1" baseline="37037" dirty="0">
                <a:latin typeface="Arial"/>
                <a:cs typeface="Arial"/>
              </a:rPr>
              <a:t>  </a:t>
            </a:r>
            <a:r>
              <a:rPr sz="614" i="1" spc="-71" baseline="37037" dirty="0">
                <a:latin typeface="Arial"/>
                <a:cs typeface="Arial"/>
              </a:rPr>
              <a:t> </a:t>
            </a:r>
            <a:r>
              <a:rPr sz="614" spc="41" dirty="0">
                <a:latin typeface="Calibri"/>
                <a:cs typeface="Calibri"/>
              </a:rPr>
              <a:t>b</a:t>
            </a:r>
            <a:r>
              <a:rPr sz="614" spc="-27" dirty="0">
                <a:latin typeface="Calibri"/>
                <a:cs typeface="Calibri"/>
              </a:rPr>
              <a:t>e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0" dirty="0">
                <a:latin typeface="Calibri"/>
                <a:cs typeface="Calibri"/>
              </a:rPr>
              <a:t> </a:t>
            </a:r>
            <a:r>
              <a:rPr sz="614" spc="17" dirty="0">
                <a:latin typeface="Calibri"/>
                <a:cs typeface="Calibri"/>
              </a:rPr>
              <a:t>a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0" dirty="0">
                <a:latin typeface="Calibri"/>
                <a:cs typeface="Calibri"/>
              </a:rPr>
              <a:t> </a:t>
            </a:r>
            <a:r>
              <a:rPr sz="614" spc="14" dirty="0">
                <a:latin typeface="Calibri"/>
                <a:cs typeface="Calibri"/>
              </a:rPr>
              <a:t>m</a:t>
            </a:r>
            <a:r>
              <a:rPr sz="614" spc="31" dirty="0">
                <a:latin typeface="Calibri"/>
                <a:cs typeface="Calibri"/>
              </a:rPr>
              <a:t>ultiplicati</a:t>
            </a:r>
            <a:r>
              <a:rPr sz="614" spc="20" dirty="0">
                <a:latin typeface="Calibri"/>
                <a:cs typeface="Calibri"/>
              </a:rPr>
              <a:t>v</a:t>
            </a:r>
            <a:r>
              <a:rPr sz="614" spc="-27" dirty="0">
                <a:latin typeface="Calibri"/>
                <a:cs typeface="Calibri"/>
              </a:rPr>
              <a:t>e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0" dirty="0">
                <a:latin typeface="Calibri"/>
                <a:cs typeface="Calibri"/>
              </a:rPr>
              <a:t> </a:t>
            </a:r>
            <a:r>
              <a:rPr sz="614" spc="24" dirty="0">
                <a:latin typeface="Calibri"/>
                <a:cs typeface="Calibri"/>
              </a:rPr>
              <a:t>probabili</a:t>
            </a:r>
            <a:r>
              <a:rPr sz="614" dirty="0">
                <a:latin typeface="Calibri"/>
                <a:cs typeface="Calibri"/>
              </a:rPr>
              <a:t>t</a:t>
            </a:r>
            <a:r>
              <a:rPr sz="614" spc="51" dirty="0">
                <a:latin typeface="Calibri"/>
                <a:cs typeface="Calibri"/>
              </a:rPr>
              <a:t>y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0" dirty="0">
                <a:latin typeface="Calibri"/>
                <a:cs typeface="Calibri"/>
              </a:rPr>
              <a:t> </a:t>
            </a:r>
            <a:r>
              <a:rPr sz="614" spc="10" dirty="0">
                <a:latin typeface="Calibri"/>
                <a:cs typeface="Calibri"/>
              </a:rPr>
              <a:t>space.</a:t>
            </a:r>
            <a:r>
              <a:rPr sz="614" dirty="0">
                <a:latin typeface="Calibri"/>
                <a:cs typeface="Calibri"/>
              </a:rPr>
              <a:t>  </a:t>
            </a:r>
            <a:r>
              <a:rPr sz="614" spc="10" dirty="0">
                <a:latin typeface="Calibri"/>
                <a:cs typeface="Calibri"/>
              </a:rPr>
              <a:t> </a:t>
            </a:r>
            <a:r>
              <a:rPr sz="614" spc="58" dirty="0">
                <a:latin typeface="Calibri"/>
                <a:cs typeface="Calibri"/>
              </a:rPr>
              <a:t>W.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0" dirty="0">
                <a:latin typeface="Calibri"/>
                <a:cs typeface="Calibri"/>
              </a:rPr>
              <a:t> </a:t>
            </a:r>
            <a:r>
              <a:rPr sz="614" spc="27" dirty="0">
                <a:latin typeface="Calibri"/>
                <a:cs typeface="Calibri"/>
              </a:rPr>
              <a:t>Wilson’s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0" dirty="0">
                <a:latin typeface="Calibri"/>
                <a:cs typeface="Calibri"/>
              </a:rPr>
              <a:t> </a:t>
            </a:r>
            <a:r>
              <a:rPr sz="614" spc="10" dirty="0">
                <a:latin typeface="Calibri"/>
                <a:cs typeface="Calibri"/>
              </a:rPr>
              <a:t>exte</a:t>
            </a:r>
            <a:r>
              <a:rPr sz="614" spc="14" dirty="0">
                <a:latin typeface="Calibri"/>
                <a:cs typeface="Calibri"/>
              </a:rPr>
              <a:t>nsion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0" dirty="0">
                <a:latin typeface="Calibri"/>
                <a:cs typeface="Calibri"/>
              </a:rPr>
              <a:t> </a:t>
            </a:r>
            <a:r>
              <a:rPr sz="614" spc="-3" dirty="0">
                <a:latin typeface="Calibri"/>
                <a:cs typeface="Calibri"/>
              </a:rPr>
              <a:t>of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0" dirty="0">
                <a:latin typeface="Calibri"/>
                <a:cs typeface="Calibri"/>
              </a:rPr>
              <a:t> </a:t>
            </a:r>
            <a:r>
              <a:rPr sz="614" spc="10" dirty="0">
                <a:latin typeface="Calibri"/>
                <a:cs typeface="Calibri"/>
              </a:rPr>
              <a:t>fields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0" dirty="0">
                <a:latin typeface="Calibri"/>
                <a:cs typeface="Calibri"/>
              </a:rPr>
              <a:t> </a:t>
            </a:r>
            <a:r>
              <a:rPr sz="614" spc="-3" dirty="0">
                <a:latin typeface="Calibri"/>
                <a:cs typeface="Calibri"/>
              </a:rPr>
              <a:t>w</a:t>
            </a:r>
            <a:r>
              <a:rPr sz="614" spc="14" dirty="0">
                <a:latin typeface="Calibri"/>
                <a:cs typeface="Calibri"/>
              </a:rPr>
              <a:t>a</a:t>
            </a:r>
            <a:r>
              <a:rPr sz="614" spc="7" dirty="0">
                <a:latin typeface="Calibri"/>
                <a:cs typeface="Calibri"/>
              </a:rPr>
              <a:t>s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0" dirty="0">
                <a:latin typeface="Calibri"/>
                <a:cs typeface="Calibri"/>
              </a:rPr>
              <a:t> </a:t>
            </a:r>
            <a:r>
              <a:rPr sz="614" spc="14" dirty="0">
                <a:latin typeface="Calibri"/>
                <a:cs typeface="Calibri"/>
              </a:rPr>
              <a:t>a </a:t>
            </a:r>
            <a:r>
              <a:rPr sz="614" spc="10" dirty="0">
                <a:latin typeface="Calibri"/>
                <a:cs typeface="Calibri"/>
              </a:rPr>
              <a:t>milestone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4" dirty="0">
                <a:latin typeface="Calibri"/>
                <a:cs typeface="Calibri"/>
              </a:rPr>
              <a:t> </a:t>
            </a:r>
            <a:r>
              <a:rPr sz="614" spc="27" dirty="0">
                <a:latin typeface="Calibri"/>
                <a:cs typeface="Calibri"/>
              </a:rPr>
              <a:t>in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4" dirty="0">
                <a:latin typeface="Calibri"/>
                <a:cs typeface="Calibri"/>
              </a:rPr>
              <a:t> </a:t>
            </a:r>
            <a:r>
              <a:rPr sz="614" spc="34" dirty="0">
                <a:latin typeface="Calibri"/>
                <a:cs typeface="Calibri"/>
              </a:rPr>
              <a:t>ad</a:t>
            </a:r>
            <a:r>
              <a:rPr sz="614" spc="-7" dirty="0">
                <a:latin typeface="Calibri"/>
                <a:cs typeface="Calibri"/>
              </a:rPr>
              <a:t>v</a:t>
            </a:r>
            <a:r>
              <a:rPr sz="614" spc="10" dirty="0">
                <a:latin typeface="Calibri"/>
                <a:cs typeface="Calibri"/>
              </a:rPr>
              <a:t>anced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4" dirty="0">
                <a:latin typeface="Calibri"/>
                <a:cs typeface="Calibri"/>
              </a:rPr>
              <a:t> </a:t>
            </a:r>
            <a:r>
              <a:rPr sz="614" spc="14" dirty="0">
                <a:latin typeface="Calibri"/>
                <a:cs typeface="Calibri"/>
              </a:rPr>
              <a:t>m</a:t>
            </a:r>
            <a:r>
              <a:rPr sz="614" spc="24" dirty="0">
                <a:latin typeface="Calibri"/>
                <a:cs typeface="Calibri"/>
              </a:rPr>
              <a:t>o</a:t>
            </a:r>
            <a:r>
              <a:rPr sz="614" spc="10" dirty="0">
                <a:latin typeface="Calibri"/>
                <a:cs typeface="Calibri"/>
              </a:rPr>
              <a:t>del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4" dirty="0">
                <a:latin typeface="Calibri"/>
                <a:cs typeface="Calibri"/>
              </a:rPr>
              <a:t> </a:t>
            </a:r>
            <a:r>
              <a:rPr sz="614" spc="17" dirty="0">
                <a:latin typeface="Calibri"/>
                <a:cs typeface="Calibri"/>
              </a:rPr>
              <a:t>theor</a:t>
            </a:r>
            <a:r>
              <a:rPr sz="614" spc="-37" dirty="0">
                <a:latin typeface="Calibri"/>
                <a:cs typeface="Calibri"/>
              </a:rPr>
              <a:t>y</a:t>
            </a:r>
            <a:r>
              <a:rPr sz="614" spc="17" dirty="0">
                <a:latin typeface="Calibri"/>
                <a:cs typeface="Calibri"/>
              </a:rPr>
              <a:t>.</a:t>
            </a:r>
            <a:r>
              <a:rPr sz="614" dirty="0">
                <a:latin typeface="Calibri"/>
                <a:cs typeface="Calibri"/>
              </a:rPr>
              <a:t>   </a:t>
            </a:r>
            <a:r>
              <a:rPr sz="614" spc="44" dirty="0">
                <a:latin typeface="Calibri"/>
                <a:cs typeface="Calibri"/>
              </a:rPr>
              <a:t>W</a:t>
            </a:r>
            <a:r>
              <a:rPr sz="614" spc="-27" dirty="0">
                <a:latin typeface="Calibri"/>
                <a:cs typeface="Calibri"/>
              </a:rPr>
              <a:t>e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4" dirty="0">
                <a:latin typeface="Calibri"/>
                <a:cs typeface="Calibri"/>
              </a:rPr>
              <a:t> </a:t>
            </a:r>
            <a:r>
              <a:rPr sz="614" spc="7" dirty="0">
                <a:latin typeface="Calibri"/>
                <a:cs typeface="Calibri"/>
              </a:rPr>
              <a:t>sh</a:t>
            </a:r>
            <a:r>
              <a:rPr sz="614" spc="-14" dirty="0">
                <a:latin typeface="Calibri"/>
                <a:cs typeface="Calibri"/>
              </a:rPr>
              <a:t>o</a:t>
            </a:r>
            <a:r>
              <a:rPr sz="614" spc="14" dirty="0">
                <a:latin typeface="Calibri"/>
                <a:cs typeface="Calibri"/>
              </a:rPr>
              <a:t>w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4" dirty="0">
                <a:latin typeface="Calibri"/>
                <a:cs typeface="Calibri"/>
              </a:rPr>
              <a:t> </a:t>
            </a:r>
            <a:r>
              <a:rPr sz="614" spc="27" dirty="0">
                <a:latin typeface="Calibri"/>
                <a:cs typeface="Calibri"/>
              </a:rPr>
              <a:t>that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4" dirty="0">
                <a:latin typeface="Calibri"/>
                <a:cs typeface="Calibri"/>
              </a:rPr>
              <a:t> </a:t>
            </a:r>
            <a:r>
              <a:rPr sz="614" i="1" spc="139" dirty="0">
                <a:latin typeface="Calibri"/>
                <a:cs typeface="Calibri"/>
              </a:rPr>
              <a:t>S</a:t>
            </a:r>
            <a:r>
              <a:rPr sz="614" i="1" spc="107" baseline="37037" dirty="0">
                <a:latin typeface="Arial"/>
                <a:cs typeface="Arial"/>
              </a:rPr>
              <a:t>′′</a:t>
            </a:r>
            <a:r>
              <a:rPr sz="614" i="1" baseline="37037" dirty="0">
                <a:latin typeface="Arial"/>
                <a:cs typeface="Arial"/>
              </a:rPr>
              <a:t>  </a:t>
            </a:r>
            <a:r>
              <a:rPr sz="614" i="1" spc="-87" baseline="37037" dirty="0">
                <a:latin typeface="Arial"/>
                <a:cs typeface="Arial"/>
              </a:rPr>
              <a:t> </a:t>
            </a:r>
            <a:r>
              <a:rPr sz="614" spc="181" dirty="0">
                <a:latin typeface="Calibri"/>
                <a:cs typeface="Calibri"/>
              </a:rPr>
              <a:t>=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7" dirty="0">
                <a:latin typeface="Calibri"/>
                <a:cs typeface="Calibri"/>
              </a:rPr>
              <a:t> </a:t>
            </a:r>
            <a:r>
              <a:rPr sz="614" spc="10" dirty="0">
                <a:latin typeface="Calibri"/>
                <a:cs typeface="Calibri"/>
              </a:rPr>
              <a:t>0.</a:t>
            </a:r>
            <a:r>
              <a:rPr sz="614" dirty="0">
                <a:latin typeface="Calibri"/>
                <a:cs typeface="Calibri"/>
              </a:rPr>
              <a:t>   </a:t>
            </a:r>
            <a:r>
              <a:rPr sz="614" spc="48" dirty="0">
                <a:latin typeface="Calibri"/>
                <a:cs typeface="Calibri"/>
              </a:rPr>
              <a:t>In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4" dirty="0">
                <a:latin typeface="Calibri"/>
                <a:cs typeface="Calibri"/>
              </a:rPr>
              <a:t> </a:t>
            </a:r>
            <a:r>
              <a:rPr sz="614" dirty="0">
                <a:latin typeface="Calibri"/>
                <a:cs typeface="Calibri"/>
              </a:rPr>
              <a:t>[25, </a:t>
            </a:r>
            <a:r>
              <a:rPr sz="614" spc="-24" dirty="0">
                <a:latin typeface="Calibri"/>
                <a:cs typeface="Calibri"/>
              </a:rPr>
              <a:t> </a:t>
            </a:r>
            <a:r>
              <a:rPr sz="614" dirty="0">
                <a:latin typeface="Calibri"/>
                <a:cs typeface="Calibri"/>
              </a:rPr>
              <a:t>9], </a:t>
            </a:r>
            <a:r>
              <a:rPr sz="614" spc="-10" dirty="0">
                <a:latin typeface="Calibri"/>
                <a:cs typeface="Calibri"/>
              </a:rPr>
              <a:t> </a:t>
            </a:r>
            <a:r>
              <a:rPr sz="614" spc="10" dirty="0">
                <a:latin typeface="Calibri"/>
                <a:cs typeface="Calibri"/>
              </a:rPr>
              <a:t>the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4" dirty="0">
                <a:latin typeface="Calibri"/>
                <a:cs typeface="Calibri"/>
              </a:rPr>
              <a:t> </a:t>
            </a:r>
            <a:r>
              <a:rPr sz="614" spc="17" dirty="0">
                <a:latin typeface="Calibri"/>
                <a:cs typeface="Calibri"/>
              </a:rPr>
              <a:t>authors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4" dirty="0">
                <a:latin typeface="Calibri"/>
                <a:cs typeface="Calibri"/>
              </a:rPr>
              <a:t> </a:t>
            </a:r>
            <a:r>
              <a:rPr sz="614" spc="10" dirty="0">
                <a:latin typeface="Calibri"/>
                <a:cs typeface="Calibri"/>
              </a:rPr>
              <a:t>address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24" dirty="0">
                <a:latin typeface="Calibri"/>
                <a:cs typeface="Calibri"/>
              </a:rPr>
              <a:t> </a:t>
            </a:r>
            <a:r>
              <a:rPr sz="614" spc="10" dirty="0">
                <a:latin typeface="Calibri"/>
                <a:cs typeface="Calibri"/>
              </a:rPr>
              <a:t>the </a:t>
            </a:r>
            <a:r>
              <a:rPr sz="614" spc="27" dirty="0">
                <a:latin typeface="Calibri"/>
                <a:cs typeface="Calibri"/>
              </a:rPr>
              <a:t>splitting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48" dirty="0">
                <a:latin typeface="Calibri"/>
                <a:cs typeface="Calibri"/>
              </a:rPr>
              <a:t> </a:t>
            </a:r>
            <a:r>
              <a:rPr sz="614" spc="-3" dirty="0">
                <a:latin typeface="Calibri"/>
                <a:cs typeface="Calibri"/>
              </a:rPr>
              <a:t>of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48" dirty="0">
                <a:latin typeface="Calibri"/>
                <a:cs typeface="Calibri"/>
              </a:rPr>
              <a:t> </a:t>
            </a:r>
            <a:r>
              <a:rPr sz="614" spc="20" dirty="0">
                <a:latin typeface="Calibri"/>
                <a:cs typeface="Calibri"/>
              </a:rPr>
              <a:t>morphisms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48" dirty="0">
                <a:latin typeface="Calibri"/>
                <a:cs typeface="Calibri"/>
              </a:rPr>
              <a:t> </a:t>
            </a:r>
            <a:r>
              <a:rPr sz="614" spc="14" dirty="0">
                <a:latin typeface="Calibri"/>
                <a:cs typeface="Calibri"/>
              </a:rPr>
              <a:t>under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48" dirty="0">
                <a:latin typeface="Calibri"/>
                <a:cs typeface="Calibri"/>
              </a:rPr>
              <a:t> </a:t>
            </a:r>
            <a:r>
              <a:rPr sz="614" spc="10" dirty="0">
                <a:latin typeface="Calibri"/>
                <a:cs typeface="Calibri"/>
              </a:rPr>
              <a:t>the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48" dirty="0">
                <a:latin typeface="Calibri"/>
                <a:cs typeface="Calibri"/>
              </a:rPr>
              <a:t> </a:t>
            </a:r>
            <a:r>
              <a:rPr sz="614" spc="24" dirty="0">
                <a:latin typeface="Calibri"/>
                <a:cs typeface="Calibri"/>
              </a:rPr>
              <a:t>additional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48" dirty="0">
                <a:latin typeface="Calibri"/>
                <a:cs typeface="Calibri"/>
              </a:rPr>
              <a:t> </a:t>
            </a:r>
            <a:r>
              <a:rPr sz="614" spc="20" dirty="0">
                <a:latin typeface="Calibri"/>
                <a:cs typeface="Calibri"/>
              </a:rPr>
              <a:t>assumption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48" dirty="0">
                <a:latin typeface="Calibri"/>
                <a:cs typeface="Calibri"/>
              </a:rPr>
              <a:t> </a:t>
            </a:r>
            <a:r>
              <a:rPr sz="614" spc="27" dirty="0">
                <a:latin typeface="Calibri"/>
                <a:cs typeface="Calibri"/>
              </a:rPr>
              <a:t>that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51" dirty="0">
                <a:latin typeface="Calibri"/>
                <a:cs typeface="Calibri"/>
              </a:rPr>
              <a:t> </a:t>
            </a:r>
            <a:r>
              <a:rPr sz="614" i="1" spc="-34" dirty="0">
                <a:latin typeface="Calibri"/>
                <a:cs typeface="Calibri"/>
              </a:rPr>
              <a:t>θ</a:t>
            </a:r>
            <a:r>
              <a:rPr sz="614" spc="15" baseline="37037" dirty="0">
                <a:latin typeface="Verdana"/>
                <a:cs typeface="Verdana"/>
              </a:rPr>
              <a:t>(</a:t>
            </a:r>
            <a:r>
              <a:rPr sz="614" i="1" spc="179" baseline="37037" dirty="0">
                <a:latin typeface="Georgia"/>
                <a:cs typeface="Georgia"/>
              </a:rPr>
              <a:t>E</a:t>
            </a:r>
            <a:r>
              <a:rPr sz="614" spc="15" baseline="37037" dirty="0">
                <a:latin typeface="Verdana"/>
                <a:cs typeface="Verdana"/>
              </a:rPr>
              <a:t>)</a:t>
            </a:r>
            <a:r>
              <a:rPr sz="614" baseline="37037" dirty="0">
                <a:latin typeface="Verdana"/>
                <a:cs typeface="Verdana"/>
              </a:rPr>
              <a:t> </a:t>
            </a:r>
            <a:r>
              <a:rPr sz="614" spc="-66" baseline="37037" dirty="0">
                <a:latin typeface="Verdana"/>
                <a:cs typeface="Verdana"/>
              </a:rPr>
              <a:t> </a:t>
            </a:r>
            <a:r>
              <a:rPr sz="614" i="1" spc="-3" dirty="0">
                <a:latin typeface="Arial"/>
                <a:cs typeface="Arial"/>
              </a:rPr>
              <a:t>/</a:t>
            </a:r>
            <a:r>
              <a:rPr sz="614" spc="181" dirty="0">
                <a:latin typeface="Calibri"/>
                <a:cs typeface="Calibri"/>
              </a:rPr>
              <a:t>=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68" dirty="0">
                <a:latin typeface="Calibri"/>
                <a:cs typeface="Calibri"/>
              </a:rPr>
              <a:t> </a:t>
            </a:r>
            <a:r>
              <a:rPr sz="614" spc="24" dirty="0">
                <a:latin typeface="Calibri"/>
                <a:cs typeface="Calibri"/>
              </a:rPr>
              <a:t>r</a:t>
            </a:r>
            <a:r>
              <a:rPr sz="614" spc="17" dirty="0">
                <a:latin typeface="Calibri"/>
                <a:cs typeface="Calibri"/>
              </a:rPr>
              <a:t>.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65" dirty="0">
                <a:latin typeface="Calibri"/>
                <a:cs typeface="Calibri"/>
              </a:rPr>
              <a:t> </a:t>
            </a:r>
            <a:r>
              <a:rPr sz="614" spc="27" dirty="0">
                <a:latin typeface="Calibri"/>
                <a:cs typeface="Calibri"/>
              </a:rPr>
              <a:t>So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48" dirty="0">
                <a:latin typeface="Calibri"/>
                <a:cs typeface="Calibri"/>
              </a:rPr>
              <a:t> </a:t>
            </a:r>
            <a:r>
              <a:rPr sz="614" spc="10" dirty="0">
                <a:latin typeface="Calibri"/>
                <a:cs typeface="Calibri"/>
              </a:rPr>
              <a:t>the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48" dirty="0">
                <a:latin typeface="Calibri"/>
                <a:cs typeface="Calibri"/>
              </a:rPr>
              <a:t> </a:t>
            </a:r>
            <a:r>
              <a:rPr sz="614" spc="14" dirty="0">
                <a:latin typeface="Calibri"/>
                <a:cs typeface="Calibri"/>
              </a:rPr>
              <a:t>goal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48" dirty="0">
                <a:latin typeface="Calibri"/>
                <a:cs typeface="Calibri"/>
              </a:rPr>
              <a:t> </a:t>
            </a:r>
            <a:r>
              <a:rPr sz="614" spc="-3" dirty="0">
                <a:latin typeface="Calibri"/>
                <a:cs typeface="Calibri"/>
              </a:rPr>
              <a:t>of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48" dirty="0">
                <a:latin typeface="Calibri"/>
                <a:cs typeface="Calibri"/>
              </a:rPr>
              <a:t> </a:t>
            </a:r>
            <a:r>
              <a:rPr sz="614" spc="10" dirty="0">
                <a:latin typeface="Calibri"/>
                <a:cs typeface="Calibri"/>
              </a:rPr>
              <a:t>the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48" dirty="0">
                <a:latin typeface="Calibri"/>
                <a:cs typeface="Calibri"/>
              </a:rPr>
              <a:t> </a:t>
            </a:r>
            <a:r>
              <a:rPr sz="614" spc="-20" dirty="0">
                <a:latin typeface="Calibri"/>
                <a:cs typeface="Calibri"/>
              </a:rPr>
              <a:t>prese</a:t>
            </a:r>
            <a:r>
              <a:rPr sz="614" spc="-34" dirty="0">
                <a:latin typeface="Calibri"/>
                <a:cs typeface="Calibri"/>
              </a:rPr>
              <a:t>n</a:t>
            </a:r>
            <a:r>
              <a:rPr sz="614" spc="14" dirty="0">
                <a:latin typeface="Calibri"/>
                <a:cs typeface="Calibri"/>
              </a:rPr>
              <a:t>t</a:t>
            </a:r>
            <a:r>
              <a:rPr sz="614" spc="24" dirty="0">
                <a:latin typeface="Calibri"/>
                <a:cs typeface="Calibri"/>
              </a:rPr>
              <a:t> </a:t>
            </a:r>
            <a:r>
              <a:rPr sz="614" spc="20" dirty="0">
                <a:latin typeface="Calibri"/>
                <a:cs typeface="Calibri"/>
              </a:rPr>
              <a:t>pa</a:t>
            </a:r>
            <a:r>
              <a:rPr sz="614" spc="41" dirty="0">
                <a:latin typeface="Calibri"/>
                <a:cs typeface="Calibri"/>
              </a:rPr>
              <a:t>p</a:t>
            </a:r>
            <a:r>
              <a:rPr sz="614" dirty="0">
                <a:latin typeface="Calibri"/>
                <a:cs typeface="Calibri"/>
              </a:rPr>
              <a:t>er </a:t>
            </a:r>
            <a:r>
              <a:rPr sz="614" spc="-72" dirty="0">
                <a:latin typeface="Calibri"/>
                <a:cs typeface="Calibri"/>
              </a:rPr>
              <a:t> </a:t>
            </a:r>
            <a:r>
              <a:rPr sz="614" spc="20" dirty="0">
                <a:latin typeface="Calibri"/>
                <a:cs typeface="Calibri"/>
              </a:rPr>
              <a:t>is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68" dirty="0">
                <a:latin typeface="Calibri"/>
                <a:cs typeface="Calibri"/>
              </a:rPr>
              <a:t> </a:t>
            </a:r>
            <a:r>
              <a:rPr sz="614" spc="14" dirty="0">
                <a:latin typeface="Calibri"/>
                <a:cs typeface="Calibri"/>
              </a:rPr>
              <a:t>to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68" dirty="0">
                <a:latin typeface="Calibri"/>
                <a:cs typeface="Calibri"/>
              </a:rPr>
              <a:t> </a:t>
            </a:r>
            <a:r>
              <a:rPr sz="614" spc="14" dirty="0">
                <a:latin typeface="Calibri"/>
                <a:cs typeface="Calibri"/>
              </a:rPr>
              <a:t>descri</a:t>
            </a:r>
            <a:r>
              <a:rPr sz="614" spc="37" dirty="0">
                <a:latin typeface="Calibri"/>
                <a:cs typeface="Calibri"/>
              </a:rPr>
              <a:t>b</a:t>
            </a:r>
            <a:r>
              <a:rPr sz="614" spc="-27" dirty="0">
                <a:latin typeface="Calibri"/>
                <a:cs typeface="Calibri"/>
              </a:rPr>
              <a:t>e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72" dirty="0">
                <a:latin typeface="Calibri"/>
                <a:cs typeface="Calibri"/>
              </a:rPr>
              <a:t> </a:t>
            </a:r>
            <a:r>
              <a:rPr sz="614" spc="17" dirty="0">
                <a:latin typeface="Calibri"/>
                <a:cs typeface="Calibri"/>
              </a:rPr>
              <a:t>quasi-discretely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68" dirty="0">
                <a:latin typeface="Calibri"/>
                <a:cs typeface="Calibri"/>
              </a:rPr>
              <a:t> </a:t>
            </a:r>
            <a:r>
              <a:rPr sz="614" spc="44" dirty="0">
                <a:latin typeface="Calibri"/>
                <a:cs typeface="Calibri"/>
              </a:rPr>
              <a:t>Levi-Civita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-68" dirty="0">
                <a:latin typeface="Calibri"/>
                <a:cs typeface="Calibri"/>
              </a:rPr>
              <a:t> </a:t>
            </a:r>
            <a:r>
              <a:rPr sz="614" spc="17" dirty="0">
                <a:latin typeface="Calibri"/>
                <a:cs typeface="Calibri"/>
              </a:rPr>
              <a:t>functions.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97132" y="3009770"/>
            <a:ext cx="98714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67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" name="object 4"/>
          <p:cNvSpPr txBox="1"/>
          <p:nvPr/>
        </p:nvSpPr>
        <p:spPr>
          <a:xfrm>
            <a:off x="4052456" y="2045164"/>
            <a:ext cx="4087091" cy="1076489"/>
          </a:xfrm>
          <a:prstGeom prst="rect">
            <a:avLst/>
          </a:prstGeom>
        </p:spPr>
        <p:txBody>
          <a:bodyPr vert="horz" wrap="square" lIns="0" tIns="62778" rIns="0" bIns="0" rtlCol="0">
            <a:spAutoFit/>
          </a:bodyPr>
          <a:lstStyle/>
          <a:p>
            <a:pPr marL="1662068">
              <a:spcBef>
                <a:spcPts val="494"/>
              </a:spcBef>
            </a:pPr>
            <a:r>
              <a:rPr sz="750" spc="3" dirty="0">
                <a:latin typeface="Calibri"/>
                <a:cs typeface="Calibri"/>
              </a:rPr>
              <a:t>1. </a:t>
            </a:r>
            <a:r>
              <a:rPr sz="750" spc="31" dirty="0">
                <a:latin typeface="Calibri"/>
                <a:cs typeface="Calibri"/>
              </a:rPr>
              <a:t> </a:t>
            </a:r>
            <a:r>
              <a:rPr sz="750" spc="109" dirty="0">
                <a:latin typeface="Calibri"/>
                <a:cs typeface="Calibri"/>
              </a:rPr>
              <a:t>I</a:t>
            </a:r>
            <a:r>
              <a:rPr sz="750" cap="small" spc="106" dirty="0">
                <a:latin typeface="Calibri"/>
                <a:cs typeface="Calibri"/>
              </a:rPr>
              <a:t>nt</a:t>
            </a:r>
            <a:r>
              <a:rPr sz="750" cap="small" spc="82" dirty="0">
                <a:latin typeface="Calibri"/>
                <a:cs typeface="Calibri"/>
              </a:rPr>
              <a:t>roduction</a:t>
            </a:r>
            <a:endParaRPr sz="750">
              <a:latin typeface="Calibri"/>
              <a:cs typeface="Calibri"/>
            </a:endParaRPr>
          </a:p>
          <a:p>
            <a:pPr marL="17318" marR="12122" indent="103473" algn="just">
              <a:lnSpc>
                <a:spcPts val="886"/>
              </a:lnSpc>
              <a:spcBef>
                <a:spcPts val="464"/>
              </a:spcBef>
            </a:pPr>
            <a:r>
              <a:rPr sz="750" spc="14" dirty="0">
                <a:latin typeface="Calibri"/>
                <a:cs typeface="Calibri"/>
              </a:rPr>
              <a:t>Recent </a:t>
            </a:r>
            <a:r>
              <a:rPr sz="750" spc="3" dirty="0">
                <a:latin typeface="Calibri"/>
                <a:cs typeface="Calibri"/>
              </a:rPr>
              <a:t>interest </a:t>
            </a:r>
            <a:r>
              <a:rPr sz="750" spc="24" dirty="0">
                <a:latin typeface="Calibri"/>
                <a:cs typeface="Calibri"/>
              </a:rPr>
              <a:t>in </a:t>
            </a:r>
            <a:r>
              <a:rPr sz="750" spc="3" dirty="0">
                <a:latin typeface="Calibri"/>
                <a:cs typeface="Calibri"/>
              </a:rPr>
              <a:t>geometric equations </a:t>
            </a:r>
            <a:r>
              <a:rPr sz="750" spc="10" dirty="0">
                <a:latin typeface="Calibri"/>
                <a:cs typeface="Calibri"/>
              </a:rPr>
              <a:t>has </a:t>
            </a:r>
            <a:r>
              <a:rPr sz="750" spc="-7" dirty="0">
                <a:latin typeface="Calibri"/>
                <a:cs typeface="Calibri"/>
              </a:rPr>
              <a:t>centered </a:t>
            </a:r>
            <a:r>
              <a:rPr sz="750" spc="-3" dirty="0">
                <a:latin typeface="Calibri"/>
                <a:cs typeface="Calibri"/>
              </a:rPr>
              <a:t>on </a:t>
            </a:r>
            <a:r>
              <a:rPr sz="750" spc="17" dirty="0">
                <a:latin typeface="Calibri"/>
                <a:cs typeface="Calibri"/>
              </a:rPr>
              <a:t>classifying </a:t>
            </a:r>
            <a:r>
              <a:rPr sz="750" spc="10" dirty="0">
                <a:latin typeface="Calibri"/>
                <a:cs typeface="Calibri"/>
              </a:rPr>
              <a:t>almost </a:t>
            </a:r>
            <a:r>
              <a:rPr sz="750" spc="14" dirty="0">
                <a:latin typeface="Calibri"/>
                <a:cs typeface="Calibri"/>
              </a:rPr>
              <a:t>surely </a:t>
            </a:r>
            <a:r>
              <a:rPr sz="750" spc="17" dirty="0">
                <a:latin typeface="Calibri"/>
                <a:cs typeface="Calibri"/>
              </a:rPr>
              <a:t>additive </a:t>
            </a:r>
            <a:r>
              <a:rPr sz="750" spc="3" dirty="0">
                <a:latin typeface="Calibri"/>
                <a:cs typeface="Calibri"/>
              </a:rPr>
              <a:t>subsets. </a:t>
            </a:r>
            <a:r>
              <a:rPr sz="750" spc="7" dirty="0">
                <a:latin typeface="Calibri"/>
                <a:cs typeface="Calibri"/>
              </a:rPr>
              <a:t> </a:t>
            </a:r>
            <a:r>
              <a:rPr sz="750" spc="55" dirty="0">
                <a:latin typeface="Calibri"/>
                <a:cs typeface="Calibri"/>
              </a:rPr>
              <a:t>This </a:t>
            </a:r>
            <a:r>
              <a:rPr sz="750" spc="-7" dirty="0">
                <a:latin typeface="Calibri"/>
                <a:cs typeface="Calibri"/>
              </a:rPr>
              <a:t>leaves </a:t>
            </a:r>
            <a:r>
              <a:rPr sz="750" spc="-3" dirty="0">
                <a:latin typeface="Calibri"/>
                <a:cs typeface="Calibri"/>
              </a:rPr>
              <a:t>open </a:t>
            </a:r>
            <a:r>
              <a:rPr sz="750" dirty="0">
                <a:latin typeface="Calibri"/>
                <a:cs typeface="Calibri"/>
              </a:rPr>
              <a:t>the </a:t>
            </a:r>
            <a:r>
              <a:rPr sz="750" spc="3" dirty="0">
                <a:latin typeface="Calibri"/>
                <a:cs typeface="Calibri"/>
              </a:rPr>
              <a:t>question </a:t>
            </a:r>
            <a:r>
              <a:rPr sz="750" spc="-14" dirty="0">
                <a:latin typeface="Calibri"/>
                <a:cs typeface="Calibri"/>
              </a:rPr>
              <a:t>of </a:t>
            </a:r>
            <a:r>
              <a:rPr sz="750" spc="10" dirty="0">
                <a:latin typeface="Calibri"/>
                <a:cs typeface="Calibri"/>
              </a:rPr>
              <a:t>measurability. </a:t>
            </a:r>
            <a:r>
              <a:rPr sz="750" spc="123" dirty="0">
                <a:latin typeface="Calibri"/>
                <a:cs typeface="Calibri"/>
              </a:rPr>
              <a:t>A </a:t>
            </a:r>
            <a:r>
              <a:rPr sz="750" spc="3" dirty="0">
                <a:latin typeface="Calibri"/>
                <a:cs typeface="Calibri"/>
              </a:rPr>
              <a:t>useful </a:t>
            </a:r>
            <a:r>
              <a:rPr sz="750" spc="14" dirty="0">
                <a:latin typeface="Calibri"/>
                <a:cs typeface="Calibri"/>
              </a:rPr>
              <a:t>survey </a:t>
            </a:r>
            <a:r>
              <a:rPr sz="750" spc="-14" dirty="0">
                <a:latin typeface="Calibri"/>
                <a:cs typeface="Calibri"/>
              </a:rPr>
              <a:t>of </a:t>
            </a:r>
            <a:r>
              <a:rPr sz="750" dirty="0">
                <a:latin typeface="Calibri"/>
                <a:cs typeface="Calibri"/>
              </a:rPr>
              <a:t>the </a:t>
            </a:r>
            <a:r>
              <a:rPr sz="750" spc="17" dirty="0">
                <a:latin typeface="Calibri"/>
                <a:cs typeface="Calibri"/>
              </a:rPr>
              <a:t>subject </a:t>
            </a:r>
            <a:r>
              <a:rPr sz="750" spc="14" dirty="0">
                <a:latin typeface="Calibri"/>
                <a:cs typeface="Calibri"/>
              </a:rPr>
              <a:t>can </a:t>
            </a:r>
            <a:r>
              <a:rPr sz="750" spc="-3" dirty="0">
                <a:latin typeface="Calibri"/>
                <a:cs typeface="Calibri"/>
              </a:rPr>
              <a:t>be </a:t>
            </a:r>
            <a:r>
              <a:rPr sz="750" spc="3" dirty="0">
                <a:latin typeface="Calibri"/>
                <a:cs typeface="Calibri"/>
              </a:rPr>
              <a:t>found </a:t>
            </a:r>
            <a:r>
              <a:rPr sz="750" spc="24" dirty="0">
                <a:latin typeface="Calibri"/>
                <a:cs typeface="Calibri"/>
              </a:rPr>
              <a:t>in </a:t>
            </a:r>
            <a:r>
              <a:rPr sz="750" spc="-10" dirty="0">
                <a:latin typeface="Calibri"/>
                <a:cs typeface="Calibri"/>
              </a:rPr>
              <a:t>[18]. 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spc="55" dirty="0">
                <a:latin typeface="Calibri"/>
                <a:cs typeface="Calibri"/>
              </a:rPr>
              <a:t>This </a:t>
            </a:r>
            <a:r>
              <a:rPr sz="750" spc="-7" dirty="0">
                <a:latin typeface="Calibri"/>
                <a:cs typeface="Calibri"/>
              </a:rPr>
              <a:t>leaves </a:t>
            </a:r>
            <a:r>
              <a:rPr sz="750" spc="-3" dirty="0">
                <a:latin typeface="Calibri"/>
                <a:cs typeface="Calibri"/>
              </a:rPr>
              <a:t>open </a:t>
            </a:r>
            <a:r>
              <a:rPr sz="750" spc="3" dirty="0">
                <a:latin typeface="Calibri"/>
                <a:cs typeface="Calibri"/>
              </a:rPr>
              <a:t>the question </a:t>
            </a:r>
            <a:r>
              <a:rPr sz="750" spc="-14" dirty="0">
                <a:latin typeface="Calibri"/>
                <a:cs typeface="Calibri"/>
              </a:rPr>
              <a:t>of </a:t>
            </a:r>
            <a:r>
              <a:rPr sz="750" spc="10" dirty="0">
                <a:latin typeface="Calibri"/>
                <a:cs typeface="Calibri"/>
              </a:rPr>
              <a:t>reversibility. </a:t>
            </a:r>
            <a:r>
              <a:rPr sz="750" spc="7" dirty="0">
                <a:latin typeface="Calibri"/>
                <a:cs typeface="Calibri"/>
              </a:rPr>
              <a:t>Hence </a:t>
            </a:r>
            <a:r>
              <a:rPr sz="750" spc="3" dirty="0">
                <a:latin typeface="Calibri"/>
                <a:cs typeface="Calibri"/>
              </a:rPr>
              <a:t>the </a:t>
            </a:r>
            <a:r>
              <a:rPr sz="750" spc="14" dirty="0">
                <a:latin typeface="Calibri"/>
                <a:cs typeface="Calibri"/>
              </a:rPr>
              <a:t>groundbreaking </a:t>
            </a:r>
            <a:r>
              <a:rPr sz="750" spc="7" dirty="0">
                <a:latin typeface="Calibri"/>
                <a:cs typeface="Calibri"/>
              </a:rPr>
              <a:t>work </a:t>
            </a:r>
            <a:r>
              <a:rPr sz="750" spc="-14" dirty="0">
                <a:latin typeface="Calibri"/>
                <a:cs typeface="Calibri"/>
              </a:rPr>
              <a:t>of </a:t>
            </a:r>
            <a:r>
              <a:rPr sz="750" spc="34" dirty="0">
                <a:latin typeface="Calibri"/>
                <a:cs typeface="Calibri"/>
              </a:rPr>
              <a:t>P. </a:t>
            </a:r>
            <a:r>
              <a:rPr sz="750" spc="31" dirty="0">
                <a:latin typeface="Calibri"/>
                <a:cs typeface="Calibri"/>
              </a:rPr>
              <a:t>Taylor </a:t>
            </a:r>
            <a:r>
              <a:rPr sz="750" spc="-3" dirty="0">
                <a:latin typeface="Calibri"/>
                <a:cs typeface="Calibri"/>
              </a:rPr>
              <a:t>on </a:t>
            </a:r>
            <a:r>
              <a:rPr sz="750" spc="17" dirty="0">
                <a:latin typeface="Calibri"/>
                <a:cs typeface="Calibri"/>
              </a:rPr>
              <a:t>local 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domains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was</a:t>
            </a:r>
            <a:r>
              <a:rPr sz="750" spc="75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a</a:t>
            </a:r>
            <a:r>
              <a:rPr sz="750" spc="75" dirty="0">
                <a:latin typeface="Calibri"/>
                <a:cs typeface="Calibri"/>
              </a:rPr>
              <a:t> </a:t>
            </a:r>
            <a:r>
              <a:rPr sz="750" spc="24" dirty="0">
                <a:latin typeface="Calibri"/>
                <a:cs typeface="Calibri"/>
              </a:rPr>
              <a:t>major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advance.</a:t>
            </a:r>
            <a:r>
              <a:rPr sz="750" spc="160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Therefore</a:t>
            </a:r>
            <a:r>
              <a:rPr sz="750" spc="75" dirty="0">
                <a:latin typeface="Calibri"/>
                <a:cs typeface="Calibri"/>
              </a:rPr>
              <a:t> </a:t>
            </a:r>
            <a:r>
              <a:rPr sz="750" spc="20" dirty="0">
                <a:latin typeface="Calibri"/>
                <a:cs typeface="Calibri"/>
              </a:rPr>
              <a:t>this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reduces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the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results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-14" dirty="0">
                <a:latin typeface="Calibri"/>
                <a:cs typeface="Calibri"/>
              </a:rPr>
              <a:t>of</a:t>
            </a:r>
            <a:r>
              <a:rPr sz="750" spc="75" dirty="0">
                <a:latin typeface="Calibri"/>
                <a:cs typeface="Calibri"/>
              </a:rPr>
              <a:t> </a:t>
            </a:r>
            <a:r>
              <a:rPr sz="750" spc="-17" dirty="0">
                <a:latin typeface="Calibri"/>
                <a:cs typeface="Calibri"/>
              </a:rPr>
              <a:t>[10]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to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an</a:t>
            </a:r>
            <a:r>
              <a:rPr sz="750" spc="75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easy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exercise.</a:t>
            </a:r>
            <a:endParaRPr sz="750">
              <a:latin typeface="Calibri"/>
              <a:cs typeface="Calibri"/>
            </a:endParaRPr>
          </a:p>
          <a:p>
            <a:pPr marL="120791" algn="just">
              <a:lnSpc>
                <a:spcPts val="839"/>
              </a:lnSpc>
            </a:pPr>
            <a:r>
              <a:rPr sz="750" spc="37" dirty="0">
                <a:latin typeface="Calibri"/>
                <a:cs typeface="Calibri"/>
              </a:rPr>
              <a:t>Is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34" dirty="0">
                <a:latin typeface="Calibri"/>
                <a:cs typeface="Calibri"/>
              </a:rPr>
              <a:t>it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possible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to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construct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27" dirty="0">
                <a:latin typeface="Calibri"/>
                <a:cs typeface="Calibri"/>
              </a:rPr>
              <a:t>Cardano,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semi-uncountable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vectors?</a:t>
            </a:r>
            <a:r>
              <a:rPr sz="750" spc="164" dirty="0">
                <a:latin typeface="Calibri"/>
                <a:cs typeface="Calibri"/>
              </a:rPr>
              <a:t> </a:t>
            </a:r>
            <a:r>
              <a:rPr sz="750" spc="48" dirty="0">
                <a:latin typeface="Calibri"/>
                <a:cs typeface="Calibri"/>
              </a:rPr>
              <a:t>The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work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24" dirty="0">
                <a:latin typeface="Calibri"/>
                <a:cs typeface="Calibri"/>
              </a:rPr>
              <a:t>in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-20" dirty="0">
                <a:latin typeface="Calibri"/>
                <a:cs typeface="Calibri"/>
              </a:rPr>
              <a:t>[8]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20" dirty="0">
                <a:latin typeface="Calibri"/>
                <a:cs typeface="Calibri"/>
              </a:rPr>
              <a:t>did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not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consider</a:t>
            </a:r>
            <a:endParaRPr sz="750">
              <a:latin typeface="Calibri"/>
              <a:cs typeface="Calibri"/>
            </a:endParaRPr>
          </a:p>
          <a:p>
            <a:pPr marL="17318" algn="just">
              <a:lnSpc>
                <a:spcPts val="893"/>
              </a:lnSpc>
            </a:pPr>
            <a:r>
              <a:rPr sz="750" spc="3" dirty="0">
                <a:latin typeface="Calibri"/>
                <a:cs typeface="Calibri"/>
              </a:rPr>
              <a:t>the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commutative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case.  </a:t>
            </a:r>
            <a:r>
              <a:rPr sz="750" spc="58" dirty="0">
                <a:latin typeface="Calibri"/>
                <a:cs typeface="Calibri"/>
              </a:rPr>
              <a:t>It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is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well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known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24" dirty="0">
                <a:latin typeface="Calibri"/>
                <a:cs typeface="Calibri"/>
              </a:rPr>
              <a:t>that</a:t>
            </a:r>
            <a:endParaRPr sz="750">
              <a:latin typeface="Calibri"/>
              <a:cs typeface="Calibri"/>
            </a:endParaRPr>
          </a:p>
          <a:p>
            <a:pPr marL="857227">
              <a:spcBef>
                <a:spcPts val="333"/>
              </a:spcBef>
            </a:pPr>
            <a:r>
              <a:rPr sz="750" spc="17" dirty="0">
                <a:latin typeface="Calibri"/>
                <a:cs typeface="Calibri"/>
              </a:rPr>
              <a:t>sin</a:t>
            </a:r>
            <a:r>
              <a:rPr sz="818" spc="220" baseline="31250" dirty="0">
                <a:latin typeface="Cambria"/>
                <a:cs typeface="Cambria"/>
              </a:rPr>
              <a:t>−</a:t>
            </a:r>
            <a:r>
              <a:rPr sz="818" spc="15" baseline="31250" dirty="0">
                <a:latin typeface="Calibri"/>
                <a:cs typeface="Calibri"/>
              </a:rPr>
              <a:t>1</a:t>
            </a:r>
            <a:r>
              <a:rPr sz="818" spc="51" baseline="31250" dirty="0">
                <a:latin typeface="Calibri"/>
                <a:cs typeface="Calibri"/>
              </a:rPr>
              <a:t> </a:t>
            </a:r>
            <a:r>
              <a:rPr sz="1125" spc="153" baseline="45454" dirty="0">
                <a:latin typeface="Lucida Sans Unicode"/>
                <a:cs typeface="Lucida Sans Unicode"/>
              </a:rPr>
              <a:t> </a:t>
            </a:r>
            <a:r>
              <a:rPr sz="750" spc="-102" dirty="0">
                <a:latin typeface="Cambria"/>
                <a:cs typeface="Cambria"/>
              </a:rPr>
              <a:t>∅</a:t>
            </a:r>
            <a:r>
              <a:rPr sz="818" spc="220" baseline="31250" dirty="0">
                <a:latin typeface="Cambria"/>
                <a:cs typeface="Cambria"/>
              </a:rPr>
              <a:t>−</a:t>
            </a:r>
            <a:r>
              <a:rPr sz="818" spc="66" baseline="31250" dirty="0">
                <a:latin typeface="Calibri"/>
                <a:cs typeface="Calibri"/>
              </a:rPr>
              <a:t>2</a:t>
            </a:r>
            <a:r>
              <a:rPr sz="1125" spc="153" baseline="45454" dirty="0">
                <a:latin typeface="Lucida Sans Unicode"/>
                <a:cs typeface="Lucida Sans Unicode"/>
              </a:rPr>
              <a:t> </a:t>
            </a:r>
            <a:r>
              <a:rPr sz="1125" spc="-46" baseline="45454" dirty="0">
                <a:latin typeface="Lucida Sans Unicode"/>
                <a:cs typeface="Lucida Sans Unicode"/>
              </a:rPr>
              <a:t> </a:t>
            </a:r>
            <a:r>
              <a:rPr sz="750" spc="160" dirty="0">
                <a:latin typeface="Cambria"/>
                <a:cs typeface="Cambria"/>
              </a:rPr>
              <a:t>≤</a:t>
            </a:r>
            <a:r>
              <a:rPr sz="750" spc="41" dirty="0">
                <a:latin typeface="Cambria"/>
                <a:cs typeface="Cambria"/>
              </a:rPr>
              <a:t> </a:t>
            </a:r>
            <a:r>
              <a:rPr sz="750" spc="14" dirty="0">
                <a:latin typeface="Calibri"/>
                <a:cs typeface="Calibri"/>
              </a:rPr>
              <a:t>inf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i="1" spc="48" dirty="0">
                <a:latin typeface="Calibri"/>
                <a:cs typeface="Calibri"/>
              </a:rPr>
              <a:t>z</a:t>
            </a:r>
            <a:r>
              <a:rPr sz="750" i="1" spc="-14" dirty="0">
                <a:latin typeface="Calibri"/>
                <a:cs typeface="Calibri"/>
              </a:rPr>
              <a:t> </a:t>
            </a:r>
            <a:r>
              <a:rPr sz="1125" spc="153" baseline="45454" dirty="0">
                <a:latin typeface="Lucida Sans Unicode"/>
                <a:cs typeface="Lucida Sans Unicode"/>
              </a:rPr>
              <a:t> </a:t>
            </a:r>
            <a:r>
              <a:rPr sz="750" i="1" spc="109" dirty="0">
                <a:latin typeface="Calibri"/>
                <a:cs typeface="Calibri"/>
              </a:rPr>
              <a:t>P</a:t>
            </a:r>
            <a:r>
              <a:rPr sz="750" i="1" spc="17" dirty="0">
                <a:latin typeface="Calibri"/>
                <a:cs typeface="Calibri"/>
              </a:rPr>
              <a:t>,</a:t>
            </a:r>
            <a:r>
              <a:rPr sz="750" i="1" spc="-48" dirty="0">
                <a:latin typeface="Calibri"/>
                <a:cs typeface="Calibri"/>
              </a:rPr>
              <a:t> </a:t>
            </a:r>
            <a:r>
              <a:rPr sz="750" i="1" spc="14" dirty="0">
                <a:latin typeface="Calibri"/>
                <a:cs typeface="Calibri"/>
              </a:rPr>
              <a:t>.</a:t>
            </a:r>
            <a:r>
              <a:rPr sz="750" i="1" spc="-48" dirty="0">
                <a:latin typeface="Calibri"/>
                <a:cs typeface="Calibri"/>
              </a:rPr>
              <a:t> </a:t>
            </a:r>
            <a:r>
              <a:rPr sz="750" i="1" spc="14" dirty="0">
                <a:latin typeface="Calibri"/>
                <a:cs typeface="Calibri"/>
              </a:rPr>
              <a:t>.</a:t>
            </a:r>
            <a:r>
              <a:rPr sz="750" i="1" spc="-48" dirty="0">
                <a:latin typeface="Calibri"/>
                <a:cs typeface="Calibri"/>
              </a:rPr>
              <a:t> </a:t>
            </a:r>
            <a:r>
              <a:rPr sz="750" i="1" spc="14" dirty="0">
                <a:latin typeface="Calibri"/>
                <a:cs typeface="Calibri"/>
              </a:rPr>
              <a:t>.</a:t>
            </a:r>
            <a:r>
              <a:rPr sz="750" i="1" spc="-48" dirty="0">
                <a:latin typeface="Calibri"/>
                <a:cs typeface="Calibri"/>
              </a:rPr>
              <a:t> </a:t>
            </a:r>
            <a:r>
              <a:rPr sz="750" i="1" spc="17" dirty="0">
                <a:latin typeface="Calibri"/>
                <a:cs typeface="Calibri"/>
              </a:rPr>
              <a:t>,</a:t>
            </a:r>
            <a:r>
              <a:rPr sz="750" i="1" spc="-48" dirty="0">
                <a:latin typeface="Calibri"/>
                <a:cs typeface="Calibri"/>
              </a:rPr>
              <a:t> </a:t>
            </a:r>
            <a:r>
              <a:rPr sz="750" i="1" spc="89" dirty="0">
                <a:latin typeface="Calibri"/>
                <a:cs typeface="Calibri"/>
              </a:rPr>
              <a:t>P</a:t>
            </a:r>
            <a:r>
              <a:rPr sz="750" i="1" spc="-68" dirty="0">
                <a:latin typeface="Calibri"/>
                <a:cs typeface="Calibri"/>
              </a:rPr>
              <a:t> </a:t>
            </a:r>
            <a:r>
              <a:rPr sz="818" spc="66" baseline="31250" dirty="0">
                <a:latin typeface="Calibri"/>
                <a:cs typeface="Calibri"/>
              </a:rPr>
              <a:t>5</a:t>
            </a:r>
            <a:r>
              <a:rPr sz="1125" spc="153" baseline="45454" dirty="0">
                <a:latin typeface="Lucida Sans Unicode"/>
                <a:cs typeface="Lucida Sans Unicode"/>
              </a:rPr>
              <a:t> </a:t>
            </a:r>
            <a:r>
              <a:rPr sz="1125" spc="-112" baseline="45454" dirty="0">
                <a:latin typeface="Lucida Sans Unicode"/>
                <a:cs typeface="Lucida Sans Unicode"/>
              </a:rPr>
              <a:t> </a:t>
            </a:r>
            <a:r>
              <a:rPr sz="750" spc="51" dirty="0">
                <a:latin typeface="Cambria"/>
                <a:cs typeface="Cambria"/>
              </a:rPr>
              <a:t>∧</a:t>
            </a:r>
            <a:r>
              <a:rPr sz="750" dirty="0">
                <a:latin typeface="Cambria"/>
                <a:cs typeface="Cambria"/>
              </a:rPr>
              <a:t> </a:t>
            </a:r>
            <a:r>
              <a:rPr sz="750" spc="-7" dirty="0">
                <a:latin typeface="Cambria"/>
                <a:cs typeface="Cambria"/>
              </a:rPr>
              <a:t>·</a:t>
            </a:r>
            <a:r>
              <a:rPr sz="750" spc="-41" dirty="0">
                <a:latin typeface="Cambria"/>
                <a:cs typeface="Cambria"/>
              </a:rPr>
              <a:t> </a:t>
            </a:r>
            <a:r>
              <a:rPr sz="750" spc="-7" dirty="0">
                <a:latin typeface="Cambria"/>
                <a:cs typeface="Cambria"/>
              </a:rPr>
              <a:t>·</a:t>
            </a:r>
            <a:r>
              <a:rPr sz="750" spc="-44" dirty="0">
                <a:latin typeface="Cambria"/>
                <a:cs typeface="Cambria"/>
              </a:rPr>
              <a:t> </a:t>
            </a:r>
            <a:r>
              <a:rPr sz="750" spc="-7" dirty="0">
                <a:latin typeface="Cambria"/>
                <a:cs typeface="Cambria"/>
              </a:rPr>
              <a:t>·</a:t>
            </a:r>
            <a:r>
              <a:rPr sz="750" dirty="0">
                <a:latin typeface="Cambria"/>
                <a:cs typeface="Cambria"/>
              </a:rPr>
              <a:t> </a:t>
            </a:r>
            <a:r>
              <a:rPr sz="750" spc="160" dirty="0">
                <a:latin typeface="Cambria"/>
                <a:cs typeface="Cambria"/>
              </a:rPr>
              <a:t>−</a:t>
            </a:r>
            <a:r>
              <a:rPr sz="750" dirty="0">
                <a:latin typeface="Cambria"/>
                <a:cs typeface="Cambria"/>
              </a:rPr>
              <a:t> </a:t>
            </a:r>
            <a:r>
              <a:rPr sz="750" spc="7" dirty="0">
                <a:latin typeface="Cambria"/>
                <a:cs typeface="Cambria"/>
              </a:rPr>
              <a:t>ℵ</a:t>
            </a:r>
            <a:r>
              <a:rPr sz="818" spc="15" baseline="-10416" dirty="0">
                <a:latin typeface="Calibri"/>
                <a:cs typeface="Calibri"/>
              </a:rPr>
              <a:t>0</a:t>
            </a:r>
            <a:endParaRPr sz="818" baseline="-10416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2360" y="3124702"/>
            <a:ext cx="90920" cy="92175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>
              <a:spcBef>
                <a:spcPts val="65"/>
              </a:spcBef>
            </a:pPr>
            <a:r>
              <a:rPr sz="545" spc="112" dirty="0">
                <a:latin typeface="Cambria"/>
                <a:cs typeface="Cambria"/>
              </a:rPr>
              <a:t>∞</a:t>
            </a:r>
            <a:endParaRPr sz="545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6541" y="3127595"/>
            <a:ext cx="113867" cy="123285"/>
          </a:xfrm>
          <a:prstGeom prst="rect">
            <a:avLst/>
          </a:prstGeom>
        </p:spPr>
        <p:txBody>
          <a:bodyPr vert="horz" wrap="square" lIns="0" tIns="7793" rIns="0" bIns="0" rtlCol="0">
            <a:spAutoFit/>
          </a:bodyPr>
          <a:lstStyle/>
          <a:p>
            <a:pPr marL="8659">
              <a:spcBef>
                <a:spcPts val="61"/>
              </a:spcBef>
            </a:pPr>
            <a:r>
              <a:rPr sz="750" spc="-269" dirty="0">
                <a:latin typeface="Lucida Sans Unicode"/>
                <a:cs typeface="Lucida Sans Unicode"/>
              </a:rPr>
              <a:t>\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1516" y="3356108"/>
            <a:ext cx="312593" cy="92175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5977">
              <a:spcBef>
                <a:spcPts val="65"/>
              </a:spcBef>
            </a:pPr>
            <a:r>
              <a:rPr sz="545" i="1" spc="130" dirty="0">
                <a:latin typeface="Calibri"/>
                <a:cs typeface="Calibri"/>
              </a:rPr>
              <a:t>j</a:t>
            </a:r>
            <a:r>
              <a:rPr sz="614" spc="194" baseline="-13888" dirty="0">
                <a:latin typeface="Verdana"/>
                <a:cs typeface="Verdana"/>
              </a:rPr>
              <a:t>Γ</a:t>
            </a:r>
            <a:r>
              <a:rPr sz="545" spc="130" dirty="0">
                <a:latin typeface="Calibri"/>
                <a:cs typeface="Calibri"/>
              </a:rPr>
              <a:t>=</a:t>
            </a:r>
            <a:r>
              <a:rPr sz="545" spc="130" dirty="0">
                <a:latin typeface="Cambria"/>
                <a:cs typeface="Cambria"/>
              </a:rPr>
              <a:t>−∞</a:t>
            </a:r>
            <a:endParaRPr sz="545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64955" y="3088758"/>
            <a:ext cx="70139" cy="123285"/>
          </a:xfrm>
          <a:prstGeom prst="rect">
            <a:avLst/>
          </a:prstGeom>
        </p:spPr>
        <p:txBody>
          <a:bodyPr vert="horz" wrap="square" lIns="0" tIns="7793" rIns="0" bIns="0" rtlCol="0">
            <a:spAutoFit/>
          </a:bodyPr>
          <a:lstStyle/>
          <a:p>
            <a:pPr marL="8659">
              <a:spcBef>
                <a:spcPts val="61"/>
              </a:spcBef>
            </a:pPr>
            <a:r>
              <a:rPr sz="750" spc="-24" dirty="0">
                <a:latin typeface="Lucida Sans Unicode"/>
                <a:cs typeface="Lucida Sans Unicode"/>
              </a:rPr>
              <a:t>∫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7428" y="3328442"/>
            <a:ext cx="77498" cy="92175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>
              <a:spcBef>
                <a:spcPts val="65"/>
              </a:spcBef>
            </a:pPr>
            <a:r>
              <a:rPr sz="545" i="1" spc="133" dirty="0">
                <a:latin typeface="Calibri"/>
                <a:cs typeface="Calibri"/>
              </a:rPr>
              <a:t>H</a:t>
            </a:r>
            <a:endParaRPr sz="545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71805" y="3217338"/>
            <a:ext cx="1944832" cy="123285"/>
          </a:xfrm>
          <a:prstGeom prst="rect">
            <a:avLst/>
          </a:prstGeom>
        </p:spPr>
        <p:txBody>
          <a:bodyPr vert="horz" wrap="square" lIns="0" tIns="7793" rIns="0" bIns="0" rtlCol="0">
            <a:spAutoFit/>
          </a:bodyPr>
          <a:lstStyle/>
          <a:p>
            <a:pPr marL="25977">
              <a:spcBef>
                <a:spcPts val="61"/>
              </a:spcBef>
              <a:tabLst>
                <a:tab pos="539447" algn="l"/>
              </a:tabLst>
            </a:pPr>
            <a:r>
              <a:rPr sz="750" spc="160" dirty="0">
                <a:latin typeface="Cambria"/>
                <a:cs typeface="Cambria"/>
              </a:rPr>
              <a:t>≤	</a:t>
            </a:r>
            <a:r>
              <a:rPr sz="750" i="1" spc="283" dirty="0">
                <a:latin typeface="Calibri"/>
                <a:cs typeface="Calibri"/>
              </a:rPr>
              <a:t>X</a:t>
            </a:r>
            <a:r>
              <a:rPr sz="818" spc="220" baseline="31250" dirty="0">
                <a:latin typeface="Cambria"/>
                <a:cs typeface="Cambria"/>
              </a:rPr>
              <a:t>−</a:t>
            </a:r>
            <a:r>
              <a:rPr sz="818" spc="15" baseline="31250" dirty="0">
                <a:latin typeface="Calibri"/>
                <a:cs typeface="Calibri"/>
              </a:rPr>
              <a:t>1</a:t>
            </a:r>
            <a:r>
              <a:rPr sz="818" spc="51" baseline="31250" dirty="0">
                <a:latin typeface="Calibri"/>
                <a:cs typeface="Calibri"/>
              </a:rPr>
              <a:t> </a:t>
            </a:r>
            <a:r>
              <a:rPr sz="750" spc="37" dirty="0">
                <a:latin typeface="Calibri"/>
                <a:cs typeface="Calibri"/>
              </a:rPr>
              <a:t>(1)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i="1" spc="68" dirty="0">
                <a:latin typeface="Calibri"/>
                <a:cs typeface="Calibri"/>
              </a:rPr>
              <a:t>dl</a:t>
            </a:r>
            <a:r>
              <a:rPr sz="750" i="1" spc="-7" dirty="0">
                <a:latin typeface="Calibri"/>
                <a:cs typeface="Calibri"/>
              </a:rPr>
              <a:t> </a:t>
            </a:r>
            <a:r>
              <a:rPr sz="750" spc="160" dirty="0">
                <a:latin typeface="Cambria"/>
                <a:cs typeface="Cambria"/>
              </a:rPr>
              <a:t>±</a:t>
            </a:r>
            <a:r>
              <a:rPr sz="750" dirty="0">
                <a:latin typeface="Cambria"/>
                <a:cs typeface="Cambria"/>
              </a:rPr>
              <a:t> </a:t>
            </a:r>
            <a:r>
              <a:rPr sz="750" spc="-7" dirty="0">
                <a:latin typeface="Cambria"/>
                <a:cs typeface="Cambria"/>
              </a:rPr>
              <a:t>·</a:t>
            </a:r>
            <a:r>
              <a:rPr sz="750" spc="-41" dirty="0">
                <a:latin typeface="Cambria"/>
                <a:cs typeface="Cambria"/>
              </a:rPr>
              <a:t> </a:t>
            </a:r>
            <a:r>
              <a:rPr sz="750" spc="-7" dirty="0">
                <a:latin typeface="Cambria"/>
                <a:cs typeface="Cambria"/>
              </a:rPr>
              <a:t>·</a:t>
            </a:r>
            <a:r>
              <a:rPr sz="750" spc="-41" dirty="0">
                <a:latin typeface="Cambria"/>
                <a:cs typeface="Cambria"/>
              </a:rPr>
              <a:t> </a:t>
            </a:r>
            <a:r>
              <a:rPr sz="750" spc="-7" dirty="0">
                <a:latin typeface="Cambria"/>
                <a:cs typeface="Cambria"/>
              </a:rPr>
              <a:t>·</a:t>
            </a:r>
            <a:r>
              <a:rPr sz="750" dirty="0">
                <a:latin typeface="Cambria"/>
                <a:cs typeface="Cambria"/>
              </a:rPr>
              <a:t> </a:t>
            </a:r>
            <a:r>
              <a:rPr sz="750" spc="-17" dirty="0">
                <a:latin typeface="Cambria"/>
                <a:cs typeface="Cambria"/>
              </a:rPr>
              <a:t>∩ </a:t>
            </a:r>
            <a:r>
              <a:rPr sz="1125" spc="-485" baseline="15151" dirty="0">
                <a:latin typeface="Calibri"/>
                <a:cs typeface="Calibri"/>
              </a:rPr>
              <a:t>˜</a:t>
            </a:r>
            <a:r>
              <a:rPr sz="750" b="1" spc="20" dirty="0">
                <a:latin typeface="Calibri"/>
                <a:cs typeface="Calibri"/>
              </a:rPr>
              <a:t>f</a:t>
            </a:r>
            <a:r>
              <a:rPr sz="750" b="1" spc="34" dirty="0">
                <a:latin typeface="Calibri"/>
                <a:cs typeface="Calibri"/>
              </a:rPr>
              <a:t> </a:t>
            </a:r>
            <a:r>
              <a:rPr sz="1125" spc="153" baseline="45454" dirty="0">
                <a:latin typeface="Lucida Sans Unicode"/>
                <a:cs typeface="Lucida Sans Unicode"/>
              </a:rPr>
              <a:t> </a:t>
            </a:r>
            <a:r>
              <a:rPr sz="750" spc="-14" dirty="0">
                <a:latin typeface="Calibri"/>
                <a:cs typeface="Calibri"/>
              </a:rPr>
              <a:t>0</a:t>
            </a:r>
            <a:r>
              <a:rPr sz="818" spc="66" baseline="31250" dirty="0">
                <a:latin typeface="Calibri"/>
                <a:cs typeface="Calibri"/>
              </a:rPr>
              <a:t>4</a:t>
            </a:r>
            <a:r>
              <a:rPr sz="750" i="1" spc="17" dirty="0">
                <a:latin typeface="Calibri"/>
                <a:cs typeface="Calibri"/>
              </a:rPr>
              <a:t>,</a:t>
            </a:r>
            <a:r>
              <a:rPr sz="750" i="1" spc="-48" dirty="0">
                <a:latin typeface="Calibri"/>
                <a:cs typeface="Calibri"/>
              </a:rPr>
              <a:t> </a:t>
            </a:r>
            <a:r>
              <a:rPr sz="750" i="1" spc="14" dirty="0">
                <a:latin typeface="Calibri"/>
                <a:cs typeface="Calibri"/>
              </a:rPr>
              <a:t>.</a:t>
            </a:r>
            <a:r>
              <a:rPr sz="750" i="1" spc="-48" dirty="0">
                <a:latin typeface="Calibri"/>
                <a:cs typeface="Calibri"/>
              </a:rPr>
              <a:t> </a:t>
            </a:r>
            <a:r>
              <a:rPr sz="750" i="1" spc="14" dirty="0">
                <a:latin typeface="Calibri"/>
                <a:cs typeface="Calibri"/>
              </a:rPr>
              <a:t>.</a:t>
            </a:r>
            <a:r>
              <a:rPr sz="750" i="1" spc="-48" dirty="0">
                <a:latin typeface="Calibri"/>
                <a:cs typeface="Calibri"/>
              </a:rPr>
              <a:t> </a:t>
            </a:r>
            <a:r>
              <a:rPr sz="750" i="1" spc="14" dirty="0">
                <a:latin typeface="Calibri"/>
                <a:cs typeface="Calibri"/>
              </a:rPr>
              <a:t>.</a:t>
            </a:r>
            <a:r>
              <a:rPr sz="750" i="1" spc="-48" dirty="0">
                <a:latin typeface="Calibri"/>
                <a:cs typeface="Calibri"/>
              </a:rPr>
              <a:t> </a:t>
            </a:r>
            <a:r>
              <a:rPr sz="750" i="1" spc="17" dirty="0">
                <a:latin typeface="Calibri"/>
                <a:cs typeface="Calibri"/>
              </a:rPr>
              <a:t>,</a:t>
            </a:r>
            <a:r>
              <a:rPr sz="750" i="1" spc="-48" dirty="0">
                <a:latin typeface="Calibri"/>
                <a:cs typeface="Calibri"/>
              </a:rPr>
              <a:t> </a:t>
            </a:r>
            <a:r>
              <a:rPr sz="750" i="1" spc="187" dirty="0">
                <a:latin typeface="Calibri"/>
                <a:cs typeface="Calibri"/>
              </a:rPr>
              <a:t>L</a:t>
            </a:r>
            <a:r>
              <a:rPr sz="818" cap="small" spc="30" baseline="31250" dirty="0">
                <a:latin typeface="Cambria"/>
                <a:cs typeface="Cambria"/>
              </a:rPr>
              <a:t>j</a:t>
            </a:r>
            <a:r>
              <a:rPr sz="818" cap="small" spc="82" baseline="31250" dirty="0">
                <a:latin typeface="Cambria"/>
                <a:cs typeface="Cambria"/>
              </a:rPr>
              <a:t>j</a:t>
            </a:r>
            <a:r>
              <a:rPr sz="750" spc="-102" dirty="0">
                <a:latin typeface="Cambria"/>
                <a:cs typeface="Cambria"/>
              </a:rPr>
              <a:t>∅</a:t>
            </a:r>
            <a:r>
              <a:rPr sz="1125" spc="153" baseline="45454" dirty="0">
                <a:latin typeface="Lucida Sans Unicode"/>
                <a:cs typeface="Lucida Sans Unicode"/>
              </a:rPr>
              <a:t> </a:t>
            </a:r>
            <a:endParaRPr sz="1125" baseline="45454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71805" y="3390190"/>
            <a:ext cx="193964" cy="123285"/>
          </a:xfrm>
          <a:prstGeom prst="rect">
            <a:avLst/>
          </a:prstGeom>
        </p:spPr>
        <p:txBody>
          <a:bodyPr vert="horz" wrap="square" lIns="0" tIns="7793" rIns="0" bIns="0" rtlCol="0">
            <a:spAutoFit/>
          </a:bodyPr>
          <a:lstStyle/>
          <a:p>
            <a:pPr marL="25977">
              <a:spcBef>
                <a:spcPts val="61"/>
              </a:spcBef>
            </a:pPr>
            <a:r>
              <a:rPr sz="1125" spc="256" baseline="-75757" dirty="0">
                <a:latin typeface="Cambria"/>
                <a:cs typeface="Cambria"/>
              </a:rPr>
              <a:t>s</a:t>
            </a:r>
            <a:r>
              <a:rPr sz="1125" spc="10" baseline="-75757" dirty="0">
                <a:latin typeface="Cambria"/>
                <a:cs typeface="Cambria"/>
              </a:rPr>
              <a:t> </a:t>
            </a:r>
            <a:r>
              <a:rPr sz="750" spc="-24" dirty="0">
                <a:latin typeface="Lucida Sans Unicode"/>
                <a:cs typeface="Lucida Sans Unicode"/>
              </a:rPr>
              <a:t>∫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13502" y="3610217"/>
            <a:ext cx="156730" cy="92240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5977">
              <a:spcBef>
                <a:spcPts val="65"/>
              </a:spcBef>
            </a:pPr>
            <a:r>
              <a:rPr sz="818" i="1" spc="430" baseline="-17361" dirty="0">
                <a:latin typeface="Georgia"/>
                <a:cs typeface="Georgia"/>
              </a:rPr>
              <a:t>J</a:t>
            </a:r>
            <a:r>
              <a:rPr sz="818" i="1" spc="-46" baseline="-17361" dirty="0">
                <a:latin typeface="Georgia"/>
                <a:cs typeface="Georgia"/>
              </a:rPr>
              <a:t> </a:t>
            </a:r>
            <a:r>
              <a:rPr sz="409" i="1" spc="72" dirty="0">
                <a:latin typeface="Arial"/>
                <a:cs typeface="Arial"/>
              </a:rPr>
              <a:t>′</a:t>
            </a:r>
            <a:endParaRPr sz="409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09963" y="3544113"/>
            <a:ext cx="286182" cy="0"/>
          </a:xfrm>
          <a:custGeom>
            <a:avLst/>
            <a:gdLst/>
            <a:ahLst/>
            <a:cxnLst/>
            <a:rect l="l" t="t" r="r" b="b"/>
            <a:pathLst>
              <a:path w="419735">
                <a:moveTo>
                  <a:pt x="0" y="0"/>
                </a:moveTo>
                <a:lnTo>
                  <a:pt x="419481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" name="object 14"/>
          <p:cNvSpPr txBox="1"/>
          <p:nvPr/>
        </p:nvSpPr>
        <p:spPr>
          <a:xfrm>
            <a:off x="5642619" y="3518760"/>
            <a:ext cx="1605828" cy="123285"/>
          </a:xfrm>
          <a:prstGeom prst="rect">
            <a:avLst/>
          </a:prstGeom>
        </p:spPr>
        <p:txBody>
          <a:bodyPr vert="horz" wrap="square" lIns="0" tIns="7793" rIns="0" bIns="0" rtlCol="0">
            <a:spAutoFit/>
          </a:bodyPr>
          <a:lstStyle/>
          <a:p>
            <a:pPr marL="25977">
              <a:spcBef>
                <a:spcPts val="61"/>
              </a:spcBef>
            </a:pPr>
            <a:r>
              <a:rPr sz="750" i="1" spc="-75" dirty="0">
                <a:latin typeface="Georgia"/>
                <a:cs typeface="Georgia"/>
              </a:rPr>
              <a:t>P</a:t>
            </a:r>
            <a:r>
              <a:rPr sz="1125" spc="112" baseline="15151" dirty="0">
                <a:latin typeface="Calibri"/>
                <a:cs typeface="Calibri"/>
              </a:rPr>
              <a:t>ˆ</a:t>
            </a:r>
            <a:r>
              <a:rPr sz="1125" spc="10" baseline="15151" dirty="0">
                <a:latin typeface="Calibri"/>
                <a:cs typeface="Calibri"/>
              </a:rPr>
              <a:t> </a:t>
            </a:r>
            <a:r>
              <a:rPr sz="1125" spc="307" baseline="60606" dirty="0">
                <a:latin typeface="Lucida Sans Unicode"/>
                <a:cs typeface="Lucida Sans Unicode"/>
              </a:rPr>
              <a:t> </a:t>
            </a:r>
            <a:r>
              <a:rPr sz="750" spc="-10" dirty="0">
                <a:latin typeface="Calibri"/>
                <a:cs typeface="Calibri"/>
              </a:rPr>
              <a:t>1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spc="51" dirty="0">
                <a:latin typeface="Cambria"/>
                <a:cs typeface="Cambria"/>
              </a:rPr>
              <a:t>∧</a:t>
            </a:r>
            <a:r>
              <a:rPr sz="750" dirty="0">
                <a:latin typeface="Cambria"/>
                <a:cs typeface="Cambria"/>
              </a:rPr>
              <a:t> </a:t>
            </a:r>
            <a:r>
              <a:rPr sz="750" spc="-10" dirty="0">
                <a:latin typeface="Calibri"/>
                <a:cs typeface="Calibri"/>
              </a:rPr>
              <a:t>0</a:t>
            </a:r>
            <a:r>
              <a:rPr sz="750" i="1" spc="17" dirty="0">
                <a:latin typeface="Calibri"/>
                <a:cs typeface="Calibri"/>
              </a:rPr>
              <a:t>,</a:t>
            </a:r>
            <a:r>
              <a:rPr sz="750" i="1" spc="-48" dirty="0">
                <a:latin typeface="Calibri"/>
                <a:cs typeface="Calibri"/>
              </a:rPr>
              <a:t> </a:t>
            </a:r>
            <a:r>
              <a:rPr sz="750" i="1" spc="14" dirty="0">
                <a:latin typeface="Calibri"/>
                <a:cs typeface="Calibri"/>
              </a:rPr>
              <a:t>.</a:t>
            </a:r>
            <a:r>
              <a:rPr sz="750" i="1" spc="-48" dirty="0">
                <a:latin typeface="Calibri"/>
                <a:cs typeface="Calibri"/>
              </a:rPr>
              <a:t> </a:t>
            </a:r>
            <a:r>
              <a:rPr sz="750" i="1" spc="14" dirty="0">
                <a:latin typeface="Calibri"/>
                <a:cs typeface="Calibri"/>
              </a:rPr>
              <a:t>.</a:t>
            </a:r>
            <a:r>
              <a:rPr sz="750" i="1" spc="-48" dirty="0">
                <a:latin typeface="Calibri"/>
                <a:cs typeface="Calibri"/>
              </a:rPr>
              <a:t> </a:t>
            </a:r>
            <a:r>
              <a:rPr sz="750" i="1" spc="14" dirty="0">
                <a:latin typeface="Calibri"/>
                <a:cs typeface="Calibri"/>
              </a:rPr>
              <a:t>.</a:t>
            </a:r>
            <a:r>
              <a:rPr sz="750" i="1" spc="-48" dirty="0">
                <a:latin typeface="Calibri"/>
                <a:cs typeface="Calibri"/>
              </a:rPr>
              <a:t> </a:t>
            </a:r>
            <a:r>
              <a:rPr sz="750" i="1" spc="17" dirty="0">
                <a:latin typeface="Calibri"/>
                <a:cs typeface="Calibri"/>
              </a:rPr>
              <a:t>,</a:t>
            </a:r>
            <a:r>
              <a:rPr sz="750" i="1" spc="-48" dirty="0">
                <a:latin typeface="Calibri"/>
                <a:cs typeface="Calibri"/>
              </a:rPr>
              <a:t> </a:t>
            </a:r>
            <a:r>
              <a:rPr sz="750" spc="-116" dirty="0">
                <a:latin typeface="Cambria"/>
                <a:cs typeface="Cambria"/>
              </a:rPr>
              <a:t>|</a:t>
            </a:r>
            <a:r>
              <a:rPr sz="1125" spc="-388" baseline="15151" dirty="0">
                <a:latin typeface="Calibri"/>
                <a:cs typeface="Calibri"/>
              </a:rPr>
              <a:t>˜</a:t>
            </a:r>
            <a:r>
              <a:rPr sz="750" spc="24" dirty="0">
                <a:latin typeface="Calibri"/>
                <a:cs typeface="Calibri"/>
              </a:rPr>
              <a:t>j</a:t>
            </a:r>
            <a:r>
              <a:rPr sz="750" spc="-34" dirty="0">
                <a:latin typeface="Cambria"/>
                <a:cs typeface="Cambria"/>
              </a:rPr>
              <a:t>|</a:t>
            </a:r>
            <a:r>
              <a:rPr sz="818" spc="66" baseline="31250" dirty="0">
                <a:latin typeface="Calibri"/>
                <a:cs typeface="Calibri"/>
              </a:rPr>
              <a:t>4</a:t>
            </a:r>
            <a:r>
              <a:rPr sz="1125" spc="307" baseline="60606" dirty="0">
                <a:latin typeface="Lucida Sans Unicode"/>
                <a:cs typeface="Lucida Sans Unicode"/>
              </a:rPr>
              <a:t> </a:t>
            </a:r>
            <a:r>
              <a:rPr sz="1125" spc="15" baseline="60606" dirty="0">
                <a:latin typeface="Lucida Sans Unicode"/>
                <a:cs typeface="Lucida Sans Unicode"/>
              </a:rPr>
              <a:t> </a:t>
            </a:r>
            <a:r>
              <a:rPr sz="750" i="1" dirty="0">
                <a:latin typeface="Calibri"/>
                <a:cs typeface="Calibri"/>
              </a:rPr>
              <a:t>d</a:t>
            </a:r>
            <a:r>
              <a:rPr sz="750" spc="160" dirty="0">
                <a:latin typeface="Cambria"/>
                <a:cs typeface="Cambria"/>
              </a:rPr>
              <a:t>I</a:t>
            </a:r>
            <a:r>
              <a:rPr sz="750" spc="55" dirty="0">
                <a:latin typeface="Cambria"/>
                <a:cs typeface="Cambria"/>
              </a:rPr>
              <a:t> </a:t>
            </a:r>
            <a:r>
              <a:rPr sz="750" spc="160" dirty="0">
                <a:latin typeface="Cambria"/>
                <a:cs typeface="Cambria"/>
              </a:rPr>
              <a:t>±</a:t>
            </a:r>
            <a:r>
              <a:rPr sz="750" dirty="0">
                <a:latin typeface="Cambria"/>
                <a:cs typeface="Cambria"/>
              </a:rPr>
              <a:t> </a:t>
            </a:r>
            <a:r>
              <a:rPr sz="750" spc="-7" dirty="0">
                <a:latin typeface="Cambria"/>
                <a:cs typeface="Cambria"/>
              </a:rPr>
              <a:t>·</a:t>
            </a:r>
            <a:r>
              <a:rPr sz="750" spc="-41" dirty="0">
                <a:latin typeface="Cambria"/>
                <a:cs typeface="Cambria"/>
              </a:rPr>
              <a:t> </a:t>
            </a:r>
            <a:r>
              <a:rPr sz="750" spc="-7" dirty="0">
                <a:latin typeface="Cambria"/>
                <a:cs typeface="Cambria"/>
              </a:rPr>
              <a:t>·</a:t>
            </a:r>
            <a:r>
              <a:rPr sz="750" spc="-41" dirty="0">
                <a:latin typeface="Cambria"/>
                <a:cs typeface="Cambria"/>
              </a:rPr>
              <a:t> </a:t>
            </a:r>
            <a:r>
              <a:rPr sz="750" spc="-7" dirty="0">
                <a:latin typeface="Cambria"/>
                <a:cs typeface="Cambria"/>
              </a:rPr>
              <a:t>·</a:t>
            </a:r>
            <a:r>
              <a:rPr sz="750" dirty="0">
                <a:latin typeface="Cambria"/>
                <a:cs typeface="Cambria"/>
              </a:rPr>
              <a:t> </a:t>
            </a:r>
            <a:r>
              <a:rPr sz="750" spc="201" dirty="0">
                <a:latin typeface="Calibri"/>
                <a:cs typeface="Calibri"/>
              </a:rPr>
              <a:t>+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i="1" spc="7" dirty="0">
                <a:latin typeface="Calibri"/>
                <a:cs typeface="Calibri"/>
              </a:rPr>
              <a:t>V</a:t>
            </a:r>
            <a:r>
              <a:rPr sz="750" i="1" dirty="0">
                <a:latin typeface="Calibri"/>
                <a:cs typeface="Calibri"/>
              </a:rPr>
              <a:t> </a:t>
            </a:r>
            <a:r>
              <a:rPr sz="750" i="1" spc="-10" dirty="0">
                <a:latin typeface="Calibri"/>
                <a:cs typeface="Calibri"/>
              </a:rPr>
              <a:t> </a:t>
            </a:r>
            <a:r>
              <a:rPr sz="750" spc="160" dirty="0">
                <a:latin typeface="Cambria"/>
                <a:cs typeface="Cambria"/>
              </a:rPr>
              <a:t>−</a:t>
            </a:r>
            <a:r>
              <a:rPr sz="750" dirty="0">
                <a:latin typeface="Cambria"/>
                <a:cs typeface="Cambria"/>
              </a:rPr>
              <a:t> </a:t>
            </a:r>
            <a:r>
              <a:rPr sz="750" spc="106" dirty="0">
                <a:latin typeface="Cambria"/>
                <a:cs typeface="Cambria"/>
              </a:rPr>
              <a:t>∞</a:t>
            </a:r>
            <a:r>
              <a:rPr sz="750" i="1" spc="14" dirty="0">
                <a:latin typeface="Calibri"/>
                <a:cs typeface="Calibri"/>
              </a:rPr>
              <a:t>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7914410" y="4419877"/>
            <a:ext cx="1454727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977">
              <a:lnSpc>
                <a:spcPts val="586"/>
              </a:lnSpc>
            </a:pPr>
            <a:fld id="{81D60167-4931-47E6-BA6A-407CBD079E47}" type="slidenum">
              <a:rPr spc="10" dirty="0"/>
              <a:pPr marL="25977">
                <a:lnSpc>
                  <a:spcPts val="586"/>
                </a:lnSpc>
              </a:pPr>
              <a:t>64</a:t>
            </a:fld>
            <a:endParaRPr spc="10" dirty="0"/>
          </a:p>
        </p:txBody>
      </p:sp>
      <p:sp>
        <p:nvSpPr>
          <p:cNvPr id="15" name="object 15"/>
          <p:cNvSpPr txBox="1"/>
          <p:nvPr/>
        </p:nvSpPr>
        <p:spPr>
          <a:xfrm>
            <a:off x="3983183" y="3742155"/>
            <a:ext cx="4226069" cy="1853876"/>
          </a:xfrm>
          <a:prstGeom prst="rect">
            <a:avLst/>
          </a:prstGeom>
        </p:spPr>
        <p:txBody>
          <a:bodyPr vert="horz" wrap="square" lIns="0" tIns="12989" rIns="0" bIns="0" rtlCol="0">
            <a:spAutoFit/>
          </a:bodyPr>
          <a:lstStyle/>
          <a:p>
            <a:pPr marL="86589" marR="81393" algn="just">
              <a:lnSpc>
                <a:spcPts val="886"/>
              </a:lnSpc>
              <a:spcBef>
                <a:spcPts val="102"/>
              </a:spcBef>
            </a:pPr>
            <a:r>
              <a:rPr sz="750" spc="58" dirty="0">
                <a:latin typeface="Calibri"/>
                <a:cs typeface="Calibri"/>
              </a:rPr>
              <a:t>It </a:t>
            </a:r>
            <a:r>
              <a:rPr sz="750" spc="14" dirty="0">
                <a:latin typeface="Calibri"/>
                <a:cs typeface="Calibri"/>
              </a:rPr>
              <a:t>is </a:t>
            </a:r>
            <a:r>
              <a:rPr sz="750" dirty="0">
                <a:latin typeface="Calibri"/>
                <a:cs typeface="Calibri"/>
              </a:rPr>
              <a:t>essential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to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consider</a:t>
            </a:r>
            <a:r>
              <a:rPr sz="750" spc="7" dirty="0">
                <a:latin typeface="Calibri"/>
                <a:cs typeface="Calibri"/>
              </a:rPr>
              <a:t> </a:t>
            </a:r>
            <a:r>
              <a:rPr sz="750" spc="24" dirty="0">
                <a:latin typeface="Calibri"/>
                <a:cs typeface="Calibri"/>
              </a:rPr>
              <a:t>that </a:t>
            </a:r>
            <a:r>
              <a:rPr sz="750" i="1" spc="72" dirty="0">
                <a:latin typeface="Calibri"/>
                <a:cs typeface="Calibri"/>
              </a:rPr>
              <a:t>G</a:t>
            </a:r>
            <a:r>
              <a:rPr sz="818" i="1" spc="107" baseline="-13888" dirty="0">
                <a:latin typeface="Calibri"/>
                <a:cs typeface="Calibri"/>
              </a:rPr>
              <a:t>l,l  </a:t>
            </a:r>
            <a:r>
              <a:rPr sz="750" spc="20" dirty="0">
                <a:latin typeface="Calibri"/>
                <a:cs typeface="Calibri"/>
              </a:rPr>
              <a:t>may </a:t>
            </a:r>
            <a:r>
              <a:rPr sz="750" spc="-3" dirty="0">
                <a:latin typeface="Calibri"/>
                <a:cs typeface="Calibri"/>
              </a:rPr>
              <a:t>be</a:t>
            </a:r>
            <a:r>
              <a:rPr sz="750" spc="160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nonnegative </a:t>
            </a:r>
            <a:r>
              <a:rPr sz="750" spc="3" dirty="0">
                <a:latin typeface="Calibri"/>
                <a:cs typeface="Calibri"/>
              </a:rPr>
              <a:t>definite. </a:t>
            </a:r>
            <a:r>
              <a:rPr sz="750" spc="7" dirty="0">
                <a:latin typeface="Calibri"/>
                <a:cs typeface="Calibri"/>
              </a:rPr>
              <a:t> </a:t>
            </a:r>
            <a:r>
              <a:rPr sz="750" spc="48" dirty="0">
                <a:latin typeface="Calibri"/>
                <a:cs typeface="Calibri"/>
              </a:rPr>
              <a:t>On </a:t>
            </a:r>
            <a:r>
              <a:rPr sz="750" spc="3" dirty="0">
                <a:latin typeface="Calibri"/>
                <a:cs typeface="Calibri"/>
              </a:rPr>
              <a:t>the  other  </a:t>
            </a:r>
            <a:r>
              <a:rPr sz="750" spc="17" dirty="0">
                <a:latin typeface="Calibri"/>
                <a:cs typeface="Calibri"/>
              </a:rPr>
              <a:t>hand, </a:t>
            </a:r>
            <a:r>
              <a:rPr sz="750" spc="20" dirty="0">
                <a:latin typeface="Calibri"/>
                <a:cs typeface="Calibri"/>
              </a:rPr>
              <a:t>this </a:t>
            </a:r>
            <a:r>
              <a:rPr sz="750" spc="-7" dirty="0">
                <a:latin typeface="Calibri"/>
                <a:cs typeface="Calibri"/>
              </a:rPr>
              <a:t>leaves </a:t>
            </a:r>
            <a:r>
              <a:rPr sz="750" spc="-3" dirty="0">
                <a:latin typeface="Calibri"/>
                <a:cs typeface="Calibri"/>
              </a:rPr>
              <a:t> open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the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question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-14" dirty="0">
                <a:latin typeface="Calibri"/>
                <a:cs typeface="Calibri"/>
              </a:rPr>
              <a:t>of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uniqueness.</a:t>
            </a:r>
            <a:r>
              <a:rPr sz="750" spc="164" dirty="0">
                <a:latin typeface="Calibri"/>
                <a:cs typeface="Calibri"/>
              </a:rPr>
              <a:t> </a:t>
            </a:r>
            <a:r>
              <a:rPr sz="750" spc="58" dirty="0">
                <a:latin typeface="Calibri"/>
                <a:cs typeface="Calibri"/>
              </a:rPr>
              <a:t>It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is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well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known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24" dirty="0">
                <a:latin typeface="Calibri"/>
                <a:cs typeface="Calibri"/>
              </a:rPr>
              <a:t>that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every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homeomorphism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is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hyperbolic.</a:t>
            </a:r>
            <a:endParaRPr sz="750">
              <a:latin typeface="Calibri"/>
              <a:cs typeface="Calibri"/>
            </a:endParaRPr>
          </a:p>
          <a:p>
            <a:pPr marL="190062" algn="just">
              <a:lnSpc>
                <a:spcPts val="845"/>
              </a:lnSpc>
            </a:pPr>
            <a:r>
              <a:rPr sz="750" spc="48" dirty="0">
                <a:latin typeface="Calibri"/>
                <a:cs typeface="Calibri"/>
              </a:rPr>
              <a:t>In</a:t>
            </a:r>
            <a:r>
              <a:rPr sz="750" spc="9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[18],</a:t>
            </a:r>
            <a:r>
              <a:rPr sz="750" spc="99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the</a:t>
            </a:r>
            <a:r>
              <a:rPr sz="750" spc="95" dirty="0">
                <a:latin typeface="Calibri"/>
                <a:cs typeface="Calibri"/>
              </a:rPr>
              <a:t> </a:t>
            </a:r>
            <a:r>
              <a:rPr sz="750" spc="20" dirty="0">
                <a:latin typeface="Calibri"/>
                <a:cs typeface="Calibri"/>
              </a:rPr>
              <a:t>main</a:t>
            </a:r>
            <a:r>
              <a:rPr sz="750" spc="95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result</a:t>
            </a:r>
            <a:r>
              <a:rPr sz="750" spc="95" dirty="0">
                <a:latin typeface="Calibri"/>
                <a:cs typeface="Calibri"/>
              </a:rPr>
              <a:t> </a:t>
            </a:r>
            <a:r>
              <a:rPr sz="750" spc="-7" dirty="0">
                <a:latin typeface="Calibri"/>
                <a:cs typeface="Calibri"/>
              </a:rPr>
              <a:t>was</a:t>
            </a:r>
            <a:r>
              <a:rPr sz="750" spc="95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the</a:t>
            </a:r>
            <a:r>
              <a:rPr sz="750" spc="95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description</a:t>
            </a:r>
            <a:r>
              <a:rPr sz="750" spc="95" dirty="0">
                <a:latin typeface="Calibri"/>
                <a:cs typeface="Calibri"/>
              </a:rPr>
              <a:t> </a:t>
            </a:r>
            <a:r>
              <a:rPr sz="750" spc="-14" dirty="0">
                <a:latin typeface="Calibri"/>
                <a:cs typeface="Calibri"/>
              </a:rPr>
              <a:t>of</a:t>
            </a:r>
            <a:r>
              <a:rPr sz="750" spc="95" dirty="0">
                <a:latin typeface="Calibri"/>
                <a:cs typeface="Calibri"/>
              </a:rPr>
              <a:t> </a:t>
            </a:r>
            <a:r>
              <a:rPr sz="750" spc="27" dirty="0">
                <a:latin typeface="Calibri"/>
                <a:cs typeface="Calibri"/>
              </a:rPr>
              <a:t>naturally</a:t>
            </a:r>
            <a:r>
              <a:rPr sz="750" spc="9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ordered,</a:t>
            </a:r>
            <a:r>
              <a:rPr sz="750" spc="99" dirty="0">
                <a:latin typeface="Calibri"/>
                <a:cs typeface="Calibri"/>
              </a:rPr>
              <a:t> </a:t>
            </a:r>
            <a:r>
              <a:rPr sz="750" spc="24" dirty="0">
                <a:latin typeface="Calibri"/>
                <a:cs typeface="Calibri"/>
              </a:rPr>
              <a:t>totally</a:t>
            </a:r>
            <a:r>
              <a:rPr sz="750" spc="95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normal</a:t>
            </a:r>
            <a:r>
              <a:rPr sz="750" spc="95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morphisms. </a:t>
            </a:r>
            <a:r>
              <a:rPr sz="750" spc="27" dirty="0">
                <a:latin typeface="Calibri"/>
                <a:cs typeface="Calibri"/>
              </a:rPr>
              <a:t> </a:t>
            </a:r>
            <a:r>
              <a:rPr sz="750" spc="48" dirty="0">
                <a:latin typeface="Calibri"/>
                <a:cs typeface="Calibri"/>
              </a:rPr>
              <a:t>In</a:t>
            </a:r>
            <a:endParaRPr sz="750">
              <a:latin typeface="Calibri"/>
              <a:cs typeface="Calibri"/>
            </a:endParaRPr>
          </a:p>
          <a:p>
            <a:pPr marL="86589" marR="81393" algn="just">
              <a:lnSpc>
                <a:spcPts val="886"/>
              </a:lnSpc>
              <a:spcBef>
                <a:spcPts val="31"/>
              </a:spcBef>
            </a:pPr>
            <a:r>
              <a:rPr sz="750" dirty="0">
                <a:latin typeface="Calibri"/>
                <a:cs typeface="Calibri"/>
              </a:rPr>
              <a:t>co</a:t>
            </a:r>
            <a:r>
              <a:rPr sz="750" spc="-24" dirty="0">
                <a:latin typeface="Calibri"/>
                <a:cs typeface="Calibri"/>
              </a:rPr>
              <a:t>n</a:t>
            </a:r>
            <a:r>
              <a:rPr sz="750" spc="20" dirty="0">
                <a:latin typeface="Calibri"/>
                <a:cs typeface="Calibri"/>
              </a:rPr>
              <a:t>trast,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55" dirty="0">
                <a:latin typeface="Calibri"/>
                <a:cs typeface="Calibri"/>
              </a:rPr>
              <a:t> </a:t>
            </a:r>
            <a:r>
              <a:rPr sz="750" spc="34" dirty="0">
                <a:latin typeface="Calibri"/>
                <a:cs typeface="Calibri"/>
              </a:rPr>
              <a:t>it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61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is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61" dirty="0">
                <a:latin typeface="Calibri"/>
                <a:cs typeface="Calibri"/>
              </a:rPr>
              <a:t> </a:t>
            </a:r>
            <a:r>
              <a:rPr sz="750" spc="-24" dirty="0">
                <a:latin typeface="Calibri"/>
                <a:cs typeface="Calibri"/>
              </a:rPr>
              <a:t>w</a:t>
            </a:r>
            <a:r>
              <a:rPr sz="750" spc="7" dirty="0">
                <a:latin typeface="Calibri"/>
                <a:cs typeface="Calibri"/>
              </a:rPr>
              <a:t>ell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61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kn</a:t>
            </a:r>
            <a:r>
              <a:rPr sz="750" spc="-7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w</a:t>
            </a:r>
            <a:r>
              <a:rPr sz="750" spc="17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61" dirty="0">
                <a:latin typeface="Calibri"/>
                <a:cs typeface="Calibri"/>
              </a:rPr>
              <a:t> </a:t>
            </a:r>
            <a:r>
              <a:rPr sz="750" spc="24" dirty="0">
                <a:latin typeface="Calibri"/>
                <a:cs typeface="Calibri"/>
              </a:rPr>
              <a:t>that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61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e</a:t>
            </a:r>
            <a:r>
              <a:rPr sz="750" spc="-20" dirty="0">
                <a:latin typeface="Calibri"/>
                <a:cs typeface="Calibri"/>
              </a:rPr>
              <a:t>v</a:t>
            </a:r>
            <a:r>
              <a:rPr sz="750" spc="10" dirty="0">
                <a:latin typeface="Calibri"/>
                <a:cs typeface="Calibri"/>
              </a:rPr>
              <a:t>ery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61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emp</a:t>
            </a:r>
            <a:r>
              <a:rPr sz="750" spc="-20" dirty="0">
                <a:latin typeface="Calibri"/>
                <a:cs typeface="Calibri"/>
              </a:rPr>
              <a:t>t</a:t>
            </a:r>
            <a:r>
              <a:rPr sz="750" spc="51" dirty="0">
                <a:latin typeface="Calibri"/>
                <a:cs typeface="Calibri"/>
              </a:rPr>
              <a:t>y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61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subset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61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is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61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generic,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55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compact,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55" dirty="0">
                <a:latin typeface="Calibri"/>
                <a:cs typeface="Calibri"/>
              </a:rPr>
              <a:t> </a:t>
            </a:r>
            <a:r>
              <a:rPr sz="750" spc="27" dirty="0">
                <a:latin typeface="Calibri"/>
                <a:cs typeface="Calibri"/>
              </a:rPr>
              <a:t>analytically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61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left-isometric </a:t>
            </a:r>
            <a:r>
              <a:rPr sz="750" spc="14" dirty="0">
                <a:latin typeface="Calibri"/>
                <a:cs typeface="Calibri"/>
              </a:rPr>
              <a:t>and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meromorphic.</a:t>
            </a:r>
            <a:r>
              <a:rPr sz="750" dirty="0">
                <a:latin typeface="Calibri"/>
                <a:cs typeface="Calibri"/>
              </a:rPr>
              <a:t>  </a:t>
            </a:r>
            <a:r>
              <a:rPr sz="750" spc="75" dirty="0">
                <a:latin typeface="Calibri"/>
                <a:cs typeface="Calibri"/>
              </a:rPr>
              <a:t> </a:t>
            </a:r>
            <a:r>
              <a:rPr sz="750" spc="55" dirty="0">
                <a:latin typeface="Calibri"/>
                <a:cs typeface="Calibri"/>
              </a:rPr>
              <a:t>This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could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shed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spc="24" dirty="0">
                <a:latin typeface="Calibri"/>
                <a:cs typeface="Calibri"/>
              </a:rPr>
              <a:t>im</a:t>
            </a:r>
            <a:r>
              <a:rPr sz="750" spc="44" dirty="0">
                <a:latin typeface="Calibri"/>
                <a:cs typeface="Calibri"/>
              </a:rPr>
              <a:t>p</a:t>
            </a:r>
            <a:r>
              <a:rPr sz="750" spc="14" dirty="0">
                <a:latin typeface="Calibri"/>
                <a:cs typeface="Calibri"/>
              </a:rPr>
              <a:t>orta</a:t>
            </a:r>
            <a:r>
              <a:rPr sz="750" spc="-7" dirty="0">
                <a:latin typeface="Calibri"/>
                <a:cs typeface="Calibri"/>
              </a:rPr>
              <a:t>n</a:t>
            </a:r>
            <a:r>
              <a:rPr sz="750" spc="34" dirty="0">
                <a:latin typeface="Calibri"/>
                <a:cs typeface="Calibri"/>
              </a:rPr>
              <a:t>t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spc="20" dirty="0">
                <a:latin typeface="Calibri"/>
                <a:cs typeface="Calibri"/>
              </a:rPr>
              <a:t>lig</a:t>
            </a:r>
            <a:r>
              <a:rPr sz="750" spc="17" dirty="0">
                <a:latin typeface="Calibri"/>
                <a:cs typeface="Calibri"/>
              </a:rPr>
              <a:t>h</a:t>
            </a:r>
            <a:r>
              <a:rPr sz="750" spc="34" dirty="0">
                <a:latin typeface="Calibri"/>
                <a:cs typeface="Calibri"/>
              </a:rPr>
              <a:t>t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on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conjecture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spc="-14" dirty="0">
                <a:latin typeface="Calibri"/>
                <a:cs typeface="Calibri"/>
              </a:rPr>
              <a:t>of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spc="78" dirty="0">
                <a:latin typeface="Calibri"/>
                <a:cs typeface="Calibri"/>
              </a:rPr>
              <a:t>C</a:t>
            </a:r>
            <a:r>
              <a:rPr sz="750" spc="44" dirty="0">
                <a:latin typeface="Calibri"/>
                <a:cs typeface="Calibri"/>
              </a:rPr>
              <a:t>a</a:t>
            </a:r>
            <a:r>
              <a:rPr sz="750" spc="7" dirty="0">
                <a:latin typeface="Calibri"/>
                <a:cs typeface="Calibri"/>
              </a:rPr>
              <a:t>v</a:t>
            </a:r>
            <a:r>
              <a:rPr sz="750" spc="14" dirty="0">
                <a:latin typeface="Calibri"/>
                <a:cs typeface="Calibri"/>
              </a:rPr>
              <a:t>alieri.</a:t>
            </a:r>
            <a:r>
              <a:rPr sz="750" dirty="0">
                <a:latin typeface="Calibri"/>
                <a:cs typeface="Calibri"/>
              </a:rPr>
              <a:t>  </a:t>
            </a:r>
            <a:r>
              <a:rPr sz="750" spc="75" dirty="0">
                <a:latin typeface="Calibri"/>
                <a:cs typeface="Calibri"/>
              </a:rPr>
              <a:t> </a:t>
            </a:r>
            <a:r>
              <a:rPr sz="750" spc="102" dirty="0">
                <a:latin typeface="Calibri"/>
                <a:cs typeface="Calibri"/>
              </a:rPr>
              <a:t>K.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spc="24" dirty="0">
                <a:latin typeface="Calibri"/>
                <a:cs typeface="Calibri"/>
              </a:rPr>
              <a:t>Thomas’s </a:t>
            </a:r>
            <a:r>
              <a:rPr sz="750" spc="7" dirty="0">
                <a:latin typeface="Calibri"/>
                <a:cs typeface="Calibri"/>
              </a:rPr>
              <a:t>extension</a:t>
            </a:r>
            <a:r>
              <a:rPr sz="750" spc="65" dirty="0">
                <a:latin typeface="Calibri"/>
                <a:cs typeface="Calibri"/>
              </a:rPr>
              <a:t> </a:t>
            </a:r>
            <a:r>
              <a:rPr sz="750" spc="-14" dirty="0">
                <a:latin typeface="Calibri"/>
                <a:cs typeface="Calibri"/>
              </a:rPr>
              <a:t>of</a:t>
            </a:r>
            <a:r>
              <a:rPr sz="750" spc="65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fields</a:t>
            </a:r>
            <a:r>
              <a:rPr sz="750" spc="65" dirty="0">
                <a:latin typeface="Calibri"/>
                <a:cs typeface="Calibri"/>
              </a:rPr>
              <a:t> </a:t>
            </a:r>
            <a:r>
              <a:rPr sz="750" spc="-24" dirty="0">
                <a:latin typeface="Calibri"/>
                <a:cs typeface="Calibri"/>
              </a:rPr>
              <a:t>w</a:t>
            </a:r>
            <a:r>
              <a:rPr sz="750" spc="3" dirty="0">
                <a:latin typeface="Calibri"/>
                <a:cs typeface="Calibri"/>
              </a:rPr>
              <a:t>as</a:t>
            </a:r>
            <a:r>
              <a:rPr sz="750" spc="65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a</a:t>
            </a:r>
            <a:r>
              <a:rPr sz="750" spc="65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milestone</a:t>
            </a:r>
            <a:r>
              <a:rPr sz="750" spc="65" dirty="0">
                <a:latin typeface="Calibri"/>
                <a:cs typeface="Calibri"/>
              </a:rPr>
              <a:t> </a:t>
            </a:r>
            <a:r>
              <a:rPr sz="750" spc="24" dirty="0">
                <a:latin typeface="Calibri"/>
                <a:cs typeface="Calibri"/>
              </a:rPr>
              <a:t>in</a:t>
            </a:r>
            <a:r>
              <a:rPr sz="750" spc="65" dirty="0">
                <a:latin typeface="Calibri"/>
                <a:cs typeface="Calibri"/>
              </a:rPr>
              <a:t> </a:t>
            </a:r>
            <a:r>
              <a:rPr sz="750" spc="17" dirty="0">
                <a:latin typeface="Calibri"/>
                <a:cs typeface="Calibri"/>
              </a:rPr>
              <a:t>para</a:t>
            </a:r>
            <a:r>
              <a:rPr sz="750" spc="41" dirty="0">
                <a:latin typeface="Calibri"/>
                <a:cs typeface="Calibri"/>
              </a:rPr>
              <a:t>b</a:t>
            </a:r>
            <a:r>
              <a:rPr sz="750" spc="14" dirty="0">
                <a:latin typeface="Calibri"/>
                <a:cs typeface="Calibri"/>
              </a:rPr>
              <a:t>olic</a:t>
            </a:r>
            <a:r>
              <a:rPr sz="750" spc="65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to</a:t>
            </a:r>
            <a:r>
              <a:rPr sz="750" spc="31" dirty="0">
                <a:latin typeface="Calibri"/>
                <a:cs typeface="Calibri"/>
              </a:rPr>
              <a:t>p</a:t>
            </a:r>
            <a:r>
              <a:rPr sz="750" spc="10" dirty="0">
                <a:latin typeface="Calibri"/>
                <a:cs typeface="Calibri"/>
              </a:rPr>
              <a:t>olog</a:t>
            </a:r>
            <a:r>
              <a:rPr sz="750" spc="-55" dirty="0">
                <a:latin typeface="Calibri"/>
                <a:cs typeface="Calibri"/>
              </a:rPr>
              <a:t>y</a:t>
            </a:r>
            <a:r>
              <a:rPr sz="750" spc="14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14" dirty="0">
                <a:latin typeface="Calibri"/>
                <a:cs typeface="Calibri"/>
              </a:rPr>
              <a:t> </a:t>
            </a:r>
            <a:r>
              <a:rPr sz="750" spc="58" dirty="0">
                <a:latin typeface="Calibri"/>
                <a:cs typeface="Calibri"/>
              </a:rPr>
              <a:t>It</a:t>
            </a:r>
            <a:r>
              <a:rPr sz="750" spc="65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is</a:t>
            </a:r>
            <a:r>
              <a:rPr sz="750" spc="65" dirty="0">
                <a:latin typeface="Calibri"/>
                <a:cs typeface="Calibri"/>
              </a:rPr>
              <a:t> </a:t>
            </a:r>
            <a:r>
              <a:rPr sz="750" spc="-14" dirty="0">
                <a:latin typeface="Calibri"/>
                <a:cs typeface="Calibri"/>
              </a:rPr>
              <a:t>esse</a:t>
            </a:r>
            <a:r>
              <a:rPr sz="750" spc="-41" dirty="0">
                <a:latin typeface="Calibri"/>
                <a:cs typeface="Calibri"/>
              </a:rPr>
              <a:t>n</a:t>
            </a:r>
            <a:r>
              <a:rPr sz="750" spc="27" dirty="0">
                <a:latin typeface="Calibri"/>
                <a:cs typeface="Calibri"/>
              </a:rPr>
              <a:t>tial</a:t>
            </a:r>
            <a:r>
              <a:rPr sz="750" spc="65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to</a:t>
            </a:r>
            <a:r>
              <a:rPr sz="750" spc="65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consider</a:t>
            </a:r>
            <a:r>
              <a:rPr sz="750" spc="65" dirty="0">
                <a:latin typeface="Calibri"/>
                <a:cs typeface="Calibri"/>
              </a:rPr>
              <a:t> </a:t>
            </a:r>
            <a:r>
              <a:rPr sz="750" spc="24" dirty="0">
                <a:latin typeface="Calibri"/>
                <a:cs typeface="Calibri"/>
              </a:rPr>
              <a:t>that</a:t>
            </a:r>
            <a:r>
              <a:rPr sz="750" spc="65" dirty="0">
                <a:latin typeface="Calibri"/>
                <a:cs typeface="Calibri"/>
              </a:rPr>
              <a:t> </a:t>
            </a:r>
            <a:r>
              <a:rPr sz="750" i="1" spc="133" dirty="0">
                <a:latin typeface="Calibri"/>
                <a:cs typeface="Calibri"/>
              </a:rPr>
              <a:t>F</a:t>
            </a:r>
            <a:r>
              <a:rPr sz="750" i="1" spc="-68" dirty="0">
                <a:latin typeface="Calibri"/>
                <a:cs typeface="Calibri"/>
              </a:rPr>
              <a:t> </a:t>
            </a:r>
            <a:r>
              <a:rPr sz="818" cap="small" spc="30" baseline="27777" dirty="0">
                <a:latin typeface="Cambria"/>
                <a:cs typeface="Cambria"/>
              </a:rPr>
              <a:t>j</a:t>
            </a:r>
            <a:r>
              <a:rPr sz="818" baseline="27777" dirty="0">
                <a:latin typeface="Cambria"/>
                <a:cs typeface="Cambria"/>
              </a:rPr>
              <a:t> </a:t>
            </a:r>
            <a:r>
              <a:rPr sz="818" spc="41" baseline="27777" dirty="0">
                <a:latin typeface="Cambria"/>
                <a:cs typeface="Cambria"/>
              </a:rPr>
              <a:t> </a:t>
            </a:r>
            <a:r>
              <a:rPr sz="750" spc="20" dirty="0">
                <a:latin typeface="Calibri"/>
                <a:cs typeface="Calibri"/>
              </a:rPr>
              <a:t>m</a:t>
            </a:r>
            <a:r>
              <a:rPr sz="750" spc="-14" dirty="0">
                <a:latin typeface="Calibri"/>
                <a:cs typeface="Calibri"/>
              </a:rPr>
              <a:t>a</a:t>
            </a:r>
            <a:r>
              <a:rPr sz="750" spc="51" dirty="0">
                <a:latin typeface="Calibri"/>
                <a:cs typeface="Calibri"/>
              </a:rPr>
              <a:t>y</a:t>
            </a:r>
            <a:r>
              <a:rPr sz="750" spc="65" dirty="0">
                <a:latin typeface="Calibri"/>
                <a:cs typeface="Calibri"/>
              </a:rPr>
              <a:t> </a:t>
            </a:r>
            <a:r>
              <a:rPr sz="750" spc="37" dirty="0">
                <a:latin typeface="Calibri"/>
                <a:cs typeface="Calibri"/>
              </a:rPr>
              <a:t>b</a:t>
            </a:r>
            <a:r>
              <a:rPr sz="750" spc="-34" dirty="0">
                <a:latin typeface="Calibri"/>
                <a:cs typeface="Calibri"/>
              </a:rPr>
              <a:t>e </a:t>
            </a:r>
            <a:r>
              <a:rPr sz="750" spc="14" dirty="0">
                <a:latin typeface="Calibri"/>
                <a:cs typeface="Calibri"/>
              </a:rPr>
              <a:t>algebraic.</a:t>
            </a:r>
            <a:endParaRPr sz="750">
              <a:latin typeface="Calibri"/>
              <a:cs typeface="Calibri"/>
            </a:endParaRPr>
          </a:p>
          <a:p>
            <a:pPr marL="190062" algn="just">
              <a:lnSpc>
                <a:spcPts val="839"/>
              </a:lnSpc>
            </a:pPr>
            <a:r>
              <a:rPr sz="750" spc="72" dirty="0">
                <a:latin typeface="Calibri"/>
                <a:cs typeface="Calibri"/>
              </a:rPr>
              <a:t>V.</a:t>
            </a:r>
            <a:r>
              <a:rPr sz="750" spc="136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Nehru’s</a:t>
            </a:r>
            <a:r>
              <a:rPr sz="750" spc="136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characterization</a:t>
            </a:r>
            <a:r>
              <a:rPr sz="750" spc="136" dirty="0">
                <a:latin typeface="Calibri"/>
                <a:cs typeface="Calibri"/>
              </a:rPr>
              <a:t> </a:t>
            </a:r>
            <a:r>
              <a:rPr sz="750" spc="-14" dirty="0">
                <a:latin typeface="Calibri"/>
                <a:cs typeface="Calibri"/>
              </a:rPr>
              <a:t>of</a:t>
            </a:r>
            <a:r>
              <a:rPr sz="750" spc="139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pseudo-ordered</a:t>
            </a:r>
            <a:r>
              <a:rPr sz="750" spc="136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planes</a:t>
            </a:r>
            <a:r>
              <a:rPr sz="750" spc="136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was</a:t>
            </a:r>
            <a:r>
              <a:rPr sz="750" spc="136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a</a:t>
            </a:r>
            <a:r>
              <a:rPr sz="750" spc="139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milestone</a:t>
            </a:r>
            <a:r>
              <a:rPr sz="750" spc="136" dirty="0">
                <a:latin typeface="Calibri"/>
                <a:cs typeface="Calibri"/>
              </a:rPr>
              <a:t> </a:t>
            </a:r>
            <a:r>
              <a:rPr sz="750" spc="24" dirty="0">
                <a:latin typeface="Calibri"/>
                <a:cs typeface="Calibri"/>
              </a:rPr>
              <a:t>in</a:t>
            </a:r>
            <a:r>
              <a:rPr sz="750" spc="136" dirty="0">
                <a:latin typeface="Calibri"/>
                <a:cs typeface="Calibri"/>
              </a:rPr>
              <a:t> </a:t>
            </a:r>
            <a:r>
              <a:rPr sz="750" spc="17" dirty="0">
                <a:latin typeface="Calibri"/>
                <a:cs typeface="Calibri"/>
              </a:rPr>
              <a:t>introductory</a:t>
            </a:r>
            <a:r>
              <a:rPr sz="750" spc="136" dirty="0">
                <a:latin typeface="Calibri"/>
                <a:cs typeface="Calibri"/>
              </a:rPr>
              <a:t> </a:t>
            </a:r>
            <a:r>
              <a:rPr sz="750" spc="17" dirty="0">
                <a:latin typeface="Calibri"/>
                <a:cs typeface="Calibri"/>
              </a:rPr>
              <a:t>tropical</a:t>
            </a:r>
            <a:endParaRPr sz="750">
              <a:latin typeface="Calibri"/>
              <a:cs typeface="Calibri"/>
            </a:endParaRPr>
          </a:p>
          <a:p>
            <a:pPr marL="86155" marR="81393" algn="just">
              <a:lnSpc>
                <a:spcPts val="886"/>
              </a:lnSpc>
              <a:spcBef>
                <a:spcPts val="34"/>
              </a:spcBef>
            </a:pPr>
            <a:r>
              <a:rPr sz="750" spc="10" dirty="0">
                <a:latin typeface="Calibri"/>
                <a:cs typeface="Calibri"/>
              </a:rPr>
              <a:t>group </a:t>
            </a:r>
            <a:r>
              <a:rPr sz="750" spc="3" dirty="0">
                <a:latin typeface="Calibri"/>
                <a:cs typeface="Calibri"/>
              </a:rPr>
              <a:t>theory.  </a:t>
            </a:r>
            <a:r>
              <a:rPr sz="750" spc="14" dirty="0">
                <a:latin typeface="Calibri"/>
                <a:cs typeface="Calibri"/>
              </a:rPr>
              <a:t>Unfortunately, </a:t>
            </a:r>
            <a:r>
              <a:rPr sz="750" spc="-34" dirty="0">
                <a:latin typeface="Calibri"/>
                <a:cs typeface="Calibri"/>
              </a:rPr>
              <a:t>we </a:t>
            </a:r>
            <a:r>
              <a:rPr sz="750" spc="10" dirty="0">
                <a:latin typeface="Calibri"/>
                <a:cs typeface="Calibri"/>
              </a:rPr>
              <a:t>cannot </a:t>
            </a:r>
            <a:r>
              <a:rPr sz="750" dirty="0">
                <a:latin typeface="Calibri"/>
                <a:cs typeface="Calibri"/>
              </a:rPr>
              <a:t>assume </a:t>
            </a:r>
            <a:r>
              <a:rPr sz="750" spc="24" dirty="0">
                <a:latin typeface="Calibri"/>
                <a:cs typeface="Calibri"/>
              </a:rPr>
              <a:t>that </a:t>
            </a:r>
            <a:r>
              <a:rPr sz="750" i="1" spc="-51" dirty="0">
                <a:latin typeface="Calibri"/>
                <a:cs typeface="Calibri"/>
              </a:rPr>
              <a:t>φ </a:t>
            </a:r>
            <a:r>
              <a:rPr sz="750" spc="201" dirty="0">
                <a:latin typeface="Calibri"/>
                <a:cs typeface="Calibri"/>
              </a:rPr>
              <a:t>= </a:t>
            </a:r>
            <a:r>
              <a:rPr sz="750" spc="-44" dirty="0">
                <a:latin typeface="Cambria"/>
                <a:cs typeface="Cambria"/>
              </a:rPr>
              <a:t>∅</a:t>
            </a:r>
            <a:r>
              <a:rPr sz="750" spc="-44" dirty="0">
                <a:latin typeface="Calibri"/>
                <a:cs typeface="Calibri"/>
              </a:rPr>
              <a:t>.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48" dirty="0">
                <a:latin typeface="Calibri"/>
                <a:cs typeface="Calibri"/>
              </a:rPr>
              <a:t>On </a:t>
            </a:r>
            <a:r>
              <a:rPr sz="750" spc="3" dirty="0">
                <a:latin typeface="Calibri"/>
                <a:cs typeface="Calibri"/>
              </a:rPr>
              <a:t>the other </a:t>
            </a:r>
            <a:r>
              <a:rPr sz="750" spc="17" dirty="0">
                <a:latin typeface="Calibri"/>
                <a:cs typeface="Calibri"/>
              </a:rPr>
              <a:t>hand, </a:t>
            </a:r>
            <a:r>
              <a:rPr sz="750" spc="-34" dirty="0">
                <a:latin typeface="Calibri"/>
                <a:cs typeface="Calibri"/>
              </a:rPr>
              <a:t>we </a:t>
            </a:r>
            <a:r>
              <a:rPr sz="750" spc="10" dirty="0">
                <a:latin typeface="Calibri"/>
                <a:cs typeface="Calibri"/>
              </a:rPr>
              <a:t>wish </a:t>
            </a:r>
            <a:r>
              <a:rPr sz="750" spc="7" dirty="0">
                <a:latin typeface="Calibri"/>
                <a:cs typeface="Calibri"/>
              </a:rPr>
              <a:t>to extend 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the</a:t>
            </a:r>
            <a:r>
              <a:rPr sz="750" spc="7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results</a:t>
            </a:r>
            <a:r>
              <a:rPr sz="750" spc="14" dirty="0">
                <a:latin typeface="Calibri"/>
                <a:cs typeface="Calibri"/>
              </a:rPr>
              <a:t> </a:t>
            </a:r>
            <a:r>
              <a:rPr sz="750" spc="-14" dirty="0">
                <a:latin typeface="Calibri"/>
                <a:cs typeface="Calibri"/>
              </a:rPr>
              <a:t>of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17" dirty="0">
                <a:latin typeface="Calibri"/>
                <a:cs typeface="Calibri"/>
              </a:rPr>
              <a:t>[18]</a:t>
            </a:r>
            <a:r>
              <a:rPr sz="750" spc="-14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to</a:t>
            </a:r>
            <a:r>
              <a:rPr sz="750" spc="10" dirty="0">
                <a:latin typeface="Calibri"/>
                <a:cs typeface="Calibri"/>
              </a:rPr>
              <a:t> almost</a:t>
            </a:r>
            <a:r>
              <a:rPr sz="750" spc="14" dirty="0">
                <a:latin typeface="Calibri"/>
                <a:cs typeface="Calibri"/>
              </a:rPr>
              <a:t> surely</a:t>
            </a:r>
            <a:r>
              <a:rPr sz="750" spc="17" dirty="0">
                <a:latin typeface="Calibri"/>
                <a:cs typeface="Calibri"/>
              </a:rPr>
              <a:t> </a:t>
            </a:r>
            <a:r>
              <a:rPr sz="750" spc="-17" dirty="0">
                <a:latin typeface="Calibri"/>
                <a:cs typeface="Calibri"/>
              </a:rPr>
              <a:t>free</a:t>
            </a:r>
            <a:r>
              <a:rPr sz="750" spc="-14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topological</a:t>
            </a:r>
            <a:r>
              <a:rPr sz="750" spc="17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spaces.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Recent</a:t>
            </a:r>
            <a:r>
              <a:rPr sz="750" spc="17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developments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spc="24" dirty="0">
                <a:latin typeface="Calibri"/>
                <a:cs typeface="Calibri"/>
              </a:rPr>
              <a:t>in </a:t>
            </a:r>
            <a:r>
              <a:rPr sz="750" spc="20" dirty="0">
                <a:latin typeface="Calibri"/>
                <a:cs typeface="Calibri"/>
              </a:rPr>
              <a:t>statistical </a:t>
            </a:r>
            <a:r>
              <a:rPr sz="750" spc="24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representation </a:t>
            </a:r>
            <a:r>
              <a:rPr sz="750" spc="10" dirty="0">
                <a:latin typeface="Calibri"/>
                <a:cs typeface="Calibri"/>
              </a:rPr>
              <a:t>theory </a:t>
            </a:r>
            <a:r>
              <a:rPr sz="750" spc="-7" dirty="0">
                <a:latin typeface="Calibri"/>
                <a:cs typeface="Calibri"/>
              </a:rPr>
              <a:t>[15,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spc="-14" dirty="0">
                <a:latin typeface="Calibri"/>
                <a:cs typeface="Calibri"/>
              </a:rPr>
              <a:t>32]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have </a:t>
            </a:r>
            <a:r>
              <a:rPr sz="750" spc="7" dirty="0">
                <a:latin typeface="Calibri"/>
                <a:cs typeface="Calibri"/>
              </a:rPr>
              <a:t>raised </a:t>
            </a:r>
            <a:r>
              <a:rPr sz="750" spc="3" dirty="0">
                <a:latin typeface="Calibri"/>
                <a:cs typeface="Calibri"/>
              </a:rPr>
              <a:t>the question </a:t>
            </a:r>
            <a:r>
              <a:rPr sz="750" spc="-14" dirty="0">
                <a:latin typeface="Calibri"/>
                <a:cs typeface="Calibri"/>
              </a:rPr>
              <a:t>of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whether </a:t>
            </a:r>
            <a:r>
              <a:rPr sz="750" i="1" spc="48" dirty="0">
                <a:latin typeface="Calibri"/>
                <a:cs typeface="Calibri"/>
              </a:rPr>
              <a:t>l </a:t>
            </a:r>
            <a:r>
              <a:rPr sz="750" spc="17" dirty="0">
                <a:latin typeface="Cambria"/>
                <a:cs typeface="Cambria"/>
              </a:rPr>
              <a:t>⊃ </a:t>
            </a:r>
            <a:r>
              <a:rPr sz="750" i="1" spc="68" dirty="0">
                <a:latin typeface="Calibri"/>
                <a:cs typeface="Calibri"/>
              </a:rPr>
              <a:t>U</a:t>
            </a:r>
            <a:r>
              <a:rPr sz="818" i="1" spc="102" baseline="-10416" dirty="0">
                <a:latin typeface="Calibri"/>
                <a:cs typeface="Calibri"/>
              </a:rPr>
              <a:t>I </a:t>
            </a:r>
            <a:r>
              <a:rPr sz="750" spc="14" dirty="0">
                <a:latin typeface="Calibri"/>
                <a:cs typeface="Calibri"/>
              </a:rPr>
              <a:t>.</a:t>
            </a:r>
            <a:r>
              <a:rPr sz="750" spc="17" dirty="0">
                <a:latin typeface="Calibri"/>
                <a:cs typeface="Calibri"/>
              </a:rPr>
              <a:t> </a:t>
            </a:r>
            <a:r>
              <a:rPr sz="750" spc="48" dirty="0">
                <a:latin typeface="Calibri"/>
                <a:cs typeface="Calibri"/>
              </a:rPr>
              <a:t>In </a:t>
            </a:r>
            <a:r>
              <a:rPr sz="750" spc="-10" dirty="0">
                <a:latin typeface="Calibri"/>
                <a:cs typeface="Calibri"/>
              </a:rPr>
              <a:t>[27],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the </a:t>
            </a:r>
            <a:r>
              <a:rPr sz="750" spc="10" dirty="0">
                <a:latin typeface="Calibri"/>
                <a:cs typeface="Calibri"/>
              </a:rPr>
              <a:t>authors </a:t>
            </a:r>
            <a:r>
              <a:rPr sz="750" spc="14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classified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17" dirty="0">
                <a:latin typeface="Calibri"/>
                <a:cs typeface="Calibri"/>
              </a:rPr>
              <a:t>combinatorially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i="1" spc="3" dirty="0">
                <a:latin typeface="Calibri"/>
                <a:cs typeface="Calibri"/>
              </a:rPr>
              <a:t>θ</a:t>
            </a:r>
            <a:r>
              <a:rPr sz="750" spc="3" dirty="0">
                <a:latin typeface="Calibri"/>
                <a:cs typeface="Calibri"/>
              </a:rPr>
              <a:t>-compact</a:t>
            </a:r>
            <a:r>
              <a:rPr sz="750" spc="75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subalgebras.</a:t>
            </a:r>
            <a:endParaRPr sz="75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545">
              <a:latin typeface="Calibri"/>
              <a:cs typeface="Calibri"/>
            </a:endParaRPr>
          </a:p>
          <a:p>
            <a:pPr marL="1751687">
              <a:spcBef>
                <a:spcPts val="3"/>
              </a:spcBef>
            </a:pPr>
            <a:r>
              <a:rPr sz="750" spc="3" dirty="0">
                <a:latin typeface="Calibri"/>
                <a:cs typeface="Calibri"/>
              </a:rPr>
              <a:t>2. </a:t>
            </a:r>
            <a:r>
              <a:rPr sz="750" spc="31" dirty="0">
                <a:latin typeface="Calibri"/>
                <a:cs typeface="Calibri"/>
              </a:rPr>
              <a:t> </a:t>
            </a:r>
            <a:r>
              <a:rPr sz="750" spc="92" dirty="0">
                <a:latin typeface="Calibri"/>
                <a:cs typeface="Calibri"/>
              </a:rPr>
              <a:t>M</a:t>
            </a:r>
            <a:r>
              <a:rPr sz="750" cap="small" spc="75" dirty="0">
                <a:latin typeface="Calibri"/>
                <a:cs typeface="Calibri"/>
              </a:rPr>
              <a:t>ain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58" dirty="0">
                <a:latin typeface="Calibri"/>
                <a:cs typeface="Calibri"/>
              </a:rPr>
              <a:t> </a:t>
            </a:r>
            <a:r>
              <a:rPr sz="750" spc="187" dirty="0">
                <a:latin typeface="Calibri"/>
                <a:cs typeface="Calibri"/>
              </a:rPr>
              <a:t>R</a:t>
            </a:r>
            <a:r>
              <a:rPr sz="750" cap="small" spc="92" dirty="0">
                <a:latin typeface="Calibri"/>
                <a:cs typeface="Calibri"/>
              </a:rPr>
              <a:t>esu</a:t>
            </a:r>
            <a:r>
              <a:rPr sz="750" cap="small" spc="24" dirty="0">
                <a:latin typeface="Calibri"/>
                <a:cs typeface="Calibri"/>
              </a:rPr>
              <a:t>l</a:t>
            </a:r>
            <a:r>
              <a:rPr sz="750" cap="small" spc="139" dirty="0">
                <a:latin typeface="Calibri"/>
                <a:cs typeface="Calibri"/>
              </a:rPr>
              <a:t>t</a:t>
            </a:r>
            <a:endParaRPr sz="750">
              <a:latin typeface="Calibri"/>
              <a:cs typeface="Calibri"/>
            </a:endParaRPr>
          </a:p>
          <a:p>
            <a:pPr marL="86155" algn="just">
              <a:lnSpc>
                <a:spcPts val="893"/>
              </a:lnSpc>
              <a:spcBef>
                <a:spcPts val="423"/>
              </a:spcBef>
            </a:pPr>
            <a:r>
              <a:rPr sz="750" b="1" spc="58" dirty="0">
                <a:latin typeface="Calibri"/>
                <a:cs typeface="Calibri"/>
              </a:rPr>
              <a:t>Definition</a:t>
            </a:r>
            <a:r>
              <a:rPr sz="750" b="1" spc="116" dirty="0">
                <a:latin typeface="Calibri"/>
                <a:cs typeface="Calibri"/>
              </a:rPr>
              <a:t> </a:t>
            </a:r>
            <a:r>
              <a:rPr sz="750" b="1" spc="41" dirty="0">
                <a:latin typeface="Calibri"/>
                <a:cs typeface="Calibri"/>
              </a:rPr>
              <a:t>2.1.</a:t>
            </a:r>
            <a:r>
              <a:rPr sz="750" b="1" spc="167" dirty="0">
                <a:latin typeface="Calibri"/>
                <a:cs typeface="Calibri"/>
              </a:rPr>
              <a:t> </a:t>
            </a:r>
            <a:r>
              <a:rPr sz="750" spc="48" dirty="0">
                <a:latin typeface="Calibri"/>
                <a:cs typeface="Calibri"/>
              </a:rPr>
              <a:t>Let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i="1" spc="153" dirty="0">
                <a:latin typeface="Georgia"/>
                <a:cs typeface="Georgia"/>
              </a:rPr>
              <a:t>P</a:t>
            </a:r>
            <a:r>
              <a:rPr sz="818" i="1" spc="230" baseline="-10416" dirty="0">
                <a:latin typeface="Calibri"/>
                <a:cs typeface="Calibri"/>
              </a:rPr>
              <a:t>ε</a:t>
            </a:r>
            <a:r>
              <a:rPr sz="818" i="1" spc="179" baseline="-10416" dirty="0">
                <a:latin typeface="Calibri"/>
                <a:cs typeface="Calibri"/>
              </a:rPr>
              <a:t> </a:t>
            </a:r>
            <a:r>
              <a:rPr sz="750" spc="201" dirty="0">
                <a:latin typeface="Calibri"/>
                <a:cs typeface="Calibri"/>
              </a:rPr>
              <a:t>=</a:t>
            </a:r>
            <a:r>
              <a:rPr sz="750" spc="37" dirty="0">
                <a:latin typeface="Calibri"/>
                <a:cs typeface="Calibri"/>
              </a:rPr>
              <a:t> </a:t>
            </a:r>
            <a:r>
              <a:rPr sz="750" spc="133" dirty="0">
                <a:latin typeface="Cambria"/>
                <a:cs typeface="Cambria"/>
              </a:rPr>
              <a:t>−∞</a:t>
            </a:r>
            <a:r>
              <a:rPr sz="750" spc="82" dirty="0">
                <a:latin typeface="Cambria"/>
                <a:cs typeface="Cambria"/>
              </a:rPr>
              <a:t> </a:t>
            </a:r>
            <a:r>
              <a:rPr sz="750" spc="-3" dirty="0">
                <a:latin typeface="Calibri"/>
                <a:cs typeface="Calibri"/>
              </a:rPr>
              <a:t>be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20" dirty="0">
                <a:latin typeface="Calibri"/>
                <a:cs typeface="Calibri"/>
              </a:rPr>
              <a:t>arbitrary.</a:t>
            </a:r>
            <a:r>
              <a:rPr sz="750" spc="160" dirty="0">
                <a:latin typeface="Calibri"/>
                <a:cs typeface="Calibri"/>
              </a:rPr>
              <a:t> </a:t>
            </a:r>
            <a:r>
              <a:rPr sz="750" spc="-7" dirty="0">
                <a:latin typeface="Calibri"/>
                <a:cs typeface="Calibri"/>
              </a:rPr>
              <a:t>We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say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a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Noetherian,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17" dirty="0">
                <a:latin typeface="Calibri"/>
                <a:cs typeface="Calibri"/>
              </a:rPr>
              <a:t>standard,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-7" dirty="0">
                <a:latin typeface="Calibri"/>
                <a:cs typeface="Calibri"/>
              </a:rPr>
              <a:t>one-to-one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group</a:t>
            </a:r>
            <a:r>
              <a:rPr sz="750" spc="89" dirty="0">
                <a:latin typeface="Calibri"/>
                <a:cs typeface="Calibri"/>
              </a:rPr>
              <a:t> </a:t>
            </a:r>
            <a:r>
              <a:rPr sz="750" i="1" spc="181" dirty="0">
                <a:latin typeface="Calibri"/>
                <a:cs typeface="Calibri"/>
              </a:rPr>
              <a:t>E</a:t>
            </a:r>
            <a:endParaRPr sz="750">
              <a:latin typeface="Calibri"/>
              <a:cs typeface="Calibri"/>
            </a:endParaRPr>
          </a:p>
          <a:p>
            <a:pPr marL="86155" algn="just">
              <a:lnSpc>
                <a:spcPts val="893"/>
              </a:lnSpc>
            </a:pPr>
            <a:r>
              <a:rPr sz="750" spc="14" dirty="0">
                <a:latin typeface="Calibri"/>
                <a:cs typeface="Calibri"/>
              </a:rPr>
              <a:t>is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b="1" spc="61" dirty="0">
                <a:latin typeface="Calibri"/>
                <a:cs typeface="Calibri"/>
              </a:rPr>
              <a:t>natural</a:t>
            </a:r>
            <a:r>
              <a:rPr sz="750" b="1" spc="78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if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34" dirty="0">
                <a:latin typeface="Calibri"/>
                <a:cs typeface="Calibri"/>
              </a:rPr>
              <a:t>it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is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24" dirty="0">
                <a:latin typeface="Calibri"/>
                <a:cs typeface="Calibri"/>
              </a:rPr>
              <a:t>left-Cartan,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17" dirty="0">
                <a:latin typeface="Calibri"/>
                <a:cs typeface="Calibri"/>
              </a:rPr>
              <a:t>finitely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Poincar´e</a:t>
            </a:r>
            <a:r>
              <a:rPr sz="750" spc="82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and</a:t>
            </a:r>
            <a:r>
              <a:rPr sz="750" spc="78" dirty="0">
                <a:latin typeface="Calibri"/>
                <a:cs typeface="Calibri"/>
              </a:rPr>
              <a:t> </a:t>
            </a:r>
            <a:r>
              <a:rPr sz="750" spc="17" dirty="0">
                <a:latin typeface="Calibri"/>
                <a:cs typeface="Calibri"/>
              </a:rPr>
              <a:t>parabolic.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61114" y="5632479"/>
            <a:ext cx="4070206" cy="123285"/>
          </a:xfrm>
          <a:prstGeom prst="rect">
            <a:avLst/>
          </a:prstGeom>
        </p:spPr>
        <p:txBody>
          <a:bodyPr vert="horz" wrap="square" lIns="0" tIns="7793" rIns="0" bIns="0" rtlCol="0">
            <a:spAutoFit/>
          </a:bodyPr>
          <a:lstStyle/>
          <a:p>
            <a:pPr marL="8659">
              <a:spcBef>
                <a:spcPts val="61"/>
              </a:spcBef>
            </a:pPr>
            <a:r>
              <a:rPr sz="750" b="1" spc="58" dirty="0">
                <a:latin typeface="Calibri"/>
                <a:cs typeface="Calibri"/>
              </a:rPr>
              <a:t>Definition</a:t>
            </a:r>
            <a:r>
              <a:rPr sz="750" b="1" spc="130" dirty="0">
                <a:latin typeface="Calibri"/>
                <a:cs typeface="Calibri"/>
              </a:rPr>
              <a:t> </a:t>
            </a:r>
            <a:r>
              <a:rPr sz="750" b="1" spc="41" dirty="0">
                <a:latin typeface="Calibri"/>
                <a:cs typeface="Calibri"/>
              </a:rPr>
              <a:t>2.2.</a:t>
            </a:r>
            <a:r>
              <a:rPr sz="750" b="1" spc="177" dirty="0">
                <a:latin typeface="Calibri"/>
                <a:cs typeface="Calibri"/>
              </a:rPr>
              <a:t> </a:t>
            </a:r>
            <a:r>
              <a:rPr sz="750" spc="48" dirty="0">
                <a:latin typeface="Calibri"/>
                <a:cs typeface="Calibri"/>
              </a:rPr>
              <a:t>Let</a:t>
            </a:r>
            <a:r>
              <a:rPr sz="750" spc="95" dirty="0">
                <a:latin typeface="Calibri"/>
                <a:cs typeface="Calibri"/>
              </a:rPr>
              <a:t> </a:t>
            </a:r>
            <a:r>
              <a:rPr sz="750" i="1" spc="78" dirty="0">
                <a:latin typeface="Calibri"/>
                <a:cs typeface="Calibri"/>
              </a:rPr>
              <a:t>r</a:t>
            </a:r>
            <a:r>
              <a:rPr sz="750" i="1" spc="82" dirty="0">
                <a:latin typeface="Calibri"/>
                <a:cs typeface="Calibri"/>
              </a:rPr>
              <a:t> </a:t>
            </a:r>
            <a:r>
              <a:rPr sz="750" spc="160" dirty="0">
                <a:latin typeface="Cambria"/>
                <a:cs typeface="Cambria"/>
              </a:rPr>
              <a:t>≥</a:t>
            </a:r>
            <a:r>
              <a:rPr sz="750" spc="61" dirty="0">
                <a:latin typeface="Cambria"/>
                <a:cs typeface="Cambria"/>
              </a:rPr>
              <a:t> </a:t>
            </a:r>
            <a:r>
              <a:rPr sz="750" spc="-10" dirty="0">
                <a:latin typeface="Calibri"/>
                <a:cs typeface="Calibri"/>
              </a:rPr>
              <a:t>0</a:t>
            </a:r>
            <a:r>
              <a:rPr sz="750" spc="95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be</a:t>
            </a:r>
            <a:r>
              <a:rPr sz="750" spc="95" dirty="0">
                <a:latin typeface="Calibri"/>
                <a:cs typeface="Calibri"/>
              </a:rPr>
              <a:t> </a:t>
            </a:r>
            <a:r>
              <a:rPr sz="750" spc="20" dirty="0">
                <a:latin typeface="Calibri"/>
                <a:cs typeface="Calibri"/>
              </a:rPr>
              <a:t>arbitrary.</a:t>
            </a:r>
            <a:r>
              <a:rPr sz="750" spc="201" dirty="0">
                <a:latin typeface="Calibri"/>
                <a:cs typeface="Calibri"/>
              </a:rPr>
              <a:t> </a:t>
            </a:r>
            <a:r>
              <a:rPr sz="750" spc="-7" dirty="0">
                <a:latin typeface="Calibri"/>
                <a:cs typeface="Calibri"/>
              </a:rPr>
              <a:t>We</a:t>
            </a:r>
            <a:r>
              <a:rPr sz="750" spc="92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say</a:t>
            </a:r>
            <a:r>
              <a:rPr sz="750" spc="95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a</a:t>
            </a:r>
            <a:r>
              <a:rPr sz="750" spc="89" dirty="0">
                <a:latin typeface="Calibri"/>
                <a:cs typeface="Calibri"/>
              </a:rPr>
              <a:t> </a:t>
            </a:r>
            <a:r>
              <a:rPr sz="750" spc="34" dirty="0">
                <a:latin typeface="Calibri"/>
                <a:cs typeface="Calibri"/>
              </a:rPr>
              <a:t>Landau,</a:t>
            </a:r>
            <a:r>
              <a:rPr sz="750" spc="95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differentiable,</a:t>
            </a:r>
            <a:r>
              <a:rPr sz="750" spc="99" dirty="0">
                <a:latin typeface="Calibri"/>
                <a:cs typeface="Calibri"/>
              </a:rPr>
              <a:t> </a:t>
            </a:r>
            <a:r>
              <a:rPr sz="750" spc="37" dirty="0">
                <a:latin typeface="Calibri"/>
                <a:cs typeface="Calibri"/>
              </a:rPr>
              <a:t>Atiyah</a:t>
            </a:r>
            <a:r>
              <a:rPr sz="750" spc="92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set</a:t>
            </a:r>
            <a:r>
              <a:rPr sz="750" spc="99" dirty="0">
                <a:latin typeface="Calibri"/>
                <a:cs typeface="Calibri"/>
              </a:rPr>
              <a:t> </a:t>
            </a:r>
            <a:r>
              <a:rPr sz="750" i="1" spc="116" dirty="0">
                <a:latin typeface="Calibri"/>
                <a:cs typeface="Calibri"/>
              </a:rPr>
              <a:t>S</a:t>
            </a:r>
            <a:r>
              <a:rPr sz="750" i="1" spc="136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is</a:t>
            </a:r>
            <a:r>
              <a:rPr sz="750" spc="92" dirty="0">
                <a:latin typeface="Calibri"/>
                <a:cs typeface="Calibri"/>
              </a:rPr>
              <a:t> </a:t>
            </a:r>
            <a:r>
              <a:rPr sz="750" b="1" spc="51" dirty="0">
                <a:latin typeface="Calibri"/>
                <a:cs typeface="Calibri"/>
              </a:rPr>
              <a:t>local</a:t>
            </a:r>
            <a:r>
              <a:rPr sz="750" b="1" spc="95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if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61114" y="5686849"/>
            <a:ext cx="4070206" cy="476383"/>
          </a:xfrm>
          <a:prstGeom prst="rect">
            <a:avLst/>
          </a:prstGeom>
        </p:spPr>
        <p:txBody>
          <a:bodyPr vert="horz" wrap="square" lIns="0" tIns="65376" rIns="0" bIns="0" rtlCol="0">
            <a:spAutoFit/>
          </a:bodyPr>
          <a:lstStyle/>
          <a:p>
            <a:pPr marL="8659">
              <a:spcBef>
                <a:spcPts val="515"/>
              </a:spcBef>
            </a:pPr>
            <a:r>
              <a:rPr sz="750" spc="34" dirty="0">
                <a:latin typeface="Calibri"/>
                <a:cs typeface="Calibri"/>
              </a:rPr>
              <a:t>it</a:t>
            </a:r>
            <a:r>
              <a:rPr sz="750" spc="72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is</a:t>
            </a:r>
            <a:r>
              <a:rPr sz="750" spc="72" dirty="0">
                <a:latin typeface="Calibri"/>
                <a:cs typeface="Calibri"/>
              </a:rPr>
              <a:t> </a:t>
            </a:r>
            <a:r>
              <a:rPr sz="750" spc="41" dirty="0">
                <a:latin typeface="Calibri"/>
                <a:cs typeface="Calibri"/>
              </a:rPr>
              <a:t>Euclid</a:t>
            </a:r>
            <a:r>
              <a:rPr sz="750" spc="75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and</a:t>
            </a:r>
            <a:r>
              <a:rPr sz="750" spc="68" dirty="0">
                <a:latin typeface="Calibri"/>
                <a:cs typeface="Calibri"/>
              </a:rPr>
              <a:t> </a:t>
            </a:r>
            <a:r>
              <a:rPr sz="750" spc="20" dirty="0">
                <a:latin typeface="Calibri"/>
                <a:cs typeface="Calibri"/>
              </a:rPr>
              <a:t>super-multiply</a:t>
            </a:r>
            <a:r>
              <a:rPr sz="750" spc="72" dirty="0">
                <a:latin typeface="Calibri"/>
                <a:cs typeface="Calibri"/>
              </a:rPr>
              <a:t> </a:t>
            </a:r>
            <a:r>
              <a:rPr sz="750" spc="-24" dirty="0">
                <a:latin typeface="Calibri"/>
                <a:cs typeface="Calibri"/>
              </a:rPr>
              <a:t>M¨obius.</a:t>
            </a:r>
            <a:endParaRPr sz="750">
              <a:latin typeface="Calibri"/>
              <a:cs typeface="Calibri"/>
            </a:endParaRPr>
          </a:p>
          <a:p>
            <a:pPr marL="8659" marR="3464" indent="103473">
              <a:lnSpc>
                <a:spcPts val="886"/>
              </a:lnSpc>
              <a:spcBef>
                <a:spcPts val="491"/>
              </a:spcBef>
            </a:pPr>
            <a:r>
              <a:rPr sz="750" spc="48" dirty="0">
                <a:latin typeface="Calibri"/>
                <a:cs typeface="Calibri"/>
              </a:rPr>
              <a:t>The</a:t>
            </a:r>
            <a:r>
              <a:rPr sz="750" spc="150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goal</a:t>
            </a:r>
            <a:r>
              <a:rPr sz="750" spc="150" dirty="0">
                <a:latin typeface="Calibri"/>
                <a:cs typeface="Calibri"/>
              </a:rPr>
              <a:t> </a:t>
            </a:r>
            <a:r>
              <a:rPr sz="750" spc="-14" dirty="0">
                <a:latin typeface="Calibri"/>
                <a:cs typeface="Calibri"/>
              </a:rPr>
              <a:t>of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the</a:t>
            </a:r>
            <a:r>
              <a:rPr sz="750" spc="153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present</a:t>
            </a:r>
            <a:r>
              <a:rPr sz="750" spc="150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article</a:t>
            </a:r>
            <a:r>
              <a:rPr sz="750" spc="150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is</a:t>
            </a:r>
            <a:r>
              <a:rPr sz="750" spc="150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to</a:t>
            </a:r>
            <a:r>
              <a:rPr sz="750" spc="153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derive</a:t>
            </a:r>
            <a:r>
              <a:rPr sz="750" spc="150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quasi-Wiener,</a:t>
            </a:r>
            <a:r>
              <a:rPr sz="750" spc="167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almost</a:t>
            </a:r>
            <a:r>
              <a:rPr sz="750" spc="153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left-finite</a:t>
            </a:r>
            <a:r>
              <a:rPr sz="750" spc="150" dirty="0">
                <a:latin typeface="Calibri"/>
                <a:cs typeface="Calibri"/>
              </a:rPr>
              <a:t> </a:t>
            </a:r>
            <a:r>
              <a:rPr sz="750" spc="14" dirty="0">
                <a:latin typeface="Calibri"/>
                <a:cs typeface="Calibri"/>
              </a:rPr>
              <a:t>hulls.</a:t>
            </a:r>
            <a:r>
              <a:rPr sz="750" spc="191" dirty="0">
                <a:latin typeface="Calibri"/>
                <a:cs typeface="Calibri"/>
              </a:rPr>
              <a:t> </a:t>
            </a:r>
            <a:r>
              <a:rPr sz="750" spc="-7" dirty="0">
                <a:latin typeface="Calibri"/>
                <a:cs typeface="Calibri"/>
              </a:rPr>
              <a:t>We</a:t>
            </a:r>
            <a:r>
              <a:rPr sz="750" spc="150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wish</a:t>
            </a:r>
            <a:r>
              <a:rPr sz="750" spc="150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to </a:t>
            </a:r>
            <a:r>
              <a:rPr sz="750" spc="-160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extend</a:t>
            </a:r>
            <a:r>
              <a:rPr sz="750" spc="136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the</a:t>
            </a:r>
            <a:r>
              <a:rPr sz="750" spc="139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results</a:t>
            </a:r>
            <a:r>
              <a:rPr sz="750" spc="136" dirty="0">
                <a:latin typeface="Calibri"/>
                <a:cs typeface="Calibri"/>
              </a:rPr>
              <a:t> </a:t>
            </a:r>
            <a:r>
              <a:rPr sz="750" spc="-14" dirty="0">
                <a:latin typeface="Calibri"/>
                <a:cs typeface="Calibri"/>
              </a:rPr>
              <a:t>of</a:t>
            </a:r>
            <a:r>
              <a:rPr sz="750" spc="139" dirty="0">
                <a:latin typeface="Calibri"/>
                <a:cs typeface="Calibri"/>
              </a:rPr>
              <a:t> </a:t>
            </a:r>
            <a:r>
              <a:rPr sz="750" spc="-7" dirty="0">
                <a:latin typeface="Calibri"/>
                <a:cs typeface="Calibri"/>
              </a:rPr>
              <a:t>[32,</a:t>
            </a:r>
            <a:r>
              <a:rPr sz="750" spc="139" dirty="0">
                <a:latin typeface="Calibri"/>
                <a:cs typeface="Calibri"/>
              </a:rPr>
              <a:t> </a:t>
            </a:r>
            <a:r>
              <a:rPr sz="750" spc="-17" dirty="0">
                <a:latin typeface="Calibri"/>
                <a:cs typeface="Calibri"/>
              </a:rPr>
              <a:t>2]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7" dirty="0">
                <a:latin typeface="Calibri"/>
                <a:cs typeface="Calibri"/>
              </a:rPr>
              <a:t>to</a:t>
            </a:r>
            <a:r>
              <a:rPr sz="750" spc="136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elements.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spc="48" dirty="0">
                <a:latin typeface="Calibri"/>
                <a:cs typeface="Calibri"/>
              </a:rPr>
              <a:t>In</a:t>
            </a:r>
            <a:r>
              <a:rPr sz="750" spc="139" dirty="0">
                <a:latin typeface="Calibri"/>
                <a:cs typeface="Calibri"/>
              </a:rPr>
              <a:t> </a:t>
            </a:r>
            <a:r>
              <a:rPr sz="750" spc="20" dirty="0">
                <a:latin typeface="Calibri"/>
                <a:cs typeface="Calibri"/>
              </a:rPr>
              <a:t>this</a:t>
            </a:r>
            <a:r>
              <a:rPr sz="750" spc="139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context,</a:t>
            </a:r>
            <a:r>
              <a:rPr sz="750" spc="150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the</a:t>
            </a:r>
            <a:r>
              <a:rPr sz="750" spc="139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results</a:t>
            </a:r>
            <a:r>
              <a:rPr sz="750" spc="139" dirty="0">
                <a:latin typeface="Calibri"/>
                <a:cs typeface="Calibri"/>
              </a:rPr>
              <a:t> </a:t>
            </a:r>
            <a:r>
              <a:rPr sz="750" spc="-14" dirty="0">
                <a:latin typeface="Calibri"/>
                <a:cs typeface="Calibri"/>
              </a:rPr>
              <a:t>of</a:t>
            </a:r>
            <a:r>
              <a:rPr sz="750" spc="136" dirty="0">
                <a:latin typeface="Calibri"/>
                <a:cs typeface="Calibri"/>
              </a:rPr>
              <a:t> </a:t>
            </a:r>
            <a:r>
              <a:rPr sz="750" spc="-17" dirty="0">
                <a:latin typeface="Calibri"/>
                <a:cs typeface="Calibri"/>
              </a:rPr>
              <a:t>[24]</a:t>
            </a:r>
            <a:r>
              <a:rPr sz="750" spc="-14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are</a:t>
            </a:r>
            <a:r>
              <a:rPr sz="750" spc="139" dirty="0">
                <a:latin typeface="Calibri"/>
                <a:cs typeface="Calibri"/>
              </a:rPr>
              <a:t> </a:t>
            </a:r>
            <a:r>
              <a:rPr sz="750" spc="27" dirty="0">
                <a:latin typeface="Calibri"/>
                <a:cs typeface="Calibri"/>
              </a:rPr>
              <a:t>highly</a:t>
            </a:r>
            <a:r>
              <a:rPr sz="750" spc="139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relevant.</a:t>
            </a:r>
            <a:endParaRPr sz="7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60910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7E3A2C6-9C8A-B149-9266-5D435A8F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-274638"/>
            <a:ext cx="5299364" cy="6858000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D57FBEA-1BA2-9042-AB13-1CAB7FB07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9611" y="1814514"/>
            <a:ext cx="3529228" cy="4567237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C3F308F-A970-B544-842F-CBD2DB0DC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543" y="-127591"/>
            <a:ext cx="5299364" cy="68580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60EBB55-55D3-EB40-8C83-ACAC147669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E2438E2-08CD-334F-8FE7-24CEE935B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798" y="0"/>
            <a:ext cx="5299364" cy="68580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16ABFD7-C7E2-A540-AD27-639009C2E7F4}"/>
              </a:ext>
            </a:extLst>
          </p:cNvPr>
          <p:cNvSpPr txBox="1"/>
          <p:nvPr/>
        </p:nvSpPr>
        <p:spPr>
          <a:xfrm>
            <a:off x="2982768" y="1115727"/>
            <a:ext cx="60473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0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algn="ctr"/>
            <a:r>
              <a:rPr lang="it-IT" sz="5000" dirty="0" err="1">
                <a:solidFill>
                  <a:srgbClr val="CCC937"/>
                </a:solidFill>
                <a:latin typeface="Calisto MT" panose="02040603050505030304" pitchFamily="18" charset="77"/>
              </a:rPr>
              <a:t>SCIgen</a:t>
            </a:r>
            <a:endParaRPr lang="it-IT" sz="50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algn="ctr"/>
            <a:r>
              <a:rPr lang="it-IT" sz="4000" dirty="0">
                <a:solidFill>
                  <a:srgbClr val="CCC937"/>
                </a:solidFill>
                <a:latin typeface="Calisto MT" panose="02040603050505030304" pitchFamily="18" charset="77"/>
              </a:rPr>
              <a:t>(MIT, Boston)</a:t>
            </a:r>
          </a:p>
          <a:p>
            <a:pPr algn="ctr"/>
            <a:r>
              <a:rPr lang="it-IT" sz="3000" dirty="0">
                <a:solidFill>
                  <a:srgbClr val="CCC937"/>
                </a:solidFill>
                <a:latin typeface="Calisto MT" panose="02040603050505030304" pitchFamily="18" charset="77"/>
              </a:rPr>
              <a:t>sono stati accettati come contributi di congressi e compaiono in </a:t>
            </a:r>
            <a:r>
              <a:rPr lang="it-IT" sz="3000" dirty="0" err="1">
                <a:solidFill>
                  <a:srgbClr val="CCC937"/>
                </a:solidFill>
                <a:latin typeface="Calisto MT" panose="02040603050505030304" pitchFamily="18" charset="77"/>
              </a:rPr>
              <a:t>databases</a:t>
            </a:r>
            <a:r>
              <a:rPr lang="it-IT" sz="3000" dirty="0">
                <a:solidFill>
                  <a:srgbClr val="CCC937"/>
                </a:solidFill>
                <a:latin typeface="Calisto MT" panose="02040603050505030304" pitchFamily="18" charset="77"/>
              </a:rPr>
              <a:t> come </a:t>
            </a:r>
            <a:r>
              <a:rPr lang="it-IT" sz="3000" dirty="0" err="1">
                <a:solidFill>
                  <a:srgbClr val="CCC937"/>
                </a:solidFill>
                <a:latin typeface="Calisto MT" panose="02040603050505030304" pitchFamily="18" charset="77"/>
              </a:rPr>
              <a:t>Scopus</a:t>
            </a:r>
            <a:r>
              <a:rPr lang="it-IT" sz="3000" dirty="0">
                <a:solidFill>
                  <a:srgbClr val="CCC937"/>
                </a:solidFill>
                <a:latin typeface="Calisto MT" panose="02040603050505030304" pitchFamily="18" charset="77"/>
              </a:rPr>
              <a:t> e </a:t>
            </a:r>
            <a:r>
              <a:rPr lang="it-IT" sz="3000" dirty="0" err="1">
                <a:solidFill>
                  <a:srgbClr val="CCC937"/>
                </a:solidFill>
                <a:latin typeface="Calisto MT" panose="02040603050505030304" pitchFamily="18" charset="77"/>
              </a:rPr>
              <a:t>WoS</a:t>
            </a:r>
            <a:endParaRPr lang="it-IT" sz="30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algn="ctr"/>
            <a:r>
              <a:rPr lang="it-IT" sz="2300" dirty="0">
                <a:solidFill>
                  <a:srgbClr val="CCC937"/>
                </a:solidFill>
                <a:latin typeface="Calisto MT" panose="02040603050505030304" pitchFamily="18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ad articolo</a:t>
            </a:r>
            <a:endParaRPr lang="it-IT" sz="2300" dirty="0">
              <a:solidFill>
                <a:srgbClr val="CCC937"/>
              </a:solidFill>
              <a:latin typeface="Calisto MT" panose="0204060305050503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72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7E3A2C6-9C8A-B149-9266-5D435A8F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-274638"/>
            <a:ext cx="5299364" cy="6858000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D57FBEA-1BA2-9042-AB13-1CAB7FB07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9611" y="1814514"/>
            <a:ext cx="3529228" cy="4567237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C3F308F-A970-B544-842F-CBD2DB0DC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543" y="-127591"/>
            <a:ext cx="5299364" cy="68580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60EBB55-55D3-EB40-8C83-ACAC147669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E2438E2-08CD-334F-8FE7-24CEE935B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798" y="0"/>
            <a:ext cx="5299364" cy="68580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16ABFD7-C7E2-A540-AD27-639009C2E7F4}"/>
              </a:ext>
            </a:extLst>
          </p:cNvPr>
          <p:cNvSpPr txBox="1"/>
          <p:nvPr/>
        </p:nvSpPr>
        <p:spPr>
          <a:xfrm>
            <a:off x="2130057" y="310807"/>
            <a:ext cx="8080743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CC937"/>
                </a:solidFill>
                <a:latin typeface="Calisto MT" panose="02040603050505030304" pitchFamily="18" charset="77"/>
              </a:rPr>
              <a:t>Linguistica dei corpora</a:t>
            </a:r>
          </a:p>
          <a:p>
            <a:pPr algn="ctr"/>
            <a:r>
              <a:rPr lang="it-IT" sz="2400" dirty="0">
                <a:solidFill>
                  <a:srgbClr val="CCC937"/>
                </a:solidFill>
                <a:latin typeface="Calisto MT" panose="02040603050505030304" pitchFamily="18" charset="77"/>
              </a:rPr>
              <a:t>TalTac</a:t>
            </a:r>
            <a:r>
              <a:rPr lang="it-IT" sz="2400" baseline="30000" dirty="0">
                <a:solidFill>
                  <a:srgbClr val="CCC937"/>
                </a:solidFill>
                <a:latin typeface="Calisto MT" panose="02040603050505030304" pitchFamily="18" charset="77"/>
              </a:rPr>
              <a:t>2</a:t>
            </a:r>
            <a:r>
              <a:rPr lang="it-IT" sz="2400" dirty="0">
                <a:solidFill>
                  <a:srgbClr val="CCC937"/>
                </a:solidFill>
                <a:latin typeface="Calisto MT" panose="02040603050505030304" pitchFamily="18" charset="77"/>
              </a:rPr>
              <a:t>, </a:t>
            </a:r>
            <a:r>
              <a:rPr lang="it-IT" sz="2400" dirty="0" err="1">
                <a:solidFill>
                  <a:srgbClr val="CCC937"/>
                </a:solidFill>
                <a:latin typeface="Calisto MT" panose="02040603050505030304" pitchFamily="18" charset="77"/>
              </a:rPr>
              <a:t>TreeTagger</a:t>
            </a:r>
            <a:r>
              <a:rPr lang="it-IT" sz="2400" dirty="0">
                <a:solidFill>
                  <a:srgbClr val="CCC937"/>
                </a:solidFill>
                <a:latin typeface="Calisto MT" panose="02040603050505030304" pitchFamily="18" charset="77"/>
              </a:rPr>
              <a:t>, Corrige!</a:t>
            </a:r>
          </a:p>
          <a:p>
            <a:pPr algn="ctr"/>
            <a:r>
              <a:rPr lang="it-IT" sz="2400" dirty="0">
                <a:solidFill>
                  <a:srgbClr val="CCC937"/>
                </a:solidFill>
                <a:latin typeface="Calisto MT" panose="02040603050505030304" pitchFamily="18" charset="77"/>
              </a:rPr>
              <a:t>Struttura narrativa fissa (</a:t>
            </a:r>
            <a:r>
              <a:rPr lang="it-IT" sz="2400" dirty="0" err="1">
                <a:solidFill>
                  <a:srgbClr val="CCC937"/>
                </a:solidFill>
                <a:latin typeface="Calisto MT" panose="02040603050505030304" pitchFamily="18" charset="77"/>
              </a:rPr>
              <a:t>Propp</a:t>
            </a:r>
            <a:r>
              <a:rPr lang="it-IT" sz="2400" dirty="0">
                <a:solidFill>
                  <a:srgbClr val="CCC937"/>
                </a:solidFill>
                <a:latin typeface="Calisto MT" panose="02040603050505030304" pitchFamily="18" charset="77"/>
              </a:rPr>
              <a:t>):</a:t>
            </a:r>
          </a:p>
          <a:p>
            <a:pPr algn="ctr"/>
            <a:r>
              <a:rPr lang="it-IT" sz="2400" dirty="0">
                <a:solidFill>
                  <a:srgbClr val="CCC937"/>
                </a:solidFill>
                <a:latin typeface="Calisto MT" panose="02040603050505030304" pitchFamily="18" charset="77"/>
              </a:rPr>
              <a:t>equilibrio iniziale / rottura dell’equilibrio / peripezie dell’eroe / ristabilimento dell’equilibrio</a:t>
            </a:r>
          </a:p>
          <a:p>
            <a:pPr algn="ctr"/>
            <a:r>
              <a:rPr lang="it-IT" sz="2400" dirty="0">
                <a:solidFill>
                  <a:srgbClr val="CCC937"/>
                </a:solidFill>
                <a:latin typeface="Calisto MT" panose="02040603050505030304" pitchFamily="18" charset="77"/>
              </a:rPr>
              <a:t>Uso dei verbi alla seconda persona, molte iperboli</a:t>
            </a:r>
          </a:p>
          <a:p>
            <a:pPr algn="ctr"/>
            <a:r>
              <a:rPr lang="it-IT" sz="2400" dirty="0">
                <a:solidFill>
                  <a:srgbClr val="CCC937"/>
                </a:solidFill>
                <a:latin typeface="Calisto MT" panose="02040603050505030304" pitchFamily="18" charset="77"/>
              </a:rPr>
              <a:t>Povertà di dettagli</a:t>
            </a:r>
          </a:p>
          <a:p>
            <a:pPr algn="ctr"/>
            <a:r>
              <a:rPr lang="it-IT" sz="2400" dirty="0">
                <a:solidFill>
                  <a:srgbClr val="CCC937"/>
                </a:solidFill>
                <a:latin typeface="Calisto MT" panose="02040603050505030304" pitchFamily="18" charset="77"/>
              </a:rPr>
              <a:t>Errori ortografici</a:t>
            </a:r>
          </a:p>
          <a:p>
            <a:pPr algn="ctr"/>
            <a:r>
              <a:rPr lang="it-IT" sz="2400" dirty="0">
                <a:solidFill>
                  <a:srgbClr val="CCC937"/>
                </a:solidFill>
                <a:latin typeface="Calisto MT" panose="02040603050505030304" pitchFamily="18" charset="77"/>
              </a:rPr>
              <a:t>Verbi </a:t>
            </a:r>
            <a:r>
              <a:rPr lang="it-IT" sz="2400" dirty="0" err="1">
                <a:solidFill>
                  <a:srgbClr val="CCC937"/>
                </a:solidFill>
                <a:latin typeface="Calisto MT" panose="02040603050505030304" pitchFamily="18" charset="77"/>
              </a:rPr>
              <a:t>precomplementari</a:t>
            </a:r>
            <a:endParaRPr lang="it-IT" sz="24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algn="ctr"/>
            <a:r>
              <a:rPr lang="it-IT" sz="2400" dirty="0">
                <a:solidFill>
                  <a:srgbClr val="CCC937"/>
                </a:solidFill>
                <a:latin typeface="Calisto MT" panose="02040603050505030304" pitchFamily="18" charset="77"/>
              </a:rPr>
              <a:t>Aggettivazione sovrabbondante, </a:t>
            </a:r>
          </a:p>
          <a:p>
            <a:pPr algn="ctr"/>
            <a:r>
              <a:rPr lang="it-IT" sz="2400" dirty="0">
                <a:solidFill>
                  <a:srgbClr val="CCC937"/>
                </a:solidFill>
                <a:latin typeface="Calisto MT" panose="02040603050505030304" pitchFamily="18" charset="77"/>
              </a:rPr>
              <a:t>Maggior frequenza di congiuntivo e condizionale e imperativo (!?)</a:t>
            </a:r>
          </a:p>
          <a:p>
            <a:pPr algn="ctr"/>
            <a:r>
              <a:rPr lang="it-IT" sz="2400" dirty="0">
                <a:solidFill>
                  <a:srgbClr val="CCC937"/>
                </a:solidFill>
                <a:latin typeface="Calisto MT" panose="02040603050505030304" pitchFamily="18" charset="77"/>
              </a:rPr>
              <a:t>Titoli più lunghi; uso inflativo di pronomi, dimostrativi, punti interrogativi ed esclamativi.</a:t>
            </a:r>
          </a:p>
          <a:p>
            <a:pPr algn="ctr"/>
            <a:r>
              <a:rPr lang="it-IT" sz="2400" dirty="0">
                <a:solidFill>
                  <a:srgbClr val="CCC937"/>
                </a:solidFill>
                <a:latin typeface="Calisto MT" panose="02040603050505030304" pitchFamily="18" charset="77"/>
              </a:rPr>
              <a:t>Presenza di </a:t>
            </a:r>
            <a:r>
              <a:rPr lang="it-IT" sz="2400" dirty="0" err="1">
                <a:solidFill>
                  <a:srgbClr val="CCC937"/>
                </a:solidFill>
                <a:latin typeface="Calisto MT" panose="02040603050505030304" pitchFamily="18" charset="77"/>
              </a:rPr>
              <a:t>Clickbait</a:t>
            </a:r>
            <a:endParaRPr lang="it-IT" sz="24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algn="ctr"/>
            <a:r>
              <a:rPr lang="it-IT" sz="2400" dirty="0">
                <a:solidFill>
                  <a:srgbClr val="CCC937"/>
                </a:solidFill>
                <a:latin typeface="Calisto MT" panose="02040603050505030304" pitchFamily="18" charset="77"/>
              </a:rPr>
              <a:t>(atti illocutori esercitivi: es. condividi, scrivi, sostieni)</a:t>
            </a:r>
          </a:p>
          <a:p>
            <a:pPr algn="ctr"/>
            <a:endParaRPr lang="it-IT" sz="20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algn="ctr"/>
            <a:r>
              <a:rPr lang="it-IT" sz="1600" dirty="0">
                <a:solidFill>
                  <a:srgbClr val="CCC937"/>
                </a:solidFill>
                <a:latin typeface="Calisto MT" panose="02040603050505030304" pitchFamily="18" charset="77"/>
              </a:rPr>
              <a:t>(Elia Silvestro, </a:t>
            </a:r>
            <a:r>
              <a:rPr lang="it-IT" sz="1600" i="1" dirty="0">
                <a:solidFill>
                  <a:srgbClr val="CCC937"/>
                </a:solidFill>
                <a:latin typeface="Calisto MT" panose="02040603050505030304" pitchFamily="18" charset="77"/>
              </a:rPr>
              <a:t>Parole e numeri: la linguistica dei corpora come metodo per individuare le bufale</a:t>
            </a:r>
            <a:r>
              <a:rPr lang="it-IT" sz="1600" dirty="0">
                <a:solidFill>
                  <a:srgbClr val="CCC937"/>
                </a:solidFill>
                <a:latin typeface="Calisto MT" panose="02040603050505030304" pitchFamily="18" charset="77"/>
              </a:rPr>
              <a:t>,  in A. Lokar et al., </a:t>
            </a:r>
            <a:r>
              <a:rPr lang="it-IT" sz="1600" i="1" dirty="0">
                <a:solidFill>
                  <a:srgbClr val="CCC937"/>
                </a:solidFill>
                <a:latin typeface="Calisto MT" panose="02040603050505030304" pitchFamily="18" charset="77"/>
              </a:rPr>
              <a:t>Credibile ma falso: come riconoscere le </a:t>
            </a:r>
            <a:r>
              <a:rPr lang="it-IT" sz="1600" i="1" dirty="0" err="1">
                <a:solidFill>
                  <a:srgbClr val="CCC937"/>
                </a:solidFill>
                <a:latin typeface="Calisto MT" panose="02040603050505030304" pitchFamily="18" charset="77"/>
              </a:rPr>
              <a:t>fake</a:t>
            </a:r>
            <a:r>
              <a:rPr lang="it-IT" sz="1600" i="1" dirty="0">
                <a:solidFill>
                  <a:srgbClr val="CCC937"/>
                </a:solidFill>
                <a:latin typeface="Calisto MT" panose="02040603050505030304" pitchFamily="18" charset="77"/>
              </a:rPr>
              <a:t> news (quasi senza leggerle), </a:t>
            </a:r>
            <a:r>
              <a:rPr lang="it-IT" sz="1600" dirty="0">
                <a:solidFill>
                  <a:srgbClr val="CCC937"/>
                </a:solidFill>
                <a:latin typeface="Calisto MT" panose="02040603050505030304" pitchFamily="18" charset="77"/>
              </a:rPr>
              <a:t>Trieste, EUT, 2019, pp. 21-42)</a:t>
            </a:r>
          </a:p>
          <a:p>
            <a:endParaRPr lang="it-IT" sz="14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algn="ctr"/>
            <a:endParaRPr lang="it-IT" sz="3000" dirty="0">
              <a:solidFill>
                <a:srgbClr val="CCC937"/>
              </a:solidFill>
              <a:latin typeface="Calisto MT" panose="0204060305050503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731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85507" y="2291446"/>
            <a:ext cx="7765322" cy="4566554"/>
          </a:xfrm>
        </p:spPr>
        <p:txBody>
          <a:bodyPr>
            <a:normAutofit/>
          </a:bodyPr>
          <a:lstStyle/>
          <a:p>
            <a:pPr marL="337500" lvl="1" indent="0" algn="ctr">
              <a:buNone/>
            </a:pPr>
            <a:r>
              <a:rPr lang="it-IT" sz="5000" dirty="0">
                <a:solidFill>
                  <a:srgbClr val="CCC937"/>
                </a:solidFill>
                <a:latin typeface="Calisto MT" panose="02040603050505030304" pitchFamily="18" charset="77"/>
              </a:rPr>
              <a:t>Ma come leggiamo le notizie al computer?</a:t>
            </a:r>
          </a:p>
          <a:p>
            <a:pPr marL="337500" lvl="1" indent="0" algn="ctr">
              <a:buNone/>
            </a:pP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marL="337500" lvl="1" indent="0" algn="ctr">
              <a:buNone/>
            </a:pP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5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39875"/>
          </a:xfrm>
        </p:spPr>
        <p:txBody>
          <a:bodyPr>
            <a:normAutofit fontScale="90000"/>
          </a:bodyPr>
          <a:lstStyle/>
          <a:p>
            <a:pPr marL="337500" lvl="1" algn="ctr"/>
            <a:br>
              <a:rPr lang="it-IT" sz="3300" dirty="0">
                <a:solidFill>
                  <a:srgbClr val="CCC937"/>
                </a:solidFill>
                <a:latin typeface="Calisto MT" panose="02040603050505030304" pitchFamily="18" charset="77"/>
              </a:rPr>
            </a:br>
            <a:r>
              <a:rPr lang="it-IT" sz="4400" dirty="0" err="1">
                <a:solidFill>
                  <a:srgbClr val="CCC937"/>
                </a:solidFill>
                <a:latin typeface="Calisto MT" panose="02040603050505030304" pitchFamily="18" charset="77"/>
              </a:rPr>
              <a:t>F-Shaped</a:t>
            </a:r>
            <a:r>
              <a:rPr lang="it-IT" sz="4400" dirty="0">
                <a:solidFill>
                  <a:srgbClr val="CCC937"/>
                </a:solidFill>
                <a:latin typeface="Calisto MT" panose="02040603050505030304" pitchFamily="18" charset="77"/>
              </a:rPr>
              <a:t> Pattern</a:t>
            </a:r>
            <a:br>
              <a:rPr lang="it-IT" sz="4000" dirty="0">
                <a:solidFill>
                  <a:srgbClr val="CCC937"/>
                </a:solidFill>
                <a:latin typeface="Calisto MT" panose="02040603050505030304" pitchFamily="18" charset="77"/>
              </a:rPr>
            </a:br>
            <a:r>
              <a:rPr lang="en-US" sz="2000" dirty="0">
                <a:solidFill>
                  <a:srgbClr val="CCC937"/>
                </a:solidFill>
                <a:latin typeface="Calisto MT" panose="02040603050505030304" pitchFamily="18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(Jakob Nielsen, How Users Read on the Web, 1997</a:t>
            </a:r>
            <a:r>
              <a:rPr lang="en-US" sz="2000" dirty="0">
                <a:solidFill>
                  <a:srgbClr val="CCC937"/>
                </a:solidFill>
                <a:latin typeface="Calisto MT" panose="02040603050505030304" pitchFamily="18" charset="77"/>
              </a:rPr>
              <a:t>)</a:t>
            </a:r>
            <a:br>
              <a:rPr lang="it-IT" sz="2000" dirty="0">
                <a:solidFill>
                  <a:srgbClr val="CCC937"/>
                </a:solidFill>
                <a:latin typeface="Calisto MT" panose="02040603050505030304" pitchFamily="18" charset="77"/>
              </a:rPr>
            </a:br>
            <a:br>
              <a:rPr lang="it-IT" dirty="0">
                <a:solidFill>
                  <a:srgbClr val="CCC937"/>
                </a:solidFill>
                <a:latin typeface="Calisto MT" panose="02040603050505030304" pitchFamily="18" charset="77"/>
              </a:rPr>
            </a:b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4584442-6B34-214C-80E3-3E4C0922E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6364" y="1814513"/>
            <a:ext cx="4985124" cy="4932760"/>
          </a:xfrm>
        </p:spPr>
      </p:pic>
    </p:spTree>
    <p:extLst>
      <p:ext uri="{BB962C8B-B14F-4D97-AF65-F5344CB8AC3E}">
        <p14:creationId xmlns:p14="http://schemas.microsoft.com/office/powerpoint/2010/main" val="341884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64241" y="1228191"/>
            <a:ext cx="7765322" cy="4566554"/>
          </a:xfrm>
        </p:spPr>
        <p:txBody>
          <a:bodyPr>
            <a:normAutofit fontScale="92500" lnSpcReduction="20000"/>
          </a:bodyPr>
          <a:lstStyle/>
          <a:p>
            <a:pPr marL="337500" lvl="1" indent="0" algn="ctr">
              <a:buNone/>
            </a:pPr>
            <a:r>
              <a:rPr lang="it-IT" sz="4000" dirty="0">
                <a:solidFill>
                  <a:srgbClr val="CCC937"/>
                </a:solidFill>
                <a:latin typeface="Calisto MT" panose="02040603050505030304" pitchFamily="18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L’imprenditore, il rom e i pitbull</a:t>
            </a: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marL="337500" lvl="1" indent="0" algn="ctr">
              <a:buNone/>
            </a:pPr>
            <a:r>
              <a:rPr lang="it-IT" sz="4000" dirty="0">
                <a:solidFill>
                  <a:srgbClr val="CCC937"/>
                </a:solidFill>
                <a:latin typeface="Calisto MT" panose="02040603050505030304" pitchFamily="18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Virus del morbillo</a:t>
            </a: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marL="337500" lvl="1" indent="0" algn="ctr">
              <a:buNone/>
            </a:pPr>
            <a:r>
              <a:rPr lang="it-IT" sz="4000" dirty="0">
                <a:solidFill>
                  <a:srgbClr val="CCC937"/>
                </a:solidFill>
                <a:latin typeface="Calisto MT" panose="02040603050505030304" pitchFamily="18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Circoncisione obbligatoria</a:t>
            </a: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marL="337500" lvl="1" indent="0" algn="ctr">
              <a:buNone/>
            </a:pPr>
            <a:r>
              <a:rPr lang="it-IT" sz="4000" dirty="0">
                <a:solidFill>
                  <a:srgbClr val="CCC937"/>
                </a:solidFill>
                <a:latin typeface="Calisto MT" panose="02040603050505030304" pitchFamily="18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Carne bovina infetta</a:t>
            </a: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marL="337500" lvl="1" indent="0" algn="ctr">
              <a:buNone/>
            </a:pPr>
            <a:r>
              <a:rPr lang="it-IT" sz="4000" dirty="0">
                <a:solidFill>
                  <a:srgbClr val="CCC937"/>
                </a:solidFill>
                <a:latin typeface="Calisto MT" panose="02040603050505030304" pitchFamily="18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Germania e debito pubblico</a:t>
            </a: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marL="337500" lvl="1" indent="0" algn="ctr">
              <a:buNone/>
            </a:pPr>
            <a:r>
              <a:rPr lang="it-IT" sz="4000" dirty="0">
                <a:solidFill>
                  <a:srgbClr val="CCC937"/>
                </a:solidFill>
                <a:latin typeface="Calisto MT" panose="02040603050505030304" pitchFamily="18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Mammografia</a:t>
            </a: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marL="337500" lvl="1" indent="0" algn="ctr">
              <a:buNone/>
            </a:pPr>
            <a:r>
              <a:rPr lang="it-IT" sz="4000" dirty="0">
                <a:solidFill>
                  <a:srgbClr val="CCC937"/>
                </a:solidFill>
                <a:latin typeface="Calisto MT" panose="02040603050505030304" pitchFamily="18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Schede elettorali</a:t>
            </a: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marL="337500" lvl="1" indent="0" algn="ctr">
              <a:buNone/>
            </a:pP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84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20" y="609600"/>
            <a:ext cx="8301200" cy="5681134"/>
          </a:xfrm>
        </p:spPr>
      </p:pic>
    </p:spTree>
    <p:extLst>
      <p:ext uri="{BB962C8B-B14F-4D97-AF65-F5344CB8AC3E}">
        <p14:creationId xmlns:p14="http://schemas.microsoft.com/office/powerpoint/2010/main" val="4687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258149"/>
            <a:ext cx="7765322" cy="4566554"/>
          </a:xfrm>
        </p:spPr>
        <p:txBody>
          <a:bodyPr>
            <a:normAutofit/>
          </a:bodyPr>
          <a:lstStyle/>
          <a:p>
            <a:pPr marL="337500" lvl="1" indent="0" algn="ctr">
              <a:buNone/>
            </a:pPr>
            <a:r>
              <a:rPr lang="it-IT" sz="6000" dirty="0">
                <a:solidFill>
                  <a:srgbClr val="CCC937"/>
                </a:solidFill>
                <a:latin typeface="Calisto MT" panose="02040603050505030304" pitchFamily="18" charset="77"/>
              </a:rPr>
              <a:t>Diritti </a:t>
            </a:r>
            <a:r>
              <a:rPr lang="it-IT" sz="6000" dirty="0" err="1">
                <a:solidFill>
                  <a:srgbClr val="CCC937"/>
                </a:solidFill>
                <a:latin typeface="Calisto MT" panose="02040603050505030304" pitchFamily="18" charset="77"/>
              </a:rPr>
              <a:t>aletici</a:t>
            </a:r>
            <a:r>
              <a:rPr lang="it-IT" sz="5000" dirty="0">
                <a:solidFill>
                  <a:srgbClr val="CCC937"/>
                </a:solidFill>
                <a:latin typeface="Calisto MT" panose="02040603050505030304" pitchFamily="18" charset="77"/>
              </a:rPr>
              <a:t>:</a:t>
            </a:r>
          </a:p>
          <a:p>
            <a:pPr marL="337500" lvl="1" indent="0" algn="ctr">
              <a:buNone/>
            </a:pPr>
            <a:r>
              <a:rPr lang="it-IT" sz="5000" dirty="0">
                <a:solidFill>
                  <a:srgbClr val="CCC937"/>
                </a:solidFill>
                <a:latin typeface="Calisto MT" panose="02040603050505030304" pitchFamily="18" charset="77"/>
              </a:rPr>
              <a:t>«il diritto ad essere informati [in modo veridico]»</a:t>
            </a:r>
          </a:p>
          <a:p>
            <a:pPr marL="337500" lvl="1" indent="0" algn="ctr">
              <a:buNone/>
            </a:pPr>
            <a:r>
              <a:rPr lang="it-IT" sz="3500" dirty="0">
                <a:solidFill>
                  <a:srgbClr val="CCC937"/>
                </a:solidFill>
                <a:latin typeface="Calisto MT" panose="02040603050505030304" pitchFamily="18" charset="77"/>
              </a:rPr>
              <a:t>(</a:t>
            </a:r>
            <a:r>
              <a:rPr lang="it-IT" sz="3500" dirty="0">
                <a:solidFill>
                  <a:srgbClr val="CCC937"/>
                </a:solidFill>
                <a:latin typeface="Calisto MT" panose="02040603050505030304" pitchFamily="18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Franca D’Agostini</a:t>
            </a:r>
            <a:r>
              <a:rPr lang="it-IT" sz="3500" dirty="0">
                <a:solidFill>
                  <a:srgbClr val="CCC937"/>
                </a:solidFill>
                <a:latin typeface="Calisto MT" panose="02040603050505030304" pitchFamily="18" charset="77"/>
              </a:rPr>
              <a:t>)</a:t>
            </a:r>
          </a:p>
          <a:p>
            <a:pPr marL="337500" lvl="1" indent="0" algn="ctr">
              <a:buNone/>
            </a:pP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  <a:p>
            <a:pPr marL="337500" lvl="1" indent="0" algn="ctr">
              <a:buNone/>
            </a:pPr>
            <a:endParaRPr lang="it-IT" sz="4000" dirty="0">
              <a:solidFill>
                <a:srgbClr val="CCC937"/>
              </a:solidFill>
              <a:latin typeface="Calisto MT" panose="0204060305050503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1764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253788-6409-A243-9131-ABCBCDC1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F712F7F-F5C7-D547-9660-6E09BDAD5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53" y="199697"/>
            <a:ext cx="6393929" cy="6393929"/>
          </a:xfrm>
        </p:spPr>
      </p:pic>
    </p:spTree>
    <p:extLst>
      <p:ext uri="{BB962C8B-B14F-4D97-AF65-F5344CB8AC3E}">
        <p14:creationId xmlns:p14="http://schemas.microsoft.com/office/powerpoint/2010/main" val="33770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7D821F-52A5-9D42-9DFD-A86B7E729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108A606-A305-C443-BC56-AE28DB46E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59" y="609600"/>
            <a:ext cx="8757479" cy="5832300"/>
          </a:xfrm>
        </p:spPr>
      </p:pic>
    </p:spTree>
    <p:extLst>
      <p:ext uri="{BB962C8B-B14F-4D97-AF65-F5344CB8AC3E}">
        <p14:creationId xmlns:p14="http://schemas.microsoft.com/office/powerpoint/2010/main" val="40734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E3D25C-DA81-4E47-BF3A-B384183E5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9965E7B-FD6F-2B42-BBFB-006D10EC7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12" y="1206643"/>
            <a:ext cx="7842876" cy="4248225"/>
          </a:xfrm>
        </p:spPr>
      </p:pic>
    </p:spTree>
    <p:extLst>
      <p:ext uri="{BB962C8B-B14F-4D97-AF65-F5344CB8AC3E}">
        <p14:creationId xmlns:p14="http://schemas.microsoft.com/office/powerpoint/2010/main" val="28902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57A0A1-FF4C-F24A-A1A7-60550D49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AB3EC6E-AA8D-514E-84B2-2C2FD2537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55" y="334161"/>
            <a:ext cx="3441732" cy="6189677"/>
          </a:xfrm>
        </p:spPr>
      </p:pic>
    </p:spTree>
    <p:extLst>
      <p:ext uri="{BB962C8B-B14F-4D97-AF65-F5344CB8AC3E}">
        <p14:creationId xmlns:p14="http://schemas.microsoft.com/office/powerpoint/2010/main" val="19287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49E166-A4FB-764A-980B-893D4315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9B9A4C5-6C7D-B44F-AE2A-592E531C6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24" y="488731"/>
            <a:ext cx="4150967" cy="5880538"/>
          </a:xfrm>
        </p:spPr>
      </p:pic>
    </p:spTree>
    <p:extLst>
      <p:ext uri="{BB962C8B-B14F-4D97-AF65-F5344CB8AC3E}">
        <p14:creationId xmlns:p14="http://schemas.microsoft.com/office/powerpoint/2010/main" val="37936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49E166-A4FB-764A-980B-893D4315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47E04C2-BEFB-7448-9FDC-F697C0604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962" y="951863"/>
            <a:ext cx="10353762" cy="4058751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it-IT" sz="3000" dirty="0">
                <a:solidFill>
                  <a:srgbClr val="CCC937"/>
                </a:solidFill>
              </a:rPr>
              <a:t>Da questo reo mercato</a:t>
            </a:r>
          </a:p>
          <a:p>
            <a:pPr marL="36900" indent="0">
              <a:buNone/>
            </a:pPr>
            <a:r>
              <a:rPr lang="it-IT" sz="3000" dirty="0">
                <a:solidFill>
                  <a:srgbClr val="CCC937"/>
                </a:solidFill>
              </a:rPr>
              <a:t>di </a:t>
            </a:r>
            <a:r>
              <a:rPr lang="it-IT" sz="3000" dirty="0" err="1">
                <a:solidFill>
                  <a:srgbClr val="CCC937"/>
                </a:solidFill>
              </a:rPr>
              <a:t>falsitadi</a:t>
            </a:r>
            <a:r>
              <a:rPr lang="it-IT" sz="3000" dirty="0">
                <a:solidFill>
                  <a:srgbClr val="CCC937"/>
                </a:solidFill>
              </a:rPr>
              <a:t>, anelo</a:t>
            </a:r>
          </a:p>
          <a:p>
            <a:pPr marL="36900" indent="0">
              <a:buNone/>
            </a:pPr>
            <a:r>
              <a:rPr lang="it-IT" sz="3000" dirty="0">
                <a:solidFill>
                  <a:srgbClr val="CCC937"/>
                </a:solidFill>
              </a:rPr>
              <a:t>a voi, come piagato</a:t>
            </a:r>
          </a:p>
          <a:p>
            <a:pPr marL="36900" indent="0">
              <a:buNone/>
            </a:pPr>
            <a:r>
              <a:rPr lang="it-IT" sz="3000" dirty="0">
                <a:solidFill>
                  <a:srgbClr val="CCC937"/>
                </a:solidFill>
              </a:rPr>
              <a:t>augello al proprio cielo</a:t>
            </a:r>
          </a:p>
          <a:p>
            <a:pPr marL="36900" indent="0">
              <a:buNone/>
            </a:pPr>
            <a:r>
              <a:rPr lang="it-IT" sz="3000" dirty="0">
                <a:solidFill>
                  <a:srgbClr val="CCC937"/>
                </a:solidFill>
              </a:rPr>
              <a:t>dal fango </a:t>
            </a:r>
            <a:r>
              <a:rPr lang="it-IT" sz="3000" dirty="0" err="1">
                <a:solidFill>
                  <a:srgbClr val="CCC937"/>
                </a:solidFill>
              </a:rPr>
              <a:t>ond’è</a:t>
            </a:r>
            <a:r>
              <a:rPr lang="it-IT" sz="3000" dirty="0">
                <a:solidFill>
                  <a:srgbClr val="CCC937"/>
                </a:solidFill>
              </a:rPr>
              <a:t> implicata</a:t>
            </a:r>
          </a:p>
          <a:p>
            <a:pPr marL="36900" indent="0">
              <a:buNone/>
            </a:pPr>
            <a:r>
              <a:rPr lang="it-IT" sz="3000" dirty="0">
                <a:solidFill>
                  <a:srgbClr val="CCC937"/>
                </a:solidFill>
              </a:rPr>
              <a:t>l’ala al sereno usata.</a:t>
            </a:r>
          </a:p>
          <a:p>
            <a:pPr marL="36900" indent="0">
              <a:buNone/>
            </a:pPr>
            <a:r>
              <a:rPr lang="it-IT" sz="1800" dirty="0">
                <a:solidFill>
                  <a:srgbClr val="CCC937"/>
                </a:solidFill>
              </a:rPr>
              <a:t>(G. Carducci, Per le nozze di Cesare Parenzo, </a:t>
            </a:r>
          </a:p>
          <a:p>
            <a:pPr marL="36900" indent="0">
              <a:buNone/>
            </a:pPr>
            <a:r>
              <a:rPr lang="it-IT" sz="1800" dirty="0">
                <a:solidFill>
                  <a:srgbClr val="CCC937"/>
                </a:solidFill>
              </a:rPr>
              <a:t>in Giambi ed epodi, 1870)</a:t>
            </a:r>
          </a:p>
        </p:txBody>
      </p:sp>
    </p:spTree>
    <p:extLst>
      <p:ext uri="{BB962C8B-B14F-4D97-AF65-F5344CB8AC3E}">
        <p14:creationId xmlns:p14="http://schemas.microsoft.com/office/powerpoint/2010/main" val="365206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83" y="245534"/>
            <a:ext cx="8766496" cy="6574872"/>
          </a:xfrm>
        </p:spPr>
      </p:pic>
    </p:spTree>
    <p:extLst>
      <p:ext uri="{BB962C8B-B14F-4D97-AF65-F5344CB8AC3E}">
        <p14:creationId xmlns:p14="http://schemas.microsoft.com/office/powerpoint/2010/main" val="36273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4426" y="719006"/>
            <a:ext cx="10353762" cy="40587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endParaRPr lang="it-IT" sz="8000" dirty="0">
              <a:solidFill>
                <a:srgbClr val="CCC937"/>
              </a:solidFill>
            </a:endParaRPr>
          </a:p>
          <a:p>
            <a:pPr marL="36900" indent="0" algn="ctr">
              <a:buNone/>
            </a:pPr>
            <a:r>
              <a:rPr lang="it-IT" sz="8800" dirty="0">
                <a:solidFill>
                  <a:srgbClr val="CCC937"/>
                </a:solidFill>
              </a:rPr>
              <a:t>Anno 2020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A6AC15-C3B5-C342-AA0A-38E0FC18638A}"/>
              </a:ext>
            </a:extLst>
          </p:cNvPr>
          <p:cNvSpPr txBox="1"/>
          <p:nvPr/>
        </p:nvSpPr>
        <p:spPr>
          <a:xfrm>
            <a:off x="4385073" y="4777757"/>
            <a:ext cx="31600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800" dirty="0">
                <a:solidFill>
                  <a:srgbClr val="CCC937"/>
                </a:solidFill>
              </a:rPr>
              <a:t>Natalie Taylor</a:t>
            </a:r>
          </a:p>
        </p:txBody>
      </p:sp>
    </p:spTree>
    <p:extLst>
      <p:ext uri="{BB962C8B-B14F-4D97-AF65-F5344CB8AC3E}">
        <p14:creationId xmlns:p14="http://schemas.microsoft.com/office/powerpoint/2010/main" val="5595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1842</Words>
  <Application>Microsoft Macintosh PowerPoint</Application>
  <PresentationFormat>Widescreen</PresentationFormat>
  <Paragraphs>196</Paragraphs>
  <Slides>76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76</vt:i4>
      </vt:variant>
    </vt:vector>
  </HeadingPairs>
  <TitlesOfParts>
    <vt:vector size="86" baseType="lpstr">
      <vt:lpstr>Arial</vt:lpstr>
      <vt:lpstr>Calibri</vt:lpstr>
      <vt:lpstr>Calisto MT</vt:lpstr>
      <vt:lpstr>Cambria</vt:lpstr>
      <vt:lpstr>Garamond</vt:lpstr>
      <vt:lpstr>Georgia</vt:lpstr>
      <vt:lpstr>Lucida Sans Unicode</vt:lpstr>
      <vt:lpstr>Verdana</vt:lpstr>
      <vt:lpstr>Wingdings 2</vt:lpstr>
      <vt:lpstr>Ardesia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F-Shaped Pattern (Jakob Nielsen, How Users Read on the Web, 1997)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Esempi di false citazioni</dc:title>
  <dc:creator>CASELLI MAURO</dc:creator>
  <cp:lastModifiedBy>Mauro Caselli</cp:lastModifiedBy>
  <cp:revision>77</cp:revision>
  <dcterms:created xsi:type="dcterms:W3CDTF">2019-02-04T08:55:33Z</dcterms:created>
  <dcterms:modified xsi:type="dcterms:W3CDTF">2022-04-19T09:08:20Z</dcterms:modified>
</cp:coreProperties>
</file>