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48" r:id="rId2"/>
    <p:sldId id="465" r:id="rId3"/>
    <p:sldId id="508" r:id="rId4"/>
    <p:sldId id="543" r:id="rId5"/>
    <p:sldId id="509" r:id="rId6"/>
    <p:sldId id="496" r:id="rId7"/>
    <p:sldId id="393" r:id="rId8"/>
    <p:sldId id="517" r:id="rId9"/>
    <p:sldId id="546" r:id="rId10"/>
    <p:sldId id="520" r:id="rId11"/>
    <p:sldId id="483" r:id="rId12"/>
    <p:sldId id="410" r:id="rId13"/>
    <p:sldId id="445" r:id="rId14"/>
    <p:sldId id="536" r:id="rId15"/>
    <p:sldId id="545" r:id="rId16"/>
    <p:sldId id="486" r:id="rId17"/>
    <p:sldId id="54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 Tommasini" initials="AT" lastIdx="2" clrIdx="0">
    <p:extLst>
      <p:ext uri="{19B8F6BF-5375-455C-9EA6-DF929625EA0E}">
        <p15:presenceInfo xmlns:p15="http://schemas.microsoft.com/office/powerpoint/2012/main" userId="4ed976f799c97d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8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B457C-BFDD-48CD-8ECD-CBDDBC2D4E1E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D3972-1BAF-4870-8D69-05E9CA4EEE3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6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05325-9E43-4133-A2FB-6E75B36373AF}" type="slidenum">
              <a:rPr lang="it-IT"/>
              <a:pPr/>
              <a:t>2</a:t>
            </a:fld>
            <a:endParaRPr lang="it-IT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/>
              <a:t>Tipologia della trasmissione genetica e della patogenesi. Confronto con altre malattie. Peculiarità.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Ezio </a:t>
            </a:r>
            <a:r>
              <a:rPr lang="it-IT" dirty="0" err="1"/>
              <a:t>Silvestroni</a:t>
            </a:r>
            <a:r>
              <a:rPr lang="it-IT" dirty="0"/>
              <a:t> e Ida Bianco:</a:t>
            </a:r>
            <a:r>
              <a:rPr lang="it-IT" baseline="0" dirty="0"/>
              <a:t> screening della talassemia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82E07-F76D-490A-8E72-32AA00748D71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>
            <a:extLst>
              <a:ext uri="{FF2B5EF4-FFF2-40B4-BE49-F238E27FC236}">
                <a16:creationId xmlns:a16="http://schemas.microsoft.com/office/drawing/2014/main" id="{814CCFBB-E4AC-491B-B8F6-FDD1F9492F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Segnaposto note 2">
            <a:extLst>
              <a:ext uri="{FF2B5EF4-FFF2-40B4-BE49-F238E27FC236}">
                <a16:creationId xmlns:a16="http://schemas.microsoft.com/office/drawing/2014/main" id="{2B375950-8449-48F1-85F1-35A2488C2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en-US"/>
              <a:t>Descrivere la funzione delle diverse cellule</a:t>
            </a:r>
          </a:p>
        </p:txBody>
      </p:sp>
      <p:sp>
        <p:nvSpPr>
          <p:cNvPr id="50180" name="Segnaposto numero diapositiva 3">
            <a:extLst>
              <a:ext uri="{FF2B5EF4-FFF2-40B4-BE49-F238E27FC236}">
                <a16:creationId xmlns:a16="http://schemas.microsoft.com/office/drawing/2014/main" id="{11E92059-2A22-4985-8149-6DA902E95F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89E018-C53E-4F14-97FF-C75A0584C6BC}" type="slidenum">
              <a:rPr lang="it-IT" altLang="en-US"/>
              <a:pPr eaLnBrk="1" hangingPunct="1"/>
              <a:t>13</a:t>
            </a:fld>
            <a:endParaRPr lang="it-I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262C-ED3E-4EB6-B9A1-516817463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D5C9D-94F2-49DD-8409-FB4B44BFE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CC023-129F-4845-9131-E47BE8DF6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7A9CE-7F25-44FD-A150-3886F1F3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15EA3-A78B-48C5-9AE5-07E89C15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12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FE883-27EA-4FF9-94D5-07DC3A9B9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DB27E-8C75-4427-B14A-0C38206CC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9C496-B303-4C35-B5A0-AE71F3C9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1E00C-9266-4F41-8D5F-95511E4B8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7CA02-3611-420B-B740-1C49477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34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C1974-1395-4428-AFFB-655813308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AE611-3F67-43F3-A0FE-26A8BC00C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18EED-6A96-496D-BFA6-2798597D8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DB7A5-10B5-4636-AADD-42DFC9F6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F7D10-AFC2-45B0-A47F-5377F977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83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07CE-A28A-4E76-9F3C-7B3AADCF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5453A-0BEE-4AE8-978E-24F4A504B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A8DD-C761-49D4-B1D3-985E1379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9EEB0-5914-42FE-BEDE-D23D15CB7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5610E-8056-4812-9150-CE5B57B1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33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0304-FE3D-4242-B10C-8C9B98D3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F44C9-B021-4053-AA20-444AA16EB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60809-C831-4F47-AB61-E860EA06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729C5-844C-46D0-9015-C745A02B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71FB0-2077-49A9-A79D-9082FCEE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68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27F3-E3A2-488E-B15A-297605AD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5127A-93C7-4936-8CFD-85AEC241B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6582F-03D9-452C-8FFC-57DE3427D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BB572-B33A-4ED1-902A-D7C67A37F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D17F3-64B8-424A-BA89-8713CD627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4BBA0-B489-40A7-885A-DD20B8FA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39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26D2-84FA-4039-83A0-7598E705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CB3B6-A693-47E1-AE44-11FB21B5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C975F-C2D5-4CD3-B17F-25F0123AD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D1673-D909-4CE2-9882-FE0012E1D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00C96-F6D0-4EBB-A67F-AAE46E818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0ADCCB-25DE-4826-8E6A-FEFFC82A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49DDEB-8500-49C2-9328-1A918CD2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488531-5FA5-455D-A8E0-A078BEAB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26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82A57-44B7-47F8-8E5F-5F145D9D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3E17E-96DC-4F76-8DA7-5A69EF620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C667A-0EF9-456A-A353-549360FC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D2AE2-9DD0-4FB7-BB72-A21D3A8A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20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3EFBD-E07E-4750-BEC1-63B88B5A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6E8B7-9C36-45F4-829B-16D4E241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8FE94-AE16-4407-83C1-BB2CBCC0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3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E90A-EAEB-4BF3-A283-9EBAE2E6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0DE45-B9EF-4E5F-8DD7-06A1A976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9F6AF-BF9B-4740-8200-4232E067A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996B4-8126-4DB8-BA4B-B6F6F203C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A8AA5-5492-4051-AACC-903A5557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FD5A9-05E3-4FEF-AF6C-F221365E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89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1A64-A256-4A0D-BAD5-8F19E8DB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108C0-8887-4158-ABE6-458FF2CBF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29FE7-FFF0-4446-B6ED-AACE87203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77890-BC79-4DFD-907A-F055FF2C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84AA8-A2DD-439D-AB01-1745BE0D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12BE5-4667-4A65-9766-DDCF6064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31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C4D6E4-55BA-4759-8E16-845139665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2052D-1DEA-41CE-8F20-4F78A844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6D6B5-728B-402A-8C13-A20A5625D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33E83-5B70-478A-811F-D68EF46544F0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3A8FD-C903-4A89-8E3B-F97652A5E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477CF-C2CB-47D4-AA2B-2815B088D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3D03F-1C1C-44C3-AC98-472873C549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20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2.units.it/mod/resource/view.php?id=1390" TargetMode="External"/><Relationship Id="rId2" Type="http://schemas.openxmlformats.org/officeDocument/2006/relationships/hyperlink" Target="https://moodle2.units.it/mod/resource/view.php?id=125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 burlo_colore">
            <a:extLst>
              <a:ext uri="{FF2B5EF4-FFF2-40B4-BE49-F238E27FC236}">
                <a16:creationId xmlns:a16="http://schemas.microsoft.com/office/drawing/2014/main" id="{4AF791C3-F6F5-4EA4-B52D-FD3A38049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16" y="5653801"/>
            <a:ext cx="2458845" cy="81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AABA17F6-DC7D-4E81-A3A2-92D63C4C6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" y="5645903"/>
            <a:ext cx="2458845" cy="826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B5E890-2D59-483F-B3C1-8D5EC1DF318C}"/>
              </a:ext>
            </a:extLst>
          </p:cNvPr>
          <p:cNvSpPr txBox="1"/>
          <p:nvPr/>
        </p:nvSpPr>
        <p:spPr>
          <a:xfrm>
            <a:off x="6615741" y="5736171"/>
            <a:ext cx="3091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Alberto Tommasini</a:t>
            </a:r>
            <a:r>
              <a:rPr lang="en-US" dirty="0"/>
              <a:t> </a:t>
            </a:r>
          </a:p>
          <a:p>
            <a:r>
              <a:rPr lang="en-US" sz="1600" dirty="0"/>
              <a:t>alberto.tommasini@burlo.trieste.it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F6D9F7-CD18-4A61-BC7D-896374CFBBEC}"/>
              </a:ext>
            </a:extLst>
          </p:cNvPr>
          <p:cNvSpPr txBox="1"/>
          <p:nvPr/>
        </p:nvSpPr>
        <p:spPr>
          <a:xfrm>
            <a:off x="1196698" y="840757"/>
            <a:ext cx="992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B050"/>
                </a:solidFill>
              </a:rPr>
              <a:t>PATOLOGIA GENERALE</a:t>
            </a:r>
          </a:p>
        </p:txBody>
      </p:sp>
    </p:spTree>
    <p:extLst>
      <p:ext uri="{BB962C8B-B14F-4D97-AF65-F5344CB8AC3E}">
        <p14:creationId xmlns:p14="http://schemas.microsoft.com/office/powerpoint/2010/main" val="111408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24957924-8B77-4EE6-B1EF-F1D1C76AA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624" y="334433"/>
            <a:ext cx="6544331" cy="48890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AF0DD2-DB26-49DB-89CA-2FC205EFD755}"/>
              </a:ext>
            </a:extLst>
          </p:cNvPr>
          <p:cNvSpPr txBox="1"/>
          <p:nvPr/>
        </p:nvSpPr>
        <p:spPr>
          <a:xfrm>
            <a:off x="3217334" y="5621867"/>
            <a:ext cx="6138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Sopravvivenza</a:t>
            </a:r>
            <a:r>
              <a:rPr lang="en-US" sz="2000" b="1" dirty="0"/>
              <a:t> di </a:t>
            </a:r>
            <a:r>
              <a:rPr lang="en-US" sz="2000" b="1" dirty="0" err="1"/>
              <a:t>soggetti</a:t>
            </a:r>
            <a:r>
              <a:rPr lang="en-US" sz="2000" b="1" dirty="0"/>
              <a:t> con beta </a:t>
            </a:r>
            <a:r>
              <a:rPr lang="en-US" sz="2000" b="1" dirty="0" err="1"/>
              <a:t>talessemia</a:t>
            </a:r>
            <a:r>
              <a:rPr lang="en-US" sz="2000" b="1" dirty="0"/>
              <a:t> </a:t>
            </a:r>
            <a:r>
              <a:rPr lang="en-US" sz="2000" b="1" dirty="0" err="1"/>
              <a:t>nati</a:t>
            </a:r>
            <a:r>
              <a:rPr lang="en-US" sz="2000" b="1" dirty="0"/>
              <a:t> in diverse </a:t>
            </a:r>
            <a:r>
              <a:rPr lang="en-US" sz="2000" b="1" dirty="0" err="1"/>
              <a:t>coorti</a:t>
            </a:r>
            <a:r>
              <a:rPr lang="en-US" sz="2000" b="1" dirty="0"/>
              <a:t> (</a:t>
            </a:r>
            <a:r>
              <a:rPr lang="en-US" sz="2000" dirty="0"/>
              <a:t>da C. </a:t>
            </a:r>
            <a:r>
              <a:rPr lang="en-US" sz="2000" dirty="0" err="1"/>
              <a:t>Vullo</a:t>
            </a:r>
            <a:r>
              <a:rPr lang="en-US" sz="2000" dirty="0"/>
              <a:t>, Ferrara</a:t>
            </a:r>
            <a:r>
              <a:rPr lang="en-US" sz="2000" b="1" dirty="0"/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1E75E5A-25A6-4F0E-BF64-426995955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291165"/>
            <a:ext cx="3742401" cy="517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1" name="Picture 3">
            <a:extLst>
              <a:ext uri="{FF2B5EF4-FFF2-40B4-BE49-F238E27FC236}">
                <a16:creationId xmlns:a16="http://schemas.microsoft.com/office/drawing/2014/main" id="{1E0ECDD8-4E9B-4F03-8FFF-BB2934332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659" y="1212217"/>
            <a:ext cx="2407709" cy="169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2" name="Picture 4">
            <a:extLst>
              <a:ext uri="{FF2B5EF4-FFF2-40B4-BE49-F238E27FC236}">
                <a16:creationId xmlns:a16="http://schemas.microsoft.com/office/drawing/2014/main" id="{248F2743-1CA5-461E-B90D-21AF7D128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659" y="3052920"/>
            <a:ext cx="2373842" cy="165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3" name="Picture 5">
            <a:extLst>
              <a:ext uri="{FF2B5EF4-FFF2-40B4-BE49-F238E27FC236}">
                <a16:creationId xmlns:a16="http://schemas.microsoft.com/office/drawing/2014/main" id="{3109A1A5-FED8-4BEC-8A65-75328618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585" y="4796407"/>
            <a:ext cx="2592916" cy="194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1DDC25-9CB4-4AE9-8B76-21E5FDA9FEA1}"/>
              </a:ext>
            </a:extLst>
          </p:cNvPr>
          <p:cNvSpPr txBox="1"/>
          <p:nvPr/>
        </p:nvSpPr>
        <p:spPr>
          <a:xfrm>
            <a:off x="131232" y="103909"/>
            <a:ext cx="11717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Frutiger Neue"/>
              </a:rPr>
              <a:t>Come cambiare il nostro sangue con uno migliore:</a:t>
            </a:r>
          </a:p>
          <a:p>
            <a:r>
              <a:rPr lang="it-IT" sz="2400" b="1" dirty="0">
                <a:solidFill>
                  <a:srgbClr val="C00000"/>
                </a:solidFill>
                <a:latin typeface="Frutiger Neue"/>
              </a:rPr>
              <a:t>Il trapianto di midollo osseo (o di cellule staminali emopoietiche)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5456F2F-1715-4BF2-8909-EA3C22096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325" y="67731"/>
            <a:ext cx="4207689" cy="347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284692D1-08C0-404B-B61C-0DB1E9B35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9" y="3687764"/>
            <a:ext cx="207962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E6818A1-F996-444F-8184-9EEB158788E8}"/>
              </a:ext>
            </a:extLst>
          </p:cNvPr>
          <p:cNvCxnSpPr/>
          <p:nvPr/>
        </p:nvCxnSpPr>
        <p:spPr>
          <a:xfrm rot="5400000">
            <a:off x="8494714" y="3500439"/>
            <a:ext cx="3671887" cy="194468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B90B9392-4EDE-4313-80DD-28F8212CCCB6}"/>
              </a:ext>
            </a:extLst>
          </p:cNvPr>
          <p:cNvCxnSpPr/>
          <p:nvPr/>
        </p:nvCxnSpPr>
        <p:spPr>
          <a:xfrm rot="5400000">
            <a:off x="9106695" y="3248820"/>
            <a:ext cx="1800225" cy="143986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3754ED9-0E15-46FC-B8E3-339095F0A1EA}"/>
              </a:ext>
            </a:extLst>
          </p:cNvPr>
          <p:cNvCxnSpPr/>
          <p:nvPr/>
        </p:nvCxnSpPr>
        <p:spPr>
          <a:xfrm rot="16200000" flipH="1">
            <a:off x="7197725" y="4076700"/>
            <a:ext cx="3384550" cy="2159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>
            <a:extLst>
              <a:ext uri="{FF2B5EF4-FFF2-40B4-BE49-F238E27FC236}">
                <a16:creationId xmlns:a16="http://schemas.microsoft.com/office/drawing/2014/main" id="{E7F897EC-8E0C-48BC-8168-8AB802E56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10" y="469898"/>
            <a:ext cx="5984946" cy="562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3" descr="disegno01.jpg">
            <a:extLst>
              <a:ext uri="{FF2B5EF4-FFF2-40B4-BE49-F238E27FC236}">
                <a16:creationId xmlns:a16="http://schemas.microsoft.com/office/drawing/2014/main" id="{A43CBA6B-C0A7-4BED-AF8C-CFFD33AED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1989138"/>
            <a:ext cx="56848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>
            <a:extLst>
              <a:ext uri="{FF2B5EF4-FFF2-40B4-BE49-F238E27FC236}">
                <a16:creationId xmlns:a16="http://schemas.microsoft.com/office/drawing/2014/main" id="{C058C04A-FF8D-47CD-A1A6-9890A3E66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908050"/>
            <a:ext cx="2490788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A31C95-A3A9-4BDC-9258-4F44985350EA}"/>
              </a:ext>
            </a:extLst>
          </p:cNvPr>
          <p:cNvSpPr txBox="1"/>
          <p:nvPr/>
        </p:nvSpPr>
        <p:spPr>
          <a:xfrm>
            <a:off x="2063751" y="404813"/>
            <a:ext cx="82089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 le cellule del donatore sono troppo diverse </a:t>
            </a:r>
          </a:p>
          <a:p>
            <a:pPr>
              <a:defRPr/>
            </a:pP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(o incompatibili) si possono presentare problemi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DA4CB8-7287-4895-8CE6-6464A149D10B}"/>
              </a:ext>
            </a:extLst>
          </p:cNvPr>
          <p:cNvSpPr txBox="1"/>
          <p:nvPr/>
        </p:nvSpPr>
        <p:spPr>
          <a:xfrm>
            <a:off x="3575050" y="1700213"/>
            <a:ext cx="5003800" cy="120015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Reazione di rigetto verso l’ospite</a:t>
            </a:r>
          </a:p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(cioè il ricevente)</a:t>
            </a:r>
          </a:p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 </a:t>
            </a:r>
            <a:r>
              <a:rPr lang="it-IT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Graft</a:t>
            </a:r>
            <a:r>
              <a:rPr lang="it-IT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versus </a:t>
            </a:r>
            <a:r>
              <a:rPr lang="it-IT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Host</a:t>
            </a:r>
            <a:r>
              <a:rPr lang="it-IT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it-IT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Disease</a:t>
            </a:r>
            <a:endParaRPr lang="it-IT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D37B8A7B-EB51-4F93-B41D-889105256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3213101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>
            <a:extLst>
              <a:ext uri="{FF2B5EF4-FFF2-40B4-BE49-F238E27FC236}">
                <a16:creationId xmlns:a16="http://schemas.microsoft.com/office/drawing/2014/main" id="{845B5E20-62C7-44F8-8830-21F5B06F8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3213100"/>
            <a:ext cx="27162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CasellaDiTesto 5">
            <a:extLst>
              <a:ext uri="{FF2B5EF4-FFF2-40B4-BE49-F238E27FC236}">
                <a16:creationId xmlns:a16="http://schemas.microsoft.com/office/drawing/2014/main" id="{785F4B10-79E1-42A4-9D67-795B974BC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5981700"/>
            <a:ext cx="8696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000" b="1"/>
              <a:t>Il sistema immune del donatore riconosce come straneo il ricevente!!!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3E77EBB7-FE46-4DEF-9A89-B151CBD37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44" y="739039"/>
            <a:ext cx="38258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2">
            <a:extLst>
              <a:ext uri="{FF2B5EF4-FFF2-40B4-BE49-F238E27FC236}">
                <a16:creationId xmlns:a16="http://schemas.microsoft.com/office/drawing/2014/main" id="{71360E75-54C3-468D-8121-F9D632991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82" y="3547327"/>
            <a:ext cx="3887787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CasellaDiTesto 3">
            <a:extLst>
              <a:ext uri="{FF2B5EF4-FFF2-40B4-BE49-F238E27FC236}">
                <a16:creationId xmlns:a16="http://schemas.microsoft.com/office/drawing/2014/main" id="{D9232071-A364-4DCF-A769-C8E93F4F3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07" y="164363"/>
            <a:ext cx="1779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3200" b="1" dirty="0"/>
              <a:t>Prelievo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70D679-E759-4AF6-A89D-A3B4B2EC9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030" y="164363"/>
            <a:ext cx="200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3200" b="1" dirty="0"/>
              <a:t>Infusione</a:t>
            </a:r>
          </a:p>
        </p:txBody>
      </p:sp>
      <p:pic>
        <p:nvPicPr>
          <p:cNvPr id="73732" name="Picture 4">
            <a:extLst>
              <a:ext uri="{FF2B5EF4-FFF2-40B4-BE49-F238E27FC236}">
                <a16:creationId xmlns:a16="http://schemas.microsoft.com/office/drawing/2014/main" id="{1406D425-CC58-4AEA-A376-FCCA9A09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79" y="748563"/>
            <a:ext cx="3336496" cy="268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43837F9-BE8C-4A65-99AA-DD175A42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40" y="3769556"/>
            <a:ext cx="2528657" cy="276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oming">
            <a:extLst>
              <a:ext uri="{FF2B5EF4-FFF2-40B4-BE49-F238E27FC236}">
                <a16:creationId xmlns:a16="http://schemas.microsoft.com/office/drawing/2014/main" id="{138EB3B0-75D0-4907-85F6-E031ABC9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097" y="2793699"/>
            <a:ext cx="1991367" cy="30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18">
            <a:extLst>
              <a:ext uri="{FF2B5EF4-FFF2-40B4-BE49-F238E27FC236}">
                <a16:creationId xmlns:a16="http://schemas.microsoft.com/office/drawing/2014/main" id="{F8456221-C05E-464D-A878-19C9DBFC0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5888" y="5858982"/>
            <a:ext cx="1800225" cy="576262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en-US" sz="2400" b="1" dirty="0">
                <a:solidFill>
                  <a:schemeClr val="bg1"/>
                </a:solidFill>
              </a:rPr>
              <a:t>HOMING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8C65E5-AA79-4D5B-8D25-2B2D4C12A551}"/>
              </a:ext>
            </a:extLst>
          </p:cNvPr>
          <p:cNvSpPr txBox="1"/>
          <p:nvPr/>
        </p:nvSpPr>
        <p:spPr>
          <a:xfrm>
            <a:off x="1992313" y="188914"/>
            <a:ext cx="381476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Il trapianto di midollo</a:t>
            </a:r>
          </a:p>
        </p:txBody>
      </p:sp>
      <p:sp>
        <p:nvSpPr>
          <p:cNvPr id="39939" name="Rettangolo 4">
            <a:extLst>
              <a:ext uri="{FF2B5EF4-FFF2-40B4-BE49-F238E27FC236}">
                <a16:creationId xmlns:a16="http://schemas.microsoft.com/office/drawing/2014/main" id="{C9CB2EFF-9F4D-4C7F-A949-E3D39AD96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052513"/>
            <a:ext cx="5543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400" b="1"/>
              <a:t>Cambiare un sistema immunitario che non funziona </a:t>
            </a:r>
          </a:p>
          <a:p>
            <a:pPr eaLnBrk="1" hangingPunct="1"/>
            <a:r>
              <a:rPr lang="it-IT" altLang="en-US" sz="2400" b="1"/>
              <a:t>(</a:t>
            </a:r>
            <a:r>
              <a:rPr lang="it-IT" altLang="en-US" sz="2400" b="1">
                <a:solidFill>
                  <a:srgbClr val="C00000"/>
                </a:solidFill>
              </a:rPr>
              <a:t>immunodeficienze congenite</a:t>
            </a:r>
            <a:r>
              <a:rPr lang="it-IT" altLang="en-US" sz="2400" b="1"/>
              <a:t>)</a:t>
            </a:r>
          </a:p>
        </p:txBody>
      </p:sp>
      <p:sp>
        <p:nvSpPr>
          <p:cNvPr id="39940" name="Rettangolo 5">
            <a:extLst>
              <a:ext uri="{FF2B5EF4-FFF2-40B4-BE49-F238E27FC236}">
                <a16:creationId xmlns:a16="http://schemas.microsoft.com/office/drawing/2014/main" id="{A4B79742-AFA2-4A89-8981-DB60B6EE8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852738"/>
            <a:ext cx="44640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400" b="1"/>
              <a:t>Cambiare dei globuli rossi che non funzionano (</a:t>
            </a:r>
            <a:r>
              <a:rPr lang="it-IT" altLang="en-US" sz="2400" b="1">
                <a:solidFill>
                  <a:srgbClr val="C00000"/>
                </a:solidFill>
              </a:rPr>
              <a:t>talassemie, drepanocitosi</a:t>
            </a:r>
            <a:r>
              <a:rPr lang="it-IT" altLang="en-US" sz="2400" b="1"/>
              <a:t>)</a:t>
            </a:r>
          </a:p>
        </p:txBody>
      </p:sp>
      <p:sp>
        <p:nvSpPr>
          <p:cNvPr id="39941" name="Rettangolo 6">
            <a:extLst>
              <a:ext uri="{FF2B5EF4-FFF2-40B4-BE49-F238E27FC236}">
                <a16:creationId xmlns:a16="http://schemas.microsoft.com/office/drawing/2014/main" id="{FA702E23-D082-4A06-AC2A-AC477DC6E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4652964"/>
            <a:ext cx="48958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400" b="1"/>
              <a:t>Cambiare un sistema immunitario impazzito, (</a:t>
            </a:r>
            <a:r>
              <a:rPr lang="it-IT" altLang="en-US" sz="2400" b="1">
                <a:solidFill>
                  <a:srgbClr val="C00000"/>
                </a:solidFill>
              </a:rPr>
              <a:t>leucemie, quando i farmaci non bastano</a:t>
            </a:r>
            <a:r>
              <a:rPr lang="it-IT" altLang="en-US" sz="2400" b="1"/>
              <a:t>)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20075F11-F2BC-4E98-A6DC-5A82D994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724401"/>
            <a:ext cx="259238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222B9967-08EB-46E5-B067-95C003EEE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36838"/>
            <a:ext cx="259238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FD7E7D0-9B30-45C1-9433-1121A495E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549275"/>
            <a:ext cx="26130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8D498F99-A95E-4586-9833-6A91A574A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12" y="960965"/>
            <a:ext cx="4806921" cy="4677835"/>
          </a:xfrm>
          <a:prstGeom prst="rect">
            <a:avLst/>
          </a:prstGeom>
        </p:spPr>
      </p:pic>
      <p:pic>
        <p:nvPicPr>
          <p:cNvPr id="3" name="Picture 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BF863211-4863-48D2-BAD4-A095D81B3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680" y="1825628"/>
            <a:ext cx="5175668" cy="2948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03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337127" y="811212"/>
            <a:ext cx="7356764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b="1" dirty="0"/>
              <a:t>TALASSEMIE</a:t>
            </a:r>
          </a:p>
          <a:p>
            <a:pPr>
              <a:defRPr/>
            </a:pPr>
            <a:endParaRPr lang="it-IT" sz="2400" b="1" dirty="0"/>
          </a:p>
          <a:p>
            <a:pPr>
              <a:defRPr/>
            </a:pPr>
            <a:r>
              <a:rPr lang="it-IT" sz="2400" b="1" dirty="0"/>
              <a:t>Beta Talassemia Major (assenza congenita di catene β)</a:t>
            </a:r>
          </a:p>
          <a:p>
            <a:pPr>
              <a:defRPr/>
            </a:pPr>
            <a:endParaRPr lang="it-IT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it-IT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ANEMIA</a:t>
            </a:r>
          </a:p>
          <a:p>
            <a:pPr>
              <a:defRPr/>
            </a:pPr>
            <a:endParaRPr lang="it-IT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it-IT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Deformazioni ossee, gravi danni multi-organo, decesso nei primi anni di vita, senza trattamento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CC528E-AC35-444E-9488-048F9BA05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7863177" y="159716"/>
            <a:ext cx="3436877" cy="418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www.modernmedicaldictionary.com/wp-content/uploads/2013/04/gargoyle1.jpg">
            <a:extLst>
              <a:ext uri="{FF2B5EF4-FFF2-40B4-BE49-F238E27FC236}">
                <a16:creationId xmlns:a16="http://schemas.microsoft.com/office/drawing/2014/main" id="{1383DC34-4B78-4C89-AC4B-AB038588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81851" y="3522050"/>
            <a:ext cx="3236277" cy="317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2501901" y="3873502"/>
            <a:ext cx="7389813" cy="2519363"/>
            <a:chOff x="480" y="2304"/>
            <a:chExt cx="4655" cy="1587"/>
          </a:xfrm>
        </p:grpSpPr>
        <p:pic>
          <p:nvPicPr>
            <p:cNvPr id="28" name="Picture 3" descr="npo0000b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2688"/>
              <a:ext cx="4608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3120" y="2304"/>
              <a:ext cx="4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400" b="1">
                  <a:solidFill>
                    <a:srgbClr val="FF0000"/>
                  </a:solidFill>
                </a:rPr>
                <a:t>HbA</a:t>
              </a:r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4704" y="2448"/>
              <a:ext cx="43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400" b="1">
                  <a:solidFill>
                    <a:srgbClr val="FF0000"/>
                  </a:solidFill>
                </a:rPr>
                <a:t>HbF</a:t>
              </a:r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2880" y="3600"/>
              <a:ext cx="5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400" b="1">
                  <a:solidFill>
                    <a:srgbClr val="FF0000"/>
                  </a:solidFill>
                </a:rPr>
                <a:t>HbA</a:t>
              </a:r>
              <a:r>
                <a:rPr lang="it-IT" sz="2400" b="1" baseline="-25000">
                  <a:solidFill>
                    <a:srgbClr val="FF0000"/>
                  </a:solidFill>
                </a:rPr>
                <a:t>2</a:t>
              </a:r>
              <a:endParaRPr lang="it-IT" sz="2400" b="1">
                <a:solidFill>
                  <a:srgbClr val="FF0000"/>
                </a:solidFill>
              </a:endParaRPr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>
              <a:off x="3456" y="2640"/>
              <a:ext cx="96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 flipH="1">
              <a:off x="4560" y="2784"/>
              <a:ext cx="28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 flipV="1">
              <a:off x="3456" y="3552"/>
              <a:ext cx="240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1075267" y="3361684"/>
            <a:ext cx="3736472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1" u="sng" dirty="0">
                <a:solidFill>
                  <a:srgbClr val="FF0000"/>
                </a:solidFill>
              </a:rPr>
              <a:t>eccesso catene </a:t>
            </a:r>
            <a:r>
              <a:rPr lang="it-IT" sz="2400" b="1" u="sng" dirty="0" err="1">
                <a:solidFill>
                  <a:srgbClr val="FF0000"/>
                </a:solidFill>
              </a:rPr>
              <a:t>globiniche</a:t>
            </a:r>
            <a:r>
              <a:rPr lang="it-IT" sz="2400" b="1" u="sng" dirty="0">
                <a:solidFill>
                  <a:srgbClr val="FF0000"/>
                </a:solidFill>
              </a:rPr>
              <a:t> </a:t>
            </a:r>
            <a:r>
              <a:rPr lang="it-IT" sz="2400" b="1" u="sng" dirty="0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it-IT" sz="2400" b="1" u="sng" dirty="0">
              <a:solidFill>
                <a:srgbClr val="FF0000"/>
              </a:solidFill>
            </a:endParaRPr>
          </a:p>
        </p:txBody>
      </p:sp>
      <p:sp>
        <p:nvSpPr>
          <p:cNvPr id="36" name="Oval 29"/>
          <p:cNvSpPr>
            <a:spLocks noChangeArrowheads="1"/>
          </p:cNvSpPr>
          <p:nvPr/>
        </p:nvSpPr>
        <p:spPr bwMode="auto">
          <a:xfrm>
            <a:off x="9283700" y="516890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" name="Oval 30"/>
          <p:cNvSpPr>
            <a:spLocks noChangeArrowheads="1"/>
          </p:cNvSpPr>
          <p:nvPr/>
        </p:nvSpPr>
        <p:spPr bwMode="auto">
          <a:xfrm>
            <a:off x="8826500" y="562610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D841E85C-3899-4865-8FEF-564B9B23D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23" y="798783"/>
            <a:ext cx="82091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sz="2400" dirty="0"/>
              <a:t>Malattia ereditaria del sangue (autosomica recessiva)</a:t>
            </a:r>
          </a:p>
          <a:p>
            <a:r>
              <a:rPr lang="it-IT" sz="2400" dirty="0"/>
              <a:t>distribuzione geografica </a:t>
            </a:r>
          </a:p>
          <a:p>
            <a:r>
              <a:rPr lang="it-IT" sz="2400" dirty="0"/>
              <a:t>catena beta dell’emoglobina (ridotta o assente)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5E752923-929D-41C4-ACBC-7AD78CCF0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23" y="2221878"/>
            <a:ext cx="79147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it-IT" sz="2400" b="1" dirty="0">
                <a:solidFill>
                  <a:srgbClr val="FF0000"/>
                </a:solidFill>
              </a:rPr>
              <a:t>Emoglobina</a:t>
            </a:r>
          </a:p>
          <a:p>
            <a:pPr eaLnBrk="0" hangingPunct="0"/>
            <a:r>
              <a:rPr lang="it-IT" sz="2400" b="1" dirty="0">
                <a:solidFill>
                  <a:srgbClr val="FF0000"/>
                </a:solidFill>
              </a:rPr>
              <a:t>4 catene </a:t>
            </a:r>
            <a:r>
              <a:rPr lang="it-IT" sz="2400" b="1" dirty="0" err="1">
                <a:solidFill>
                  <a:srgbClr val="FF0000"/>
                </a:solidFill>
              </a:rPr>
              <a:t>globiniche</a:t>
            </a:r>
            <a:r>
              <a:rPr lang="it-IT" sz="2400" b="1" dirty="0">
                <a:solidFill>
                  <a:srgbClr val="FF0000"/>
                </a:solidFill>
              </a:rPr>
              <a:t> + 4 gruppi eme trasportatori del ferro</a:t>
            </a:r>
          </a:p>
        </p:txBody>
      </p:sp>
      <p:grpSp>
        <p:nvGrpSpPr>
          <p:cNvPr id="39" name="Group 12">
            <a:extLst>
              <a:ext uri="{FF2B5EF4-FFF2-40B4-BE49-F238E27FC236}">
                <a16:creationId xmlns:a16="http://schemas.microsoft.com/office/drawing/2014/main" id="{34AAFEBA-AD9F-49A7-BACC-B380B70A4FF2}"/>
              </a:ext>
            </a:extLst>
          </p:cNvPr>
          <p:cNvGrpSpPr>
            <a:grpSpLocks/>
          </p:cNvGrpSpPr>
          <p:nvPr/>
        </p:nvGrpSpPr>
        <p:grpSpPr bwMode="auto">
          <a:xfrm>
            <a:off x="8646783" y="586587"/>
            <a:ext cx="2580137" cy="2470677"/>
            <a:chOff x="384" y="2064"/>
            <a:chExt cx="2064" cy="1951"/>
          </a:xfrm>
        </p:grpSpPr>
        <p:pic>
          <p:nvPicPr>
            <p:cNvPr id="40" name="Picture 13" descr="npo0000b0">
              <a:extLst>
                <a:ext uri="{FF2B5EF4-FFF2-40B4-BE49-F238E27FC236}">
                  <a16:creationId xmlns:a16="http://schemas.microsoft.com/office/drawing/2014/main" id="{00672C57-10E5-450B-8261-45650E271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2064"/>
              <a:ext cx="2064" cy="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tangle 17">
              <a:extLst>
                <a:ext uri="{FF2B5EF4-FFF2-40B4-BE49-F238E27FC236}">
                  <a16:creationId xmlns:a16="http://schemas.microsoft.com/office/drawing/2014/main" id="{ECB9E1BC-B061-46E7-A8F8-A6A150282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256"/>
              <a:ext cx="624" cy="3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it-IT" sz="2400" b="1">
                  <a:solidFill>
                    <a:schemeClr val="bg1"/>
                  </a:solidFill>
                </a:rPr>
                <a:t>eme</a:t>
              </a:r>
            </a:p>
          </p:txBody>
        </p:sp>
        <p:sp>
          <p:nvSpPr>
            <p:cNvPr id="42" name="Rectangle 18">
              <a:extLst>
                <a:ext uri="{FF2B5EF4-FFF2-40B4-BE49-F238E27FC236}">
                  <a16:creationId xmlns:a16="http://schemas.microsoft.com/office/drawing/2014/main" id="{07983218-E9E9-46D9-8A1D-058C09D29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552"/>
              <a:ext cx="624" cy="3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it-IT" sz="2400" b="1">
                  <a:solidFill>
                    <a:schemeClr val="bg1"/>
                  </a:solidFill>
                </a:rPr>
                <a:t>eme</a:t>
              </a:r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3EFEB4FF-F499-4244-A323-714A59DC8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408"/>
              <a:ext cx="624" cy="3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it-IT" sz="2400" b="1">
                  <a:solidFill>
                    <a:schemeClr val="bg1"/>
                  </a:solidFill>
                </a:rPr>
                <a:t>eme</a:t>
              </a:r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661D72EB-6D8C-4B0D-A452-F8AE97A7D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160"/>
              <a:ext cx="624" cy="3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it-IT" sz="2400" b="1">
                  <a:solidFill>
                    <a:schemeClr val="bg1"/>
                  </a:solidFill>
                </a:rPr>
                <a:t>eme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685" y="633412"/>
            <a:ext cx="6888163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1919288" y="1052736"/>
            <a:ext cx="8353176" cy="540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2425700" y="1534393"/>
            <a:ext cx="0" cy="28511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2425700" y="4385543"/>
            <a:ext cx="7354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Freeform 11"/>
          <p:cNvSpPr>
            <a:spLocks/>
          </p:cNvSpPr>
          <p:nvPr/>
        </p:nvSpPr>
        <p:spPr bwMode="auto">
          <a:xfrm>
            <a:off x="2654300" y="1583606"/>
            <a:ext cx="1792288" cy="2817813"/>
          </a:xfrm>
          <a:custGeom>
            <a:avLst/>
            <a:gdLst>
              <a:gd name="T0" fmla="*/ 0 w 912"/>
              <a:gd name="T1" fmla="*/ 24 h 1288"/>
              <a:gd name="T2" fmla="*/ 192 w 912"/>
              <a:gd name="T3" fmla="*/ 24 h 1288"/>
              <a:gd name="T4" fmla="*/ 240 w 912"/>
              <a:gd name="T5" fmla="*/ 120 h 1288"/>
              <a:gd name="T6" fmla="*/ 432 w 912"/>
              <a:gd name="T7" fmla="*/ 744 h 1288"/>
              <a:gd name="T8" fmla="*/ 576 w 912"/>
              <a:gd name="T9" fmla="*/ 1128 h 1288"/>
              <a:gd name="T10" fmla="*/ 624 w 912"/>
              <a:gd name="T11" fmla="*/ 1176 h 1288"/>
              <a:gd name="T12" fmla="*/ 720 w 912"/>
              <a:gd name="T13" fmla="*/ 1272 h 1288"/>
              <a:gd name="T14" fmla="*/ 816 w 912"/>
              <a:gd name="T15" fmla="*/ 1272 h 1288"/>
              <a:gd name="T16" fmla="*/ 912 w 912"/>
              <a:gd name="T17" fmla="*/ 1272 h 12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2"/>
              <a:gd name="T28" fmla="*/ 0 h 1288"/>
              <a:gd name="T29" fmla="*/ 912 w 912"/>
              <a:gd name="T30" fmla="*/ 1288 h 12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2" h="1288">
                <a:moveTo>
                  <a:pt x="0" y="24"/>
                </a:moveTo>
                <a:cubicBezTo>
                  <a:pt x="76" y="16"/>
                  <a:pt x="152" y="8"/>
                  <a:pt x="192" y="24"/>
                </a:cubicBezTo>
                <a:cubicBezTo>
                  <a:pt x="232" y="40"/>
                  <a:pt x="200" y="0"/>
                  <a:pt x="240" y="120"/>
                </a:cubicBezTo>
                <a:cubicBezTo>
                  <a:pt x="280" y="240"/>
                  <a:pt x="376" y="576"/>
                  <a:pt x="432" y="744"/>
                </a:cubicBezTo>
                <a:cubicBezTo>
                  <a:pt x="488" y="912"/>
                  <a:pt x="544" y="1056"/>
                  <a:pt x="576" y="1128"/>
                </a:cubicBezTo>
                <a:cubicBezTo>
                  <a:pt x="608" y="1200"/>
                  <a:pt x="600" y="1152"/>
                  <a:pt x="624" y="1176"/>
                </a:cubicBezTo>
                <a:cubicBezTo>
                  <a:pt x="648" y="1200"/>
                  <a:pt x="688" y="1256"/>
                  <a:pt x="720" y="1272"/>
                </a:cubicBezTo>
                <a:cubicBezTo>
                  <a:pt x="752" y="1288"/>
                  <a:pt x="784" y="1272"/>
                  <a:pt x="816" y="1272"/>
                </a:cubicBezTo>
                <a:cubicBezTo>
                  <a:pt x="848" y="1272"/>
                  <a:pt x="880" y="1272"/>
                  <a:pt x="912" y="1272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" name="Freeform 12"/>
          <p:cNvSpPr>
            <a:spLocks/>
          </p:cNvSpPr>
          <p:nvPr/>
        </p:nvSpPr>
        <p:spPr bwMode="auto">
          <a:xfrm>
            <a:off x="2708275" y="1483593"/>
            <a:ext cx="1792288" cy="2901950"/>
          </a:xfrm>
          <a:custGeom>
            <a:avLst/>
            <a:gdLst>
              <a:gd name="T0" fmla="*/ 0 w 912"/>
              <a:gd name="T1" fmla="*/ 24 h 1368"/>
              <a:gd name="T2" fmla="*/ 192 w 912"/>
              <a:gd name="T3" fmla="*/ 24 h 1368"/>
              <a:gd name="T4" fmla="*/ 240 w 912"/>
              <a:gd name="T5" fmla="*/ 120 h 1368"/>
              <a:gd name="T6" fmla="*/ 432 w 912"/>
              <a:gd name="T7" fmla="*/ 744 h 1368"/>
              <a:gd name="T8" fmla="*/ 528 w 912"/>
              <a:gd name="T9" fmla="*/ 1032 h 1368"/>
              <a:gd name="T10" fmla="*/ 576 w 912"/>
              <a:gd name="T11" fmla="*/ 1128 h 1368"/>
              <a:gd name="T12" fmla="*/ 672 w 912"/>
              <a:gd name="T13" fmla="*/ 1224 h 1368"/>
              <a:gd name="T14" fmla="*/ 816 w 912"/>
              <a:gd name="T15" fmla="*/ 1320 h 1368"/>
              <a:gd name="T16" fmla="*/ 912 w 912"/>
              <a:gd name="T17" fmla="*/ 1368 h 1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2"/>
              <a:gd name="T28" fmla="*/ 0 h 1368"/>
              <a:gd name="T29" fmla="*/ 912 w 912"/>
              <a:gd name="T30" fmla="*/ 1368 h 13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2" h="1368">
                <a:moveTo>
                  <a:pt x="0" y="24"/>
                </a:moveTo>
                <a:cubicBezTo>
                  <a:pt x="76" y="16"/>
                  <a:pt x="152" y="8"/>
                  <a:pt x="192" y="24"/>
                </a:cubicBezTo>
                <a:cubicBezTo>
                  <a:pt x="232" y="40"/>
                  <a:pt x="200" y="0"/>
                  <a:pt x="240" y="120"/>
                </a:cubicBezTo>
                <a:cubicBezTo>
                  <a:pt x="280" y="240"/>
                  <a:pt x="384" y="592"/>
                  <a:pt x="432" y="744"/>
                </a:cubicBezTo>
                <a:cubicBezTo>
                  <a:pt x="480" y="896"/>
                  <a:pt x="504" y="968"/>
                  <a:pt x="528" y="1032"/>
                </a:cubicBezTo>
                <a:cubicBezTo>
                  <a:pt x="552" y="1096"/>
                  <a:pt x="552" y="1096"/>
                  <a:pt x="576" y="1128"/>
                </a:cubicBezTo>
                <a:cubicBezTo>
                  <a:pt x="600" y="1160"/>
                  <a:pt x="632" y="1192"/>
                  <a:pt x="672" y="1224"/>
                </a:cubicBezTo>
                <a:cubicBezTo>
                  <a:pt x="712" y="1256"/>
                  <a:pt x="776" y="1296"/>
                  <a:pt x="816" y="1320"/>
                </a:cubicBezTo>
                <a:cubicBezTo>
                  <a:pt x="856" y="1344"/>
                  <a:pt x="884" y="1356"/>
                  <a:pt x="912" y="1368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Freeform 13"/>
          <p:cNvSpPr>
            <a:spLocks/>
          </p:cNvSpPr>
          <p:nvPr/>
        </p:nvSpPr>
        <p:spPr bwMode="auto">
          <a:xfrm>
            <a:off x="2519364" y="1415331"/>
            <a:ext cx="6884987" cy="3038475"/>
          </a:xfrm>
          <a:custGeom>
            <a:avLst/>
            <a:gdLst>
              <a:gd name="T0" fmla="*/ 0 w 3504"/>
              <a:gd name="T1" fmla="*/ 1352 h 1432"/>
              <a:gd name="T2" fmla="*/ 384 w 3504"/>
              <a:gd name="T3" fmla="*/ 1352 h 1432"/>
              <a:gd name="T4" fmla="*/ 576 w 3504"/>
              <a:gd name="T5" fmla="*/ 1256 h 1432"/>
              <a:gd name="T6" fmla="*/ 1152 w 3504"/>
              <a:gd name="T7" fmla="*/ 296 h 1432"/>
              <a:gd name="T8" fmla="*/ 1344 w 3504"/>
              <a:gd name="T9" fmla="*/ 56 h 1432"/>
              <a:gd name="T10" fmla="*/ 1680 w 3504"/>
              <a:gd name="T11" fmla="*/ 8 h 1432"/>
              <a:gd name="T12" fmla="*/ 2496 w 3504"/>
              <a:gd name="T13" fmla="*/ 8 h 1432"/>
              <a:gd name="T14" fmla="*/ 3504 w 3504"/>
              <a:gd name="T15" fmla="*/ 8 h 14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04"/>
              <a:gd name="T25" fmla="*/ 0 h 1432"/>
              <a:gd name="T26" fmla="*/ 3504 w 3504"/>
              <a:gd name="T27" fmla="*/ 1432 h 14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04" h="1432">
                <a:moveTo>
                  <a:pt x="0" y="1352"/>
                </a:moveTo>
                <a:cubicBezTo>
                  <a:pt x="144" y="1360"/>
                  <a:pt x="288" y="1368"/>
                  <a:pt x="384" y="1352"/>
                </a:cubicBezTo>
                <a:cubicBezTo>
                  <a:pt x="480" y="1336"/>
                  <a:pt x="448" y="1432"/>
                  <a:pt x="576" y="1256"/>
                </a:cubicBezTo>
                <a:cubicBezTo>
                  <a:pt x="704" y="1080"/>
                  <a:pt x="1024" y="496"/>
                  <a:pt x="1152" y="296"/>
                </a:cubicBezTo>
                <a:cubicBezTo>
                  <a:pt x="1280" y="96"/>
                  <a:pt x="1256" y="104"/>
                  <a:pt x="1344" y="56"/>
                </a:cubicBezTo>
                <a:cubicBezTo>
                  <a:pt x="1432" y="8"/>
                  <a:pt x="1488" y="16"/>
                  <a:pt x="1680" y="8"/>
                </a:cubicBezTo>
                <a:cubicBezTo>
                  <a:pt x="1872" y="0"/>
                  <a:pt x="2192" y="8"/>
                  <a:pt x="2496" y="8"/>
                </a:cubicBezTo>
                <a:cubicBezTo>
                  <a:pt x="2800" y="8"/>
                  <a:pt x="3152" y="8"/>
                  <a:pt x="3504" y="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" name="Freeform 14"/>
          <p:cNvSpPr>
            <a:spLocks/>
          </p:cNvSpPr>
          <p:nvPr/>
        </p:nvSpPr>
        <p:spPr bwMode="auto">
          <a:xfrm>
            <a:off x="2614614" y="1483593"/>
            <a:ext cx="6789737" cy="2851150"/>
          </a:xfrm>
          <a:custGeom>
            <a:avLst/>
            <a:gdLst>
              <a:gd name="T0" fmla="*/ 0 w 3456"/>
              <a:gd name="T1" fmla="*/ 1320 h 1344"/>
              <a:gd name="T2" fmla="*/ 480 w 3456"/>
              <a:gd name="T3" fmla="*/ 1320 h 1344"/>
              <a:gd name="T4" fmla="*/ 1104 w 3456"/>
              <a:gd name="T5" fmla="*/ 1176 h 1344"/>
              <a:gd name="T6" fmla="*/ 1440 w 3456"/>
              <a:gd name="T7" fmla="*/ 936 h 1344"/>
              <a:gd name="T8" fmla="*/ 2160 w 3456"/>
              <a:gd name="T9" fmla="*/ 168 h 1344"/>
              <a:gd name="T10" fmla="*/ 2448 w 3456"/>
              <a:gd name="T11" fmla="*/ 24 h 1344"/>
              <a:gd name="T12" fmla="*/ 2832 w 3456"/>
              <a:gd name="T13" fmla="*/ 24 h 1344"/>
              <a:gd name="T14" fmla="*/ 3456 w 3456"/>
              <a:gd name="T15" fmla="*/ 24 h 13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56"/>
              <a:gd name="T25" fmla="*/ 0 h 1344"/>
              <a:gd name="T26" fmla="*/ 3456 w 3456"/>
              <a:gd name="T27" fmla="*/ 1344 h 13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56" h="1344">
                <a:moveTo>
                  <a:pt x="0" y="1320"/>
                </a:moveTo>
                <a:cubicBezTo>
                  <a:pt x="148" y="1332"/>
                  <a:pt x="296" y="1344"/>
                  <a:pt x="480" y="1320"/>
                </a:cubicBezTo>
                <a:cubicBezTo>
                  <a:pt x="664" y="1296"/>
                  <a:pt x="944" y="1240"/>
                  <a:pt x="1104" y="1176"/>
                </a:cubicBezTo>
                <a:cubicBezTo>
                  <a:pt x="1264" y="1112"/>
                  <a:pt x="1264" y="1104"/>
                  <a:pt x="1440" y="936"/>
                </a:cubicBezTo>
                <a:cubicBezTo>
                  <a:pt x="1616" y="768"/>
                  <a:pt x="1992" y="320"/>
                  <a:pt x="2160" y="168"/>
                </a:cubicBezTo>
                <a:cubicBezTo>
                  <a:pt x="2328" y="16"/>
                  <a:pt x="2336" y="48"/>
                  <a:pt x="2448" y="24"/>
                </a:cubicBezTo>
                <a:cubicBezTo>
                  <a:pt x="2560" y="0"/>
                  <a:pt x="2664" y="24"/>
                  <a:pt x="2832" y="24"/>
                </a:cubicBezTo>
                <a:cubicBezTo>
                  <a:pt x="3000" y="24"/>
                  <a:pt x="3228" y="24"/>
                  <a:pt x="3456" y="24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Freeform 15"/>
          <p:cNvSpPr>
            <a:spLocks/>
          </p:cNvSpPr>
          <p:nvPr/>
        </p:nvSpPr>
        <p:spPr bwMode="auto">
          <a:xfrm>
            <a:off x="5348288" y="4164881"/>
            <a:ext cx="4432300" cy="220663"/>
          </a:xfrm>
          <a:custGeom>
            <a:avLst/>
            <a:gdLst>
              <a:gd name="T0" fmla="*/ 0 w 2256"/>
              <a:gd name="T1" fmla="*/ 104 h 104"/>
              <a:gd name="T2" fmla="*/ 480 w 2256"/>
              <a:gd name="T3" fmla="*/ 56 h 104"/>
              <a:gd name="T4" fmla="*/ 1680 w 2256"/>
              <a:gd name="T5" fmla="*/ 8 h 104"/>
              <a:gd name="T6" fmla="*/ 2256 w 2256"/>
              <a:gd name="T7" fmla="*/ 8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104"/>
              <a:gd name="T14" fmla="*/ 2256 w 22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104">
                <a:moveTo>
                  <a:pt x="0" y="104"/>
                </a:moveTo>
                <a:cubicBezTo>
                  <a:pt x="100" y="88"/>
                  <a:pt x="200" y="72"/>
                  <a:pt x="480" y="56"/>
                </a:cubicBezTo>
                <a:cubicBezTo>
                  <a:pt x="760" y="40"/>
                  <a:pt x="1384" y="16"/>
                  <a:pt x="1680" y="8"/>
                </a:cubicBezTo>
                <a:cubicBezTo>
                  <a:pt x="1976" y="0"/>
                  <a:pt x="2116" y="4"/>
                  <a:pt x="2256" y="8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>
            <a:off x="2519364" y="1888405"/>
            <a:ext cx="7450137" cy="2362200"/>
          </a:xfrm>
          <a:custGeom>
            <a:avLst/>
            <a:gdLst>
              <a:gd name="T0" fmla="*/ 0 w 3792"/>
              <a:gd name="T1" fmla="*/ 1248 h 1280"/>
              <a:gd name="T2" fmla="*/ 336 w 3792"/>
              <a:gd name="T3" fmla="*/ 1248 h 1280"/>
              <a:gd name="T4" fmla="*/ 672 w 3792"/>
              <a:gd name="T5" fmla="*/ 1056 h 1280"/>
              <a:gd name="T6" fmla="*/ 1104 w 3792"/>
              <a:gd name="T7" fmla="*/ 432 h 1280"/>
              <a:gd name="T8" fmla="*/ 1392 w 3792"/>
              <a:gd name="T9" fmla="*/ 48 h 1280"/>
              <a:gd name="T10" fmla="*/ 1680 w 3792"/>
              <a:gd name="T11" fmla="*/ 144 h 1280"/>
              <a:gd name="T12" fmla="*/ 1824 w 3792"/>
              <a:gd name="T13" fmla="*/ 288 h 1280"/>
              <a:gd name="T14" fmla="*/ 1920 w 3792"/>
              <a:gd name="T15" fmla="*/ 672 h 1280"/>
              <a:gd name="T16" fmla="*/ 2016 w 3792"/>
              <a:gd name="T17" fmla="*/ 912 h 1280"/>
              <a:gd name="T18" fmla="*/ 2112 w 3792"/>
              <a:gd name="T19" fmla="*/ 1008 h 1280"/>
              <a:gd name="T20" fmla="*/ 2304 w 3792"/>
              <a:gd name="T21" fmla="*/ 1104 h 1280"/>
              <a:gd name="T22" fmla="*/ 2688 w 3792"/>
              <a:gd name="T23" fmla="*/ 1200 h 1280"/>
              <a:gd name="T24" fmla="*/ 3792 w 3792"/>
              <a:gd name="T25" fmla="*/ 1200 h 12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92"/>
              <a:gd name="T40" fmla="*/ 0 h 1280"/>
              <a:gd name="T41" fmla="*/ 3792 w 3792"/>
              <a:gd name="T42" fmla="*/ 1280 h 12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92" h="1280">
                <a:moveTo>
                  <a:pt x="0" y="1248"/>
                </a:moveTo>
                <a:cubicBezTo>
                  <a:pt x="112" y="1264"/>
                  <a:pt x="224" y="1280"/>
                  <a:pt x="336" y="1248"/>
                </a:cubicBezTo>
                <a:cubicBezTo>
                  <a:pt x="448" y="1216"/>
                  <a:pt x="544" y="1192"/>
                  <a:pt x="672" y="1056"/>
                </a:cubicBezTo>
                <a:cubicBezTo>
                  <a:pt x="800" y="920"/>
                  <a:pt x="984" y="600"/>
                  <a:pt x="1104" y="432"/>
                </a:cubicBezTo>
                <a:cubicBezTo>
                  <a:pt x="1224" y="264"/>
                  <a:pt x="1296" y="96"/>
                  <a:pt x="1392" y="48"/>
                </a:cubicBezTo>
                <a:cubicBezTo>
                  <a:pt x="1488" y="0"/>
                  <a:pt x="1608" y="104"/>
                  <a:pt x="1680" y="144"/>
                </a:cubicBezTo>
                <a:cubicBezTo>
                  <a:pt x="1752" y="184"/>
                  <a:pt x="1784" y="200"/>
                  <a:pt x="1824" y="288"/>
                </a:cubicBezTo>
                <a:cubicBezTo>
                  <a:pt x="1864" y="376"/>
                  <a:pt x="1888" y="568"/>
                  <a:pt x="1920" y="672"/>
                </a:cubicBezTo>
                <a:cubicBezTo>
                  <a:pt x="1952" y="776"/>
                  <a:pt x="1984" y="856"/>
                  <a:pt x="2016" y="912"/>
                </a:cubicBezTo>
                <a:cubicBezTo>
                  <a:pt x="2048" y="968"/>
                  <a:pt x="2064" y="976"/>
                  <a:pt x="2112" y="1008"/>
                </a:cubicBezTo>
                <a:cubicBezTo>
                  <a:pt x="2160" y="1040"/>
                  <a:pt x="2208" y="1072"/>
                  <a:pt x="2304" y="1104"/>
                </a:cubicBezTo>
                <a:cubicBezTo>
                  <a:pt x="2400" y="1136"/>
                  <a:pt x="2440" y="1184"/>
                  <a:pt x="2688" y="1200"/>
                </a:cubicBezTo>
                <a:cubicBezTo>
                  <a:pt x="2936" y="1216"/>
                  <a:pt x="3364" y="1208"/>
                  <a:pt x="3792" y="1200"/>
                </a:cubicBezTo>
              </a:path>
            </a:pathLst>
          </a:custGeom>
          <a:noFill/>
          <a:ln w="38100" cmpd="sng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5632450" y="1126405"/>
            <a:ext cx="0" cy="325913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6235700" y="974005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>
                <a:sym typeface="Symbol" pitchFamily="18" charset="2"/>
              </a:rPr>
              <a:t></a:t>
            </a:r>
            <a:endParaRPr lang="it-IT" sz="2400"/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5168900" y="4574455"/>
            <a:ext cx="8572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/>
              <a:t>nascita</a:t>
            </a:r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>
            <a:off x="6921500" y="3564805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8140700" y="3564805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6464301" y="4574455"/>
            <a:ext cx="805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/>
              <a:t>3 mesi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7683501" y="4574455"/>
            <a:ext cx="805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/>
              <a:t>6 mesi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3187701" y="4555405"/>
            <a:ext cx="11010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/>
              <a:t>prenatale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3035300" y="2498005"/>
            <a:ext cx="31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>
                <a:sym typeface="Symbol" pitchFamily="18" charset="2"/>
              </a:rPr>
              <a:t></a:t>
            </a:r>
            <a:endParaRPr lang="it-IT" sz="2400"/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3340101" y="1888405"/>
            <a:ext cx="33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>
                <a:sym typeface="Symbol" pitchFamily="18" charset="2"/>
              </a:rPr>
              <a:t></a:t>
            </a:r>
            <a:endParaRPr lang="it-IT" sz="2400"/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6159501" y="3869605"/>
            <a:ext cx="33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>
                <a:sym typeface="Symbol" pitchFamily="18" charset="2"/>
              </a:rPr>
              <a:t></a:t>
            </a:r>
            <a:endParaRPr lang="it-IT" sz="2400"/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6388101" y="2802805"/>
            <a:ext cx="30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>
                <a:sym typeface="Symbol" pitchFamily="18" charset="2"/>
              </a:rPr>
              <a:t></a:t>
            </a:r>
            <a:endParaRPr lang="it-IT" sz="2400"/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6616700" y="1964605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>
                <a:sym typeface="Symbol" pitchFamily="18" charset="2"/>
              </a:rPr>
              <a:t></a:t>
            </a:r>
            <a:endParaRPr lang="it-IT" sz="2400"/>
          </a:p>
        </p:txBody>
      </p:sp>
      <p:sp>
        <p:nvSpPr>
          <p:cNvPr id="54" name="Freeform 31"/>
          <p:cNvSpPr>
            <a:spLocks/>
          </p:cNvSpPr>
          <p:nvPr/>
        </p:nvSpPr>
        <p:spPr bwMode="auto">
          <a:xfrm>
            <a:off x="2551114" y="3021880"/>
            <a:ext cx="6789737" cy="1303338"/>
          </a:xfrm>
          <a:custGeom>
            <a:avLst/>
            <a:gdLst>
              <a:gd name="T0" fmla="*/ 0 w 3456"/>
              <a:gd name="T1" fmla="*/ 1320 h 1344"/>
              <a:gd name="T2" fmla="*/ 480 w 3456"/>
              <a:gd name="T3" fmla="*/ 1320 h 1344"/>
              <a:gd name="T4" fmla="*/ 1104 w 3456"/>
              <a:gd name="T5" fmla="*/ 1176 h 1344"/>
              <a:gd name="T6" fmla="*/ 1440 w 3456"/>
              <a:gd name="T7" fmla="*/ 936 h 1344"/>
              <a:gd name="T8" fmla="*/ 2160 w 3456"/>
              <a:gd name="T9" fmla="*/ 168 h 1344"/>
              <a:gd name="T10" fmla="*/ 2448 w 3456"/>
              <a:gd name="T11" fmla="*/ 24 h 1344"/>
              <a:gd name="T12" fmla="*/ 2832 w 3456"/>
              <a:gd name="T13" fmla="*/ 24 h 1344"/>
              <a:gd name="T14" fmla="*/ 3456 w 3456"/>
              <a:gd name="T15" fmla="*/ 24 h 13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56"/>
              <a:gd name="T25" fmla="*/ 0 h 1344"/>
              <a:gd name="T26" fmla="*/ 3456 w 3456"/>
              <a:gd name="T27" fmla="*/ 1344 h 13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56" h="1344">
                <a:moveTo>
                  <a:pt x="0" y="1320"/>
                </a:moveTo>
                <a:cubicBezTo>
                  <a:pt x="148" y="1332"/>
                  <a:pt x="296" y="1344"/>
                  <a:pt x="480" y="1320"/>
                </a:cubicBezTo>
                <a:cubicBezTo>
                  <a:pt x="664" y="1296"/>
                  <a:pt x="944" y="1240"/>
                  <a:pt x="1104" y="1176"/>
                </a:cubicBezTo>
                <a:cubicBezTo>
                  <a:pt x="1264" y="1112"/>
                  <a:pt x="1264" y="1104"/>
                  <a:pt x="1440" y="936"/>
                </a:cubicBezTo>
                <a:cubicBezTo>
                  <a:pt x="1616" y="768"/>
                  <a:pt x="1992" y="320"/>
                  <a:pt x="2160" y="168"/>
                </a:cubicBezTo>
                <a:cubicBezTo>
                  <a:pt x="2328" y="16"/>
                  <a:pt x="2336" y="48"/>
                  <a:pt x="2448" y="24"/>
                </a:cubicBezTo>
                <a:cubicBezTo>
                  <a:pt x="2560" y="0"/>
                  <a:pt x="2664" y="24"/>
                  <a:pt x="2832" y="24"/>
                </a:cubicBezTo>
                <a:cubicBezTo>
                  <a:pt x="3000" y="24"/>
                  <a:pt x="3228" y="24"/>
                  <a:pt x="3456" y="24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5" name="Freeform 32"/>
          <p:cNvSpPr>
            <a:spLocks/>
          </p:cNvSpPr>
          <p:nvPr/>
        </p:nvSpPr>
        <p:spPr bwMode="auto">
          <a:xfrm>
            <a:off x="2927350" y="4234730"/>
            <a:ext cx="6789738" cy="84138"/>
          </a:xfrm>
          <a:custGeom>
            <a:avLst/>
            <a:gdLst>
              <a:gd name="T0" fmla="*/ 0 w 3456"/>
              <a:gd name="T1" fmla="*/ 1320 h 1344"/>
              <a:gd name="T2" fmla="*/ 480 w 3456"/>
              <a:gd name="T3" fmla="*/ 1320 h 1344"/>
              <a:gd name="T4" fmla="*/ 1104 w 3456"/>
              <a:gd name="T5" fmla="*/ 1176 h 1344"/>
              <a:gd name="T6" fmla="*/ 1440 w 3456"/>
              <a:gd name="T7" fmla="*/ 936 h 1344"/>
              <a:gd name="T8" fmla="*/ 2160 w 3456"/>
              <a:gd name="T9" fmla="*/ 168 h 1344"/>
              <a:gd name="T10" fmla="*/ 2448 w 3456"/>
              <a:gd name="T11" fmla="*/ 24 h 1344"/>
              <a:gd name="T12" fmla="*/ 2832 w 3456"/>
              <a:gd name="T13" fmla="*/ 24 h 1344"/>
              <a:gd name="T14" fmla="*/ 3456 w 3456"/>
              <a:gd name="T15" fmla="*/ 24 h 13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56"/>
              <a:gd name="T25" fmla="*/ 0 h 1344"/>
              <a:gd name="T26" fmla="*/ 3456 w 3456"/>
              <a:gd name="T27" fmla="*/ 1344 h 13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56" h="1344">
                <a:moveTo>
                  <a:pt x="0" y="1320"/>
                </a:moveTo>
                <a:cubicBezTo>
                  <a:pt x="148" y="1332"/>
                  <a:pt x="296" y="1344"/>
                  <a:pt x="480" y="1320"/>
                </a:cubicBezTo>
                <a:cubicBezTo>
                  <a:pt x="664" y="1296"/>
                  <a:pt x="944" y="1240"/>
                  <a:pt x="1104" y="1176"/>
                </a:cubicBezTo>
                <a:cubicBezTo>
                  <a:pt x="1264" y="1112"/>
                  <a:pt x="1264" y="1104"/>
                  <a:pt x="1440" y="936"/>
                </a:cubicBezTo>
                <a:cubicBezTo>
                  <a:pt x="1616" y="768"/>
                  <a:pt x="1992" y="320"/>
                  <a:pt x="2160" y="168"/>
                </a:cubicBezTo>
                <a:cubicBezTo>
                  <a:pt x="2328" y="16"/>
                  <a:pt x="2336" y="48"/>
                  <a:pt x="2448" y="24"/>
                </a:cubicBezTo>
                <a:cubicBezTo>
                  <a:pt x="2560" y="0"/>
                  <a:pt x="2664" y="24"/>
                  <a:pt x="2832" y="24"/>
                </a:cubicBezTo>
                <a:cubicBezTo>
                  <a:pt x="3000" y="24"/>
                  <a:pt x="3228" y="24"/>
                  <a:pt x="3456" y="24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Text Box 33"/>
          <p:cNvSpPr txBox="1">
            <a:spLocks noChangeArrowheads="1"/>
          </p:cNvSpPr>
          <p:nvPr/>
        </p:nvSpPr>
        <p:spPr bwMode="auto">
          <a:xfrm>
            <a:off x="2063751" y="5373216"/>
            <a:ext cx="1109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/>
              <a:t>Normale</a:t>
            </a:r>
          </a:p>
        </p:txBody>
      </p:sp>
      <p:sp>
        <p:nvSpPr>
          <p:cNvPr id="57" name="Text Box 34"/>
          <p:cNvSpPr txBox="1">
            <a:spLocks noChangeArrowheads="1"/>
          </p:cNvSpPr>
          <p:nvPr/>
        </p:nvSpPr>
        <p:spPr bwMode="auto">
          <a:xfrm>
            <a:off x="2063750" y="5373216"/>
            <a:ext cx="5040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/>
              <a:t>Trait talassemico o talassemia/Hz/portatore</a:t>
            </a:r>
          </a:p>
        </p:txBody>
      </p: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2063751" y="5373216"/>
            <a:ext cx="20279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/>
              <a:t>Talassemia major</a:t>
            </a:r>
          </a:p>
        </p:txBody>
      </p:sp>
      <p:sp>
        <p:nvSpPr>
          <p:cNvPr id="59" name="Freeform 38"/>
          <p:cNvSpPr>
            <a:spLocks/>
          </p:cNvSpPr>
          <p:nvPr/>
        </p:nvSpPr>
        <p:spPr bwMode="auto">
          <a:xfrm>
            <a:off x="2495550" y="1870943"/>
            <a:ext cx="6777038" cy="2362200"/>
          </a:xfrm>
          <a:custGeom>
            <a:avLst/>
            <a:gdLst>
              <a:gd name="T0" fmla="*/ 0 w 4269"/>
              <a:gd name="T1" fmla="*/ 1451 h 1488"/>
              <a:gd name="T2" fmla="*/ 416 w 4269"/>
              <a:gd name="T3" fmla="*/ 1451 h 1488"/>
              <a:gd name="T4" fmla="*/ 832 w 4269"/>
              <a:gd name="T5" fmla="*/ 1228 h 1488"/>
              <a:gd name="T6" fmla="*/ 1366 w 4269"/>
              <a:gd name="T7" fmla="*/ 502 h 1488"/>
              <a:gd name="T8" fmla="*/ 1723 w 4269"/>
              <a:gd name="T9" fmla="*/ 56 h 1488"/>
              <a:gd name="T10" fmla="*/ 2079 w 4269"/>
              <a:gd name="T11" fmla="*/ 167 h 1488"/>
              <a:gd name="T12" fmla="*/ 2293 w 4269"/>
              <a:gd name="T13" fmla="*/ 373 h 1488"/>
              <a:gd name="T14" fmla="*/ 2549 w 4269"/>
              <a:gd name="T15" fmla="*/ 733 h 1488"/>
              <a:gd name="T16" fmla="*/ 2837 w 4269"/>
              <a:gd name="T17" fmla="*/ 949 h 1488"/>
              <a:gd name="T18" fmla="*/ 3141 w 4269"/>
              <a:gd name="T19" fmla="*/ 1037 h 1488"/>
              <a:gd name="T20" fmla="*/ 3333 w 4269"/>
              <a:gd name="T21" fmla="*/ 1045 h 1488"/>
              <a:gd name="T22" fmla="*/ 3829 w 4269"/>
              <a:gd name="T23" fmla="*/ 1069 h 1488"/>
              <a:gd name="T24" fmla="*/ 4269 w 4269"/>
              <a:gd name="T25" fmla="*/ 1109 h 14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69"/>
              <a:gd name="T40" fmla="*/ 0 h 1488"/>
              <a:gd name="T41" fmla="*/ 4269 w 4269"/>
              <a:gd name="T42" fmla="*/ 1488 h 148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69" h="1488">
                <a:moveTo>
                  <a:pt x="0" y="1451"/>
                </a:moveTo>
                <a:cubicBezTo>
                  <a:pt x="139" y="1469"/>
                  <a:pt x="277" y="1488"/>
                  <a:pt x="416" y="1451"/>
                </a:cubicBezTo>
                <a:cubicBezTo>
                  <a:pt x="554" y="1414"/>
                  <a:pt x="673" y="1386"/>
                  <a:pt x="832" y="1228"/>
                </a:cubicBezTo>
                <a:cubicBezTo>
                  <a:pt x="990" y="1070"/>
                  <a:pt x="1218" y="698"/>
                  <a:pt x="1366" y="502"/>
                </a:cubicBezTo>
                <a:cubicBezTo>
                  <a:pt x="1515" y="307"/>
                  <a:pt x="1604" y="112"/>
                  <a:pt x="1723" y="56"/>
                </a:cubicBezTo>
                <a:cubicBezTo>
                  <a:pt x="1842" y="0"/>
                  <a:pt x="1984" y="114"/>
                  <a:pt x="2079" y="167"/>
                </a:cubicBezTo>
                <a:cubicBezTo>
                  <a:pt x="2174" y="220"/>
                  <a:pt x="2215" y="279"/>
                  <a:pt x="2293" y="373"/>
                </a:cubicBezTo>
                <a:cubicBezTo>
                  <a:pt x="2371" y="467"/>
                  <a:pt x="2458" y="637"/>
                  <a:pt x="2549" y="733"/>
                </a:cubicBezTo>
                <a:cubicBezTo>
                  <a:pt x="2640" y="829"/>
                  <a:pt x="2738" y="898"/>
                  <a:pt x="2837" y="949"/>
                </a:cubicBezTo>
                <a:cubicBezTo>
                  <a:pt x="2936" y="1000"/>
                  <a:pt x="3058" y="1021"/>
                  <a:pt x="3141" y="1037"/>
                </a:cubicBezTo>
                <a:cubicBezTo>
                  <a:pt x="3224" y="1053"/>
                  <a:pt x="3218" y="1040"/>
                  <a:pt x="3333" y="1045"/>
                </a:cubicBezTo>
                <a:cubicBezTo>
                  <a:pt x="3448" y="1050"/>
                  <a:pt x="3673" y="1058"/>
                  <a:pt x="3829" y="1069"/>
                </a:cubicBezTo>
                <a:cubicBezTo>
                  <a:pt x="3985" y="1080"/>
                  <a:pt x="4177" y="1101"/>
                  <a:pt x="4269" y="1109"/>
                </a:cubicBezTo>
              </a:path>
            </a:pathLst>
          </a:custGeom>
          <a:noFill/>
          <a:ln w="38100" cmpd="sng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0" name="Text Box 39"/>
          <p:cNvSpPr txBox="1">
            <a:spLocks noChangeArrowheads="1"/>
          </p:cNvSpPr>
          <p:nvPr/>
        </p:nvSpPr>
        <p:spPr bwMode="auto">
          <a:xfrm>
            <a:off x="6600825" y="3861668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>
                <a:sym typeface="Symbol" pitchFamily="18" charset="2"/>
              </a:rPr>
              <a:t></a:t>
            </a:r>
            <a:endParaRPr 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9" grpId="0" animBg="1"/>
      <p:bldP spid="52" grpId="0"/>
      <p:bldP spid="54" grpId="0" animBg="1"/>
      <p:bldP spid="54" grpId="1" animBg="1"/>
      <p:bldP spid="55" grpId="0" animBg="1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320" y="864544"/>
            <a:ext cx="3744913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320" y="4140796"/>
            <a:ext cx="37052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25">
            <a:extLst>
              <a:ext uri="{FF2B5EF4-FFF2-40B4-BE49-F238E27FC236}">
                <a16:creationId xmlns:a16="http://schemas.microsoft.com/office/drawing/2014/main" id="{4748FBD0-D55D-43C5-B32B-41A23D65FA63}"/>
              </a:ext>
            </a:extLst>
          </p:cNvPr>
          <p:cNvSpPr/>
          <p:nvPr/>
        </p:nvSpPr>
        <p:spPr>
          <a:xfrm>
            <a:off x="4839855" y="409270"/>
            <a:ext cx="7209751" cy="2952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</a:rPr>
              <a:t>SINTOMI E SEGNI LEGATI ALL’ANEMIA</a:t>
            </a:r>
          </a:p>
          <a:p>
            <a:endParaRPr lang="it-IT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 cefalea, affaticamento, tachicardia,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 mancanza del respiro (dispnea) da sforzo,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 irritabilità, insonnia, pallore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 disturbi da diminuita ossigenazione (</a:t>
            </a:r>
            <a:r>
              <a:rPr lang="it-IT" sz="2400" dirty="0" err="1">
                <a:solidFill>
                  <a:schemeClr val="tx1"/>
                </a:solidFill>
              </a:rPr>
              <a:t>claudicatio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intermittens</a:t>
            </a:r>
            <a:r>
              <a:rPr lang="it-IT" sz="2400" dirty="0">
                <a:solidFill>
                  <a:schemeClr val="tx1"/>
                </a:solidFill>
              </a:rPr>
              <a:t>) 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 crampi notturni, dolore precordiale di tipo anginoso</a:t>
            </a:r>
          </a:p>
        </p:txBody>
      </p:sp>
      <p:pic>
        <p:nvPicPr>
          <p:cNvPr id="11" name="Picture 6" descr="Clin%20anemia%203">
            <a:extLst>
              <a:ext uri="{FF2B5EF4-FFF2-40B4-BE49-F238E27FC236}">
                <a16:creationId xmlns:a16="http://schemas.microsoft.com/office/drawing/2014/main" id="{B1CDC8AF-D2FD-4359-9CE6-7E20C8D7B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7911" y="3741670"/>
            <a:ext cx="2448272" cy="245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Clin%20anemia%206">
            <a:extLst>
              <a:ext uri="{FF2B5EF4-FFF2-40B4-BE49-F238E27FC236}">
                <a16:creationId xmlns:a16="http://schemas.microsoft.com/office/drawing/2014/main" id="{C302E791-48FE-4611-83A2-7F2428DC4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64438" y="3741670"/>
            <a:ext cx="2185168" cy="245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Clin%20anemia%205">
            <a:extLst>
              <a:ext uri="{FF2B5EF4-FFF2-40B4-BE49-F238E27FC236}">
                <a16:creationId xmlns:a16="http://schemas.microsoft.com/office/drawing/2014/main" id="{D6616ACA-3244-4F9D-BC3D-2CA3BF98F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7174" y="3741670"/>
            <a:ext cx="3276229" cy="245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744E2F2A-18D7-4131-BF2C-16A42A78BEC0}"/>
              </a:ext>
            </a:extLst>
          </p:cNvPr>
          <p:cNvSpPr txBox="1"/>
          <p:nvPr/>
        </p:nvSpPr>
        <p:spPr>
          <a:xfrm>
            <a:off x="2852212" y="608168"/>
            <a:ext cx="1790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Sbilanciamento</a:t>
            </a:r>
            <a:endParaRPr lang="en-US" sz="2000" dirty="0"/>
          </a:p>
          <a:p>
            <a:r>
              <a:rPr lang="en-US" sz="2000" dirty="0" err="1"/>
              <a:t>Catene</a:t>
            </a:r>
            <a:r>
              <a:rPr lang="en-US" sz="2000" dirty="0"/>
              <a:t> </a:t>
            </a:r>
            <a:r>
              <a:rPr lang="en-US" sz="2000" dirty="0">
                <a:latin typeface="Symbol" panose="05050102010706020507" pitchFamily="18" charset="2"/>
              </a:rPr>
              <a:t>a/b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F06EA3B-6158-4100-B422-DC8CD0167C91}"/>
              </a:ext>
            </a:extLst>
          </p:cNvPr>
          <p:cNvSpPr txBox="1"/>
          <p:nvPr/>
        </p:nvSpPr>
        <p:spPr>
          <a:xfrm>
            <a:off x="5346602" y="602259"/>
            <a:ext cx="1989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Danno</a:t>
            </a:r>
            <a:r>
              <a:rPr lang="en-US" sz="2000" dirty="0"/>
              <a:t> </a:t>
            </a:r>
            <a:r>
              <a:rPr lang="en-US" sz="2000" dirty="0" err="1"/>
              <a:t>precursori</a:t>
            </a:r>
            <a:endParaRPr lang="en-US" sz="2000" dirty="0"/>
          </a:p>
          <a:p>
            <a:r>
              <a:rPr lang="en-US" sz="2000" dirty="0" err="1"/>
              <a:t>Globuli</a:t>
            </a:r>
            <a:r>
              <a:rPr lang="en-US" sz="2000" dirty="0"/>
              <a:t> </a:t>
            </a:r>
            <a:r>
              <a:rPr lang="en-US" sz="2000" dirty="0" err="1"/>
              <a:t>rossi</a:t>
            </a:r>
            <a:endParaRPr lang="en-US" sz="2000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D521225-8B72-4B23-84FD-53CBE92E05DE}"/>
              </a:ext>
            </a:extLst>
          </p:cNvPr>
          <p:cNvCxnSpPr>
            <a:cxnSpLocks/>
          </p:cNvCxnSpPr>
          <p:nvPr/>
        </p:nvCxnSpPr>
        <p:spPr>
          <a:xfrm>
            <a:off x="7404100" y="876300"/>
            <a:ext cx="7916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8719C79-7AC5-42B7-8DCC-9F93CC596F05}"/>
              </a:ext>
            </a:extLst>
          </p:cNvPr>
          <p:cNvSpPr txBox="1"/>
          <p:nvPr/>
        </p:nvSpPr>
        <p:spPr>
          <a:xfrm>
            <a:off x="8561060" y="597987"/>
            <a:ext cx="2943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Globuli</a:t>
            </a:r>
            <a:r>
              <a:rPr lang="en-US" sz="2000" dirty="0"/>
              <a:t> </a:t>
            </a:r>
            <a:r>
              <a:rPr lang="en-US" sz="2000" dirty="0" err="1"/>
              <a:t>rossi</a:t>
            </a:r>
            <a:r>
              <a:rPr lang="en-US" sz="2000" dirty="0"/>
              <a:t> </a:t>
            </a:r>
            <a:r>
              <a:rPr lang="en-US" sz="2000" dirty="0" err="1"/>
              <a:t>danneggiati</a:t>
            </a:r>
            <a:endParaRPr lang="en-US" sz="2000" dirty="0"/>
          </a:p>
          <a:p>
            <a:pPr algn="ctr"/>
            <a:r>
              <a:rPr lang="en-US" sz="2000" dirty="0" err="1"/>
              <a:t>Sequestrazione</a:t>
            </a:r>
            <a:r>
              <a:rPr lang="en-US" sz="2000" dirty="0"/>
              <a:t> </a:t>
            </a:r>
            <a:r>
              <a:rPr lang="en-US" sz="2000" dirty="0" err="1"/>
              <a:t>nella</a:t>
            </a:r>
            <a:r>
              <a:rPr lang="en-US" sz="2000" dirty="0"/>
              <a:t> </a:t>
            </a:r>
            <a:r>
              <a:rPr lang="en-US" sz="2000" dirty="0" err="1"/>
              <a:t>milza</a:t>
            </a:r>
            <a:endParaRPr lang="en-US" sz="2000" dirty="0"/>
          </a:p>
          <a:p>
            <a:pPr algn="ctr"/>
            <a:r>
              <a:rPr lang="en-US" sz="2400" b="1" dirty="0" err="1"/>
              <a:t>Difetto</a:t>
            </a:r>
            <a:r>
              <a:rPr lang="en-US" sz="2400" b="1" dirty="0"/>
              <a:t> </a:t>
            </a:r>
            <a:r>
              <a:rPr lang="en-US" sz="2400" b="1" dirty="0" err="1"/>
              <a:t>immunitario</a:t>
            </a:r>
            <a:endParaRPr lang="en-US" sz="2400" b="1" dirty="0"/>
          </a:p>
          <a:p>
            <a:pPr algn="ctr"/>
            <a:r>
              <a:rPr lang="en-US" sz="2400" b="1" dirty="0"/>
              <a:t>Anemia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FE5EED0-DA8B-426B-A358-423E95460341}"/>
              </a:ext>
            </a:extLst>
          </p:cNvPr>
          <p:cNvCxnSpPr>
            <a:cxnSpLocks/>
          </p:cNvCxnSpPr>
          <p:nvPr/>
        </p:nvCxnSpPr>
        <p:spPr>
          <a:xfrm>
            <a:off x="10160000" y="2012264"/>
            <a:ext cx="0" cy="3837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A55E969-B626-4348-A72F-D0EF12F04A46}"/>
              </a:ext>
            </a:extLst>
          </p:cNvPr>
          <p:cNvSpPr txBox="1"/>
          <p:nvPr/>
        </p:nvSpPr>
        <p:spPr>
          <a:xfrm>
            <a:off x="9741912" y="2310083"/>
            <a:ext cx="19094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Ittero</a:t>
            </a:r>
            <a:endParaRPr lang="en-US" sz="2000" dirty="0"/>
          </a:p>
          <a:p>
            <a:r>
              <a:rPr lang="en-US" sz="2400" b="1" dirty="0" err="1"/>
              <a:t>Coliche</a:t>
            </a:r>
            <a:r>
              <a:rPr lang="en-US" sz="2400" b="1" dirty="0"/>
              <a:t> </a:t>
            </a:r>
            <a:r>
              <a:rPr lang="en-US" sz="2400" b="1" dirty="0" err="1"/>
              <a:t>biliari</a:t>
            </a:r>
            <a:endParaRPr lang="en-US" sz="2400" b="1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98CD409-61DF-4981-81D2-2B59B57AE973}"/>
              </a:ext>
            </a:extLst>
          </p:cNvPr>
          <p:cNvCxnSpPr>
            <a:cxnSpLocks/>
            <a:stCxn id="51" idx="1"/>
            <a:endCxn id="57" idx="0"/>
          </p:cNvCxnSpPr>
          <p:nvPr/>
        </p:nvCxnSpPr>
        <p:spPr>
          <a:xfrm flipH="1">
            <a:off x="7620013" y="1321262"/>
            <a:ext cx="941047" cy="64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224AB26-9B40-4E28-856F-97D3B4CD6981}"/>
              </a:ext>
            </a:extLst>
          </p:cNvPr>
          <p:cNvCxnSpPr/>
          <p:nvPr/>
        </p:nvCxnSpPr>
        <p:spPr>
          <a:xfrm flipH="1">
            <a:off x="5293077" y="2434948"/>
            <a:ext cx="9567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0407478-B06F-4EF5-AD55-0841648E30DE}"/>
              </a:ext>
            </a:extLst>
          </p:cNvPr>
          <p:cNvSpPr txBox="1"/>
          <p:nvPr/>
        </p:nvSpPr>
        <p:spPr>
          <a:xfrm>
            <a:off x="3344333" y="2193284"/>
            <a:ext cx="1940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Deformazioni</a:t>
            </a:r>
            <a:r>
              <a:rPr lang="en-US" sz="2400" b="1" dirty="0"/>
              <a:t> </a:t>
            </a:r>
            <a:r>
              <a:rPr lang="en-US" sz="2400" b="1" dirty="0" err="1"/>
              <a:t>ossee</a:t>
            </a:r>
            <a:endParaRPr lang="en-US" sz="2400" b="1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1394632-8E47-4A1C-A23A-9D177C647249}"/>
              </a:ext>
            </a:extLst>
          </p:cNvPr>
          <p:cNvCxnSpPr/>
          <p:nvPr/>
        </p:nvCxnSpPr>
        <p:spPr>
          <a:xfrm>
            <a:off x="4675011" y="876300"/>
            <a:ext cx="4995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E029F85-9A9F-4C9A-9A00-C918C246E1D1}"/>
              </a:ext>
            </a:extLst>
          </p:cNvPr>
          <p:cNvSpPr txBox="1"/>
          <p:nvPr/>
        </p:nvSpPr>
        <p:spPr>
          <a:xfrm>
            <a:off x="257198" y="999439"/>
            <a:ext cx="131157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Eziologia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9E8714B-43E3-4545-92CB-B19E3C8DAAE9}"/>
              </a:ext>
            </a:extLst>
          </p:cNvPr>
          <p:cNvCxnSpPr>
            <a:cxnSpLocks/>
          </p:cNvCxnSpPr>
          <p:nvPr/>
        </p:nvCxnSpPr>
        <p:spPr>
          <a:xfrm>
            <a:off x="7498777" y="3035300"/>
            <a:ext cx="0" cy="3692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1159A509-88FD-405E-B5F2-5535A41174D1}"/>
              </a:ext>
            </a:extLst>
          </p:cNvPr>
          <p:cNvSpPr txBox="1"/>
          <p:nvPr/>
        </p:nvSpPr>
        <p:spPr>
          <a:xfrm>
            <a:off x="6860243" y="3404531"/>
            <a:ext cx="1302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Trasfusioni</a:t>
            </a:r>
            <a:endParaRPr lang="en-US" sz="20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73AECE3-92FC-4F92-84CC-D8F0ADD61AE8}"/>
              </a:ext>
            </a:extLst>
          </p:cNvPr>
          <p:cNvSpPr txBox="1"/>
          <p:nvPr/>
        </p:nvSpPr>
        <p:spPr>
          <a:xfrm>
            <a:off x="9271000" y="3383527"/>
            <a:ext cx="1788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Accumulo</a:t>
            </a:r>
            <a:r>
              <a:rPr lang="en-US" sz="2000" dirty="0"/>
              <a:t> ferro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0E4E045-2CFE-4618-A756-BB575E10ABB5}"/>
              </a:ext>
            </a:extLst>
          </p:cNvPr>
          <p:cNvSpPr txBox="1"/>
          <p:nvPr/>
        </p:nvSpPr>
        <p:spPr>
          <a:xfrm>
            <a:off x="8883631" y="4150711"/>
            <a:ext cx="31322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Danno</a:t>
            </a:r>
            <a:r>
              <a:rPr lang="en-US" sz="2400" dirty="0"/>
              <a:t> </a:t>
            </a:r>
            <a:r>
              <a:rPr lang="en-US" sz="2400" b="1" dirty="0" err="1"/>
              <a:t>fegato</a:t>
            </a:r>
            <a:endParaRPr lang="en-US" sz="2400" b="1" dirty="0"/>
          </a:p>
          <a:p>
            <a:r>
              <a:rPr lang="en-US" sz="2400" dirty="0" err="1"/>
              <a:t>Danno</a:t>
            </a:r>
            <a:r>
              <a:rPr lang="en-US" sz="2400" dirty="0"/>
              <a:t> </a:t>
            </a:r>
            <a:r>
              <a:rPr lang="en-US" sz="2400" dirty="0" err="1"/>
              <a:t>organi</a:t>
            </a:r>
            <a:r>
              <a:rPr lang="en-US" sz="2400" dirty="0"/>
              <a:t> </a:t>
            </a:r>
            <a:r>
              <a:rPr lang="en-US" sz="2400" b="1" dirty="0" err="1"/>
              <a:t>endocrini</a:t>
            </a: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Diabete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Ridotta</a:t>
            </a:r>
            <a:r>
              <a:rPr lang="en-US" sz="2400" dirty="0"/>
              <a:t> </a:t>
            </a:r>
            <a:r>
              <a:rPr lang="en-US" sz="2400" dirty="0" err="1"/>
              <a:t>crescita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Infertilità</a:t>
            </a:r>
            <a:endParaRPr lang="en-US" sz="2400" dirty="0"/>
          </a:p>
          <a:p>
            <a:r>
              <a:rPr lang="en-US" sz="2400" dirty="0" err="1"/>
              <a:t>Danno</a:t>
            </a:r>
            <a:r>
              <a:rPr lang="en-US" sz="2400" dirty="0"/>
              <a:t> </a:t>
            </a:r>
            <a:r>
              <a:rPr lang="en-US" sz="2400" b="1" dirty="0" err="1"/>
              <a:t>cuore</a:t>
            </a:r>
            <a:endParaRPr lang="en-US" sz="2400" b="1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4DFB016-FC47-42CB-85DB-097502E97F3F}"/>
              </a:ext>
            </a:extLst>
          </p:cNvPr>
          <p:cNvCxnSpPr>
            <a:cxnSpLocks/>
          </p:cNvCxnSpPr>
          <p:nvPr/>
        </p:nvCxnSpPr>
        <p:spPr>
          <a:xfrm>
            <a:off x="8315959" y="3598139"/>
            <a:ext cx="801797" cy="64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006FCA9-9DC4-4EB1-83E1-DEBBC4CDFDE9}"/>
              </a:ext>
            </a:extLst>
          </p:cNvPr>
          <p:cNvCxnSpPr>
            <a:cxnSpLocks/>
          </p:cNvCxnSpPr>
          <p:nvPr/>
        </p:nvCxnSpPr>
        <p:spPr>
          <a:xfrm>
            <a:off x="10160000" y="3804641"/>
            <a:ext cx="0" cy="3460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84F4FF7-00DB-4FCF-8187-C7724A8F583A}"/>
              </a:ext>
            </a:extLst>
          </p:cNvPr>
          <p:cNvSpPr txBox="1"/>
          <p:nvPr/>
        </p:nvSpPr>
        <p:spPr>
          <a:xfrm>
            <a:off x="191806" y="301446"/>
            <a:ext cx="2266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Ridotta</a:t>
            </a:r>
            <a:r>
              <a:rPr lang="en-US" sz="2000" dirty="0"/>
              <a:t> </a:t>
            </a:r>
            <a:r>
              <a:rPr lang="en-US" sz="2000" dirty="0" err="1"/>
              <a:t>produzione</a:t>
            </a:r>
            <a:r>
              <a:rPr lang="en-US" sz="2000" dirty="0"/>
              <a:t> </a:t>
            </a:r>
            <a:r>
              <a:rPr lang="en-US" sz="2000" dirty="0" err="1"/>
              <a:t>catene</a:t>
            </a:r>
            <a:r>
              <a:rPr lang="en-US" sz="2000" dirty="0"/>
              <a:t> beta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114401B-BA5E-4E4C-AB51-AFBBC335596E}"/>
              </a:ext>
            </a:extLst>
          </p:cNvPr>
          <p:cNvCxnSpPr>
            <a:cxnSpLocks/>
          </p:cNvCxnSpPr>
          <p:nvPr/>
        </p:nvCxnSpPr>
        <p:spPr>
          <a:xfrm>
            <a:off x="1842950" y="876300"/>
            <a:ext cx="91718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5B9B6F-BFB1-42C8-AC83-7FEDC42B9B32}"/>
              </a:ext>
            </a:extLst>
          </p:cNvPr>
          <p:cNvCxnSpPr>
            <a:cxnSpLocks/>
          </p:cNvCxnSpPr>
          <p:nvPr/>
        </p:nvCxnSpPr>
        <p:spPr>
          <a:xfrm>
            <a:off x="2586567" y="397933"/>
            <a:ext cx="949113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C2F3E20-7BA4-4DB0-A3B6-597982C49261}"/>
              </a:ext>
            </a:extLst>
          </p:cNvPr>
          <p:cNvCxnSpPr>
            <a:cxnSpLocks/>
          </p:cNvCxnSpPr>
          <p:nvPr/>
        </p:nvCxnSpPr>
        <p:spPr>
          <a:xfrm>
            <a:off x="2632173" y="3081867"/>
            <a:ext cx="2950452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A1B0A83-B88E-48D9-A7B6-C7478DA2AA33}"/>
              </a:ext>
            </a:extLst>
          </p:cNvPr>
          <p:cNvCxnSpPr>
            <a:cxnSpLocks/>
          </p:cNvCxnSpPr>
          <p:nvPr/>
        </p:nvCxnSpPr>
        <p:spPr>
          <a:xfrm>
            <a:off x="8811068" y="6532033"/>
            <a:ext cx="3266635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7FA4829-2B56-47E5-B2BA-A9CED784B93C}"/>
              </a:ext>
            </a:extLst>
          </p:cNvPr>
          <p:cNvCxnSpPr>
            <a:cxnSpLocks/>
          </p:cNvCxnSpPr>
          <p:nvPr/>
        </p:nvCxnSpPr>
        <p:spPr>
          <a:xfrm>
            <a:off x="12077703" y="397933"/>
            <a:ext cx="0" cy="61341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B775A53-7633-4A38-862D-68FB338AEA6C}"/>
              </a:ext>
            </a:extLst>
          </p:cNvPr>
          <p:cNvCxnSpPr>
            <a:cxnSpLocks/>
          </p:cNvCxnSpPr>
          <p:nvPr/>
        </p:nvCxnSpPr>
        <p:spPr>
          <a:xfrm flipH="1" flipV="1">
            <a:off x="2586568" y="397933"/>
            <a:ext cx="45605" cy="268393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9CEED05-DFD5-4B8F-8200-F5D5CF4E73E3}"/>
              </a:ext>
            </a:extLst>
          </p:cNvPr>
          <p:cNvCxnSpPr>
            <a:cxnSpLocks/>
          </p:cNvCxnSpPr>
          <p:nvPr/>
        </p:nvCxnSpPr>
        <p:spPr>
          <a:xfrm flipH="1" flipV="1">
            <a:off x="5600883" y="3081868"/>
            <a:ext cx="13719" cy="93556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A34FAB2-E98A-463B-81A7-2AAA63435987}"/>
              </a:ext>
            </a:extLst>
          </p:cNvPr>
          <p:cNvCxnSpPr>
            <a:cxnSpLocks/>
          </p:cNvCxnSpPr>
          <p:nvPr/>
        </p:nvCxnSpPr>
        <p:spPr>
          <a:xfrm>
            <a:off x="5614602" y="4017433"/>
            <a:ext cx="3196123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7D22BDB-3C08-49E8-8484-C9978227618B}"/>
              </a:ext>
            </a:extLst>
          </p:cNvPr>
          <p:cNvCxnSpPr>
            <a:cxnSpLocks/>
          </p:cNvCxnSpPr>
          <p:nvPr/>
        </p:nvCxnSpPr>
        <p:spPr>
          <a:xfrm flipV="1">
            <a:off x="8810725" y="4017434"/>
            <a:ext cx="1" cy="251459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2249BC6-6301-465F-AC1D-E206B1C371D4}"/>
              </a:ext>
            </a:extLst>
          </p:cNvPr>
          <p:cNvSpPr txBox="1"/>
          <p:nvPr/>
        </p:nvSpPr>
        <p:spPr>
          <a:xfrm>
            <a:off x="1456670" y="1851376"/>
            <a:ext cx="1578445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Patogenesi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86F30-FC57-4AAD-A696-0868B5962BF8}"/>
              </a:ext>
            </a:extLst>
          </p:cNvPr>
          <p:cNvSpPr txBox="1"/>
          <p:nvPr/>
        </p:nvSpPr>
        <p:spPr>
          <a:xfrm>
            <a:off x="3287873" y="4746756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SINTOMI E SEGNI </a:t>
            </a:r>
            <a:r>
              <a:rPr lang="en-US" sz="2800" b="1" u="sng" dirty="0"/>
              <a:t>INDIRETTAMENTE</a:t>
            </a:r>
            <a:r>
              <a:rPr lang="en-US" sz="2800" b="1" dirty="0"/>
              <a:t> LEGATI ALL’ANEMIA  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4A70BE42-D267-43B6-89F7-EFFE137B2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20" y="2785413"/>
            <a:ext cx="1351433" cy="13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1654DC3-9A3D-4A9A-B8A8-194CE43CEA69}"/>
              </a:ext>
            </a:extLst>
          </p:cNvPr>
          <p:cNvSpPr txBox="1"/>
          <p:nvPr/>
        </p:nvSpPr>
        <p:spPr>
          <a:xfrm>
            <a:off x="6341554" y="1965280"/>
            <a:ext cx="25569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Aumento</a:t>
            </a:r>
            <a:r>
              <a:rPr lang="en-US" sz="2000" dirty="0"/>
              <a:t> </a:t>
            </a:r>
            <a:r>
              <a:rPr lang="en-US" sz="2000" dirty="0" err="1"/>
              <a:t>produzione</a:t>
            </a:r>
            <a:endParaRPr lang="en-US" sz="2000" dirty="0"/>
          </a:p>
          <a:p>
            <a:r>
              <a:rPr lang="en-US" sz="2000" dirty="0"/>
              <a:t>Ma </a:t>
            </a:r>
            <a:r>
              <a:rPr lang="en-US" sz="2000" dirty="0" err="1"/>
              <a:t>circolo</a:t>
            </a:r>
            <a:r>
              <a:rPr lang="en-US" sz="2000" dirty="0"/>
              <a:t> </a:t>
            </a:r>
            <a:r>
              <a:rPr lang="en-US" sz="2000" dirty="0" err="1"/>
              <a:t>vizioso</a:t>
            </a:r>
            <a:r>
              <a:rPr lang="en-US" sz="2000" dirty="0"/>
              <a:t> per</a:t>
            </a:r>
          </a:p>
          <a:p>
            <a:r>
              <a:rPr lang="en-US" sz="2000" b="1" dirty="0" err="1">
                <a:solidFill>
                  <a:schemeClr val="accent1"/>
                </a:solidFill>
              </a:rPr>
              <a:t>Eritropoiesi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inefficiace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0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rticolo de 'Il Tempo del Lunedì' sulle talassemie. [I. Bianco SIlvestroni,  2002]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452" y="121363"/>
            <a:ext cx="5569955" cy="424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s://scienzaa2voci.unibo.it/biografie/81-bianco-silvestroni-ida/448-fotogramma-tratto-dal-documentario-del-1951-i/image_preview">
            <a:extLst>
              <a:ext uri="{FF2B5EF4-FFF2-40B4-BE49-F238E27FC236}">
                <a16:creationId xmlns:a16="http://schemas.microsoft.com/office/drawing/2014/main" id="{3D9D0486-3B25-49C9-AE22-A9177755B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320" y="2021716"/>
            <a:ext cx="6020227" cy="453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http://www.sanares.it/foto/microcitemici_FIG2.jpg">
            <a:extLst>
              <a:ext uri="{FF2B5EF4-FFF2-40B4-BE49-F238E27FC236}">
                <a16:creationId xmlns:a16="http://schemas.microsoft.com/office/drawing/2014/main" id="{A4DEAAA9-E8CD-49C8-A69B-9A84DDD7F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7" y="4428990"/>
            <a:ext cx="30511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95A8DA-B36A-44D7-B769-0AD7AAC3F896}"/>
              </a:ext>
            </a:extLst>
          </p:cNvPr>
          <p:cNvSpPr txBox="1"/>
          <p:nvPr/>
        </p:nvSpPr>
        <p:spPr>
          <a:xfrm>
            <a:off x="1024467" y="1706033"/>
            <a:ext cx="90127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Link ai </a:t>
            </a:r>
            <a:r>
              <a:rPr lang="en-US" sz="2400" dirty="0" err="1"/>
              <a:t>documentari</a:t>
            </a:r>
            <a:r>
              <a:rPr lang="en-US" sz="2400" dirty="0"/>
              <a:t> </a:t>
            </a:r>
            <a:r>
              <a:rPr lang="en-US" sz="2400" dirty="0" err="1"/>
              <a:t>sulla</a:t>
            </a:r>
            <a:r>
              <a:rPr lang="en-US" sz="2400" dirty="0"/>
              <a:t> thalassemia di </a:t>
            </a:r>
            <a:r>
              <a:rPr lang="en-US" sz="2400" dirty="0" err="1"/>
              <a:t>Silvestroni</a:t>
            </a:r>
            <a:r>
              <a:rPr lang="en-US" sz="2400" dirty="0"/>
              <a:t> e Bianco</a:t>
            </a:r>
            <a:endParaRPr lang="en-US" sz="2400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https://moodle2.units.it/mod/resource/view.php?id=1252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https://moodle2.units.it/mod/resource/view.php?id=1390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18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414</Words>
  <Application>Microsoft Office PowerPoint</Application>
  <PresentationFormat>Widescreen</PresentationFormat>
  <Paragraphs>98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Frutiger Neue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Tommasini</dc:creator>
  <cp:lastModifiedBy>Alberto Tommasini</cp:lastModifiedBy>
  <cp:revision>38</cp:revision>
  <dcterms:created xsi:type="dcterms:W3CDTF">2021-01-24T09:29:02Z</dcterms:created>
  <dcterms:modified xsi:type="dcterms:W3CDTF">2022-04-19T13:34:25Z</dcterms:modified>
</cp:coreProperties>
</file>