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7" r:id="rId3"/>
    <p:sldId id="298" r:id="rId4"/>
    <p:sldId id="300" r:id="rId5"/>
    <p:sldId id="303" r:id="rId6"/>
    <p:sldId id="259" r:id="rId7"/>
    <p:sldId id="260" r:id="rId8"/>
    <p:sldId id="31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05" r:id="rId30"/>
    <p:sldId id="306" r:id="rId31"/>
    <p:sldId id="307" r:id="rId32"/>
    <p:sldId id="308" r:id="rId33"/>
    <p:sldId id="309" r:id="rId34"/>
    <p:sldId id="282" r:id="rId35"/>
    <p:sldId id="283" r:id="rId36"/>
    <p:sldId id="284" r:id="rId37"/>
    <p:sldId id="285" r:id="rId38"/>
    <p:sldId id="296" r:id="rId39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4"/>
    <a:srgbClr val="008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EB4ED1-5CC1-4235-BACE-0497F34CF4C3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468E43B-F9BA-45D0-BC68-C45232438984}">
      <dgm:prSet phldrT="[Testo]" custT="1"/>
      <dgm:spPr/>
      <dgm:t>
        <a:bodyPr/>
        <a:lstStyle/>
        <a:p>
          <a:r>
            <a:rPr lang="it-IT" altLang="it-IT" sz="1400" b="0" u="none" dirty="0">
              <a:solidFill>
                <a:schemeClr val="tx1"/>
              </a:solidFill>
              <a:latin typeface="+mj-lt"/>
            </a:rPr>
            <a:t>FATTORI FISICI</a:t>
          </a:r>
          <a:endParaRPr lang="it-IT" sz="1400" b="0" u="none" dirty="0">
            <a:solidFill>
              <a:schemeClr val="tx1"/>
            </a:solidFill>
            <a:latin typeface="+mj-lt"/>
          </a:endParaRPr>
        </a:p>
      </dgm:t>
    </dgm:pt>
    <dgm:pt modelId="{92009CA0-03A5-4DD0-820A-52C7CEC753E3}" type="parTrans" cxnId="{08D7F991-C6A1-450C-9690-5C756F937AD0}">
      <dgm:prSet/>
      <dgm:spPr/>
      <dgm:t>
        <a:bodyPr/>
        <a:lstStyle/>
        <a:p>
          <a:endParaRPr lang="it-IT"/>
        </a:p>
      </dgm:t>
    </dgm:pt>
    <dgm:pt modelId="{1281AA9B-D550-453F-BE55-CEAE44108B60}" type="sibTrans" cxnId="{08D7F991-C6A1-450C-9690-5C756F937AD0}">
      <dgm:prSet/>
      <dgm:spPr/>
      <dgm:t>
        <a:bodyPr/>
        <a:lstStyle/>
        <a:p>
          <a:endParaRPr lang="it-IT"/>
        </a:p>
      </dgm:t>
    </dgm:pt>
    <dgm:pt modelId="{D792CE05-31EA-480A-AC1F-1B47E4D89AE1}">
      <dgm:prSet phldrT="[Testo]" custT="1"/>
      <dgm:spPr/>
      <dgm:t>
        <a:bodyPr/>
        <a:lstStyle/>
        <a:p>
          <a:r>
            <a:rPr lang="it-IT" altLang="it-IT" sz="1400" b="0" u="none" dirty="0">
              <a:solidFill>
                <a:schemeClr val="tx1"/>
              </a:solidFill>
              <a:latin typeface="+mj-lt"/>
            </a:rPr>
            <a:t>ALTERAZIONI</a:t>
          </a:r>
          <a:r>
            <a:rPr lang="it-IT" altLang="it-IT" sz="1400" b="0" u="none" dirty="0">
              <a:solidFill>
                <a:schemeClr val="tx1"/>
              </a:solidFill>
              <a:latin typeface="DecimaWE Rg" pitchFamily="2" charset="0"/>
            </a:rPr>
            <a:t> IDROMORFOLOGICHE</a:t>
          </a:r>
          <a:endParaRPr lang="it-IT" sz="1400" b="0" u="none" dirty="0">
            <a:solidFill>
              <a:schemeClr val="tx1"/>
            </a:solidFill>
          </a:endParaRPr>
        </a:p>
      </dgm:t>
    </dgm:pt>
    <dgm:pt modelId="{98B9F7F3-7BA9-422D-BAED-5F6F46E1C6DD}" type="parTrans" cxnId="{01AF508B-B9C2-4865-B69E-929EF472F552}">
      <dgm:prSet/>
      <dgm:spPr/>
      <dgm:t>
        <a:bodyPr/>
        <a:lstStyle/>
        <a:p>
          <a:endParaRPr lang="it-IT"/>
        </a:p>
      </dgm:t>
    </dgm:pt>
    <dgm:pt modelId="{49E2B45C-4828-4C4D-9625-A3A084BF8AED}" type="sibTrans" cxnId="{01AF508B-B9C2-4865-B69E-929EF472F552}">
      <dgm:prSet/>
      <dgm:spPr/>
      <dgm:t>
        <a:bodyPr/>
        <a:lstStyle/>
        <a:p>
          <a:endParaRPr lang="it-IT"/>
        </a:p>
      </dgm:t>
    </dgm:pt>
    <dgm:pt modelId="{760D08B6-A452-4B9B-94F3-C9826D7B5CD5}">
      <dgm:prSet phldrT="[Testo]" custT="1"/>
      <dgm:spPr/>
      <dgm:t>
        <a:bodyPr/>
        <a:lstStyle/>
        <a:p>
          <a:r>
            <a:rPr lang="it-IT" altLang="it-IT" sz="1400" b="0" u="none" dirty="0">
              <a:solidFill>
                <a:schemeClr val="tx1"/>
              </a:solidFill>
              <a:latin typeface="+mj-lt"/>
            </a:rPr>
            <a:t>FATTORI CHIMICO-FISICI</a:t>
          </a:r>
          <a:endParaRPr lang="it-IT" sz="1400" b="0" u="none" dirty="0">
            <a:solidFill>
              <a:schemeClr val="tx1"/>
            </a:solidFill>
            <a:latin typeface="+mj-lt"/>
          </a:endParaRPr>
        </a:p>
      </dgm:t>
    </dgm:pt>
    <dgm:pt modelId="{03A07F61-B88C-4CBE-A8A0-E0C30A085F8E}" type="parTrans" cxnId="{B47064EF-BAD6-4728-88E3-F31A5ADB2A1B}">
      <dgm:prSet/>
      <dgm:spPr/>
      <dgm:t>
        <a:bodyPr/>
        <a:lstStyle/>
        <a:p>
          <a:endParaRPr lang="it-IT"/>
        </a:p>
      </dgm:t>
    </dgm:pt>
    <dgm:pt modelId="{E412E869-0ED6-42BC-ABD6-0E23D050BCD2}" type="sibTrans" cxnId="{B47064EF-BAD6-4728-88E3-F31A5ADB2A1B}">
      <dgm:prSet/>
      <dgm:spPr/>
      <dgm:t>
        <a:bodyPr/>
        <a:lstStyle/>
        <a:p>
          <a:endParaRPr lang="it-IT"/>
        </a:p>
      </dgm:t>
    </dgm:pt>
    <dgm:pt modelId="{CDAF5F88-EB23-48E7-8987-A2EECBDF7987}" type="pres">
      <dgm:prSet presAssocID="{7EEB4ED1-5CC1-4235-BACE-0497F34CF4C3}" presName="Name0" presStyleCnt="0">
        <dgm:presLayoutVars>
          <dgm:dir/>
          <dgm:resizeHandles/>
        </dgm:presLayoutVars>
      </dgm:prSet>
      <dgm:spPr/>
    </dgm:pt>
    <dgm:pt modelId="{60F95DB0-C179-4183-A094-3AF81EFFC93D}" type="pres">
      <dgm:prSet presAssocID="{4468E43B-F9BA-45D0-BC68-C45232438984}" presName="composite" presStyleCnt="0"/>
      <dgm:spPr/>
    </dgm:pt>
    <dgm:pt modelId="{15CD8B33-0DDA-4318-93DB-ADE50E2A6121}" type="pres">
      <dgm:prSet presAssocID="{4468E43B-F9BA-45D0-BC68-C45232438984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D9AFB7E-6D0E-43A6-A37C-5360C2A17B42}" type="pres">
      <dgm:prSet presAssocID="{4468E43B-F9BA-45D0-BC68-C45232438984}" presName="rect2" presStyleLbl="node1" presStyleIdx="0" presStyleCnt="3" custScaleX="105718">
        <dgm:presLayoutVars>
          <dgm:bulletEnabled val="1"/>
        </dgm:presLayoutVars>
      </dgm:prSet>
      <dgm:spPr/>
    </dgm:pt>
    <dgm:pt modelId="{FD02F76B-8759-46F7-AAEF-1B4B70AE7F80}" type="pres">
      <dgm:prSet presAssocID="{1281AA9B-D550-453F-BE55-CEAE44108B60}" presName="sibTrans" presStyleCnt="0"/>
      <dgm:spPr/>
    </dgm:pt>
    <dgm:pt modelId="{6F5C7CB9-7453-4B02-8624-5F4022DD7F64}" type="pres">
      <dgm:prSet presAssocID="{D792CE05-31EA-480A-AC1F-1B47E4D89AE1}" presName="composite" presStyleCnt="0"/>
      <dgm:spPr/>
    </dgm:pt>
    <dgm:pt modelId="{3195BB39-31F9-49E6-953A-7BBBE83925CD}" type="pres">
      <dgm:prSet presAssocID="{D792CE05-31EA-480A-AC1F-1B47E4D89AE1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0EB9D25-EB9D-4405-9A9B-D8562D2F5F50}" type="pres">
      <dgm:prSet presAssocID="{D792CE05-31EA-480A-AC1F-1B47E4D89AE1}" presName="rect2" presStyleLbl="node1" presStyleIdx="1" presStyleCnt="3" custScaleX="205505">
        <dgm:presLayoutVars>
          <dgm:bulletEnabled val="1"/>
        </dgm:presLayoutVars>
      </dgm:prSet>
      <dgm:spPr/>
    </dgm:pt>
    <dgm:pt modelId="{FBC341A3-6E89-46B2-B277-271644D580E5}" type="pres">
      <dgm:prSet presAssocID="{49E2B45C-4828-4C4D-9625-A3A084BF8AED}" presName="sibTrans" presStyleCnt="0"/>
      <dgm:spPr/>
    </dgm:pt>
    <dgm:pt modelId="{2477A8D9-ED7F-4CBB-92D9-1469FD749330}" type="pres">
      <dgm:prSet presAssocID="{760D08B6-A452-4B9B-94F3-C9826D7B5CD5}" presName="composite" presStyleCnt="0"/>
      <dgm:spPr/>
    </dgm:pt>
    <dgm:pt modelId="{A10B4B41-1C78-4BDA-963F-755A7C780988}" type="pres">
      <dgm:prSet presAssocID="{760D08B6-A452-4B9B-94F3-C9826D7B5CD5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43BEE3-EADF-453E-93EC-0FD459EB6B15}" type="pres">
      <dgm:prSet presAssocID="{760D08B6-A452-4B9B-94F3-C9826D7B5CD5}" presName="rect2" presStyleLbl="node1" presStyleIdx="2" presStyleCnt="3" custScaleX="101654">
        <dgm:presLayoutVars>
          <dgm:bulletEnabled val="1"/>
        </dgm:presLayoutVars>
      </dgm:prSet>
      <dgm:spPr/>
    </dgm:pt>
  </dgm:ptLst>
  <dgm:cxnLst>
    <dgm:cxn modelId="{1A34C41E-D2A4-4251-B7BB-CD41FC7C7551}" type="presOf" srcId="{D792CE05-31EA-480A-AC1F-1B47E4D89AE1}" destId="{70EB9D25-EB9D-4405-9A9B-D8562D2F5F50}" srcOrd="0" destOrd="0" presId="urn:microsoft.com/office/officeart/2008/layout/BendingPictureBlocks"/>
    <dgm:cxn modelId="{807F4A27-EBC2-46C7-B70B-482CD89D6B68}" type="presOf" srcId="{760D08B6-A452-4B9B-94F3-C9826D7B5CD5}" destId="{7543BEE3-EADF-453E-93EC-0FD459EB6B15}" srcOrd="0" destOrd="0" presId="urn:microsoft.com/office/officeart/2008/layout/BendingPictureBlocks"/>
    <dgm:cxn modelId="{9A605234-823E-48C5-9C6E-06D149550D02}" type="presOf" srcId="{7EEB4ED1-5CC1-4235-BACE-0497F34CF4C3}" destId="{CDAF5F88-EB23-48E7-8987-A2EECBDF7987}" srcOrd="0" destOrd="0" presId="urn:microsoft.com/office/officeart/2008/layout/BendingPictureBlocks"/>
    <dgm:cxn modelId="{01AF508B-B9C2-4865-B69E-929EF472F552}" srcId="{7EEB4ED1-5CC1-4235-BACE-0497F34CF4C3}" destId="{D792CE05-31EA-480A-AC1F-1B47E4D89AE1}" srcOrd="1" destOrd="0" parTransId="{98B9F7F3-7BA9-422D-BAED-5F6F46E1C6DD}" sibTransId="{49E2B45C-4828-4C4D-9625-A3A084BF8AED}"/>
    <dgm:cxn modelId="{08D7F991-C6A1-450C-9690-5C756F937AD0}" srcId="{7EEB4ED1-5CC1-4235-BACE-0497F34CF4C3}" destId="{4468E43B-F9BA-45D0-BC68-C45232438984}" srcOrd="0" destOrd="0" parTransId="{92009CA0-03A5-4DD0-820A-52C7CEC753E3}" sibTransId="{1281AA9B-D550-453F-BE55-CEAE44108B60}"/>
    <dgm:cxn modelId="{86A399EB-9AA4-4B2B-847C-06A071907442}" type="presOf" srcId="{4468E43B-F9BA-45D0-BC68-C45232438984}" destId="{DD9AFB7E-6D0E-43A6-A37C-5360C2A17B42}" srcOrd="0" destOrd="0" presId="urn:microsoft.com/office/officeart/2008/layout/BendingPictureBlocks"/>
    <dgm:cxn modelId="{B47064EF-BAD6-4728-88E3-F31A5ADB2A1B}" srcId="{7EEB4ED1-5CC1-4235-BACE-0497F34CF4C3}" destId="{760D08B6-A452-4B9B-94F3-C9826D7B5CD5}" srcOrd="2" destOrd="0" parTransId="{03A07F61-B88C-4CBE-A8A0-E0C30A085F8E}" sibTransId="{E412E869-0ED6-42BC-ABD6-0E23D050BCD2}"/>
    <dgm:cxn modelId="{759C8F37-D24A-44E0-9486-B471A1496D9E}" type="presParOf" srcId="{CDAF5F88-EB23-48E7-8987-A2EECBDF7987}" destId="{60F95DB0-C179-4183-A094-3AF81EFFC93D}" srcOrd="0" destOrd="0" presId="urn:microsoft.com/office/officeart/2008/layout/BendingPictureBlocks"/>
    <dgm:cxn modelId="{5ED11689-A269-464B-B324-C60A645104E8}" type="presParOf" srcId="{60F95DB0-C179-4183-A094-3AF81EFFC93D}" destId="{15CD8B33-0DDA-4318-93DB-ADE50E2A6121}" srcOrd="0" destOrd="0" presId="urn:microsoft.com/office/officeart/2008/layout/BendingPictureBlocks"/>
    <dgm:cxn modelId="{B08B9DEE-4E5F-4C40-AF12-D0853738286F}" type="presParOf" srcId="{60F95DB0-C179-4183-A094-3AF81EFFC93D}" destId="{DD9AFB7E-6D0E-43A6-A37C-5360C2A17B42}" srcOrd="1" destOrd="0" presId="urn:microsoft.com/office/officeart/2008/layout/BendingPictureBlocks"/>
    <dgm:cxn modelId="{61E7173D-0F63-4787-AA16-279ADA0A289B}" type="presParOf" srcId="{CDAF5F88-EB23-48E7-8987-A2EECBDF7987}" destId="{FD02F76B-8759-46F7-AAEF-1B4B70AE7F80}" srcOrd="1" destOrd="0" presId="urn:microsoft.com/office/officeart/2008/layout/BendingPictureBlocks"/>
    <dgm:cxn modelId="{71CF7416-5959-491D-861C-47A691E64599}" type="presParOf" srcId="{CDAF5F88-EB23-48E7-8987-A2EECBDF7987}" destId="{6F5C7CB9-7453-4B02-8624-5F4022DD7F64}" srcOrd="2" destOrd="0" presId="urn:microsoft.com/office/officeart/2008/layout/BendingPictureBlocks"/>
    <dgm:cxn modelId="{A657ED27-068F-4951-999F-E455FB9BA13D}" type="presParOf" srcId="{6F5C7CB9-7453-4B02-8624-5F4022DD7F64}" destId="{3195BB39-31F9-49E6-953A-7BBBE83925CD}" srcOrd="0" destOrd="0" presId="urn:microsoft.com/office/officeart/2008/layout/BendingPictureBlocks"/>
    <dgm:cxn modelId="{305A6CD5-2606-4E79-B143-E13D2E0FB1AE}" type="presParOf" srcId="{6F5C7CB9-7453-4B02-8624-5F4022DD7F64}" destId="{70EB9D25-EB9D-4405-9A9B-D8562D2F5F50}" srcOrd="1" destOrd="0" presId="urn:microsoft.com/office/officeart/2008/layout/BendingPictureBlocks"/>
    <dgm:cxn modelId="{400F2431-BE22-41EE-A879-CAB8BAFB28AB}" type="presParOf" srcId="{CDAF5F88-EB23-48E7-8987-A2EECBDF7987}" destId="{FBC341A3-6E89-46B2-B277-271644D580E5}" srcOrd="3" destOrd="0" presId="urn:microsoft.com/office/officeart/2008/layout/BendingPictureBlocks"/>
    <dgm:cxn modelId="{A38175A0-277E-436E-B13C-833468B349EE}" type="presParOf" srcId="{CDAF5F88-EB23-48E7-8987-A2EECBDF7987}" destId="{2477A8D9-ED7F-4CBB-92D9-1469FD749330}" srcOrd="4" destOrd="0" presId="urn:microsoft.com/office/officeart/2008/layout/BendingPictureBlocks"/>
    <dgm:cxn modelId="{FF8D498B-5C9F-442A-BE8F-E99C1E2D1509}" type="presParOf" srcId="{2477A8D9-ED7F-4CBB-92D9-1469FD749330}" destId="{A10B4B41-1C78-4BDA-963F-755A7C780988}" srcOrd="0" destOrd="0" presId="urn:microsoft.com/office/officeart/2008/layout/BendingPictureBlocks"/>
    <dgm:cxn modelId="{EC303D97-95C3-41CF-8208-DB5EE8FA042E}" type="presParOf" srcId="{2477A8D9-ED7F-4CBB-92D9-1469FD749330}" destId="{7543BEE3-EADF-453E-93EC-0FD459EB6B15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B44A3-175C-48CF-ABFE-5912855A7544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F426624-CE38-4EE1-9D2E-49F5A1F2DB29}">
      <dgm:prSet phldrT="[Tes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it-IT" altLang="it-IT" b="0" dirty="0">
              <a:solidFill>
                <a:schemeClr val="tx1"/>
              </a:solidFill>
              <a:latin typeface="+mj-lt"/>
            </a:rPr>
            <a:t>Metodi di valutazione dello </a:t>
          </a:r>
          <a:r>
            <a:rPr lang="it-IT" altLang="it-IT" b="0" u="sng" dirty="0">
              <a:solidFill>
                <a:srgbClr val="008000"/>
              </a:solidFill>
              <a:latin typeface="+mj-lt"/>
            </a:rPr>
            <a:t>stato trofico</a:t>
          </a:r>
          <a:r>
            <a:rPr lang="it-IT" altLang="it-IT" b="0" dirty="0">
              <a:solidFill>
                <a:srgbClr val="008000"/>
              </a:solidFill>
              <a:latin typeface="+mj-lt"/>
            </a:rPr>
            <a:t> </a:t>
          </a:r>
          <a:r>
            <a:rPr lang="it-IT" altLang="it-IT" b="0" dirty="0">
              <a:solidFill>
                <a:schemeClr val="tx1"/>
              </a:solidFill>
              <a:latin typeface="+mj-lt"/>
            </a:rPr>
            <a:t>(corsi d'acqua)</a:t>
          </a:r>
          <a:endParaRPr lang="it-IT" b="0" dirty="0">
            <a:solidFill>
              <a:schemeClr val="tx1"/>
            </a:solidFill>
            <a:latin typeface="+mj-lt"/>
          </a:endParaRPr>
        </a:p>
      </dgm:t>
    </dgm:pt>
    <dgm:pt modelId="{C9E70689-A02F-4CB4-AF21-F73FF7BA9484}" type="parTrans" cxnId="{99C39D5F-8989-4D20-AD3D-483211D0E76B}">
      <dgm:prSet/>
      <dgm:spPr/>
      <dgm:t>
        <a:bodyPr/>
        <a:lstStyle/>
        <a:p>
          <a:endParaRPr lang="it-IT"/>
        </a:p>
      </dgm:t>
    </dgm:pt>
    <dgm:pt modelId="{B404E3B5-3EF4-44D9-B585-A003B1A0312C}" type="sibTrans" cxnId="{99C39D5F-8989-4D20-AD3D-483211D0E76B}">
      <dgm:prSet/>
      <dgm:spPr/>
      <dgm:t>
        <a:bodyPr/>
        <a:lstStyle/>
        <a:p>
          <a:endParaRPr lang="it-IT"/>
        </a:p>
      </dgm:t>
    </dgm:pt>
    <dgm:pt modelId="{33BFFCF5-AB8F-49CE-87B8-90BA0C9B9E7C}">
      <dgm:prSet phldrT="[Tes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it-IT" altLang="it-IT" u="sng" dirty="0">
              <a:solidFill>
                <a:srgbClr val="008000"/>
              </a:solidFill>
              <a:latin typeface="+mj-lt"/>
            </a:rPr>
            <a:t>Valutazioni </a:t>
          </a:r>
          <a:r>
            <a:rPr lang="it-IT" altLang="it-IT" u="sng" dirty="0" err="1">
              <a:solidFill>
                <a:srgbClr val="008000"/>
              </a:solidFill>
              <a:latin typeface="+mj-lt"/>
            </a:rPr>
            <a:t>multimetriche</a:t>
          </a:r>
          <a:r>
            <a:rPr lang="it-IT" altLang="it-IT" u="sng" dirty="0">
              <a:solidFill>
                <a:srgbClr val="008000"/>
              </a:solidFill>
              <a:latin typeface="+mj-lt"/>
            </a:rPr>
            <a:t> </a:t>
          </a:r>
          <a:r>
            <a:rPr lang="it-IT" altLang="it-IT" dirty="0">
              <a:solidFill>
                <a:schemeClr val="tx1"/>
              </a:solidFill>
              <a:latin typeface="+mj-lt"/>
            </a:rPr>
            <a:t>(laghi), considerando condizioni fisico-chimiche del bacino lacustre e modificazioni indotte sul bacino</a:t>
          </a:r>
          <a:endParaRPr lang="it-IT" dirty="0">
            <a:solidFill>
              <a:schemeClr val="tx1"/>
            </a:solidFill>
            <a:latin typeface="+mj-lt"/>
          </a:endParaRPr>
        </a:p>
      </dgm:t>
    </dgm:pt>
    <dgm:pt modelId="{2671EAE8-1B4D-408D-9F1C-EDD82E546960}" type="parTrans" cxnId="{B956F858-3695-4533-AE7D-DD0998537A3B}">
      <dgm:prSet/>
      <dgm:spPr/>
      <dgm:t>
        <a:bodyPr/>
        <a:lstStyle/>
        <a:p>
          <a:endParaRPr lang="it-IT"/>
        </a:p>
      </dgm:t>
    </dgm:pt>
    <dgm:pt modelId="{56AC6F69-46DA-4ED7-A919-25656725DA0D}" type="sibTrans" cxnId="{B956F858-3695-4533-AE7D-DD0998537A3B}">
      <dgm:prSet/>
      <dgm:spPr/>
      <dgm:t>
        <a:bodyPr/>
        <a:lstStyle/>
        <a:p>
          <a:endParaRPr lang="it-IT"/>
        </a:p>
      </dgm:t>
    </dgm:pt>
    <dgm:pt modelId="{37F900A0-B23C-495D-AF20-2E0B1551CC05}" type="pres">
      <dgm:prSet presAssocID="{B56B44A3-175C-48CF-ABFE-5912855A7544}" presName="cycle" presStyleCnt="0">
        <dgm:presLayoutVars>
          <dgm:dir/>
          <dgm:resizeHandles val="exact"/>
        </dgm:presLayoutVars>
      </dgm:prSet>
      <dgm:spPr/>
    </dgm:pt>
    <dgm:pt modelId="{5973D4FA-C9C4-4B51-86DB-A4A5B6762C1D}" type="pres">
      <dgm:prSet presAssocID="{1F426624-CE38-4EE1-9D2E-49F5A1F2DB29}" presName="arrow" presStyleLbl="node1" presStyleIdx="0" presStyleCnt="2">
        <dgm:presLayoutVars>
          <dgm:bulletEnabled val="1"/>
        </dgm:presLayoutVars>
      </dgm:prSet>
      <dgm:spPr/>
    </dgm:pt>
    <dgm:pt modelId="{0BB2FC8F-B7BF-4B63-841A-39388B51D25D}" type="pres">
      <dgm:prSet presAssocID="{33BFFCF5-AB8F-49CE-87B8-90BA0C9B9E7C}" presName="arrow" presStyleLbl="node1" presStyleIdx="1" presStyleCnt="2">
        <dgm:presLayoutVars>
          <dgm:bulletEnabled val="1"/>
        </dgm:presLayoutVars>
      </dgm:prSet>
      <dgm:spPr/>
    </dgm:pt>
  </dgm:ptLst>
  <dgm:cxnLst>
    <dgm:cxn modelId="{99C39D5F-8989-4D20-AD3D-483211D0E76B}" srcId="{B56B44A3-175C-48CF-ABFE-5912855A7544}" destId="{1F426624-CE38-4EE1-9D2E-49F5A1F2DB29}" srcOrd="0" destOrd="0" parTransId="{C9E70689-A02F-4CB4-AF21-F73FF7BA9484}" sibTransId="{B404E3B5-3EF4-44D9-B585-A003B1A0312C}"/>
    <dgm:cxn modelId="{B7E1FA74-09B4-4871-B66D-AD5C3580A2BF}" type="presOf" srcId="{B56B44A3-175C-48CF-ABFE-5912855A7544}" destId="{37F900A0-B23C-495D-AF20-2E0B1551CC05}" srcOrd="0" destOrd="0" presId="urn:microsoft.com/office/officeart/2005/8/layout/arrow1"/>
    <dgm:cxn modelId="{B956F858-3695-4533-AE7D-DD0998537A3B}" srcId="{B56B44A3-175C-48CF-ABFE-5912855A7544}" destId="{33BFFCF5-AB8F-49CE-87B8-90BA0C9B9E7C}" srcOrd="1" destOrd="0" parTransId="{2671EAE8-1B4D-408D-9F1C-EDD82E546960}" sibTransId="{56AC6F69-46DA-4ED7-A919-25656725DA0D}"/>
    <dgm:cxn modelId="{CA9BF38B-FFED-47C2-BFFF-087FB71A6728}" type="presOf" srcId="{33BFFCF5-AB8F-49CE-87B8-90BA0C9B9E7C}" destId="{0BB2FC8F-B7BF-4B63-841A-39388B51D25D}" srcOrd="0" destOrd="0" presId="urn:microsoft.com/office/officeart/2005/8/layout/arrow1"/>
    <dgm:cxn modelId="{1DE024F8-0427-41A1-BAEF-10EDAC266A16}" type="presOf" srcId="{1F426624-CE38-4EE1-9D2E-49F5A1F2DB29}" destId="{5973D4FA-C9C4-4B51-86DB-A4A5B6762C1D}" srcOrd="0" destOrd="0" presId="urn:microsoft.com/office/officeart/2005/8/layout/arrow1"/>
    <dgm:cxn modelId="{AB474DDB-4D88-4BFA-AD60-4AA097A94F39}" type="presParOf" srcId="{37F900A0-B23C-495D-AF20-2E0B1551CC05}" destId="{5973D4FA-C9C4-4B51-86DB-A4A5B6762C1D}" srcOrd="0" destOrd="0" presId="urn:microsoft.com/office/officeart/2005/8/layout/arrow1"/>
    <dgm:cxn modelId="{5CD10B16-715A-4500-A15B-F612362680A6}" type="presParOf" srcId="{37F900A0-B23C-495D-AF20-2E0B1551CC05}" destId="{0BB2FC8F-B7BF-4B63-841A-39388B51D25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D8B33-0DDA-4318-93DB-ADE50E2A6121}">
      <dsp:nvSpPr>
        <dsp:cNvPr id="0" name=""/>
        <dsp:cNvSpPr/>
      </dsp:nvSpPr>
      <dsp:spPr>
        <a:xfrm>
          <a:off x="967829" y="402238"/>
          <a:ext cx="1789154" cy="150480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AFB7E-6D0E-43A6-A37C-5360C2A17B42}">
      <dsp:nvSpPr>
        <dsp:cNvPr id="0" name=""/>
        <dsp:cNvSpPr/>
      </dsp:nvSpPr>
      <dsp:spPr>
        <a:xfrm>
          <a:off x="273583" y="1034832"/>
          <a:ext cx="1025102" cy="969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0" u="none" kern="1200" dirty="0">
              <a:solidFill>
                <a:schemeClr val="tx1"/>
              </a:solidFill>
              <a:latin typeface="+mj-lt"/>
            </a:rPr>
            <a:t>FATTORI FISICI</a:t>
          </a:r>
          <a:endParaRPr lang="it-IT" sz="1400" b="0" u="none" kern="1200" dirty="0">
            <a:solidFill>
              <a:schemeClr val="tx1"/>
            </a:solidFill>
            <a:latin typeface="+mj-lt"/>
          </a:endParaRPr>
        </a:p>
      </dsp:txBody>
      <dsp:txXfrm>
        <a:off x="273583" y="1034832"/>
        <a:ext cx="1025102" cy="969657"/>
      </dsp:txXfrm>
    </dsp:sp>
    <dsp:sp modelId="{3195BB39-31F9-49E6-953A-7BBBE83925CD}">
      <dsp:nvSpPr>
        <dsp:cNvPr id="0" name=""/>
        <dsp:cNvSpPr/>
      </dsp:nvSpPr>
      <dsp:spPr>
        <a:xfrm>
          <a:off x="4249286" y="402238"/>
          <a:ext cx="1789154" cy="150480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B9D25-EB9D-4405-9A9B-D8562D2F5F50}">
      <dsp:nvSpPr>
        <dsp:cNvPr id="0" name=""/>
        <dsp:cNvSpPr/>
      </dsp:nvSpPr>
      <dsp:spPr>
        <a:xfrm>
          <a:off x="3071243" y="1034832"/>
          <a:ext cx="1992695" cy="969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0" u="none" kern="1200" dirty="0">
              <a:solidFill>
                <a:schemeClr val="tx1"/>
              </a:solidFill>
              <a:latin typeface="+mj-lt"/>
            </a:rPr>
            <a:t>ALTERAZIONI</a:t>
          </a:r>
          <a:r>
            <a:rPr lang="it-IT" altLang="it-IT" sz="1400" b="0" u="none" kern="1200" dirty="0">
              <a:solidFill>
                <a:schemeClr val="tx1"/>
              </a:solidFill>
              <a:latin typeface="DecimaWE Rg" pitchFamily="2" charset="0"/>
            </a:rPr>
            <a:t> IDROMORFOLOGICHE</a:t>
          </a:r>
          <a:endParaRPr lang="it-IT" sz="1400" b="0" u="none" kern="1200" dirty="0">
            <a:solidFill>
              <a:schemeClr val="tx1"/>
            </a:solidFill>
          </a:endParaRPr>
        </a:p>
      </dsp:txBody>
      <dsp:txXfrm>
        <a:off x="3071243" y="1034832"/>
        <a:ext cx="1992695" cy="969657"/>
      </dsp:txXfrm>
    </dsp:sp>
    <dsp:sp modelId="{A10B4B41-1C78-4BDA-963F-755A7C780988}">
      <dsp:nvSpPr>
        <dsp:cNvPr id="0" name=""/>
        <dsp:cNvSpPr/>
      </dsp:nvSpPr>
      <dsp:spPr>
        <a:xfrm>
          <a:off x="2598706" y="2275533"/>
          <a:ext cx="1789154" cy="150480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3BEE3-EADF-453E-93EC-0FD459EB6B15}">
      <dsp:nvSpPr>
        <dsp:cNvPr id="0" name=""/>
        <dsp:cNvSpPr/>
      </dsp:nvSpPr>
      <dsp:spPr>
        <a:xfrm>
          <a:off x="1924163" y="2908127"/>
          <a:ext cx="985695" cy="969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0" u="none" kern="1200" dirty="0">
              <a:solidFill>
                <a:schemeClr val="tx1"/>
              </a:solidFill>
              <a:latin typeface="+mj-lt"/>
            </a:rPr>
            <a:t>FATTORI CHIMICO-FISICI</a:t>
          </a:r>
          <a:endParaRPr lang="it-IT" sz="1400" b="0" u="none" kern="1200" dirty="0">
            <a:solidFill>
              <a:schemeClr val="tx1"/>
            </a:solidFill>
            <a:latin typeface="+mj-lt"/>
          </a:endParaRPr>
        </a:p>
      </dsp:txBody>
      <dsp:txXfrm>
        <a:off x="1924163" y="2908127"/>
        <a:ext cx="985695" cy="969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3D4FA-C9C4-4B51-86DB-A4A5B6762C1D}">
      <dsp:nvSpPr>
        <dsp:cNvPr id="0" name=""/>
        <dsp:cNvSpPr/>
      </dsp:nvSpPr>
      <dsp:spPr>
        <a:xfrm rot="16200000">
          <a:off x="253" y="580925"/>
          <a:ext cx="2902148" cy="2902148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b="0" kern="1200" dirty="0">
              <a:solidFill>
                <a:schemeClr val="tx1"/>
              </a:solidFill>
              <a:latin typeface="+mj-lt"/>
            </a:rPr>
            <a:t>Metodi di valutazione dello </a:t>
          </a:r>
          <a:r>
            <a:rPr lang="it-IT" altLang="it-IT" sz="1400" b="0" u="sng" kern="1200" dirty="0">
              <a:solidFill>
                <a:srgbClr val="008000"/>
              </a:solidFill>
              <a:latin typeface="+mj-lt"/>
            </a:rPr>
            <a:t>stato trofico</a:t>
          </a:r>
          <a:r>
            <a:rPr lang="it-IT" altLang="it-IT" sz="1400" b="0" kern="1200" dirty="0">
              <a:solidFill>
                <a:srgbClr val="008000"/>
              </a:solidFill>
              <a:latin typeface="+mj-lt"/>
            </a:rPr>
            <a:t> </a:t>
          </a:r>
          <a:r>
            <a:rPr lang="it-IT" altLang="it-IT" sz="1400" b="0" kern="1200" dirty="0">
              <a:solidFill>
                <a:schemeClr val="tx1"/>
              </a:solidFill>
              <a:latin typeface="+mj-lt"/>
            </a:rPr>
            <a:t>(corsi d'acqua)</a:t>
          </a:r>
          <a:endParaRPr lang="it-IT" sz="1400" b="0" kern="1200" dirty="0">
            <a:solidFill>
              <a:schemeClr val="tx1"/>
            </a:solidFill>
            <a:latin typeface="+mj-lt"/>
          </a:endParaRPr>
        </a:p>
      </dsp:txBody>
      <dsp:txXfrm rot="5400000">
        <a:off x="508129" y="1306462"/>
        <a:ext cx="2394272" cy="1451074"/>
      </dsp:txXfrm>
    </dsp:sp>
    <dsp:sp modelId="{0BB2FC8F-B7BF-4B63-841A-39388B51D25D}">
      <dsp:nvSpPr>
        <dsp:cNvPr id="0" name=""/>
        <dsp:cNvSpPr/>
      </dsp:nvSpPr>
      <dsp:spPr>
        <a:xfrm rot="5400000">
          <a:off x="3193598" y="580925"/>
          <a:ext cx="2902148" cy="2902148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1400" u="sng" kern="1200" dirty="0">
              <a:solidFill>
                <a:srgbClr val="008000"/>
              </a:solidFill>
              <a:latin typeface="+mj-lt"/>
            </a:rPr>
            <a:t>Valutazioni </a:t>
          </a:r>
          <a:r>
            <a:rPr lang="it-IT" altLang="it-IT" sz="1400" u="sng" kern="1200" dirty="0" err="1">
              <a:solidFill>
                <a:srgbClr val="008000"/>
              </a:solidFill>
              <a:latin typeface="+mj-lt"/>
            </a:rPr>
            <a:t>multimetriche</a:t>
          </a:r>
          <a:r>
            <a:rPr lang="it-IT" altLang="it-IT" sz="1400" u="sng" kern="1200" dirty="0">
              <a:solidFill>
                <a:srgbClr val="008000"/>
              </a:solidFill>
              <a:latin typeface="+mj-lt"/>
            </a:rPr>
            <a:t> </a:t>
          </a:r>
          <a:r>
            <a:rPr lang="it-IT" altLang="it-IT" sz="1400" kern="1200" dirty="0">
              <a:solidFill>
                <a:schemeClr val="tx1"/>
              </a:solidFill>
              <a:latin typeface="+mj-lt"/>
            </a:rPr>
            <a:t>(laghi), considerando condizioni fisico-chimiche del bacino lacustre e modificazioni indotte sul bacino</a:t>
          </a:r>
          <a:endParaRPr lang="it-IT" sz="1400" kern="1200" dirty="0">
            <a:solidFill>
              <a:schemeClr val="tx1"/>
            </a:solidFill>
            <a:latin typeface="+mj-lt"/>
          </a:endParaRPr>
        </a:p>
      </dsp:txBody>
      <dsp:txXfrm rot="-5400000">
        <a:off x="3193598" y="1306462"/>
        <a:ext cx="2394272" cy="1451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453B4FD-F7A1-4C25-A99E-E709F8EF622C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B7FB7C5-E759-4B8E-A6B0-A9972521C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227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D3E87B2-C30F-4189-ACC0-50DB32A709BB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F097351-7ED1-4F4C-892A-6021D43F6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0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8A592C-AF77-47DE-B288-2BFC3C2B8EA8}" type="slidenum">
              <a:rPr lang="en-US" altLang="it-IT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it-IT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8549"/>
            <a:ext cx="1891504" cy="3073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A19F92-0E28-4CF1-AE26-979659D671EE}" type="slidenum">
              <a:rPr lang="it-IT" altLang="it-IT" smtClean="0"/>
              <a:pPr eaLnBrk="1" hangingPunct="1">
                <a:spcBef>
                  <a:spcPct val="0"/>
                </a:spcBef>
              </a:pPr>
              <a:t>22</a:t>
            </a:fld>
            <a:endParaRPr lang="it-IT" altLang="it-IT"/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6748588" y="9949932"/>
            <a:ext cx="350713" cy="28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b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0E717533-559A-4B70-B341-DEB352EB279F}" type="slidenum">
              <a:rPr lang="en-US" altLang="it-IT">
                <a:latin typeface="Bodoni MT" pitchFamily="18" charset="0"/>
              </a:rPr>
              <a:pPr algn="r">
                <a:spcBef>
                  <a:spcPct val="0"/>
                </a:spcBef>
              </a:pPr>
              <a:t>22</a:t>
            </a:fld>
            <a:endParaRPr lang="en-US" altLang="it-IT">
              <a:latin typeface="Bodoni MT" pitchFamily="18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8549"/>
            <a:ext cx="200095" cy="2846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FA8494-D2C0-465C-9272-67A9B7E77245}" type="slidenum">
              <a:rPr lang="en-US" altLang="it-IT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it-IT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8549"/>
            <a:ext cx="1891504" cy="3073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9C23DC-D3F0-4E13-8CD6-710950D81EDB}" type="slidenum">
              <a:rPr lang="en-US" altLang="it-IT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it-IT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8549"/>
            <a:ext cx="1891504" cy="3073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FF7C91-CD25-460D-A132-33116B25AF71}" type="slidenum">
              <a:rPr lang="en-US" altLang="it-IT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it-IT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8549"/>
            <a:ext cx="1891504" cy="3073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15571C-7C0F-4594-B7A7-F1A648CC69DC}" type="slidenum">
              <a:rPr lang="en-US" altLang="it-IT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it-IT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8549"/>
            <a:ext cx="1891504" cy="3073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Palmanova, </a:t>
            </a:r>
            <a:fld id="{CC5C676F-C5F7-42B0-A213-2F7665622C3E}" type="datetimeFigureOut">
              <a:rPr lang="it-IT" smtClean="0"/>
              <a:t>19/05/2022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92267"/>
            <a:ext cx="2895600" cy="265733"/>
          </a:xfrm>
        </p:spPr>
        <p:txBody>
          <a:bodyPr/>
          <a:lstStyle>
            <a:lvl1pPr>
              <a:defRPr sz="1400"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569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87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20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66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63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75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21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97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40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66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76F-C5F7-42B0-A213-2F7665622C3E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E545-E3D2-4285-863D-366FE877DD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021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-11492" y="6649232"/>
            <a:ext cx="9155492" cy="308160"/>
          </a:xfrm>
          <a:prstGeom prst="rect">
            <a:avLst/>
          </a:prstGeom>
          <a:solidFill>
            <a:srgbClr val="005D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0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95536" y="6649232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DecimaWE Rg" panose="02000000000000000000" pitchFamily="2" charset="0"/>
              </a:defRPr>
            </a:lvl1pPr>
          </a:lstStyle>
          <a:p>
            <a:r>
              <a:rPr lang="it-IT" dirty="0"/>
              <a:t>Palmanova, </a:t>
            </a:r>
            <a:fld id="{CC5C676F-C5F7-42B0-A213-2F7665622C3E}" type="datetimeFigureOut">
              <a:rPr lang="it-IT" smtClean="0"/>
              <a:pPr/>
              <a:t>19/05/2022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59226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DecimaWE Rg" panose="02000000000000000000" pitchFamily="2" charset="0"/>
              </a:defRPr>
            </a:lvl1pPr>
          </a:lstStyle>
          <a:p>
            <a:fld id="{C92BE545-E3D2-4285-863D-366FE877DDE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277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5.jpeg"/><Relationship Id="rId7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5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elisa.zanut@arpa.fvg.it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0.jpeg"/><Relationship Id="rId7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</a:t>
            </a:fld>
            <a:endParaRPr lang="it-IT" dirty="0">
              <a:latin typeface="+mj-lt"/>
            </a:endParaRPr>
          </a:p>
        </p:txBody>
      </p:sp>
      <p:sp>
        <p:nvSpPr>
          <p:cNvPr id="6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78860"/>
            <a:ext cx="1347944" cy="8429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3278468" cy="1277536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6946" y="1628800"/>
            <a:ext cx="8497888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3000" dirty="0">
              <a:solidFill>
                <a:srgbClr val="FFFF0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000" dirty="0">
                <a:solidFill>
                  <a:srgbClr val="FFFF00"/>
                </a:solidFill>
                <a:latin typeface="+mj-lt"/>
              </a:rPr>
              <a:t>IL BIOMONITORAGGIO DEGLI AMBIENTI ACQUATICI SUPERFICIALI INTERNI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j-lt"/>
              </a:rPr>
              <a:t>(DIR 2000/60/CE, </a:t>
            </a:r>
            <a:r>
              <a:rPr lang="it-IT" altLang="it-IT" sz="2400" dirty="0" err="1">
                <a:latin typeface="+mj-lt"/>
              </a:rPr>
              <a:t>D.Lgs.</a:t>
            </a:r>
            <a:r>
              <a:rPr lang="it-IT" altLang="it-IT" sz="2400" dirty="0">
                <a:latin typeface="+mj-lt"/>
              </a:rPr>
              <a:t> 152/2006 e </a:t>
            </a:r>
            <a:r>
              <a:rPr lang="it-IT" altLang="it-IT" sz="2400" dirty="0" err="1">
                <a:latin typeface="+mj-lt"/>
              </a:rPr>
              <a:t>s.m.i.</a:t>
            </a:r>
            <a:r>
              <a:rPr lang="it-IT" altLang="it-IT" sz="2400" dirty="0">
                <a:latin typeface="+mj-lt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dirty="0">
                <a:latin typeface="+mj-lt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FFFF00"/>
                </a:solidFill>
                <a:latin typeface="+mj-lt"/>
              </a:rPr>
              <a:t>LE MACROFITE ACQUATICHE</a:t>
            </a:r>
          </a:p>
        </p:txBody>
      </p:sp>
    </p:spTree>
    <p:extLst>
      <p:ext uri="{BB962C8B-B14F-4D97-AF65-F5344CB8AC3E}">
        <p14:creationId xmlns:p14="http://schemas.microsoft.com/office/powerpoint/2010/main" val="20159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sellaDiTesto 4"/>
          <p:cNvSpPr txBox="1">
            <a:spLocks noChangeArrowheads="1"/>
          </p:cNvSpPr>
          <p:nvPr/>
        </p:nvSpPr>
        <p:spPr bwMode="auto">
          <a:xfrm>
            <a:off x="684213" y="2005644"/>
            <a:ext cx="7888287" cy="444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600" dirty="0">
                <a:latin typeface="Calibri (Titoli)"/>
              </a:rPr>
              <a:t>L’indice traduce il grado di trofia del corso d’acqua, ma è sensibile a variazioni </a:t>
            </a:r>
            <a:r>
              <a:rPr lang="it-IT" altLang="it-IT" sz="1600" dirty="0" err="1">
                <a:latin typeface="Calibri (Titoli)"/>
              </a:rPr>
              <a:t>idromorfologiche</a:t>
            </a:r>
            <a:r>
              <a:rPr lang="it-IT" altLang="it-IT" sz="1600" dirty="0">
                <a:latin typeface="Calibri (Titoli)"/>
              </a:rPr>
              <a:t> (velocità di corrente e grado di illuminazione).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1600" dirty="0">
              <a:latin typeface="Calibri (Titoli)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600" dirty="0">
                <a:latin typeface="Calibri (Titoli)"/>
              </a:rPr>
              <a:t>Sono considerati 210 </a:t>
            </a:r>
            <a:r>
              <a:rPr lang="it-IT" altLang="it-IT" sz="1600" dirty="0" err="1">
                <a:latin typeface="Calibri (Titoli)"/>
              </a:rPr>
              <a:t>taxa</a:t>
            </a:r>
            <a:r>
              <a:rPr lang="it-IT" altLang="it-IT" sz="1600" dirty="0">
                <a:latin typeface="Calibri (Titoli)"/>
              </a:rPr>
              <a:t>: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1600" dirty="0">
                <a:latin typeface="Calibri (Titoli)"/>
              </a:rPr>
              <a:t>2 </a:t>
            </a:r>
            <a:r>
              <a:rPr lang="it-IT" altLang="it-IT" sz="1600" dirty="0" err="1">
                <a:latin typeface="Calibri (Titoli)"/>
              </a:rPr>
              <a:t>taxa</a:t>
            </a:r>
            <a:r>
              <a:rPr lang="it-IT" altLang="it-IT" sz="1600" dirty="0">
                <a:latin typeface="Calibri (Titoli)"/>
              </a:rPr>
              <a:t> fungini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1600" dirty="0">
                <a:latin typeface="Calibri (Titoli)"/>
              </a:rPr>
              <a:t>44 </a:t>
            </a:r>
            <a:r>
              <a:rPr lang="it-IT" altLang="it-IT" sz="1600" dirty="0" err="1">
                <a:latin typeface="Calibri (Titoli)"/>
              </a:rPr>
              <a:t>taxa</a:t>
            </a:r>
            <a:r>
              <a:rPr lang="it-IT" altLang="it-IT" sz="1600" dirty="0">
                <a:latin typeface="Calibri (Titoli)"/>
              </a:rPr>
              <a:t> algali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1600" dirty="0">
                <a:latin typeface="Calibri (Titoli)"/>
              </a:rPr>
              <a:t>2 specie di Licheni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1600" dirty="0">
                <a:latin typeface="Calibri (Titoli)"/>
              </a:rPr>
              <a:t>15 specie di Epatiche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1600" dirty="0">
                <a:latin typeface="Calibri (Titoli)"/>
              </a:rPr>
              <a:t>37 specie di Muschi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1600" dirty="0">
                <a:latin typeface="Calibri (Titoli)"/>
              </a:rPr>
              <a:t>3 specie di Pteridofite</a:t>
            </a:r>
          </a:p>
          <a:p>
            <a:pPr marL="285750" indent="-285750" eaLnBrk="1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1600" dirty="0">
                <a:latin typeface="Calibri (Titoli)"/>
              </a:rPr>
              <a:t>107 specie di Angiosperme </a:t>
            </a:r>
          </a:p>
        </p:txBody>
      </p:sp>
      <p:sp>
        <p:nvSpPr>
          <p:cNvPr id="8195" name="CasellaDiTesto 8"/>
          <p:cNvSpPr txBox="1">
            <a:spLocks noChangeArrowheads="1"/>
          </p:cNvSpPr>
          <p:nvPr/>
        </p:nvSpPr>
        <p:spPr bwMode="auto">
          <a:xfrm>
            <a:off x="969963" y="1341016"/>
            <a:ext cx="76009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Calibri (Titoli)"/>
              </a:rPr>
              <a:t>INDICE BIOLOGIQUE MACROFITIQUE EN RIVIÈRE (IBMR)</a:t>
            </a:r>
          </a:p>
        </p:txBody>
      </p:sp>
      <p:pic>
        <p:nvPicPr>
          <p:cNvPr id="8197" name="Picture 4" descr="Risultati immagini per fontinalis antipyret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4779963"/>
            <a:ext cx="2185987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2" descr="Risultati immagini per pedinophyllum interrup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582988"/>
            <a:ext cx="2149475" cy="143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12" descr="http://dbiodbs1.univ.trieste.it/quint/carso/foto/TSB262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4905375"/>
            <a:ext cx="1927225" cy="145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10" descr="http://dbiodbs1.univ.trieste.it/quint/carso/foto/TSB291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2781300"/>
            <a:ext cx="1651000" cy="220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12" descr="Risultati immagini per cladopho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27313"/>
            <a:ext cx="1985963" cy="125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3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Calibri (Titoli)"/>
              </a:rPr>
              <a:pPr/>
              <a:t>10</a:t>
            </a:fld>
            <a:endParaRPr lang="it-IT" dirty="0">
              <a:latin typeface="Calibri (Titoli)"/>
            </a:endParaRPr>
          </a:p>
        </p:txBody>
      </p:sp>
      <p:sp>
        <p:nvSpPr>
          <p:cNvPr id="14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Calibri (Titoli)"/>
              </a:rPr>
              <a:t>Zanut Elisa</a:t>
            </a:r>
          </a:p>
        </p:txBody>
      </p:sp>
      <p:sp>
        <p:nvSpPr>
          <p:cNvPr id="15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Calibri (Titoli)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074498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asellaDiTesto 5"/>
          <p:cNvSpPr txBox="1">
            <a:spLocks noChangeArrowheads="1"/>
          </p:cNvSpPr>
          <p:nvPr/>
        </p:nvSpPr>
        <p:spPr bwMode="auto">
          <a:xfrm>
            <a:off x="684213" y="3861048"/>
            <a:ext cx="8286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Le coperture reali vanno tradotte in un coefficiente di copertura </a:t>
            </a:r>
            <a:r>
              <a:rPr lang="it-IT" altLang="it-IT" sz="1600" dirty="0" err="1">
                <a:latin typeface="+mj-lt"/>
              </a:rPr>
              <a:t>K</a:t>
            </a:r>
            <a:r>
              <a:rPr lang="it-IT" altLang="it-IT" sz="1600" baseline="-25000" dirty="0" err="1">
                <a:latin typeface="+mj-lt"/>
              </a:rPr>
              <a:t>i</a:t>
            </a:r>
            <a:r>
              <a:rPr lang="it-IT" altLang="it-IT" sz="1600" dirty="0">
                <a:latin typeface="+mj-lt"/>
              </a:rPr>
              <a:t>.</a:t>
            </a:r>
          </a:p>
        </p:txBody>
      </p:sp>
      <p:sp>
        <p:nvSpPr>
          <p:cNvPr id="9220" name="CasellaDiTesto 6"/>
          <p:cNvSpPr txBox="1">
            <a:spLocks noChangeArrowheads="1"/>
          </p:cNvSpPr>
          <p:nvPr/>
        </p:nvSpPr>
        <p:spPr bwMode="auto">
          <a:xfrm>
            <a:off x="6552356" y="1516062"/>
            <a:ext cx="23815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Ogni </a:t>
            </a:r>
            <a:r>
              <a:rPr lang="it-IT" altLang="it-IT" sz="1600" dirty="0" err="1">
                <a:latin typeface="+mj-lt"/>
              </a:rPr>
              <a:t>taxon</a:t>
            </a:r>
            <a:r>
              <a:rPr lang="it-IT" altLang="it-IT" sz="1600" dirty="0">
                <a:latin typeface="+mj-lt"/>
              </a:rPr>
              <a:t> rilevato ha un proprio score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9933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>
                <a:solidFill>
                  <a:srgbClr val="FF9933"/>
                </a:solidFill>
                <a:latin typeface="+mj-lt"/>
              </a:rPr>
              <a:t>Csi</a:t>
            </a:r>
            <a:r>
              <a:rPr lang="it-IT" altLang="it-IT" sz="1600" dirty="0">
                <a:solidFill>
                  <a:srgbClr val="FF9933"/>
                </a:solidFill>
                <a:latin typeface="+mj-lt"/>
              </a:rPr>
              <a:t> = coefficiente di sensibilità</a:t>
            </a:r>
            <a:endParaRPr lang="it-IT" altLang="it-IT" sz="16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9933"/>
                </a:solidFill>
                <a:latin typeface="+mj-lt"/>
              </a:rPr>
              <a:t>                                                                      Ei = coefficiente di </a:t>
            </a:r>
            <a:r>
              <a:rPr lang="it-IT" altLang="it-IT" sz="1600" dirty="0" err="1">
                <a:solidFill>
                  <a:srgbClr val="FF9933"/>
                </a:solidFill>
                <a:latin typeface="+mj-lt"/>
              </a:rPr>
              <a:t>stenoecia</a:t>
            </a:r>
            <a:endParaRPr lang="it-IT" altLang="it-IT" sz="1600" dirty="0">
              <a:latin typeface="+mj-lt"/>
            </a:endParaRP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1"/>
          <a:stretch>
            <a:fillRect/>
          </a:stretch>
        </p:blipFill>
        <p:spPr bwMode="auto">
          <a:xfrm>
            <a:off x="296642" y="1516062"/>
            <a:ext cx="59055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53767" y="2364580"/>
            <a:ext cx="6191250" cy="2159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365104"/>
            <a:ext cx="56959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11</a:t>
            </a:fld>
            <a:endParaRPr lang="it-IT" dirty="0">
              <a:latin typeface="+mj-lt"/>
            </a:endParaRPr>
          </a:p>
        </p:txBody>
      </p:sp>
      <p:sp>
        <p:nvSpPr>
          <p:cNvPr id="13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4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4289201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83060"/>
            <a:ext cx="2638425" cy="148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CasellaDiTesto 6"/>
          <p:cNvSpPr txBox="1">
            <a:spLocks noChangeArrowheads="1"/>
          </p:cNvSpPr>
          <p:nvPr/>
        </p:nvSpPr>
        <p:spPr bwMode="auto">
          <a:xfrm>
            <a:off x="3924300" y="1772816"/>
            <a:ext cx="3306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latin typeface="+mj-lt"/>
              </a:rPr>
              <a:t>i</a:t>
            </a:r>
            <a:r>
              <a:rPr lang="it-IT" altLang="it-IT" sz="1200" b="1" dirty="0">
                <a:latin typeface="+mj-lt"/>
              </a:rPr>
              <a:t> </a:t>
            </a:r>
            <a:r>
              <a:rPr lang="it-IT" altLang="it-IT" sz="1200" dirty="0">
                <a:latin typeface="+mj-lt"/>
              </a:rPr>
              <a:t>= specie indicatrice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latin typeface="+mj-lt"/>
              </a:rPr>
              <a:t>n</a:t>
            </a:r>
            <a:r>
              <a:rPr lang="it-IT" altLang="it-IT" sz="1200" dirty="0">
                <a:latin typeface="+mj-lt"/>
              </a:rPr>
              <a:t> = numero totale delle specie indicatrici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i="1" dirty="0" err="1">
                <a:latin typeface="+mj-lt"/>
              </a:rPr>
              <a:t>Cs</a:t>
            </a:r>
            <a:r>
              <a:rPr lang="it-IT" altLang="it-IT" sz="1200" b="1" i="1" baseline="-25000" dirty="0" err="1">
                <a:latin typeface="+mj-lt"/>
              </a:rPr>
              <a:t>i</a:t>
            </a:r>
            <a:r>
              <a:rPr lang="it-IT" altLang="it-IT" sz="1200" dirty="0">
                <a:latin typeface="+mj-lt"/>
              </a:rPr>
              <a:t> = punteggio specifico di sensibilità o oligotrofia (da 0 a 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latin typeface="+mj-lt"/>
              </a:rPr>
              <a:t>E</a:t>
            </a:r>
            <a:r>
              <a:rPr lang="it-IT" altLang="it-IT" sz="1200" b="1" i="1" baseline="-25000" dirty="0">
                <a:latin typeface="+mj-lt"/>
              </a:rPr>
              <a:t>i</a:t>
            </a:r>
            <a:r>
              <a:rPr lang="it-IT" altLang="it-IT" sz="1200" dirty="0">
                <a:latin typeface="+mj-lt"/>
              </a:rPr>
              <a:t> = coefficiente di </a:t>
            </a:r>
            <a:r>
              <a:rPr lang="it-IT" altLang="it-IT" sz="1200" dirty="0" err="1">
                <a:latin typeface="+mj-lt"/>
              </a:rPr>
              <a:t>stenoecia</a:t>
            </a:r>
            <a:r>
              <a:rPr lang="it-IT" altLang="it-IT" sz="1200" dirty="0">
                <a:latin typeface="+mj-lt"/>
              </a:rPr>
              <a:t> (da 1 a 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i="1" dirty="0" err="1">
                <a:latin typeface="+mj-lt"/>
              </a:rPr>
              <a:t>K</a:t>
            </a:r>
            <a:r>
              <a:rPr lang="it-IT" altLang="it-IT" sz="1200" b="1" i="1" baseline="-25000" dirty="0" err="1">
                <a:latin typeface="+mj-lt"/>
              </a:rPr>
              <a:t>i</a:t>
            </a:r>
            <a:r>
              <a:rPr lang="it-IT" altLang="it-IT" sz="1200" dirty="0">
                <a:latin typeface="+mj-lt"/>
              </a:rPr>
              <a:t> = coefficiente di copertura (da 1 a 5)</a:t>
            </a:r>
          </a:p>
        </p:txBody>
      </p:sp>
      <p:sp>
        <p:nvSpPr>
          <p:cNvPr id="10245" name="CasellaDiTesto 4"/>
          <p:cNvSpPr txBox="1">
            <a:spLocks noChangeArrowheads="1"/>
          </p:cNvSpPr>
          <p:nvPr/>
        </p:nvSpPr>
        <p:spPr bwMode="auto">
          <a:xfrm>
            <a:off x="684213" y="3419152"/>
            <a:ext cx="6507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Livello trofico del tratto oggetto di studio: IBMR con valori da 0 a 20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814911"/>
            <a:ext cx="47339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12</a:t>
            </a:fld>
            <a:endParaRPr lang="it-IT" dirty="0">
              <a:latin typeface="+mj-lt"/>
            </a:endParaRPr>
          </a:p>
        </p:txBody>
      </p:sp>
      <p:sp>
        <p:nvSpPr>
          <p:cNvPr id="12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3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83309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1267" name="CasellaDiTesto 8"/>
          <p:cNvSpPr txBox="1">
            <a:spLocks noChangeArrowheads="1"/>
          </p:cNvSpPr>
          <p:nvPr/>
        </p:nvSpPr>
        <p:spPr bwMode="auto">
          <a:xfrm>
            <a:off x="441325" y="1660798"/>
            <a:ext cx="333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+mj-lt"/>
              </a:rPr>
              <a:t>D.M. 260/2010 </a:t>
            </a:r>
          </a:p>
        </p:txBody>
      </p:sp>
      <p:sp>
        <p:nvSpPr>
          <p:cNvPr id="11268" name="CasellaDiTesto 4"/>
          <p:cNvSpPr txBox="1">
            <a:spLocks noChangeArrowheads="1"/>
          </p:cNvSpPr>
          <p:nvPr/>
        </p:nvSpPr>
        <p:spPr bwMode="auto">
          <a:xfrm>
            <a:off x="5676900" y="1672481"/>
            <a:ext cx="22082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8000"/>
                </a:solidFill>
                <a:latin typeface="+mj-lt"/>
              </a:rPr>
              <a:t>RQE_IBMR</a:t>
            </a:r>
          </a:p>
        </p:txBody>
      </p:sp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60701"/>
            <a:ext cx="67278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ccia a destra 6"/>
          <p:cNvSpPr/>
          <p:nvPr/>
        </p:nvSpPr>
        <p:spPr>
          <a:xfrm>
            <a:off x="3779838" y="1551831"/>
            <a:ext cx="1152525" cy="581025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sp>
        <p:nvSpPr>
          <p:cNvPr id="11271" name="CasellaDiTesto 1"/>
          <p:cNvSpPr txBox="1">
            <a:spLocks noChangeArrowheads="1"/>
          </p:cNvSpPr>
          <p:nvPr/>
        </p:nvSpPr>
        <p:spPr bwMode="auto">
          <a:xfrm>
            <a:off x="2852738" y="2383086"/>
            <a:ext cx="3663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Definizione dei </a:t>
            </a:r>
            <a:r>
              <a:rPr lang="it-IT" altLang="it-IT" sz="1800" b="1" dirty="0">
                <a:solidFill>
                  <a:srgbClr val="FF6600"/>
                </a:solidFill>
                <a:latin typeface="+mj-lt"/>
              </a:rPr>
              <a:t>MACROTIPI FLUVIALI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FF6600"/>
                </a:solidFill>
                <a:latin typeface="+mj-lt"/>
              </a:rPr>
              <a:t>A</a:t>
            </a:r>
            <a:r>
              <a:rPr lang="it-IT" altLang="it-IT" sz="1800" dirty="0">
                <a:latin typeface="+mj-lt"/>
              </a:rPr>
              <a:t> (alpina) o </a:t>
            </a:r>
            <a:r>
              <a:rPr lang="it-IT" altLang="it-IT" sz="1800" dirty="0">
                <a:solidFill>
                  <a:srgbClr val="FF6600"/>
                </a:solidFill>
                <a:latin typeface="+mj-lt"/>
              </a:rPr>
              <a:t>C</a:t>
            </a:r>
            <a:r>
              <a:rPr lang="it-IT" altLang="it-IT" sz="1800" dirty="0">
                <a:latin typeface="+mj-lt"/>
              </a:rPr>
              <a:t> (centrale)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FF6600"/>
                </a:solidFill>
                <a:latin typeface="+mj-lt"/>
              </a:rPr>
              <a:t>a – b – c</a:t>
            </a:r>
            <a:r>
              <a:rPr lang="it-IT" altLang="it-IT" sz="1800" dirty="0">
                <a:latin typeface="+mj-lt"/>
              </a:rPr>
              <a:t>: distanza dalla sorgente</a:t>
            </a:r>
          </a:p>
        </p:txBody>
      </p:sp>
      <p:sp>
        <p:nvSpPr>
          <p:cNvPr id="11272" name="CasellaDiTesto 2"/>
          <p:cNvSpPr txBox="1">
            <a:spLocks noChangeArrowheads="1"/>
          </p:cNvSpPr>
          <p:nvPr/>
        </p:nvSpPr>
        <p:spPr bwMode="auto">
          <a:xfrm>
            <a:off x="6548438" y="6177111"/>
            <a:ext cx="1128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+mj-lt"/>
              </a:rPr>
              <a:t>D.M. 260/2010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13</a:t>
            </a:fld>
            <a:endParaRPr lang="it-IT" dirty="0">
              <a:latin typeface="+mj-lt"/>
            </a:endParaRPr>
          </a:p>
        </p:txBody>
      </p:sp>
      <p:sp>
        <p:nvSpPr>
          <p:cNvPr id="13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4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45933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4489"/>
            <a:ext cx="5891212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CasellaDiTesto 3"/>
          <p:cNvSpPr txBox="1">
            <a:spLocks noChangeArrowheads="1"/>
          </p:cNvSpPr>
          <p:nvPr/>
        </p:nvSpPr>
        <p:spPr bwMode="auto">
          <a:xfrm>
            <a:off x="6069385" y="4787304"/>
            <a:ext cx="2529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6600"/>
                </a:solidFill>
                <a:latin typeface="+mj-lt"/>
              </a:rPr>
              <a:t>VALORI DI RIFERIMENTO</a:t>
            </a:r>
          </a:p>
        </p:txBody>
      </p:sp>
      <p:sp>
        <p:nvSpPr>
          <p:cNvPr id="12293" name="CasellaDiTesto 4"/>
          <p:cNvSpPr txBox="1">
            <a:spLocks noChangeArrowheads="1"/>
          </p:cNvSpPr>
          <p:nvPr/>
        </p:nvSpPr>
        <p:spPr bwMode="auto">
          <a:xfrm>
            <a:off x="6424116" y="2411041"/>
            <a:ext cx="1782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6600"/>
                </a:solidFill>
                <a:latin typeface="+mj-lt"/>
              </a:rPr>
              <a:t>LIMITI DI CLASSE</a:t>
            </a:r>
          </a:p>
        </p:txBody>
      </p:sp>
      <p:sp>
        <p:nvSpPr>
          <p:cNvPr id="12294" name="CasellaDiTesto 5"/>
          <p:cNvSpPr txBox="1">
            <a:spLocks noChangeArrowheads="1"/>
          </p:cNvSpPr>
          <p:nvPr/>
        </p:nvSpPr>
        <p:spPr bwMode="auto">
          <a:xfrm>
            <a:off x="4532313" y="5529039"/>
            <a:ext cx="1128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+mj-lt"/>
              </a:rPr>
              <a:t>D.M. 260/2010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14</a:t>
            </a:fld>
            <a:endParaRPr lang="it-IT" dirty="0">
              <a:latin typeface="+mj-lt"/>
            </a:endParaRPr>
          </a:p>
        </p:txBody>
      </p:sp>
      <p:sp>
        <p:nvSpPr>
          <p:cNvPr id="11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2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04037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0000" y="2318390"/>
            <a:ext cx="824444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600" dirty="0">
                <a:latin typeface="+mj-lt"/>
              </a:rPr>
              <a:t>Nell’applicazione dell’indice IBMR per la classificazione sono stati successivamente aggiunti dei criteri (</a:t>
            </a:r>
            <a:r>
              <a:rPr lang="it-IT" sz="1600" dirty="0" err="1">
                <a:latin typeface="+mj-lt"/>
              </a:rPr>
              <a:t>Minciardi</a:t>
            </a:r>
            <a:r>
              <a:rPr lang="it-IT" sz="1600" dirty="0">
                <a:latin typeface="+mj-lt"/>
              </a:rPr>
              <a:t> et al., 2008):</a:t>
            </a:r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it-IT" sz="1600" dirty="0">
                <a:latin typeface="+mj-lt"/>
              </a:rPr>
              <a:t>l’indice IBMR va applicato con copertura totale della comunità macrofitica &gt; 5%;</a:t>
            </a:r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it-IT" sz="1600" dirty="0" err="1">
                <a:latin typeface="+mj-lt"/>
              </a:rPr>
              <a:t>num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taxa</a:t>
            </a:r>
            <a:r>
              <a:rPr lang="it-IT" sz="1600" dirty="0">
                <a:latin typeface="+mj-lt"/>
              </a:rPr>
              <a:t> indicatori rispetto al </a:t>
            </a:r>
            <a:r>
              <a:rPr lang="it-IT" sz="1600" dirty="0" err="1">
                <a:latin typeface="+mj-lt"/>
              </a:rPr>
              <a:t>num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taxa</a:t>
            </a:r>
            <a:r>
              <a:rPr lang="it-IT" sz="1600" dirty="0">
                <a:latin typeface="+mj-lt"/>
              </a:rPr>
              <a:t> complessivamente presenti </a:t>
            </a:r>
            <a:r>
              <a:rPr lang="it-IT" sz="1600" dirty="0">
                <a:latin typeface="+mj-lt"/>
                <a:sym typeface="Symbol"/>
              </a:rPr>
              <a:t> 50%;</a:t>
            </a:r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it-IT" sz="1600" dirty="0">
                <a:latin typeface="+mj-lt"/>
                <a:sym typeface="Symbol"/>
              </a:rPr>
              <a:t>copertura </a:t>
            </a:r>
            <a:r>
              <a:rPr lang="it-IT" sz="1600" dirty="0" err="1">
                <a:latin typeface="+mj-lt"/>
                <a:sym typeface="Symbol"/>
              </a:rPr>
              <a:t>taxa</a:t>
            </a:r>
            <a:r>
              <a:rPr lang="it-IT" sz="1600" dirty="0">
                <a:latin typeface="+mj-lt"/>
                <a:sym typeface="Symbol"/>
              </a:rPr>
              <a:t> indicatori rispetto alla copertura totale reale dei </a:t>
            </a:r>
            <a:r>
              <a:rPr lang="it-IT" sz="1600" dirty="0" err="1">
                <a:latin typeface="+mj-lt"/>
                <a:sym typeface="Symbol"/>
              </a:rPr>
              <a:t>taxa</a:t>
            </a:r>
            <a:r>
              <a:rPr lang="it-IT" sz="1600" dirty="0">
                <a:latin typeface="+mj-lt"/>
                <a:sym typeface="Symbol"/>
              </a:rPr>
              <a:t> presenti  50% (se il </a:t>
            </a:r>
            <a:r>
              <a:rPr lang="it-IT" sz="1600" dirty="0" err="1">
                <a:latin typeface="+mj-lt"/>
                <a:sym typeface="Symbol"/>
              </a:rPr>
              <a:t>num</a:t>
            </a:r>
            <a:r>
              <a:rPr lang="it-IT" sz="1600" dirty="0">
                <a:latin typeface="+mj-lt"/>
                <a:sym typeface="Symbol"/>
              </a:rPr>
              <a:t> </a:t>
            </a:r>
            <a:r>
              <a:rPr lang="it-IT" sz="1600" dirty="0" err="1">
                <a:latin typeface="+mj-lt"/>
                <a:sym typeface="Symbol"/>
              </a:rPr>
              <a:t>taxa</a:t>
            </a:r>
            <a:r>
              <a:rPr lang="it-IT" sz="1600" dirty="0">
                <a:latin typeface="+mj-lt"/>
                <a:sym typeface="Symbol"/>
              </a:rPr>
              <a:t> indicatori  3 allora la copertura deve essere  60%).</a:t>
            </a:r>
            <a:endParaRPr lang="it-IT" sz="1600" dirty="0">
              <a:latin typeface="+mj-lt"/>
            </a:endParaRPr>
          </a:p>
        </p:txBody>
      </p:sp>
      <p:sp>
        <p:nvSpPr>
          <p:cNvPr id="13317" name="CasellaDiTesto 9"/>
          <p:cNvSpPr txBox="1">
            <a:spLocks noChangeArrowheads="1"/>
          </p:cNvSpPr>
          <p:nvPr/>
        </p:nvSpPr>
        <p:spPr bwMode="auto">
          <a:xfrm>
            <a:off x="360000" y="1628800"/>
            <a:ext cx="7613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1800" u="sng" dirty="0">
                <a:latin typeface="+mj-lt"/>
              </a:rPr>
              <a:t>LIMITI PER LA CLASSIFICAZIONE - METODO IBMR.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9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15</a:t>
            </a:fld>
            <a:endParaRPr lang="it-IT" dirty="0">
              <a:latin typeface="+mj-lt"/>
            </a:endParaRPr>
          </a:p>
        </p:txBody>
      </p:sp>
      <p:sp>
        <p:nvSpPr>
          <p:cNvPr id="10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1026" name="Picture 2" descr="What ?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51" y="4458476"/>
            <a:ext cx="2300866" cy="18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62417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16</a:t>
            </a:fld>
            <a:endParaRPr lang="it-IT" dirty="0">
              <a:latin typeface="+mj-lt"/>
            </a:endParaRPr>
          </a:p>
        </p:txBody>
      </p:sp>
      <p:sp>
        <p:nvSpPr>
          <p:cNvPr id="14339" name="CasellaDiTesto 2"/>
          <p:cNvSpPr txBox="1">
            <a:spLocks noChangeArrowheads="1"/>
          </p:cNvSpPr>
          <p:nvPr/>
        </p:nvSpPr>
        <p:spPr bwMode="auto">
          <a:xfrm>
            <a:off x="360000" y="1474936"/>
            <a:ext cx="7613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1800" dirty="0">
                <a:latin typeface="+mj-lt"/>
              </a:rPr>
              <a:t>…. COSA SIGNIFICA?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057648"/>
              </p:ext>
            </p:extLst>
          </p:nvPr>
        </p:nvGraphicFramePr>
        <p:xfrm>
          <a:off x="484188" y="2348880"/>
          <a:ext cx="4105275" cy="342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60"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solidFill>
                            <a:schemeClr val="tx1"/>
                          </a:solidFill>
                        </a:rPr>
                        <a:t>Taxa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 rilevati</a:t>
                      </a:r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tx1"/>
                          </a:solidFill>
                        </a:rPr>
                        <a:t>% di copertura reale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/>
                        <a:t>Vaucheria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sp</a:t>
                      </a:r>
                      <a:r>
                        <a:rPr lang="it-IT" sz="1200" dirty="0"/>
                        <a:t>.</a:t>
                      </a:r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6%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 err="1"/>
                        <a:t>Pedinophyllum</a:t>
                      </a:r>
                      <a:r>
                        <a:rPr lang="it-IT" sz="1200" i="1" dirty="0"/>
                        <a:t> </a:t>
                      </a:r>
                      <a:r>
                        <a:rPr lang="it-IT" sz="1200" i="1" dirty="0" err="1"/>
                        <a:t>interruptum</a:t>
                      </a:r>
                      <a:endParaRPr lang="it-IT" sz="1200" i="1" dirty="0"/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27%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 err="1"/>
                        <a:t>Fontinalis</a:t>
                      </a:r>
                      <a:r>
                        <a:rPr lang="it-IT" sz="1200" i="1" baseline="0" dirty="0"/>
                        <a:t> </a:t>
                      </a:r>
                      <a:r>
                        <a:rPr lang="it-IT" sz="1200" i="1" baseline="0" dirty="0" err="1"/>
                        <a:t>antipyretica</a:t>
                      </a:r>
                      <a:endParaRPr lang="it-IT" sz="1200" i="1" dirty="0"/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+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 err="1"/>
                        <a:t>Rhynchostegium</a:t>
                      </a:r>
                      <a:r>
                        <a:rPr lang="it-IT" sz="1200" i="1" dirty="0"/>
                        <a:t> </a:t>
                      </a:r>
                      <a:r>
                        <a:rPr lang="it-IT" sz="1200" i="1" dirty="0" err="1"/>
                        <a:t>riparioides</a:t>
                      </a:r>
                      <a:r>
                        <a:rPr lang="it-IT" sz="1200" i="1" dirty="0"/>
                        <a:t> </a:t>
                      </a:r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+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 err="1"/>
                        <a:t>Berula</a:t>
                      </a:r>
                      <a:r>
                        <a:rPr lang="it-IT" sz="1200" i="1" dirty="0"/>
                        <a:t> </a:t>
                      </a:r>
                      <a:r>
                        <a:rPr lang="it-IT" sz="1200" i="1" dirty="0" err="1"/>
                        <a:t>erecta</a:t>
                      </a:r>
                      <a:endParaRPr lang="it-IT" sz="1200" i="1" dirty="0"/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21%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/>
                        <a:t>Elodea </a:t>
                      </a:r>
                      <a:r>
                        <a:rPr lang="it-IT" sz="1200" i="1" dirty="0" err="1"/>
                        <a:t>canadensis</a:t>
                      </a:r>
                      <a:r>
                        <a:rPr lang="it-IT" sz="1200" i="1" dirty="0"/>
                        <a:t> </a:t>
                      </a:r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+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 err="1"/>
                        <a:t>Myriophyllum</a:t>
                      </a:r>
                      <a:r>
                        <a:rPr lang="it-IT" sz="1200" i="1" baseline="0" dirty="0"/>
                        <a:t> </a:t>
                      </a:r>
                      <a:r>
                        <a:rPr lang="it-IT" sz="1200" i="1" baseline="0" dirty="0" err="1"/>
                        <a:t>spicatum</a:t>
                      </a:r>
                      <a:endParaRPr lang="it-IT" sz="1200" i="1" dirty="0"/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3%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it-IT" sz="1200" i="1" dirty="0" err="1"/>
                        <a:t>Zannichellia</a:t>
                      </a:r>
                      <a:r>
                        <a:rPr lang="it-IT" sz="1200" i="1" dirty="0"/>
                        <a:t> </a:t>
                      </a:r>
                      <a:r>
                        <a:rPr lang="it-IT" sz="1200" i="1" dirty="0" err="1"/>
                        <a:t>palustris</a:t>
                      </a:r>
                      <a:r>
                        <a:rPr lang="it-IT" sz="1200" i="1" dirty="0"/>
                        <a:t> </a:t>
                      </a:r>
                    </a:p>
                  </a:txBody>
                  <a:tcPr marL="91458" marR="91458" marT="45701" marB="45701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3%</a:t>
                      </a:r>
                    </a:p>
                  </a:txBody>
                  <a:tcPr marL="91458" marR="91458" marT="45701" marB="4570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vale 4"/>
          <p:cNvSpPr/>
          <p:nvPr/>
        </p:nvSpPr>
        <p:spPr>
          <a:xfrm>
            <a:off x="250825" y="2925142"/>
            <a:ext cx="4473575" cy="71913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sp>
        <p:nvSpPr>
          <p:cNvPr id="14373" name="CasellaDiTesto 5"/>
          <p:cNvSpPr txBox="1">
            <a:spLocks noChangeArrowheads="1"/>
          </p:cNvSpPr>
          <p:nvPr/>
        </p:nvSpPr>
        <p:spPr bwMode="auto">
          <a:xfrm>
            <a:off x="4859338" y="2027538"/>
            <a:ext cx="41052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+mj-lt"/>
              </a:rPr>
              <a:t>IBMR 9,54  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+mj-lt"/>
              </a:rPr>
              <a:t>RQE_IBMR 0,76 (SUFFICIENTE)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senza considerare </a:t>
            </a:r>
            <a:r>
              <a:rPr lang="it-IT" altLang="it-IT" sz="1600" i="1" dirty="0" err="1">
                <a:latin typeface="+mj-lt"/>
              </a:rPr>
              <a:t>Pedinophyllum</a:t>
            </a:r>
            <a:r>
              <a:rPr lang="it-IT" altLang="it-IT" sz="1600" i="1" dirty="0">
                <a:latin typeface="+mj-lt"/>
              </a:rPr>
              <a:t> </a:t>
            </a:r>
            <a:r>
              <a:rPr lang="it-IT" altLang="it-IT" sz="1600" i="1" dirty="0" err="1">
                <a:latin typeface="+mj-lt"/>
              </a:rPr>
              <a:t>interruptum</a:t>
            </a:r>
            <a:r>
              <a:rPr lang="it-IT" altLang="it-IT" sz="1600" i="1" dirty="0">
                <a:latin typeface="+mj-lt"/>
              </a:rPr>
              <a:t>.</a:t>
            </a:r>
          </a:p>
        </p:txBody>
      </p:sp>
      <p:pic>
        <p:nvPicPr>
          <p:cNvPr id="14374" name="Picture 2" descr="Risultati immagini per pedinophyllum interrup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789040"/>
            <a:ext cx="366712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2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4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4178768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CasellaDiTesto 5"/>
          <p:cNvSpPr txBox="1">
            <a:spLocks noChangeArrowheads="1"/>
          </p:cNvSpPr>
          <p:nvPr/>
        </p:nvSpPr>
        <p:spPr bwMode="auto">
          <a:xfrm>
            <a:off x="1116013" y="2021939"/>
            <a:ext cx="698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Per il </a:t>
            </a:r>
            <a:r>
              <a:rPr lang="it-IT" altLang="it-IT" sz="1800" b="1" dirty="0" err="1">
                <a:latin typeface="+mj-lt"/>
              </a:rPr>
              <a:t>macrotipo</a:t>
            </a:r>
            <a:r>
              <a:rPr lang="it-IT" altLang="it-IT" sz="1800" b="1" dirty="0">
                <a:latin typeface="+mj-lt"/>
              </a:rPr>
              <a:t> </a:t>
            </a:r>
            <a:r>
              <a:rPr lang="it-IT" altLang="it-IT" sz="1800" b="1" dirty="0" err="1">
                <a:latin typeface="+mj-lt"/>
              </a:rPr>
              <a:t>Ac</a:t>
            </a:r>
            <a:r>
              <a:rPr lang="it-IT" altLang="it-IT" sz="1800" dirty="0">
                <a:latin typeface="+mj-lt"/>
              </a:rPr>
              <a:t>, che comprende ambienti alpini con distanza &gt; 75 km da sorgente (ad es. fiume Tagliamento nella zona compresa tra Tolmezzo e la stretta di Pinzano), non è indicato un valore di riferimento in normativa</a:t>
            </a:r>
          </a:p>
        </p:txBody>
      </p:sp>
      <p:sp>
        <p:nvSpPr>
          <p:cNvPr id="15365" name="CasellaDiTesto 8"/>
          <p:cNvSpPr txBox="1">
            <a:spLocks noChangeArrowheads="1"/>
          </p:cNvSpPr>
          <p:nvPr/>
        </p:nvSpPr>
        <p:spPr bwMode="auto">
          <a:xfrm>
            <a:off x="360000" y="1330921"/>
            <a:ext cx="7613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1800" u="sng" dirty="0">
                <a:latin typeface="+mj-lt"/>
              </a:rPr>
              <a:t>LIMITI PER LA CLASSIFICAZIONE - D.M. 260/2010. 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60" y="4212484"/>
            <a:ext cx="3898993" cy="2312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367" name="CasellaDiTesto 9"/>
          <p:cNvSpPr txBox="1">
            <a:spLocks noChangeArrowheads="1"/>
          </p:cNvSpPr>
          <p:nvPr/>
        </p:nvSpPr>
        <p:spPr bwMode="auto">
          <a:xfrm>
            <a:off x="338630" y="4462661"/>
            <a:ext cx="424847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8000"/>
                </a:solidFill>
                <a:latin typeface="+mj-lt"/>
              </a:rPr>
              <a:t>POSSIBILE SOVRASTIMA/SOTTOSTIMA DELLO STATO ECOLOGICO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… sovrastima non rilevante quando lo stato ecologico del corpo idrico è &lt; BUONO (altri EQB rilevano la pressione trofica/organica)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4572000" y="3343001"/>
            <a:ext cx="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8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17</a:t>
            </a:fld>
            <a:endParaRPr lang="it-IT" dirty="0">
              <a:latin typeface="+mj-lt"/>
            </a:endParaRPr>
          </a:p>
        </p:txBody>
      </p:sp>
      <p:sp>
        <p:nvSpPr>
          <p:cNvPr id="19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6" name="CasellaDiTesto 7"/>
          <p:cNvSpPr txBox="1">
            <a:spLocks noChangeArrowheads="1"/>
          </p:cNvSpPr>
          <p:nvPr/>
        </p:nvSpPr>
        <p:spPr bwMode="auto">
          <a:xfrm>
            <a:off x="4946066" y="6216881"/>
            <a:ext cx="19207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Fiume Tagliamento – Amaro (UD)</a:t>
            </a:r>
          </a:p>
        </p:txBody>
      </p:sp>
      <p:sp>
        <p:nvSpPr>
          <p:cNvPr id="13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40546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4"/>
          <p:cNvSpPr txBox="1">
            <a:spLocks noChangeArrowheads="1"/>
          </p:cNvSpPr>
          <p:nvPr/>
        </p:nvSpPr>
        <p:spPr bwMode="auto">
          <a:xfrm>
            <a:off x="1495553" y="1362919"/>
            <a:ext cx="63227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+mj-lt"/>
              </a:rPr>
              <a:t>ESPERIENZA APPLICATIVA IN FRIULI VENEZIA GIULIA: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+mj-lt"/>
              </a:rPr>
              <a:t>IL PIANO TUTELA ACQUE (</a:t>
            </a:r>
            <a:r>
              <a:rPr lang="it-IT" altLang="it-IT" sz="2200" b="1" dirty="0" err="1">
                <a:latin typeface="+mj-lt"/>
              </a:rPr>
              <a:t>D.P.Reg</a:t>
            </a:r>
            <a:r>
              <a:rPr lang="it-IT" altLang="it-IT" sz="2200" b="1" dirty="0">
                <a:latin typeface="+mj-lt"/>
              </a:rPr>
              <a:t>. 74/2018)</a:t>
            </a:r>
          </a:p>
        </p:txBody>
      </p:sp>
      <p:sp>
        <p:nvSpPr>
          <p:cNvPr id="16387" name="CasellaDiTesto 17"/>
          <p:cNvSpPr txBox="1">
            <a:spLocks noChangeArrowheads="1"/>
          </p:cNvSpPr>
          <p:nvPr/>
        </p:nvSpPr>
        <p:spPr bwMode="auto">
          <a:xfrm>
            <a:off x="428625" y="2196153"/>
            <a:ext cx="8501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Nel Friuli Venezia Giulia il lavoro di tipizzazione ha portato all’individuazione degli attuali 408 corpi idrici di acque correnti.</a:t>
            </a:r>
          </a:p>
        </p:txBody>
      </p:sp>
      <p:pic>
        <p:nvPicPr>
          <p:cNvPr id="1638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2" y="3094901"/>
            <a:ext cx="4213820" cy="3408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6390" name="Gruppo 1"/>
          <p:cNvGrpSpPr>
            <a:grpSpLocks/>
          </p:cNvGrpSpPr>
          <p:nvPr/>
        </p:nvGrpSpPr>
        <p:grpSpPr bwMode="auto">
          <a:xfrm>
            <a:off x="4416802" y="2840037"/>
            <a:ext cx="4342942" cy="3703638"/>
            <a:chOff x="179388" y="2420938"/>
            <a:chExt cx="4329112" cy="3854450"/>
          </a:xfrm>
        </p:grpSpPr>
        <p:pic>
          <p:nvPicPr>
            <p:cNvPr id="16391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2420938"/>
              <a:ext cx="4329112" cy="3854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2" name="Rectangle 15"/>
            <p:cNvSpPr>
              <a:spLocks noChangeArrowheads="1"/>
            </p:cNvSpPr>
            <p:nvPr/>
          </p:nvSpPr>
          <p:spPr bwMode="auto">
            <a:xfrm>
              <a:off x="285750" y="2571750"/>
              <a:ext cx="2015525" cy="48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b="1">
                  <a:latin typeface="+mj-lt"/>
                  <a:cs typeface="Arial" charset="0"/>
                </a:rPr>
                <a:t>HER 3 Alpi Centro -Orientali</a:t>
              </a:r>
              <a:r>
                <a:rPr lang="it-IT" altLang="it-IT" sz="2400">
                  <a:latin typeface="+mj-lt"/>
                  <a:cs typeface="Arial" charset="0"/>
                </a:rPr>
                <a:t> </a:t>
              </a:r>
            </a:p>
          </p:txBody>
        </p:sp>
        <p:sp>
          <p:nvSpPr>
            <p:cNvPr id="16393" name="Rectangle 16"/>
            <p:cNvSpPr>
              <a:spLocks noChangeArrowheads="1"/>
            </p:cNvSpPr>
            <p:nvPr/>
          </p:nvSpPr>
          <p:spPr bwMode="auto">
            <a:xfrm>
              <a:off x="1643063" y="3571875"/>
              <a:ext cx="1708344" cy="48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b="1">
                  <a:latin typeface="+mj-lt"/>
                  <a:cs typeface="Arial" charset="0"/>
                </a:rPr>
                <a:t>HER 2 Prealpi-Dolomiti</a:t>
              </a:r>
              <a:r>
                <a:rPr lang="it-IT" altLang="it-IT" sz="2400">
                  <a:latin typeface="+mj-lt"/>
                  <a:cs typeface="Arial" charset="0"/>
                </a:rPr>
                <a:t> </a:t>
              </a:r>
            </a:p>
          </p:txBody>
        </p:sp>
        <p:sp>
          <p:nvSpPr>
            <p:cNvPr id="33798" name="Rectangle 17"/>
            <p:cNvSpPr>
              <a:spLocks noChangeArrowheads="1"/>
            </p:cNvSpPr>
            <p:nvPr/>
          </p:nvSpPr>
          <p:spPr bwMode="auto">
            <a:xfrm>
              <a:off x="1500188" y="4714876"/>
              <a:ext cx="1652547" cy="480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1200" b="1" dirty="0">
                  <a:latin typeface="+mj-lt"/>
                </a:rPr>
                <a:t>HER 6 Pianura Padana</a:t>
              </a:r>
              <a:r>
                <a:rPr lang="it-IT" sz="2400" dirty="0">
                  <a:latin typeface="+mj-lt"/>
                </a:rPr>
                <a:t> </a:t>
              </a:r>
            </a:p>
          </p:txBody>
        </p:sp>
        <p:sp>
          <p:nvSpPr>
            <p:cNvPr id="16395" name="Rectangle 18"/>
            <p:cNvSpPr>
              <a:spLocks noChangeArrowheads="1"/>
            </p:cNvSpPr>
            <p:nvPr/>
          </p:nvSpPr>
          <p:spPr bwMode="auto">
            <a:xfrm>
              <a:off x="3419475" y="5516563"/>
              <a:ext cx="944422" cy="288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b="1">
                  <a:latin typeface="+mj-lt"/>
                  <a:cs typeface="Arial" charset="0"/>
                </a:rPr>
                <a:t>HER 7 Carso</a:t>
              </a:r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5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18</a:t>
            </a:fld>
            <a:endParaRPr lang="it-IT" dirty="0">
              <a:latin typeface="+mj-lt"/>
            </a:endParaRPr>
          </a:p>
        </p:txBody>
      </p:sp>
      <p:sp>
        <p:nvSpPr>
          <p:cNvPr id="16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7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338485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99731"/>
            <a:ext cx="3100361" cy="23248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CasellaDiTesto 4"/>
          <p:cNvSpPr txBox="1">
            <a:spLocks noChangeArrowheads="1"/>
          </p:cNvSpPr>
          <p:nvPr/>
        </p:nvSpPr>
        <p:spPr bwMode="auto">
          <a:xfrm>
            <a:off x="500063" y="1292498"/>
            <a:ext cx="82153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latin typeface="+mj-lt"/>
              </a:rPr>
              <a:t>CARATTERISTICHE ED ESEMPI PRATICI DI COMUNITÀ VEGETALI NELLE DIVERSE IDROECOREGIONI</a:t>
            </a:r>
          </a:p>
        </p:txBody>
      </p:sp>
      <p:sp>
        <p:nvSpPr>
          <p:cNvPr id="17412" name="CasellaDiTesto 5"/>
          <p:cNvSpPr txBox="1">
            <a:spLocks noChangeArrowheads="1"/>
          </p:cNvSpPr>
          <p:nvPr/>
        </p:nvSpPr>
        <p:spPr bwMode="auto">
          <a:xfrm>
            <a:off x="360000" y="2207766"/>
            <a:ext cx="800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u="sng" dirty="0">
                <a:latin typeface="+mj-lt"/>
              </a:rPr>
              <a:t>HER 02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substrati di medie e grandi dimensioni, ben incassati o facilmente movibili più a valle, dove si rilevano fenomeni di torbidità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ambienti con caratteristiche lotiche</a:t>
            </a:r>
          </a:p>
        </p:txBody>
      </p:sp>
      <p:sp>
        <p:nvSpPr>
          <p:cNvPr id="2" name="Freccia in giù 6"/>
          <p:cNvSpPr>
            <a:spLocks noChangeArrowheads="1"/>
          </p:cNvSpPr>
          <p:nvPr/>
        </p:nvSpPr>
        <p:spPr bwMode="auto">
          <a:xfrm>
            <a:off x="4071938" y="3176265"/>
            <a:ext cx="714375" cy="4907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>
              <a:latin typeface="+mj-lt"/>
            </a:endParaRPr>
          </a:p>
        </p:txBody>
      </p:sp>
      <p:sp>
        <p:nvSpPr>
          <p:cNvPr id="17414" name="CasellaDiTesto 7"/>
          <p:cNvSpPr txBox="1">
            <a:spLocks noChangeArrowheads="1"/>
          </p:cNvSpPr>
          <p:nvPr/>
        </p:nvSpPr>
        <p:spPr bwMode="auto">
          <a:xfrm>
            <a:off x="785813" y="3779748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Comunità costituite da Briofite (in particolare Muschi) e Alghe</a:t>
            </a:r>
          </a:p>
        </p:txBody>
      </p:sp>
      <p:sp>
        <p:nvSpPr>
          <p:cNvPr id="17415" name="CasellaDiTesto 11"/>
          <p:cNvSpPr txBox="1">
            <a:spLocks noChangeArrowheads="1"/>
          </p:cNvSpPr>
          <p:nvPr/>
        </p:nvSpPr>
        <p:spPr bwMode="auto">
          <a:xfrm>
            <a:off x="1864168" y="4223902"/>
            <a:ext cx="15600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solidFill>
                  <a:schemeClr val="bg1"/>
                </a:solidFill>
                <a:latin typeface="+mj-lt"/>
              </a:rPr>
              <a:t>Rio Bordaglia – Forni Avoltri (UD)</a:t>
            </a:r>
          </a:p>
        </p:txBody>
      </p:sp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940300"/>
            <a:ext cx="2287587" cy="1533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3" descr="0203654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440363"/>
            <a:ext cx="1582737" cy="1084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9" name="Rettangolo 10"/>
          <p:cNvSpPr>
            <a:spLocks noChangeArrowheads="1"/>
          </p:cNvSpPr>
          <p:nvPr/>
        </p:nvSpPr>
        <p:spPr bwMode="auto">
          <a:xfrm>
            <a:off x="3563888" y="4247802"/>
            <a:ext cx="4572000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200" i="1" dirty="0" err="1">
                <a:latin typeface="+mj-lt"/>
              </a:rPr>
              <a:t>Hydrurus</a:t>
            </a:r>
            <a:r>
              <a:rPr lang="it-IT" altLang="it-IT" sz="1200" i="1" dirty="0">
                <a:latin typeface="+mj-lt"/>
              </a:rPr>
              <a:t> </a:t>
            </a:r>
            <a:r>
              <a:rPr lang="it-IT" altLang="it-IT" sz="1200" i="1" dirty="0" err="1">
                <a:latin typeface="+mj-lt"/>
              </a:rPr>
              <a:t>foetidus</a:t>
            </a:r>
            <a:endParaRPr lang="it-IT" altLang="it-IT" sz="1200" i="1" dirty="0">
              <a:latin typeface="+mj-lt"/>
            </a:endParaRPr>
          </a:p>
          <a:p>
            <a:pPr eaLnBrk="1" hangingPunct="1">
              <a:buFontTx/>
              <a:buNone/>
            </a:pPr>
            <a:r>
              <a:rPr lang="it-IT" altLang="it-IT" sz="1200" i="1" dirty="0" err="1">
                <a:latin typeface="+mj-lt"/>
              </a:rPr>
              <a:t>Phormidium</a:t>
            </a:r>
            <a:r>
              <a:rPr lang="it-IT" altLang="it-IT" sz="1200" i="1" dirty="0">
                <a:latin typeface="+mj-lt"/>
              </a:rPr>
              <a:t> </a:t>
            </a:r>
            <a:r>
              <a:rPr lang="it-IT" altLang="it-IT" sz="1200" dirty="0" err="1">
                <a:latin typeface="+mj-lt"/>
              </a:rPr>
              <a:t>sp</a:t>
            </a:r>
            <a:r>
              <a:rPr lang="it-IT" altLang="it-IT" sz="1200" dirty="0">
                <a:latin typeface="+mj-lt"/>
              </a:rPr>
              <a:t>.</a:t>
            </a:r>
          </a:p>
          <a:p>
            <a:pPr eaLnBrk="1" hangingPunct="1">
              <a:buFontTx/>
              <a:buNone/>
            </a:pPr>
            <a:r>
              <a:rPr lang="it-IT" altLang="it-IT" sz="1200" i="1" dirty="0" err="1">
                <a:latin typeface="+mj-lt"/>
              </a:rPr>
              <a:t>Cinclidotus</a:t>
            </a:r>
            <a:r>
              <a:rPr lang="it-IT" altLang="it-IT" sz="1200" i="1" dirty="0">
                <a:latin typeface="+mj-lt"/>
              </a:rPr>
              <a:t> </a:t>
            </a:r>
            <a:r>
              <a:rPr lang="it-IT" altLang="it-IT" sz="1200" dirty="0" err="1">
                <a:latin typeface="+mj-lt"/>
              </a:rPr>
              <a:t>sp</a:t>
            </a:r>
            <a:r>
              <a:rPr lang="it-IT" altLang="it-IT" sz="1200" dirty="0">
                <a:latin typeface="+mj-lt"/>
              </a:rPr>
              <a:t>.</a:t>
            </a:r>
          </a:p>
          <a:p>
            <a:pPr eaLnBrk="1" hangingPunct="1">
              <a:buFontTx/>
              <a:buNone/>
            </a:pPr>
            <a:r>
              <a:rPr lang="it-IT" altLang="it-IT" sz="1200" i="1" dirty="0" err="1">
                <a:latin typeface="+mj-lt"/>
              </a:rPr>
              <a:t>Platyhypnidium</a:t>
            </a:r>
            <a:r>
              <a:rPr lang="it-IT" altLang="it-IT" sz="1200" i="1" dirty="0">
                <a:latin typeface="+mj-lt"/>
              </a:rPr>
              <a:t> </a:t>
            </a:r>
            <a:r>
              <a:rPr lang="it-IT" altLang="it-IT" sz="1200" i="1" dirty="0" err="1">
                <a:latin typeface="+mj-lt"/>
              </a:rPr>
              <a:t>rusciforme</a:t>
            </a:r>
            <a:endParaRPr lang="it-IT" altLang="it-IT" sz="1200" i="1" dirty="0">
              <a:latin typeface="+mj-lt"/>
            </a:endParaRPr>
          </a:p>
          <a:p>
            <a:pPr eaLnBrk="1" hangingPunct="1">
              <a:buFontTx/>
              <a:buNone/>
            </a:pPr>
            <a:r>
              <a:rPr lang="it-IT" altLang="it-IT" sz="1200" i="1" dirty="0" err="1">
                <a:latin typeface="+mj-lt"/>
              </a:rPr>
              <a:t>Cratoneuron</a:t>
            </a:r>
            <a:r>
              <a:rPr lang="it-IT" altLang="it-IT" sz="1200" i="1" dirty="0">
                <a:latin typeface="+mj-lt"/>
              </a:rPr>
              <a:t> </a:t>
            </a:r>
            <a:r>
              <a:rPr lang="it-IT" altLang="it-IT" sz="1200" dirty="0" err="1">
                <a:latin typeface="+mj-lt"/>
              </a:rPr>
              <a:t>sp</a:t>
            </a:r>
            <a:r>
              <a:rPr lang="it-IT" altLang="it-IT" sz="1200" dirty="0">
                <a:latin typeface="+mj-lt"/>
              </a:rPr>
              <a:t>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5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19</a:t>
            </a:fld>
            <a:endParaRPr lang="it-IT" dirty="0">
              <a:latin typeface="+mj-lt"/>
            </a:endParaRPr>
          </a:p>
        </p:txBody>
      </p:sp>
      <p:sp>
        <p:nvSpPr>
          <p:cNvPr id="16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7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792662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68" y="2164499"/>
            <a:ext cx="3024336" cy="20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CasellaDiTesto 4"/>
          <p:cNvSpPr txBox="1">
            <a:spLocks noChangeArrowheads="1"/>
          </p:cNvSpPr>
          <p:nvPr/>
        </p:nvSpPr>
        <p:spPr bwMode="auto">
          <a:xfrm>
            <a:off x="755293" y="3026869"/>
            <a:ext cx="10477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8000"/>
                </a:solidFill>
                <a:latin typeface="+mj-lt"/>
              </a:rPr>
              <a:t>ALGHE</a:t>
            </a:r>
          </a:p>
        </p:txBody>
      </p:sp>
      <p:sp>
        <p:nvSpPr>
          <p:cNvPr id="3075" name="CasellaDiTesto 5"/>
          <p:cNvSpPr txBox="1">
            <a:spLocks noChangeArrowheads="1"/>
          </p:cNvSpPr>
          <p:nvPr/>
        </p:nvSpPr>
        <p:spPr bwMode="auto">
          <a:xfrm>
            <a:off x="609623" y="5322998"/>
            <a:ext cx="12980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8000"/>
                </a:solidFill>
                <a:latin typeface="+mj-lt"/>
              </a:rPr>
              <a:t>BRIOFITE </a:t>
            </a:r>
          </a:p>
        </p:txBody>
      </p:sp>
      <p:sp>
        <p:nvSpPr>
          <p:cNvPr id="3076" name="CasellaDiTesto 6"/>
          <p:cNvSpPr txBox="1">
            <a:spLocks noChangeArrowheads="1"/>
          </p:cNvSpPr>
          <p:nvPr/>
        </p:nvSpPr>
        <p:spPr bwMode="auto">
          <a:xfrm>
            <a:off x="7092280" y="5753163"/>
            <a:ext cx="19442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8000"/>
                </a:solidFill>
                <a:latin typeface="+mj-lt"/>
              </a:rPr>
              <a:t>FANEROGAME </a:t>
            </a:r>
          </a:p>
        </p:txBody>
      </p:sp>
      <p:sp>
        <p:nvSpPr>
          <p:cNvPr id="3077" name="CasellaDiTesto 7"/>
          <p:cNvSpPr txBox="1">
            <a:spLocks noChangeArrowheads="1"/>
          </p:cNvSpPr>
          <p:nvPr/>
        </p:nvSpPr>
        <p:spPr bwMode="auto">
          <a:xfrm>
            <a:off x="7452320" y="2641263"/>
            <a:ext cx="1297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8000"/>
                </a:solidFill>
                <a:latin typeface="+mj-lt"/>
              </a:rPr>
              <a:t>LICHENI</a:t>
            </a:r>
          </a:p>
        </p:txBody>
      </p:sp>
      <p:sp>
        <p:nvSpPr>
          <p:cNvPr id="3078" name="CasellaDiTesto 8"/>
          <p:cNvSpPr txBox="1">
            <a:spLocks noChangeArrowheads="1"/>
          </p:cNvSpPr>
          <p:nvPr/>
        </p:nvSpPr>
        <p:spPr bwMode="auto">
          <a:xfrm>
            <a:off x="7195666" y="4267176"/>
            <a:ext cx="17688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8000"/>
                </a:solidFill>
                <a:latin typeface="+mj-lt"/>
              </a:rPr>
              <a:t>PTERIDOFITE</a:t>
            </a:r>
          </a:p>
        </p:txBody>
      </p:sp>
      <p:sp>
        <p:nvSpPr>
          <p:cNvPr id="3084" name="CasellaDiTesto 8"/>
          <p:cNvSpPr txBox="1">
            <a:spLocks noChangeArrowheads="1"/>
          </p:cNvSpPr>
          <p:nvPr/>
        </p:nvSpPr>
        <p:spPr bwMode="auto">
          <a:xfrm>
            <a:off x="334963" y="1414736"/>
            <a:ext cx="8451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MACROFITE (AFNOR, 2003) = organismi vegetali acquatici che possono essere osservati ad occhio nudo o che vivono in colonie osservabili ad occhio nudo</a:t>
            </a:r>
          </a:p>
        </p:txBody>
      </p:sp>
      <p:sp>
        <p:nvSpPr>
          <p:cNvPr id="13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2</a:t>
            </a:r>
          </a:p>
        </p:txBody>
      </p:sp>
      <p:sp>
        <p:nvSpPr>
          <p:cNvPr id="14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Zanut Elisa</a:t>
            </a:r>
          </a:p>
        </p:txBody>
      </p:sp>
      <p:sp>
        <p:nvSpPr>
          <p:cNvPr id="3" name="Ovale 2"/>
          <p:cNvSpPr/>
          <p:nvPr/>
        </p:nvSpPr>
        <p:spPr>
          <a:xfrm>
            <a:off x="239162" y="2708920"/>
            <a:ext cx="1944216" cy="979685"/>
          </a:xfrm>
          <a:prstGeom prst="ellipse">
            <a:avLst/>
          </a:prstGeom>
          <a:noFill/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251520" y="5013107"/>
            <a:ext cx="1944216" cy="979685"/>
          </a:xfrm>
          <a:prstGeom prst="ellipse">
            <a:avLst/>
          </a:prstGeom>
          <a:noFill/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7020272" y="2340118"/>
            <a:ext cx="1944216" cy="979685"/>
          </a:xfrm>
          <a:prstGeom prst="ellipse">
            <a:avLst/>
          </a:prstGeom>
          <a:noFill/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7020272" y="5445224"/>
            <a:ext cx="1944216" cy="979685"/>
          </a:xfrm>
          <a:prstGeom prst="ellipse">
            <a:avLst/>
          </a:prstGeom>
          <a:noFill/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7009863" y="3961483"/>
            <a:ext cx="1944216" cy="979685"/>
          </a:xfrm>
          <a:prstGeom prst="ellipse">
            <a:avLst/>
          </a:prstGeom>
          <a:noFill/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5"/>
          <a:srcRect l="5362" r="17268" b="21013"/>
          <a:stretch/>
        </p:blipFill>
        <p:spPr>
          <a:xfrm>
            <a:off x="3480577" y="4007258"/>
            <a:ext cx="3421274" cy="1964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magine 9" descr="berula erect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21" y="3168579"/>
            <a:ext cx="2179191" cy="3268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70679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5"/>
          <p:cNvSpPr txBox="1">
            <a:spLocks noChangeArrowheads="1"/>
          </p:cNvSpPr>
          <p:nvPr/>
        </p:nvSpPr>
        <p:spPr bwMode="auto">
          <a:xfrm>
            <a:off x="360001" y="1268760"/>
            <a:ext cx="788996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+mj-lt"/>
              </a:rPr>
              <a:t>Considerazioni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Sono presenti anche alcuni ambienti di fondovalle (per es. il medio corso del fiume Tagliamento), che presentano le seguenti caratteristiche: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substrati di piccole-medie dimensioni e facilmente movibili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velocità della corrente medio/elevata con flusso laminare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assenza di ombreggiatura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frequente variazione spaziale dell’alveo bagnato</a:t>
            </a:r>
          </a:p>
        </p:txBody>
      </p:sp>
      <p:sp>
        <p:nvSpPr>
          <p:cNvPr id="37891" name="Freccia in giù 7"/>
          <p:cNvSpPr>
            <a:spLocks noChangeArrowheads="1"/>
          </p:cNvSpPr>
          <p:nvPr/>
        </p:nvSpPr>
        <p:spPr bwMode="auto">
          <a:xfrm>
            <a:off x="4143375" y="3464297"/>
            <a:ext cx="714375" cy="4907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>
              <a:latin typeface="+mj-lt"/>
            </a:endParaRPr>
          </a:p>
        </p:txBody>
      </p:sp>
      <p:sp>
        <p:nvSpPr>
          <p:cNvPr id="18436" name="CasellaDiTesto 8"/>
          <p:cNvSpPr txBox="1">
            <a:spLocks noChangeArrowheads="1"/>
          </p:cNvSpPr>
          <p:nvPr/>
        </p:nvSpPr>
        <p:spPr bwMode="auto">
          <a:xfrm>
            <a:off x="214313" y="4067780"/>
            <a:ext cx="8786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Comunità macrofitica poco diversificata e con copertura inferiore al 5%</a:t>
            </a:r>
          </a:p>
        </p:txBody>
      </p:sp>
      <p:grpSp>
        <p:nvGrpSpPr>
          <p:cNvPr id="18437" name="Gruppo 1"/>
          <p:cNvGrpSpPr>
            <a:grpSpLocks/>
          </p:cNvGrpSpPr>
          <p:nvPr/>
        </p:nvGrpSpPr>
        <p:grpSpPr bwMode="auto">
          <a:xfrm>
            <a:off x="1073845" y="4653135"/>
            <a:ext cx="3066107" cy="1892348"/>
            <a:chOff x="785813" y="4000500"/>
            <a:chExt cx="3571875" cy="2689975"/>
          </a:xfrm>
        </p:grpSpPr>
        <p:pic>
          <p:nvPicPr>
            <p:cNvPr id="18440" name="Immagine 7" descr="P100007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3" y="4000500"/>
              <a:ext cx="3571875" cy="26781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1" name="CasellaDiTesto 9"/>
            <p:cNvSpPr txBox="1">
              <a:spLocks noChangeArrowheads="1"/>
            </p:cNvSpPr>
            <p:nvPr/>
          </p:nvSpPr>
          <p:spPr bwMode="auto">
            <a:xfrm>
              <a:off x="1841107" y="6384221"/>
              <a:ext cx="2368270" cy="306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 dirty="0">
                  <a:solidFill>
                    <a:schemeClr val="bg1"/>
                  </a:solidFill>
                  <a:latin typeface="+mj-lt"/>
                </a:rPr>
                <a:t>Fiume Tagliamento – Gemona del Friuli (UD)</a:t>
              </a:r>
            </a:p>
          </p:txBody>
        </p:sp>
      </p:grpSp>
      <p:pic>
        <p:nvPicPr>
          <p:cNvPr id="18438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54351"/>
            <a:ext cx="2479936" cy="1859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CasellaDiTesto 2"/>
          <p:cNvSpPr txBox="1">
            <a:spLocks noChangeArrowheads="1"/>
          </p:cNvSpPr>
          <p:nvPr/>
        </p:nvSpPr>
        <p:spPr bwMode="auto">
          <a:xfrm>
            <a:off x="6012161" y="6298308"/>
            <a:ext cx="148306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latin typeface="+mj-lt"/>
              </a:rPr>
              <a:t>Fiume Fella – Venzone (UD)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20</a:t>
            </a:fld>
            <a:endParaRPr lang="it-IT" dirty="0">
              <a:latin typeface="+mj-lt"/>
            </a:endParaRPr>
          </a:p>
        </p:txBody>
      </p:sp>
      <p:sp>
        <p:nvSpPr>
          <p:cNvPr id="14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5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678055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3096"/>
            <a:ext cx="2740729" cy="2054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5" y="1452961"/>
            <a:ext cx="3564581" cy="267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CasellaDiTesto 18"/>
          <p:cNvSpPr txBox="1">
            <a:spLocks noChangeArrowheads="1"/>
          </p:cNvSpPr>
          <p:nvPr/>
        </p:nvSpPr>
        <p:spPr bwMode="auto">
          <a:xfrm>
            <a:off x="2339752" y="3868542"/>
            <a:ext cx="2017041" cy="25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Torrente Leale – Trasaghis (UD)</a:t>
            </a:r>
          </a:p>
        </p:txBody>
      </p:sp>
      <p:sp>
        <p:nvSpPr>
          <p:cNvPr id="19462" name="CasellaDiTesto 18"/>
          <p:cNvSpPr txBox="1">
            <a:spLocks noChangeArrowheads="1"/>
          </p:cNvSpPr>
          <p:nvPr/>
        </p:nvSpPr>
        <p:spPr bwMode="auto">
          <a:xfrm>
            <a:off x="7464425" y="949325"/>
            <a:ext cx="10599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 i="1">
                <a:solidFill>
                  <a:schemeClr val="bg1"/>
                </a:solidFill>
                <a:latin typeface="+mj-lt"/>
              </a:rPr>
              <a:t>Cladophora sp.</a:t>
            </a:r>
          </a:p>
        </p:txBody>
      </p:sp>
      <p:sp>
        <p:nvSpPr>
          <p:cNvPr id="19463" name="CasellaDiTesto 2"/>
          <p:cNvSpPr txBox="1">
            <a:spLocks noChangeArrowheads="1"/>
          </p:cNvSpPr>
          <p:nvPr/>
        </p:nvSpPr>
        <p:spPr bwMode="auto">
          <a:xfrm>
            <a:off x="4876799" y="1556792"/>
            <a:ext cx="37449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Elevate coperture di </a:t>
            </a:r>
            <a:r>
              <a:rPr lang="it-IT" altLang="it-IT" sz="1600" i="1" dirty="0" err="1">
                <a:latin typeface="+mj-lt"/>
              </a:rPr>
              <a:t>Cladophora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 err="1">
                <a:latin typeface="+mj-lt"/>
              </a:rPr>
              <a:t>sp</a:t>
            </a:r>
            <a:r>
              <a:rPr lang="it-IT" altLang="it-IT" sz="1600" dirty="0">
                <a:latin typeface="+mj-lt"/>
              </a:rPr>
              <a:t>. non indicano sempre alterazioni trofiche ma anche </a:t>
            </a:r>
            <a:r>
              <a:rPr lang="it-IT" altLang="it-IT" sz="1600" dirty="0" err="1">
                <a:latin typeface="+mj-lt"/>
              </a:rPr>
              <a:t>idromorfologiche</a:t>
            </a:r>
            <a:r>
              <a:rPr lang="it-IT" altLang="it-IT" sz="1600" dirty="0">
                <a:latin typeface="+mj-lt"/>
              </a:rPr>
              <a:t> (variazioni della velocità di corrente, substrato di crescita, torbidità,…).</a:t>
            </a:r>
          </a:p>
        </p:txBody>
      </p:sp>
      <p:sp>
        <p:nvSpPr>
          <p:cNvPr id="19465" name="CasellaDiTesto 3"/>
          <p:cNvSpPr txBox="1">
            <a:spLocks noChangeArrowheads="1"/>
          </p:cNvSpPr>
          <p:nvPr/>
        </p:nvSpPr>
        <p:spPr bwMode="auto">
          <a:xfrm>
            <a:off x="4984750" y="4365104"/>
            <a:ext cx="3529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Necessario approfondimento ecologia del </a:t>
            </a:r>
            <a:r>
              <a:rPr lang="it-IT" altLang="it-IT" sz="1600" dirty="0" err="1">
                <a:latin typeface="+mj-lt"/>
              </a:rPr>
              <a:t>taxon</a:t>
            </a:r>
            <a:r>
              <a:rPr lang="it-IT" altLang="it-IT" sz="1600" dirty="0">
                <a:latin typeface="+mj-lt"/>
              </a:rPr>
              <a:t> (determinazione a livello specifico)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3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21</a:t>
            </a:fld>
            <a:endParaRPr lang="it-IT" dirty="0">
              <a:latin typeface="+mj-lt"/>
            </a:endParaRPr>
          </a:p>
        </p:txBody>
      </p:sp>
      <p:sp>
        <p:nvSpPr>
          <p:cNvPr id="14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5" name="Freccia in giù 6"/>
          <p:cNvSpPr>
            <a:spLocks noChangeArrowheads="1"/>
          </p:cNvSpPr>
          <p:nvPr/>
        </p:nvSpPr>
        <p:spPr bwMode="auto">
          <a:xfrm>
            <a:off x="6300192" y="3140968"/>
            <a:ext cx="714375" cy="4907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>
              <a:latin typeface="+mj-lt"/>
            </a:endParaRPr>
          </a:p>
        </p:txBody>
      </p:sp>
      <p:sp>
        <p:nvSpPr>
          <p:cNvPr id="16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206359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8817" t="26375" r="32878" b="18500"/>
          <a:stretch/>
        </p:blipFill>
        <p:spPr>
          <a:xfrm>
            <a:off x="295997" y="3221717"/>
            <a:ext cx="4706072" cy="3019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037" name="CasellaDiTesto 5"/>
          <p:cNvSpPr txBox="1">
            <a:spLocks noChangeArrowheads="1"/>
          </p:cNvSpPr>
          <p:nvPr/>
        </p:nvSpPr>
        <p:spPr bwMode="auto">
          <a:xfrm>
            <a:off x="5364088" y="3364537"/>
            <a:ext cx="32146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1600" dirty="0">
                <a:latin typeface="+mj-lt"/>
              </a:rPr>
              <a:t>Comunità macrofitiche rilevate caratterizzate da Alghe e Muschi. </a:t>
            </a:r>
          </a:p>
          <a:p>
            <a:pPr eaLnBrk="0" hangingPunct="0">
              <a:defRPr/>
            </a:pPr>
            <a:endParaRPr lang="it-IT" sz="1600" dirty="0">
              <a:latin typeface="+mj-lt"/>
            </a:endParaRPr>
          </a:p>
          <a:p>
            <a:pPr eaLnBrk="0" hangingPunct="0">
              <a:defRPr/>
            </a:pPr>
            <a:r>
              <a:rPr lang="it-IT" sz="1600" dirty="0">
                <a:latin typeface="+mj-lt"/>
              </a:rPr>
              <a:t>- </a:t>
            </a:r>
            <a:r>
              <a:rPr lang="it-IT" sz="1600" u="sng" dirty="0">
                <a:latin typeface="+mj-lt"/>
              </a:rPr>
              <a:t>Parte iniziale</a:t>
            </a:r>
            <a:r>
              <a:rPr lang="it-IT" sz="1600" dirty="0">
                <a:latin typeface="+mj-lt"/>
              </a:rPr>
              <a:t>: scarsa abbondanza per elevato ombreggiamento </a:t>
            </a:r>
          </a:p>
          <a:p>
            <a:pPr eaLnBrk="0" hangingPunct="0">
              <a:defRPr/>
            </a:pPr>
            <a:r>
              <a:rPr lang="it-IT" sz="1600" dirty="0">
                <a:latin typeface="+mj-lt"/>
              </a:rPr>
              <a:t>- </a:t>
            </a:r>
            <a:r>
              <a:rPr lang="it-IT" sz="1600" u="sng" dirty="0">
                <a:latin typeface="+mj-lt"/>
              </a:rPr>
              <a:t>Parte terminale</a:t>
            </a:r>
            <a:r>
              <a:rPr lang="it-IT" sz="1600" dirty="0">
                <a:latin typeface="+mj-lt"/>
              </a:rPr>
              <a:t>: elevata copertura di alghe indicatrici di trofia medio-elevata, in territorio interessato da pressioni puntuali,  diffuse e </a:t>
            </a:r>
            <a:r>
              <a:rPr lang="it-IT" sz="1600" dirty="0" err="1">
                <a:latin typeface="+mj-lt"/>
              </a:rPr>
              <a:t>idromorfologiche</a:t>
            </a:r>
            <a:endParaRPr lang="it-IT" sz="1600" dirty="0">
              <a:latin typeface="+mj-lt"/>
            </a:endParaRPr>
          </a:p>
        </p:txBody>
      </p:sp>
      <p:sp>
        <p:nvSpPr>
          <p:cNvPr id="20484" name="CasellaDiTesto 5"/>
          <p:cNvSpPr txBox="1">
            <a:spLocks noChangeArrowheads="1"/>
          </p:cNvSpPr>
          <p:nvPr/>
        </p:nvSpPr>
        <p:spPr bwMode="auto">
          <a:xfrm>
            <a:off x="360000" y="1499300"/>
            <a:ext cx="800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u="sng" dirty="0">
                <a:latin typeface="+mj-lt"/>
              </a:rPr>
              <a:t>HER 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u="sng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- fenomeno del carsismo, per cui sono pochi i corsi d’acqua tipizzati ad andamento superficiale (una parte del </a:t>
            </a:r>
            <a:r>
              <a:rPr lang="it-IT" altLang="it-IT" sz="1600" dirty="0" err="1">
                <a:latin typeface="+mj-lt"/>
              </a:rPr>
              <a:t>Timavo</a:t>
            </a:r>
            <a:r>
              <a:rPr lang="it-IT" altLang="it-IT" sz="1600" dirty="0">
                <a:latin typeface="+mj-lt"/>
              </a:rPr>
              <a:t>, torrente </a:t>
            </a:r>
            <a:r>
              <a:rPr lang="it-IT" altLang="it-IT" sz="1600" dirty="0" err="1">
                <a:latin typeface="+mj-lt"/>
              </a:rPr>
              <a:t>Rosandra</a:t>
            </a:r>
            <a:r>
              <a:rPr lang="it-IT" altLang="it-IT" sz="1600" dirty="0">
                <a:latin typeface="+mj-lt"/>
              </a:rPr>
              <a:t> ed </a:t>
            </a:r>
            <a:r>
              <a:rPr lang="it-IT" altLang="it-IT" sz="1600" dirty="0" err="1">
                <a:latin typeface="+mj-lt"/>
              </a:rPr>
              <a:t>Ospo</a:t>
            </a:r>
            <a:r>
              <a:rPr lang="it-IT" altLang="it-IT" sz="1600" dirty="0"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nella parte terminale, i corsi d’acqua attraversano l’area portuale ed industriale di Trieste</a:t>
            </a:r>
          </a:p>
        </p:txBody>
      </p:sp>
      <p:sp>
        <p:nvSpPr>
          <p:cNvPr id="20485" name="CasellaDiTesto 8"/>
          <p:cNvSpPr txBox="1">
            <a:spLocks noChangeArrowheads="1"/>
          </p:cNvSpPr>
          <p:nvPr/>
        </p:nvSpPr>
        <p:spPr bwMode="auto">
          <a:xfrm>
            <a:off x="330424" y="3302865"/>
            <a:ext cx="25683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Torrente </a:t>
            </a:r>
            <a:r>
              <a:rPr lang="it-IT" altLang="it-IT" sz="1000" dirty="0" err="1">
                <a:solidFill>
                  <a:schemeClr val="bg1"/>
                </a:solidFill>
                <a:latin typeface="+mj-lt"/>
              </a:rPr>
              <a:t>Rosandra</a:t>
            </a: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 – S. Dorligo della Valle (TS)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24169"/>
            <a:ext cx="1013668" cy="6339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6294"/>
            <a:ext cx="2160240" cy="841791"/>
          </a:xfrm>
          <a:prstGeom prst="rect">
            <a:avLst/>
          </a:prstGeom>
        </p:spPr>
      </p:pic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6553200" y="672124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22</a:t>
            </a:fld>
            <a:endParaRPr lang="it-IT" dirty="0">
              <a:latin typeface="+mj-lt"/>
            </a:endParaRPr>
          </a:p>
        </p:txBody>
      </p:sp>
      <p:sp>
        <p:nvSpPr>
          <p:cNvPr id="11" name="Segnaposto data 3"/>
          <p:cNvSpPr txBox="1">
            <a:spLocks/>
          </p:cNvSpPr>
          <p:nvPr/>
        </p:nvSpPr>
        <p:spPr>
          <a:xfrm>
            <a:off x="3707904" y="6720164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4039435" y="5986285"/>
            <a:ext cx="9813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© Google 2021</a:t>
            </a:r>
          </a:p>
        </p:txBody>
      </p:sp>
      <p:sp>
        <p:nvSpPr>
          <p:cNvPr id="12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721240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378506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asellaDiTesto 5"/>
          <p:cNvSpPr txBox="1">
            <a:spLocks noChangeArrowheads="1"/>
          </p:cNvSpPr>
          <p:nvPr/>
        </p:nvSpPr>
        <p:spPr bwMode="auto">
          <a:xfrm>
            <a:off x="360000" y="1351548"/>
            <a:ext cx="2460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u="sng" dirty="0">
                <a:latin typeface="+mj-lt"/>
              </a:rPr>
              <a:t>HER 06</a:t>
            </a:r>
            <a:r>
              <a:rPr lang="it-IT" altLang="it-IT" sz="1600" dirty="0">
                <a:latin typeface="+mj-lt"/>
              </a:rPr>
              <a:t>: medio-alta pianura</a:t>
            </a:r>
          </a:p>
        </p:txBody>
      </p:sp>
      <p:sp>
        <p:nvSpPr>
          <p:cNvPr id="21508" name="CasellaDiTesto 7"/>
          <p:cNvSpPr txBox="1">
            <a:spLocks noChangeArrowheads="1"/>
          </p:cNvSpPr>
          <p:nvPr/>
        </p:nvSpPr>
        <p:spPr bwMode="auto">
          <a:xfrm>
            <a:off x="668116" y="2060848"/>
            <a:ext cx="42180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Sedimenti ghiaiosi e permeabili</a:t>
            </a:r>
          </a:p>
        </p:txBody>
      </p:sp>
      <p:sp>
        <p:nvSpPr>
          <p:cNvPr id="47108" name="Freccia in giù 8"/>
          <p:cNvSpPr>
            <a:spLocks noChangeArrowheads="1"/>
          </p:cNvSpPr>
          <p:nvPr/>
        </p:nvSpPr>
        <p:spPr bwMode="auto">
          <a:xfrm>
            <a:off x="2475945" y="2492896"/>
            <a:ext cx="714375" cy="4907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>
              <a:latin typeface="+mj-lt"/>
            </a:endParaRPr>
          </a:p>
        </p:txBody>
      </p:sp>
      <p:sp>
        <p:nvSpPr>
          <p:cNvPr id="21510" name="CasellaDiTesto 9"/>
          <p:cNvSpPr txBox="1">
            <a:spLocks noChangeArrowheads="1"/>
          </p:cNvSpPr>
          <p:nvPr/>
        </p:nvSpPr>
        <p:spPr bwMode="auto">
          <a:xfrm>
            <a:off x="725727" y="3212976"/>
            <a:ext cx="4214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Corsi d’acqua vanno in subalveo e alimentano la falda freatica</a:t>
            </a:r>
          </a:p>
        </p:txBody>
      </p:sp>
      <p:pic>
        <p:nvPicPr>
          <p:cNvPr id="21512" name="Immagine 7" descr="T. Malina (1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20825"/>
            <a:ext cx="3078448" cy="23107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4" name="Rectangle 22"/>
          <p:cNvSpPr>
            <a:spLocks noChangeArrowheads="1"/>
          </p:cNvSpPr>
          <p:nvPr/>
        </p:nvSpPr>
        <p:spPr bwMode="auto">
          <a:xfrm>
            <a:off x="5796135" y="3551530"/>
            <a:ext cx="17860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  <a:cs typeface="Arial" charset="0"/>
              </a:rPr>
              <a:t>Torrente Malina – Attimis (UD)</a:t>
            </a:r>
          </a:p>
        </p:txBody>
      </p:sp>
      <p:sp>
        <p:nvSpPr>
          <p:cNvPr id="21515" name="CasellaDiTesto 13"/>
          <p:cNvSpPr txBox="1">
            <a:spLocks noChangeArrowheads="1"/>
          </p:cNvSpPr>
          <p:nvPr/>
        </p:nvSpPr>
        <p:spPr bwMode="auto">
          <a:xfrm>
            <a:off x="360001" y="3970799"/>
            <a:ext cx="45805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I torrenti pedemontani sono caratterizzati 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- andamento effimero nell’ultimo tratto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profondità e velocità di corrente non elevata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substrato ciottoloso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ombreggiamento medio-elevato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impatto antropico evidente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it-IT" altLang="it-IT" sz="16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La comunità macrofitica è costituita perlopiù da Alghe (</a:t>
            </a:r>
            <a:r>
              <a:rPr lang="it-IT" altLang="it-IT" sz="1600" i="1" dirty="0" err="1">
                <a:latin typeface="+mj-lt"/>
              </a:rPr>
              <a:t>Cladophora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 err="1">
                <a:latin typeface="+mj-lt"/>
              </a:rPr>
              <a:t>sp</a:t>
            </a:r>
            <a:r>
              <a:rPr lang="it-IT" altLang="it-IT" sz="1600" dirty="0">
                <a:latin typeface="+mj-lt"/>
              </a:rPr>
              <a:t>., </a:t>
            </a:r>
            <a:r>
              <a:rPr lang="it-IT" altLang="it-IT" sz="1600" i="1" dirty="0" err="1">
                <a:latin typeface="+mj-lt"/>
              </a:rPr>
              <a:t>Spirogyra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 err="1">
                <a:latin typeface="+mj-lt"/>
              </a:rPr>
              <a:t>sp</a:t>
            </a:r>
            <a:r>
              <a:rPr lang="it-IT" altLang="it-IT" sz="1600" dirty="0">
                <a:latin typeface="+mj-lt"/>
              </a:rPr>
              <a:t>., </a:t>
            </a:r>
            <a:r>
              <a:rPr lang="it-IT" altLang="it-IT" sz="1600" i="1" dirty="0">
                <a:latin typeface="+mj-lt"/>
              </a:rPr>
              <a:t>Vaucheria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 err="1">
                <a:latin typeface="+mj-lt"/>
              </a:rPr>
              <a:t>sp</a:t>
            </a:r>
            <a:r>
              <a:rPr lang="it-IT" altLang="it-IT" sz="1600" dirty="0">
                <a:latin typeface="+mj-lt"/>
              </a:rPr>
              <a:t>.) e Briofite (</a:t>
            </a:r>
            <a:r>
              <a:rPr lang="it-IT" altLang="it-IT" sz="1600" i="1" dirty="0" err="1">
                <a:latin typeface="+mj-lt"/>
              </a:rPr>
              <a:t>Fontinalis</a:t>
            </a:r>
            <a:r>
              <a:rPr lang="it-IT" altLang="it-IT" sz="1600" i="1" dirty="0">
                <a:latin typeface="+mj-lt"/>
              </a:rPr>
              <a:t> </a:t>
            </a:r>
            <a:r>
              <a:rPr lang="it-IT" altLang="it-IT" sz="1600" i="1" dirty="0" err="1">
                <a:latin typeface="+mj-lt"/>
              </a:rPr>
              <a:t>antipyretica</a:t>
            </a:r>
            <a:r>
              <a:rPr lang="it-IT" altLang="it-IT" sz="1600" dirty="0">
                <a:latin typeface="+mj-lt"/>
              </a:rPr>
              <a:t>).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23</a:t>
            </a:fld>
            <a:endParaRPr lang="it-IT" dirty="0">
              <a:latin typeface="+mj-lt"/>
            </a:endParaRPr>
          </a:p>
        </p:txBody>
      </p:sp>
      <p:sp>
        <p:nvSpPr>
          <p:cNvPr id="16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l="18106" t="29329" r="23230" b="19485"/>
          <a:stretch/>
        </p:blipFill>
        <p:spPr>
          <a:xfrm>
            <a:off x="4940539" y="4397719"/>
            <a:ext cx="3960440" cy="1942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4929552" y="4488214"/>
            <a:ext cx="18646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  <a:cs typeface="Arial" charset="0"/>
              </a:rPr>
              <a:t>Torrente Cornappo – Nimis (UD)</a:t>
            </a:r>
          </a:p>
        </p:txBody>
      </p:sp>
      <p:sp>
        <p:nvSpPr>
          <p:cNvPr id="17" name="CasellaDiTesto 8"/>
          <p:cNvSpPr txBox="1">
            <a:spLocks noChangeArrowheads="1"/>
          </p:cNvSpPr>
          <p:nvPr/>
        </p:nvSpPr>
        <p:spPr bwMode="auto">
          <a:xfrm>
            <a:off x="7936507" y="6063629"/>
            <a:ext cx="9813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© Google 2021</a:t>
            </a:r>
          </a:p>
        </p:txBody>
      </p:sp>
      <p:sp>
        <p:nvSpPr>
          <p:cNvPr id="18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56990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5"/>
          <p:cNvSpPr txBox="1">
            <a:spLocks noChangeArrowheads="1"/>
          </p:cNvSpPr>
          <p:nvPr/>
        </p:nvSpPr>
        <p:spPr bwMode="auto">
          <a:xfrm>
            <a:off x="360000" y="1787332"/>
            <a:ext cx="7848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u="sng" dirty="0">
                <a:latin typeface="+mj-lt"/>
              </a:rPr>
              <a:t>HER 06</a:t>
            </a:r>
            <a:r>
              <a:rPr lang="it-IT" altLang="it-IT" sz="1600" dirty="0">
                <a:latin typeface="+mj-lt"/>
              </a:rPr>
              <a:t>: bassa pianura (a valle della fascia delle risorgive)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Caratteristiche: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- temperatura e portata costanti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apporto acqua costante e cospicuo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latin typeface="+mj-lt"/>
              </a:rPr>
              <a:t> sedimenti stabili (ghiaia, sabbia e limo-argilla)</a:t>
            </a:r>
          </a:p>
        </p:txBody>
      </p:sp>
      <p:sp>
        <p:nvSpPr>
          <p:cNvPr id="22531" name="Freccia in giù 6"/>
          <p:cNvSpPr>
            <a:spLocks noChangeArrowheads="1"/>
          </p:cNvSpPr>
          <p:nvPr/>
        </p:nvSpPr>
        <p:spPr bwMode="auto">
          <a:xfrm>
            <a:off x="1071563" y="3500438"/>
            <a:ext cx="366960" cy="458629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22533" name="CasellaDiTesto 9"/>
          <p:cNvSpPr txBox="1">
            <a:spLocks noChangeArrowheads="1"/>
          </p:cNvSpPr>
          <p:nvPr/>
        </p:nvSpPr>
        <p:spPr bwMode="auto">
          <a:xfrm>
            <a:off x="853257" y="4667652"/>
            <a:ext cx="32146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Comunità macrofitiche complesse e diversificate, costituite da un cospicuo numero di specie (principalmente Fanerogame) e caratterizzate da elevate coperture</a:t>
            </a:r>
          </a:p>
        </p:txBody>
      </p:sp>
      <p:pic>
        <p:nvPicPr>
          <p:cNvPr id="22534" name="Immagine 11" descr="Puroi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24" y="2909789"/>
            <a:ext cx="3786714" cy="2840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CasellaDiTesto 12"/>
          <p:cNvSpPr txBox="1">
            <a:spLocks noChangeArrowheads="1"/>
          </p:cNvSpPr>
          <p:nvPr/>
        </p:nvSpPr>
        <p:spPr bwMode="auto">
          <a:xfrm>
            <a:off x="5027819" y="5455268"/>
            <a:ext cx="16995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Roggia </a:t>
            </a:r>
            <a:r>
              <a:rPr lang="it-IT" altLang="it-IT" sz="1000" dirty="0" err="1">
                <a:solidFill>
                  <a:schemeClr val="bg1"/>
                </a:solidFill>
                <a:latin typeface="+mj-lt"/>
              </a:rPr>
              <a:t>Puroia</a:t>
            </a:r>
            <a:r>
              <a:rPr lang="it-IT" altLang="it-IT" sz="1000" dirty="0">
                <a:solidFill>
                  <a:schemeClr val="bg1"/>
                </a:solidFill>
                <a:latin typeface="+mj-lt"/>
              </a:rPr>
              <a:t> – Bertiolo (UD)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24</a:t>
            </a:fld>
            <a:endParaRPr lang="it-IT" dirty="0">
              <a:latin typeface="+mj-lt"/>
            </a:endParaRPr>
          </a:p>
        </p:txBody>
      </p:sp>
      <p:sp>
        <p:nvSpPr>
          <p:cNvPr id="12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3" name="Freccia in giù 8"/>
          <p:cNvSpPr>
            <a:spLocks noChangeArrowheads="1"/>
          </p:cNvSpPr>
          <p:nvPr/>
        </p:nvSpPr>
        <p:spPr bwMode="auto">
          <a:xfrm>
            <a:off x="2201441" y="3717032"/>
            <a:ext cx="714375" cy="4907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>
              <a:latin typeface="+mj-lt"/>
            </a:endParaRPr>
          </a:p>
        </p:txBody>
      </p:sp>
      <p:sp>
        <p:nvSpPr>
          <p:cNvPr id="14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520148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23554" name="CasellaDiTesto 4"/>
          <p:cNvSpPr txBox="1">
            <a:spLocks noChangeArrowheads="1"/>
          </p:cNvSpPr>
          <p:nvPr/>
        </p:nvSpPr>
        <p:spPr bwMode="auto">
          <a:xfrm>
            <a:off x="5076056" y="1417717"/>
            <a:ext cx="33575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Bonifica della Bassa Pianura Friulana </a:t>
            </a:r>
          </a:p>
        </p:txBody>
      </p:sp>
      <p:sp>
        <p:nvSpPr>
          <p:cNvPr id="23555" name="CasellaDiTesto 6"/>
          <p:cNvSpPr txBox="1">
            <a:spLocks noChangeArrowheads="1"/>
          </p:cNvSpPr>
          <p:nvPr/>
        </p:nvSpPr>
        <p:spPr bwMode="auto">
          <a:xfrm>
            <a:off x="360000" y="1331476"/>
            <a:ext cx="1850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u="sng" dirty="0">
                <a:latin typeface="+mj-lt"/>
              </a:rPr>
              <a:t>CONSIDERAZIONI</a:t>
            </a:r>
          </a:p>
        </p:txBody>
      </p:sp>
      <p:sp>
        <p:nvSpPr>
          <p:cNvPr id="23558" name="Rettangolo 6"/>
          <p:cNvSpPr>
            <a:spLocks noChangeArrowheads="1"/>
          </p:cNvSpPr>
          <p:nvPr/>
        </p:nvSpPr>
        <p:spPr bwMode="auto">
          <a:xfrm>
            <a:off x="4897461" y="2855838"/>
            <a:ext cx="4000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Rettificazione e canalizzazione delle rogge, scomparsa della fascia riparia e sfalcio periodico delle sponde e delle </a:t>
            </a:r>
            <a:r>
              <a:rPr lang="it-IT" altLang="it-IT" sz="1600" dirty="0" err="1">
                <a:latin typeface="+mj-lt"/>
              </a:rPr>
              <a:t>macrofite</a:t>
            </a:r>
            <a:r>
              <a:rPr lang="it-IT" altLang="it-IT" sz="1600" dirty="0">
                <a:latin typeface="+mj-lt"/>
              </a:rPr>
              <a:t> in alveo</a:t>
            </a:r>
          </a:p>
        </p:txBody>
      </p:sp>
      <p:sp>
        <p:nvSpPr>
          <p:cNvPr id="23559" name="CasellaDiTesto 10"/>
          <p:cNvSpPr txBox="1">
            <a:spLocks noChangeArrowheads="1"/>
          </p:cNvSpPr>
          <p:nvPr/>
        </p:nvSpPr>
        <p:spPr bwMode="auto">
          <a:xfrm>
            <a:off x="5076056" y="4221088"/>
            <a:ext cx="364331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La zona del bacino scolante della laguna di Grado e Marano è stata identificata come VULNERABILE DA NITRATI (ZVN)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i="1" dirty="0">
                <a:latin typeface="+mj-lt"/>
              </a:rPr>
              <a:t>Delibera della Giunta Regionale del Friuli Venezia Giulia n. 51 del 17/01/2020 </a:t>
            </a:r>
          </a:p>
        </p:txBody>
      </p:sp>
      <p:sp>
        <p:nvSpPr>
          <p:cNvPr id="23560" name="CasellaDiTesto 12"/>
          <p:cNvSpPr txBox="1">
            <a:spLocks noChangeArrowheads="1"/>
          </p:cNvSpPr>
          <p:nvPr/>
        </p:nvSpPr>
        <p:spPr bwMode="auto">
          <a:xfrm>
            <a:off x="5076056" y="5694347"/>
            <a:ext cx="3714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Le acque di falda riemergono con una concentrazione di N-NO</a:t>
            </a:r>
            <a:r>
              <a:rPr lang="it-IT" altLang="it-IT" sz="1600" baseline="-25000" dirty="0">
                <a:latin typeface="+mj-lt"/>
              </a:rPr>
              <a:t>3</a:t>
            </a:r>
            <a:r>
              <a:rPr lang="it-IT" altLang="it-IT" sz="1600" dirty="0">
                <a:latin typeface="+mj-lt"/>
              </a:rPr>
              <a:t> intorno a </a:t>
            </a:r>
            <a:r>
              <a:rPr lang="it-IT" altLang="it-IT" sz="1600" b="1" dirty="0">
                <a:latin typeface="+mj-lt"/>
              </a:rPr>
              <a:t>40 mg/l</a:t>
            </a:r>
            <a:r>
              <a:rPr lang="it-IT" altLang="it-IT" sz="1600" dirty="0">
                <a:latin typeface="+mj-lt"/>
              </a:rPr>
              <a:t>.</a:t>
            </a:r>
            <a:endParaRPr lang="it-IT" altLang="it-IT" sz="1600" b="1" dirty="0">
              <a:latin typeface="+mj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25</a:t>
            </a:fld>
            <a:endParaRPr lang="it-IT" dirty="0">
              <a:latin typeface="+mj-lt"/>
            </a:endParaRPr>
          </a:p>
        </p:txBody>
      </p:sp>
      <p:sp>
        <p:nvSpPr>
          <p:cNvPr id="13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4" name="Freccia in giù 8"/>
          <p:cNvSpPr>
            <a:spLocks noChangeArrowheads="1"/>
          </p:cNvSpPr>
          <p:nvPr/>
        </p:nvSpPr>
        <p:spPr bwMode="auto">
          <a:xfrm>
            <a:off x="6397649" y="2096156"/>
            <a:ext cx="714375" cy="4907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>
              <a:latin typeface="+mj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514" y="2136763"/>
            <a:ext cx="4059929" cy="37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4213540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24578" name="CasellaDiTesto 4"/>
          <p:cNvSpPr txBox="1">
            <a:spLocks noChangeArrowheads="1"/>
          </p:cNvSpPr>
          <p:nvPr/>
        </p:nvSpPr>
        <p:spPr bwMode="auto">
          <a:xfrm>
            <a:off x="360000" y="1362254"/>
            <a:ext cx="1346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+mj-lt"/>
              </a:rPr>
              <a:t>Un esempio…</a:t>
            </a:r>
          </a:p>
        </p:txBody>
      </p:sp>
      <p:pic>
        <p:nvPicPr>
          <p:cNvPr id="24579" name="Immagine 5" descr="P10002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1" y="1844824"/>
            <a:ext cx="4992589" cy="3744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CasellaDiTesto 6"/>
          <p:cNvSpPr txBox="1">
            <a:spLocks noChangeArrowheads="1"/>
          </p:cNvSpPr>
          <p:nvPr/>
        </p:nvSpPr>
        <p:spPr bwMode="auto">
          <a:xfrm>
            <a:off x="5677793" y="2560935"/>
            <a:ext cx="321468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800" dirty="0">
                <a:latin typeface="+mj-lt"/>
              </a:rPr>
              <a:t> comunità macrofitica costituita da poche specie (</a:t>
            </a:r>
            <a:r>
              <a:rPr lang="it-IT" altLang="it-IT" sz="1800" i="1" dirty="0" err="1">
                <a:latin typeface="+mj-lt"/>
              </a:rPr>
              <a:t>Potamogeton</a:t>
            </a:r>
            <a:r>
              <a:rPr lang="it-IT" altLang="it-IT" sz="1800" i="1" dirty="0">
                <a:latin typeface="+mj-lt"/>
              </a:rPr>
              <a:t> </a:t>
            </a:r>
            <a:r>
              <a:rPr lang="it-IT" altLang="it-IT" sz="1800" i="1" dirty="0" err="1">
                <a:latin typeface="+mj-lt"/>
              </a:rPr>
              <a:t>pectinatus</a:t>
            </a:r>
            <a:r>
              <a:rPr lang="it-IT" altLang="it-IT" sz="1800" i="1" dirty="0">
                <a:latin typeface="+mj-lt"/>
              </a:rPr>
              <a:t> </a:t>
            </a:r>
            <a:r>
              <a:rPr lang="it-IT" altLang="it-IT" sz="1800" dirty="0">
                <a:latin typeface="+mj-lt"/>
              </a:rPr>
              <a:t>e </a:t>
            </a:r>
            <a:r>
              <a:rPr lang="it-IT" altLang="it-IT" sz="1800" i="1" dirty="0" err="1">
                <a:latin typeface="+mj-lt"/>
              </a:rPr>
              <a:t>Schoenoplectus</a:t>
            </a:r>
            <a:r>
              <a:rPr lang="it-IT" altLang="it-IT" sz="1800" i="1" dirty="0">
                <a:latin typeface="+mj-lt"/>
              </a:rPr>
              <a:t> </a:t>
            </a:r>
            <a:r>
              <a:rPr lang="it-IT" altLang="it-IT" sz="1800" i="1" dirty="0" err="1">
                <a:latin typeface="+mj-lt"/>
              </a:rPr>
              <a:t>lacustris</a:t>
            </a:r>
            <a:r>
              <a:rPr lang="it-IT" altLang="it-IT" sz="1800" dirty="0">
                <a:latin typeface="+mj-lt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800" dirty="0">
                <a:latin typeface="+mj-lt"/>
              </a:rPr>
              <a:t> elevata copertura dovuta probabilmente all’apporto diffuso di nutrienti dall’esterno e alla mancanza di vegetazione riparia  </a:t>
            </a:r>
          </a:p>
        </p:txBody>
      </p:sp>
      <p:sp>
        <p:nvSpPr>
          <p:cNvPr id="24581" name="CasellaDiTesto 7"/>
          <p:cNvSpPr txBox="1">
            <a:spLocks noChangeArrowheads="1"/>
          </p:cNvSpPr>
          <p:nvPr/>
        </p:nvSpPr>
        <p:spPr bwMode="auto">
          <a:xfrm>
            <a:off x="2214563" y="5572125"/>
            <a:ext cx="33575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100" b="1" i="1">
                <a:solidFill>
                  <a:schemeClr val="bg1"/>
                </a:solidFill>
                <a:latin typeface="+mj-lt"/>
              </a:rPr>
              <a:t>Canale Miliana – Ariis di Rivignano  (UD)</a:t>
            </a:r>
          </a:p>
        </p:txBody>
      </p:sp>
      <p:sp>
        <p:nvSpPr>
          <p:cNvPr id="24582" name="Text Box 37"/>
          <p:cNvSpPr txBox="1">
            <a:spLocks noChangeArrowheads="1"/>
          </p:cNvSpPr>
          <p:nvPr/>
        </p:nvSpPr>
        <p:spPr bwMode="auto">
          <a:xfrm>
            <a:off x="179388" y="5641975"/>
            <a:ext cx="63373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+mj-lt"/>
              </a:rPr>
              <a:t>Alterazione scambi con il territorio circostante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+mj-lt"/>
              </a:rPr>
              <a:t>Diminuzione della funzionalità e del potere </a:t>
            </a:r>
            <a:r>
              <a:rPr lang="it-IT" altLang="it-IT" sz="1400" dirty="0" err="1">
                <a:latin typeface="+mj-lt"/>
              </a:rPr>
              <a:t>autodepurante</a:t>
            </a:r>
            <a:endParaRPr lang="it-IT" altLang="it-IT" sz="1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+mj-lt"/>
              </a:rPr>
              <a:t>Banalizzazione ambientale</a:t>
            </a:r>
          </a:p>
        </p:txBody>
      </p:sp>
      <p:sp>
        <p:nvSpPr>
          <p:cNvPr id="24583" name="CasellaDiTesto 18"/>
          <p:cNvSpPr txBox="1">
            <a:spLocks noChangeArrowheads="1"/>
          </p:cNvSpPr>
          <p:nvPr/>
        </p:nvSpPr>
        <p:spPr bwMode="auto">
          <a:xfrm>
            <a:off x="2795785" y="5257805"/>
            <a:ext cx="23118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  <a:latin typeface="+mj-lt"/>
              </a:rPr>
              <a:t>Canale Miliana – Rivignano Teor (UD)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26</a:t>
            </a:fld>
            <a:endParaRPr lang="it-IT" dirty="0">
              <a:latin typeface="+mj-lt"/>
            </a:endParaRPr>
          </a:p>
        </p:txBody>
      </p:sp>
      <p:sp>
        <p:nvSpPr>
          <p:cNvPr id="12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3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694799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asellaDiTesto 2"/>
          <p:cNvSpPr txBox="1">
            <a:spLocks noChangeArrowheads="1"/>
          </p:cNvSpPr>
          <p:nvPr/>
        </p:nvSpPr>
        <p:spPr bwMode="auto">
          <a:xfrm>
            <a:off x="395536" y="5956440"/>
            <a:ext cx="6347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u="sng" dirty="0">
                <a:solidFill>
                  <a:srgbClr val="005DA4"/>
                </a:solidFill>
                <a:latin typeface="+mj-lt"/>
              </a:rPr>
              <a:t>https://www.arpa.fvg.it/temi/temi/acqua/sezioni-principali/acque-interne/qualita-delle-acque/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27</a:t>
            </a:fld>
            <a:endParaRPr lang="it-IT" dirty="0">
              <a:latin typeface="+mj-lt"/>
            </a:endParaRPr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b="6082"/>
          <a:stretch/>
        </p:blipFill>
        <p:spPr>
          <a:xfrm>
            <a:off x="440190" y="1378785"/>
            <a:ext cx="8246610" cy="4354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691627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asellaDiTesto 2"/>
          <p:cNvSpPr txBox="1">
            <a:spLocks noChangeArrowheads="1"/>
          </p:cNvSpPr>
          <p:nvPr/>
        </p:nvSpPr>
        <p:spPr bwMode="auto">
          <a:xfrm>
            <a:off x="827088" y="5805264"/>
            <a:ext cx="676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i="1" dirty="0">
                <a:solidFill>
                  <a:schemeClr val="bg1"/>
                </a:solidFill>
                <a:latin typeface="+mj-lt"/>
              </a:rPr>
              <a:t>… e nel caso di corpi idrici lacustri?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28</a:t>
            </a:fld>
            <a:endParaRPr lang="it-IT" dirty="0">
              <a:latin typeface="+mj-lt"/>
            </a:endParaRPr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060266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asellaDiTesto 4"/>
          <p:cNvSpPr txBox="1">
            <a:spLocks noChangeArrowheads="1"/>
          </p:cNvSpPr>
          <p:nvPr/>
        </p:nvSpPr>
        <p:spPr bwMode="auto">
          <a:xfrm>
            <a:off x="857250" y="1362918"/>
            <a:ext cx="7612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+mj-lt"/>
              </a:rPr>
              <a:t>CAMPIONAMENTO DELLE MACROFITE ACQUATICHE NEI CORPI IDRICI LACUSTRI (</a:t>
            </a:r>
            <a:r>
              <a:rPr lang="it-IT" altLang="it-IT" sz="1600" b="1" dirty="0">
                <a:latin typeface="+mj-lt"/>
              </a:rPr>
              <a:t>EN 15460:2007; ISPRA, 111/2014</a:t>
            </a:r>
            <a:r>
              <a:rPr lang="it-IT" altLang="it-IT" sz="2200" b="1" dirty="0">
                <a:latin typeface="+mj-lt"/>
              </a:rPr>
              <a:t>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60000" y="2419126"/>
            <a:ext cx="8135937" cy="3662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latin typeface="+mj-lt"/>
              </a:rPr>
              <a:t>Campionamento dei 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LAGHI NATURALI </a:t>
            </a:r>
            <a:r>
              <a:rPr lang="it-IT" dirty="0">
                <a:latin typeface="+mj-lt"/>
              </a:rPr>
              <a:t>interessa differenti categorie di </a:t>
            </a:r>
            <a:r>
              <a:rPr lang="it-IT" dirty="0" err="1">
                <a:latin typeface="+mj-lt"/>
              </a:rPr>
              <a:t>macrofite</a:t>
            </a:r>
            <a:r>
              <a:rPr lang="it-IT" dirty="0">
                <a:latin typeface="+mj-lt"/>
              </a:rPr>
              <a:t> acquatiche (RADICATE SOMMERSE, RADICATE FLOTTANTI E NON RADICATE FLOTTANTI):</a:t>
            </a:r>
          </a:p>
          <a:p>
            <a:pPr>
              <a:defRPr/>
            </a:pPr>
            <a:endParaRPr lang="it-IT" dirty="0">
              <a:latin typeface="+mj-lt"/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2000" b="1" dirty="0">
                <a:solidFill>
                  <a:srgbClr val="008000"/>
                </a:solidFill>
                <a:latin typeface="+mj-lt"/>
              </a:rPr>
              <a:t>FANEROGAME</a:t>
            </a:r>
          </a:p>
          <a:p>
            <a:pPr marL="285750" indent="-285750">
              <a:buFontTx/>
              <a:buChar char="-"/>
              <a:defRPr/>
            </a:pPr>
            <a:endParaRPr lang="it-IT" sz="2000" b="1" dirty="0">
              <a:solidFill>
                <a:srgbClr val="008000"/>
              </a:solidFill>
              <a:latin typeface="+mj-lt"/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2000" b="1" dirty="0">
                <a:solidFill>
                  <a:srgbClr val="008000"/>
                </a:solidFill>
                <a:latin typeface="+mj-lt"/>
              </a:rPr>
              <a:t>MUSCHI</a:t>
            </a:r>
          </a:p>
          <a:p>
            <a:pPr marL="285750" indent="-285750">
              <a:buFontTx/>
              <a:buChar char="-"/>
              <a:defRPr/>
            </a:pPr>
            <a:endParaRPr lang="it-IT" sz="2000" b="1" dirty="0">
              <a:solidFill>
                <a:srgbClr val="008000"/>
              </a:solidFill>
              <a:latin typeface="+mj-lt"/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2000" b="1" dirty="0">
                <a:solidFill>
                  <a:srgbClr val="008000"/>
                </a:solidFill>
                <a:latin typeface="+mj-lt"/>
              </a:rPr>
              <a:t>FELCI</a:t>
            </a:r>
          </a:p>
          <a:p>
            <a:pPr marL="285750" indent="-285750">
              <a:buFontTx/>
              <a:buChar char="-"/>
              <a:defRPr/>
            </a:pPr>
            <a:endParaRPr lang="it-IT" sz="2000" b="1" dirty="0">
              <a:solidFill>
                <a:srgbClr val="008000"/>
              </a:solidFill>
              <a:latin typeface="+mj-lt"/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2000" b="1" dirty="0">
                <a:solidFill>
                  <a:srgbClr val="008000"/>
                </a:solidFill>
                <a:latin typeface="+mj-lt"/>
              </a:rPr>
              <a:t>MACROALGHE SESSILI</a:t>
            </a:r>
          </a:p>
          <a:p>
            <a:pPr>
              <a:defRPr/>
            </a:pPr>
            <a:endParaRPr lang="it-IT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7893" name="CasellaDiTesto 9"/>
          <p:cNvSpPr txBox="1">
            <a:spLocks noChangeArrowheads="1"/>
          </p:cNvSpPr>
          <p:nvPr/>
        </p:nvSpPr>
        <p:spPr bwMode="auto">
          <a:xfrm>
            <a:off x="1790700" y="5876925"/>
            <a:ext cx="56891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u="sng" dirty="0">
                <a:latin typeface="+mj-lt"/>
              </a:rPr>
              <a:t>1 CAMPIONAMENTO/ANNO (estivo) - D.M. 260/2010</a:t>
            </a: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33</a:t>
            </a:r>
          </a:p>
        </p:txBody>
      </p:sp>
      <p:sp>
        <p:nvSpPr>
          <p:cNvPr id="7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15055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4099" name="CasellaDiTesto 2"/>
          <p:cNvSpPr txBox="1">
            <a:spLocks noChangeArrowheads="1"/>
          </p:cNvSpPr>
          <p:nvPr/>
        </p:nvSpPr>
        <p:spPr bwMode="auto">
          <a:xfrm>
            <a:off x="250825" y="1198587"/>
            <a:ext cx="17287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u="sng" dirty="0">
                <a:latin typeface="+mj-lt"/>
              </a:rPr>
              <a:t>Alghe</a:t>
            </a:r>
            <a:r>
              <a:rPr lang="it-IT" altLang="it-IT" sz="2200" b="1" dirty="0">
                <a:latin typeface="+mj-lt"/>
              </a:rPr>
              <a:t>. </a:t>
            </a:r>
          </a:p>
        </p:txBody>
      </p:sp>
      <p:sp>
        <p:nvSpPr>
          <p:cNvPr id="4100" name="CasellaDiTesto 5"/>
          <p:cNvSpPr txBox="1">
            <a:spLocks noChangeArrowheads="1"/>
          </p:cNvSpPr>
          <p:nvPr/>
        </p:nvSpPr>
        <p:spPr bwMode="auto">
          <a:xfrm>
            <a:off x="323850" y="1650286"/>
            <a:ext cx="1519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CYANOPHYCEAE</a:t>
            </a:r>
          </a:p>
        </p:txBody>
      </p:sp>
      <p:sp>
        <p:nvSpPr>
          <p:cNvPr id="4101" name="CasellaDiTesto 6"/>
          <p:cNvSpPr txBox="1">
            <a:spLocks noChangeArrowheads="1"/>
          </p:cNvSpPr>
          <p:nvPr/>
        </p:nvSpPr>
        <p:spPr bwMode="auto">
          <a:xfrm>
            <a:off x="2483768" y="1663335"/>
            <a:ext cx="17858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RHODOPHYCEAE</a:t>
            </a:r>
          </a:p>
        </p:txBody>
      </p:sp>
      <p:sp>
        <p:nvSpPr>
          <p:cNvPr id="4102" name="CasellaDiTesto 7"/>
          <p:cNvSpPr txBox="1">
            <a:spLocks noChangeArrowheads="1"/>
          </p:cNvSpPr>
          <p:nvPr/>
        </p:nvSpPr>
        <p:spPr bwMode="auto">
          <a:xfrm>
            <a:off x="355124" y="3810526"/>
            <a:ext cx="1640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CHLOROPHYCEAE</a:t>
            </a:r>
          </a:p>
        </p:txBody>
      </p:sp>
      <p:sp>
        <p:nvSpPr>
          <p:cNvPr id="4103" name="CasellaDiTesto 8"/>
          <p:cNvSpPr txBox="1">
            <a:spLocks noChangeArrowheads="1"/>
          </p:cNvSpPr>
          <p:nvPr/>
        </p:nvSpPr>
        <p:spPr bwMode="auto">
          <a:xfrm>
            <a:off x="6662125" y="1432822"/>
            <a:ext cx="16601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XANTHOPHYCEAE</a:t>
            </a:r>
          </a:p>
        </p:txBody>
      </p:sp>
      <p:pic>
        <p:nvPicPr>
          <p:cNvPr id="4104" name="Picture 2" descr="Risultati immagini per phormi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62" y="2409322"/>
            <a:ext cx="1354508" cy="1019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4" descr="Risultati immagini per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09947"/>
            <a:ext cx="1360838" cy="1050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8" descr="Risultati immagini per audouine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96" y="1650286"/>
            <a:ext cx="1141478" cy="1345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0" descr="Risultati immagini per vaucher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98" y="1819563"/>
            <a:ext cx="1718438" cy="11359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6" descr="Risultati immagini per batrachosperm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11" y="2135043"/>
            <a:ext cx="1308955" cy="9815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2" descr="Risultati immagini per cladopho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59" y="4515015"/>
            <a:ext cx="1608747" cy="10188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isultati immagini per spirogy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1" y="4325008"/>
            <a:ext cx="1600078" cy="1075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6" descr="Risultati immagini per zygnem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0" y="5395407"/>
            <a:ext cx="1563388" cy="1129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3</a:t>
            </a:r>
          </a:p>
        </p:txBody>
      </p:sp>
      <p:sp>
        <p:nvSpPr>
          <p:cNvPr id="17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20" name="CasellaDiTesto 2"/>
          <p:cNvSpPr txBox="1">
            <a:spLocks noChangeArrowheads="1"/>
          </p:cNvSpPr>
          <p:nvPr/>
        </p:nvSpPr>
        <p:spPr bwMode="auto">
          <a:xfrm>
            <a:off x="7381304" y="6165304"/>
            <a:ext cx="172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u="sng" dirty="0">
                <a:latin typeface="+mj-lt"/>
              </a:rPr>
              <a:t>Briofite</a:t>
            </a:r>
            <a:r>
              <a:rPr lang="it-IT" altLang="it-IT" sz="2200" b="1" dirty="0">
                <a:latin typeface="+mj-lt"/>
              </a:rPr>
              <a:t>. </a:t>
            </a:r>
          </a:p>
        </p:txBody>
      </p:sp>
      <p:pic>
        <p:nvPicPr>
          <p:cNvPr id="21" name="Picture 4" descr="Risultati immagini per fontinalis antipyretic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74" y="3422952"/>
            <a:ext cx="1860850" cy="1395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i immagini per pedinophyllum interrupt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46" y="4745046"/>
            <a:ext cx="2021842" cy="13500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diritto 2"/>
          <p:cNvCxnSpPr/>
          <p:nvPr/>
        </p:nvCxnSpPr>
        <p:spPr>
          <a:xfrm>
            <a:off x="4139952" y="3212976"/>
            <a:ext cx="4824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/>
          <p:cNvCxnSpPr/>
          <p:nvPr/>
        </p:nvCxnSpPr>
        <p:spPr>
          <a:xfrm>
            <a:off x="4139952" y="3284984"/>
            <a:ext cx="0" cy="3240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8"/>
          <p:cNvSpPr txBox="1">
            <a:spLocks noChangeArrowheads="1"/>
          </p:cNvSpPr>
          <p:nvPr/>
        </p:nvSpPr>
        <p:spPr bwMode="auto">
          <a:xfrm>
            <a:off x="6300192" y="3882534"/>
            <a:ext cx="1296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MUSCHI</a:t>
            </a:r>
          </a:p>
        </p:txBody>
      </p:sp>
      <p:sp>
        <p:nvSpPr>
          <p:cNvPr id="28" name="CasellaDiTesto 8"/>
          <p:cNvSpPr txBox="1">
            <a:spLocks noChangeArrowheads="1"/>
          </p:cNvSpPr>
          <p:nvPr/>
        </p:nvSpPr>
        <p:spPr bwMode="auto">
          <a:xfrm>
            <a:off x="5796136" y="5301208"/>
            <a:ext cx="11465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EPATICHE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sp>
        <p:nvSpPr>
          <p:cNvPr id="29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878254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0000" y="1613024"/>
            <a:ext cx="7645363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latin typeface="+mj-lt"/>
              </a:rPr>
              <a:t>QUATTRO FASI DEL CAMPIONAMENTO:</a:t>
            </a:r>
          </a:p>
          <a:p>
            <a:pPr>
              <a:defRPr/>
            </a:pPr>
            <a:endParaRPr lang="it-IT" dirty="0">
              <a:latin typeface="+mj-lt"/>
            </a:endParaRPr>
          </a:p>
          <a:p>
            <a:pPr>
              <a:defRPr/>
            </a:pPr>
            <a:endParaRPr lang="it-IT" dirty="0">
              <a:latin typeface="+mj-lt"/>
            </a:endParaRPr>
          </a:p>
          <a:p>
            <a:pPr>
              <a:defRPr/>
            </a:pPr>
            <a:r>
              <a:rPr lang="it-IT" dirty="0">
                <a:latin typeface="+mj-lt"/>
              </a:rPr>
              <a:t>I.   Indagine presso frequentatori e fruitori del lago/invaso e ricerca bibliografica</a:t>
            </a:r>
          </a:p>
          <a:p>
            <a:pPr marL="342900" indent="-342900">
              <a:buFontTx/>
              <a:buAutoNum type="romanUcPeriod"/>
              <a:defRPr/>
            </a:pPr>
            <a:endParaRPr lang="it-IT" dirty="0">
              <a:latin typeface="+mj-lt"/>
            </a:endParaRPr>
          </a:p>
          <a:p>
            <a:pPr marL="342900" indent="-342900">
              <a:buFontTx/>
              <a:buAutoNum type="romanUcPeriod"/>
              <a:defRPr/>
            </a:pPr>
            <a:endParaRPr lang="it-IT" dirty="0">
              <a:latin typeface="+mj-lt"/>
            </a:endParaRPr>
          </a:p>
          <a:p>
            <a:pPr>
              <a:defRPr/>
            </a:pPr>
            <a:r>
              <a:rPr lang="it-IT" dirty="0">
                <a:latin typeface="+mj-lt"/>
              </a:rPr>
              <a:t>II.   Ispezioni per verificare fase I e individuare il </a:t>
            </a:r>
            <a:r>
              <a:rPr lang="it-IT" b="1" dirty="0">
                <a:solidFill>
                  <a:srgbClr val="FF6600"/>
                </a:solidFill>
                <a:latin typeface="+mj-lt"/>
              </a:rPr>
              <a:t>SITO</a:t>
            </a:r>
            <a:r>
              <a:rPr lang="it-IT" dirty="0">
                <a:latin typeface="+mj-lt"/>
              </a:rPr>
              <a:t> (margini rilevati con GPS)</a:t>
            </a:r>
          </a:p>
        </p:txBody>
      </p:sp>
      <p:sp>
        <p:nvSpPr>
          <p:cNvPr id="38916" name="CasellaDiTesto 3"/>
          <p:cNvSpPr txBox="1">
            <a:spLocks noChangeArrowheads="1"/>
          </p:cNvSpPr>
          <p:nvPr/>
        </p:nvSpPr>
        <p:spPr bwMode="auto">
          <a:xfrm>
            <a:off x="684213" y="4182179"/>
            <a:ext cx="7632700" cy="830997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>
                <a:solidFill>
                  <a:srgbClr val="008000"/>
                </a:solidFill>
                <a:latin typeface="+mj-lt"/>
              </a:rPr>
              <a:t>Sito</a:t>
            </a:r>
            <a:r>
              <a:rPr lang="it-IT" altLang="it-IT" sz="1600">
                <a:latin typeface="+mj-lt"/>
              </a:rPr>
              <a:t>: porzione continua di riva, di ampiezza variabile, al cui interno è individuabile una comunità macrofitica omogenea in termini di composizione specifica e che si estende fino ad una profondità costante</a:t>
            </a:r>
          </a:p>
        </p:txBody>
      </p:sp>
      <p:sp>
        <p:nvSpPr>
          <p:cNvPr id="38917" name="CasellaDiTesto 4"/>
          <p:cNvSpPr txBox="1">
            <a:spLocks noChangeArrowheads="1"/>
          </p:cNvSpPr>
          <p:nvPr/>
        </p:nvSpPr>
        <p:spPr bwMode="auto">
          <a:xfrm>
            <a:off x="360000" y="566320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III.   Descrizione delle caratteristiche del sito (presenza di darsene, moli, porti, uso del suolo, segnalazione dell’asportazione periodica di piante, …)</a:t>
            </a:r>
          </a:p>
        </p:txBody>
      </p:sp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34</a:t>
            </a:r>
          </a:p>
        </p:txBody>
      </p:sp>
      <p:sp>
        <p:nvSpPr>
          <p:cNvPr id="7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834327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asellaDiTesto 2"/>
          <p:cNvSpPr txBox="1">
            <a:spLocks noChangeArrowheads="1"/>
          </p:cNvSpPr>
          <p:nvPr/>
        </p:nvSpPr>
        <p:spPr bwMode="auto">
          <a:xfrm>
            <a:off x="360000" y="1486744"/>
            <a:ext cx="802842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IV.   In ogni sito va individuato un </a:t>
            </a:r>
            <a:r>
              <a:rPr lang="it-IT" altLang="it-IT" sz="1800" b="1" dirty="0">
                <a:solidFill>
                  <a:srgbClr val="FF6600"/>
                </a:solidFill>
                <a:latin typeface="+mj-lt"/>
              </a:rPr>
              <a:t>TRANSETTO</a:t>
            </a:r>
            <a:r>
              <a:rPr lang="it-IT" altLang="it-IT" sz="1800" dirty="0">
                <a:latin typeface="+mj-lt"/>
              </a:rPr>
              <a:t>, in una zona rappresentativa e ortogonale alla riva, e i margini vanno rilevati con GPS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264622" cy="3839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35</a:t>
            </a:r>
          </a:p>
        </p:txBody>
      </p:sp>
      <p:sp>
        <p:nvSpPr>
          <p:cNvPr id="6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468378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asellaDiTesto 2"/>
          <p:cNvSpPr txBox="1">
            <a:spLocks noChangeArrowheads="1"/>
          </p:cNvSpPr>
          <p:nvPr/>
        </p:nvSpPr>
        <p:spPr bwMode="auto">
          <a:xfrm>
            <a:off x="360000" y="1310977"/>
            <a:ext cx="25642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u="sng" dirty="0">
                <a:latin typeface="+mj-lt"/>
              </a:rPr>
              <a:t>Ispezione del transetto</a:t>
            </a:r>
            <a:endParaRPr lang="it-IT" altLang="it-IT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+mj-lt"/>
            </a:endParaRPr>
          </a:p>
        </p:txBody>
      </p:sp>
      <p:sp>
        <p:nvSpPr>
          <p:cNvPr id="40964" name="CasellaDiTesto 3"/>
          <p:cNvSpPr txBox="1">
            <a:spLocks noChangeArrowheads="1"/>
          </p:cNvSpPr>
          <p:nvPr/>
        </p:nvSpPr>
        <p:spPr bwMode="auto">
          <a:xfrm>
            <a:off x="683569" y="2093947"/>
            <a:ext cx="7633344" cy="83099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>
                <a:solidFill>
                  <a:srgbClr val="008000"/>
                </a:solidFill>
                <a:latin typeface="+mj-lt"/>
              </a:rPr>
              <a:t>Intervallo di profondità</a:t>
            </a:r>
            <a:r>
              <a:rPr lang="it-IT" altLang="it-IT" sz="1600" dirty="0">
                <a:latin typeface="+mj-lt"/>
              </a:rPr>
              <a:t>: porzione di transetto compreso tra la profondità x e la profondità x+1 metro entro il quale si effettua l’osservazione e il campionamento. Al suo interno si individuano 4 punti di osservazione o campionamento.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0000" y="3125192"/>
            <a:ext cx="76327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latin typeface="+mj-lt"/>
              </a:rPr>
              <a:t>In ogni intervallo di profondità è necessario:</a:t>
            </a:r>
          </a:p>
          <a:p>
            <a:pPr>
              <a:defRPr/>
            </a:pPr>
            <a:endParaRPr lang="it-IT" dirty="0">
              <a:latin typeface="+mj-lt"/>
            </a:endParaRPr>
          </a:p>
          <a:p>
            <a:pPr marL="285750" indent="-285750">
              <a:buFontTx/>
              <a:buChar char="-"/>
              <a:defRPr/>
            </a:pPr>
            <a:r>
              <a:rPr lang="it-IT" dirty="0">
                <a:latin typeface="+mj-lt"/>
              </a:rPr>
              <a:t>Misurare la profondità</a:t>
            </a:r>
          </a:p>
          <a:p>
            <a:pPr marL="285750" indent="-285750">
              <a:buFontTx/>
              <a:buChar char="-"/>
              <a:defRPr/>
            </a:pPr>
            <a:r>
              <a:rPr lang="it-IT" dirty="0">
                <a:latin typeface="+mj-lt"/>
              </a:rPr>
              <a:t>Rilevare le coordinate geografiche</a:t>
            </a:r>
          </a:p>
          <a:p>
            <a:pPr marL="285750" indent="-285750">
              <a:buFontTx/>
              <a:buChar char="-"/>
              <a:defRPr/>
            </a:pPr>
            <a:r>
              <a:rPr lang="it-IT" dirty="0">
                <a:latin typeface="+mj-lt"/>
              </a:rPr>
              <a:t>Determinare tipologia del fondale</a:t>
            </a:r>
          </a:p>
          <a:p>
            <a:pPr marL="285750" indent="-285750">
              <a:buFontTx/>
              <a:buChar char="-"/>
              <a:defRPr/>
            </a:pPr>
            <a:r>
              <a:rPr lang="it-IT" dirty="0">
                <a:latin typeface="+mj-lt"/>
              </a:rPr>
              <a:t>Effettuare 4 lanci con un rastrello/rampino (2 a prua e 2 a poppa della barca), segnando i </a:t>
            </a:r>
            <a:r>
              <a:rPr lang="it-IT" dirty="0" err="1">
                <a:latin typeface="+mj-lt"/>
              </a:rPr>
              <a:t>taxa</a:t>
            </a:r>
            <a:r>
              <a:rPr lang="it-IT" dirty="0">
                <a:latin typeface="+mj-lt"/>
              </a:rPr>
              <a:t> rilevati e la loro abbondanza (scala di </a:t>
            </a:r>
            <a:r>
              <a:rPr lang="it-IT" dirty="0" err="1">
                <a:latin typeface="+mj-lt"/>
              </a:rPr>
              <a:t>Kohler</a:t>
            </a:r>
            <a:r>
              <a:rPr lang="it-IT" dirty="0">
                <a:latin typeface="+mj-lt"/>
              </a:rPr>
              <a:t>) </a:t>
            </a:r>
          </a:p>
        </p:txBody>
      </p:sp>
      <p:sp>
        <p:nvSpPr>
          <p:cNvPr id="40966" name="CasellaDiTesto 5"/>
          <p:cNvSpPr txBox="1">
            <a:spLocks noChangeArrowheads="1"/>
          </p:cNvSpPr>
          <p:nvPr/>
        </p:nvSpPr>
        <p:spPr bwMode="auto">
          <a:xfrm>
            <a:off x="1042988" y="5529287"/>
            <a:ext cx="7273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u="sng" dirty="0">
                <a:solidFill>
                  <a:srgbClr val="FF9933"/>
                </a:solidFill>
                <a:latin typeface="+mj-lt"/>
              </a:rPr>
              <a:t>Ispezione viene conclusa quando </a:t>
            </a:r>
            <a:r>
              <a:rPr lang="it-IT" altLang="it-IT" sz="2000" b="1" u="sng" dirty="0" err="1">
                <a:solidFill>
                  <a:srgbClr val="FF9933"/>
                </a:solidFill>
                <a:latin typeface="+mj-lt"/>
              </a:rPr>
              <a:t>macrofite</a:t>
            </a:r>
            <a:r>
              <a:rPr lang="it-IT" altLang="it-IT" sz="2000" b="1" u="sng" dirty="0">
                <a:solidFill>
                  <a:srgbClr val="FF9933"/>
                </a:solidFill>
                <a:latin typeface="+mj-lt"/>
              </a:rPr>
              <a:t> non sono più rilevate in due intervalli di profondità consecutivi</a:t>
            </a:r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36</a:t>
            </a:r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2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365104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4" descr="C:\Users\elisazanut\Documents\ARPA\foto_macrof_laghi\Foto_transetti_campionamenti\Lago_Ragogna\04_08_11\Transetto2_Najeto\P1020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6404"/>
            <a:ext cx="4122489" cy="4812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96533"/>
            <a:ext cx="5631812" cy="5292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37</a:t>
            </a:r>
          </a:p>
        </p:txBody>
      </p:sp>
      <p:sp>
        <p:nvSpPr>
          <p:cNvPr id="6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487543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/>
        </p:nvSpPr>
        <p:spPr bwMode="auto">
          <a:xfrm>
            <a:off x="360000" y="1475492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…. </a:t>
            </a:r>
            <a:r>
              <a:rPr lang="it-IT" altLang="it-IT" sz="1800" u="sng" dirty="0">
                <a:latin typeface="+mj-lt"/>
              </a:rPr>
              <a:t>Primi studi sulle </a:t>
            </a:r>
            <a:r>
              <a:rPr lang="it-IT" altLang="it-IT" sz="1800" u="sng" dirty="0" err="1">
                <a:latin typeface="+mj-lt"/>
              </a:rPr>
              <a:t>macrofite</a:t>
            </a:r>
            <a:r>
              <a:rPr lang="it-IT" altLang="it-IT" sz="1800" u="sng" dirty="0">
                <a:latin typeface="+mj-lt"/>
              </a:rPr>
              <a:t> acquatiche lacustri effettuati in Nord Europa (anni Sessanta)</a:t>
            </a:r>
            <a:r>
              <a:rPr lang="it-IT" altLang="it-IT" sz="1800" dirty="0">
                <a:latin typeface="+mj-lt"/>
              </a:rPr>
              <a:t>:</a:t>
            </a:r>
          </a:p>
        </p:txBody>
      </p:sp>
      <p:sp>
        <p:nvSpPr>
          <p:cNvPr id="27651" name="CasellaDiTesto 2"/>
          <p:cNvSpPr txBox="1">
            <a:spLocks noChangeArrowheads="1"/>
          </p:cNvSpPr>
          <p:nvPr/>
        </p:nvSpPr>
        <p:spPr bwMode="auto">
          <a:xfrm>
            <a:off x="360000" y="2238698"/>
            <a:ext cx="8137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1600" dirty="0">
                <a:latin typeface="+mj-lt"/>
              </a:rPr>
              <a:t>- Variazioni della composizione e abbondanza delle comunità in base alle caratteristiche </a:t>
            </a:r>
            <a:r>
              <a:rPr lang="it-IT" altLang="it-IT" sz="1600" dirty="0" err="1">
                <a:latin typeface="+mj-lt"/>
              </a:rPr>
              <a:t>idrochimiche</a:t>
            </a:r>
            <a:r>
              <a:rPr lang="it-IT" altLang="it-IT" sz="1600" dirty="0">
                <a:latin typeface="+mj-lt"/>
              </a:rPr>
              <a:t> delle acque (conducibilità, </a:t>
            </a:r>
            <a:r>
              <a:rPr lang="it-IT" altLang="it-IT" sz="1600" dirty="0" err="1">
                <a:latin typeface="+mj-lt"/>
              </a:rPr>
              <a:t>pH</a:t>
            </a:r>
            <a:r>
              <a:rPr lang="it-IT" altLang="it-IT" sz="1600" dirty="0">
                <a:latin typeface="+mj-lt"/>
              </a:rPr>
              <a:t>, alcalinità, profondità e trasparenza): laghi a </a:t>
            </a:r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BASSA</a:t>
            </a:r>
            <a:r>
              <a:rPr lang="it-IT" altLang="it-IT" sz="1600" dirty="0">
                <a:latin typeface="+mj-lt"/>
              </a:rPr>
              <a:t> ed </a:t>
            </a:r>
            <a:r>
              <a:rPr lang="it-IT" altLang="it-IT" sz="1600" dirty="0">
                <a:solidFill>
                  <a:srgbClr val="008000"/>
                </a:solidFill>
                <a:latin typeface="+mj-lt"/>
              </a:rPr>
              <a:t>ELEVATA ALCALINITÀ</a:t>
            </a:r>
          </a:p>
        </p:txBody>
      </p:sp>
      <p:sp>
        <p:nvSpPr>
          <p:cNvPr id="27652" name="CasellaDiTesto 5"/>
          <p:cNvSpPr txBox="1">
            <a:spLocks noChangeArrowheads="1"/>
          </p:cNvSpPr>
          <p:nvPr/>
        </p:nvSpPr>
        <p:spPr bwMode="auto">
          <a:xfrm>
            <a:off x="360000" y="3212976"/>
            <a:ext cx="8137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- Modello di distribuzione a differenti scale: tramite analisi composizione e abbondanza </a:t>
            </a:r>
            <a:r>
              <a:rPr lang="it-IT" altLang="it-IT" sz="1600" dirty="0" err="1">
                <a:latin typeface="+mj-lt"/>
              </a:rPr>
              <a:t>macrofite</a:t>
            </a:r>
            <a:r>
              <a:rPr lang="it-IT" altLang="it-IT" sz="1600" dirty="0">
                <a:latin typeface="+mj-lt"/>
              </a:rPr>
              <a:t> si ha un quadro di molti parametri ambientali (analisi bacino e fenomeni di origine antropica)</a:t>
            </a:r>
          </a:p>
        </p:txBody>
      </p:sp>
      <p:grpSp>
        <p:nvGrpSpPr>
          <p:cNvPr id="27653" name="Gruppo 7"/>
          <p:cNvGrpSpPr>
            <a:grpSpLocks/>
          </p:cNvGrpSpPr>
          <p:nvPr/>
        </p:nvGrpSpPr>
        <p:grpSpPr bwMode="auto">
          <a:xfrm>
            <a:off x="838200" y="4077072"/>
            <a:ext cx="7467600" cy="2293938"/>
            <a:chOff x="838200" y="4077072"/>
            <a:chExt cx="7467600" cy="2293223"/>
          </a:xfrm>
        </p:grpSpPr>
        <p:pic>
          <p:nvPicPr>
            <p:cNvPr id="276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77072"/>
              <a:ext cx="7467600" cy="218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5" name="CasellaDiTesto 6"/>
            <p:cNvSpPr txBox="1">
              <a:spLocks noChangeArrowheads="1"/>
            </p:cNvSpPr>
            <p:nvPr/>
          </p:nvSpPr>
          <p:spPr bwMode="auto">
            <a:xfrm>
              <a:off x="1187624" y="6093296"/>
              <a:ext cx="18340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latin typeface="+mj-lt"/>
                </a:rPr>
                <a:t>Lacoul &amp; Freedman (2006)</a:t>
              </a:r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34</a:t>
            </a:fld>
            <a:endParaRPr lang="it-IT" dirty="0">
              <a:latin typeface="+mj-lt"/>
            </a:endParaRPr>
          </a:p>
        </p:txBody>
      </p:sp>
      <p:sp>
        <p:nvSpPr>
          <p:cNvPr id="12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3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70505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asellaDiTesto 2"/>
          <p:cNvSpPr txBox="1">
            <a:spLocks noChangeArrowheads="1"/>
          </p:cNvSpPr>
          <p:nvPr/>
        </p:nvSpPr>
        <p:spPr bwMode="auto">
          <a:xfrm>
            <a:off x="1763688" y="1557953"/>
            <a:ext cx="59995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+mj-lt"/>
              </a:rPr>
              <a:t>INDICE </a:t>
            </a:r>
            <a:r>
              <a:rPr lang="it-IT" altLang="it-IT" sz="2200" b="1" dirty="0" err="1">
                <a:latin typeface="+mj-lt"/>
              </a:rPr>
              <a:t>MacroIMMI</a:t>
            </a:r>
            <a:r>
              <a:rPr lang="it-IT" altLang="it-IT" sz="2200" b="1" dirty="0">
                <a:latin typeface="+mj-lt"/>
              </a:rPr>
              <a:t> (ISE-CNR, </a:t>
            </a:r>
            <a:r>
              <a:rPr lang="it-IT" altLang="it-IT" sz="2200" b="1" dirty="0" err="1">
                <a:latin typeface="+mj-lt"/>
              </a:rPr>
              <a:t>agg</a:t>
            </a:r>
            <a:r>
              <a:rPr lang="it-IT" altLang="it-IT" sz="2200" b="1" dirty="0">
                <a:latin typeface="+mj-lt"/>
              </a:rPr>
              <a:t>. 2014)</a:t>
            </a:r>
          </a:p>
        </p:txBody>
      </p:sp>
      <p:sp>
        <p:nvSpPr>
          <p:cNvPr id="60420" name="CasellaDiTesto 3"/>
          <p:cNvSpPr txBox="1">
            <a:spLocks noChangeArrowheads="1"/>
          </p:cNvSpPr>
          <p:nvPr/>
        </p:nvSpPr>
        <p:spPr bwMode="auto">
          <a:xfrm>
            <a:off x="360000" y="2303001"/>
            <a:ext cx="78838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it-IT" altLang="it-IT" sz="1600" dirty="0">
                <a:latin typeface="+mj-lt"/>
              </a:rPr>
              <a:t>È un indice </a:t>
            </a:r>
            <a:r>
              <a:rPr lang="it-IT" altLang="it-IT" sz="1600" dirty="0" err="1">
                <a:latin typeface="+mj-lt"/>
              </a:rPr>
              <a:t>multimetrico</a:t>
            </a:r>
            <a:r>
              <a:rPr lang="it-IT" altLang="it-IT" sz="1600" dirty="0">
                <a:latin typeface="+mj-lt"/>
              </a:rPr>
              <a:t>, applicabile nei laghi naturali</a:t>
            </a:r>
          </a:p>
          <a:p>
            <a:pPr eaLnBrk="1" hangingPunct="1">
              <a:buFontTx/>
              <a:buChar char="-"/>
              <a:defRPr/>
            </a:pPr>
            <a:endParaRPr lang="it-IT" altLang="it-IT" sz="1600" dirty="0">
              <a:latin typeface="+mj-lt"/>
            </a:endParaRPr>
          </a:p>
          <a:p>
            <a:pPr eaLnBrk="1" hangingPunct="1">
              <a:buFontTx/>
              <a:buChar char="-"/>
              <a:defRPr/>
            </a:pPr>
            <a:r>
              <a:rPr lang="it-IT" altLang="it-IT" sz="1600" dirty="0">
                <a:latin typeface="+mj-lt"/>
              </a:rPr>
              <a:t>Considera l’abbondanza di un dato </a:t>
            </a:r>
            <a:r>
              <a:rPr lang="it-IT" altLang="it-IT" sz="1600" dirty="0" err="1">
                <a:latin typeface="+mj-lt"/>
              </a:rPr>
              <a:t>taxon</a:t>
            </a:r>
            <a:r>
              <a:rPr lang="it-IT" altLang="it-IT" sz="1600" dirty="0">
                <a:latin typeface="+mj-lt"/>
              </a:rPr>
              <a:t>, il suo valore trofico </a:t>
            </a:r>
            <a:r>
              <a:rPr lang="it-IT" altLang="it-IT" sz="1600" dirty="0" err="1">
                <a:latin typeface="+mj-lt"/>
              </a:rPr>
              <a:t>v</a:t>
            </a:r>
            <a:r>
              <a:rPr lang="it-IT" altLang="it-IT" sz="1600" baseline="-25000" dirty="0" err="1">
                <a:latin typeface="+mj-lt"/>
              </a:rPr>
              <a:t>k</a:t>
            </a:r>
            <a:r>
              <a:rPr lang="it-IT" altLang="it-IT" sz="1600" dirty="0">
                <a:latin typeface="+mj-lt"/>
              </a:rPr>
              <a:t> (stabilito dal metodo) e la massima profondità di colonizzazione</a:t>
            </a:r>
          </a:p>
          <a:p>
            <a:pPr eaLnBrk="1" hangingPunct="1">
              <a:buFontTx/>
              <a:buChar char="-"/>
              <a:defRPr/>
            </a:pPr>
            <a:endParaRPr lang="it-IT" altLang="it-IT" sz="1600" dirty="0">
              <a:latin typeface="+mj-lt"/>
            </a:endParaRPr>
          </a:p>
          <a:p>
            <a:pPr eaLnBrk="1" hangingPunct="1">
              <a:buFontTx/>
              <a:buChar char="-"/>
              <a:defRPr/>
            </a:pPr>
            <a:r>
              <a:rPr lang="it-IT" altLang="it-IT" sz="1600" dirty="0">
                <a:latin typeface="+mj-lt"/>
              </a:rPr>
              <a:t>L’indice risultante viene penalizzato dalla presenza di specie alloctone </a:t>
            </a:r>
          </a:p>
          <a:p>
            <a:pPr eaLnBrk="1" hangingPunct="1">
              <a:buFontTx/>
              <a:buChar char="-"/>
              <a:defRPr/>
            </a:pPr>
            <a:endParaRPr lang="it-IT" altLang="it-IT" sz="1600" dirty="0">
              <a:latin typeface="+mj-lt"/>
            </a:endParaRPr>
          </a:p>
          <a:p>
            <a:pPr marL="0" indent="0" eaLnBrk="1" hangingPunct="1">
              <a:defRPr/>
            </a:pPr>
            <a:endParaRPr lang="it-IT" altLang="it-IT" sz="1600" dirty="0">
              <a:latin typeface="+mj-lt"/>
            </a:endParaRPr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4416524"/>
            <a:ext cx="7258050" cy="102870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CasellaDiTesto 1"/>
          <p:cNvSpPr txBox="1">
            <a:spLocks noChangeArrowheads="1"/>
          </p:cNvSpPr>
          <p:nvPr/>
        </p:nvSpPr>
        <p:spPr bwMode="auto">
          <a:xfrm>
            <a:off x="985838" y="5724545"/>
            <a:ext cx="7186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Il valore di RQE ottenuto va mediato con il valore ottenuto dall’indice delle diatomee bentoniche (EPI-L).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35</a:t>
            </a:fld>
            <a:endParaRPr lang="it-IT" dirty="0">
              <a:latin typeface="+mj-lt"/>
            </a:endParaRPr>
          </a:p>
        </p:txBody>
      </p:sp>
      <p:sp>
        <p:nvSpPr>
          <p:cNvPr id="11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2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538804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23482" r="31029" b="9596"/>
          <a:stretch>
            <a:fillRect/>
          </a:stretch>
        </p:blipFill>
        <p:spPr bwMode="auto">
          <a:xfrm>
            <a:off x="158749" y="1268760"/>
            <a:ext cx="6442745" cy="3597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3" r="44424" b="44421"/>
          <a:stretch>
            <a:fillRect/>
          </a:stretch>
        </p:blipFill>
        <p:spPr bwMode="auto">
          <a:xfrm>
            <a:off x="617228" y="4941168"/>
            <a:ext cx="7987220" cy="151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80121" y="2636912"/>
            <a:ext cx="1728638" cy="10798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/>
              <a:pPr/>
              <a:t>36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Zanut</a:t>
            </a:r>
            <a:r>
              <a:rPr lang="it-IT" dirty="0"/>
              <a:t> Elisa</a:t>
            </a:r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/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788842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672629"/>
            <a:ext cx="8740775" cy="348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24" name="CasellaDiTesto 4"/>
          <p:cNvSpPr txBox="1">
            <a:spLocks noChangeArrowheads="1"/>
          </p:cNvSpPr>
          <p:nvPr/>
        </p:nvSpPr>
        <p:spPr bwMode="auto">
          <a:xfrm>
            <a:off x="919163" y="5733256"/>
            <a:ext cx="7489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+mj-lt"/>
              </a:rPr>
              <a:t>Per il funzionamento della matrice per Bray Curtis bisogna considerare la massima copertura rilevata per ogni </a:t>
            </a:r>
            <a:r>
              <a:rPr lang="it-IT" altLang="it-IT" sz="1600" i="1" dirty="0" err="1">
                <a:latin typeface="+mj-lt"/>
              </a:rPr>
              <a:t>taxon</a:t>
            </a:r>
            <a:r>
              <a:rPr lang="it-IT" altLang="it-IT" sz="1600" dirty="0">
                <a:latin typeface="+mj-lt"/>
              </a:rPr>
              <a:t> rilevato durante il campionamento.</a:t>
            </a:r>
          </a:p>
        </p:txBody>
      </p:sp>
      <p:sp>
        <p:nvSpPr>
          <p:cNvPr id="8" name="Freccia in giù 8"/>
          <p:cNvSpPr>
            <a:spLocks noChangeArrowheads="1"/>
          </p:cNvSpPr>
          <p:nvPr/>
        </p:nvSpPr>
        <p:spPr bwMode="auto">
          <a:xfrm>
            <a:off x="4498975" y="1448073"/>
            <a:ext cx="714375" cy="4907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37</a:t>
            </a:fld>
            <a:endParaRPr lang="it-IT" dirty="0">
              <a:latin typeface="+mj-lt"/>
            </a:endParaRPr>
          </a:p>
        </p:txBody>
      </p:sp>
      <p:sp>
        <p:nvSpPr>
          <p:cNvPr id="11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2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1707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asellaDiTesto 2"/>
          <p:cNvSpPr txBox="1">
            <a:spLocks noChangeArrowheads="1"/>
          </p:cNvSpPr>
          <p:nvPr/>
        </p:nvSpPr>
        <p:spPr bwMode="auto">
          <a:xfrm>
            <a:off x="464674" y="1700808"/>
            <a:ext cx="5139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i="1" dirty="0">
                <a:solidFill>
                  <a:schemeClr val="bg1"/>
                </a:solidFill>
                <a:latin typeface="+mj-lt"/>
              </a:rPr>
              <a:t>… GRAZIE PER L’ATTENZIONE!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6015038" y="5479058"/>
            <a:ext cx="2888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  <a:latin typeface="+mj-lt"/>
              </a:rPr>
              <a:t>Elisa </a:t>
            </a:r>
            <a:r>
              <a:rPr lang="it-IT" altLang="it-IT" sz="1800" dirty="0" err="1">
                <a:solidFill>
                  <a:schemeClr val="bg1"/>
                </a:solidFill>
                <a:latin typeface="+mj-lt"/>
              </a:rPr>
              <a:t>Zanut</a:t>
            </a:r>
            <a:endParaRPr lang="it-IT" altLang="it-IT" sz="1800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 dirty="0">
                <a:solidFill>
                  <a:schemeClr val="bg1"/>
                </a:solidFill>
                <a:latin typeface="+mj-lt"/>
              </a:rPr>
              <a:t>Collaboratore prof. tecnico biologo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 u="sng" dirty="0">
                <a:solidFill>
                  <a:schemeClr val="bg1"/>
                </a:solidFill>
                <a:latin typeface="+mj-lt"/>
                <a:hlinkClick r:id="rId3"/>
              </a:rPr>
              <a:t>elisa.zanut@arpa.fvg.it</a:t>
            </a:r>
            <a:r>
              <a:rPr lang="it-IT" altLang="it-IT" sz="1500" u="sng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9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38</a:t>
            </a:fld>
            <a:endParaRPr lang="it-IT" dirty="0">
              <a:latin typeface="+mj-lt"/>
            </a:endParaRPr>
          </a:p>
        </p:txBody>
      </p:sp>
      <p:sp>
        <p:nvSpPr>
          <p:cNvPr id="10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88087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3"/>
          <p:cNvSpPr txBox="1">
            <a:spLocks noChangeArrowheads="1"/>
          </p:cNvSpPr>
          <p:nvPr/>
        </p:nvSpPr>
        <p:spPr bwMode="auto">
          <a:xfrm>
            <a:off x="360000" y="1570727"/>
            <a:ext cx="85852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Sono presenti dalla zona litorale fino alla profondità di penetrazione della luce, dove costituiscono habitat per organismi bentonici, pesci, uccelli e piccoli mammiferi.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008000"/>
                </a:solidFill>
                <a:latin typeface="+mj-lt"/>
              </a:rPr>
              <a:t>ELOFITE </a:t>
            </a:r>
            <a:r>
              <a:rPr lang="it-IT" altLang="it-IT" sz="1400" dirty="0">
                <a:latin typeface="+mj-lt"/>
              </a:rPr>
              <a:t>emergenti in prossimità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+mj-lt"/>
              </a:rPr>
              <a:t>della riva (zona litorale)</a:t>
            </a:r>
          </a:p>
        </p:txBody>
      </p:sp>
      <p:sp>
        <p:nvSpPr>
          <p:cNvPr id="6149" name="AutoShape 2" descr="http://dbiodbs1.univ.trieste.it/quint/carso/foto/TSB012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6150" name="AutoShape 4" descr="http://dbiodbs1.univ.trieste.it/quint/carso/foto/TSB01292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6151" name="AutoShape 6" descr="http://dbiodbs1.univ.trieste.it/quint/carso/foto/TSB01292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6152" name="AutoShape 8" descr="Schoenoplectus lacustris 260605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grpSp>
        <p:nvGrpSpPr>
          <p:cNvPr id="6153" name="Gruppo 20"/>
          <p:cNvGrpSpPr>
            <a:grpSpLocks/>
          </p:cNvGrpSpPr>
          <p:nvPr/>
        </p:nvGrpSpPr>
        <p:grpSpPr bwMode="auto">
          <a:xfrm>
            <a:off x="611558" y="3356992"/>
            <a:ext cx="1658578" cy="2500654"/>
            <a:chOff x="7064766" y="3634656"/>
            <a:chExt cx="2025481" cy="2768157"/>
          </a:xfrm>
        </p:grpSpPr>
        <p:pic>
          <p:nvPicPr>
            <p:cNvPr id="6164" name="Immagin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766" y="3634656"/>
              <a:ext cx="2025481" cy="27681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5" name="CasellaDiTesto 13"/>
            <p:cNvSpPr txBox="1">
              <a:spLocks noChangeArrowheads="1"/>
            </p:cNvSpPr>
            <p:nvPr/>
          </p:nvSpPr>
          <p:spPr bwMode="auto">
            <a:xfrm>
              <a:off x="7875428" y="6107540"/>
              <a:ext cx="1208238" cy="272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solidFill>
                    <a:schemeClr val="bg1"/>
                  </a:solidFill>
                  <a:latin typeface="+mj-lt"/>
                </a:rPr>
                <a:t>it.wikipedia.org</a:t>
              </a:r>
            </a:p>
          </p:txBody>
        </p:sp>
      </p:grpSp>
      <p:sp>
        <p:nvSpPr>
          <p:cNvPr id="6157" name="CasellaDiTesto 2"/>
          <p:cNvSpPr txBox="1">
            <a:spLocks noChangeArrowheads="1"/>
          </p:cNvSpPr>
          <p:nvPr/>
        </p:nvSpPr>
        <p:spPr bwMode="auto">
          <a:xfrm>
            <a:off x="323850" y="333375"/>
            <a:ext cx="19669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u="sng" dirty="0">
                <a:latin typeface="+mj-lt"/>
              </a:rPr>
              <a:t>Fanerogame</a:t>
            </a:r>
            <a:r>
              <a:rPr lang="it-IT" altLang="it-IT" sz="2200" b="1" dirty="0">
                <a:latin typeface="+mj-lt"/>
              </a:rPr>
              <a:t>. </a:t>
            </a:r>
          </a:p>
        </p:txBody>
      </p:sp>
      <p:sp>
        <p:nvSpPr>
          <p:cNvPr id="22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5</a:t>
            </a:r>
          </a:p>
        </p:txBody>
      </p:sp>
      <p:sp>
        <p:nvSpPr>
          <p:cNvPr id="23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2" name="Rettangolo 1"/>
          <p:cNvSpPr/>
          <p:nvPr/>
        </p:nvSpPr>
        <p:spPr>
          <a:xfrm>
            <a:off x="3099600" y="2258288"/>
            <a:ext cx="1254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sz="1400" b="1" dirty="0">
                <a:solidFill>
                  <a:srgbClr val="008000"/>
                </a:solidFill>
                <a:latin typeface="+mj-lt"/>
              </a:rPr>
              <a:t>IDROFITE</a:t>
            </a:r>
            <a:endParaRPr lang="it-IT" altLang="it-IT" sz="1400" dirty="0">
              <a:latin typeface="+mj-lt"/>
            </a:endParaRPr>
          </a:p>
          <a:p>
            <a:pPr>
              <a:spcBef>
                <a:spcPct val="0"/>
              </a:spcBef>
            </a:pPr>
            <a:endParaRPr lang="it-IT" altLang="it-IT" sz="1400" dirty="0">
              <a:latin typeface="+mj-lt"/>
            </a:endParaRPr>
          </a:p>
          <a:p>
            <a:pPr>
              <a:spcBef>
                <a:spcPct val="0"/>
              </a:spcBef>
            </a:pPr>
            <a:endParaRPr lang="it-IT" altLang="it-IT" sz="1400" dirty="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99600" y="2564904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400" u="sng" dirty="0">
                <a:latin typeface="+mj-lt"/>
              </a:rPr>
              <a:t>Idrofite radicanti sommerse</a:t>
            </a:r>
            <a:r>
              <a:rPr lang="it-IT" altLang="it-IT" sz="1400" dirty="0">
                <a:latin typeface="+mj-lt"/>
              </a:rPr>
              <a:t>: apparato radicale sul fondo e parte vegetativa sommersa</a:t>
            </a:r>
          </a:p>
          <a:p>
            <a:endParaRPr lang="it-IT" sz="1400" dirty="0">
              <a:latin typeface="+mj-lt"/>
            </a:endParaRPr>
          </a:p>
        </p:txBody>
      </p:sp>
      <p:grpSp>
        <p:nvGrpSpPr>
          <p:cNvPr id="27" name="Gruppo 1"/>
          <p:cNvGrpSpPr>
            <a:grpSpLocks/>
          </p:cNvGrpSpPr>
          <p:nvPr/>
        </p:nvGrpSpPr>
        <p:grpSpPr bwMode="auto">
          <a:xfrm>
            <a:off x="3780973" y="3573016"/>
            <a:ext cx="990977" cy="1532209"/>
            <a:chOff x="4852535" y="243754"/>
            <a:chExt cx="2099688" cy="2680416"/>
          </a:xfrm>
        </p:grpSpPr>
        <p:pic>
          <p:nvPicPr>
            <p:cNvPr id="28" name="Picture 10" descr="http://dbiodbs1.univ.trieste.it/quint/carso/foto/TSB2918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535" y="243754"/>
              <a:ext cx="1973263" cy="26400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asellaDiTesto 4"/>
            <p:cNvSpPr txBox="1">
              <a:spLocks noChangeArrowheads="1"/>
            </p:cNvSpPr>
            <p:nvPr/>
          </p:nvSpPr>
          <p:spPr bwMode="auto">
            <a:xfrm>
              <a:off x="4852535" y="2601119"/>
              <a:ext cx="2099688" cy="32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600" i="1" dirty="0" err="1">
                  <a:solidFill>
                    <a:schemeClr val="bg1"/>
                  </a:solidFill>
                  <a:latin typeface="+mj-lt"/>
                </a:rPr>
                <a:t>Myriophyllum</a:t>
              </a:r>
              <a:r>
                <a:rPr lang="it-IT" altLang="it-IT" sz="600" i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it-IT" altLang="it-IT" sz="600" i="1" dirty="0" err="1">
                  <a:solidFill>
                    <a:schemeClr val="bg1"/>
                  </a:solidFill>
                  <a:latin typeface="+mj-lt"/>
                </a:rPr>
                <a:t>spicatum</a:t>
              </a:r>
              <a:r>
                <a:rPr lang="it-IT" altLang="it-IT" sz="600" i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it-IT" altLang="it-IT" sz="600" dirty="0">
                  <a:solidFill>
                    <a:schemeClr val="bg1"/>
                  </a:solidFill>
                  <a:latin typeface="+mj-lt"/>
                </a:rPr>
                <a:t>L.</a:t>
              </a:r>
            </a:p>
          </p:txBody>
        </p:sp>
      </p:grpSp>
      <p:sp>
        <p:nvSpPr>
          <p:cNvPr id="30" name="Rettangolo 3"/>
          <p:cNvSpPr>
            <a:spLocks noChangeArrowheads="1"/>
          </p:cNvSpPr>
          <p:nvPr/>
        </p:nvSpPr>
        <p:spPr bwMode="auto">
          <a:xfrm>
            <a:off x="3099600" y="5301208"/>
            <a:ext cx="230403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u="sng" dirty="0">
                <a:latin typeface="+mj-lt"/>
              </a:rPr>
              <a:t>Idrofite radicanti flottanti</a:t>
            </a:r>
            <a:r>
              <a:rPr lang="it-IT" altLang="it-IT" sz="1400" dirty="0">
                <a:latin typeface="+mj-lt"/>
              </a:rPr>
              <a:t>: apparato radicale sul fondo, eterofillia e foglie e organi riproduttivi galleggianti sulla superficie</a:t>
            </a:r>
          </a:p>
        </p:txBody>
      </p:sp>
      <p:grpSp>
        <p:nvGrpSpPr>
          <p:cNvPr id="32" name="Gruppo 3"/>
          <p:cNvGrpSpPr>
            <a:grpSpLocks/>
          </p:cNvGrpSpPr>
          <p:nvPr/>
        </p:nvGrpSpPr>
        <p:grpSpPr bwMode="auto">
          <a:xfrm>
            <a:off x="5436096" y="5216914"/>
            <a:ext cx="1498430" cy="1321315"/>
            <a:chOff x="1331913" y="4579938"/>
            <a:chExt cx="2873572" cy="2123291"/>
          </a:xfrm>
        </p:grpSpPr>
        <p:pic>
          <p:nvPicPr>
            <p:cNvPr id="33" name="Picture 12" descr="http://dbiodbs1.univ.trieste.it/quint/carso/foto/TSB2627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3" y="4579938"/>
              <a:ext cx="2787650" cy="2100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CasellaDiTesto 6"/>
            <p:cNvSpPr txBox="1">
              <a:spLocks noChangeArrowheads="1"/>
            </p:cNvSpPr>
            <p:nvPr/>
          </p:nvSpPr>
          <p:spPr bwMode="auto">
            <a:xfrm>
              <a:off x="2363477" y="6381750"/>
              <a:ext cx="1842008" cy="32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700" i="1" dirty="0" err="1">
                  <a:solidFill>
                    <a:schemeClr val="bg1"/>
                  </a:solidFill>
                  <a:latin typeface="+mj-lt"/>
                </a:rPr>
                <a:t>Nuphar</a:t>
              </a:r>
              <a:r>
                <a:rPr lang="it-IT" altLang="it-IT" sz="700" i="1" dirty="0">
                  <a:solidFill>
                    <a:schemeClr val="bg1"/>
                  </a:solidFill>
                  <a:latin typeface="+mj-lt"/>
                </a:rPr>
                <a:t> lutea </a:t>
              </a:r>
              <a:r>
                <a:rPr lang="it-IT" altLang="it-IT" sz="700" dirty="0">
                  <a:solidFill>
                    <a:schemeClr val="bg1"/>
                  </a:solidFill>
                  <a:latin typeface="+mj-lt"/>
                </a:rPr>
                <a:t>(L.) Sm.</a:t>
              </a:r>
            </a:p>
          </p:txBody>
        </p:sp>
      </p:grpSp>
      <p:pic>
        <p:nvPicPr>
          <p:cNvPr id="31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88623"/>
            <a:ext cx="2011490" cy="144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ttangolo 3"/>
          <p:cNvSpPr>
            <a:spLocks noChangeArrowheads="1"/>
          </p:cNvSpPr>
          <p:nvPr/>
        </p:nvSpPr>
        <p:spPr bwMode="auto">
          <a:xfrm>
            <a:off x="6372200" y="2564904"/>
            <a:ext cx="21604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u="sng" dirty="0">
                <a:latin typeface="+mj-lt"/>
              </a:rPr>
              <a:t>Idrofite non radicanti</a:t>
            </a:r>
            <a:r>
              <a:rPr lang="it-IT" altLang="it-IT" sz="1400" dirty="0">
                <a:latin typeface="+mj-lt"/>
              </a:rPr>
              <a:t>: presenti nelle zone spondali lentiche o tra i fusti di </a:t>
            </a:r>
            <a:r>
              <a:rPr lang="it-IT" altLang="it-IT" sz="1400" dirty="0" err="1">
                <a:latin typeface="+mj-lt"/>
              </a:rPr>
              <a:t>elofite</a:t>
            </a:r>
            <a:endParaRPr lang="it-IT" altLang="it-IT" sz="1400" dirty="0">
              <a:latin typeface="+mj-lt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732240" y="3727685"/>
            <a:ext cx="1458244" cy="1075773"/>
            <a:chOff x="2343039" y="110037"/>
            <a:chExt cx="4748049" cy="3582911"/>
          </a:xfrm>
        </p:grpSpPr>
        <p:pic>
          <p:nvPicPr>
            <p:cNvPr id="36" name="Picture 6" descr="http://dbiodbs1.univ.trieste.it/quint/carso/foto/TSB1246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039" y="110037"/>
              <a:ext cx="4748049" cy="35619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asellaDiTesto 4"/>
            <p:cNvSpPr txBox="1">
              <a:spLocks noChangeArrowheads="1"/>
            </p:cNvSpPr>
            <p:nvPr/>
          </p:nvSpPr>
          <p:spPr bwMode="auto">
            <a:xfrm>
              <a:off x="4623883" y="2975402"/>
              <a:ext cx="2428058" cy="717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 b="1" i="1" dirty="0">
                  <a:solidFill>
                    <a:schemeClr val="bg1"/>
                  </a:solidFill>
                  <a:latin typeface="+mj-lt"/>
                </a:rPr>
                <a:t>Lemna</a:t>
              </a:r>
              <a:r>
                <a:rPr lang="it-IT" altLang="it-IT" sz="600" b="1" i="1" dirty="0">
                  <a:solidFill>
                    <a:schemeClr val="bg1"/>
                  </a:solidFill>
                  <a:latin typeface="+mj-lt"/>
                </a:rPr>
                <a:t> minor</a:t>
              </a:r>
              <a:r>
                <a:rPr lang="it-IT" altLang="it-IT" sz="600" b="1" dirty="0">
                  <a:solidFill>
                    <a:schemeClr val="bg1"/>
                  </a:solidFill>
                  <a:latin typeface="+mj-lt"/>
                </a:rPr>
                <a:t> L.</a:t>
              </a:r>
            </a:p>
          </p:txBody>
        </p:sp>
      </p:grpSp>
      <p:pic>
        <p:nvPicPr>
          <p:cNvPr id="38" name="Immagin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40" name="CasellaDiTesto 2"/>
          <p:cNvSpPr txBox="1">
            <a:spLocks noChangeArrowheads="1"/>
          </p:cNvSpPr>
          <p:nvPr/>
        </p:nvSpPr>
        <p:spPr bwMode="auto">
          <a:xfrm>
            <a:off x="250824" y="1198587"/>
            <a:ext cx="20193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u="sng" dirty="0">
                <a:latin typeface="+mj-lt"/>
              </a:rPr>
              <a:t>Fanerogame</a:t>
            </a:r>
            <a:r>
              <a:rPr lang="it-IT" altLang="it-IT" sz="2200" b="1" dirty="0">
                <a:latin typeface="+mj-lt"/>
              </a:rPr>
              <a:t>. </a:t>
            </a:r>
          </a:p>
        </p:txBody>
      </p:sp>
      <p:sp>
        <p:nvSpPr>
          <p:cNvPr id="41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36604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692083" y="1418620"/>
            <a:ext cx="691236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it-IT" sz="1600" dirty="0">
                <a:latin typeface="+mj-lt"/>
              </a:rPr>
              <a:t>Cuticola esterna molto sottile o assente </a:t>
            </a:r>
            <a:r>
              <a:rPr lang="it-IT" sz="1600" dirty="0">
                <a:latin typeface="+mj-lt"/>
                <a:sym typeface="Symbol"/>
              </a:rPr>
              <a:t> maggiore flessibilità in acqua</a:t>
            </a:r>
          </a:p>
          <a:p>
            <a:pPr marL="285750" indent="-285750">
              <a:buFontTx/>
              <a:buChar char="-"/>
              <a:defRPr/>
            </a:pPr>
            <a:endParaRPr lang="it-IT" sz="1600" dirty="0">
              <a:latin typeface="+mj-lt"/>
              <a:sym typeface="Symbol"/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1600" dirty="0">
                <a:latin typeface="+mj-lt"/>
                <a:sym typeface="Symbol"/>
              </a:rPr>
              <a:t>Semplificazione morfologica della foglia sommersa</a:t>
            </a: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r>
              <a:rPr lang="it-IT" sz="1600" dirty="0">
                <a:latin typeface="+mj-lt"/>
              </a:rPr>
              <a:t>-     Stomi molto ridotti per traspirazione non necessaria</a:t>
            </a: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r>
              <a:rPr lang="it-IT" sz="1600" dirty="0">
                <a:latin typeface="+mj-lt"/>
              </a:rPr>
              <a:t>-     Radici assorbenti poco attive e con funzione perlopiù di ancoraggio</a:t>
            </a:r>
          </a:p>
          <a:p>
            <a:pPr>
              <a:defRPr/>
            </a:pPr>
            <a:endParaRPr lang="it-IT" sz="1600" dirty="0">
              <a:latin typeface="+mj-lt"/>
            </a:endParaRPr>
          </a:p>
          <a:p>
            <a:pPr>
              <a:defRPr/>
            </a:pPr>
            <a:r>
              <a:rPr lang="it-IT" sz="1600" dirty="0">
                <a:latin typeface="+mj-lt"/>
              </a:rPr>
              <a:t>-     Tessuto aerifero sviluppato </a:t>
            </a:r>
            <a:r>
              <a:rPr lang="it-IT" sz="1600" dirty="0">
                <a:latin typeface="+mj-lt"/>
                <a:sym typeface="Symbol"/>
              </a:rPr>
              <a:t> funzione di galleggiamento</a:t>
            </a:r>
            <a:endParaRPr lang="it-IT" sz="1600" dirty="0">
              <a:latin typeface="+mj-lt"/>
            </a:endParaRPr>
          </a:p>
        </p:txBody>
      </p:sp>
      <p:grpSp>
        <p:nvGrpSpPr>
          <p:cNvPr id="9220" name="Gruppo 9"/>
          <p:cNvGrpSpPr>
            <a:grpSpLocks/>
          </p:cNvGrpSpPr>
          <p:nvPr/>
        </p:nvGrpSpPr>
        <p:grpSpPr bwMode="auto">
          <a:xfrm>
            <a:off x="2411760" y="2553831"/>
            <a:ext cx="2512615" cy="2268501"/>
            <a:chOff x="741376" y="2258755"/>
            <a:chExt cx="2885382" cy="2766682"/>
          </a:xfrm>
        </p:grpSpPr>
        <p:pic>
          <p:nvPicPr>
            <p:cNvPr id="9225" name="Picture 2" descr="http://dryades.units.it/dryades/plants/foto/pics/TSB2918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76" y="2258755"/>
              <a:ext cx="2885382" cy="2736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CasellaDiTesto 7"/>
            <p:cNvSpPr txBox="1">
              <a:spLocks noChangeArrowheads="1"/>
            </p:cNvSpPr>
            <p:nvPr/>
          </p:nvSpPr>
          <p:spPr bwMode="auto">
            <a:xfrm>
              <a:off x="741376" y="4725144"/>
              <a:ext cx="1612929" cy="300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i="1" dirty="0" err="1">
                  <a:latin typeface="+mj-lt"/>
                </a:rPr>
                <a:t>Myriophyllum</a:t>
              </a:r>
              <a:r>
                <a:rPr lang="it-IT" altLang="it-IT" sz="1000" i="1" dirty="0">
                  <a:latin typeface="+mj-lt"/>
                </a:rPr>
                <a:t> </a:t>
              </a:r>
              <a:r>
                <a:rPr lang="it-IT" altLang="it-IT" sz="1000" i="1" dirty="0" err="1">
                  <a:latin typeface="+mj-lt"/>
                </a:rPr>
                <a:t>spicatum</a:t>
              </a:r>
              <a:endParaRPr lang="it-IT" altLang="it-IT" sz="1000" i="1" dirty="0">
                <a:latin typeface="+mj-lt"/>
              </a:endParaRPr>
            </a:p>
          </p:txBody>
        </p:sp>
      </p:grpSp>
      <p:grpSp>
        <p:nvGrpSpPr>
          <p:cNvPr id="9221" name="Gruppo 10"/>
          <p:cNvGrpSpPr>
            <a:grpSpLocks/>
          </p:cNvGrpSpPr>
          <p:nvPr/>
        </p:nvGrpSpPr>
        <p:grpSpPr bwMode="auto">
          <a:xfrm>
            <a:off x="4716412" y="2708919"/>
            <a:ext cx="2735908" cy="1886364"/>
            <a:chOff x="3419872" y="2503688"/>
            <a:chExt cx="3456384" cy="2321685"/>
          </a:xfrm>
        </p:grpSpPr>
        <p:pic>
          <p:nvPicPr>
            <p:cNvPr id="9223" name="Picture 4" descr="Risultati immagini per potamogeton pectinatu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503688"/>
              <a:ext cx="3456384" cy="23067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4" name="CasellaDiTesto 8"/>
            <p:cNvSpPr txBox="1">
              <a:spLocks noChangeArrowheads="1"/>
            </p:cNvSpPr>
            <p:nvPr/>
          </p:nvSpPr>
          <p:spPr bwMode="auto">
            <a:xfrm>
              <a:off x="3419872" y="4522331"/>
              <a:ext cx="1849356" cy="303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i="1" dirty="0" err="1">
                  <a:latin typeface="+mj-lt"/>
                </a:rPr>
                <a:t>Potamogeton</a:t>
              </a:r>
              <a:r>
                <a:rPr lang="it-IT" altLang="it-IT" sz="1000" i="1" dirty="0">
                  <a:latin typeface="+mj-lt"/>
                </a:rPr>
                <a:t> </a:t>
              </a:r>
              <a:r>
                <a:rPr lang="it-IT" altLang="it-IT" sz="1000" i="1" dirty="0" err="1">
                  <a:latin typeface="+mj-lt"/>
                </a:rPr>
                <a:t>pectinatus</a:t>
              </a:r>
              <a:endParaRPr lang="it-IT" altLang="it-IT" sz="1000" i="1" dirty="0">
                <a:latin typeface="+mj-lt"/>
              </a:endParaRPr>
            </a:p>
          </p:txBody>
        </p:sp>
      </p:grpSp>
      <p:sp>
        <p:nvSpPr>
          <p:cNvPr id="9222" name="CasellaDiTesto 2"/>
          <p:cNvSpPr txBox="1">
            <a:spLocks noChangeArrowheads="1"/>
          </p:cNvSpPr>
          <p:nvPr/>
        </p:nvSpPr>
        <p:spPr bwMode="auto">
          <a:xfrm rot="-5400000">
            <a:off x="-1611130" y="3290907"/>
            <a:ext cx="48785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+mj-lt"/>
              </a:rPr>
              <a:t>ADATTAMENTI ALL’AMBIENTE ACQUATICO. </a:t>
            </a:r>
          </a:p>
        </p:txBody>
      </p:sp>
      <p:sp>
        <p:nvSpPr>
          <p:cNvPr id="11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j-lt"/>
              </a:rPr>
              <a:t>8</a:t>
            </a:r>
          </a:p>
        </p:txBody>
      </p:sp>
      <p:sp>
        <p:nvSpPr>
          <p:cNvPr id="12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6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734434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developpement-durable.gouv.fr/IMG/Photo%20nitr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2" y="2451186"/>
            <a:ext cx="5961063" cy="3959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2" descr="http://www.greenpeace.org/israel/Global/israel/image/2012/09/water-pol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09" y="1336675"/>
            <a:ext cx="2160587" cy="2092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CasellaDiTesto 4"/>
          <p:cNvSpPr txBox="1">
            <a:spLocks noChangeArrowheads="1"/>
          </p:cNvSpPr>
          <p:nvPr/>
        </p:nvSpPr>
        <p:spPr bwMode="auto">
          <a:xfrm>
            <a:off x="251520" y="2266994"/>
            <a:ext cx="251948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Lo studio delle </a:t>
            </a:r>
            <a:r>
              <a:rPr lang="it-IT" altLang="it-IT" sz="1800" u="sng" dirty="0" err="1">
                <a:latin typeface="+mj-lt"/>
              </a:rPr>
              <a:t>macrofite</a:t>
            </a:r>
            <a:r>
              <a:rPr lang="it-IT" altLang="it-IT" sz="1800" u="sng" dirty="0">
                <a:latin typeface="+mj-lt"/>
              </a:rPr>
              <a:t> acquatiche fluviali</a:t>
            </a:r>
            <a:r>
              <a:rPr lang="it-IT" altLang="it-IT" sz="1800" dirty="0">
                <a:latin typeface="+mj-lt"/>
              </a:rPr>
              <a:t> è iniziato negli anni Ottanta in ambienti caratterizzati da fenomeni di inquinamento organico (Inghilterra, Irlanda,…) ed è proseguito in tutta Europa dopo l’emanazione della Direttiva Nitrati (91/676/CEE).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/>
        </p:nvSpPr>
        <p:spPr>
          <a:xfrm>
            <a:off x="6705600" y="6670800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>
                <a:latin typeface="+mj-lt"/>
              </a:rPr>
              <a:pPr/>
              <a:t>6</a:t>
            </a:fld>
            <a:endParaRPr lang="it-IT" dirty="0">
              <a:latin typeface="+mj-lt"/>
            </a:endParaRPr>
          </a:p>
        </p:txBody>
      </p:sp>
      <p:sp>
        <p:nvSpPr>
          <p:cNvPr id="12" name="Segnaposto data 3"/>
          <p:cNvSpPr txBox="1">
            <a:spLocks/>
          </p:cNvSpPr>
          <p:nvPr/>
        </p:nvSpPr>
        <p:spPr>
          <a:xfrm>
            <a:off x="3860304" y="6670800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296569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45" y="1426694"/>
            <a:ext cx="3816350" cy="19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313112" cy="474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443288"/>
            <a:ext cx="4224338" cy="3154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84213" y="2204864"/>
            <a:ext cx="1008062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364163" y="2358851"/>
            <a:ext cx="1152525" cy="12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859338" y="4724400"/>
            <a:ext cx="1873250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/>
        </p:nvSpPr>
        <p:spPr>
          <a:xfrm>
            <a:off x="6553200" y="6649232"/>
            <a:ext cx="2133600" cy="236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2BE545-E3D2-4285-863D-366FE877DDE6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13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Zanut</a:t>
            </a:r>
            <a:r>
              <a:rPr lang="it-IT" dirty="0"/>
              <a:t> Elisa</a:t>
            </a:r>
          </a:p>
        </p:txBody>
      </p:sp>
      <p:sp>
        <p:nvSpPr>
          <p:cNvPr id="14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/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69844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360000" y="1412776"/>
            <a:ext cx="8388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</a:rPr>
              <a:t>La loro presenza/assenza non è data solamente da inquinamento trofico (fosforo, ioni ammonio, nitrati), ma anche da: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graphicFrame>
        <p:nvGraphicFramePr>
          <p:cNvPr id="17" name="Diagramma 16"/>
          <p:cNvGraphicFramePr/>
          <p:nvPr>
            <p:extLst>
              <p:ext uri="{D42A27DB-BD31-4B8C-83A1-F6EECF244321}">
                <p14:modId xmlns:p14="http://schemas.microsoft.com/office/powerpoint/2010/main" val="149909822"/>
              </p:ext>
            </p:extLst>
          </p:nvPr>
        </p:nvGraphicFramePr>
        <p:xfrm>
          <a:off x="1259632" y="2132856"/>
          <a:ext cx="6312024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+mj-lt"/>
              </a:rPr>
              <a:t>Zanut</a:t>
            </a:r>
            <a:r>
              <a:rPr lang="it-IT" dirty="0">
                <a:latin typeface="+mj-lt"/>
              </a:rPr>
              <a:t> Elisa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>
                <a:latin typeface="+mj-lt"/>
              </a:rPr>
              <a:t>8</a:t>
            </a:r>
          </a:p>
        </p:txBody>
      </p:sp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+mj-lt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352282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5" b="27309"/>
          <a:stretch/>
        </p:blipFill>
        <p:spPr>
          <a:xfrm>
            <a:off x="0" y="1340768"/>
            <a:ext cx="9144000" cy="53285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4018504135"/>
              </p:ext>
            </p:extLst>
          </p:nvPr>
        </p:nvGraphicFramePr>
        <p:xfrm>
          <a:off x="1411996" y="22453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4" name="AutoShape 2" descr="http://2.bp.blogspot.com/-uMvZIvzaAMw/UgpBYC_z0RI/AAAAAAAAAY8/XJItZweW-ss/s1600/eutrofizzazio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alibri (Titoli)"/>
            </a:endParaRPr>
          </a:p>
        </p:txBody>
      </p:sp>
      <p:sp>
        <p:nvSpPr>
          <p:cNvPr id="7175" name="AutoShape 4" descr="http://2.bp.blogspot.com/-uMvZIvzaAMw/UgpBYC_z0RI/AAAAAAAAAY8/XJItZweW-ss/s1600/eutrofizzazione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alibri (Titoli)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2161"/>
            <a:ext cx="1013668" cy="63391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6"/>
            <a:ext cx="2160240" cy="841791"/>
          </a:xfrm>
          <a:prstGeom prst="rect">
            <a:avLst/>
          </a:prstGeom>
        </p:spPr>
      </p:pic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649232"/>
            <a:ext cx="2133600" cy="236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2BE545-E3D2-4285-863D-366FE877DDE6}" type="slidenum">
              <a:rPr lang="it-IT" smtClean="0">
                <a:latin typeface="Calibri (Titoli)"/>
              </a:rPr>
              <a:pPr/>
              <a:t>9</a:t>
            </a:fld>
            <a:endParaRPr lang="it-IT" dirty="0">
              <a:latin typeface="Calibri (Titoli)"/>
            </a:endParaRPr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3707904" y="6648156"/>
            <a:ext cx="2133600" cy="209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latin typeface="Calibri (Titoli)"/>
              </a:rPr>
              <a:t>Zanut</a:t>
            </a:r>
            <a:r>
              <a:rPr lang="it-IT" dirty="0">
                <a:latin typeface="Calibri (Titoli)"/>
              </a:rPr>
              <a:t> Elisa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42727" y="1640994"/>
            <a:ext cx="81440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libri (Titoli)"/>
              </a:rPr>
              <a:t>Le metodiche di classificazione tramite indici biologici, in linea generale, si sono sviluppate lungo due direttrici:</a:t>
            </a:r>
          </a:p>
        </p:txBody>
      </p:sp>
      <p:sp>
        <p:nvSpPr>
          <p:cNvPr id="16" name="Segnaposto data 3"/>
          <p:cNvSpPr>
            <a:spLocks noGrp="1"/>
          </p:cNvSpPr>
          <p:nvPr>
            <p:ph type="dt" sz="half" idx="10"/>
          </p:nvPr>
        </p:nvSpPr>
        <p:spPr>
          <a:xfrm>
            <a:off x="395536" y="6649232"/>
            <a:ext cx="2133600" cy="209844"/>
          </a:xfrm>
        </p:spPr>
        <p:txBody>
          <a:bodyPr/>
          <a:lstStyle/>
          <a:p>
            <a:r>
              <a:rPr lang="it-IT" dirty="0">
                <a:latin typeface="Calibri (Titoli)"/>
              </a:rPr>
              <a:t>Trieste, 19/05/2022</a:t>
            </a:r>
          </a:p>
        </p:txBody>
      </p:sp>
    </p:spTree>
    <p:extLst>
      <p:ext uri="{BB962C8B-B14F-4D97-AF65-F5344CB8AC3E}">
        <p14:creationId xmlns:p14="http://schemas.microsoft.com/office/powerpoint/2010/main" val="14920294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2175</Words>
  <Application>Microsoft Office PowerPoint</Application>
  <PresentationFormat>Presentazione su schermo (4:3)</PresentationFormat>
  <Paragraphs>380</Paragraphs>
  <Slides>38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4" baseType="lpstr">
      <vt:lpstr>Arial</vt:lpstr>
      <vt:lpstr>Bodoni MT</vt:lpstr>
      <vt:lpstr>Calibri</vt:lpstr>
      <vt:lpstr>Calibri (Titoli)</vt:lpstr>
      <vt:lpstr>DecimaWE Rg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Mauro Michela</dc:creator>
  <cp:lastModifiedBy>MB</cp:lastModifiedBy>
  <cp:revision>67</cp:revision>
  <cp:lastPrinted>2021-04-25T17:00:41Z</cp:lastPrinted>
  <dcterms:created xsi:type="dcterms:W3CDTF">2017-06-29T11:06:52Z</dcterms:created>
  <dcterms:modified xsi:type="dcterms:W3CDTF">2022-05-19T11:42:26Z</dcterms:modified>
</cp:coreProperties>
</file>