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517" r:id="rId2"/>
    <p:sldId id="584" r:id="rId3"/>
    <p:sldId id="583" r:id="rId4"/>
    <p:sldId id="520" r:id="rId5"/>
    <p:sldId id="522" r:id="rId6"/>
    <p:sldId id="535" r:id="rId7"/>
    <p:sldId id="527" r:id="rId8"/>
    <p:sldId id="531" r:id="rId9"/>
    <p:sldId id="529" r:id="rId10"/>
    <p:sldId id="530" r:id="rId11"/>
    <p:sldId id="518" r:id="rId12"/>
    <p:sldId id="526" r:id="rId13"/>
    <p:sldId id="525" r:id="rId14"/>
    <p:sldId id="524" r:id="rId15"/>
    <p:sldId id="532" r:id="rId16"/>
    <p:sldId id="534" r:id="rId17"/>
    <p:sldId id="538" r:id="rId18"/>
    <p:sldId id="539" r:id="rId19"/>
    <p:sldId id="541" r:id="rId20"/>
    <p:sldId id="542" r:id="rId21"/>
    <p:sldId id="568" r:id="rId22"/>
    <p:sldId id="547" r:id="rId23"/>
    <p:sldId id="543" r:id="rId24"/>
    <p:sldId id="533" r:id="rId25"/>
    <p:sldId id="544" r:id="rId26"/>
    <p:sldId id="545" r:id="rId27"/>
    <p:sldId id="567" r:id="rId28"/>
    <p:sldId id="581" r:id="rId29"/>
    <p:sldId id="585" r:id="rId30"/>
    <p:sldId id="562" r:id="rId31"/>
    <p:sldId id="580" r:id="rId32"/>
    <p:sldId id="578" r:id="rId33"/>
    <p:sldId id="548" r:id="rId34"/>
    <p:sldId id="563" r:id="rId35"/>
    <p:sldId id="575" r:id="rId3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Garamond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Garamond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Garamond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Garamond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66"/>
    <a:srgbClr val="FFFFFF"/>
    <a:srgbClr val="FFCC00"/>
    <a:srgbClr val="FFCC66"/>
    <a:srgbClr val="CC0099"/>
    <a:srgbClr val="FFFF00"/>
    <a:srgbClr val="6600CC"/>
    <a:srgbClr val="99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07" autoAdjust="0"/>
    <p:restoredTop sz="93542" autoAdjust="0"/>
  </p:normalViewPr>
  <p:slideViewPr>
    <p:cSldViewPr>
      <p:cViewPr varScale="1">
        <p:scale>
          <a:sx n="82" d="100"/>
          <a:sy n="82" d="100"/>
        </p:scale>
        <p:origin x="164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3769B-5C55-4FE4-A330-239B329B4BBA}" type="datetimeFigureOut">
              <a:rPr lang="it-IT" smtClean="0"/>
              <a:pPr/>
              <a:t>02/06/2022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4D629-9A28-4A75-A1FC-A853D98FBE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80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4D629-9A28-4A75-A1FC-A853D98FBE61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475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4D629-9A28-4A75-A1FC-A853D98FBE61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7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FB79-CB56-4421-B035-F5F6D936527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02/06/2022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F75-840A-4782-93CD-523791FF506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3540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FB79-CB56-4421-B035-F5F6D936527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02/06/2022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F75-840A-4782-93CD-523791FF506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2492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FB79-CB56-4421-B035-F5F6D936527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02/06/2022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F75-840A-4782-93CD-523791FF506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835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FB79-CB56-4421-B035-F5F6D936527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02/06/2022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F75-840A-4782-93CD-523791FF506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618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FB79-CB56-4421-B035-F5F6D936527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02/06/2022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F75-840A-4782-93CD-523791FF506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568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FB79-CB56-4421-B035-F5F6D936527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02/06/2022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F75-840A-4782-93CD-523791FF506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5768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FB79-CB56-4421-B035-F5F6D936527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02/06/2022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F75-840A-4782-93CD-523791FF506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6129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FB79-CB56-4421-B035-F5F6D936527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02/06/2022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F75-840A-4782-93CD-523791FF506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7532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FB79-CB56-4421-B035-F5F6D936527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02/06/2022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F75-840A-4782-93CD-523791FF506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0006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FB79-CB56-4421-B035-F5F6D936527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02/06/2022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F75-840A-4782-93CD-523791FF506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2573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3FB79-CB56-4421-B035-F5F6D936527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02/06/2022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F75-840A-4782-93CD-523791FF506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8561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23FB79-CB56-4421-B035-F5F6D936527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02/06/2022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E9EF75-840A-4782-93CD-523791FF506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24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Immagine1.jpg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Immagine1.jpg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7.jpeg"/><Relationship Id="rId2" Type="http://schemas.openxmlformats.org/officeDocument/2006/relationships/image" Target="../media/image4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5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3.jpe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Immagine1.jpg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20.jpeg"/><Relationship Id="rId2" Type="http://schemas.openxmlformats.org/officeDocument/2006/relationships/image" Target="../media/image4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8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wmf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9.png"/><Relationship Id="rId5" Type="http://schemas.openxmlformats.org/officeDocument/2006/relationships/image" Target="../media/image98.wmf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9.png"/><Relationship Id="rId5" Type="http://schemas.openxmlformats.org/officeDocument/2006/relationships/image" Target="../media/image98.wmf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7.png"/><Relationship Id="rId4" Type="http://schemas.openxmlformats.org/officeDocument/2006/relationships/image" Target="../media/image103.png"/><Relationship Id="rId9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wm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48080" y="105273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u="sng" cap="sm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</a:rPr>
              <a:t>Macroinvertebrati bentonici</a:t>
            </a:r>
          </a:p>
          <a:p>
            <a:pPr algn="ctr"/>
            <a:r>
              <a:rPr lang="it-IT" sz="2800" u="sng" cap="sm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</a:rPr>
              <a:t>e biomonitoraggio delle acque dolci in Italia</a:t>
            </a:r>
            <a:endParaRPr lang="it-IT" sz="1600" u="sng" cap="small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Calibri" pitchFamily="34" charset="0"/>
            </a:endParaRPr>
          </a:p>
        </p:txBody>
      </p:sp>
      <p:cxnSp>
        <p:nvCxnSpPr>
          <p:cNvPr id="27" name="Connettore 1 26"/>
          <p:cNvCxnSpPr/>
          <p:nvPr/>
        </p:nvCxnSpPr>
        <p:spPr>
          <a:xfrm>
            <a:off x="0" y="1593096"/>
            <a:ext cx="9144000" cy="0"/>
          </a:xfrm>
          <a:prstGeom prst="line">
            <a:avLst/>
          </a:prstGeom>
          <a:effectLst>
            <a:softEdge rad="1270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1" descr="(14 of 27)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-94866" y="3586270"/>
            <a:ext cx="4378834" cy="3284126"/>
          </a:xfrm>
          <a:prstGeom prst="ellipse">
            <a:avLst/>
          </a:prstGeom>
          <a:ln/>
          <a:effectLst>
            <a:softEdge rad="317500"/>
          </a:effectLst>
        </p:spPr>
      </p:pic>
      <p:pic>
        <p:nvPicPr>
          <p:cNvPr id="26" name="Immagine 25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536" y="1916832"/>
            <a:ext cx="4061704" cy="2861655"/>
          </a:xfrm>
          <a:prstGeom prst="ellipse">
            <a:avLst/>
          </a:prstGeom>
          <a:ln w="19050">
            <a:noFill/>
          </a:ln>
          <a:effectLst>
            <a:softEdge rad="317500"/>
          </a:effectLst>
        </p:spPr>
      </p:pic>
      <p:pic>
        <p:nvPicPr>
          <p:cNvPr id="28" name="Immagine 27" descr="C:\Users\Marco\Desktop\Agrifish_uscita1 (1)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27111" y="3789040"/>
            <a:ext cx="4564970" cy="3081355"/>
          </a:xfrm>
          <a:prstGeom prst="ellipse">
            <a:avLst/>
          </a:prstGeom>
          <a:noFill/>
          <a:ln w="19050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7960023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06425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arrotondato 6"/>
          <p:cNvSpPr/>
          <p:nvPr/>
        </p:nvSpPr>
        <p:spPr>
          <a:xfrm>
            <a:off x="899592" y="2751646"/>
            <a:ext cx="1080120" cy="605346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774072" y="1746530"/>
            <a:ext cx="4190416" cy="4994838"/>
            <a:chOff x="4860032" y="1549670"/>
            <a:chExt cx="4190416" cy="499483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b="12445"/>
            <a:stretch>
              <a:fillRect/>
            </a:stretch>
          </p:blipFill>
          <p:spPr bwMode="auto">
            <a:xfrm>
              <a:off x="4860032" y="1549670"/>
              <a:ext cx="4176000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72144" y="4069950"/>
              <a:ext cx="4176000" cy="2455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4874448" y="3501008"/>
              <a:ext cx="4176000" cy="523220"/>
            </a:xfrm>
            <a:prstGeom prst="rect">
              <a:avLst/>
            </a:prstGeom>
            <a:solidFill>
              <a:srgbClr val="92D050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800" b="1" dirty="0">
                  <a:solidFill>
                    <a:schemeClr val="tx2"/>
                  </a:solidFill>
                </a:rPr>
                <a:t>Riconoscibile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4860032" y="6021288"/>
              <a:ext cx="4176000" cy="523220"/>
            </a:xfrm>
            <a:prstGeom prst="rect">
              <a:avLst/>
            </a:prstGeom>
            <a:solidFill>
              <a:srgbClr val="92D050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800" b="1" dirty="0">
                  <a:solidFill>
                    <a:schemeClr val="tx2"/>
                  </a:solidFill>
                </a:rPr>
                <a:t>Riconoscibile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4774840" y="1734488"/>
            <a:ext cx="4189648" cy="4987444"/>
            <a:chOff x="4856264" y="1537628"/>
            <a:chExt cx="4189648" cy="4987444"/>
          </a:xfrm>
        </p:grpSpPr>
        <p:pic>
          <p:nvPicPr>
            <p:cNvPr id="13" name="Picture 3"/>
            <p:cNvPicPr>
              <a:picLocks noChangeArrowheads="1"/>
            </p:cNvPicPr>
            <p:nvPr/>
          </p:nvPicPr>
          <p:blipFill>
            <a:blip r:embed="rId6" cstate="print"/>
            <a:srcRect l="3449"/>
            <a:stretch>
              <a:fillRect/>
            </a:stretch>
          </p:blipFill>
          <p:spPr bwMode="auto">
            <a:xfrm>
              <a:off x="4856264" y="4077072"/>
              <a:ext cx="4176000" cy="24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rrowheads="1"/>
            </p:cNvPicPr>
            <p:nvPr/>
          </p:nvPicPr>
          <p:blipFill>
            <a:blip r:embed="rId7" cstate="print"/>
            <a:srcRect l="8308" t="9957" b="7898"/>
            <a:stretch>
              <a:fillRect/>
            </a:stretch>
          </p:blipFill>
          <p:spPr bwMode="auto">
            <a:xfrm>
              <a:off x="4869912" y="1556792"/>
              <a:ext cx="4176000" cy="24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4860496" y="1537628"/>
              <a:ext cx="4176000" cy="523220"/>
            </a:xfrm>
            <a:prstGeom prst="rect">
              <a:avLst/>
            </a:prstGeom>
            <a:solidFill>
              <a:srgbClr val="92D050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800" b="1" dirty="0">
                  <a:solidFill>
                    <a:schemeClr val="tx2"/>
                  </a:solidFill>
                </a:rPr>
                <a:t>NON riconoscibile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4860496" y="4077072"/>
              <a:ext cx="4176000" cy="523220"/>
            </a:xfrm>
            <a:prstGeom prst="rect">
              <a:avLst/>
            </a:prstGeom>
            <a:solidFill>
              <a:srgbClr val="92D050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800" b="1" dirty="0">
                  <a:solidFill>
                    <a:schemeClr val="tx2"/>
                  </a:solidFill>
                </a:rPr>
                <a:t>NON riconoscibile</a:t>
              </a:r>
            </a:p>
          </p:txBody>
        </p:sp>
      </p:grp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MacrOper: campionamento multihabitat proporzionale 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756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06425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ttangolo arrotondato 21"/>
          <p:cNvSpPr/>
          <p:nvPr/>
        </p:nvSpPr>
        <p:spPr>
          <a:xfrm>
            <a:off x="827584" y="3601008"/>
            <a:ext cx="1944216" cy="476064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35" name="Rettangolo arrotondato 21"/>
          <p:cNvSpPr/>
          <p:nvPr/>
        </p:nvSpPr>
        <p:spPr>
          <a:xfrm>
            <a:off x="929068" y="4293096"/>
            <a:ext cx="1728192" cy="476064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42" name="Picture 2"/>
          <p:cNvPicPr>
            <a:picLocks noChangeArrowheads="1"/>
          </p:cNvPicPr>
          <p:nvPr/>
        </p:nvPicPr>
        <p:blipFill>
          <a:blip r:embed="rId4" cstate="print"/>
          <a:srcRect t="19039" b="9525"/>
          <a:stretch>
            <a:fillRect/>
          </a:stretch>
        </p:blipFill>
        <p:spPr bwMode="auto">
          <a:xfrm>
            <a:off x="5076176" y="2348880"/>
            <a:ext cx="172896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5" cstate="print"/>
          <a:srcRect t="9060" b="22913"/>
          <a:stretch>
            <a:fillRect/>
          </a:stretch>
        </p:blipFill>
        <p:spPr bwMode="auto">
          <a:xfrm>
            <a:off x="7164288" y="2348880"/>
            <a:ext cx="17281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rrowheads="1"/>
          </p:cNvPicPr>
          <p:nvPr/>
        </p:nvPicPr>
        <p:blipFill>
          <a:blip r:embed="rId6" cstate="print"/>
          <a:srcRect t="28564"/>
          <a:stretch>
            <a:fillRect/>
          </a:stretch>
        </p:blipFill>
        <p:spPr bwMode="auto">
          <a:xfrm>
            <a:off x="5076056" y="3356992"/>
            <a:ext cx="17281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5"/>
          <p:cNvPicPr>
            <a:picLocks noChangeArrowheads="1"/>
          </p:cNvPicPr>
          <p:nvPr/>
        </p:nvPicPr>
        <p:blipFill>
          <a:blip r:embed="rId7" cstate="print"/>
          <a:srcRect t="28564"/>
          <a:stretch>
            <a:fillRect/>
          </a:stretch>
        </p:blipFill>
        <p:spPr bwMode="auto">
          <a:xfrm>
            <a:off x="7164288" y="3356992"/>
            <a:ext cx="17281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5076056" y="1772816"/>
            <a:ext cx="3816423" cy="461665"/>
          </a:xfrm>
          <a:prstGeom prst="rect">
            <a:avLst/>
          </a:prstGeom>
          <a:solidFill>
            <a:srgbClr val="92D050">
              <a:alpha val="4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tx2"/>
                </a:solidFill>
              </a:rPr>
              <a:t>Substrati abiotici</a:t>
            </a: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5076056" y="4413230"/>
            <a:ext cx="3816423" cy="461665"/>
          </a:xfrm>
          <a:prstGeom prst="rect">
            <a:avLst/>
          </a:prstGeom>
          <a:solidFill>
            <a:srgbClr val="92D050">
              <a:alpha val="4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tx2"/>
                </a:solidFill>
              </a:rPr>
              <a:t>Substrati biotici</a:t>
            </a:r>
          </a:p>
        </p:txBody>
      </p:sp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8" cstate="print"/>
          <a:srcRect t="9587" b="18514"/>
          <a:stretch>
            <a:fillRect/>
          </a:stretch>
        </p:blipFill>
        <p:spPr bwMode="auto">
          <a:xfrm>
            <a:off x="5057831" y="4901244"/>
            <a:ext cx="17281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9" cstate="print"/>
          <a:srcRect t="14489" b="13065"/>
          <a:stretch>
            <a:fillRect/>
          </a:stretch>
        </p:blipFill>
        <p:spPr bwMode="auto">
          <a:xfrm>
            <a:off x="7164288" y="4901244"/>
            <a:ext cx="17281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10" cstate="print"/>
          <a:srcRect t="27867" b="503"/>
          <a:stretch>
            <a:fillRect/>
          </a:stretch>
        </p:blipFill>
        <p:spPr bwMode="auto">
          <a:xfrm>
            <a:off x="5057832" y="5877272"/>
            <a:ext cx="17281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0"/>
          <p:cNvPicPr>
            <a:picLocks noChangeAspect="1" noChangeArrowheads="1"/>
          </p:cNvPicPr>
          <p:nvPr/>
        </p:nvPicPr>
        <p:blipFill>
          <a:blip r:embed="rId11" cstate="print"/>
          <a:srcRect t="19658" b="6623"/>
          <a:stretch>
            <a:fillRect/>
          </a:stretch>
        </p:blipFill>
        <p:spPr bwMode="auto">
          <a:xfrm>
            <a:off x="7164288" y="5877272"/>
            <a:ext cx="17281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o 2"/>
          <p:cNvGrpSpPr/>
          <p:nvPr/>
        </p:nvGrpSpPr>
        <p:grpSpPr>
          <a:xfrm>
            <a:off x="4973772" y="1772816"/>
            <a:ext cx="2128074" cy="5116641"/>
            <a:chOff x="-2556012" y="1280719"/>
            <a:chExt cx="2128074" cy="5116641"/>
          </a:xfrm>
        </p:grpSpPr>
        <p:pic>
          <p:nvPicPr>
            <p:cNvPr id="53" name="Immagine 52"/>
            <p:cNvPicPr>
              <a:picLocks noChangeAspect="1"/>
            </p:cNvPicPr>
            <p:nvPr/>
          </p:nvPicPr>
          <p:blipFill rotWithShape="1">
            <a:blip r:embed="rId12" cstate="print"/>
            <a:srcRect r="65451"/>
            <a:stretch/>
          </p:blipFill>
          <p:spPr bwMode="auto">
            <a:xfrm>
              <a:off x="-2556012" y="1280719"/>
              <a:ext cx="2125264" cy="5116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ttangolo 1"/>
            <p:cNvSpPr/>
            <p:nvPr/>
          </p:nvSpPr>
          <p:spPr>
            <a:xfrm>
              <a:off x="-2156130" y="3872479"/>
              <a:ext cx="1728192" cy="144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MacrOper: campionamento multihabitat proporzionale 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592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ttangolo 256"/>
          <p:cNvSpPr/>
          <p:nvPr/>
        </p:nvSpPr>
        <p:spPr>
          <a:xfrm>
            <a:off x="4273656" y="1727731"/>
            <a:ext cx="4654326" cy="1820440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6" name="Rectangle 4"/>
          <p:cNvSpPr>
            <a:spLocks noChangeArrowheads="1"/>
          </p:cNvSpPr>
          <p:nvPr/>
        </p:nvSpPr>
        <p:spPr bwMode="auto">
          <a:xfrm>
            <a:off x="4255994" y="1700808"/>
            <a:ext cx="4924518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it-IT" sz="1800" dirty="0">
                <a:solidFill>
                  <a:schemeClr val="tx2"/>
                </a:solidFill>
                <a:latin typeface="Calibri "/>
              </a:rPr>
              <a:t>  Campionamento effettuato solo per i microhabitat che occupano  almeno il 10% del tratto considerato (50-100 m di lunghezza)</a:t>
            </a:r>
          </a:p>
          <a:p>
            <a:endParaRPr lang="it-IT" sz="500" dirty="0">
              <a:solidFill>
                <a:schemeClr val="tx2"/>
              </a:solidFill>
              <a:latin typeface="Calibri "/>
            </a:endParaRPr>
          </a:p>
          <a:p>
            <a:pPr>
              <a:buFontTx/>
              <a:buChar char="•"/>
            </a:pPr>
            <a:r>
              <a:rPr lang="it-IT" sz="1800" dirty="0">
                <a:solidFill>
                  <a:schemeClr val="tx2"/>
                </a:solidFill>
                <a:latin typeface="Calibri "/>
              </a:rPr>
              <a:t>  Il 10% di copertura di un microhabitat  corrisponde a 1 replica</a:t>
            </a:r>
          </a:p>
          <a:p>
            <a:pPr>
              <a:buFontTx/>
              <a:buChar char="•"/>
            </a:pPr>
            <a:endParaRPr lang="it-IT" sz="500" dirty="0">
              <a:solidFill>
                <a:schemeClr val="tx2"/>
              </a:solidFill>
              <a:latin typeface="Calibri "/>
            </a:endParaRPr>
          </a:p>
          <a:p>
            <a:pPr>
              <a:buFontTx/>
              <a:buChar char="•"/>
            </a:pPr>
            <a:r>
              <a:rPr lang="it-IT" sz="1800" dirty="0">
                <a:solidFill>
                  <a:schemeClr val="tx2"/>
                </a:solidFill>
                <a:latin typeface="Calibri "/>
              </a:rPr>
              <a:t> Raccolta di 10 repliche (100%)</a:t>
            </a:r>
          </a:p>
        </p:txBody>
      </p:sp>
      <p:sp>
        <p:nvSpPr>
          <p:cNvPr id="255" name="Rettangolo 254"/>
          <p:cNvSpPr/>
          <p:nvPr/>
        </p:nvSpPr>
        <p:spPr>
          <a:xfrm>
            <a:off x="4273655" y="5329201"/>
            <a:ext cx="4660835" cy="149814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06425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tangolo arrotondato 21"/>
          <p:cNvSpPr/>
          <p:nvPr/>
        </p:nvSpPr>
        <p:spPr>
          <a:xfrm>
            <a:off x="827584" y="3601008"/>
            <a:ext cx="1944216" cy="476064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17" name="Rettangolo arrotondato 21"/>
          <p:cNvSpPr/>
          <p:nvPr/>
        </p:nvSpPr>
        <p:spPr>
          <a:xfrm>
            <a:off x="929068" y="4293096"/>
            <a:ext cx="1728192" cy="476064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grpSp>
        <p:nvGrpSpPr>
          <p:cNvPr id="176" name="Group 287"/>
          <p:cNvGrpSpPr>
            <a:grpSpLocks/>
          </p:cNvGrpSpPr>
          <p:nvPr/>
        </p:nvGrpSpPr>
        <p:grpSpPr bwMode="auto">
          <a:xfrm>
            <a:off x="4140075" y="3572421"/>
            <a:ext cx="4824413" cy="1728787"/>
            <a:chOff x="431" y="2432"/>
            <a:chExt cx="2314" cy="864"/>
          </a:xfrm>
        </p:grpSpPr>
        <p:grpSp>
          <p:nvGrpSpPr>
            <p:cNvPr id="177" name="Group 288"/>
            <p:cNvGrpSpPr>
              <a:grpSpLocks/>
            </p:cNvGrpSpPr>
            <p:nvPr/>
          </p:nvGrpSpPr>
          <p:grpSpPr bwMode="auto">
            <a:xfrm>
              <a:off x="431" y="2432"/>
              <a:ext cx="2314" cy="864"/>
              <a:chOff x="3748" y="4028"/>
              <a:chExt cx="5570" cy="1620"/>
            </a:xfrm>
          </p:grpSpPr>
          <p:sp>
            <p:nvSpPr>
              <p:cNvPr id="186" name="AutoShape 289"/>
              <p:cNvSpPr>
                <a:spLocks noChangeArrowheads="1"/>
              </p:cNvSpPr>
              <p:nvPr/>
            </p:nvSpPr>
            <p:spPr bwMode="auto">
              <a:xfrm>
                <a:off x="3748" y="4028"/>
                <a:ext cx="5570" cy="1620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it-IT">
                  <a:solidFill>
                    <a:schemeClr val="bg1"/>
                  </a:solidFill>
                  <a:latin typeface="Bodoni MT" pitchFamily="18" charset="0"/>
                </a:endParaRPr>
              </a:p>
            </p:txBody>
          </p:sp>
          <p:grpSp>
            <p:nvGrpSpPr>
              <p:cNvPr id="187" name="Group 290"/>
              <p:cNvGrpSpPr>
                <a:grpSpLocks/>
              </p:cNvGrpSpPr>
              <p:nvPr/>
            </p:nvGrpSpPr>
            <p:grpSpPr bwMode="auto">
              <a:xfrm>
                <a:off x="3748" y="4028"/>
                <a:ext cx="5499" cy="1518"/>
                <a:chOff x="3685" y="4040"/>
                <a:chExt cx="5498" cy="1518"/>
              </a:xfrm>
            </p:grpSpPr>
            <p:sp>
              <p:nvSpPr>
                <p:cNvPr id="188" name="Oval 291"/>
                <p:cNvSpPr>
                  <a:spLocks noChangeArrowheads="1"/>
                </p:cNvSpPr>
                <p:nvPr/>
              </p:nvSpPr>
              <p:spPr bwMode="auto">
                <a:xfrm rot="1286864">
                  <a:off x="3884" y="4433"/>
                  <a:ext cx="679" cy="27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189" name="Oval 292"/>
                <p:cNvSpPr>
                  <a:spLocks noChangeArrowheads="1"/>
                </p:cNvSpPr>
                <p:nvPr/>
              </p:nvSpPr>
              <p:spPr bwMode="auto">
                <a:xfrm rot="-1235591">
                  <a:off x="5514" y="4298"/>
                  <a:ext cx="951" cy="540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190" name="Oval 293"/>
                <p:cNvSpPr>
                  <a:spLocks noChangeArrowheads="1"/>
                </p:cNvSpPr>
                <p:nvPr/>
              </p:nvSpPr>
              <p:spPr bwMode="auto">
                <a:xfrm>
                  <a:off x="5423" y="4478"/>
                  <a:ext cx="136" cy="135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191" name="Oval 294"/>
                <p:cNvSpPr>
                  <a:spLocks noChangeArrowheads="1"/>
                </p:cNvSpPr>
                <p:nvPr/>
              </p:nvSpPr>
              <p:spPr bwMode="auto">
                <a:xfrm>
                  <a:off x="5604" y="4658"/>
                  <a:ext cx="136" cy="135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192" name="Oval 295"/>
                <p:cNvSpPr>
                  <a:spLocks noChangeArrowheads="1"/>
                </p:cNvSpPr>
                <p:nvPr/>
              </p:nvSpPr>
              <p:spPr bwMode="auto">
                <a:xfrm>
                  <a:off x="5786" y="4838"/>
                  <a:ext cx="135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193" name="Oval 296"/>
                <p:cNvSpPr>
                  <a:spLocks noChangeArrowheads="1"/>
                </p:cNvSpPr>
                <p:nvPr/>
              </p:nvSpPr>
              <p:spPr bwMode="auto">
                <a:xfrm>
                  <a:off x="6465" y="4838"/>
                  <a:ext cx="407" cy="270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194" name="Oval 297"/>
                <p:cNvSpPr>
                  <a:spLocks noChangeArrowheads="1"/>
                </p:cNvSpPr>
                <p:nvPr/>
              </p:nvSpPr>
              <p:spPr bwMode="auto">
                <a:xfrm rot="-2532698">
                  <a:off x="6646" y="5018"/>
                  <a:ext cx="407" cy="270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195" name="Oval 298"/>
                <p:cNvSpPr>
                  <a:spLocks noChangeArrowheads="1"/>
                </p:cNvSpPr>
                <p:nvPr/>
              </p:nvSpPr>
              <p:spPr bwMode="auto">
                <a:xfrm>
                  <a:off x="6827" y="5198"/>
                  <a:ext cx="408" cy="270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196" name="Oval 299"/>
                <p:cNvSpPr>
                  <a:spLocks noChangeArrowheads="1"/>
                </p:cNvSpPr>
                <p:nvPr/>
              </p:nvSpPr>
              <p:spPr bwMode="auto">
                <a:xfrm rot="3413611">
                  <a:off x="7146" y="5107"/>
                  <a:ext cx="406" cy="27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197" name="Oval 300"/>
                <p:cNvSpPr>
                  <a:spLocks noChangeArrowheads="1"/>
                </p:cNvSpPr>
                <p:nvPr/>
              </p:nvSpPr>
              <p:spPr bwMode="auto">
                <a:xfrm>
                  <a:off x="7280" y="4838"/>
                  <a:ext cx="407" cy="270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198" name="Oval 301"/>
                <p:cNvSpPr>
                  <a:spLocks noChangeArrowheads="1"/>
                </p:cNvSpPr>
                <p:nvPr/>
              </p:nvSpPr>
              <p:spPr bwMode="auto">
                <a:xfrm>
                  <a:off x="4835" y="4163"/>
                  <a:ext cx="407" cy="270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199" name="Oval 302"/>
                <p:cNvSpPr>
                  <a:spLocks noChangeArrowheads="1"/>
                </p:cNvSpPr>
                <p:nvPr/>
              </p:nvSpPr>
              <p:spPr bwMode="auto">
                <a:xfrm>
                  <a:off x="5106" y="4433"/>
                  <a:ext cx="408" cy="270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00" name="Oval 303"/>
                <p:cNvSpPr>
                  <a:spLocks noChangeArrowheads="1"/>
                </p:cNvSpPr>
                <p:nvPr/>
              </p:nvSpPr>
              <p:spPr bwMode="auto">
                <a:xfrm>
                  <a:off x="5921" y="4838"/>
                  <a:ext cx="135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01" name="Oval 304"/>
                <p:cNvSpPr>
                  <a:spLocks noChangeArrowheads="1"/>
                </p:cNvSpPr>
                <p:nvPr/>
              </p:nvSpPr>
              <p:spPr bwMode="auto">
                <a:xfrm>
                  <a:off x="6193" y="4973"/>
                  <a:ext cx="134" cy="135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02" name="Oval 305"/>
                <p:cNvSpPr>
                  <a:spLocks noChangeArrowheads="1"/>
                </p:cNvSpPr>
                <p:nvPr/>
              </p:nvSpPr>
              <p:spPr bwMode="auto">
                <a:xfrm>
                  <a:off x="6057" y="4838"/>
                  <a:ext cx="135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03" name="Oval 306"/>
                <p:cNvSpPr>
                  <a:spLocks noChangeArrowheads="1"/>
                </p:cNvSpPr>
                <p:nvPr/>
              </p:nvSpPr>
              <p:spPr bwMode="auto">
                <a:xfrm>
                  <a:off x="6149" y="5198"/>
                  <a:ext cx="135" cy="135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04" name="Oval 307"/>
                <p:cNvSpPr>
                  <a:spLocks noChangeArrowheads="1"/>
                </p:cNvSpPr>
                <p:nvPr/>
              </p:nvSpPr>
              <p:spPr bwMode="auto">
                <a:xfrm>
                  <a:off x="6193" y="5108"/>
                  <a:ext cx="135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05" name="Oval 308"/>
                <p:cNvSpPr>
                  <a:spLocks noChangeArrowheads="1"/>
                </p:cNvSpPr>
                <p:nvPr/>
              </p:nvSpPr>
              <p:spPr bwMode="auto">
                <a:xfrm>
                  <a:off x="6329" y="5243"/>
                  <a:ext cx="135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06" name="Oval 309"/>
                <p:cNvSpPr>
                  <a:spLocks noChangeArrowheads="1"/>
                </p:cNvSpPr>
                <p:nvPr/>
              </p:nvSpPr>
              <p:spPr bwMode="auto">
                <a:xfrm>
                  <a:off x="6329" y="5108"/>
                  <a:ext cx="135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07" name="Oval 310"/>
                <p:cNvSpPr>
                  <a:spLocks noChangeArrowheads="1"/>
                </p:cNvSpPr>
                <p:nvPr/>
              </p:nvSpPr>
              <p:spPr bwMode="auto">
                <a:xfrm>
                  <a:off x="7823" y="4838"/>
                  <a:ext cx="135" cy="22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08" name="Oval 311"/>
                <p:cNvSpPr>
                  <a:spLocks noChangeArrowheads="1"/>
                </p:cNvSpPr>
                <p:nvPr/>
              </p:nvSpPr>
              <p:spPr bwMode="auto">
                <a:xfrm>
                  <a:off x="7959" y="4973"/>
                  <a:ext cx="134" cy="225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09" name="Oval 312"/>
                <p:cNvSpPr>
                  <a:spLocks noChangeArrowheads="1"/>
                </p:cNvSpPr>
                <p:nvPr/>
              </p:nvSpPr>
              <p:spPr bwMode="auto">
                <a:xfrm>
                  <a:off x="8186" y="5108"/>
                  <a:ext cx="180" cy="225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10" name="Oval 313"/>
                <p:cNvSpPr>
                  <a:spLocks noChangeArrowheads="1"/>
                </p:cNvSpPr>
                <p:nvPr/>
              </p:nvSpPr>
              <p:spPr bwMode="auto">
                <a:xfrm>
                  <a:off x="4881" y="4568"/>
                  <a:ext cx="135" cy="225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11" name="Oval 314"/>
                <p:cNvSpPr>
                  <a:spLocks noChangeArrowheads="1"/>
                </p:cNvSpPr>
                <p:nvPr/>
              </p:nvSpPr>
              <p:spPr bwMode="auto">
                <a:xfrm>
                  <a:off x="5015" y="4568"/>
                  <a:ext cx="137" cy="22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12" name="Oval 315"/>
                <p:cNvSpPr>
                  <a:spLocks noChangeArrowheads="1"/>
                </p:cNvSpPr>
                <p:nvPr/>
              </p:nvSpPr>
              <p:spPr bwMode="auto">
                <a:xfrm>
                  <a:off x="5152" y="4838"/>
                  <a:ext cx="133" cy="225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13" name="Oval 316"/>
                <p:cNvSpPr>
                  <a:spLocks noChangeArrowheads="1"/>
                </p:cNvSpPr>
                <p:nvPr/>
              </p:nvSpPr>
              <p:spPr bwMode="auto">
                <a:xfrm>
                  <a:off x="5152" y="4568"/>
                  <a:ext cx="133" cy="22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14" name="Oval 317"/>
                <p:cNvSpPr>
                  <a:spLocks noChangeArrowheads="1"/>
                </p:cNvSpPr>
                <p:nvPr/>
              </p:nvSpPr>
              <p:spPr bwMode="auto">
                <a:xfrm>
                  <a:off x="5287" y="4838"/>
                  <a:ext cx="136" cy="225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15" name="Oval 318"/>
                <p:cNvSpPr>
                  <a:spLocks noChangeArrowheads="1"/>
                </p:cNvSpPr>
                <p:nvPr/>
              </p:nvSpPr>
              <p:spPr bwMode="auto">
                <a:xfrm>
                  <a:off x="5378" y="4838"/>
                  <a:ext cx="180" cy="225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16" name="Oval 319"/>
                <p:cNvSpPr>
                  <a:spLocks noChangeArrowheads="1"/>
                </p:cNvSpPr>
                <p:nvPr/>
              </p:nvSpPr>
              <p:spPr bwMode="auto">
                <a:xfrm>
                  <a:off x="8231" y="4973"/>
                  <a:ext cx="136" cy="135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17" name="Oval 320"/>
                <p:cNvSpPr>
                  <a:spLocks noChangeArrowheads="1"/>
                </p:cNvSpPr>
                <p:nvPr/>
              </p:nvSpPr>
              <p:spPr bwMode="auto">
                <a:xfrm>
                  <a:off x="8321" y="4793"/>
                  <a:ext cx="135" cy="13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18" name="Oval 321"/>
                <p:cNvSpPr>
                  <a:spLocks noChangeArrowheads="1"/>
                </p:cNvSpPr>
                <p:nvPr/>
              </p:nvSpPr>
              <p:spPr bwMode="auto">
                <a:xfrm>
                  <a:off x="8413" y="5153"/>
                  <a:ext cx="133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19" name="Oval 322"/>
                <p:cNvSpPr>
                  <a:spLocks noChangeArrowheads="1"/>
                </p:cNvSpPr>
                <p:nvPr/>
              </p:nvSpPr>
              <p:spPr bwMode="auto">
                <a:xfrm>
                  <a:off x="8592" y="5063"/>
                  <a:ext cx="135" cy="135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20" name="Oval 323"/>
                <p:cNvSpPr>
                  <a:spLocks noChangeArrowheads="1"/>
                </p:cNvSpPr>
                <p:nvPr/>
              </p:nvSpPr>
              <p:spPr bwMode="auto">
                <a:xfrm>
                  <a:off x="4563" y="4298"/>
                  <a:ext cx="137" cy="22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21" name="Oval 324"/>
                <p:cNvSpPr>
                  <a:spLocks noChangeArrowheads="1"/>
                </p:cNvSpPr>
                <p:nvPr/>
              </p:nvSpPr>
              <p:spPr bwMode="auto">
                <a:xfrm>
                  <a:off x="4429" y="4163"/>
                  <a:ext cx="134" cy="22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22" name="Oval 325"/>
                <p:cNvSpPr>
                  <a:spLocks noChangeArrowheads="1"/>
                </p:cNvSpPr>
                <p:nvPr/>
              </p:nvSpPr>
              <p:spPr bwMode="auto">
                <a:xfrm>
                  <a:off x="4792" y="4388"/>
                  <a:ext cx="134" cy="13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23" name="Oval 326"/>
                <p:cNvSpPr>
                  <a:spLocks noChangeArrowheads="1"/>
                </p:cNvSpPr>
                <p:nvPr/>
              </p:nvSpPr>
              <p:spPr bwMode="auto">
                <a:xfrm>
                  <a:off x="4883" y="4478"/>
                  <a:ext cx="134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24" name="Oval 327"/>
                <p:cNvSpPr>
                  <a:spLocks noChangeArrowheads="1"/>
                </p:cNvSpPr>
                <p:nvPr/>
              </p:nvSpPr>
              <p:spPr bwMode="auto">
                <a:xfrm>
                  <a:off x="7687" y="5243"/>
                  <a:ext cx="136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25" name="Oval 328"/>
                <p:cNvSpPr>
                  <a:spLocks noChangeArrowheads="1"/>
                </p:cNvSpPr>
                <p:nvPr/>
              </p:nvSpPr>
              <p:spPr bwMode="auto">
                <a:xfrm>
                  <a:off x="7913" y="5198"/>
                  <a:ext cx="134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26" name="Oval 329"/>
                <p:cNvSpPr>
                  <a:spLocks noChangeArrowheads="1"/>
                </p:cNvSpPr>
                <p:nvPr/>
              </p:nvSpPr>
              <p:spPr bwMode="auto">
                <a:xfrm>
                  <a:off x="7777" y="5063"/>
                  <a:ext cx="135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27" name="Oval 330"/>
                <p:cNvSpPr>
                  <a:spLocks noChangeArrowheads="1"/>
                </p:cNvSpPr>
                <p:nvPr/>
              </p:nvSpPr>
              <p:spPr bwMode="auto">
                <a:xfrm>
                  <a:off x="7869" y="5423"/>
                  <a:ext cx="134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28" name="Oval 331"/>
                <p:cNvSpPr>
                  <a:spLocks noChangeArrowheads="1"/>
                </p:cNvSpPr>
                <p:nvPr/>
              </p:nvSpPr>
              <p:spPr bwMode="auto">
                <a:xfrm rot="-555204">
                  <a:off x="8367" y="5243"/>
                  <a:ext cx="406" cy="270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29" name="Oval 332"/>
                <p:cNvSpPr>
                  <a:spLocks noChangeArrowheads="1"/>
                </p:cNvSpPr>
                <p:nvPr/>
              </p:nvSpPr>
              <p:spPr bwMode="auto">
                <a:xfrm rot="2341659">
                  <a:off x="8503" y="4568"/>
                  <a:ext cx="680" cy="270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30" name="Oval 333"/>
                <p:cNvSpPr>
                  <a:spLocks noChangeArrowheads="1"/>
                </p:cNvSpPr>
                <p:nvPr/>
              </p:nvSpPr>
              <p:spPr bwMode="auto">
                <a:xfrm rot="-2532698">
                  <a:off x="4563" y="4568"/>
                  <a:ext cx="407" cy="270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31" name="Oval 334"/>
                <p:cNvSpPr>
                  <a:spLocks noChangeArrowheads="1"/>
                </p:cNvSpPr>
                <p:nvPr/>
              </p:nvSpPr>
              <p:spPr bwMode="auto">
                <a:xfrm rot="587878">
                  <a:off x="5378" y="4973"/>
                  <a:ext cx="680" cy="270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32" name="Oval 335"/>
                <p:cNvSpPr>
                  <a:spLocks noChangeArrowheads="1"/>
                </p:cNvSpPr>
                <p:nvPr/>
              </p:nvSpPr>
              <p:spPr bwMode="auto">
                <a:xfrm>
                  <a:off x="6329" y="4568"/>
                  <a:ext cx="134" cy="22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33" name="Oval 336"/>
                <p:cNvSpPr>
                  <a:spLocks noChangeArrowheads="1"/>
                </p:cNvSpPr>
                <p:nvPr/>
              </p:nvSpPr>
              <p:spPr bwMode="auto">
                <a:xfrm>
                  <a:off x="6465" y="4703"/>
                  <a:ext cx="135" cy="22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34" name="Oval 337"/>
                <p:cNvSpPr>
                  <a:spLocks noChangeArrowheads="1"/>
                </p:cNvSpPr>
                <p:nvPr/>
              </p:nvSpPr>
              <p:spPr bwMode="auto">
                <a:xfrm>
                  <a:off x="6601" y="4568"/>
                  <a:ext cx="135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35" name="Oval 338"/>
                <p:cNvSpPr>
                  <a:spLocks noChangeArrowheads="1"/>
                </p:cNvSpPr>
                <p:nvPr/>
              </p:nvSpPr>
              <p:spPr bwMode="auto">
                <a:xfrm>
                  <a:off x="6555" y="4388"/>
                  <a:ext cx="135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36" name="Oval 339"/>
                <p:cNvSpPr>
                  <a:spLocks noChangeArrowheads="1"/>
                </p:cNvSpPr>
                <p:nvPr/>
              </p:nvSpPr>
              <p:spPr bwMode="auto">
                <a:xfrm>
                  <a:off x="6690" y="4388"/>
                  <a:ext cx="136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37" name="Oval 340"/>
                <p:cNvSpPr>
                  <a:spLocks noChangeArrowheads="1"/>
                </p:cNvSpPr>
                <p:nvPr/>
              </p:nvSpPr>
              <p:spPr bwMode="auto">
                <a:xfrm>
                  <a:off x="6961" y="4658"/>
                  <a:ext cx="135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38" name="Oval 341"/>
                <p:cNvSpPr>
                  <a:spLocks noChangeArrowheads="1"/>
                </p:cNvSpPr>
                <p:nvPr/>
              </p:nvSpPr>
              <p:spPr bwMode="auto">
                <a:xfrm rot="-555204">
                  <a:off x="6736" y="4838"/>
                  <a:ext cx="407" cy="270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39" name="Oval 342"/>
                <p:cNvSpPr>
                  <a:spLocks noChangeArrowheads="1"/>
                </p:cNvSpPr>
                <p:nvPr/>
              </p:nvSpPr>
              <p:spPr bwMode="auto">
                <a:xfrm>
                  <a:off x="7552" y="5378"/>
                  <a:ext cx="134" cy="135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40" name="Freeform 343"/>
                <p:cNvSpPr>
                  <a:spLocks/>
                </p:cNvSpPr>
                <p:nvPr/>
              </p:nvSpPr>
              <p:spPr bwMode="auto">
                <a:xfrm>
                  <a:off x="6820" y="4358"/>
                  <a:ext cx="536" cy="287"/>
                </a:xfrm>
                <a:custGeom>
                  <a:avLst/>
                  <a:gdLst>
                    <a:gd name="T0" fmla="*/ 315 w 710"/>
                    <a:gd name="T1" fmla="*/ 11 h 382"/>
                    <a:gd name="T2" fmla="*/ 75 w 710"/>
                    <a:gd name="T3" fmla="*/ 26 h 382"/>
                    <a:gd name="T4" fmla="*/ 0 w 710"/>
                    <a:gd name="T5" fmla="*/ 161 h 382"/>
                    <a:gd name="T6" fmla="*/ 150 w 710"/>
                    <a:gd name="T7" fmla="*/ 176 h 382"/>
                    <a:gd name="T8" fmla="*/ 210 w 710"/>
                    <a:gd name="T9" fmla="*/ 266 h 382"/>
                    <a:gd name="T10" fmla="*/ 315 w 710"/>
                    <a:gd name="T11" fmla="*/ 296 h 382"/>
                    <a:gd name="T12" fmla="*/ 615 w 710"/>
                    <a:gd name="T13" fmla="*/ 191 h 382"/>
                    <a:gd name="T14" fmla="*/ 570 w 710"/>
                    <a:gd name="T15" fmla="*/ 161 h 382"/>
                    <a:gd name="T16" fmla="*/ 495 w 710"/>
                    <a:gd name="T17" fmla="*/ 86 h 382"/>
                    <a:gd name="T18" fmla="*/ 405 w 710"/>
                    <a:gd name="T19" fmla="*/ 56 h 382"/>
                    <a:gd name="T20" fmla="*/ 315 w 710"/>
                    <a:gd name="T21" fmla="*/ 11 h 38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10"/>
                    <a:gd name="T34" fmla="*/ 0 h 382"/>
                    <a:gd name="T35" fmla="*/ 710 w 710"/>
                    <a:gd name="T36" fmla="*/ 382 h 38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10" h="382">
                      <a:moveTo>
                        <a:pt x="315" y="11"/>
                      </a:moveTo>
                      <a:cubicBezTo>
                        <a:pt x="235" y="16"/>
                        <a:pt x="151" y="0"/>
                        <a:pt x="75" y="26"/>
                      </a:cubicBezTo>
                      <a:cubicBezTo>
                        <a:pt x="36" y="40"/>
                        <a:pt x="13" y="121"/>
                        <a:pt x="0" y="161"/>
                      </a:cubicBezTo>
                      <a:cubicBezTo>
                        <a:pt x="50" y="166"/>
                        <a:pt x="105" y="154"/>
                        <a:pt x="150" y="176"/>
                      </a:cubicBezTo>
                      <a:cubicBezTo>
                        <a:pt x="182" y="192"/>
                        <a:pt x="190" y="236"/>
                        <a:pt x="210" y="266"/>
                      </a:cubicBezTo>
                      <a:cubicBezTo>
                        <a:pt x="214" y="272"/>
                        <a:pt x="300" y="292"/>
                        <a:pt x="315" y="296"/>
                      </a:cubicBezTo>
                      <a:cubicBezTo>
                        <a:pt x="442" y="290"/>
                        <a:pt x="710" y="382"/>
                        <a:pt x="615" y="191"/>
                      </a:cubicBezTo>
                      <a:cubicBezTo>
                        <a:pt x="607" y="175"/>
                        <a:pt x="585" y="171"/>
                        <a:pt x="570" y="161"/>
                      </a:cubicBezTo>
                      <a:cubicBezTo>
                        <a:pt x="543" y="120"/>
                        <a:pt x="542" y="107"/>
                        <a:pt x="495" y="86"/>
                      </a:cubicBezTo>
                      <a:cubicBezTo>
                        <a:pt x="466" y="73"/>
                        <a:pt x="405" y="56"/>
                        <a:pt x="405" y="56"/>
                      </a:cubicBezTo>
                      <a:cubicBezTo>
                        <a:pt x="349" y="0"/>
                        <a:pt x="381" y="11"/>
                        <a:pt x="315" y="11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41" name="Freeform 344"/>
                <p:cNvSpPr>
                  <a:spLocks/>
                </p:cNvSpPr>
                <p:nvPr/>
              </p:nvSpPr>
              <p:spPr bwMode="auto">
                <a:xfrm>
                  <a:off x="7783" y="4423"/>
                  <a:ext cx="842" cy="373"/>
                </a:xfrm>
                <a:custGeom>
                  <a:avLst/>
                  <a:gdLst>
                    <a:gd name="T0" fmla="*/ 315 w 1116"/>
                    <a:gd name="T1" fmla="*/ 60 h 497"/>
                    <a:gd name="T2" fmla="*/ 165 w 1116"/>
                    <a:gd name="T3" fmla="*/ 75 h 497"/>
                    <a:gd name="T4" fmla="*/ 75 w 1116"/>
                    <a:gd name="T5" fmla="*/ 105 h 497"/>
                    <a:gd name="T6" fmla="*/ 0 w 1116"/>
                    <a:gd name="T7" fmla="*/ 240 h 497"/>
                    <a:gd name="T8" fmla="*/ 210 w 1116"/>
                    <a:gd name="T9" fmla="*/ 315 h 497"/>
                    <a:gd name="T10" fmla="*/ 300 w 1116"/>
                    <a:gd name="T11" fmla="*/ 435 h 497"/>
                    <a:gd name="T12" fmla="*/ 735 w 1116"/>
                    <a:gd name="T13" fmla="*/ 435 h 497"/>
                    <a:gd name="T14" fmla="*/ 825 w 1116"/>
                    <a:gd name="T15" fmla="*/ 495 h 497"/>
                    <a:gd name="T16" fmla="*/ 1020 w 1116"/>
                    <a:gd name="T17" fmla="*/ 480 h 497"/>
                    <a:gd name="T18" fmla="*/ 960 w 1116"/>
                    <a:gd name="T19" fmla="*/ 285 h 497"/>
                    <a:gd name="T20" fmla="*/ 945 w 1116"/>
                    <a:gd name="T21" fmla="*/ 90 h 497"/>
                    <a:gd name="T22" fmla="*/ 525 w 1116"/>
                    <a:gd name="T23" fmla="*/ 75 h 497"/>
                    <a:gd name="T24" fmla="*/ 375 w 1116"/>
                    <a:gd name="T25" fmla="*/ 0 h 497"/>
                    <a:gd name="T26" fmla="*/ 330 w 1116"/>
                    <a:gd name="T27" fmla="*/ 15 h 497"/>
                    <a:gd name="T28" fmla="*/ 315 w 1116"/>
                    <a:gd name="T29" fmla="*/ 60 h 49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116"/>
                    <a:gd name="T46" fmla="*/ 0 h 497"/>
                    <a:gd name="T47" fmla="*/ 1116 w 1116"/>
                    <a:gd name="T48" fmla="*/ 497 h 497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116" h="497">
                      <a:moveTo>
                        <a:pt x="315" y="60"/>
                      </a:moveTo>
                      <a:cubicBezTo>
                        <a:pt x="265" y="65"/>
                        <a:pt x="214" y="66"/>
                        <a:pt x="165" y="75"/>
                      </a:cubicBezTo>
                      <a:cubicBezTo>
                        <a:pt x="134" y="81"/>
                        <a:pt x="75" y="105"/>
                        <a:pt x="75" y="105"/>
                      </a:cubicBezTo>
                      <a:cubicBezTo>
                        <a:pt x="6" y="208"/>
                        <a:pt x="26" y="161"/>
                        <a:pt x="0" y="240"/>
                      </a:cubicBezTo>
                      <a:cubicBezTo>
                        <a:pt x="37" y="352"/>
                        <a:pt x="111" y="282"/>
                        <a:pt x="210" y="315"/>
                      </a:cubicBezTo>
                      <a:cubicBezTo>
                        <a:pt x="252" y="378"/>
                        <a:pt x="235" y="392"/>
                        <a:pt x="300" y="435"/>
                      </a:cubicBezTo>
                      <a:cubicBezTo>
                        <a:pt x="399" y="429"/>
                        <a:pt x="623" y="404"/>
                        <a:pt x="735" y="435"/>
                      </a:cubicBezTo>
                      <a:cubicBezTo>
                        <a:pt x="770" y="445"/>
                        <a:pt x="825" y="495"/>
                        <a:pt x="825" y="495"/>
                      </a:cubicBezTo>
                      <a:cubicBezTo>
                        <a:pt x="890" y="490"/>
                        <a:pt x="957" y="497"/>
                        <a:pt x="1020" y="480"/>
                      </a:cubicBezTo>
                      <a:cubicBezTo>
                        <a:pt x="1116" y="454"/>
                        <a:pt x="984" y="309"/>
                        <a:pt x="960" y="285"/>
                      </a:cubicBezTo>
                      <a:cubicBezTo>
                        <a:pt x="955" y="220"/>
                        <a:pt x="1004" y="118"/>
                        <a:pt x="945" y="90"/>
                      </a:cubicBezTo>
                      <a:cubicBezTo>
                        <a:pt x="819" y="29"/>
                        <a:pt x="664" y="88"/>
                        <a:pt x="525" y="75"/>
                      </a:cubicBezTo>
                      <a:cubicBezTo>
                        <a:pt x="478" y="71"/>
                        <a:pt x="422" y="16"/>
                        <a:pt x="375" y="0"/>
                      </a:cubicBezTo>
                      <a:cubicBezTo>
                        <a:pt x="360" y="5"/>
                        <a:pt x="342" y="5"/>
                        <a:pt x="330" y="15"/>
                      </a:cubicBezTo>
                      <a:cubicBezTo>
                        <a:pt x="269" y="64"/>
                        <a:pt x="290" y="60"/>
                        <a:pt x="315" y="60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42" name="Freeform 345"/>
                <p:cNvSpPr>
                  <a:spLocks/>
                </p:cNvSpPr>
                <p:nvPr/>
              </p:nvSpPr>
              <p:spPr bwMode="auto">
                <a:xfrm>
                  <a:off x="3685" y="4726"/>
                  <a:ext cx="1710" cy="609"/>
                </a:xfrm>
                <a:custGeom>
                  <a:avLst/>
                  <a:gdLst>
                    <a:gd name="T0" fmla="*/ 149 w 2265"/>
                    <a:gd name="T1" fmla="*/ 61 h 811"/>
                    <a:gd name="T2" fmla="*/ 779 w 2265"/>
                    <a:gd name="T3" fmla="*/ 76 h 811"/>
                    <a:gd name="T4" fmla="*/ 1079 w 2265"/>
                    <a:gd name="T5" fmla="*/ 136 h 811"/>
                    <a:gd name="T6" fmla="*/ 1109 w 2265"/>
                    <a:gd name="T7" fmla="*/ 256 h 811"/>
                    <a:gd name="T8" fmla="*/ 1154 w 2265"/>
                    <a:gd name="T9" fmla="*/ 271 h 811"/>
                    <a:gd name="T10" fmla="*/ 1499 w 2265"/>
                    <a:gd name="T11" fmla="*/ 286 h 811"/>
                    <a:gd name="T12" fmla="*/ 1799 w 2265"/>
                    <a:gd name="T13" fmla="*/ 541 h 811"/>
                    <a:gd name="T14" fmla="*/ 1964 w 2265"/>
                    <a:gd name="T15" fmla="*/ 511 h 811"/>
                    <a:gd name="T16" fmla="*/ 2099 w 2265"/>
                    <a:gd name="T17" fmla="*/ 541 h 811"/>
                    <a:gd name="T18" fmla="*/ 2129 w 2265"/>
                    <a:gd name="T19" fmla="*/ 646 h 811"/>
                    <a:gd name="T20" fmla="*/ 839 w 2265"/>
                    <a:gd name="T21" fmla="*/ 661 h 811"/>
                    <a:gd name="T22" fmla="*/ 554 w 2265"/>
                    <a:gd name="T23" fmla="*/ 736 h 811"/>
                    <a:gd name="T24" fmla="*/ 224 w 2265"/>
                    <a:gd name="T25" fmla="*/ 751 h 811"/>
                    <a:gd name="T26" fmla="*/ 74 w 2265"/>
                    <a:gd name="T27" fmla="*/ 811 h 811"/>
                    <a:gd name="T28" fmla="*/ 74 w 2265"/>
                    <a:gd name="T29" fmla="*/ 76 h 811"/>
                    <a:gd name="T30" fmla="*/ 179 w 2265"/>
                    <a:gd name="T31" fmla="*/ 91 h 811"/>
                    <a:gd name="T32" fmla="*/ 149 w 2265"/>
                    <a:gd name="T33" fmla="*/ 61 h 8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265"/>
                    <a:gd name="T52" fmla="*/ 0 h 811"/>
                    <a:gd name="T53" fmla="*/ 2265 w 2265"/>
                    <a:gd name="T54" fmla="*/ 811 h 8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265" h="811">
                      <a:moveTo>
                        <a:pt x="149" y="61"/>
                      </a:moveTo>
                      <a:cubicBezTo>
                        <a:pt x="359" y="66"/>
                        <a:pt x="569" y="69"/>
                        <a:pt x="779" y="76"/>
                      </a:cubicBezTo>
                      <a:cubicBezTo>
                        <a:pt x="1130" y="87"/>
                        <a:pt x="1170" y="0"/>
                        <a:pt x="1079" y="136"/>
                      </a:cubicBezTo>
                      <a:cubicBezTo>
                        <a:pt x="1087" y="176"/>
                        <a:pt x="1080" y="227"/>
                        <a:pt x="1109" y="256"/>
                      </a:cubicBezTo>
                      <a:cubicBezTo>
                        <a:pt x="1120" y="267"/>
                        <a:pt x="1138" y="270"/>
                        <a:pt x="1154" y="271"/>
                      </a:cubicBezTo>
                      <a:cubicBezTo>
                        <a:pt x="1269" y="280"/>
                        <a:pt x="1384" y="281"/>
                        <a:pt x="1499" y="286"/>
                      </a:cubicBezTo>
                      <a:cubicBezTo>
                        <a:pt x="1538" y="402"/>
                        <a:pt x="1684" y="503"/>
                        <a:pt x="1799" y="541"/>
                      </a:cubicBezTo>
                      <a:cubicBezTo>
                        <a:pt x="1823" y="536"/>
                        <a:pt x="1945" y="511"/>
                        <a:pt x="1964" y="511"/>
                      </a:cubicBezTo>
                      <a:cubicBezTo>
                        <a:pt x="1983" y="511"/>
                        <a:pt x="2076" y="535"/>
                        <a:pt x="2099" y="541"/>
                      </a:cubicBezTo>
                      <a:cubicBezTo>
                        <a:pt x="2109" y="548"/>
                        <a:pt x="2265" y="637"/>
                        <a:pt x="2129" y="646"/>
                      </a:cubicBezTo>
                      <a:cubicBezTo>
                        <a:pt x="1700" y="676"/>
                        <a:pt x="1269" y="656"/>
                        <a:pt x="839" y="661"/>
                      </a:cubicBezTo>
                      <a:cubicBezTo>
                        <a:pt x="744" y="680"/>
                        <a:pt x="651" y="729"/>
                        <a:pt x="554" y="736"/>
                      </a:cubicBezTo>
                      <a:cubicBezTo>
                        <a:pt x="444" y="744"/>
                        <a:pt x="334" y="746"/>
                        <a:pt x="224" y="751"/>
                      </a:cubicBezTo>
                      <a:cubicBezTo>
                        <a:pt x="164" y="766"/>
                        <a:pt x="125" y="777"/>
                        <a:pt x="74" y="811"/>
                      </a:cubicBezTo>
                      <a:cubicBezTo>
                        <a:pt x="23" y="554"/>
                        <a:pt x="0" y="471"/>
                        <a:pt x="74" y="76"/>
                      </a:cubicBezTo>
                      <a:cubicBezTo>
                        <a:pt x="80" y="41"/>
                        <a:pt x="144" y="86"/>
                        <a:pt x="179" y="91"/>
                      </a:cubicBezTo>
                      <a:cubicBezTo>
                        <a:pt x="220" y="29"/>
                        <a:pt x="226" y="42"/>
                        <a:pt x="149" y="61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  <p:sp>
              <p:nvSpPr>
                <p:cNvPr id="243" name="Freeform 346"/>
                <p:cNvSpPr>
                  <a:spLocks/>
                </p:cNvSpPr>
                <p:nvPr/>
              </p:nvSpPr>
              <p:spPr bwMode="auto">
                <a:xfrm>
                  <a:off x="5190" y="4040"/>
                  <a:ext cx="1073" cy="329"/>
                </a:xfrm>
                <a:custGeom>
                  <a:avLst/>
                  <a:gdLst>
                    <a:gd name="T0" fmla="*/ 0 w 1422"/>
                    <a:gd name="T1" fmla="*/ 0 h 438"/>
                    <a:gd name="T2" fmla="*/ 165 w 1422"/>
                    <a:gd name="T3" fmla="*/ 195 h 438"/>
                    <a:gd name="T4" fmla="*/ 480 w 1422"/>
                    <a:gd name="T5" fmla="*/ 270 h 438"/>
                    <a:gd name="T6" fmla="*/ 525 w 1422"/>
                    <a:gd name="T7" fmla="*/ 285 h 438"/>
                    <a:gd name="T8" fmla="*/ 540 w 1422"/>
                    <a:gd name="T9" fmla="*/ 405 h 438"/>
                    <a:gd name="T10" fmla="*/ 960 w 1422"/>
                    <a:gd name="T11" fmla="*/ 390 h 438"/>
                    <a:gd name="T12" fmla="*/ 1050 w 1422"/>
                    <a:gd name="T13" fmla="*/ 330 h 438"/>
                    <a:gd name="T14" fmla="*/ 1320 w 1422"/>
                    <a:gd name="T15" fmla="*/ 300 h 438"/>
                    <a:gd name="T16" fmla="*/ 1155 w 1422"/>
                    <a:gd name="T17" fmla="*/ 195 h 438"/>
                    <a:gd name="T18" fmla="*/ 720 w 1422"/>
                    <a:gd name="T19" fmla="*/ 90 h 438"/>
                    <a:gd name="T20" fmla="*/ 285 w 1422"/>
                    <a:gd name="T21" fmla="*/ 45 h 438"/>
                    <a:gd name="T22" fmla="*/ 75 w 1422"/>
                    <a:gd name="T23" fmla="*/ 0 h 438"/>
                    <a:gd name="T24" fmla="*/ 0 w 1422"/>
                    <a:gd name="T25" fmla="*/ 0 h 43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22"/>
                    <a:gd name="T40" fmla="*/ 0 h 438"/>
                    <a:gd name="T41" fmla="*/ 1422 w 1422"/>
                    <a:gd name="T42" fmla="*/ 438 h 43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22" h="438">
                      <a:moveTo>
                        <a:pt x="0" y="0"/>
                      </a:moveTo>
                      <a:cubicBezTo>
                        <a:pt x="29" y="86"/>
                        <a:pt x="78" y="166"/>
                        <a:pt x="165" y="195"/>
                      </a:cubicBezTo>
                      <a:cubicBezTo>
                        <a:pt x="237" y="302"/>
                        <a:pt x="343" y="261"/>
                        <a:pt x="480" y="270"/>
                      </a:cubicBezTo>
                      <a:cubicBezTo>
                        <a:pt x="495" y="275"/>
                        <a:pt x="519" y="271"/>
                        <a:pt x="525" y="285"/>
                      </a:cubicBezTo>
                      <a:cubicBezTo>
                        <a:pt x="541" y="322"/>
                        <a:pt x="501" y="396"/>
                        <a:pt x="540" y="405"/>
                      </a:cubicBezTo>
                      <a:cubicBezTo>
                        <a:pt x="676" y="438"/>
                        <a:pt x="820" y="395"/>
                        <a:pt x="960" y="390"/>
                      </a:cubicBezTo>
                      <a:cubicBezTo>
                        <a:pt x="1067" y="354"/>
                        <a:pt x="938" y="405"/>
                        <a:pt x="1050" y="330"/>
                      </a:cubicBezTo>
                      <a:cubicBezTo>
                        <a:pt x="1125" y="280"/>
                        <a:pt x="1230" y="306"/>
                        <a:pt x="1320" y="300"/>
                      </a:cubicBezTo>
                      <a:cubicBezTo>
                        <a:pt x="1422" y="147"/>
                        <a:pt x="1416" y="212"/>
                        <a:pt x="1155" y="195"/>
                      </a:cubicBezTo>
                      <a:cubicBezTo>
                        <a:pt x="1006" y="95"/>
                        <a:pt x="904" y="102"/>
                        <a:pt x="720" y="90"/>
                      </a:cubicBezTo>
                      <a:cubicBezTo>
                        <a:pt x="567" y="39"/>
                        <a:pt x="479" y="54"/>
                        <a:pt x="285" y="45"/>
                      </a:cubicBezTo>
                      <a:cubicBezTo>
                        <a:pt x="210" y="34"/>
                        <a:pt x="146" y="24"/>
                        <a:pt x="75" y="0"/>
                      </a:cubicBezTo>
                      <a:cubicBezTo>
                        <a:pt x="19" y="19"/>
                        <a:pt x="44" y="22"/>
                        <a:pt x="0" y="0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it-IT">
                    <a:solidFill>
                      <a:schemeClr val="bg1"/>
                    </a:solidFill>
                    <a:latin typeface="Bodoni MT" pitchFamily="18" charset="0"/>
                  </a:endParaRPr>
                </a:p>
              </p:txBody>
            </p:sp>
          </p:grpSp>
        </p:grpSp>
        <p:grpSp>
          <p:nvGrpSpPr>
            <p:cNvPr id="178" name="Group 347"/>
            <p:cNvGrpSpPr>
              <a:grpSpLocks/>
            </p:cNvGrpSpPr>
            <p:nvPr/>
          </p:nvGrpSpPr>
          <p:grpSpPr bwMode="auto">
            <a:xfrm>
              <a:off x="1383" y="2704"/>
              <a:ext cx="1115" cy="344"/>
              <a:chOff x="1383" y="2795"/>
              <a:chExt cx="1115" cy="344"/>
            </a:xfrm>
          </p:grpSpPr>
          <p:sp>
            <p:nvSpPr>
              <p:cNvPr id="179" name="Oval 348"/>
              <p:cNvSpPr>
                <a:spLocks noChangeArrowheads="1"/>
              </p:cNvSpPr>
              <p:nvPr/>
            </p:nvSpPr>
            <p:spPr bwMode="auto">
              <a:xfrm>
                <a:off x="2063" y="2798"/>
                <a:ext cx="93" cy="267"/>
              </a:xfrm>
              <a:prstGeom prst="ellipse">
                <a:avLst/>
              </a:prstGeom>
              <a:solidFill>
                <a:srgbClr val="B7C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endParaRPr lang="it-IT">
                  <a:solidFill>
                    <a:schemeClr val="bg1"/>
                  </a:solidFill>
                  <a:latin typeface="Bodoni MT" pitchFamily="18" charset="0"/>
                </a:endParaRPr>
              </a:p>
            </p:txBody>
          </p:sp>
          <p:sp>
            <p:nvSpPr>
              <p:cNvPr id="180" name="Oval 349"/>
              <p:cNvSpPr>
                <a:spLocks noChangeArrowheads="1"/>
              </p:cNvSpPr>
              <p:nvPr/>
            </p:nvSpPr>
            <p:spPr bwMode="auto">
              <a:xfrm>
                <a:off x="1882" y="2886"/>
                <a:ext cx="72" cy="72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it-IT">
                  <a:solidFill>
                    <a:schemeClr val="bg1"/>
                  </a:solidFill>
                  <a:latin typeface="Bodoni MT" pitchFamily="18" charset="0"/>
                </a:endParaRPr>
              </a:p>
            </p:txBody>
          </p:sp>
          <p:sp>
            <p:nvSpPr>
              <p:cNvPr id="181" name="Oval 350"/>
              <p:cNvSpPr>
                <a:spLocks noChangeArrowheads="1"/>
              </p:cNvSpPr>
              <p:nvPr/>
            </p:nvSpPr>
            <p:spPr bwMode="auto">
              <a:xfrm flipH="1">
                <a:off x="1973" y="2840"/>
                <a:ext cx="61" cy="11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it-IT">
                  <a:solidFill>
                    <a:schemeClr val="bg1"/>
                  </a:solidFill>
                  <a:latin typeface="Bodoni MT" pitchFamily="18" charset="0"/>
                </a:endParaRPr>
              </a:p>
            </p:txBody>
          </p:sp>
          <p:sp>
            <p:nvSpPr>
              <p:cNvPr id="182" name="Oval 351"/>
              <p:cNvSpPr>
                <a:spLocks noChangeArrowheads="1"/>
              </p:cNvSpPr>
              <p:nvPr/>
            </p:nvSpPr>
            <p:spPr bwMode="auto">
              <a:xfrm>
                <a:off x="2426" y="2931"/>
                <a:ext cx="72" cy="72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it-IT">
                  <a:solidFill>
                    <a:schemeClr val="bg1"/>
                  </a:solidFill>
                  <a:latin typeface="Bodoni MT" pitchFamily="18" charset="0"/>
                </a:endParaRPr>
              </a:p>
            </p:txBody>
          </p:sp>
          <p:sp>
            <p:nvSpPr>
              <p:cNvPr id="183" name="Oval 352"/>
              <p:cNvSpPr>
                <a:spLocks noChangeArrowheads="1"/>
              </p:cNvSpPr>
              <p:nvPr/>
            </p:nvSpPr>
            <p:spPr bwMode="auto">
              <a:xfrm>
                <a:off x="2426" y="3067"/>
                <a:ext cx="72" cy="72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it-IT">
                  <a:solidFill>
                    <a:schemeClr val="bg1"/>
                  </a:solidFill>
                  <a:latin typeface="Bodoni MT" pitchFamily="18" charset="0"/>
                </a:endParaRPr>
              </a:p>
            </p:txBody>
          </p:sp>
          <p:sp>
            <p:nvSpPr>
              <p:cNvPr id="184" name="Oval 353"/>
              <p:cNvSpPr>
                <a:spLocks noChangeArrowheads="1"/>
              </p:cNvSpPr>
              <p:nvPr/>
            </p:nvSpPr>
            <p:spPr bwMode="auto">
              <a:xfrm>
                <a:off x="1383" y="3022"/>
                <a:ext cx="72" cy="72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it-IT">
                  <a:solidFill>
                    <a:schemeClr val="bg1"/>
                  </a:solidFill>
                  <a:latin typeface="Bodoni MT" pitchFamily="18" charset="0"/>
                </a:endParaRPr>
              </a:p>
            </p:txBody>
          </p:sp>
          <p:sp>
            <p:nvSpPr>
              <p:cNvPr id="185" name="Oval 354"/>
              <p:cNvSpPr>
                <a:spLocks noChangeArrowheads="1"/>
              </p:cNvSpPr>
              <p:nvPr/>
            </p:nvSpPr>
            <p:spPr bwMode="auto">
              <a:xfrm>
                <a:off x="1701" y="2795"/>
                <a:ext cx="72" cy="72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it-IT">
                  <a:solidFill>
                    <a:schemeClr val="bg1"/>
                  </a:solidFill>
                  <a:latin typeface="Bodoni MT" pitchFamily="18" charset="0"/>
                </a:endParaRPr>
              </a:p>
            </p:txBody>
          </p:sp>
        </p:grpSp>
      </p:grpSp>
      <p:sp>
        <p:nvSpPr>
          <p:cNvPr id="244" name="Text Box 356"/>
          <p:cNvSpPr txBox="1">
            <a:spLocks noChangeArrowheads="1"/>
          </p:cNvSpPr>
          <p:nvPr/>
        </p:nvSpPr>
        <p:spPr bwMode="auto">
          <a:xfrm>
            <a:off x="4158396" y="5401209"/>
            <a:ext cx="4828919" cy="14157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2925" indent="-357188" algn="ctr" eaLnBrk="0" hangingPunct="0"/>
            <a:r>
              <a:rPr lang="en-US" sz="1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MICROHABITAT: 20% BIOTICI - 80% MINERALI</a:t>
            </a:r>
          </a:p>
          <a:p>
            <a:pPr marL="542925" indent="-357188" algn="ctr" eaLnBrk="0" hangingPunct="0"/>
            <a:r>
              <a:rPr lang="en-US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10% Megalithal</a:t>
            </a:r>
          </a:p>
          <a:p>
            <a:pPr marL="542925" indent="-357188" algn="ctr" eaLnBrk="0" hangingPunct="0"/>
            <a:r>
              <a:rPr lang="en-US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20% Macrolithal</a:t>
            </a:r>
          </a:p>
          <a:p>
            <a:pPr marL="542925" indent="-357188" algn="ctr" eaLnBrk="0" hangingPunct="0"/>
            <a:r>
              <a:rPr lang="en-US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20% Mesolithal</a:t>
            </a:r>
          </a:p>
          <a:p>
            <a:pPr marL="542925" indent="-357188" algn="ctr" eaLnBrk="0" hangingPunct="0"/>
            <a:r>
              <a:rPr lang="en-US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 Microlithal</a:t>
            </a:r>
          </a:p>
        </p:txBody>
      </p:sp>
      <p:sp>
        <p:nvSpPr>
          <p:cNvPr id="245" name="Text Box 359"/>
          <p:cNvSpPr txBox="1">
            <a:spLocks noChangeArrowheads="1"/>
          </p:cNvSpPr>
          <p:nvPr/>
        </p:nvSpPr>
        <p:spPr bwMode="auto">
          <a:xfrm>
            <a:off x="4355975" y="4364583"/>
            <a:ext cx="36036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x</a:t>
            </a:r>
          </a:p>
        </p:txBody>
      </p:sp>
      <p:sp>
        <p:nvSpPr>
          <p:cNvPr id="246" name="Text Box 360"/>
          <p:cNvSpPr txBox="1">
            <a:spLocks noChangeArrowheads="1"/>
          </p:cNvSpPr>
          <p:nvPr/>
        </p:nvSpPr>
        <p:spPr bwMode="auto">
          <a:xfrm>
            <a:off x="7883400" y="3861346"/>
            <a:ext cx="360363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x</a:t>
            </a:r>
          </a:p>
        </p:txBody>
      </p:sp>
      <p:sp>
        <p:nvSpPr>
          <p:cNvPr id="247" name="Text Box 361"/>
          <p:cNvSpPr txBox="1">
            <a:spLocks noChangeArrowheads="1"/>
          </p:cNvSpPr>
          <p:nvPr/>
        </p:nvSpPr>
        <p:spPr bwMode="auto">
          <a:xfrm>
            <a:off x="5940300" y="3861346"/>
            <a:ext cx="360363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x</a:t>
            </a:r>
          </a:p>
        </p:txBody>
      </p:sp>
      <p:sp>
        <p:nvSpPr>
          <p:cNvPr id="248" name="Text Box 362"/>
          <p:cNvSpPr txBox="1">
            <a:spLocks noChangeArrowheads="1"/>
          </p:cNvSpPr>
          <p:nvPr/>
        </p:nvSpPr>
        <p:spPr bwMode="auto">
          <a:xfrm>
            <a:off x="5724400" y="4436021"/>
            <a:ext cx="360363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x</a:t>
            </a:r>
          </a:p>
        </p:txBody>
      </p:sp>
      <p:sp>
        <p:nvSpPr>
          <p:cNvPr id="249" name="Text Box 363"/>
          <p:cNvSpPr txBox="1">
            <a:spLocks noChangeArrowheads="1"/>
          </p:cNvSpPr>
          <p:nvPr/>
        </p:nvSpPr>
        <p:spPr bwMode="auto">
          <a:xfrm>
            <a:off x="8459663" y="4004221"/>
            <a:ext cx="360362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x</a:t>
            </a:r>
          </a:p>
        </p:txBody>
      </p:sp>
      <p:sp>
        <p:nvSpPr>
          <p:cNvPr id="250" name="Text Box 365"/>
          <p:cNvSpPr txBox="1">
            <a:spLocks noChangeArrowheads="1"/>
          </p:cNvSpPr>
          <p:nvPr/>
        </p:nvSpPr>
        <p:spPr bwMode="auto">
          <a:xfrm>
            <a:off x="6875338" y="4653508"/>
            <a:ext cx="36036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x</a:t>
            </a:r>
          </a:p>
        </p:txBody>
      </p:sp>
      <p:sp>
        <p:nvSpPr>
          <p:cNvPr id="251" name="Text Box 366"/>
          <p:cNvSpPr txBox="1">
            <a:spLocks noChangeArrowheads="1"/>
          </p:cNvSpPr>
          <p:nvPr/>
        </p:nvSpPr>
        <p:spPr bwMode="auto">
          <a:xfrm>
            <a:off x="5146550" y="3558133"/>
            <a:ext cx="36036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x</a:t>
            </a:r>
          </a:p>
        </p:txBody>
      </p:sp>
      <p:sp>
        <p:nvSpPr>
          <p:cNvPr id="252" name="Text Box 367"/>
          <p:cNvSpPr txBox="1">
            <a:spLocks noChangeArrowheads="1"/>
          </p:cNvSpPr>
          <p:nvPr/>
        </p:nvSpPr>
        <p:spPr bwMode="auto">
          <a:xfrm>
            <a:off x="6588000" y="3788321"/>
            <a:ext cx="360363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x</a:t>
            </a:r>
          </a:p>
        </p:txBody>
      </p:sp>
      <p:sp>
        <p:nvSpPr>
          <p:cNvPr id="253" name="Text Box 368"/>
          <p:cNvSpPr txBox="1">
            <a:spLocks noChangeArrowheads="1"/>
          </p:cNvSpPr>
          <p:nvPr/>
        </p:nvSpPr>
        <p:spPr bwMode="auto">
          <a:xfrm>
            <a:off x="7596063" y="4653508"/>
            <a:ext cx="36036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x</a:t>
            </a:r>
          </a:p>
        </p:txBody>
      </p:sp>
      <p:sp>
        <p:nvSpPr>
          <p:cNvPr id="254" name="Text Box 369"/>
          <p:cNvSpPr txBox="1">
            <a:spLocks noChangeArrowheads="1"/>
          </p:cNvSpPr>
          <p:nvPr/>
        </p:nvSpPr>
        <p:spPr bwMode="auto">
          <a:xfrm>
            <a:off x="6227638" y="4493171"/>
            <a:ext cx="360362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x</a:t>
            </a:r>
          </a:p>
        </p:txBody>
      </p:sp>
      <p:sp>
        <p:nvSpPr>
          <p:cNvPr id="89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MacrOper: campionamento multihabitat proporzionale 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90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/>
      <p:bldP spid="248" grpId="0"/>
      <p:bldP spid="249" grpId="0"/>
      <p:bldP spid="250" grpId="0"/>
      <p:bldP spid="251" grpId="0"/>
      <p:bldP spid="252" grpId="0"/>
      <p:bldP spid="253" grpId="0"/>
      <p:bldP spid="2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Lezione Marzo 2015\Materiali Vari\Foto  vampionamento con retino\star 2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8"/>
          <a:stretch/>
        </p:blipFill>
        <p:spPr bwMode="auto">
          <a:xfrm>
            <a:off x="107504" y="3501008"/>
            <a:ext cx="2930818" cy="223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grpSp>
        <p:nvGrpSpPr>
          <p:cNvPr id="3" name="Gruppo 2"/>
          <p:cNvGrpSpPr/>
          <p:nvPr/>
        </p:nvGrpSpPr>
        <p:grpSpPr>
          <a:xfrm>
            <a:off x="107503" y="1717649"/>
            <a:ext cx="8856983" cy="960988"/>
            <a:chOff x="4932040" y="1697448"/>
            <a:chExt cx="4101973" cy="960988"/>
          </a:xfrm>
        </p:grpSpPr>
        <p:sp>
          <p:nvSpPr>
            <p:cNvPr id="8" name="Rettangolo 7"/>
            <p:cNvSpPr/>
            <p:nvPr/>
          </p:nvSpPr>
          <p:spPr>
            <a:xfrm>
              <a:off x="4932040" y="1697448"/>
              <a:ext cx="4101973" cy="960988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" name="Rettangolo 1"/>
            <p:cNvSpPr/>
            <p:nvPr/>
          </p:nvSpPr>
          <p:spPr>
            <a:xfrm>
              <a:off x="5001564" y="1775287"/>
              <a:ext cx="4032448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eaLnBrk="0" hangingPunct="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it-IT" sz="1400" b="1" dirty="0">
                  <a:solidFill>
                    <a:schemeClr val="tx2"/>
                  </a:solidFill>
                </a:rPr>
                <a:t>Smistamento e determinazione </a:t>
              </a:r>
              <a:r>
                <a:rPr lang="it-IT" sz="1400" b="1" u="sng" dirty="0">
                  <a:solidFill>
                    <a:schemeClr val="tx2"/>
                  </a:solidFill>
                </a:rPr>
                <a:t>sul campo a vivo</a:t>
              </a:r>
              <a:r>
                <a:rPr lang="it-IT" sz="1400" b="1" dirty="0">
                  <a:solidFill>
                    <a:schemeClr val="tx2"/>
                  </a:solidFill>
                </a:rPr>
                <a:t> (per uniformità con il metodo usato per ottenere i valori di riferimento); parte dei campioni può essere analizzata in laboratorio</a:t>
              </a:r>
            </a:p>
            <a:p>
              <a:pPr marL="285750" indent="-285750" eaLnBrk="0" hangingPunct="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it-IT" sz="500" b="1" dirty="0">
                <a:solidFill>
                  <a:schemeClr val="tx2"/>
                </a:solidFill>
              </a:endParaRPr>
            </a:p>
            <a:p>
              <a:pPr marL="285750" indent="-285750" eaLnBrk="0" hangingPunct="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it-IT" sz="1400" b="1" dirty="0">
                  <a:solidFill>
                    <a:schemeClr val="tx2"/>
                  </a:solidFill>
                </a:rPr>
                <a:t>Produzione di liste tassonomiche (livello di famiglia)</a:t>
              </a: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MacrOper: campionamento multihabitat proporzionale 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B1341A-9C1E-4F84-8891-30F24D8B3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322" y="2991442"/>
            <a:ext cx="3439561" cy="351190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4ECBB29-ED73-4FC0-B588-40DC5664F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883" y="2991442"/>
            <a:ext cx="2421396" cy="35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1248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Calcolo dell’Indice 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Star_ICMi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3051" t="28896" r="10069" b="25336"/>
          <a:stretch>
            <a:fillRect/>
          </a:stretch>
        </p:blipFill>
        <p:spPr>
          <a:xfrm>
            <a:off x="864690" y="1900092"/>
            <a:ext cx="7811766" cy="4483469"/>
          </a:xfrm>
          <a:prstGeom prst="rect">
            <a:avLst/>
          </a:prstGeom>
          <a:noFill/>
          <a:ln/>
        </p:spPr>
      </p:pic>
      <p:sp>
        <p:nvSpPr>
          <p:cNvPr id="5" name="AutoShape 14"/>
          <p:cNvSpPr>
            <a:spLocks noChangeArrowheads="1"/>
          </p:cNvSpPr>
          <p:nvPr/>
        </p:nvSpPr>
        <p:spPr bwMode="auto">
          <a:xfrm>
            <a:off x="3203848" y="2378497"/>
            <a:ext cx="4752528" cy="36004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AutoShape 20"/>
          <p:cNvSpPr>
            <a:spLocks noChangeArrowheads="1"/>
          </p:cNvSpPr>
          <p:nvPr/>
        </p:nvSpPr>
        <p:spPr bwMode="auto">
          <a:xfrm>
            <a:off x="8028385" y="2450505"/>
            <a:ext cx="576064" cy="3816995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3203848" y="2738537"/>
            <a:ext cx="4752528" cy="1008112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3203848" y="3746649"/>
            <a:ext cx="4752528" cy="504056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3203848" y="4250705"/>
            <a:ext cx="4752528" cy="504056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3203848" y="4754761"/>
            <a:ext cx="4752528" cy="576064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3203848" y="5330825"/>
            <a:ext cx="4752528" cy="1008112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372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grpSp>
        <p:nvGrpSpPr>
          <p:cNvPr id="2" name="Gruppo 1"/>
          <p:cNvGrpSpPr/>
          <p:nvPr/>
        </p:nvGrpSpPr>
        <p:grpSpPr>
          <a:xfrm>
            <a:off x="112404" y="1714746"/>
            <a:ext cx="9031596" cy="2359895"/>
            <a:chOff x="112404" y="1904632"/>
            <a:chExt cx="9031596" cy="3295126"/>
          </a:xfrm>
        </p:grpSpPr>
        <p:sp>
          <p:nvSpPr>
            <p:cNvPr id="22" name="Rettangolo 21"/>
            <p:cNvSpPr/>
            <p:nvPr/>
          </p:nvSpPr>
          <p:spPr>
            <a:xfrm>
              <a:off x="112404" y="1904632"/>
              <a:ext cx="8852084" cy="3108542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79388" y="1976641"/>
              <a:ext cx="8964612" cy="322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it-IT" sz="1600" dirty="0">
                  <a:solidFill>
                    <a:schemeClr val="accent1"/>
                  </a:solidFill>
                  <a:latin typeface="+mj-lt"/>
                </a:rPr>
                <a:t>- </a:t>
              </a:r>
              <a:r>
                <a:rPr lang="it-IT" sz="1400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it-IT" sz="1600" dirty="0">
                  <a:solidFill>
                    <a:schemeClr val="tx2"/>
                  </a:solidFill>
                  <a:latin typeface="+mj-lt"/>
                </a:rPr>
                <a:t>Calcolo delle singole metriche</a:t>
              </a:r>
            </a:p>
            <a:p>
              <a:pPr eaLnBrk="0" hangingPunct="0"/>
              <a:endParaRPr lang="it-IT" sz="800" dirty="0">
                <a:solidFill>
                  <a:schemeClr val="tx2"/>
                </a:solidFill>
                <a:latin typeface="+mj-lt"/>
              </a:endParaRPr>
            </a:p>
            <a:p>
              <a:pPr marL="98425" indent="-98425" eaLnBrk="0" hangingPunct="0">
                <a:buFontTx/>
                <a:buChar char="-"/>
              </a:pPr>
              <a:r>
                <a:rPr lang="it-IT" sz="1600" dirty="0">
                  <a:solidFill>
                    <a:schemeClr val="tx2"/>
                  </a:solidFill>
                  <a:latin typeface="+mj-lt"/>
                </a:rPr>
                <a:t> Normalizzazione delle singole metriche calcolate (si dividono le metriche per i valori di riferimento</a:t>
              </a:r>
            </a:p>
            <a:p>
              <a:pPr eaLnBrk="0" hangingPunct="0"/>
              <a:r>
                <a:rPr lang="it-IT" sz="1600" dirty="0">
                  <a:solidFill>
                    <a:schemeClr val="tx2"/>
                  </a:solidFill>
                  <a:latin typeface="+mj-lt"/>
                </a:rPr>
                <a:t>    corrispondenti)</a:t>
              </a:r>
            </a:p>
            <a:p>
              <a:pPr eaLnBrk="0" hangingPunct="0"/>
              <a:endParaRPr lang="it-IT" sz="800" dirty="0">
                <a:solidFill>
                  <a:schemeClr val="tx2"/>
                </a:solidFill>
                <a:latin typeface="+mj-lt"/>
              </a:endParaRPr>
            </a:p>
            <a:p>
              <a:pPr eaLnBrk="0" hangingPunct="0">
                <a:buFontTx/>
                <a:buChar char="-"/>
              </a:pPr>
              <a:r>
                <a:rPr lang="it-IT" sz="1600" dirty="0">
                  <a:solidFill>
                    <a:schemeClr val="tx2"/>
                  </a:solidFill>
                  <a:latin typeface="+mj-lt"/>
                </a:rPr>
                <a:t> Media ponderata dei valori di RQE ottenuti: </a:t>
              </a:r>
            </a:p>
            <a:p>
              <a:pPr eaLnBrk="0" hangingPunct="0"/>
              <a:r>
                <a:rPr lang="it-IT" sz="1600" dirty="0">
                  <a:solidFill>
                    <a:schemeClr val="tx2"/>
                  </a:solidFill>
                  <a:latin typeface="+mj-lt"/>
                </a:rPr>
                <a:t>   (il valore normalizzato di ciascuna metrica verrà moltiplicato per il suo peso 	secondo la tabella )</a:t>
              </a:r>
            </a:p>
            <a:p>
              <a:pPr eaLnBrk="0" hangingPunct="0"/>
              <a:endParaRPr lang="it-IT" sz="800" dirty="0">
                <a:solidFill>
                  <a:schemeClr val="tx2"/>
                </a:solidFill>
                <a:latin typeface="+mj-lt"/>
              </a:endParaRPr>
            </a:p>
            <a:p>
              <a:pPr eaLnBrk="0" hangingPunct="0">
                <a:buFontTx/>
                <a:buChar char="-"/>
              </a:pPr>
              <a:r>
                <a:rPr lang="it-IT" sz="1400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it-IT" sz="1600" dirty="0">
                  <a:solidFill>
                    <a:schemeClr val="tx2"/>
                  </a:solidFill>
                  <a:latin typeface="+mj-lt"/>
                </a:rPr>
                <a:t>Normalizzazione del valore grezzo dello STAR_ICMi (Si normalizza sulla base del valore di riferimento</a:t>
              </a:r>
            </a:p>
            <a:p>
              <a:pPr eaLnBrk="0" hangingPunct="0"/>
              <a:r>
                <a:rPr lang="it-IT" sz="1600" dirty="0">
                  <a:solidFill>
                    <a:schemeClr val="tx2"/>
                  </a:solidFill>
                  <a:latin typeface="+mj-lt"/>
                </a:rPr>
                <a:t>  corrispondente)</a:t>
              </a:r>
            </a:p>
            <a:p>
              <a:pPr eaLnBrk="0" hangingPunct="0">
                <a:buFontTx/>
                <a:buChar char="-"/>
              </a:pPr>
              <a:endParaRPr lang="it-IT" sz="800" dirty="0"/>
            </a:p>
          </p:txBody>
        </p:sp>
      </p:grpSp>
      <p:grpSp>
        <p:nvGrpSpPr>
          <p:cNvPr id="17" name="Gruppo 8"/>
          <p:cNvGrpSpPr/>
          <p:nvPr/>
        </p:nvGrpSpPr>
        <p:grpSpPr>
          <a:xfrm>
            <a:off x="278582" y="3959076"/>
            <a:ext cx="8541890" cy="2898924"/>
            <a:chOff x="827584" y="3645024"/>
            <a:chExt cx="7704856" cy="2685214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3645024"/>
              <a:ext cx="7704856" cy="1659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7584" y="5383348"/>
              <a:ext cx="7704856" cy="421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7584" y="5888854"/>
              <a:ext cx="7704856" cy="441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Calcolo dell’Indice 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Star_ICMi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59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Calcolo dell’Indice 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Star_ICMi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323528" y="2118330"/>
            <a:ext cx="8424937" cy="1706069"/>
            <a:chOff x="467544" y="3883171"/>
            <a:chExt cx="8424937" cy="1706069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3883171"/>
              <a:ext cx="8424936" cy="62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5" y="4581128"/>
              <a:ext cx="8424936" cy="49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5115549"/>
              <a:ext cx="8424936" cy="473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2" descr="J:\Lezione maggio 2013\Fonti\limiti di clas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984594"/>
            <a:ext cx="8100392" cy="2292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743115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Calcolo dell’Indice 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Star_ICMi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" name="Picture 2" descr="F:\Lezione Marzo 2015\Materiali Vari\Macroper 2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5080"/>
            <a:ext cx="3563944" cy="2303936"/>
          </a:xfrm>
          <a:prstGeom prst="rect">
            <a:avLst/>
          </a:prstGeom>
          <a:noFill/>
        </p:spPr>
      </p:pic>
      <p:pic>
        <p:nvPicPr>
          <p:cNvPr id="17" name="Picture 3" descr="F:\Lezione Marzo 2015\Materiali Vari\Macroper 3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6168" y="1844824"/>
            <a:ext cx="3563944" cy="2304192"/>
          </a:xfrm>
          <a:prstGeom prst="rect">
            <a:avLst/>
          </a:prstGeom>
          <a:noFill/>
        </p:spPr>
      </p:pic>
      <p:pic>
        <p:nvPicPr>
          <p:cNvPr id="18" name="Picture 8" descr="F:\Lezione Marzo 2015\Materiali Vari\Macroper 7.pn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365040"/>
            <a:ext cx="3563944" cy="2303936"/>
          </a:xfrm>
          <a:prstGeom prst="rect">
            <a:avLst/>
          </a:prstGeom>
          <a:noFill/>
        </p:spPr>
      </p:pic>
      <p:pic>
        <p:nvPicPr>
          <p:cNvPr id="19" name="Picture 10" descr="F:\Lezione Marzo 2015\Materiali Vari\Macroper 8.pn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365360"/>
            <a:ext cx="3563944" cy="2303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967756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390" y="2775760"/>
            <a:ext cx="3744416" cy="266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797" y="2775760"/>
            <a:ext cx="390763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Esempi di applicazione dello 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Star_ICMi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Group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348908"/>
              </p:ext>
            </p:extLst>
          </p:nvPr>
        </p:nvGraphicFramePr>
        <p:xfrm>
          <a:off x="1831028" y="5440056"/>
          <a:ext cx="5443537" cy="1376372"/>
        </p:xfrm>
        <a:graphic>
          <a:graphicData uri="http://schemas.openxmlformats.org/drawingml/2006/table">
            <a:tbl>
              <a:tblPr/>
              <a:tblGrid>
                <a:gridCol w="153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28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Star_ICMi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Primavera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Autunno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Punteggio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Giudizio 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Punteggio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Giudizio 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0,990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Elevato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1,000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Elevato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" name="Gruppo 1"/>
          <p:cNvGrpSpPr/>
          <p:nvPr/>
        </p:nvGrpSpPr>
        <p:grpSpPr>
          <a:xfrm>
            <a:off x="325266" y="2327928"/>
            <a:ext cx="4299540" cy="514532"/>
            <a:chOff x="325266" y="2050372"/>
            <a:chExt cx="4299540" cy="514532"/>
          </a:xfrm>
        </p:grpSpPr>
        <p:sp>
          <p:nvSpPr>
            <p:cNvPr id="10" name="Rettangolo 9"/>
            <p:cNvSpPr/>
            <p:nvPr/>
          </p:nvSpPr>
          <p:spPr>
            <a:xfrm>
              <a:off x="325267" y="2050372"/>
              <a:ext cx="4227530" cy="514532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506"/>
            <p:cNvSpPr>
              <a:spLocks noChangeArrowheads="1"/>
            </p:cNvSpPr>
            <p:nvPr/>
          </p:nvSpPr>
          <p:spPr bwMode="auto">
            <a:xfrm>
              <a:off x="325266" y="2092786"/>
              <a:ext cx="42995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it-IT" b="1" dirty="0">
                  <a:solidFill>
                    <a:schemeClr val="tx2"/>
                  </a:solidFill>
                </a:rPr>
                <a:t>Primavera: 37 taxa, 2092 esemplari</a:t>
              </a: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4539984" y="2328878"/>
            <a:ext cx="4299540" cy="514532"/>
            <a:chOff x="325266" y="2050372"/>
            <a:chExt cx="4299540" cy="514532"/>
          </a:xfrm>
        </p:grpSpPr>
        <p:sp>
          <p:nvSpPr>
            <p:cNvPr id="15" name="Rettangolo 14"/>
            <p:cNvSpPr/>
            <p:nvPr/>
          </p:nvSpPr>
          <p:spPr>
            <a:xfrm>
              <a:off x="325267" y="2050372"/>
              <a:ext cx="4227530" cy="514532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506"/>
            <p:cNvSpPr>
              <a:spLocks noChangeArrowheads="1"/>
            </p:cNvSpPr>
            <p:nvPr/>
          </p:nvSpPr>
          <p:spPr bwMode="auto">
            <a:xfrm>
              <a:off x="325266" y="2092786"/>
              <a:ext cx="42995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it-IT" b="1" dirty="0">
                  <a:solidFill>
                    <a:schemeClr val="tx2"/>
                  </a:solidFill>
                </a:rPr>
                <a:t>Autunno: 38 taxa, 1836 esemplari</a:t>
              </a:r>
            </a:p>
          </p:txBody>
        </p:sp>
      </p:grp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07504" y="1800146"/>
            <a:ext cx="8856984" cy="4426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Progetto I.R.IDEA: a monte impianto ittico</a:t>
            </a:r>
            <a:endParaRPr lang="it-IT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76522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5630" y="2812480"/>
            <a:ext cx="383082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746" y="2765938"/>
            <a:ext cx="375424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Esempi di applicazione dello 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Star_ICMi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325266" y="2327928"/>
            <a:ext cx="4299540" cy="514532"/>
            <a:chOff x="325266" y="2050372"/>
            <a:chExt cx="4299540" cy="514532"/>
          </a:xfrm>
        </p:grpSpPr>
        <p:sp>
          <p:nvSpPr>
            <p:cNvPr id="5" name="Rettangolo 4"/>
            <p:cNvSpPr/>
            <p:nvPr/>
          </p:nvSpPr>
          <p:spPr>
            <a:xfrm>
              <a:off x="325267" y="2050372"/>
              <a:ext cx="4227530" cy="514532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06"/>
            <p:cNvSpPr>
              <a:spLocks noChangeArrowheads="1"/>
            </p:cNvSpPr>
            <p:nvPr/>
          </p:nvSpPr>
          <p:spPr bwMode="auto">
            <a:xfrm>
              <a:off x="325266" y="2092786"/>
              <a:ext cx="42995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it-IT" b="1" dirty="0">
                  <a:solidFill>
                    <a:schemeClr val="tx2"/>
                  </a:solidFill>
                </a:rPr>
                <a:t>Primavera: 28 taxa, 10513 esemplari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4520932" y="2328880"/>
            <a:ext cx="4299540" cy="514532"/>
            <a:chOff x="325266" y="2050372"/>
            <a:chExt cx="4299540" cy="514532"/>
          </a:xfrm>
        </p:grpSpPr>
        <p:sp>
          <p:nvSpPr>
            <p:cNvPr id="8" name="Rettangolo 7"/>
            <p:cNvSpPr/>
            <p:nvPr/>
          </p:nvSpPr>
          <p:spPr>
            <a:xfrm>
              <a:off x="325267" y="2050372"/>
              <a:ext cx="4227530" cy="514532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506"/>
            <p:cNvSpPr>
              <a:spLocks noChangeArrowheads="1"/>
            </p:cNvSpPr>
            <p:nvPr/>
          </p:nvSpPr>
          <p:spPr bwMode="auto">
            <a:xfrm>
              <a:off x="325266" y="2092786"/>
              <a:ext cx="42995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it-IT" b="1" dirty="0">
                  <a:solidFill>
                    <a:schemeClr val="tx2"/>
                  </a:solidFill>
                </a:rPr>
                <a:t>Autunno: 35 taxa, 12351 esemplari</a:t>
              </a:r>
            </a:p>
          </p:txBody>
        </p:sp>
      </p:grp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7504" y="1800146"/>
            <a:ext cx="8856984" cy="4426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Progetto I.R.IDEA: a monte impianto ittico</a:t>
            </a:r>
            <a:endParaRPr lang="it-IT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1" name="Group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0463766"/>
              </p:ext>
            </p:extLst>
          </p:nvPr>
        </p:nvGraphicFramePr>
        <p:xfrm>
          <a:off x="1835696" y="5426440"/>
          <a:ext cx="5443537" cy="1390401"/>
        </p:xfrm>
        <a:graphic>
          <a:graphicData uri="http://schemas.openxmlformats.org/drawingml/2006/table">
            <a:tbl>
              <a:tblPr/>
              <a:tblGrid>
                <a:gridCol w="153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91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Star_ICMi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91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Primavera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Autunno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66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Punteggio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Giudizio 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Punteggio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Giudizio 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91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0,438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Scarso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0,711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Sufficiente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26935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I macroinvertebrati bentonici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7498DFAA-7CA3-4700-A5F4-C3C5FF04A6BF}"/>
              </a:ext>
            </a:extLst>
          </p:cNvPr>
          <p:cNvGrpSpPr>
            <a:grpSpLocks noChangeAspect="1"/>
          </p:cNvGrpSpPr>
          <p:nvPr/>
        </p:nvGrpSpPr>
        <p:grpSpPr>
          <a:xfrm>
            <a:off x="107504" y="4293176"/>
            <a:ext cx="8917271" cy="720000"/>
            <a:chOff x="-1" y="4005063"/>
            <a:chExt cx="8917271" cy="720081"/>
          </a:xfrm>
        </p:grpSpPr>
        <p:pic>
          <p:nvPicPr>
            <p:cNvPr id="42" name="Picture 3" descr="(1 of 23)">
              <a:extLst>
                <a:ext uri="{FF2B5EF4-FFF2-40B4-BE49-F238E27FC236}">
                  <a16:creationId xmlns:a16="http://schemas.microsoft.com/office/drawing/2014/main" id="{465F708D-B645-4F9B-931E-AE6643CDE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05063"/>
              <a:ext cx="108042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3" descr="(22 of 23)">
              <a:extLst>
                <a:ext uri="{FF2B5EF4-FFF2-40B4-BE49-F238E27FC236}">
                  <a16:creationId xmlns:a16="http://schemas.microsoft.com/office/drawing/2014/main" id="{8124E82C-B907-46CB-897B-35311DB32B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4005144"/>
              <a:ext cx="480060" cy="720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4" name="Picture 6" descr="(8 of 9)">
              <a:extLst>
                <a:ext uri="{FF2B5EF4-FFF2-40B4-BE49-F238E27FC236}">
                  <a16:creationId xmlns:a16="http://schemas.microsoft.com/office/drawing/2014/main" id="{122480FF-9177-4A30-A468-AEB2AF199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4005063"/>
              <a:ext cx="108040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" descr="perla + (1 of 1)">
              <a:extLst>
                <a:ext uri="{FF2B5EF4-FFF2-40B4-BE49-F238E27FC236}">
                  <a16:creationId xmlns:a16="http://schemas.microsoft.com/office/drawing/2014/main" id="{939C8094-4BAC-4D9A-88C8-41CA60C28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005063"/>
              <a:ext cx="95386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9" descr="(2 of 23)">
              <a:extLst>
                <a:ext uri="{FF2B5EF4-FFF2-40B4-BE49-F238E27FC236}">
                  <a16:creationId xmlns:a16="http://schemas.microsoft.com/office/drawing/2014/main" id="{70F33458-9728-4446-8A3B-BFA9FB9B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4005064"/>
              <a:ext cx="479560" cy="720000"/>
            </a:xfrm>
            <a:prstGeom prst="rect">
              <a:avLst/>
            </a:prstGeom>
            <a:noFill/>
          </p:spPr>
        </p:pic>
        <p:grpSp>
          <p:nvGrpSpPr>
            <p:cNvPr id="47" name="Gruppo 20">
              <a:extLst>
                <a:ext uri="{FF2B5EF4-FFF2-40B4-BE49-F238E27FC236}">
                  <a16:creationId xmlns:a16="http://schemas.microsoft.com/office/drawing/2014/main" id="{50E0133C-BDB4-4ACA-A914-773AACFF5E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51920" y="4005064"/>
              <a:ext cx="5065350" cy="720000"/>
              <a:chOff x="0" y="5013176"/>
              <a:chExt cx="9144000" cy="1440161"/>
            </a:xfrm>
          </p:grpSpPr>
          <p:pic>
            <p:nvPicPr>
              <p:cNvPr id="48" name="Picture 10" descr="(15 of 23)">
                <a:extLst>
                  <a:ext uri="{FF2B5EF4-FFF2-40B4-BE49-F238E27FC236}">
                    <a16:creationId xmlns:a16="http://schemas.microsoft.com/office/drawing/2014/main" id="{0ED3BF6C-69F7-4CCA-87F4-6B3FE9532E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936" y="5013177"/>
                <a:ext cx="2157983" cy="1440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49" name="Picture 8" descr="(6 of 9)">
                <a:extLst>
                  <a:ext uri="{FF2B5EF4-FFF2-40B4-BE49-F238E27FC236}">
                    <a16:creationId xmlns:a16="http://schemas.microsoft.com/office/drawing/2014/main" id="{EB85143E-59A5-4D30-AEBB-01A8BA9BC0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4" y="5013177"/>
                <a:ext cx="2157140" cy="144016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50" name="Picture 4" descr="(12 of 23)">
                <a:extLst>
                  <a:ext uri="{FF2B5EF4-FFF2-40B4-BE49-F238E27FC236}">
                    <a16:creationId xmlns:a16="http://schemas.microsoft.com/office/drawing/2014/main" id="{ED969290-B03C-4A42-A1BA-7A99B9403D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7830188" y="5139364"/>
                <a:ext cx="1440000" cy="1187624"/>
              </a:xfrm>
              <a:prstGeom prst="rect">
                <a:avLst/>
              </a:prstGeom>
              <a:noFill/>
            </p:spPr>
          </p:pic>
          <p:pic>
            <p:nvPicPr>
              <p:cNvPr id="51" name="Picture 16" descr="(18 of 23)">
                <a:extLst>
                  <a:ext uri="{FF2B5EF4-FFF2-40B4-BE49-F238E27FC236}">
                    <a16:creationId xmlns:a16="http://schemas.microsoft.com/office/drawing/2014/main" id="{00847E88-EC94-43F6-9F86-43D92EDF3C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340161" y="4652728"/>
                <a:ext cx="1440000" cy="2160898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52" name="Picture 5" descr="(4 of 9)">
                <a:extLst>
                  <a:ext uri="{FF2B5EF4-FFF2-40B4-BE49-F238E27FC236}">
                    <a16:creationId xmlns:a16="http://schemas.microsoft.com/office/drawing/2014/main" id="{3FB005E5-1619-4149-A5ED-82631D4128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013176"/>
                <a:ext cx="2160934" cy="144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7" name="Segnaposto numero diapositiva 6">
            <a:extLst>
              <a:ext uri="{FF2B5EF4-FFF2-40B4-BE49-F238E27FC236}">
                <a16:creationId xmlns:a16="http://schemas.microsoft.com/office/drawing/2014/main" id="{D80698F5-0AFB-42AF-9E38-7D8221010B72}"/>
              </a:ext>
            </a:extLst>
          </p:cNvPr>
          <p:cNvSpPr txBox="1">
            <a:spLocks/>
          </p:cNvSpPr>
          <p:nvPr/>
        </p:nvSpPr>
        <p:spPr>
          <a:xfrm>
            <a:off x="8604448" y="6768752"/>
            <a:ext cx="539552" cy="40466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endParaRPr lang="it-IT" dirty="0"/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127B660A-C8DC-41E0-9A03-04F816BFC311}"/>
              </a:ext>
            </a:extLst>
          </p:cNvPr>
          <p:cNvGrpSpPr/>
          <p:nvPr/>
        </p:nvGrpSpPr>
        <p:grpSpPr>
          <a:xfrm>
            <a:off x="-96985" y="5195698"/>
            <a:ext cx="2527666" cy="1721495"/>
            <a:chOff x="899592" y="1988846"/>
            <a:chExt cx="2527666" cy="1721495"/>
          </a:xfrm>
        </p:grpSpPr>
        <p:pic>
          <p:nvPicPr>
            <p:cNvPr id="31" name="Picture 21" descr="(14 of 27)">
              <a:hlinkClick r:id="rId13" action="ppaction://hlinkfile"/>
              <a:extLst>
                <a:ext uri="{FF2B5EF4-FFF2-40B4-BE49-F238E27FC236}">
                  <a16:creationId xmlns:a16="http://schemas.microsoft.com/office/drawing/2014/main" id="{9F538FDC-984A-4BE1-A86F-BDBFE9115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>
            <a:xfrm>
              <a:off x="899592" y="1988846"/>
              <a:ext cx="2527666" cy="1721495"/>
            </a:xfrm>
            <a:prstGeom prst="rect">
              <a:avLst/>
            </a:prstGeom>
            <a:ln/>
            <a:effectLst>
              <a:softEdge rad="127000"/>
            </a:effectLst>
          </p:spPr>
        </p:pic>
        <p:sp>
          <p:nvSpPr>
            <p:cNvPr id="32" name="Text Box 9">
              <a:extLst>
                <a:ext uri="{FF2B5EF4-FFF2-40B4-BE49-F238E27FC236}">
                  <a16:creationId xmlns:a16="http://schemas.microsoft.com/office/drawing/2014/main" id="{FFDBBCE4-1749-4D9F-A83E-3D5952E99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131" y="3213363"/>
              <a:ext cx="1978174" cy="307777"/>
            </a:xfrm>
            <a:prstGeom prst="rect">
              <a:avLst/>
            </a:prstGeom>
            <a:noFill/>
            <a:ln w="9525" cap="rnd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sz="1400" dirty="0">
                  <a:solidFill>
                    <a:srgbClr val="FFFFFF"/>
                  </a:solidFill>
                  <a:latin typeface="+mj-lt"/>
                </a:rPr>
                <a:t>Rio/torrente montano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3F0C689E-7116-4249-84DD-6A9186A39CAA}"/>
              </a:ext>
            </a:extLst>
          </p:cNvPr>
          <p:cNvGrpSpPr/>
          <p:nvPr/>
        </p:nvGrpSpPr>
        <p:grpSpPr>
          <a:xfrm>
            <a:off x="2190080" y="5216659"/>
            <a:ext cx="2563099" cy="1715480"/>
            <a:chOff x="899592" y="3507784"/>
            <a:chExt cx="2563099" cy="1646628"/>
          </a:xfrm>
        </p:grpSpPr>
        <p:pic>
          <p:nvPicPr>
            <p:cNvPr id="34" name="Immagine 33" descr="C:\Users\Marco\Desktop\2012-11-28 11.38.02.jpg">
              <a:extLst>
                <a:ext uri="{FF2B5EF4-FFF2-40B4-BE49-F238E27FC236}">
                  <a16:creationId xmlns:a16="http://schemas.microsoft.com/office/drawing/2014/main" id="{81FF4B8F-D191-4CBF-9458-DDA3FE4B81D0}"/>
                </a:ext>
              </a:extLst>
            </p:cNvPr>
            <p:cNvPicPr/>
            <p:nvPr/>
          </p:nvPicPr>
          <p:blipFill>
            <a:blip r:embed="rId15" cstate="email"/>
            <a:srcRect l="13169" r="13955"/>
            <a:stretch>
              <a:fillRect/>
            </a:stretch>
          </p:blipFill>
          <p:spPr bwMode="auto">
            <a:xfrm>
              <a:off x="899592" y="3507784"/>
              <a:ext cx="2563099" cy="164662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7" name="Text Box 9">
              <a:extLst>
                <a:ext uri="{FF2B5EF4-FFF2-40B4-BE49-F238E27FC236}">
                  <a16:creationId xmlns:a16="http://schemas.microsoft.com/office/drawing/2014/main" id="{1411BC86-FF87-4BE3-8212-5E5FF409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3338" y="4651993"/>
              <a:ext cx="1978174" cy="307777"/>
            </a:xfrm>
            <a:prstGeom prst="rect">
              <a:avLst/>
            </a:prstGeom>
            <a:noFill/>
            <a:ln w="9525" cap="rnd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sz="1400" dirty="0">
                  <a:solidFill>
                    <a:srgbClr val="FFFFFF"/>
                  </a:solidFill>
                  <a:latin typeface="+mj-lt"/>
                </a:rPr>
                <a:t>Fiumi di pianura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FBB5C09A-D07A-4D0E-ABF2-93635ED7E262}"/>
              </a:ext>
            </a:extLst>
          </p:cNvPr>
          <p:cNvGrpSpPr/>
          <p:nvPr/>
        </p:nvGrpSpPr>
        <p:grpSpPr>
          <a:xfrm>
            <a:off x="4506247" y="5192416"/>
            <a:ext cx="2482412" cy="1721495"/>
            <a:chOff x="3279803" y="1988840"/>
            <a:chExt cx="2482412" cy="1721495"/>
          </a:xfrm>
        </p:grpSpPr>
        <p:pic>
          <p:nvPicPr>
            <p:cNvPr id="39" name="Immagine 18" descr="IMG_2673">
              <a:extLst>
                <a:ext uri="{FF2B5EF4-FFF2-40B4-BE49-F238E27FC236}">
                  <a16:creationId xmlns:a16="http://schemas.microsoft.com/office/drawing/2014/main" id="{436D4B6C-3984-400D-98AF-B517178D7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79803" y="1988840"/>
              <a:ext cx="2479735" cy="1721495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60" name="Text Box 9">
              <a:extLst>
                <a:ext uri="{FF2B5EF4-FFF2-40B4-BE49-F238E27FC236}">
                  <a16:creationId xmlns:a16="http://schemas.microsoft.com/office/drawing/2014/main" id="{9198A398-6D57-4038-8443-01AF8A4B7E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2309" y="3205136"/>
              <a:ext cx="2389906" cy="307777"/>
            </a:xfrm>
            <a:prstGeom prst="rect">
              <a:avLst/>
            </a:prstGeom>
            <a:noFill/>
            <a:ln w="9525" cap="rnd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sz="1400" dirty="0">
                  <a:solidFill>
                    <a:srgbClr val="FFFFFF"/>
                  </a:solidFill>
                  <a:latin typeface="+mj-lt"/>
                </a:rPr>
                <a:t>Zone umide  (paludi, pozze …)</a:t>
              </a: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7E83CB20-984E-4589-998E-9727BE1A6723}"/>
              </a:ext>
            </a:extLst>
          </p:cNvPr>
          <p:cNvGrpSpPr/>
          <p:nvPr/>
        </p:nvGrpSpPr>
        <p:grpSpPr>
          <a:xfrm>
            <a:off x="6732240" y="5184576"/>
            <a:ext cx="2506425" cy="1728456"/>
            <a:chOff x="3279803" y="3457337"/>
            <a:chExt cx="2490757" cy="1772127"/>
          </a:xfrm>
        </p:grpSpPr>
        <p:pic>
          <p:nvPicPr>
            <p:cNvPr id="63" name="Picture 5" descr="C:\Users\Marco\Desktop\sam_0809.jpg">
              <a:extLst>
                <a:ext uri="{FF2B5EF4-FFF2-40B4-BE49-F238E27FC236}">
                  <a16:creationId xmlns:a16="http://schemas.microsoft.com/office/drawing/2014/main" id="{2BAA99FF-6617-4869-8458-68AD9C2E8CA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 cstate="print"/>
            <a:srcRect l="11111"/>
            <a:stretch>
              <a:fillRect/>
            </a:stretch>
          </p:blipFill>
          <p:spPr bwMode="auto">
            <a:xfrm>
              <a:off x="3279803" y="3457337"/>
              <a:ext cx="2490757" cy="177212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64" name="Text Box 9">
              <a:extLst>
                <a:ext uri="{FF2B5EF4-FFF2-40B4-BE49-F238E27FC236}">
                  <a16:creationId xmlns:a16="http://schemas.microsoft.com/office/drawing/2014/main" id="{7E8A8F9D-779A-4044-8171-EF9785121C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1480" y="4712402"/>
              <a:ext cx="1978174" cy="315553"/>
            </a:xfrm>
            <a:prstGeom prst="rect">
              <a:avLst/>
            </a:prstGeom>
            <a:noFill/>
            <a:ln w="9525" cap="rnd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sz="1400" dirty="0">
                  <a:solidFill>
                    <a:srgbClr val="FFFFFF"/>
                  </a:solidFill>
                  <a:latin typeface="+mj-lt"/>
                </a:rPr>
                <a:t>Laghi</a:t>
              </a:r>
            </a:p>
          </p:txBody>
        </p:sp>
      </p:grpSp>
      <p:sp>
        <p:nvSpPr>
          <p:cNvPr id="53" name="Rectangle 3">
            <a:extLst>
              <a:ext uri="{FF2B5EF4-FFF2-40B4-BE49-F238E27FC236}">
                <a16:creationId xmlns:a16="http://schemas.microsoft.com/office/drawing/2014/main" id="{90E1FA97-E136-40A5-B2CF-4E43E023F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772816"/>
            <a:ext cx="8856984" cy="4426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Cosa sono</a:t>
            </a:r>
            <a:endParaRPr lang="it-IT" dirty="0">
              <a:solidFill>
                <a:srgbClr val="4F81BD">
                  <a:lumMod val="50000"/>
                </a:srgbClr>
              </a:solidFill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C3144019-0403-447D-AAC1-FA5D79608228}"/>
              </a:ext>
            </a:extLst>
          </p:cNvPr>
          <p:cNvGrpSpPr/>
          <p:nvPr/>
        </p:nvGrpSpPr>
        <p:grpSpPr>
          <a:xfrm>
            <a:off x="-63500" y="2335026"/>
            <a:ext cx="9112164" cy="1800199"/>
            <a:chOff x="0" y="2005429"/>
            <a:chExt cx="9013168" cy="1800199"/>
          </a:xfrm>
          <a:solidFill>
            <a:srgbClr val="92D050">
              <a:alpha val="37000"/>
            </a:srgbClr>
          </a:solidFill>
        </p:grpSpPr>
        <p:sp>
          <p:nvSpPr>
            <p:cNvPr id="55" name="Rettangolo arrotondato 4">
              <a:extLst>
                <a:ext uri="{FF2B5EF4-FFF2-40B4-BE49-F238E27FC236}">
                  <a16:creationId xmlns:a16="http://schemas.microsoft.com/office/drawing/2014/main" id="{D979899C-603B-4001-8457-BEDFEEE924BB}"/>
                </a:ext>
              </a:extLst>
            </p:cNvPr>
            <p:cNvSpPr/>
            <p:nvPr/>
          </p:nvSpPr>
          <p:spPr>
            <a:xfrm>
              <a:off x="179511" y="2005429"/>
              <a:ext cx="8712969" cy="1800199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Text Box 9">
              <a:extLst>
                <a:ext uri="{FF2B5EF4-FFF2-40B4-BE49-F238E27FC236}">
                  <a16:creationId xmlns:a16="http://schemas.microsoft.com/office/drawing/2014/main" id="{A4A6C6BF-D009-4975-BB1C-B722EC51DB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044769"/>
              <a:ext cx="9013168" cy="1569660"/>
            </a:xfrm>
            <a:prstGeom prst="rect">
              <a:avLst/>
            </a:prstGeom>
            <a:noFill/>
            <a:ln w="9525" cap="rnd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600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it-IT" sz="16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it-IT" sz="1600" dirty="0">
                  <a:latin typeface="+mj-lt"/>
                </a:rPr>
                <a:t>animali con dimensioni generalmente di superiori ad 1 millimetro</a:t>
              </a:r>
            </a:p>
            <a:p>
              <a:pPr marL="3600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it-IT" sz="1600" dirty="0">
                  <a:latin typeface="+mj-lt"/>
                </a:rPr>
                <a:t> vivono per almeno una parte del ciclo vitale a contatto con il fondo</a:t>
              </a:r>
            </a:p>
            <a:p>
              <a:pPr marL="3600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it-IT" sz="1600" dirty="0">
                  <a:latin typeface="+mj-lt"/>
                </a:rPr>
                <a:t> vivono sulla superficie del substrato o in prossimità di esso (</a:t>
              </a:r>
              <a:r>
                <a:rPr lang="it-IT" sz="1600" dirty="0" err="1">
                  <a:latin typeface="+mj-lt"/>
                </a:rPr>
                <a:t>epibentonici</a:t>
              </a:r>
              <a:r>
                <a:rPr lang="it-IT" sz="1600" dirty="0">
                  <a:latin typeface="+mj-lt"/>
                </a:rPr>
                <a:t>) o all’interno dei primi </a:t>
              </a:r>
            </a:p>
            <a:p>
              <a:pPr marL="360000">
                <a:spcBef>
                  <a:spcPts val="0"/>
                </a:spcBef>
              </a:pPr>
              <a:r>
                <a:rPr lang="it-IT" sz="1600">
                  <a:latin typeface="+mj-lt"/>
                </a:rPr>
                <a:t>  </a:t>
              </a:r>
              <a:r>
                <a:rPr lang="it-IT" sz="1000">
                  <a:latin typeface="+mj-lt"/>
                </a:rPr>
                <a:t> </a:t>
              </a:r>
              <a:r>
                <a:rPr lang="it-IT" sz="1600">
                  <a:latin typeface="+mj-lt"/>
                </a:rPr>
                <a:t>centimetri </a:t>
              </a:r>
              <a:r>
                <a:rPr lang="it-IT" sz="1600" dirty="0">
                  <a:latin typeface="+mj-lt"/>
                </a:rPr>
                <a:t>del substrato (</a:t>
              </a:r>
              <a:r>
                <a:rPr lang="it-IT" sz="1600" dirty="0" err="1">
                  <a:latin typeface="+mj-lt"/>
                </a:rPr>
                <a:t>endobentonici</a:t>
              </a:r>
              <a:r>
                <a:rPr lang="it-IT" sz="1600" dirty="0">
                  <a:latin typeface="+mj-lt"/>
                </a:rPr>
                <a:t>)</a:t>
              </a:r>
            </a:p>
            <a:p>
              <a:pPr marL="3600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it-IT" sz="1600" dirty="0">
                  <a:latin typeface="+mj-lt"/>
                </a:rPr>
                <a:t> Insetti (larve ed adulti), Molluschi, Crostacei, Oligocheti, Iridunei, Tricladi</a:t>
              </a:r>
            </a:p>
            <a:p>
              <a:pPr marL="3600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it-IT" sz="1600" dirty="0">
                  <a:latin typeface="+mj-lt"/>
                </a:rPr>
                <a:t> ubiquitari, hanno sviluppato una grande quantità di adattamenti</a:t>
              </a:r>
              <a:endParaRPr lang="it-IT" sz="160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2419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Esempi di applicazione dello 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Star_ICMi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504" y="1800146"/>
            <a:ext cx="8856984" cy="4426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Torrente Orvenco</a:t>
            </a:r>
            <a:endParaRPr lang="it-IT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Immagine 2" descr="F:\stazio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59" y="2242820"/>
            <a:ext cx="6336729" cy="4570556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Ovale 6"/>
          <p:cNvSpPr/>
          <p:nvPr/>
        </p:nvSpPr>
        <p:spPr>
          <a:xfrm>
            <a:off x="7897215" y="2750996"/>
            <a:ext cx="213597" cy="21761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7398823" y="4564480"/>
            <a:ext cx="213597" cy="21761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5903645" y="5580031"/>
            <a:ext cx="213597" cy="21761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3767677" y="6160346"/>
            <a:ext cx="213597" cy="21761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3269285" y="5507492"/>
            <a:ext cx="213597" cy="21761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179512" y="2268278"/>
            <a:ext cx="2278366" cy="1592770"/>
            <a:chOff x="357188" y="1916832"/>
            <a:chExt cx="2571750" cy="1728192"/>
          </a:xfrm>
        </p:grpSpPr>
        <p:pic>
          <p:nvPicPr>
            <p:cNvPr id="19" name="Picture 2" descr="C:\Users\Borto\Desktop\fiume Orvenco\foto\staz.2\stazione 2-1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88" y="1930524"/>
              <a:ext cx="257175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CasellaDiTesto 9"/>
            <p:cNvSpPr txBox="1">
              <a:spLocks noChangeArrowheads="1"/>
            </p:cNvSpPr>
            <p:nvPr/>
          </p:nvSpPr>
          <p:spPr bwMode="auto">
            <a:xfrm>
              <a:off x="395536" y="1916832"/>
              <a:ext cx="1693862" cy="481737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400" dirty="0">
                  <a:solidFill>
                    <a:srgbClr val="FFFFFF"/>
                  </a:solidFill>
                  <a:latin typeface="Baskerville Old Face" pitchFamily="18" charset="0"/>
                </a:rPr>
                <a:t>Stazione 1</a:t>
              </a: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179512" y="3849697"/>
            <a:ext cx="2278366" cy="1523519"/>
            <a:chOff x="2699792" y="2200300"/>
            <a:chExt cx="2571750" cy="1714500"/>
          </a:xfrm>
        </p:grpSpPr>
        <p:pic>
          <p:nvPicPr>
            <p:cNvPr id="23" name="Immagine 12" descr="stazione 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99792" y="2200300"/>
              <a:ext cx="257175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CasellaDiTesto 10"/>
            <p:cNvSpPr txBox="1">
              <a:spLocks noChangeArrowheads="1"/>
            </p:cNvSpPr>
            <p:nvPr/>
          </p:nvSpPr>
          <p:spPr bwMode="auto">
            <a:xfrm>
              <a:off x="2699792" y="2204864"/>
              <a:ext cx="2149475" cy="499644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2400" dirty="0">
                  <a:solidFill>
                    <a:srgbClr val="FFFFFF"/>
                  </a:solidFill>
                  <a:latin typeface="Baskerville Old Face" pitchFamily="18" charset="0"/>
                </a:rPr>
                <a:t>Stazione 2</a:t>
              </a:r>
              <a:endParaRPr lang="it-IT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179512" y="5220606"/>
            <a:ext cx="2278366" cy="1592770"/>
            <a:chOff x="6143625" y="928688"/>
            <a:chExt cx="2571750" cy="1714500"/>
          </a:xfrm>
        </p:grpSpPr>
        <p:pic>
          <p:nvPicPr>
            <p:cNvPr id="26" name="Picture 2" descr="C:\Users\Borto\Desktop\fiume Orvenco\foto\campionamenti\sa-2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43625" y="928688"/>
              <a:ext cx="257175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CasellaDiTesto 11"/>
            <p:cNvSpPr txBox="1">
              <a:spLocks noChangeArrowheads="1"/>
            </p:cNvSpPr>
            <p:nvPr/>
          </p:nvSpPr>
          <p:spPr bwMode="auto">
            <a:xfrm>
              <a:off x="6156177" y="980728"/>
              <a:ext cx="1741488" cy="477921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400" dirty="0">
                  <a:solidFill>
                    <a:srgbClr val="FFFFFF"/>
                  </a:solidFill>
                  <a:latin typeface="Baskerville Old Face" pitchFamily="18" charset="0"/>
                </a:rPr>
                <a:t>Stazione 3</a:t>
              </a: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2411760" y="2258753"/>
            <a:ext cx="2278366" cy="1592770"/>
            <a:chOff x="1979712" y="1772816"/>
            <a:chExt cx="2304951" cy="1552997"/>
          </a:xfrm>
        </p:grpSpPr>
        <p:pic>
          <p:nvPicPr>
            <p:cNvPr id="29" name="Immagine 23" descr="_-33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1979712" y="1792567"/>
              <a:ext cx="2304951" cy="1533246"/>
            </a:xfrm>
            <a:prstGeom prst="rect">
              <a:avLst/>
            </a:prstGeom>
            <a:noFill/>
          </p:spPr>
        </p:pic>
        <p:sp>
          <p:nvSpPr>
            <p:cNvPr id="30" name="CasellaDiTesto 9"/>
            <p:cNvSpPr txBox="1">
              <a:spLocks noChangeArrowheads="1"/>
            </p:cNvSpPr>
            <p:nvPr/>
          </p:nvSpPr>
          <p:spPr bwMode="auto">
            <a:xfrm>
              <a:off x="1979712" y="1772816"/>
              <a:ext cx="1538790" cy="43290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2400" dirty="0">
                  <a:solidFill>
                    <a:srgbClr val="FFFFFF"/>
                  </a:solidFill>
                  <a:latin typeface="Baskerville Old Face" pitchFamily="18" charset="0"/>
                </a:rPr>
                <a:t>Stazione 4</a:t>
              </a: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2411761" y="3808724"/>
            <a:ext cx="2278366" cy="1545442"/>
            <a:chOff x="6401249" y="1772816"/>
            <a:chExt cx="2347464" cy="1606972"/>
          </a:xfrm>
        </p:grpSpPr>
        <p:pic>
          <p:nvPicPr>
            <p:cNvPr id="32" name="Picture 3" descr="C:\Users\Borto\Desktop\fiume Orvenco\foto\campionamenti\sa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6401249" y="1815120"/>
              <a:ext cx="2347464" cy="1564668"/>
            </a:xfrm>
            <a:prstGeom prst="rect">
              <a:avLst/>
            </a:prstGeom>
            <a:noFill/>
          </p:spPr>
        </p:pic>
        <p:sp>
          <p:nvSpPr>
            <p:cNvPr id="33" name="CasellaDiTesto 10"/>
            <p:cNvSpPr txBox="1">
              <a:spLocks noChangeArrowheads="1"/>
            </p:cNvSpPr>
            <p:nvPr/>
          </p:nvSpPr>
          <p:spPr bwMode="auto">
            <a:xfrm>
              <a:off x="6401249" y="1772816"/>
              <a:ext cx="1636555" cy="461665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2400" dirty="0">
                  <a:solidFill>
                    <a:srgbClr val="FFFFFF"/>
                  </a:solidFill>
                  <a:latin typeface="Baskerville Old Face" pitchFamily="18" charset="0"/>
                </a:rPr>
                <a:t>Stazione 5</a:t>
              </a:r>
              <a:endParaRPr lang="it-IT" dirty="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34" name="Group 4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76348"/>
              </p:ext>
            </p:extLst>
          </p:nvPr>
        </p:nvGraphicFramePr>
        <p:xfrm>
          <a:off x="4665342" y="2383208"/>
          <a:ext cx="2349564" cy="2557960"/>
        </p:xfrm>
        <a:graphic>
          <a:graphicData uri="http://schemas.openxmlformats.org/drawingml/2006/table">
            <a:tbl>
              <a:tblPr/>
              <a:tblGrid>
                <a:gridCol w="708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69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 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02SS1T ‘ (COLLINARE)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14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Stazioni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Primavera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Autunno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61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1,40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1,36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61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2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1,34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1,35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61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3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1,35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1,38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14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4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1,22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1,21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61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5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1,25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1,29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4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5" name="Rectangle 442"/>
          <p:cNvSpPr>
            <a:spLocks noChangeArrowheads="1"/>
          </p:cNvSpPr>
          <p:nvPr/>
        </p:nvSpPr>
        <p:spPr bwMode="auto">
          <a:xfrm>
            <a:off x="5262274" y="3177168"/>
            <a:ext cx="1752632" cy="1764000"/>
          </a:xfrm>
          <a:prstGeom prst="rect">
            <a:avLst/>
          </a:prstGeom>
          <a:solidFill>
            <a:schemeClr val="accent1">
              <a:lumMod val="75000"/>
              <a:alpha val="17000"/>
            </a:schemeClr>
          </a:solidFill>
          <a:ln w="4445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05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Esempi di applicazione dello 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Star_ICMi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504" y="1800146"/>
            <a:ext cx="8856984" cy="4426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Fiume Brenta</a:t>
            </a:r>
            <a:endParaRPr lang="it-IT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7" name="Immagine 36" descr="C:\Users\Pizzul\Desktop\Relazione Brenta Ott 2017\Figure relazione Brenta Ott 2017\Ruoli trofici Brenta.tif">
            <a:extLst>
              <a:ext uri="{FF2B5EF4-FFF2-40B4-BE49-F238E27FC236}">
                <a16:creationId xmlns:a16="http://schemas.microsoft.com/office/drawing/2014/main" id="{D39A964A-E2CF-4767-A003-EA85FFAFC6D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31" y="2335436"/>
            <a:ext cx="3092165" cy="446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magine 37" descr="C:\Users\Marco\AppData\Local\Microsoft\Windows\INetCache\Content.Word\IMG_20170719_123536.jpg">
            <a:extLst>
              <a:ext uri="{FF2B5EF4-FFF2-40B4-BE49-F238E27FC236}">
                <a16:creationId xmlns:a16="http://schemas.microsoft.com/office/drawing/2014/main" id="{2C8E0A3F-9531-42DC-9A47-E8EB4249212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4906" y="2284682"/>
            <a:ext cx="2717254" cy="206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magine 38" descr="C:\Users\Marco\AppData\Local\Microsoft\Windows\INetCache\Content.Word\IMG_20170719_123507.jpg">
            <a:extLst>
              <a:ext uri="{FF2B5EF4-FFF2-40B4-BE49-F238E27FC236}">
                <a16:creationId xmlns:a16="http://schemas.microsoft.com/office/drawing/2014/main" id="{55252EF8-44D5-42E2-8063-E32847D8409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1876" y="2284682"/>
            <a:ext cx="2870302" cy="2061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ruppo 39">
            <a:extLst>
              <a:ext uri="{FF2B5EF4-FFF2-40B4-BE49-F238E27FC236}">
                <a16:creationId xmlns:a16="http://schemas.microsoft.com/office/drawing/2014/main" id="{5F900C9F-906A-4035-B5FC-0E1358FFE5CA}"/>
              </a:ext>
            </a:extLst>
          </p:cNvPr>
          <p:cNvGrpSpPr/>
          <p:nvPr/>
        </p:nvGrpSpPr>
        <p:grpSpPr>
          <a:xfrm>
            <a:off x="3367708" y="4509119"/>
            <a:ext cx="5544470" cy="2160238"/>
            <a:chOff x="1842375" y="5607393"/>
            <a:chExt cx="6915809" cy="1919304"/>
          </a:xfrm>
        </p:grpSpPr>
        <p:sp>
          <p:nvSpPr>
            <p:cNvPr id="41" name="Rettangolo arrotondato 21">
              <a:extLst>
                <a:ext uri="{FF2B5EF4-FFF2-40B4-BE49-F238E27FC236}">
                  <a16:creationId xmlns:a16="http://schemas.microsoft.com/office/drawing/2014/main" id="{09392C0C-E103-425B-AB21-AF57F29EE981}"/>
                </a:ext>
              </a:extLst>
            </p:cNvPr>
            <p:cNvSpPr/>
            <p:nvPr/>
          </p:nvSpPr>
          <p:spPr>
            <a:xfrm>
              <a:off x="1842375" y="5607393"/>
              <a:ext cx="6915809" cy="1919304"/>
            </a:xfrm>
            <a:prstGeom prst="roundRect">
              <a:avLst/>
            </a:prstGeom>
            <a:gradFill>
              <a:gsLst>
                <a:gs pos="100000">
                  <a:schemeClr val="accent1">
                    <a:tint val="100000"/>
                    <a:shade val="100000"/>
                    <a:satMod val="130000"/>
                    <a:alpha val="4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464D522E-1B15-48B9-A286-7D03023A72FB}"/>
                </a:ext>
              </a:extLst>
            </p:cNvPr>
            <p:cNvSpPr txBox="1"/>
            <p:nvPr/>
          </p:nvSpPr>
          <p:spPr>
            <a:xfrm>
              <a:off x="1847904" y="5607394"/>
              <a:ext cx="6910280" cy="176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endParaRPr lang="it-IT" sz="1200" b="1" dirty="0">
                <a:latin typeface="+mj-lt"/>
              </a:endParaRPr>
            </a:p>
            <a:p>
              <a:pPr marL="285750" indent="-285750" algn="just">
                <a:buFontTx/>
                <a:buChar char="-"/>
              </a:pPr>
              <a:r>
                <a:rPr lang="it-IT" sz="1200" b="1" dirty="0">
                  <a:latin typeface="+mj-lt"/>
                </a:rPr>
                <a:t>Buona biodiversità e densità anche molto elevate degli organismi; </a:t>
              </a:r>
            </a:p>
            <a:p>
              <a:pPr algn="just"/>
              <a:r>
                <a:rPr lang="it-IT" sz="1200" b="1" dirty="0">
                  <a:latin typeface="+mj-lt"/>
                </a:rPr>
                <a:t>        presenza di organismi sensibili</a:t>
              </a:r>
            </a:p>
            <a:p>
              <a:pPr algn="just"/>
              <a:endParaRPr lang="it-IT" sz="500" b="1" dirty="0">
                <a:latin typeface="+mj-lt"/>
              </a:endParaRPr>
            </a:p>
            <a:p>
              <a:pPr marL="285750" indent="-285750" algn="just">
                <a:buFontTx/>
                <a:buChar char="-"/>
              </a:pPr>
              <a:r>
                <a:rPr lang="it-IT" sz="1200" b="1" dirty="0">
                  <a:latin typeface="+mj-lt"/>
                </a:rPr>
                <a:t>Buona fonte di approvvigionamento trofico per le comunità </a:t>
              </a:r>
            </a:p>
            <a:p>
              <a:pPr algn="just"/>
              <a:r>
                <a:rPr lang="it-IT" sz="1200" b="1" dirty="0">
                  <a:latin typeface="+mj-lt"/>
                </a:rPr>
                <a:t>         ittiche presenti</a:t>
              </a:r>
            </a:p>
            <a:p>
              <a:pPr algn="just"/>
              <a:endParaRPr lang="it-IT" sz="500" b="1" dirty="0">
                <a:latin typeface="+mj-lt"/>
              </a:endParaRPr>
            </a:p>
            <a:p>
              <a:pPr marL="285750" indent="-285750" algn="just">
                <a:buFontTx/>
                <a:buChar char="-"/>
              </a:pPr>
              <a:r>
                <a:rPr lang="it-IT" sz="1200" b="1" dirty="0">
                  <a:latin typeface="+mj-lt"/>
                </a:rPr>
                <a:t>L’applicazione del metodo MacrOper porta ad un giudizio </a:t>
              </a:r>
            </a:p>
            <a:p>
              <a:pPr algn="just"/>
              <a:r>
                <a:rPr lang="it-IT" sz="1200" b="1" dirty="0">
                  <a:latin typeface="+mj-lt"/>
                </a:rPr>
                <a:t>        “Buono” in tutte le stazioni analizzate</a:t>
              </a:r>
            </a:p>
            <a:p>
              <a:pPr algn="just"/>
              <a:endParaRPr lang="it-IT" sz="500" b="1" dirty="0">
                <a:latin typeface="+mj-lt"/>
              </a:endParaRPr>
            </a:p>
            <a:p>
              <a:pPr marL="285750" indent="-285750" algn="just">
                <a:buFontTx/>
                <a:buChar char="-"/>
              </a:pPr>
              <a:r>
                <a:rPr lang="it-IT" sz="1200" b="1" dirty="0">
                  <a:latin typeface="+mj-lt"/>
                </a:rPr>
                <a:t>Squilibrio  nella comunità, verosimilmente legato all’assetto </a:t>
              </a:r>
            </a:p>
            <a:p>
              <a:pPr algn="just"/>
              <a:r>
                <a:rPr lang="it-IT" sz="1200" b="1" dirty="0">
                  <a:latin typeface="+mj-lt"/>
                </a:rPr>
                <a:t>        trofico del corpo idrico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238574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Sistema 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Macroper</a:t>
            </a:r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 e indice 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Star_ICMi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504" y="1800146"/>
            <a:ext cx="8856984" cy="4426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Conclusioni</a:t>
            </a:r>
            <a:endParaRPr lang="it-IT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512" y="2508860"/>
            <a:ext cx="8784976" cy="4122667"/>
          </a:xfrm>
          <a:prstGeom prst="rect">
            <a:avLst/>
          </a:prstGeom>
          <a:solidFill>
            <a:srgbClr val="92D050">
              <a:alpha val="5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/>
                </a:solidFill>
                <a:latin typeface="+mj-lt"/>
              </a:rPr>
              <a:t>Campionamenti quantitativi </a:t>
            </a:r>
          </a:p>
          <a:p>
            <a:pPr>
              <a:lnSpc>
                <a:spcPts val="3000"/>
              </a:lnSpc>
              <a:buFont typeface="Arial" pitchFamily="34" charset="0"/>
              <a:buChar char="•"/>
            </a:pPr>
            <a:r>
              <a:rPr lang="it-IT" dirty="0">
                <a:solidFill>
                  <a:schemeClr val="tx2"/>
                </a:solidFill>
                <a:latin typeface="+mj-lt"/>
              </a:rPr>
              <a:t>     Metodo oggettivo (gli effetti della soggettività dell’operatore sono limitati)</a:t>
            </a:r>
          </a:p>
          <a:p>
            <a:pPr>
              <a:lnSpc>
                <a:spcPts val="3000"/>
              </a:lnSpc>
              <a:buFont typeface="Arial" pitchFamily="34" charset="0"/>
              <a:buChar char="•"/>
            </a:pPr>
            <a:r>
              <a:rPr lang="it-IT" dirty="0">
                <a:solidFill>
                  <a:schemeClr val="tx2"/>
                </a:solidFill>
                <a:latin typeface="+mj-lt"/>
              </a:rPr>
              <a:t>     Sistema che, potenzialmente, è molto dettagliato (sistema di riferimento   </a:t>
            </a:r>
          </a:p>
          <a:p>
            <a:pPr>
              <a:lnSpc>
                <a:spcPts val="3000"/>
              </a:lnSpc>
            </a:pPr>
            <a:r>
              <a:rPr lang="it-IT" dirty="0">
                <a:solidFill>
                  <a:schemeClr val="tx2"/>
                </a:solidFill>
                <a:latin typeface="+mj-lt"/>
              </a:rPr>
              <a:t>       variegato)</a:t>
            </a:r>
          </a:p>
          <a:p>
            <a:pPr marL="354013" indent="-354013">
              <a:lnSpc>
                <a:spcPts val="3000"/>
              </a:lnSpc>
              <a:buFont typeface="Arial" pitchFamily="34" charset="0"/>
              <a:buChar char="•"/>
            </a:pPr>
            <a:r>
              <a:rPr lang="it-IT" dirty="0">
                <a:solidFill>
                  <a:schemeClr val="tx2"/>
                </a:solidFill>
                <a:latin typeface="+mj-lt"/>
              </a:rPr>
              <a:t> Combinazione di diversi sotto-indici («indice </a:t>
            </a:r>
            <a:r>
              <a:rPr lang="it-IT" dirty="0" err="1">
                <a:solidFill>
                  <a:schemeClr val="tx2"/>
                </a:solidFill>
                <a:latin typeface="+mj-lt"/>
              </a:rPr>
              <a:t>multimetrico</a:t>
            </a:r>
            <a:r>
              <a:rPr lang="it-IT" dirty="0">
                <a:solidFill>
                  <a:schemeClr val="tx2"/>
                </a:solidFill>
                <a:latin typeface="+mj-lt"/>
              </a:rPr>
              <a:t>»)</a:t>
            </a:r>
          </a:p>
          <a:p>
            <a:endParaRPr lang="it-IT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it-IT" sz="2200" b="1" u="sng" dirty="0">
                <a:solidFill>
                  <a:schemeClr val="tx2"/>
                </a:solidFill>
                <a:latin typeface="+mj-lt"/>
              </a:rPr>
              <a:t>…criticità:</a:t>
            </a:r>
          </a:p>
          <a:p>
            <a:endParaRPr lang="it-IT" sz="800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>
                <a:solidFill>
                  <a:schemeClr val="tx2"/>
                </a:solidFill>
                <a:latin typeface="+mj-lt"/>
              </a:rPr>
              <a:t> Valori di riferimento sono sempre adeguati a tutte le realtà presenti?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>
                <a:solidFill>
                  <a:schemeClr val="tx2"/>
                </a:solidFill>
                <a:latin typeface="+mj-lt"/>
              </a:rPr>
              <a:t> Impossibilità di schematizzare tutte le realtà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>
                <a:solidFill>
                  <a:schemeClr val="tx2"/>
                </a:solidFill>
                <a:latin typeface="+mj-lt"/>
              </a:rPr>
              <a:t> Talvolta un risultato buono non è sinonimo di uno stato buono…</a:t>
            </a:r>
          </a:p>
        </p:txBody>
      </p:sp>
    </p:spTree>
    <p:extLst>
      <p:ext uri="{BB962C8B-B14F-4D97-AF65-F5344CB8AC3E}">
        <p14:creationId xmlns:p14="http://schemas.microsoft.com/office/powerpoint/2010/main" val="354278976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1916832"/>
            <a:ext cx="4104456" cy="1012410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ctr" defTabSz="933450" fontAlgn="auto">
              <a:lnSpc>
                <a:spcPct val="90000"/>
              </a:lnSpc>
              <a:spcAft>
                <a:spcPct val="35000"/>
              </a:spcAft>
            </a:pPr>
            <a:r>
              <a:rPr lang="it-IT" sz="1800" b="1" u="sng" dirty="0">
                <a:solidFill>
                  <a:srgbClr val="002060"/>
                </a:solidFill>
              </a:rPr>
              <a:t>Utilizzo di supporti artificiali</a:t>
            </a:r>
          </a:p>
        </p:txBody>
      </p:sp>
      <p:sp>
        <p:nvSpPr>
          <p:cNvPr id="6" name="Rettangolo 5"/>
          <p:cNvSpPr/>
          <p:nvPr/>
        </p:nvSpPr>
        <p:spPr>
          <a:xfrm>
            <a:off x="4430306" y="1916832"/>
            <a:ext cx="4534181" cy="2000548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Monitoraggio dello stato ecologico in fiumi non guadabili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Immagin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104456" cy="26712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427984" y="1916832"/>
            <a:ext cx="4536504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b="1" u="sng" dirty="0">
                <a:solidFill>
                  <a:schemeClr val="tx2"/>
                </a:solidFill>
              </a:rPr>
              <a:t>Supporti tipo Hester-Dendy modificati: </a:t>
            </a:r>
          </a:p>
          <a:p>
            <a:pPr algn="just" eaLnBrk="0" hangingPunct="0"/>
            <a:endParaRPr lang="it-IT" sz="800" b="1" dirty="0">
              <a:solidFill>
                <a:schemeClr val="tx2"/>
              </a:solidFill>
            </a:endParaRPr>
          </a:p>
          <a:p>
            <a:pPr algn="just" eaLnBrk="0" hangingPunct="0"/>
            <a:r>
              <a:rPr lang="it-IT" sz="1600" b="1" dirty="0">
                <a:solidFill>
                  <a:schemeClr val="tx2"/>
                </a:solidFill>
              </a:rPr>
              <a:t>cinque supporti legati insieme «a grappolo», ciascuno  costituito da dieci lamelle quadrate di faesite grezza, con superficie pari a 100 cm</a:t>
            </a:r>
            <a:r>
              <a:rPr lang="it-IT" sz="1600" b="1" baseline="30000" dirty="0">
                <a:solidFill>
                  <a:schemeClr val="tx2"/>
                </a:solidFill>
              </a:rPr>
              <a:t>2 </a:t>
            </a:r>
            <a:r>
              <a:rPr lang="it-IT" sz="1600" b="1" dirty="0">
                <a:solidFill>
                  <a:schemeClr val="tx2"/>
                </a:solidFill>
              </a:rPr>
              <a:t>per ciascuna delle due facciate e 2-3 mm di spessore (superficie totale=0,5 m</a:t>
            </a:r>
            <a:r>
              <a:rPr lang="it-IT" sz="1600" b="1" baseline="30000" dirty="0">
                <a:solidFill>
                  <a:schemeClr val="tx2"/>
                </a:solidFill>
              </a:rPr>
              <a:t>2</a:t>
            </a:r>
            <a:r>
              <a:rPr lang="it-IT" sz="1600" b="1" dirty="0">
                <a:solidFill>
                  <a:schemeClr val="tx2"/>
                </a:solidFill>
              </a:rPr>
              <a:t>; si considera solo una facciata)</a:t>
            </a:r>
          </a:p>
        </p:txBody>
      </p:sp>
      <p:pic>
        <p:nvPicPr>
          <p:cNvPr id="9" name="Immagine 8" descr="C:\Users\Marco\AppData\Local\Microsoft\Windows\INetCache\Content.Word\20140313_123135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983" y="3952632"/>
            <a:ext cx="4536503" cy="278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07380" y="5910371"/>
            <a:ext cx="4076588" cy="830997"/>
          </a:xfrm>
          <a:prstGeom prst="rect">
            <a:avLst/>
          </a:prstGeom>
          <a:solidFill>
            <a:srgbClr val="92D05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1600" b="1" dirty="0">
                <a:solidFill>
                  <a:schemeClr val="tx2"/>
                </a:solidFill>
              </a:rPr>
              <a:t>I supporti vengono ancorati al fondo e alla riva (funi e zavorre) e recuperati dopo 25-30 giorni</a:t>
            </a:r>
          </a:p>
        </p:txBody>
      </p:sp>
    </p:spTree>
    <p:extLst>
      <p:ext uri="{BB962C8B-B14F-4D97-AF65-F5344CB8AC3E}">
        <p14:creationId xmlns:p14="http://schemas.microsoft.com/office/powerpoint/2010/main" val="417921777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" b="4804"/>
          <a:stretch/>
        </p:blipFill>
        <p:spPr bwMode="auto">
          <a:xfrm>
            <a:off x="107504" y="1929026"/>
            <a:ext cx="3852264" cy="49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3979823" y="1929026"/>
            <a:ext cx="4984665" cy="4645586"/>
            <a:chOff x="5287006" y="1783596"/>
            <a:chExt cx="3835318" cy="4645586"/>
          </a:xfrm>
        </p:grpSpPr>
        <p:sp>
          <p:nvSpPr>
            <p:cNvPr id="14" name="Rettangolo 13"/>
            <p:cNvSpPr/>
            <p:nvPr/>
          </p:nvSpPr>
          <p:spPr>
            <a:xfrm>
              <a:off x="5287006" y="1783596"/>
              <a:ext cx="3835318" cy="70788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</p:spPr>
          <p:txBody>
            <a:bodyPr wrap="square">
              <a:spAutoFit/>
            </a:bodyPr>
            <a:lstStyle/>
            <a:p>
              <a:pPr algn="ctr" eaLnBrk="0" hangingPunct="0">
                <a:spcAft>
                  <a:spcPts val="600"/>
                </a:spcAft>
              </a:pPr>
              <a:endParaRPr lang="it-IT" sz="500" b="1" dirty="0">
                <a:solidFill>
                  <a:schemeClr val="tx2"/>
                </a:solidFill>
                <a:latin typeface="+mj-lt"/>
              </a:endParaRPr>
            </a:p>
            <a:p>
              <a:pPr algn="ctr" eaLnBrk="0" hangingPunct="0">
                <a:spcAft>
                  <a:spcPts val="600"/>
                </a:spcAft>
              </a:pPr>
              <a:r>
                <a:rPr lang="it-IT" b="1" dirty="0">
                  <a:solidFill>
                    <a:schemeClr val="tx2"/>
                  </a:solidFill>
                  <a:latin typeface="+mj-lt"/>
                </a:rPr>
                <a:t>STAR_ICMi e indice MTS</a:t>
              </a:r>
            </a:p>
            <a:p>
              <a:pPr algn="ctr" eaLnBrk="0" hangingPunct="0">
                <a:spcAft>
                  <a:spcPts val="600"/>
                </a:spcAft>
              </a:pPr>
              <a:endParaRPr lang="it-IT" sz="5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5299404" y="4028618"/>
              <a:ext cx="3779912" cy="1477328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it-IT" sz="1800" dirty="0">
                  <a:solidFill>
                    <a:schemeClr val="tx2"/>
                  </a:solidFill>
                  <a:latin typeface="+mj-lt"/>
                </a:rPr>
                <a:t>Il </a:t>
              </a:r>
              <a:r>
                <a:rPr lang="it-IT" sz="1800" b="1" u="sng" dirty="0" err="1">
                  <a:solidFill>
                    <a:schemeClr val="tx2"/>
                  </a:solidFill>
                  <a:latin typeface="+mj-lt"/>
                </a:rPr>
                <a:t>Mayfly</a:t>
              </a:r>
              <a:r>
                <a:rPr lang="it-IT" sz="1800" b="1" u="sng" dirty="0">
                  <a:solidFill>
                    <a:schemeClr val="tx2"/>
                  </a:solidFill>
                  <a:latin typeface="+mj-lt"/>
                </a:rPr>
                <a:t> Total Score (MTS</a:t>
              </a:r>
              <a:r>
                <a:rPr lang="it-IT" sz="1800" dirty="0">
                  <a:solidFill>
                    <a:schemeClr val="tx2"/>
                  </a:solidFill>
                  <a:latin typeface="+mj-lt"/>
                </a:rPr>
                <a:t>) è un indice basato esclusivamente sugli Efemerotteri che prevede l’attribuzione di un punteggio da 1 a 5 alle Unità Operazionali (OU) di Efemerotteri presenti nel campione </a:t>
              </a:r>
            </a:p>
          </p:txBody>
        </p:sp>
        <p:pic>
          <p:nvPicPr>
            <p:cNvPr id="16" name="Picture 13" descr="(22 of 23)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5716204" y="2329679"/>
              <a:ext cx="1223964" cy="183594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7" name="Picture 5" descr="(4 of 9)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65764" y="2635498"/>
              <a:ext cx="1836738" cy="1223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ttangolo 17"/>
            <p:cNvSpPr/>
            <p:nvPr/>
          </p:nvSpPr>
          <p:spPr>
            <a:xfrm>
              <a:off x="5299404" y="5782851"/>
              <a:ext cx="3779912" cy="646331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it-IT" sz="1800" dirty="0">
                  <a:solidFill>
                    <a:schemeClr val="tx2"/>
                  </a:solidFill>
                  <a:latin typeface="+mj-lt"/>
                </a:rPr>
                <a:t>Calcolo della </a:t>
              </a:r>
              <a:r>
                <a:rPr lang="it-IT" sz="1800" u="sng" dirty="0">
                  <a:solidFill>
                    <a:schemeClr val="tx2"/>
                  </a:solidFill>
                  <a:latin typeface="+mj-lt"/>
                </a:rPr>
                <a:t>media ponderata </a:t>
              </a:r>
              <a:r>
                <a:rPr lang="it-IT" sz="1800" dirty="0">
                  <a:solidFill>
                    <a:schemeClr val="tx2"/>
                  </a:solidFill>
                  <a:latin typeface="+mj-lt"/>
                </a:rPr>
                <a:t>dei valori RQE ottenuti per gli indici STAR_ICMi e MTS </a:t>
              </a:r>
            </a:p>
          </p:txBody>
        </p:sp>
      </p:grp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Monitoraggio dello stato ecologico in fiumi non guadabili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92742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Confronto tra metodiche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Immagine 8" descr="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18" y="4481924"/>
            <a:ext cx="2880000" cy="1944000"/>
          </a:xfrm>
          <a:prstGeom prst="rect">
            <a:avLst/>
          </a:prstGeom>
          <a:ln w="19050">
            <a:noFill/>
          </a:ln>
        </p:spPr>
      </p:pic>
      <p:pic>
        <p:nvPicPr>
          <p:cNvPr id="10" name="Immagine 9" descr="C:\Users\Marco\Desktop\2012-11-28 11.38.02.jpg"/>
          <p:cNvPicPr>
            <a:picLocks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32160" y="4517176"/>
            <a:ext cx="2880000" cy="190024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1" name="Immagine 10" descr="C:\Users\Marco\Desktop\Agrifish_uscita1 (1).JPG"/>
          <p:cNvPicPr>
            <a:picLocks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56176" y="4517176"/>
            <a:ext cx="2880000" cy="19087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120995" y="6420890"/>
            <a:ext cx="2867147" cy="400110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altLang="it-IT" dirty="0">
                <a:latin typeface="+mj-lt"/>
              </a:rPr>
              <a:t>Montano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132159" y="6421106"/>
            <a:ext cx="2880002" cy="400110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altLang="it-IT" dirty="0">
                <a:latin typeface="+mj-lt"/>
              </a:rPr>
              <a:t>Alta pianura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6156175" y="6417419"/>
            <a:ext cx="2880001" cy="400110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altLang="it-IT" dirty="0">
                <a:latin typeface="+mj-lt"/>
              </a:rPr>
              <a:t>Risorgiva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6" y="1719752"/>
            <a:ext cx="6444208" cy="274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6648329" y="1902311"/>
            <a:ext cx="2434780" cy="2246769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endParaRPr lang="it-IT" altLang="it-IT" dirty="0"/>
          </a:p>
          <a:p>
            <a:pPr algn="just"/>
            <a:r>
              <a:rPr lang="it-IT" altLang="it-IT" dirty="0">
                <a:latin typeface="+mj-lt"/>
              </a:rPr>
              <a:t>I risultati ottenuti studiando le comunità con i due metodi sono sovrapponibili?</a:t>
            </a:r>
            <a:endParaRPr lang="it-IT" altLang="it-IT" dirty="0"/>
          </a:p>
          <a:p>
            <a:pPr algn="just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13832194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608512" cy="384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40" y="1863242"/>
            <a:ext cx="4108448" cy="382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51520" y="5949280"/>
            <a:ext cx="8892480" cy="707886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altLang="it-IT" b="1" dirty="0">
                <a:solidFill>
                  <a:schemeClr val="tx2"/>
                </a:solidFill>
                <a:latin typeface="+mj-lt"/>
              </a:rPr>
              <a:t>C’è una certa selettività</a:t>
            </a:r>
          </a:p>
          <a:p>
            <a:pPr algn="ctr"/>
            <a:r>
              <a:rPr lang="it-IT" altLang="it-IT" b="1" dirty="0">
                <a:solidFill>
                  <a:schemeClr val="tx2"/>
                </a:solidFill>
                <a:latin typeface="+mj-lt"/>
              </a:rPr>
              <a:t>Ma i risultati sono ampiamente sovrapponibili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Confronto tra metodiche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5790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Monitoraggio dello stato ecologico negli ambienti lacustri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3528392" cy="4824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4" descr="C:\Users\Marco\Documents\Università\Attività laboratorio 20..-2013\Lezioni macro e indici\Lezione Marzo 2015\Materiali Vari\Notiziario 2014 metodi camp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916832"/>
            <a:ext cx="3528392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594649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Monitoraggio dello stato ecologico negli ambienti lacustri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43508" y="1811646"/>
            <a:ext cx="4428492" cy="567655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just" defTabSz="933450" fontAlgn="auto">
              <a:lnSpc>
                <a:spcPct val="90000"/>
              </a:lnSpc>
              <a:spcAft>
                <a:spcPct val="35000"/>
              </a:spcAft>
            </a:pPr>
            <a:r>
              <a:rPr lang="it-IT" sz="1600" b="1" u="sng" dirty="0">
                <a:solidFill>
                  <a:srgbClr val="002060"/>
                </a:solidFill>
              </a:rPr>
              <a:t>Zonazione in fascia litorale, sub-litorale e profonda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9512" y="5898060"/>
            <a:ext cx="4356484" cy="843308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  <a:latin typeface="+mj-lt"/>
              </a:rPr>
              <a:t>Nei grandi laghi si considerano indipendentemente i diversi sottobacini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  <a:latin typeface="+mj-lt"/>
              </a:rPr>
              <a:t>Area minima per campione =225 cm</a:t>
            </a:r>
            <a:r>
              <a:rPr lang="it-IT" sz="1600" b="1" baseline="30000" dirty="0">
                <a:solidFill>
                  <a:srgbClr val="002060"/>
                </a:solidFill>
                <a:latin typeface="+mj-lt"/>
              </a:rPr>
              <a:t>2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861D07A-F9CC-478F-95FD-CFC8AC4B0F86}"/>
              </a:ext>
            </a:extLst>
          </p:cNvPr>
          <p:cNvGrpSpPr/>
          <p:nvPr/>
        </p:nvGrpSpPr>
        <p:grpSpPr>
          <a:xfrm>
            <a:off x="5076056" y="4152054"/>
            <a:ext cx="3384377" cy="2589314"/>
            <a:chOff x="307150" y="573137"/>
            <a:chExt cx="5189538" cy="4656138"/>
          </a:xfrm>
        </p:grpSpPr>
        <p:grpSp>
          <p:nvGrpSpPr>
            <p:cNvPr id="15" name="Gruppo 170">
              <a:extLst>
                <a:ext uri="{FF2B5EF4-FFF2-40B4-BE49-F238E27FC236}">
                  <a16:creationId xmlns:a16="http://schemas.microsoft.com/office/drawing/2014/main" id="{FB5D29DC-47BC-44E9-8077-8FFBB32014E8}"/>
                </a:ext>
              </a:extLst>
            </p:cNvPr>
            <p:cNvGrpSpPr/>
            <p:nvPr/>
          </p:nvGrpSpPr>
          <p:grpSpPr>
            <a:xfrm rot="16200000">
              <a:off x="573850" y="306437"/>
              <a:ext cx="4656138" cy="5189538"/>
              <a:chOff x="516310" y="363977"/>
              <a:chExt cx="4656138" cy="5189538"/>
            </a:xfrm>
          </p:grpSpPr>
          <p:pic>
            <p:nvPicPr>
              <p:cNvPr id="110" name="Picture 192">
                <a:extLst>
                  <a:ext uri="{FF2B5EF4-FFF2-40B4-BE49-F238E27FC236}">
                    <a16:creationId xmlns:a16="http://schemas.microsoft.com/office/drawing/2014/main" id="{2143F494-5C7C-43B5-8713-09784C7217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6310" y="363977"/>
                <a:ext cx="4656138" cy="518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1" name="Rectangle 193">
                <a:extLst>
                  <a:ext uri="{FF2B5EF4-FFF2-40B4-BE49-F238E27FC236}">
                    <a16:creationId xmlns:a16="http://schemas.microsoft.com/office/drawing/2014/main" id="{0A60BB37-C7C3-441D-A57A-1BE38513C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735" y="2544812"/>
                <a:ext cx="223838" cy="249238"/>
              </a:xfrm>
              <a:prstGeom prst="rect">
                <a:avLst/>
              </a:prstGeom>
              <a:solidFill>
                <a:srgbClr val="F3DA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2" name="Rectangle 194">
                <a:extLst>
                  <a:ext uri="{FF2B5EF4-FFF2-40B4-BE49-F238E27FC236}">
                    <a16:creationId xmlns:a16="http://schemas.microsoft.com/office/drawing/2014/main" id="{022C54B8-3302-41B2-A085-BD153DA7D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735" y="2544812"/>
                <a:ext cx="223838" cy="249238"/>
              </a:xfrm>
              <a:prstGeom prst="rect">
                <a:avLst/>
              </a:prstGeom>
              <a:noFill/>
              <a:ln w="3175">
                <a:solidFill>
                  <a:srgbClr val="FFF5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3" name="Freeform 195">
                <a:extLst>
                  <a:ext uri="{FF2B5EF4-FFF2-40B4-BE49-F238E27FC236}">
                    <a16:creationId xmlns:a16="http://schemas.microsoft.com/office/drawing/2014/main" id="{B408BB75-67F6-414C-AE89-A9C2449F8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147" y="2995662"/>
                <a:ext cx="257175" cy="2587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0"/>
                  </a:cxn>
                  <a:cxn ang="0">
                    <a:pos x="111" y="6"/>
                  </a:cxn>
                  <a:cxn ang="0">
                    <a:pos x="126" y="13"/>
                  </a:cxn>
                  <a:cxn ang="0">
                    <a:pos x="139" y="23"/>
                  </a:cxn>
                  <a:cxn ang="0">
                    <a:pos x="149" y="36"/>
                  </a:cxn>
                  <a:cxn ang="0">
                    <a:pos x="156" y="50"/>
                  </a:cxn>
                  <a:cxn ang="0">
                    <a:pos x="160" y="65"/>
                  </a:cxn>
                  <a:cxn ang="0">
                    <a:pos x="162" y="82"/>
                  </a:cxn>
                  <a:cxn ang="0">
                    <a:pos x="160" y="98"/>
                  </a:cxn>
                  <a:cxn ang="0">
                    <a:pos x="156" y="113"/>
                  </a:cxn>
                  <a:cxn ang="0">
                    <a:pos x="149" y="128"/>
                  </a:cxn>
                  <a:cxn ang="0">
                    <a:pos x="139" y="140"/>
                  </a:cxn>
                  <a:cxn ang="0">
                    <a:pos x="126" y="149"/>
                  </a:cxn>
                  <a:cxn ang="0">
                    <a:pos x="111" y="157"/>
                  </a:cxn>
                  <a:cxn ang="0">
                    <a:pos x="97" y="161"/>
                  </a:cxn>
                  <a:cxn ang="0">
                    <a:pos x="80" y="163"/>
                  </a:cxn>
                  <a:cxn ang="0">
                    <a:pos x="65" y="161"/>
                  </a:cxn>
                  <a:cxn ang="0">
                    <a:pos x="48" y="157"/>
                  </a:cxn>
                  <a:cxn ang="0">
                    <a:pos x="36" y="149"/>
                  </a:cxn>
                  <a:cxn ang="0">
                    <a:pos x="23" y="140"/>
                  </a:cxn>
                  <a:cxn ang="0">
                    <a:pos x="13" y="128"/>
                  </a:cxn>
                  <a:cxn ang="0">
                    <a:pos x="6" y="113"/>
                  </a:cxn>
                  <a:cxn ang="0">
                    <a:pos x="0" y="98"/>
                  </a:cxn>
                  <a:cxn ang="0">
                    <a:pos x="0" y="82"/>
                  </a:cxn>
                  <a:cxn ang="0">
                    <a:pos x="0" y="65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48" y="6"/>
                  </a:cxn>
                  <a:cxn ang="0">
                    <a:pos x="65" y="0"/>
                  </a:cxn>
                  <a:cxn ang="0">
                    <a:pos x="80" y="0"/>
                  </a:cxn>
                </a:cxnLst>
                <a:rect l="0" t="0" r="r" b="b"/>
                <a:pathLst>
                  <a:path w="162" h="163">
                    <a:moveTo>
                      <a:pt x="80" y="0"/>
                    </a:moveTo>
                    <a:lnTo>
                      <a:pt x="97" y="0"/>
                    </a:lnTo>
                    <a:lnTo>
                      <a:pt x="111" y="6"/>
                    </a:lnTo>
                    <a:lnTo>
                      <a:pt x="126" y="13"/>
                    </a:lnTo>
                    <a:lnTo>
                      <a:pt x="139" y="23"/>
                    </a:lnTo>
                    <a:lnTo>
                      <a:pt x="149" y="36"/>
                    </a:lnTo>
                    <a:lnTo>
                      <a:pt x="156" y="50"/>
                    </a:lnTo>
                    <a:lnTo>
                      <a:pt x="160" y="65"/>
                    </a:lnTo>
                    <a:lnTo>
                      <a:pt x="162" y="82"/>
                    </a:lnTo>
                    <a:lnTo>
                      <a:pt x="160" y="98"/>
                    </a:lnTo>
                    <a:lnTo>
                      <a:pt x="156" y="113"/>
                    </a:lnTo>
                    <a:lnTo>
                      <a:pt x="149" y="128"/>
                    </a:lnTo>
                    <a:lnTo>
                      <a:pt x="139" y="140"/>
                    </a:lnTo>
                    <a:lnTo>
                      <a:pt x="126" y="149"/>
                    </a:lnTo>
                    <a:lnTo>
                      <a:pt x="111" y="157"/>
                    </a:lnTo>
                    <a:lnTo>
                      <a:pt x="97" y="161"/>
                    </a:lnTo>
                    <a:lnTo>
                      <a:pt x="80" y="163"/>
                    </a:lnTo>
                    <a:lnTo>
                      <a:pt x="65" y="161"/>
                    </a:lnTo>
                    <a:lnTo>
                      <a:pt x="48" y="157"/>
                    </a:lnTo>
                    <a:lnTo>
                      <a:pt x="36" y="149"/>
                    </a:lnTo>
                    <a:lnTo>
                      <a:pt x="23" y="140"/>
                    </a:lnTo>
                    <a:lnTo>
                      <a:pt x="13" y="128"/>
                    </a:lnTo>
                    <a:lnTo>
                      <a:pt x="6" y="113"/>
                    </a:lnTo>
                    <a:lnTo>
                      <a:pt x="0" y="98"/>
                    </a:lnTo>
                    <a:lnTo>
                      <a:pt x="0" y="82"/>
                    </a:lnTo>
                    <a:lnTo>
                      <a:pt x="0" y="65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48" y="6"/>
                    </a:lnTo>
                    <a:lnTo>
                      <a:pt x="65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0A8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4" name="Freeform 196">
                <a:extLst>
                  <a:ext uri="{FF2B5EF4-FFF2-40B4-BE49-F238E27FC236}">
                    <a16:creationId xmlns:a16="http://schemas.microsoft.com/office/drawing/2014/main" id="{F24F3855-4278-4A77-BDB1-2B1DE2DBB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147" y="2995662"/>
                <a:ext cx="257175" cy="2587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0"/>
                  </a:cxn>
                  <a:cxn ang="0">
                    <a:pos x="111" y="6"/>
                  </a:cxn>
                  <a:cxn ang="0">
                    <a:pos x="126" y="13"/>
                  </a:cxn>
                  <a:cxn ang="0">
                    <a:pos x="139" y="23"/>
                  </a:cxn>
                  <a:cxn ang="0">
                    <a:pos x="149" y="36"/>
                  </a:cxn>
                  <a:cxn ang="0">
                    <a:pos x="156" y="50"/>
                  </a:cxn>
                  <a:cxn ang="0">
                    <a:pos x="160" y="65"/>
                  </a:cxn>
                  <a:cxn ang="0">
                    <a:pos x="162" y="82"/>
                  </a:cxn>
                  <a:cxn ang="0">
                    <a:pos x="160" y="98"/>
                  </a:cxn>
                  <a:cxn ang="0">
                    <a:pos x="156" y="113"/>
                  </a:cxn>
                  <a:cxn ang="0">
                    <a:pos x="149" y="128"/>
                  </a:cxn>
                  <a:cxn ang="0">
                    <a:pos x="139" y="140"/>
                  </a:cxn>
                  <a:cxn ang="0">
                    <a:pos x="126" y="149"/>
                  </a:cxn>
                  <a:cxn ang="0">
                    <a:pos x="111" y="157"/>
                  </a:cxn>
                  <a:cxn ang="0">
                    <a:pos x="97" y="161"/>
                  </a:cxn>
                  <a:cxn ang="0">
                    <a:pos x="80" y="163"/>
                  </a:cxn>
                  <a:cxn ang="0">
                    <a:pos x="65" y="161"/>
                  </a:cxn>
                  <a:cxn ang="0">
                    <a:pos x="48" y="157"/>
                  </a:cxn>
                  <a:cxn ang="0">
                    <a:pos x="36" y="149"/>
                  </a:cxn>
                  <a:cxn ang="0">
                    <a:pos x="23" y="140"/>
                  </a:cxn>
                  <a:cxn ang="0">
                    <a:pos x="13" y="128"/>
                  </a:cxn>
                  <a:cxn ang="0">
                    <a:pos x="6" y="113"/>
                  </a:cxn>
                  <a:cxn ang="0">
                    <a:pos x="0" y="98"/>
                  </a:cxn>
                  <a:cxn ang="0">
                    <a:pos x="0" y="82"/>
                  </a:cxn>
                  <a:cxn ang="0">
                    <a:pos x="0" y="65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48" y="6"/>
                  </a:cxn>
                  <a:cxn ang="0">
                    <a:pos x="65" y="0"/>
                  </a:cxn>
                  <a:cxn ang="0">
                    <a:pos x="80" y="0"/>
                  </a:cxn>
                </a:cxnLst>
                <a:rect l="0" t="0" r="r" b="b"/>
                <a:pathLst>
                  <a:path w="162" h="163">
                    <a:moveTo>
                      <a:pt x="80" y="0"/>
                    </a:moveTo>
                    <a:lnTo>
                      <a:pt x="97" y="0"/>
                    </a:lnTo>
                    <a:lnTo>
                      <a:pt x="111" y="6"/>
                    </a:lnTo>
                    <a:lnTo>
                      <a:pt x="126" y="13"/>
                    </a:lnTo>
                    <a:lnTo>
                      <a:pt x="139" y="23"/>
                    </a:lnTo>
                    <a:lnTo>
                      <a:pt x="149" y="36"/>
                    </a:lnTo>
                    <a:lnTo>
                      <a:pt x="156" y="50"/>
                    </a:lnTo>
                    <a:lnTo>
                      <a:pt x="160" y="65"/>
                    </a:lnTo>
                    <a:lnTo>
                      <a:pt x="162" y="82"/>
                    </a:lnTo>
                    <a:lnTo>
                      <a:pt x="160" y="98"/>
                    </a:lnTo>
                    <a:lnTo>
                      <a:pt x="156" y="113"/>
                    </a:lnTo>
                    <a:lnTo>
                      <a:pt x="149" y="128"/>
                    </a:lnTo>
                    <a:lnTo>
                      <a:pt x="139" y="140"/>
                    </a:lnTo>
                    <a:lnTo>
                      <a:pt x="126" y="149"/>
                    </a:lnTo>
                    <a:lnTo>
                      <a:pt x="111" y="157"/>
                    </a:lnTo>
                    <a:lnTo>
                      <a:pt x="97" y="161"/>
                    </a:lnTo>
                    <a:lnTo>
                      <a:pt x="80" y="163"/>
                    </a:lnTo>
                    <a:lnTo>
                      <a:pt x="65" y="161"/>
                    </a:lnTo>
                    <a:lnTo>
                      <a:pt x="48" y="157"/>
                    </a:lnTo>
                    <a:lnTo>
                      <a:pt x="36" y="149"/>
                    </a:lnTo>
                    <a:lnTo>
                      <a:pt x="23" y="140"/>
                    </a:lnTo>
                    <a:lnTo>
                      <a:pt x="13" y="128"/>
                    </a:lnTo>
                    <a:lnTo>
                      <a:pt x="6" y="113"/>
                    </a:lnTo>
                    <a:lnTo>
                      <a:pt x="0" y="98"/>
                    </a:lnTo>
                    <a:lnTo>
                      <a:pt x="0" y="82"/>
                    </a:lnTo>
                    <a:lnTo>
                      <a:pt x="0" y="65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48" y="6"/>
                    </a:lnTo>
                    <a:lnTo>
                      <a:pt x="65" y="0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0093D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5" name="Freeform 197">
                <a:extLst>
                  <a:ext uri="{FF2B5EF4-FFF2-40B4-BE49-F238E27FC236}">
                    <a16:creationId xmlns:a16="http://schemas.microsoft.com/office/drawing/2014/main" id="{45F97015-DCA0-48EF-B322-B4CFAA83B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422" y="3557637"/>
                <a:ext cx="257175" cy="26193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3" y="6"/>
                  </a:cxn>
                  <a:cxn ang="0">
                    <a:pos x="126" y="14"/>
                  </a:cxn>
                  <a:cxn ang="0">
                    <a:pos x="138" y="25"/>
                  </a:cxn>
                  <a:cxn ang="0">
                    <a:pos x="149" y="35"/>
                  </a:cxn>
                  <a:cxn ang="0">
                    <a:pos x="155" y="50"/>
                  </a:cxn>
                  <a:cxn ang="0">
                    <a:pos x="160" y="66"/>
                  </a:cxn>
                  <a:cxn ang="0">
                    <a:pos x="162" y="81"/>
                  </a:cxn>
                  <a:cxn ang="0">
                    <a:pos x="160" y="98"/>
                  </a:cxn>
                  <a:cxn ang="0">
                    <a:pos x="155" y="115"/>
                  </a:cxn>
                  <a:cxn ang="0">
                    <a:pos x="149" y="127"/>
                  </a:cxn>
                  <a:cxn ang="0">
                    <a:pos x="138" y="140"/>
                  </a:cxn>
                  <a:cxn ang="0">
                    <a:pos x="126" y="150"/>
                  </a:cxn>
                  <a:cxn ang="0">
                    <a:pos x="113" y="158"/>
                  </a:cxn>
                  <a:cxn ang="0">
                    <a:pos x="96" y="163"/>
                  </a:cxn>
                  <a:cxn ang="0">
                    <a:pos x="80" y="165"/>
                  </a:cxn>
                  <a:cxn ang="0">
                    <a:pos x="65" y="163"/>
                  </a:cxn>
                  <a:cxn ang="0">
                    <a:pos x="48" y="158"/>
                  </a:cxn>
                  <a:cxn ang="0">
                    <a:pos x="36" y="150"/>
                  </a:cxn>
                  <a:cxn ang="0">
                    <a:pos x="23" y="140"/>
                  </a:cxn>
                  <a:cxn ang="0">
                    <a:pos x="12" y="127"/>
                  </a:cxn>
                  <a:cxn ang="0">
                    <a:pos x="6" y="115"/>
                  </a:cxn>
                  <a:cxn ang="0">
                    <a:pos x="0" y="98"/>
                  </a:cxn>
                  <a:cxn ang="0">
                    <a:pos x="0" y="81"/>
                  </a:cxn>
                  <a:cxn ang="0">
                    <a:pos x="0" y="66"/>
                  </a:cxn>
                  <a:cxn ang="0">
                    <a:pos x="6" y="50"/>
                  </a:cxn>
                  <a:cxn ang="0">
                    <a:pos x="12" y="35"/>
                  </a:cxn>
                  <a:cxn ang="0">
                    <a:pos x="23" y="25"/>
                  </a:cxn>
                  <a:cxn ang="0">
                    <a:pos x="36" y="14"/>
                  </a:cxn>
                  <a:cxn ang="0">
                    <a:pos x="48" y="6"/>
                  </a:cxn>
                  <a:cxn ang="0">
                    <a:pos x="65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5">
                    <a:moveTo>
                      <a:pt x="80" y="0"/>
                    </a:moveTo>
                    <a:lnTo>
                      <a:pt x="96" y="2"/>
                    </a:lnTo>
                    <a:lnTo>
                      <a:pt x="113" y="6"/>
                    </a:lnTo>
                    <a:lnTo>
                      <a:pt x="126" y="14"/>
                    </a:lnTo>
                    <a:lnTo>
                      <a:pt x="138" y="25"/>
                    </a:lnTo>
                    <a:lnTo>
                      <a:pt x="149" y="35"/>
                    </a:lnTo>
                    <a:lnTo>
                      <a:pt x="155" y="50"/>
                    </a:lnTo>
                    <a:lnTo>
                      <a:pt x="160" y="66"/>
                    </a:lnTo>
                    <a:lnTo>
                      <a:pt x="162" y="81"/>
                    </a:lnTo>
                    <a:lnTo>
                      <a:pt x="160" y="98"/>
                    </a:lnTo>
                    <a:lnTo>
                      <a:pt x="155" y="115"/>
                    </a:lnTo>
                    <a:lnTo>
                      <a:pt x="149" y="127"/>
                    </a:lnTo>
                    <a:lnTo>
                      <a:pt x="138" y="140"/>
                    </a:lnTo>
                    <a:lnTo>
                      <a:pt x="126" y="150"/>
                    </a:lnTo>
                    <a:lnTo>
                      <a:pt x="113" y="158"/>
                    </a:lnTo>
                    <a:lnTo>
                      <a:pt x="96" y="163"/>
                    </a:lnTo>
                    <a:lnTo>
                      <a:pt x="80" y="165"/>
                    </a:lnTo>
                    <a:lnTo>
                      <a:pt x="65" y="163"/>
                    </a:lnTo>
                    <a:lnTo>
                      <a:pt x="48" y="158"/>
                    </a:lnTo>
                    <a:lnTo>
                      <a:pt x="36" y="150"/>
                    </a:lnTo>
                    <a:lnTo>
                      <a:pt x="23" y="140"/>
                    </a:lnTo>
                    <a:lnTo>
                      <a:pt x="12" y="127"/>
                    </a:lnTo>
                    <a:lnTo>
                      <a:pt x="6" y="115"/>
                    </a:lnTo>
                    <a:lnTo>
                      <a:pt x="0" y="98"/>
                    </a:lnTo>
                    <a:lnTo>
                      <a:pt x="0" y="81"/>
                    </a:lnTo>
                    <a:lnTo>
                      <a:pt x="0" y="66"/>
                    </a:lnTo>
                    <a:lnTo>
                      <a:pt x="6" y="50"/>
                    </a:lnTo>
                    <a:lnTo>
                      <a:pt x="12" y="35"/>
                    </a:lnTo>
                    <a:lnTo>
                      <a:pt x="23" y="25"/>
                    </a:lnTo>
                    <a:lnTo>
                      <a:pt x="36" y="14"/>
                    </a:lnTo>
                    <a:lnTo>
                      <a:pt x="48" y="6"/>
                    </a:lnTo>
                    <a:lnTo>
                      <a:pt x="65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0A8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6" name="Freeform 198">
                <a:extLst>
                  <a:ext uri="{FF2B5EF4-FFF2-40B4-BE49-F238E27FC236}">
                    <a16:creationId xmlns:a16="http://schemas.microsoft.com/office/drawing/2014/main" id="{BBF40C43-67DE-41BA-9EFB-7EDF53815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422" y="3557637"/>
                <a:ext cx="257175" cy="26193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3" y="6"/>
                  </a:cxn>
                  <a:cxn ang="0">
                    <a:pos x="126" y="14"/>
                  </a:cxn>
                  <a:cxn ang="0">
                    <a:pos x="138" y="25"/>
                  </a:cxn>
                  <a:cxn ang="0">
                    <a:pos x="149" y="35"/>
                  </a:cxn>
                  <a:cxn ang="0">
                    <a:pos x="155" y="50"/>
                  </a:cxn>
                  <a:cxn ang="0">
                    <a:pos x="160" y="66"/>
                  </a:cxn>
                  <a:cxn ang="0">
                    <a:pos x="162" y="81"/>
                  </a:cxn>
                  <a:cxn ang="0">
                    <a:pos x="160" y="98"/>
                  </a:cxn>
                  <a:cxn ang="0">
                    <a:pos x="155" y="115"/>
                  </a:cxn>
                  <a:cxn ang="0">
                    <a:pos x="149" y="127"/>
                  </a:cxn>
                  <a:cxn ang="0">
                    <a:pos x="138" y="140"/>
                  </a:cxn>
                  <a:cxn ang="0">
                    <a:pos x="126" y="150"/>
                  </a:cxn>
                  <a:cxn ang="0">
                    <a:pos x="113" y="158"/>
                  </a:cxn>
                  <a:cxn ang="0">
                    <a:pos x="96" y="163"/>
                  </a:cxn>
                  <a:cxn ang="0">
                    <a:pos x="80" y="165"/>
                  </a:cxn>
                  <a:cxn ang="0">
                    <a:pos x="65" y="163"/>
                  </a:cxn>
                  <a:cxn ang="0">
                    <a:pos x="48" y="158"/>
                  </a:cxn>
                  <a:cxn ang="0">
                    <a:pos x="36" y="150"/>
                  </a:cxn>
                  <a:cxn ang="0">
                    <a:pos x="23" y="140"/>
                  </a:cxn>
                  <a:cxn ang="0">
                    <a:pos x="12" y="127"/>
                  </a:cxn>
                  <a:cxn ang="0">
                    <a:pos x="6" y="115"/>
                  </a:cxn>
                  <a:cxn ang="0">
                    <a:pos x="0" y="98"/>
                  </a:cxn>
                  <a:cxn ang="0">
                    <a:pos x="0" y="81"/>
                  </a:cxn>
                  <a:cxn ang="0">
                    <a:pos x="0" y="66"/>
                  </a:cxn>
                  <a:cxn ang="0">
                    <a:pos x="6" y="50"/>
                  </a:cxn>
                  <a:cxn ang="0">
                    <a:pos x="12" y="35"/>
                  </a:cxn>
                  <a:cxn ang="0">
                    <a:pos x="23" y="25"/>
                  </a:cxn>
                  <a:cxn ang="0">
                    <a:pos x="36" y="14"/>
                  </a:cxn>
                  <a:cxn ang="0">
                    <a:pos x="48" y="6"/>
                  </a:cxn>
                  <a:cxn ang="0">
                    <a:pos x="65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5">
                    <a:moveTo>
                      <a:pt x="80" y="0"/>
                    </a:moveTo>
                    <a:lnTo>
                      <a:pt x="96" y="2"/>
                    </a:lnTo>
                    <a:lnTo>
                      <a:pt x="113" y="6"/>
                    </a:lnTo>
                    <a:lnTo>
                      <a:pt x="126" y="14"/>
                    </a:lnTo>
                    <a:lnTo>
                      <a:pt x="138" y="25"/>
                    </a:lnTo>
                    <a:lnTo>
                      <a:pt x="149" y="35"/>
                    </a:lnTo>
                    <a:lnTo>
                      <a:pt x="155" y="50"/>
                    </a:lnTo>
                    <a:lnTo>
                      <a:pt x="160" y="66"/>
                    </a:lnTo>
                    <a:lnTo>
                      <a:pt x="162" y="81"/>
                    </a:lnTo>
                    <a:lnTo>
                      <a:pt x="160" y="98"/>
                    </a:lnTo>
                    <a:lnTo>
                      <a:pt x="155" y="115"/>
                    </a:lnTo>
                    <a:lnTo>
                      <a:pt x="149" y="127"/>
                    </a:lnTo>
                    <a:lnTo>
                      <a:pt x="138" y="140"/>
                    </a:lnTo>
                    <a:lnTo>
                      <a:pt x="126" y="150"/>
                    </a:lnTo>
                    <a:lnTo>
                      <a:pt x="113" y="158"/>
                    </a:lnTo>
                    <a:lnTo>
                      <a:pt x="96" y="163"/>
                    </a:lnTo>
                    <a:lnTo>
                      <a:pt x="80" y="165"/>
                    </a:lnTo>
                    <a:lnTo>
                      <a:pt x="65" y="163"/>
                    </a:lnTo>
                    <a:lnTo>
                      <a:pt x="48" y="158"/>
                    </a:lnTo>
                    <a:lnTo>
                      <a:pt x="36" y="150"/>
                    </a:lnTo>
                    <a:lnTo>
                      <a:pt x="23" y="140"/>
                    </a:lnTo>
                    <a:lnTo>
                      <a:pt x="12" y="127"/>
                    </a:lnTo>
                    <a:lnTo>
                      <a:pt x="6" y="115"/>
                    </a:lnTo>
                    <a:lnTo>
                      <a:pt x="0" y="98"/>
                    </a:lnTo>
                    <a:lnTo>
                      <a:pt x="0" y="81"/>
                    </a:lnTo>
                    <a:lnTo>
                      <a:pt x="0" y="66"/>
                    </a:lnTo>
                    <a:lnTo>
                      <a:pt x="6" y="50"/>
                    </a:lnTo>
                    <a:lnTo>
                      <a:pt x="12" y="35"/>
                    </a:lnTo>
                    <a:lnTo>
                      <a:pt x="23" y="25"/>
                    </a:lnTo>
                    <a:lnTo>
                      <a:pt x="36" y="14"/>
                    </a:lnTo>
                    <a:lnTo>
                      <a:pt x="48" y="6"/>
                    </a:lnTo>
                    <a:lnTo>
                      <a:pt x="65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0093D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7" name="Freeform 199">
                <a:extLst>
                  <a:ext uri="{FF2B5EF4-FFF2-40B4-BE49-F238E27FC236}">
                    <a16:creationId xmlns:a16="http://schemas.microsoft.com/office/drawing/2014/main" id="{1AE126D4-72A1-4E7E-8A26-E2A80176C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185" y="1708200"/>
                <a:ext cx="257175" cy="2587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2"/>
                  </a:cxn>
                  <a:cxn ang="0">
                    <a:pos x="111" y="6"/>
                  </a:cxn>
                  <a:cxn ang="0">
                    <a:pos x="126" y="14"/>
                  </a:cxn>
                  <a:cxn ang="0">
                    <a:pos x="139" y="23"/>
                  </a:cxn>
                  <a:cxn ang="0">
                    <a:pos x="149" y="35"/>
                  </a:cxn>
                  <a:cxn ang="0">
                    <a:pos x="155" y="50"/>
                  </a:cxn>
                  <a:cxn ang="0">
                    <a:pos x="160" y="65"/>
                  </a:cxn>
                  <a:cxn ang="0">
                    <a:pos x="162" y="81"/>
                  </a:cxn>
                  <a:cxn ang="0">
                    <a:pos x="160" y="98"/>
                  </a:cxn>
                  <a:cxn ang="0">
                    <a:pos x="155" y="113"/>
                  </a:cxn>
                  <a:cxn ang="0">
                    <a:pos x="149" y="127"/>
                  </a:cxn>
                  <a:cxn ang="0">
                    <a:pos x="139" y="140"/>
                  </a:cxn>
                  <a:cxn ang="0">
                    <a:pos x="126" y="150"/>
                  </a:cxn>
                  <a:cxn ang="0">
                    <a:pos x="111" y="157"/>
                  </a:cxn>
                  <a:cxn ang="0">
                    <a:pos x="97" y="163"/>
                  </a:cxn>
                  <a:cxn ang="0">
                    <a:pos x="80" y="163"/>
                  </a:cxn>
                  <a:cxn ang="0">
                    <a:pos x="65" y="163"/>
                  </a:cxn>
                  <a:cxn ang="0">
                    <a:pos x="48" y="157"/>
                  </a:cxn>
                  <a:cxn ang="0">
                    <a:pos x="36" y="150"/>
                  </a:cxn>
                  <a:cxn ang="0">
                    <a:pos x="23" y="140"/>
                  </a:cxn>
                  <a:cxn ang="0">
                    <a:pos x="12" y="127"/>
                  </a:cxn>
                  <a:cxn ang="0">
                    <a:pos x="6" y="113"/>
                  </a:cxn>
                  <a:cxn ang="0">
                    <a:pos x="0" y="98"/>
                  </a:cxn>
                  <a:cxn ang="0">
                    <a:pos x="0" y="81"/>
                  </a:cxn>
                  <a:cxn ang="0">
                    <a:pos x="0" y="65"/>
                  </a:cxn>
                  <a:cxn ang="0">
                    <a:pos x="6" y="50"/>
                  </a:cxn>
                  <a:cxn ang="0">
                    <a:pos x="12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48" y="6"/>
                  </a:cxn>
                  <a:cxn ang="0">
                    <a:pos x="65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3">
                    <a:moveTo>
                      <a:pt x="80" y="0"/>
                    </a:moveTo>
                    <a:lnTo>
                      <a:pt x="97" y="2"/>
                    </a:lnTo>
                    <a:lnTo>
                      <a:pt x="111" y="6"/>
                    </a:lnTo>
                    <a:lnTo>
                      <a:pt x="126" y="14"/>
                    </a:lnTo>
                    <a:lnTo>
                      <a:pt x="139" y="23"/>
                    </a:lnTo>
                    <a:lnTo>
                      <a:pt x="149" y="35"/>
                    </a:lnTo>
                    <a:lnTo>
                      <a:pt x="155" y="50"/>
                    </a:lnTo>
                    <a:lnTo>
                      <a:pt x="160" y="65"/>
                    </a:lnTo>
                    <a:lnTo>
                      <a:pt x="162" y="81"/>
                    </a:lnTo>
                    <a:lnTo>
                      <a:pt x="160" y="98"/>
                    </a:lnTo>
                    <a:lnTo>
                      <a:pt x="155" y="113"/>
                    </a:lnTo>
                    <a:lnTo>
                      <a:pt x="149" y="127"/>
                    </a:lnTo>
                    <a:lnTo>
                      <a:pt x="139" y="140"/>
                    </a:lnTo>
                    <a:lnTo>
                      <a:pt x="126" y="150"/>
                    </a:lnTo>
                    <a:lnTo>
                      <a:pt x="111" y="157"/>
                    </a:lnTo>
                    <a:lnTo>
                      <a:pt x="97" y="163"/>
                    </a:lnTo>
                    <a:lnTo>
                      <a:pt x="80" y="163"/>
                    </a:lnTo>
                    <a:lnTo>
                      <a:pt x="65" y="163"/>
                    </a:lnTo>
                    <a:lnTo>
                      <a:pt x="48" y="157"/>
                    </a:lnTo>
                    <a:lnTo>
                      <a:pt x="36" y="150"/>
                    </a:lnTo>
                    <a:lnTo>
                      <a:pt x="23" y="140"/>
                    </a:lnTo>
                    <a:lnTo>
                      <a:pt x="12" y="127"/>
                    </a:lnTo>
                    <a:lnTo>
                      <a:pt x="6" y="113"/>
                    </a:lnTo>
                    <a:lnTo>
                      <a:pt x="0" y="98"/>
                    </a:lnTo>
                    <a:lnTo>
                      <a:pt x="0" y="81"/>
                    </a:lnTo>
                    <a:lnTo>
                      <a:pt x="0" y="65"/>
                    </a:lnTo>
                    <a:lnTo>
                      <a:pt x="6" y="50"/>
                    </a:lnTo>
                    <a:lnTo>
                      <a:pt x="12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48" y="6"/>
                    </a:lnTo>
                    <a:lnTo>
                      <a:pt x="65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0A8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8" name="Freeform 200">
                <a:extLst>
                  <a:ext uri="{FF2B5EF4-FFF2-40B4-BE49-F238E27FC236}">
                    <a16:creationId xmlns:a16="http://schemas.microsoft.com/office/drawing/2014/main" id="{2F353604-05D2-4520-A258-6B1E94ACB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185" y="1708200"/>
                <a:ext cx="257175" cy="2587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2"/>
                  </a:cxn>
                  <a:cxn ang="0">
                    <a:pos x="111" y="6"/>
                  </a:cxn>
                  <a:cxn ang="0">
                    <a:pos x="126" y="14"/>
                  </a:cxn>
                  <a:cxn ang="0">
                    <a:pos x="139" y="23"/>
                  </a:cxn>
                  <a:cxn ang="0">
                    <a:pos x="149" y="35"/>
                  </a:cxn>
                  <a:cxn ang="0">
                    <a:pos x="155" y="50"/>
                  </a:cxn>
                  <a:cxn ang="0">
                    <a:pos x="160" y="65"/>
                  </a:cxn>
                  <a:cxn ang="0">
                    <a:pos x="162" y="81"/>
                  </a:cxn>
                  <a:cxn ang="0">
                    <a:pos x="160" y="98"/>
                  </a:cxn>
                  <a:cxn ang="0">
                    <a:pos x="155" y="113"/>
                  </a:cxn>
                  <a:cxn ang="0">
                    <a:pos x="149" y="127"/>
                  </a:cxn>
                  <a:cxn ang="0">
                    <a:pos x="139" y="140"/>
                  </a:cxn>
                  <a:cxn ang="0">
                    <a:pos x="126" y="150"/>
                  </a:cxn>
                  <a:cxn ang="0">
                    <a:pos x="111" y="157"/>
                  </a:cxn>
                  <a:cxn ang="0">
                    <a:pos x="97" y="163"/>
                  </a:cxn>
                  <a:cxn ang="0">
                    <a:pos x="80" y="163"/>
                  </a:cxn>
                  <a:cxn ang="0">
                    <a:pos x="65" y="163"/>
                  </a:cxn>
                  <a:cxn ang="0">
                    <a:pos x="48" y="157"/>
                  </a:cxn>
                  <a:cxn ang="0">
                    <a:pos x="36" y="150"/>
                  </a:cxn>
                  <a:cxn ang="0">
                    <a:pos x="23" y="140"/>
                  </a:cxn>
                  <a:cxn ang="0">
                    <a:pos x="12" y="127"/>
                  </a:cxn>
                  <a:cxn ang="0">
                    <a:pos x="6" y="113"/>
                  </a:cxn>
                  <a:cxn ang="0">
                    <a:pos x="0" y="98"/>
                  </a:cxn>
                  <a:cxn ang="0">
                    <a:pos x="0" y="81"/>
                  </a:cxn>
                  <a:cxn ang="0">
                    <a:pos x="0" y="65"/>
                  </a:cxn>
                  <a:cxn ang="0">
                    <a:pos x="6" y="50"/>
                  </a:cxn>
                  <a:cxn ang="0">
                    <a:pos x="12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48" y="6"/>
                  </a:cxn>
                  <a:cxn ang="0">
                    <a:pos x="65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3">
                    <a:moveTo>
                      <a:pt x="80" y="0"/>
                    </a:moveTo>
                    <a:lnTo>
                      <a:pt x="97" y="2"/>
                    </a:lnTo>
                    <a:lnTo>
                      <a:pt x="111" y="6"/>
                    </a:lnTo>
                    <a:lnTo>
                      <a:pt x="126" y="14"/>
                    </a:lnTo>
                    <a:lnTo>
                      <a:pt x="139" y="23"/>
                    </a:lnTo>
                    <a:lnTo>
                      <a:pt x="149" y="35"/>
                    </a:lnTo>
                    <a:lnTo>
                      <a:pt x="155" y="50"/>
                    </a:lnTo>
                    <a:lnTo>
                      <a:pt x="160" y="65"/>
                    </a:lnTo>
                    <a:lnTo>
                      <a:pt x="162" y="81"/>
                    </a:lnTo>
                    <a:lnTo>
                      <a:pt x="160" y="98"/>
                    </a:lnTo>
                    <a:lnTo>
                      <a:pt x="155" y="113"/>
                    </a:lnTo>
                    <a:lnTo>
                      <a:pt x="149" y="127"/>
                    </a:lnTo>
                    <a:lnTo>
                      <a:pt x="139" y="140"/>
                    </a:lnTo>
                    <a:lnTo>
                      <a:pt x="126" y="150"/>
                    </a:lnTo>
                    <a:lnTo>
                      <a:pt x="111" y="157"/>
                    </a:lnTo>
                    <a:lnTo>
                      <a:pt x="97" y="163"/>
                    </a:lnTo>
                    <a:lnTo>
                      <a:pt x="80" y="163"/>
                    </a:lnTo>
                    <a:lnTo>
                      <a:pt x="65" y="163"/>
                    </a:lnTo>
                    <a:lnTo>
                      <a:pt x="48" y="157"/>
                    </a:lnTo>
                    <a:lnTo>
                      <a:pt x="36" y="150"/>
                    </a:lnTo>
                    <a:lnTo>
                      <a:pt x="23" y="140"/>
                    </a:lnTo>
                    <a:lnTo>
                      <a:pt x="12" y="127"/>
                    </a:lnTo>
                    <a:lnTo>
                      <a:pt x="6" y="113"/>
                    </a:lnTo>
                    <a:lnTo>
                      <a:pt x="0" y="98"/>
                    </a:lnTo>
                    <a:lnTo>
                      <a:pt x="0" y="81"/>
                    </a:lnTo>
                    <a:lnTo>
                      <a:pt x="0" y="65"/>
                    </a:lnTo>
                    <a:lnTo>
                      <a:pt x="6" y="50"/>
                    </a:lnTo>
                    <a:lnTo>
                      <a:pt x="12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48" y="6"/>
                    </a:lnTo>
                    <a:lnTo>
                      <a:pt x="65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0093D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9" name="Freeform 201">
                <a:extLst>
                  <a:ext uri="{FF2B5EF4-FFF2-40B4-BE49-F238E27FC236}">
                    <a16:creationId xmlns:a16="http://schemas.microsoft.com/office/drawing/2014/main" id="{5CE89F6D-2FC5-4020-B994-C6855FB1B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185" y="4011662"/>
                <a:ext cx="260350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9" y="0"/>
                  </a:cxn>
                  <a:cxn ang="0">
                    <a:pos x="114" y="6"/>
                  </a:cxn>
                  <a:cxn ang="0">
                    <a:pos x="128" y="13"/>
                  </a:cxn>
                  <a:cxn ang="0">
                    <a:pos x="139" y="23"/>
                  </a:cxn>
                  <a:cxn ang="0">
                    <a:pos x="149" y="36"/>
                  </a:cxn>
                  <a:cxn ang="0">
                    <a:pos x="158" y="50"/>
                  </a:cxn>
                  <a:cxn ang="0">
                    <a:pos x="162" y="65"/>
                  </a:cxn>
                  <a:cxn ang="0">
                    <a:pos x="164" y="82"/>
                  </a:cxn>
                  <a:cxn ang="0">
                    <a:pos x="162" y="98"/>
                  </a:cxn>
                  <a:cxn ang="0">
                    <a:pos x="158" y="113"/>
                  </a:cxn>
                  <a:cxn ang="0">
                    <a:pos x="149" y="128"/>
                  </a:cxn>
                  <a:cxn ang="0">
                    <a:pos x="139" y="140"/>
                  </a:cxn>
                  <a:cxn ang="0">
                    <a:pos x="128" y="148"/>
                  </a:cxn>
                  <a:cxn ang="0">
                    <a:pos x="114" y="157"/>
                  </a:cxn>
                  <a:cxn ang="0">
                    <a:pos x="99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1" y="157"/>
                  </a:cxn>
                  <a:cxn ang="0">
                    <a:pos x="36" y="148"/>
                  </a:cxn>
                  <a:cxn ang="0">
                    <a:pos x="25" y="140"/>
                  </a:cxn>
                  <a:cxn ang="0">
                    <a:pos x="15" y="128"/>
                  </a:cxn>
                  <a:cxn ang="0">
                    <a:pos x="7" y="113"/>
                  </a:cxn>
                  <a:cxn ang="0">
                    <a:pos x="2" y="98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7" y="50"/>
                  </a:cxn>
                  <a:cxn ang="0">
                    <a:pos x="15" y="36"/>
                  </a:cxn>
                  <a:cxn ang="0">
                    <a:pos x="25" y="23"/>
                  </a:cxn>
                  <a:cxn ang="0">
                    <a:pos x="36" y="13"/>
                  </a:cxn>
                  <a:cxn ang="0">
                    <a:pos x="51" y="6"/>
                  </a:cxn>
                  <a:cxn ang="0">
                    <a:pos x="65" y="0"/>
                  </a:cxn>
                  <a:cxn ang="0">
                    <a:pos x="82" y="0"/>
                  </a:cxn>
                </a:cxnLst>
                <a:rect l="0" t="0" r="r" b="b"/>
                <a:pathLst>
                  <a:path w="164" h="163">
                    <a:moveTo>
                      <a:pt x="82" y="0"/>
                    </a:moveTo>
                    <a:lnTo>
                      <a:pt x="99" y="0"/>
                    </a:lnTo>
                    <a:lnTo>
                      <a:pt x="114" y="6"/>
                    </a:lnTo>
                    <a:lnTo>
                      <a:pt x="128" y="13"/>
                    </a:lnTo>
                    <a:lnTo>
                      <a:pt x="139" y="23"/>
                    </a:lnTo>
                    <a:lnTo>
                      <a:pt x="149" y="36"/>
                    </a:lnTo>
                    <a:lnTo>
                      <a:pt x="158" y="50"/>
                    </a:lnTo>
                    <a:lnTo>
                      <a:pt x="162" y="65"/>
                    </a:lnTo>
                    <a:lnTo>
                      <a:pt x="164" y="82"/>
                    </a:lnTo>
                    <a:lnTo>
                      <a:pt x="162" y="98"/>
                    </a:lnTo>
                    <a:lnTo>
                      <a:pt x="158" y="113"/>
                    </a:lnTo>
                    <a:lnTo>
                      <a:pt x="149" y="128"/>
                    </a:lnTo>
                    <a:lnTo>
                      <a:pt x="139" y="140"/>
                    </a:lnTo>
                    <a:lnTo>
                      <a:pt x="128" y="148"/>
                    </a:lnTo>
                    <a:lnTo>
                      <a:pt x="114" y="157"/>
                    </a:lnTo>
                    <a:lnTo>
                      <a:pt x="99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1" y="157"/>
                    </a:lnTo>
                    <a:lnTo>
                      <a:pt x="36" y="148"/>
                    </a:lnTo>
                    <a:lnTo>
                      <a:pt x="25" y="140"/>
                    </a:lnTo>
                    <a:lnTo>
                      <a:pt x="15" y="128"/>
                    </a:lnTo>
                    <a:lnTo>
                      <a:pt x="7" y="113"/>
                    </a:lnTo>
                    <a:lnTo>
                      <a:pt x="2" y="98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7" y="50"/>
                    </a:lnTo>
                    <a:lnTo>
                      <a:pt x="15" y="36"/>
                    </a:lnTo>
                    <a:lnTo>
                      <a:pt x="25" y="23"/>
                    </a:lnTo>
                    <a:lnTo>
                      <a:pt x="36" y="13"/>
                    </a:lnTo>
                    <a:lnTo>
                      <a:pt x="51" y="6"/>
                    </a:lnTo>
                    <a:lnTo>
                      <a:pt x="65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901E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0" name="Freeform 202">
                <a:extLst>
                  <a:ext uri="{FF2B5EF4-FFF2-40B4-BE49-F238E27FC236}">
                    <a16:creationId xmlns:a16="http://schemas.microsoft.com/office/drawing/2014/main" id="{620A4CA6-EA23-45F3-AB53-590FDEAE4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185" y="4011662"/>
                <a:ext cx="260350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9" y="0"/>
                  </a:cxn>
                  <a:cxn ang="0">
                    <a:pos x="114" y="6"/>
                  </a:cxn>
                  <a:cxn ang="0">
                    <a:pos x="128" y="13"/>
                  </a:cxn>
                  <a:cxn ang="0">
                    <a:pos x="139" y="23"/>
                  </a:cxn>
                  <a:cxn ang="0">
                    <a:pos x="149" y="36"/>
                  </a:cxn>
                  <a:cxn ang="0">
                    <a:pos x="158" y="50"/>
                  </a:cxn>
                  <a:cxn ang="0">
                    <a:pos x="162" y="65"/>
                  </a:cxn>
                  <a:cxn ang="0">
                    <a:pos x="164" y="82"/>
                  </a:cxn>
                  <a:cxn ang="0">
                    <a:pos x="162" y="98"/>
                  </a:cxn>
                  <a:cxn ang="0">
                    <a:pos x="158" y="113"/>
                  </a:cxn>
                  <a:cxn ang="0">
                    <a:pos x="149" y="128"/>
                  </a:cxn>
                  <a:cxn ang="0">
                    <a:pos x="139" y="140"/>
                  </a:cxn>
                  <a:cxn ang="0">
                    <a:pos x="128" y="148"/>
                  </a:cxn>
                  <a:cxn ang="0">
                    <a:pos x="114" y="157"/>
                  </a:cxn>
                  <a:cxn ang="0">
                    <a:pos x="99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1" y="157"/>
                  </a:cxn>
                  <a:cxn ang="0">
                    <a:pos x="36" y="148"/>
                  </a:cxn>
                  <a:cxn ang="0">
                    <a:pos x="25" y="140"/>
                  </a:cxn>
                  <a:cxn ang="0">
                    <a:pos x="15" y="128"/>
                  </a:cxn>
                  <a:cxn ang="0">
                    <a:pos x="7" y="113"/>
                  </a:cxn>
                  <a:cxn ang="0">
                    <a:pos x="2" y="98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7" y="50"/>
                  </a:cxn>
                  <a:cxn ang="0">
                    <a:pos x="15" y="36"/>
                  </a:cxn>
                  <a:cxn ang="0">
                    <a:pos x="25" y="23"/>
                  </a:cxn>
                  <a:cxn ang="0">
                    <a:pos x="36" y="13"/>
                  </a:cxn>
                  <a:cxn ang="0">
                    <a:pos x="51" y="6"/>
                  </a:cxn>
                  <a:cxn ang="0">
                    <a:pos x="65" y="0"/>
                  </a:cxn>
                  <a:cxn ang="0">
                    <a:pos x="82" y="0"/>
                  </a:cxn>
                </a:cxnLst>
                <a:rect l="0" t="0" r="r" b="b"/>
                <a:pathLst>
                  <a:path w="164" h="163">
                    <a:moveTo>
                      <a:pt x="82" y="0"/>
                    </a:moveTo>
                    <a:lnTo>
                      <a:pt x="99" y="0"/>
                    </a:lnTo>
                    <a:lnTo>
                      <a:pt x="114" y="6"/>
                    </a:lnTo>
                    <a:lnTo>
                      <a:pt x="128" y="13"/>
                    </a:lnTo>
                    <a:lnTo>
                      <a:pt x="139" y="23"/>
                    </a:lnTo>
                    <a:lnTo>
                      <a:pt x="149" y="36"/>
                    </a:lnTo>
                    <a:lnTo>
                      <a:pt x="158" y="50"/>
                    </a:lnTo>
                    <a:lnTo>
                      <a:pt x="162" y="65"/>
                    </a:lnTo>
                    <a:lnTo>
                      <a:pt x="164" y="82"/>
                    </a:lnTo>
                    <a:lnTo>
                      <a:pt x="162" y="98"/>
                    </a:lnTo>
                    <a:lnTo>
                      <a:pt x="158" y="113"/>
                    </a:lnTo>
                    <a:lnTo>
                      <a:pt x="149" y="128"/>
                    </a:lnTo>
                    <a:lnTo>
                      <a:pt x="139" y="140"/>
                    </a:lnTo>
                    <a:lnTo>
                      <a:pt x="128" y="148"/>
                    </a:lnTo>
                    <a:lnTo>
                      <a:pt x="114" y="157"/>
                    </a:lnTo>
                    <a:lnTo>
                      <a:pt x="99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1" y="157"/>
                    </a:lnTo>
                    <a:lnTo>
                      <a:pt x="36" y="148"/>
                    </a:lnTo>
                    <a:lnTo>
                      <a:pt x="25" y="140"/>
                    </a:lnTo>
                    <a:lnTo>
                      <a:pt x="15" y="128"/>
                    </a:lnTo>
                    <a:lnTo>
                      <a:pt x="7" y="113"/>
                    </a:lnTo>
                    <a:lnTo>
                      <a:pt x="2" y="98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7" y="50"/>
                    </a:lnTo>
                    <a:lnTo>
                      <a:pt x="15" y="36"/>
                    </a:lnTo>
                    <a:lnTo>
                      <a:pt x="25" y="23"/>
                    </a:lnTo>
                    <a:lnTo>
                      <a:pt x="36" y="13"/>
                    </a:lnTo>
                    <a:lnTo>
                      <a:pt x="51" y="6"/>
                    </a:lnTo>
                    <a:lnTo>
                      <a:pt x="65" y="0"/>
                    </a:lnTo>
                    <a:lnTo>
                      <a:pt x="82" y="0"/>
                    </a:lnTo>
                  </a:path>
                </a:pathLst>
              </a:custGeom>
              <a:noFill/>
              <a:ln w="3175">
                <a:solidFill>
                  <a:srgbClr val="901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1" name="Freeform 203">
                <a:extLst>
                  <a:ext uri="{FF2B5EF4-FFF2-40B4-BE49-F238E27FC236}">
                    <a16:creationId xmlns:a16="http://schemas.microsoft.com/office/drawing/2014/main" id="{C4905FF1-A0CE-44FF-BD2F-838166951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047" y="3527475"/>
                <a:ext cx="258763" cy="258763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8" y="14"/>
                  </a:cxn>
                  <a:cxn ang="0">
                    <a:pos x="140" y="23"/>
                  </a:cxn>
                  <a:cxn ang="0">
                    <a:pos x="149" y="35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1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7"/>
                  </a:cxn>
                  <a:cxn ang="0">
                    <a:pos x="140" y="140"/>
                  </a:cxn>
                  <a:cxn ang="0">
                    <a:pos x="128" y="150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1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7" y="150"/>
                  </a:cxn>
                  <a:cxn ang="0">
                    <a:pos x="25" y="140"/>
                  </a:cxn>
                  <a:cxn ang="0">
                    <a:pos x="14" y="127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1" y="0"/>
                  </a:cxn>
                </a:cxnLst>
                <a:rect l="0" t="0" r="r" b="b"/>
                <a:pathLst>
                  <a:path w="163" h="163">
                    <a:moveTo>
                      <a:pt x="81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8" y="14"/>
                    </a:lnTo>
                    <a:lnTo>
                      <a:pt x="140" y="23"/>
                    </a:lnTo>
                    <a:lnTo>
                      <a:pt x="149" y="35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1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7"/>
                    </a:lnTo>
                    <a:lnTo>
                      <a:pt x="140" y="140"/>
                    </a:lnTo>
                    <a:lnTo>
                      <a:pt x="128" y="150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1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7" y="150"/>
                    </a:lnTo>
                    <a:lnTo>
                      <a:pt x="25" y="140"/>
                    </a:lnTo>
                    <a:lnTo>
                      <a:pt x="14" y="127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901E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2" name="Freeform 204">
                <a:extLst>
                  <a:ext uri="{FF2B5EF4-FFF2-40B4-BE49-F238E27FC236}">
                    <a16:creationId xmlns:a16="http://schemas.microsoft.com/office/drawing/2014/main" id="{E9643122-B9E2-448E-8680-76B197CFC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047" y="3527475"/>
                <a:ext cx="258763" cy="258763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8" y="14"/>
                  </a:cxn>
                  <a:cxn ang="0">
                    <a:pos x="140" y="23"/>
                  </a:cxn>
                  <a:cxn ang="0">
                    <a:pos x="149" y="35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1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7"/>
                  </a:cxn>
                  <a:cxn ang="0">
                    <a:pos x="140" y="140"/>
                  </a:cxn>
                  <a:cxn ang="0">
                    <a:pos x="128" y="150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1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7" y="150"/>
                  </a:cxn>
                  <a:cxn ang="0">
                    <a:pos x="25" y="140"/>
                  </a:cxn>
                  <a:cxn ang="0">
                    <a:pos x="14" y="127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1" y="0"/>
                  </a:cxn>
                </a:cxnLst>
                <a:rect l="0" t="0" r="r" b="b"/>
                <a:pathLst>
                  <a:path w="163" h="163">
                    <a:moveTo>
                      <a:pt x="81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8" y="14"/>
                    </a:lnTo>
                    <a:lnTo>
                      <a:pt x="140" y="23"/>
                    </a:lnTo>
                    <a:lnTo>
                      <a:pt x="149" y="35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1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7"/>
                    </a:lnTo>
                    <a:lnTo>
                      <a:pt x="140" y="140"/>
                    </a:lnTo>
                    <a:lnTo>
                      <a:pt x="128" y="150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1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7" y="150"/>
                    </a:lnTo>
                    <a:lnTo>
                      <a:pt x="25" y="140"/>
                    </a:lnTo>
                    <a:lnTo>
                      <a:pt x="14" y="127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901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3" name="Freeform 205">
                <a:extLst>
                  <a:ext uri="{FF2B5EF4-FFF2-40B4-BE49-F238E27FC236}">
                    <a16:creationId xmlns:a16="http://schemas.microsoft.com/office/drawing/2014/main" id="{9C339B3D-009F-4DB6-9904-761E3CD38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0472" y="977950"/>
                <a:ext cx="258763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0"/>
                  </a:cxn>
                  <a:cxn ang="0">
                    <a:pos x="113" y="6"/>
                  </a:cxn>
                  <a:cxn ang="0">
                    <a:pos x="128" y="12"/>
                  </a:cxn>
                  <a:cxn ang="0">
                    <a:pos x="138" y="23"/>
                  </a:cxn>
                  <a:cxn ang="0">
                    <a:pos x="149" y="35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1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7"/>
                  </a:cxn>
                  <a:cxn ang="0">
                    <a:pos x="138" y="140"/>
                  </a:cxn>
                  <a:cxn ang="0">
                    <a:pos x="128" y="148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48"/>
                  </a:cxn>
                  <a:cxn ang="0">
                    <a:pos x="25" y="140"/>
                  </a:cxn>
                  <a:cxn ang="0">
                    <a:pos x="14" y="127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5" y="12"/>
                  </a:cxn>
                  <a:cxn ang="0">
                    <a:pos x="50" y="6"/>
                  </a:cxn>
                  <a:cxn ang="0">
                    <a:pos x="65" y="0"/>
                  </a:cxn>
                  <a:cxn ang="0">
                    <a:pos x="82" y="0"/>
                  </a:cxn>
                </a:cxnLst>
                <a:rect l="0" t="0" r="r" b="b"/>
                <a:pathLst>
                  <a:path w="163" h="163">
                    <a:moveTo>
                      <a:pt x="82" y="0"/>
                    </a:moveTo>
                    <a:lnTo>
                      <a:pt x="98" y="0"/>
                    </a:lnTo>
                    <a:lnTo>
                      <a:pt x="113" y="6"/>
                    </a:lnTo>
                    <a:lnTo>
                      <a:pt x="128" y="12"/>
                    </a:lnTo>
                    <a:lnTo>
                      <a:pt x="138" y="23"/>
                    </a:lnTo>
                    <a:lnTo>
                      <a:pt x="149" y="35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1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7"/>
                    </a:lnTo>
                    <a:lnTo>
                      <a:pt x="138" y="140"/>
                    </a:lnTo>
                    <a:lnTo>
                      <a:pt x="128" y="148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48"/>
                    </a:lnTo>
                    <a:lnTo>
                      <a:pt x="25" y="140"/>
                    </a:lnTo>
                    <a:lnTo>
                      <a:pt x="14" y="127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5" y="12"/>
                    </a:lnTo>
                    <a:lnTo>
                      <a:pt x="50" y="6"/>
                    </a:lnTo>
                    <a:lnTo>
                      <a:pt x="65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901E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4" name="Freeform 206">
                <a:extLst>
                  <a:ext uri="{FF2B5EF4-FFF2-40B4-BE49-F238E27FC236}">
                    <a16:creationId xmlns:a16="http://schemas.microsoft.com/office/drawing/2014/main" id="{7230BE1F-724A-428C-91C0-2591FD4DB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0472" y="977950"/>
                <a:ext cx="258763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0"/>
                  </a:cxn>
                  <a:cxn ang="0">
                    <a:pos x="113" y="6"/>
                  </a:cxn>
                  <a:cxn ang="0">
                    <a:pos x="128" y="12"/>
                  </a:cxn>
                  <a:cxn ang="0">
                    <a:pos x="138" y="23"/>
                  </a:cxn>
                  <a:cxn ang="0">
                    <a:pos x="149" y="35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1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7"/>
                  </a:cxn>
                  <a:cxn ang="0">
                    <a:pos x="138" y="140"/>
                  </a:cxn>
                  <a:cxn ang="0">
                    <a:pos x="128" y="148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48"/>
                  </a:cxn>
                  <a:cxn ang="0">
                    <a:pos x="25" y="140"/>
                  </a:cxn>
                  <a:cxn ang="0">
                    <a:pos x="14" y="127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5" y="12"/>
                  </a:cxn>
                  <a:cxn ang="0">
                    <a:pos x="50" y="6"/>
                  </a:cxn>
                  <a:cxn ang="0">
                    <a:pos x="65" y="0"/>
                  </a:cxn>
                  <a:cxn ang="0">
                    <a:pos x="82" y="0"/>
                  </a:cxn>
                </a:cxnLst>
                <a:rect l="0" t="0" r="r" b="b"/>
                <a:pathLst>
                  <a:path w="163" h="163">
                    <a:moveTo>
                      <a:pt x="82" y="0"/>
                    </a:moveTo>
                    <a:lnTo>
                      <a:pt x="98" y="0"/>
                    </a:lnTo>
                    <a:lnTo>
                      <a:pt x="113" y="6"/>
                    </a:lnTo>
                    <a:lnTo>
                      <a:pt x="128" y="12"/>
                    </a:lnTo>
                    <a:lnTo>
                      <a:pt x="138" y="23"/>
                    </a:lnTo>
                    <a:lnTo>
                      <a:pt x="149" y="35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1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7"/>
                    </a:lnTo>
                    <a:lnTo>
                      <a:pt x="138" y="140"/>
                    </a:lnTo>
                    <a:lnTo>
                      <a:pt x="128" y="148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48"/>
                    </a:lnTo>
                    <a:lnTo>
                      <a:pt x="25" y="140"/>
                    </a:lnTo>
                    <a:lnTo>
                      <a:pt x="14" y="127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5" y="12"/>
                    </a:lnTo>
                    <a:lnTo>
                      <a:pt x="50" y="6"/>
                    </a:lnTo>
                    <a:lnTo>
                      <a:pt x="65" y="0"/>
                    </a:lnTo>
                    <a:lnTo>
                      <a:pt x="82" y="0"/>
                    </a:lnTo>
                  </a:path>
                </a:pathLst>
              </a:custGeom>
              <a:noFill/>
              <a:ln w="3175">
                <a:solidFill>
                  <a:srgbClr val="901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5" name="Freeform 207">
                <a:extLst>
                  <a:ext uri="{FF2B5EF4-FFF2-40B4-BE49-F238E27FC236}">
                    <a16:creationId xmlns:a16="http://schemas.microsoft.com/office/drawing/2014/main" id="{90FA2AC0-C910-437C-ACE1-BBBCB801F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7085" y="4184700"/>
                <a:ext cx="257175" cy="26193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2"/>
                  </a:cxn>
                  <a:cxn ang="0">
                    <a:pos x="112" y="6"/>
                  </a:cxn>
                  <a:cxn ang="0">
                    <a:pos x="127" y="14"/>
                  </a:cxn>
                  <a:cxn ang="0">
                    <a:pos x="139" y="25"/>
                  </a:cxn>
                  <a:cxn ang="0">
                    <a:pos x="150" y="37"/>
                  </a:cxn>
                  <a:cxn ang="0">
                    <a:pos x="156" y="50"/>
                  </a:cxn>
                  <a:cxn ang="0">
                    <a:pos x="160" y="67"/>
                  </a:cxn>
                  <a:cxn ang="0">
                    <a:pos x="162" y="83"/>
                  </a:cxn>
                  <a:cxn ang="0">
                    <a:pos x="160" y="100"/>
                  </a:cxn>
                  <a:cxn ang="0">
                    <a:pos x="156" y="115"/>
                  </a:cxn>
                  <a:cxn ang="0">
                    <a:pos x="150" y="129"/>
                  </a:cxn>
                  <a:cxn ang="0">
                    <a:pos x="139" y="140"/>
                  </a:cxn>
                  <a:cxn ang="0">
                    <a:pos x="127" y="150"/>
                  </a:cxn>
                  <a:cxn ang="0">
                    <a:pos x="112" y="159"/>
                  </a:cxn>
                  <a:cxn ang="0">
                    <a:pos x="97" y="163"/>
                  </a:cxn>
                  <a:cxn ang="0">
                    <a:pos x="80" y="165"/>
                  </a:cxn>
                  <a:cxn ang="0">
                    <a:pos x="66" y="163"/>
                  </a:cxn>
                  <a:cxn ang="0">
                    <a:pos x="49" y="159"/>
                  </a:cxn>
                  <a:cxn ang="0">
                    <a:pos x="36" y="150"/>
                  </a:cxn>
                  <a:cxn ang="0">
                    <a:pos x="24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0" y="100"/>
                  </a:cxn>
                  <a:cxn ang="0">
                    <a:pos x="0" y="83"/>
                  </a:cxn>
                  <a:cxn ang="0">
                    <a:pos x="0" y="67"/>
                  </a:cxn>
                  <a:cxn ang="0">
                    <a:pos x="7" y="50"/>
                  </a:cxn>
                  <a:cxn ang="0">
                    <a:pos x="13" y="37"/>
                  </a:cxn>
                  <a:cxn ang="0">
                    <a:pos x="24" y="25"/>
                  </a:cxn>
                  <a:cxn ang="0">
                    <a:pos x="36" y="14"/>
                  </a:cxn>
                  <a:cxn ang="0">
                    <a:pos x="49" y="6"/>
                  </a:cxn>
                  <a:cxn ang="0">
                    <a:pos x="66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5">
                    <a:moveTo>
                      <a:pt x="80" y="0"/>
                    </a:moveTo>
                    <a:lnTo>
                      <a:pt x="97" y="2"/>
                    </a:lnTo>
                    <a:lnTo>
                      <a:pt x="112" y="6"/>
                    </a:lnTo>
                    <a:lnTo>
                      <a:pt x="127" y="14"/>
                    </a:lnTo>
                    <a:lnTo>
                      <a:pt x="139" y="25"/>
                    </a:lnTo>
                    <a:lnTo>
                      <a:pt x="150" y="37"/>
                    </a:lnTo>
                    <a:lnTo>
                      <a:pt x="156" y="50"/>
                    </a:lnTo>
                    <a:lnTo>
                      <a:pt x="160" y="67"/>
                    </a:lnTo>
                    <a:lnTo>
                      <a:pt x="162" y="83"/>
                    </a:lnTo>
                    <a:lnTo>
                      <a:pt x="160" y="100"/>
                    </a:lnTo>
                    <a:lnTo>
                      <a:pt x="156" y="115"/>
                    </a:lnTo>
                    <a:lnTo>
                      <a:pt x="150" y="129"/>
                    </a:lnTo>
                    <a:lnTo>
                      <a:pt x="139" y="140"/>
                    </a:lnTo>
                    <a:lnTo>
                      <a:pt x="127" y="150"/>
                    </a:lnTo>
                    <a:lnTo>
                      <a:pt x="112" y="159"/>
                    </a:lnTo>
                    <a:lnTo>
                      <a:pt x="97" y="163"/>
                    </a:lnTo>
                    <a:lnTo>
                      <a:pt x="80" y="165"/>
                    </a:lnTo>
                    <a:lnTo>
                      <a:pt x="66" y="163"/>
                    </a:lnTo>
                    <a:lnTo>
                      <a:pt x="49" y="159"/>
                    </a:lnTo>
                    <a:lnTo>
                      <a:pt x="36" y="150"/>
                    </a:lnTo>
                    <a:lnTo>
                      <a:pt x="24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0" y="100"/>
                    </a:lnTo>
                    <a:lnTo>
                      <a:pt x="0" y="83"/>
                    </a:lnTo>
                    <a:lnTo>
                      <a:pt x="0" y="67"/>
                    </a:lnTo>
                    <a:lnTo>
                      <a:pt x="7" y="50"/>
                    </a:lnTo>
                    <a:lnTo>
                      <a:pt x="13" y="37"/>
                    </a:lnTo>
                    <a:lnTo>
                      <a:pt x="24" y="25"/>
                    </a:lnTo>
                    <a:lnTo>
                      <a:pt x="36" y="14"/>
                    </a:lnTo>
                    <a:lnTo>
                      <a:pt x="49" y="6"/>
                    </a:lnTo>
                    <a:lnTo>
                      <a:pt x="66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196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6" name="Freeform 208">
                <a:extLst>
                  <a:ext uri="{FF2B5EF4-FFF2-40B4-BE49-F238E27FC236}">
                    <a16:creationId xmlns:a16="http://schemas.microsoft.com/office/drawing/2014/main" id="{7A88765D-88AE-47CA-9C23-F04C8C466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7085" y="4184700"/>
                <a:ext cx="257175" cy="26193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2"/>
                  </a:cxn>
                  <a:cxn ang="0">
                    <a:pos x="112" y="6"/>
                  </a:cxn>
                  <a:cxn ang="0">
                    <a:pos x="127" y="14"/>
                  </a:cxn>
                  <a:cxn ang="0">
                    <a:pos x="139" y="25"/>
                  </a:cxn>
                  <a:cxn ang="0">
                    <a:pos x="150" y="37"/>
                  </a:cxn>
                  <a:cxn ang="0">
                    <a:pos x="156" y="50"/>
                  </a:cxn>
                  <a:cxn ang="0">
                    <a:pos x="160" y="67"/>
                  </a:cxn>
                  <a:cxn ang="0">
                    <a:pos x="162" y="83"/>
                  </a:cxn>
                  <a:cxn ang="0">
                    <a:pos x="160" y="100"/>
                  </a:cxn>
                  <a:cxn ang="0">
                    <a:pos x="156" y="115"/>
                  </a:cxn>
                  <a:cxn ang="0">
                    <a:pos x="150" y="129"/>
                  </a:cxn>
                  <a:cxn ang="0">
                    <a:pos x="139" y="140"/>
                  </a:cxn>
                  <a:cxn ang="0">
                    <a:pos x="127" y="150"/>
                  </a:cxn>
                  <a:cxn ang="0">
                    <a:pos x="112" y="159"/>
                  </a:cxn>
                  <a:cxn ang="0">
                    <a:pos x="97" y="163"/>
                  </a:cxn>
                  <a:cxn ang="0">
                    <a:pos x="80" y="165"/>
                  </a:cxn>
                  <a:cxn ang="0">
                    <a:pos x="66" y="163"/>
                  </a:cxn>
                  <a:cxn ang="0">
                    <a:pos x="49" y="159"/>
                  </a:cxn>
                  <a:cxn ang="0">
                    <a:pos x="36" y="150"/>
                  </a:cxn>
                  <a:cxn ang="0">
                    <a:pos x="24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0" y="100"/>
                  </a:cxn>
                  <a:cxn ang="0">
                    <a:pos x="0" y="83"/>
                  </a:cxn>
                  <a:cxn ang="0">
                    <a:pos x="0" y="67"/>
                  </a:cxn>
                  <a:cxn ang="0">
                    <a:pos x="7" y="50"/>
                  </a:cxn>
                  <a:cxn ang="0">
                    <a:pos x="13" y="37"/>
                  </a:cxn>
                  <a:cxn ang="0">
                    <a:pos x="24" y="25"/>
                  </a:cxn>
                  <a:cxn ang="0">
                    <a:pos x="36" y="14"/>
                  </a:cxn>
                  <a:cxn ang="0">
                    <a:pos x="49" y="6"/>
                  </a:cxn>
                  <a:cxn ang="0">
                    <a:pos x="66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5">
                    <a:moveTo>
                      <a:pt x="80" y="0"/>
                    </a:moveTo>
                    <a:lnTo>
                      <a:pt x="97" y="2"/>
                    </a:lnTo>
                    <a:lnTo>
                      <a:pt x="112" y="6"/>
                    </a:lnTo>
                    <a:lnTo>
                      <a:pt x="127" y="14"/>
                    </a:lnTo>
                    <a:lnTo>
                      <a:pt x="139" y="25"/>
                    </a:lnTo>
                    <a:lnTo>
                      <a:pt x="150" y="37"/>
                    </a:lnTo>
                    <a:lnTo>
                      <a:pt x="156" y="50"/>
                    </a:lnTo>
                    <a:lnTo>
                      <a:pt x="160" y="67"/>
                    </a:lnTo>
                    <a:lnTo>
                      <a:pt x="162" y="83"/>
                    </a:lnTo>
                    <a:lnTo>
                      <a:pt x="160" y="100"/>
                    </a:lnTo>
                    <a:lnTo>
                      <a:pt x="156" y="115"/>
                    </a:lnTo>
                    <a:lnTo>
                      <a:pt x="150" y="129"/>
                    </a:lnTo>
                    <a:lnTo>
                      <a:pt x="139" y="140"/>
                    </a:lnTo>
                    <a:lnTo>
                      <a:pt x="127" y="150"/>
                    </a:lnTo>
                    <a:lnTo>
                      <a:pt x="112" y="159"/>
                    </a:lnTo>
                    <a:lnTo>
                      <a:pt x="97" y="163"/>
                    </a:lnTo>
                    <a:lnTo>
                      <a:pt x="80" y="165"/>
                    </a:lnTo>
                    <a:lnTo>
                      <a:pt x="66" y="163"/>
                    </a:lnTo>
                    <a:lnTo>
                      <a:pt x="49" y="159"/>
                    </a:lnTo>
                    <a:lnTo>
                      <a:pt x="36" y="150"/>
                    </a:lnTo>
                    <a:lnTo>
                      <a:pt x="24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0" y="100"/>
                    </a:lnTo>
                    <a:lnTo>
                      <a:pt x="0" y="83"/>
                    </a:lnTo>
                    <a:lnTo>
                      <a:pt x="0" y="67"/>
                    </a:lnTo>
                    <a:lnTo>
                      <a:pt x="7" y="50"/>
                    </a:lnTo>
                    <a:lnTo>
                      <a:pt x="13" y="37"/>
                    </a:lnTo>
                    <a:lnTo>
                      <a:pt x="24" y="25"/>
                    </a:lnTo>
                    <a:lnTo>
                      <a:pt x="36" y="14"/>
                    </a:lnTo>
                    <a:lnTo>
                      <a:pt x="49" y="6"/>
                    </a:lnTo>
                    <a:lnTo>
                      <a:pt x="66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84C22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7" name="Freeform 209">
                <a:extLst>
                  <a:ext uri="{FF2B5EF4-FFF2-40B4-BE49-F238E27FC236}">
                    <a16:creationId xmlns:a16="http://schemas.microsoft.com/office/drawing/2014/main" id="{7D0E27A7-610B-42CC-8612-5E52C63DE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347" y="3978325"/>
                <a:ext cx="258763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8" y="15"/>
                  </a:cxn>
                  <a:cxn ang="0">
                    <a:pos x="138" y="23"/>
                  </a:cxn>
                  <a:cxn ang="0">
                    <a:pos x="149" y="36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2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8"/>
                  </a:cxn>
                  <a:cxn ang="0">
                    <a:pos x="138" y="140"/>
                  </a:cxn>
                  <a:cxn ang="0">
                    <a:pos x="128" y="151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51"/>
                  </a:cxn>
                  <a:cxn ang="0">
                    <a:pos x="25" y="140"/>
                  </a:cxn>
                  <a:cxn ang="0">
                    <a:pos x="14" y="128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5" y="23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3">
                    <a:moveTo>
                      <a:pt x="82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8" y="15"/>
                    </a:lnTo>
                    <a:lnTo>
                      <a:pt x="138" y="23"/>
                    </a:lnTo>
                    <a:lnTo>
                      <a:pt x="149" y="36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2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8"/>
                    </a:lnTo>
                    <a:lnTo>
                      <a:pt x="138" y="140"/>
                    </a:lnTo>
                    <a:lnTo>
                      <a:pt x="128" y="151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51"/>
                    </a:lnTo>
                    <a:lnTo>
                      <a:pt x="25" y="140"/>
                    </a:lnTo>
                    <a:lnTo>
                      <a:pt x="14" y="128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5" y="23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4196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8" name="Freeform 210">
                <a:extLst>
                  <a:ext uri="{FF2B5EF4-FFF2-40B4-BE49-F238E27FC236}">
                    <a16:creationId xmlns:a16="http://schemas.microsoft.com/office/drawing/2014/main" id="{122ACD10-ED4F-4A40-92ED-B668703F4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347" y="3978325"/>
                <a:ext cx="258763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8" y="15"/>
                  </a:cxn>
                  <a:cxn ang="0">
                    <a:pos x="138" y="23"/>
                  </a:cxn>
                  <a:cxn ang="0">
                    <a:pos x="149" y="36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2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8"/>
                  </a:cxn>
                  <a:cxn ang="0">
                    <a:pos x="138" y="140"/>
                  </a:cxn>
                  <a:cxn ang="0">
                    <a:pos x="128" y="151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51"/>
                  </a:cxn>
                  <a:cxn ang="0">
                    <a:pos x="25" y="140"/>
                  </a:cxn>
                  <a:cxn ang="0">
                    <a:pos x="14" y="128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5" y="23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3">
                    <a:moveTo>
                      <a:pt x="82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8" y="15"/>
                    </a:lnTo>
                    <a:lnTo>
                      <a:pt x="138" y="23"/>
                    </a:lnTo>
                    <a:lnTo>
                      <a:pt x="149" y="36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2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8"/>
                    </a:lnTo>
                    <a:lnTo>
                      <a:pt x="138" y="140"/>
                    </a:lnTo>
                    <a:lnTo>
                      <a:pt x="128" y="151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51"/>
                    </a:lnTo>
                    <a:lnTo>
                      <a:pt x="25" y="140"/>
                    </a:lnTo>
                    <a:lnTo>
                      <a:pt x="14" y="128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5" y="23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</a:path>
                </a:pathLst>
              </a:custGeom>
              <a:noFill/>
              <a:ln w="3175">
                <a:solidFill>
                  <a:srgbClr val="84C22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9" name="Freeform 211">
                <a:extLst>
                  <a:ext uri="{FF2B5EF4-FFF2-40B4-BE49-F238E27FC236}">
                    <a16:creationId xmlns:a16="http://schemas.microsoft.com/office/drawing/2014/main" id="{2500CC6B-ED05-4E9F-8DFC-F7B84926D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0460" y="530275"/>
                <a:ext cx="258763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8"/>
                  </a:cxn>
                  <a:cxn ang="0">
                    <a:pos x="128" y="14"/>
                  </a:cxn>
                  <a:cxn ang="0">
                    <a:pos x="138" y="25"/>
                  </a:cxn>
                  <a:cxn ang="0">
                    <a:pos x="149" y="37"/>
                  </a:cxn>
                  <a:cxn ang="0">
                    <a:pos x="157" y="50"/>
                  </a:cxn>
                  <a:cxn ang="0">
                    <a:pos x="161" y="66"/>
                  </a:cxn>
                  <a:cxn ang="0">
                    <a:pos x="163" y="83"/>
                  </a:cxn>
                  <a:cxn ang="0">
                    <a:pos x="161" y="100"/>
                  </a:cxn>
                  <a:cxn ang="0">
                    <a:pos x="157" y="115"/>
                  </a:cxn>
                  <a:cxn ang="0">
                    <a:pos x="149" y="129"/>
                  </a:cxn>
                  <a:cxn ang="0">
                    <a:pos x="138" y="140"/>
                  </a:cxn>
                  <a:cxn ang="0">
                    <a:pos x="128" y="150"/>
                  </a:cxn>
                  <a:cxn ang="0">
                    <a:pos x="113" y="158"/>
                  </a:cxn>
                  <a:cxn ang="0">
                    <a:pos x="98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8"/>
                  </a:cxn>
                  <a:cxn ang="0">
                    <a:pos x="35" y="150"/>
                  </a:cxn>
                  <a:cxn ang="0">
                    <a:pos x="25" y="140"/>
                  </a:cxn>
                  <a:cxn ang="0">
                    <a:pos x="14" y="129"/>
                  </a:cxn>
                  <a:cxn ang="0">
                    <a:pos x="6" y="115"/>
                  </a:cxn>
                  <a:cxn ang="0">
                    <a:pos x="2" y="100"/>
                  </a:cxn>
                  <a:cxn ang="0">
                    <a:pos x="0" y="83"/>
                  </a:cxn>
                  <a:cxn ang="0">
                    <a:pos x="2" y="66"/>
                  </a:cxn>
                  <a:cxn ang="0">
                    <a:pos x="6" y="50"/>
                  </a:cxn>
                  <a:cxn ang="0">
                    <a:pos x="14" y="37"/>
                  </a:cxn>
                  <a:cxn ang="0">
                    <a:pos x="25" y="25"/>
                  </a:cxn>
                  <a:cxn ang="0">
                    <a:pos x="35" y="14"/>
                  </a:cxn>
                  <a:cxn ang="0">
                    <a:pos x="50" y="8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5">
                    <a:moveTo>
                      <a:pt x="82" y="0"/>
                    </a:moveTo>
                    <a:lnTo>
                      <a:pt x="98" y="2"/>
                    </a:lnTo>
                    <a:lnTo>
                      <a:pt x="113" y="8"/>
                    </a:lnTo>
                    <a:lnTo>
                      <a:pt x="128" y="14"/>
                    </a:lnTo>
                    <a:lnTo>
                      <a:pt x="138" y="25"/>
                    </a:lnTo>
                    <a:lnTo>
                      <a:pt x="149" y="37"/>
                    </a:lnTo>
                    <a:lnTo>
                      <a:pt x="157" y="50"/>
                    </a:lnTo>
                    <a:lnTo>
                      <a:pt x="161" y="66"/>
                    </a:lnTo>
                    <a:lnTo>
                      <a:pt x="163" y="83"/>
                    </a:lnTo>
                    <a:lnTo>
                      <a:pt x="161" y="100"/>
                    </a:lnTo>
                    <a:lnTo>
                      <a:pt x="157" y="115"/>
                    </a:lnTo>
                    <a:lnTo>
                      <a:pt x="149" y="129"/>
                    </a:lnTo>
                    <a:lnTo>
                      <a:pt x="138" y="140"/>
                    </a:lnTo>
                    <a:lnTo>
                      <a:pt x="128" y="150"/>
                    </a:lnTo>
                    <a:lnTo>
                      <a:pt x="113" y="158"/>
                    </a:lnTo>
                    <a:lnTo>
                      <a:pt x="98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8"/>
                    </a:lnTo>
                    <a:lnTo>
                      <a:pt x="35" y="150"/>
                    </a:lnTo>
                    <a:lnTo>
                      <a:pt x="25" y="140"/>
                    </a:lnTo>
                    <a:lnTo>
                      <a:pt x="14" y="129"/>
                    </a:lnTo>
                    <a:lnTo>
                      <a:pt x="6" y="115"/>
                    </a:lnTo>
                    <a:lnTo>
                      <a:pt x="2" y="100"/>
                    </a:lnTo>
                    <a:lnTo>
                      <a:pt x="0" y="83"/>
                    </a:lnTo>
                    <a:lnTo>
                      <a:pt x="2" y="66"/>
                    </a:lnTo>
                    <a:lnTo>
                      <a:pt x="6" y="50"/>
                    </a:lnTo>
                    <a:lnTo>
                      <a:pt x="14" y="37"/>
                    </a:lnTo>
                    <a:lnTo>
                      <a:pt x="25" y="25"/>
                    </a:lnTo>
                    <a:lnTo>
                      <a:pt x="35" y="14"/>
                    </a:lnTo>
                    <a:lnTo>
                      <a:pt x="50" y="8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4196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0" name="Freeform 212">
                <a:extLst>
                  <a:ext uri="{FF2B5EF4-FFF2-40B4-BE49-F238E27FC236}">
                    <a16:creationId xmlns:a16="http://schemas.microsoft.com/office/drawing/2014/main" id="{9DB34BEA-1E2E-4CA3-A5ED-AA535C048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0460" y="530275"/>
                <a:ext cx="258763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8"/>
                  </a:cxn>
                  <a:cxn ang="0">
                    <a:pos x="128" y="14"/>
                  </a:cxn>
                  <a:cxn ang="0">
                    <a:pos x="138" y="25"/>
                  </a:cxn>
                  <a:cxn ang="0">
                    <a:pos x="149" y="37"/>
                  </a:cxn>
                  <a:cxn ang="0">
                    <a:pos x="157" y="50"/>
                  </a:cxn>
                  <a:cxn ang="0">
                    <a:pos x="161" y="66"/>
                  </a:cxn>
                  <a:cxn ang="0">
                    <a:pos x="163" y="83"/>
                  </a:cxn>
                  <a:cxn ang="0">
                    <a:pos x="161" y="100"/>
                  </a:cxn>
                  <a:cxn ang="0">
                    <a:pos x="157" y="115"/>
                  </a:cxn>
                  <a:cxn ang="0">
                    <a:pos x="149" y="129"/>
                  </a:cxn>
                  <a:cxn ang="0">
                    <a:pos x="138" y="140"/>
                  </a:cxn>
                  <a:cxn ang="0">
                    <a:pos x="128" y="150"/>
                  </a:cxn>
                  <a:cxn ang="0">
                    <a:pos x="113" y="158"/>
                  </a:cxn>
                  <a:cxn ang="0">
                    <a:pos x="98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8"/>
                  </a:cxn>
                  <a:cxn ang="0">
                    <a:pos x="35" y="150"/>
                  </a:cxn>
                  <a:cxn ang="0">
                    <a:pos x="25" y="140"/>
                  </a:cxn>
                  <a:cxn ang="0">
                    <a:pos x="14" y="129"/>
                  </a:cxn>
                  <a:cxn ang="0">
                    <a:pos x="6" y="115"/>
                  </a:cxn>
                  <a:cxn ang="0">
                    <a:pos x="2" y="100"/>
                  </a:cxn>
                  <a:cxn ang="0">
                    <a:pos x="0" y="83"/>
                  </a:cxn>
                  <a:cxn ang="0">
                    <a:pos x="2" y="66"/>
                  </a:cxn>
                  <a:cxn ang="0">
                    <a:pos x="6" y="50"/>
                  </a:cxn>
                  <a:cxn ang="0">
                    <a:pos x="14" y="37"/>
                  </a:cxn>
                  <a:cxn ang="0">
                    <a:pos x="25" y="25"/>
                  </a:cxn>
                  <a:cxn ang="0">
                    <a:pos x="35" y="14"/>
                  </a:cxn>
                  <a:cxn ang="0">
                    <a:pos x="50" y="8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5">
                    <a:moveTo>
                      <a:pt x="82" y="0"/>
                    </a:moveTo>
                    <a:lnTo>
                      <a:pt x="98" y="2"/>
                    </a:lnTo>
                    <a:lnTo>
                      <a:pt x="113" y="8"/>
                    </a:lnTo>
                    <a:lnTo>
                      <a:pt x="128" y="14"/>
                    </a:lnTo>
                    <a:lnTo>
                      <a:pt x="138" y="25"/>
                    </a:lnTo>
                    <a:lnTo>
                      <a:pt x="149" y="37"/>
                    </a:lnTo>
                    <a:lnTo>
                      <a:pt x="157" y="50"/>
                    </a:lnTo>
                    <a:lnTo>
                      <a:pt x="161" y="66"/>
                    </a:lnTo>
                    <a:lnTo>
                      <a:pt x="163" y="83"/>
                    </a:lnTo>
                    <a:lnTo>
                      <a:pt x="161" y="100"/>
                    </a:lnTo>
                    <a:lnTo>
                      <a:pt x="157" y="115"/>
                    </a:lnTo>
                    <a:lnTo>
                      <a:pt x="149" y="129"/>
                    </a:lnTo>
                    <a:lnTo>
                      <a:pt x="138" y="140"/>
                    </a:lnTo>
                    <a:lnTo>
                      <a:pt x="128" y="150"/>
                    </a:lnTo>
                    <a:lnTo>
                      <a:pt x="113" y="158"/>
                    </a:lnTo>
                    <a:lnTo>
                      <a:pt x="98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8"/>
                    </a:lnTo>
                    <a:lnTo>
                      <a:pt x="35" y="150"/>
                    </a:lnTo>
                    <a:lnTo>
                      <a:pt x="25" y="140"/>
                    </a:lnTo>
                    <a:lnTo>
                      <a:pt x="14" y="129"/>
                    </a:lnTo>
                    <a:lnTo>
                      <a:pt x="6" y="115"/>
                    </a:lnTo>
                    <a:lnTo>
                      <a:pt x="2" y="100"/>
                    </a:lnTo>
                    <a:lnTo>
                      <a:pt x="0" y="83"/>
                    </a:lnTo>
                    <a:lnTo>
                      <a:pt x="2" y="66"/>
                    </a:lnTo>
                    <a:lnTo>
                      <a:pt x="6" y="50"/>
                    </a:lnTo>
                    <a:lnTo>
                      <a:pt x="14" y="37"/>
                    </a:lnTo>
                    <a:lnTo>
                      <a:pt x="25" y="25"/>
                    </a:lnTo>
                    <a:lnTo>
                      <a:pt x="35" y="14"/>
                    </a:lnTo>
                    <a:lnTo>
                      <a:pt x="50" y="8"/>
                    </a:lnTo>
                    <a:lnTo>
                      <a:pt x="65" y="2"/>
                    </a:lnTo>
                    <a:lnTo>
                      <a:pt x="82" y="0"/>
                    </a:lnTo>
                  </a:path>
                </a:pathLst>
              </a:custGeom>
              <a:noFill/>
              <a:ln w="3175">
                <a:solidFill>
                  <a:srgbClr val="84C22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1" name="Freeform 303">
                <a:extLst>
                  <a:ext uri="{FF2B5EF4-FFF2-40B4-BE49-F238E27FC236}">
                    <a16:creationId xmlns:a16="http://schemas.microsoft.com/office/drawing/2014/main" id="{DE247193-398E-4F74-A5F0-14D1EC48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997" y="3436987"/>
                <a:ext cx="917575" cy="67151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578" y="285"/>
                  </a:cxn>
                  <a:cxn ang="0">
                    <a:pos x="498" y="423"/>
                  </a:cxn>
                  <a:cxn ang="0">
                    <a:pos x="0" y="138"/>
                  </a:cxn>
                  <a:cxn ang="0">
                    <a:pos x="80" y="0"/>
                  </a:cxn>
                </a:cxnLst>
                <a:rect l="0" t="0" r="r" b="b"/>
                <a:pathLst>
                  <a:path w="578" h="423">
                    <a:moveTo>
                      <a:pt x="80" y="0"/>
                    </a:moveTo>
                    <a:lnTo>
                      <a:pt x="578" y="285"/>
                    </a:lnTo>
                    <a:lnTo>
                      <a:pt x="498" y="423"/>
                    </a:lnTo>
                    <a:lnTo>
                      <a:pt x="0" y="13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CFCF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2" name="Freeform 304">
                <a:extLst>
                  <a:ext uri="{FF2B5EF4-FFF2-40B4-BE49-F238E27FC236}">
                    <a16:creationId xmlns:a16="http://schemas.microsoft.com/office/drawing/2014/main" id="{B62173BE-E55D-4562-8B40-952C72C44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997" y="3436987"/>
                <a:ext cx="917575" cy="67151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578" y="285"/>
                  </a:cxn>
                  <a:cxn ang="0">
                    <a:pos x="498" y="423"/>
                  </a:cxn>
                  <a:cxn ang="0">
                    <a:pos x="0" y="138"/>
                  </a:cxn>
                  <a:cxn ang="0">
                    <a:pos x="80" y="0"/>
                  </a:cxn>
                </a:cxnLst>
                <a:rect l="0" t="0" r="r" b="b"/>
                <a:pathLst>
                  <a:path w="578" h="423">
                    <a:moveTo>
                      <a:pt x="80" y="0"/>
                    </a:moveTo>
                    <a:lnTo>
                      <a:pt x="578" y="285"/>
                    </a:lnTo>
                    <a:lnTo>
                      <a:pt x="498" y="423"/>
                    </a:lnTo>
                    <a:lnTo>
                      <a:pt x="0" y="138"/>
                    </a:lnTo>
                    <a:lnTo>
                      <a:pt x="80" y="0"/>
                    </a:lnTo>
                    <a:close/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3" name="Freeform 305">
                <a:extLst>
                  <a:ext uri="{FF2B5EF4-FFF2-40B4-BE49-F238E27FC236}">
                    <a16:creationId xmlns:a16="http://schemas.microsoft.com/office/drawing/2014/main" id="{1E211599-1118-487C-9261-C66C1CB7E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310" y="3494137"/>
                <a:ext cx="136525" cy="1619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42" y="25"/>
                  </a:cxn>
                  <a:cxn ang="0">
                    <a:pos x="15" y="8"/>
                  </a:cxn>
                  <a:cxn ang="0">
                    <a:pos x="19" y="0"/>
                  </a:cxn>
                  <a:cxn ang="0">
                    <a:pos x="86" y="35"/>
                  </a:cxn>
                  <a:cxn ang="0">
                    <a:pos x="80" y="46"/>
                  </a:cxn>
                  <a:cxn ang="0">
                    <a:pos x="52" y="31"/>
                  </a:cxn>
                  <a:cxn ang="0">
                    <a:pos x="12" y="102"/>
                  </a:cxn>
                  <a:cxn ang="0">
                    <a:pos x="0" y="96"/>
                  </a:cxn>
                </a:cxnLst>
                <a:rect l="0" t="0" r="r" b="b"/>
                <a:pathLst>
                  <a:path w="86" h="102">
                    <a:moveTo>
                      <a:pt x="0" y="96"/>
                    </a:moveTo>
                    <a:lnTo>
                      <a:pt x="42" y="25"/>
                    </a:lnTo>
                    <a:lnTo>
                      <a:pt x="15" y="8"/>
                    </a:lnTo>
                    <a:lnTo>
                      <a:pt x="19" y="0"/>
                    </a:lnTo>
                    <a:lnTo>
                      <a:pt x="86" y="35"/>
                    </a:lnTo>
                    <a:lnTo>
                      <a:pt x="80" y="46"/>
                    </a:lnTo>
                    <a:lnTo>
                      <a:pt x="52" y="31"/>
                    </a:lnTo>
                    <a:lnTo>
                      <a:pt x="12" y="102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4" name="Freeform 306">
                <a:extLst>
                  <a:ext uri="{FF2B5EF4-FFF2-40B4-BE49-F238E27FC236}">
                    <a16:creationId xmlns:a16="http://schemas.microsoft.com/office/drawing/2014/main" id="{3F0E5CCD-1962-42B8-B457-1734686EF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160" y="3594150"/>
                <a:ext cx="103188" cy="98425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34" y="0"/>
                  </a:cxn>
                  <a:cxn ang="0">
                    <a:pos x="42" y="4"/>
                  </a:cxn>
                  <a:cxn ang="0">
                    <a:pos x="38" y="12"/>
                  </a:cxn>
                  <a:cxn ang="0">
                    <a:pos x="44" y="10"/>
                  </a:cxn>
                  <a:cxn ang="0">
                    <a:pos x="48" y="8"/>
                  </a:cxn>
                  <a:cxn ang="0">
                    <a:pos x="53" y="8"/>
                  </a:cxn>
                  <a:cxn ang="0">
                    <a:pos x="57" y="10"/>
                  </a:cxn>
                  <a:cxn ang="0">
                    <a:pos x="61" y="14"/>
                  </a:cxn>
                  <a:cxn ang="0">
                    <a:pos x="65" y="18"/>
                  </a:cxn>
                  <a:cxn ang="0">
                    <a:pos x="57" y="27"/>
                  </a:cxn>
                  <a:cxn ang="0">
                    <a:pos x="55" y="23"/>
                  </a:cxn>
                  <a:cxn ang="0">
                    <a:pos x="50" y="20"/>
                  </a:cxn>
                  <a:cxn ang="0">
                    <a:pos x="46" y="18"/>
                  </a:cxn>
                  <a:cxn ang="0">
                    <a:pos x="44" y="18"/>
                  </a:cxn>
                  <a:cxn ang="0">
                    <a:pos x="40" y="18"/>
                  </a:cxn>
                  <a:cxn ang="0">
                    <a:pos x="36" y="23"/>
                  </a:cxn>
                  <a:cxn ang="0">
                    <a:pos x="32" y="27"/>
                  </a:cxn>
                  <a:cxn ang="0">
                    <a:pos x="27" y="33"/>
                  </a:cxn>
                  <a:cxn ang="0">
                    <a:pos x="11" y="62"/>
                  </a:cxn>
                  <a:cxn ang="0">
                    <a:pos x="0" y="58"/>
                  </a:cxn>
                </a:cxnLst>
                <a:rect l="0" t="0" r="r" b="b"/>
                <a:pathLst>
                  <a:path w="65" h="62">
                    <a:moveTo>
                      <a:pt x="0" y="58"/>
                    </a:moveTo>
                    <a:lnTo>
                      <a:pt x="34" y="0"/>
                    </a:lnTo>
                    <a:lnTo>
                      <a:pt x="42" y="4"/>
                    </a:lnTo>
                    <a:lnTo>
                      <a:pt x="38" y="12"/>
                    </a:lnTo>
                    <a:lnTo>
                      <a:pt x="44" y="10"/>
                    </a:lnTo>
                    <a:lnTo>
                      <a:pt x="48" y="8"/>
                    </a:lnTo>
                    <a:lnTo>
                      <a:pt x="53" y="8"/>
                    </a:lnTo>
                    <a:lnTo>
                      <a:pt x="57" y="10"/>
                    </a:lnTo>
                    <a:lnTo>
                      <a:pt x="61" y="14"/>
                    </a:lnTo>
                    <a:lnTo>
                      <a:pt x="65" y="18"/>
                    </a:lnTo>
                    <a:lnTo>
                      <a:pt x="57" y="27"/>
                    </a:lnTo>
                    <a:lnTo>
                      <a:pt x="55" y="23"/>
                    </a:lnTo>
                    <a:lnTo>
                      <a:pt x="50" y="20"/>
                    </a:lnTo>
                    <a:lnTo>
                      <a:pt x="46" y="18"/>
                    </a:lnTo>
                    <a:lnTo>
                      <a:pt x="44" y="18"/>
                    </a:lnTo>
                    <a:lnTo>
                      <a:pt x="40" y="18"/>
                    </a:lnTo>
                    <a:lnTo>
                      <a:pt x="36" y="23"/>
                    </a:lnTo>
                    <a:lnTo>
                      <a:pt x="32" y="27"/>
                    </a:lnTo>
                    <a:lnTo>
                      <a:pt x="27" y="33"/>
                    </a:lnTo>
                    <a:lnTo>
                      <a:pt x="11" y="62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5" name="Freeform 307">
                <a:extLst>
                  <a:ext uri="{FF2B5EF4-FFF2-40B4-BE49-F238E27FC236}">
                    <a16:creationId xmlns:a16="http://schemas.microsoft.com/office/drawing/2014/main" id="{8AFF5812-4E2D-4AB2-8EDB-E3B5A63413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0835" y="3637012"/>
                <a:ext cx="117475" cy="128588"/>
              </a:xfrm>
              <a:custGeom>
                <a:avLst/>
                <a:gdLst/>
                <a:ahLst/>
                <a:cxnLst>
                  <a:cxn ang="0">
                    <a:pos x="32" y="69"/>
                  </a:cxn>
                  <a:cxn ang="0">
                    <a:pos x="19" y="67"/>
                  </a:cxn>
                  <a:cxn ang="0">
                    <a:pos x="4" y="56"/>
                  </a:cxn>
                  <a:cxn ang="0">
                    <a:pos x="0" y="42"/>
                  </a:cxn>
                  <a:cxn ang="0">
                    <a:pos x="4" y="31"/>
                  </a:cxn>
                  <a:cxn ang="0">
                    <a:pos x="13" y="27"/>
                  </a:cxn>
                  <a:cxn ang="0">
                    <a:pos x="21" y="25"/>
                  </a:cxn>
                  <a:cxn ang="0">
                    <a:pos x="32" y="27"/>
                  </a:cxn>
                  <a:cxn ang="0">
                    <a:pos x="48" y="33"/>
                  </a:cxn>
                  <a:cxn ang="0">
                    <a:pos x="57" y="35"/>
                  </a:cxn>
                  <a:cxn ang="0">
                    <a:pos x="61" y="29"/>
                  </a:cxn>
                  <a:cxn ang="0">
                    <a:pos x="57" y="19"/>
                  </a:cxn>
                  <a:cxn ang="0">
                    <a:pos x="44" y="10"/>
                  </a:cxn>
                  <a:cxn ang="0">
                    <a:pos x="34" y="12"/>
                  </a:cxn>
                  <a:cxn ang="0">
                    <a:pos x="19" y="8"/>
                  </a:cxn>
                  <a:cxn ang="0">
                    <a:pos x="29" y="2"/>
                  </a:cxn>
                  <a:cxn ang="0">
                    <a:pos x="42" y="0"/>
                  </a:cxn>
                  <a:cxn ang="0">
                    <a:pos x="57" y="6"/>
                  </a:cxn>
                  <a:cxn ang="0">
                    <a:pos x="67" y="14"/>
                  </a:cxn>
                  <a:cxn ang="0">
                    <a:pos x="74" y="23"/>
                  </a:cxn>
                  <a:cxn ang="0">
                    <a:pos x="71" y="31"/>
                  </a:cxn>
                  <a:cxn ang="0">
                    <a:pos x="67" y="42"/>
                  </a:cxn>
                  <a:cxn ang="0">
                    <a:pos x="53" y="67"/>
                  </a:cxn>
                  <a:cxn ang="0">
                    <a:pos x="48" y="77"/>
                  </a:cxn>
                  <a:cxn ang="0">
                    <a:pos x="38" y="75"/>
                  </a:cxn>
                  <a:cxn ang="0">
                    <a:pos x="40" y="67"/>
                  </a:cxn>
                  <a:cxn ang="0">
                    <a:pos x="44" y="42"/>
                  </a:cxn>
                  <a:cxn ang="0">
                    <a:pos x="27" y="37"/>
                  </a:cxn>
                  <a:cxn ang="0">
                    <a:pos x="21" y="35"/>
                  </a:cxn>
                  <a:cxn ang="0">
                    <a:pos x="15" y="37"/>
                  </a:cxn>
                  <a:cxn ang="0">
                    <a:pos x="13" y="44"/>
                  </a:cxn>
                  <a:cxn ang="0">
                    <a:pos x="15" y="52"/>
                  </a:cxn>
                  <a:cxn ang="0">
                    <a:pos x="25" y="58"/>
                  </a:cxn>
                  <a:cxn ang="0">
                    <a:pos x="38" y="58"/>
                  </a:cxn>
                  <a:cxn ang="0">
                    <a:pos x="46" y="54"/>
                  </a:cxn>
                  <a:cxn ang="0">
                    <a:pos x="53" y="44"/>
                  </a:cxn>
                </a:cxnLst>
                <a:rect l="0" t="0" r="r" b="b"/>
                <a:pathLst>
                  <a:path w="74" h="81">
                    <a:moveTo>
                      <a:pt x="40" y="67"/>
                    </a:moveTo>
                    <a:lnTo>
                      <a:pt x="32" y="69"/>
                    </a:lnTo>
                    <a:lnTo>
                      <a:pt x="25" y="67"/>
                    </a:lnTo>
                    <a:lnTo>
                      <a:pt x="19" y="67"/>
                    </a:lnTo>
                    <a:lnTo>
                      <a:pt x="13" y="62"/>
                    </a:lnTo>
                    <a:lnTo>
                      <a:pt x="4" y="56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2" y="35"/>
                    </a:lnTo>
                    <a:lnTo>
                      <a:pt x="4" y="31"/>
                    </a:lnTo>
                    <a:lnTo>
                      <a:pt x="8" y="27"/>
                    </a:lnTo>
                    <a:lnTo>
                      <a:pt x="13" y="27"/>
                    </a:lnTo>
                    <a:lnTo>
                      <a:pt x="17" y="25"/>
                    </a:lnTo>
                    <a:lnTo>
                      <a:pt x="21" y="25"/>
                    </a:lnTo>
                    <a:lnTo>
                      <a:pt x="27" y="27"/>
                    </a:lnTo>
                    <a:lnTo>
                      <a:pt x="32" y="27"/>
                    </a:lnTo>
                    <a:lnTo>
                      <a:pt x="36" y="29"/>
                    </a:lnTo>
                    <a:lnTo>
                      <a:pt x="48" y="33"/>
                    </a:lnTo>
                    <a:lnTo>
                      <a:pt x="57" y="37"/>
                    </a:lnTo>
                    <a:lnTo>
                      <a:pt x="57" y="35"/>
                    </a:lnTo>
                    <a:lnTo>
                      <a:pt x="59" y="33"/>
                    </a:lnTo>
                    <a:lnTo>
                      <a:pt x="61" y="29"/>
                    </a:lnTo>
                    <a:lnTo>
                      <a:pt x="61" y="23"/>
                    </a:lnTo>
                    <a:lnTo>
                      <a:pt x="57" y="19"/>
                    </a:lnTo>
                    <a:lnTo>
                      <a:pt x="50" y="14"/>
                    </a:lnTo>
                    <a:lnTo>
                      <a:pt x="44" y="10"/>
                    </a:lnTo>
                    <a:lnTo>
                      <a:pt x="38" y="10"/>
                    </a:lnTo>
                    <a:lnTo>
                      <a:pt x="34" y="12"/>
                    </a:lnTo>
                    <a:lnTo>
                      <a:pt x="27" y="16"/>
                    </a:lnTo>
                    <a:lnTo>
                      <a:pt x="19" y="8"/>
                    </a:lnTo>
                    <a:lnTo>
                      <a:pt x="25" y="4"/>
                    </a:lnTo>
                    <a:lnTo>
                      <a:pt x="29" y="2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2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7" y="14"/>
                    </a:lnTo>
                    <a:lnTo>
                      <a:pt x="71" y="19"/>
                    </a:lnTo>
                    <a:lnTo>
                      <a:pt x="74" y="23"/>
                    </a:lnTo>
                    <a:lnTo>
                      <a:pt x="74" y="27"/>
                    </a:lnTo>
                    <a:lnTo>
                      <a:pt x="71" y="31"/>
                    </a:lnTo>
                    <a:lnTo>
                      <a:pt x="69" y="35"/>
                    </a:lnTo>
                    <a:lnTo>
                      <a:pt x="67" y="42"/>
                    </a:lnTo>
                    <a:lnTo>
                      <a:pt x="59" y="54"/>
                    </a:lnTo>
                    <a:lnTo>
                      <a:pt x="53" y="67"/>
                    </a:lnTo>
                    <a:lnTo>
                      <a:pt x="50" y="73"/>
                    </a:lnTo>
                    <a:lnTo>
                      <a:pt x="48" y="77"/>
                    </a:lnTo>
                    <a:lnTo>
                      <a:pt x="48" y="81"/>
                    </a:lnTo>
                    <a:lnTo>
                      <a:pt x="38" y="75"/>
                    </a:lnTo>
                    <a:lnTo>
                      <a:pt x="38" y="71"/>
                    </a:lnTo>
                    <a:lnTo>
                      <a:pt x="40" y="67"/>
                    </a:lnTo>
                    <a:close/>
                    <a:moveTo>
                      <a:pt x="53" y="44"/>
                    </a:moveTo>
                    <a:lnTo>
                      <a:pt x="44" y="42"/>
                    </a:lnTo>
                    <a:lnTo>
                      <a:pt x="34" y="39"/>
                    </a:lnTo>
                    <a:lnTo>
                      <a:pt x="27" y="37"/>
                    </a:lnTo>
                    <a:lnTo>
                      <a:pt x="23" y="35"/>
                    </a:lnTo>
                    <a:lnTo>
                      <a:pt x="21" y="35"/>
                    </a:lnTo>
                    <a:lnTo>
                      <a:pt x="17" y="37"/>
                    </a:lnTo>
                    <a:lnTo>
                      <a:pt x="15" y="37"/>
                    </a:lnTo>
                    <a:lnTo>
                      <a:pt x="13" y="39"/>
                    </a:lnTo>
                    <a:lnTo>
                      <a:pt x="13" y="44"/>
                    </a:lnTo>
                    <a:lnTo>
                      <a:pt x="13" y="50"/>
                    </a:lnTo>
                    <a:lnTo>
                      <a:pt x="15" y="52"/>
                    </a:lnTo>
                    <a:lnTo>
                      <a:pt x="21" y="56"/>
                    </a:lnTo>
                    <a:lnTo>
                      <a:pt x="25" y="58"/>
                    </a:lnTo>
                    <a:lnTo>
                      <a:pt x="32" y="60"/>
                    </a:lnTo>
                    <a:lnTo>
                      <a:pt x="38" y="58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0" y="48"/>
                    </a:lnTo>
                    <a:lnTo>
                      <a:pt x="53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6" name="Freeform 308">
                <a:extLst>
                  <a:ext uri="{FF2B5EF4-FFF2-40B4-BE49-F238E27FC236}">
                    <a16:creationId xmlns:a16="http://schemas.microsoft.com/office/drawing/2014/main" id="{F91D1BD5-7EB2-4357-822B-E6E5A586C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672" y="3683050"/>
                <a:ext cx="120650" cy="139700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34" y="0"/>
                  </a:cxn>
                  <a:cxn ang="0">
                    <a:pos x="42" y="6"/>
                  </a:cxn>
                  <a:cxn ang="0">
                    <a:pos x="38" y="15"/>
                  </a:cxn>
                  <a:cxn ang="0">
                    <a:pos x="44" y="13"/>
                  </a:cxn>
                  <a:cxn ang="0">
                    <a:pos x="50" y="10"/>
                  </a:cxn>
                  <a:cxn ang="0">
                    <a:pos x="57" y="13"/>
                  </a:cxn>
                  <a:cxn ang="0">
                    <a:pos x="63" y="15"/>
                  </a:cxn>
                  <a:cxn ang="0">
                    <a:pos x="67" y="19"/>
                  </a:cxn>
                  <a:cxn ang="0">
                    <a:pos x="71" y="23"/>
                  </a:cxn>
                  <a:cxn ang="0">
                    <a:pos x="73" y="27"/>
                  </a:cxn>
                  <a:cxn ang="0">
                    <a:pos x="76" y="31"/>
                  </a:cxn>
                  <a:cxn ang="0">
                    <a:pos x="76" y="36"/>
                  </a:cxn>
                  <a:cxn ang="0">
                    <a:pos x="73" y="40"/>
                  </a:cxn>
                  <a:cxn ang="0">
                    <a:pos x="73" y="44"/>
                  </a:cxn>
                  <a:cxn ang="0">
                    <a:pos x="69" y="50"/>
                  </a:cxn>
                  <a:cxn ang="0">
                    <a:pos x="48" y="88"/>
                  </a:cxn>
                  <a:cxn ang="0">
                    <a:pos x="38" y="82"/>
                  </a:cxn>
                  <a:cxn ang="0">
                    <a:pos x="59" y="46"/>
                  </a:cxn>
                  <a:cxn ang="0">
                    <a:pos x="61" y="40"/>
                  </a:cxn>
                  <a:cxn ang="0">
                    <a:pos x="63" y="36"/>
                  </a:cxn>
                  <a:cxn ang="0">
                    <a:pos x="63" y="31"/>
                  </a:cxn>
                  <a:cxn ang="0">
                    <a:pos x="61" y="29"/>
                  </a:cxn>
                  <a:cxn ang="0">
                    <a:pos x="59" y="25"/>
                  </a:cxn>
                  <a:cxn ang="0">
                    <a:pos x="57" y="23"/>
                  </a:cxn>
                  <a:cxn ang="0">
                    <a:pos x="48" y="21"/>
                  </a:cxn>
                  <a:cxn ang="0">
                    <a:pos x="42" y="21"/>
                  </a:cxn>
                  <a:cxn ang="0">
                    <a:pos x="36" y="25"/>
                  </a:cxn>
                  <a:cxn ang="0">
                    <a:pos x="29" y="33"/>
                  </a:cxn>
                  <a:cxn ang="0">
                    <a:pos x="10" y="65"/>
                  </a:cxn>
                  <a:cxn ang="0">
                    <a:pos x="0" y="59"/>
                  </a:cxn>
                </a:cxnLst>
                <a:rect l="0" t="0" r="r" b="b"/>
                <a:pathLst>
                  <a:path w="76" h="88">
                    <a:moveTo>
                      <a:pt x="0" y="59"/>
                    </a:moveTo>
                    <a:lnTo>
                      <a:pt x="34" y="0"/>
                    </a:lnTo>
                    <a:lnTo>
                      <a:pt x="42" y="6"/>
                    </a:lnTo>
                    <a:lnTo>
                      <a:pt x="38" y="15"/>
                    </a:lnTo>
                    <a:lnTo>
                      <a:pt x="44" y="13"/>
                    </a:lnTo>
                    <a:lnTo>
                      <a:pt x="50" y="10"/>
                    </a:lnTo>
                    <a:lnTo>
                      <a:pt x="57" y="13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3"/>
                    </a:lnTo>
                    <a:lnTo>
                      <a:pt x="73" y="27"/>
                    </a:lnTo>
                    <a:lnTo>
                      <a:pt x="76" y="31"/>
                    </a:lnTo>
                    <a:lnTo>
                      <a:pt x="76" y="36"/>
                    </a:lnTo>
                    <a:lnTo>
                      <a:pt x="73" y="40"/>
                    </a:lnTo>
                    <a:lnTo>
                      <a:pt x="73" y="44"/>
                    </a:lnTo>
                    <a:lnTo>
                      <a:pt x="69" y="50"/>
                    </a:lnTo>
                    <a:lnTo>
                      <a:pt x="48" y="88"/>
                    </a:lnTo>
                    <a:lnTo>
                      <a:pt x="38" y="82"/>
                    </a:lnTo>
                    <a:lnTo>
                      <a:pt x="59" y="46"/>
                    </a:lnTo>
                    <a:lnTo>
                      <a:pt x="61" y="40"/>
                    </a:lnTo>
                    <a:lnTo>
                      <a:pt x="63" y="36"/>
                    </a:lnTo>
                    <a:lnTo>
                      <a:pt x="63" y="31"/>
                    </a:lnTo>
                    <a:lnTo>
                      <a:pt x="61" y="29"/>
                    </a:lnTo>
                    <a:lnTo>
                      <a:pt x="59" y="25"/>
                    </a:lnTo>
                    <a:lnTo>
                      <a:pt x="57" y="23"/>
                    </a:lnTo>
                    <a:lnTo>
                      <a:pt x="48" y="21"/>
                    </a:lnTo>
                    <a:lnTo>
                      <a:pt x="42" y="21"/>
                    </a:lnTo>
                    <a:lnTo>
                      <a:pt x="36" y="25"/>
                    </a:lnTo>
                    <a:lnTo>
                      <a:pt x="29" y="33"/>
                    </a:lnTo>
                    <a:lnTo>
                      <a:pt x="1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" name="Freeform 309">
                <a:extLst>
                  <a:ext uri="{FF2B5EF4-FFF2-40B4-BE49-F238E27FC236}">
                    <a16:creationId xmlns:a16="http://schemas.microsoft.com/office/drawing/2014/main" id="{707814BC-5EC2-48CD-8CBB-921B31AAB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7210" y="3749725"/>
                <a:ext cx="103188" cy="112713"/>
              </a:xfrm>
              <a:custGeom>
                <a:avLst/>
                <a:gdLst/>
                <a:ahLst/>
                <a:cxnLst>
                  <a:cxn ang="0">
                    <a:pos x="13" y="37"/>
                  </a:cxn>
                  <a:cxn ang="0">
                    <a:pos x="13" y="50"/>
                  </a:cxn>
                  <a:cxn ang="0">
                    <a:pos x="21" y="58"/>
                  </a:cxn>
                  <a:cxn ang="0">
                    <a:pos x="34" y="63"/>
                  </a:cxn>
                  <a:cxn ang="0">
                    <a:pos x="40" y="56"/>
                  </a:cxn>
                  <a:cxn ang="0">
                    <a:pos x="40" y="50"/>
                  </a:cxn>
                  <a:cxn ang="0">
                    <a:pos x="32" y="42"/>
                  </a:cxn>
                  <a:cxn ang="0">
                    <a:pos x="19" y="27"/>
                  </a:cxn>
                  <a:cxn ang="0">
                    <a:pos x="15" y="19"/>
                  </a:cxn>
                  <a:cxn ang="0">
                    <a:pos x="17" y="8"/>
                  </a:cxn>
                  <a:cxn ang="0">
                    <a:pos x="23" y="2"/>
                  </a:cxn>
                  <a:cxn ang="0">
                    <a:pos x="32" y="0"/>
                  </a:cxn>
                  <a:cxn ang="0">
                    <a:pos x="40" y="0"/>
                  </a:cxn>
                  <a:cxn ang="0">
                    <a:pos x="49" y="4"/>
                  </a:cxn>
                  <a:cxn ang="0">
                    <a:pos x="61" y="14"/>
                  </a:cxn>
                  <a:cxn ang="0">
                    <a:pos x="65" y="23"/>
                  </a:cxn>
                  <a:cxn ang="0">
                    <a:pos x="63" y="35"/>
                  </a:cxn>
                  <a:cxn ang="0">
                    <a:pos x="55" y="25"/>
                  </a:cxn>
                  <a:cxn ang="0">
                    <a:pos x="51" y="17"/>
                  </a:cxn>
                  <a:cxn ang="0">
                    <a:pos x="40" y="10"/>
                  </a:cxn>
                  <a:cxn ang="0">
                    <a:pos x="30" y="10"/>
                  </a:cxn>
                  <a:cxn ang="0">
                    <a:pos x="28" y="14"/>
                  </a:cxn>
                  <a:cxn ang="0">
                    <a:pos x="28" y="21"/>
                  </a:cxn>
                  <a:cxn ang="0">
                    <a:pos x="32" y="25"/>
                  </a:cxn>
                  <a:cxn ang="0">
                    <a:pos x="44" y="37"/>
                  </a:cxn>
                  <a:cxn ang="0">
                    <a:pos x="53" y="48"/>
                  </a:cxn>
                  <a:cxn ang="0">
                    <a:pos x="53" y="56"/>
                  </a:cxn>
                  <a:cxn ang="0">
                    <a:pos x="47" y="67"/>
                  </a:cxn>
                  <a:cxn ang="0">
                    <a:pos x="36" y="71"/>
                  </a:cxn>
                  <a:cxn ang="0">
                    <a:pos x="23" y="71"/>
                  </a:cxn>
                  <a:cxn ang="0">
                    <a:pos x="7" y="60"/>
                  </a:cxn>
                  <a:cxn ang="0">
                    <a:pos x="0" y="44"/>
                  </a:cxn>
                </a:cxnLst>
                <a:rect l="0" t="0" r="r" b="b"/>
                <a:pathLst>
                  <a:path w="65" h="71">
                    <a:moveTo>
                      <a:pt x="2" y="33"/>
                    </a:moveTo>
                    <a:lnTo>
                      <a:pt x="13" y="37"/>
                    </a:lnTo>
                    <a:lnTo>
                      <a:pt x="11" y="44"/>
                    </a:lnTo>
                    <a:lnTo>
                      <a:pt x="13" y="50"/>
                    </a:lnTo>
                    <a:lnTo>
                      <a:pt x="15" y="54"/>
                    </a:lnTo>
                    <a:lnTo>
                      <a:pt x="21" y="58"/>
                    </a:lnTo>
                    <a:lnTo>
                      <a:pt x="28" y="63"/>
                    </a:lnTo>
                    <a:lnTo>
                      <a:pt x="34" y="63"/>
                    </a:lnTo>
                    <a:lnTo>
                      <a:pt x="38" y="60"/>
                    </a:lnTo>
                    <a:lnTo>
                      <a:pt x="40" y="56"/>
                    </a:lnTo>
                    <a:lnTo>
                      <a:pt x="40" y="54"/>
                    </a:lnTo>
                    <a:lnTo>
                      <a:pt x="40" y="50"/>
                    </a:lnTo>
                    <a:lnTo>
                      <a:pt x="38" y="46"/>
                    </a:lnTo>
                    <a:lnTo>
                      <a:pt x="32" y="42"/>
                    </a:lnTo>
                    <a:lnTo>
                      <a:pt x="23" y="33"/>
                    </a:lnTo>
                    <a:lnTo>
                      <a:pt x="19" y="27"/>
                    </a:lnTo>
                    <a:lnTo>
                      <a:pt x="17" y="23"/>
                    </a:lnTo>
                    <a:lnTo>
                      <a:pt x="15" y="19"/>
                    </a:lnTo>
                    <a:lnTo>
                      <a:pt x="15" y="14"/>
                    </a:lnTo>
                    <a:lnTo>
                      <a:pt x="17" y="8"/>
                    </a:lnTo>
                    <a:lnTo>
                      <a:pt x="21" y="6"/>
                    </a:lnTo>
                    <a:lnTo>
                      <a:pt x="23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49" y="4"/>
                    </a:lnTo>
                    <a:lnTo>
                      <a:pt x="55" y="8"/>
                    </a:lnTo>
                    <a:lnTo>
                      <a:pt x="61" y="14"/>
                    </a:lnTo>
                    <a:lnTo>
                      <a:pt x="63" y="19"/>
                    </a:lnTo>
                    <a:lnTo>
                      <a:pt x="65" y="23"/>
                    </a:lnTo>
                    <a:lnTo>
                      <a:pt x="65" y="29"/>
                    </a:lnTo>
                    <a:lnTo>
                      <a:pt x="63" y="35"/>
                    </a:lnTo>
                    <a:lnTo>
                      <a:pt x="53" y="31"/>
                    </a:lnTo>
                    <a:lnTo>
                      <a:pt x="55" y="25"/>
                    </a:lnTo>
                    <a:lnTo>
                      <a:pt x="53" y="21"/>
                    </a:lnTo>
                    <a:lnTo>
                      <a:pt x="51" y="17"/>
                    </a:lnTo>
                    <a:lnTo>
                      <a:pt x="47" y="12"/>
                    </a:lnTo>
                    <a:lnTo>
                      <a:pt x="40" y="10"/>
                    </a:lnTo>
                    <a:lnTo>
                      <a:pt x="34" y="10"/>
                    </a:lnTo>
                    <a:lnTo>
                      <a:pt x="30" y="10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8" y="19"/>
                    </a:lnTo>
                    <a:lnTo>
                      <a:pt x="28" y="21"/>
                    </a:lnTo>
                    <a:lnTo>
                      <a:pt x="30" y="23"/>
                    </a:lnTo>
                    <a:lnTo>
                      <a:pt x="32" y="25"/>
                    </a:lnTo>
                    <a:lnTo>
                      <a:pt x="38" y="29"/>
                    </a:lnTo>
                    <a:lnTo>
                      <a:pt x="44" y="37"/>
                    </a:lnTo>
                    <a:lnTo>
                      <a:pt x="51" y="44"/>
                    </a:lnTo>
                    <a:lnTo>
                      <a:pt x="53" y="48"/>
                    </a:lnTo>
                    <a:lnTo>
                      <a:pt x="53" y="52"/>
                    </a:lnTo>
                    <a:lnTo>
                      <a:pt x="53" y="56"/>
                    </a:lnTo>
                    <a:lnTo>
                      <a:pt x="51" y="63"/>
                    </a:lnTo>
                    <a:lnTo>
                      <a:pt x="47" y="67"/>
                    </a:lnTo>
                    <a:lnTo>
                      <a:pt x="42" y="69"/>
                    </a:lnTo>
                    <a:lnTo>
                      <a:pt x="36" y="71"/>
                    </a:lnTo>
                    <a:lnTo>
                      <a:pt x="30" y="71"/>
                    </a:lnTo>
                    <a:lnTo>
                      <a:pt x="23" y="71"/>
                    </a:lnTo>
                    <a:lnTo>
                      <a:pt x="17" y="67"/>
                    </a:lnTo>
                    <a:lnTo>
                      <a:pt x="7" y="60"/>
                    </a:lnTo>
                    <a:lnTo>
                      <a:pt x="0" y="52"/>
                    </a:lnTo>
                    <a:lnTo>
                      <a:pt x="0" y="44"/>
                    </a:lnTo>
                    <a:lnTo>
                      <a:pt x="2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8" name="Freeform 310">
                <a:extLst>
                  <a:ext uri="{FF2B5EF4-FFF2-40B4-BE49-F238E27FC236}">
                    <a16:creationId xmlns:a16="http://schemas.microsoft.com/office/drawing/2014/main" id="{F2C4EAD2-55DE-4800-9849-1CAE5C4F5D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4047" y="3805287"/>
                <a:ext cx="106363" cy="112713"/>
              </a:xfrm>
              <a:custGeom>
                <a:avLst/>
                <a:gdLst/>
                <a:ahLst/>
                <a:cxnLst>
                  <a:cxn ang="0">
                    <a:pos x="44" y="55"/>
                  </a:cxn>
                  <a:cxn ang="0">
                    <a:pos x="55" y="63"/>
                  </a:cxn>
                  <a:cxn ang="0">
                    <a:pos x="46" y="69"/>
                  </a:cxn>
                  <a:cxn ang="0">
                    <a:pos x="36" y="71"/>
                  </a:cxn>
                  <a:cxn ang="0">
                    <a:pos x="28" y="71"/>
                  </a:cxn>
                  <a:cxn ang="0">
                    <a:pos x="17" y="67"/>
                  </a:cxn>
                  <a:cxn ang="0">
                    <a:pos x="11" y="63"/>
                  </a:cxn>
                  <a:cxn ang="0">
                    <a:pos x="7" y="59"/>
                  </a:cxn>
                  <a:cxn ang="0">
                    <a:pos x="2" y="53"/>
                  </a:cxn>
                  <a:cxn ang="0">
                    <a:pos x="0" y="46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2" y="28"/>
                  </a:cxn>
                  <a:cxn ang="0">
                    <a:pos x="4" y="21"/>
                  </a:cxn>
                  <a:cxn ang="0">
                    <a:pos x="11" y="13"/>
                  </a:cxn>
                  <a:cxn ang="0">
                    <a:pos x="15" y="9"/>
                  </a:cxn>
                  <a:cxn ang="0">
                    <a:pos x="21" y="5"/>
                  </a:cxn>
                  <a:cxn ang="0">
                    <a:pos x="25" y="2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4" y="2"/>
                  </a:cxn>
                  <a:cxn ang="0">
                    <a:pos x="51" y="5"/>
                  </a:cxn>
                  <a:cxn ang="0">
                    <a:pos x="57" y="9"/>
                  </a:cxn>
                  <a:cxn ang="0">
                    <a:pos x="61" y="13"/>
                  </a:cxn>
                  <a:cxn ang="0">
                    <a:pos x="63" y="19"/>
                  </a:cxn>
                  <a:cxn ang="0">
                    <a:pos x="65" y="23"/>
                  </a:cxn>
                  <a:cxn ang="0">
                    <a:pos x="67" y="30"/>
                  </a:cxn>
                  <a:cxn ang="0">
                    <a:pos x="65" y="36"/>
                  </a:cxn>
                  <a:cxn ang="0">
                    <a:pos x="65" y="44"/>
                  </a:cxn>
                  <a:cxn ang="0">
                    <a:pos x="61" y="51"/>
                  </a:cxn>
                  <a:cxn ang="0">
                    <a:pos x="61" y="53"/>
                  </a:cxn>
                  <a:cxn ang="0">
                    <a:pos x="59" y="53"/>
                  </a:cxn>
                  <a:cxn ang="0">
                    <a:pos x="15" y="28"/>
                  </a:cxn>
                  <a:cxn ang="0">
                    <a:pos x="11" y="38"/>
                  </a:cxn>
                  <a:cxn ang="0">
                    <a:pos x="13" y="46"/>
                  </a:cxn>
                  <a:cxn ang="0">
                    <a:pos x="15" y="53"/>
                  </a:cxn>
                  <a:cxn ang="0">
                    <a:pos x="21" y="59"/>
                  </a:cxn>
                  <a:cxn ang="0">
                    <a:pos x="28" y="61"/>
                  </a:cxn>
                  <a:cxn ang="0">
                    <a:pos x="32" y="61"/>
                  </a:cxn>
                  <a:cxn ang="0">
                    <a:pos x="38" y="59"/>
                  </a:cxn>
                  <a:cxn ang="0">
                    <a:pos x="44" y="55"/>
                  </a:cxn>
                  <a:cxn ang="0">
                    <a:pos x="19" y="21"/>
                  </a:cxn>
                  <a:cxn ang="0">
                    <a:pos x="53" y="40"/>
                  </a:cxn>
                  <a:cxn ang="0">
                    <a:pos x="55" y="32"/>
                  </a:cxn>
                  <a:cxn ang="0">
                    <a:pos x="55" y="25"/>
                  </a:cxn>
                  <a:cxn ang="0">
                    <a:pos x="53" y="19"/>
                  </a:cxn>
                  <a:cxn ang="0">
                    <a:pos x="46" y="13"/>
                  </a:cxn>
                  <a:cxn ang="0">
                    <a:pos x="40" y="11"/>
                  </a:cxn>
                  <a:cxn ang="0">
                    <a:pos x="32" y="11"/>
                  </a:cxn>
                  <a:cxn ang="0">
                    <a:pos x="25" y="15"/>
                  </a:cxn>
                  <a:cxn ang="0">
                    <a:pos x="19" y="21"/>
                  </a:cxn>
                </a:cxnLst>
                <a:rect l="0" t="0" r="r" b="b"/>
                <a:pathLst>
                  <a:path w="67" h="71">
                    <a:moveTo>
                      <a:pt x="44" y="55"/>
                    </a:moveTo>
                    <a:lnTo>
                      <a:pt x="55" y="63"/>
                    </a:lnTo>
                    <a:lnTo>
                      <a:pt x="46" y="69"/>
                    </a:lnTo>
                    <a:lnTo>
                      <a:pt x="36" y="71"/>
                    </a:lnTo>
                    <a:lnTo>
                      <a:pt x="28" y="71"/>
                    </a:lnTo>
                    <a:lnTo>
                      <a:pt x="17" y="67"/>
                    </a:lnTo>
                    <a:lnTo>
                      <a:pt x="11" y="63"/>
                    </a:lnTo>
                    <a:lnTo>
                      <a:pt x="7" y="59"/>
                    </a:lnTo>
                    <a:lnTo>
                      <a:pt x="2" y="53"/>
                    </a:lnTo>
                    <a:lnTo>
                      <a:pt x="0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2" y="28"/>
                    </a:lnTo>
                    <a:lnTo>
                      <a:pt x="4" y="21"/>
                    </a:lnTo>
                    <a:lnTo>
                      <a:pt x="11" y="13"/>
                    </a:lnTo>
                    <a:lnTo>
                      <a:pt x="15" y="9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1" y="5"/>
                    </a:lnTo>
                    <a:lnTo>
                      <a:pt x="57" y="9"/>
                    </a:lnTo>
                    <a:lnTo>
                      <a:pt x="61" y="13"/>
                    </a:lnTo>
                    <a:lnTo>
                      <a:pt x="63" y="19"/>
                    </a:lnTo>
                    <a:lnTo>
                      <a:pt x="65" y="23"/>
                    </a:lnTo>
                    <a:lnTo>
                      <a:pt x="67" y="30"/>
                    </a:lnTo>
                    <a:lnTo>
                      <a:pt x="65" y="36"/>
                    </a:lnTo>
                    <a:lnTo>
                      <a:pt x="65" y="44"/>
                    </a:lnTo>
                    <a:lnTo>
                      <a:pt x="61" y="51"/>
                    </a:lnTo>
                    <a:lnTo>
                      <a:pt x="61" y="53"/>
                    </a:lnTo>
                    <a:lnTo>
                      <a:pt x="59" y="53"/>
                    </a:lnTo>
                    <a:lnTo>
                      <a:pt x="15" y="28"/>
                    </a:lnTo>
                    <a:lnTo>
                      <a:pt x="11" y="38"/>
                    </a:lnTo>
                    <a:lnTo>
                      <a:pt x="13" y="46"/>
                    </a:lnTo>
                    <a:lnTo>
                      <a:pt x="15" y="53"/>
                    </a:lnTo>
                    <a:lnTo>
                      <a:pt x="21" y="59"/>
                    </a:lnTo>
                    <a:lnTo>
                      <a:pt x="28" y="61"/>
                    </a:lnTo>
                    <a:lnTo>
                      <a:pt x="32" y="61"/>
                    </a:lnTo>
                    <a:lnTo>
                      <a:pt x="38" y="59"/>
                    </a:lnTo>
                    <a:lnTo>
                      <a:pt x="44" y="55"/>
                    </a:lnTo>
                    <a:close/>
                    <a:moveTo>
                      <a:pt x="19" y="21"/>
                    </a:moveTo>
                    <a:lnTo>
                      <a:pt x="53" y="40"/>
                    </a:lnTo>
                    <a:lnTo>
                      <a:pt x="55" y="32"/>
                    </a:lnTo>
                    <a:lnTo>
                      <a:pt x="55" y="25"/>
                    </a:lnTo>
                    <a:lnTo>
                      <a:pt x="53" y="19"/>
                    </a:lnTo>
                    <a:lnTo>
                      <a:pt x="46" y="13"/>
                    </a:lnTo>
                    <a:lnTo>
                      <a:pt x="40" y="11"/>
                    </a:lnTo>
                    <a:lnTo>
                      <a:pt x="32" y="11"/>
                    </a:lnTo>
                    <a:lnTo>
                      <a:pt x="25" y="15"/>
                    </a:lnTo>
                    <a:lnTo>
                      <a:pt x="19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9" name="Freeform 311">
                <a:extLst>
                  <a:ext uri="{FF2B5EF4-FFF2-40B4-BE49-F238E27FC236}">
                    <a16:creationId xmlns:a16="http://schemas.microsoft.com/office/drawing/2014/main" id="{7C2DF141-0FBD-41A0-8B45-AE823EDA8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060" y="3829100"/>
                <a:ext cx="80963" cy="136525"/>
              </a:xfrm>
              <a:custGeom>
                <a:avLst/>
                <a:gdLst/>
                <a:ahLst/>
                <a:cxnLst>
                  <a:cxn ang="0">
                    <a:pos x="21" y="75"/>
                  </a:cxn>
                  <a:cxn ang="0">
                    <a:pos x="17" y="86"/>
                  </a:cxn>
                  <a:cxn ang="0">
                    <a:pos x="13" y="84"/>
                  </a:cxn>
                  <a:cxn ang="0">
                    <a:pos x="9" y="82"/>
                  </a:cxn>
                  <a:cxn ang="0">
                    <a:pos x="4" y="79"/>
                  </a:cxn>
                  <a:cxn ang="0">
                    <a:pos x="2" y="75"/>
                  </a:cxn>
                  <a:cxn ang="0">
                    <a:pos x="0" y="73"/>
                  </a:cxn>
                  <a:cxn ang="0">
                    <a:pos x="0" y="69"/>
                  </a:cxn>
                  <a:cxn ang="0">
                    <a:pos x="0" y="65"/>
                  </a:cxn>
                  <a:cxn ang="0">
                    <a:pos x="4" y="56"/>
                  </a:cxn>
                  <a:cxn ang="0">
                    <a:pos x="25" y="23"/>
                  </a:cxn>
                  <a:cxn ang="0">
                    <a:pos x="17" y="19"/>
                  </a:cxn>
                  <a:cxn ang="0">
                    <a:pos x="21" y="10"/>
                  </a:cxn>
                  <a:cxn ang="0">
                    <a:pos x="30" y="15"/>
                  </a:cxn>
                  <a:cxn ang="0">
                    <a:pos x="38" y="0"/>
                  </a:cxn>
                  <a:cxn ang="0">
                    <a:pos x="51" y="0"/>
                  </a:cxn>
                  <a:cxn ang="0">
                    <a:pos x="38" y="21"/>
                  </a:cxn>
                  <a:cxn ang="0">
                    <a:pos x="49" y="25"/>
                  </a:cxn>
                  <a:cxn ang="0">
                    <a:pos x="44" y="33"/>
                  </a:cxn>
                  <a:cxn ang="0">
                    <a:pos x="34" y="27"/>
                  </a:cxn>
                  <a:cxn ang="0">
                    <a:pos x="15" y="63"/>
                  </a:cxn>
                  <a:cxn ang="0">
                    <a:pos x="13" y="67"/>
                  </a:cxn>
                  <a:cxn ang="0">
                    <a:pos x="13" y="69"/>
                  </a:cxn>
                  <a:cxn ang="0">
                    <a:pos x="13" y="69"/>
                  </a:cxn>
                  <a:cxn ang="0">
                    <a:pos x="13" y="71"/>
                  </a:cxn>
                  <a:cxn ang="0">
                    <a:pos x="15" y="73"/>
                  </a:cxn>
                  <a:cxn ang="0">
                    <a:pos x="17" y="73"/>
                  </a:cxn>
                  <a:cxn ang="0">
                    <a:pos x="19" y="75"/>
                  </a:cxn>
                  <a:cxn ang="0">
                    <a:pos x="21" y="75"/>
                  </a:cxn>
                </a:cxnLst>
                <a:rect l="0" t="0" r="r" b="b"/>
                <a:pathLst>
                  <a:path w="51" h="86">
                    <a:moveTo>
                      <a:pt x="21" y="75"/>
                    </a:moveTo>
                    <a:lnTo>
                      <a:pt x="17" y="86"/>
                    </a:lnTo>
                    <a:lnTo>
                      <a:pt x="13" y="84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2" y="75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0" y="65"/>
                    </a:lnTo>
                    <a:lnTo>
                      <a:pt x="4" y="56"/>
                    </a:lnTo>
                    <a:lnTo>
                      <a:pt x="25" y="23"/>
                    </a:lnTo>
                    <a:lnTo>
                      <a:pt x="17" y="19"/>
                    </a:lnTo>
                    <a:lnTo>
                      <a:pt x="21" y="10"/>
                    </a:lnTo>
                    <a:lnTo>
                      <a:pt x="30" y="15"/>
                    </a:lnTo>
                    <a:lnTo>
                      <a:pt x="38" y="0"/>
                    </a:lnTo>
                    <a:lnTo>
                      <a:pt x="51" y="0"/>
                    </a:lnTo>
                    <a:lnTo>
                      <a:pt x="38" y="21"/>
                    </a:lnTo>
                    <a:lnTo>
                      <a:pt x="49" y="25"/>
                    </a:lnTo>
                    <a:lnTo>
                      <a:pt x="44" y="33"/>
                    </a:lnTo>
                    <a:lnTo>
                      <a:pt x="34" y="27"/>
                    </a:lnTo>
                    <a:lnTo>
                      <a:pt x="15" y="63"/>
                    </a:lnTo>
                    <a:lnTo>
                      <a:pt x="13" y="67"/>
                    </a:lnTo>
                    <a:lnTo>
                      <a:pt x="13" y="69"/>
                    </a:lnTo>
                    <a:lnTo>
                      <a:pt x="13" y="69"/>
                    </a:lnTo>
                    <a:lnTo>
                      <a:pt x="13" y="71"/>
                    </a:lnTo>
                    <a:lnTo>
                      <a:pt x="15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0" name="Freeform 312">
                <a:extLst>
                  <a:ext uri="{FF2B5EF4-FFF2-40B4-BE49-F238E27FC236}">
                    <a16:creationId xmlns:a16="http://schemas.microsoft.com/office/drawing/2014/main" id="{EE1E361D-A59E-41DE-BFD9-95D797AB0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4860" y="3859262"/>
                <a:ext cx="79375" cy="136525"/>
              </a:xfrm>
              <a:custGeom>
                <a:avLst/>
                <a:gdLst/>
                <a:ahLst/>
                <a:cxnLst>
                  <a:cxn ang="0">
                    <a:pos x="21" y="75"/>
                  </a:cxn>
                  <a:cxn ang="0">
                    <a:pos x="17" y="86"/>
                  </a:cxn>
                  <a:cxn ang="0">
                    <a:pos x="12" y="83"/>
                  </a:cxn>
                  <a:cxn ang="0">
                    <a:pos x="8" y="81"/>
                  </a:cxn>
                  <a:cxn ang="0">
                    <a:pos x="4" y="77"/>
                  </a:cxn>
                  <a:cxn ang="0">
                    <a:pos x="2" y="75"/>
                  </a:cxn>
                  <a:cxn ang="0">
                    <a:pos x="0" y="71"/>
                  </a:cxn>
                  <a:cxn ang="0">
                    <a:pos x="0" y="69"/>
                  </a:cxn>
                  <a:cxn ang="0">
                    <a:pos x="2" y="63"/>
                  </a:cxn>
                  <a:cxn ang="0">
                    <a:pos x="6" y="56"/>
                  </a:cxn>
                  <a:cxn ang="0">
                    <a:pos x="25" y="21"/>
                  </a:cxn>
                  <a:cxn ang="0">
                    <a:pos x="17" y="17"/>
                  </a:cxn>
                  <a:cxn ang="0">
                    <a:pos x="21" y="10"/>
                  </a:cxn>
                  <a:cxn ang="0">
                    <a:pos x="29" y="14"/>
                  </a:cxn>
                  <a:cxn ang="0">
                    <a:pos x="38" y="0"/>
                  </a:cxn>
                  <a:cxn ang="0">
                    <a:pos x="50" y="0"/>
                  </a:cxn>
                  <a:cxn ang="0">
                    <a:pos x="40" y="19"/>
                  </a:cxn>
                  <a:cxn ang="0">
                    <a:pos x="50" y="25"/>
                  </a:cxn>
                  <a:cxn ang="0">
                    <a:pos x="44" y="33"/>
                  </a:cxn>
                  <a:cxn ang="0">
                    <a:pos x="35" y="27"/>
                  </a:cxn>
                  <a:cxn ang="0">
                    <a:pos x="14" y="63"/>
                  </a:cxn>
                  <a:cxn ang="0">
                    <a:pos x="12" y="65"/>
                  </a:cxn>
                  <a:cxn ang="0">
                    <a:pos x="12" y="67"/>
                  </a:cxn>
                  <a:cxn ang="0">
                    <a:pos x="12" y="69"/>
                  </a:cxn>
                  <a:cxn ang="0">
                    <a:pos x="12" y="71"/>
                  </a:cxn>
                  <a:cxn ang="0">
                    <a:pos x="14" y="71"/>
                  </a:cxn>
                  <a:cxn ang="0">
                    <a:pos x="17" y="73"/>
                  </a:cxn>
                  <a:cxn ang="0">
                    <a:pos x="19" y="73"/>
                  </a:cxn>
                  <a:cxn ang="0">
                    <a:pos x="21" y="75"/>
                  </a:cxn>
                </a:cxnLst>
                <a:rect l="0" t="0" r="r" b="b"/>
                <a:pathLst>
                  <a:path w="50" h="86">
                    <a:moveTo>
                      <a:pt x="21" y="75"/>
                    </a:moveTo>
                    <a:lnTo>
                      <a:pt x="17" y="86"/>
                    </a:lnTo>
                    <a:lnTo>
                      <a:pt x="12" y="83"/>
                    </a:lnTo>
                    <a:lnTo>
                      <a:pt x="8" y="81"/>
                    </a:lnTo>
                    <a:lnTo>
                      <a:pt x="4" y="77"/>
                    </a:lnTo>
                    <a:lnTo>
                      <a:pt x="2" y="75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6" y="56"/>
                    </a:lnTo>
                    <a:lnTo>
                      <a:pt x="25" y="21"/>
                    </a:lnTo>
                    <a:lnTo>
                      <a:pt x="17" y="17"/>
                    </a:lnTo>
                    <a:lnTo>
                      <a:pt x="21" y="10"/>
                    </a:lnTo>
                    <a:lnTo>
                      <a:pt x="29" y="1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40" y="19"/>
                    </a:lnTo>
                    <a:lnTo>
                      <a:pt x="50" y="25"/>
                    </a:lnTo>
                    <a:lnTo>
                      <a:pt x="44" y="33"/>
                    </a:lnTo>
                    <a:lnTo>
                      <a:pt x="35" y="27"/>
                    </a:lnTo>
                    <a:lnTo>
                      <a:pt x="14" y="63"/>
                    </a:lnTo>
                    <a:lnTo>
                      <a:pt x="12" y="65"/>
                    </a:lnTo>
                    <a:lnTo>
                      <a:pt x="12" y="67"/>
                    </a:lnTo>
                    <a:lnTo>
                      <a:pt x="12" y="69"/>
                    </a:lnTo>
                    <a:lnTo>
                      <a:pt x="12" y="71"/>
                    </a:lnTo>
                    <a:lnTo>
                      <a:pt x="14" y="71"/>
                    </a:lnTo>
                    <a:lnTo>
                      <a:pt x="17" y="73"/>
                    </a:lnTo>
                    <a:lnTo>
                      <a:pt x="19" y="73"/>
                    </a:lnTo>
                    <a:lnTo>
                      <a:pt x="21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1" name="Freeform 313">
                <a:extLst>
                  <a:ext uri="{FF2B5EF4-FFF2-40B4-BE49-F238E27FC236}">
                    <a16:creationId xmlns:a16="http://schemas.microsoft.com/office/drawing/2014/main" id="{7DD7653E-526B-45BF-ABE7-76CE4CEF7D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07247" y="3922762"/>
                <a:ext cx="107950" cy="109538"/>
              </a:xfrm>
              <a:custGeom>
                <a:avLst/>
                <a:gdLst/>
                <a:ahLst/>
                <a:cxnLst>
                  <a:cxn ang="0">
                    <a:pos x="7" y="18"/>
                  </a:cxn>
                  <a:cxn ang="0">
                    <a:pos x="11" y="10"/>
                  </a:cxn>
                  <a:cxn ang="0">
                    <a:pos x="15" y="6"/>
                  </a:cxn>
                  <a:cxn ang="0">
                    <a:pos x="21" y="2"/>
                  </a:cxn>
                  <a:cxn ang="0">
                    <a:pos x="30" y="0"/>
                  </a:cxn>
                  <a:cxn ang="0">
                    <a:pos x="40" y="0"/>
                  </a:cxn>
                  <a:cxn ang="0">
                    <a:pos x="51" y="4"/>
                  </a:cxn>
                  <a:cxn ang="0">
                    <a:pos x="57" y="8"/>
                  </a:cxn>
                  <a:cxn ang="0">
                    <a:pos x="61" y="12"/>
                  </a:cxn>
                  <a:cxn ang="0">
                    <a:pos x="66" y="16"/>
                  </a:cxn>
                  <a:cxn ang="0">
                    <a:pos x="68" y="23"/>
                  </a:cxn>
                  <a:cxn ang="0">
                    <a:pos x="68" y="29"/>
                  </a:cxn>
                  <a:cxn ang="0">
                    <a:pos x="68" y="35"/>
                  </a:cxn>
                  <a:cxn ang="0">
                    <a:pos x="66" y="41"/>
                  </a:cxn>
                  <a:cxn ang="0">
                    <a:pos x="61" y="50"/>
                  </a:cxn>
                  <a:cxn ang="0">
                    <a:pos x="55" y="58"/>
                  </a:cxn>
                  <a:cxn ang="0">
                    <a:pos x="49" y="64"/>
                  </a:cxn>
                  <a:cxn ang="0">
                    <a:pos x="40" y="69"/>
                  </a:cxn>
                  <a:cxn ang="0">
                    <a:pos x="32" y="69"/>
                  </a:cxn>
                  <a:cxn ang="0">
                    <a:pos x="23" y="69"/>
                  </a:cxn>
                  <a:cxn ang="0">
                    <a:pos x="17" y="64"/>
                  </a:cxn>
                  <a:cxn ang="0">
                    <a:pos x="11" y="60"/>
                  </a:cxn>
                  <a:cxn ang="0">
                    <a:pos x="7" y="56"/>
                  </a:cxn>
                  <a:cxn ang="0">
                    <a:pos x="2" y="52"/>
                  </a:cxn>
                  <a:cxn ang="0">
                    <a:pos x="0" y="46"/>
                  </a:cxn>
                  <a:cxn ang="0">
                    <a:pos x="0" y="39"/>
                  </a:cxn>
                  <a:cxn ang="0">
                    <a:pos x="0" y="33"/>
                  </a:cxn>
                  <a:cxn ang="0">
                    <a:pos x="2" y="25"/>
                  </a:cxn>
                  <a:cxn ang="0">
                    <a:pos x="7" y="18"/>
                  </a:cxn>
                  <a:cxn ang="0">
                    <a:pos x="17" y="25"/>
                  </a:cxn>
                  <a:cxn ang="0">
                    <a:pos x="11" y="35"/>
                  </a:cxn>
                  <a:cxn ang="0">
                    <a:pos x="11" y="43"/>
                  </a:cxn>
                  <a:cxn ang="0">
                    <a:pos x="15" y="52"/>
                  </a:cxn>
                  <a:cxn ang="0">
                    <a:pos x="21" y="56"/>
                  </a:cxn>
                  <a:cxn ang="0">
                    <a:pos x="28" y="58"/>
                  </a:cxn>
                  <a:cxn ang="0">
                    <a:pos x="36" y="58"/>
                  </a:cxn>
                  <a:cxn ang="0">
                    <a:pos x="45" y="54"/>
                  </a:cxn>
                  <a:cxn ang="0">
                    <a:pos x="51" y="43"/>
                  </a:cxn>
                  <a:cxn ang="0">
                    <a:pos x="55" y="33"/>
                  </a:cxn>
                  <a:cxn ang="0">
                    <a:pos x="55" y="25"/>
                  </a:cxn>
                  <a:cxn ang="0">
                    <a:pos x="53" y="16"/>
                  </a:cxn>
                  <a:cxn ang="0">
                    <a:pos x="47" y="12"/>
                  </a:cxn>
                  <a:cxn ang="0">
                    <a:pos x="38" y="8"/>
                  </a:cxn>
                  <a:cxn ang="0">
                    <a:pos x="30" y="10"/>
                  </a:cxn>
                  <a:cxn ang="0">
                    <a:pos x="23" y="14"/>
                  </a:cxn>
                  <a:cxn ang="0">
                    <a:pos x="17" y="25"/>
                  </a:cxn>
                </a:cxnLst>
                <a:rect l="0" t="0" r="r" b="b"/>
                <a:pathLst>
                  <a:path w="68" h="69">
                    <a:moveTo>
                      <a:pt x="7" y="18"/>
                    </a:moveTo>
                    <a:lnTo>
                      <a:pt x="11" y="10"/>
                    </a:lnTo>
                    <a:lnTo>
                      <a:pt x="15" y="6"/>
                    </a:lnTo>
                    <a:lnTo>
                      <a:pt x="21" y="2"/>
                    </a:lnTo>
                    <a:lnTo>
                      <a:pt x="30" y="0"/>
                    </a:lnTo>
                    <a:lnTo>
                      <a:pt x="40" y="0"/>
                    </a:lnTo>
                    <a:lnTo>
                      <a:pt x="51" y="4"/>
                    </a:lnTo>
                    <a:lnTo>
                      <a:pt x="57" y="8"/>
                    </a:lnTo>
                    <a:lnTo>
                      <a:pt x="61" y="12"/>
                    </a:lnTo>
                    <a:lnTo>
                      <a:pt x="66" y="16"/>
                    </a:lnTo>
                    <a:lnTo>
                      <a:pt x="68" y="23"/>
                    </a:lnTo>
                    <a:lnTo>
                      <a:pt x="68" y="29"/>
                    </a:lnTo>
                    <a:lnTo>
                      <a:pt x="68" y="35"/>
                    </a:lnTo>
                    <a:lnTo>
                      <a:pt x="66" y="41"/>
                    </a:lnTo>
                    <a:lnTo>
                      <a:pt x="61" y="50"/>
                    </a:lnTo>
                    <a:lnTo>
                      <a:pt x="55" y="58"/>
                    </a:lnTo>
                    <a:lnTo>
                      <a:pt x="49" y="64"/>
                    </a:lnTo>
                    <a:lnTo>
                      <a:pt x="40" y="69"/>
                    </a:lnTo>
                    <a:lnTo>
                      <a:pt x="32" y="69"/>
                    </a:lnTo>
                    <a:lnTo>
                      <a:pt x="23" y="69"/>
                    </a:lnTo>
                    <a:lnTo>
                      <a:pt x="17" y="64"/>
                    </a:lnTo>
                    <a:lnTo>
                      <a:pt x="11" y="60"/>
                    </a:lnTo>
                    <a:lnTo>
                      <a:pt x="7" y="56"/>
                    </a:lnTo>
                    <a:lnTo>
                      <a:pt x="2" y="52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7" y="18"/>
                    </a:lnTo>
                    <a:close/>
                    <a:moveTo>
                      <a:pt x="17" y="25"/>
                    </a:moveTo>
                    <a:lnTo>
                      <a:pt x="11" y="35"/>
                    </a:lnTo>
                    <a:lnTo>
                      <a:pt x="11" y="43"/>
                    </a:lnTo>
                    <a:lnTo>
                      <a:pt x="15" y="52"/>
                    </a:lnTo>
                    <a:lnTo>
                      <a:pt x="21" y="56"/>
                    </a:lnTo>
                    <a:lnTo>
                      <a:pt x="28" y="58"/>
                    </a:lnTo>
                    <a:lnTo>
                      <a:pt x="36" y="58"/>
                    </a:lnTo>
                    <a:lnTo>
                      <a:pt x="45" y="54"/>
                    </a:lnTo>
                    <a:lnTo>
                      <a:pt x="51" y="43"/>
                    </a:lnTo>
                    <a:lnTo>
                      <a:pt x="55" y="33"/>
                    </a:lnTo>
                    <a:lnTo>
                      <a:pt x="55" y="25"/>
                    </a:lnTo>
                    <a:lnTo>
                      <a:pt x="53" y="16"/>
                    </a:lnTo>
                    <a:lnTo>
                      <a:pt x="47" y="12"/>
                    </a:lnTo>
                    <a:lnTo>
                      <a:pt x="38" y="8"/>
                    </a:lnTo>
                    <a:lnTo>
                      <a:pt x="30" y="10"/>
                    </a:lnTo>
                    <a:lnTo>
                      <a:pt x="23" y="14"/>
                    </a:lnTo>
                    <a:lnTo>
                      <a:pt x="1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16" name="Gruppo 171">
              <a:extLst>
                <a:ext uri="{FF2B5EF4-FFF2-40B4-BE49-F238E27FC236}">
                  <a16:creationId xmlns:a16="http://schemas.microsoft.com/office/drawing/2014/main" id="{CA947475-932F-4AFD-A255-50F7008DF0C6}"/>
                </a:ext>
              </a:extLst>
            </p:cNvPr>
            <p:cNvGrpSpPr/>
            <p:nvPr/>
          </p:nvGrpSpPr>
          <p:grpSpPr>
            <a:xfrm>
              <a:off x="323527" y="620688"/>
              <a:ext cx="2560984" cy="1368152"/>
              <a:chOff x="5611414" y="2924944"/>
              <a:chExt cx="3201987" cy="1584176"/>
            </a:xfrm>
          </p:grpSpPr>
          <p:sp>
            <p:nvSpPr>
              <p:cNvPr id="17" name="Rectangle 213">
                <a:extLst>
                  <a:ext uri="{FF2B5EF4-FFF2-40B4-BE49-F238E27FC236}">
                    <a16:creationId xmlns:a16="http://schemas.microsoft.com/office/drawing/2014/main" id="{C7803E97-D701-4548-9214-DC1AE7CEC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1414" y="2924944"/>
                <a:ext cx="3201987" cy="1584176"/>
              </a:xfrm>
              <a:prstGeom prst="rect">
                <a:avLst/>
              </a:prstGeom>
              <a:solidFill>
                <a:srgbClr val="FCFCF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" name="Freeform 215">
                <a:extLst>
                  <a:ext uri="{FF2B5EF4-FFF2-40B4-BE49-F238E27FC236}">
                    <a16:creationId xmlns:a16="http://schemas.microsoft.com/office/drawing/2014/main" id="{45E29413-2CE4-436D-8889-266103B84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8624" y="3078361"/>
                <a:ext cx="125413" cy="142875"/>
              </a:xfrm>
              <a:custGeom>
                <a:avLst/>
                <a:gdLst/>
                <a:ahLst/>
                <a:cxnLst>
                  <a:cxn ang="0">
                    <a:pos x="67" y="58"/>
                  </a:cxn>
                  <a:cxn ang="0">
                    <a:pos x="79" y="60"/>
                  </a:cxn>
                  <a:cxn ang="0">
                    <a:pos x="75" y="69"/>
                  </a:cxn>
                  <a:cxn ang="0">
                    <a:pos x="73" y="73"/>
                  </a:cxn>
                  <a:cxn ang="0">
                    <a:pos x="69" y="79"/>
                  </a:cxn>
                  <a:cxn ang="0">
                    <a:pos x="65" y="83"/>
                  </a:cxn>
                  <a:cxn ang="0">
                    <a:pos x="61" y="86"/>
                  </a:cxn>
                  <a:cxn ang="0">
                    <a:pos x="54" y="88"/>
                  </a:cxn>
                  <a:cxn ang="0">
                    <a:pos x="48" y="90"/>
                  </a:cxn>
                  <a:cxn ang="0">
                    <a:pos x="42" y="90"/>
                  </a:cxn>
                  <a:cxn ang="0">
                    <a:pos x="29" y="90"/>
                  </a:cxn>
                  <a:cxn ang="0">
                    <a:pos x="19" y="86"/>
                  </a:cxn>
                  <a:cxn ang="0">
                    <a:pos x="10" y="77"/>
                  </a:cxn>
                  <a:cxn ang="0">
                    <a:pos x="4" y="69"/>
                  </a:cxn>
                  <a:cxn ang="0">
                    <a:pos x="2" y="56"/>
                  </a:cxn>
                  <a:cxn ang="0">
                    <a:pos x="0" y="44"/>
                  </a:cxn>
                  <a:cxn ang="0">
                    <a:pos x="2" y="31"/>
                  </a:cxn>
                  <a:cxn ang="0">
                    <a:pos x="6" y="21"/>
                  </a:cxn>
                  <a:cxn ang="0">
                    <a:pos x="12" y="12"/>
                  </a:cxn>
                  <a:cxn ang="0">
                    <a:pos x="21" y="6"/>
                  </a:cxn>
                  <a:cxn ang="0">
                    <a:pos x="31" y="2"/>
                  </a:cxn>
                  <a:cxn ang="0">
                    <a:pos x="42" y="0"/>
                  </a:cxn>
                  <a:cxn ang="0">
                    <a:pos x="54" y="2"/>
                  </a:cxn>
                  <a:cxn ang="0">
                    <a:pos x="65" y="6"/>
                  </a:cxn>
                  <a:cxn ang="0">
                    <a:pos x="71" y="14"/>
                  </a:cxn>
                  <a:cxn ang="0">
                    <a:pos x="77" y="25"/>
                  </a:cxn>
                  <a:cxn ang="0">
                    <a:pos x="65" y="29"/>
                  </a:cxn>
                  <a:cxn ang="0">
                    <a:pos x="61" y="21"/>
                  </a:cxn>
                  <a:cxn ang="0">
                    <a:pos x="56" y="14"/>
                  </a:cxn>
                  <a:cxn ang="0">
                    <a:pos x="50" y="10"/>
                  </a:cxn>
                  <a:cxn ang="0">
                    <a:pos x="42" y="10"/>
                  </a:cxn>
                  <a:cxn ang="0">
                    <a:pos x="31" y="10"/>
                  </a:cxn>
                  <a:cxn ang="0">
                    <a:pos x="25" y="14"/>
                  </a:cxn>
                  <a:cxn ang="0">
                    <a:pos x="19" y="21"/>
                  </a:cxn>
                  <a:cxn ang="0">
                    <a:pos x="14" y="27"/>
                  </a:cxn>
                  <a:cxn ang="0">
                    <a:pos x="12" y="35"/>
                  </a:cxn>
                  <a:cxn ang="0">
                    <a:pos x="12" y="44"/>
                  </a:cxn>
                  <a:cxn ang="0">
                    <a:pos x="12" y="54"/>
                  </a:cxn>
                  <a:cxn ang="0">
                    <a:pos x="14" y="65"/>
                  </a:cxn>
                  <a:cxn ang="0">
                    <a:pos x="19" y="71"/>
                  </a:cxn>
                  <a:cxn ang="0">
                    <a:pos x="25" y="77"/>
                  </a:cxn>
                  <a:cxn ang="0">
                    <a:pos x="33" y="79"/>
                  </a:cxn>
                  <a:cxn ang="0">
                    <a:pos x="42" y="81"/>
                  </a:cxn>
                  <a:cxn ang="0">
                    <a:pos x="50" y="79"/>
                  </a:cxn>
                  <a:cxn ang="0">
                    <a:pos x="58" y="75"/>
                  </a:cxn>
                  <a:cxn ang="0">
                    <a:pos x="63" y="69"/>
                  </a:cxn>
                  <a:cxn ang="0">
                    <a:pos x="67" y="58"/>
                  </a:cxn>
                </a:cxnLst>
                <a:rect l="0" t="0" r="r" b="b"/>
                <a:pathLst>
                  <a:path w="79" h="90">
                    <a:moveTo>
                      <a:pt x="67" y="58"/>
                    </a:moveTo>
                    <a:lnTo>
                      <a:pt x="79" y="60"/>
                    </a:lnTo>
                    <a:lnTo>
                      <a:pt x="75" y="69"/>
                    </a:lnTo>
                    <a:lnTo>
                      <a:pt x="73" y="73"/>
                    </a:lnTo>
                    <a:lnTo>
                      <a:pt x="69" y="79"/>
                    </a:lnTo>
                    <a:lnTo>
                      <a:pt x="65" y="83"/>
                    </a:lnTo>
                    <a:lnTo>
                      <a:pt x="61" y="86"/>
                    </a:lnTo>
                    <a:lnTo>
                      <a:pt x="54" y="88"/>
                    </a:lnTo>
                    <a:lnTo>
                      <a:pt x="48" y="90"/>
                    </a:lnTo>
                    <a:lnTo>
                      <a:pt x="42" y="90"/>
                    </a:lnTo>
                    <a:lnTo>
                      <a:pt x="29" y="90"/>
                    </a:lnTo>
                    <a:lnTo>
                      <a:pt x="19" y="86"/>
                    </a:lnTo>
                    <a:lnTo>
                      <a:pt x="10" y="77"/>
                    </a:lnTo>
                    <a:lnTo>
                      <a:pt x="4" y="69"/>
                    </a:lnTo>
                    <a:lnTo>
                      <a:pt x="2" y="56"/>
                    </a:lnTo>
                    <a:lnTo>
                      <a:pt x="0" y="44"/>
                    </a:lnTo>
                    <a:lnTo>
                      <a:pt x="2" y="31"/>
                    </a:lnTo>
                    <a:lnTo>
                      <a:pt x="6" y="21"/>
                    </a:lnTo>
                    <a:lnTo>
                      <a:pt x="12" y="12"/>
                    </a:lnTo>
                    <a:lnTo>
                      <a:pt x="21" y="6"/>
                    </a:lnTo>
                    <a:lnTo>
                      <a:pt x="31" y="2"/>
                    </a:lnTo>
                    <a:lnTo>
                      <a:pt x="42" y="0"/>
                    </a:lnTo>
                    <a:lnTo>
                      <a:pt x="54" y="2"/>
                    </a:lnTo>
                    <a:lnTo>
                      <a:pt x="65" y="6"/>
                    </a:lnTo>
                    <a:lnTo>
                      <a:pt x="71" y="14"/>
                    </a:lnTo>
                    <a:lnTo>
                      <a:pt x="77" y="25"/>
                    </a:lnTo>
                    <a:lnTo>
                      <a:pt x="65" y="29"/>
                    </a:lnTo>
                    <a:lnTo>
                      <a:pt x="61" y="21"/>
                    </a:lnTo>
                    <a:lnTo>
                      <a:pt x="56" y="14"/>
                    </a:lnTo>
                    <a:lnTo>
                      <a:pt x="50" y="10"/>
                    </a:lnTo>
                    <a:lnTo>
                      <a:pt x="42" y="10"/>
                    </a:lnTo>
                    <a:lnTo>
                      <a:pt x="31" y="10"/>
                    </a:lnTo>
                    <a:lnTo>
                      <a:pt x="25" y="14"/>
                    </a:lnTo>
                    <a:lnTo>
                      <a:pt x="19" y="21"/>
                    </a:lnTo>
                    <a:lnTo>
                      <a:pt x="14" y="27"/>
                    </a:lnTo>
                    <a:lnTo>
                      <a:pt x="12" y="35"/>
                    </a:lnTo>
                    <a:lnTo>
                      <a:pt x="12" y="44"/>
                    </a:lnTo>
                    <a:lnTo>
                      <a:pt x="12" y="54"/>
                    </a:lnTo>
                    <a:lnTo>
                      <a:pt x="14" y="65"/>
                    </a:lnTo>
                    <a:lnTo>
                      <a:pt x="19" y="71"/>
                    </a:lnTo>
                    <a:lnTo>
                      <a:pt x="25" y="77"/>
                    </a:lnTo>
                    <a:lnTo>
                      <a:pt x="33" y="79"/>
                    </a:lnTo>
                    <a:lnTo>
                      <a:pt x="42" y="81"/>
                    </a:lnTo>
                    <a:lnTo>
                      <a:pt x="50" y="79"/>
                    </a:lnTo>
                    <a:lnTo>
                      <a:pt x="58" y="75"/>
                    </a:lnTo>
                    <a:lnTo>
                      <a:pt x="63" y="69"/>
                    </a:lnTo>
                    <a:lnTo>
                      <a:pt x="67" y="5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" name="Freeform 216">
                <a:extLst>
                  <a:ext uri="{FF2B5EF4-FFF2-40B4-BE49-F238E27FC236}">
                    <a16:creationId xmlns:a16="http://schemas.microsoft.com/office/drawing/2014/main" id="{A670D13E-D305-44D4-B107-34CA4E032D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8324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7" y="65"/>
                  </a:cxn>
                  <a:cxn ang="0">
                    <a:pos x="12" y="65"/>
                  </a:cxn>
                  <a:cxn ang="0">
                    <a:pos x="2" y="54"/>
                  </a:cxn>
                  <a:cxn ang="0">
                    <a:pos x="0" y="42"/>
                  </a:cxn>
                  <a:cxn ang="0">
                    <a:pos x="4" y="35"/>
                  </a:cxn>
                  <a:cxn ang="0">
                    <a:pos x="10" y="31"/>
                  </a:cxn>
                  <a:cxn ang="0">
                    <a:pos x="19" y="29"/>
                  </a:cxn>
                  <a:cxn ang="0">
                    <a:pos x="38" y="25"/>
                  </a:cxn>
                  <a:cxn ang="0">
                    <a:pos x="44" y="23"/>
                  </a:cxn>
                  <a:cxn ang="0">
                    <a:pos x="44" y="15"/>
                  </a:cxn>
                  <a:cxn ang="0">
                    <a:pos x="36" y="8"/>
                  </a:cxn>
                  <a:cxn ang="0">
                    <a:pos x="23" y="8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6" y="8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4" y="12"/>
                  </a:cxn>
                  <a:cxn ang="0">
                    <a:pos x="57" y="23"/>
                  </a:cxn>
                  <a:cxn ang="0">
                    <a:pos x="57" y="50"/>
                  </a:cxn>
                  <a:cxn ang="0">
                    <a:pos x="57" y="61"/>
                  </a:cxn>
                  <a:cxn ang="0">
                    <a:pos x="48" y="65"/>
                  </a:cxn>
                  <a:cxn ang="0">
                    <a:pos x="46" y="56"/>
                  </a:cxn>
                  <a:cxn ang="0">
                    <a:pos x="38" y="33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2" y="44"/>
                  </a:cxn>
                  <a:cxn ang="0">
                    <a:pos x="12" y="50"/>
                  </a:cxn>
                  <a:cxn ang="0">
                    <a:pos x="19" y="56"/>
                  </a:cxn>
                  <a:cxn ang="0">
                    <a:pos x="31" y="56"/>
                  </a:cxn>
                  <a:cxn ang="0">
                    <a:pos x="40" y="50"/>
                  </a:cxn>
                  <a:cxn ang="0">
                    <a:pos x="44" y="42"/>
                  </a:cxn>
                  <a:cxn ang="0">
                    <a:pos x="44" y="31"/>
                  </a:cxn>
                </a:cxnLst>
                <a:rect l="0" t="0" r="r" b="b"/>
                <a:pathLst>
                  <a:path w="59" h="65">
                    <a:moveTo>
                      <a:pt x="46" y="56"/>
                    </a:moveTo>
                    <a:lnTo>
                      <a:pt x="40" y="61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2" y="65"/>
                    </a:lnTo>
                    <a:lnTo>
                      <a:pt x="6" y="61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4" y="35"/>
                    </a:lnTo>
                    <a:lnTo>
                      <a:pt x="8" y="33"/>
                    </a:lnTo>
                    <a:lnTo>
                      <a:pt x="10" y="31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5" y="27"/>
                    </a:lnTo>
                    <a:lnTo>
                      <a:pt x="38" y="25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5"/>
                    </a:lnTo>
                    <a:lnTo>
                      <a:pt x="42" y="12"/>
                    </a:lnTo>
                    <a:lnTo>
                      <a:pt x="36" y="8"/>
                    </a:lnTo>
                    <a:lnTo>
                      <a:pt x="29" y="8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5"/>
                    </a:lnTo>
                    <a:lnTo>
                      <a:pt x="12" y="21"/>
                    </a:lnTo>
                    <a:lnTo>
                      <a:pt x="2" y="19"/>
                    </a:lnTo>
                    <a:lnTo>
                      <a:pt x="4" y="12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2" y="6"/>
                    </a:lnTo>
                    <a:lnTo>
                      <a:pt x="54" y="8"/>
                    </a:lnTo>
                    <a:lnTo>
                      <a:pt x="54" y="12"/>
                    </a:lnTo>
                    <a:lnTo>
                      <a:pt x="57" y="17"/>
                    </a:lnTo>
                    <a:lnTo>
                      <a:pt x="57" y="23"/>
                    </a:lnTo>
                    <a:lnTo>
                      <a:pt x="57" y="38"/>
                    </a:lnTo>
                    <a:lnTo>
                      <a:pt x="57" y="50"/>
                    </a:lnTo>
                    <a:lnTo>
                      <a:pt x="57" y="56"/>
                    </a:lnTo>
                    <a:lnTo>
                      <a:pt x="57" y="61"/>
                    </a:lnTo>
                    <a:lnTo>
                      <a:pt x="59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6"/>
                    </a:lnTo>
                    <a:close/>
                    <a:moveTo>
                      <a:pt x="44" y="31"/>
                    </a:moveTo>
                    <a:lnTo>
                      <a:pt x="38" y="33"/>
                    </a:lnTo>
                    <a:lnTo>
                      <a:pt x="27" y="35"/>
                    </a:lnTo>
                    <a:lnTo>
                      <a:pt x="21" y="38"/>
                    </a:lnTo>
                    <a:lnTo>
                      <a:pt x="17" y="38"/>
                    </a:lnTo>
                    <a:lnTo>
                      <a:pt x="15" y="40"/>
                    </a:lnTo>
                    <a:lnTo>
                      <a:pt x="12" y="42"/>
                    </a:lnTo>
                    <a:lnTo>
                      <a:pt x="12" y="44"/>
                    </a:lnTo>
                    <a:lnTo>
                      <a:pt x="12" y="46"/>
                    </a:lnTo>
                    <a:lnTo>
                      <a:pt x="12" y="50"/>
                    </a:lnTo>
                    <a:lnTo>
                      <a:pt x="15" y="54"/>
                    </a:lnTo>
                    <a:lnTo>
                      <a:pt x="19" y="56"/>
                    </a:lnTo>
                    <a:lnTo>
                      <a:pt x="25" y="56"/>
                    </a:lnTo>
                    <a:lnTo>
                      <a:pt x="31" y="56"/>
                    </a:lnTo>
                    <a:lnTo>
                      <a:pt x="36" y="54"/>
                    </a:lnTo>
                    <a:lnTo>
                      <a:pt x="40" y="50"/>
                    </a:lnTo>
                    <a:lnTo>
                      <a:pt x="44" y="46"/>
                    </a:lnTo>
                    <a:lnTo>
                      <a:pt x="44" y="42"/>
                    </a:lnTo>
                    <a:lnTo>
                      <a:pt x="44" y="35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" name="Freeform 217">
                <a:extLst>
                  <a:ext uri="{FF2B5EF4-FFF2-40B4-BE49-F238E27FC236}">
                    <a16:creationId xmlns:a16="http://schemas.microsoft.com/office/drawing/2014/main" id="{4A34DA4E-5A04-48D7-987F-8735E5057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4212" y="3118049"/>
                <a:ext cx="138113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10"/>
                  </a:cxn>
                  <a:cxn ang="0">
                    <a:pos x="13" y="6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6"/>
                  </a:cxn>
                  <a:cxn ang="0">
                    <a:pos x="47" y="10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61" y="0"/>
                  </a:cxn>
                  <a:cxn ang="0">
                    <a:pos x="68" y="0"/>
                  </a:cxn>
                  <a:cxn ang="0">
                    <a:pos x="76" y="0"/>
                  </a:cxn>
                  <a:cxn ang="0">
                    <a:pos x="82" y="4"/>
                  </a:cxn>
                  <a:cxn ang="0">
                    <a:pos x="87" y="10"/>
                  </a:cxn>
                  <a:cxn ang="0">
                    <a:pos x="87" y="21"/>
                  </a:cxn>
                  <a:cxn ang="0">
                    <a:pos x="87" y="65"/>
                  </a:cxn>
                  <a:cxn ang="0">
                    <a:pos x="76" y="65"/>
                  </a:cxn>
                  <a:cxn ang="0">
                    <a:pos x="76" y="25"/>
                  </a:cxn>
                  <a:cxn ang="0">
                    <a:pos x="76" y="19"/>
                  </a:cxn>
                  <a:cxn ang="0">
                    <a:pos x="76" y="15"/>
                  </a:cxn>
                  <a:cxn ang="0">
                    <a:pos x="74" y="12"/>
                  </a:cxn>
                  <a:cxn ang="0">
                    <a:pos x="72" y="10"/>
                  </a:cxn>
                  <a:cxn ang="0">
                    <a:pos x="68" y="8"/>
                  </a:cxn>
                  <a:cxn ang="0">
                    <a:pos x="66" y="8"/>
                  </a:cxn>
                  <a:cxn ang="0">
                    <a:pos x="59" y="10"/>
                  </a:cxn>
                  <a:cxn ang="0">
                    <a:pos x="53" y="12"/>
                  </a:cxn>
                  <a:cxn ang="0">
                    <a:pos x="51" y="19"/>
                  </a:cxn>
                  <a:cxn ang="0">
                    <a:pos x="49" y="27"/>
                  </a:cxn>
                  <a:cxn ang="0">
                    <a:pos x="49" y="65"/>
                  </a:cxn>
                  <a:cxn ang="0">
                    <a:pos x="38" y="65"/>
                  </a:cxn>
                  <a:cxn ang="0">
                    <a:pos x="38" y="23"/>
                  </a:cxn>
                  <a:cxn ang="0">
                    <a:pos x="38" y="17"/>
                  </a:cxn>
                  <a:cxn ang="0">
                    <a:pos x="36" y="12"/>
                  </a:cxn>
                  <a:cxn ang="0">
                    <a:pos x="32" y="10"/>
                  </a:cxn>
                  <a:cxn ang="0">
                    <a:pos x="26" y="8"/>
                  </a:cxn>
                  <a:cxn ang="0">
                    <a:pos x="21" y="8"/>
                  </a:cxn>
                  <a:cxn ang="0">
                    <a:pos x="17" y="10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1" y="23"/>
                  </a:cxn>
                  <a:cxn ang="0">
                    <a:pos x="11" y="31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87" h="65">
                    <a:moveTo>
                      <a:pt x="0" y="6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6"/>
                    </a:lnTo>
                    <a:lnTo>
                      <a:pt x="47" y="10"/>
                    </a:lnTo>
                    <a:lnTo>
                      <a:pt x="51" y="6"/>
                    </a:lnTo>
                    <a:lnTo>
                      <a:pt x="55" y="2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76" y="0"/>
                    </a:lnTo>
                    <a:lnTo>
                      <a:pt x="82" y="4"/>
                    </a:lnTo>
                    <a:lnTo>
                      <a:pt x="87" y="10"/>
                    </a:lnTo>
                    <a:lnTo>
                      <a:pt x="87" y="21"/>
                    </a:lnTo>
                    <a:lnTo>
                      <a:pt x="87" y="65"/>
                    </a:lnTo>
                    <a:lnTo>
                      <a:pt x="76" y="65"/>
                    </a:lnTo>
                    <a:lnTo>
                      <a:pt x="76" y="25"/>
                    </a:lnTo>
                    <a:lnTo>
                      <a:pt x="76" y="19"/>
                    </a:lnTo>
                    <a:lnTo>
                      <a:pt x="76" y="15"/>
                    </a:lnTo>
                    <a:lnTo>
                      <a:pt x="74" y="12"/>
                    </a:lnTo>
                    <a:lnTo>
                      <a:pt x="72" y="10"/>
                    </a:lnTo>
                    <a:lnTo>
                      <a:pt x="68" y="8"/>
                    </a:lnTo>
                    <a:lnTo>
                      <a:pt x="66" y="8"/>
                    </a:lnTo>
                    <a:lnTo>
                      <a:pt x="59" y="10"/>
                    </a:lnTo>
                    <a:lnTo>
                      <a:pt x="53" y="12"/>
                    </a:lnTo>
                    <a:lnTo>
                      <a:pt x="51" y="19"/>
                    </a:lnTo>
                    <a:lnTo>
                      <a:pt x="49" y="27"/>
                    </a:lnTo>
                    <a:lnTo>
                      <a:pt x="49" y="65"/>
                    </a:lnTo>
                    <a:lnTo>
                      <a:pt x="38" y="65"/>
                    </a:lnTo>
                    <a:lnTo>
                      <a:pt x="38" y="23"/>
                    </a:lnTo>
                    <a:lnTo>
                      <a:pt x="38" y="17"/>
                    </a:lnTo>
                    <a:lnTo>
                      <a:pt x="36" y="12"/>
                    </a:lnTo>
                    <a:lnTo>
                      <a:pt x="32" y="10"/>
                    </a:lnTo>
                    <a:lnTo>
                      <a:pt x="26" y="8"/>
                    </a:lnTo>
                    <a:lnTo>
                      <a:pt x="21" y="8"/>
                    </a:lnTo>
                    <a:lnTo>
                      <a:pt x="17" y="10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1" y="23"/>
                    </a:lnTo>
                    <a:lnTo>
                      <a:pt x="11" y="31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" name="Freeform 218">
                <a:extLst>
                  <a:ext uri="{FF2B5EF4-FFF2-40B4-BE49-F238E27FC236}">
                    <a16:creationId xmlns:a16="http://schemas.microsoft.com/office/drawing/2014/main" id="{ACC589C3-90D1-4E71-AEB9-58678BEFD3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97724" y="3118049"/>
                <a:ext cx="90488" cy="13970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3" y="4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53" y="15"/>
                  </a:cxn>
                  <a:cxn ang="0">
                    <a:pos x="55" y="23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53" y="50"/>
                  </a:cxn>
                  <a:cxn ang="0">
                    <a:pos x="49" y="56"/>
                  </a:cxn>
                  <a:cxn ang="0">
                    <a:pos x="42" y="61"/>
                  </a:cxn>
                  <a:cxn ang="0">
                    <a:pos x="36" y="65"/>
                  </a:cxn>
                  <a:cxn ang="0">
                    <a:pos x="28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5" y="61"/>
                  </a:cxn>
                  <a:cxn ang="0">
                    <a:pos x="11" y="56"/>
                  </a:cxn>
                  <a:cxn ang="0">
                    <a:pos x="11" y="88"/>
                  </a:cxn>
                  <a:cxn ang="0">
                    <a:pos x="0" y="88"/>
                  </a:cxn>
                  <a:cxn ang="0">
                    <a:pos x="11" y="33"/>
                  </a:cxn>
                  <a:cxn ang="0">
                    <a:pos x="11" y="44"/>
                  </a:cxn>
                  <a:cxn ang="0">
                    <a:pos x="15" y="50"/>
                  </a:cxn>
                  <a:cxn ang="0">
                    <a:pos x="21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0"/>
                  </a:cxn>
                  <a:cxn ang="0">
                    <a:pos x="44" y="42"/>
                  </a:cxn>
                  <a:cxn ang="0">
                    <a:pos x="44" y="31"/>
                  </a:cxn>
                  <a:cxn ang="0">
                    <a:pos x="44" y="21"/>
                  </a:cxn>
                  <a:cxn ang="0">
                    <a:pos x="40" y="15"/>
                  </a:cxn>
                  <a:cxn ang="0">
                    <a:pos x="34" y="8"/>
                  </a:cxn>
                  <a:cxn ang="0">
                    <a:pos x="28" y="8"/>
                  </a:cxn>
                  <a:cxn ang="0">
                    <a:pos x="21" y="8"/>
                  </a:cxn>
                  <a:cxn ang="0">
                    <a:pos x="15" y="15"/>
                  </a:cxn>
                  <a:cxn ang="0">
                    <a:pos x="11" y="21"/>
                  </a:cxn>
                  <a:cxn ang="0">
                    <a:pos x="11" y="33"/>
                  </a:cxn>
                </a:cxnLst>
                <a:rect l="0" t="0" r="r" b="b"/>
                <a:pathLst>
                  <a:path w="57" h="88">
                    <a:moveTo>
                      <a:pt x="0" y="88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3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53" y="15"/>
                    </a:lnTo>
                    <a:lnTo>
                      <a:pt x="55" y="23"/>
                    </a:lnTo>
                    <a:lnTo>
                      <a:pt x="57" y="31"/>
                    </a:lnTo>
                    <a:lnTo>
                      <a:pt x="55" y="42"/>
                    </a:lnTo>
                    <a:lnTo>
                      <a:pt x="53" y="50"/>
                    </a:lnTo>
                    <a:lnTo>
                      <a:pt x="49" y="56"/>
                    </a:lnTo>
                    <a:lnTo>
                      <a:pt x="42" y="61"/>
                    </a:lnTo>
                    <a:lnTo>
                      <a:pt x="36" y="65"/>
                    </a:lnTo>
                    <a:lnTo>
                      <a:pt x="28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5" y="61"/>
                    </a:lnTo>
                    <a:lnTo>
                      <a:pt x="11" y="56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  <a:moveTo>
                      <a:pt x="11" y="33"/>
                    </a:moveTo>
                    <a:lnTo>
                      <a:pt x="11" y="44"/>
                    </a:lnTo>
                    <a:lnTo>
                      <a:pt x="15" y="50"/>
                    </a:lnTo>
                    <a:lnTo>
                      <a:pt x="21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0"/>
                    </a:lnTo>
                    <a:lnTo>
                      <a:pt x="44" y="42"/>
                    </a:lnTo>
                    <a:lnTo>
                      <a:pt x="44" y="31"/>
                    </a:lnTo>
                    <a:lnTo>
                      <a:pt x="44" y="21"/>
                    </a:lnTo>
                    <a:lnTo>
                      <a:pt x="40" y="15"/>
                    </a:lnTo>
                    <a:lnTo>
                      <a:pt x="34" y="8"/>
                    </a:lnTo>
                    <a:lnTo>
                      <a:pt x="28" y="8"/>
                    </a:lnTo>
                    <a:lnTo>
                      <a:pt x="21" y="8"/>
                    </a:lnTo>
                    <a:lnTo>
                      <a:pt x="15" y="15"/>
                    </a:lnTo>
                    <a:lnTo>
                      <a:pt x="11" y="21"/>
                    </a:lnTo>
                    <a:lnTo>
                      <a:pt x="11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Freeform 219">
                <a:extLst>
                  <a:ext uri="{FF2B5EF4-FFF2-40B4-BE49-F238E27FC236}">
                    <a16:creationId xmlns:a16="http://schemas.microsoft.com/office/drawing/2014/main" id="{DB52D415-8D45-4E5A-A1E6-0350BCCB7F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08849" y="3081536"/>
                <a:ext cx="15875" cy="1397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0" y="12"/>
                  </a:cxn>
                  <a:cxn ang="0">
                    <a:pos x="0" y="88"/>
                  </a:cxn>
                  <a:cxn ang="0">
                    <a:pos x="0" y="23"/>
                  </a:cxn>
                  <a:cxn ang="0">
                    <a:pos x="10" y="23"/>
                  </a:cxn>
                  <a:cxn ang="0">
                    <a:pos x="10" y="88"/>
                  </a:cxn>
                  <a:cxn ang="0">
                    <a:pos x="0" y="88"/>
                  </a:cxn>
                </a:cxnLst>
                <a:rect l="0" t="0" r="r" b="b"/>
                <a:pathLst>
                  <a:path w="10" h="88">
                    <a:moveTo>
                      <a:pt x="0" y="12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  <a:moveTo>
                      <a:pt x="0" y="88"/>
                    </a:moveTo>
                    <a:lnTo>
                      <a:pt x="0" y="23"/>
                    </a:lnTo>
                    <a:lnTo>
                      <a:pt x="10" y="23"/>
                    </a:lnTo>
                    <a:lnTo>
                      <a:pt x="1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220">
                <a:extLst>
                  <a:ext uri="{FF2B5EF4-FFF2-40B4-BE49-F238E27FC236}">
                    <a16:creationId xmlns:a16="http://schemas.microsoft.com/office/drawing/2014/main" id="{93DDD689-F383-4F02-8F85-D39C746876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5362" y="3118049"/>
                <a:ext cx="96838" cy="10318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6" y="10"/>
                  </a:cxn>
                  <a:cxn ang="0">
                    <a:pos x="10" y="6"/>
                  </a:cxn>
                  <a:cxn ang="0">
                    <a:pos x="19" y="0"/>
                  </a:cxn>
                  <a:cxn ang="0">
                    <a:pos x="29" y="0"/>
                  </a:cxn>
                  <a:cxn ang="0">
                    <a:pos x="35" y="0"/>
                  </a:cxn>
                  <a:cxn ang="0">
                    <a:pos x="42" y="2"/>
                  </a:cxn>
                  <a:cxn ang="0">
                    <a:pos x="48" y="4"/>
                  </a:cxn>
                  <a:cxn ang="0">
                    <a:pos x="52" y="8"/>
                  </a:cxn>
                  <a:cxn ang="0">
                    <a:pos x="57" y="12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1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2" y="56"/>
                  </a:cxn>
                  <a:cxn ang="0">
                    <a:pos x="46" y="61"/>
                  </a:cxn>
                  <a:cxn ang="0">
                    <a:pos x="38" y="65"/>
                  </a:cxn>
                  <a:cxn ang="0">
                    <a:pos x="29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2" y="61"/>
                  </a:cxn>
                  <a:cxn ang="0">
                    <a:pos x="8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10" y="31"/>
                  </a:cxn>
                  <a:cxn ang="0">
                    <a:pos x="12" y="44"/>
                  </a:cxn>
                  <a:cxn ang="0">
                    <a:pos x="17" y="50"/>
                  </a:cxn>
                  <a:cxn ang="0">
                    <a:pos x="23" y="54"/>
                  </a:cxn>
                  <a:cxn ang="0">
                    <a:pos x="29" y="56"/>
                  </a:cxn>
                  <a:cxn ang="0">
                    <a:pos x="38" y="54"/>
                  </a:cxn>
                  <a:cxn ang="0">
                    <a:pos x="44" y="50"/>
                  </a:cxn>
                  <a:cxn ang="0">
                    <a:pos x="48" y="42"/>
                  </a:cxn>
                  <a:cxn ang="0">
                    <a:pos x="48" y="31"/>
                  </a:cxn>
                  <a:cxn ang="0">
                    <a:pos x="48" y="21"/>
                  </a:cxn>
                  <a:cxn ang="0">
                    <a:pos x="44" y="15"/>
                  </a:cxn>
                  <a:cxn ang="0">
                    <a:pos x="38" y="10"/>
                  </a:cxn>
                  <a:cxn ang="0">
                    <a:pos x="29" y="8"/>
                  </a:cxn>
                  <a:cxn ang="0">
                    <a:pos x="23" y="10"/>
                  </a:cxn>
                  <a:cxn ang="0">
                    <a:pos x="17" y="15"/>
                  </a:cxn>
                  <a:cxn ang="0">
                    <a:pos x="12" y="21"/>
                  </a:cxn>
                  <a:cxn ang="0">
                    <a:pos x="10" y="31"/>
                  </a:cxn>
                </a:cxnLst>
                <a:rect l="0" t="0" r="r" b="b"/>
                <a:pathLst>
                  <a:path w="61" h="65">
                    <a:moveTo>
                      <a:pt x="0" y="31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2"/>
                    </a:lnTo>
                    <a:lnTo>
                      <a:pt x="48" y="4"/>
                    </a:lnTo>
                    <a:lnTo>
                      <a:pt x="52" y="8"/>
                    </a:lnTo>
                    <a:lnTo>
                      <a:pt x="57" y="12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1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2" y="56"/>
                    </a:lnTo>
                    <a:lnTo>
                      <a:pt x="46" y="61"/>
                    </a:lnTo>
                    <a:lnTo>
                      <a:pt x="38" y="65"/>
                    </a:lnTo>
                    <a:lnTo>
                      <a:pt x="29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2" y="61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1"/>
                    </a:lnTo>
                    <a:close/>
                    <a:moveTo>
                      <a:pt x="10" y="31"/>
                    </a:moveTo>
                    <a:lnTo>
                      <a:pt x="12" y="44"/>
                    </a:lnTo>
                    <a:lnTo>
                      <a:pt x="17" y="50"/>
                    </a:lnTo>
                    <a:lnTo>
                      <a:pt x="23" y="54"/>
                    </a:lnTo>
                    <a:lnTo>
                      <a:pt x="29" y="56"/>
                    </a:lnTo>
                    <a:lnTo>
                      <a:pt x="38" y="54"/>
                    </a:lnTo>
                    <a:lnTo>
                      <a:pt x="44" y="50"/>
                    </a:lnTo>
                    <a:lnTo>
                      <a:pt x="48" y="42"/>
                    </a:lnTo>
                    <a:lnTo>
                      <a:pt x="48" y="31"/>
                    </a:lnTo>
                    <a:lnTo>
                      <a:pt x="48" y="21"/>
                    </a:lnTo>
                    <a:lnTo>
                      <a:pt x="44" y="15"/>
                    </a:lnTo>
                    <a:lnTo>
                      <a:pt x="38" y="10"/>
                    </a:lnTo>
                    <a:lnTo>
                      <a:pt x="29" y="8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2" y="21"/>
                    </a:lnTo>
                    <a:lnTo>
                      <a:pt x="10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221">
                <a:extLst>
                  <a:ext uri="{FF2B5EF4-FFF2-40B4-BE49-F238E27FC236}">
                    <a16:creationId xmlns:a16="http://schemas.microsoft.com/office/drawing/2014/main" id="{A259D798-55BE-4C39-ADEC-63315BADB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49" y="3118049"/>
                <a:ext cx="84138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10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9" y="6"/>
                  </a:cxn>
                  <a:cxn ang="0">
                    <a:pos x="51" y="10"/>
                  </a:cxn>
                  <a:cxn ang="0">
                    <a:pos x="53" y="15"/>
                  </a:cxn>
                  <a:cxn ang="0">
                    <a:pos x="53" y="19"/>
                  </a:cxn>
                  <a:cxn ang="0">
                    <a:pos x="53" y="25"/>
                  </a:cxn>
                  <a:cxn ang="0">
                    <a:pos x="53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0" y="19"/>
                  </a:cxn>
                  <a:cxn ang="0">
                    <a:pos x="40" y="15"/>
                  </a:cxn>
                  <a:cxn ang="0">
                    <a:pos x="38" y="12"/>
                  </a:cxn>
                  <a:cxn ang="0">
                    <a:pos x="36" y="10"/>
                  </a:cxn>
                  <a:cxn ang="0">
                    <a:pos x="32" y="8"/>
                  </a:cxn>
                  <a:cxn ang="0">
                    <a:pos x="28" y="8"/>
                  </a:cxn>
                  <a:cxn ang="0">
                    <a:pos x="21" y="10"/>
                  </a:cxn>
                  <a:cxn ang="0">
                    <a:pos x="15" y="12"/>
                  </a:cxn>
                  <a:cxn ang="0">
                    <a:pos x="13" y="19"/>
                  </a:cxn>
                  <a:cxn ang="0">
                    <a:pos x="11" y="29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53" h="65">
                    <a:moveTo>
                      <a:pt x="0" y="65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0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9" y="6"/>
                    </a:lnTo>
                    <a:lnTo>
                      <a:pt x="51" y="10"/>
                    </a:lnTo>
                    <a:lnTo>
                      <a:pt x="53" y="15"/>
                    </a:lnTo>
                    <a:lnTo>
                      <a:pt x="53" y="19"/>
                    </a:lnTo>
                    <a:lnTo>
                      <a:pt x="53" y="25"/>
                    </a:lnTo>
                    <a:lnTo>
                      <a:pt x="53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0" y="19"/>
                    </a:lnTo>
                    <a:lnTo>
                      <a:pt x="40" y="15"/>
                    </a:lnTo>
                    <a:lnTo>
                      <a:pt x="38" y="12"/>
                    </a:lnTo>
                    <a:lnTo>
                      <a:pt x="36" y="10"/>
                    </a:lnTo>
                    <a:lnTo>
                      <a:pt x="32" y="8"/>
                    </a:lnTo>
                    <a:lnTo>
                      <a:pt x="28" y="8"/>
                    </a:lnTo>
                    <a:lnTo>
                      <a:pt x="21" y="10"/>
                    </a:lnTo>
                    <a:lnTo>
                      <a:pt x="15" y="12"/>
                    </a:lnTo>
                    <a:lnTo>
                      <a:pt x="13" y="19"/>
                    </a:lnTo>
                    <a:lnTo>
                      <a:pt x="11" y="29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222">
                <a:extLst>
                  <a:ext uri="{FF2B5EF4-FFF2-40B4-BE49-F238E27FC236}">
                    <a16:creationId xmlns:a16="http://schemas.microsoft.com/office/drawing/2014/main" id="{4FDABDBD-5D95-4B02-B3A0-DAC82BFB10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4437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49" y="44"/>
                  </a:cxn>
                  <a:cxn ang="0">
                    <a:pos x="59" y="44"/>
                  </a:cxn>
                  <a:cxn ang="0">
                    <a:pos x="55" y="54"/>
                  </a:cxn>
                  <a:cxn ang="0">
                    <a:pos x="49" y="61"/>
                  </a:cxn>
                  <a:cxn ang="0">
                    <a:pos x="42" y="65"/>
                  </a:cxn>
                  <a:cxn ang="0">
                    <a:pos x="32" y="65"/>
                  </a:cxn>
                  <a:cxn ang="0">
                    <a:pos x="24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5" y="52"/>
                  </a:cxn>
                  <a:cxn ang="0">
                    <a:pos x="3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0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9" y="8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4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1" y="8"/>
                  </a:cxn>
                  <a:cxn ang="0">
                    <a:pos x="55" y="12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1"/>
                  </a:cxn>
                  <a:cxn ang="0">
                    <a:pos x="59" y="33"/>
                  </a:cxn>
                  <a:cxn ang="0">
                    <a:pos x="59" y="35"/>
                  </a:cxn>
                  <a:cxn ang="0">
                    <a:pos x="11" y="35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4" y="54"/>
                  </a:cxn>
                  <a:cxn ang="0">
                    <a:pos x="32" y="56"/>
                  </a:cxn>
                  <a:cxn ang="0">
                    <a:pos x="36" y="56"/>
                  </a:cxn>
                  <a:cxn ang="0">
                    <a:pos x="42" y="54"/>
                  </a:cxn>
                  <a:cxn ang="0">
                    <a:pos x="45" y="50"/>
                  </a:cxn>
                  <a:cxn ang="0">
                    <a:pos x="49" y="44"/>
                  </a:cxn>
                  <a:cxn ang="0">
                    <a:pos x="13" y="27"/>
                  </a:cxn>
                  <a:cxn ang="0">
                    <a:pos x="49" y="27"/>
                  </a:cxn>
                  <a:cxn ang="0">
                    <a:pos x="47" y="19"/>
                  </a:cxn>
                  <a:cxn ang="0">
                    <a:pos x="45" y="15"/>
                  </a:cxn>
                  <a:cxn ang="0">
                    <a:pos x="38" y="10"/>
                  </a:cxn>
                  <a:cxn ang="0">
                    <a:pos x="30" y="8"/>
                  </a:cxn>
                  <a:cxn ang="0">
                    <a:pos x="24" y="8"/>
                  </a:cxn>
                  <a:cxn ang="0">
                    <a:pos x="17" y="12"/>
                  </a:cxn>
                  <a:cxn ang="0">
                    <a:pos x="15" y="19"/>
                  </a:cxn>
                  <a:cxn ang="0">
                    <a:pos x="13" y="27"/>
                  </a:cxn>
                </a:cxnLst>
                <a:rect l="0" t="0" r="r" b="b"/>
                <a:pathLst>
                  <a:path w="59" h="65">
                    <a:moveTo>
                      <a:pt x="49" y="44"/>
                    </a:moveTo>
                    <a:lnTo>
                      <a:pt x="59" y="44"/>
                    </a:lnTo>
                    <a:lnTo>
                      <a:pt x="55" y="54"/>
                    </a:lnTo>
                    <a:lnTo>
                      <a:pt x="49" y="61"/>
                    </a:lnTo>
                    <a:lnTo>
                      <a:pt x="42" y="65"/>
                    </a:lnTo>
                    <a:lnTo>
                      <a:pt x="32" y="65"/>
                    </a:lnTo>
                    <a:lnTo>
                      <a:pt x="24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5" y="52"/>
                    </a:lnTo>
                    <a:lnTo>
                      <a:pt x="3" y="46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9" y="8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1" y="8"/>
                    </a:lnTo>
                    <a:lnTo>
                      <a:pt x="55" y="12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1"/>
                    </a:lnTo>
                    <a:lnTo>
                      <a:pt x="59" y="33"/>
                    </a:lnTo>
                    <a:lnTo>
                      <a:pt x="59" y="35"/>
                    </a:lnTo>
                    <a:lnTo>
                      <a:pt x="11" y="35"/>
                    </a:lnTo>
                    <a:lnTo>
                      <a:pt x="13" y="44"/>
                    </a:lnTo>
                    <a:lnTo>
                      <a:pt x="17" y="50"/>
                    </a:lnTo>
                    <a:lnTo>
                      <a:pt x="24" y="54"/>
                    </a:lnTo>
                    <a:lnTo>
                      <a:pt x="32" y="56"/>
                    </a:lnTo>
                    <a:lnTo>
                      <a:pt x="36" y="56"/>
                    </a:lnTo>
                    <a:lnTo>
                      <a:pt x="42" y="54"/>
                    </a:lnTo>
                    <a:lnTo>
                      <a:pt x="45" y="50"/>
                    </a:lnTo>
                    <a:lnTo>
                      <a:pt x="49" y="44"/>
                    </a:lnTo>
                    <a:close/>
                    <a:moveTo>
                      <a:pt x="13" y="27"/>
                    </a:moveTo>
                    <a:lnTo>
                      <a:pt x="49" y="27"/>
                    </a:lnTo>
                    <a:lnTo>
                      <a:pt x="47" y="19"/>
                    </a:lnTo>
                    <a:lnTo>
                      <a:pt x="45" y="15"/>
                    </a:lnTo>
                    <a:lnTo>
                      <a:pt x="38" y="10"/>
                    </a:lnTo>
                    <a:lnTo>
                      <a:pt x="30" y="8"/>
                    </a:lnTo>
                    <a:lnTo>
                      <a:pt x="24" y="8"/>
                    </a:lnTo>
                    <a:lnTo>
                      <a:pt x="17" y="12"/>
                    </a:lnTo>
                    <a:lnTo>
                      <a:pt x="15" y="19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223">
                <a:extLst>
                  <a:ext uri="{FF2B5EF4-FFF2-40B4-BE49-F238E27FC236}">
                    <a16:creationId xmlns:a16="http://schemas.microsoft.com/office/drawing/2014/main" id="{8574B912-AD9F-410D-8360-6D2080A4E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7949" y="3118049"/>
                <a:ext cx="84138" cy="103188"/>
              </a:xfrm>
              <a:custGeom>
                <a:avLst/>
                <a:gdLst/>
                <a:ahLst/>
                <a:cxnLst>
                  <a:cxn ang="0">
                    <a:pos x="11" y="44"/>
                  </a:cxn>
                  <a:cxn ang="0">
                    <a:pos x="17" y="52"/>
                  </a:cxn>
                  <a:cxn ang="0">
                    <a:pos x="28" y="56"/>
                  </a:cxn>
                  <a:cxn ang="0">
                    <a:pos x="38" y="54"/>
                  </a:cxn>
                  <a:cxn ang="0">
                    <a:pos x="42" y="46"/>
                  </a:cxn>
                  <a:cxn ang="0">
                    <a:pos x="40" y="42"/>
                  </a:cxn>
                  <a:cxn ang="0">
                    <a:pos x="28" y="38"/>
                  </a:cxn>
                  <a:cxn ang="0">
                    <a:pos x="11" y="31"/>
                  </a:cxn>
                  <a:cxn ang="0">
                    <a:pos x="5" y="25"/>
                  </a:cxn>
                  <a:cxn ang="0">
                    <a:pos x="2" y="17"/>
                  </a:cxn>
                  <a:cxn ang="0">
                    <a:pos x="5" y="10"/>
                  </a:cxn>
                  <a:cxn ang="0">
                    <a:pos x="9" y="4"/>
                  </a:cxn>
                  <a:cxn ang="0">
                    <a:pos x="17" y="0"/>
                  </a:cxn>
                  <a:cxn ang="0">
                    <a:pos x="26" y="0"/>
                  </a:cxn>
                  <a:cxn ang="0">
                    <a:pos x="40" y="2"/>
                  </a:cxn>
                  <a:cxn ang="0">
                    <a:pos x="49" y="6"/>
                  </a:cxn>
                  <a:cxn ang="0">
                    <a:pos x="51" y="17"/>
                  </a:cxn>
                  <a:cxn ang="0">
                    <a:pos x="40" y="15"/>
                  </a:cxn>
                  <a:cxn ang="0">
                    <a:pos x="32" y="8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13" y="19"/>
                  </a:cxn>
                  <a:cxn ang="0">
                    <a:pos x="15" y="21"/>
                  </a:cxn>
                  <a:cxn ang="0">
                    <a:pos x="21" y="23"/>
                  </a:cxn>
                  <a:cxn ang="0">
                    <a:pos x="38" y="29"/>
                  </a:cxn>
                  <a:cxn ang="0">
                    <a:pos x="49" y="33"/>
                  </a:cxn>
                  <a:cxn ang="0">
                    <a:pos x="53" y="40"/>
                  </a:cxn>
                  <a:cxn ang="0">
                    <a:pos x="53" y="50"/>
                  </a:cxn>
                  <a:cxn ang="0">
                    <a:pos x="47" y="61"/>
                  </a:cxn>
                  <a:cxn ang="0">
                    <a:pos x="36" y="65"/>
                  </a:cxn>
                  <a:cxn ang="0">
                    <a:pos x="17" y="65"/>
                  </a:cxn>
                  <a:cxn ang="0">
                    <a:pos x="2" y="54"/>
                  </a:cxn>
                </a:cxnLst>
                <a:rect l="0" t="0" r="r" b="b"/>
                <a:pathLst>
                  <a:path w="53" h="65">
                    <a:moveTo>
                      <a:pt x="0" y="46"/>
                    </a:moveTo>
                    <a:lnTo>
                      <a:pt x="11" y="44"/>
                    </a:lnTo>
                    <a:lnTo>
                      <a:pt x="13" y="48"/>
                    </a:lnTo>
                    <a:lnTo>
                      <a:pt x="17" y="52"/>
                    </a:lnTo>
                    <a:lnTo>
                      <a:pt x="21" y="56"/>
                    </a:lnTo>
                    <a:lnTo>
                      <a:pt x="28" y="56"/>
                    </a:lnTo>
                    <a:lnTo>
                      <a:pt x="34" y="56"/>
                    </a:lnTo>
                    <a:lnTo>
                      <a:pt x="38" y="54"/>
                    </a:lnTo>
                    <a:lnTo>
                      <a:pt x="42" y="50"/>
                    </a:lnTo>
                    <a:lnTo>
                      <a:pt x="42" y="46"/>
                    </a:lnTo>
                    <a:lnTo>
                      <a:pt x="42" y="44"/>
                    </a:lnTo>
                    <a:lnTo>
                      <a:pt x="40" y="42"/>
                    </a:lnTo>
                    <a:lnTo>
                      <a:pt x="36" y="40"/>
                    </a:lnTo>
                    <a:lnTo>
                      <a:pt x="28" y="38"/>
                    </a:lnTo>
                    <a:lnTo>
                      <a:pt x="17" y="33"/>
                    </a:lnTo>
                    <a:lnTo>
                      <a:pt x="11" y="31"/>
                    </a:lnTo>
                    <a:lnTo>
                      <a:pt x="7" y="29"/>
                    </a:lnTo>
                    <a:lnTo>
                      <a:pt x="5" y="25"/>
                    </a:lnTo>
                    <a:lnTo>
                      <a:pt x="2" y="21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0" y="2"/>
                    </a:lnTo>
                    <a:lnTo>
                      <a:pt x="45" y="4"/>
                    </a:lnTo>
                    <a:lnTo>
                      <a:pt x="49" y="6"/>
                    </a:lnTo>
                    <a:lnTo>
                      <a:pt x="51" y="10"/>
                    </a:lnTo>
                    <a:lnTo>
                      <a:pt x="51" y="17"/>
                    </a:lnTo>
                    <a:lnTo>
                      <a:pt x="40" y="19"/>
                    </a:lnTo>
                    <a:lnTo>
                      <a:pt x="40" y="15"/>
                    </a:lnTo>
                    <a:lnTo>
                      <a:pt x="36" y="10"/>
                    </a:lnTo>
                    <a:lnTo>
                      <a:pt x="32" y="8"/>
                    </a:lnTo>
                    <a:lnTo>
                      <a:pt x="28" y="8"/>
                    </a:lnTo>
                    <a:lnTo>
                      <a:pt x="19" y="8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3" y="17"/>
                    </a:lnTo>
                    <a:lnTo>
                      <a:pt x="13" y="19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9" y="23"/>
                    </a:lnTo>
                    <a:lnTo>
                      <a:pt x="21" y="23"/>
                    </a:lnTo>
                    <a:lnTo>
                      <a:pt x="28" y="25"/>
                    </a:lnTo>
                    <a:lnTo>
                      <a:pt x="38" y="29"/>
                    </a:lnTo>
                    <a:lnTo>
                      <a:pt x="45" y="31"/>
                    </a:lnTo>
                    <a:lnTo>
                      <a:pt x="49" y="33"/>
                    </a:lnTo>
                    <a:lnTo>
                      <a:pt x="51" y="35"/>
                    </a:lnTo>
                    <a:lnTo>
                      <a:pt x="53" y="40"/>
                    </a:lnTo>
                    <a:lnTo>
                      <a:pt x="53" y="46"/>
                    </a:lnTo>
                    <a:lnTo>
                      <a:pt x="53" y="50"/>
                    </a:lnTo>
                    <a:lnTo>
                      <a:pt x="51" y="56"/>
                    </a:lnTo>
                    <a:lnTo>
                      <a:pt x="47" y="61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28" y="65"/>
                    </a:lnTo>
                    <a:lnTo>
                      <a:pt x="17" y="65"/>
                    </a:lnTo>
                    <a:lnTo>
                      <a:pt x="9" y="61"/>
                    </a:lnTo>
                    <a:lnTo>
                      <a:pt x="2" y="54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" name="Freeform 224">
                <a:extLst>
                  <a:ext uri="{FF2B5EF4-FFF2-40B4-BE49-F238E27FC236}">
                    <a16:creationId xmlns:a16="http://schemas.microsoft.com/office/drawing/2014/main" id="{965BB3C5-B43C-4FD0-9D5B-8043DA99B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5899" y="3118049"/>
                <a:ext cx="79375" cy="103188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42" y="54"/>
                  </a:cxn>
                  <a:cxn ang="0">
                    <a:pos x="37" y="58"/>
                  </a:cxn>
                  <a:cxn ang="0">
                    <a:pos x="33" y="63"/>
                  </a:cxn>
                  <a:cxn ang="0">
                    <a:pos x="27" y="65"/>
                  </a:cxn>
                  <a:cxn ang="0">
                    <a:pos x="21" y="65"/>
                  </a:cxn>
                  <a:cxn ang="0">
                    <a:pos x="14" y="65"/>
                  </a:cxn>
                  <a:cxn ang="0">
                    <a:pos x="10" y="63"/>
                  </a:cxn>
                  <a:cxn ang="0">
                    <a:pos x="6" y="61"/>
                  </a:cxn>
                  <a:cxn ang="0">
                    <a:pos x="2" y="58"/>
                  </a:cxn>
                  <a:cxn ang="0">
                    <a:pos x="2" y="54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0" y="4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35"/>
                  </a:cxn>
                  <a:cxn ang="0">
                    <a:pos x="10" y="42"/>
                  </a:cxn>
                  <a:cxn ang="0">
                    <a:pos x="10" y="48"/>
                  </a:cxn>
                  <a:cxn ang="0">
                    <a:pos x="12" y="50"/>
                  </a:cxn>
                  <a:cxn ang="0">
                    <a:pos x="14" y="54"/>
                  </a:cxn>
                  <a:cxn ang="0">
                    <a:pos x="19" y="56"/>
                  </a:cxn>
                  <a:cxn ang="0">
                    <a:pos x="23" y="56"/>
                  </a:cxn>
                  <a:cxn ang="0">
                    <a:pos x="27" y="56"/>
                  </a:cxn>
                  <a:cxn ang="0">
                    <a:pos x="31" y="54"/>
                  </a:cxn>
                  <a:cxn ang="0">
                    <a:pos x="35" y="50"/>
                  </a:cxn>
                  <a:cxn ang="0">
                    <a:pos x="37" y="46"/>
                  </a:cxn>
                  <a:cxn ang="0">
                    <a:pos x="40" y="42"/>
                  </a:cxn>
                  <a:cxn ang="0">
                    <a:pos x="40" y="35"/>
                  </a:cxn>
                  <a:cxn ang="0">
                    <a:pos x="40" y="0"/>
                  </a:cxn>
                  <a:cxn ang="0">
                    <a:pos x="50" y="0"/>
                  </a:cxn>
                  <a:cxn ang="0">
                    <a:pos x="50" y="65"/>
                  </a:cxn>
                  <a:cxn ang="0">
                    <a:pos x="42" y="65"/>
                  </a:cxn>
                </a:cxnLst>
                <a:rect l="0" t="0" r="r" b="b"/>
                <a:pathLst>
                  <a:path w="50" h="65">
                    <a:moveTo>
                      <a:pt x="42" y="65"/>
                    </a:moveTo>
                    <a:lnTo>
                      <a:pt x="42" y="54"/>
                    </a:lnTo>
                    <a:lnTo>
                      <a:pt x="37" y="58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4" y="65"/>
                    </a:lnTo>
                    <a:lnTo>
                      <a:pt x="10" y="63"/>
                    </a:lnTo>
                    <a:lnTo>
                      <a:pt x="6" y="61"/>
                    </a:lnTo>
                    <a:lnTo>
                      <a:pt x="2" y="58"/>
                    </a:lnTo>
                    <a:lnTo>
                      <a:pt x="2" y="54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35"/>
                    </a:lnTo>
                    <a:lnTo>
                      <a:pt x="10" y="42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3" y="56"/>
                    </a:lnTo>
                    <a:lnTo>
                      <a:pt x="27" y="56"/>
                    </a:lnTo>
                    <a:lnTo>
                      <a:pt x="31" y="54"/>
                    </a:lnTo>
                    <a:lnTo>
                      <a:pt x="35" y="50"/>
                    </a:lnTo>
                    <a:lnTo>
                      <a:pt x="37" y="46"/>
                    </a:lnTo>
                    <a:lnTo>
                      <a:pt x="40" y="42"/>
                    </a:lnTo>
                    <a:lnTo>
                      <a:pt x="40" y="35"/>
                    </a:lnTo>
                    <a:lnTo>
                      <a:pt x="40" y="0"/>
                    </a:lnTo>
                    <a:lnTo>
                      <a:pt x="50" y="0"/>
                    </a:lnTo>
                    <a:lnTo>
                      <a:pt x="50" y="65"/>
                    </a:lnTo>
                    <a:lnTo>
                      <a:pt x="42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" name="Freeform 225">
                <a:extLst>
                  <a:ext uri="{FF2B5EF4-FFF2-40B4-BE49-F238E27FC236}">
                    <a16:creationId xmlns:a16="http://schemas.microsoft.com/office/drawing/2014/main" id="{54746226-7EA3-4A18-AB8C-FFEA86D4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1474" y="3118049"/>
                <a:ext cx="90488" cy="103188"/>
              </a:xfrm>
              <a:custGeom>
                <a:avLst/>
                <a:gdLst/>
                <a:ahLst/>
                <a:cxnLst>
                  <a:cxn ang="0">
                    <a:pos x="47" y="42"/>
                  </a:cxn>
                  <a:cxn ang="0">
                    <a:pos x="57" y="42"/>
                  </a:cxn>
                  <a:cxn ang="0">
                    <a:pos x="55" y="52"/>
                  </a:cxn>
                  <a:cxn ang="0">
                    <a:pos x="49" y="58"/>
                  </a:cxn>
                  <a:cxn ang="0">
                    <a:pos x="40" y="65"/>
                  </a:cxn>
                  <a:cxn ang="0">
                    <a:pos x="30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7" y="52"/>
                  </a:cxn>
                  <a:cxn ang="0">
                    <a:pos x="2" y="46"/>
                  </a:cxn>
                  <a:cxn ang="0">
                    <a:pos x="2" y="40"/>
                  </a:cxn>
                  <a:cxn ang="0">
                    <a:pos x="0" y="33"/>
                  </a:cxn>
                  <a:cxn ang="0">
                    <a:pos x="2" y="23"/>
                  </a:cxn>
                  <a:cxn ang="0">
                    <a:pos x="5" y="15"/>
                  </a:cxn>
                  <a:cxn ang="0">
                    <a:pos x="9" y="8"/>
                  </a:cxn>
                  <a:cxn ang="0">
                    <a:pos x="15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40" y="0"/>
                  </a:cxn>
                  <a:cxn ang="0">
                    <a:pos x="49" y="4"/>
                  </a:cxn>
                  <a:cxn ang="0">
                    <a:pos x="53" y="10"/>
                  </a:cxn>
                  <a:cxn ang="0">
                    <a:pos x="57" y="19"/>
                  </a:cxn>
                  <a:cxn ang="0">
                    <a:pos x="47" y="21"/>
                  </a:cxn>
                  <a:cxn ang="0">
                    <a:pos x="45" y="15"/>
                  </a:cxn>
                  <a:cxn ang="0">
                    <a:pos x="40" y="10"/>
                  </a:cxn>
                  <a:cxn ang="0">
                    <a:pos x="36" y="8"/>
                  </a:cxn>
                  <a:cxn ang="0">
                    <a:pos x="32" y="8"/>
                  </a:cxn>
                  <a:cxn ang="0">
                    <a:pos x="23" y="10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3" y="31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3" y="54"/>
                  </a:cxn>
                  <a:cxn ang="0">
                    <a:pos x="30" y="56"/>
                  </a:cxn>
                  <a:cxn ang="0">
                    <a:pos x="36" y="56"/>
                  </a:cxn>
                  <a:cxn ang="0">
                    <a:pos x="40" y="52"/>
                  </a:cxn>
                  <a:cxn ang="0">
                    <a:pos x="45" y="48"/>
                  </a:cxn>
                  <a:cxn ang="0">
                    <a:pos x="47" y="42"/>
                  </a:cxn>
                </a:cxnLst>
                <a:rect l="0" t="0" r="r" b="b"/>
                <a:pathLst>
                  <a:path w="57" h="65">
                    <a:moveTo>
                      <a:pt x="47" y="42"/>
                    </a:moveTo>
                    <a:lnTo>
                      <a:pt x="57" y="42"/>
                    </a:lnTo>
                    <a:lnTo>
                      <a:pt x="55" y="52"/>
                    </a:lnTo>
                    <a:lnTo>
                      <a:pt x="49" y="58"/>
                    </a:lnTo>
                    <a:lnTo>
                      <a:pt x="40" y="65"/>
                    </a:lnTo>
                    <a:lnTo>
                      <a:pt x="30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7" y="52"/>
                    </a:lnTo>
                    <a:lnTo>
                      <a:pt x="2" y="46"/>
                    </a:lnTo>
                    <a:lnTo>
                      <a:pt x="2" y="40"/>
                    </a:lnTo>
                    <a:lnTo>
                      <a:pt x="0" y="33"/>
                    </a:lnTo>
                    <a:lnTo>
                      <a:pt x="2" y="23"/>
                    </a:lnTo>
                    <a:lnTo>
                      <a:pt x="5" y="15"/>
                    </a:lnTo>
                    <a:lnTo>
                      <a:pt x="9" y="8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40" y="0"/>
                    </a:lnTo>
                    <a:lnTo>
                      <a:pt x="49" y="4"/>
                    </a:lnTo>
                    <a:lnTo>
                      <a:pt x="53" y="10"/>
                    </a:lnTo>
                    <a:lnTo>
                      <a:pt x="57" y="19"/>
                    </a:lnTo>
                    <a:lnTo>
                      <a:pt x="47" y="21"/>
                    </a:lnTo>
                    <a:lnTo>
                      <a:pt x="45" y="15"/>
                    </a:lnTo>
                    <a:lnTo>
                      <a:pt x="40" y="10"/>
                    </a:lnTo>
                    <a:lnTo>
                      <a:pt x="36" y="8"/>
                    </a:lnTo>
                    <a:lnTo>
                      <a:pt x="32" y="8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3" y="31"/>
                    </a:lnTo>
                    <a:lnTo>
                      <a:pt x="13" y="44"/>
                    </a:lnTo>
                    <a:lnTo>
                      <a:pt x="17" y="50"/>
                    </a:lnTo>
                    <a:lnTo>
                      <a:pt x="23" y="54"/>
                    </a:lnTo>
                    <a:lnTo>
                      <a:pt x="30" y="56"/>
                    </a:lnTo>
                    <a:lnTo>
                      <a:pt x="36" y="56"/>
                    </a:lnTo>
                    <a:lnTo>
                      <a:pt x="40" y="52"/>
                    </a:lnTo>
                    <a:lnTo>
                      <a:pt x="45" y="48"/>
                    </a:lnTo>
                    <a:lnTo>
                      <a:pt x="47" y="4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2" name="Freeform 226">
                <a:extLst>
                  <a:ext uri="{FF2B5EF4-FFF2-40B4-BE49-F238E27FC236}">
                    <a16:creationId xmlns:a16="http://schemas.microsoft.com/office/drawing/2014/main" id="{0CD8A0FD-FE04-4742-9542-5E701C717B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91487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5" y="10"/>
                  </a:cxn>
                  <a:cxn ang="0">
                    <a:pos x="9" y="6"/>
                  </a:cxn>
                  <a:cxn ang="0">
                    <a:pos x="19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1" y="8"/>
                  </a:cxn>
                  <a:cxn ang="0">
                    <a:pos x="55" y="12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1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1" y="56"/>
                  </a:cxn>
                  <a:cxn ang="0">
                    <a:pos x="45" y="61"/>
                  </a:cxn>
                  <a:cxn ang="0">
                    <a:pos x="38" y="65"/>
                  </a:cxn>
                  <a:cxn ang="0">
                    <a:pos x="30" y="65"/>
                  </a:cxn>
                  <a:cxn ang="0">
                    <a:pos x="24" y="65"/>
                  </a:cxn>
                  <a:cxn ang="0">
                    <a:pos x="17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5" y="52"/>
                  </a:cxn>
                  <a:cxn ang="0">
                    <a:pos x="3" y="46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11" y="31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1" y="54"/>
                  </a:cxn>
                  <a:cxn ang="0">
                    <a:pos x="30" y="56"/>
                  </a:cxn>
                  <a:cxn ang="0">
                    <a:pos x="38" y="54"/>
                  </a:cxn>
                  <a:cxn ang="0">
                    <a:pos x="42" y="50"/>
                  </a:cxn>
                  <a:cxn ang="0">
                    <a:pos x="47" y="42"/>
                  </a:cxn>
                  <a:cxn ang="0">
                    <a:pos x="49" y="31"/>
                  </a:cxn>
                  <a:cxn ang="0">
                    <a:pos x="47" y="21"/>
                  </a:cxn>
                  <a:cxn ang="0">
                    <a:pos x="42" y="15"/>
                  </a:cxn>
                  <a:cxn ang="0">
                    <a:pos x="38" y="10"/>
                  </a:cxn>
                  <a:cxn ang="0">
                    <a:pos x="30" y="8"/>
                  </a:cxn>
                  <a:cxn ang="0">
                    <a:pos x="21" y="10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1" y="31"/>
                  </a:cxn>
                </a:cxnLst>
                <a:rect l="0" t="0" r="r" b="b"/>
                <a:pathLst>
                  <a:path w="59" h="65">
                    <a:moveTo>
                      <a:pt x="0" y="31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5" y="10"/>
                    </a:lnTo>
                    <a:lnTo>
                      <a:pt x="9" y="6"/>
                    </a:lnTo>
                    <a:lnTo>
                      <a:pt x="19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1" y="8"/>
                    </a:lnTo>
                    <a:lnTo>
                      <a:pt x="55" y="12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1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1" y="56"/>
                    </a:lnTo>
                    <a:lnTo>
                      <a:pt x="45" y="61"/>
                    </a:lnTo>
                    <a:lnTo>
                      <a:pt x="38" y="65"/>
                    </a:lnTo>
                    <a:lnTo>
                      <a:pt x="30" y="65"/>
                    </a:lnTo>
                    <a:lnTo>
                      <a:pt x="24" y="65"/>
                    </a:lnTo>
                    <a:lnTo>
                      <a:pt x="17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5" y="52"/>
                    </a:lnTo>
                    <a:lnTo>
                      <a:pt x="3" y="46"/>
                    </a:lnTo>
                    <a:lnTo>
                      <a:pt x="0" y="40"/>
                    </a:lnTo>
                    <a:lnTo>
                      <a:pt x="0" y="31"/>
                    </a:lnTo>
                    <a:close/>
                    <a:moveTo>
                      <a:pt x="11" y="31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1" y="54"/>
                    </a:lnTo>
                    <a:lnTo>
                      <a:pt x="30" y="56"/>
                    </a:lnTo>
                    <a:lnTo>
                      <a:pt x="38" y="54"/>
                    </a:lnTo>
                    <a:lnTo>
                      <a:pt x="42" y="50"/>
                    </a:lnTo>
                    <a:lnTo>
                      <a:pt x="47" y="42"/>
                    </a:lnTo>
                    <a:lnTo>
                      <a:pt x="49" y="31"/>
                    </a:lnTo>
                    <a:lnTo>
                      <a:pt x="47" y="21"/>
                    </a:lnTo>
                    <a:lnTo>
                      <a:pt x="42" y="15"/>
                    </a:lnTo>
                    <a:lnTo>
                      <a:pt x="38" y="10"/>
                    </a:lnTo>
                    <a:lnTo>
                      <a:pt x="30" y="8"/>
                    </a:lnTo>
                    <a:lnTo>
                      <a:pt x="21" y="10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" name="Rectangle 227">
                <a:extLst>
                  <a:ext uri="{FF2B5EF4-FFF2-40B4-BE49-F238E27FC236}">
                    <a16:creationId xmlns:a16="http://schemas.microsoft.com/office/drawing/2014/main" id="{1E711315-C2EE-4A58-B4EC-5F2F02C7C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5787" y="3081536"/>
                <a:ext cx="19050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" name="Freeform 228">
                <a:extLst>
                  <a:ext uri="{FF2B5EF4-FFF2-40B4-BE49-F238E27FC236}">
                    <a16:creationId xmlns:a16="http://schemas.microsoft.com/office/drawing/2014/main" id="{E3388AA5-2452-480C-A696-3E02DF3C40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45474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4" y="10"/>
                  </a:cxn>
                  <a:cxn ang="0">
                    <a:pos x="8" y="6"/>
                  </a:cxn>
                  <a:cxn ang="0">
                    <a:pos x="19" y="0"/>
                  </a:cxn>
                  <a:cxn ang="0">
                    <a:pos x="29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50" y="8"/>
                  </a:cxn>
                  <a:cxn ang="0">
                    <a:pos x="55" y="12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1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0" y="56"/>
                  </a:cxn>
                  <a:cxn ang="0">
                    <a:pos x="44" y="61"/>
                  </a:cxn>
                  <a:cxn ang="0">
                    <a:pos x="38" y="65"/>
                  </a:cxn>
                  <a:cxn ang="0">
                    <a:pos x="29" y="65"/>
                  </a:cxn>
                  <a:cxn ang="0">
                    <a:pos x="23" y="65"/>
                  </a:cxn>
                  <a:cxn ang="0">
                    <a:pos x="17" y="63"/>
                  </a:cxn>
                  <a:cxn ang="0">
                    <a:pos x="13" y="61"/>
                  </a:cxn>
                  <a:cxn ang="0">
                    <a:pos x="8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11" y="31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1" y="54"/>
                  </a:cxn>
                  <a:cxn ang="0">
                    <a:pos x="29" y="56"/>
                  </a:cxn>
                  <a:cxn ang="0">
                    <a:pos x="38" y="54"/>
                  </a:cxn>
                  <a:cxn ang="0">
                    <a:pos x="44" y="50"/>
                  </a:cxn>
                  <a:cxn ang="0">
                    <a:pos x="46" y="42"/>
                  </a:cxn>
                  <a:cxn ang="0">
                    <a:pos x="48" y="31"/>
                  </a:cxn>
                  <a:cxn ang="0">
                    <a:pos x="46" y="21"/>
                  </a:cxn>
                  <a:cxn ang="0">
                    <a:pos x="42" y="15"/>
                  </a:cxn>
                  <a:cxn ang="0">
                    <a:pos x="38" y="10"/>
                  </a:cxn>
                  <a:cxn ang="0">
                    <a:pos x="29" y="8"/>
                  </a:cxn>
                  <a:cxn ang="0">
                    <a:pos x="21" y="10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1" y="31"/>
                  </a:cxn>
                </a:cxnLst>
                <a:rect l="0" t="0" r="r" b="b"/>
                <a:pathLst>
                  <a:path w="59" h="65">
                    <a:moveTo>
                      <a:pt x="0" y="31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4" y="10"/>
                    </a:lnTo>
                    <a:lnTo>
                      <a:pt x="8" y="6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50" y="8"/>
                    </a:lnTo>
                    <a:lnTo>
                      <a:pt x="55" y="12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1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0" y="56"/>
                    </a:lnTo>
                    <a:lnTo>
                      <a:pt x="44" y="61"/>
                    </a:lnTo>
                    <a:lnTo>
                      <a:pt x="38" y="65"/>
                    </a:lnTo>
                    <a:lnTo>
                      <a:pt x="29" y="65"/>
                    </a:lnTo>
                    <a:lnTo>
                      <a:pt x="23" y="65"/>
                    </a:lnTo>
                    <a:lnTo>
                      <a:pt x="17" y="63"/>
                    </a:lnTo>
                    <a:lnTo>
                      <a:pt x="13" y="61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1"/>
                    </a:lnTo>
                    <a:close/>
                    <a:moveTo>
                      <a:pt x="11" y="31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1" y="54"/>
                    </a:lnTo>
                    <a:lnTo>
                      <a:pt x="29" y="56"/>
                    </a:lnTo>
                    <a:lnTo>
                      <a:pt x="38" y="54"/>
                    </a:lnTo>
                    <a:lnTo>
                      <a:pt x="44" y="50"/>
                    </a:lnTo>
                    <a:lnTo>
                      <a:pt x="46" y="42"/>
                    </a:lnTo>
                    <a:lnTo>
                      <a:pt x="48" y="31"/>
                    </a:lnTo>
                    <a:lnTo>
                      <a:pt x="46" y="21"/>
                    </a:lnTo>
                    <a:lnTo>
                      <a:pt x="42" y="15"/>
                    </a:lnTo>
                    <a:lnTo>
                      <a:pt x="38" y="10"/>
                    </a:lnTo>
                    <a:lnTo>
                      <a:pt x="29" y="8"/>
                    </a:lnTo>
                    <a:lnTo>
                      <a:pt x="21" y="10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" name="Freeform 229">
                <a:extLst>
                  <a:ext uri="{FF2B5EF4-FFF2-40B4-BE49-F238E27FC236}">
                    <a16:creationId xmlns:a16="http://schemas.microsoft.com/office/drawing/2014/main" id="{C0B28C79-C043-4849-A4FC-95C2B40A6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2949" y="3118049"/>
                <a:ext cx="79375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0"/>
                  </a:cxn>
                  <a:cxn ang="0">
                    <a:pos x="12" y="4"/>
                  </a:cxn>
                  <a:cxn ang="0">
                    <a:pos x="16" y="2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5" y="0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8" y="6"/>
                  </a:cxn>
                  <a:cxn ang="0">
                    <a:pos x="50" y="10"/>
                  </a:cxn>
                  <a:cxn ang="0">
                    <a:pos x="50" y="15"/>
                  </a:cxn>
                  <a:cxn ang="0">
                    <a:pos x="50" y="19"/>
                  </a:cxn>
                  <a:cxn ang="0">
                    <a:pos x="50" y="25"/>
                  </a:cxn>
                  <a:cxn ang="0">
                    <a:pos x="50" y="65"/>
                  </a:cxn>
                  <a:cxn ang="0">
                    <a:pos x="40" y="65"/>
                  </a:cxn>
                  <a:cxn ang="0">
                    <a:pos x="40" y="25"/>
                  </a:cxn>
                  <a:cxn ang="0">
                    <a:pos x="40" y="19"/>
                  </a:cxn>
                  <a:cxn ang="0">
                    <a:pos x="40" y="15"/>
                  </a:cxn>
                  <a:cxn ang="0">
                    <a:pos x="37" y="12"/>
                  </a:cxn>
                  <a:cxn ang="0">
                    <a:pos x="33" y="10"/>
                  </a:cxn>
                  <a:cxn ang="0">
                    <a:pos x="31" y="8"/>
                  </a:cxn>
                  <a:cxn ang="0">
                    <a:pos x="27" y="8"/>
                  </a:cxn>
                  <a:cxn ang="0">
                    <a:pos x="21" y="10"/>
                  </a:cxn>
                  <a:cxn ang="0">
                    <a:pos x="14" y="12"/>
                  </a:cxn>
                  <a:cxn ang="0">
                    <a:pos x="10" y="19"/>
                  </a:cxn>
                  <a:cxn ang="0">
                    <a:pos x="10" y="29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0" h="65">
                    <a:moveTo>
                      <a:pt x="0" y="6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12" y="4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8" y="6"/>
                    </a:lnTo>
                    <a:lnTo>
                      <a:pt x="50" y="10"/>
                    </a:lnTo>
                    <a:lnTo>
                      <a:pt x="50" y="15"/>
                    </a:lnTo>
                    <a:lnTo>
                      <a:pt x="50" y="19"/>
                    </a:lnTo>
                    <a:lnTo>
                      <a:pt x="50" y="25"/>
                    </a:lnTo>
                    <a:lnTo>
                      <a:pt x="50" y="65"/>
                    </a:lnTo>
                    <a:lnTo>
                      <a:pt x="40" y="65"/>
                    </a:lnTo>
                    <a:lnTo>
                      <a:pt x="40" y="25"/>
                    </a:lnTo>
                    <a:lnTo>
                      <a:pt x="40" y="19"/>
                    </a:lnTo>
                    <a:lnTo>
                      <a:pt x="40" y="15"/>
                    </a:lnTo>
                    <a:lnTo>
                      <a:pt x="37" y="12"/>
                    </a:lnTo>
                    <a:lnTo>
                      <a:pt x="33" y="10"/>
                    </a:lnTo>
                    <a:lnTo>
                      <a:pt x="31" y="8"/>
                    </a:lnTo>
                    <a:lnTo>
                      <a:pt x="27" y="8"/>
                    </a:lnTo>
                    <a:lnTo>
                      <a:pt x="21" y="10"/>
                    </a:lnTo>
                    <a:lnTo>
                      <a:pt x="14" y="12"/>
                    </a:lnTo>
                    <a:lnTo>
                      <a:pt x="10" y="19"/>
                    </a:lnTo>
                    <a:lnTo>
                      <a:pt x="10" y="29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" name="Freeform 230">
                <a:extLst>
                  <a:ext uri="{FF2B5EF4-FFF2-40B4-BE49-F238E27FC236}">
                    <a16:creationId xmlns:a16="http://schemas.microsoft.com/office/drawing/2014/main" id="{99B6C067-A5B9-4151-B0A0-0584CA4A4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9312" y="311804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0"/>
                  </a:cxn>
                  <a:cxn ang="0">
                    <a:pos x="15" y="4"/>
                  </a:cxn>
                  <a:cxn ang="0">
                    <a:pos x="19" y="2"/>
                  </a:cxn>
                  <a:cxn ang="0">
                    <a:pos x="25" y="0"/>
                  </a:cxn>
                  <a:cxn ang="0">
                    <a:pos x="31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6"/>
                  </a:cxn>
                  <a:cxn ang="0">
                    <a:pos x="50" y="10"/>
                  </a:cxn>
                  <a:cxn ang="0">
                    <a:pos x="52" y="15"/>
                  </a:cxn>
                  <a:cxn ang="0">
                    <a:pos x="52" y="19"/>
                  </a:cxn>
                  <a:cxn ang="0">
                    <a:pos x="52" y="25"/>
                  </a:cxn>
                  <a:cxn ang="0">
                    <a:pos x="52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2" y="19"/>
                  </a:cxn>
                  <a:cxn ang="0">
                    <a:pos x="42" y="15"/>
                  </a:cxn>
                  <a:cxn ang="0">
                    <a:pos x="40" y="12"/>
                  </a:cxn>
                  <a:cxn ang="0">
                    <a:pos x="36" y="10"/>
                  </a:cxn>
                  <a:cxn ang="0">
                    <a:pos x="33" y="8"/>
                  </a:cxn>
                  <a:cxn ang="0">
                    <a:pos x="29" y="8"/>
                  </a:cxn>
                  <a:cxn ang="0">
                    <a:pos x="23" y="10"/>
                  </a:cxn>
                  <a:cxn ang="0">
                    <a:pos x="17" y="12"/>
                  </a:cxn>
                  <a:cxn ang="0">
                    <a:pos x="12" y="19"/>
                  </a:cxn>
                  <a:cxn ang="0">
                    <a:pos x="12" y="29"/>
                  </a:cxn>
                  <a:cxn ang="0">
                    <a:pos x="12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10"/>
                    </a:lnTo>
                    <a:lnTo>
                      <a:pt x="15" y="4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6"/>
                    </a:lnTo>
                    <a:lnTo>
                      <a:pt x="50" y="10"/>
                    </a:lnTo>
                    <a:lnTo>
                      <a:pt x="52" y="15"/>
                    </a:lnTo>
                    <a:lnTo>
                      <a:pt x="52" y="19"/>
                    </a:lnTo>
                    <a:lnTo>
                      <a:pt x="52" y="25"/>
                    </a:lnTo>
                    <a:lnTo>
                      <a:pt x="52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2" y="19"/>
                    </a:lnTo>
                    <a:lnTo>
                      <a:pt x="42" y="15"/>
                    </a:lnTo>
                    <a:lnTo>
                      <a:pt x="40" y="12"/>
                    </a:lnTo>
                    <a:lnTo>
                      <a:pt x="36" y="10"/>
                    </a:lnTo>
                    <a:lnTo>
                      <a:pt x="33" y="8"/>
                    </a:lnTo>
                    <a:lnTo>
                      <a:pt x="29" y="8"/>
                    </a:lnTo>
                    <a:lnTo>
                      <a:pt x="23" y="10"/>
                    </a:lnTo>
                    <a:lnTo>
                      <a:pt x="17" y="12"/>
                    </a:lnTo>
                    <a:lnTo>
                      <a:pt x="12" y="19"/>
                    </a:lnTo>
                    <a:lnTo>
                      <a:pt x="12" y="29"/>
                    </a:lnTo>
                    <a:lnTo>
                      <a:pt x="12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" name="Freeform 231">
                <a:extLst>
                  <a:ext uri="{FF2B5EF4-FFF2-40B4-BE49-F238E27FC236}">
                    <a16:creationId xmlns:a16="http://schemas.microsoft.com/office/drawing/2014/main" id="{2DCDA93E-BDEF-4507-90EF-ECFE6B2E93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75674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38" y="61"/>
                  </a:cxn>
                  <a:cxn ang="0">
                    <a:pos x="27" y="65"/>
                  </a:cxn>
                  <a:cxn ang="0">
                    <a:pos x="13" y="65"/>
                  </a:cxn>
                  <a:cxn ang="0">
                    <a:pos x="0" y="54"/>
                  </a:cxn>
                  <a:cxn ang="0">
                    <a:pos x="0" y="42"/>
                  </a:cxn>
                  <a:cxn ang="0">
                    <a:pos x="4" y="35"/>
                  </a:cxn>
                  <a:cxn ang="0">
                    <a:pos x="11" y="31"/>
                  </a:cxn>
                  <a:cxn ang="0">
                    <a:pos x="19" y="29"/>
                  </a:cxn>
                  <a:cxn ang="0">
                    <a:pos x="36" y="25"/>
                  </a:cxn>
                  <a:cxn ang="0">
                    <a:pos x="44" y="23"/>
                  </a:cxn>
                  <a:cxn ang="0">
                    <a:pos x="44" y="15"/>
                  </a:cxn>
                  <a:cxn ang="0">
                    <a:pos x="36" y="8"/>
                  </a:cxn>
                  <a:cxn ang="0">
                    <a:pos x="21" y="8"/>
                  </a:cxn>
                  <a:cxn ang="0">
                    <a:pos x="15" y="15"/>
                  </a:cxn>
                  <a:cxn ang="0">
                    <a:pos x="0" y="19"/>
                  </a:cxn>
                  <a:cxn ang="0">
                    <a:pos x="6" y="8"/>
                  </a:cxn>
                  <a:cxn ang="0">
                    <a:pos x="15" y="2"/>
                  </a:cxn>
                  <a:cxn ang="0">
                    <a:pos x="29" y="0"/>
                  </a:cxn>
                  <a:cxn ang="0">
                    <a:pos x="44" y="2"/>
                  </a:cxn>
                  <a:cxn ang="0">
                    <a:pos x="50" y="6"/>
                  </a:cxn>
                  <a:cxn ang="0">
                    <a:pos x="55" y="12"/>
                  </a:cxn>
                  <a:cxn ang="0">
                    <a:pos x="55" y="23"/>
                  </a:cxn>
                  <a:cxn ang="0">
                    <a:pos x="55" y="50"/>
                  </a:cxn>
                  <a:cxn ang="0">
                    <a:pos x="57" y="61"/>
                  </a:cxn>
                  <a:cxn ang="0">
                    <a:pos x="46" y="65"/>
                  </a:cxn>
                  <a:cxn ang="0">
                    <a:pos x="44" y="56"/>
                  </a:cxn>
                  <a:cxn ang="0">
                    <a:pos x="36" y="33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1" y="44"/>
                  </a:cxn>
                  <a:cxn ang="0">
                    <a:pos x="11" y="50"/>
                  </a:cxn>
                  <a:cxn ang="0">
                    <a:pos x="19" y="56"/>
                  </a:cxn>
                  <a:cxn ang="0">
                    <a:pos x="29" y="56"/>
                  </a:cxn>
                  <a:cxn ang="0">
                    <a:pos x="40" y="50"/>
                  </a:cxn>
                  <a:cxn ang="0">
                    <a:pos x="44" y="42"/>
                  </a:cxn>
                  <a:cxn ang="0">
                    <a:pos x="44" y="31"/>
                  </a:cxn>
                </a:cxnLst>
                <a:rect l="0" t="0" r="r" b="b"/>
                <a:pathLst>
                  <a:path w="59" h="65">
                    <a:moveTo>
                      <a:pt x="44" y="56"/>
                    </a:moveTo>
                    <a:lnTo>
                      <a:pt x="38" y="61"/>
                    </a:lnTo>
                    <a:lnTo>
                      <a:pt x="34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3" y="65"/>
                    </a:lnTo>
                    <a:lnTo>
                      <a:pt x="4" y="61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4" y="35"/>
                    </a:lnTo>
                    <a:lnTo>
                      <a:pt x="6" y="33"/>
                    </a:lnTo>
                    <a:lnTo>
                      <a:pt x="11" y="31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5" y="27"/>
                    </a:lnTo>
                    <a:lnTo>
                      <a:pt x="36" y="25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5"/>
                    </a:lnTo>
                    <a:lnTo>
                      <a:pt x="40" y="12"/>
                    </a:lnTo>
                    <a:lnTo>
                      <a:pt x="36" y="8"/>
                    </a:lnTo>
                    <a:lnTo>
                      <a:pt x="29" y="8"/>
                    </a:lnTo>
                    <a:lnTo>
                      <a:pt x="21" y="8"/>
                    </a:lnTo>
                    <a:lnTo>
                      <a:pt x="17" y="10"/>
                    </a:lnTo>
                    <a:lnTo>
                      <a:pt x="15" y="15"/>
                    </a:lnTo>
                    <a:lnTo>
                      <a:pt x="13" y="21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6" y="8"/>
                    </a:lnTo>
                    <a:lnTo>
                      <a:pt x="11" y="4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0" y="6"/>
                    </a:lnTo>
                    <a:lnTo>
                      <a:pt x="53" y="8"/>
                    </a:lnTo>
                    <a:lnTo>
                      <a:pt x="55" y="12"/>
                    </a:lnTo>
                    <a:lnTo>
                      <a:pt x="55" y="17"/>
                    </a:lnTo>
                    <a:lnTo>
                      <a:pt x="55" y="23"/>
                    </a:lnTo>
                    <a:lnTo>
                      <a:pt x="55" y="38"/>
                    </a:lnTo>
                    <a:lnTo>
                      <a:pt x="55" y="50"/>
                    </a:lnTo>
                    <a:lnTo>
                      <a:pt x="55" y="56"/>
                    </a:lnTo>
                    <a:lnTo>
                      <a:pt x="57" y="61"/>
                    </a:lnTo>
                    <a:lnTo>
                      <a:pt x="59" y="65"/>
                    </a:lnTo>
                    <a:lnTo>
                      <a:pt x="46" y="65"/>
                    </a:lnTo>
                    <a:lnTo>
                      <a:pt x="46" y="61"/>
                    </a:lnTo>
                    <a:lnTo>
                      <a:pt x="44" y="56"/>
                    </a:lnTo>
                    <a:close/>
                    <a:moveTo>
                      <a:pt x="44" y="31"/>
                    </a:moveTo>
                    <a:lnTo>
                      <a:pt x="36" y="33"/>
                    </a:lnTo>
                    <a:lnTo>
                      <a:pt x="25" y="35"/>
                    </a:lnTo>
                    <a:lnTo>
                      <a:pt x="21" y="38"/>
                    </a:lnTo>
                    <a:lnTo>
                      <a:pt x="17" y="38"/>
                    </a:lnTo>
                    <a:lnTo>
                      <a:pt x="15" y="40"/>
                    </a:lnTo>
                    <a:lnTo>
                      <a:pt x="13" y="42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50"/>
                    </a:lnTo>
                    <a:lnTo>
                      <a:pt x="15" y="54"/>
                    </a:lnTo>
                    <a:lnTo>
                      <a:pt x="19" y="56"/>
                    </a:lnTo>
                    <a:lnTo>
                      <a:pt x="23" y="56"/>
                    </a:lnTo>
                    <a:lnTo>
                      <a:pt x="29" y="56"/>
                    </a:lnTo>
                    <a:lnTo>
                      <a:pt x="36" y="54"/>
                    </a:lnTo>
                    <a:lnTo>
                      <a:pt x="40" y="50"/>
                    </a:lnTo>
                    <a:lnTo>
                      <a:pt x="42" y="46"/>
                    </a:lnTo>
                    <a:lnTo>
                      <a:pt x="44" y="42"/>
                    </a:lnTo>
                    <a:lnTo>
                      <a:pt x="44" y="35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" name="Freeform 232">
                <a:extLst>
                  <a:ext uri="{FF2B5EF4-FFF2-40B4-BE49-F238E27FC236}">
                    <a16:creationId xmlns:a16="http://schemas.microsoft.com/office/drawing/2014/main" id="{4B2AC7A9-91CA-43A4-805B-E38AD8AE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8624" y="3453011"/>
                <a:ext cx="125413" cy="146050"/>
              </a:xfrm>
              <a:custGeom>
                <a:avLst/>
                <a:gdLst/>
                <a:ahLst/>
                <a:cxnLst>
                  <a:cxn ang="0">
                    <a:pos x="67" y="59"/>
                  </a:cxn>
                  <a:cxn ang="0">
                    <a:pos x="79" y="63"/>
                  </a:cxn>
                  <a:cxn ang="0">
                    <a:pos x="77" y="69"/>
                  </a:cxn>
                  <a:cxn ang="0">
                    <a:pos x="73" y="75"/>
                  </a:cxn>
                  <a:cxn ang="0">
                    <a:pos x="69" y="80"/>
                  </a:cxn>
                  <a:cxn ang="0">
                    <a:pos x="65" y="84"/>
                  </a:cxn>
                  <a:cxn ang="0">
                    <a:pos x="61" y="88"/>
                  </a:cxn>
                  <a:cxn ang="0">
                    <a:pos x="54" y="90"/>
                  </a:cxn>
                  <a:cxn ang="0">
                    <a:pos x="48" y="90"/>
                  </a:cxn>
                  <a:cxn ang="0">
                    <a:pos x="42" y="92"/>
                  </a:cxn>
                  <a:cxn ang="0">
                    <a:pos x="29" y="90"/>
                  </a:cxn>
                  <a:cxn ang="0">
                    <a:pos x="19" y="86"/>
                  </a:cxn>
                  <a:cxn ang="0">
                    <a:pos x="10" y="77"/>
                  </a:cxn>
                  <a:cxn ang="0">
                    <a:pos x="4" y="69"/>
                  </a:cxn>
                  <a:cxn ang="0">
                    <a:pos x="2" y="57"/>
                  </a:cxn>
                  <a:cxn ang="0">
                    <a:pos x="0" y="46"/>
                  </a:cxn>
                  <a:cxn ang="0">
                    <a:pos x="2" y="34"/>
                  </a:cxn>
                  <a:cxn ang="0">
                    <a:pos x="6" y="21"/>
                  </a:cxn>
                  <a:cxn ang="0">
                    <a:pos x="12" y="13"/>
                  </a:cxn>
                  <a:cxn ang="0">
                    <a:pos x="21" y="6"/>
                  </a:cxn>
                  <a:cxn ang="0">
                    <a:pos x="31" y="2"/>
                  </a:cxn>
                  <a:cxn ang="0">
                    <a:pos x="42" y="0"/>
                  </a:cxn>
                  <a:cxn ang="0">
                    <a:pos x="54" y="2"/>
                  </a:cxn>
                  <a:cxn ang="0">
                    <a:pos x="65" y="8"/>
                  </a:cxn>
                  <a:cxn ang="0">
                    <a:pos x="73" y="15"/>
                  </a:cxn>
                  <a:cxn ang="0">
                    <a:pos x="77" y="27"/>
                  </a:cxn>
                  <a:cxn ang="0">
                    <a:pos x="65" y="29"/>
                  </a:cxn>
                  <a:cxn ang="0">
                    <a:pos x="63" y="21"/>
                  </a:cxn>
                  <a:cxn ang="0">
                    <a:pos x="56" y="15"/>
                  </a:cxn>
                  <a:cxn ang="0">
                    <a:pos x="50" y="13"/>
                  </a:cxn>
                  <a:cxn ang="0">
                    <a:pos x="42" y="11"/>
                  </a:cxn>
                  <a:cxn ang="0">
                    <a:pos x="33" y="13"/>
                  </a:cxn>
                  <a:cxn ang="0">
                    <a:pos x="25" y="15"/>
                  </a:cxn>
                  <a:cxn ang="0">
                    <a:pos x="19" y="21"/>
                  </a:cxn>
                  <a:cxn ang="0">
                    <a:pos x="14" y="29"/>
                  </a:cxn>
                  <a:cxn ang="0">
                    <a:pos x="12" y="38"/>
                  </a:cxn>
                  <a:cxn ang="0">
                    <a:pos x="12" y="46"/>
                  </a:cxn>
                  <a:cxn ang="0">
                    <a:pos x="12" y="57"/>
                  </a:cxn>
                  <a:cxn ang="0">
                    <a:pos x="16" y="65"/>
                  </a:cxn>
                  <a:cxn ang="0">
                    <a:pos x="21" y="71"/>
                  </a:cxn>
                  <a:cxn ang="0">
                    <a:pos x="25" y="77"/>
                  </a:cxn>
                  <a:cxn ang="0">
                    <a:pos x="33" y="80"/>
                  </a:cxn>
                  <a:cxn ang="0">
                    <a:pos x="42" y="82"/>
                  </a:cxn>
                  <a:cxn ang="0">
                    <a:pos x="50" y="80"/>
                  </a:cxn>
                  <a:cxn ang="0">
                    <a:pos x="58" y="75"/>
                  </a:cxn>
                  <a:cxn ang="0">
                    <a:pos x="63" y="69"/>
                  </a:cxn>
                  <a:cxn ang="0">
                    <a:pos x="67" y="59"/>
                  </a:cxn>
                </a:cxnLst>
                <a:rect l="0" t="0" r="r" b="b"/>
                <a:pathLst>
                  <a:path w="79" h="92">
                    <a:moveTo>
                      <a:pt x="67" y="59"/>
                    </a:moveTo>
                    <a:lnTo>
                      <a:pt x="79" y="63"/>
                    </a:lnTo>
                    <a:lnTo>
                      <a:pt x="77" y="69"/>
                    </a:lnTo>
                    <a:lnTo>
                      <a:pt x="73" y="75"/>
                    </a:lnTo>
                    <a:lnTo>
                      <a:pt x="69" y="80"/>
                    </a:lnTo>
                    <a:lnTo>
                      <a:pt x="65" y="84"/>
                    </a:lnTo>
                    <a:lnTo>
                      <a:pt x="61" y="88"/>
                    </a:lnTo>
                    <a:lnTo>
                      <a:pt x="54" y="90"/>
                    </a:lnTo>
                    <a:lnTo>
                      <a:pt x="48" y="90"/>
                    </a:lnTo>
                    <a:lnTo>
                      <a:pt x="42" y="92"/>
                    </a:lnTo>
                    <a:lnTo>
                      <a:pt x="29" y="90"/>
                    </a:lnTo>
                    <a:lnTo>
                      <a:pt x="19" y="86"/>
                    </a:lnTo>
                    <a:lnTo>
                      <a:pt x="10" y="77"/>
                    </a:lnTo>
                    <a:lnTo>
                      <a:pt x="4" y="69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4"/>
                    </a:lnTo>
                    <a:lnTo>
                      <a:pt x="6" y="21"/>
                    </a:lnTo>
                    <a:lnTo>
                      <a:pt x="12" y="13"/>
                    </a:lnTo>
                    <a:lnTo>
                      <a:pt x="21" y="6"/>
                    </a:lnTo>
                    <a:lnTo>
                      <a:pt x="31" y="2"/>
                    </a:lnTo>
                    <a:lnTo>
                      <a:pt x="42" y="0"/>
                    </a:lnTo>
                    <a:lnTo>
                      <a:pt x="54" y="2"/>
                    </a:lnTo>
                    <a:lnTo>
                      <a:pt x="65" y="8"/>
                    </a:lnTo>
                    <a:lnTo>
                      <a:pt x="73" y="15"/>
                    </a:lnTo>
                    <a:lnTo>
                      <a:pt x="77" y="27"/>
                    </a:lnTo>
                    <a:lnTo>
                      <a:pt x="65" y="29"/>
                    </a:lnTo>
                    <a:lnTo>
                      <a:pt x="63" y="21"/>
                    </a:lnTo>
                    <a:lnTo>
                      <a:pt x="56" y="15"/>
                    </a:lnTo>
                    <a:lnTo>
                      <a:pt x="50" y="13"/>
                    </a:lnTo>
                    <a:lnTo>
                      <a:pt x="42" y="11"/>
                    </a:lnTo>
                    <a:lnTo>
                      <a:pt x="33" y="13"/>
                    </a:lnTo>
                    <a:lnTo>
                      <a:pt x="25" y="15"/>
                    </a:lnTo>
                    <a:lnTo>
                      <a:pt x="19" y="21"/>
                    </a:lnTo>
                    <a:lnTo>
                      <a:pt x="14" y="29"/>
                    </a:lnTo>
                    <a:lnTo>
                      <a:pt x="12" y="38"/>
                    </a:lnTo>
                    <a:lnTo>
                      <a:pt x="12" y="46"/>
                    </a:lnTo>
                    <a:lnTo>
                      <a:pt x="12" y="57"/>
                    </a:lnTo>
                    <a:lnTo>
                      <a:pt x="16" y="65"/>
                    </a:lnTo>
                    <a:lnTo>
                      <a:pt x="21" y="71"/>
                    </a:lnTo>
                    <a:lnTo>
                      <a:pt x="25" y="77"/>
                    </a:lnTo>
                    <a:lnTo>
                      <a:pt x="33" y="80"/>
                    </a:lnTo>
                    <a:lnTo>
                      <a:pt x="42" y="82"/>
                    </a:lnTo>
                    <a:lnTo>
                      <a:pt x="50" y="80"/>
                    </a:lnTo>
                    <a:lnTo>
                      <a:pt x="58" y="75"/>
                    </a:lnTo>
                    <a:lnTo>
                      <a:pt x="63" y="69"/>
                    </a:lnTo>
                    <a:lnTo>
                      <a:pt x="67" y="5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" name="Freeform 233">
                <a:extLst>
                  <a:ext uri="{FF2B5EF4-FFF2-40B4-BE49-F238E27FC236}">
                    <a16:creationId xmlns:a16="http://schemas.microsoft.com/office/drawing/2014/main" id="{ED7422B4-CBA9-40AA-9499-890B96D773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8324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9" y="65"/>
                  </a:cxn>
                  <a:cxn ang="0">
                    <a:pos x="12" y="65"/>
                  </a:cxn>
                  <a:cxn ang="0">
                    <a:pos x="2" y="55"/>
                  </a:cxn>
                  <a:cxn ang="0">
                    <a:pos x="0" y="44"/>
                  </a:cxn>
                  <a:cxn ang="0">
                    <a:pos x="4" y="36"/>
                  </a:cxn>
                  <a:cxn ang="0">
                    <a:pos x="12" y="32"/>
                  </a:cxn>
                  <a:cxn ang="0">
                    <a:pos x="21" y="29"/>
                  </a:cxn>
                  <a:cxn ang="0">
                    <a:pos x="38" y="27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38" y="11"/>
                  </a:cxn>
                  <a:cxn ang="0">
                    <a:pos x="23" y="11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6" y="9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4" y="15"/>
                  </a:cxn>
                  <a:cxn ang="0">
                    <a:pos x="57" y="23"/>
                  </a:cxn>
                  <a:cxn ang="0">
                    <a:pos x="57" y="50"/>
                  </a:cxn>
                  <a:cxn ang="0">
                    <a:pos x="59" y="61"/>
                  </a:cxn>
                  <a:cxn ang="0">
                    <a:pos x="48" y="65"/>
                  </a:cxn>
                  <a:cxn ang="0">
                    <a:pos x="46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2" y="46"/>
                  </a:cxn>
                  <a:cxn ang="0">
                    <a:pos x="12" y="52"/>
                  </a:cxn>
                  <a:cxn ang="0">
                    <a:pos x="19" y="57"/>
                  </a:cxn>
                  <a:cxn ang="0">
                    <a:pos x="31" y="57"/>
                  </a:cxn>
                  <a:cxn ang="0">
                    <a:pos x="40" y="52"/>
                  </a:cxn>
                  <a:cxn ang="0">
                    <a:pos x="44" y="44"/>
                  </a:cxn>
                  <a:cxn ang="0">
                    <a:pos x="44" y="34"/>
                  </a:cxn>
                </a:cxnLst>
                <a:rect l="0" t="0" r="r" b="b"/>
                <a:pathLst>
                  <a:path w="59" h="67">
                    <a:moveTo>
                      <a:pt x="46" y="57"/>
                    </a:moveTo>
                    <a:lnTo>
                      <a:pt x="40" y="61"/>
                    </a:lnTo>
                    <a:lnTo>
                      <a:pt x="33" y="65"/>
                    </a:lnTo>
                    <a:lnTo>
                      <a:pt x="29" y="65"/>
                    </a:lnTo>
                    <a:lnTo>
                      <a:pt x="23" y="67"/>
                    </a:lnTo>
                    <a:lnTo>
                      <a:pt x="12" y="65"/>
                    </a:lnTo>
                    <a:lnTo>
                      <a:pt x="6" y="61"/>
                    </a:lnTo>
                    <a:lnTo>
                      <a:pt x="2" y="55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8" y="34"/>
                    </a:lnTo>
                    <a:lnTo>
                      <a:pt x="12" y="32"/>
                    </a:lnTo>
                    <a:lnTo>
                      <a:pt x="17" y="29"/>
                    </a:lnTo>
                    <a:lnTo>
                      <a:pt x="21" y="29"/>
                    </a:lnTo>
                    <a:lnTo>
                      <a:pt x="25" y="27"/>
                    </a:lnTo>
                    <a:lnTo>
                      <a:pt x="38" y="27"/>
                    </a:lnTo>
                    <a:lnTo>
                      <a:pt x="44" y="25"/>
                    </a:lnTo>
                    <a:lnTo>
                      <a:pt x="46" y="23"/>
                    </a:lnTo>
                    <a:lnTo>
                      <a:pt x="46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8" y="11"/>
                    </a:lnTo>
                    <a:lnTo>
                      <a:pt x="29" y="9"/>
                    </a:lnTo>
                    <a:lnTo>
                      <a:pt x="23" y="11"/>
                    </a:lnTo>
                    <a:lnTo>
                      <a:pt x="19" y="11"/>
                    </a:lnTo>
                    <a:lnTo>
                      <a:pt x="15" y="15"/>
                    </a:lnTo>
                    <a:lnTo>
                      <a:pt x="12" y="21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10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2" y="6"/>
                    </a:lnTo>
                    <a:lnTo>
                      <a:pt x="54" y="11"/>
                    </a:lnTo>
                    <a:lnTo>
                      <a:pt x="54" y="15"/>
                    </a:lnTo>
                    <a:lnTo>
                      <a:pt x="57" y="17"/>
                    </a:lnTo>
                    <a:lnTo>
                      <a:pt x="57" y="23"/>
                    </a:lnTo>
                    <a:lnTo>
                      <a:pt x="57" y="38"/>
                    </a:lnTo>
                    <a:lnTo>
                      <a:pt x="57" y="50"/>
                    </a:lnTo>
                    <a:lnTo>
                      <a:pt x="57" y="57"/>
                    </a:lnTo>
                    <a:lnTo>
                      <a:pt x="59" y="61"/>
                    </a:lnTo>
                    <a:lnTo>
                      <a:pt x="59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7"/>
                    </a:lnTo>
                    <a:close/>
                    <a:moveTo>
                      <a:pt x="44" y="34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2" y="42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2" y="52"/>
                    </a:lnTo>
                    <a:lnTo>
                      <a:pt x="15" y="55"/>
                    </a:lnTo>
                    <a:lnTo>
                      <a:pt x="19" y="57"/>
                    </a:lnTo>
                    <a:lnTo>
                      <a:pt x="25" y="59"/>
                    </a:lnTo>
                    <a:lnTo>
                      <a:pt x="31" y="57"/>
                    </a:lnTo>
                    <a:lnTo>
                      <a:pt x="36" y="55"/>
                    </a:lnTo>
                    <a:lnTo>
                      <a:pt x="40" y="52"/>
                    </a:lnTo>
                    <a:lnTo>
                      <a:pt x="44" y="48"/>
                    </a:lnTo>
                    <a:lnTo>
                      <a:pt x="44" y="44"/>
                    </a:lnTo>
                    <a:lnTo>
                      <a:pt x="44" y="38"/>
                    </a:lnTo>
                    <a:lnTo>
                      <a:pt x="44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" name="Freeform 234">
                <a:extLst>
                  <a:ext uri="{FF2B5EF4-FFF2-40B4-BE49-F238E27FC236}">
                    <a16:creationId xmlns:a16="http://schemas.microsoft.com/office/drawing/2014/main" id="{D65BDFA4-99AA-43AA-9728-9ED9AA072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4212" y="3492699"/>
                <a:ext cx="138113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9" y="2"/>
                  </a:cxn>
                  <a:cxn ang="0">
                    <a:pos x="9" y="11"/>
                  </a:cxn>
                  <a:cxn ang="0">
                    <a:pos x="13" y="6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6"/>
                  </a:cxn>
                  <a:cxn ang="0">
                    <a:pos x="47" y="11"/>
                  </a:cxn>
                  <a:cxn ang="0">
                    <a:pos x="51" y="6"/>
                  </a:cxn>
                  <a:cxn ang="0">
                    <a:pos x="57" y="2"/>
                  </a:cxn>
                  <a:cxn ang="0">
                    <a:pos x="61" y="0"/>
                  </a:cxn>
                  <a:cxn ang="0">
                    <a:pos x="68" y="0"/>
                  </a:cxn>
                  <a:cxn ang="0">
                    <a:pos x="76" y="2"/>
                  </a:cxn>
                  <a:cxn ang="0">
                    <a:pos x="82" y="4"/>
                  </a:cxn>
                  <a:cxn ang="0">
                    <a:pos x="87" y="13"/>
                  </a:cxn>
                  <a:cxn ang="0">
                    <a:pos x="87" y="21"/>
                  </a:cxn>
                  <a:cxn ang="0">
                    <a:pos x="87" y="65"/>
                  </a:cxn>
                  <a:cxn ang="0">
                    <a:pos x="76" y="65"/>
                  </a:cxn>
                  <a:cxn ang="0">
                    <a:pos x="76" y="25"/>
                  </a:cxn>
                  <a:cxn ang="0">
                    <a:pos x="76" y="19"/>
                  </a:cxn>
                  <a:cxn ang="0">
                    <a:pos x="76" y="15"/>
                  </a:cxn>
                  <a:cxn ang="0">
                    <a:pos x="74" y="13"/>
                  </a:cxn>
                  <a:cxn ang="0">
                    <a:pos x="72" y="11"/>
                  </a:cxn>
                  <a:cxn ang="0">
                    <a:pos x="68" y="11"/>
                  </a:cxn>
                  <a:cxn ang="0">
                    <a:pos x="66" y="9"/>
                  </a:cxn>
                  <a:cxn ang="0">
                    <a:pos x="59" y="11"/>
                  </a:cxn>
                  <a:cxn ang="0">
                    <a:pos x="53" y="15"/>
                  </a:cxn>
                  <a:cxn ang="0">
                    <a:pos x="51" y="19"/>
                  </a:cxn>
                  <a:cxn ang="0">
                    <a:pos x="49" y="27"/>
                  </a:cxn>
                  <a:cxn ang="0">
                    <a:pos x="49" y="65"/>
                  </a:cxn>
                  <a:cxn ang="0">
                    <a:pos x="38" y="65"/>
                  </a:cxn>
                  <a:cxn ang="0">
                    <a:pos x="38" y="23"/>
                  </a:cxn>
                  <a:cxn ang="0">
                    <a:pos x="38" y="17"/>
                  </a:cxn>
                  <a:cxn ang="0">
                    <a:pos x="36" y="13"/>
                  </a:cxn>
                  <a:cxn ang="0">
                    <a:pos x="32" y="11"/>
                  </a:cxn>
                  <a:cxn ang="0">
                    <a:pos x="28" y="9"/>
                  </a:cxn>
                  <a:cxn ang="0">
                    <a:pos x="21" y="11"/>
                  </a:cxn>
                  <a:cxn ang="0">
                    <a:pos x="19" y="13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1" y="25"/>
                  </a:cxn>
                  <a:cxn ang="0">
                    <a:pos x="11" y="32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87" h="65">
                    <a:moveTo>
                      <a:pt x="0" y="65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11"/>
                    </a:lnTo>
                    <a:lnTo>
                      <a:pt x="13" y="6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6"/>
                    </a:lnTo>
                    <a:lnTo>
                      <a:pt x="47" y="11"/>
                    </a:lnTo>
                    <a:lnTo>
                      <a:pt x="51" y="6"/>
                    </a:lnTo>
                    <a:lnTo>
                      <a:pt x="57" y="2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76" y="2"/>
                    </a:lnTo>
                    <a:lnTo>
                      <a:pt x="82" y="4"/>
                    </a:lnTo>
                    <a:lnTo>
                      <a:pt x="87" y="13"/>
                    </a:lnTo>
                    <a:lnTo>
                      <a:pt x="87" y="21"/>
                    </a:lnTo>
                    <a:lnTo>
                      <a:pt x="87" y="65"/>
                    </a:lnTo>
                    <a:lnTo>
                      <a:pt x="76" y="65"/>
                    </a:lnTo>
                    <a:lnTo>
                      <a:pt x="76" y="25"/>
                    </a:lnTo>
                    <a:lnTo>
                      <a:pt x="76" y="19"/>
                    </a:lnTo>
                    <a:lnTo>
                      <a:pt x="76" y="15"/>
                    </a:lnTo>
                    <a:lnTo>
                      <a:pt x="74" y="13"/>
                    </a:lnTo>
                    <a:lnTo>
                      <a:pt x="72" y="11"/>
                    </a:lnTo>
                    <a:lnTo>
                      <a:pt x="68" y="11"/>
                    </a:lnTo>
                    <a:lnTo>
                      <a:pt x="66" y="9"/>
                    </a:lnTo>
                    <a:lnTo>
                      <a:pt x="59" y="11"/>
                    </a:lnTo>
                    <a:lnTo>
                      <a:pt x="53" y="15"/>
                    </a:lnTo>
                    <a:lnTo>
                      <a:pt x="51" y="19"/>
                    </a:lnTo>
                    <a:lnTo>
                      <a:pt x="49" y="27"/>
                    </a:lnTo>
                    <a:lnTo>
                      <a:pt x="49" y="65"/>
                    </a:lnTo>
                    <a:lnTo>
                      <a:pt x="38" y="65"/>
                    </a:lnTo>
                    <a:lnTo>
                      <a:pt x="38" y="23"/>
                    </a:lnTo>
                    <a:lnTo>
                      <a:pt x="38" y="17"/>
                    </a:lnTo>
                    <a:lnTo>
                      <a:pt x="36" y="13"/>
                    </a:lnTo>
                    <a:lnTo>
                      <a:pt x="32" y="11"/>
                    </a:lnTo>
                    <a:lnTo>
                      <a:pt x="28" y="9"/>
                    </a:lnTo>
                    <a:lnTo>
                      <a:pt x="21" y="11"/>
                    </a:lnTo>
                    <a:lnTo>
                      <a:pt x="19" y="13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1" y="25"/>
                    </a:lnTo>
                    <a:lnTo>
                      <a:pt x="11" y="32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" name="Freeform 235">
                <a:extLst>
                  <a:ext uri="{FF2B5EF4-FFF2-40B4-BE49-F238E27FC236}">
                    <a16:creationId xmlns:a16="http://schemas.microsoft.com/office/drawing/2014/main" id="{421DA2EF-326D-4F9E-A351-7A155F20BE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97724" y="3492699"/>
                <a:ext cx="90488" cy="13970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1"/>
                  </a:cxn>
                  <a:cxn ang="0">
                    <a:pos x="15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4" y="4"/>
                  </a:cxn>
                  <a:cxn ang="0">
                    <a:pos x="49" y="9"/>
                  </a:cxn>
                  <a:cxn ang="0">
                    <a:pos x="53" y="17"/>
                  </a:cxn>
                  <a:cxn ang="0">
                    <a:pos x="55" y="23"/>
                  </a:cxn>
                  <a:cxn ang="0">
                    <a:pos x="57" y="34"/>
                  </a:cxn>
                  <a:cxn ang="0">
                    <a:pos x="55" y="42"/>
                  </a:cxn>
                  <a:cxn ang="0">
                    <a:pos x="53" y="50"/>
                  </a:cxn>
                  <a:cxn ang="0">
                    <a:pos x="49" y="57"/>
                  </a:cxn>
                  <a:cxn ang="0">
                    <a:pos x="42" y="63"/>
                  </a:cxn>
                  <a:cxn ang="0">
                    <a:pos x="36" y="65"/>
                  </a:cxn>
                  <a:cxn ang="0">
                    <a:pos x="28" y="67"/>
                  </a:cxn>
                  <a:cxn ang="0">
                    <a:pos x="23" y="65"/>
                  </a:cxn>
                  <a:cxn ang="0">
                    <a:pos x="19" y="65"/>
                  </a:cxn>
                  <a:cxn ang="0">
                    <a:pos x="15" y="61"/>
                  </a:cxn>
                  <a:cxn ang="0">
                    <a:pos x="11" y="59"/>
                  </a:cxn>
                  <a:cxn ang="0">
                    <a:pos x="11" y="88"/>
                  </a:cxn>
                  <a:cxn ang="0">
                    <a:pos x="0" y="88"/>
                  </a:cxn>
                  <a:cxn ang="0">
                    <a:pos x="11" y="34"/>
                  </a:cxn>
                  <a:cxn ang="0">
                    <a:pos x="11" y="44"/>
                  </a:cxn>
                  <a:cxn ang="0">
                    <a:pos x="15" y="52"/>
                  </a:cxn>
                  <a:cxn ang="0">
                    <a:pos x="21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0"/>
                  </a:cxn>
                  <a:cxn ang="0">
                    <a:pos x="44" y="44"/>
                  </a:cxn>
                  <a:cxn ang="0">
                    <a:pos x="44" y="34"/>
                  </a:cxn>
                  <a:cxn ang="0">
                    <a:pos x="44" y="21"/>
                  </a:cxn>
                  <a:cxn ang="0">
                    <a:pos x="40" y="15"/>
                  </a:cxn>
                  <a:cxn ang="0">
                    <a:pos x="34" y="11"/>
                  </a:cxn>
                  <a:cxn ang="0">
                    <a:pos x="28" y="9"/>
                  </a:cxn>
                  <a:cxn ang="0">
                    <a:pos x="21" y="11"/>
                  </a:cxn>
                  <a:cxn ang="0">
                    <a:pos x="15" y="15"/>
                  </a:cxn>
                  <a:cxn ang="0">
                    <a:pos x="11" y="23"/>
                  </a:cxn>
                  <a:cxn ang="0">
                    <a:pos x="11" y="34"/>
                  </a:cxn>
                </a:cxnLst>
                <a:rect l="0" t="0" r="r" b="b"/>
                <a:pathLst>
                  <a:path w="57" h="88">
                    <a:moveTo>
                      <a:pt x="0" y="88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1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4" y="4"/>
                    </a:lnTo>
                    <a:lnTo>
                      <a:pt x="49" y="9"/>
                    </a:lnTo>
                    <a:lnTo>
                      <a:pt x="53" y="17"/>
                    </a:lnTo>
                    <a:lnTo>
                      <a:pt x="55" y="23"/>
                    </a:lnTo>
                    <a:lnTo>
                      <a:pt x="57" y="34"/>
                    </a:lnTo>
                    <a:lnTo>
                      <a:pt x="55" y="42"/>
                    </a:lnTo>
                    <a:lnTo>
                      <a:pt x="53" y="50"/>
                    </a:lnTo>
                    <a:lnTo>
                      <a:pt x="49" y="57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28" y="67"/>
                    </a:lnTo>
                    <a:lnTo>
                      <a:pt x="23" y="65"/>
                    </a:lnTo>
                    <a:lnTo>
                      <a:pt x="19" y="65"/>
                    </a:lnTo>
                    <a:lnTo>
                      <a:pt x="15" y="61"/>
                    </a:lnTo>
                    <a:lnTo>
                      <a:pt x="11" y="59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  <a:moveTo>
                      <a:pt x="11" y="34"/>
                    </a:moveTo>
                    <a:lnTo>
                      <a:pt x="11" y="44"/>
                    </a:lnTo>
                    <a:lnTo>
                      <a:pt x="15" y="52"/>
                    </a:lnTo>
                    <a:lnTo>
                      <a:pt x="21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0"/>
                    </a:lnTo>
                    <a:lnTo>
                      <a:pt x="44" y="44"/>
                    </a:lnTo>
                    <a:lnTo>
                      <a:pt x="44" y="34"/>
                    </a:lnTo>
                    <a:lnTo>
                      <a:pt x="44" y="21"/>
                    </a:lnTo>
                    <a:lnTo>
                      <a:pt x="40" y="15"/>
                    </a:lnTo>
                    <a:lnTo>
                      <a:pt x="34" y="11"/>
                    </a:lnTo>
                    <a:lnTo>
                      <a:pt x="28" y="9"/>
                    </a:lnTo>
                    <a:lnTo>
                      <a:pt x="21" y="11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" name="Freeform 236">
                <a:extLst>
                  <a:ext uri="{FF2B5EF4-FFF2-40B4-BE49-F238E27FC236}">
                    <a16:creationId xmlns:a16="http://schemas.microsoft.com/office/drawing/2014/main" id="{BCE00D66-E8E4-4CF3-A717-D21D58A8E4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08849" y="3456186"/>
                <a:ext cx="15875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0" y="25"/>
                  </a:cxn>
                  <a:cxn ang="0">
                    <a:pos x="10" y="88"/>
                  </a:cxn>
                  <a:cxn ang="0">
                    <a:pos x="0" y="88"/>
                  </a:cxn>
                </a:cxnLst>
                <a:rect l="0" t="0" r="r" b="b"/>
                <a:pathLst>
                  <a:path w="10" h="88">
                    <a:moveTo>
                      <a:pt x="0" y="1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0" y="25"/>
                    </a:lnTo>
                    <a:lnTo>
                      <a:pt x="1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" name="Freeform 237">
                <a:extLst>
                  <a:ext uri="{FF2B5EF4-FFF2-40B4-BE49-F238E27FC236}">
                    <a16:creationId xmlns:a16="http://schemas.microsoft.com/office/drawing/2014/main" id="{725284D3-A479-48B0-AF99-6A2C10AC4C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5362" y="3492699"/>
                <a:ext cx="96838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6" y="13"/>
                  </a:cxn>
                  <a:cxn ang="0">
                    <a:pos x="10" y="6"/>
                  </a:cxn>
                  <a:cxn ang="0">
                    <a:pos x="19" y="2"/>
                  </a:cxn>
                  <a:cxn ang="0">
                    <a:pos x="31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8" y="4"/>
                  </a:cxn>
                  <a:cxn ang="0">
                    <a:pos x="52" y="9"/>
                  </a:cxn>
                  <a:cxn ang="0">
                    <a:pos x="57" y="13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2"/>
                  </a:cxn>
                  <a:cxn ang="0">
                    <a:pos x="59" y="44"/>
                  </a:cxn>
                  <a:cxn ang="0">
                    <a:pos x="57" y="52"/>
                  </a:cxn>
                  <a:cxn ang="0">
                    <a:pos x="52" y="59"/>
                  </a:cxn>
                  <a:cxn ang="0">
                    <a:pos x="46" y="63"/>
                  </a:cxn>
                  <a:cxn ang="0">
                    <a:pos x="38" y="65"/>
                  </a:cxn>
                  <a:cxn ang="0">
                    <a:pos x="31" y="67"/>
                  </a:cxn>
                  <a:cxn ang="0">
                    <a:pos x="23" y="65"/>
                  </a:cxn>
                  <a:cxn ang="0">
                    <a:pos x="19" y="65"/>
                  </a:cxn>
                  <a:cxn ang="0">
                    <a:pos x="12" y="61"/>
                  </a:cxn>
                  <a:cxn ang="0">
                    <a:pos x="8" y="59"/>
                  </a:cxn>
                  <a:cxn ang="0">
                    <a:pos x="4" y="52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44"/>
                  </a:cxn>
                  <a:cxn ang="0">
                    <a:pos x="17" y="50"/>
                  </a:cxn>
                  <a:cxn ang="0">
                    <a:pos x="23" y="57"/>
                  </a:cxn>
                  <a:cxn ang="0">
                    <a:pos x="31" y="57"/>
                  </a:cxn>
                  <a:cxn ang="0">
                    <a:pos x="38" y="57"/>
                  </a:cxn>
                  <a:cxn ang="0">
                    <a:pos x="44" y="50"/>
                  </a:cxn>
                  <a:cxn ang="0">
                    <a:pos x="48" y="44"/>
                  </a:cxn>
                  <a:cxn ang="0">
                    <a:pos x="50" y="34"/>
                  </a:cxn>
                  <a:cxn ang="0">
                    <a:pos x="48" y="23"/>
                  </a:cxn>
                  <a:cxn ang="0">
                    <a:pos x="44" y="15"/>
                  </a:cxn>
                  <a:cxn ang="0">
                    <a:pos x="38" y="11"/>
                  </a:cxn>
                  <a:cxn ang="0">
                    <a:pos x="31" y="9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2" y="23"/>
                  </a:cxn>
                  <a:cxn ang="0">
                    <a:pos x="12" y="34"/>
                  </a:cxn>
                </a:cxnLst>
                <a:rect l="0" t="0" r="r" b="b"/>
                <a:pathLst>
                  <a:path w="61" h="67">
                    <a:moveTo>
                      <a:pt x="0" y="34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6" y="13"/>
                    </a:lnTo>
                    <a:lnTo>
                      <a:pt x="10" y="6"/>
                    </a:lnTo>
                    <a:lnTo>
                      <a:pt x="19" y="2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8" y="4"/>
                    </a:lnTo>
                    <a:lnTo>
                      <a:pt x="52" y="9"/>
                    </a:lnTo>
                    <a:lnTo>
                      <a:pt x="57" y="13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2"/>
                    </a:lnTo>
                    <a:lnTo>
                      <a:pt x="59" y="44"/>
                    </a:lnTo>
                    <a:lnTo>
                      <a:pt x="57" y="52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38" y="65"/>
                    </a:lnTo>
                    <a:lnTo>
                      <a:pt x="31" y="67"/>
                    </a:lnTo>
                    <a:lnTo>
                      <a:pt x="23" y="65"/>
                    </a:lnTo>
                    <a:lnTo>
                      <a:pt x="19" y="65"/>
                    </a:lnTo>
                    <a:lnTo>
                      <a:pt x="12" y="61"/>
                    </a:lnTo>
                    <a:lnTo>
                      <a:pt x="8" y="59"/>
                    </a:lnTo>
                    <a:lnTo>
                      <a:pt x="4" y="52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44"/>
                    </a:lnTo>
                    <a:lnTo>
                      <a:pt x="17" y="50"/>
                    </a:lnTo>
                    <a:lnTo>
                      <a:pt x="23" y="57"/>
                    </a:lnTo>
                    <a:lnTo>
                      <a:pt x="31" y="57"/>
                    </a:lnTo>
                    <a:lnTo>
                      <a:pt x="38" y="57"/>
                    </a:lnTo>
                    <a:lnTo>
                      <a:pt x="44" y="50"/>
                    </a:lnTo>
                    <a:lnTo>
                      <a:pt x="48" y="44"/>
                    </a:lnTo>
                    <a:lnTo>
                      <a:pt x="50" y="34"/>
                    </a:lnTo>
                    <a:lnTo>
                      <a:pt x="48" y="23"/>
                    </a:lnTo>
                    <a:lnTo>
                      <a:pt x="44" y="15"/>
                    </a:lnTo>
                    <a:lnTo>
                      <a:pt x="38" y="11"/>
                    </a:lnTo>
                    <a:lnTo>
                      <a:pt x="31" y="9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2" y="23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" name="Freeform 238">
                <a:extLst>
                  <a:ext uri="{FF2B5EF4-FFF2-40B4-BE49-F238E27FC236}">
                    <a16:creationId xmlns:a16="http://schemas.microsoft.com/office/drawing/2014/main" id="{CC9273E2-DB0E-43C3-BCD9-06034B9DF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49" y="3492699"/>
                <a:ext cx="84138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1"/>
                  </a:cxn>
                  <a:cxn ang="0">
                    <a:pos x="15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49" y="9"/>
                  </a:cxn>
                  <a:cxn ang="0">
                    <a:pos x="51" y="11"/>
                  </a:cxn>
                  <a:cxn ang="0">
                    <a:pos x="53" y="15"/>
                  </a:cxn>
                  <a:cxn ang="0">
                    <a:pos x="53" y="19"/>
                  </a:cxn>
                  <a:cxn ang="0">
                    <a:pos x="53" y="25"/>
                  </a:cxn>
                  <a:cxn ang="0">
                    <a:pos x="53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2" y="21"/>
                  </a:cxn>
                  <a:cxn ang="0">
                    <a:pos x="40" y="17"/>
                  </a:cxn>
                  <a:cxn ang="0">
                    <a:pos x="38" y="13"/>
                  </a:cxn>
                  <a:cxn ang="0">
                    <a:pos x="36" y="11"/>
                  </a:cxn>
                  <a:cxn ang="0">
                    <a:pos x="32" y="11"/>
                  </a:cxn>
                  <a:cxn ang="0">
                    <a:pos x="28" y="9"/>
                  </a:cxn>
                  <a:cxn ang="0">
                    <a:pos x="21" y="11"/>
                  </a:cxn>
                  <a:cxn ang="0">
                    <a:pos x="17" y="13"/>
                  </a:cxn>
                  <a:cxn ang="0">
                    <a:pos x="13" y="19"/>
                  </a:cxn>
                  <a:cxn ang="0">
                    <a:pos x="11" y="29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53" h="65">
                    <a:moveTo>
                      <a:pt x="0" y="65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1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49" y="9"/>
                    </a:lnTo>
                    <a:lnTo>
                      <a:pt x="51" y="11"/>
                    </a:lnTo>
                    <a:lnTo>
                      <a:pt x="53" y="15"/>
                    </a:lnTo>
                    <a:lnTo>
                      <a:pt x="53" y="19"/>
                    </a:lnTo>
                    <a:lnTo>
                      <a:pt x="53" y="25"/>
                    </a:lnTo>
                    <a:lnTo>
                      <a:pt x="53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2" y="21"/>
                    </a:lnTo>
                    <a:lnTo>
                      <a:pt x="40" y="17"/>
                    </a:lnTo>
                    <a:lnTo>
                      <a:pt x="38" y="13"/>
                    </a:lnTo>
                    <a:lnTo>
                      <a:pt x="36" y="11"/>
                    </a:lnTo>
                    <a:lnTo>
                      <a:pt x="32" y="11"/>
                    </a:lnTo>
                    <a:lnTo>
                      <a:pt x="28" y="9"/>
                    </a:lnTo>
                    <a:lnTo>
                      <a:pt x="21" y="11"/>
                    </a:lnTo>
                    <a:lnTo>
                      <a:pt x="17" y="13"/>
                    </a:lnTo>
                    <a:lnTo>
                      <a:pt x="13" y="19"/>
                    </a:lnTo>
                    <a:lnTo>
                      <a:pt x="11" y="29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" name="Freeform 239">
                <a:extLst>
                  <a:ext uri="{FF2B5EF4-FFF2-40B4-BE49-F238E27FC236}">
                    <a16:creationId xmlns:a16="http://schemas.microsoft.com/office/drawing/2014/main" id="{ED405ED5-8608-4CCE-90D8-C7CF0D65E4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4437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49" y="44"/>
                  </a:cxn>
                  <a:cxn ang="0">
                    <a:pos x="59" y="46"/>
                  </a:cxn>
                  <a:cxn ang="0">
                    <a:pos x="55" y="55"/>
                  </a:cxn>
                  <a:cxn ang="0">
                    <a:pos x="51" y="61"/>
                  </a:cxn>
                  <a:cxn ang="0">
                    <a:pos x="42" y="65"/>
                  </a:cxn>
                  <a:cxn ang="0">
                    <a:pos x="32" y="67"/>
                  </a:cxn>
                  <a:cxn ang="0">
                    <a:pos x="26" y="65"/>
                  </a:cxn>
                  <a:cxn ang="0">
                    <a:pos x="19" y="65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5" y="52"/>
                  </a:cxn>
                  <a:cxn ang="0">
                    <a:pos x="3" y="48"/>
                  </a:cxn>
                  <a:cxn ang="0">
                    <a:pos x="0" y="42"/>
                  </a:cxn>
                  <a:cxn ang="0">
                    <a:pos x="0" y="34"/>
                  </a:cxn>
                  <a:cxn ang="0">
                    <a:pos x="0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9" y="9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4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3" y="9"/>
                  </a:cxn>
                  <a:cxn ang="0">
                    <a:pos x="55" y="13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4"/>
                  </a:cxn>
                  <a:cxn ang="0">
                    <a:pos x="59" y="34"/>
                  </a:cxn>
                  <a:cxn ang="0">
                    <a:pos x="59" y="36"/>
                  </a:cxn>
                  <a:cxn ang="0">
                    <a:pos x="13" y="36"/>
                  </a:cxn>
                  <a:cxn ang="0">
                    <a:pos x="13" y="44"/>
                  </a:cxn>
                  <a:cxn ang="0">
                    <a:pos x="17" y="52"/>
                  </a:cxn>
                  <a:cxn ang="0">
                    <a:pos x="24" y="57"/>
                  </a:cxn>
                  <a:cxn ang="0">
                    <a:pos x="32" y="57"/>
                  </a:cxn>
                  <a:cxn ang="0">
                    <a:pos x="36" y="57"/>
                  </a:cxn>
                  <a:cxn ang="0">
                    <a:pos x="42" y="55"/>
                  </a:cxn>
                  <a:cxn ang="0">
                    <a:pos x="45" y="50"/>
                  </a:cxn>
                  <a:cxn ang="0">
                    <a:pos x="49" y="44"/>
                  </a:cxn>
                  <a:cxn ang="0">
                    <a:pos x="13" y="27"/>
                  </a:cxn>
                  <a:cxn ang="0">
                    <a:pos x="49" y="27"/>
                  </a:cxn>
                  <a:cxn ang="0">
                    <a:pos x="47" y="21"/>
                  </a:cxn>
                  <a:cxn ang="0">
                    <a:pos x="45" y="15"/>
                  </a:cxn>
                  <a:cxn ang="0">
                    <a:pos x="38" y="11"/>
                  </a:cxn>
                  <a:cxn ang="0">
                    <a:pos x="32" y="9"/>
                  </a:cxn>
                  <a:cxn ang="0">
                    <a:pos x="24" y="11"/>
                  </a:cxn>
                  <a:cxn ang="0">
                    <a:pos x="19" y="15"/>
                  </a:cxn>
                  <a:cxn ang="0">
                    <a:pos x="15" y="19"/>
                  </a:cxn>
                  <a:cxn ang="0">
                    <a:pos x="13" y="27"/>
                  </a:cxn>
                </a:cxnLst>
                <a:rect l="0" t="0" r="r" b="b"/>
                <a:pathLst>
                  <a:path w="59" h="67">
                    <a:moveTo>
                      <a:pt x="49" y="44"/>
                    </a:moveTo>
                    <a:lnTo>
                      <a:pt x="59" y="46"/>
                    </a:lnTo>
                    <a:lnTo>
                      <a:pt x="55" y="55"/>
                    </a:lnTo>
                    <a:lnTo>
                      <a:pt x="51" y="61"/>
                    </a:lnTo>
                    <a:lnTo>
                      <a:pt x="42" y="65"/>
                    </a:lnTo>
                    <a:lnTo>
                      <a:pt x="32" y="67"/>
                    </a:lnTo>
                    <a:lnTo>
                      <a:pt x="26" y="65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5" y="52"/>
                    </a:lnTo>
                    <a:lnTo>
                      <a:pt x="3" y="48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0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9" y="9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3" y="9"/>
                    </a:lnTo>
                    <a:lnTo>
                      <a:pt x="55" y="13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4"/>
                    </a:lnTo>
                    <a:lnTo>
                      <a:pt x="59" y="34"/>
                    </a:lnTo>
                    <a:lnTo>
                      <a:pt x="59" y="36"/>
                    </a:lnTo>
                    <a:lnTo>
                      <a:pt x="13" y="36"/>
                    </a:lnTo>
                    <a:lnTo>
                      <a:pt x="13" y="44"/>
                    </a:lnTo>
                    <a:lnTo>
                      <a:pt x="17" y="52"/>
                    </a:lnTo>
                    <a:lnTo>
                      <a:pt x="24" y="57"/>
                    </a:lnTo>
                    <a:lnTo>
                      <a:pt x="32" y="57"/>
                    </a:lnTo>
                    <a:lnTo>
                      <a:pt x="36" y="57"/>
                    </a:lnTo>
                    <a:lnTo>
                      <a:pt x="42" y="55"/>
                    </a:lnTo>
                    <a:lnTo>
                      <a:pt x="45" y="50"/>
                    </a:lnTo>
                    <a:lnTo>
                      <a:pt x="49" y="44"/>
                    </a:lnTo>
                    <a:close/>
                    <a:moveTo>
                      <a:pt x="13" y="27"/>
                    </a:moveTo>
                    <a:lnTo>
                      <a:pt x="49" y="27"/>
                    </a:lnTo>
                    <a:lnTo>
                      <a:pt x="47" y="21"/>
                    </a:lnTo>
                    <a:lnTo>
                      <a:pt x="45" y="15"/>
                    </a:lnTo>
                    <a:lnTo>
                      <a:pt x="38" y="11"/>
                    </a:lnTo>
                    <a:lnTo>
                      <a:pt x="32" y="9"/>
                    </a:lnTo>
                    <a:lnTo>
                      <a:pt x="24" y="11"/>
                    </a:lnTo>
                    <a:lnTo>
                      <a:pt x="19" y="15"/>
                    </a:lnTo>
                    <a:lnTo>
                      <a:pt x="15" y="19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" name="Freeform 240">
                <a:extLst>
                  <a:ext uri="{FF2B5EF4-FFF2-40B4-BE49-F238E27FC236}">
                    <a16:creationId xmlns:a16="http://schemas.microsoft.com/office/drawing/2014/main" id="{412CE91A-A01B-45DA-AAE6-CF11CFAA3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4774" y="3495874"/>
                <a:ext cx="93663" cy="10001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0" y="55"/>
                  </a:cxn>
                  <a:cxn ang="0">
                    <a:pos x="42" y="9"/>
                  </a:cxn>
                  <a:cxn ang="0">
                    <a:pos x="36" y="9"/>
                  </a:cxn>
                  <a:cxn ang="0">
                    <a:pos x="30" y="9"/>
                  </a:cxn>
                  <a:cxn ang="0">
                    <a:pos x="4" y="9"/>
                  </a:cxn>
                  <a:cxn ang="0">
                    <a:pos x="4" y="0"/>
                  </a:cxn>
                  <a:cxn ang="0">
                    <a:pos x="57" y="0"/>
                  </a:cxn>
                  <a:cxn ang="0">
                    <a:pos x="57" y="7"/>
                  </a:cxn>
                  <a:cxn ang="0">
                    <a:pos x="21" y="46"/>
                  </a:cxn>
                  <a:cxn ang="0">
                    <a:pos x="15" y="55"/>
                  </a:cxn>
                  <a:cxn ang="0">
                    <a:pos x="21" y="55"/>
                  </a:cxn>
                  <a:cxn ang="0">
                    <a:pos x="28" y="53"/>
                  </a:cxn>
                  <a:cxn ang="0">
                    <a:pos x="59" y="53"/>
                  </a:cxn>
                  <a:cxn ang="0">
                    <a:pos x="59" y="63"/>
                  </a:cxn>
                  <a:cxn ang="0">
                    <a:pos x="0" y="63"/>
                  </a:cxn>
                </a:cxnLst>
                <a:rect l="0" t="0" r="r" b="b"/>
                <a:pathLst>
                  <a:path w="59" h="63">
                    <a:moveTo>
                      <a:pt x="0" y="63"/>
                    </a:moveTo>
                    <a:lnTo>
                      <a:pt x="0" y="55"/>
                    </a:lnTo>
                    <a:lnTo>
                      <a:pt x="42" y="9"/>
                    </a:lnTo>
                    <a:lnTo>
                      <a:pt x="36" y="9"/>
                    </a:lnTo>
                    <a:lnTo>
                      <a:pt x="30" y="9"/>
                    </a:lnTo>
                    <a:lnTo>
                      <a:pt x="4" y="9"/>
                    </a:lnTo>
                    <a:lnTo>
                      <a:pt x="4" y="0"/>
                    </a:lnTo>
                    <a:lnTo>
                      <a:pt x="57" y="0"/>
                    </a:lnTo>
                    <a:lnTo>
                      <a:pt x="57" y="7"/>
                    </a:lnTo>
                    <a:lnTo>
                      <a:pt x="21" y="46"/>
                    </a:lnTo>
                    <a:lnTo>
                      <a:pt x="15" y="55"/>
                    </a:lnTo>
                    <a:lnTo>
                      <a:pt x="21" y="55"/>
                    </a:lnTo>
                    <a:lnTo>
                      <a:pt x="28" y="53"/>
                    </a:lnTo>
                    <a:lnTo>
                      <a:pt x="59" y="53"/>
                    </a:lnTo>
                    <a:lnTo>
                      <a:pt x="59" y="63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" name="Freeform 241">
                <a:extLst>
                  <a:ext uri="{FF2B5EF4-FFF2-40B4-BE49-F238E27FC236}">
                    <a16:creationId xmlns:a16="http://schemas.microsoft.com/office/drawing/2014/main" id="{4E67FD71-FD3A-4E51-BEAD-363AC5BCC3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27962" y="3492699"/>
                <a:ext cx="96838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7" y="13"/>
                  </a:cxn>
                  <a:cxn ang="0">
                    <a:pos x="11" y="6"/>
                  </a:cxn>
                  <a:cxn ang="0">
                    <a:pos x="19" y="2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3" y="9"/>
                  </a:cxn>
                  <a:cxn ang="0">
                    <a:pos x="55" y="13"/>
                  </a:cxn>
                  <a:cxn ang="0">
                    <a:pos x="59" y="19"/>
                  </a:cxn>
                  <a:cxn ang="0">
                    <a:pos x="59" y="25"/>
                  </a:cxn>
                  <a:cxn ang="0">
                    <a:pos x="61" y="32"/>
                  </a:cxn>
                  <a:cxn ang="0">
                    <a:pos x="59" y="44"/>
                  </a:cxn>
                  <a:cxn ang="0">
                    <a:pos x="57" y="52"/>
                  </a:cxn>
                  <a:cxn ang="0">
                    <a:pos x="53" y="59"/>
                  </a:cxn>
                  <a:cxn ang="0">
                    <a:pos x="47" y="63"/>
                  </a:cxn>
                  <a:cxn ang="0">
                    <a:pos x="38" y="65"/>
                  </a:cxn>
                  <a:cxn ang="0">
                    <a:pos x="30" y="67"/>
                  </a:cxn>
                  <a:cxn ang="0">
                    <a:pos x="24" y="65"/>
                  </a:cxn>
                  <a:cxn ang="0">
                    <a:pos x="17" y="65"/>
                  </a:cxn>
                  <a:cxn ang="0">
                    <a:pos x="13" y="61"/>
                  </a:cxn>
                  <a:cxn ang="0">
                    <a:pos x="9" y="59"/>
                  </a:cxn>
                  <a:cxn ang="0">
                    <a:pos x="5" y="52"/>
                  </a:cxn>
                  <a:cxn ang="0">
                    <a:pos x="3" y="48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4" y="57"/>
                  </a:cxn>
                  <a:cxn ang="0">
                    <a:pos x="30" y="57"/>
                  </a:cxn>
                  <a:cxn ang="0">
                    <a:pos x="38" y="57"/>
                  </a:cxn>
                  <a:cxn ang="0">
                    <a:pos x="45" y="50"/>
                  </a:cxn>
                  <a:cxn ang="0">
                    <a:pos x="49" y="44"/>
                  </a:cxn>
                  <a:cxn ang="0">
                    <a:pos x="49" y="34"/>
                  </a:cxn>
                  <a:cxn ang="0">
                    <a:pos x="49" y="23"/>
                  </a:cxn>
                  <a:cxn ang="0">
                    <a:pos x="45" y="15"/>
                  </a:cxn>
                  <a:cxn ang="0">
                    <a:pos x="38" y="11"/>
                  </a:cxn>
                  <a:cxn ang="0">
                    <a:pos x="30" y="9"/>
                  </a:cxn>
                  <a:cxn ang="0">
                    <a:pos x="24" y="11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1" y="34"/>
                  </a:cxn>
                </a:cxnLst>
                <a:rect l="0" t="0" r="r" b="b"/>
                <a:pathLst>
                  <a:path w="61" h="67">
                    <a:moveTo>
                      <a:pt x="0" y="34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7" y="13"/>
                    </a:lnTo>
                    <a:lnTo>
                      <a:pt x="11" y="6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3" y="9"/>
                    </a:lnTo>
                    <a:lnTo>
                      <a:pt x="55" y="13"/>
                    </a:lnTo>
                    <a:lnTo>
                      <a:pt x="59" y="19"/>
                    </a:lnTo>
                    <a:lnTo>
                      <a:pt x="59" y="25"/>
                    </a:lnTo>
                    <a:lnTo>
                      <a:pt x="61" y="32"/>
                    </a:lnTo>
                    <a:lnTo>
                      <a:pt x="59" y="44"/>
                    </a:lnTo>
                    <a:lnTo>
                      <a:pt x="57" y="52"/>
                    </a:lnTo>
                    <a:lnTo>
                      <a:pt x="53" y="59"/>
                    </a:lnTo>
                    <a:lnTo>
                      <a:pt x="47" y="63"/>
                    </a:lnTo>
                    <a:lnTo>
                      <a:pt x="38" y="65"/>
                    </a:lnTo>
                    <a:lnTo>
                      <a:pt x="30" y="67"/>
                    </a:lnTo>
                    <a:lnTo>
                      <a:pt x="24" y="65"/>
                    </a:lnTo>
                    <a:lnTo>
                      <a:pt x="17" y="65"/>
                    </a:lnTo>
                    <a:lnTo>
                      <a:pt x="13" y="61"/>
                    </a:lnTo>
                    <a:lnTo>
                      <a:pt x="9" y="59"/>
                    </a:lnTo>
                    <a:lnTo>
                      <a:pt x="5" y="52"/>
                    </a:lnTo>
                    <a:lnTo>
                      <a:pt x="3" y="48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8" y="57"/>
                    </a:lnTo>
                    <a:lnTo>
                      <a:pt x="45" y="50"/>
                    </a:lnTo>
                    <a:lnTo>
                      <a:pt x="49" y="44"/>
                    </a:lnTo>
                    <a:lnTo>
                      <a:pt x="49" y="34"/>
                    </a:lnTo>
                    <a:lnTo>
                      <a:pt x="49" y="23"/>
                    </a:lnTo>
                    <a:lnTo>
                      <a:pt x="45" y="15"/>
                    </a:lnTo>
                    <a:lnTo>
                      <a:pt x="38" y="11"/>
                    </a:lnTo>
                    <a:lnTo>
                      <a:pt x="30" y="9"/>
                    </a:lnTo>
                    <a:lnTo>
                      <a:pt x="24" y="11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" name="Freeform 242">
                <a:extLst>
                  <a:ext uri="{FF2B5EF4-FFF2-40B4-BE49-F238E27FC236}">
                    <a16:creationId xmlns:a16="http://schemas.microsoft.com/office/drawing/2014/main" id="{C3E16824-2CDC-4108-ABCB-E3126550E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5437" y="349269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1"/>
                  </a:cxn>
                  <a:cxn ang="0">
                    <a:pos x="13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8" y="9"/>
                  </a:cxn>
                  <a:cxn ang="0">
                    <a:pos x="50" y="11"/>
                  </a:cxn>
                  <a:cxn ang="0">
                    <a:pos x="50" y="15"/>
                  </a:cxn>
                  <a:cxn ang="0">
                    <a:pos x="52" y="19"/>
                  </a:cxn>
                  <a:cxn ang="0">
                    <a:pos x="52" y="25"/>
                  </a:cxn>
                  <a:cxn ang="0">
                    <a:pos x="52" y="65"/>
                  </a:cxn>
                  <a:cxn ang="0">
                    <a:pos x="40" y="65"/>
                  </a:cxn>
                  <a:cxn ang="0">
                    <a:pos x="40" y="25"/>
                  </a:cxn>
                  <a:cxn ang="0">
                    <a:pos x="40" y="21"/>
                  </a:cxn>
                  <a:cxn ang="0">
                    <a:pos x="40" y="17"/>
                  </a:cxn>
                  <a:cxn ang="0">
                    <a:pos x="38" y="13"/>
                  </a:cxn>
                  <a:cxn ang="0">
                    <a:pos x="36" y="11"/>
                  </a:cxn>
                  <a:cxn ang="0">
                    <a:pos x="31" y="11"/>
                  </a:cxn>
                  <a:cxn ang="0">
                    <a:pos x="27" y="9"/>
                  </a:cxn>
                  <a:cxn ang="0">
                    <a:pos x="21" y="11"/>
                  </a:cxn>
                  <a:cxn ang="0">
                    <a:pos x="15" y="13"/>
                  </a:cxn>
                  <a:cxn ang="0">
                    <a:pos x="10" y="19"/>
                  </a:cxn>
                  <a:cxn ang="0">
                    <a:pos x="10" y="29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1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8" y="9"/>
                    </a:lnTo>
                    <a:lnTo>
                      <a:pt x="50" y="11"/>
                    </a:lnTo>
                    <a:lnTo>
                      <a:pt x="50" y="15"/>
                    </a:lnTo>
                    <a:lnTo>
                      <a:pt x="52" y="19"/>
                    </a:lnTo>
                    <a:lnTo>
                      <a:pt x="52" y="25"/>
                    </a:lnTo>
                    <a:lnTo>
                      <a:pt x="52" y="65"/>
                    </a:lnTo>
                    <a:lnTo>
                      <a:pt x="40" y="65"/>
                    </a:lnTo>
                    <a:lnTo>
                      <a:pt x="40" y="25"/>
                    </a:lnTo>
                    <a:lnTo>
                      <a:pt x="40" y="21"/>
                    </a:lnTo>
                    <a:lnTo>
                      <a:pt x="40" y="17"/>
                    </a:lnTo>
                    <a:lnTo>
                      <a:pt x="38" y="13"/>
                    </a:lnTo>
                    <a:lnTo>
                      <a:pt x="36" y="11"/>
                    </a:lnTo>
                    <a:lnTo>
                      <a:pt x="31" y="11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5" y="13"/>
                    </a:lnTo>
                    <a:lnTo>
                      <a:pt x="10" y="19"/>
                    </a:lnTo>
                    <a:lnTo>
                      <a:pt x="10" y="29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" name="Freeform 243">
                <a:extLst>
                  <a:ext uri="{FF2B5EF4-FFF2-40B4-BE49-F238E27FC236}">
                    <a16:creationId xmlns:a16="http://schemas.microsoft.com/office/drawing/2014/main" id="{02582405-4A14-4FAB-A74D-3E97E2A721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48624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7" y="65"/>
                  </a:cxn>
                  <a:cxn ang="0">
                    <a:pos x="13" y="65"/>
                  </a:cxn>
                  <a:cxn ang="0">
                    <a:pos x="2" y="55"/>
                  </a:cxn>
                  <a:cxn ang="0">
                    <a:pos x="0" y="44"/>
                  </a:cxn>
                  <a:cxn ang="0">
                    <a:pos x="4" y="36"/>
                  </a:cxn>
                  <a:cxn ang="0">
                    <a:pos x="11" y="32"/>
                  </a:cxn>
                  <a:cxn ang="0">
                    <a:pos x="19" y="29"/>
                  </a:cxn>
                  <a:cxn ang="0">
                    <a:pos x="36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6" y="11"/>
                  </a:cxn>
                  <a:cxn ang="0">
                    <a:pos x="23" y="11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6" y="9"/>
                  </a:cxn>
                  <a:cxn ang="0">
                    <a:pos x="17" y="2"/>
                  </a:cxn>
                  <a:cxn ang="0">
                    <a:pos x="32" y="0"/>
                  </a:cxn>
                  <a:cxn ang="0">
                    <a:pos x="44" y="2"/>
                  </a:cxn>
                  <a:cxn ang="0">
                    <a:pos x="53" y="6"/>
                  </a:cxn>
                  <a:cxn ang="0">
                    <a:pos x="55" y="15"/>
                  </a:cxn>
                  <a:cxn ang="0">
                    <a:pos x="55" y="23"/>
                  </a:cxn>
                  <a:cxn ang="0">
                    <a:pos x="57" y="50"/>
                  </a:cxn>
                  <a:cxn ang="0">
                    <a:pos x="57" y="61"/>
                  </a:cxn>
                  <a:cxn ang="0">
                    <a:pos x="48" y="65"/>
                  </a:cxn>
                  <a:cxn ang="0">
                    <a:pos x="46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3" y="46"/>
                  </a:cxn>
                  <a:cxn ang="0">
                    <a:pos x="13" y="52"/>
                  </a:cxn>
                  <a:cxn ang="0">
                    <a:pos x="19" y="57"/>
                  </a:cxn>
                  <a:cxn ang="0">
                    <a:pos x="30" y="57"/>
                  </a:cxn>
                  <a:cxn ang="0">
                    <a:pos x="40" y="52"/>
                  </a:cxn>
                  <a:cxn ang="0">
                    <a:pos x="44" y="44"/>
                  </a:cxn>
                  <a:cxn ang="0">
                    <a:pos x="44" y="34"/>
                  </a:cxn>
                </a:cxnLst>
                <a:rect l="0" t="0" r="r" b="b"/>
                <a:pathLst>
                  <a:path w="59" h="67">
                    <a:moveTo>
                      <a:pt x="46" y="57"/>
                    </a:moveTo>
                    <a:lnTo>
                      <a:pt x="40" y="61"/>
                    </a:lnTo>
                    <a:lnTo>
                      <a:pt x="34" y="65"/>
                    </a:lnTo>
                    <a:lnTo>
                      <a:pt x="27" y="65"/>
                    </a:lnTo>
                    <a:lnTo>
                      <a:pt x="21" y="67"/>
                    </a:lnTo>
                    <a:lnTo>
                      <a:pt x="13" y="65"/>
                    </a:lnTo>
                    <a:lnTo>
                      <a:pt x="6" y="61"/>
                    </a:lnTo>
                    <a:lnTo>
                      <a:pt x="2" y="55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9" y="34"/>
                    </a:lnTo>
                    <a:lnTo>
                      <a:pt x="11" y="32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5" y="27"/>
                    </a:lnTo>
                    <a:lnTo>
                      <a:pt x="36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6" y="11"/>
                    </a:lnTo>
                    <a:lnTo>
                      <a:pt x="30" y="9"/>
                    </a:lnTo>
                    <a:lnTo>
                      <a:pt x="23" y="11"/>
                    </a:lnTo>
                    <a:lnTo>
                      <a:pt x="17" y="11"/>
                    </a:lnTo>
                    <a:lnTo>
                      <a:pt x="15" y="15"/>
                    </a:lnTo>
                    <a:lnTo>
                      <a:pt x="13" y="21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11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5" y="11"/>
                    </a:lnTo>
                    <a:lnTo>
                      <a:pt x="55" y="15"/>
                    </a:lnTo>
                    <a:lnTo>
                      <a:pt x="55" y="17"/>
                    </a:lnTo>
                    <a:lnTo>
                      <a:pt x="55" y="23"/>
                    </a:lnTo>
                    <a:lnTo>
                      <a:pt x="55" y="38"/>
                    </a:lnTo>
                    <a:lnTo>
                      <a:pt x="57" y="50"/>
                    </a:lnTo>
                    <a:lnTo>
                      <a:pt x="57" y="57"/>
                    </a:lnTo>
                    <a:lnTo>
                      <a:pt x="57" y="61"/>
                    </a:lnTo>
                    <a:lnTo>
                      <a:pt x="59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7"/>
                    </a:lnTo>
                    <a:close/>
                    <a:moveTo>
                      <a:pt x="44" y="34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3" y="42"/>
                    </a:lnTo>
                    <a:lnTo>
                      <a:pt x="13" y="46"/>
                    </a:lnTo>
                    <a:lnTo>
                      <a:pt x="11" y="48"/>
                    </a:lnTo>
                    <a:lnTo>
                      <a:pt x="13" y="52"/>
                    </a:lnTo>
                    <a:lnTo>
                      <a:pt x="15" y="55"/>
                    </a:lnTo>
                    <a:lnTo>
                      <a:pt x="19" y="57"/>
                    </a:lnTo>
                    <a:lnTo>
                      <a:pt x="25" y="59"/>
                    </a:lnTo>
                    <a:lnTo>
                      <a:pt x="30" y="57"/>
                    </a:lnTo>
                    <a:lnTo>
                      <a:pt x="36" y="55"/>
                    </a:lnTo>
                    <a:lnTo>
                      <a:pt x="40" y="52"/>
                    </a:lnTo>
                    <a:lnTo>
                      <a:pt x="42" y="48"/>
                    </a:lnTo>
                    <a:lnTo>
                      <a:pt x="44" y="44"/>
                    </a:lnTo>
                    <a:lnTo>
                      <a:pt x="44" y="38"/>
                    </a:lnTo>
                    <a:lnTo>
                      <a:pt x="44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" name="Freeform 244">
                <a:extLst>
                  <a:ext uri="{FF2B5EF4-FFF2-40B4-BE49-F238E27FC236}">
                    <a16:creationId xmlns:a16="http://schemas.microsoft.com/office/drawing/2014/main" id="{2154E0E1-FD17-4FD5-9DDB-D74DE9682C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18487" y="3492699"/>
                <a:ext cx="90488" cy="13970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1"/>
                  </a:cxn>
                  <a:cxn ang="0">
                    <a:pos x="13" y="6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4"/>
                  </a:cxn>
                  <a:cxn ang="0">
                    <a:pos x="49" y="9"/>
                  </a:cxn>
                  <a:cxn ang="0">
                    <a:pos x="53" y="17"/>
                  </a:cxn>
                  <a:cxn ang="0">
                    <a:pos x="55" y="23"/>
                  </a:cxn>
                  <a:cxn ang="0">
                    <a:pos x="57" y="34"/>
                  </a:cxn>
                  <a:cxn ang="0">
                    <a:pos x="55" y="42"/>
                  </a:cxn>
                  <a:cxn ang="0">
                    <a:pos x="53" y="50"/>
                  </a:cxn>
                  <a:cxn ang="0">
                    <a:pos x="49" y="57"/>
                  </a:cxn>
                  <a:cxn ang="0">
                    <a:pos x="42" y="63"/>
                  </a:cxn>
                  <a:cxn ang="0">
                    <a:pos x="36" y="65"/>
                  </a:cxn>
                  <a:cxn ang="0">
                    <a:pos x="28" y="67"/>
                  </a:cxn>
                  <a:cxn ang="0">
                    <a:pos x="23" y="65"/>
                  </a:cxn>
                  <a:cxn ang="0">
                    <a:pos x="19" y="65"/>
                  </a:cxn>
                  <a:cxn ang="0">
                    <a:pos x="15" y="61"/>
                  </a:cxn>
                  <a:cxn ang="0">
                    <a:pos x="11" y="59"/>
                  </a:cxn>
                  <a:cxn ang="0">
                    <a:pos x="11" y="88"/>
                  </a:cxn>
                  <a:cxn ang="0">
                    <a:pos x="0" y="88"/>
                  </a:cxn>
                  <a:cxn ang="0">
                    <a:pos x="11" y="34"/>
                  </a:cxn>
                  <a:cxn ang="0">
                    <a:pos x="11" y="44"/>
                  </a:cxn>
                  <a:cxn ang="0">
                    <a:pos x="15" y="52"/>
                  </a:cxn>
                  <a:cxn ang="0">
                    <a:pos x="21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0"/>
                  </a:cxn>
                  <a:cxn ang="0">
                    <a:pos x="44" y="44"/>
                  </a:cxn>
                  <a:cxn ang="0">
                    <a:pos x="44" y="34"/>
                  </a:cxn>
                  <a:cxn ang="0">
                    <a:pos x="44" y="21"/>
                  </a:cxn>
                  <a:cxn ang="0">
                    <a:pos x="40" y="15"/>
                  </a:cxn>
                  <a:cxn ang="0">
                    <a:pos x="34" y="11"/>
                  </a:cxn>
                  <a:cxn ang="0">
                    <a:pos x="28" y="9"/>
                  </a:cxn>
                  <a:cxn ang="0">
                    <a:pos x="21" y="11"/>
                  </a:cxn>
                  <a:cxn ang="0">
                    <a:pos x="15" y="15"/>
                  </a:cxn>
                  <a:cxn ang="0">
                    <a:pos x="11" y="23"/>
                  </a:cxn>
                  <a:cxn ang="0">
                    <a:pos x="11" y="34"/>
                  </a:cxn>
                </a:cxnLst>
                <a:rect l="0" t="0" r="r" b="b"/>
                <a:pathLst>
                  <a:path w="57" h="88">
                    <a:moveTo>
                      <a:pt x="0" y="88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1"/>
                    </a:lnTo>
                    <a:lnTo>
                      <a:pt x="13" y="6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4"/>
                    </a:lnTo>
                    <a:lnTo>
                      <a:pt x="49" y="9"/>
                    </a:lnTo>
                    <a:lnTo>
                      <a:pt x="53" y="17"/>
                    </a:lnTo>
                    <a:lnTo>
                      <a:pt x="55" y="23"/>
                    </a:lnTo>
                    <a:lnTo>
                      <a:pt x="57" y="34"/>
                    </a:lnTo>
                    <a:lnTo>
                      <a:pt x="55" y="42"/>
                    </a:lnTo>
                    <a:lnTo>
                      <a:pt x="53" y="50"/>
                    </a:lnTo>
                    <a:lnTo>
                      <a:pt x="49" y="57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28" y="67"/>
                    </a:lnTo>
                    <a:lnTo>
                      <a:pt x="23" y="65"/>
                    </a:lnTo>
                    <a:lnTo>
                      <a:pt x="19" y="65"/>
                    </a:lnTo>
                    <a:lnTo>
                      <a:pt x="15" y="61"/>
                    </a:lnTo>
                    <a:lnTo>
                      <a:pt x="11" y="59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  <a:moveTo>
                      <a:pt x="11" y="34"/>
                    </a:moveTo>
                    <a:lnTo>
                      <a:pt x="11" y="44"/>
                    </a:lnTo>
                    <a:lnTo>
                      <a:pt x="15" y="52"/>
                    </a:lnTo>
                    <a:lnTo>
                      <a:pt x="21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0"/>
                    </a:lnTo>
                    <a:lnTo>
                      <a:pt x="44" y="44"/>
                    </a:lnTo>
                    <a:lnTo>
                      <a:pt x="44" y="34"/>
                    </a:lnTo>
                    <a:lnTo>
                      <a:pt x="44" y="21"/>
                    </a:lnTo>
                    <a:lnTo>
                      <a:pt x="40" y="15"/>
                    </a:lnTo>
                    <a:lnTo>
                      <a:pt x="34" y="11"/>
                    </a:lnTo>
                    <a:lnTo>
                      <a:pt x="28" y="9"/>
                    </a:lnTo>
                    <a:lnTo>
                      <a:pt x="21" y="11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" name="Freeform 245">
                <a:extLst>
                  <a:ext uri="{FF2B5EF4-FFF2-40B4-BE49-F238E27FC236}">
                    <a16:creationId xmlns:a16="http://schemas.microsoft.com/office/drawing/2014/main" id="{26F26FA4-9CE8-43DE-8688-7E82A83DC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9612" y="3492699"/>
                <a:ext cx="52388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1"/>
                  </a:cxn>
                  <a:cxn ang="0">
                    <a:pos x="12" y="6"/>
                  </a:cxn>
                  <a:cxn ang="0">
                    <a:pos x="16" y="2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3" y="4"/>
                  </a:cxn>
                  <a:cxn ang="0">
                    <a:pos x="31" y="13"/>
                  </a:cxn>
                  <a:cxn ang="0">
                    <a:pos x="27" y="13"/>
                  </a:cxn>
                  <a:cxn ang="0">
                    <a:pos x="23" y="11"/>
                  </a:cxn>
                  <a:cxn ang="0">
                    <a:pos x="18" y="13"/>
                  </a:cxn>
                  <a:cxn ang="0">
                    <a:pos x="16" y="13"/>
                  </a:cxn>
                  <a:cxn ang="0">
                    <a:pos x="14" y="15"/>
                  </a:cxn>
                  <a:cxn ang="0">
                    <a:pos x="12" y="19"/>
                  </a:cxn>
                  <a:cxn ang="0">
                    <a:pos x="10" y="25"/>
                  </a:cxn>
                  <a:cxn ang="0">
                    <a:pos x="10" y="32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33" h="65">
                    <a:moveTo>
                      <a:pt x="0" y="65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1"/>
                    </a:lnTo>
                    <a:lnTo>
                      <a:pt x="12" y="6"/>
                    </a:lnTo>
                    <a:lnTo>
                      <a:pt x="16" y="2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3" y="4"/>
                    </a:lnTo>
                    <a:lnTo>
                      <a:pt x="31" y="13"/>
                    </a:lnTo>
                    <a:lnTo>
                      <a:pt x="27" y="13"/>
                    </a:lnTo>
                    <a:lnTo>
                      <a:pt x="23" y="11"/>
                    </a:lnTo>
                    <a:lnTo>
                      <a:pt x="18" y="13"/>
                    </a:lnTo>
                    <a:lnTo>
                      <a:pt x="16" y="13"/>
                    </a:lnTo>
                    <a:lnTo>
                      <a:pt x="14" y="15"/>
                    </a:lnTo>
                    <a:lnTo>
                      <a:pt x="12" y="19"/>
                    </a:lnTo>
                    <a:lnTo>
                      <a:pt x="10" y="25"/>
                    </a:lnTo>
                    <a:lnTo>
                      <a:pt x="10" y="32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" name="Freeform 246">
                <a:extLst>
                  <a:ext uri="{FF2B5EF4-FFF2-40B4-BE49-F238E27FC236}">
                    <a16:creationId xmlns:a16="http://schemas.microsoft.com/office/drawing/2014/main" id="{16F2E088-721B-42F6-A7EC-4CC0C20100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88349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5" y="13"/>
                  </a:cxn>
                  <a:cxn ang="0">
                    <a:pos x="9" y="6"/>
                  </a:cxn>
                  <a:cxn ang="0">
                    <a:pos x="19" y="2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1" y="9"/>
                  </a:cxn>
                  <a:cxn ang="0">
                    <a:pos x="55" y="13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2"/>
                  </a:cxn>
                  <a:cxn ang="0">
                    <a:pos x="59" y="44"/>
                  </a:cxn>
                  <a:cxn ang="0">
                    <a:pos x="57" y="52"/>
                  </a:cxn>
                  <a:cxn ang="0">
                    <a:pos x="51" y="59"/>
                  </a:cxn>
                  <a:cxn ang="0">
                    <a:pos x="45" y="63"/>
                  </a:cxn>
                  <a:cxn ang="0">
                    <a:pos x="38" y="65"/>
                  </a:cxn>
                  <a:cxn ang="0">
                    <a:pos x="30" y="67"/>
                  </a:cxn>
                  <a:cxn ang="0">
                    <a:pos x="24" y="65"/>
                  </a:cxn>
                  <a:cxn ang="0">
                    <a:pos x="17" y="65"/>
                  </a:cxn>
                  <a:cxn ang="0">
                    <a:pos x="13" y="61"/>
                  </a:cxn>
                  <a:cxn ang="0">
                    <a:pos x="9" y="59"/>
                  </a:cxn>
                  <a:cxn ang="0">
                    <a:pos x="5" y="52"/>
                  </a:cxn>
                  <a:cxn ang="0">
                    <a:pos x="3" y="48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3" y="44"/>
                  </a:cxn>
                  <a:cxn ang="0">
                    <a:pos x="15" y="50"/>
                  </a:cxn>
                  <a:cxn ang="0">
                    <a:pos x="21" y="57"/>
                  </a:cxn>
                  <a:cxn ang="0">
                    <a:pos x="30" y="57"/>
                  </a:cxn>
                  <a:cxn ang="0">
                    <a:pos x="38" y="57"/>
                  </a:cxn>
                  <a:cxn ang="0">
                    <a:pos x="42" y="50"/>
                  </a:cxn>
                  <a:cxn ang="0">
                    <a:pos x="47" y="44"/>
                  </a:cxn>
                  <a:cxn ang="0">
                    <a:pos x="49" y="34"/>
                  </a:cxn>
                  <a:cxn ang="0">
                    <a:pos x="47" y="23"/>
                  </a:cxn>
                  <a:cxn ang="0">
                    <a:pos x="42" y="15"/>
                  </a:cxn>
                  <a:cxn ang="0">
                    <a:pos x="36" y="11"/>
                  </a:cxn>
                  <a:cxn ang="0">
                    <a:pos x="30" y="9"/>
                  </a:cxn>
                  <a:cxn ang="0">
                    <a:pos x="21" y="11"/>
                  </a:cxn>
                  <a:cxn ang="0">
                    <a:pos x="15" y="15"/>
                  </a:cxn>
                  <a:cxn ang="0">
                    <a:pos x="13" y="23"/>
                  </a:cxn>
                  <a:cxn ang="0">
                    <a:pos x="11" y="34"/>
                  </a:cxn>
                </a:cxnLst>
                <a:rect l="0" t="0" r="r" b="b"/>
                <a:pathLst>
                  <a:path w="59" h="67">
                    <a:moveTo>
                      <a:pt x="0" y="34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5" y="13"/>
                    </a:lnTo>
                    <a:lnTo>
                      <a:pt x="9" y="6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1" y="9"/>
                    </a:lnTo>
                    <a:lnTo>
                      <a:pt x="55" y="13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2"/>
                    </a:lnTo>
                    <a:lnTo>
                      <a:pt x="59" y="44"/>
                    </a:lnTo>
                    <a:lnTo>
                      <a:pt x="57" y="52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8" y="65"/>
                    </a:lnTo>
                    <a:lnTo>
                      <a:pt x="30" y="67"/>
                    </a:lnTo>
                    <a:lnTo>
                      <a:pt x="24" y="65"/>
                    </a:lnTo>
                    <a:lnTo>
                      <a:pt x="17" y="65"/>
                    </a:lnTo>
                    <a:lnTo>
                      <a:pt x="13" y="61"/>
                    </a:lnTo>
                    <a:lnTo>
                      <a:pt x="9" y="59"/>
                    </a:lnTo>
                    <a:lnTo>
                      <a:pt x="5" y="52"/>
                    </a:lnTo>
                    <a:lnTo>
                      <a:pt x="3" y="48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3" y="44"/>
                    </a:lnTo>
                    <a:lnTo>
                      <a:pt x="15" y="50"/>
                    </a:lnTo>
                    <a:lnTo>
                      <a:pt x="21" y="57"/>
                    </a:lnTo>
                    <a:lnTo>
                      <a:pt x="30" y="57"/>
                    </a:lnTo>
                    <a:lnTo>
                      <a:pt x="38" y="57"/>
                    </a:lnTo>
                    <a:lnTo>
                      <a:pt x="42" y="50"/>
                    </a:lnTo>
                    <a:lnTo>
                      <a:pt x="47" y="44"/>
                    </a:lnTo>
                    <a:lnTo>
                      <a:pt x="49" y="34"/>
                    </a:lnTo>
                    <a:lnTo>
                      <a:pt x="47" y="23"/>
                    </a:lnTo>
                    <a:lnTo>
                      <a:pt x="42" y="15"/>
                    </a:lnTo>
                    <a:lnTo>
                      <a:pt x="36" y="11"/>
                    </a:lnTo>
                    <a:lnTo>
                      <a:pt x="30" y="9"/>
                    </a:lnTo>
                    <a:lnTo>
                      <a:pt x="21" y="11"/>
                    </a:lnTo>
                    <a:lnTo>
                      <a:pt x="15" y="15"/>
                    </a:lnTo>
                    <a:lnTo>
                      <a:pt x="13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" name="Freeform 247">
                <a:extLst>
                  <a:ext uri="{FF2B5EF4-FFF2-40B4-BE49-F238E27FC236}">
                    <a16:creationId xmlns:a16="http://schemas.microsoft.com/office/drawing/2014/main" id="{090E7024-2B08-4A37-9AE6-4A73875BB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3124" y="3453011"/>
                <a:ext cx="58738" cy="142875"/>
              </a:xfrm>
              <a:custGeom>
                <a:avLst/>
                <a:gdLst/>
                <a:ahLst/>
                <a:cxnLst>
                  <a:cxn ang="0">
                    <a:pos x="10" y="90"/>
                  </a:cxn>
                  <a:cxn ang="0">
                    <a:pos x="10" y="36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10" y="27"/>
                  </a:cxn>
                  <a:cxn ang="0">
                    <a:pos x="10" y="19"/>
                  </a:cxn>
                  <a:cxn ang="0">
                    <a:pos x="10" y="15"/>
                  </a:cxn>
                  <a:cxn ang="0">
                    <a:pos x="10" y="11"/>
                  </a:cxn>
                  <a:cxn ang="0">
                    <a:pos x="12" y="6"/>
                  </a:cxn>
                  <a:cxn ang="0">
                    <a:pos x="16" y="4"/>
                  </a:cxn>
                  <a:cxn ang="0">
                    <a:pos x="21" y="2"/>
                  </a:cxn>
                  <a:cxn ang="0">
                    <a:pos x="27" y="0"/>
                  </a:cxn>
                  <a:cxn ang="0">
                    <a:pos x="31" y="2"/>
                  </a:cxn>
                  <a:cxn ang="0">
                    <a:pos x="37" y="2"/>
                  </a:cxn>
                  <a:cxn ang="0">
                    <a:pos x="35" y="11"/>
                  </a:cxn>
                  <a:cxn ang="0">
                    <a:pos x="33" y="11"/>
                  </a:cxn>
                  <a:cxn ang="0">
                    <a:pos x="29" y="11"/>
                  </a:cxn>
                  <a:cxn ang="0">
                    <a:pos x="25" y="11"/>
                  </a:cxn>
                  <a:cxn ang="0">
                    <a:pos x="23" y="13"/>
                  </a:cxn>
                  <a:cxn ang="0">
                    <a:pos x="21" y="17"/>
                  </a:cxn>
                  <a:cxn ang="0">
                    <a:pos x="21" y="21"/>
                  </a:cxn>
                  <a:cxn ang="0">
                    <a:pos x="21" y="27"/>
                  </a:cxn>
                  <a:cxn ang="0">
                    <a:pos x="33" y="27"/>
                  </a:cxn>
                  <a:cxn ang="0">
                    <a:pos x="33" y="36"/>
                  </a:cxn>
                  <a:cxn ang="0">
                    <a:pos x="21" y="36"/>
                  </a:cxn>
                  <a:cxn ang="0">
                    <a:pos x="21" y="90"/>
                  </a:cxn>
                  <a:cxn ang="0">
                    <a:pos x="10" y="90"/>
                  </a:cxn>
                </a:cxnLst>
                <a:rect l="0" t="0" r="r" b="b"/>
                <a:pathLst>
                  <a:path w="37" h="90">
                    <a:moveTo>
                      <a:pt x="10" y="90"/>
                    </a:moveTo>
                    <a:lnTo>
                      <a:pt x="10" y="36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10" y="27"/>
                    </a:lnTo>
                    <a:lnTo>
                      <a:pt x="10" y="19"/>
                    </a:lnTo>
                    <a:lnTo>
                      <a:pt x="10" y="15"/>
                    </a:lnTo>
                    <a:lnTo>
                      <a:pt x="10" y="11"/>
                    </a:lnTo>
                    <a:lnTo>
                      <a:pt x="12" y="6"/>
                    </a:lnTo>
                    <a:lnTo>
                      <a:pt x="16" y="4"/>
                    </a:lnTo>
                    <a:lnTo>
                      <a:pt x="21" y="2"/>
                    </a:lnTo>
                    <a:lnTo>
                      <a:pt x="27" y="0"/>
                    </a:lnTo>
                    <a:lnTo>
                      <a:pt x="31" y="2"/>
                    </a:lnTo>
                    <a:lnTo>
                      <a:pt x="37" y="2"/>
                    </a:lnTo>
                    <a:lnTo>
                      <a:pt x="35" y="11"/>
                    </a:lnTo>
                    <a:lnTo>
                      <a:pt x="33" y="11"/>
                    </a:lnTo>
                    <a:lnTo>
                      <a:pt x="29" y="11"/>
                    </a:lnTo>
                    <a:lnTo>
                      <a:pt x="25" y="11"/>
                    </a:lnTo>
                    <a:lnTo>
                      <a:pt x="23" y="13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7"/>
                    </a:lnTo>
                    <a:lnTo>
                      <a:pt x="33" y="27"/>
                    </a:lnTo>
                    <a:lnTo>
                      <a:pt x="33" y="36"/>
                    </a:lnTo>
                    <a:lnTo>
                      <a:pt x="21" y="36"/>
                    </a:lnTo>
                    <a:lnTo>
                      <a:pt x="21" y="90"/>
                    </a:lnTo>
                    <a:lnTo>
                      <a:pt x="10" y="9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" name="Freeform 248">
                <a:extLst>
                  <a:ext uri="{FF2B5EF4-FFF2-40B4-BE49-F238E27FC236}">
                    <a16:creationId xmlns:a16="http://schemas.microsoft.com/office/drawing/2014/main" id="{9B2D1D6D-1B79-47AA-871D-C1A3BBB29E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1862" y="3492699"/>
                <a:ext cx="96838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7" y="13"/>
                  </a:cxn>
                  <a:cxn ang="0">
                    <a:pos x="11" y="6"/>
                  </a:cxn>
                  <a:cxn ang="0">
                    <a:pos x="19" y="2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3" y="9"/>
                  </a:cxn>
                  <a:cxn ang="0">
                    <a:pos x="55" y="13"/>
                  </a:cxn>
                  <a:cxn ang="0">
                    <a:pos x="59" y="19"/>
                  </a:cxn>
                  <a:cxn ang="0">
                    <a:pos x="59" y="25"/>
                  </a:cxn>
                  <a:cxn ang="0">
                    <a:pos x="61" y="32"/>
                  </a:cxn>
                  <a:cxn ang="0">
                    <a:pos x="59" y="44"/>
                  </a:cxn>
                  <a:cxn ang="0">
                    <a:pos x="57" y="52"/>
                  </a:cxn>
                  <a:cxn ang="0">
                    <a:pos x="53" y="59"/>
                  </a:cxn>
                  <a:cxn ang="0">
                    <a:pos x="47" y="63"/>
                  </a:cxn>
                  <a:cxn ang="0">
                    <a:pos x="38" y="65"/>
                  </a:cxn>
                  <a:cxn ang="0">
                    <a:pos x="30" y="67"/>
                  </a:cxn>
                  <a:cxn ang="0">
                    <a:pos x="23" y="65"/>
                  </a:cxn>
                  <a:cxn ang="0">
                    <a:pos x="17" y="65"/>
                  </a:cxn>
                  <a:cxn ang="0">
                    <a:pos x="13" y="61"/>
                  </a:cxn>
                  <a:cxn ang="0">
                    <a:pos x="9" y="59"/>
                  </a:cxn>
                  <a:cxn ang="0">
                    <a:pos x="5" y="52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3" y="57"/>
                  </a:cxn>
                  <a:cxn ang="0">
                    <a:pos x="30" y="57"/>
                  </a:cxn>
                  <a:cxn ang="0">
                    <a:pos x="38" y="57"/>
                  </a:cxn>
                  <a:cxn ang="0">
                    <a:pos x="44" y="50"/>
                  </a:cxn>
                  <a:cxn ang="0">
                    <a:pos x="49" y="44"/>
                  </a:cxn>
                  <a:cxn ang="0">
                    <a:pos x="49" y="34"/>
                  </a:cxn>
                  <a:cxn ang="0">
                    <a:pos x="49" y="23"/>
                  </a:cxn>
                  <a:cxn ang="0">
                    <a:pos x="44" y="15"/>
                  </a:cxn>
                  <a:cxn ang="0">
                    <a:pos x="38" y="11"/>
                  </a:cxn>
                  <a:cxn ang="0">
                    <a:pos x="30" y="9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1" y="34"/>
                  </a:cxn>
                </a:cxnLst>
                <a:rect l="0" t="0" r="r" b="b"/>
                <a:pathLst>
                  <a:path w="61" h="67">
                    <a:moveTo>
                      <a:pt x="0" y="34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7" y="13"/>
                    </a:lnTo>
                    <a:lnTo>
                      <a:pt x="11" y="6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3" y="9"/>
                    </a:lnTo>
                    <a:lnTo>
                      <a:pt x="55" y="13"/>
                    </a:lnTo>
                    <a:lnTo>
                      <a:pt x="59" y="19"/>
                    </a:lnTo>
                    <a:lnTo>
                      <a:pt x="59" y="25"/>
                    </a:lnTo>
                    <a:lnTo>
                      <a:pt x="61" y="32"/>
                    </a:lnTo>
                    <a:lnTo>
                      <a:pt x="59" y="44"/>
                    </a:lnTo>
                    <a:lnTo>
                      <a:pt x="57" y="52"/>
                    </a:lnTo>
                    <a:lnTo>
                      <a:pt x="53" y="59"/>
                    </a:lnTo>
                    <a:lnTo>
                      <a:pt x="47" y="63"/>
                    </a:lnTo>
                    <a:lnTo>
                      <a:pt x="38" y="65"/>
                    </a:lnTo>
                    <a:lnTo>
                      <a:pt x="30" y="67"/>
                    </a:lnTo>
                    <a:lnTo>
                      <a:pt x="23" y="65"/>
                    </a:lnTo>
                    <a:lnTo>
                      <a:pt x="17" y="65"/>
                    </a:lnTo>
                    <a:lnTo>
                      <a:pt x="13" y="61"/>
                    </a:lnTo>
                    <a:lnTo>
                      <a:pt x="9" y="59"/>
                    </a:lnTo>
                    <a:lnTo>
                      <a:pt x="5" y="52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3" y="57"/>
                    </a:lnTo>
                    <a:lnTo>
                      <a:pt x="30" y="57"/>
                    </a:lnTo>
                    <a:lnTo>
                      <a:pt x="38" y="57"/>
                    </a:lnTo>
                    <a:lnTo>
                      <a:pt x="44" y="50"/>
                    </a:lnTo>
                    <a:lnTo>
                      <a:pt x="49" y="44"/>
                    </a:lnTo>
                    <a:lnTo>
                      <a:pt x="49" y="34"/>
                    </a:lnTo>
                    <a:lnTo>
                      <a:pt x="49" y="23"/>
                    </a:lnTo>
                    <a:lnTo>
                      <a:pt x="44" y="15"/>
                    </a:lnTo>
                    <a:lnTo>
                      <a:pt x="38" y="11"/>
                    </a:lnTo>
                    <a:lnTo>
                      <a:pt x="30" y="9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" name="Freeform 249">
                <a:extLst>
                  <a:ext uri="{FF2B5EF4-FFF2-40B4-BE49-F238E27FC236}">
                    <a16:creationId xmlns:a16="http://schemas.microsoft.com/office/drawing/2014/main" id="{5CB82FA3-EB90-4928-97AE-8E25A76CE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9337" y="349269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1"/>
                  </a:cxn>
                  <a:cxn ang="0">
                    <a:pos x="13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8" y="9"/>
                  </a:cxn>
                  <a:cxn ang="0">
                    <a:pos x="50" y="11"/>
                  </a:cxn>
                  <a:cxn ang="0">
                    <a:pos x="50" y="15"/>
                  </a:cxn>
                  <a:cxn ang="0">
                    <a:pos x="52" y="19"/>
                  </a:cxn>
                  <a:cxn ang="0">
                    <a:pos x="52" y="25"/>
                  </a:cxn>
                  <a:cxn ang="0">
                    <a:pos x="52" y="65"/>
                  </a:cxn>
                  <a:cxn ang="0">
                    <a:pos x="40" y="65"/>
                  </a:cxn>
                  <a:cxn ang="0">
                    <a:pos x="40" y="25"/>
                  </a:cxn>
                  <a:cxn ang="0">
                    <a:pos x="40" y="21"/>
                  </a:cxn>
                  <a:cxn ang="0">
                    <a:pos x="40" y="17"/>
                  </a:cxn>
                  <a:cxn ang="0">
                    <a:pos x="38" y="13"/>
                  </a:cxn>
                  <a:cxn ang="0">
                    <a:pos x="36" y="11"/>
                  </a:cxn>
                  <a:cxn ang="0">
                    <a:pos x="31" y="11"/>
                  </a:cxn>
                  <a:cxn ang="0">
                    <a:pos x="27" y="9"/>
                  </a:cxn>
                  <a:cxn ang="0">
                    <a:pos x="21" y="11"/>
                  </a:cxn>
                  <a:cxn ang="0">
                    <a:pos x="15" y="13"/>
                  </a:cxn>
                  <a:cxn ang="0">
                    <a:pos x="13" y="19"/>
                  </a:cxn>
                  <a:cxn ang="0">
                    <a:pos x="10" y="29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1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8" y="9"/>
                    </a:lnTo>
                    <a:lnTo>
                      <a:pt x="50" y="11"/>
                    </a:lnTo>
                    <a:lnTo>
                      <a:pt x="50" y="15"/>
                    </a:lnTo>
                    <a:lnTo>
                      <a:pt x="52" y="19"/>
                    </a:lnTo>
                    <a:lnTo>
                      <a:pt x="52" y="25"/>
                    </a:lnTo>
                    <a:lnTo>
                      <a:pt x="52" y="65"/>
                    </a:lnTo>
                    <a:lnTo>
                      <a:pt x="40" y="65"/>
                    </a:lnTo>
                    <a:lnTo>
                      <a:pt x="40" y="25"/>
                    </a:lnTo>
                    <a:lnTo>
                      <a:pt x="40" y="21"/>
                    </a:lnTo>
                    <a:lnTo>
                      <a:pt x="40" y="17"/>
                    </a:lnTo>
                    <a:lnTo>
                      <a:pt x="38" y="13"/>
                    </a:lnTo>
                    <a:lnTo>
                      <a:pt x="36" y="11"/>
                    </a:lnTo>
                    <a:lnTo>
                      <a:pt x="31" y="11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5" y="13"/>
                    </a:lnTo>
                    <a:lnTo>
                      <a:pt x="13" y="19"/>
                    </a:lnTo>
                    <a:lnTo>
                      <a:pt x="10" y="29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" name="Freeform 250">
                <a:extLst>
                  <a:ext uri="{FF2B5EF4-FFF2-40B4-BE49-F238E27FC236}">
                    <a16:creationId xmlns:a16="http://schemas.microsoft.com/office/drawing/2014/main" id="{92AF66F0-1FA8-49B7-B44D-D84620B715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72524" y="3456186"/>
                <a:ext cx="87313" cy="142875"/>
              </a:xfrm>
              <a:custGeom>
                <a:avLst/>
                <a:gdLst/>
                <a:ahLst/>
                <a:cxnLst>
                  <a:cxn ang="0">
                    <a:pos x="46" y="88"/>
                  </a:cxn>
                  <a:cxn ang="0">
                    <a:pos x="46" y="80"/>
                  </a:cxn>
                  <a:cxn ang="0">
                    <a:pos x="42" y="84"/>
                  </a:cxn>
                  <a:cxn ang="0">
                    <a:pos x="38" y="86"/>
                  </a:cxn>
                  <a:cxn ang="0">
                    <a:pos x="34" y="88"/>
                  </a:cxn>
                  <a:cxn ang="0">
                    <a:pos x="27" y="90"/>
                  </a:cxn>
                  <a:cxn ang="0">
                    <a:pos x="19" y="88"/>
                  </a:cxn>
                  <a:cxn ang="0">
                    <a:pos x="13" y="86"/>
                  </a:cxn>
                  <a:cxn ang="0">
                    <a:pos x="6" y="80"/>
                  </a:cxn>
                  <a:cxn ang="0">
                    <a:pos x="2" y="73"/>
                  </a:cxn>
                  <a:cxn ang="0">
                    <a:pos x="0" y="65"/>
                  </a:cxn>
                  <a:cxn ang="0">
                    <a:pos x="0" y="57"/>
                  </a:cxn>
                  <a:cxn ang="0">
                    <a:pos x="0" y="46"/>
                  </a:cxn>
                  <a:cxn ang="0">
                    <a:pos x="2" y="40"/>
                  </a:cxn>
                  <a:cxn ang="0">
                    <a:pos x="6" y="32"/>
                  </a:cxn>
                  <a:cxn ang="0">
                    <a:pos x="13" y="27"/>
                  </a:cxn>
                  <a:cxn ang="0">
                    <a:pos x="19" y="23"/>
                  </a:cxn>
                  <a:cxn ang="0">
                    <a:pos x="27" y="23"/>
                  </a:cxn>
                  <a:cxn ang="0">
                    <a:pos x="32" y="23"/>
                  </a:cxn>
                  <a:cxn ang="0">
                    <a:pos x="38" y="25"/>
                  </a:cxn>
                  <a:cxn ang="0">
                    <a:pos x="42" y="27"/>
                  </a:cxn>
                  <a:cxn ang="0">
                    <a:pos x="44" y="32"/>
                  </a:cxn>
                  <a:cxn ang="0">
                    <a:pos x="44" y="0"/>
                  </a:cxn>
                  <a:cxn ang="0">
                    <a:pos x="55" y="0"/>
                  </a:cxn>
                  <a:cxn ang="0">
                    <a:pos x="55" y="88"/>
                  </a:cxn>
                  <a:cxn ang="0">
                    <a:pos x="46" y="88"/>
                  </a:cxn>
                  <a:cxn ang="0">
                    <a:pos x="11" y="57"/>
                  </a:cxn>
                  <a:cxn ang="0">
                    <a:pos x="13" y="67"/>
                  </a:cxn>
                  <a:cxn ang="0">
                    <a:pos x="17" y="73"/>
                  </a:cxn>
                  <a:cxn ang="0">
                    <a:pos x="21" y="80"/>
                  </a:cxn>
                  <a:cxn ang="0">
                    <a:pos x="27" y="80"/>
                  </a:cxn>
                  <a:cxn ang="0">
                    <a:pos x="36" y="80"/>
                  </a:cxn>
                  <a:cxn ang="0">
                    <a:pos x="40" y="75"/>
                  </a:cxn>
                  <a:cxn ang="0">
                    <a:pos x="44" y="67"/>
                  </a:cxn>
                  <a:cxn ang="0">
                    <a:pos x="46" y="57"/>
                  </a:cxn>
                  <a:cxn ang="0">
                    <a:pos x="44" y="46"/>
                  </a:cxn>
                  <a:cxn ang="0">
                    <a:pos x="40" y="38"/>
                  </a:cxn>
                  <a:cxn ang="0">
                    <a:pos x="34" y="34"/>
                  </a:cxn>
                  <a:cxn ang="0">
                    <a:pos x="27" y="32"/>
                  </a:cxn>
                  <a:cxn ang="0">
                    <a:pos x="21" y="34"/>
                  </a:cxn>
                  <a:cxn ang="0">
                    <a:pos x="15" y="38"/>
                  </a:cxn>
                  <a:cxn ang="0">
                    <a:pos x="13" y="46"/>
                  </a:cxn>
                  <a:cxn ang="0">
                    <a:pos x="11" y="57"/>
                  </a:cxn>
                </a:cxnLst>
                <a:rect l="0" t="0" r="r" b="b"/>
                <a:pathLst>
                  <a:path w="55" h="90">
                    <a:moveTo>
                      <a:pt x="46" y="88"/>
                    </a:moveTo>
                    <a:lnTo>
                      <a:pt x="46" y="80"/>
                    </a:lnTo>
                    <a:lnTo>
                      <a:pt x="42" y="84"/>
                    </a:lnTo>
                    <a:lnTo>
                      <a:pt x="38" y="86"/>
                    </a:lnTo>
                    <a:lnTo>
                      <a:pt x="34" y="88"/>
                    </a:lnTo>
                    <a:lnTo>
                      <a:pt x="27" y="90"/>
                    </a:lnTo>
                    <a:lnTo>
                      <a:pt x="19" y="88"/>
                    </a:lnTo>
                    <a:lnTo>
                      <a:pt x="13" y="86"/>
                    </a:lnTo>
                    <a:lnTo>
                      <a:pt x="6" y="80"/>
                    </a:lnTo>
                    <a:lnTo>
                      <a:pt x="2" y="73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0" y="46"/>
                    </a:lnTo>
                    <a:lnTo>
                      <a:pt x="2" y="40"/>
                    </a:lnTo>
                    <a:lnTo>
                      <a:pt x="6" y="32"/>
                    </a:lnTo>
                    <a:lnTo>
                      <a:pt x="13" y="27"/>
                    </a:lnTo>
                    <a:lnTo>
                      <a:pt x="19" y="23"/>
                    </a:lnTo>
                    <a:lnTo>
                      <a:pt x="27" y="23"/>
                    </a:lnTo>
                    <a:lnTo>
                      <a:pt x="32" y="23"/>
                    </a:lnTo>
                    <a:lnTo>
                      <a:pt x="38" y="25"/>
                    </a:lnTo>
                    <a:lnTo>
                      <a:pt x="42" y="27"/>
                    </a:lnTo>
                    <a:lnTo>
                      <a:pt x="44" y="32"/>
                    </a:lnTo>
                    <a:lnTo>
                      <a:pt x="44" y="0"/>
                    </a:lnTo>
                    <a:lnTo>
                      <a:pt x="55" y="0"/>
                    </a:lnTo>
                    <a:lnTo>
                      <a:pt x="55" y="88"/>
                    </a:lnTo>
                    <a:lnTo>
                      <a:pt x="46" y="88"/>
                    </a:lnTo>
                    <a:close/>
                    <a:moveTo>
                      <a:pt x="11" y="57"/>
                    </a:moveTo>
                    <a:lnTo>
                      <a:pt x="13" y="67"/>
                    </a:lnTo>
                    <a:lnTo>
                      <a:pt x="17" y="73"/>
                    </a:lnTo>
                    <a:lnTo>
                      <a:pt x="21" y="80"/>
                    </a:lnTo>
                    <a:lnTo>
                      <a:pt x="27" y="80"/>
                    </a:lnTo>
                    <a:lnTo>
                      <a:pt x="36" y="80"/>
                    </a:lnTo>
                    <a:lnTo>
                      <a:pt x="40" y="75"/>
                    </a:lnTo>
                    <a:lnTo>
                      <a:pt x="44" y="67"/>
                    </a:lnTo>
                    <a:lnTo>
                      <a:pt x="46" y="57"/>
                    </a:lnTo>
                    <a:lnTo>
                      <a:pt x="44" y="46"/>
                    </a:lnTo>
                    <a:lnTo>
                      <a:pt x="40" y="38"/>
                    </a:lnTo>
                    <a:lnTo>
                      <a:pt x="34" y="34"/>
                    </a:lnTo>
                    <a:lnTo>
                      <a:pt x="27" y="32"/>
                    </a:lnTo>
                    <a:lnTo>
                      <a:pt x="21" y="34"/>
                    </a:lnTo>
                    <a:lnTo>
                      <a:pt x="15" y="38"/>
                    </a:lnTo>
                    <a:lnTo>
                      <a:pt x="13" y="46"/>
                    </a:lnTo>
                    <a:lnTo>
                      <a:pt x="11" y="5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" name="Freeform 251">
                <a:extLst>
                  <a:ext uri="{FF2B5EF4-FFF2-40B4-BE49-F238E27FC236}">
                    <a16:creationId xmlns:a16="http://schemas.microsoft.com/office/drawing/2014/main" id="{1F0C754D-1F23-4C6B-AEB9-23D07940D3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82062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8" y="65"/>
                  </a:cxn>
                  <a:cxn ang="0">
                    <a:pos x="13" y="65"/>
                  </a:cxn>
                  <a:cxn ang="0">
                    <a:pos x="0" y="55"/>
                  </a:cxn>
                  <a:cxn ang="0">
                    <a:pos x="0" y="44"/>
                  </a:cxn>
                  <a:cxn ang="0">
                    <a:pos x="5" y="36"/>
                  </a:cxn>
                  <a:cxn ang="0">
                    <a:pos x="11" y="32"/>
                  </a:cxn>
                  <a:cxn ang="0">
                    <a:pos x="19" y="29"/>
                  </a:cxn>
                  <a:cxn ang="0">
                    <a:pos x="36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6" y="11"/>
                  </a:cxn>
                  <a:cxn ang="0">
                    <a:pos x="23" y="11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7" y="9"/>
                  </a:cxn>
                  <a:cxn ang="0">
                    <a:pos x="17" y="2"/>
                  </a:cxn>
                  <a:cxn ang="0">
                    <a:pos x="32" y="0"/>
                  </a:cxn>
                  <a:cxn ang="0">
                    <a:pos x="44" y="2"/>
                  </a:cxn>
                  <a:cxn ang="0">
                    <a:pos x="53" y="6"/>
                  </a:cxn>
                  <a:cxn ang="0">
                    <a:pos x="55" y="15"/>
                  </a:cxn>
                  <a:cxn ang="0">
                    <a:pos x="55" y="23"/>
                  </a:cxn>
                  <a:cxn ang="0">
                    <a:pos x="55" y="50"/>
                  </a:cxn>
                  <a:cxn ang="0">
                    <a:pos x="57" y="61"/>
                  </a:cxn>
                  <a:cxn ang="0">
                    <a:pos x="49" y="65"/>
                  </a:cxn>
                  <a:cxn ang="0">
                    <a:pos x="47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3" y="46"/>
                  </a:cxn>
                  <a:cxn ang="0">
                    <a:pos x="13" y="52"/>
                  </a:cxn>
                  <a:cxn ang="0">
                    <a:pos x="19" y="57"/>
                  </a:cxn>
                  <a:cxn ang="0">
                    <a:pos x="30" y="57"/>
                  </a:cxn>
                  <a:cxn ang="0">
                    <a:pos x="40" y="52"/>
                  </a:cxn>
                  <a:cxn ang="0">
                    <a:pos x="44" y="44"/>
                  </a:cxn>
                  <a:cxn ang="0">
                    <a:pos x="44" y="34"/>
                  </a:cxn>
                </a:cxnLst>
                <a:rect l="0" t="0" r="r" b="b"/>
                <a:pathLst>
                  <a:path w="59" h="67">
                    <a:moveTo>
                      <a:pt x="47" y="57"/>
                    </a:moveTo>
                    <a:lnTo>
                      <a:pt x="40" y="61"/>
                    </a:lnTo>
                    <a:lnTo>
                      <a:pt x="34" y="65"/>
                    </a:lnTo>
                    <a:lnTo>
                      <a:pt x="28" y="65"/>
                    </a:lnTo>
                    <a:lnTo>
                      <a:pt x="21" y="67"/>
                    </a:lnTo>
                    <a:lnTo>
                      <a:pt x="13" y="65"/>
                    </a:lnTo>
                    <a:lnTo>
                      <a:pt x="5" y="61"/>
                    </a:lnTo>
                    <a:lnTo>
                      <a:pt x="0" y="55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5" y="36"/>
                    </a:lnTo>
                    <a:lnTo>
                      <a:pt x="7" y="34"/>
                    </a:lnTo>
                    <a:lnTo>
                      <a:pt x="11" y="32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6" y="27"/>
                    </a:lnTo>
                    <a:lnTo>
                      <a:pt x="36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6" y="11"/>
                    </a:lnTo>
                    <a:lnTo>
                      <a:pt x="30" y="9"/>
                    </a:lnTo>
                    <a:lnTo>
                      <a:pt x="23" y="11"/>
                    </a:lnTo>
                    <a:lnTo>
                      <a:pt x="17" y="11"/>
                    </a:lnTo>
                    <a:lnTo>
                      <a:pt x="15" y="15"/>
                    </a:lnTo>
                    <a:lnTo>
                      <a:pt x="13" y="21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7" y="9"/>
                    </a:lnTo>
                    <a:lnTo>
                      <a:pt x="11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9" y="4"/>
                    </a:lnTo>
                    <a:lnTo>
                      <a:pt x="53" y="6"/>
                    </a:lnTo>
                    <a:lnTo>
                      <a:pt x="53" y="11"/>
                    </a:lnTo>
                    <a:lnTo>
                      <a:pt x="55" y="15"/>
                    </a:lnTo>
                    <a:lnTo>
                      <a:pt x="55" y="17"/>
                    </a:lnTo>
                    <a:lnTo>
                      <a:pt x="55" y="23"/>
                    </a:lnTo>
                    <a:lnTo>
                      <a:pt x="55" y="38"/>
                    </a:lnTo>
                    <a:lnTo>
                      <a:pt x="55" y="50"/>
                    </a:lnTo>
                    <a:lnTo>
                      <a:pt x="57" y="57"/>
                    </a:lnTo>
                    <a:lnTo>
                      <a:pt x="57" y="61"/>
                    </a:lnTo>
                    <a:lnTo>
                      <a:pt x="59" y="65"/>
                    </a:lnTo>
                    <a:lnTo>
                      <a:pt x="49" y="65"/>
                    </a:lnTo>
                    <a:lnTo>
                      <a:pt x="47" y="61"/>
                    </a:lnTo>
                    <a:lnTo>
                      <a:pt x="47" y="57"/>
                    </a:lnTo>
                    <a:close/>
                    <a:moveTo>
                      <a:pt x="44" y="34"/>
                    </a:moveTo>
                    <a:lnTo>
                      <a:pt x="38" y="36"/>
                    </a:lnTo>
                    <a:lnTo>
                      <a:pt x="28" y="38"/>
                    </a:lnTo>
                    <a:lnTo>
                      <a:pt x="21" y="38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3" y="42"/>
                    </a:lnTo>
                    <a:lnTo>
                      <a:pt x="13" y="46"/>
                    </a:lnTo>
                    <a:lnTo>
                      <a:pt x="11" y="48"/>
                    </a:lnTo>
                    <a:lnTo>
                      <a:pt x="13" y="52"/>
                    </a:lnTo>
                    <a:lnTo>
                      <a:pt x="15" y="55"/>
                    </a:lnTo>
                    <a:lnTo>
                      <a:pt x="19" y="57"/>
                    </a:lnTo>
                    <a:lnTo>
                      <a:pt x="23" y="59"/>
                    </a:lnTo>
                    <a:lnTo>
                      <a:pt x="30" y="57"/>
                    </a:lnTo>
                    <a:lnTo>
                      <a:pt x="36" y="55"/>
                    </a:lnTo>
                    <a:lnTo>
                      <a:pt x="40" y="52"/>
                    </a:lnTo>
                    <a:lnTo>
                      <a:pt x="42" y="48"/>
                    </a:lnTo>
                    <a:lnTo>
                      <a:pt x="44" y="44"/>
                    </a:lnTo>
                    <a:lnTo>
                      <a:pt x="44" y="38"/>
                    </a:lnTo>
                    <a:lnTo>
                      <a:pt x="44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" name="Freeform 252">
                <a:extLst>
                  <a:ext uri="{FF2B5EF4-FFF2-40B4-BE49-F238E27FC236}">
                    <a16:creationId xmlns:a16="http://schemas.microsoft.com/office/drawing/2014/main" id="{93A45F8F-F869-4CF1-9101-F4EB4559F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7512" y="3824486"/>
                <a:ext cx="123825" cy="142875"/>
              </a:xfrm>
              <a:custGeom>
                <a:avLst/>
                <a:gdLst/>
                <a:ahLst/>
                <a:cxnLst>
                  <a:cxn ang="0">
                    <a:pos x="65" y="59"/>
                  </a:cxn>
                  <a:cxn ang="0">
                    <a:pos x="78" y="61"/>
                  </a:cxn>
                  <a:cxn ang="0">
                    <a:pos x="76" y="67"/>
                  </a:cxn>
                  <a:cxn ang="0">
                    <a:pos x="74" y="73"/>
                  </a:cxn>
                  <a:cxn ang="0">
                    <a:pos x="70" y="78"/>
                  </a:cxn>
                  <a:cxn ang="0">
                    <a:pos x="65" y="82"/>
                  </a:cxn>
                  <a:cxn ang="0">
                    <a:pos x="59" y="86"/>
                  </a:cxn>
                  <a:cxn ang="0">
                    <a:pos x="55" y="88"/>
                  </a:cxn>
                  <a:cxn ang="0">
                    <a:pos x="49" y="90"/>
                  </a:cxn>
                  <a:cxn ang="0">
                    <a:pos x="42" y="90"/>
                  </a:cxn>
                  <a:cxn ang="0">
                    <a:pos x="28" y="88"/>
                  </a:cxn>
                  <a:cxn ang="0">
                    <a:pos x="17" y="84"/>
                  </a:cxn>
                  <a:cxn ang="0">
                    <a:pos x="11" y="78"/>
                  </a:cxn>
                  <a:cxn ang="0">
                    <a:pos x="4" y="67"/>
                  </a:cxn>
                  <a:cxn ang="0">
                    <a:pos x="0" y="57"/>
                  </a:cxn>
                  <a:cxn ang="0">
                    <a:pos x="0" y="44"/>
                  </a:cxn>
                  <a:cxn ang="0">
                    <a:pos x="0" y="32"/>
                  </a:cxn>
                  <a:cxn ang="0">
                    <a:pos x="4" y="21"/>
                  </a:cxn>
                  <a:cxn ang="0">
                    <a:pos x="11" y="11"/>
                  </a:cxn>
                  <a:cxn ang="0">
                    <a:pos x="19" y="4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55" y="2"/>
                  </a:cxn>
                  <a:cxn ang="0">
                    <a:pos x="63" y="7"/>
                  </a:cxn>
                  <a:cxn ang="0">
                    <a:pos x="72" y="15"/>
                  </a:cxn>
                  <a:cxn ang="0">
                    <a:pos x="76" y="2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7" y="15"/>
                  </a:cxn>
                  <a:cxn ang="0">
                    <a:pos x="49" y="11"/>
                  </a:cxn>
                  <a:cxn ang="0">
                    <a:pos x="42" y="9"/>
                  </a:cxn>
                  <a:cxn ang="0">
                    <a:pos x="32" y="11"/>
                  </a:cxn>
                  <a:cxn ang="0">
                    <a:pos x="23" y="15"/>
                  </a:cxn>
                  <a:cxn ang="0">
                    <a:pos x="19" y="19"/>
                  </a:cxn>
                  <a:cxn ang="0">
                    <a:pos x="15" y="27"/>
                  </a:cxn>
                  <a:cxn ang="0">
                    <a:pos x="13" y="36"/>
                  </a:cxn>
                  <a:cxn ang="0">
                    <a:pos x="11" y="44"/>
                  </a:cxn>
                  <a:cxn ang="0">
                    <a:pos x="13" y="55"/>
                  </a:cxn>
                  <a:cxn ang="0">
                    <a:pos x="15" y="63"/>
                  </a:cxn>
                  <a:cxn ang="0">
                    <a:pos x="19" y="71"/>
                  </a:cxn>
                  <a:cxn ang="0">
                    <a:pos x="26" y="76"/>
                  </a:cxn>
                  <a:cxn ang="0">
                    <a:pos x="32" y="80"/>
                  </a:cxn>
                  <a:cxn ang="0">
                    <a:pos x="40" y="80"/>
                  </a:cxn>
                  <a:cxn ang="0">
                    <a:pos x="49" y="80"/>
                  </a:cxn>
                  <a:cxn ang="0">
                    <a:pos x="57" y="76"/>
                  </a:cxn>
                  <a:cxn ang="0">
                    <a:pos x="63" y="67"/>
                  </a:cxn>
                  <a:cxn ang="0">
                    <a:pos x="65" y="59"/>
                  </a:cxn>
                </a:cxnLst>
                <a:rect l="0" t="0" r="r" b="b"/>
                <a:pathLst>
                  <a:path w="78" h="90">
                    <a:moveTo>
                      <a:pt x="65" y="59"/>
                    </a:moveTo>
                    <a:lnTo>
                      <a:pt x="78" y="61"/>
                    </a:lnTo>
                    <a:lnTo>
                      <a:pt x="76" y="67"/>
                    </a:lnTo>
                    <a:lnTo>
                      <a:pt x="74" y="73"/>
                    </a:lnTo>
                    <a:lnTo>
                      <a:pt x="70" y="78"/>
                    </a:lnTo>
                    <a:lnTo>
                      <a:pt x="65" y="82"/>
                    </a:lnTo>
                    <a:lnTo>
                      <a:pt x="59" y="86"/>
                    </a:lnTo>
                    <a:lnTo>
                      <a:pt x="55" y="88"/>
                    </a:lnTo>
                    <a:lnTo>
                      <a:pt x="49" y="90"/>
                    </a:lnTo>
                    <a:lnTo>
                      <a:pt x="42" y="90"/>
                    </a:lnTo>
                    <a:lnTo>
                      <a:pt x="28" y="88"/>
                    </a:lnTo>
                    <a:lnTo>
                      <a:pt x="17" y="84"/>
                    </a:lnTo>
                    <a:lnTo>
                      <a:pt x="11" y="78"/>
                    </a:lnTo>
                    <a:lnTo>
                      <a:pt x="4" y="67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0" y="32"/>
                    </a:lnTo>
                    <a:lnTo>
                      <a:pt x="4" y="21"/>
                    </a:lnTo>
                    <a:lnTo>
                      <a:pt x="11" y="11"/>
                    </a:lnTo>
                    <a:lnTo>
                      <a:pt x="19" y="4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5" y="2"/>
                    </a:lnTo>
                    <a:lnTo>
                      <a:pt x="63" y="7"/>
                    </a:lnTo>
                    <a:lnTo>
                      <a:pt x="72" y="15"/>
                    </a:lnTo>
                    <a:lnTo>
                      <a:pt x="76" y="2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7" y="15"/>
                    </a:lnTo>
                    <a:lnTo>
                      <a:pt x="49" y="11"/>
                    </a:lnTo>
                    <a:lnTo>
                      <a:pt x="42" y="9"/>
                    </a:lnTo>
                    <a:lnTo>
                      <a:pt x="32" y="11"/>
                    </a:lnTo>
                    <a:lnTo>
                      <a:pt x="23" y="15"/>
                    </a:lnTo>
                    <a:lnTo>
                      <a:pt x="19" y="19"/>
                    </a:lnTo>
                    <a:lnTo>
                      <a:pt x="15" y="27"/>
                    </a:lnTo>
                    <a:lnTo>
                      <a:pt x="13" y="36"/>
                    </a:lnTo>
                    <a:lnTo>
                      <a:pt x="11" y="44"/>
                    </a:lnTo>
                    <a:lnTo>
                      <a:pt x="13" y="55"/>
                    </a:lnTo>
                    <a:lnTo>
                      <a:pt x="15" y="63"/>
                    </a:lnTo>
                    <a:lnTo>
                      <a:pt x="19" y="71"/>
                    </a:lnTo>
                    <a:lnTo>
                      <a:pt x="26" y="76"/>
                    </a:lnTo>
                    <a:lnTo>
                      <a:pt x="32" y="80"/>
                    </a:lnTo>
                    <a:lnTo>
                      <a:pt x="40" y="80"/>
                    </a:lnTo>
                    <a:lnTo>
                      <a:pt x="49" y="80"/>
                    </a:lnTo>
                    <a:lnTo>
                      <a:pt x="57" y="76"/>
                    </a:lnTo>
                    <a:lnTo>
                      <a:pt x="63" y="67"/>
                    </a:lnTo>
                    <a:lnTo>
                      <a:pt x="65" y="5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" name="Freeform 253">
                <a:extLst>
                  <a:ext uri="{FF2B5EF4-FFF2-40B4-BE49-F238E27FC236}">
                    <a16:creationId xmlns:a16="http://schemas.microsoft.com/office/drawing/2014/main" id="{52AF59F3-9AE1-4F15-B49B-3BA072856E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08799" y="3860999"/>
                <a:ext cx="92075" cy="106363"/>
              </a:xfrm>
              <a:custGeom>
                <a:avLst/>
                <a:gdLst/>
                <a:ahLst/>
                <a:cxnLst>
                  <a:cxn ang="0">
                    <a:pos x="39" y="63"/>
                  </a:cxn>
                  <a:cxn ang="0">
                    <a:pos x="27" y="67"/>
                  </a:cxn>
                  <a:cxn ang="0">
                    <a:pos x="12" y="65"/>
                  </a:cxn>
                  <a:cxn ang="0">
                    <a:pos x="0" y="57"/>
                  </a:cxn>
                  <a:cxn ang="0">
                    <a:pos x="0" y="44"/>
                  </a:cxn>
                  <a:cxn ang="0">
                    <a:pos x="4" y="38"/>
                  </a:cxn>
                  <a:cxn ang="0">
                    <a:pos x="10" y="32"/>
                  </a:cxn>
                  <a:cxn ang="0">
                    <a:pos x="18" y="30"/>
                  </a:cxn>
                  <a:cxn ang="0">
                    <a:pos x="35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5" y="11"/>
                  </a:cxn>
                  <a:cxn ang="0">
                    <a:pos x="21" y="11"/>
                  </a:cxn>
                  <a:cxn ang="0">
                    <a:pos x="14" y="17"/>
                  </a:cxn>
                  <a:cxn ang="0">
                    <a:pos x="0" y="21"/>
                  </a:cxn>
                  <a:cxn ang="0">
                    <a:pos x="6" y="9"/>
                  </a:cxn>
                  <a:cxn ang="0">
                    <a:pos x="14" y="2"/>
                  </a:cxn>
                  <a:cxn ang="0">
                    <a:pos x="29" y="0"/>
                  </a:cxn>
                  <a:cxn ang="0">
                    <a:pos x="44" y="2"/>
                  </a:cxn>
                  <a:cxn ang="0">
                    <a:pos x="50" y="7"/>
                  </a:cxn>
                  <a:cxn ang="0">
                    <a:pos x="54" y="15"/>
                  </a:cxn>
                  <a:cxn ang="0">
                    <a:pos x="54" y="25"/>
                  </a:cxn>
                  <a:cxn ang="0">
                    <a:pos x="54" y="50"/>
                  </a:cxn>
                  <a:cxn ang="0">
                    <a:pos x="56" y="61"/>
                  </a:cxn>
                  <a:cxn ang="0">
                    <a:pos x="46" y="65"/>
                  </a:cxn>
                  <a:cxn ang="0">
                    <a:pos x="44" y="57"/>
                  </a:cxn>
                  <a:cxn ang="0">
                    <a:pos x="35" y="36"/>
                  </a:cxn>
                  <a:cxn ang="0">
                    <a:pos x="21" y="38"/>
                  </a:cxn>
                  <a:cxn ang="0">
                    <a:pos x="14" y="42"/>
                  </a:cxn>
                  <a:cxn ang="0">
                    <a:pos x="10" y="46"/>
                  </a:cxn>
                  <a:cxn ang="0">
                    <a:pos x="12" y="53"/>
                  </a:cxn>
                  <a:cxn ang="0">
                    <a:pos x="18" y="59"/>
                  </a:cxn>
                  <a:cxn ang="0">
                    <a:pos x="29" y="59"/>
                  </a:cxn>
                  <a:cxn ang="0">
                    <a:pos x="39" y="53"/>
                  </a:cxn>
                  <a:cxn ang="0">
                    <a:pos x="44" y="44"/>
                  </a:cxn>
                  <a:cxn ang="0">
                    <a:pos x="44" y="34"/>
                  </a:cxn>
                </a:cxnLst>
                <a:rect l="0" t="0" r="r" b="b"/>
                <a:pathLst>
                  <a:path w="58" h="67">
                    <a:moveTo>
                      <a:pt x="44" y="57"/>
                    </a:moveTo>
                    <a:lnTo>
                      <a:pt x="39" y="63"/>
                    </a:lnTo>
                    <a:lnTo>
                      <a:pt x="33" y="65"/>
                    </a:lnTo>
                    <a:lnTo>
                      <a:pt x="27" y="67"/>
                    </a:lnTo>
                    <a:lnTo>
                      <a:pt x="21" y="67"/>
                    </a:lnTo>
                    <a:lnTo>
                      <a:pt x="12" y="65"/>
                    </a:lnTo>
                    <a:lnTo>
                      <a:pt x="4" y="61"/>
                    </a:lnTo>
                    <a:lnTo>
                      <a:pt x="0" y="57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8"/>
                    </a:lnTo>
                    <a:lnTo>
                      <a:pt x="6" y="34"/>
                    </a:lnTo>
                    <a:lnTo>
                      <a:pt x="10" y="32"/>
                    </a:lnTo>
                    <a:lnTo>
                      <a:pt x="14" y="32"/>
                    </a:lnTo>
                    <a:lnTo>
                      <a:pt x="18" y="30"/>
                    </a:lnTo>
                    <a:lnTo>
                      <a:pt x="25" y="30"/>
                    </a:lnTo>
                    <a:lnTo>
                      <a:pt x="35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44" y="17"/>
                    </a:lnTo>
                    <a:lnTo>
                      <a:pt x="39" y="13"/>
                    </a:lnTo>
                    <a:lnTo>
                      <a:pt x="35" y="11"/>
                    </a:lnTo>
                    <a:lnTo>
                      <a:pt x="29" y="11"/>
                    </a:lnTo>
                    <a:lnTo>
                      <a:pt x="21" y="11"/>
                    </a:lnTo>
                    <a:lnTo>
                      <a:pt x="16" y="13"/>
                    </a:lnTo>
                    <a:lnTo>
                      <a:pt x="14" y="17"/>
                    </a:lnTo>
                    <a:lnTo>
                      <a:pt x="12" y="21"/>
                    </a:lnTo>
                    <a:lnTo>
                      <a:pt x="0" y="21"/>
                    </a:lnTo>
                    <a:lnTo>
                      <a:pt x="2" y="15"/>
                    </a:lnTo>
                    <a:lnTo>
                      <a:pt x="6" y="9"/>
                    </a:lnTo>
                    <a:lnTo>
                      <a:pt x="10" y="7"/>
                    </a:lnTo>
                    <a:lnTo>
                      <a:pt x="14" y="2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0" y="7"/>
                    </a:lnTo>
                    <a:lnTo>
                      <a:pt x="52" y="11"/>
                    </a:lnTo>
                    <a:lnTo>
                      <a:pt x="54" y="15"/>
                    </a:lnTo>
                    <a:lnTo>
                      <a:pt x="54" y="19"/>
                    </a:lnTo>
                    <a:lnTo>
                      <a:pt x="54" y="25"/>
                    </a:lnTo>
                    <a:lnTo>
                      <a:pt x="54" y="40"/>
                    </a:lnTo>
                    <a:lnTo>
                      <a:pt x="54" y="50"/>
                    </a:lnTo>
                    <a:lnTo>
                      <a:pt x="56" y="59"/>
                    </a:lnTo>
                    <a:lnTo>
                      <a:pt x="56" y="61"/>
                    </a:lnTo>
                    <a:lnTo>
                      <a:pt x="58" y="65"/>
                    </a:lnTo>
                    <a:lnTo>
                      <a:pt x="46" y="65"/>
                    </a:lnTo>
                    <a:lnTo>
                      <a:pt x="46" y="61"/>
                    </a:lnTo>
                    <a:lnTo>
                      <a:pt x="44" y="57"/>
                    </a:lnTo>
                    <a:close/>
                    <a:moveTo>
                      <a:pt x="44" y="34"/>
                    </a:moveTo>
                    <a:lnTo>
                      <a:pt x="35" y="36"/>
                    </a:lnTo>
                    <a:lnTo>
                      <a:pt x="25" y="38"/>
                    </a:lnTo>
                    <a:lnTo>
                      <a:pt x="21" y="38"/>
                    </a:lnTo>
                    <a:lnTo>
                      <a:pt x="16" y="40"/>
                    </a:lnTo>
                    <a:lnTo>
                      <a:pt x="14" y="42"/>
                    </a:lnTo>
                    <a:lnTo>
                      <a:pt x="12" y="44"/>
                    </a:lnTo>
                    <a:lnTo>
                      <a:pt x="10" y="46"/>
                    </a:lnTo>
                    <a:lnTo>
                      <a:pt x="10" y="48"/>
                    </a:lnTo>
                    <a:lnTo>
                      <a:pt x="12" y="53"/>
                    </a:lnTo>
                    <a:lnTo>
                      <a:pt x="14" y="57"/>
                    </a:lnTo>
                    <a:lnTo>
                      <a:pt x="18" y="59"/>
                    </a:lnTo>
                    <a:lnTo>
                      <a:pt x="23" y="59"/>
                    </a:lnTo>
                    <a:lnTo>
                      <a:pt x="29" y="59"/>
                    </a:lnTo>
                    <a:lnTo>
                      <a:pt x="35" y="57"/>
                    </a:lnTo>
                    <a:lnTo>
                      <a:pt x="39" y="53"/>
                    </a:lnTo>
                    <a:lnTo>
                      <a:pt x="42" y="48"/>
                    </a:lnTo>
                    <a:lnTo>
                      <a:pt x="44" y="44"/>
                    </a:lnTo>
                    <a:lnTo>
                      <a:pt x="44" y="38"/>
                    </a:lnTo>
                    <a:lnTo>
                      <a:pt x="44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" name="Freeform 254">
                <a:extLst>
                  <a:ext uri="{FF2B5EF4-FFF2-40B4-BE49-F238E27FC236}">
                    <a16:creationId xmlns:a16="http://schemas.microsoft.com/office/drawing/2014/main" id="{1292E31C-6DCB-4536-B7BF-DC7AD5315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1512" y="3860999"/>
                <a:ext cx="13970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1"/>
                  </a:cxn>
                  <a:cxn ang="0">
                    <a:pos x="15" y="7"/>
                  </a:cxn>
                  <a:cxn ang="0">
                    <a:pos x="19" y="4"/>
                  </a:cxn>
                  <a:cxn ang="0">
                    <a:pos x="23" y="2"/>
                  </a:cxn>
                  <a:cxn ang="0">
                    <a:pos x="29" y="0"/>
                  </a:cxn>
                  <a:cxn ang="0">
                    <a:pos x="36" y="2"/>
                  </a:cxn>
                  <a:cxn ang="0">
                    <a:pos x="42" y="4"/>
                  </a:cxn>
                  <a:cxn ang="0">
                    <a:pos x="46" y="7"/>
                  </a:cxn>
                  <a:cxn ang="0">
                    <a:pos x="48" y="13"/>
                  </a:cxn>
                  <a:cxn ang="0">
                    <a:pos x="52" y="7"/>
                  </a:cxn>
                  <a:cxn ang="0">
                    <a:pos x="57" y="4"/>
                  </a:cxn>
                  <a:cxn ang="0">
                    <a:pos x="63" y="2"/>
                  </a:cxn>
                  <a:cxn ang="0">
                    <a:pos x="67" y="0"/>
                  </a:cxn>
                  <a:cxn ang="0">
                    <a:pos x="76" y="2"/>
                  </a:cxn>
                  <a:cxn ang="0">
                    <a:pos x="82" y="7"/>
                  </a:cxn>
                  <a:cxn ang="0">
                    <a:pos x="86" y="13"/>
                  </a:cxn>
                  <a:cxn ang="0">
                    <a:pos x="88" y="21"/>
                  </a:cxn>
                  <a:cxn ang="0">
                    <a:pos x="88" y="65"/>
                  </a:cxn>
                  <a:cxn ang="0">
                    <a:pos x="78" y="65"/>
                  </a:cxn>
                  <a:cxn ang="0">
                    <a:pos x="78" y="25"/>
                  </a:cxn>
                  <a:cxn ang="0">
                    <a:pos x="78" y="21"/>
                  </a:cxn>
                  <a:cxn ang="0">
                    <a:pos x="76" y="17"/>
                  </a:cxn>
                  <a:cxn ang="0">
                    <a:pos x="74" y="15"/>
                  </a:cxn>
                  <a:cxn ang="0">
                    <a:pos x="71" y="13"/>
                  </a:cxn>
                  <a:cxn ang="0">
                    <a:pos x="69" y="11"/>
                  </a:cxn>
                  <a:cxn ang="0">
                    <a:pos x="65" y="11"/>
                  </a:cxn>
                  <a:cxn ang="0">
                    <a:pos x="59" y="11"/>
                  </a:cxn>
                  <a:cxn ang="0">
                    <a:pos x="55" y="15"/>
                  </a:cxn>
                  <a:cxn ang="0">
                    <a:pos x="50" y="21"/>
                  </a:cxn>
                  <a:cxn ang="0">
                    <a:pos x="50" y="30"/>
                  </a:cxn>
                  <a:cxn ang="0">
                    <a:pos x="50" y="65"/>
                  </a:cxn>
                  <a:cxn ang="0">
                    <a:pos x="38" y="65"/>
                  </a:cxn>
                  <a:cxn ang="0">
                    <a:pos x="38" y="25"/>
                  </a:cxn>
                  <a:cxn ang="0">
                    <a:pos x="38" y="19"/>
                  </a:cxn>
                  <a:cxn ang="0">
                    <a:pos x="36" y="13"/>
                  </a:cxn>
                  <a:cxn ang="0">
                    <a:pos x="34" y="11"/>
                  </a:cxn>
                  <a:cxn ang="0">
                    <a:pos x="27" y="11"/>
                  </a:cxn>
                  <a:cxn ang="0">
                    <a:pos x="23" y="11"/>
                  </a:cxn>
                  <a:cxn ang="0">
                    <a:pos x="19" y="13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3" y="25"/>
                  </a:cxn>
                  <a:cxn ang="0">
                    <a:pos x="10" y="34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88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1"/>
                    </a:lnTo>
                    <a:lnTo>
                      <a:pt x="15" y="7"/>
                    </a:lnTo>
                    <a:lnTo>
                      <a:pt x="19" y="4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6" y="2"/>
                    </a:lnTo>
                    <a:lnTo>
                      <a:pt x="42" y="4"/>
                    </a:lnTo>
                    <a:lnTo>
                      <a:pt x="46" y="7"/>
                    </a:lnTo>
                    <a:lnTo>
                      <a:pt x="48" y="13"/>
                    </a:lnTo>
                    <a:lnTo>
                      <a:pt x="52" y="7"/>
                    </a:lnTo>
                    <a:lnTo>
                      <a:pt x="57" y="4"/>
                    </a:lnTo>
                    <a:lnTo>
                      <a:pt x="63" y="2"/>
                    </a:lnTo>
                    <a:lnTo>
                      <a:pt x="67" y="0"/>
                    </a:lnTo>
                    <a:lnTo>
                      <a:pt x="76" y="2"/>
                    </a:lnTo>
                    <a:lnTo>
                      <a:pt x="82" y="7"/>
                    </a:lnTo>
                    <a:lnTo>
                      <a:pt x="86" y="13"/>
                    </a:lnTo>
                    <a:lnTo>
                      <a:pt x="88" y="21"/>
                    </a:lnTo>
                    <a:lnTo>
                      <a:pt x="88" y="65"/>
                    </a:lnTo>
                    <a:lnTo>
                      <a:pt x="78" y="65"/>
                    </a:lnTo>
                    <a:lnTo>
                      <a:pt x="78" y="25"/>
                    </a:lnTo>
                    <a:lnTo>
                      <a:pt x="78" y="21"/>
                    </a:lnTo>
                    <a:lnTo>
                      <a:pt x="76" y="17"/>
                    </a:lnTo>
                    <a:lnTo>
                      <a:pt x="74" y="15"/>
                    </a:lnTo>
                    <a:lnTo>
                      <a:pt x="71" y="13"/>
                    </a:lnTo>
                    <a:lnTo>
                      <a:pt x="69" y="11"/>
                    </a:lnTo>
                    <a:lnTo>
                      <a:pt x="65" y="11"/>
                    </a:lnTo>
                    <a:lnTo>
                      <a:pt x="59" y="11"/>
                    </a:lnTo>
                    <a:lnTo>
                      <a:pt x="55" y="15"/>
                    </a:lnTo>
                    <a:lnTo>
                      <a:pt x="50" y="21"/>
                    </a:lnTo>
                    <a:lnTo>
                      <a:pt x="50" y="30"/>
                    </a:lnTo>
                    <a:lnTo>
                      <a:pt x="50" y="65"/>
                    </a:lnTo>
                    <a:lnTo>
                      <a:pt x="38" y="65"/>
                    </a:lnTo>
                    <a:lnTo>
                      <a:pt x="38" y="25"/>
                    </a:lnTo>
                    <a:lnTo>
                      <a:pt x="38" y="19"/>
                    </a:lnTo>
                    <a:lnTo>
                      <a:pt x="36" y="13"/>
                    </a:lnTo>
                    <a:lnTo>
                      <a:pt x="34" y="11"/>
                    </a:lnTo>
                    <a:lnTo>
                      <a:pt x="27" y="11"/>
                    </a:lnTo>
                    <a:lnTo>
                      <a:pt x="23" y="11"/>
                    </a:lnTo>
                    <a:lnTo>
                      <a:pt x="19" y="13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3" y="25"/>
                    </a:lnTo>
                    <a:lnTo>
                      <a:pt x="10" y="34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" name="Freeform 255">
                <a:extLst>
                  <a:ext uri="{FF2B5EF4-FFF2-40B4-BE49-F238E27FC236}">
                    <a16:creationId xmlns:a16="http://schemas.microsoft.com/office/drawing/2014/main" id="{DB29A1F5-A933-49E6-ADC3-A82CC48C72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88199" y="3860999"/>
                <a:ext cx="87313" cy="14287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1"/>
                  </a:cxn>
                  <a:cxn ang="0">
                    <a:pos x="13" y="7"/>
                  </a:cxn>
                  <a:cxn ang="0">
                    <a:pos x="17" y="2"/>
                  </a:cxn>
                  <a:cxn ang="0">
                    <a:pos x="21" y="2"/>
                  </a:cxn>
                  <a:cxn ang="0">
                    <a:pos x="27" y="0"/>
                  </a:cxn>
                  <a:cxn ang="0">
                    <a:pos x="36" y="2"/>
                  </a:cxn>
                  <a:cxn ang="0">
                    <a:pos x="42" y="4"/>
                  </a:cxn>
                  <a:cxn ang="0">
                    <a:pos x="48" y="11"/>
                  </a:cxn>
                  <a:cxn ang="0">
                    <a:pos x="53" y="17"/>
                  </a:cxn>
                  <a:cxn ang="0">
                    <a:pos x="55" y="25"/>
                  </a:cxn>
                  <a:cxn ang="0">
                    <a:pos x="55" y="34"/>
                  </a:cxn>
                  <a:cxn ang="0">
                    <a:pos x="55" y="42"/>
                  </a:cxn>
                  <a:cxn ang="0">
                    <a:pos x="50" y="50"/>
                  </a:cxn>
                  <a:cxn ang="0">
                    <a:pos x="46" y="59"/>
                  </a:cxn>
                  <a:cxn ang="0">
                    <a:pos x="42" y="63"/>
                  </a:cxn>
                  <a:cxn ang="0">
                    <a:pos x="34" y="65"/>
                  </a:cxn>
                  <a:cxn ang="0">
                    <a:pos x="27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3"/>
                  </a:cxn>
                  <a:cxn ang="0">
                    <a:pos x="11" y="59"/>
                  </a:cxn>
                  <a:cxn ang="0">
                    <a:pos x="11" y="90"/>
                  </a:cxn>
                  <a:cxn ang="0">
                    <a:pos x="0" y="90"/>
                  </a:cxn>
                  <a:cxn ang="0">
                    <a:pos x="8" y="34"/>
                  </a:cxn>
                  <a:cxn ang="0">
                    <a:pos x="11" y="44"/>
                  </a:cxn>
                  <a:cxn ang="0">
                    <a:pos x="15" y="53"/>
                  </a:cxn>
                  <a:cxn ang="0">
                    <a:pos x="19" y="57"/>
                  </a:cxn>
                  <a:cxn ang="0">
                    <a:pos x="25" y="59"/>
                  </a:cxn>
                  <a:cxn ang="0">
                    <a:pos x="34" y="57"/>
                  </a:cxn>
                  <a:cxn ang="0">
                    <a:pos x="38" y="53"/>
                  </a:cxn>
                  <a:cxn ang="0">
                    <a:pos x="42" y="44"/>
                  </a:cxn>
                  <a:cxn ang="0">
                    <a:pos x="44" y="34"/>
                  </a:cxn>
                  <a:cxn ang="0">
                    <a:pos x="42" y="23"/>
                  </a:cxn>
                  <a:cxn ang="0">
                    <a:pos x="38" y="15"/>
                  </a:cxn>
                  <a:cxn ang="0">
                    <a:pos x="34" y="11"/>
                  </a:cxn>
                  <a:cxn ang="0">
                    <a:pos x="27" y="9"/>
                  </a:cxn>
                  <a:cxn ang="0">
                    <a:pos x="21" y="11"/>
                  </a:cxn>
                  <a:cxn ang="0">
                    <a:pos x="15" y="15"/>
                  </a:cxn>
                  <a:cxn ang="0">
                    <a:pos x="11" y="23"/>
                  </a:cxn>
                  <a:cxn ang="0">
                    <a:pos x="8" y="34"/>
                  </a:cxn>
                </a:cxnLst>
                <a:rect l="0" t="0" r="r" b="b"/>
                <a:pathLst>
                  <a:path w="55" h="90">
                    <a:moveTo>
                      <a:pt x="0" y="90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1"/>
                    </a:lnTo>
                    <a:lnTo>
                      <a:pt x="13" y="7"/>
                    </a:lnTo>
                    <a:lnTo>
                      <a:pt x="17" y="2"/>
                    </a:lnTo>
                    <a:lnTo>
                      <a:pt x="21" y="2"/>
                    </a:lnTo>
                    <a:lnTo>
                      <a:pt x="27" y="0"/>
                    </a:lnTo>
                    <a:lnTo>
                      <a:pt x="36" y="2"/>
                    </a:lnTo>
                    <a:lnTo>
                      <a:pt x="42" y="4"/>
                    </a:lnTo>
                    <a:lnTo>
                      <a:pt x="48" y="11"/>
                    </a:lnTo>
                    <a:lnTo>
                      <a:pt x="53" y="17"/>
                    </a:lnTo>
                    <a:lnTo>
                      <a:pt x="55" y="25"/>
                    </a:lnTo>
                    <a:lnTo>
                      <a:pt x="55" y="34"/>
                    </a:lnTo>
                    <a:lnTo>
                      <a:pt x="55" y="42"/>
                    </a:lnTo>
                    <a:lnTo>
                      <a:pt x="50" y="50"/>
                    </a:lnTo>
                    <a:lnTo>
                      <a:pt x="46" y="59"/>
                    </a:lnTo>
                    <a:lnTo>
                      <a:pt x="42" y="63"/>
                    </a:lnTo>
                    <a:lnTo>
                      <a:pt x="34" y="65"/>
                    </a:lnTo>
                    <a:lnTo>
                      <a:pt x="27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3"/>
                    </a:lnTo>
                    <a:lnTo>
                      <a:pt x="11" y="59"/>
                    </a:lnTo>
                    <a:lnTo>
                      <a:pt x="11" y="90"/>
                    </a:lnTo>
                    <a:lnTo>
                      <a:pt x="0" y="90"/>
                    </a:lnTo>
                    <a:close/>
                    <a:moveTo>
                      <a:pt x="8" y="34"/>
                    </a:moveTo>
                    <a:lnTo>
                      <a:pt x="11" y="44"/>
                    </a:lnTo>
                    <a:lnTo>
                      <a:pt x="15" y="53"/>
                    </a:lnTo>
                    <a:lnTo>
                      <a:pt x="19" y="57"/>
                    </a:lnTo>
                    <a:lnTo>
                      <a:pt x="25" y="59"/>
                    </a:lnTo>
                    <a:lnTo>
                      <a:pt x="34" y="57"/>
                    </a:lnTo>
                    <a:lnTo>
                      <a:pt x="38" y="53"/>
                    </a:lnTo>
                    <a:lnTo>
                      <a:pt x="42" y="44"/>
                    </a:lnTo>
                    <a:lnTo>
                      <a:pt x="44" y="34"/>
                    </a:lnTo>
                    <a:lnTo>
                      <a:pt x="42" y="23"/>
                    </a:lnTo>
                    <a:lnTo>
                      <a:pt x="38" y="15"/>
                    </a:lnTo>
                    <a:lnTo>
                      <a:pt x="34" y="11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8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" name="Freeform 256">
                <a:extLst>
                  <a:ext uri="{FF2B5EF4-FFF2-40B4-BE49-F238E27FC236}">
                    <a16:creationId xmlns:a16="http://schemas.microsoft.com/office/drawing/2014/main" id="{68DD4FC1-4EF2-42DB-BF85-76A7ABAC7D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4562" y="3824486"/>
                <a:ext cx="20638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3" y="25"/>
                  </a:cxn>
                  <a:cxn ang="0">
                    <a:pos x="13" y="88"/>
                  </a:cxn>
                  <a:cxn ang="0">
                    <a:pos x="0" y="88"/>
                  </a:cxn>
                </a:cxnLst>
                <a:rect l="0" t="0" r="r" b="b"/>
                <a:pathLst>
                  <a:path w="13" h="88">
                    <a:moveTo>
                      <a:pt x="0" y="13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3" y="25"/>
                    </a:lnTo>
                    <a:lnTo>
                      <a:pt x="13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" name="Freeform 257">
                <a:extLst>
                  <a:ext uri="{FF2B5EF4-FFF2-40B4-BE49-F238E27FC236}">
                    <a16:creationId xmlns:a16="http://schemas.microsoft.com/office/drawing/2014/main" id="{9C7B175A-D145-461B-8030-45BB89B064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34249" y="3860999"/>
                <a:ext cx="93663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9" y="9"/>
                  </a:cxn>
                  <a:cxn ang="0">
                    <a:pos x="19" y="2"/>
                  </a:cxn>
                  <a:cxn ang="0">
                    <a:pos x="30" y="0"/>
                  </a:cxn>
                  <a:cxn ang="0">
                    <a:pos x="36" y="2"/>
                  </a:cxn>
                  <a:cxn ang="0">
                    <a:pos x="42" y="2"/>
                  </a:cxn>
                  <a:cxn ang="0">
                    <a:pos x="47" y="7"/>
                  </a:cxn>
                  <a:cxn ang="0">
                    <a:pos x="51" y="9"/>
                  </a:cxn>
                  <a:cxn ang="0">
                    <a:pos x="55" y="15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4"/>
                  </a:cxn>
                  <a:cxn ang="0">
                    <a:pos x="59" y="44"/>
                  </a:cxn>
                  <a:cxn ang="0">
                    <a:pos x="57" y="53"/>
                  </a:cxn>
                  <a:cxn ang="0">
                    <a:pos x="51" y="59"/>
                  </a:cxn>
                  <a:cxn ang="0">
                    <a:pos x="45" y="63"/>
                  </a:cxn>
                  <a:cxn ang="0">
                    <a:pos x="38" y="65"/>
                  </a:cxn>
                  <a:cxn ang="0">
                    <a:pos x="30" y="67"/>
                  </a:cxn>
                  <a:cxn ang="0">
                    <a:pos x="24" y="67"/>
                  </a:cxn>
                  <a:cxn ang="0">
                    <a:pos x="17" y="65"/>
                  </a:cxn>
                  <a:cxn ang="0">
                    <a:pos x="13" y="63"/>
                  </a:cxn>
                  <a:cxn ang="0">
                    <a:pos x="9" y="59"/>
                  </a:cxn>
                  <a:cxn ang="0">
                    <a:pos x="5" y="55"/>
                  </a:cxn>
                  <a:cxn ang="0">
                    <a:pos x="3" y="48"/>
                  </a:cxn>
                  <a:cxn ang="0">
                    <a:pos x="0" y="42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3" y="44"/>
                  </a:cxn>
                  <a:cxn ang="0">
                    <a:pos x="17" y="53"/>
                  </a:cxn>
                  <a:cxn ang="0">
                    <a:pos x="21" y="57"/>
                  </a:cxn>
                  <a:cxn ang="0">
                    <a:pos x="30" y="59"/>
                  </a:cxn>
                  <a:cxn ang="0">
                    <a:pos x="38" y="57"/>
                  </a:cxn>
                  <a:cxn ang="0">
                    <a:pos x="42" y="53"/>
                  </a:cxn>
                  <a:cxn ang="0">
                    <a:pos x="47" y="44"/>
                  </a:cxn>
                  <a:cxn ang="0">
                    <a:pos x="49" y="34"/>
                  </a:cxn>
                  <a:cxn ang="0">
                    <a:pos x="47" y="23"/>
                  </a:cxn>
                  <a:cxn ang="0">
                    <a:pos x="42" y="15"/>
                  </a:cxn>
                  <a:cxn ang="0">
                    <a:pos x="38" y="11"/>
                  </a:cxn>
                  <a:cxn ang="0">
                    <a:pos x="30" y="11"/>
                  </a:cxn>
                  <a:cxn ang="0">
                    <a:pos x="21" y="11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1" y="34"/>
                  </a:cxn>
                </a:cxnLst>
                <a:rect l="0" t="0" r="r" b="b"/>
                <a:pathLst>
                  <a:path w="59" h="67">
                    <a:moveTo>
                      <a:pt x="0" y="34"/>
                    </a:moveTo>
                    <a:lnTo>
                      <a:pt x="0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9" y="9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2" y="2"/>
                    </a:lnTo>
                    <a:lnTo>
                      <a:pt x="47" y="7"/>
                    </a:lnTo>
                    <a:lnTo>
                      <a:pt x="51" y="9"/>
                    </a:lnTo>
                    <a:lnTo>
                      <a:pt x="55" y="15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4"/>
                    </a:lnTo>
                    <a:lnTo>
                      <a:pt x="59" y="44"/>
                    </a:lnTo>
                    <a:lnTo>
                      <a:pt x="57" y="53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8" y="65"/>
                    </a:lnTo>
                    <a:lnTo>
                      <a:pt x="30" y="67"/>
                    </a:lnTo>
                    <a:lnTo>
                      <a:pt x="24" y="67"/>
                    </a:lnTo>
                    <a:lnTo>
                      <a:pt x="17" y="65"/>
                    </a:lnTo>
                    <a:lnTo>
                      <a:pt x="13" y="63"/>
                    </a:lnTo>
                    <a:lnTo>
                      <a:pt x="9" y="59"/>
                    </a:lnTo>
                    <a:lnTo>
                      <a:pt x="5" y="55"/>
                    </a:lnTo>
                    <a:lnTo>
                      <a:pt x="3" y="48"/>
                    </a:lnTo>
                    <a:lnTo>
                      <a:pt x="0" y="42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3" y="44"/>
                    </a:lnTo>
                    <a:lnTo>
                      <a:pt x="17" y="53"/>
                    </a:lnTo>
                    <a:lnTo>
                      <a:pt x="21" y="57"/>
                    </a:lnTo>
                    <a:lnTo>
                      <a:pt x="30" y="59"/>
                    </a:lnTo>
                    <a:lnTo>
                      <a:pt x="38" y="57"/>
                    </a:lnTo>
                    <a:lnTo>
                      <a:pt x="42" y="53"/>
                    </a:lnTo>
                    <a:lnTo>
                      <a:pt x="47" y="44"/>
                    </a:lnTo>
                    <a:lnTo>
                      <a:pt x="49" y="34"/>
                    </a:lnTo>
                    <a:lnTo>
                      <a:pt x="47" y="23"/>
                    </a:lnTo>
                    <a:lnTo>
                      <a:pt x="42" y="15"/>
                    </a:lnTo>
                    <a:lnTo>
                      <a:pt x="38" y="11"/>
                    </a:lnTo>
                    <a:lnTo>
                      <a:pt x="30" y="11"/>
                    </a:lnTo>
                    <a:lnTo>
                      <a:pt x="21" y="11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" name="Freeform 258">
                <a:extLst>
                  <a:ext uri="{FF2B5EF4-FFF2-40B4-BE49-F238E27FC236}">
                    <a16:creationId xmlns:a16="http://schemas.microsoft.com/office/drawing/2014/main" id="{B9E82CA9-8C03-45DB-A0B8-B7CCFF610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8549" y="386099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1"/>
                  </a:cxn>
                  <a:cxn ang="0">
                    <a:pos x="15" y="7"/>
                  </a:cxn>
                  <a:cxn ang="0">
                    <a:pos x="19" y="4"/>
                  </a:cxn>
                  <a:cxn ang="0">
                    <a:pos x="25" y="2"/>
                  </a:cxn>
                  <a:cxn ang="0">
                    <a:pos x="31" y="0"/>
                  </a:cxn>
                  <a:cxn ang="0">
                    <a:pos x="38" y="2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9"/>
                  </a:cxn>
                  <a:cxn ang="0">
                    <a:pos x="50" y="13"/>
                  </a:cxn>
                  <a:cxn ang="0">
                    <a:pos x="52" y="17"/>
                  </a:cxn>
                  <a:cxn ang="0">
                    <a:pos x="52" y="21"/>
                  </a:cxn>
                  <a:cxn ang="0">
                    <a:pos x="52" y="27"/>
                  </a:cxn>
                  <a:cxn ang="0">
                    <a:pos x="52" y="65"/>
                  </a:cxn>
                  <a:cxn ang="0">
                    <a:pos x="42" y="65"/>
                  </a:cxn>
                  <a:cxn ang="0">
                    <a:pos x="42" y="27"/>
                  </a:cxn>
                  <a:cxn ang="0">
                    <a:pos x="42" y="21"/>
                  </a:cxn>
                  <a:cxn ang="0">
                    <a:pos x="42" y="17"/>
                  </a:cxn>
                  <a:cxn ang="0">
                    <a:pos x="40" y="15"/>
                  </a:cxn>
                  <a:cxn ang="0">
                    <a:pos x="36" y="13"/>
                  </a:cxn>
                  <a:cxn ang="0">
                    <a:pos x="34" y="11"/>
                  </a:cxn>
                  <a:cxn ang="0">
                    <a:pos x="29" y="11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3" y="32"/>
                  </a:cxn>
                  <a:cxn ang="0">
                    <a:pos x="13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1"/>
                    </a:lnTo>
                    <a:lnTo>
                      <a:pt x="15" y="7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8" y="2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9"/>
                    </a:lnTo>
                    <a:lnTo>
                      <a:pt x="50" y="13"/>
                    </a:lnTo>
                    <a:lnTo>
                      <a:pt x="52" y="17"/>
                    </a:lnTo>
                    <a:lnTo>
                      <a:pt x="52" y="21"/>
                    </a:lnTo>
                    <a:lnTo>
                      <a:pt x="52" y="27"/>
                    </a:lnTo>
                    <a:lnTo>
                      <a:pt x="52" y="65"/>
                    </a:lnTo>
                    <a:lnTo>
                      <a:pt x="42" y="65"/>
                    </a:lnTo>
                    <a:lnTo>
                      <a:pt x="42" y="27"/>
                    </a:lnTo>
                    <a:lnTo>
                      <a:pt x="42" y="21"/>
                    </a:lnTo>
                    <a:lnTo>
                      <a:pt x="42" y="17"/>
                    </a:lnTo>
                    <a:lnTo>
                      <a:pt x="40" y="15"/>
                    </a:lnTo>
                    <a:lnTo>
                      <a:pt x="36" y="13"/>
                    </a:lnTo>
                    <a:lnTo>
                      <a:pt x="34" y="11"/>
                    </a:lnTo>
                    <a:lnTo>
                      <a:pt x="29" y="11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3" y="32"/>
                    </a:lnTo>
                    <a:lnTo>
                      <a:pt x="13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" name="Freeform 259">
                <a:extLst>
                  <a:ext uri="{FF2B5EF4-FFF2-40B4-BE49-F238E27FC236}">
                    <a16:creationId xmlns:a16="http://schemas.microsoft.com/office/drawing/2014/main" id="{BFFA7F52-B5C7-4384-B163-4E0B85242A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54912" y="3860999"/>
                <a:ext cx="93663" cy="106363"/>
              </a:xfrm>
              <a:custGeom>
                <a:avLst/>
                <a:gdLst/>
                <a:ahLst/>
                <a:cxnLst>
                  <a:cxn ang="0">
                    <a:pos x="46" y="44"/>
                  </a:cxn>
                  <a:cxn ang="0">
                    <a:pos x="59" y="46"/>
                  </a:cxn>
                  <a:cxn ang="0">
                    <a:pos x="55" y="55"/>
                  </a:cxn>
                  <a:cxn ang="0">
                    <a:pos x="48" y="61"/>
                  </a:cxn>
                  <a:cxn ang="0">
                    <a:pos x="40" y="65"/>
                  </a:cxn>
                  <a:cxn ang="0">
                    <a:pos x="30" y="67"/>
                  </a:cxn>
                  <a:cxn ang="0">
                    <a:pos x="23" y="67"/>
                  </a:cxn>
                  <a:cxn ang="0">
                    <a:pos x="17" y="65"/>
                  </a:cxn>
                  <a:cxn ang="0">
                    <a:pos x="13" y="63"/>
                  </a:cxn>
                  <a:cxn ang="0">
                    <a:pos x="9" y="59"/>
                  </a:cxn>
                  <a:cxn ang="0">
                    <a:pos x="4" y="55"/>
                  </a:cxn>
                  <a:cxn ang="0">
                    <a:pos x="2" y="48"/>
                  </a:cxn>
                  <a:cxn ang="0">
                    <a:pos x="0" y="42"/>
                  </a:cxn>
                  <a:cxn ang="0">
                    <a:pos x="0" y="34"/>
                  </a:cxn>
                  <a:cxn ang="0">
                    <a:pos x="0" y="27"/>
                  </a:cxn>
                  <a:cxn ang="0">
                    <a:pos x="2" y="21"/>
                  </a:cxn>
                  <a:cxn ang="0">
                    <a:pos x="4" y="15"/>
                  </a:cxn>
                  <a:cxn ang="0">
                    <a:pos x="9" y="9"/>
                  </a:cxn>
                  <a:cxn ang="0">
                    <a:pos x="13" y="7"/>
                  </a:cxn>
                  <a:cxn ang="0">
                    <a:pos x="17" y="2"/>
                  </a:cxn>
                  <a:cxn ang="0">
                    <a:pos x="23" y="2"/>
                  </a:cxn>
                  <a:cxn ang="0">
                    <a:pos x="30" y="0"/>
                  </a:cxn>
                  <a:cxn ang="0">
                    <a:pos x="36" y="2"/>
                  </a:cxn>
                  <a:cxn ang="0">
                    <a:pos x="42" y="2"/>
                  </a:cxn>
                  <a:cxn ang="0">
                    <a:pos x="46" y="7"/>
                  </a:cxn>
                  <a:cxn ang="0">
                    <a:pos x="51" y="9"/>
                  </a:cxn>
                  <a:cxn ang="0">
                    <a:pos x="55" y="15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4"/>
                  </a:cxn>
                  <a:cxn ang="0">
                    <a:pos x="59" y="36"/>
                  </a:cxn>
                  <a:cxn ang="0">
                    <a:pos x="59" y="36"/>
                  </a:cxn>
                  <a:cxn ang="0">
                    <a:pos x="11" y="36"/>
                  </a:cxn>
                  <a:cxn ang="0">
                    <a:pos x="13" y="46"/>
                  </a:cxn>
                  <a:cxn ang="0">
                    <a:pos x="17" y="53"/>
                  </a:cxn>
                  <a:cxn ang="0">
                    <a:pos x="23" y="57"/>
                  </a:cxn>
                  <a:cxn ang="0">
                    <a:pos x="30" y="59"/>
                  </a:cxn>
                  <a:cxn ang="0">
                    <a:pos x="36" y="57"/>
                  </a:cxn>
                  <a:cxn ang="0">
                    <a:pos x="40" y="55"/>
                  </a:cxn>
                  <a:cxn ang="0">
                    <a:pos x="44" y="50"/>
                  </a:cxn>
                  <a:cxn ang="0">
                    <a:pos x="46" y="44"/>
                  </a:cxn>
                  <a:cxn ang="0">
                    <a:pos x="11" y="27"/>
                  </a:cxn>
                  <a:cxn ang="0">
                    <a:pos x="46" y="27"/>
                  </a:cxn>
                  <a:cxn ang="0">
                    <a:pos x="46" y="21"/>
                  </a:cxn>
                  <a:cxn ang="0">
                    <a:pos x="42" y="15"/>
                  </a:cxn>
                  <a:cxn ang="0">
                    <a:pos x="38" y="11"/>
                  </a:cxn>
                  <a:cxn ang="0">
                    <a:pos x="30" y="9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1" y="27"/>
                  </a:cxn>
                </a:cxnLst>
                <a:rect l="0" t="0" r="r" b="b"/>
                <a:pathLst>
                  <a:path w="59" h="67">
                    <a:moveTo>
                      <a:pt x="46" y="44"/>
                    </a:moveTo>
                    <a:lnTo>
                      <a:pt x="59" y="46"/>
                    </a:lnTo>
                    <a:lnTo>
                      <a:pt x="55" y="55"/>
                    </a:lnTo>
                    <a:lnTo>
                      <a:pt x="48" y="61"/>
                    </a:lnTo>
                    <a:lnTo>
                      <a:pt x="40" y="65"/>
                    </a:lnTo>
                    <a:lnTo>
                      <a:pt x="30" y="67"/>
                    </a:lnTo>
                    <a:lnTo>
                      <a:pt x="23" y="67"/>
                    </a:lnTo>
                    <a:lnTo>
                      <a:pt x="17" y="65"/>
                    </a:lnTo>
                    <a:lnTo>
                      <a:pt x="13" y="63"/>
                    </a:lnTo>
                    <a:lnTo>
                      <a:pt x="9" y="59"/>
                    </a:lnTo>
                    <a:lnTo>
                      <a:pt x="4" y="55"/>
                    </a:lnTo>
                    <a:lnTo>
                      <a:pt x="2" y="48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0" y="27"/>
                    </a:lnTo>
                    <a:lnTo>
                      <a:pt x="2" y="21"/>
                    </a:lnTo>
                    <a:lnTo>
                      <a:pt x="4" y="15"/>
                    </a:lnTo>
                    <a:lnTo>
                      <a:pt x="9" y="9"/>
                    </a:lnTo>
                    <a:lnTo>
                      <a:pt x="13" y="7"/>
                    </a:lnTo>
                    <a:lnTo>
                      <a:pt x="17" y="2"/>
                    </a:lnTo>
                    <a:lnTo>
                      <a:pt x="23" y="2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2" y="2"/>
                    </a:lnTo>
                    <a:lnTo>
                      <a:pt x="46" y="7"/>
                    </a:lnTo>
                    <a:lnTo>
                      <a:pt x="51" y="9"/>
                    </a:lnTo>
                    <a:lnTo>
                      <a:pt x="55" y="15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4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11" y="36"/>
                    </a:lnTo>
                    <a:lnTo>
                      <a:pt x="13" y="46"/>
                    </a:lnTo>
                    <a:lnTo>
                      <a:pt x="17" y="53"/>
                    </a:lnTo>
                    <a:lnTo>
                      <a:pt x="23" y="57"/>
                    </a:lnTo>
                    <a:lnTo>
                      <a:pt x="30" y="59"/>
                    </a:lnTo>
                    <a:lnTo>
                      <a:pt x="36" y="57"/>
                    </a:lnTo>
                    <a:lnTo>
                      <a:pt x="40" y="55"/>
                    </a:lnTo>
                    <a:lnTo>
                      <a:pt x="44" y="50"/>
                    </a:lnTo>
                    <a:lnTo>
                      <a:pt x="46" y="44"/>
                    </a:lnTo>
                    <a:close/>
                    <a:moveTo>
                      <a:pt x="11" y="27"/>
                    </a:moveTo>
                    <a:lnTo>
                      <a:pt x="46" y="27"/>
                    </a:lnTo>
                    <a:lnTo>
                      <a:pt x="46" y="21"/>
                    </a:lnTo>
                    <a:lnTo>
                      <a:pt x="42" y="15"/>
                    </a:lnTo>
                    <a:lnTo>
                      <a:pt x="38" y="11"/>
                    </a:lnTo>
                    <a:lnTo>
                      <a:pt x="30" y="9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" name="Freeform 260">
                <a:extLst>
                  <a:ext uri="{FF2B5EF4-FFF2-40B4-BE49-F238E27FC236}">
                    <a16:creationId xmlns:a16="http://schemas.microsoft.com/office/drawing/2014/main" id="{032EFFA3-A193-4B8C-BDBC-2E68DE394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5249" y="3864174"/>
                <a:ext cx="90488" cy="10001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0" y="55"/>
                  </a:cxn>
                  <a:cxn ang="0">
                    <a:pos x="40" y="9"/>
                  </a:cxn>
                  <a:cxn ang="0">
                    <a:pos x="34" y="9"/>
                  </a:cxn>
                  <a:cxn ang="0">
                    <a:pos x="29" y="9"/>
                  </a:cxn>
                  <a:cxn ang="0">
                    <a:pos x="2" y="9"/>
                  </a:cxn>
                  <a:cxn ang="0">
                    <a:pos x="2" y="0"/>
                  </a:cxn>
                  <a:cxn ang="0">
                    <a:pos x="55" y="0"/>
                  </a:cxn>
                  <a:cxn ang="0">
                    <a:pos x="55" y="7"/>
                  </a:cxn>
                  <a:cxn ang="0">
                    <a:pos x="21" y="48"/>
                  </a:cxn>
                  <a:cxn ang="0">
                    <a:pos x="13" y="55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57" y="55"/>
                  </a:cxn>
                  <a:cxn ang="0">
                    <a:pos x="57" y="63"/>
                  </a:cxn>
                  <a:cxn ang="0">
                    <a:pos x="0" y="63"/>
                  </a:cxn>
                </a:cxnLst>
                <a:rect l="0" t="0" r="r" b="b"/>
                <a:pathLst>
                  <a:path w="57" h="63">
                    <a:moveTo>
                      <a:pt x="0" y="63"/>
                    </a:moveTo>
                    <a:lnTo>
                      <a:pt x="0" y="55"/>
                    </a:lnTo>
                    <a:lnTo>
                      <a:pt x="40" y="9"/>
                    </a:lnTo>
                    <a:lnTo>
                      <a:pt x="34" y="9"/>
                    </a:lnTo>
                    <a:lnTo>
                      <a:pt x="29" y="9"/>
                    </a:lnTo>
                    <a:lnTo>
                      <a:pt x="2" y="9"/>
                    </a:lnTo>
                    <a:lnTo>
                      <a:pt x="2" y="0"/>
                    </a:lnTo>
                    <a:lnTo>
                      <a:pt x="55" y="0"/>
                    </a:lnTo>
                    <a:lnTo>
                      <a:pt x="55" y="7"/>
                    </a:lnTo>
                    <a:lnTo>
                      <a:pt x="21" y="48"/>
                    </a:lnTo>
                    <a:lnTo>
                      <a:pt x="13" y="55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57" y="55"/>
                    </a:lnTo>
                    <a:lnTo>
                      <a:pt x="57" y="63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" name="Freeform 261">
                <a:extLst>
                  <a:ext uri="{FF2B5EF4-FFF2-40B4-BE49-F238E27FC236}">
                    <a16:creationId xmlns:a16="http://schemas.microsoft.com/office/drawing/2014/main" id="{3EA75988-A990-4603-AE53-FF6720B356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15262" y="3860999"/>
                <a:ext cx="96838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" y="25"/>
                  </a:cxn>
                  <a:cxn ang="0">
                    <a:pos x="2" y="19"/>
                  </a:cxn>
                  <a:cxn ang="0">
                    <a:pos x="6" y="13"/>
                  </a:cxn>
                  <a:cxn ang="0">
                    <a:pos x="11" y="9"/>
                  </a:cxn>
                  <a:cxn ang="0">
                    <a:pos x="19" y="2"/>
                  </a:cxn>
                  <a:cxn ang="0">
                    <a:pos x="32" y="0"/>
                  </a:cxn>
                  <a:cxn ang="0">
                    <a:pos x="38" y="2"/>
                  </a:cxn>
                  <a:cxn ang="0">
                    <a:pos x="42" y="2"/>
                  </a:cxn>
                  <a:cxn ang="0">
                    <a:pos x="48" y="7"/>
                  </a:cxn>
                  <a:cxn ang="0">
                    <a:pos x="53" y="9"/>
                  </a:cxn>
                  <a:cxn ang="0">
                    <a:pos x="57" y="15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4"/>
                  </a:cxn>
                  <a:cxn ang="0">
                    <a:pos x="61" y="44"/>
                  </a:cxn>
                  <a:cxn ang="0">
                    <a:pos x="57" y="53"/>
                  </a:cxn>
                  <a:cxn ang="0">
                    <a:pos x="53" y="59"/>
                  </a:cxn>
                  <a:cxn ang="0">
                    <a:pos x="46" y="63"/>
                  </a:cxn>
                  <a:cxn ang="0">
                    <a:pos x="40" y="65"/>
                  </a:cxn>
                  <a:cxn ang="0">
                    <a:pos x="32" y="67"/>
                  </a:cxn>
                  <a:cxn ang="0">
                    <a:pos x="25" y="67"/>
                  </a:cxn>
                  <a:cxn ang="0">
                    <a:pos x="19" y="65"/>
                  </a:cxn>
                  <a:cxn ang="0">
                    <a:pos x="13" y="63"/>
                  </a:cxn>
                  <a:cxn ang="0">
                    <a:pos x="8" y="59"/>
                  </a:cxn>
                  <a:cxn ang="0">
                    <a:pos x="6" y="55"/>
                  </a:cxn>
                  <a:cxn ang="0">
                    <a:pos x="2" y="48"/>
                  </a:cxn>
                  <a:cxn ang="0">
                    <a:pos x="2" y="42"/>
                  </a:cxn>
                  <a:cxn ang="0">
                    <a:pos x="0" y="34"/>
                  </a:cxn>
                  <a:cxn ang="0">
                    <a:pos x="13" y="34"/>
                  </a:cxn>
                  <a:cxn ang="0">
                    <a:pos x="13" y="44"/>
                  </a:cxn>
                  <a:cxn ang="0">
                    <a:pos x="17" y="53"/>
                  </a:cxn>
                  <a:cxn ang="0">
                    <a:pos x="23" y="57"/>
                  </a:cxn>
                  <a:cxn ang="0">
                    <a:pos x="32" y="59"/>
                  </a:cxn>
                  <a:cxn ang="0">
                    <a:pos x="38" y="57"/>
                  </a:cxn>
                  <a:cxn ang="0">
                    <a:pos x="44" y="53"/>
                  </a:cxn>
                  <a:cxn ang="0">
                    <a:pos x="48" y="44"/>
                  </a:cxn>
                  <a:cxn ang="0">
                    <a:pos x="50" y="34"/>
                  </a:cxn>
                  <a:cxn ang="0">
                    <a:pos x="48" y="23"/>
                  </a:cxn>
                  <a:cxn ang="0">
                    <a:pos x="44" y="15"/>
                  </a:cxn>
                  <a:cxn ang="0">
                    <a:pos x="38" y="11"/>
                  </a:cxn>
                  <a:cxn ang="0">
                    <a:pos x="32" y="11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3" y="34"/>
                  </a:cxn>
                </a:cxnLst>
                <a:rect l="0" t="0" r="r" b="b"/>
                <a:pathLst>
                  <a:path w="61" h="67">
                    <a:moveTo>
                      <a:pt x="0" y="34"/>
                    </a:moveTo>
                    <a:lnTo>
                      <a:pt x="2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1" y="9"/>
                    </a:lnTo>
                    <a:lnTo>
                      <a:pt x="19" y="2"/>
                    </a:lnTo>
                    <a:lnTo>
                      <a:pt x="32" y="0"/>
                    </a:lnTo>
                    <a:lnTo>
                      <a:pt x="38" y="2"/>
                    </a:lnTo>
                    <a:lnTo>
                      <a:pt x="42" y="2"/>
                    </a:lnTo>
                    <a:lnTo>
                      <a:pt x="48" y="7"/>
                    </a:lnTo>
                    <a:lnTo>
                      <a:pt x="53" y="9"/>
                    </a:lnTo>
                    <a:lnTo>
                      <a:pt x="57" y="15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4"/>
                    </a:lnTo>
                    <a:lnTo>
                      <a:pt x="61" y="44"/>
                    </a:lnTo>
                    <a:lnTo>
                      <a:pt x="57" y="53"/>
                    </a:lnTo>
                    <a:lnTo>
                      <a:pt x="53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2" y="67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3"/>
                    </a:lnTo>
                    <a:lnTo>
                      <a:pt x="8" y="59"/>
                    </a:lnTo>
                    <a:lnTo>
                      <a:pt x="6" y="55"/>
                    </a:lnTo>
                    <a:lnTo>
                      <a:pt x="2" y="48"/>
                    </a:lnTo>
                    <a:lnTo>
                      <a:pt x="2" y="42"/>
                    </a:lnTo>
                    <a:lnTo>
                      <a:pt x="0" y="34"/>
                    </a:lnTo>
                    <a:close/>
                    <a:moveTo>
                      <a:pt x="13" y="34"/>
                    </a:moveTo>
                    <a:lnTo>
                      <a:pt x="13" y="44"/>
                    </a:lnTo>
                    <a:lnTo>
                      <a:pt x="17" y="53"/>
                    </a:lnTo>
                    <a:lnTo>
                      <a:pt x="23" y="57"/>
                    </a:lnTo>
                    <a:lnTo>
                      <a:pt x="32" y="59"/>
                    </a:lnTo>
                    <a:lnTo>
                      <a:pt x="38" y="57"/>
                    </a:lnTo>
                    <a:lnTo>
                      <a:pt x="44" y="53"/>
                    </a:lnTo>
                    <a:lnTo>
                      <a:pt x="48" y="44"/>
                    </a:lnTo>
                    <a:lnTo>
                      <a:pt x="50" y="34"/>
                    </a:lnTo>
                    <a:lnTo>
                      <a:pt x="48" y="23"/>
                    </a:lnTo>
                    <a:lnTo>
                      <a:pt x="44" y="15"/>
                    </a:lnTo>
                    <a:lnTo>
                      <a:pt x="38" y="11"/>
                    </a:lnTo>
                    <a:lnTo>
                      <a:pt x="32" y="11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3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" name="Freeform 262">
                <a:extLst>
                  <a:ext uri="{FF2B5EF4-FFF2-40B4-BE49-F238E27FC236}">
                    <a16:creationId xmlns:a16="http://schemas.microsoft.com/office/drawing/2014/main" id="{37FC0756-5DC6-4A8C-8AF3-7000C7839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2737" y="386099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1"/>
                  </a:cxn>
                  <a:cxn ang="0">
                    <a:pos x="14" y="7"/>
                  </a:cxn>
                  <a:cxn ang="0">
                    <a:pos x="18" y="4"/>
                  </a:cxn>
                  <a:cxn ang="0">
                    <a:pos x="25" y="2"/>
                  </a:cxn>
                  <a:cxn ang="0">
                    <a:pos x="31" y="0"/>
                  </a:cxn>
                  <a:cxn ang="0">
                    <a:pos x="35" y="2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9"/>
                  </a:cxn>
                  <a:cxn ang="0">
                    <a:pos x="50" y="13"/>
                  </a:cxn>
                  <a:cxn ang="0">
                    <a:pos x="52" y="17"/>
                  </a:cxn>
                  <a:cxn ang="0">
                    <a:pos x="52" y="21"/>
                  </a:cxn>
                  <a:cxn ang="0">
                    <a:pos x="52" y="27"/>
                  </a:cxn>
                  <a:cxn ang="0">
                    <a:pos x="52" y="65"/>
                  </a:cxn>
                  <a:cxn ang="0">
                    <a:pos x="42" y="65"/>
                  </a:cxn>
                  <a:cxn ang="0">
                    <a:pos x="42" y="27"/>
                  </a:cxn>
                  <a:cxn ang="0">
                    <a:pos x="42" y="21"/>
                  </a:cxn>
                  <a:cxn ang="0">
                    <a:pos x="39" y="17"/>
                  </a:cxn>
                  <a:cxn ang="0">
                    <a:pos x="37" y="15"/>
                  </a:cxn>
                  <a:cxn ang="0">
                    <a:pos x="35" y="13"/>
                  </a:cxn>
                  <a:cxn ang="0">
                    <a:pos x="31" y="11"/>
                  </a:cxn>
                  <a:cxn ang="0">
                    <a:pos x="27" y="11"/>
                  </a:cxn>
                  <a:cxn ang="0">
                    <a:pos x="21" y="11"/>
                  </a:cxn>
                  <a:cxn ang="0">
                    <a:pos x="16" y="15"/>
                  </a:cxn>
                  <a:cxn ang="0">
                    <a:pos x="12" y="21"/>
                  </a:cxn>
                  <a:cxn ang="0">
                    <a:pos x="10" y="32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1"/>
                    </a:lnTo>
                    <a:lnTo>
                      <a:pt x="14" y="7"/>
                    </a:lnTo>
                    <a:lnTo>
                      <a:pt x="18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5" y="2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9"/>
                    </a:lnTo>
                    <a:lnTo>
                      <a:pt x="50" y="13"/>
                    </a:lnTo>
                    <a:lnTo>
                      <a:pt x="52" y="17"/>
                    </a:lnTo>
                    <a:lnTo>
                      <a:pt x="52" y="21"/>
                    </a:lnTo>
                    <a:lnTo>
                      <a:pt x="52" y="27"/>
                    </a:lnTo>
                    <a:lnTo>
                      <a:pt x="52" y="65"/>
                    </a:lnTo>
                    <a:lnTo>
                      <a:pt x="42" y="65"/>
                    </a:lnTo>
                    <a:lnTo>
                      <a:pt x="42" y="27"/>
                    </a:lnTo>
                    <a:lnTo>
                      <a:pt x="42" y="21"/>
                    </a:lnTo>
                    <a:lnTo>
                      <a:pt x="39" y="17"/>
                    </a:lnTo>
                    <a:lnTo>
                      <a:pt x="37" y="15"/>
                    </a:lnTo>
                    <a:lnTo>
                      <a:pt x="35" y="13"/>
                    </a:lnTo>
                    <a:lnTo>
                      <a:pt x="31" y="11"/>
                    </a:lnTo>
                    <a:lnTo>
                      <a:pt x="27" y="11"/>
                    </a:lnTo>
                    <a:lnTo>
                      <a:pt x="21" y="11"/>
                    </a:lnTo>
                    <a:lnTo>
                      <a:pt x="16" y="15"/>
                    </a:lnTo>
                    <a:lnTo>
                      <a:pt x="12" y="21"/>
                    </a:lnTo>
                    <a:lnTo>
                      <a:pt x="10" y="32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" name="Freeform 263">
                <a:extLst>
                  <a:ext uri="{FF2B5EF4-FFF2-40B4-BE49-F238E27FC236}">
                    <a16:creationId xmlns:a16="http://schemas.microsoft.com/office/drawing/2014/main" id="{025E9EDF-6A8F-4366-A9D2-A575447A62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35924" y="3860999"/>
                <a:ext cx="96838" cy="106363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29" y="67"/>
                  </a:cxn>
                  <a:cxn ang="0">
                    <a:pos x="12" y="65"/>
                  </a:cxn>
                  <a:cxn ang="0">
                    <a:pos x="2" y="57"/>
                  </a:cxn>
                  <a:cxn ang="0">
                    <a:pos x="2" y="44"/>
                  </a:cxn>
                  <a:cxn ang="0">
                    <a:pos x="4" y="38"/>
                  </a:cxn>
                  <a:cxn ang="0">
                    <a:pos x="12" y="32"/>
                  </a:cxn>
                  <a:cxn ang="0">
                    <a:pos x="21" y="30"/>
                  </a:cxn>
                  <a:cxn ang="0">
                    <a:pos x="38" y="27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38" y="11"/>
                  </a:cxn>
                  <a:cxn ang="0">
                    <a:pos x="23" y="11"/>
                  </a:cxn>
                  <a:cxn ang="0">
                    <a:pos x="14" y="17"/>
                  </a:cxn>
                  <a:cxn ang="0">
                    <a:pos x="2" y="21"/>
                  </a:cxn>
                  <a:cxn ang="0">
                    <a:pos x="6" y="9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7"/>
                  </a:cxn>
                  <a:cxn ang="0">
                    <a:pos x="56" y="15"/>
                  </a:cxn>
                  <a:cxn ang="0">
                    <a:pos x="56" y="25"/>
                  </a:cxn>
                  <a:cxn ang="0">
                    <a:pos x="56" y="50"/>
                  </a:cxn>
                  <a:cxn ang="0">
                    <a:pos x="59" y="61"/>
                  </a:cxn>
                  <a:cxn ang="0">
                    <a:pos x="48" y="65"/>
                  </a:cxn>
                  <a:cxn ang="0">
                    <a:pos x="46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4" y="42"/>
                  </a:cxn>
                  <a:cxn ang="0">
                    <a:pos x="12" y="46"/>
                  </a:cxn>
                  <a:cxn ang="0">
                    <a:pos x="12" y="53"/>
                  </a:cxn>
                  <a:cxn ang="0">
                    <a:pos x="19" y="59"/>
                  </a:cxn>
                  <a:cxn ang="0">
                    <a:pos x="31" y="59"/>
                  </a:cxn>
                  <a:cxn ang="0">
                    <a:pos x="40" y="53"/>
                  </a:cxn>
                  <a:cxn ang="0">
                    <a:pos x="44" y="44"/>
                  </a:cxn>
                  <a:cxn ang="0">
                    <a:pos x="46" y="34"/>
                  </a:cxn>
                </a:cxnLst>
                <a:rect l="0" t="0" r="r" b="b"/>
                <a:pathLst>
                  <a:path w="61" h="67">
                    <a:moveTo>
                      <a:pt x="46" y="57"/>
                    </a:moveTo>
                    <a:lnTo>
                      <a:pt x="40" y="63"/>
                    </a:lnTo>
                    <a:lnTo>
                      <a:pt x="33" y="65"/>
                    </a:lnTo>
                    <a:lnTo>
                      <a:pt x="29" y="67"/>
                    </a:lnTo>
                    <a:lnTo>
                      <a:pt x="23" y="67"/>
                    </a:lnTo>
                    <a:lnTo>
                      <a:pt x="12" y="65"/>
                    </a:lnTo>
                    <a:lnTo>
                      <a:pt x="6" y="61"/>
                    </a:lnTo>
                    <a:lnTo>
                      <a:pt x="2" y="57"/>
                    </a:lnTo>
                    <a:lnTo>
                      <a:pt x="0" y="48"/>
                    </a:lnTo>
                    <a:lnTo>
                      <a:pt x="2" y="44"/>
                    </a:lnTo>
                    <a:lnTo>
                      <a:pt x="2" y="40"/>
                    </a:lnTo>
                    <a:lnTo>
                      <a:pt x="4" y="38"/>
                    </a:lnTo>
                    <a:lnTo>
                      <a:pt x="8" y="34"/>
                    </a:lnTo>
                    <a:lnTo>
                      <a:pt x="12" y="32"/>
                    </a:lnTo>
                    <a:lnTo>
                      <a:pt x="17" y="32"/>
                    </a:lnTo>
                    <a:lnTo>
                      <a:pt x="21" y="30"/>
                    </a:lnTo>
                    <a:lnTo>
                      <a:pt x="25" y="30"/>
                    </a:lnTo>
                    <a:lnTo>
                      <a:pt x="38" y="27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8" y="11"/>
                    </a:lnTo>
                    <a:lnTo>
                      <a:pt x="29" y="11"/>
                    </a:lnTo>
                    <a:lnTo>
                      <a:pt x="23" y="11"/>
                    </a:lnTo>
                    <a:lnTo>
                      <a:pt x="19" y="13"/>
                    </a:lnTo>
                    <a:lnTo>
                      <a:pt x="14" y="17"/>
                    </a:lnTo>
                    <a:lnTo>
                      <a:pt x="12" y="21"/>
                    </a:lnTo>
                    <a:lnTo>
                      <a:pt x="2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10" y="7"/>
                    </a:lnTo>
                    <a:lnTo>
                      <a:pt x="17" y="2"/>
                    </a:lnTo>
                    <a:lnTo>
                      <a:pt x="23" y="2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2" y="7"/>
                    </a:lnTo>
                    <a:lnTo>
                      <a:pt x="54" y="11"/>
                    </a:lnTo>
                    <a:lnTo>
                      <a:pt x="56" y="15"/>
                    </a:lnTo>
                    <a:lnTo>
                      <a:pt x="56" y="19"/>
                    </a:lnTo>
                    <a:lnTo>
                      <a:pt x="56" y="25"/>
                    </a:lnTo>
                    <a:lnTo>
                      <a:pt x="56" y="40"/>
                    </a:lnTo>
                    <a:lnTo>
                      <a:pt x="56" y="50"/>
                    </a:lnTo>
                    <a:lnTo>
                      <a:pt x="56" y="59"/>
                    </a:lnTo>
                    <a:lnTo>
                      <a:pt x="59" y="61"/>
                    </a:lnTo>
                    <a:lnTo>
                      <a:pt x="61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7"/>
                    </a:lnTo>
                    <a:close/>
                    <a:moveTo>
                      <a:pt x="46" y="34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9" y="40"/>
                    </a:lnTo>
                    <a:lnTo>
                      <a:pt x="14" y="42"/>
                    </a:lnTo>
                    <a:lnTo>
                      <a:pt x="14" y="44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2" y="53"/>
                    </a:lnTo>
                    <a:lnTo>
                      <a:pt x="14" y="57"/>
                    </a:lnTo>
                    <a:lnTo>
                      <a:pt x="19" y="59"/>
                    </a:lnTo>
                    <a:lnTo>
                      <a:pt x="25" y="59"/>
                    </a:lnTo>
                    <a:lnTo>
                      <a:pt x="31" y="59"/>
                    </a:lnTo>
                    <a:lnTo>
                      <a:pt x="35" y="57"/>
                    </a:lnTo>
                    <a:lnTo>
                      <a:pt x="40" y="53"/>
                    </a:lnTo>
                    <a:lnTo>
                      <a:pt x="44" y="48"/>
                    </a:lnTo>
                    <a:lnTo>
                      <a:pt x="44" y="44"/>
                    </a:lnTo>
                    <a:lnTo>
                      <a:pt x="46" y="38"/>
                    </a:lnTo>
                    <a:lnTo>
                      <a:pt x="46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" name="Freeform 264">
                <a:extLst>
                  <a:ext uri="{FF2B5EF4-FFF2-40B4-BE49-F238E27FC236}">
                    <a16:creationId xmlns:a16="http://schemas.microsoft.com/office/drawing/2014/main" id="{35479815-FEF1-4582-AED7-92F5EEE01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9437" y="3860999"/>
                <a:ext cx="85725" cy="106363"/>
              </a:xfrm>
              <a:custGeom>
                <a:avLst/>
                <a:gdLst/>
                <a:ahLst/>
                <a:cxnLst>
                  <a:cxn ang="0">
                    <a:pos x="10" y="44"/>
                  </a:cxn>
                  <a:cxn ang="0">
                    <a:pos x="16" y="55"/>
                  </a:cxn>
                  <a:cxn ang="0">
                    <a:pos x="27" y="59"/>
                  </a:cxn>
                  <a:cxn ang="0">
                    <a:pos x="40" y="55"/>
                  </a:cxn>
                  <a:cxn ang="0">
                    <a:pos x="42" y="48"/>
                  </a:cxn>
                  <a:cxn ang="0">
                    <a:pos x="40" y="42"/>
                  </a:cxn>
                  <a:cxn ang="0">
                    <a:pos x="29" y="38"/>
                  </a:cxn>
                  <a:cxn ang="0">
                    <a:pos x="12" y="34"/>
                  </a:cxn>
                  <a:cxn ang="0">
                    <a:pos x="4" y="27"/>
                  </a:cxn>
                  <a:cxn ang="0">
                    <a:pos x="2" y="19"/>
                  </a:cxn>
                  <a:cxn ang="0">
                    <a:pos x="4" y="11"/>
                  </a:cxn>
                  <a:cxn ang="0">
                    <a:pos x="10" y="4"/>
                  </a:cxn>
                  <a:cxn ang="0">
                    <a:pos x="16" y="2"/>
                  </a:cxn>
                  <a:cxn ang="0">
                    <a:pos x="25" y="0"/>
                  </a:cxn>
                  <a:cxn ang="0">
                    <a:pos x="40" y="2"/>
                  </a:cxn>
                  <a:cxn ang="0">
                    <a:pos x="48" y="9"/>
                  </a:cxn>
                  <a:cxn ang="0">
                    <a:pos x="52" y="19"/>
                  </a:cxn>
                  <a:cxn ang="0">
                    <a:pos x="40" y="15"/>
                  </a:cxn>
                  <a:cxn ang="0">
                    <a:pos x="33" y="11"/>
                  </a:cxn>
                  <a:cxn ang="0">
                    <a:pos x="21" y="11"/>
                  </a:cxn>
                  <a:cxn ang="0">
                    <a:pos x="14" y="15"/>
                  </a:cxn>
                  <a:cxn ang="0">
                    <a:pos x="12" y="19"/>
                  </a:cxn>
                  <a:cxn ang="0">
                    <a:pos x="16" y="23"/>
                  </a:cxn>
                  <a:cxn ang="0">
                    <a:pos x="21" y="25"/>
                  </a:cxn>
                  <a:cxn ang="0">
                    <a:pos x="37" y="30"/>
                  </a:cxn>
                  <a:cxn ang="0">
                    <a:pos x="48" y="34"/>
                  </a:cxn>
                  <a:cxn ang="0">
                    <a:pos x="52" y="42"/>
                  </a:cxn>
                  <a:cxn ang="0">
                    <a:pos x="52" y="53"/>
                  </a:cxn>
                  <a:cxn ang="0">
                    <a:pos x="46" y="61"/>
                  </a:cxn>
                  <a:cxn ang="0">
                    <a:pos x="35" y="67"/>
                  </a:cxn>
                  <a:cxn ang="0">
                    <a:pos x="16" y="65"/>
                  </a:cxn>
                  <a:cxn ang="0">
                    <a:pos x="4" y="55"/>
                  </a:cxn>
                </a:cxnLst>
                <a:rect l="0" t="0" r="r" b="b"/>
                <a:pathLst>
                  <a:path w="54" h="67">
                    <a:moveTo>
                      <a:pt x="0" y="46"/>
                    </a:moveTo>
                    <a:lnTo>
                      <a:pt x="10" y="44"/>
                    </a:lnTo>
                    <a:lnTo>
                      <a:pt x="12" y="50"/>
                    </a:lnTo>
                    <a:lnTo>
                      <a:pt x="16" y="55"/>
                    </a:lnTo>
                    <a:lnTo>
                      <a:pt x="21" y="57"/>
                    </a:lnTo>
                    <a:lnTo>
                      <a:pt x="27" y="59"/>
                    </a:lnTo>
                    <a:lnTo>
                      <a:pt x="33" y="57"/>
                    </a:lnTo>
                    <a:lnTo>
                      <a:pt x="40" y="55"/>
                    </a:lnTo>
                    <a:lnTo>
                      <a:pt x="42" y="53"/>
                    </a:lnTo>
                    <a:lnTo>
                      <a:pt x="42" y="48"/>
                    </a:lnTo>
                    <a:lnTo>
                      <a:pt x="42" y="44"/>
                    </a:lnTo>
                    <a:lnTo>
                      <a:pt x="40" y="42"/>
                    </a:lnTo>
                    <a:lnTo>
                      <a:pt x="35" y="40"/>
                    </a:lnTo>
                    <a:lnTo>
                      <a:pt x="29" y="38"/>
                    </a:lnTo>
                    <a:lnTo>
                      <a:pt x="19" y="36"/>
                    </a:lnTo>
                    <a:lnTo>
                      <a:pt x="12" y="34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2" y="23"/>
                    </a:lnTo>
                    <a:lnTo>
                      <a:pt x="2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6" y="2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33" y="2"/>
                    </a:lnTo>
                    <a:lnTo>
                      <a:pt x="40" y="2"/>
                    </a:lnTo>
                    <a:lnTo>
                      <a:pt x="44" y="7"/>
                    </a:lnTo>
                    <a:lnTo>
                      <a:pt x="48" y="9"/>
                    </a:lnTo>
                    <a:lnTo>
                      <a:pt x="50" y="13"/>
                    </a:lnTo>
                    <a:lnTo>
                      <a:pt x="52" y="19"/>
                    </a:lnTo>
                    <a:lnTo>
                      <a:pt x="42" y="19"/>
                    </a:lnTo>
                    <a:lnTo>
                      <a:pt x="40" y="15"/>
                    </a:lnTo>
                    <a:lnTo>
                      <a:pt x="37" y="13"/>
                    </a:lnTo>
                    <a:lnTo>
                      <a:pt x="33" y="11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6" y="13"/>
                    </a:lnTo>
                    <a:lnTo>
                      <a:pt x="14" y="15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14" y="21"/>
                    </a:lnTo>
                    <a:lnTo>
                      <a:pt x="16" y="23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7" y="27"/>
                    </a:lnTo>
                    <a:lnTo>
                      <a:pt x="37" y="30"/>
                    </a:lnTo>
                    <a:lnTo>
                      <a:pt x="44" y="32"/>
                    </a:lnTo>
                    <a:lnTo>
                      <a:pt x="48" y="34"/>
                    </a:lnTo>
                    <a:lnTo>
                      <a:pt x="52" y="38"/>
                    </a:lnTo>
                    <a:lnTo>
                      <a:pt x="52" y="42"/>
                    </a:lnTo>
                    <a:lnTo>
                      <a:pt x="54" y="46"/>
                    </a:lnTo>
                    <a:lnTo>
                      <a:pt x="52" y="53"/>
                    </a:lnTo>
                    <a:lnTo>
                      <a:pt x="50" y="57"/>
                    </a:lnTo>
                    <a:lnTo>
                      <a:pt x="46" y="61"/>
                    </a:lnTo>
                    <a:lnTo>
                      <a:pt x="42" y="65"/>
                    </a:lnTo>
                    <a:lnTo>
                      <a:pt x="35" y="67"/>
                    </a:lnTo>
                    <a:lnTo>
                      <a:pt x="27" y="67"/>
                    </a:lnTo>
                    <a:lnTo>
                      <a:pt x="16" y="65"/>
                    </a:lnTo>
                    <a:lnTo>
                      <a:pt x="8" y="61"/>
                    </a:lnTo>
                    <a:lnTo>
                      <a:pt x="4" y="5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2" name="Freeform 265">
                <a:extLst>
                  <a:ext uri="{FF2B5EF4-FFF2-40B4-BE49-F238E27FC236}">
                    <a16:creationId xmlns:a16="http://schemas.microsoft.com/office/drawing/2014/main" id="{CEE3F1A6-D49E-4884-B0AA-F12E9102D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5799" y="3864174"/>
                <a:ext cx="82550" cy="103188"/>
              </a:xfrm>
              <a:custGeom>
                <a:avLst/>
                <a:gdLst/>
                <a:ahLst/>
                <a:cxnLst>
                  <a:cxn ang="0">
                    <a:pos x="42" y="63"/>
                  </a:cxn>
                  <a:cxn ang="0">
                    <a:pos x="42" y="55"/>
                  </a:cxn>
                  <a:cxn ang="0">
                    <a:pos x="38" y="59"/>
                  </a:cxn>
                  <a:cxn ang="0">
                    <a:pos x="33" y="63"/>
                  </a:cxn>
                  <a:cxn ang="0">
                    <a:pos x="27" y="65"/>
                  </a:cxn>
                  <a:cxn ang="0">
                    <a:pos x="21" y="65"/>
                  </a:cxn>
                  <a:cxn ang="0">
                    <a:pos x="17" y="65"/>
                  </a:cxn>
                  <a:cxn ang="0">
                    <a:pos x="10" y="63"/>
                  </a:cxn>
                  <a:cxn ang="0">
                    <a:pos x="6" y="61"/>
                  </a:cxn>
                  <a:cxn ang="0">
                    <a:pos x="4" y="57"/>
                  </a:cxn>
                  <a:cxn ang="0">
                    <a:pos x="2" y="55"/>
                  </a:cxn>
                  <a:cxn ang="0">
                    <a:pos x="0" y="48"/>
                  </a:cxn>
                  <a:cxn ang="0">
                    <a:pos x="0" y="46"/>
                  </a:cxn>
                  <a:cxn ang="0">
                    <a:pos x="0" y="4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36"/>
                  </a:cxn>
                  <a:cxn ang="0">
                    <a:pos x="10" y="42"/>
                  </a:cxn>
                  <a:cxn ang="0">
                    <a:pos x="10" y="46"/>
                  </a:cxn>
                  <a:cxn ang="0">
                    <a:pos x="12" y="51"/>
                  </a:cxn>
                  <a:cxn ang="0">
                    <a:pos x="15" y="53"/>
                  </a:cxn>
                  <a:cxn ang="0">
                    <a:pos x="19" y="55"/>
                  </a:cxn>
                  <a:cxn ang="0">
                    <a:pos x="23" y="55"/>
                  </a:cxn>
                  <a:cxn ang="0">
                    <a:pos x="29" y="55"/>
                  </a:cxn>
                  <a:cxn ang="0">
                    <a:pos x="33" y="53"/>
                  </a:cxn>
                  <a:cxn ang="0">
                    <a:pos x="36" y="51"/>
                  </a:cxn>
                  <a:cxn ang="0">
                    <a:pos x="40" y="46"/>
                  </a:cxn>
                  <a:cxn ang="0">
                    <a:pos x="40" y="42"/>
                  </a:cxn>
                  <a:cxn ang="0">
                    <a:pos x="40" y="34"/>
                  </a:cxn>
                  <a:cxn ang="0">
                    <a:pos x="40" y="0"/>
                  </a:cxn>
                  <a:cxn ang="0">
                    <a:pos x="52" y="0"/>
                  </a:cxn>
                  <a:cxn ang="0">
                    <a:pos x="52" y="63"/>
                  </a:cxn>
                  <a:cxn ang="0">
                    <a:pos x="42" y="63"/>
                  </a:cxn>
                </a:cxnLst>
                <a:rect l="0" t="0" r="r" b="b"/>
                <a:pathLst>
                  <a:path w="52" h="65">
                    <a:moveTo>
                      <a:pt x="42" y="63"/>
                    </a:moveTo>
                    <a:lnTo>
                      <a:pt x="42" y="55"/>
                    </a:lnTo>
                    <a:lnTo>
                      <a:pt x="38" y="59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7" y="65"/>
                    </a:lnTo>
                    <a:lnTo>
                      <a:pt x="10" y="63"/>
                    </a:lnTo>
                    <a:lnTo>
                      <a:pt x="6" y="61"/>
                    </a:lnTo>
                    <a:lnTo>
                      <a:pt x="4" y="57"/>
                    </a:lnTo>
                    <a:lnTo>
                      <a:pt x="2" y="55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36"/>
                    </a:lnTo>
                    <a:lnTo>
                      <a:pt x="10" y="42"/>
                    </a:lnTo>
                    <a:lnTo>
                      <a:pt x="10" y="46"/>
                    </a:lnTo>
                    <a:lnTo>
                      <a:pt x="12" y="51"/>
                    </a:lnTo>
                    <a:lnTo>
                      <a:pt x="15" y="53"/>
                    </a:lnTo>
                    <a:lnTo>
                      <a:pt x="19" y="55"/>
                    </a:lnTo>
                    <a:lnTo>
                      <a:pt x="23" y="55"/>
                    </a:lnTo>
                    <a:lnTo>
                      <a:pt x="29" y="55"/>
                    </a:lnTo>
                    <a:lnTo>
                      <a:pt x="33" y="53"/>
                    </a:lnTo>
                    <a:lnTo>
                      <a:pt x="36" y="51"/>
                    </a:lnTo>
                    <a:lnTo>
                      <a:pt x="40" y="46"/>
                    </a:lnTo>
                    <a:lnTo>
                      <a:pt x="40" y="42"/>
                    </a:lnTo>
                    <a:lnTo>
                      <a:pt x="40" y="34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63"/>
                    </a:lnTo>
                    <a:lnTo>
                      <a:pt x="42" y="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" name="Freeform 266">
                <a:extLst>
                  <a:ext uri="{FF2B5EF4-FFF2-40B4-BE49-F238E27FC236}">
                    <a16:creationId xmlns:a16="http://schemas.microsoft.com/office/drawing/2014/main" id="{D4DFCEF8-1CBE-458C-8719-349B659BAD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15337" y="3824486"/>
                <a:ext cx="87313" cy="142875"/>
              </a:xfrm>
              <a:custGeom>
                <a:avLst/>
                <a:gdLst/>
                <a:ahLst/>
                <a:cxnLst>
                  <a:cxn ang="0">
                    <a:pos x="11" y="88"/>
                  </a:cxn>
                  <a:cxn ang="0">
                    <a:pos x="0" y="88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32"/>
                  </a:cxn>
                  <a:cxn ang="0">
                    <a:pos x="15" y="30"/>
                  </a:cxn>
                  <a:cxn ang="0">
                    <a:pos x="19" y="25"/>
                  </a:cxn>
                  <a:cxn ang="0">
                    <a:pos x="23" y="25"/>
                  </a:cxn>
                  <a:cxn ang="0">
                    <a:pos x="28" y="23"/>
                  </a:cxn>
                  <a:cxn ang="0">
                    <a:pos x="34" y="25"/>
                  </a:cxn>
                  <a:cxn ang="0">
                    <a:pos x="40" y="25"/>
                  </a:cxn>
                  <a:cxn ang="0">
                    <a:pos x="44" y="30"/>
                  </a:cxn>
                  <a:cxn ang="0">
                    <a:pos x="49" y="34"/>
                  </a:cxn>
                  <a:cxn ang="0">
                    <a:pos x="51" y="38"/>
                  </a:cxn>
                  <a:cxn ang="0">
                    <a:pos x="53" y="42"/>
                  </a:cxn>
                  <a:cxn ang="0">
                    <a:pos x="55" y="48"/>
                  </a:cxn>
                  <a:cxn ang="0">
                    <a:pos x="55" y="57"/>
                  </a:cxn>
                  <a:cxn ang="0">
                    <a:pos x="55" y="63"/>
                  </a:cxn>
                  <a:cxn ang="0">
                    <a:pos x="53" y="71"/>
                  </a:cxn>
                  <a:cxn ang="0">
                    <a:pos x="51" y="76"/>
                  </a:cxn>
                  <a:cxn ang="0">
                    <a:pos x="49" y="82"/>
                  </a:cxn>
                  <a:cxn ang="0">
                    <a:pos x="42" y="86"/>
                  </a:cxn>
                  <a:cxn ang="0">
                    <a:pos x="38" y="88"/>
                  </a:cxn>
                  <a:cxn ang="0">
                    <a:pos x="34" y="90"/>
                  </a:cxn>
                  <a:cxn ang="0">
                    <a:pos x="28" y="90"/>
                  </a:cxn>
                  <a:cxn ang="0">
                    <a:pos x="23" y="90"/>
                  </a:cxn>
                  <a:cxn ang="0">
                    <a:pos x="17" y="88"/>
                  </a:cxn>
                  <a:cxn ang="0">
                    <a:pos x="13" y="84"/>
                  </a:cxn>
                  <a:cxn ang="0">
                    <a:pos x="11" y="80"/>
                  </a:cxn>
                  <a:cxn ang="0">
                    <a:pos x="11" y="88"/>
                  </a:cxn>
                  <a:cxn ang="0">
                    <a:pos x="11" y="57"/>
                  </a:cxn>
                  <a:cxn ang="0">
                    <a:pos x="11" y="67"/>
                  </a:cxn>
                  <a:cxn ang="0">
                    <a:pos x="13" y="73"/>
                  </a:cxn>
                  <a:cxn ang="0">
                    <a:pos x="15" y="76"/>
                  </a:cxn>
                  <a:cxn ang="0">
                    <a:pos x="19" y="80"/>
                  </a:cxn>
                  <a:cxn ang="0">
                    <a:pos x="23" y="80"/>
                  </a:cxn>
                  <a:cxn ang="0">
                    <a:pos x="28" y="82"/>
                  </a:cxn>
                  <a:cxn ang="0">
                    <a:pos x="34" y="80"/>
                  </a:cxn>
                  <a:cxn ang="0">
                    <a:pos x="40" y="76"/>
                  </a:cxn>
                  <a:cxn ang="0">
                    <a:pos x="42" y="67"/>
                  </a:cxn>
                  <a:cxn ang="0">
                    <a:pos x="44" y="57"/>
                  </a:cxn>
                  <a:cxn ang="0">
                    <a:pos x="42" y="46"/>
                  </a:cxn>
                  <a:cxn ang="0">
                    <a:pos x="40" y="38"/>
                  </a:cxn>
                  <a:cxn ang="0">
                    <a:pos x="34" y="34"/>
                  </a:cxn>
                  <a:cxn ang="0">
                    <a:pos x="28" y="32"/>
                  </a:cxn>
                  <a:cxn ang="0">
                    <a:pos x="21" y="34"/>
                  </a:cxn>
                  <a:cxn ang="0">
                    <a:pos x="15" y="38"/>
                  </a:cxn>
                  <a:cxn ang="0">
                    <a:pos x="11" y="46"/>
                  </a:cxn>
                  <a:cxn ang="0">
                    <a:pos x="11" y="57"/>
                  </a:cxn>
                </a:cxnLst>
                <a:rect l="0" t="0" r="r" b="b"/>
                <a:pathLst>
                  <a:path w="55" h="90">
                    <a:moveTo>
                      <a:pt x="11" y="88"/>
                    </a:moveTo>
                    <a:lnTo>
                      <a:pt x="0" y="88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32"/>
                    </a:lnTo>
                    <a:lnTo>
                      <a:pt x="15" y="30"/>
                    </a:lnTo>
                    <a:lnTo>
                      <a:pt x="19" y="25"/>
                    </a:lnTo>
                    <a:lnTo>
                      <a:pt x="23" y="25"/>
                    </a:lnTo>
                    <a:lnTo>
                      <a:pt x="28" y="23"/>
                    </a:lnTo>
                    <a:lnTo>
                      <a:pt x="34" y="25"/>
                    </a:lnTo>
                    <a:lnTo>
                      <a:pt x="40" y="25"/>
                    </a:lnTo>
                    <a:lnTo>
                      <a:pt x="44" y="30"/>
                    </a:lnTo>
                    <a:lnTo>
                      <a:pt x="49" y="34"/>
                    </a:lnTo>
                    <a:lnTo>
                      <a:pt x="51" y="38"/>
                    </a:lnTo>
                    <a:lnTo>
                      <a:pt x="53" y="42"/>
                    </a:lnTo>
                    <a:lnTo>
                      <a:pt x="55" y="48"/>
                    </a:lnTo>
                    <a:lnTo>
                      <a:pt x="55" y="57"/>
                    </a:lnTo>
                    <a:lnTo>
                      <a:pt x="55" y="63"/>
                    </a:lnTo>
                    <a:lnTo>
                      <a:pt x="53" y="71"/>
                    </a:lnTo>
                    <a:lnTo>
                      <a:pt x="51" y="76"/>
                    </a:lnTo>
                    <a:lnTo>
                      <a:pt x="49" y="82"/>
                    </a:lnTo>
                    <a:lnTo>
                      <a:pt x="42" y="86"/>
                    </a:lnTo>
                    <a:lnTo>
                      <a:pt x="38" y="88"/>
                    </a:lnTo>
                    <a:lnTo>
                      <a:pt x="34" y="90"/>
                    </a:lnTo>
                    <a:lnTo>
                      <a:pt x="28" y="90"/>
                    </a:lnTo>
                    <a:lnTo>
                      <a:pt x="23" y="90"/>
                    </a:lnTo>
                    <a:lnTo>
                      <a:pt x="17" y="88"/>
                    </a:lnTo>
                    <a:lnTo>
                      <a:pt x="13" y="84"/>
                    </a:lnTo>
                    <a:lnTo>
                      <a:pt x="11" y="80"/>
                    </a:lnTo>
                    <a:lnTo>
                      <a:pt x="11" y="88"/>
                    </a:lnTo>
                    <a:close/>
                    <a:moveTo>
                      <a:pt x="11" y="57"/>
                    </a:moveTo>
                    <a:lnTo>
                      <a:pt x="11" y="67"/>
                    </a:lnTo>
                    <a:lnTo>
                      <a:pt x="13" y="73"/>
                    </a:lnTo>
                    <a:lnTo>
                      <a:pt x="15" y="76"/>
                    </a:lnTo>
                    <a:lnTo>
                      <a:pt x="19" y="80"/>
                    </a:lnTo>
                    <a:lnTo>
                      <a:pt x="23" y="80"/>
                    </a:lnTo>
                    <a:lnTo>
                      <a:pt x="28" y="82"/>
                    </a:lnTo>
                    <a:lnTo>
                      <a:pt x="34" y="80"/>
                    </a:lnTo>
                    <a:lnTo>
                      <a:pt x="40" y="76"/>
                    </a:lnTo>
                    <a:lnTo>
                      <a:pt x="42" y="67"/>
                    </a:lnTo>
                    <a:lnTo>
                      <a:pt x="44" y="57"/>
                    </a:lnTo>
                    <a:lnTo>
                      <a:pt x="42" y="46"/>
                    </a:lnTo>
                    <a:lnTo>
                      <a:pt x="40" y="38"/>
                    </a:lnTo>
                    <a:lnTo>
                      <a:pt x="34" y="34"/>
                    </a:lnTo>
                    <a:lnTo>
                      <a:pt x="28" y="32"/>
                    </a:lnTo>
                    <a:lnTo>
                      <a:pt x="21" y="34"/>
                    </a:lnTo>
                    <a:lnTo>
                      <a:pt x="15" y="38"/>
                    </a:lnTo>
                    <a:lnTo>
                      <a:pt x="11" y="46"/>
                    </a:lnTo>
                    <a:lnTo>
                      <a:pt x="11" y="5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" name="Rectangle 267">
                <a:extLst>
                  <a:ext uri="{FF2B5EF4-FFF2-40B4-BE49-F238E27FC236}">
                    <a16:creationId xmlns:a16="http://schemas.microsoft.com/office/drawing/2014/main" id="{8C07CD5E-4F29-449A-9859-8D69C68B5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6462" y="3824486"/>
                <a:ext cx="15875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" name="Freeform 268">
                <a:extLst>
                  <a:ext uri="{FF2B5EF4-FFF2-40B4-BE49-F238E27FC236}">
                    <a16:creationId xmlns:a16="http://schemas.microsoft.com/office/drawing/2014/main" id="{2DDBB0A9-08E1-4639-8EA2-58D19EB063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9324" y="3824486"/>
                <a:ext cx="15875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0" y="25"/>
                  </a:cxn>
                  <a:cxn ang="0">
                    <a:pos x="10" y="88"/>
                  </a:cxn>
                  <a:cxn ang="0">
                    <a:pos x="0" y="88"/>
                  </a:cxn>
                </a:cxnLst>
                <a:rect l="0" t="0" r="r" b="b"/>
                <a:pathLst>
                  <a:path w="10" h="88">
                    <a:moveTo>
                      <a:pt x="0" y="1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0" y="25"/>
                    </a:lnTo>
                    <a:lnTo>
                      <a:pt x="1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" name="Freeform 269">
                <a:extLst>
                  <a:ext uri="{FF2B5EF4-FFF2-40B4-BE49-F238E27FC236}">
                    <a16:creationId xmlns:a16="http://schemas.microsoft.com/office/drawing/2014/main" id="{2D68F607-155B-4533-9A0C-3608CFB0D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2662" y="3827661"/>
                <a:ext cx="49213" cy="139700"/>
              </a:xfrm>
              <a:custGeom>
                <a:avLst/>
                <a:gdLst/>
                <a:ahLst/>
                <a:cxnLst>
                  <a:cxn ang="0">
                    <a:pos x="29" y="78"/>
                  </a:cxn>
                  <a:cxn ang="0">
                    <a:pos x="31" y="86"/>
                  </a:cxn>
                  <a:cxn ang="0">
                    <a:pos x="27" y="88"/>
                  </a:cxn>
                  <a:cxn ang="0">
                    <a:pos x="23" y="88"/>
                  </a:cxn>
                  <a:cxn ang="0">
                    <a:pos x="19" y="86"/>
                  </a:cxn>
                  <a:cxn ang="0">
                    <a:pos x="15" y="86"/>
                  </a:cxn>
                  <a:cxn ang="0">
                    <a:pos x="10" y="84"/>
                  </a:cxn>
                  <a:cxn ang="0">
                    <a:pos x="10" y="80"/>
                  </a:cxn>
                  <a:cxn ang="0">
                    <a:pos x="8" y="76"/>
                  </a:cxn>
                  <a:cxn ang="0">
                    <a:pos x="8" y="67"/>
                  </a:cxn>
                  <a:cxn ang="0">
                    <a:pos x="8" y="32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8" y="23"/>
                  </a:cxn>
                  <a:cxn ang="0">
                    <a:pos x="8" y="7"/>
                  </a:cxn>
                  <a:cxn ang="0">
                    <a:pos x="19" y="0"/>
                  </a:cxn>
                  <a:cxn ang="0">
                    <a:pos x="19" y="23"/>
                  </a:cxn>
                  <a:cxn ang="0">
                    <a:pos x="29" y="23"/>
                  </a:cxn>
                  <a:cxn ang="0">
                    <a:pos x="29" y="32"/>
                  </a:cxn>
                  <a:cxn ang="0">
                    <a:pos x="19" y="32"/>
                  </a:cxn>
                  <a:cxn ang="0">
                    <a:pos x="19" y="69"/>
                  </a:cxn>
                  <a:cxn ang="0">
                    <a:pos x="19" y="71"/>
                  </a:cxn>
                  <a:cxn ang="0">
                    <a:pos x="19" y="74"/>
                  </a:cxn>
                  <a:cxn ang="0">
                    <a:pos x="21" y="76"/>
                  </a:cxn>
                  <a:cxn ang="0">
                    <a:pos x="21" y="76"/>
                  </a:cxn>
                  <a:cxn ang="0">
                    <a:pos x="23" y="78"/>
                  </a:cxn>
                  <a:cxn ang="0">
                    <a:pos x="25" y="78"/>
                  </a:cxn>
                  <a:cxn ang="0">
                    <a:pos x="27" y="78"/>
                  </a:cxn>
                  <a:cxn ang="0">
                    <a:pos x="29" y="78"/>
                  </a:cxn>
                </a:cxnLst>
                <a:rect l="0" t="0" r="r" b="b"/>
                <a:pathLst>
                  <a:path w="31" h="88">
                    <a:moveTo>
                      <a:pt x="29" y="78"/>
                    </a:moveTo>
                    <a:lnTo>
                      <a:pt x="31" y="86"/>
                    </a:lnTo>
                    <a:lnTo>
                      <a:pt x="27" y="88"/>
                    </a:lnTo>
                    <a:lnTo>
                      <a:pt x="23" y="88"/>
                    </a:lnTo>
                    <a:lnTo>
                      <a:pt x="19" y="86"/>
                    </a:lnTo>
                    <a:lnTo>
                      <a:pt x="15" y="86"/>
                    </a:lnTo>
                    <a:lnTo>
                      <a:pt x="10" y="84"/>
                    </a:lnTo>
                    <a:lnTo>
                      <a:pt x="10" y="80"/>
                    </a:lnTo>
                    <a:lnTo>
                      <a:pt x="8" y="76"/>
                    </a:lnTo>
                    <a:lnTo>
                      <a:pt x="8" y="67"/>
                    </a:lnTo>
                    <a:lnTo>
                      <a:pt x="8" y="32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8" y="23"/>
                    </a:lnTo>
                    <a:lnTo>
                      <a:pt x="8" y="7"/>
                    </a:lnTo>
                    <a:lnTo>
                      <a:pt x="19" y="0"/>
                    </a:lnTo>
                    <a:lnTo>
                      <a:pt x="19" y="23"/>
                    </a:lnTo>
                    <a:lnTo>
                      <a:pt x="29" y="23"/>
                    </a:lnTo>
                    <a:lnTo>
                      <a:pt x="29" y="32"/>
                    </a:lnTo>
                    <a:lnTo>
                      <a:pt x="19" y="32"/>
                    </a:lnTo>
                    <a:lnTo>
                      <a:pt x="19" y="69"/>
                    </a:lnTo>
                    <a:lnTo>
                      <a:pt x="19" y="71"/>
                    </a:lnTo>
                    <a:lnTo>
                      <a:pt x="19" y="74"/>
                    </a:lnTo>
                    <a:lnTo>
                      <a:pt x="21" y="76"/>
                    </a:lnTo>
                    <a:lnTo>
                      <a:pt x="21" y="76"/>
                    </a:lnTo>
                    <a:lnTo>
                      <a:pt x="23" y="78"/>
                    </a:lnTo>
                    <a:lnTo>
                      <a:pt x="25" y="78"/>
                    </a:lnTo>
                    <a:lnTo>
                      <a:pt x="27" y="78"/>
                    </a:lnTo>
                    <a:lnTo>
                      <a:pt x="29" y="7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" name="Freeform 270">
                <a:extLst>
                  <a:ext uri="{FF2B5EF4-FFF2-40B4-BE49-F238E27FC236}">
                    <a16:creationId xmlns:a16="http://schemas.microsoft.com/office/drawing/2014/main" id="{74101BF2-F410-4FB8-9EB6-7DEA34B502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62987" y="3860999"/>
                <a:ext cx="93663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2" y="19"/>
                  </a:cxn>
                  <a:cxn ang="0">
                    <a:pos x="4" y="13"/>
                  </a:cxn>
                  <a:cxn ang="0">
                    <a:pos x="8" y="9"/>
                  </a:cxn>
                  <a:cxn ang="0">
                    <a:pos x="19" y="2"/>
                  </a:cxn>
                  <a:cxn ang="0">
                    <a:pos x="29" y="0"/>
                  </a:cxn>
                  <a:cxn ang="0">
                    <a:pos x="35" y="2"/>
                  </a:cxn>
                  <a:cxn ang="0">
                    <a:pos x="42" y="2"/>
                  </a:cxn>
                  <a:cxn ang="0">
                    <a:pos x="46" y="7"/>
                  </a:cxn>
                  <a:cxn ang="0">
                    <a:pos x="50" y="9"/>
                  </a:cxn>
                  <a:cxn ang="0">
                    <a:pos x="54" y="15"/>
                  </a:cxn>
                  <a:cxn ang="0">
                    <a:pos x="56" y="19"/>
                  </a:cxn>
                  <a:cxn ang="0">
                    <a:pos x="59" y="25"/>
                  </a:cxn>
                  <a:cxn ang="0">
                    <a:pos x="59" y="34"/>
                  </a:cxn>
                  <a:cxn ang="0">
                    <a:pos x="59" y="44"/>
                  </a:cxn>
                  <a:cxn ang="0">
                    <a:pos x="54" y="53"/>
                  </a:cxn>
                  <a:cxn ang="0">
                    <a:pos x="50" y="59"/>
                  </a:cxn>
                  <a:cxn ang="0">
                    <a:pos x="44" y="63"/>
                  </a:cxn>
                  <a:cxn ang="0">
                    <a:pos x="38" y="65"/>
                  </a:cxn>
                  <a:cxn ang="0">
                    <a:pos x="29" y="67"/>
                  </a:cxn>
                  <a:cxn ang="0">
                    <a:pos x="23" y="67"/>
                  </a:cxn>
                  <a:cxn ang="0">
                    <a:pos x="17" y="65"/>
                  </a:cxn>
                  <a:cxn ang="0">
                    <a:pos x="12" y="63"/>
                  </a:cxn>
                  <a:cxn ang="0">
                    <a:pos x="6" y="59"/>
                  </a:cxn>
                  <a:cxn ang="0">
                    <a:pos x="4" y="55"/>
                  </a:cxn>
                  <a:cxn ang="0">
                    <a:pos x="2" y="48"/>
                  </a:cxn>
                  <a:cxn ang="0">
                    <a:pos x="0" y="42"/>
                  </a:cxn>
                  <a:cxn ang="0">
                    <a:pos x="0" y="34"/>
                  </a:cxn>
                  <a:cxn ang="0">
                    <a:pos x="10" y="34"/>
                  </a:cxn>
                  <a:cxn ang="0">
                    <a:pos x="10" y="44"/>
                  </a:cxn>
                  <a:cxn ang="0">
                    <a:pos x="14" y="53"/>
                  </a:cxn>
                  <a:cxn ang="0">
                    <a:pos x="21" y="57"/>
                  </a:cxn>
                  <a:cxn ang="0">
                    <a:pos x="29" y="59"/>
                  </a:cxn>
                  <a:cxn ang="0">
                    <a:pos x="35" y="57"/>
                  </a:cxn>
                  <a:cxn ang="0">
                    <a:pos x="42" y="53"/>
                  </a:cxn>
                  <a:cxn ang="0">
                    <a:pos x="46" y="44"/>
                  </a:cxn>
                  <a:cxn ang="0">
                    <a:pos x="48" y="34"/>
                  </a:cxn>
                  <a:cxn ang="0">
                    <a:pos x="46" y="23"/>
                  </a:cxn>
                  <a:cxn ang="0">
                    <a:pos x="42" y="15"/>
                  </a:cxn>
                  <a:cxn ang="0">
                    <a:pos x="35" y="11"/>
                  </a:cxn>
                  <a:cxn ang="0">
                    <a:pos x="29" y="11"/>
                  </a:cxn>
                  <a:cxn ang="0">
                    <a:pos x="21" y="11"/>
                  </a:cxn>
                  <a:cxn ang="0">
                    <a:pos x="14" y="15"/>
                  </a:cxn>
                  <a:cxn ang="0">
                    <a:pos x="10" y="23"/>
                  </a:cxn>
                  <a:cxn ang="0">
                    <a:pos x="10" y="34"/>
                  </a:cxn>
                </a:cxnLst>
                <a:rect l="0" t="0" r="r" b="b"/>
                <a:pathLst>
                  <a:path w="59" h="67">
                    <a:moveTo>
                      <a:pt x="0" y="34"/>
                    </a:moveTo>
                    <a:lnTo>
                      <a:pt x="0" y="25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8" y="9"/>
                    </a:lnTo>
                    <a:lnTo>
                      <a:pt x="19" y="2"/>
                    </a:lnTo>
                    <a:lnTo>
                      <a:pt x="29" y="0"/>
                    </a:lnTo>
                    <a:lnTo>
                      <a:pt x="35" y="2"/>
                    </a:lnTo>
                    <a:lnTo>
                      <a:pt x="42" y="2"/>
                    </a:lnTo>
                    <a:lnTo>
                      <a:pt x="46" y="7"/>
                    </a:lnTo>
                    <a:lnTo>
                      <a:pt x="50" y="9"/>
                    </a:lnTo>
                    <a:lnTo>
                      <a:pt x="54" y="15"/>
                    </a:lnTo>
                    <a:lnTo>
                      <a:pt x="56" y="19"/>
                    </a:lnTo>
                    <a:lnTo>
                      <a:pt x="59" y="25"/>
                    </a:lnTo>
                    <a:lnTo>
                      <a:pt x="59" y="34"/>
                    </a:lnTo>
                    <a:lnTo>
                      <a:pt x="59" y="44"/>
                    </a:lnTo>
                    <a:lnTo>
                      <a:pt x="54" y="53"/>
                    </a:lnTo>
                    <a:lnTo>
                      <a:pt x="50" y="59"/>
                    </a:lnTo>
                    <a:lnTo>
                      <a:pt x="44" y="63"/>
                    </a:lnTo>
                    <a:lnTo>
                      <a:pt x="38" y="65"/>
                    </a:lnTo>
                    <a:lnTo>
                      <a:pt x="29" y="67"/>
                    </a:lnTo>
                    <a:lnTo>
                      <a:pt x="23" y="67"/>
                    </a:lnTo>
                    <a:lnTo>
                      <a:pt x="17" y="65"/>
                    </a:lnTo>
                    <a:lnTo>
                      <a:pt x="12" y="63"/>
                    </a:lnTo>
                    <a:lnTo>
                      <a:pt x="6" y="59"/>
                    </a:lnTo>
                    <a:lnTo>
                      <a:pt x="4" y="55"/>
                    </a:lnTo>
                    <a:lnTo>
                      <a:pt x="2" y="48"/>
                    </a:lnTo>
                    <a:lnTo>
                      <a:pt x="0" y="42"/>
                    </a:lnTo>
                    <a:lnTo>
                      <a:pt x="0" y="34"/>
                    </a:lnTo>
                    <a:close/>
                    <a:moveTo>
                      <a:pt x="10" y="34"/>
                    </a:moveTo>
                    <a:lnTo>
                      <a:pt x="10" y="44"/>
                    </a:lnTo>
                    <a:lnTo>
                      <a:pt x="14" y="53"/>
                    </a:lnTo>
                    <a:lnTo>
                      <a:pt x="21" y="57"/>
                    </a:lnTo>
                    <a:lnTo>
                      <a:pt x="29" y="59"/>
                    </a:lnTo>
                    <a:lnTo>
                      <a:pt x="35" y="57"/>
                    </a:lnTo>
                    <a:lnTo>
                      <a:pt x="42" y="53"/>
                    </a:lnTo>
                    <a:lnTo>
                      <a:pt x="46" y="44"/>
                    </a:lnTo>
                    <a:lnTo>
                      <a:pt x="48" y="34"/>
                    </a:lnTo>
                    <a:lnTo>
                      <a:pt x="46" y="23"/>
                    </a:lnTo>
                    <a:lnTo>
                      <a:pt x="42" y="15"/>
                    </a:lnTo>
                    <a:lnTo>
                      <a:pt x="35" y="11"/>
                    </a:lnTo>
                    <a:lnTo>
                      <a:pt x="29" y="11"/>
                    </a:lnTo>
                    <a:lnTo>
                      <a:pt x="21" y="11"/>
                    </a:lnTo>
                    <a:lnTo>
                      <a:pt x="14" y="15"/>
                    </a:lnTo>
                    <a:lnTo>
                      <a:pt x="10" y="23"/>
                    </a:lnTo>
                    <a:lnTo>
                      <a:pt x="10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" name="Freeform 271">
                <a:extLst>
                  <a:ext uri="{FF2B5EF4-FFF2-40B4-BE49-F238E27FC236}">
                    <a16:creationId xmlns:a16="http://schemas.microsoft.com/office/drawing/2014/main" id="{A0230D62-203D-471C-B5FA-EDB96105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99" y="3860999"/>
                <a:ext cx="571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3"/>
                  </a:cxn>
                  <a:cxn ang="0">
                    <a:pos x="15" y="7"/>
                  </a:cxn>
                  <a:cxn ang="0">
                    <a:pos x="17" y="2"/>
                  </a:cxn>
                  <a:cxn ang="0">
                    <a:pos x="21" y="2"/>
                  </a:cxn>
                  <a:cxn ang="0">
                    <a:pos x="25" y="0"/>
                  </a:cxn>
                  <a:cxn ang="0">
                    <a:pos x="30" y="2"/>
                  </a:cxn>
                  <a:cxn ang="0">
                    <a:pos x="36" y="4"/>
                  </a:cxn>
                  <a:cxn ang="0">
                    <a:pos x="32" y="15"/>
                  </a:cxn>
                  <a:cxn ang="0">
                    <a:pos x="27" y="13"/>
                  </a:cxn>
                  <a:cxn ang="0">
                    <a:pos x="23" y="13"/>
                  </a:cxn>
                  <a:cxn ang="0">
                    <a:pos x="21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3" y="25"/>
                  </a:cxn>
                  <a:cxn ang="0">
                    <a:pos x="11" y="32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36" h="65">
                    <a:moveTo>
                      <a:pt x="0" y="65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3"/>
                    </a:lnTo>
                    <a:lnTo>
                      <a:pt x="15" y="7"/>
                    </a:lnTo>
                    <a:lnTo>
                      <a:pt x="17" y="2"/>
                    </a:lnTo>
                    <a:lnTo>
                      <a:pt x="21" y="2"/>
                    </a:lnTo>
                    <a:lnTo>
                      <a:pt x="25" y="0"/>
                    </a:lnTo>
                    <a:lnTo>
                      <a:pt x="30" y="2"/>
                    </a:lnTo>
                    <a:lnTo>
                      <a:pt x="36" y="4"/>
                    </a:lnTo>
                    <a:lnTo>
                      <a:pt x="32" y="15"/>
                    </a:lnTo>
                    <a:lnTo>
                      <a:pt x="27" y="13"/>
                    </a:lnTo>
                    <a:lnTo>
                      <a:pt x="23" y="13"/>
                    </a:lnTo>
                    <a:lnTo>
                      <a:pt x="21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3" y="25"/>
                    </a:lnTo>
                    <a:lnTo>
                      <a:pt x="11" y="32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" name="Freeform 272">
                <a:extLst>
                  <a:ext uri="{FF2B5EF4-FFF2-40B4-BE49-F238E27FC236}">
                    <a16:creationId xmlns:a16="http://schemas.microsoft.com/office/drawing/2014/main" id="{738CDD60-3699-4AC1-A143-08E23C6A66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36024" y="3860999"/>
                <a:ext cx="96838" cy="106363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29" y="67"/>
                  </a:cxn>
                  <a:cxn ang="0">
                    <a:pos x="13" y="65"/>
                  </a:cxn>
                  <a:cxn ang="0">
                    <a:pos x="2" y="57"/>
                  </a:cxn>
                  <a:cxn ang="0">
                    <a:pos x="2" y="44"/>
                  </a:cxn>
                  <a:cxn ang="0">
                    <a:pos x="4" y="38"/>
                  </a:cxn>
                  <a:cxn ang="0">
                    <a:pos x="13" y="32"/>
                  </a:cxn>
                  <a:cxn ang="0">
                    <a:pos x="21" y="30"/>
                  </a:cxn>
                  <a:cxn ang="0">
                    <a:pos x="38" y="27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38" y="11"/>
                  </a:cxn>
                  <a:cxn ang="0">
                    <a:pos x="23" y="11"/>
                  </a:cxn>
                  <a:cxn ang="0">
                    <a:pos x="15" y="17"/>
                  </a:cxn>
                  <a:cxn ang="0">
                    <a:pos x="2" y="21"/>
                  </a:cxn>
                  <a:cxn ang="0">
                    <a:pos x="6" y="9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7"/>
                  </a:cxn>
                  <a:cxn ang="0">
                    <a:pos x="57" y="15"/>
                  </a:cxn>
                  <a:cxn ang="0">
                    <a:pos x="57" y="25"/>
                  </a:cxn>
                  <a:cxn ang="0">
                    <a:pos x="57" y="50"/>
                  </a:cxn>
                  <a:cxn ang="0">
                    <a:pos x="59" y="61"/>
                  </a:cxn>
                  <a:cxn ang="0">
                    <a:pos x="48" y="65"/>
                  </a:cxn>
                  <a:cxn ang="0">
                    <a:pos x="46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2"/>
                  </a:cxn>
                  <a:cxn ang="0">
                    <a:pos x="13" y="46"/>
                  </a:cxn>
                  <a:cxn ang="0">
                    <a:pos x="13" y="53"/>
                  </a:cxn>
                  <a:cxn ang="0">
                    <a:pos x="19" y="59"/>
                  </a:cxn>
                  <a:cxn ang="0">
                    <a:pos x="31" y="59"/>
                  </a:cxn>
                  <a:cxn ang="0">
                    <a:pos x="40" y="53"/>
                  </a:cxn>
                  <a:cxn ang="0">
                    <a:pos x="44" y="44"/>
                  </a:cxn>
                  <a:cxn ang="0">
                    <a:pos x="46" y="34"/>
                  </a:cxn>
                </a:cxnLst>
                <a:rect l="0" t="0" r="r" b="b"/>
                <a:pathLst>
                  <a:path w="61" h="67">
                    <a:moveTo>
                      <a:pt x="46" y="57"/>
                    </a:moveTo>
                    <a:lnTo>
                      <a:pt x="40" y="63"/>
                    </a:lnTo>
                    <a:lnTo>
                      <a:pt x="34" y="65"/>
                    </a:lnTo>
                    <a:lnTo>
                      <a:pt x="29" y="67"/>
                    </a:lnTo>
                    <a:lnTo>
                      <a:pt x="23" y="67"/>
                    </a:lnTo>
                    <a:lnTo>
                      <a:pt x="13" y="65"/>
                    </a:lnTo>
                    <a:lnTo>
                      <a:pt x="6" y="61"/>
                    </a:lnTo>
                    <a:lnTo>
                      <a:pt x="2" y="57"/>
                    </a:lnTo>
                    <a:lnTo>
                      <a:pt x="0" y="48"/>
                    </a:lnTo>
                    <a:lnTo>
                      <a:pt x="2" y="44"/>
                    </a:lnTo>
                    <a:lnTo>
                      <a:pt x="2" y="40"/>
                    </a:lnTo>
                    <a:lnTo>
                      <a:pt x="4" y="38"/>
                    </a:lnTo>
                    <a:lnTo>
                      <a:pt x="8" y="34"/>
                    </a:lnTo>
                    <a:lnTo>
                      <a:pt x="13" y="32"/>
                    </a:lnTo>
                    <a:lnTo>
                      <a:pt x="17" y="32"/>
                    </a:lnTo>
                    <a:lnTo>
                      <a:pt x="21" y="30"/>
                    </a:lnTo>
                    <a:lnTo>
                      <a:pt x="25" y="30"/>
                    </a:lnTo>
                    <a:lnTo>
                      <a:pt x="38" y="27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8" y="11"/>
                    </a:lnTo>
                    <a:lnTo>
                      <a:pt x="29" y="11"/>
                    </a:lnTo>
                    <a:lnTo>
                      <a:pt x="23" y="11"/>
                    </a:lnTo>
                    <a:lnTo>
                      <a:pt x="19" y="13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2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10" y="7"/>
                    </a:lnTo>
                    <a:lnTo>
                      <a:pt x="17" y="2"/>
                    </a:lnTo>
                    <a:lnTo>
                      <a:pt x="23" y="2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2" y="7"/>
                    </a:lnTo>
                    <a:lnTo>
                      <a:pt x="55" y="11"/>
                    </a:lnTo>
                    <a:lnTo>
                      <a:pt x="57" y="15"/>
                    </a:lnTo>
                    <a:lnTo>
                      <a:pt x="57" y="19"/>
                    </a:lnTo>
                    <a:lnTo>
                      <a:pt x="57" y="25"/>
                    </a:lnTo>
                    <a:lnTo>
                      <a:pt x="57" y="40"/>
                    </a:lnTo>
                    <a:lnTo>
                      <a:pt x="57" y="50"/>
                    </a:lnTo>
                    <a:lnTo>
                      <a:pt x="57" y="59"/>
                    </a:lnTo>
                    <a:lnTo>
                      <a:pt x="59" y="61"/>
                    </a:lnTo>
                    <a:lnTo>
                      <a:pt x="61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7"/>
                    </a:lnTo>
                    <a:close/>
                    <a:moveTo>
                      <a:pt x="46" y="34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9" y="40"/>
                    </a:lnTo>
                    <a:lnTo>
                      <a:pt x="15" y="42"/>
                    </a:lnTo>
                    <a:lnTo>
                      <a:pt x="15" y="44"/>
                    </a:lnTo>
                    <a:lnTo>
                      <a:pt x="13" y="46"/>
                    </a:lnTo>
                    <a:lnTo>
                      <a:pt x="13" y="48"/>
                    </a:lnTo>
                    <a:lnTo>
                      <a:pt x="13" y="53"/>
                    </a:lnTo>
                    <a:lnTo>
                      <a:pt x="15" y="57"/>
                    </a:lnTo>
                    <a:lnTo>
                      <a:pt x="19" y="59"/>
                    </a:lnTo>
                    <a:lnTo>
                      <a:pt x="25" y="59"/>
                    </a:lnTo>
                    <a:lnTo>
                      <a:pt x="31" y="59"/>
                    </a:lnTo>
                    <a:lnTo>
                      <a:pt x="36" y="57"/>
                    </a:lnTo>
                    <a:lnTo>
                      <a:pt x="40" y="53"/>
                    </a:lnTo>
                    <a:lnTo>
                      <a:pt x="44" y="48"/>
                    </a:lnTo>
                    <a:lnTo>
                      <a:pt x="44" y="44"/>
                    </a:lnTo>
                    <a:lnTo>
                      <a:pt x="46" y="38"/>
                    </a:lnTo>
                    <a:lnTo>
                      <a:pt x="46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" name="Rectangle 273">
                <a:extLst>
                  <a:ext uri="{FF2B5EF4-FFF2-40B4-BE49-F238E27FC236}">
                    <a16:creationId xmlns:a16="http://schemas.microsoft.com/office/drawing/2014/main" id="{453C314A-FE6E-4549-8AFF-3B15E6351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1912" y="3824486"/>
                <a:ext cx="17463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" name="Freeform 274">
                <a:extLst>
                  <a:ext uri="{FF2B5EF4-FFF2-40B4-BE49-F238E27FC236}">
                    <a16:creationId xmlns:a16="http://schemas.microsoft.com/office/drawing/2014/main" id="{99503669-B228-4F29-8C6B-F2C10821CE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90012" y="3860999"/>
                <a:ext cx="96838" cy="106363"/>
              </a:xfrm>
              <a:custGeom>
                <a:avLst/>
                <a:gdLst/>
                <a:ahLst/>
                <a:cxnLst>
                  <a:cxn ang="0">
                    <a:pos x="48" y="44"/>
                  </a:cxn>
                  <a:cxn ang="0">
                    <a:pos x="58" y="46"/>
                  </a:cxn>
                  <a:cxn ang="0">
                    <a:pos x="56" y="55"/>
                  </a:cxn>
                  <a:cxn ang="0">
                    <a:pos x="50" y="61"/>
                  </a:cxn>
                  <a:cxn ang="0">
                    <a:pos x="42" y="65"/>
                  </a:cxn>
                  <a:cxn ang="0">
                    <a:pos x="31" y="67"/>
                  </a:cxn>
                  <a:cxn ang="0">
                    <a:pos x="25" y="67"/>
                  </a:cxn>
                  <a:cxn ang="0">
                    <a:pos x="19" y="65"/>
                  </a:cxn>
                  <a:cxn ang="0">
                    <a:pos x="12" y="63"/>
                  </a:cxn>
                  <a:cxn ang="0">
                    <a:pos x="8" y="59"/>
                  </a:cxn>
                  <a:cxn ang="0">
                    <a:pos x="6" y="55"/>
                  </a:cxn>
                  <a:cxn ang="0">
                    <a:pos x="2" y="48"/>
                  </a:cxn>
                  <a:cxn ang="0">
                    <a:pos x="2" y="42"/>
                  </a:cxn>
                  <a:cxn ang="0">
                    <a:pos x="0" y="34"/>
                  </a:cxn>
                  <a:cxn ang="0">
                    <a:pos x="2" y="27"/>
                  </a:cxn>
                  <a:cxn ang="0">
                    <a:pos x="2" y="21"/>
                  </a:cxn>
                  <a:cxn ang="0">
                    <a:pos x="6" y="15"/>
                  </a:cxn>
                  <a:cxn ang="0">
                    <a:pos x="8" y="9"/>
                  </a:cxn>
                  <a:cxn ang="0">
                    <a:pos x="12" y="7"/>
                  </a:cxn>
                  <a:cxn ang="0">
                    <a:pos x="19" y="2"/>
                  </a:cxn>
                  <a:cxn ang="0">
                    <a:pos x="25" y="2"/>
                  </a:cxn>
                  <a:cxn ang="0">
                    <a:pos x="31" y="0"/>
                  </a:cxn>
                  <a:cxn ang="0">
                    <a:pos x="37" y="2"/>
                  </a:cxn>
                  <a:cxn ang="0">
                    <a:pos x="42" y="2"/>
                  </a:cxn>
                  <a:cxn ang="0">
                    <a:pos x="48" y="7"/>
                  </a:cxn>
                  <a:cxn ang="0">
                    <a:pos x="52" y="9"/>
                  </a:cxn>
                  <a:cxn ang="0">
                    <a:pos x="54" y="15"/>
                  </a:cxn>
                  <a:cxn ang="0">
                    <a:pos x="58" y="19"/>
                  </a:cxn>
                  <a:cxn ang="0">
                    <a:pos x="58" y="25"/>
                  </a:cxn>
                  <a:cxn ang="0">
                    <a:pos x="61" y="34"/>
                  </a:cxn>
                  <a:cxn ang="0">
                    <a:pos x="61" y="36"/>
                  </a:cxn>
                  <a:cxn ang="0">
                    <a:pos x="61" y="36"/>
                  </a:cxn>
                  <a:cxn ang="0">
                    <a:pos x="12" y="36"/>
                  </a:cxn>
                  <a:cxn ang="0">
                    <a:pos x="14" y="46"/>
                  </a:cxn>
                  <a:cxn ang="0">
                    <a:pos x="19" y="53"/>
                  </a:cxn>
                  <a:cxn ang="0">
                    <a:pos x="23" y="57"/>
                  </a:cxn>
                  <a:cxn ang="0">
                    <a:pos x="31" y="59"/>
                  </a:cxn>
                  <a:cxn ang="0">
                    <a:pos x="37" y="57"/>
                  </a:cxn>
                  <a:cxn ang="0">
                    <a:pos x="42" y="55"/>
                  </a:cxn>
                  <a:cxn ang="0">
                    <a:pos x="46" y="50"/>
                  </a:cxn>
                  <a:cxn ang="0">
                    <a:pos x="48" y="44"/>
                  </a:cxn>
                  <a:cxn ang="0">
                    <a:pos x="12" y="27"/>
                  </a:cxn>
                  <a:cxn ang="0">
                    <a:pos x="48" y="27"/>
                  </a:cxn>
                  <a:cxn ang="0">
                    <a:pos x="46" y="21"/>
                  </a:cxn>
                  <a:cxn ang="0">
                    <a:pos x="44" y="15"/>
                  </a:cxn>
                  <a:cxn ang="0">
                    <a:pos x="37" y="11"/>
                  </a:cxn>
                  <a:cxn ang="0">
                    <a:pos x="31" y="9"/>
                  </a:cxn>
                  <a:cxn ang="0">
                    <a:pos x="23" y="11"/>
                  </a:cxn>
                  <a:cxn ang="0">
                    <a:pos x="19" y="15"/>
                  </a:cxn>
                  <a:cxn ang="0">
                    <a:pos x="14" y="21"/>
                  </a:cxn>
                  <a:cxn ang="0">
                    <a:pos x="12" y="27"/>
                  </a:cxn>
                </a:cxnLst>
                <a:rect l="0" t="0" r="r" b="b"/>
                <a:pathLst>
                  <a:path w="61" h="67">
                    <a:moveTo>
                      <a:pt x="48" y="44"/>
                    </a:moveTo>
                    <a:lnTo>
                      <a:pt x="58" y="46"/>
                    </a:lnTo>
                    <a:lnTo>
                      <a:pt x="56" y="55"/>
                    </a:lnTo>
                    <a:lnTo>
                      <a:pt x="50" y="61"/>
                    </a:lnTo>
                    <a:lnTo>
                      <a:pt x="42" y="65"/>
                    </a:lnTo>
                    <a:lnTo>
                      <a:pt x="31" y="67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2" y="63"/>
                    </a:lnTo>
                    <a:lnTo>
                      <a:pt x="8" y="59"/>
                    </a:lnTo>
                    <a:lnTo>
                      <a:pt x="6" y="55"/>
                    </a:lnTo>
                    <a:lnTo>
                      <a:pt x="2" y="48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2" y="27"/>
                    </a:lnTo>
                    <a:lnTo>
                      <a:pt x="2" y="21"/>
                    </a:lnTo>
                    <a:lnTo>
                      <a:pt x="6" y="15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9" y="2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2" y="2"/>
                    </a:lnTo>
                    <a:lnTo>
                      <a:pt x="48" y="7"/>
                    </a:lnTo>
                    <a:lnTo>
                      <a:pt x="52" y="9"/>
                    </a:lnTo>
                    <a:lnTo>
                      <a:pt x="54" y="15"/>
                    </a:lnTo>
                    <a:lnTo>
                      <a:pt x="58" y="19"/>
                    </a:lnTo>
                    <a:lnTo>
                      <a:pt x="58" y="25"/>
                    </a:lnTo>
                    <a:lnTo>
                      <a:pt x="61" y="34"/>
                    </a:lnTo>
                    <a:lnTo>
                      <a:pt x="61" y="36"/>
                    </a:lnTo>
                    <a:lnTo>
                      <a:pt x="61" y="36"/>
                    </a:lnTo>
                    <a:lnTo>
                      <a:pt x="12" y="36"/>
                    </a:lnTo>
                    <a:lnTo>
                      <a:pt x="14" y="46"/>
                    </a:lnTo>
                    <a:lnTo>
                      <a:pt x="19" y="53"/>
                    </a:lnTo>
                    <a:lnTo>
                      <a:pt x="23" y="57"/>
                    </a:lnTo>
                    <a:lnTo>
                      <a:pt x="31" y="59"/>
                    </a:lnTo>
                    <a:lnTo>
                      <a:pt x="37" y="57"/>
                    </a:lnTo>
                    <a:lnTo>
                      <a:pt x="42" y="55"/>
                    </a:lnTo>
                    <a:lnTo>
                      <a:pt x="46" y="50"/>
                    </a:lnTo>
                    <a:lnTo>
                      <a:pt x="48" y="44"/>
                    </a:lnTo>
                    <a:close/>
                    <a:moveTo>
                      <a:pt x="12" y="27"/>
                    </a:moveTo>
                    <a:lnTo>
                      <a:pt x="48" y="27"/>
                    </a:lnTo>
                    <a:lnTo>
                      <a:pt x="46" y="21"/>
                    </a:lnTo>
                    <a:lnTo>
                      <a:pt x="44" y="15"/>
                    </a:lnTo>
                    <a:lnTo>
                      <a:pt x="37" y="11"/>
                    </a:lnTo>
                    <a:lnTo>
                      <a:pt x="31" y="9"/>
                    </a:lnTo>
                    <a:lnTo>
                      <a:pt x="23" y="11"/>
                    </a:lnTo>
                    <a:lnTo>
                      <a:pt x="19" y="15"/>
                    </a:lnTo>
                    <a:lnTo>
                      <a:pt x="14" y="21"/>
                    </a:lnTo>
                    <a:lnTo>
                      <a:pt x="12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" name="Freeform 275">
                <a:extLst>
                  <a:ext uri="{FF2B5EF4-FFF2-40B4-BE49-F238E27FC236}">
                    <a16:creationId xmlns:a16="http://schemas.microsoft.com/office/drawing/2014/main" id="{0D7AE527-0908-4867-8B0E-BB90F449E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3862" y="4213424"/>
                <a:ext cx="123825" cy="146050"/>
              </a:xfrm>
              <a:custGeom>
                <a:avLst/>
                <a:gdLst/>
                <a:ahLst/>
                <a:cxnLst>
                  <a:cxn ang="0">
                    <a:pos x="68" y="58"/>
                  </a:cxn>
                  <a:cxn ang="0">
                    <a:pos x="78" y="63"/>
                  </a:cxn>
                  <a:cxn ang="0">
                    <a:pos x="76" y="69"/>
                  </a:cxn>
                  <a:cxn ang="0">
                    <a:pos x="74" y="75"/>
                  </a:cxn>
                  <a:cxn ang="0">
                    <a:pos x="70" y="79"/>
                  </a:cxn>
                  <a:cxn ang="0">
                    <a:pos x="66" y="84"/>
                  </a:cxn>
                  <a:cxn ang="0">
                    <a:pos x="59" y="88"/>
                  </a:cxn>
                  <a:cxn ang="0">
                    <a:pos x="55" y="90"/>
                  </a:cxn>
                  <a:cxn ang="0">
                    <a:pos x="49" y="90"/>
                  </a:cxn>
                  <a:cxn ang="0">
                    <a:pos x="43" y="92"/>
                  </a:cxn>
                  <a:cxn ang="0">
                    <a:pos x="28" y="90"/>
                  </a:cxn>
                  <a:cxn ang="0">
                    <a:pos x="17" y="86"/>
                  </a:cxn>
                  <a:cxn ang="0">
                    <a:pos x="11" y="77"/>
                  </a:cxn>
                  <a:cxn ang="0">
                    <a:pos x="5" y="69"/>
                  </a:cxn>
                  <a:cxn ang="0">
                    <a:pos x="0" y="56"/>
                  </a:cxn>
                  <a:cxn ang="0">
                    <a:pos x="0" y="46"/>
                  </a:cxn>
                  <a:cxn ang="0">
                    <a:pos x="0" y="31"/>
                  </a:cxn>
                  <a:cxn ang="0">
                    <a:pos x="5" y="21"/>
                  </a:cxn>
                  <a:cxn ang="0">
                    <a:pos x="11" y="12"/>
                  </a:cxn>
                  <a:cxn ang="0">
                    <a:pos x="19" y="6"/>
                  </a:cxn>
                  <a:cxn ang="0">
                    <a:pos x="30" y="2"/>
                  </a:cxn>
                  <a:cxn ang="0">
                    <a:pos x="43" y="0"/>
                  </a:cxn>
                  <a:cxn ang="0">
                    <a:pos x="55" y="2"/>
                  </a:cxn>
                  <a:cxn ang="0">
                    <a:pos x="64" y="6"/>
                  </a:cxn>
                  <a:cxn ang="0">
                    <a:pos x="72" y="15"/>
                  </a:cxn>
                  <a:cxn ang="0">
                    <a:pos x="76" y="25"/>
                  </a:cxn>
                  <a:cxn ang="0">
                    <a:pos x="66" y="29"/>
                  </a:cxn>
                  <a:cxn ang="0">
                    <a:pos x="61" y="21"/>
                  </a:cxn>
                  <a:cxn ang="0">
                    <a:pos x="57" y="15"/>
                  </a:cxn>
                  <a:cxn ang="0">
                    <a:pos x="49" y="12"/>
                  </a:cxn>
                  <a:cxn ang="0">
                    <a:pos x="43" y="10"/>
                  </a:cxn>
                  <a:cxn ang="0">
                    <a:pos x="32" y="12"/>
                  </a:cxn>
                  <a:cxn ang="0">
                    <a:pos x="24" y="15"/>
                  </a:cxn>
                  <a:cxn ang="0">
                    <a:pos x="19" y="21"/>
                  </a:cxn>
                  <a:cxn ang="0">
                    <a:pos x="15" y="29"/>
                  </a:cxn>
                  <a:cxn ang="0">
                    <a:pos x="13" y="35"/>
                  </a:cxn>
                  <a:cxn ang="0">
                    <a:pos x="11" y="46"/>
                  </a:cxn>
                  <a:cxn ang="0">
                    <a:pos x="13" y="56"/>
                  </a:cxn>
                  <a:cxn ang="0">
                    <a:pos x="15" y="65"/>
                  </a:cxn>
                  <a:cxn ang="0">
                    <a:pos x="19" y="71"/>
                  </a:cxn>
                  <a:cxn ang="0">
                    <a:pos x="26" y="77"/>
                  </a:cxn>
                  <a:cxn ang="0">
                    <a:pos x="32" y="79"/>
                  </a:cxn>
                  <a:cxn ang="0">
                    <a:pos x="40" y="81"/>
                  </a:cxn>
                  <a:cxn ang="0">
                    <a:pos x="49" y="79"/>
                  </a:cxn>
                  <a:cxn ang="0">
                    <a:pos x="57" y="75"/>
                  </a:cxn>
                  <a:cxn ang="0">
                    <a:pos x="64" y="69"/>
                  </a:cxn>
                  <a:cxn ang="0">
                    <a:pos x="68" y="58"/>
                  </a:cxn>
                </a:cxnLst>
                <a:rect l="0" t="0" r="r" b="b"/>
                <a:pathLst>
                  <a:path w="78" h="92">
                    <a:moveTo>
                      <a:pt x="68" y="58"/>
                    </a:moveTo>
                    <a:lnTo>
                      <a:pt x="78" y="63"/>
                    </a:lnTo>
                    <a:lnTo>
                      <a:pt x="76" y="69"/>
                    </a:lnTo>
                    <a:lnTo>
                      <a:pt x="74" y="75"/>
                    </a:lnTo>
                    <a:lnTo>
                      <a:pt x="70" y="79"/>
                    </a:lnTo>
                    <a:lnTo>
                      <a:pt x="66" y="84"/>
                    </a:lnTo>
                    <a:lnTo>
                      <a:pt x="59" y="88"/>
                    </a:lnTo>
                    <a:lnTo>
                      <a:pt x="55" y="90"/>
                    </a:lnTo>
                    <a:lnTo>
                      <a:pt x="49" y="90"/>
                    </a:lnTo>
                    <a:lnTo>
                      <a:pt x="43" y="92"/>
                    </a:lnTo>
                    <a:lnTo>
                      <a:pt x="28" y="90"/>
                    </a:lnTo>
                    <a:lnTo>
                      <a:pt x="17" y="86"/>
                    </a:lnTo>
                    <a:lnTo>
                      <a:pt x="11" y="77"/>
                    </a:lnTo>
                    <a:lnTo>
                      <a:pt x="5" y="69"/>
                    </a:lnTo>
                    <a:lnTo>
                      <a:pt x="0" y="56"/>
                    </a:lnTo>
                    <a:lnTo>
                      <a:pt x="0" y="46"/>
                    </a:lnTo>
                    <a:lnTo>
                      <a:pt x="0" y="31"/>
                    </a:lnTo>
                    <a:lnTo>
                      <a:pt x="5" y="21"/>
                    </a:lnTo>
                    <a:lnTo>
                      <a:pt x="11" y="12"/>
                    </a:lnTo>
                    <a:lnTo>
                      <a:pt x="19" y="6"/>
                    </a:lnTo>
                    <a:lnTo>
                      <a:pt x="30" y="2"/>
                    </a:lnTo>
                    <a:lnTo>
                      <a:pt x="43" y="0"/>
                    </a:lnTo>
                    <a:lnTo>
                      <a:pt x="55" y="2"/>
                    </a:lnTo>
                    <a:lnTo>
                      <a:pt x="64" y="6"/>
                    </a:lnTo>
                    <a:lnTo>
                      <a:pt x="72" y="15"/>
                    </a:lnTo>
                    <a:lnTo>
                      <a:pt x="76" y="25"/>
                    </a:lnTo>
                    <a:lnTo>
                      <a:pt x="66" y="29"/>
                    </a:lnTo>
                    <a:lnTo>
                      <a:pt x="61" y="21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3" y="10"/>
                    </a:lnTo>
                    <a:lnTo>
                      <a:pt x="32" y="12"/>
                    </a:lnTo>
                    <a:lnTo>
                      <a:pt x="24" y="15"/>
                    </a:lnTo>
                    <a:lnTo>
                      <a:pt x="19" y="21"/>
                    </a:lnTo>
                    <a:lnTo>
                      <a:pt x="15" y="29"/>
                    </a:lnTo>
                    <a:lnTo>
                      <a:pt x="13" y="35"/>
                    </a:lnTo>
                    <a:lnTo>
                      <a:pt x="11" y="46"/>
                    </a:lnTo>
                    <a:lnTo>
                      <a:pt x="13" y="56"/>
                    </a:lnTo>
                    <a:lnTo>
                      <a:pt x="15" y="65"/>
                    </a:lnTo>
                    <a:lnTo>
                      <a:pt x="19" y="71"/>
                    </a:lnTo>
                    <a:lnTo>
                      <a:pt x="26" y="77"/>
                    </a:lnTo>
                    <a:lnTo>
                      <a:pt x="32" y="79"/>
                    </a:lnTo>
                    <a:lnTo>
                      <a:pt x="40" y="81"/>
                    </a:lnTo>
                    <a:lnTo>
                      <a:pt x="49" y="79"/>
                    </a:lnTo>
                    <a:lnTo>
                      <a:pt x="57" y="75"/>
                    </a:lnTo>
                    <a:lnTo>
                      <a:pt x="64" y="69"/>
                    </a:lnTo>
                    <a:lnTo>
                      <a:pt x="68" y="5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" name="Freeform 276">
                <a:extLst>
                  <a:ext uri="{FF2B5EF4-FFF2-40B4-BE49-F238E27FC236}">
                    <a16:creationId xmlns:a16="http://schemas.microsoft.com/office/drawing/2014/main" id="{84242EFD-857A-45B9-8755-AE8F6E7B47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5149" y="4253111"/>
                <a:ext cx="93663" cy="103188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7" y="65"/>
                  </a:cxn>
                  <a:cxn ang="0">
                    <a:pos x="12" y="65"/>
                  </a:cxn>
                  <a:cxn ang="0">
                    <a:pos x="0" y="54"/>
                  </a:cxn>
                  <a:cxn ang="0">
                    <a:pos x="0" y="44"/>
                  </a:cxn>
                  <a:cxn ang="0">
                    <a:pos x="4" y="36"/>
                  </a:cxn>
                  <a:cxn ang="0">
                    <a:pos x="10" y="31"/>
                  </a:cxn>
                  <a:cxn ang="0">
                    <a:pos x="19" y="29"/>
                  </a:cxn>
                  <a:cxn ang="0">
                    <a:pos x="35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5" y="10"/>
                  </a:cxn>
                  <a:cxn ang="0">
                    <a:pos x="21" y="8"/>
                  </a:cxn>
                  <a:cxn ang="0">
                    <a:pos x="14" y="15"/>
                  </a:cxn>
                  <a:cxn ang="0">
                    <a:pos x="2" y="19"/>
                  </a:cxn>
                  <a:cxn ang="0">
                    <a:pos x="6" y="8"/>
                  </a:cxn>
                  <a:cxn ang="0">
                    <a:pos x="14" y="2"/>
                  </a:cxn>
                  <a:cxn ang="0">
                    <a:pos x="29" y="0"/>
                  </a:cxn>
                  <a:cxn ang="0">
                    <a:pos x="44" y="2"/>
                  </a:cxn>
                  <a:cxn ang="0">
                    <a:pos x="50" y="6"/>
                  </a:cxn>
                  <a:cxn ang="0">
                    <a:pos x="54" y="15"/>
                  </a:cxn>
                  <a:cxn ang="0">
                    <a:pos x="54" y="23"/>
                  </a:cxn>
                  <a:cxn ang="0">
                    <a:pos x="54" y="50"/>
                  </a:cxn>
                  <a:cxn ang="0">
                    <a:pos x="56" y="61"/>
                  </a:cxn>
                  <a:cxn ang="0">
                    <a:pos x="46" y="65"/>
                  </a:cxn>
                  <a:cxn ang="0">
                    <a:pos x="44" y="56"/>
                  </a:cxn>
                  <a:cxn ang="0">
                    <a:pos x="35" y="36"/>
                  </a:cxn>
                  <a:cxn ang="0">
                    <a:pos x="21" y="38"/>
                  </a:cxn>
                  <a:cxn ang="0">
                    <a:pos x="14" y="40"/>
                  </a:cxn>
                  <a:cxn ang="0">
                    <a:pos x="10" y="44"/>
                  </a:cxn>
                  <a:cxn ang="0">
                    <a:pos x="12" y="52"/>
                  </a:cxn>
                  <a:cxn ang="0">
                    <a:pos x="19" y="56"/>
                  </a:cxn>
                  <a:cxn ang="0">
                    <a:pos x="29" y="56"/>
                  </a:cxn>
                  <a:cxn ang="0">
                    <a:pos x="40" y="52"/>
                  </a:cxn>
                  <a:cxn ang="0">
                    <a:pos x="44" y="42"/>
                  </a:cxn>
                  <a:cxn ang="0">
                    <a:pos x="44" y="33"/>
                  </a:cxn>
                </a:cxnLst>
                <a:rect l="0" t="0" r="r" b="b"/>
                <a:pathLst>
                  <a:path w="59" h="65">
                    <a:moveTo>
                      <a:pt x="44" y="56"/>
                    </a:moveTo>
                    <a:lnTo>
                      <a:pt x="40" y="61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2" y="65"/>
                    </a:lnTo>
                    <a:lnTo>
                      <a:pt x="4" y="61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6" y="33"/>
                    </a:lnTo>
                    <a:lnTo>
                      <a:pt x="10" y="31"/>
                    </a:lnTo>
                    <a:lnTo>
                      <a:pt x="14" y="29"/>
                    </a:lnTo>
                    <a:lnTo>
                      <a:pt x="19" y="29"/>
                    </a:lnTo>
                    <a:lnTo>
                      <a:pt x="25" y="27"/>
                    </a:lnTo>
                    <a:lnTo>
                      <a:pt x="35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5" y="10"/>
                    </a:lnTo>
                    <a:lnTo>
                      <a:pt x="29" y="8"/>
                    </a:lnTo>
                    <a:lnTo>
                      <a:pt x="21" y="8"/>
                    </a:lnTo>
                    <a:lnTo>
                      <a:pt x="17" y="10"/>
                    </a:lnTo>
                    <a:lnTo>
                      <a:pt x="14" y="15"/>
                    </a:lnTo>
                    <a:lnTo>
                      <a:pt x="12" y="21"/>
                    </a:lnTo>
                    <a:lnTo>
                      <a:pt x="2" y="19"/>
                    </a:lnTo>
                    <a:lnTo>
                      <a:pt x="2" y="13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4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0" y="6"/>
                    </a:lnTo>
                    <a:lnTo>
                      <a:pt x="52" y="10"/>
                    </a:lnTo>
                    <a:lnTo>
                      <a:pt x="54" y="15"/>
                    </a:lnTo>
                    <a:lnTo>
                      <a:pt x="54" y="17"/>
                    </a:lnTo>
                    <a:lnTo>
                      <a:pt x="54" y="23"/>
                    </a:lnTo>
                    <a:lnTo>
                      <a:pt x="54" y="38"/>
                    </a:lnTo>
                    <a:lnTo>
                      <a:pt x="54" y="50"/>
                    </a:lnTo>
                    <a:lnTo>
                      <a:pt x="56" y="56"/>
                    </a:lnTo>
                    <a:lnTo>
                      <a:pt x="56" y="61"/>
                    </a:lnTo>
                    <a:lnTo>
                      <a:pt x="59" y="65"/>
                    </a:lnTo>
                    <a:lnTo>
                      <a:pt x="46" y="65"/>
                    </a:lnTo>
                    <a:lnTo>
                      <a:pt x="46" y="61"/>
                    </a:lnTo>
                    <a:lnTo>
                      <a:pt x="44" y="56"/>
                    </a:lnTo>
                    <a:close/>
                    <a:moveTo>
                      <a:pt x="44" y="33"/>
                    </a:moveTo>
                    <a:lnTo>
                      <a:pt x="35" y="36"/>
                    </a:lnTo>
                    <a:lnTo>
                      <a:pt x="25" y="38"/>
                    </a:lnTo>
                    <a:lnTo>
                      <a:pt x="21" y="38"/>
                    </a:lnTo>
                    <a:lnTo>
                      <a:pt x="17" y="40"/>
                    </a:lnTo>
                    <a:lnTo>
                      <a:pt x="14" y="40"/>
                    </a:lnTo>
                    <a:lnTo>
                      <a:pt x="12" y="42"/>
                    </a:lnTo>
                    <a:lnTo>
                      <a:pt x="10" y="44"/>
                    </a:lnTo>
                    <a:lnTo>
                      <a:pt x="10" y="48"/>
                    </a:lnTo>
                    <a:lnTo>
                      <a:pt x="12" y="52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3" y="56"/>
                    </a:lnTo>
                    <a:lnTo>
                      <a:pt x="29" y="56"/>
                    </a:lnTo>
                    <a:lnTo>
                      <a:pt x="35" y="54"/>
                    </a:lnTo>
                    <a:lnTo>
                      <a:pt x="40" y="52"/>
                    </a:lnTo>
                    <a:lnTo>
                      <a:pt x="42" y="48"/>
                    </a:lnTo>
                    <a:lnTo>
                      <a:pt x="44" y="42"/>
                    </a:lnTo>
                    <a:lnTo>
                      <a:pt x="44" y="36"/>
                    </a:lnTo>
                    <a:lnTo>
                      <a:pt x="44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" name="Freeform 277">
                <a:extLst>
                  <a:ext uri="{FF2B5EF4-FFF2-40B4-BE49-F238E27FC236}">
                    <a16:creationId xmlns:a16="http://schemas.microsoft.com/office/drawing/2014/main" id="{89A3F925-F3E7-49A5-957B-8AB3846B7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7862" y="4253111"/>
                <a:ext cx="13970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0"/>
                  </a:cxn>
                  <a:cxn ang="0">
                    <a:pos x="15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6" y="6"/>
                  </a:cxn>
                  <a:cxn ang="0">
                    <a:pos x="48" y="10"/>
                  </a:cxn>
                  <a:cxn ang="0">
                    <a:pos x="53" y="6"/>
                  </a:cxn>
                  <a:cxn ang="0">
                    <a:pos x="57" y="2"/>
                  </a:cxn>
                  <a:cxn ang="0">
                    <a:pos x="63" y="0"/>
                  </a:cxn>
                  <a:cxn ang="0">
                    <a:pos x="67" y="0"/>
                  </a:cxn>
                  <a:cxn ang="0">
                    <a:pos x="76" y="0"/>
                  </a:cxn>
                  <a:cxn ang="0">
                    <a:pos x="82" y="4"/>
                  </a:cxn>
                  <a:cxn ang="0">
                    <a:pos x="86" y="13"/>
                  </a:cxn>
                  <a:cxn ang="0">
                    <a:pos x="88" y="21"/>
                  </a:cxn>
                  <a:cxn ang="0">
                    <a:pos x="88" y="65"/>
                  </a:cxn>
                  <a:cxn ang="0">
                    <a:pos x="78" y="65"/>
                  </a:cxn>
                  <a:cxn ang="0">
                    <a:pos x="78" y="25"/>
                  </a:cxn>
                  <a:cxn ang="0">
                    <a:pos x="78" y="19"/>
                  </a:cxn>
                  <a:cxn ang="0">
                    <a:pos x="76" y="15"/>
                  </a:cxn>
                  <a:cxn ang="0">
                    <a:pos x="74" y="13"/>
                  </a:cxn>
                  <a:cxn ang="0">
                    <a:pos x="72" y="10"/>
                  </a:cxn>
                  <a:cxn ang="0">
                    <a:pos x="70" y="10"/>
                  </a:cxn>
                  <a:cxn ang="0">
                    <a:pos x="65" y="8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1" y="19"/>
                  </a:cxn>
                  <a:cxn ang="0">
                    <a:pos x="51" y="27"/>
                  </a:cxn>
                  <a:cxn ang="0">
                    <a:pos x="51" y="65"/>
                  </a:cxn>
                  <a:cxn ang="0">
                    <a:pos x="38" y="65"/>
                  </a:cxn>
                  <a:cxn ang="0">
                    <a:pos x="38" y="23"/>
                  </a:cxn>
                  <a:cxn ang="0">
                    <a:pos x="38" y="17"/>
                  </a:cxn>
                  <a:cxn ang="0">
                    <a:pos x="36" y="13"/>
                  </a:cxn>
                  <a:cxn ang="0">
                    <a:pos x="34" y="10"/>
                  </a:cxn>
                  <a:cxn ang="0">
                    <a:pos x="27" y="8"/>
                  </a:cxn>
                  <a:cxn ang="0">
                    <a:pos x="23" y="10"/>
                  </a:cxn>
                  <a:cxn ang="0">
                    <a:pos x="19" y="10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3" y="23"/>
                  </a:cxn>
                  <a:cxn ang="0">
                    <a:pos x="11" y="31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88" h="65">
                    <a:moveTo>
                      <a:pt x="0" y="65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0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6"/>
                    </a:lnTo>
                    <a:lnTo>
                      <a:pt x="48" y="10"/>
                    </a:lnTo>
                    <a:lnTo>
                      <a:pt x="53" y="6"/>
                    </a:lnTo>
                    <a:lnTo>
                      <a:pt x="57" y="2"/>
                    </a:lnTo>
                    <a:lnTo>
                      <a:pt x="63" y="0"/>
                    </a:lnTo>
                    <a:lnTo>
                      <a:pt x="67" y="0"/>
                    </a:lnTo>
                    <a:lnTo>
                      <a:pt x="76" y="0"/>
                    </a:lnTo>
                    <a:lnTo>
                      <a:pt x="82" y="4"/>
                    </a:lnTo>
                    <a:lnTo>
                      <a:pt x="86" y="13"/>
                    </a:lnTo>
                    <a:lnTo>
                      <a:pt x="88" y="21"/>
                    </a:lnTo>
                    <a:lnTo>
                      <a:pt x="88" y="65"/>
                    </a:lnTo>
                    <a:lnTo>
                      <a:pt x="78" y="65"/>
                    </a:lnTo>
                    <a:lnTo>
                      <a:pt x="78" y="25"/>
                    </a:lnTo>
                    <a:lnTo>
                      <a:pt x="78" y="19"/>
                    </a:lnTo>
                    <a:lnTo>
                      <a:pt x="76" y="15"/>
                    </a:lnTo>
                    <a:lnTo>
                      <a:pt x="74" y="13"/>
                    </a:lnTo>
                    <a:lnTo>
                      <a:pt x="72" y="10"/>
                    </a:lnTo>
                    <a:lnTo>
                      <a:pt x="70" y="10"/>
                    </a:lnTo>
                    <a:lnTo>
                      <a:pt x="65" y="8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1" y="19"/>
                    </a:lnTo>
                    <a:lnTo>
                      <a:pt x="51" y="27"/>
                    </a:lnTo>
                    <a:lnTo>
                      <a:pt x="51" y="65"/>
                    </a:lnTo>
                    <a:lnTo>
                      <a:pt x="38" y="65"/>
                    </a:lnTo>
                    <a:lnTo>
                      <a:pt x="38" y="23"/>
                    </a:lnTo>
                    <a:lnTo>
                      <a:pt x="38" y="17"/>
                    </a:lnTo>
                    <a:lnTo>
                      <a:pt x="36" y="13"/>
                    </a:lnTo>
                    <a:lnTo>
                      <a:pt x="34" y="10"/>
                    </a:lnTo>
                    <a:lnTo>
                      <a:pt x="27" y="8"/>
                    </a:lnTo>
                    <a:lnTo>
                      <a:pt x="23" y="10"/>
                    </a:lnTo>
                    <a:lnTo>
                      <a:pt x="19" y="10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3" y="23"/>
                    </a:lnTo>
                    <a:lnTo>
                      <a:pt x="11" y="31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" name="Freeform 278">
                <a:extLst>
                  <a:ext uri="{FF2B5EF4-FFF2-40B4-BE49-F238E27FC236}">
                    <a16:creationId xmlns:a16="http://schemas.microsoft.com/office/drawing/2014/main" id="{FA94610D-12B7-4C28-9090-4A797598B5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94549" y="4253111"/>
                <a:ext cx="87313" cy="13970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2"/>
                  </a:cxn>
                  <a:cxn ang="0">
                    <a:pos x="9" y="2"/>
                  </a:cxn>
                  <a:cxn ang="0">
                    <a:pos x="9" y="8"/>
                  </a:cxn>
                  <a:cxn ang="0">
                    <a:pos x="13" y="4"/>
                  </a:cxn>
                  <a:cxn ang="0">
                    <a:pos x="17" y="2"/>
                  </a:cxn>
                  <a:cxn ang="0">
                    <a:pos x="21" y="0"/>
                  </a:cxn>
                  <a:cxn ang="0">
                    <a:pos x="28" y="0"/>
                  </a:cxn>
                  <a:cxn ang="0">
                    <a:pos x="36" y="0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53" y="15"/>
                  </a:cxn>
                  <a:cxn ang="0">
                    <a:pos x="55" y="23"/>
                  </a:cxn>
                  <a:cxn ang="0">
                    <a:pos x="55" y="31"/>
                  </a:cxn>
                  <a:cxn ang="0">
                    <a:pos x="55" y="42"/>
                  </a:cxn>
                  <a:cxn ang="0">
                    <a:pos x="51" y="50"/>
                  </a:cxn>
                  <a:cxn ang="0">
                    <a:pos x="46" y="56"/>
                  </a:cxn>
                  <a:cxn ang="0">
                    <a:pos x="42" y="63"/>
                  </a:cxn>
                  <a:cxn ang="0">
                    <a:pos x="34" y="65"/>
                  </a:cxn>
                  <a:cxn ang="0">
                    <a:pos x="28" y="65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1"/>
                  </a:cxn>
                  <a:cxn ang="0">
                    <a:pos x="11" y="59"/>
                  </a:cxn>
                  <a:cxn ang="0">
                    <a:pos x="11" y="88"/>
                  </a:cxn>
                  <a:cxn ang="0">
                    <a:pos x="0" y="88"/>
                  </a:cxn>
                  <a:cxn ang="0">
                    <a:pos x="9" y="33"/>
                  </a:cxn>
                  <a:cxn ang="0">
                    <a:pos x="11" y="44"/>
                  </a:cxn>
                  <a:cxn ang="0">
                    <a:pos x="15" y="50"/>
                  </a:cxn>
                  <a:cxn ang="0">
                    <a:pos x="19" y="56"/>
                  </a:cxn>
                  <a:cxn ang="0">
                    <a:pos x="25" y="56"/>
                  </a:cxn>
                  <a:cxn ang="0">
                    <a:pos x="34" y="56"/>
                  </a:cxn>
                  <a:cxn ang="0">
                    <a:pos x="38" y="50"/>
                  </a:cxn>
                  <a:cxn ang="0">
                    <a:pos x="42" y="44"/>
                  </a:cxn>
                  <a:cxn ang="0">
                    <a:pos x="44" y="31"/>
                  </a:cxn>
                  <a:cxn ang="0">
                    <a:pos x="42" y="21"/>
                  </a:cxn>
                  <a:cxn ang="0">
                    <a:pos x="38" y="15"/>
                  </a:cxn>
                  <a:cxn ang="0">
                    <a:pos x="34" y="10"/>
                  </a:cxn>
                  <a:cxn ang="0">
                    <a:pos x="28" y="8"/>
                  </a:cxn>
                  <a:cxn ang="0">
                    <a:pos x="21" y="10"/>
                  </a:cxn>
                  <a:cxn ang="0">
                    <a:pos x="15" y="15"/>
                  </a:cxn>
                  <a:cxn ang="0">
                    <a:pos x="11" y="23"/>
                  </a:cxn>
                  <a:cxn ang="0">
                    <a:pos x="9" y="33"/>
                  </a:cxn>
                </a:cxnLst>
                <a:rect l="0" t="0" r="r" b="b"/>
                <a:pathLst>
                  <a:path w="55" h="88">
                    <a:moveTo>
                      <a:pt x="0" y="88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8"/>
                    </a:lnTo>
                    <a:lnTo>
                      <a:pt x="13" y="4"/>
                    </a:lnTo>
                    <a:lnTo>
                      <a:pt x="17" y="2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53" y="15"/>
                    </a:lnTo>
                    <a:lnTo>
                      <a:pt x="55" y="23"/>
                    </a:lnTo>
                    <a:lnTo>
                      <a:pt x="55" y="31"/>
                    </a:lnTo>
                    <a:lnTo>
                      <a:pt x="55" y="42"/>
                    </a:lnTo>
                    <a:lnTo>
                      <a:pt x="51" y="50"/>
                    </a:lnTo>
                    <a:lnTo>
                      <a:pt x="46" y="56"/>
                    </a:lnTo>
                    <a:lnTo>
                      <a:pt x="42" y="63"/>
                    </a:lnTo>
                    <a:lnTo>
                      <a:pt x="34" y="65"/>
                    </a:lnTo>
                    <a:lnTo>
                      <a:pt x="28" y="65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1"/>
                    </a:lnTo>
                    <a:lnTo>
                      <a:pt x="11" y="59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  <a:moveTo>
                      <a:pt x="9" y="33"/>
                    </a:moveTo>
                    <a:lnTo>
                      <a:pt x="11" y="44"/>
                    </a:lnTo>
                    <a:lnTo>
                      <a:pt x="15" y="50"/>
                    </a:lnTo>
                    <a:lnTo>
                      <a:pt x="19" y="56"/>
                    </a:lnTo>
                    <a:lnTo>
                      <a:pt x="25" y="56"/>
                    </a:lnTo>
                    <a:lnTo>
                      <a:pt x="34" y="56"/>
                    </a:lnTo>
                    <a:lnTo>
                      <a:pt x="38" y="50"/>
                    </a:lnTo>
                    <a:lnTo>
                      <a:pt x="42" y="44"/>
                    </a:lnTo>
                    <a:lnTo>
                      <a:pt x="44" y="31"/>
                    </a:lnTo>
                    <a:lnTo>
                      <a:pt x="42" y="21"/>
                    </a:lnTo>
                    <a:lnTo>
                      <a:pt x="38" y="15"/>
                    </a:lnTo>
                    <a:lnTo>
                      <a:pt x="34" y="10"/>
                    </a:lnTo>
                    <a:lnTo>
                      <a:pt x="28" y="8"/>
                    </a:lnTo>
                    <a:lnTo>
                      <a:pt x="21" y="10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" name="Freeform 279">
                <a:extLst>
                  <a:ext uri="{FF2B5EF4-FFF2-40B4-BE49-F238E27FC236}">
                    <a16:creationId xmlns:a16="http://schemas.microsoft.com/office/drawing/2014/main" id="{F37F6F46-5FEF-40F6-8060-5163588006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00912" y="4216599"/>
                <a:ext cx="20638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3" y="25"/>
                  </a:cxn>
                  <a:cxn ang="0">
                    <a:pos x="13" y="88"/>
                  </a:cxn>
                  <a:cxn ang="0">
                    <a:pos x="0" y="88"/>
                  </a:cxn>
                </a:cxnLst>
                <a:rect l="0" t="0" r="r" b="b"/>
                <a:pathLst>
                  <a:path w="13" h="88">
                    <a:moveTo>
                      <a:pt x="0" y="13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3" y="25"/>
                    </a:lnTo>
                    <a:lnTo>
                      <a:pt x="13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" name="Freeform 280">
                <a:extLst>
                  <a:ext uri="{FF2B5EF4-FFF2-40B4-BE49-F238E27FC236}">
                    <a16:creationId xmlns:a16="http://schemas.microsoft.com/office/drawing/2014/main" id="{2E259A20-21DB-46CC-B2A3-05E494CBBD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2187" y="4253111"/>
                <a:ext cx="93663" cy="1031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4" y="13"/>
                  </a:cxn>
                  <a:cxn ang="0">
                    <a:pos x="8" y="6"/>
                  </a:cxn>
                  <a:cxn ang="0">
                    <a:pos x="19" y="2"/>
                  </a:cxn>
                  <a:cxn ang="0">
                    <a:pos x="29" y="0"/>
                  </a:cxn>
                  <a:cxn ang="0">
                    <a:pos x="35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50" y="8"/>
                  </a:cxn>
                  <a:cxn ang="0">
                    <a:pos x="54" y="13"/>
                  </a:cxn>
                  <a:cxn ang="0">
                    <a:pos x="56" y="19"/>
                  </a:cxn>
                  <a:cxn ang="0">
                    <a:pos x="59" y="25"/>
                  </a:cxn>
                  <a:cxn ang="0">
                    <a:pos x="59" y="31"/>
                  </a:cxn>
                  <a:cxn ang="0">
                    <a:pos x="59" y="42"/>
                  </a:cxn>
                  <a:cxn ang="0">
                    <a:pos x="56" y="50"/>
                  </a:cxn>
                  <a:cxn ang="0">
                    <a:pos x="50" y="56"/>
                  </a:cxn>
                  <a:cxn ang="0">
                    <a:pos x="44" y="63"/>
                  </a:cxn>
                  <a:cxn ang="0">
                    <a:pos x="37" y="65"/>
                  </a:cxn>
                  <a:cxn ang="0">
                    <a:pos x="29" y="65"/>
                  </a:cxn>
                  <a:cxn ang="0">
                    <a:pos x="23" y="65"/>
                  </a:cxn>
                  <a:cxn ang="0">
                    <a:pos x="16" y="63"/>
                  </a:cxn>
                  <a:cxn ang="0">
                    <a:pos x="12" y="61"/>
                  </a:cxn>
                  <a:cxn ang="0">
                    <a:pos x="8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10" y="33"/>
                  </a:cxn>
                  <a:cxn ang="0">
                    <a:pos x="12" y="44"/>
                  </a:cxn>
                  <a:cxn ang="0">
                    <a:pos x="16" y="50"/>
                  </a:cxn>
                  <a:cxn ang="0">
                    <a:pos x="21" y="56"/>
                  </a:cxn>
                  <a:cxn ang="0">
                    <a:pos x="29" y="56"/>
                  </a:cxn>
                  <a:cxn ang="0">
                    <a:pos x="37" y="56"/>
                  </a:cxn>
                  <a:cxn ang="0">
                    <a:pos x="42" y="50"/>
                  </a:cxn>
                  <a:cxn ang="0">
                    <a:pos x="46" y="44"/>
                  </a:cxn>
                  <a:cxn ang="0">
                    <a:pos x="48" y="31"/>
                  </a:cxn>
                  <a:cxn ang="0">
                    <a:pos x="46" y="23"/>
                  </a:cxn>
                  <a:cxn ang="0">
                    <a:pos x="42" y="15"/>
                  </a:cxn>
                  <a:cxn ang="0">
                    <a:pos x="37" y="10"/>
                  </a:cxn>
                  <a:cxn ang="0">
                    <a:pos x="29" y="8"/>
                  </a:cxn>
                  <a:cxn ang="0">
                    <a:pos x="21" y="10"/>
                  </a:cxn>
                  <a:cxn ang="0">
                    <a:pos x="16" y="15"/>
                  </a:cxn>
                  <a:cxn ang="0">
                    <a:pos x="12" y="23"/>
                  </a:cxn>
                  <a:cxn ang="0">
                    <a:pos x="10" y="33"/>
                  </a:cxn>
                </a:cxnLst>
                <a:rect l="0" t="0" r="r" b="b"/>
                <a:pathLst>
                  <a:path w="59" h="65">
                    <a:moveTo>
                      <a:pt x="0" y="33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4" y="13"/>
                    </a:lnTo>
                    <a:lnTo>
                      <a:pt x="8" y="6"/>
                    </a:lnTo>
                    <a:lnTo>
                      <a:pt x="19" y="2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50" y="8"/>
                    </a:lnTo>
                    <a:lnTo>
                      <a:pt x="54" y="13"/>
                    </a:lnTo>
                    <a:lnTo>
                      <a:pt x="56" y="19"/>
                    </a:lnTo>
                    <a:lnTo>
                      <a:pt x="59" y="25"/>
                    </a:lnTo>
                    <a:lnTo>
                      <a:pt x="59" y="31"/>
                    </a:lnTo>
                    <a:lnTo>
                      <a:pt x="59" y="42"/>
                    </a:lnTo>
                    <a:lnTo>
                      <a:pt x="56" y="50"/>
                    </a:lnTo>
                    <a:lnTo>
                      <a:pt x="50" y="56"/>
                    </a:lnTo>
                    <a:lnTo>
                      <a:pt x="44" y="63"/>
                    </a:lnTo>
                    <a:lnTo>
                      <a:pt x="37" y="65"/>
                    </a:lnTo>
                    <a:lnTo>
                      <a:pt x="29" y="65"/>
                    </a:lnTo>
                    <a:lnTo>
                      <a:pt x="23" y="65"/>
                    </a:lnTo>
                    <a:lnTo>
                      <a:pt x="16" y="63"/>
                    </a:lnTo>
                    <a:lnTo>
                      <a:pt x="12" y="61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close/>
                    <a:moveTo>
                      <a:pt x="10" y="33"/>
                    </a:moveTo>
                    <a:lnTo>
                      <a:pt x="12" y="44"/>
                    </a:lnTo>
                    <a:lnTo>
                      <a:pt x="16" y="50"/>
                    </a:lnTo>
                    <a:lnTo>
                      <a:pt x="21" y="56"/>
                    </a:lnTo>
                    <a:lnTo>
                      <a:pt x="29" y="56"/>
                    </a:lnTo>
                    <a:lnTo>
                      <a:pt x="37" y="56"/>
                    </a:lnTo>
                    <a:lnTo>
                      <a:pt x="42" y="50"/>
                    </a:lnTo>
                    <a:lnTo>
                      <a:pt x="46" y="44"/>
                    </a:lnTo>
                    <a:lnTo>
                      <a:pt x="48" y="31"/>
                    </a:lnTo>
                    <a:lnTo>
                      <a:pt x="46" y="23"/>
                    </a:lnTo>
                    <a:lnTo>
                      <a:pt x="42" y="15"/>
                    </a:lnTo>
                    <a:lnTo>
                      <a:pt x="37" y="10"/>
                    </a:lnTo>
                    <a:lnTo>
                      <a:pt x="29" y="8"/>
                    </a:lnTo>
                    <a:lnTo>
                      <a:pt x="21" y="10"/>
                    </a:lnTo>
                    <a:lnTo>
                      <a:pt x="16" y="15"/>
                    </a:lnTo>
                    <a:lnTo>
                      <a:pt x="12" y="23"/>
                    </a:lnTo>
                    <a:lnTo>
                      <a:pt x="10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" name="Freeform 281">
                <a:extLst>
                  <a:ext uri="{FF2B5EF4-FFF2-40B4-BE49-F238E27FC236}">
                    <a16:creationId xmlns:a16="http://schemas.microsoft.com/office/drawing/2014/main" id="{67441B75-102B-4EB7-96C3-B5A6FD509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4899" y="4253111"/>
                <a:ext cx="84138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0"/>
                  </a:cxn>
                  <a:cxn ang="0">
                    <a:pos x="15" y="6"/>
                  </a:cxn>
                  <a:cxn ang="0">
                    <a:pos x="19" y="2"/>
                  </a:cxn>
                  <a:cxn ang="0">
                    <a:pos x="25" y="0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6"/>
                  </a:cxn>
                  <a:cxn ang="0">
                    <a:pos x="51" y="10"/>
                  </a:cxn>
                  <a:cxn ang="0">
                    <a:pos x="53" y="15"/>
                  </a:cxn>
                  <a:cxn ang="0">
                    <a:pos x="53" y="19"/>
                  </a:cxn>
                  <a:cxn ang="0">
                    <a:pos x="53" y="25"/>
                  </a:cxn>
                  <a:cxn ang="0">
                    <a:pos x="53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2" y="21"/>
                  </a:cxn>
                  <a:cxn ang="0">
                    <a:pos x="42" y="17"/>
                  </a:cxn>
                  <a:cxn ang="0">
                    <a:pos x="40" y="13"/>
                  </a:cxn>
                  <a:cxn ang="0">
                    <a:pos x="36" y="10"/>
                  </a:cxn>
                  <a:cxn ang="0">
                    <a:pos x="34" y="10"/>
                  </a:cxn>
                  <a:cxn ang="0">
                    <a:pos x="30" y="8"/>
                  </a:cxn>
                  <a:cxn ang="0">
                    <a:pos x="23" y="10"/>
                  </a:cxn>
                  <a:cxn ang="0">
                    <a:pos x="17" y="13"/>
                  </a:cxn>
                  <a:cxn ang="0">
                    <a:pos x="13" y="19"/>
                  </a:cxn>
                  <a:cxn ang="0">
                    <a:pos x="13" y="29"/>
                  </a:cxn>
                  <a:cxn ang="0">
                    <a:pos x="13" y="65"/>
                  </a:cxn>
                  <a:cxn ang="0">
                    <a:pos x="0" y="65"/>
                  </a:cxn>
                </a:cxnLst>
                <a:rect l="0" t="0" r="r" b="b"/>
                <a:pathLst>
                  <a:path w="53" h="65">
                    <a:moveTo>
                      <a:pt x="0" y="65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0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6"/>
                    </a:lnTo>
                    <a:lnTo>
                      <a:pt x="51" y="10"/>
                    </a:lnTo>
                    <a:lnTo>
                      <a:pt x="53" y="15"/>
                    </a:lnTo>
                    <a:lnTo>
                      <a:pt x="53" y="19"/>
                    </a:lnTo>
                    <a:lnTo>
                      <a:pt x="53" y="25"/>
                    </a:lnTo>
                    <a:lnTo>
                      <a:pt x="53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2" y="21"/>
                    </a:lnTo>
                    <a:lnTo>
                      <a:pt x="42" y="17"/>
                    </a:lnTo>
                    <a:lnTo>
                      <a:pt x="40" y="13"/>
                    </a:lnTo>
                    <a:lnTo>
                      <a:pt x="36" y="10"/>
                    </a:lnTo>
                    <a:lnTo>
                      <a:pt x="34" y="10"/>
                    </a:lnTo>
                    <a:lnTo>
                      <a:pt x="30" y="8"/>
                    </a:lnTo>
                    <a:lnTo>
                      <a:pt x="23" y="10"/>
                    </a:lnTo>
                    <a:lnTo>
                      <a:pt x="17" y="13"/>
                    </a:lnTo>
                    <a:lnTo>
                      <a:pt x="13" y="19"/>
                    </a:lnTo>
                    <a:lnTo>
                      <a:pt x="13" y="29"/>
                    </a:lnTo>
                    <a:lnTo>
                      <a:pt x="13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" name="Freeform 282">
                <a:extLst>
                  <a:ext uri="{FF2B5EF4-FFF2-40B4-BE49-F238E27FC236}">
                    <a16:creationId xmlns:a16="http://schemas.microsoft.com/office/drawing/2014/main" id="{E1E44537-FAA8-4DCE-AA1E-01476E4E78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1262" y="4253111"/>
                <a:ext cx="93663" cy="103188"/>
              </a:xfrm>
              <a:custGeom>
                <a:avLst/>
                <a:gdLst/>
                <a:ahLst/>
                <a:cxnLst>
                  <a:cxn ang="0">
                    <a:pos x="47" y="44"/>
                  </a:cxn>
                  <a:cxn ang="0">
                    <a:pos x="59" y="46"/>
                  </a:cxn>
                  <a:cxn ang="0">
                    <a:pos x="55" y="54"/>
                  </a:cxn>
                  <a:cxn ang="0">
                    <a:pos x="49" y="61"/>
                  </a:cxn>
                  <a:cxn ang="0">
                    <a:pos x="40" y="65"/>
                  </a:cxn>
                  <a:cxn ang="0">
                    <a:pos x="30" y="65"/>
                  </a:cxn>
                  <a:cxn ang="0">
                    <a:pos x="23" y="65"/>
                  </a:cxn>
                  <a:cxn ang="0">
                    <a:pos x="17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5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0" y="25"/>
                  </a:cxn>
                  <a:cxn ang="0">
                    <a:pos x="2" y="19"/>
                  </a:cxn>
                  <a:cxn ang="0">
                    <a:pos x="5" y="13"/>
                  </a:cxn>
                  <a:cxn ang="0">
                    <a:pos x="9" y="8"/>
                  </a:cxn>
                  <a:cxn ang="0">
                    <a:pos x="13" y="4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1" y="8"/>
                  </a:cxn>
                  <a:cxn ang="0">
                    <a:pos x="55" y="13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3"/>
                  </a:cxn>
                  <a:cxn ang="0">
                    <a:pos x="59" y="33"/>
                  </a:cxn>
                  <a:cxn ang="0">
                    <a:pos x="59" y="36"/>
                  </a:cxn>
                  <a:cxn ang="0">
                    <a:pos x="11" y="36"/>
                  </a:cxn>
                  <a:cxn ang="0">
                    <a:pos x="13" y="44"/>
                  </a:cxn>
                  <a:cxn ang="0">
                    <a:pos x="17" y="52"/>
                  </a:cxn>
                  <a:cxn ang="0">
                    <a:pos x="23" y="56"/>
                  </a:cxn>
                  <a:cxn ang="0">
                    <a:pos x="30" y="56"/>
                  </a:cxn>
                  <a:cxn ang="0">
                    <a:pos x="36" y="56"/>
                  </a:cxn>
                  <a:cxn ang="0">
                    <a:pos x="40" y="54"/>
                  </a:cxn>
                  <a:cxn ang="0">
                    <a:pos x="44" y="50"/>
                  </a:cxn>
                  <a:cxn ang="0">
                    <a:pos x="47" y="44"/>
                  </a:cxn>
                  <a:cxn ang="0">
                    <a:pos x="11" y="27"/>
                  </a:cxn>
                  <a:cxn ang="0">
                    <a:pos x="47" y="27"/>
                  </a:cxn>
                  <a:cxn ang="0">
                    <a:pos x="47" y="19"/>
                  </a:cxn>
                  <a:cxn ang="0">
                    <a:pos x="42" y="15"/>
                  </a:cxn>
                  <a:cxn ang="0">
                    <a:pos x="38" y="10"/>
                  </a:cxn>
                  <a:cxn ang="0">
                    <a:pos x="30" y="8"/>
                  </a:cxn>
                  <a:cxn ang="0">
                    <a:pos x="23" y="10"/>
                  </a:cxn>
                  <a:cxn ang="0">
                    <a:pos x="17" y="13"/>
                  </a:cxn>
                  <a:cxn ang="0">
                    <a:pos x="13" y="19"/>
                  </a:cxn>
                  <a:cxn ang="0">
                    <a:pos x="11" y="27"/>
                  </a:cxn>
                </a:cxnLst>
                <a:rect l="0" t="0" r="r" b="b"/>
                <a:pathLst>
                  <a:path w="59" h="65">
                    <a:moveTo>
                      <a:pt x="47" y="44"/>
                    </a:moveTo>
                    <a:lnTo>
                      <a:pt x="59" y="46"/>
                    </a:lnTo>
                    <a:lnTo>
                      <a:pt x="55" y="54"/>
                    </a:lnTo>
                    <a:lnTo>
                      <a:pt x="49" y="61"/>
                    </a:lnTo>
                    <a:lnTo>
                      <a:pt x="40" y="65"/>
                    </a:lnTo>
                    <a:lnTo>
                      <a:pt x="30" y="65"/>
                    </a:lnTo>
                    <a:lnTo>
                      <a:pt x="23" y="65"/>
                    </a:lnTo>
                    <a:lnTo>
                      <a:pt x="17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5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9" y="8"/>
                    </a:lnTo>
                    <a:lnTo>
                      <a:pt x="13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1" y="8"/>
                    </a:lnTo>
                    <a:lnTo>
                      <a:pt x="55" y="13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3"/>
                    </a:lnTo>
                    <a:lnTo>
                      <a:pt x="59" y="33"/>
                    </a:lnTo>
                    <a:lnTo>
                      <a:pt x="59" y="36"/>
                    </a:lnTo>
                    <a:lnTo>
                      <a:pt x="11" y="36"/>
                    </a:lnTo>
                    <a:lnTo>
                      <a:pt x="13" y="44"/>
                    </a:lnTo>
                    <a:lnTo>
                      <a:pt x="17" y="52"/>
                    </a:lnTo>
                    <a:lnTo>
                      <a:pt x="23" y="56"/>
                    </a:lnTo>
                    <a:lnTo>
                      <a:pt x="30" y="56"/>
                    </a:lnTo>
                    <a:lnTo>
                      <a:pt x="36" y="56"/>
                    </a:lnTo>
                    <a:lnTo>
                      <a:pt x="40" y="54"/>
                    </a:lnTo>
                    <a:lnTo>
                      <a:pt x="44" y="50"/>
                    </a:lnTo>
                    <a:lnTo>
                      <a:pt x="47" y="44"/>
                    </a:lnTo>
                    <a:close/>
                    <a:moveTo>
                      <a:pt x="11" y="27"/>
                    </a:moveTo>
                    <a:lnTo>
                      <a:pt x="47" y="27"/>
                    </a:lnTo>
                    <a:lnTo>
                      <a:pt x="47" y="19"/>
                    </a:lnTo>
                    <a:lnTo>
                      <a:pt x="42" y="15"/>
                    </a:lnTo>
                    <a:lnTo>
                      <a:pt x="38" y="10"/>
                    </a:lnTo>
                    <a:lnTo>
                      <a:pt x="30" y="8"/>
                    </a:lnTo>
                    <a:lnTo>
                      <a:pt x="23" y="10"/>
                    </a:lnTo>
                    <a:lnTo>
                      <a:pt x="17" y="13"/>
                    </a:lnTo>
                    <a:lnTo>
                      <a:pt x="13" y="19"/>
                    </a:ln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" name="Freeform 283">
                <a:extLst>
                  <a:ext uri="{FF2B5EF4-FFF2-40B4-BE49-F238E27FC236}">
                    <a16:creationId xmlns:a16="http://schemas.microsoft.com/office/drawing/2014/main" id="{B3FF96A7-18FA-4845-A820-164DA29BB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1599" y="4256286"/>
                <a:ext cx="90488" cy="10001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0" y="54"/>
                  </a:cxn>
                  <a:cxn ang="0">
                    <a:pos x="40" y="8"/>
                  </a:cxn>
                  <a:cxn ang="0">
                    <a:pos x="34" y="8"/>
                  </a:cxn>
                  <a:cxn ang="0">
                    <a:pos x="30" y="8"/>
                  </a:cxn>
                  <a:cxn ang="0">
                    <a:pos x="2" y="8"/>
                  </a:cxn>
                  <a:cxn ang="0">
                    <a:pos x="2" y="0"/>
                  </a:cxn>
                  <a:cxn ang="0">
                    <a:pos x="55" y="0"/>
                  </a:cxn>
                  <a:cxn ang="0">
                    <a:pos x="55" y="6"/>
                  </a:cxn>
                  <a:cxn ang="0">
                    <a:pos x="21" y="46"/>
                  </a:cxn>
                  <a:cxn ang="0">
                    <a:pos x="13" y="54"/>
                  </a:cxn>
                  <a:cxn ang="0">
                    <a:pos x="21" y="52"/>
                  </a:cxn>
                  <a:cxn ang="0">
                    <a:pos x="28" y="52"/>
                  </a:cxn>
                  <a:cxn ang="0">
                    <a:pos x="57" y="52"/>
                  </a:cxn>
                  <a:cxn ang="0">
                    <a:pos x="57" y="63"/>
                  </a:cxn>
                  <a:cxn ang="0">
                    <a:pos x="0" y="63"/>
                  </a:cxn>
                </a:cxnLst>
                <a:rect l="0" t="0" r="r" b="b"/>
                <a:pathLst>
                  <a:path w="57" h="63">
                    <a:moveTo>
                      <a:pt x="0" y="63"/>
                    </a:moveTo>
                    <a:lnTo>
                      <a:pt x="0" y="54"/>
                    </a:lnTo>
                    <a:lnTo>
                      <a:pt x="40" y="8"/>
                    </a:lnTo>
                    <a:lnTo>
                      <a:pt x="34" y="8"/>
                    </a:lnTo>
                    <a:lnTo>
                      <a:pt x="30" y="8"/>
                    </a:lnTo>
                    <a:lnTo>
                      <a:pt x="2" y="8"/>
                    </a:lnTo>
                    <a:lnTo>
                      <a:pt x="2" y="0"/>
                    </a:lnTo>
                    <a:lnTo>
                      <a:pt x="55" y="0"/>
                    </a:lnTo>
                    <a:lnTo>
                      <a:pt x="55" y="6"/>
                    </a:lnTo>
                    <a:lnTo>
                      <a:pt x="21" y="46"/>
                    </a:lnTo>
                    <a:lnTo>
                      <a:pt x="13" y="54"/>
                    </a:lnTo>
                    <a:lnTo>
                      <a:pt x="21" y="52"/>
                    </a:lnTo>
                    <a:lnTo>
                      <a:pt x="28" y="52"/>
                    </a:lnTo>
                    <a:lnTo>
                      <a:pt x="57" y="52"/>
                    </a:lnTo>
                    <a:lnTo>
                      <a:pt x="57" y="63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" name="Freeform 284">
                <a:extLst>
                  <a:ext uri="{FF2B5EF4-FFF2-40B4-BE49-F238E27FC236}">
                    <a16:creationId xmlns:a16="http://schemas.microsoft.com/office/drawing/2014/main" id="{89EDCD77-A8DC-474E-A1BE-7E71D982E8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21612" y="4253111"/>
                <a:ext cx="96838" cy="1031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" y="25"/>
                  </a:cxn>
                  <a:cxn ang="0">
                    <a:pos x="4" y="17"/>
                  </a:cxn>
                  <a:cxn ang="0">
                    <a:pos x="7" y="13"/>
                  </a:cxn>
                  <a:cxn ang="0">
                    <a:pos x="11" y="6"/>
                  </a:cxn>
                  <a:cxn ang="0">
                    <a:pos x="19" y="2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9" y="4"/>
                  </a:cxn>
                  <a:cxn ang="0">
                    <a:pos x="53" y="8"/>
                  </a:cxn>
                  <a:cxn ang="0">
                    <a:pos x="57" y="13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1"/>
                  </a:cxn>
                  <a:cxn ang="0">
                    <a:pos x="61" y="42"/>
                  </a:cxn>
                  <a:cxn ang="0">
                    <a:pos x="57" y="50"/>
                  </a:cxn>
                  <a:cxn ang="0">
                    <a:pos x="53" y="56"/>
                  </a:cxn>
                  <a:cxn ang="0">
                    <a:pos x="46" y="63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5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7" y="52"/>
                  </a:cxn>
                  <a:cxn ang="0">
                    <a:pos x="2" y="46"/>
                  </a:cxn>
                  <a:cxn ang="0">
                    <a:pos x="2" y="40"/>
                  </a:cxn>
                  <a:cxn ang="0">
                    <a:pos x="0" y="33"/>
                  </a:cxn>
                  <a:cxn ang="0">
                    <a:pos x="13" y="33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3" y="56"/>
                  </a:cxn>
                  <a:cxn ang="0">
                    <a:pos x="32" y="56"/>
                  </a:cxn>
                  <a:cxn ang="0">
                    <a:pos x="38" y="56"/>
                  </a:cxn>
                  <a:cxn ang="0">
                    <a:pos x="44" y="50"/>
                  </a:cxn>
                  <a:cxn ang="0">
                    <a:pos x="49" y="44"/>
                  </a:cxn>
                  <a:cxn ang="0">
                    <a:pos x="51" y="31"/>
                  </a:cxn>
                  <a:cxn ang="0">
                    <a:pos x="49" y="23"/>
                  </a:cxn>
                  <a:cxn ang="0">
                    <a:pos x="44" y="15"/>
                  </a:cxn>
                  <a:cxn ang="0">
                    <a:pos x="38" y="10"/>
                  </a:cxn>
                  <a:cxn ang="0">
                    <a:pos x="32" y="8"/>
                  </a:cxn>
                  <a:cxn ang="0">
                    <a:pos x="23" y="10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3" y="33"/>
                  </a:cxn>
                </a:cxnLst>
                <a:rect l="0" t="0" r="r" b="b"/>
                <a:pathLst>
                  <a:path w="61" h="65">
                    <a:moveTo>
                      <a:pt x="0" y="33"/>
                    </a:moveTo>
                    <a:lnTo>
                      <a:pt x="2" y="25"/>
                    </a:lnTo>
                    <a:lnTo>
                      <a:pt x="4" y="17"/>
                    </a:lnTo>
                    <a:lnTo>
                      <a:pt x="7" y="13"/>
                    </a:lnTo>
                    <a:lnTo>
                      <a:pt x="11" y="6"/>
                    </a:lnTo>
                    <a:lnTo>
                      <a:pt x="19" y="2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9" y="4"/>
                    </a:lnTo>
                    <a:lnTo>
                      <a:pt x="53" y="8"/>
                    </a:lnTo>
                    <a:lnTo>
                      <a:pt x="57" y="13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1"/>
                    </a:lnTo>
                    <a:lnTo>
                      <a:pt x="61" y="42"/>
                    </a:lnTo>
                    <a:lnTo>
                      <a:pt x="57" y="50"/>
                    </a:lnTo>
                    <a:lnTo>
                      <a:pt x="53" y="56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7" y="52"/>
                    </a:lnTo>
                    <a:lnTo>
                      <a:pt x="2" y="46"/>
                    </a:lnTo>
                    <a:lnTo>
                      <a:pt x="2" y="40"/>
                    </a:lnTo>
                    <a:lnTo>
                      <a:pt x="0" y="33"/>
                    </a:lnTo>
                    <a:close/>
                    <a:moveTo>
                      <a:pt x="13" y="33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3" y="56"/>
                    </a:lnTo>
                    <a:lnTo>
                      <a:pt x="32" y="56"/>
                    </a:lnTo>
                    <a:lnTo>
                      <a:pt x="38" y="56"/>
                    </a:lnTo>
                    <a:lnTo>
                      <a:pt x="44" y="50"/>
                    </a:lnTo>
                    <a:lnTo>
                      <a:pt x="49" y="44"/>
                    </a:lnTo>
                    <a:lnTo>
                      <a:pt x="51" y="31"/>
                    </a:lnTo>
                    <a:lnTo>
                      <a:pt x="49" y="23"/>
                    </a:lnTo>
                    <a:lnTo>
                      <a:pt x="44" y="15"/>
                    </a:lnTo>
                    <a:lnTo>
                      <a:pt x="38" y="10"/>
                    </a:lnTo>
                    <a:lnTo>
                      <a:pt x="32" y="8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3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" name="Freeform 285">
                <a:extLst>
                  <a:ext uri="{FF2B5EF4-FFF2-40B4-BE49-F238E27FC236}">
                    <a16:creationId xmlns:a16="http://schemas.microsoft.com/office/drawing/2014/main" id="{462CE139-00FB-48C7-8F41-0318578A9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9087" y="4253111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0"/>
                  </a:cxn>
                  <a:cxn ang="0">
                    <a:pos x="14" y="6"/>
                  </a:cxn>
                  <a:cxn ang="0">
                    <a:pos x="19" y="2"/>
                  </a:cxn>
                  <a:cxn ang="0">
                    <a:pos x="25" y="0"/>
                  </a:cxn>
                  <a:cxn ang="0">
                    <a:pos x="31" y="0"/>
                  </a:cxn>
                  <a:cxn ang="0">
                    <a:pos x="35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6"/>
                  </a:cxn>
                  <a:cxn ang="0">
                    <a:pos x="50" y="10"/>
                  </a:cxn>
                  <a:cxn ang="0">
                    <a:pos x="52" y="15"/>
                  </a:cxn>
                  <a:cxn ang="0">
                    <a:pos x="52" y="19"/>
                  </a:cxn>
                  <a:cxn ang="0">
                    <a:pos x="52" y="25"/>
                  </a:cxn>
                  <a:cxn ang="0">
                    <a:pos x="52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2" y="21"/>
                  </a:cxn>
                  <a:cxn ang="0">
                    <a:pos x="40" y="17"/>
                  </a:cxn>
                  <a:cxn ang="0">
                    <a:pos x="38" y="13"/>
                  </a:cxn>
                  <a:cxn ang="0">
                    <a:pos x="35" y="10"/>
                  </a:cxn>
                  <a:cxn ang="0">
                    <a:pos x="31" y="10"/>
                  </a:cxn>
                  <a:cxn ang="0">
                    <a:pos x="29" y="8"/>
                  </a:cxn>
                  <a:cxn ang="0">
                    <a:pos x="21" y="10"/>
                  </a:cxn>
                  <a:cxn ang="0">
                    <a:pos x="17" y="13"/>
                  </a:cxn>
                  <a:cxn ang="0">
                    <a:pos x="12" y="19"/>
                  </a:cxn>
                  <a:cxn ang="0">
                    <a:pos x="10" y="29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5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6"/>
                    </a:lnTo>
                    <a:lnTo>
                      <a:pt x="50" y="10"/>
                    </a:lnTo>
                    <a:lnTo>
                      <a:pt x="52" y="15"/>
                    </a:lnTo>
                    <a:lnTo>
                      <a:pt x="52" y="19"/>
                    </a:lnTo>
                    <a:lnTo>
                      <a:pt x="52" y="25"/>
                    </a:lnTo>
                    <a:lnTo>
                      <a:pt x="52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2" y="21"/>
                    </a:lnTo>
                    <a:lnTo>
                      <a:pt x="40" y="17"/>
                    </a:lnTo>
                    <a:lnTo>
                      <a:pt x="38" y="13"/>
                    </a:lnTo>
                    <a:lnTo>
                      <a:pt x="35" y="10"/>
                    </a:lnTo>
                    <a:lnTo>
                      <a:pt x="31" y="10"/>
                    </a:lnTo>
                    <a:lnTo>
                      <a:pt x="29" y="8"/>
                    </a:lnTo>
                    <a:lnTo>
                      <a:pt x="21" y="10"/>
                    </a:lnTo>
                    <a:lnTo>
                      <a:pt x="17" y="13"/>
                    </a:lnTo>
                    <a:lnTo>
                      <a:pt x="12" y="19"/>
                    </a:lnTo>
                    <a:lnTo>
                      <a:pt x="10" y="29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" name="Freeform 286">
                <a:extLst>
                  <a:ext uri="{FF2B5EF4-FFF2-40B4-BE49-F238E27FC236}">
                    <a16:creationId xmlns:a16="http://schemas.microsoft.com/office/drawing/2014/main" id="{5722196E-5AC8-4F80-B861-CADABE3D4E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42274" y="4253111"/>
                <a:ext cx="96838" cy="103188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9" y="65"/>
                  </a:cxn>
                  <a:cxn ang="0">
                    <a:pos x="13" y="65"/>
                  </a:cxn>
                  <a:cxn ang="0">
                    <a:pos x="2" y="54"/>
                  </a:cxn>
                  <a:cxn ang="0">
                    <a:pos x="2" y="44"/>
                  </a:cxn>
                  <a:cxn ang="0">
                    <a:pos x="6" y="36"/>
                  </a:cxn>
                  <a:cxn ang="0">
                    <a:pos x="13" y="31"/>
                  </a:cxn>
                  <a:cxn ang="0">
                    <a:pos x="21" y="29"/>
                  </a:cxn>
                  <a:cxn ang="0">
                    <a:pos x="38" y="27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38" y="10"/>
                  </a:cxn>
                  <a:cxn ang="0">
                    <a:pos x="23" y="8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6" y="8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7" y="15"/>
                  </a:cxn>
                  <a:cxn ang="0">
                    <a:pos x="57" y="23"/>
                  </a:cxn>
                  <a:cxn ang="0">
                    <a:pos x="57" y="50"/>
                  </a:cxn>
                  <a:cxn ang="0">
                    <a:pos x="59" y="61"/>
                  </a:cxn>
                  <a:cxn ang="0">
                    <a:pos x="48" y="65"/>
                  </a:cxn>
                  <a:cxn ang="0">
                    <a:pos x="46" y="56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3" y="44"/>
                  </a:cxn>
                  <a:cxn ang="0">
                    <a:pos x="13" y="52"/>
                  </a:cxn>
                  <a:cxn ang="0">
                    <a:pos x="19" y="56"/>
                  </a:cxn>
                  <a:cxn ang="0">
                    <a:pos x="31" y="56"/>
                  </a:cxn>
                  <a:cxn ang="0">
                    <a:pos x="40" y="52"/>
                  </a:cxn>
                  <a:cxn ang="0">
                    <a:pos x="44" y="42"/>
                  </a:cxn>
                  <a:cxn ang="0">
                    <a:pos x="46" y="33"/>
                  </a:cxn>
                </a:cxnLst>
                <a:rect l="0" t="0" r="r" b="b"/>
                <a:pathLst>
                  <a:path w="61" h="65">
                    <a:moveTo>
                      <a:pt x="46" y="56"/>
                    </a:moveTo>
                    <a:lnTo>
                      <a:pt x="40" y="61"/>
                    </a:lnTo>
                    <a:lnTo>
                      <a:pt x="36" y="63"/>
                    </a:lnTo>
                    <a:lnTo>
                      <a:pt x="29" y="65"/>
                    </a:lnTo>
                    <a:lnTo>
                      <a:pt x="23" y="65"/>
                    </a:lnTo>
                    <a:lnTo>
                      <a:pt x="13" y="65"/>
                    </a:lnTo>
                    <a:lnTo>
                      <a:pt x="6" y="61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2" y="44"/>
                    </a:lnTo>
                    <a:lnTo>
                      <a:pt x="2" y="40"/>
                    </a:lnTo>
                    <a:lnTo>
                      <a:pt x="6" y="36"/>
                    </a:lnTo>
                    <a:lnTo>
                      <a:pt x="8" y="33"/>
                    </a:lnTo>
                    <a:lnTo>
                      <a:pt x="13" y="31"/>
                    </a:lnTo>
                    <a:lnTo>
                      <a:pt x="17" y="29"/>
                    </a:lnTo>
                    <a:lnTo>
                      <a:pt x="21" y="29"/>
                    </a:lnTo>
                    <a:lnTo>
                      <a:pt x="25" y="27"/>
                    </a:lnTo>
                    <a:lnTo>
                      <a:pt x="38" y="27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6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8" y="10"/>
                    </a:lnTo>
                    <a:lnTo>
                      <a:pt x="29" y="8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5"/>
                    </a:lnTo>
                    <a:lnTo>
                      <a:pt x="13" y="21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55" y="10"/>
                    </a:lnTo>
                    <a:lnTo>
                      <a:pt x="57" y="15"/>
                    </a:lnTo>
                    <a:lnTo>
                      <a:pt x="57" y="17"/>
                    </a:lnTo>
                    <a:lnTo>
                      <a:pt x="57" y="23"/>
                    </a:lnTo>
                    <a:lnTo>
                      <a:pt x="57" y="38"/>
                    </a:lnTo>
                    <a:lnTo>
                      <a:pt x="57" y="50"/>
                    </a:lnTo>
                    <a:lnTo>
                      <a:pt x="57" y="56"/>
                    </a:lnTo>
                    <a:lnTo>
                      <a:pt x="59" y="61"/>
                    </a:lnTo>
                    <a:lnTo>
                      <a:pt x="61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6"/>
                    </a:lnTo>
                    <a:close/>
                    <a:moveTo>
                      <a:pt x="46" y="33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9" y="40"/>
                    </a:lnTo>
                    <a:lnTo>
                      <a:pt x="15" y="40"/>
                    </a:lnTo>
                    <a:lnTo>
                      <a:pt x="15" y="42"/>
                    </a:lnTo>
                    <a:lnTo>
                      <a:pt x="13" y="44"/>
                    </a:lnTo>
                    <a:lnTo>
                      <a:pt x="13" y="48"/>
                    </a:lnTo>
                    <a:lnTo>
                      <a:pt x="13" y="52"/>
                    </a:lnTo>
                    <a:lnTo>
                      <a:pt x="15" y="54"/>
                    </a:lnTo>
                    <a:lnTo>
                      <a:pt x="19" y="56"/>
                    </a:lnTo>
                    <a:lnTo>
                      <a:pt x="25" y="56"/>
                    </a:lnTo>
                    <a:lnTo>
                      <a:pt x="31" y="56"/>
                    </a:lnTo>
                    <a:lnTo>
                      <a:pt x="36" y="54"/>
                    </a:lnTo>
                    <a:lnTo>
                      <a:pt x="40" y="52"/>
                    </a:lnTo>
                    <a:lnTo>
                      <a:pt x="44" y="48"/>
                    </a:lnTo>
                    <a:lnTo>
                      <a:pt x="44" y="42"/>
                    </a:lnTo>
                    <a:lnTo>
                      <a:pt x="46" y="36"/>
                    </a:lnTo>
                    <a:lnTo>
                      <a:pt x="46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" name="Rectangle 287">
                <a:extLst>
                  <a:ext uri="{FF2B5EF4-FFF2-40B4-BE49-F238E27FC236}">
                    <a16:creationId xmlns:a16="http://schemas.microsoft.com/office/drawing/2014/main" id="{EE05B64F-1D73-486F-9FF6-41C5A5E13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2137" y="4216599"/>
                <a:ext cx="17463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" name="Freeform 288">
                <a:extLst>
                  <a:ext uri="{FF2B5EF4-FFF2-40B4-BE49-F238E27FC236}">
                    <a16:creationId xmlns:a16="http://schemas.microsoft.com/office/drawing/2014/main" id="{30F2424D-E69C-4A5B-B5A1-B461B3E8F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58174" y="4216599"/>
                <a:ext cx="17463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1" y="25"/>
                  </a:cxn>
                  <a:cxn ang="0">
                    <a:pos x="11" y="88"/>
                  </a:cxn>
                  <a:cxn ang="0">
                    <a:pos x="0" y="88"/>
                  </a:cxn>
                </a:cxnLst>
                <a:rect l="0" t="0" r="r" b="b"/>
                <a:pathLst>
                  <a:path w="11" h="88">
                    <a:moveTo>
                      <a:pt x="0" y="13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1" y="25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" name="Freeform 289">
                <a:extLst>
                  <a:ext uri="{FF2B5EF4-FFF2-40B4-BE49-F238E27FC236}">
                    <a16:creationId xmlns:a16="http://schemas.microsoft.com/office/drawing/2014/main" id="{A1069684-B4E0-4B21-A0B4-6173B790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1512" y="4219774"/>
                <a:ext cx="50800" cy="136525"/>
              </a:xfrm>
              <a:custGeom>
                <a:avLst/>
                <a:gdLst/>
                <a:ahLst/>
                <a:cxnLst>
                  <a:cxn ang="0">
                    <a:pos x="30" y="75"/>
                  </a:cxn>
                  <a:cxn ang="0">
                    <a:pos x="32" y="86"/>
                  </a:cxn>
                  <a:cxn ang="0">
                    <a:pos x="28" y="86"/>
                  </a:cxn>
                  <a:cxn ang="0">
                    <a:pos x="24" y="86"/>
                  </a:cxn>
                  <a:cxn ang="0">
                    <a:pos x="17" y="86"/>
                  </a:cxn>
                  <a:cxn ang="0">
                    <a:pos x="13" y="84"/>
                  </a:cxn>
                  <a:cxn ang="0">
                    <a:pos x="11" y="82"/>
                  </a:cxn>
                  <a:cxn ang="0">
                    <a:pos x="9" y="80"/>
                  </a:cxn>
                  <a:cxn ang="0">
                    <a:pos x="9" y="75"/>
                  </a:cxn>
                  <a:cxn ang="0">
                    <a:pos x="9" y="67"/>
                  </a:cxn>
                  <a:cxn ang="0">
                    <a:pos x="9" y="31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9" y="23"/>
                  </a:cxn>
                  <a:cxn ang="0">
                    <a:pos x="9" y="6"/>
                  </a:cxn>
                  <a:cxn ang="0">
                    <a:pos x="19" y="0"/>
                  </a:cxn>
                  <a:cxn ang="0">
                    <a:pos x="19" y="23"/>
                  </a:cxn>
                  <a:cxn ang="0">
                    <a:pos x="30" y="23"/>
                  </a:cxn>
                  <a:cxn ang="0">
                    <a:pos x="30" y="31"/>
                  </a:cxn>
                  <a:cxn ang="0">
                    <a:pos x="19" y="31"/>
                  </a:cxn>
                  <a:cxn ang="0">
                    <a:pos x="19" y="67"/>
                  </a:cxn>
                  <a:cxn ang="0">
                    <a:pos x="19" y="71"/>
                  </a:cxn>
                  <a:cxn ang="0">
                    <a:pos x="19" y="73"/>
                  </a:cxn>
                  <a:cxn ang="0">
                    <a:pos x="19" y="75"/>
                  </a:cxn>
                  <a:cxn ang="0">
                    <a:pos x="21" y="75"/>
                  </a:cxn>
                  <a:cxn ang="0">
                    <a:pos x="24" y="75"/>
                  </a:cxn>
                  <a:cxn ang="0">
                    <a:pos x="26" y="75"/>
                  </a:cxn>
                  <a:cxn ang="0">
                    <a:pos x="28" y="75"/>
                  </a:cxn>
                  <a:cxn ang="0">
                    <a:pos x="30" y="75"/>
                  </a:cxn>
                </a:cxnLst>
                <a:rect l="0" t="0" r="r" b="b"/>
                <a:pathLst>
                  <a:path w="32" h="86">
                    <a:moveTo>
                      <a:pt x="30" y="75"/>
                    </a:moveTo>
                    <a:lnTo>
                      <a:pt x="32" y="86"/>
                    </a:lnTo>
                    <a:lnTo>
                      <a:pt x="28" y="86"/>
                    </a:lnTo>
                    <a:lnTo>
                      <a:pt x="24" y="86"/>
                    </a:lnTo>
                    <a:lnTo>
                      <a:pt x="17" y="86"/>
                    </a:lnTo>
                    <a:lnTo>
                      <a:pt x="13" y="84"/>
                    </a:lnTo>
                    <a:lnTo>
                      <a:pt x="11" y="82"/>
                    </a:lnTo>
                    <a:lnTo>
                      <a:pt x="9" y="80"/>
                    </a:lnTo>
                    <a:lnTo>
                      <a:pt x="9" y="75"/>
                    </a:lnTo>
                    <a:lnTo>
                      <a:pt x="9" y="67"/>
                    </a:lnTo>
                    <a:lnTo>
                      <a:pt x="9" y="31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9" y="23"/>
                    </a:lnTo>
                    <a:lnTo>
                      <a:pt x="9" y="6"/>
                    </a:lnTo>
                    <a:lnTo>
                      <a:pt x="19" y="0"/>
                    </a:lnTo>
                    <a:lnTo>
                      <a:pt x="19" y="23"/>
                    </a:lnTo>
                    <a:lnTo>
                      <a:pt x="30" y="23"/>
                    </a:lnTo>
                    <a:lnTo>
                      <a:pt x="30" y="31"/>
                    </a:lnTo>
                    <a:lnTo>
                      <a:pt x="19" y="31"/>
                    </a:lnTo>
                    <a:lnTo>
                      <a:pt x="19" y="67"/>
                    </a:lnTo>
                    <a:lnTo>
                      <a:pt x="19" y="71"/>
                    </a:lnTo>
                    <a:lnTo>
                      <a:pt x="19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4" y="75"/>
                    </a:lnTo>
                    <a:lnTo>
                      <a:pt x="26" y="75"/>
                    </a:lnTo>
                    <a:lnTo>
                      <a:pt x="28" y="75"/>
                    </a:lnTo>
                    <a:lnTo>
                      <a:pt x="30" y="7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" name="Freeform 290">
                <a:extLst>
                  <a:ext uri="{FF2B5EF4-FFF2-40B4-BE49-F238E27FC236}">
                    <a16:creationId xmlns:a16="http://schemas.microsoft.com/office/drawing/2014/main" id="{1E1F3834-4AB4-48AF-A4CA-3CAECDCAFF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48662" y="4253111"/>
                <a:ext cx="96838" cy="1031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6" y="13"/>
                  </a:cxn>
                  <a:cxn ang="0">
                    <a:pos x="11" y="6"/>
                  </a:cxn>
                  <a:cxn ang="0">
                    <a:pos x="19" y="2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9" y="4"/>
                  </a:cxn>
                  <a:cxn ang="0">
                    <a:pos x="53" y="8"/>
                  </a:cxn>
                  <a:cxn ang="0">
                    <a:pos x="57" y="13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1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3" y="56"/>
                  </a:cxn>
                  <a:cxn ang="0">
                    <a:pos x="46" y="63"/>
                  </a:cxn>
                  <a:cxn ang="0">
                    <a:pos x="38" y="65"/>
                  </a:cxn>
                  <a:cxn ang="0">
                    <a:pos x="32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13" y="33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3" y="56"/>
                  </a:cxn>
                  <a:cxn ang="0">
                    <a:pos x="32" y="56"/>
                  </a:cxn>
                  <a:cxn ang="0">
                    <a:pos x="38" y="56"/>
                  </a:cxn>
                  <a:cxn ang="0">
                    <a:pos x="44" y="50"/>
                  </a:cxn>
                  <a:cxn ang="0">
                    <a:pos x="49" y="44"/>
                  </a:cxn>
                  <a:cxn ang="0">
                    <a:pos x="51" y="31"/>
                  </a:cxn>
                  <a:cxn ang="0">
                    <a:pos x="49" y="23"/>
                  </a:cxn>
                  <a:cxn ang="0">
                    <a:pos x="44" y="15"/>
                  </a:cxn>
                  <a:cxn ang="0">
                    <a:pos x="38" y="10"/>
                  </a:cxn>
                  <a:cxn ang="0">
                    <a:pos x="32" y="8"/>
                  </a:cxn>
                  <a:cxn ang="0">
                    <a:pos x="23" y="10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3" y="33"/>
                  </a:cxn>
                </a:cxnLst>
                <a:rect l="0" t="0" r="r" b="b"/>
                <a:pathLst>
                  <a:path w="61" h="65">
                    <a:moveTo>
                      <a:pt x="0" y="33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6" y="13"/>
                    </a:lnTo>
                    <a:lnTo>
                      <a:pt x="11" y="6"/>
                    </a:lnTo>
                    <a:lnTo>
                      <a:pt x="19" y="2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9" y="4"/>
                    </a:lnTo>
                    <a:lnTo>
                      <a:pt x="53" y="8"/>
                    </a:lnTo>
                    <a:lnTo>
                      <a:pt x="57" y="13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1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3" y="56"/>
                    </a:lnTo>
                    <a:lnTo>
                      <a:pt x="46" y="63"/>
                    </a:lnTo>
                    <a:lnTo>
                      <a:pt x="38" y="65"/>
                    </a:lnTo>
                    <a:lnTo>
                      <a:pt x="32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close/>
                    <a:moveTo>
                      <a:pt x="13" y="33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3" y="56"/>
                    </a:lnTo>
                    <a:lnTo>
                      <a:pt x="32" y="56"/>
                    </a:lnTo>
                    <a:lnTo>
                      <a:pt x="38" y="56"/>
                    </a:lnTo>
                    <a:lnTo>
                      <a:pt x="44" y="50"/>
                    </a:lnTo>
                    <a:lnTo>
                      <a:pt x="49" y="44"/>
                    </a:lnTo>
                    <a:lnTo>
                      <a:pt x="51" y="31"/>
                    </a:lnTo>
                    <a:lnTo>
                      <a:pt x="49" y="23"/>
                    </a:lnTo>
                    <a:lnTo>
                      <a:pt x="44" y="15"/>
                    </a:lnTo>
                    <a:lnTo>
                      <a:pt x="38" y="10"/>
                    </a:lnTo>
                    <a:lnTo>
                      <a:pt x="32" y="8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3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" name="Freeform 291">
                <a:extLst>
                  <a:ext uri="{FF2B5EF4-FFF2-40B4-BE49-F238E27FC236}">
                    <a16:creationId xmlns:a16="http://schemas.microsoft.com/office/drawing/2014/main" id="{4978B940-2004-4011-BFF6-785981CD1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6137" y="4253111"/>
                <a:ext cx="55563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0"/>
                  </a:cxn>
                  <a:cxn ang="0">
                    <a:pos x="12" y="4"/>
                  </a:cxn>
                  <a:cxn ang="0">
                    <a:pos x="17" y="2"/>
                  </a:cxn>
                  <a:cxn ang="0">
                    <a:pos x="21" y="0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5" y="2"/>
                  </a:cxn>
                  <a:cxn ang="0">
                    <a:pos x="31" y="13"/>
                  </a:cxn>
                  <a:cxn ang="0">
                    <a:pos x="27" y="10"/>
                  </a:cxn>
                  <a:cxn ang="0">
                    <a:pos x="23" y="10"/>
                  </a:cxn>
                  <a:cxn ang="0">
                    <a:pos x="19" y="10"/>
                  </a:cxn>
                  <a:cxn ang="0">
                    <a:pos x="17" y="13"/>
                  </a:cxn>
                  <a:cxn ang="0">
                    <a:pos x="14" y="15"/>
                  </a:cxn>
                  <a:cxn ang="0">
                    <a:pos x="12" y="19"/>
                  </a:cxn>
                  <a:cxn ang="0">
                    <a:pos x="10" y="25"/>
                  </a:cxn>
                  <a:cxn ang="0">
                    <a:pos x="10" y="31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35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0"/>
                    </a:lnTo>
                    <a:lnTo>
                      <a:pt x="12" y="4"/>
                    </a:lnTo>
                    <a:lnTo>
                      <a:pt x="17" y="2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2"/>
                    </a:lnTo>
                    <a:lnTo>
                      <a:pt x="31" y="13"/>
                    </a:lnTo>
                    <a:lnTo>
                      <a:pt x="27" y="10"/>
                    </a:lnTo>
                    <a:lnTo>
                      <a:pt x="23" y="10"/>
                    </a:lnTo>
                    <a:lnTo>
                      <a:pt x="19" y="10"/>
                    </a:lnTo>
                    <a:lnTo>
                      <a:pt x="17" y="13"/>
                    </a:lnTo>
                    <a:lnTo>
                      <a:pt x="14" y="15"/>
                    </a:lnTo>
                    <a:lnTo>
                      <a:pt x="12" y="19"/>
                    </a:lnTo>
                    <a:lnTo>
                      <a:pt x="10" y="25"/>
                    </a:lnTo>
                    <a:lnTo>
                      <a:pt x="10" y="31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" name="Freeform 292">
                <a:extLst>
                  <a:ext uri="{FF2B5EF4-FFF2-40B4-BE49-F238E27FC236}">
                    <a16:creationId xmlns:a16="http://schemas.microsoft.com/office/drawing/2014/main" id="{5A03BE80-7E53-46BA-9037-E310ED1C44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26462" y="4253111"/>
                <a:ext cx="92075" cy="103188"/>
              </a:xfrm>
              <a:custGeom>
                <a:avLst/>
                <a:gdLst/>
                <a:ahLst/>
                <a:cxnLst>
                  <a:cxn ang="0">
                    <a:pos x="39" y="61"/>
                  </a:cxn>
                  <a:cxn ang="0">
                    <a:pos x="27" y="65"/>
                  </a:cxn>
                  <a:cxn ang="0">
                    <a:pos x="12" y="65"/>
                  </a:cxn>
                  <a:cxn ang="0">
                    <a:pos x="2" y="54"/>
                  </a:cxn>
                  <a:cxn ang="0">
                    <a:pos x="0" y="44"/>
                  </a:cxn>
                  <a:cxn ang="0">
                    <a:pos x="4" y="36"/>
                  </a:cxn>
                  <a:cxn ang="0">
                    <a:pos x="10" y="31"/>
                  </a:cxn>
                  <a:cxn ang="0">
                    <a:pos x="18" y="29"/>
                  </a:cxn>
                  <a:cxn ang="0">
                    <a:pos x="35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5" y="10"/>
                  </a:cxn>
                  <a:cxn ang="0">
                    <a:pos x="23" y="8"/>
                  </a:cxn>
                  <a:cxn ang="0">
                    <a:pos x="14" y="15"/>
                  </a:cxn>
                  <a:cxn ang="0">
                    <a:pos x="2" y="19"/>
                  </a:cxn>
                  <a:cxn ang="0">
                    <a:pos x="6" y="8"/>
                  </a:cxn>
                  <a:cxn ang="0">
                    <a:pos x="16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4" y="15"/>
                  </a:cxn>
                  <a:cxn ang="0">
                    <a:pos x="56" y="23"/>
                  </a:cxn>
                  <a:cxn ang="0">
                    <a:pos x="56" y="50"/>
                  </a:cxn>
                  <a:cxn ang="0">
                    <a:pos x="56" y="61"/>
                  </a:cxn>
                  <a:cxn ang="0">
                    <a:pos x="48" y="65"/>
                  </a:cxn>
                  <a:cxn ang="0">
                    <a:pos x="46" y="56"/>
                  </a:cxn>
                  <a:cxn ang="0">
                    <a:pos x="37" y="36"/>
                  </a:cxn>
                  <a:cxn ang="0">
                    <a:pos x="21" y="38"/>
                  </a:cxn>
                  <a:cxn ang="0">
                    <a:pos x="14" y="40"/>
                  </a:cxn>
                  <a:cxn ang="0">
                    <a:pos x="12" y="44"/>
                  </a:cxn>
                  <a:cxn ang="0">
                    <a:pos x="12" y="52"/>
                  </a:cxn>
                  <a:cxn ang="0">
                    <a:pos x="18" y="56"/>
                  </a:cxn>
                  <a:cxn ang="0">
                    <a:pos x="31" y="56"/>
                  </a:cxn>
                  <a:cxn ang="0">
                    <a:pos x="39" y="52"/>
                  </a:cxn>
                  <a:cxn ang="0">
                    <a:pos x="44" y="42"/>
                  </a:cxn>
                  <a:cxn ang="0">
                    <a:pos x="44" y="33"/>
                  </a:cxn>
                </a:cxnLst>
                <a:rect l="0" t="0" r="r" b="b"/>
                <a:pathLst>
                  <a:path w="58" h="65">
                    <a:moveTo>
                      <a:pt x="46" y="56"/>
                    </a:moveTo>
                    <a:lnTo>
                      <a:pt x="39" y="61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2" y="65"/>
                    </a:lnTo>
                    <a:lnTo>
                      <a:pt x="6" y="61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8" y="33"/>
                    </a:lnTo>
                    <a:lnTo>
                      <a:pt x="10" y="31"/>
                    </a:lnTo>
                    <a:lnTo>
                      <a:pt x="14" y="29"/>
                    </a:lnTo>
                    <a:lnTo>
                      <a:pt x="18" y="29"/>
                    </a:lnTo>
                    <a:lnTo>
                      <a:pt x="25" y="27"/>
                    </a:lnTo>
                    <a:lnTo>
                      <a:pt x="35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5" y="10"/>
                    </a:lnTo>
                    <a:lnTo>
                      <a:pt x="29" y="8"/>
                    </a:lnTo>
                    <a:lnTo>
                      <a:pt x="23" y="8"/>
                    </a:lnTo>
                    <a:lnTo>
                      <a:pt x="16" y="10"/>
                    </a:lnTo>
                    <a:lnTo>
                      <a:pt x="14" y="15"/>
                    </a:lnTo>
                    <a:lnTo>
                      <a:pt x="12" y="21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2" y="6"/>
                    </a:lnTo>
                    <a:lnTo>
                      <a:pt x="54" y="10"/>
                    </a:lnTo>
                    <a:lnTo>
                      <a:pt x="54" y="15"/>
                    </a:lnTo>
                    <a:lnTo>
                      <a:pt x="54" y="17"/>
                    </a:lnTo>
                    <a:lnTo>
                      <a:pt x="56" y="23"/>
                    </a:lnTo>
                    <a:lnTo>
                      <a:pt x="56" y="38"/>
                    </a:lnTo>
                    <a:lnTo>
                      <a:pt x="56" y="50"/>
                    </a:lnTo>
                    <a:lnTo>
                      <a:pt x="56" y="56"/>
                    </a:lnTo>
                    <a:lnTo>
                      <a:pt x="56" y="61"/>
                    </a:lnTo>
                    <a:lnTo>
                      <a:pt x="58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6"/>
                    </a:lnTo>
                    <a:close/>
                    <a:moveTo>
                      <a:pt x="44" y="33"/>
                    </a:moveTo>
                    <a:lnTo>
                      <a:pt x="37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6" y="40"/>
                    </a:lnTo>
                    <a:lnTo>
                      <a:pt x="14" y="40"/>
                    </a:lnTo>
                    <a:lnTo>
                      <a:pt x="12" y="42"/>
                    </a:lnTo>
                    <a:lnTo>
                      <a:pt x="12" y="44"/>
                    </a:lnTo>
                    <a:lnTo>
                      <a:pt x="10" y="48"/>
                    </a:lnTo>
                    <a:lnTo>
                      <a:pt x="12" y="52"/>
                    </a:lnTo>
                    <a:lnTo>
                      <a:pt x="14" y="54"/>
                    </a:lnTo>
                    <a:lnTo>
                      <a:pt x="18" y="56"/>
                    </a:lnTo>
                    <a:lnTo>
                      <a:pt x="25" y="56"/>
                    </a:lnTo>
                    <a:lnTo>
                      <a:pt x="31" y="56"/>
                    </a:lnTo>
                    <a:lnTo>
                      <a:pt x="35" y="54"/>
                    </a:lnTo>
                    <a:lnTo>
                      <a:pt x="39" y="52"/>
                    </a:lnTo>
                    <a:lnTo>
                      <a:pt x="42" y="48"/>
                    </a:lnTo>
                    <a:lnTo>
                      <a:pt x="44" y="42"/>
                    </a:lnTo>
                    <a:lnTo>
                      <a:pt x="44" y="36"/>
                    </a:lnTo>
                    <a:lnTo>
                      <a:pt x="44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" name="Rectangle 293">
                <a:extLst>
                  <a:ext uri="{FF2B5EF4-FFF2-40B4-BE49-F238E27FC236}">
                    <a16:creationId xmlns:a16="http://schemas.microsoft.com/office/drawing/2014/main" id="{6D2DE953-9609-4516-8D4A-D46EA1433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9174" y="4216599"/>
                <a:ext cx="20638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" name="Freeform 294">
                <a:extLst>
                  <a:ext uri="{FF2B5EF4-FFF2-40B4-BE49-F238E27FC236}">
                    <a16:creationId xmlns:a16="http://schemas.microsoft.com/office/drawing/2014/main" id="{854F07B2-9D5E-4BD8-A654-FEE8F721CA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78862" y="4253111"/>
                <a:ext cx="93663" cy="103188"/>
              </a:xfrm>
              <a:custGeom>
                <a:avLst/>
                <a:gdLst/>
                <a:ahLst/>
                <a:cxnLst>
                  <a:cxn ang="0">
                    <a:pos x="49" y="44"/>
                  </a:cxn>
                  <a:cxn ang="0">
                    <a:pos x="59" y="46"/>
                  </a:cxn>
                  <a:cxn ang="0">
                    <a:pos x="55" y="54"/>
                  </a:cxn>
                  <a:cxn ang="0">
                    <a:pos x="49" y="61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0" y="25"/>
                  </a:cxn>
                  <a:cxn ang="0">
                    <a:pos x="2" y="19"/>
                  </a:cxn>
                  <a:cxn ang="0">
                    <a:pos x="4" y="13"/>
                  </a:cxn>
                  <a:cxn ang="0">
                    <a:pos x="9" y="8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51" y="8"/>
                  </a:cxn>
                  <a:cxn ang="0">
                    <a:pos x="55" y="13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3"/>
                  </a:cxn>
                  <a:cxn ang="0">
                    <a:pos x="59" y="33"/>
                  </a:cxn>
                  <a:cxn ang="0">
                    <a:pos x="59" y="36"/>
                  </a:cxn>
                  <a:cxn ang="0">
                    <a:pos x="11" y="36"/>
                  </a:cxn>
                  <a:cxn ang="0">
                    <a:pos x="13" y="44"/>
                  </a:cxn>
                  <a:cxn ang="0">
                    <a:pos x="17" y="52"/>
                  </a:cxn>
                  <a:cxn ang="0">
                    <a:pos x="23" y="56"/>
                  </a:cxn>
                  <a:cxn ang="0">
                    <a:pos x="32" y="56"/>
                  </a:cxn>
                  <a:cxn ang="0">
                    <a:pos x="36" y="56"/>
                  </a:cxn>
                  <a:cxn ang="0">
                    <a:pos x="42" y="54"/>
                  </a:cxn>
                  <a:cxn ang="0">
                    <a:pos x="44" y="50"/>
                  </a:cxn>
                  <a:cxn ang="0">
                    <a:pos x="49" y="44"/>
                  </a:cxn>
                  <a:cxn ang="0">
                    <a:pos x="13" y="27"/>
                  </a:cxn>
                  <a:cxn ang="0">
                    <a:pos x="49" y="27"/>
                  </a:cxn>
                  <a:cxn ang="0">
                    <a:pos x="46" y="19"/>
                  </a:cxn>
                  <a:cxn ang="0">
                    <a:pos x="44" y="15"/>
                  </a:cxn>
                  <a:cxn ang="0">
                    <a:pos x="38" y="10"/>
                  </a:cxn>
                  <a:cxn ang="0">
                    <a:pos x="30" y="8"/>
                  </a:cxn>
                  <a:cxn ang="0">
                    <a:pos x="23" y="10"/>
                  </a:cxn>
                  <a:cxn ang="0">
                    <a:pos x="17" y="13"/>
                  </a:cxn>
                  <a:cxn ang="0">
                    <a:pos x="13" y="19"/>
                  </a:cxn>
                  <a:cxn ang="0">
                    <a:pos x="13" y="27"/>
                  </a:cxn>
                </a:cxnLst>
                <a:rect l="0" t="0" r="r" b="b"/>
                <a:pathLst>
                  <a:path w="59" h="65">
                    <a:moveTo>
                      <a:pt x="49" y="44"/>
                    </a:moveTo>
                    <a:lnTo>
                      <a:pt x="59" y="46"/>
                    </a:lnTo>
                    <a:lnTo>
                      <a:pt x="55" y="54"/>
                    </a:lnTo>
                    <a:lnTo>
                      <a:pt x="49" y="61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9" y="8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51" y="8"/>
                    </a:lnTo>
                    <a:lnTo>
                      <a:pt x="55" y="13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3"/>
                    </a:lnTo>
                    <a:lnTo>
                      <a:pt x="59" y="33"/>
                    </a:lnTo>
                    <a:lnTo>
                      <a:pt x="59" y="36"/>
                    </a:lnTo>
                    <a:lnTo>
                      <a:pt x="11" y="36"/>
                    </a:lnTo>
                    <a:lnTo>
                      <a:pt x="13" y="44"/>
                    </a:lnTo>
                    <a:lnTo>
                      <a:pt x="17" y="52"/>
                    </a:lnTo>
                    <a:lnTo>
                      <a:pt x="23" y="56"/>
                    </a:lnTo>
                    <a:lnTo>
                      <a:pt x="32" y="56"/>
                    </a:lnTo>
                    <a:lnTo>
                      <a:pt x="36" y="56"/>
                    </a:lnTo>
                    <a:lnTo>
                      <a:pt x="42" y="54"/>
                    </a:lnTo>
                    <a:lnTo>
                      <a:pt x="44" y="50"/>
                    </a:lnTo>
                    <a:lnTo>
                      <a:pt x="49" y="44"/>
                    </a:lnTo>
                    <a:close/>
                    <a:moveTo>
                      <a:pt x="13" y="27"/>
                    </a:moveTo>
                    <a:lnTo>
                      <a:pt x="49" y="27"/>
                    </a:lnTo>
                    <a:lnTo>
                      <a:pt x="46" y="19"/>
                    </a:lnTo>
                    <a:lnTo>
                      <a:pt x="44" y="15"/>
                    </a:lnTo>
                    <a:lnTo>
                      <a:pt x="38" y="10"/>
                    </a:lnTo>
                    <a:lnTo>
                      <a:pt x="30" y="8"/>
                    </a:lnTo>
                    <a:lnTo>
                      <a:pt x="23" y="10"/>
                    </a:lnTo>
                    <a:lnTo>
                      <a:pt x="17" y="13"/>
                    </a:lnTo>
                    <a:lnTo>
                      <a:pt x="13" y="19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" name="Rectangle 295">
                <a:extLst>
                  <a:ext uri="{FF2B5EF4-FFF2-40B4-BE49-F238E27FC236}">
                    <a16:creationId xmlns:a16="http://schemas.microsoft.com/office/drawing/2014/main" id="{C151A9DB-F987-4F65-9C9C-08CDDCA64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599" y="3005336"/>
                <a:ext cx="227013" cy="249238"/>
              </a:xfrm>
              <a:prstGeom prst="rect">
                <a:avLst/>
              </a:prstGeom>
              <a:solidFill>
                <a:srgbClr val="F3DA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" name="Rectangle 296">
                <a:extLst>
                  <a:ext uri="{FF2B5EF4-FFF2-40B4-BE49-F238E27FC236}">
                    <a16:creationId xmlns:a16="http://schemas.microsoft.com/office/drawing/2014/main" id="{D43C9907-BDAC-4B93-A922-C5FF379C1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599" y="3005336"/>
                <a:ext cx="227013" cy="249238"/>
              </a:xfrm>
              <a:prstGeom prst="rect">
                <a:avLst/>
              </a:prstGeom>
              <a:noFill/>
              <a:ln w="3175">
                <a:solidFill>
                  <a:srgbClr val="FFF5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" name="Freeform 297">
                <a:extLst>
                  <a:ext uri="{FF2B5EF4-FFF2-40B4-BE49-F238E27FC236}">
                    <a16:creationId xmlns:a16="http://schemas.microsoft.com/office/drawing/2014/main" id="{536CB382-E397-46A5-A046-B5B986B2E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99" y="3373636"/>
                <a:ext cx="258763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6" y="15"/>
                  </a:cxn>
                  <a:cxn ang="0">
                    <a:pos x="138" y="25"/>
                  </a:cxn>
                  <a:cxn ang="0">
                    <a:pos x="149" y="38"/>
                  </a:cxn>
                  <a:cxn ang="0">
                    <a:pos x="157" y="50"/>
                  </a:cxn>
                  <a:cxn ang="0">
                    <a:pos x="161" y="67"/>
                  </a:cxn>
                  <a:cxn ang="0">
                    <a:pos x="163" y="84"/>
                  </a:cxn>
                  <a:cxn ang="0">
                    <a:pos x="161" y="98"/>
                  </a:cxn>
                  <a:cxn ang="0">
                    <a:pos x="157" y="115"/>
                  </a:cxn>
                  <a:cxn ang="0">
                    <a:pos x="149" y="130"/>
                  </a:cxn>
                  <a:cxn ang="0">
                    <a:pos x="138" y="140"/>
                  </a:cxn>
                  <a:cxn ang="0">
                    <a:pos x="126" y="150"/>
                  </a:cxn>
                  <a:cxn ang="0">
                    <a:pos x="113" y="159"/>
                  </a:cxn>
                  <a:cxn ang="0">
                    <a:pos x="98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9"/>
                  </a:cxn>
                  <a:cxn ang="0">
                    <a:pos x="35" y="150"/>
                  </a:cxn>
                  <a:cxn ang="0">
                    <a:pos x="23" y="140"/>
                  </a:cxn>
                  <a:cxn ang="0">
                    <a:pos x="14" y="130"/>
                  </a:cxn>
                  <a:cxn ang="0">
                    <a:pos x="6" y="115"/>
                  </a:cxn>
                  <a:cxn ang="0">
                    <a:pos x="2" y="98"/>
                  </a:cxn>
                  <a:cxn ang="0">
                    <a:pos x="0" y="84"/>
                  </a:cxn>
                  <a:cxn ang="0">
                    <a:pos x="2" y="67"/>
                  </a:cxn>
                  <a:cxn ang="0">
                    <a:pos x="6" y="50"/>
                  </a:cxn>
                  <a:cxn ang="0">
                    <a:pos x="14" y="38"/>
                  </a:cxn>
                  <a:cxn ang="0">
                    <a:pos x="23" y="25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5">
                    <a:moveTo>
                      <a:pt x="82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6" y="15"/>
                    </a:lnTo>
                    <a:lnTo>
                      <a:pt x="138" y="25"/>
                    </a:lnTo>
                    <a:lnTo>
                      <a:pt x="149" y="38"/>
                    </a:lnTo>
                    <a:lnTo>
                      <a:pt x="157" y="50"/>
                    </a:lnTo>
                    <a:lnTo>
                      <a:pt x="161" y="67"/>
                    </a:lnTo>
                    <a:lnTo>
                      <a:pt x="163" y="84"/>
                    </a:lnTo>
                    <a:lnTo>
                      <a:pt x="161" y="98"/>
                    </a:lnTo>
                    <a:lnTo>
                      <a:pt x="157" y="115"/>
                    </a:lnTo>
                    <a:lnTo>
                      <a:pt x="149" y="130"/>
                    </a:lnTo>
                    <a:lnTo>
                      <a:pt x="138" y="140"/>
                    </a:lnTo>
                    <a:lnTo>
                      <a:pt x="126" y="150"/>
                    </a:lnTo>
                    <a:lnTo>
                      <a:pt x="113" y="159"/>
                    </a:lnTo>
                    <a:lnTo>
                      <a:pt x="98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9"/>
                    </a:lnTo>
                    <a:lnTo>
                      <a:pt x="35" y="150"/>
                    </a:lnTo>
                    <a:lnTo>
                      <a:pt x="23" y="140"/>
                    </a:lnTo>
                    <a:lnTo>
                      <a:pt x="14" y="130"/>
                    </a:lnTo>
                    <a:lnTo>
                      <a:pt x="6" y="115"/>
                    </a:lnTo>
                    <a:lnTo>
                      <a:pt x="2" y="98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6" y="50"/>
                    </a:lnTo>
                    <a:lnTo>
                      <a:pt x="14" y="38"/>
                    </a:lnTo>
                    <a:lnTo>
                      <a:pt x="23" y="25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40A8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" name="Freeform 298">
                <a:extLst>
                  <a:ext uri="{FF2B5EF4-FFF2-40B4-BE49-F238E27FC236}">
                    <a16:creationId xmlns:a16="http://schemas.microsoft.com/office/drawing/2014/main" id="{5D427AF0-B09D-41AC-B77A-098F53167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99" y="3373636"/>
                <a:ext cx="258763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6" y="15"/>
                  </a:cxn>
                  <a:cxn ang="0">
                    <a:pos x="138" y="25"/>
                  </a:cxn>
                  <a:cxn ang="0">
                    <a:pos x="149" y="38"/>
                  </a:cxn>
                  <a:cxn ang="0">
                    <a:pos x="157" y="50"/>
                  </a:cxn>
                  <a:cxn ang="0">
                    <a:pos x="161" y="67"/>
                  </a:cxn>
                  <a:cxn ang="0">
                    <a:pos x="163" y="84"/>
                  </a:cxn>
                  <a:cxn ang="0">
                    <a:pos x="161" y="98"/>
                  </a:cxn>
                  <a:cxn ang="0">
                    <a:pos x="157" y="115"/>
                  </a:cxn>
                  <a:cxn ang="0">
                    <a:pos x="149" y="130"/>
                  </a:cxn>
                  <a:cxn ang="0">
                    <a:pos x="138" y="140"/>
                  </a:cxn>
                  <a:cxn ang="0">
                    <a:pos x="126" y="150"/>
                  </a:cxn>
                  <a:cxn ang="0">
                    <a:pos x="113" y="159"/>
                  </a:cxn>
                  <a:cxn ang="0">
                    <a:pos x="98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9"/>
                  </a:cxn>
                  <a:cxn ang="0">
                    <a:pos x="35" y="150"/>
                  </a:cxn>
                  <a:cxn ang="0">
                    <a:pos x="23" y="140"/>
                  </a:cxn>
                  <a:cxn ang="0">
                    <a:pos x="14" y="130"/>
                  </a:cxn>
                  <a:cxn ang="0">
                    <a:pos x="6" y="115"/>
                  </a:cxn>
                  <a:cxn ang="0">
                    <a:pos x="2" y="98"/>
                  </a:cxn>
                  <a:cxn ang="0">
                    <a:pos x="0" y="84"/>
                  </a:cxn>
                  <a:cxn ang="0">
                    <a:pos x="2" y="67"/>
                  </a:cxn>
                  <a:cxn ang="0">
                    <a:pos x="6" y="50"/>
                  </a:cxn>
                  <a:cxn ang="0">
                    <a:pos x="14" y="38"/>
                  </a:cxn>
                  <a:cxn ang="0">
                    <a:pos x="23" y="25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5">
                    <a:moveTo>
                      <a:pt x="82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6" y="15"/>
                    </a:lnTo>
                    <a:lnTo>
                      <a:pt x="138" y="25"/>
                    </a:lnTo>
                    <a:lnTo>
                      <a:pt x="149" y="38"/>
                    </a:lnTo>
                    <a:lnTo>
                      <a:pt x="157" y="50"/>
                    </a:lnTo>
                    <a:lnTo>
                      <a:pt x="161" y="67"/>
                    </a:lnTo>
                    <a:lnTo>
                      <a:pt x="163" y="84"/>
                    </a:lnTo>
                    <a:lnTo>
                      <a:pt x="161" y="98"/>
                    </a:lnTo>
                    <a:lnTo>
                      <a:pt x="157" y="115"/>
                    </a:lnTo>
                    <a:lnTo>
                      <a:pt x="149" y="130"/>
                    </a:lnTo>
                    <a:lnTo>
                      <a:pt x="138" y="140"/>
                    </a:lnTo>
                    <a:lnTo>
                      <a:pt x="126" y="150"/>
                    </a:lnTo>
                    <a:lnTo>
                      <a:pt x="113" y="159"/>
                    </a:lnTo>
                    <a:lnTo>
                      <a:pt x="98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9"/>
                    </a:lnTo>
                    <a:lnTo>
                      <a:pt x="35" y="150"/>
                    </a:lnTo>
                    <a:lnTo>
                      <a:pt x="23" y="140"/>
                    </a:lnTo>
                    <a:lnTo>
                      <a:pt x="14" y="130"/>
                    </a:lnTo>
                    <a:lnTo>
                      <a:pt x="6" y="115"/>
                    </a:lnTo>
                    <a:lnTo>
                      <a:pt x="2" y="98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6" y="50"/>
                    </a:lnTo>
                    <a:lnTo>
                      <a:pt x="14" y="38"/>
                    </a:lnTo>
                    <a:lnTo>
                      <a:pt x="23" y="25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3175">
                <a:solidFill>
                  <a:srgbClr val="0093D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" name="Freeform 299">
                <a:extLst>
                  <a:ext uri="{FF2B5EF4-FFF2-40B4-BE49-F238E27FC236}">
                    <a16:creationId xmlns:a16="http://schemas.microsoft.com/office/drawing/2014/main" id="{C59DCBB8-19D6-425B-8391-CCEE60DC3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99" y="3757811"/>
                <a:ext cx="255588" cy="260350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6" y="3"/>
                  </a:cxn>
                  <a:cxn ang="0">
                    <a:pos x="113" y="7"/>
                  </a:cxn>
                  <a:cxn ang="0">
                    <a:pos x="126" y="13"/>
                  </a:cxn>
                  <a:cxn ang="0">
                    <a:pos x="138" y="23"/>
                  </a:cxn>
                  <a:cxn ang="0">
                    <a:pos x="149" y="36"/>
                  </a:cxn>
                  <a:cxn ang="0">
                    <a:pos x="155" y="51"/>
                  </a:cxn>
                  <a:cxn ang="0">
                    <a:pos x="161" y="65"/>
                  </a:cxn>
                  <a:cxn ang="0">
                    <a:pos x="161" y="82"/>
                  </a:cxn>
                  <a:cxn ang="0">
                    <a:pos x="161" y="99"/>
                  </a:cxn>
                  <a:cxn ang="0">
                    <a:pos x="155" y="113"/>
                  </a:cxn>
                  <a:cxn ang="0">
                    <a:pos x="149" y="128"/>
                  </a:cxn>
                  <a:cxn ang="0">
                    <a:pos x="138" y="141"/>
                  </a:cxn>
                  <a:cxn ang="0">
                    <a:pos x="126" y="149"/>
                  </a:cxn>
                  <a:cxn ang="0">
                    <a:pos x="113" y="157"/>
                  </a:cxn>
                  <a:cxn ang="0">
                    <a:pos x="96" y="161"/>
                  </a:cxn>
                  <a:cxn ang="0">
                    <a:pos x="82" y="164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49"/>
                  </a:cxn>
                  <a:cxn ang="0">
                    <a:pos x="23" y="141"/>
                  </a:cxn>
                  <a:cxn ang="0">
                    <a:pos x="14" y="128"/>
                  </a:cxn>
                  <a:cxn ang="0">
                    <a:pos x="6" y="113"/>
                  </a:cxn>
                  <a:cxn ang="0">
                    <a:pos x="2" y="99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6" y="51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50" y="7"/>
                  </a:cxn>
                  <a:cxn ang="0">
                    <a:pos x="65" y="3"/>
                  </a:cxn>
                  <a:cxn ang="0">
                    <a:pos x="82" y="0"/>
                  </a:cxn>
                </a:cxnLst>
                <a:rect l="0" t="0" r="r" b="b"/>
                <a:pathLst>
                  <a:path w="161" h="164">
                    <a:moveTo>
                      <a:pt x="82" y="0"/>
                    </a:moveTo>
                    <a:lnTo>
                      <a:pt x="96" y="3"/>
                    </a:lnTo>
                    <a:lnTo>
                      <a:pt x="113" y="7"/>
                    </a:lnTo>
                    <a:lnTo>
                      <a:pt x="126" y="13"/>
                    </a:lnTo>
                    <a:lnTo>
                      <a:pt x="138" y="23"/>
                    </a:lnTo>
                    <a:lnTo>
                      <a:pt x="149" y="36"/>
                    </a:lnTo>
                    <a:lnTo>
                      <a:pt x="155" y="51"/>
                    </a:lnTo>
                    <a:lnTo>
                      <a:pt x="161" y="65"/>
                    </a:lnTo>
                    <a:lnTo>
                      <a:pt x="161" y="82"/>
                    </a:lnTo>
                    <a:lnTo>
                      <a:pt x="161" y="99"/>
                    </a:lnTo>
                    <a:lnTo>
                      <a:pt x="155" y="113"/>
                    </a:lnTo>
                    <a:lnTo>
                      <a:pt x="149" y="128"/>
                    </a:lnTo>
                    <a:lnTo>
                      <a:pt x="138" y="141"/>
                    </a:lnTo>
                    <a:lnTo>
                      <a:pt x="126" y="149"/>
                    </a:lnTo>
                    <a:lnTo>
                      <a:pt x="113" y="157"/>
                    </a:lnTo>
                    <a:lnTo>
                      <a:pt x="96" y="161"/>
                    </a:lnTo>
                    <a:lnTo>
                      <a:pt x="82" y="164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49"/>
                    </a:lnTo>
                    <a:lnTo>
                      <a:pt x="23" y="141"/>
                    </a:lnTo>
                    <a:lnTo>
                      <a:pt x="14" y="128"/>
                    </a:lnTo>
                    <a:lnTo>
                      <a:pt x="6" y="113"/>
                    </a:lnTo>
                    <a:lnTo>
                      <a:pt x="2" y="99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6" y="51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50" y="7"/>
                    </a:lnTo>
                    <a:lnTo>
                      <a:pt x="65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901E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" name="Freeform 300">
                <a:extLst>
                  <a:ext uri="{FF2B5EF4-FFF2-40B4-BE49-F238E27FC236}">
                    <a16:creationId xmlns:a16="http://schemas.microsoft.com/office/drawing/2014/main" id="{DF9E6E2E-E47E-4423-BD82-2C5D2A9CC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99" y="3757811"/>
                <a:ext cx="255588" cy="260350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6" y="3"/>
                  </a:cxn>
                  <a:cxn ang="0">
                    <a:pos x="113" y="7"/>
                  </a:cxn>
                  <a:cxn ang="0">
                    <a:pos x="126" y="13"/>
                  </a:cxn>
                  <a:cxn ang="0">
                    <a:pos x="138" y="23"/>
                  </a:cxn>
                  <a:cxn ang="0">
                    <a:pos x="149" y="36"/>
                  </a:cxn>
                  <a:cxn ang="0">
                    <a:pos x="155" y="51"/>
                  </a:cxn>
                  <a:cxn ang="0">
                    <a:pos x="161" y="65"/>
                  </a:cxn>
                  <a:cxn ang="0">
                    <a:pos x="161" y="82"/>
                  </a:cxn>
                  <a:cxn ang="0">
                    <a:pos x="161" y="99"/>
                  </a:cxn>
                  <a:cxn ang="0">
                    <a:pos x="155" y="113"/>
                  </a:cxn>
                  <a:cxn ang="0">
                    <a:pos x="149" y="128"/>
                  </a:cxn>
                  <a:cxn ang="0">
                    <a:pos x="138" y="141"/>
                  </a:cxn>
                  <a:cxn ang="0">
                    <a:pos x="126" y="149"/>
                  </a:cxn>
                  <a:cxn ang="0">
                    <a:pos x="113" y="157"/>
                  </a:cxn>
                  <a:cxn ang="0">
                    <a:pos x="96" y="161"/>
                  </a:cxn>
                  <a:cxn ang="0">
                    <a:pos x="82" y="164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49"/>
                  </a:cxn>
                  <a:cxn ang="0">
                    <a:pos x="23" y="141"/>
                  </a:cxn>
                  <a:cxn ang="0">
                    <a:pos x="14" y="128"/>
                  </a:cxn>
                  <a:cxn ang="0">
                    <a:pos x="6" y="113"/>
                  </a:cxn>
                  <a:cxn ang="0">
                    <a:pos x="2" y="99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6" y="51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50" y="7"/>
                  </a:cxn>
                  <a:cxn ang="0">
                    <a:pos x="65" y="3"/>
                  </a:cxn>
                  <a:cxn ang="0">
                    <a:pos x="82" y="0"/>
                  </a:cxn>
                </a:cxnLst>
                <a:rect l="0" t="0" r="r" b="b"/>
                <a:pathLst>
                  <a:path w="161" h="164">
                    <a:moveTo>
                      <a:pt x="82" y="0"/>
                    </a:moveTo>
                    <a:lnTo>
                      <a:pt x="96" y="3"/>
                    </a:lnTo>
                    <a:lnTo>
                      <a:pt x="113" y="7"/>
                    </a:lnTo>
                    <a:lnTo>
                      <a:pt x="126" y="13"/>
                    </a:lnTo>
                    <a:lnTo>
                      <a:pt x="138" y="23"/>
                    </a:lnTo>
                    <a:lnTo>
                      <a:pt x="149" y="36"/>
                    </a:lnTo>
                    <a:lnTo>
                      <a:pt x="155" y="51"/>
                    </a:lnTo>
                    <a:lnTo>
                      <a:pt x="161" y="65"/>
                    </a:lnTo>
                    <a:lnTo>
                      <a:pt x="161" y="82"/>
                    </a:lnTo>
                    <a:lnTo>
                      <a:pt x="161" y="99"/>
                    </a:lnTo>
                    <a:lnTo>
                      <a:pt x="155" y="113"/>
                    </a:lnTo>
                    <a:lnTo>
                      <a:pt x="149" y="128"/>
                    </a:lnTo>
                    <a:lnTo>
                      <a:pt x="138" y="141"/>
                    </a:lnTo>
                    <a:lnTo>
                      <a:pt x="126" y="149"/>
                    </a:lnTo>
                    <a:lnTo>
                      <a:pt x="113" y="157"/>
                    </a:lnTo>
                    <a:lnTo>
                      <a:pt x="96" y="161"/>
                    </a:lnTo>
                    <a:lnTo>
                      <a:pt x="82" y="164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49"/>
                    </a:lnTo>
                    <a:lnTo>
                      <a:pt x="23" y="141"/>
                    </a:lnTo>
                    <a:lnTo>
                      <a:pt x="14" y="128"/>
                    </a:lnTo>
                    <a:lnTo>
                      <a:pt x="6" y="113"/>
                    </a:lnTo>
                    <a:lnTo>
                      <a:pt x="2" y="99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6" y="51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50" y="7"/>
                    </a:lnTo>
                    <a:lnTo>
                      <a:pt x="65" y="3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3175">
                <a:solidFill>
                  <a:srgbClr val="901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" name="Freeform 301">
                <a:extLst>
                  <a:ext uri="{FF2B5EF4-FFF2-40B4-BE49-F238E27FC236}">
                    <a16:creationId xmlns:a16="http://schemas.microsoft.com/office/drawing/2014/main" id="{361434A9-C2EF-4C33-99E1-B12F5D6E1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074" y="4146749"/>
                <a:ext cx="255588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6" y="2"/>
                  </a:cxn>
                  <a:cxn ang="0">
                    <a:pos x="113" y="6"/>
                  </a:cxn>
                  <a:cxn ang="0">
                    <a:pos x="126" y="15"/>
                  </a:cxn>
                  <a:cxn ang="0">
                    <a:pos x="138" y="25"/>
                  </a:cxn>
                  <a:cxn ang="0">
                    <a:pos x="149" y="38"/>
                  </a:cxn>
                  <a:cxn ang="0">
                    <a:pos x="155" y="50"/>
                  </a:cxn>
                  <a:cxn ang="0">
                    <a:pos x="161" y="67"/>
                  </a:cxn>
                  <a:cxn ang="0">
                    <a:pos x="161" y="84"/>
                  </a:cxn>
                  <a:cxn ang="0">
                    <a:pos x="161" y="98"/>
                  </a:cxn>
                  <a:cxn ang="0">
                    <a:pos x="155" y="115"/>
                  </a:cxn>
                  <a:cxn ang="0">
                    <a:pos x="149" y="128"/>
                  </a:cxn>
                  <a:cxn ang="0">
                    <a:pos x="138" y="140"/>
                  </a:cxn>
                  <a:cxn ang="0">
                    <a:pos x="126" y="151"/>
                  </a:cxn>
                  <a:cxn ang="0">
                    <a:pos x="113" y="159"/>
                  </a:cxn>
                  <a:cxn ang="0">
                    <a:pos x="96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9"/>
                  </a:cxn>
                  <a:cxn ang="0">
                    <a:pos x="35" y="151"/>
                  </a:cxn>
                  <a:cxn ang="0">
                    <a:pos x="23" y="140"/>
                  </a:cxn>
                  <a:cxn ang="0">
                    <a:pos x="14" y="128"/>
                  </a:cxn>
                  <a:cxn ang="0">
                    <a:pos x="6" y="115"/>
                  </a:cxn>
                  <a:cxn ang="0">
                    <a:pos x="2" y="98"/>
                  </a:cxn>
                  <a:cxn ang="0">
                    <a:pos x="0" y="84"/>
                  </a:cxn>
                  <a:cxn ang="0">
                    <a:pos x="2" y="67"/>
                  </a:cxn>
                  <a:cxn ang="0">
                    <a:pos x="6" y="50"/>
                  </a:cxn>
                  <a:cxn ang="0">
                    <a:pos x="14" y="38"/>
                  </a:cxn>
                  <a:cxn ang="0">
                    <a:pos x="23" y="25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1" h="165">
                    <a:moveTo>
                      <a:pt x="82" y="0"/>
                    </a:moveTo>
                    <a:lnTo>
                      <a:pt x="96" y="2"/>
                    </a:lnTo>
                    <a:lnTo>
                      <a:pt x="113" y="6"/>
                    </a:lnTo>
                    <a:lnTo>
                      <a:pt x="126" y="15"/>
                    </a:lnTo>
                    <a:lnTo>
                      <a:pt x="138" y="25"/>
                    </a:lnTo>
                    <a:lnTo>
                      <a:pt x="149" y="38"/>
                    </a:lnTo>
                    <a:lnTo>
                      <a:pt x="155" y="50"/>
                    </a:lnTo>
                    <a:lnTo>
                      <a:pt x="161" y="67"/>
                    </a:lnTo>
                    <a:lnTo>
                      <a:pt x="161" y="84"/>
                    </a:lnTo>
                    <a:lnTo>
                      <a:pt x="161" y="98"/>
                    </a:lnTo>
                    <a:lnTo>
                      <a:pt x="155" y="115"/>
                    </a:lnTo>
                    <a:lnTo>
                      <a:pt x="149" y="128"/>
                    </a:lnTo>
                    <a:lnTo>
                      <a:pt x="138" y="140"/>
                    </a:lnTo>
                    <a:lnTo>
                      <a:pt x="126" y="151"/>
                    </a:lnTo>
                    <a:lnTo>
                      <a:pt x="113" y="159"/>
                    </a:lnTo>
                    <a:lnTo>
                      <a:pt x="96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9"/>
                    </a:lnTo>
                    <a:lnTo>
                      <a:pt x="35" y="151"/>
                    </a:lnTo>
                    <a:lnTo>
                      <a:pt x="23" y="140"/>
                    </a:lnTo>
                    <a:lnTo>
                      <a:pt x="14" y="128"/>
                    </a:lnTo>
                    <a:lnTo>
                      <a:pt x="6" y="115"/>
                    </a:lnTo>
                    <a:lnTo>
                      <a:pt x="2" y="98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6" y="50"/>
                    </a:lnTo>
                    <a:lnTo>
                      <a:pt x="14" y="38"/>
                    </a:lnTo>
                    <a:lnTo>
                      <a:pt x="23" y="25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4196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" name="Freeform 302">
                <a:extLst>
                  <a:ext uri="{FF2B5EF4-FFF2-40B4-BE49-F238E27FC236}">
                    <a16:creationId xmlns:a16="http://schemas.microsoft.com/office/drawing/2014/main" id="{D1C95DE6-E84C-4E9A-BDD4-6AB771027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074" y="4146749"/>
                <a:ext cx="255588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6" y="2"/>
                  </a:cxn>
                  <a:cxn ang="0">
                    <a:pos x="113" y="6"/>
                  </a:cxn>
                  <a:cxn ang="0">
                    <a:pos x="126" y="15"/>
                  </a:cxn>
                  <a:cxn ang="0">
                    <a:pos x="138" y="25"/>
                  </a:cxn>
                  <a:cxn ang="0">
                    <a:pos x="149" y="38"/>
                  </a:cxn>
                  <a:cxn ang="0">
                    <a:pos x="155" y="50"/>
                  </a:cxn>
                  <a:cxn ang="0">
                    <a:pos x="161" y="67"/>
                  </a:cxn>
                  <a:cxn ang="0">
                    <a:pos x="161" y="84"/>
                  </a:cxn>
                  <a:cxn ang="0">
                    <a:pos x="161" y="98"/>
                  </a:cxn>
                  <a:cxn ang="0">
                    <a:pos x="155" y="115"/>
                  </a:cxn>
                  <a:cxn ang="0">
                    <a:pos x="149" y="128"/>
                  </a:cxn>
                  <a:cxn ang="0">
                    <a:pos x="138" y="140"/>
                  </a:cxn>
                  <a:cxn ang="0">
                    <a:pos x="126" y="151"/>
                  </a:cxn>
                  <a:cxn ang="0">
                    <a:pos x="113" y="159"/>
                  </a:cxn>
                  <a:cxn ang="0">
                    <a:pos x="96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9"/>
                  </a:cxn>
                  <a:cxn ang="0">
                    <a:pos x="35" y="151"/>
                  </a:cxn>
                  <a:cxn ang="0">
                    <a:pos x="23" y="140"/>
                  </a:cxn>
                  <a:cxn ang="0">
                    <a:pos x="14" y="128"/>
                  </a:cxn>
                  <a:cxn ang="0">
                    <a:pos x="6" y="115"/>
                  </a:cxn>
                  <a:cxn ang="0">
                    <a:pos x="2" y="98"/>
                  </a:cxn>
                  <a:cxn ang="0">
                    <a:pos x="0" y="84"/>
                  </a:cxn>
                  <a:cxn ang="0">
                    <a:pos x="2" y="67"/>
                  </a:cxn>
                  <a:cxn ang="0">
                    <a:pos x="6" y="50"/>
                  </a:cxn>
                  <a:cxn ang="0">
                    <a:pos x="14" y="38"/>
                  </a:cxn>
                  <a:cxn ang="0">
                    <a:pos x="23" y="25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1" h="165">
                    <a:moveTo>
                      <a:pt x="82" y="0"/>
                    </a:moveTo>
                    <a:lnTo>
                      <a:pt x="96" y="2"/>
                    </a:lnTo>
                    <a:lnTo>
                      <a:pt x="113" y="6"/>
                    </a:lnTo>
                    <a:lnTo>
                      <a:pt x="126" y="15"/>
                    </a:lnTo>
                    <a:lnTo>
                      <a:pt x="138" y="25"/>
                    </a:lnTo>
                    <a:lnTo>
                      <a:pt x="149" y="38"/>
                    </a:lnTo>
                    <a:lnTo>
                      <a:pt x="155" y="50"/>
                    </a:lnTo>
                    <a:lnTo>
                      <a:pt x="161" y="67"/>
                    </a:lnTo>
                    <a:lnTo>
                      <a:pt x="161" y="84"/>
                    </a:lnTo>
                    <a:lnTo>
                      <a:pt x="161" y="98"/>
                    </a:lnTo>
                    <a:lnTo>
                      <a:pt x="155" y="115"/>
                    </a:lnTo>
                    <a:lnTo>
                      <a:pt x="149" y="128"/>
                    </a:lnTo>
                    <a:lnTo>
                      <a:pt x="138" y="140"/>
                    </a:lnTo>
                    <a:lnTo>
                      <a:pt x="126" y="151"/>
                    </a:lnTo>
                    <a:lnTo>
                      <a:pt x="113" y="159"/>
                    </a:lnTo>
                    <a:lnTo>
                      <a:pt x="96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9"/>
                    </a:lnTo>
                    <a:lnTo>
                      <a:pt x="35" y="151"/>
                    </a:lnTo>
                    <a:lnTo>
                      <a:pt x="23" y="140"/>
                    </a:lnTo>
                    <a:lnTo>
                      <a:pt x="14" y="128"/>
                    </a:lnTo>
                    <a:lnTo>
                      <a:pt x="6" y="115"/>
                    </a:lnTo>
                    <a:lnTo>
                      <a:pt x="2" y="98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6" y="50"/>
                    </a:lnTo>
                    <a:lnTo>
                      <a:pt x="14" y="38"/>
                    </a:lnTo>
                    <a:lnTo>
                      <a:pt x="23" y="25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3175">
                <a:solidFill>
                  <a:srgbClr val="84C22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42" name="Rettangolo 141">
            <a:extLst>
              <a:ext uri="{FF2B5EF4-FFF2-40B4-BE49-F238E27FC236}">
                <a16:creationId xmlns:a16="http://schemas.microsoft.com/office/drawing/2014/main" id="{7A49EA51-3D29-46EA-A453-943CDFC03F7D}"/>
              </a:ext>
            </a:extLst>
          </p:cNvPr>
          <p:cNvSpPr/>
          <p:nvPr/>
        </p:nvSpPr>
        <p:spPr>
          <a:xfrm>
            <a:off x="4644008" y="1802183"/>
            <a:ext cx="4320480" cy="2262203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solidFill>
                  <a:srgbClr val="002060"/>
                </a:solidFill>
              </a:rPr>
              <a:t>Stima della granulometria del substrato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solidFill>
                  <a:srgbClr val="002060"/>
                </a:solidFill>
              </a:rPr>
              <a:t>Presenza di corsi d’acqua in entrata/uscita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solidFill>
                  <a:srgbClr val="002060"/>
                </a:solidFill>
              </a:rPr>
              <a:t>Variabilità degli habitat costieri (per piccoli laghi è sufficiente un habitat più rappresentativo)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solidFill>
                  <a:srgbClr val="002060"/>
                </a:solidFill>
              </a:rPr>
              <a:t>Presenza di impatti antropici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solidFill>
                  <a:srgbClr val="002060"/>
                </a:solidFill>
              </a:rPr>
              <a:t>Scarsa pendenza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altLang="it-IT" sz="1500" b="1" dirty="0">
                <a:solidFill>
                  <a:srgbClr val="002060"/>
                </a:solidFill>
              </a:rPr>
              <a:t>Campionamento di minima (bi-annuale)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altLang="it-IT" sz="1500" b="1" dirty="0">
                <a:solidFill>
                  <a:srgbClr val="002060"/>
                </a:solidFill>
              </a:rPr>
              <a:t>3 o più replicati per sito</a:t>
            </a:r>
          </a:p>
        </p:txBody>
      </p:sp>
      <p:graphicFrame>
        <p:nvGraphicFramePr>
          <p:cNvPr id="143" name="Object 2">
            <a:extLst>
              <a:ext uri="{FF2B5EF4-FFF2-40B4-BE49-F238E27FC236}">
                <a16:creationId xmlns:a16="http://schemas.microsoft.com/office/drawing/2014/main" id="{D47117AB-F66D-43CD-8747-41CF980353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85816"/>
              </p:ext>
            </p:extLst>
          </p:nvPr>
        </p:nvGraphicFramePr>
        <p:xfrm>
          <a:off x="179512" y="2474069"/>
          <a:ext cx="4271909" cy="3329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5" imgW="10904762" imgH="5582429" progId="">
                  <p:embed/>
                </p:oleObj>
              </mc:Choice>
              <mc:Fallback>
                <p:oleObj r:id="rId5" imgW="10904762" imgH="5582429" progId="">
                  <p:embed/>
                  <p:pic>
                    <p:nvPicPr>
                      <p:cNvPr id="13314" name="Object 2">
                        <a:extLst>
                          <a:ext uri="{FF2B5EF4-FFF2-40B4-BE49-F238E27FC236}">
                            <a16:creationId xmlns:a16="http://schemas.microsoft.com/office/drawing/2014/main" id="{250788A8-1311-41D9-975F-9B492877B9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474069"/>
                        <a:ext cx="4271909" cy="332922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E1F4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004921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Monitoraggio dello stato ecologico negli ambienti lacustri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43508" y="1811646"/>
            <a:ext cx="4428492" cy="567655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just" defTabSz="933450" fontAlgn="auto">
              <a:lnSpc>
                <a:spcPct val="90000"/>
              </a:lnSpc>
              <a:spcAft>
                <a:spcPct val="35000"/>
              </a:spcAft>
            </a:pPr>
            <a:r>
              <a:rPr lang="it-IT" sz="1600" b="1" u="sng" dirty="0">
                <a:solidFill>
                  <a:srgbClr val="002060"/>
                </a:solidFill>
              </a:rPr>
              <a:t>Zonazione in fascia litorale, sub-litorale e profonda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9512" y="5898060"/>
            <a:ext cx="4356484" cy="843308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  <a:latin typeface="+mj-lt"/>
              </a:rPr>
              <a:t>Nei grandi laghi si considerano indipendentemente i diversi sottobacini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  <a:latin typeface="+mj-lt"/>
              </a:rPr>
              <a:t>Area minima per campione =225 cm</a:t>
            </a:r>
            <a:r>
              <a:rPr lang="it-IT" sz="1600" b="1" baseline="30000" dirty="0">
                <a:solidFill>
                  <a:srgbClr val="002060"/>
                </a:solidFill>
                <a:latin typeface="+mj-lt"/>
              </a:rPr>
              <a:t>2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861D07A-F9CC-478F-95FD-CFC8AC4B0F86}"/>
              </a:ext>
            </a:extLst>
          </p:cNvPr>
          <p:cNvGrpSpPr/>
          <p:nvPr/>
        </p:nvGrpSpPr>
        <p:grpSpPr>
          <a:xfrm>
            <a:off x="5076056" y="4152054"/>
            <a:ext cx="3384377" cy="2589314"/>
            <a:chOff x="307150" y="573137"/>
            <a:chExt cx="5189538" cy="4656138"/>
          </a:xfrm>
        </p:grpSpPr>
        <p:grpSp>
          <p:nvGrpSpPr>
            <p:cNvPr id="15" name="Gruppo 170">
              <a:extLst>
                <a:ext uri="{FF2B5EF4-FFF2-40B4-BE49-F238E27FC236}">
                  <a16:creationId xmlns:a16="http://schemas.microsoft.com/office/drawing/2014/main" id="{FB5D29DC-47BC-44E9-8077-8FFBB32014E8}"/>
                </a:ext>
              </a:extLst>
            </p:cNvPr>
            <p:cNvGrpSpPr/>
            <p:nvPr/>
          </p:nvGrpSpPr>
          <p:grpSpPr>
            <a:xfrm rot="16200000">
              <a:off x="573850" y="306437"/>
              <a:ext cx="4656138" cy="5189538"/>
              <a:chOff x="516310" y="363977"/>
              <a:chExt cx="4656138" cy="5189538"/>
            </a:xfrm>
          </p:grpSpPr>
          <p:pic>
            <p:nvPicPr>
              <p:cNvPr id="110" name="Picture 192">
                <a:extLst>
                  <a:ext uri="{FF2B5EF4-FFF2-40B4-BE49-F238E27FC236}">
                    <a16:creationId xmlns:a16="http://schemas.microsoft.com/office/drawing/2014/main" id="{2143F494-5C7C-43B5-8713-09784C7217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6310" y="363977"/>
                <a:ext cx="4656138" cy="518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1" name="Rectangle 193">
                <a:extLst>
                  <a:ext uri="{FF2B5EF4-FFF2-40B4-BE49-F238E27FC236}">
                    <a16:creationId xmlns:a16="http://schemas.microsoft.com/office/drawing/2014/main" id="{0A60BB37-C7C3-441D-A57A-1BE38513C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735" y="2544812"/>
                <a:ext cx="223838" cy="249238"/>
              </a:xfrm>
              <a:prstGeom prst="rect">
                <a:avLst/>
              </a:prstGeom>
              <a:solidFill>
                <a:srgbClr val="F3DA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2" name="Rectangle 194">
                <a:extLst>
                  <a:ext uri="{FF2B5EF4-FFF2-40B4-BE49-F238E27FC236}">
                    <a16:creationId xmlns:a16="http://schemas.microsoft.com/office/drawing/2014/main" id="{022C54B8-3302-41B2-A085-BD153DA7D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735" y="2544812"/>
                <a:ext cx="223838" cy="249238"/>
              </a:xfrm>
              <a:prstGeom prst="rect">
                <a:avLst/>
              </a:prstGeom>
              <a:noFill/>
              <a:ln w="3175">
                <a:solidFill>
                  <a:srgbClr val="FFF5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3" name="Freeform 195">
                <a:extLst>
                  <a:ext uri="{FF2B5EF4-FFF2-40B4-BE49-F238E27FC236}">
                    <a16:creationId xmlns:a16="http://schemas.microsoft.com/office/drawing/2014/main" id="{B408BB75-67F6-414C-AE89-A9C2449F8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147" y="2995662"/>
                <a:ext cx="257175" cy="2587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0"/>
                  </a:cxn>
                  <a:cxn ang="0">
                    <a:pos x="111" y="6"/>
                  </a:cxn>
                  <a:cxn ang="0">
                    <a:pos x="126" y="13"/>
                  </a:cxn>
                  <a:cxn ang="0">
                    <a:pos x="139" y="23"/>
                  </a:cxn>
                  <a:cxn ang="0">
                    <a:pos x="149" y="36"/>
                  </a:cxn>
                  <a:cxn ang="0">
                    <a:pos x="156" y="50"/>
                  </a:cxn>
                  <a:cxn ang="0">
                    <a:pos x="160" y="65"/>
                  </a:cxn>
                  <a:cxn ang="0">
                    <a:pos x="162" y="82"/>
                  </a:cxn>
                  <a:cxn ang="0">
                    <a:pos x="160" y="98"/>
                  </a:cxn>
                  <a:cxn ang="0">
                    <a:pos x="156" y="113"/>
                  </a:cxn>
                  <a:cxn ang="0">
                    <a:pos x="149" y="128"/>
                  </a:cxn>
                  <a:cxn ang="0">
                    <a:pos x="139" y="140"/>
                  </a:cxn>
                  <a:cxn ang="0">
                    <a:pos x="126" y="149"/>
                  </a:cxn>
                  <a:cxn ang="0">
                    <a:pos x="111" y="157"/>
                  </a:cxn>
                  <a:cxn ang="0">
                    <a:pos x="97" y="161"/>
                  </a:cxn>
                  <a:cxn ang="0">
                    <a:pos x="80" y="163"/>
                  </a:cxn>
                  <a:cxn ang="0">
                    <a:pos x="65" y="161"/>
                  </a:cxn>
                  <a:cxn ang="0">
                    <a:pos x="48" y="157"/>
                  </a:cxn>
                  <a:cxn ang="0">
                    <a:pos x="36" y="149"/>
                  </a:cxn>
                  <a:cxn ang="0">
                    <a:pos x="23" y="140"/>
                  </a:cxn>
                  <a:cxn ang="0">
                    <a:pos x="13" y="128"/>
                  </a:cxn>
                  <a:cxn ang="0">
                    <a:pos x="6" y="113"/>
                  </a:cxn>
                  <a:cxn ang="0">
                    <a:pos x="0" y="98"/>
                  </a:cxn>
                  <a:cxn ang="0">
                    <a:pos x="0" y="82"/>
                  </a:cxn>
                  <a:cxn ang="0">
                    <a:pos x="0" y="65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48" y="6"/>
                  </a:cxn>
                  <a:cxn ang="0">
                    <a:pos x="65" y="0"/>
                  </a:cxn>
                  <a:cxn ang="0">
                    <a:pos x="80" y="0"/>
                  </a:cxn>
                </a:cxnLst>
                <a:rect l="0" t="0" r="r" b="b"/>
                <a:pathLst>
                  <a:path w="162" h="163">
                    <a:moveTo>
                      <a:pt x="80" y="0"/>
                    </a:moveTo>
                    <a:lnTo>
                      <a:pt x="97" y="0"/>
                    </a:lnTo>
                    <a:lnTo>
                      <a:pt x="111" y="6"/>
                    </a:lnTo>
                    <a:lnTo>
                      <a:pt x="126" y="13"/>
                    </a:lnTo>
                    <a:lnTo>
                      <a:pt x="139" y="23"/>
                    </a:lnTo>
                    <a:lnTo>
                      <a:pt x="149" y="36"/>
                    </a:lnTo>
                    <a:lnTo>
                      <a:pt x="156" y="50"/>
                    </a:lnTo>
                    <a:lnTo>
                      <a:pt x="160" y="65"/>
                    </a:lnTo>
                    <a:lnTo>
                      <a:pt x="162" y="82"/>
                    </a:lnTo>
                    <a:lnTo>
                      <a:pt x="160" y="98"/>
                    </a:lnTo>
                    <a:lnTo>
                      <a:pt x="156" y="113"/>
                    </a:lnTo>
                    <a:lnTo>
                      <a:pt x="149" y="128"/>
                    </a:lnTo>
                    <a:lnTo>
                      <a:pt x="139" y="140"/>
                    </a:lnTo>
                    <a:lnTo>
                      <a:pt x="126" y="149"/>
                    </a:lnTo>
                    <a:lnTo>
                      <a:pt x="111" y="157"/>
                    </a:lnTo>
                    <a:lnTo>
                      <a:pt x="97" y="161"/>
                    </a:lnTo>
                    <a:lnTo>
                      <a:pt x="80" y="163"/>
                    </a:lnTo>
                    <a:lnTo>
                      <a:pt x="65" y="161"/>
                    </a:lnTo>
                    <a:lnTo>
                      <a:pt x="48" y="157"/>
                    </a:lnTo>
                    <a:lnTo>
                      <a:pt x="36" y="149"/>
                    </a:lnTo>
                    <a:lnTo>
                      <a:pt x="23" y="140"/>
                    </a:lnTo>
                    <a:lnTo>
                      <a:pt x="13" y="128"/>
                    </a:lnTo>
                    <a:lnTo>
                      <a:pt x="6" y="113"/>
                    </a:lnTo>
                    <a:lnTo>
                      <a:pt x="0" y="98"/>
                    </a:lnTo>
                    <a:lnTo>
                      <a:pt x="0" y="82"/>
                    </a:lnTo>
                    <a:lnTo>
                      <a:pt x="0" y="65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48" y="6"/>
                    </a:lnTo>
                    <a:lnTo>
                      <a:pt x="65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0A8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4" name="Freeform 196">
                <a:extLst>
                  <a:ext uri="{FF2B5EF4-FFF2-40B4-BE49-F238E27FC236}">
                    <a16:creationId xmlns:a16="http://schemas.microsoft.com/office/drawing/2014/main" id="{F24F3855-4278-4A77-BDB1-2B1DE2DBB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147" y="2995662"/>
                <a:ext cx="257175" cy="2587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0"/>
                  </a:cxn>
                  <a:cxn ang="0">
                    <a:pos x="111" y="6"/>
                  </a:cxn>
                  <a:cxn ang="0">
                    <a:pos x="126" y="13"/>
                  </a:cxn>
                  <a:cxn ang="0">
                    <a:pos x="139" y="23"/>
                  </a:cxn>
                  <a:cxn ang="0">
                    <a:pos x="149" y="36"/>
                  </a:cxn>
                  <a:cxn ang="0">
                    <a:pos x="156" y="50"/>
                  </a:cxn>
                  <a:cxn ang="0">
                    <a:pos x="160" y="65"/>
                  </a:cxn>
                  <a:cxn ang="0">
                    <a:pos x="162" y="82"/>
                  </a:cxn>
                  <a:cxn ang="0">
                    <a:pos x="160" y="98"/>
                  </a:cxn>
                  <a:cxn ang="0">
                    <a:pos x="156" y="113"/>
                  </a:cxn>
                  <a:cxn ang="0">
                    <a:pos x="149" y="128"/>
                  </a:cxn>
                  <a:cxn ang="0">
                    <a:pos x="139" y="140"/>
                  </a:cxn>
                  <a:cxn ang="0">
                    <a:pos x="126" y="149"/>
                  </a:cxn>
                  <a:cxn ang="0">
                    <a:pos x="111" y="157"/>
                  </a:cxn>
                  <a:cxn ang="0">
                    <a:pos x="97" y="161"/>
                  </a:cxn>
                  <a:cxn ang="0">
                    <a:pos x="80" y="163"/>
                  </a:cxn>
                  <a:cxn ang="0">
                    <a:pos x="65" y="161"/>
                  </a:cxn>
                  <a:cxn ang="0">
                    <a:pos x="48" y="157"/>
                  </a:cxn>
                  <a:cxn ang="0">
                    <a:pos x="36" y="149"/>
                  </a:cxn>
                  <a:cxn ang="0">
                    <a:pos x="23" y="140"/>
                  </a:cxn>
                  <a:cxn ang="0">
                    <a:pos x="13" y="128"/>
                  </a:cxn>
                  <a:cxn ang="0">
                    <a:pos x="6" y="113"/>
                  </a:cxn>
                  <a:cxn ang="0">
                    <a:pos x="0" y="98"/>
                  </a:cxn>
                  <a:cxn ang="0">
                    <a:pos x="0" y="82"/>
                  </a:cxn>
                  <a:cxn ang="0">
                    <a:pos x="0" y="65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48" y="6"/>
                  </a:cxn>
                  <a:cxn ang="0">
                    <a:pos x="65" y="0"/>
                  </a:cxn>
                  <a:cxn ang="0">
                    <a:pos x="80" y="0"/>
                  </a:cxn>
                </a:cxnLst>
                <a:rect l="0" t="0" r="r" b="b"/>
                <a:pathLst>
                  <a:path w="162" h="163">
                    <a:moveTo>
                      <a:pt x="80" y="0"/>
                    </a:moveTo>
                    <a:lnTo>
                      <a:pt x="97" y="0"/>
                    </a:lnTo>
                    <a:lnTo>
                      <a:pt x="111" y="6"/>
                    </a:lnTo>
                    <a:lnTo>
                      <a:pt x="126" y="13"/>
                    </a:lnTo>
                    <a:lnTo>
                      <a:pt x="139" y="23"/>
                    </a:lnTo>
                    <a:lnTo>
                      <a:pt x="149" y="36"/>
                    </a:lnTo>
                    <a:lnTo>
                      <a:pt x="156" y="50"/>
                    </a:lnTo>
                    <a:lnTo>
                      <a:pt x="160" y="65"/>
                    </a:lnTo>
                    <a:lnTo>
                      <a:pt x="162" y="82"/>
                    </a:lnTo>
                    <a:lnTo>
                      <a:pt x="160" y="98"/>
                    </a:lnTo>
                    <a:lnTo>
                      <a:pt x="156" y="113"/>
                    </a:lnTo>
                    <a:lnTo>
                      <a:pt x="149" y="128"/>
                    </a:lnTo>
                    <a:lnTo>
                      <a:pt x="139" y="140"/>
                    </a:lnTo>
                    <a:lnTo>
                      <a:pt x="126" y="149"/>
                    </a:lnTo>
                    <a:lnTo>
                      <a:pt x="111" y="157"/>
                    </a:lnTo>
                    <a:lnTo>
                      <a:pt x="97" y="161"/>
                    </a:lnTo>
                    <a:lnTo>
                      <a:pt x="80" y="163"/>
                    </a:lnTo>
                    <a:lnTo>
                      <a:pt x="65" y="161"/>
                    </a:lnTo>
                    <a:lnTo>
                      <a:pt x="48" y="157"/>
                    </a:lnTo>
                    <a:lnTo>
                      <a:pt x="36" y="149"/>
                    </a:lnTo>
                    <a:lnTo>
                      <a:pt x="23" y="140"/>
                    </a:lnTo>
                    <a:lnTo>
                      <a:pt x="13" y="128"/>
                    </a:lnTo>
                    <a:lnTo>
                      <a:pt x="6" y="113"/>
                    </a:lnTo>
                    <a:lnTo>
                      <a:pt x="0" y="98"/>
                    </a:lnTo>
                    <a:lnTo>
                      <a:pt x="0" y="82"/>
                    </a:lnTo>
                    <a:lnTo>
                      <a:pt x="0" y="65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48" y="6"/>
                    </a:lnTo>
                    <a:lnTo>
                      <a:pt x="65" y="0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0093D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5" name="Freeform 197">
                <a:extLst>
                  <a:ext uri="{FF2B5EF4-FFF2-40B4-BE49-F238E27FC236}">
                    <a16:creationId xmlns:a16="http://schemas.microsoft.com/office/drawing/2014/main" id="{45F97015-DCA0-48EF-B322-B4CFAA83B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422" y="3557637"/>
                <a:ext cx="257175" cy="26193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3" y="6"/>
                  </a:cxn>
                  <a:cxn ang="0">
                    <a:pos x="126" y="14"/>
                  </a:cxn>
                  <a:cxn ang="0">
                    <a:pos x="138" y="25"/>
                  </a:cxn>
                  <a:cxn ang="0">
                    <a:pos x="149" y="35"/>
                  </a:cxn>
                  <a:cxn ang="0">
                    <a:pos x="155" y="50"/>
                  </a:cxn>
                  <a:cxn ang="0">
                    <a:pos x="160" y="66"/>
                  </a:cxn>
                  <a:cxn ang="0">
                    <a:pos x="162" y="81"/>
                  </a:cxn>
                  <a:cxn ang="0">
                    <a:pos x="160" y="98"/>
                  </a:cxn>
                  <a:cxn ang="0">
                    <a:pos x="155" y="115"/>
                  </a:cxn>
                  <a:cxn ang="0">
                    <a:pos x="149" y="127"/>
                  </a:cxn>
                  <a:cxn ang="0">
                    <a:pos x="138" y="140"/>
                  </a:cxn>
                  <a:cxn ang="0">
                    <a:pos x="126" y="150"/>
                  </a:cxn>
                  <a:cxn ang="0">
                    <a:pos x="113" y="158"/>
                  </a:cxn>
                  <a:cxn ang="0">
                    <a:pos x="96" y="163"/>
                  </a:cxn>
                  <a:cxn ang="0">
                    <a:pos x="80" y="165"/>
                  </a:cxn>
                  <a:cxn ang="0">
                    <a:pos x="65" y="163"/>
                  </a:cxn>
                  <a:cxn ang="0">
                    <a:pos x="48" y="158"/>
                  </a:cxn>
                  <a:cxn ang="0">
                    <a:pos x="36" y="150"/>
                  </a:cxn>
                  <a:cxn ang="0">
                    <a:pos x="23" y="140"/>
                  </a:cxn>
                  <a:cxn ang="0">
                    <a:pos x="12" y="127"/>
                  </a:cxn>
                  <a:cxn ang="0">
                    <a:pos x="6" y="115"/>
                  </a:cxn>
                  <a:cxn ang="0">
                    <a:pos x="0" y="98"/>
                  </a:cxn>
                  <a:cxn ang="0">
                    <a:pos x="0" y="81"/>
                  </a:cxn>
                  <a:cxn ang="0">
                    <a:pos x="0" y="66"/>
                  </a:cxn>
                  <a:cxn ang="0">
                    <a:pos x="6" y="50"/>
                  </a:cxn>
                  <a:cxn ang="0">
                    <a:pos x="12" y="35"/>
                  </a:cxn>
                  <a:cxn ang="0">
                    <a:pos x="23" y="25"/>
                  </a:cxn>
                  <a:cxn ang="0">
                    <a:pos x="36" y="14"/>
                  </a:cxn>
                  <a:cxn ang="0">
                    <a:pos x="48" y="6"/>
                  </a:cxn>
                  <a:cxn ang="0">
                    <a:pos x="65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5">
                    <a:moveTo>
                      <a:pt x="80" y="0"/>
                    </a:moveTo>
                    <a:lnTo>
                      <a:pt x="96" y="2"/>
                    </a:lnTo>
                    <a:lnTo>
                      <a:pt x="113" y="6"/>
                    </a:lnTo>
                    <a:lnTo>
                      <a:pt x="126" y="14"/>
                    </a:lnTo>
                    <a:lnTo>
                      <a:pt x="138" y="25"/>
                    </a:lnTo>
                    <a:lnTo>
                      <a:pt x="149" y="35"/>
                    </a:lnTo>
                    <a:lnTo>
                      <a:pt x="155" y="50"/>
                    </a:lnTo>
                    <a:lnTo>
                      <a:pt x="160" y="66"/>
                    </a:lnTo>
                    <a:lnTo>
                      <a:pt x="162" y="81"/>
                    </a:lnTo>
                    <a:lnTo>
                      <a:pt x="160" y="98"/>
                    </a:lnTo>
                    <a:lnTo>
                      <a:pt x="155" y="115"/>
                    </a:lnTo>
                    <a:lnTo>
                      <a:pt x="149" y="127"/>
                    </a:lnTo>
                    <a:lnTo>
                      <a:pt x="138" y="140"/>
                    </a:lnTo>
                    <a:lnTo>
                      <a:pt x="126" y="150"/>
                    </a:lnTo>
                    <a:lnTo>
                      <a:pt x="113" y="158"/>
                    </a:lnTo>
                    <a:lnTo>
                      <a:pt x="96" y="163"/>
                    </a:lnTo>
                    <a:lnTo>
                      <a:pt x="80" y="165"/>
                    </a:lnTo>
                    <a:lnTo>
                      <a:pt x="65" y="163"/>
                    </a:lnTo>
                    <a:lnTo>
                      <a:pt x="48" y="158"/>
                    </a:lnTo>
                    <a:lnTo>
                      <a:pt x="36" y="150"/>
                    </a:lnTo>
                    <a:lnTo>
                      <a:pt x="23" y="140"/>
                    </a:lnTo>
                    <a:lnTo>
                      <a:pt x="12" y="127"/>
                    </a:lnTo>
                    <a:lnTo>
                      <a:pt x="6" y="115"/>
                    </a:lnTo>
                    <a:lnTo>
                      <a:pt x="0" y="98"/>
                    </a:lnTo>
                    <a:lnTo>
                      <a:pt x="0" y="81"/>
                    </a:lnTo>
                    <a:lnTo>
                      <a:pt x="0" y="66"/>
                    </a:lnTo>
                    <a:lnTo>
                      <a:pt x="6" y="50"/>
                    </a:lnTo>
                    <a:lnTo>
                      <a:pt x="12" y="35"/>
                    </a:lnTo>
                    <a:lnTo>
                      <a:pt x="23" y="25"/>
                    </a:lnTo>
                    <a:lnTo>
                      <a:pt x="36" y="14"/>
                    </a:lnTo>
                    <a:lnTo>
                      <a:pt x="48" y="6"/>
                    </a:lnTo>
                    <a:lnTo>
                      <a:pt x="65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0A8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6" name="Freeform 198">
                <a:extLst>
                  <a:ext uri="{FF2B5EF4-FFF2-40B4-BE49-F238E27FC236}">
                    <a16:creationId xmlns:a16="http://schemas.microsoft.com/office/drawing/2014/main" id="{BBF40C43-67DE-41BA-9EFB-7EDF53815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422" y="3557637"/>
                <a:ext cx="257175" cy="26193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3" y="6"/>
                  </a:cxn>
                  <a:cxn ang="0">
                    <a:pos x="126" y="14"/>
                  </a:cxn>
                  <a:cxn ang="0">
                    <a:pos x="138" y="25"/>
                  </a:cxn>
                  <a:cxn ang="0">
                    <a:pos x="149" y="35"/>
                  </a:cxn>
                  <a:cxn ang="0">
                    <a:pos x="155" y="50"/>
                  </a:cxn>
                  <a:cxn ang="0">
                    <a:pos x="160" y="66"/>
                  </a:cxn>
                  <a:cxn ang="0">
                    <a:pos x="162" y="81"/>
                  </a:cxn>
                  <a:cxn ang="0">
                    <a:pos x="160" y="98"/>
                  </a:cxn>
                  <a:cxn ang="0">
                    <a:pos x="155" y="115"/>
                  </a:cxn>
                  <a:cxn ang="0">
                    <a:pos x="149" y="127"/>
                  </a:cxn>
                  <a:cxn ang="0">
                    <a:pos x="138" y="140"/>
                  </a:cxn>
                  <a:cxn ang="0">
                    <a:pos x="126" y="150"/>
                  </a:cxn>
                  <a:cxn ang="0">
                    <a:pos x="113" y="158"/>
                  </a:cxn>
                  <a:cxn ang="0">
                    <a:pos x="96" y="163"/>
                  </a:cxn>
                  <a:cxn ang="0">
                    <a:pos x="80" y="165"/>
                  </a:cxn>
                  <a:cxn ang="0">
                    <a:pos x="65" y="163"/>
                  </a:cxn>
                  <a:cxn ang="0">
                    <a:pos x="48" y="158"/>
                  </a:cxn>
                  <a:cxn ang="0">
                    <a:pos x="36" y="150"/>
                  </a:cxn>
                  <a:cxn ang="0">
                    <a:pos x="23" y="140"/>
                  </a:cxn>
                  <a:cxn ang="0">
                    <a:pos x="12" y="127"/>
                  </a:cxn>
                  <a:cxn ang="0">
                    <a:pos x="6" y="115"/>
                  </a:cxn>
                  <a:cxn ang="0">
                    <a:pos x="0" y="98"/>
                  </a:cxn>
                  <a:cxn ang="0">
                    <a:pos x="0" y="81"/>
                  </a:cxn>
                  <a:cxn ang="0">
                    <a:pos x="0" y="66"/>
                  </a:cxn>
                  <a:cxn ang="0">
                    <a:pos x="6" y="50"/>
                  </a:cxn>
                  <a:cxn ang="0">
                    <a:pos x="12" y="35"/>
                  </a:cxn>
                  <a:cxn ang="0">
                    <a:pos x="23" y="25"/>
                  </a:cxn>
                  <a:cxn ang="0">
                    <a:pos x="36" y="14"/>
                  </a:cxn>
                  <a:cxn ang="0">
                    <a:pos x="48" y="6"/>
                  </a:cxn>
                  <a:cxn ang="0">
                    <a:pos x="65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5">
                    <a:moveTo>
                      <a:pt x="80" y="0"/>
                    </a:moveTo>
                    <a:lnTo>
                      <a:pt x="96" y="2"/>
                    </a:lnTo>
                    <a:lnTo>
                      <a:pt x="113" y="6"/>
                    </a:lnTo>
                    <a:lnTo>
                      <a:pt x="126" y="14"/>
                    </a:lnTo>
                    <a:lnTo>
                      <a:pt x="138" y="25"/>
                    </a:lnTo>
                    <a:lnTo>
                      <a:pt x="149" y="35"/>
                    </a:lnTo>
                    <a:lnTo>
                      <a:pt x="155" y="50"/>
                    </a:lnTo>
                    <a:lnTo>
                      <a:pt x="160" y="66"/>
                    </a:lnTo>
                    <a:lnTo>
                      <a:pt x="162" y="81"/>
                    </a:lnTo>
                    <a:lnTo>
                      <a:pt x="160" y="98"/>
                    </a:lnTo>
                    <a:lnTo>
                      <a:pt x="155" y="115"/>
                    </a:lnTo>
                    <a:lnTo>
                      <a:pt x="149" y="127"/>
                    </a:lnTo>
                    <a:lnTo>
                      <a:pt x="138" y="140"/>
                    </a:lnTo>
                    <a:lnTo>
                      <a:pt x="126" y="150"/>
                    </a:lnTo>
                    <a:lnTo>
                      <a:pt x="113" y="158"/>
                    </a:lnTo>
                    <a:lnTo>
                      <a:pt x="96" y="163"/>
                    </a:lnTo>
                    <a:lnTo>
                      <a:pt x="80" y="165"/>
                    </a:lnTo>
                    <a:lnTo>
                      <a:pt x="65" y="163"/>
                    </a:lnTo>
                    <a:lnTo>
                      <a:pt x="48" y="158"/>
                    </a:lnTo>
                    <a:lnTo>
                      <a:pt x="36" y="150"/>
                    </a:lnTo>
                    <a:lnTo>
                      <a:pt x="23" y="140"/>
                    </a:lnTo>
                    <a:lnTo>
                      <a:pt x="12" y="127"/>
                    </a:lnTo>
                    <a:lnTo>
                      <a:pt x="6" y="115"/>
                    </a:lnTo>
                    <a:lnTo>
                      <a:pt x="0" y="98"/>
                    </a:lnTo>
                    <a:lnTo>
                      <a:pt x="0" y="81"/>
                    </a:lnTo>
                    <a:lnTo>
                      <a:pt x="0" y="66"/>
                    </a:lnTo>
                    <a:lnTo>
                      <a:pt x="6" y="50"/>
                    </a:lnTo>
                    <a:lnTo>
                      <a:pt x="12" y="35"/>
                    </a:lnTo>
                    <a:lnTo>
                      <a:pt x="23" y="25"/>
                    </a:lnTo>
                    <a:lnTo>
                      <a:pt x="36" y="14"/>
                    </a:lnTo>
                    <a:lnTo>
                      <a:pt x="48" y="6"/>
                    </a:lnTo>
                    <a:lnTo>
                      <a:pt x="65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0093D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7" name="Freeform 199">
                <a:extLst>
                  <a:ext uri="{FF2B5EF4-FFF2-40B4-BE49-F238E27FC236}">
                    <a16:creationId xmlns:a16="http://schemas.microsoft.com/office/drawing/2014/main" id="{1AE126D4-72A1-4E7E-8A26-E2A80176C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185" y="1708200"/>
                <a:ext cx="257175" cy="2587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2"/>
                  </a:cxn>
                  <a:cxn ang="0">
                    <a:pos x="111" y="6"/>
                  </a:cxn>
                  <a:cxn ang="0">
                    <a:pos x="126" y="14"/>
                  </a:cxn>
                  <a:cxn ang="0">
                    <a:pos x="139" y="23"/>
                  </a:cxn>
                  <a:cxn ang="0">
                    <a:pos x="149" y="35"/>
                  </a:cxn>
                  <a:cxn ang="0">
                    <a:pos x="155" y="50"/>
                  </a:cxn>
                  <a:cxn ang="0">
                    <a:pos x="160" y="65"/>
                  </a:cxn>
                  <a:cxn ang="0">
                    <a:pos x="162" y="81"/>
                  </a:cxn>
                  <a:cxn ang="0">
                    <a:pos x="160" y="98"/>
                  </a:cxn>
                  <a:cxn ang="0">
                    <a:pos x="155" y="113"/>
                  </a:cxn>
                  <a:cxn ang="0">
                    <a:pos x="149" y="127"/>
                  </a:cxn>
                  <a:cxn ang="0">
                    <a:pos x="139" y="140"/>
                  </a:cxn>
                  <a:cxn ang="0">
                    <a:pos x="126" y="150"/>
                  </a:cxn>
                  <a:cxn ang="0">
                    <a:pos x="111" y="157"/>
                  </a:cxn>
                  <a:cxn ang="0">
                    <a:pos x="97" y="163"/>
                  </a:cxn>
                  <a:cxn ang="0">
                    <a:pos x="80" y="163"/>
                  </a:cxn>
                  <a:cxn ang="0">
                    <a:pos x="65" y="163"/>
                  </a:cxn>
                  <a:cxn ang="0">
                    <a:pos x="48" y="157"/>
                  </a:cxn>
                  <a:cxn ang="0">
                    <a:pos x="36" y="150"/>
                  </a:cxn>
                  <a:cxn ang="0">
                    <a:pos x="23" y="140"/>
                  </a:cxn>
                  <a:cxn ang="0">
                    <a:pos x="12" y="127"/>
                  </a:cxn>
                  <a:cxn ang="0">
                    <a:pos x="6" y="113"/>
                  </a:cxn>
                  <a:cxn ang="0">
                    <a:pos x="0" y="98"/>
                  </a:cxn>
                  <a:cxn ang="0">
                    <a:pos x="0" y="81"/>
                  </a:cxn>
                  <a:cxn ang="0">
                    <a:pos x="0" y="65"/>
                  </a:cxn>
                  <a:cxn ang="0">
                    <a:pos x="6" y="50"/>
                  </a:cxn>
                  <a:cxn ang="0">
                    <a:pos x="12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48" y="6"/>
                  </a:cxn>
                  <a:cxn ang="0">
                    <a:pos x="65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3">
                    <a:moveTo>
                      <a:pt x="80" y="0"/>
                    </a:moveTo>
                    <a:lnTo>
                      <a:pt x="97" y="2"/>
                    </a:lnTo>
                    <a:lnTo>
                      <a:pt x="111" y="6"/>
                    </a:lnTo>
                    <a:lnTo>
                      <a:pt x="126" y="14"/>
                    </a:lnTo>
                    <a:lnTo>
                      <a:pt x="139" y="23"/>
                    </a:lnTo>
                    <a:lnTo>
                      <a:pt x="149" y="35"/>
                    </a:lnTo>
                    <a:lnTo>
                      <a:pt x="155" y="50"/>
                    </a:lnTo>
                    <a:lnTo>
                      <a:pt x="160" y="65"/>
                    </a:lnTo>
                    <a:lnTo>
                      <a:pt x="162" y="81"/>
                    </a:lnTo>
                    <a:lnTo>
                      <a:pt x="160" y="98"/>
                    </a:lnTo>
                    <a:lnTo>
                      <a:pt x="155" y="113"/>
                    </a:lnTo>
                    <a:lnTo>
                      <a:pt x="149" y="127"/>
                    </a:lnTo>
                    <a:lnTo>
                      <a:pt x="139" y="140"/>
                    </a:lnTo>
                    <a:lnTo>
                      <a:pt x="126" y="150"/>
                    </a:lnTo>
                    <a:lnTo>
                      <a:pt x="111" y="157"/>
                    </a:lnTo>
                    <a:lnTo>
                      <a:pt x="97" y="163"/>
                    </a:lnTo>
                    <a:lnTo>
                      <a:pt x="80" y="163"/>
                    </a:lnTo>
                    <a:lnTo>
                      <a:pt x="65" y="163"/>
                    </a:lnTo>
                    <a:lnTo>
                      <a:pt x="48" y="157"/>
                    </a:lnTo>
                    <a:lnTo>
                      <a:pt x="36" y="150"/>
                    </a:lnTo>
                    <a:lnTo>
                      <a:pt x="23" y="140"/>
                    </a:lnTo>
                    <a:lnTo>
                      <a:pt x="12" y="127"/>
                    </a:lnTo>
                    <a:lnTo>
                      <a:pt x="6" y="113"/>
                    </a:lnTo>
                    <a:lnTo>
                      <a:pt x="0" y="98"/>
                    </a:lnTo>
                    <a:lnTo>
                      <a:pt x="0" y="81"/>
                    </a:lnTo>
                    <a:lnTo>
                      <a:pt x="0" y="65"/>
                    </a:lnTo>
                    <a:lnTo>
                      <a:pt x="6" y="50"/>
                    </a:lnTo>
                    <a:lnTo>
                      <a:pt x="12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48" y="6"/>
                    </a:lnTo>
                    <a:lnTo>
                      <a:pt x="65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0A8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8" name="Freeform 200">
                <a:extLst>
                  <a:ext uri="{FF2B5EF4-FFF2-40B4-BE49-F238E27FC236}">
                    <a16:creationId xmlns:a16="http://schemas.microsoft.com/office/drawing/2014/main" id="{2F353604-05D2-4520-A258-6B1E94ACB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185" y="1708200"/>
                <a:ext cx="257175" cy="2587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2"/>
                  </a:cxn>
                  <a:cxn ang="0">
                    <a:pos x="111" y="6"/>
                  </a:cxn>
                  <a:cxn ang="0">
                    <a:pos x="126" y="14"/>
                  </a:cxn>
                  <a:cxn ang="0">
                    <a:pos x="139" y="23"/>
                  </a:cxn>
                  <a:cxn ang="0">
                    <a:pos x="149" y="35"/>
                  </a:cxn>
                  <a:cxn ang="0">
                    <a:pos x="155" y="50"/>
                  </a:cxn>
                  <a:cxn ang="0">
                    <a:pos x="160" y="65"/>
                  </a:cxn>
                  <a:cxn ang="0">
                    <a:pos x="162" y="81"/>
                  </a:cxn>
                  <a:cxn ang="0">
                    <a:pos x="160" y="98"/>
                  </a:cxn>
                  <a:cxn ang="0">
                    <a:pos x="155" y="113"/>
                  </a:cxn>
                  <a:cxn ang="0">
                    <a:pos x="149" y="127"/>
                  </a:cxn>
                  <a:cxn ang="0">
                    <a:pos x="139" y="140"/>
                  </a:cxn>
                  <a:cxn ang="0">
                    <a:pos x="126" y="150"/>
                  </a:cxn>
                  <a:cxn ang="0">
                    <a:pos x="111" y="157"/>
                  </a:cxn>
                  <a:cxn ang="0">
                    <a:pos x="97" y="163"/>
                  </a:cxn>
                  <a:cxn ang="0">
                    <a:pos x="80" y="163"/>
                  </a:cxn>
                  <a:cxn ang="0">
                    <a:pos x="65" y="163"/>
                  </a:cxn>
                  <a:cxn ang="0">
                    <a:pos x="48" y="157"/>
                  </a:cxn>
                  <a:cxn ang="0">
                    <a:pos x="36" y="150"/>
                  </a:cxn>
                  <a:cxn ang="0">
                    <a:pos x="23" y="140"/>
                  </a:cxn>
                  <a:cxn ang="0">
                    <a:pos x="12" y="127"/>
                  </a:cxn>
                  <a:cxn ang="0">
                    <a:pos x="6" y="113"/>
                  </a:cxn>
                  <a:cxn ang="0">
                    <a:pos x="0" y="98"/>
                  </a:cxn>
                  <a:cxn ang="0">
                    <a:pos x="0" y="81"/>
                  </a:cxn>
                  <a:cxn ang="0">
                    <a:pos x="0" y="65"/>
                  </a:cxn>
                  <a:cxn ang="0">
                    <a:pos x="6" y="50"/>
                  </a:cxn>
                  <a:cxn ang="0">
                    <a:pos x="12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48" y="6"/>
                  </a:cxn>
                  <a:cxn ang="0">
                    <a:pos x="65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3">
                    <a:moveTo>
                      <a:pt x="80" y="0"/>
                    </a:moveTo>
                    <a:lnTo>
                      <a:pt x="97" y="2"/>
                    </a:lnTo>
                    <a:lnTo>
                      <a:pt x="111" y="6"/>
                    </a:lnTo>
                    <a:lnTo>
                      <a:pt x="126" y="14"/>
                    </a:lnTo>
                    <a:lnTo>
                      <a:pt x="139" y="23"/>
                    </a:lnTo>
                    <a:lnTo>
                      <a:pt x="149" y="35"/>
                    </a:lnTo>
                    <a:lnTo>
                      <a:pt x="155" y="50"/>
                    </a:lnTo>
                    <a:lnTo>
                      <a:pt x="160" y="65"/>
                    </a:lnTo>
                    <a:lnTo>
                      <a:pt x="162" y="81"/>
                    </a:lnTo>
                    <a:lnTo>
                      <a:pt x="160" y="98"/>
                    </a:lnTo>
                    <a:lnTo>
                      <a:pt x="155" y="113"/>
                    </a:lnTo>
                    <a:lnTo>
                      <a:pt x="149" y="127"/>
                    </a:lnTo>
                    <a:lnTo>
                      <a:pt x="139" y="140"/>
                    </a:lnTo>
                    <a:lnTo>
                      <a:pt x="126" y="150"/>
                    </a:lnTo>
                    <a:lnTo>
                      <a:pt x="111" y="157"/>
                    </a:lnTo>
                    <a:lnTo>
                      <a:pt x="97" y="163"/>
                    </a:lnTo>
                    <a:lnTo>
                      <a:pt x="80" y="163"/>
                    </a:lnTo>
                    <a:lnTo>
                      <a:pt x="65" y="163"/>
                    </a:lnTo>
                    <a:lnTo>
                      <a:pt x="48" y="157"/>
                    </a:lnTo>
                    <a:lnTo>
                      <a:pt x="36" y="150"/>
                    </a:lnTo>
                    <a:lnTo>
                      <a:pt x="23" y="140"/>
                    </a:lnTo>
                    <a:lnTo>
                      <a:pt x="12" y="127"/>
                    </a:lnTo>
                    <a:lnTo>
                      <a:pt x="6" y="113"/>
                    </a:lnTo>
                    <a:lnTo>
                      <a:pt x="0" y="98"/>
                    </a:lnTo>
                    <a:lnTo>
                      <a:pt x="0" y="81"/>
                    </a:lnTo>
                    <a:lnTo>
                      <a:pt x="0" y="65"/>
                    </a:lnTo>
                    <a:lnTo>
                      <a:pt x="6" y="50"/>
                    </a:lnTo>
                    <a:lnTo>
                      <a:pt x="12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48" y="6"/>
                    </a:lnTo>
                    <a:lnTo>
                      <a:pt x="65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0093D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9" name="Freeform 201">
                <a:extLst>
                  <a:ext uri="{FF2B5EF4-FFF2-40B4-BE49-F238E27FC236}">
                    <a16:creationId xmlns:a16="http://schemas.microsoft.com/office/drawing/2014/main" id="{5CE89F6D-2FC5-4020-B994-C6855FB1B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185" y="4011662"/>
                <a:ext cx="260350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9" y="0"/>
                  </a:cxn>
                  <a:cxn ang="0">
                    <a:pos x="114" y="6"/>
                  </a:cxn>
                  <a:cxn ang="0">
                    <a:pos x="128" y="13"/>
                  </a:cxn>
                  <a:cxn ang="0">
                    <a:pos x="139" y="23"/>
                  </a:cxn>
                  <a:cxn ang="0">
                    <a:pos x="149" y="36"/>
                  </a:cxn>
                  <a:cxn ang="0">
                    <a:pos x="158" y="50"/>
                  </a:cxn>
                  <a:cxn ang="0">
                    <a:pos x="162" y="65"/>
                  </a:cxn>
                  <a:cxn ang="0">
                    <a:pos x="164" y="82"/>
                  </a:cxn>
                  <a:cxn ang="0">
                    <a:pos x="162" y="98"/>
                  </a:cxn>
                  <a:cxn ang="0">
                    <a:pos x="158" y="113"/>
                  </a:cxn>
                  <a:cxn ang="0">
                    <a:pos x="149" y="128"/>
                  </a:cxn>
                  <a:cxn ang="0">
                    <a:pos x="139" y="140"/>
                  </a:cxn>
                  <a:cxn ang="0">
                    <a:pos x="128" y="148"/>
                  </a:cxn>
                  <a:cxn ang="0">
                    <a:pos x="114" y="157"/>
                  </a:cxn>
                  <a:cxn ang="0">
                    <a:pos x="99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1" y="157"/>
                  </a:cxn>
                  <a:cxn ang="0">
                    <a:pos x="36" y="148"/>
                  </a:cxn>
                  <a:cxn ang="0">
                    <a:pos x="25" y="140"/>
                  </a:cxn>
                  <a:cxn ang="0">
                    <a:pos x="15" y="128"/>
                  </a:cxn>
                  <a:cxn ang="0">
                    <a:pos x="7" y="113"/>
                  </a:cxn>
                  <a:cxn ang="0">
                    <a:pos x="2" y="98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7" y="50"/>
                  </a:cxn>
                  <a:cxn ang="0">
                    <a:pos x="15" y="36"/>
                  </a:cxn>
                  <a:cxn ang="0">
                    <a:pos x="25" y="23"/>
                  </a:cxn>
                  <a:cxn ang="0">
                    <a:pos x="36" y="13"/>
                  </a:cxn>
                  <a:cxn ang="0">
                    <a:pos x="51" y="6"/>
                  </a:cxn>
                  <a:cxn ang="0">
                    <a:pos x="65" y="0"/>
                  </a:cxn>
                  <a:cxn ang="0">
                    <a:pos x="82" y="0"/>
                  </a:cxn>
                </a:cxnLst>
                <a:rect l="0" t="0" r="r" b="b"/>
                <a:pathLst>
                  <a:path w="164" h="163">
                    <a:moveTo>
                      <a:pt x="82" y="0"/>
                    </a:moveTo>
                    <a:lnTo>
                      <a:pt x="99" y="0"/>
                    </a:lnTo>
                    <a:lnTo>
                      <a:pt x="114" y="6"/>
                    </a:lnTo>
                    <a:lnTo>
                      <a:pt x="128" y="13"/>
                    </a:lnTo>
                    <a:lnTo>
                      <a:pt x="139" y="23"/>
                    </a:lnTo>
                    <a:lnTo>
                      <a:pt x="149" y="36"/>
                    </a:lnTo>
                    <a:lnTo>
                      <a:pt x="158" y="50"/>
                    </a:lnTo>
                    <a:lnTo>
                      <a:pt x="162" y="65"/>
                    </a:lnTo>
                    <a:lnTo>
                      <a:pt x="164" y="82"/>
                    </a:lnTo>
                    <a:lnTo>
                      <a:pt x="162" y="98"/>
                    </a:lnTo>
                    <a:lnTo>
                      <a:pt x="158" y="113"/>
                    </a:lnTo>
                    <a:lnTo>
                      <a:pt x="149" y="128"/>
                    </a:lnTo>
                    <a:lnTo>
                      <a:pt x="139" y="140"/>
                    </a:lnTo>
                    <a:lnTo>
                      <a:pt x="128" y="148"/>
                    </a:lnTo>
                    <a:lnTo>
                      <a:pt x="114" y="157"/>
                    </a:lnTo>
                    <a:lnTo>
                      <a:pt x="99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1" y="157"/>
                    </a:lnTo>
                    <a:lnTo>
                      <a:pt x="36" y="148"/>
                    </a:lnTo>
                    <a:lnTo>
                      <a:pt x="25" y="140"/>
                    </a:lnTo>
                    <a:lnTo>
                      <a:pt x="15" y="128"/>
                    </a:lnTo>
                    <a:lnTo>
                      <a:pt x="7" y="113"/>
                    </a:lnTo>
                    <a:lnTo>
                      <a:pt x="2" y="98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7" y="50"/>
                    </a:lnTo>
                    <a:lnTo>
                      <a:pt x="15" y="36"/>
                    </a:lnTo>
                    <a:lnTo>
                      <a:pt x="25" y="23"/>
                    </a:lnTo>
                    <a:lnTo>
                      <a:pt x="36" y="13"/>
                    </a:lnTo>
                    <a:lnTo>
                      <a:pt x="51" y="6"/>
                    </a:lnTo>
                    <a:lnTo>
                      <a:pt x="65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901E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0" name="Freeform 202">
                <a:extLst>
                  <a:ext uri="{FF2B5EF4-FFF2-40B4-BE49-F238E27FC236}">
                    <a16:creationId xmlns:a16="http://schemas.microsoft.com/office/drawing/2014/main" id="{620A4CA6-EA23-45F3-AB53-590FDEAE4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185" y="4011662"/>
                <a:ext cx="260350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9" y="0"/>
                  </a:cxn>
                  <a:cxn ang="0">
                    <a:pos x="114" y="6"/>
                  </a:cxn>
                  <a:cxn ang="0">
                    <a:pos x="128" y="13"/>
                  </a:cxn>
                  <a:cxn ang="0">
                    <a:pos x="139" y="23"/>
                  </a:cxn>
                  <a:cxn ang="0">
                    <a:pos x="149" y="36"/>
                  </a:cxn>
                  <a:cxn ang="0">
                    <a:pos x="158" y="50"/>
                  </a:cxn>
                  <a:cxn ang="0">
                    <a:pos x="162" y="65"/>
                  </a:cxn>
                  <a:cxn ang="0">
                    <a:pos x="164" y="82"/>
                  </a:cxn>
                  <a:cxn ang="0">
                    <a:pos x="162" y="98"/>
                  </a:cxn>
                  <a:cxn ang="0">
                    <a:pos x="158" y="113"/>
                  </a:cxn>
                  <a:cxn ang="0">
                    <a:pos x="149" y="128"/>
                  </a:cxn>
                  <a:cxn ang="0">
                    <a:pos x="139" y="140"/>
                  </a:cxn>
                  <a:cxn ang="0">
                    <a:pos x="128" y="148"/>
                  </a:cxn>
                  <a:cxn ang="0">
                    <a:pos x="114" y="157"/>
                  </a:cxn>
                  <a:cxn ang="0">
                    <a:pos x="99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1" y="157"/>
                  </a:cxn>
                  <a:cxn ang="0">
                    <a:pos x="36" y="148"/>
                  </a:cxn>
                  <a:cxn ang="0">
                    <a:pos x="25" y="140"/>
                  </a:cxn>
                  <a:cxn ang="0">
                    <a:pos x="15" y="128"/>
                  </a:cxn>
                  <a:cxn ang="0">
                    <a:pos x="7" y="113"/>
                  </a:cxn>
                  <a:cxn ang="0">
                    <a:pos x="2" y="98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7" y="50"/>
                  </a:cxn>
                  <a:cxn ang="0">
                    <a:pos x="15" y="36"/>
                  </a:cxn>
                  <a:cxn ang="0">
                    <a:pos x="25" y="23"/>
                  </a:cxn>
                  <a:cxn ang="0">
                    <a:pos x="36" y="13"/>
                  </a:cxn>
                  <a:cxn ang="0">
                    <a:pos x="51" y="6"/>
                  </a:cxn>
                  <a:cxn ang="0">
                    <a:pos x="65" y="0"/>
                  </a:cxn>
                  <a:cxn ang="0">
                    <a:pos x="82" y="0"/>
                  </a:cxn>
                </a:cxnLst>
                <a:rect l="0" t="0" r="r" b="b"/>
                <a:pathLst>
                  <a:path w="164" h="163">
                    <a:moveTo>
                      <a:pt x="82" y="0"/>
                    </a:moveTo>
                    <a:lnTo>
                      <a:pt x="99" y="0"/>
                    </a:lnTo>
                    <a:lnTo>
                      <a:pt x="114" y="6"/>
                    </a:lnTo>
                    <a:lnTo>
                      <a:pt x="128" y="13"/>
                    </a:lnTo>
                    <a:lnTo>
                      <a:pt x="139" y="23"/>
                    </a:lnTo>
                    <a:lnTo>
                      <a:pt x="149" y="36"/>
                    </a:lnTo>
                    <a:lnTo>
                      <a:pt x="158" y="50"/>
                    </a:lnTo>
                    <a:lnTo>
                      <a:pt x="162" y="65"/>
                    </a:lnTo>
                    <a:lnTo>
                      <a:pt x="164" y="82"/>
                    </a:lnTo>
                    <a:lnTo>
                      <a:pt x="162" y="98"/>
                    </a:lnTo>
                    <a:lnTo>
                      <a:pt x="158" y="113"/>
                    </a:lnTo>
                    <a:lnTo>
                      <a:pt x="149" y="128"/>
                    </a:lnTo>
                    <a:lnTo>
                      <a:pt x="139" y="140"/>
                    </a:lnTo>
                    <a:lnTo>
                      <a:pt x="128" y="148"/>
                    </a:lnTo>
                    <a:lnTo>
                      <a:pt x="114" y="157"/>
                    </a:lnTo>
                    <a:lnTo>
                      <a:pt x="99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1" y="157"/>
                    </a:lnTo>
                    <a:lnTo>
                      <a:pt x="36" y="148"/>
                    </a:lnTo>
                    <a:lnTo>
                      <a:pt x="25" y="140"/>
                    </a:lnTo>
                    <a:lnTo>
                      <a:pt x="15" y="128"/>
                    </a:lnTo>
                    <a:lnTo>
                      <a:pt x="7" y="113"/>
                    </a:lnTo>
                    <a:lnTo>
                      <a:pt x="2" y="98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7" y="50"/>
                    </a:lnTo>
                    <a:lnTo>
                      <a:pt x="15" y="36"/>
                    </a:lnTo>
                    <a:lnTo>
                      <a:pt x="25" y="23"/>
                    </a:lnTo>
                    <a:lnTo>
                      <a:pt x="36" y="13"/>
                    </a:lnTo>
                    <a:lnTo>
                      <a:pt x="51" y="6"/>
                    </a:lnTo>
                    <a:lnTo>
                      <a:pt x="65" y="0"/>
                    </a:lnTo>
                    <a:lnTo>
                      <a:pt x="82" y="0"/>
                    </a:lnTo>
                  </a:path>
                </a:pathLst>
              </a:custGeom>
              <a:noFill/>
              <a:ln w="3175">
                <a:solidFill>
                  <a:srgbClr val="901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1" name="Freeform 203">
                <a:extLst>
                  <a:ext uri="{FF2B5EF4-FFF2-40B4-BE49-F238E27FC236}">
                    <a16:creationId xmlns:a16="http://schemas.microsoft.com/office/drawing/2014/main" id="{C4905FF1-A0CE-44FF-BD2F-838166951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047" y="3527475"/>
                <a:ext cx="258763" cy="258763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8" y="14"/>
                  </a:cxn>
                  <a:cxn ang="0">
                    <a:pos x="140" y="23"/>
                  </a:cxn>
                  <a:cxn ang="0">
                    <a:pos x="149" y="35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1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7"/>
                  </a:cxn>
                  <a:cxn ang="0">
                    <a:pos x="140" y="140"/>
                  </a:cxn>
                  <a:cxn ang="0">
                    <a:pos x="128" y="150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1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7" y="150"/>
                  </a:cxn>
                  <a:cxn ang="0">
                    <a:pos x="25" y="140"/>
                  </a:cxn>
                  <a:cxn ang="0">
                    <a:pos x="14" y="127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1" y="0"/>
                  </a:cxn>
                </a:cxnLst>
                <a:rect l="0" t="0" r="r" b="b"/>
                <a:pathLst>
                  <a:path w="163" h="163">
                    <a:moveTo>
                      <a:pt x="81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8" y="14"/>
                    </a:lnTo>
                    <a:lnTo>
                      <a:pt x="140" y="23"/>
                    </a:lnTo>
                    <a:lnTo>
                      <a:pt x="149" y="35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1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7"/>
                    </a:lnTo>
                    <a:lnTo>
                      <a:pt x="140" y="140"/>
                    </a:lnTo>
                    <a:lnTo>
                      <a:pt x="128" y="150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1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7" y="150"/>
                    </a:lnTo>
                    <a:lnTo>
                      <a:pt x="25" y="140"/>
                    </a:lnTo>
                    <a:lnTo>
                      <a:pt x="14" y="127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901E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2" name="Freeform 204">
                <a:extLst>
                  <a:ext uri="{FF2B5EF4-FFF2-40B4-BE49-F238E27FC236}">
                    <a16:creationId xmlns:a16="http://schemas.microsoft.com/office/drawing/2014/main" id="{E9643122-B9E2-448E-8680-76B197CFC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047" y="3527475"/>
                <a:ext cx="258763" cy="258763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8" y="14"/>
                  </a:cxn>
                  <a:cxn ang="0">
                    <a:pos x="140" y="23"/>
                  </a:cxn>
                  <a:cxn ang="0">
                    <a:pos x="149" y="35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1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7"/>
                  </a:cxn>
                  <a:cxn ang="0">
                    <a:pos x="140" y="140"/>
                  </a:cxn>
                  <a:cxn ang="0">
                    <a:pos x="128" y="150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1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7" y="150"/>
                  </a:cxn>
                  <a:cxn ang="0">
                    <a:pos x="25" y="140"/>
                  </a:cxn>
                  <a:cxn ang="0">
                    <a:pos x="14" y="127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1" y="0"/>
                  </a:cxn>
                </a:cxnLst>
                <a:rect l="0" t="0" r="r" b="b"/>
                <a:pathLst>
                  <a:path w="163" h="163">
                    <a:moveTo>
                      <a:pt x="81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8" y="14"/>
                    </a:lnTo>
                    <a:lnTo>
                      <a:pt x="140" y="23"/>
                    </a:lnTo>
                    <a:lnTo>
                      <a:pt x="149" y="35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1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7"/>
                    </a:lnTo>
                    <a:lnTo>
                      <a:pt x="140" y="140"/>
                    </a:lnTo>
                    <a:lnTo>
                      <a:pt x="128" y="150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1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7" y="150"/>
                    </a:lnTo>
                    <a:lnTo>
                      <a:pt x="25" y="140"/>
                    </a:lnTo>
                    <a:lnTo>
                      <a:pt x="14" y="127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901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3" name="Freeform 205">
                <a:extLst>
                  <a:ext uri="{FF2B5EF4-FFF2-40B4-BE49-F238E27FC236}">
                    <a16:creationId xmlns:a16="http://schemas.microsoft.com/office/drawing/2014/main" id="{9C339B3D-009F-4DB6-9904-761E3CD38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0472" y="977950"/>
                <a:ext cx="258763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0"/>
                  </a:cxn>
                  <a:cxn ang="0">
                    <a:pos x="113" y="6"/>
                  </a:cxn>
                  <a:cxn ang="0">
                    <a:pos x="128" y="12"/>
                  </a:cxn>
                  <a:cxn ang="0">
                    <a:pos x="138" y="23"/>
                  </a:cxn>
                  <a:cxn ang="0">
                    <a:pos x="149" y="35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1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7"/>
                  </a:cxn>
                  <a:cxn ang="0">
                    <a:pos x="138" y="140"/>
                  </a:cxn>
                  <a:cxn ang="0">
                    <a:pos x="128" y="148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48"/>
                  </a:cxn>
                  <a:cxn ang="0">
                    <a:pos x="25" y="140"/>
                  </a:cxn>
                  <a:cxn ang="0">
                    <a:pos x="14" y="127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5" y="12"/>
                  </a:cxn>
                  <a:cxn ang="0">
                    <a:pos x="50" y="6"/>
                  </a:cxn>
                  <a:cxn ang="0">
                    <a:pos x="65" y="0"/>
                  </a:cxn>
                  <a:cxn ang="0">
                    <a:pos x="82" y="0"/>
                  </a:cxn>
                </a:cxnLst>
                <a:rect l="0" t="0" r="r" b="b"/>
                <a:pathLst>
                  <a:path w="163" h="163">
                    <a:moveTo>
                      <a:pt x="82" y="0"/>
                    </a:moveTo>
                    <a:lnTo>
                      <a:pt x="98" y="0"/>
                    </a:lnTo>
                    <a:lnTo>
                      <a:pt x="113" y="6"/>
                    </a:lnTo>
                    <a:lnTo>
                      <a:pt x="128" y="12"/>
                    </a:lnTo>
                    <a:lnTo>
                      <a:pt x="138" y="23"/>
                    </a:lnTo>
                    <a:lnTo>
                      <a:pt x="149" y="35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1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7"/>
                    </a:lnTo>
                    <a:lnTo>
                      <a:pt x="138" y="140"/>
                    </a:lnTo>
                    <a:lnTo>
                      <a:pt x="128" y="148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48"/>
                    </a:lnTo>
                    <a:lnTo>
                      <a:pt x="25" y="140"/>
                    </a:lnTo>
                    <a:lnTo>
                      <a:pt x="14" y="127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5" y="12"/>
                    </a:lnTo>
                    <a:lnTo>
                      <a:pt x="50" y="6"/>
                    </a:lnTo>
                    <a:lnTo>
                      <a:pt x="65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901E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4" name="Freeform 206">
                <a:extLst>
                  <a:ext uri="{FF2B5EF4-FFF2-40B4-BE49-F238E27FC236}">
                    <a16:creationId xmlns:a16="http://schemas.microsoft.com/office/drawing/2014/main" id="{7230BE1F-724A-428C-91C0-2591FD4DB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0472" y="977950"/>
                <a:ext cx="258763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0"/>
                  </a:cxn>
                  <a:cxn ang="0">
                    <a:pos x="113" y="6"/>
                  </a:cxn>
                  <a:cxn ang="0">
                    <a:pos x="128" y="12"/>
                  </a:cxn>
                  <a:cxn ang="0">
                    <a:pos x="138" y="23"/>
                  </a:cxn>
                  <a:cxn ang="0">
                    <a:pos x="149" y="35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1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7"/>
                  </a:cxn>
                  <a:cxn ang="0">
                    <a:pos x="138" y="140"/>
                  </a:cxn>
                  <a:cxn ang="0">
                    <a:pos x="128" y="148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48"/>
                  </a:cxn>
                  <a:cxn ang="0">
                    <a:pos x="25" y="140"/>
                  </a:cxn>
                  <a:cxn ang="0">
                    <a:pos x="14" y="127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5" y="12"/>
                  </a:cxn>
                  <a:cxn ang="0">
                    <a:pos x="50" y="6"/>
                  </a:cxn>
                  <a:cxn ang="0">
                    <a:pos x="65" y="0"/>
                  </a:cxn>
                  <a:cxn ang="0">
                    <a:pos x="82" y="0"/>
                  </a:cxn>
                </a:cxnLst>
                <a:rect l="0" t="0" r="r" b="b"/>
                <a:pathLst>
                  <a:path w="163" h="163">
                    <a:moveTo>
                      <a:pt x="82" y="0"/>
                    </a:moveTo>
                    <a:lnTo>
                      <a:pt x="98" y="0"/>
                    </a:lnTo>
                    <a:lnTo>
                      <a:pt x="113" y="6"/>
                    </a:lnTo>
                    <a:lnTo>
                      <a:pt x="128" y="12"/>
                    </a:lnTo>
                    <a:lnTo>
                      <a:pt x="138" y="23"/>
                    </a:lnTo>
                    <a:lnTo>
                      <a:pt x="149" y="35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1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7"/>
                    </a:lnTo>
                    <a:lnTo>
                      <a:pt x="138" y="140"/>
                    </a:lnTo>
                    <a:lnTo>
                      <a:pt x="128" y="148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48"/>
                    </a:lnTo>
                    <a:lnTo>
                      <a:pt x="25" y="140"/>
                    </a:lnTo>
                    <a:lnTo>
                      <a:pt x="14" y="127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5" y="12"/>
                    </a:lnTo>
                    <a:lnTo>
                      <a:pt x="50" y="6"/>
                    </a:lnTo>
                    <a:lnTo>
                      <a:pt x="65" y="0"/>
                    </a:lnTo>
                    <a:lnTo>
                      <a:pt x="82" y="0"/>
                    </a:lnTo>
                  </a:path>
                </a:pathLst>
              </a:custGeom>
              <a:noFill/>
              <a:ln w="3175">
                <a:solidFill>
                  <a:srgbClr val="901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5" name="Freeform 207">
                <a:extLst>
                  <a:ext uri="{FF2B5EF4-FFF2-40B4-BE49-F238E27FC236}">
                    <a16:creationId xmlns:a16="http://schemas.microsoft.com/office/drawing/2014/main" id="{90FA2AC0-C910-437C-ACE1-BBBCB801F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7085" y="4184700"/>
                <a:ext cx="257175" cy="26193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2"/>
                  </a:cxn>
                  <a:cxn ang="0">
                    <a:pos x="112" y="6"/>
                  </a:cxn>
                  <a:cxn ang="0">
                    <a:pos x="127" y="14"/>
                  </a:cxn>
                  <a:cxn ang="0">
                    <a:pos x="139" y="25"/>
                  </a:cxn>
                  <a:cxn ang="0">
                    <a:pos x="150" y="37"/>
                  </a:cxn>
                  <a:cxn ang="0">
                    <a:pos x="156" y="50"/>
                  </a:cxn>
                  <a:cxn ang="0">
                    <a:pos x="160" y="67"/>
                  </a:cxn>
                  <a:cxn ang="0">
                    <a:pos x="162" y="83"/>
                  </a:cxn>
                  <a:cxn ang="0">
                    <a:pos x="160" y="100"/>
                  </a:cxn>
                  <a:cxn ang="0">
                    <a:pos x="156" y="115"/>
                  </a:cxn>
                  <a:cxn ang="0">
                    <a:pos x="150" y="129"/>
                  </a:cxn>
                  <a:cxn ang="0">
                    <a:pos x="139" y="140"/>
                  </a:cxn>
                  <a:cxn ang="0">
                    <a:pos x="127" y="150"/>
                  </a:cxn>
                  <a:cxn ang="0">
                    <a:pos x="112" y="159"/>
                  </a:cxn>
                  <a:cxn ang="0">
                    <a:pos x="97" y="163"/>
                  </a:cxn>
                  <a:cxn ang="0">
                    <a:pos x="80" y="165"/>
                  </a:cxn>
                  <a:cxn ang="0">
                    <a:pos x="66" y="163"/>
                  </a:cxn>
                  <a:cxn ang="0">
                    <a:pos x="49" y="159"/>
                  </a:cxn>
                  <a:cxn ang="0">
                    <a:pos x="36" y="150"/>
                  </a:cxn>
                  <a:cxn ang="0">
                    <a:pos x="24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0" y="100"/>
                  </a:cxn>
                  <a:cxn ang="0">
                    <a:pos x="0" y="83"/>
                  </a:cxn>
                  <a:cxn ang="0">
                    <a:pos x="0" y="67"/>
                  </a:cxn>
                  <a:cxn ang="0">
                    <a:pos x="7" y="50"/>
                  </a:cxn>
                  <a:cxn ang="0">
                    <a:pos x="13" y="37"/>
                  </a:cxn>
                  <a:cxn ang="0">
                    <a:pos x="24" y="25"/>
                  </a:cxn>
                  <a:cxn ang="0">
                    <a:pos x="36" y="14"/>
                  </a:cxn>
                  <a:cxn ang="0">
                    <a:pos x="49" y="6"/>
                  </a:cxn>
                  <a:cxn ang="0">
                    <a:pos x="66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5">
                    <a:moveTo>
                      <a:pt x="80" y="0"/>
                    </a:moveTo>
                    <a:lnTo>
                      <a:pt x="97" y="2"/>
                    </a:lnTo>
                    <a:lnTo>
                      <a:pt x="112" y="6"/>
                    </a:lnTo>
                    <a:lnTo>
                      <a:pt x="127" y="14"/>
                    </a:lnTo>
                    <a:lnTo>
                      <a:pt x="139" y="25"/>
                    </a:lnTo>
                    <a:lnTo>
                      <a:pt x="150" y="37"/>
                    </a:lnTo>
                    <a:lnTo>
                      <a:pt x="156" y="50"/>
                    </a:lnTo>
                    <a:lnTo>
                      <a:pt x="160" y="67"/>
                    </a:lnTo>
                    <a:lnTo>
                      <a:pt x="162" y="83"/>
                    </a:lnTo>
                    <a:lnTo>
                      <a:pt x="160" y="100"/>
                    </a:lnTo>
                    <a:lnTo>
                      <a:pt x="156" y="115"/>
                    </a:lnTo>
                    <a:lnTo>
                      <a:pt x="150" y="129"/>
                    </a:lnTo>
                    <a:lnTo>
                      <a:pt x="139" y="140"/>
                    </a:lnTo>
                    <a:lnTo>
                      <a:pt x="127" y="150"/>
                    </a:lnTo>
                    <a:lnTo>
                      <a:pt x="112" y="159"/>
                    </a:lnTo>
                    <a:lnTo>
                      <a:pt x="97" y="163"/>
                    </a:lnTo>
                    <a:lnTo>
                      <a:pt x="80" y="165"/>
                    </a:lnTo>
                    <a:lnTo>
                      <a:pt x="66" y="163"/>
                    </a:lnTo>
                    <a:lnTo>
                      <a:pt x="49" y="159"/>
                    </a:lnTo>
                    <a:lnTo>
                      <a:pt x="36" y="150"/>
                    </a:lnTo>
                    <a:lnTo>
                      <a:pt x="24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0" y="100"/>
                    </a:lnTo>
                    <a:lnTo>
                      <a:pt x="0" y="83"/>
                    </a:lnTo>
                    <a:lnTo>
                      <a:pt x="0" y="67"/>
                    </a:lnTo>
                    <a:lnTo>
                      <a:pt x="7" y="50"/>
                    </a:lnTo>
                    <a:lnTo>
                      <a:pt x="13" y="37"/>
                    </a:lnTo>
                    <a:lnTo>
                      <a:pt x="24" y="25"/>
                    </a:lnTo>
                    <a:lnTo>
                      <a:pt x="36" y="14"/>
                    </a:lnTo>
                    <a:lnTo>
                      <a:pt x="49" y="6"/>
                    </a:lnTo>
                    <a:lnTo>
                      <a:pt x="66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196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6" name="Freeform 208">
                <a:extLst>
                  <a:ext uri="{FF2B5EF4-FFF2-40B4-BE49-F238E27FC236}">
                    <a16:creationId xmlns:a16="http://schemas.microsoft.com/office/drawing/2014/main" id="{7A88765D-88AE-47CA-9C23-F04C8C466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7085" y="4184700"/>
                <a:ext cx="257175" cy="26193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2"/>
                  </a:cxn>
                  <a:cxn ang="0">
                    <a:pos x="112" y="6"/>
                  </a:cxn>
                  <a:cxn ang="0">
                    <a:pos x="127" y="14"/>
                  </a:cxn>
                  <a:cxn ang="0">
                    <a:pos x="139" y="25"/>
                  </a:cxn>
                  <a:cxn ang="0">
                    <a:pos x="150" y="37"/>
                  </a:cxn>
                  <a:cxn ang="0">
                    <a:pos x="156" y="50"/>
                  </a:cxn>
                  <a:cxn ang="0">
                    <a:pos x="160" y="67"/>
                  </a:cxn>
                  <a:cxn ang="0">
                    <a:pos x="162" y="83"/>
                  </a:cxn>
                  <a:cxn ang="0">
                    <a:pos x="160" y="100"/>
                  </a:cxn>
                  <a:cxn ang="0">
                    <a:pos x="156" y="115"/>
                  </a:cxn>
                  <a:cxn ang="0">
                    <a:pos x="150" y="129"/>
                  </a:cxn>
                  <a:cxn ang="0">
                    <a:pos x="139" y="140"/>
                  </a:cxn>
                  <a:cxn ang="0">
                    <a:pos x="127" y="150"/>
                  </a:cxn>
                  <a:cxn ang="0">
                    <a:pos x="112" y="159"/>
                  </a:cxn>
                  <a:cxn ang="0">
                    <a:pos x="97" y="163"/>
                  </a:cxn>
                  <a:cxn ang="0">
                    <a:pos x="80" y="165"/>
                  </a:cxn>
                  <a:cxn ang="0">
                    <a:pos x="66" y="163"/>
                  </a:cxn>
                  <a:cxn ang="0">
                    <a:pos x="49" y="159"/>
                  </a:cxn>
                  <a:cxn ang="0">
                    <a:pos x="36" y="150"/>
                  </a:cxn>
                  <a:cxn ang="0">
                    <a:pos x="24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0" y="100"/>
                  </a:cxn>
                  <a:cxn ang="0">
                    <a:pos x="0" y="83"/>
                  </a:cxn>
                  <a:cxn ang="0">
                    <a:pos x="0" y="67"/>
                  </a:cxn>
                  <a:cxn ang="0">
                    <a:pos x="7" y="50"/>
                  </a:cxn>
                  <a:cxn ang="0">
                    <a:pos x="13" y="37"/>
                  </a:cxn>
                  <a:cxn ang="0">
                    <a:pos x="24" y="25"/>
                  </a:cxn>
                  <a:cxn ang="0">
                    <a:pos x="36" y="14"/>
                  </a:cxn>
                  <a:cxn ang="0">
                    <a:pos x="49" y="6"/>
                  </a:cxn>
                  <a:cxn ang="0">
                    <a:pos x="66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5">
                    <a:moveTo>
                      <a:pt x="80" y="0"/>
                    </a:moveTo>
                    <a:lnTo>
                      <a:pt x="97" y="2"/>
                    </a:lnTo>
                    <a:lnTo>
                      <a:pt x="112" y="6"/>
                    </a:lnTo>
                    <a:lnTo>
                      <a:pt x="127" y="14"/>
                    </a:lnTo>
                    <a:lnTo>
                      <a:pt x="139" y="25"/>
                    </a:lnTo>
                    <a:lnTo>
                      <a:pt x="150" y="37"/>
                    </a:lnTo>
                    <a:lnTo>
                      <a:pt x="156" y="50"/>
                    </a:lnTo>
                    <a:lnTo>
                      <a:pt x="160" y="67"/>
                    </a:lnTo>
                    <a:lnTo>
                      <a:pt x="162" y="83"/>
                    </a:lnTo>
                    <a:lnTo>
                      <a:pt x="160" y="100"/>
                    </a:lnTo>
                    <a:lnTo>
                      <a:pt x="156" y="115"/>
                    </a:lnTo>
                    <a:lnTo>
                      <a:pt x="150" y="129"/>
                    </a:lnTo>
                    <a:lnTo>
                      <a:pt x="139" y="140"/>
                    </a:lnTo>
                    <a:lnTo>
                      <a:pt x="127" y="150"/>
                    </a:lnTo>
                    <a:lnTo>
                      <a:pt x="112" y="159"/>
                    </a:lnTo>
                    <a:lnTo>
                      <a:pt x="97" y="163"/>
                    </a:lnTo>
                    <a:lnTo>
                      <a:pt x="80" y="165"/>
                    </a:lnTo>
                    <a:lnTo>
                      <a:pt x="66" y="163"/>
                    </a:lnTo>
                    <a:lnTo>
                      <a:pt x="49" y="159"/>
                    </a:lnTo>
                    <a:lnTo>
                      <a:pt x="36" y="150"/>
                    </a:lnTo>
                    <a:lnTo>
                      <a:pt x="24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0" y="100"/>
                    </a:lnTo>
                    <a:lnTo>
                      <a:pt x="0" y="83"/>
                    </a:lnTo>
                    <a:lnTo>
                      <a:pt x="0" y="67"/>
                    </a:lnTo>
                    <a:lnTo>
                      <a:pt x="7" y="50"/>
                    </a:lnTo>
                    <a:lnTo>
                      <a:pt x="13" y="37"/>
                    </a:lnTo>
                    <a:lnTo>
                      <a:pt x="24" y="25"/>
                    </a:lnTo>
                    <a:lnTo>
                      <a:pt x="36" y="14"/>
                    </a:lnTo>
                    <a:lnTo>
                      <a:pt x="49" y="6"/>
                    </a:lnTo>
                    <a:lnTo>
                      <a:pt x="66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84C22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7" name="Freeform 209">
                <a:extLst>
                  <a:ext uri="{FF2B5EF4-FFF2-40B4-BE49-F238E27FC236}">
                    <a16:creationId xmlns:a16="http://schemas.microsoft.com/office/drawing/2014/main" id="{7D0E27A7-610B-42CC-8612-5E52C63DE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347" y="3978325"/>
                <a:ext cx="258763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8" y="15"/>
                  </a:cxn>
                  <a:cxn ang="0">
                    <a:pos x="138" y="23"/>
                  </a:cxn>
                  <a:cxn ang="0">
                    <a:pos x="149" y="36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2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8"/>
                  </a:cxn>
                  <a:cxn ang="0">
                    <a:pos x="138" y="140"/>
                  </a:cxn>
                  <a:cxn ang="0">
                    <a:pos x="128" y="151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51"/>
                  </a:cxn>
                  <a:cxn ang="0">
                    <a:pos x="25" y="140"/>
                  </a:cxn>
                  <a:cxn ang="0">
                    <a:pos x="14" y="128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5" y="23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3">
                    <a:moveTo>
                      <a:pt x="82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8" y="15"/>
                    </a:lnTo>
                    <a:lnTo>
                      <a:pt x="138" y="23"/>
                    </a:lnTo>
                    <a:lnTo>
                      <a:pt x="149" y="36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2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8"/>
                    </a:lnTo>
                    <a:lnTo>
                      <a:pt x="138" y="140"/>
                    </a:lnTo>
                    <a:lnTo>
                      <a:pt x="128" y="151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51"/>
                    </a:lnTo>
                    <a:lnTo>
                      <a:pt x="25" y="140"/>
                    </a:lnTo>
                    <a:lnTo>
                      <a:pt x="14" y="128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5" y="23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4196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8" name="Freeform 210">
                <a:extLst>
                  <a:ext uri="{FF2B5EF4-FFF2-40B4-BE49-F238E27FC236}">
                    <a16:creationId xmlns:a16="http://schemas.microsoft.com/office/drawing/2014/main" id="{122ACD10-ED4F-4A40-92ED-B668703F4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347" y="3978325"/>
                <a:ext cx="258763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8" y="15"/>
                  </a:cxn>
                  <a:cxn ang="0">
                    <a:pos x="138" y="23"/>
                  </a:cxn>
                  <a:cxn ang="0">
                    <a:pos x="149" y="36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2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8"/>
                  </a:cxn>
                  <a:cxn ang="0">
                    <a:pos x="138" y="140"/>
                  </a:cxn>
                  <a:cxn ang="0">
                    <a:pos x="128" y="151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51"/>
                  </a:cxn>
                  <a:cxn ang="0">
                    <a:pos x="25" y="140"/>
                  </a:cxn>
                  <a:cxn ang="0">
                    <a:pos x="14" y="128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5" y="23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3">
                    <a:moveTo>
                      <a:pt x="82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8" y="15"/>
                    </a:lnTo>
                    <a:lnTo>
                      <a:pt x="138" y="23"/>
                    </a:lnTo>
                    <a:lnTo>
                      <a:pt x="149" y="36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2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8"/>
                    </a:lnTo>
                    <a:lnTo>
                      <a:pt x="138" y="140"/>
                    </a:lnTo>
                    <a:lnTo>
                      <a:pt x="128" y="151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51"/>
                    </a:lnTo>
                    <a:lnTo>
                      <a:pt x="25" y="140"/>
                    </a:lnTo>
                    <a:lnTo>
                      <a:pt x="14" y="128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5" y="23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</a:path>
                </a:pathLst>
              </a:custGeom>
              <a:noFill/>
              <a:ln w="3175">
                <a:solidFill>
                  <a:srgbClr val="84C22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9" name="Freeform 211">
                <a:extLst>
                  <a:ext uri="{FF2B5EF4-FFF2-40B4-BE49-F238E27FC236}">
                    <a16:creationId xmlns:a16="http://schemas.microsoft.com/office/drawing/2014/main" id="{2500CC6B-ED05-4E9F-8DFC-F7B84926D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0460" y="530275"/>
                <a:ext cx="258763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8"/>
                  </a:cxn>
                  <a:cxn ang="0">
                    <a:pos x="128" y="14"/>
                  </a:cxn>
                  <a:cxn ang="0">
                    <a:pos x="138" y="25"/>
                  </a:cxn>
                  <a:cxn ang="0">
                    <a:pos x="149" y="37"/>
                  </a:cxn>
                  <a:cxn ang="0">
                    <a:pos x="157" y="50"/>
                  </a:cxn>
                  <a:cxn ang="0">
                    <a:pos x="161" y="66"/>
                  </a:cxn>
                  <a:cxn ang="0">
                    <a:pos x="163" y="83"/>
                  </a:cxn>
                  <a:cxn ang="0">
                    <a:pos x="161" y="100"/>
                  </a:cxn>
                  <a:cxn ang="0">
                    <a:pos x="157" y="115"/>
                  </a:cxn>
                  <a:cxn ang="0">
                    <a:pos x="149" y="129"/>
                  </a:cxn>
                  <a:cxn ang="0">
                    <a:pos x="138" y="140"/>
                  </a:cxn>
                  <a:cxn ang="0">
                    <a:pos x="128" y="150"/>
                  </a:cxn>
                  <a:cxn ang="0">
                    <a:pos x="113" y="158"/>
                  </a:cxn>
                  <a:cxn ang="0">
                    <a:pos x="98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8"/>
                  </a:cxn>
                  <a:cxn ang="0">
                    <a:pos x="35" y="150"/>
                  </a:cxn>
                  <a:cxn ang="0">
                    <a:pos x="25" y="140"/>
                  </a:cxn>
                  <a:cxn ang="0">
                    <a:pos x="14" y="129"/>
                  </a:cxn>
                  <a:cxn ang="0">
                    <a:pos x="6" y="115"/>
                  </a:cxn>
                  <a:cxn ang="0">
                    <a:pos x="2" y="100"/>
                  </a:cxn>
                  <a:cxn ang="0">
                    <a:pos x="0" y="83"/>
                  </a:cxn>
                  <a:cxn ang="0">
                    <a:pos x="2" y="66"/>
                  </a:cxn>
                  <a:cxn ang="0">
                    <a:pos x="6" y="50"/>
                  </a:cxn>
                  <a:cxn ang="0">
                    <a:pos x="14" y="37"/>
                  </a:cxn>
                  <a:cxn ang="0">
                    <a:pos x="25" y="25"/>
                  </a:cxn>
                  <a:cxn ang="0">
                    <a:pos x="35" y="14"/>
                  </a:cxn>
                  <a:cxn ang="0">
                    <a:pos x="50" y="8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5">
                    <a:moveTo>
                      <a:pt x="82" y="0"/>
                    </a:moveTo>
                    <a:lnTo>
                      <a:pt x="98" y="2"/>
                    </a:lnTo>
                    <a:lnTo>
                      <a:pt x="113" y="8"/>
                    </a:lnTo>
                    <a:lnTo>
                      <a:pt x="128" y="14"/>
                    </a:lnTo>
                    <a:lnTo>
                      <a:pt x="138" y="25"/>
                    </a:lnTo>
                    <a:lnTo>
                      <a:pt x="149" y="37"/>
                    </a:lnTo>
                    <a:lnTo>
                      <a:pt x="157" y="50"/>
                    </a:lnTo>
                    <a:lnTo>
                      <a:pt x="161" y="66"/>
                    </a:lnTo>
                    <a:lnTo>
                      <a:pt x="163" y="83"/>
                    </a:lnTo>
                    <a:lnTo>
                      <a:pt x="161" y="100"/>
                    </a:lnTo>
                    <a:lnTo>
                      <a:pt x="157" y="115"/>
                    </a:lnTo>
                    <a:lnTo>
                      <a:pt x="149" y="129"/>
                    </a:lnTo>
                    <a:lnTo>
                      <a:pt x="138" y="140"/>
                    </a:lnTo>
                    <a:lnTo>
                      <a:pt x="128" y="150"/>
                    </a:lnTo>
                    <a:lnTo>
                      <a:pt x="113" y="158"/>
                    </a:lnTo>
                    <a:lnTo>
                      <a:pt x="98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8"/>
                    </a:lnTo>
                    <a:lnTo>
                      <a:pt x="35" y="150"/>
                    </a:lnTo>
                    <a:lnTo>
                      <a:pt x="25" y="140"/>
                    </a:lnTo>
                    <a:lnTo>
                      <a:pt x="14" y="129"/>
                    </a:lnTo>
                    <a:lnTo>
                      <a:pt x="6" y="115"/>
                    </a:lnTo>
                    <a:lnTo>
                      <a:pt x="2" y="100"/>
                    </a:lnTo>
                    <a:lnTo>
                      <a:pt x="0" y="83"/>
                    </a:lnTo>
                    <a:lnTo>
                      <a:pt x="2" y="66"/>
                    </a:lnTo>
                    <a:lnTo>
                      <a:pt x="6" y="50"/>
                    </a:lnTo>
                    <a:lnTo>
                      <a:pt x="14" y="37"/>
                    </a:lnTo>
                    <a:lnTo>
                      <a:pt x="25" y="25"/>
                    </a:lnTo>
                    <a:lnTo>
                      <a:pt x="35" y="14"/>
                    </a:lnTo>
                    <a:lnTo>
                      <a:pt x="50" y="8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4196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0" name="Freeform 212">
                <a:extLst>
                  <a:ext uri="{FF2B5EF4-FFF2-40B4-BE49-F238E27FC236}">
                    <a16:creationId xmlns:a16="http://schemas.microsoft.com/office/drawing/2014/main" id="{9DB34BEA-1E2E-4CA3-A5ED-AA535C048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0460" y="530275"/>
                <a:ext cx="258763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8"/>
                  </a:cxn>
                  <a:cxn ang="0">
                    <a:pos x="128" y="14"/>
                  </a:cxn>
                  <a:cxn ang="0">
                    <a:pos x="138" y="25"/>
                  </a:cxn>
                  <a:cxn ang="0">
                    <a:pos x="149" y="37"/>
                  </a:cxn>
                  <a:cxn ang="0">
                    <a:pos x="157" y="50"/>
                  </a:cxn>
                  <a:cxn ang="0">
                    <a:pos x="161" y="66"/>
                  </a:cxn>
                  <a:cxn ang="0">
                    <a:pos x="163" y="83"/>
                  </a:cxn>
                  <a:cxn ang="0">
                    <a:pos x="161" y="100"/>
                  </a:cxn>
                  <a:cxn ang="0">
                    <a:pos x="157" y="115"/>
                  </a:cxn>
                  <a:cxn ang="0">
                    <a:pos x="149" y="129"/>
                  </a:cxn>
                  <a:cxn ang="0">
                    <a:pos x="138" y="140"/>
                  </a:cxn>
                  <a:cxn ang="0">
                    <a:pos x="128" y="150"/>
                  </a:cxn>
                  <a:cxn ang="0">
                    <a:pos x="113" y="158"/>
                  </a:cxn>
                  <a:cxn ang="0">
                    <a:pos x="98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8"/>
                  </a:cxn>
                  <a:cxn ang="0">
                    <a:pos x="35" y="150"/>
                  </a:cxn>
                  <a:cxn ang="0">
                    <a:pos x="25" y="140"/>
                  </a:cxn>
                  <a:cxn ang="0">
                    <a:pos x="14" y="129"/>
                  </a:cxn>
                  <a:cxn ang="0">
                    <a:pos x="6" y="115"/>
                  </a:cxn>
                  <a:cxn ang="0">
                    <a:pos x="2" y="100"/>
                  </a:cxn>
                  <a:cxn ang="0">
                    <a:pos x="0" y="83"/>
                  </a:cxn>
                  <a:cxn ang="0">
                    <a:pos x="2" y="66"/>
                  </a:cxn>
                  <a:cxn ang="0">
                    <a:pos x="6" y="50"/>
                  </a:cxn>
                  <a:cxn ang="0">
                    <a:pos x="14" y="37"/>
                  </a:cxn>
                  <a:cxn ang="0">
                    <a:pos x="25" y="25"/>
                  </a:cxn>
                  <a:cxn ang="0">
                    <a:pos x="35" y="14"/>
                  </a:cxn>
                  <a:cxn ang="0">
                    <a:pos x="50" y="8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5">
                    <a:moveTo>
                      <a:pt x="82" y="0"/>
                    </a:moveTo>
                    <a:lnTo>
                      <a:pt x="98" y="2"/>
                    </a:lnTo>
                    <a:lnTo>
                      <a:pt x="113" y="8"/>
                    </a:lnTo>
                    <a:lnTo>
                      <a:pt x="128" y="14"/>
                    </a:lnTo>
                    <a:lnTo>
                      <a:pt x="138" y="25"/>
                    </a:lnTo>
                    <a:lnTo>
                      <a:pt x="149" y="37"/>
                    </a:lnTo>
                    <a:lnTo>
                      <a:pt x="157" y="50"/>
                    </a:lnTo>
                    <a:lnTo>
                      <a:pt x="161" y="66"/>
                    </a:lnTo>
                    <a:lnTo>
                      <a:pt x="163" y="83"/>
                    </a:lnTo>
                    <a:lnTo>
                      <a:pt x="161" y="100"/>
                    </a:lnTo>
                    <a:lnTo>
                      <a:pt x="157" y="115"/>
                    </a:lnTo>
                    <a:lnTo>
                      <a:pt x="149" y="129"/>
                    </a:lnTo>
                    <a:lnTo>
                      <a:pt x="138" y="140"/>
                    </a:lnTo>
                    <a:lnTo>
                      <a:pt x="128" y="150"/>
                    </a:lnTo>
                    <a:lnTo>
                      <a:pt x="113" y="158"/>
                    </a:lnTo>
                    <a:lnTo>
                      <a:pt x="98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8"/>
                    </a:lnTo>
                    <a:lnTo>
                      <a:pt x="35" y="150"/>
                    </a:lnTo>
                    <a:lnTo>
                      <a:pt x="25" y="140"/>
                    </a:lnTo>
                    <a:lnTo>
                      <a:pt x="14" y="129"/>
                    </a:lnTo>
                    <a:lnTo>
                      <a:pt x="6" y="115"/>
                    </a:lnTo>
                    <a:lnTo>
                      <a:pt x="2" y="100"/>
                    </a:lnTo>
                    <a:lnTo>
                      <a:pt x="0" y="83"/>
                    </a:lnTo>
                    <a:lnTo>
                      <a:pt x="2" y="66"/>
                    </a:lnTo>
                    <a:lnTo>
                      <a:pt x="6" y="50"/>
                    </a:lnTo>
                    <a:lnTo>
                      <a:pt x="14" y="37"/>
                    </a:lnTo>
                    <a:lnTo>
                      <a:pt x="25" y="25"/>
                    </a:lnTo>
                    <a:lnTo>
                      <a:pt x="35" y="14"/>
                    </a:lnTo>
                    <a:lnTo>
                      <a:pt x="50" y="8"/>
                    </a:lnTo>
                    <a:lnTo>
                      <a:pt x="65" y="2"/>
                    </a:lnTo>
                    <a:lnTo>
                      <a:pt x="82" y="0"/>
                    </a:lnTo>
                  </a:path>
                </a:pathLst>
              </a:custGeom>
              <a:noFill/>
              <a:ln w="3175">
                <a:solidFill>
                  <a:srgbClr val="84C22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1" name="Freeform 303">
                <a:extLst>
                  <a:ext uri="{FF2B5EF4-FFF2-40B4-BE49-F238E27FC236}">
                    <a16:creationId xmlns:a16="http://schemas.microsoft.com/office/drawing/2014/main" id="{DE247193-398E-4F74-A5F0-14D1EC48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997" y="3436987"/>
                <a:ext cx="917575" cy="67151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578" y="285"/>
                  </a:cxn>
                  <a:cxn ang="0">
                    <a:pos x="498" y="423"/>
                  </a:cxn>
                  <a:cxn ang="0">
                    <a:pos x="0" y="138"/>
                  </a:cxn>
                  <a:cxn ang="0">
                    <a:pos x="80" y="0"/>
                  </a:cxn>
                </a:cxnLst>
                <a:rect l="0" t="0" r="r" b="b"/>
                <a:pathLst>
                  <a:path w="578" h="423">
                    <a:moveTo>
                      <a:pt x="80" y="0"/>
                    </a:moveTo>
                    <a:lnTo>
                      <a:pt x="578" y="285"/>
                    </a:lnTo>
                    <a:lnTo>
                      <a:pt x="498" y="423"/>
                    </a:lnTo>
                    <a:lnTo>
                      <a:pt x="0" y="13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CFCF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2" name="Freeform 304">
                <a:extLst>
                  <a:ext uri="{FF2B5EF4-FFF2-40B4-BE49-F238E27FC236}">
                    <a16:creationId xmlns:a16="http://schemas.microsoft.com/office/drawing/2014/main" id="{B62173BE-E55D-4562-8B40-952C72C44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997" y="3436987"/>
                <a:ext cx="917575" cy="67151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578" y="285"/>
                  </a:cxn>
                  <a:cxn ang="0">
                    <a:pos x="498" y="423"/>
                  </a:cxn>
                  <a:cxn ang="0">
                    <a:pos x="0" y="138"/>
                  </a:cxn>
                  <a:cxn ang="0">
                    <a:pos x="80" y="0"/>
                  </a:cxn>
                </a:cxnLst>
                <a:rect l="0" t="0" r="r" b="b"/>
                <a:pathLst>
                  <a:path w="578" h="423">
                    <a:moveTo>
                      <a:pt x="80" y="0"/>
                    </a:moveTo>
                    <a:lnTo>
                      <a:pt x="578" y="285"/>
                    </a:lnTo>
                    <a:lnTo>
                      <a:pt x="498" y="423"/>
                    </a:lnTo>
                    <a:lnTo>
                      <a:pt x="0" y="138"/>
                    </a:lnTo>
                    <a:lnTo>
                      <a:pt x="80" y="0"/>
                    </a:lnTo>
                    <a:close/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3" name="Freeform 305">
                <a:extLst>
                  <a:ext uri="{FF2B5EF4-FFF2-40B4-BE49-F238E27FC236}">
                    <a16:creationId xmlns:a16="http://schemas.microsoft.com/office/drawing/2014/main" id="{1E211599-1118-487C-9261-C66C1CB7E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310" y="3494137"/>
                <a:ext cx="136525" cy="1619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42" y="25"/>
                  </a:cxn>
                  <a:cxn ang="0">
                    <a:pos x="15" y="8"/>
                  </a:cxn>
                  <a:cxn ang="0">
                    <a:pos x="19" y="0"/>
                  </a:cxn>
                  <a:cxn ang="0">
                    <a:pos x="86" y="35"/>
                  </a:cxn>
                  <a:cxn ang="0">
                    <a:pos x="80" y="46"/>
                  </a:cxn>
                  <a:cxn ang="0">
                    <a:pos x="52" y="31"/>
                  </a:cxn>
                  <a:cxn ang="0">
                    <a:pos x="12" y="102"/>
                  </a:cxn>
                  <a:cxn ang="0">
                    <a:pos x="0" y="96"/>
                  </a:cxn>
                </a:cxnLst>
                <a:rect l="0" t="0" r="r" b="b"/>
                <a:pathLst>
                  <a:path w="86" h="102">
                    <a:moveTo>
                      <a:pt x="0" y="96"/>
                    </a:moveTo>
                    <a:lnTo>
                      <a:pt x="42" y="25"/>
                    </a:lnTo>
                    <a:lnTo>
                      <a:pt x="15" y="8"/>
                    </a:lnTo>
                    <a:lnTo>
                      <a:pt x="19" y="0"/>
                    </a:lnTo>
                    <a:lnTo>
                      <a:pt x="86" y="35"/>
                    </a:lnTo>
                    <a:lnTo>
                      <a:pt x="80" y="46"/>
                    </a:lnTo>
                    <a:lnTo>
                      <a:pt x="52" y="31"/>
                    </a:lnTo>
                    <a:lnTo>
                      <a:pt x="12" y="102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4" name="Freeform 306">
                <a:extLst>
                  <a:ext uri="{FF2B5EF4-FFF2-40B4-BE49-F238E27FC236}">
                    <a16:creationId xmlns:a16="http://schemas.microsoft.com/office/drawing/2014/main" id="{3F0E5CCD-1962-42B8-B457-1734686EF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160" y="3594150"/>
                <a:ext cx="103188" cy="98425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34" y="0"/>
                  </a:cxn>
                  <a:cxn ang="0">
                    <a:pos x="42" y="4"/>
                  </a:cxn>
                  <a:cxn ang="0">
                    <a:pos x="38" y="12"/>
                  </a:cxn>
                  <a:cxn ang="0">
                    <a:pos x="44" y="10"/>
                  </a:cxn>
                  <a:cxn ang="0">
                    <a:pos x="48" y="8"/>
                  </a:cxn>
                  <a:cxn ang="0">
                    <a:pos x="53" y="8"/>
                  </a:cxn>
                  <a:cxn ang="0">
                    <a:pos x="57" y="10"/>
                  </a:cxn>
                  <a:cxn ang="0">
                    <a:pos x="61" y="14"/>
                  </a:cxn>
                  <a:cxn ang="0">
                    <a:pos x="65" y="18"/>
                  </a:cxn>
                  <a:cxn ang="0">
                    <a:pos x="57" y="27"/>
                  </a:cxn>
                  <a:cxn ang="0">
                    <a:pos x="55" y="23"/>
                  </a:cxn>
                  <a:cxn ang="0">
                    <a:pos x="50" y="20"/>
                  </a:cxn>
                  <a:cxn ang="0">
                    <a:pos x="46" y="18"/>
                  </a:cxn>
                  <a:cxn ang="0">
                    <a:pos x="44" y="18"/>
                  </a:cxn>
                  <a:cxn ang="0">
                    <a:pos x="40" y="18"/>
                  </a:cxn>
                  <a:cxn ang="0">
                    <a:pos x="36" y="23"/>
                  </a:cxn>
                  <a:cxn ang="0">
                    <a:pos x="32" y="27"/>
                  </a:cxn>
                  <a:cxn ang="0">
                    <a:pos x="27" y="33"/>
                  </a:cxn>
                  <a:cxn ang="0">
                    <a:pos x="11" y="62"/>
                  </a:cxn>
                  <a:cxn ang="0">
                    <a:pos x="0" y="58"/>
                  </a:cxn>
                </a:cxnLst>
                <a:rect l="0" t="0" r="r" b="b"/>
                <a:pathLst>
                  <a:path w="65" h="62">
                    <a:moveTo>
                      <a:pt x="0" y="58"/>
                    </a:moveTo>
                    <a:lnTo>
                      <a:pt x="34" y="0"/>
                    </a:lnTo>
                    <a:lnTo>
                      <a:pt x="42" y="4"/>
                    </a:lnTo>
                    <a:lnTo>
                      <a:pt x="38" y="12"/>
                    </a:lnTo>
                    <a:lnTo>
                      <a:pt x="44" y="10"/>
                    </a:lnTo>
                    <a:lnTo>
                      <a:pt x="48" y="8"/>
                    </a:lnTo>
                    <a:lnTo>
                      <a:pt x="53" y="8"/>
                    </a:lnTo>
                    <a:lnTo>
                      <a:pt x="57" y="10"/>
                    </a:lnTo>
                    <a:lnTo>
                      <a:pt x="61" y="14"/>
                    </a:lnTo>
                    <a:lnTo>
                      <a:pt x="65" y="18"/>
                    </a:lnTo>
                    <a:lnTo>
                      <a:pt x="57" y="27"/>
                    </a:lnTo>
                    <a:lnTo>
                      <a:pt x="55" y="23"/>
                    </a:lnTo>
                    <a:lnTo>
                      <a:pt x="50" y="20"/>
                    </a:lnTo>
                    <a:lnTo>
                      <a:pt x="46" y="18"/>
                    </a:lnTo>
                    <a:lnTo>
                      <a:pt x="44" y="18"/>
                    </a:lnTo>
                    <a:lnTo>
                      <a:pt x="40" y="18"/>
                    </a:lnTo>
                    <a:lnTo>
                      <a:pt x="36" y="23"/>
                    </a:lnTo>
                    <a:lnTo>
                      <a:pt x="32" y="27"/>
                    </a:lnTo>
                    <a:lnTo>
                      <a:pt x="27" y="33"/>
                    </a:lnTo>
                    <a:lnTo>
                      <a:pt x="11" y="62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5" name="Freeform 307">
                <a:extLst>
                  <a:ext uri="{FF2B5EF4-FFF2-40B4-BE49-F238E27FC236}">
                    <a16:creationId xmlns:a16="http://schemas.microsoft.com/office/drawing/2014/main" id="{8AFF5812-4E2D-4AB2-8EDB-E3B5A63413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0835" y="3637012"/>
                <a:ext cx="117475" cy="128588"/>
              </a:xfrm>
              <a:custGeom>
                <a:avLst/>
                <a:gdLst/>
                <a:ahLst/>
                <a:cxnLst>
                  <a:cxn ang="0">
                    <a:pos x="32" y="69"/>
                  </a:cxn>
                  <a:cxn ang="0">
                    <a:pos x="19" y="67"/>
                  </a:cxn>
                  <a:cxn ang="0">
                    <a:pos x="4" y="56"/>
                  </a:cxn>
                  <a:cxn ang="0">
                    <a:pos x="0" y="42"/>
                  </a:cxn>
                  <a:cxn ang="0">
                    <a:pos x="4" y="31"/>
                  </a:cxn>
                  <a:cxn ang="0">
                    <a:pos x="13" y="27"/>
                  </a:cxn>
                  <a:cxn ang="0">
                    <a:pos x="21" y="25"/>
                  </a:cxn>
                  <a:cxn ang="0">
                    <a:pos x="32" y="27"/>
                  </a:cxn>
                  <a:cxn ang="0">
                    <a:pos x="48" y="33"/>
                  </a:cxn>
                  <a:cxn ang="0">
                    <a:pos x="57" y="35"/>
                  </a:cxn>
                  <a:cxn ang="0">
                    <a:pos x="61" y="29"/>
                  </a:cxn>
                  <a:cxn ang="0">
                    <a:pos x="57" y="19"/>
                  </a:cxn>
                  <a:cxn ang="0">
                    <a:pos x="44" y="10"/>
                  </a:cxn>
                  <a:cxn ang="0">
                    <a:pos x="34" y="12"/>
                  </a:cxn>
                  <a:cxn ang="0">
                    <a:pos x="19" y="8"/>
                  </a:cxn>
                  <a:cxn ang="0">
                    <a:pos x="29" y="2"/>
                  </a:cxn>
                  <a:cxn ang="0">
                    <a:pos x="42" y="0"/>
                  </a:cxn>
                  <a:cxn ang="0">
                    <a:pos x="57" y="6"/>
                  </a:cxn>
                  <a:cxn ang="0">
                    <a:pos x="67" y="14"/>
                  </a:cxn>
                  <a:cxn ang="0">
                    <a:pos x="74" y="23"/>
                  </a:cxn>
                  <a:cxn ang="0">
                    <a:pos x="71" y="31"/>
                  </a:cxn>
                  <a:cxn ang="0">
                    <a:pos x="67" y="42"/>
                  </a:cxn>
                  <a:cxn ang="0">
                    <a:pos x="53" y="67"/>
                  </a:cxn>
                  <a:cxn ang="0">
                    <a:pos x="48" y="77"/>
                  </a:cxn>
                  <a:cxn ang="0">
                    <a:pos x="38" y="75"/>
                  </a:cxn>
                  <a:cxn ang="0">
                    <a:pos x="40" y="67"/>
                  </a:cxn>
                  <a:cxn ang="0">
                    <a:pos x="44" y="42"/>
                  </a:cxn>
                  <a:cxn ang="0">
                    <a:pos x="27" y="37"/>
                  </a:cxn>
                  <a:cxn ang="0">
                    <a:pos x="21" y="35"/>
                  </a:cxn>
                  <a:cxn ang="0">
                    <a:pos x="15" y="37"/>
                  </a:cxn>
                  <a:cxn ang="0">
                    <a:pos x="13" y="44"/>
                  </a:cxn>
                  <a:cxn ang="0">
                    <a:pos x="15" y="52"/>
                  </a:cxn>
                  <a:cxn ang="0">
                    <a:pos x="25" y="58"/>
                  </a:cxn>
                  <a:cxn ang="0">
                    <a:pos x="38" y="58"/>
                  </a:cxn>
                  <a:cxn ang="0">
                    <a:pos x="46" y="54"/>
                  </a:cxn>
                  <a:cxn ang="0">
                    <a:pos x="53" y="44"/>
                  </a:cxn>
                </a:cxnLst>
                <a:rect l="0" t="0" r="r" b="b"/>
                <a:pathLst>
                  <a:path w="74" h="81">
                    <a:moveTo>
                      <a:pt x="40" y="67"/>
                    </a:moveTo>
                    <a:lnTo>
                      <a:pt x="32" y="69"/>
                    </a:lnTo>
                    <a:lnTo>
                      <a:pt x="25" y="67"/>
                    </a:lnTo>
                    <a:lnTo>
                      <a:pt x="19" y="67"/>
                    </a:lnTo>
                    <a:lnTo>
                      <a:pt x="13" y="62"/>
                    </a:lnTo>
                    <a:lnTo>
                      <a:pt x="4" y="56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2" y="35"/>
                    </a:lnTo>
                    <a:lnTo>
                      <a:pt x="4" y="31"/>
                    </a:lnTo>
                    <a:lnTo>
                      <a:pt x="8" y="27"/>
                    </a:lnTo>
                    <a:lnTo>
                      <a:pt x="13" y="27"/>
                    </a:lnTo>
                    <a:lnTo>
                      <a:pt x="17" y="25"/>
                    </a:lnTo>
                    <a:lnTo>
                      <a:pt x="21" y="25"/>
                    </a:lnTo>
                    <a:lnTo>
                      <a:pt x="27" y="27"/>
                    </a:lnTo>
                    <a:lnTo>
                      <a:pt x="32" y="27"/>
                    </a:lnTo>
                    <a:lnTo>
                      <a:pt x="36" y="29"/>
                    </a:lnTo>
                    <a:lnTo>
                      <a:pt x="48" y="33"/>
                    </a:lnTo>
                    <a:lnTo>
                      <a:pt x="57" y="37"/>
                    </a:lnTo>
                    <a:lnTo>
                      <a:pt x="57" y="35"/>
                    </a:lnTo>
                    <a:lnTo>
                      <a:pt x="59" y="33"/>
                    </a:lnTo>
                    <a:lnTo>
                      <a:pt x="61" y="29"/>
                    </a:lnTo>
                    <a:lnTo>
                      <a:pt x="61" y="23"/>
                    </a:lnTo>
                    <a:lnTo>
                      <a:pt x="57" y="19"/>
                    </a:lnTo>
                    <a:lnTo>
                      <a:pt x="50" y="14"/>
                    </a:lnTo>
                    <a:lnTo>
                      <a:pt x="44" y="10"/>
                    </a:lnTo>
                    <a:lnTo>
                      <a:pt x="38" y="10"/>
                    </a:lnTo>
                    <a:lnTo>
                      <a:pt x="34" y="12"/>
                    </a:lnTo>
                    <a:lnTo>
                      <a:pt x="27" y="16"/>
                    </a:lnTo>
                    <a:lnTo>
                      <a:pt x="19" y="8"/>
                    </a:lnTo>
                    <a:lnTo>
                      <a:pt x="25" y="4"/>
                    </a:lnTo>
                    <a:lnTo>
                      <a:pt x="29" y="2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2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7" y="14"/>
                    </a:lnTo>
                    <a:lnTo>
                      <a:pt x="71" y="19"/>
                    </a:lnTo>
                    <a:lnTo>
                      <a:pt x="74" y="23"/>
                    </a:lnTo>
                    <a:lnTo>
                      <a:pt x="74" y="27"/>
                    </a:lnTo>
                    <a:lnTo>
                      <a:pt x="71" y="31"/>
                    </a:lnTo>
                    <a:lnTo>
                      <a:pt x="69" y="35"/>
                    </a:lnTo>
                    <a:lnTo>
                      <a:pt x="67" y="42"/>
                    </a:lnTo>
                    <a:lnTo>
                      <a:pt x="59" y="54"/>
                    </a:lnTo>
                    <a:lnTo>
                      <a:pt x="53" y="67"/>
                    </a:lnTo>
                    <a:lnTo>
                      <a:pt x="50" y="73"/>
                    </a:lnTo>
                    <a:lnTo>
                      <a:pt x="48" y="77"/>
                    </a:lnTo>
                    <a:lnTo>
                      <a:pt x="48" y="81"/>
                    </a:lnTo>
                    <a:lnTo>
                      <a:pt x="38" y="75"/>
                    </a:lnTo>
                    <a:lnTo>
                      <a:pt x="38" y="71"/>
                    </a:lnTo>
                    <a:lnTo>
                      <a:pt x="40" y="67"/>
                    </a:lnTo>
                    <a:close/>
                    <a:moveTo>
                      <a:pt x="53" y="44"/>
                    </a:moveTo>
                    <a:lnTo>
                      <a:pt x="44" y="42"/>
                    </a:lnTo>
                    <a:lnTo>
                      <a:pt x="34" y="39"/>
                    </a:lnTo>
                    <a:lnTo>
                      <a:pt x="27" y="37"/>
                    </a:lnTo>
                    <a:lnTo>
                      <a:pt x="23" y="35"/>
                    </a:lnTo>
                    <a:lnTo>
                      <a:pt x="21" y="35"/>
                    </a:lnTo>
                    <a:lnTo>
                      <a:pt x="17" y="37"/>
                    </a:lnTo>
                    <a:lnTo>
                      <a:pt x="15" y="37"/>
                    </a:lnTo>
                    <a:lnTo>
                      <a:pt x="13" y="39"/>
                    </a:lnTo>
                    <a:lnTo>
                      <a:pt x="13" y="44"/>
                    </a:lnTo>
                    <a:lnTo>
                      <a:pt x="13" y="50"/>
                    </a:lnTo>
                    <a:lnTo>
                      <a:pt x="15" y="52"/>
                    </a:lnTo>
                    <a:lnTo>
                      <a:pt x="21" y="56"/>
                    </a:lnTo>
                    <a:lnTo>
                      <a:pt x="25" y="58"/>
                    </a:lnTo>
                    <a:lnTo>
                      <a:pt x="32" y="60"/>
                    </a:lnTo>
                    <a:lnTo>
                      <a:pt x="38" y="58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0" y="48"/>
                    </a:lnTo>
                    <a:lnTo>
                      <a:pt x="53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6" name="Freeform 308">
                <a:extLst>
                  <a:ext uri="{FF2B5EF4-FFF2-40B4-BE49-F238E27FC236}">
                    <a16:creationId xmlns:a16="http://schemas.microsoft.com/office/drawing/2014/main" id="{F91D1BD5-7EB2-4357-822B-E6E5A586C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672" y="3683050"/>
                <a:ext cx="120650" cy="139700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34" y="0"/>
                  </a:cxn>
                  <a:cxn ang="0">
                    <a:pos x="42" y="6"/>
                  </a:cxn>
                  <a:cxn ang="0">
                    <a:pos x="38" y="15"/>
                  </a:cxn>
                  <a:cxn ang="0">
                    <a:pos x="44" y="13"/>
                  </a:cxn>
                  <a:cxn ang="0">
                    <a:pos x="50" y="10"/>
                  </a:cxn>
                  <a:cxn ang="0">
                    <a:pos x="57" y="13"/>
                  </a:cxn>
                  <a:cxn ang="0">
                    <a:pos x="63" y="15"/>
                  </a:cxn>
                  <a:cxn ang="0">
                    <a:pos x="67" y="19"/>
                  </a:cxn>
                  <a:cxn ang="0">
                    <a:pos x="71" y="23"/>
                  </a:cxn>
                  <a:cxn ang="0">
                    <a:pos x="73" y="27"/>
                  </a:cxn>
                  <a:cxn ang="0">
                    <a:pos x="76" y="31"/>
                  </a:cxn>
                  <a:cxn ang="0">
                    <a:pos x="76" y="36"/>
                  </a:cxn>
                  <a:cxn ang="0">
                    <a:pos x="73" y="40"/>
                  </a:cxn>
                  <a:cxn ang="0">
                    <a:pos x="73" y="44"/>
                  </a:cxn>
                  <a:cxn ang="0">
                    <a:pos x="69" y="50"/>
                  </a:cxn>
                  <a:cxn ang="0">
                    <a:pos x="48" y="88"/>
                  </a:cxn>
                  <a:cxn ang="0">
                    <a:pos x="38" y="82"/>
                  </a:cxn>
                  <a:cxn ang="0">
                    <a:pos x="59" y="46"/>
                  </a:cxn>
                  <a:cxn ang="0">
                    <a:pos x="61" y="40"/>
                  </a:cxn>
                  <a:cxn ang="0">
                    <a:pos x="63" y="36"/>
                  </a:cxn>
                  <a:cxn ang="0">
                    <a:pos x="63" y="31"/>
                  </a:cxn>
                  <a:cxn ang="0">
                    <a:pos x="61" y="29"/>
                  </a:cxn>
                  <a:cxn ang="0">
                    <a:pos x="59" y="25"/>
                  </a:cxn>
                  <a:cxn ang="0">
                    <a:pos x="57" y="23"/>
                  </a:cxn>
                  <a:cxn ang="0">
                    <a:pos x="48" y="21"/>
                  </a:cxn>
                  <a:cxn ang="0">
                    <a:pos x="42" y="21"/>
                  </a:cxn>
                  <a:cxn ang="0">
                    <a:pos x="36" y="25"/>
                  </a:cxn>
                  <a:cxn ang="0">
                    <a:pos x="29" y="33"/>
                  </a:cxn>
                  <a:cxn ang="0">
                    <a:pos x="10" y="65"/>
                  </a:cxn>
                  <a:cxn ang="0">
                    <a:pos x="0" y="59"/>
                  </a:cxn>
                </a:cxnLst>
                <a:rect l="0" t="0" r="r" b="b"/>
                <a:pathLst>
                  <a:path w="76" h="88">
                    <a:moveTo>
                      <a:pt x="0" y="59"/>
                    </a:moveTo>
                    <a:lnTo>
                      <a:pt x="34" y="0"/>
                    </a:lnTo>
                    <a:lnTo>
                      <a:pt x="42" y="6"/>
                    </a:lnTo>
                    <a:lnTo>
                      <a:pt x="38" y="15"/>
                    </a:lnTo>
                    <a:lnTo>
                      <a:pt x="44" y="13"/>
                    </a:lnTo>
                    <a:lnTo>
                      <a:pt x="50" y="10"/>
                    </a:lnTo>
                    <a:lnTo>
                      <a:pt x="57" y="13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3"/>
                    </a:lnTo>
                    <a:lnTo>
                      <a:pt x="73" y="27"/>
                    </a:lnTo>
                    <a:lnTo>
                      <a:pt x="76" y="31"/>
                    </a:lnTo>
                    <a:lnTo>
                      <a:pt x="76" y="36"/>
                    </a:lnTo>
                    <a:lnTo>
                      <a:pt x="73" y="40"/>
                    </a:lnTo>
                    <a:lnTo>
                      <a:pt x="73" y="44"/>
                    </a:lnTo>
                    <a:lnTo>
                      <a:pt x="69" y="50"/>
                    </a:lnTo>
                    <a:lnTo>
                      <a:pt x="48" y="88"/>
                    </a:lnTo>
                    <a:lnTo>
                      <a:pt x="38" y="82"/>
                    </a:lnTo>
                    <a:lnTo>
                      <a:pt x="59" y="46"/>
                    </a:lnTo>
                    <a:lnTo>
                      <a:pt x="61" y="40"/>
                    </a:lnTo>
                    <a:lnTo>
                      <a:pt x="63" y="36"/>
                    </a:lnTo>
                    <a:lnTo>
                      <a:pt x="63" y="31"/>
                    </a:lnTo>
                    <a:lnTo>
                      <a:pt x="61" y="29"/>
                    </a:lnTo>
                    <a:lnTo>
                      <a:pt x="59" y="25"/>
                    </a:lnTo>
                    <a:lnTo>
                      <a:pt x="57" y="23"/>
                    </a:lnTo>
                    <a:lnTo>
                      <a:pt x="48" y="21"/>
                    </a:lnTo>
                    <a:lnTo>
                      <a:pt x="42" y="21"/>
                    </a:lnTo>
                    <a:lnTo>
                      <a:pt x="36" y="25"/>
                    </a:lnTo>
                    <a:lnTo>
                      <a:pt x="29" y="33"/>
                    </a:lnTo>
                    <a:lnTo>
                      <a:pt x="1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" name="Freeform 309">
                <a:extLst>
                  <a:ext uri="{FF2B5EF4-FFF2-40B4-BE49-F238E27FC236}">
                    <a16:creationId xmlns:a16="http://schemas.microsoft.com/office/drawing/2014/main" id="{707814BC-5EC2-48CD-8CBB-921B31AAB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7210" y="3749725"/>
                <a:ext cx="103188" cy="112713"/>
              </a:xfrm>
              <a:custGeom>
                <a:avLst/>
                <a:gdLst/>
                <a:ahLst/>
                <a:cxnLst>
                  <a:cxn ang="0">
                    <a:pos x="13" y="37"/>
                  </a:cxn>
                  <a:cxn ang="0">
                    <a:pos x="13" y="50"/>
                  </a:cxn>
                  <a:cxn ang="0">
                    <a:pos x="21" y="58"/>
                  </a:cxn>
                  <a:cxn ang="0">
                    <a:pos x="34" y="63"/>
                  </a:cxn>
                  <a:cxn ang="0">
                    <a:pos x="40" y="56"/>
                  </a:cxn>
                  <a:cxn ang="0">
                    <a:pos x="40" y="50"/>
                  </a:cxn>
                  <a:cxn ang="0">
                    <a:pos x="32" y="42"/>
                  </a:cxn>
                  <a:cxn ang="0">
                    <a:pos x="19" y="27"/>
                  </a:cxn>
                  <a:cxn ang="0">
                    <a:pos x="15" y="19"/>
                  </a:cxn>
                  <a:cxn ang="0">
                    <a:pos x="17" y="8"/>
                  </a:cxn>
                  <a:cxn ang="0">
                    <a:pos x="23" y="2"/>
                  </a:cxn>
                  <a:cxn ang="0">
                    <a:pos x="32" y="0"/>
                  </a:cxn>
                  <a:cxn ang="0">
                    <a:pos x="40" y="0"/>
                  </a:cxn>
                  <a:cxn ang="0">
                    <a:pos x="49" y="4"/>
                  </a:cxn>
                  <a:cxn ang="0">
                    <a:pos x="61" y="14"/>
                  </a:cxn>
                  <a:cxn ang="0">
                    <a:pos x="65" y="23"/>
                  </a:cxn>
                  <a:cxn ang="0">
                    <a:pos x="63" y="35"/>
                  </a:cxn>
                  <a:cxn ang="0">
                    <a:pos x="55" y="25"/>
                  </a:cxn>
                  <a:cxn ang="0">
                    <a:pos x="51" y="17"/>
                  </a:cxn>
                  <a:cxn ang="0">
                    <a:pos x="40" y="10"/>
                  </a:cxn>
                  <a:cxn ang="0">
                    <a:pos x="30" y="10"/>
                  </a:cxn>
                  <a:cxn ang="0">
                    <a:pos x="28" y="14"/>
                  </a:cxn>
                  <a:cxn ang="0">
                    <a:pos x="28" y="21"/>
                  </a:cxn>
                  <a:cxn ang="0">
                    <a:pos x="32" y="25"/>
                  </a:cxn>
                  <a:cxn ang="0">
                    <a:pos x="44" y="37"/>
                  </a:cxn>
                  <a:cxn ang="0">
                    <a:pos x="53" y="48"/>
                  </a:cxn>
                  <a:cxn ang="0">
                    <a:pos x="53" y="56"/>
                  </a:cxn>
                  <a:cxn ang="0">
                    <a:pos x="47" y="67"/>
                  </a:cxn>
                  <a:cxn ang="0">
                    <a:pos x="36" y="71"/>
                  </a:cxn>
                  <a:cxn ang="0">
                    <a:pos x="23" y="71"/>
                  </a:cxn>
                  <a:cxn ang="0">
                    <a:pos x="7" y="60"/>
                  </a:cxn>
                  <a:cxn ang="0">
                    <a:pos x="0" y="44"/>
                  </a:cxn>
                </a:cxnLst>
                <a:rect l="0" t="0" r="r" b="b"/>
                <a:pathLst>
                  <a:path w="65" h="71">
                    <a:moveTo>
                      <a:pt x="2" y="33"/>
                    </a:moveTo>
                    <a:lnTo>
                      <a:pt x="13" y="37"/>
                    </a:lnTo>
                    <a:lnTo>
                      <a:pt x="11" y="44"/>
                    </a:lnTo>
                    <a:lnTo>
                      <a:pt x="13" y="50"/>
                    </a:lnTo>
                    <a:lnTo>
                      <a:pt x="15" y="54"/>
                    </a:lnTo>
                    <a:lnTo>
                      <a:pt x="21" y="58"/>
                    </a:lnTo>
                    <a:lnTo>
                      <a:pt x="28" y="63"/>
                    </a:lnTo>
                    <a:lnTo>
                      <a:pt x="34" y="63"/>
                    </a:lnTo>
                    <a:lnTo>
                      <a:pt x="38" y="60"/>
                    </a:lnTo>
                    <a:lnTo>
                      <a:pt x="40" y="56"/>
                    </a:lnTo>
                    <a:lnTo>
                      <a:pt x="40" y="54"/>
                    </a:lnTo>
                    <a:lnTo>
                      <a:pt x="40" y="50"/>
                    </a:lnTo>
                    <a:lnTo>
                      <a:pt x="38" y="46"/>
                    </a:lnTo>
                    <a:lnTo>
                      <a:pt x="32" y="42"/>
                    </a:lnTo>
                    <a:lnTo>
                      <a:pt x="23" y="33"/>
                    </a:lnTo>
                    <a:lnTo>
                      <a:pt x="19" y="27"/>
                    </a:lnTo>
                    <a:lnTo>
                      <a:pt x="17" y="23"/>
                    </a:lnTo>
                    <a:lnTo>
                      <a:pt x="15" y="19"/>
                    </a:lnTo>
                    <a:lnTo>
                      <a:pt x="15" y="14"/>
                    </a:lnTo>
                    <a:lnTo>
                      <a:pt x="17" y="8"/>
                    </a:lnTo>
                    <a:lnTo>
                      <a:pt x="21" y="6"/>
                    </a:lnTo>
                    <a:lnTo>
                      <a:pt x="23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49" y="4"/>
                    </a:lnTo>
                    <a:lnTo>
                      <a:pt x="55" y="8"/>
                    </a:lnTo>
                    <a:lnTo>
                      <a:pt x="61" y="14"/>
                    </a:lnTo>
                    <a:lnTo>
                      <a:pt x="63" y="19"/>
                    </a:lnTo>
                    <a:lnTo>
                      <a:pt x="65" y="23"/>
                    </a:lnTo>
                    <a:lnTo>
                      <a:pt x="65" y="29"/>
                    </a:lnTo>
                    <a:lnTo>
                      <a:pt x="63" y="35"/>
                    </a:lnTo>
                    <a:lnTo>
                      <a:pt x="53" y="31"/>
                    </a:lnTo>
                    <a:lnTo>
                      <a:pt x="55" y="25"/>
                    </a:lnTo>
                    <a:lnTo>
                      <a:pt x="53" y="21"/>
                    </a:lnTo>
                    <a:lnTo>
                      <a:pt x="51" y="17"/>
                    </a:lnTo>
                    <a:lnTo>
                      <a:pt x="47" y="12"/>
                    </a:lnTo>
                    <a:lnTo>
                      <a:pt x="40" y="10"/>
                    </a:lnTo>
                    <a:lnTo>
                      <a:pt x="34" y="10"/>
                    </a:lnTo>
                    <a:lnTo>
                      <a:pt x="30" y="10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8" y="19"/>
                    </a:lnTo>
                    <a:lnTo>
                      <a:pt x="28" y="21"/>
                    </a:lnTo>
                    <a:lnTo>
                      <a:pt x="30" y="23"/>
                    </a:lnTo>
                    <a:lnTo>
                      <a:pt x="32" y="25"/>
                    </a:lnTo>
                    <a:lnTo>
                      <a:pt x="38" y="29"/>
                    </a:lnTo>
                    <a:lnTo>
                      <a:pt x="44" y="37"/>
                    </a:lnTo>
                    <a:lnTo>
                      <a:pt x="51" y="44"/>
                    </a:lnTo>
                    <a:lnTo>
                      <a:pt x="53" y="48"/>
                    </a:lnTo>
                    <a:lnTo>
                      <a:pt x="53" y="52"/>
                    </a:lnTo>
                    <a:lnTo>
                      <a:pt x="53" y="56"/>
                    </a:lnTo>
                    <a:lnTo>
                      <a:pt x="51" y="63"/>
                    </a:lnTo>
                    <a:lnTo>
                      <a:pt x="47" y="67"/>
                    </a:lnTo>
                    <a:lnTo>
                      <a:pt x="42" y="69"/>
                    </a:lnTo>
                    <a:lnTo>
                      <a:pt x="36" y="71"/>
                    </a:lnTo>
                    <a:lnTo>
                      <a:pt x="30" y="71"/>
                    </a:lnTo>
                    <a:lnTo>
                      <a:pt x="23" y="71"/>
                    </a:lnTo>
                    <a:lnTo>
                      <a:pt x="17" y="67"/>
                    </a:lnTo>
                    <a:lnTo>
                      <a:pt x="7" y="60"/>
                    </a:lnTo>
                    <a:lnTo>
                      <a:pt x="0" y="52"/>
                    </a:lnTo>
                    <a:lnTo>
                      <a:pt x="0" y="44"/>
                    </a:lnTo>
                    <a:lnTo>
                      <a:pt x="2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8" name="Freeform 310">
                <a:extLst>
                  <a:ext uri="{FF2B5EF4-FFF2-40B4-BE49-F238E27FC236}">
                    <a16:creationId xmlns:a16="http://schemas.microsoft.com/office/drawing/2014/main" id="{F2C4EAD2-55DE-4800-9849-1CAE5C4F5D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4047" y="3805287"/>
                <a:ext cx="106363" cy="112713"/>
              </a:xfrm>
              <a:custGeom>
                <a:avLst/>
                <a:gdLst/>
                <a:ahLst/>
                <a:cxnLst>
                  <a:cxn ang="0">
                    <a:pos x="44" y="55"/>
                  </a:cxn>
                  <a:cxn ang="0">
                    <a:pos x="55" y="63"/>
                  </a:cxn>
                  <a:cxn ang="0">
                    <a:pos x="46" y="69"/>
                  </a:cxn>
                  <a:cxn ang="0">
                    <a:pos x="36" y="71"/>
                  </a:cxn>
                  <a:cxn ang="0">
                    <a:pos x="28" y="71"/>
                  </a:cxn>
                  <a:cxn ang="0">
                    <a:pos x="17" y="67"/>
                  </a:cxn>
                  <a:cxn ang="0">
                    <a:pos x="11" y="63"/>
                  </a:cxn>
                  <a:cxn ang="0">
                    <a:pos x="7" y="59"/>
                  </a:cxn>
                  <a:cxn ang="0">
                    <a:pos x="2" y="53"/>
                  </a:cxn>
                  <a:cxn ang="0">
                    <a:pos x="0" y="46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2" y="28"/>
                  </a:cxn>
                  <a:cxn ang="0">
                    <a:pos x="4" y="21"/>
                  </a:cxn>
                  <a:cxn ang="0">
                    <a:pos x="11" y="13"/>
                  </a:cxn>
                  <a:cxn ang="0">
                    <a:pos x="15" y="9"/>
                  </a:cxn>
                  <a:cxn ang="0">
                    <a:pos x="21" y="5"/>
                  </a:cxn>
                  <a:cxn ang="0">
                    <a:pos x="25" y="2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4" y="2"/>
                  </a:cxn>
                  <a:cxn ang="0">
                    <a:pos x="51" y="5"/>
                  </a:cxn>
                  <a:cxn ang="0">
                    <a:pos x="57" y="9"/>
                  </a:cxn>
                  <a:cxn ang="0">
                    <a:pos x="61" y="13"/>
                  </a:cxn>
                  <a:cxn ang="0">
                    <a:pos x="63" y="19"/>
                  </a:cxn>
                  <a:cxn ang="0">
                    <a:pos x="65" y="23"/>
                  </a:cxn>
                  <a:cxn ang="0">
                    <a:pos x="67" y="30"/>
                  </a:cxn>
                  <a:cxn ang="0">
                    <a:pos x="65" y="36"/>
                  </a:cxn>
                  <a:cxn ang="0">
                    <a:pos x="65" y="44"/>
                  </a:cxn>
                  <a:cxn ang="0">
                    <a:pos x="61" y="51"/>
                  </a:cxn>
                  <a:cxn ang="0">
                    <a:pos x="61" y="53"/>
                  </a:cxn>
                  <a:cxn ang="0">
                    <a:pos x="59" y="53"/>
                  </a:cxn>
                  <a:cxn ang="0">
                    <a:pos x="15" y="28"/>
                  </a:cxn>
                  <a:cxn ang="0">
                    <a:pos x="11" y="38"/>
                  </a:cxn>
                  <a:cxn ang="0">
                    <a:pos x="13" y="46"/>
                  </a:cxn>
                  <a:cxn ang="0">
                    <a:pos x="15" y="53"/>
                  </a:cxn>
                  <a:cxn ang="0">
                    <a:pos x="21" y="59"/>
                  </a:cxn>
                  <a:cxn ang="0">
                    <a:pos x="28" y="61"/>
                  </a:cxn>
                  <a:cxn ang="0">
                    <a:pos x="32" y="61"/>
                  </a:cxn>
                  <a:cxn ang="0">
                    <a:pos x="38" y="59"/>
                  </a:cxn>
                  <a:cxn ang="0">
                    <a:pos x="44" y="55"/>
                  </a:cxn>
                  <a:cxn ang="0">
                    <a:pos x="19" y="21"/>
                  </a:cxn>
                  <a:cxn ang="0">
                    <a:pos x="53" y="40"/>
                  </a:cxn>
                  <a:cxn ang="0">
                    <a:pos x="55" y="32"/>
                  </a:cxn>
                  <a:cxn ang="0">
                    <a:pos x="55" y="25"/>
                  </a:cxn>
                  <a:cxn ang="0">
                    <a:pos x="53" y="19"/>
                  </a:cxn>
                  <a:cxn ang="0">
                    <a:pos x="46" y="13"/>
                  </a:cxn>
                  <a:cxn ang="0">
                    <a:pos x="40" y="11"/>
                  </a:cxn>
                  <a:cxn ang="0">
                    <a:pos x="32" y="11"/>
                  </a:cxn>
                  <a:cxn ang="0">
                    <a:pos x="25" y="15"/>
                  </a:cxn>
                  <a:cxn ang="0">
                    <a:pos x="19" y="21"/>
                  </a:cxn>
                </a:cxnLst>
                <a:rect l="0" t="0" r="r" b="b"/>
                <a:pathLst>
                  <a:path w="67" h="71">
                    <a:moveTo>
                      <a:pt x="44" y="55"/>
                    </a:moveTo>
                    <a:lnTo>
                      <a:pt x="55" y="63"/>
                    </a:lnTo>
                    <a:lnTo>
                      <a:pt x="46" y="69"/>
                    </a:lnTo>
                    <a:lnTo>
                      <a:pt x="36" y="71"/>
                    </a:lnTo>
                    <a:lnTo>
                      <a:pt x="28" y="71"/>
                    </a:lnTo>
                    <a:lnTo>
                      <a:pt x="17" y="67"/>
                    </a:lnTo>
                    <a:lnTo>
                      <a:pt x="11" y="63"/>
                    </a:lnTo>
                    <a:lnTo>
                      <a:pt x="7" y="59"/>
                    </a:lnTo>
                    <a:lnTo>
                      <a:pt x="2" y="53"/>
                    </a:lnTo>
                    <a:lnTo>
                      <a:pt x="0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2" y="28"/>
                    </a:lnTo>
                    <a:lnTo>
                      <a:pt x="4" y="21"/>
                    </a:lnTo>
                    <a:lnTo>
                      <a:pt x="11" y="13"/>
                    </a:lnTo>
                    <a:lnTo>
                      <a:pt x="15" y="9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1" y="5"/>
                    </a:lnTo>
                    <a:lnTo>
                      <a:pt x="57" y="9"/>
                    </a:lnTo>
                    <a:lnTo>
                      <a:pt x="61" y="13"/>
                    </a:lnTo>
                    <a:lnTo>
                      <a:pt x="63" y="19"/>
                    </a:lnTo>
                    <a:lnTo>
                      <a:pt x="65" y="23"/>
                    </a:lnTo>
                    <a:lnTo>
                      <a:pt x="67" y="30"/>
                    </a:lnTo>
                    <a:lnTo>
                      <a:pt x="65" y="36"/>
                    </a:lnTo>
                    <a:lnTo>
                      <a:pt x="65" y="44"/>
                    </a:lnTo>
                    <a:lnTo>
                      <a:pt x="61" y="51"/>
                    </a:lnTo>
                    <a:lnTo>
                      <a:pt x="61" y="53"/>
                    </a:lnTo>
                    <a:lnTo>
                      <a:pt x="59" y="53"/>
                    </a:lnTo>
                    <a:lnTo>
                      <a:pt x="15" y="28"/>
                    </a:lnTo>
                    <a:lnTo>
                      <a:pt x="11" y="38"/>
                    </a:lnTo>
                    <a:lnTo>
                      <a:pt x="13" y="46"/>
                    </a:lnTo>
                    <a:lnTo>
                      <a:pt x="15" y="53"/>
                    </a:lnTo>
                    <a:lnTo>
                      <a:pt x="21" y="59"/>
                    </a:lnTo>
                    <a:lnTo>
                      <a:pt x="28" y="61"/>
                    </a:lnTo>
                    <a:lnTo>
                      <a:pt x="32" y="61"/>
                    </a:lnTo>
                    <a:lnTo>
                      <a:pt x="38" y="59"/>
                    </a:lnTo>
                    <a:lnTo>
                      <a:pt x="44" y="55"/>
                    </a:lnTo>
                    <a:close/>
                    <a:moveTo>
                      <a:pt x="19" y="21"/>
                    </a:moveTo>
                    <a:lnTo>
                      <a:pt x="53" y="40"/>
                    </a:lnTo>
                    <a:lnTo>
                      <a:pt x="55" y="32"/>
                    </a:lnTo>
                    <a:lnTo>
                      <a:pt x="55" y="25"/>
                    </a:lnTo>
                    <a:lnTo>
                      <a:pt x="53" y="19"/>
                    </a:lnTo>
                    <a:lnTo>
                      <a:pt x="46" y="13"/>
                    </a:lnTo>
                    <a:lnTo>
                      <a:pt x="40" y="11"/>
                    </a:lnTo>
                    <a:lnTo>
                      <a:pt x="32" y="11"/>
                    </a:lnTo>
                    <a:lnTo>
                      <a:pt x="25" y="15"/>
                    </a:lnTo>
                    <a:lnTo>
                      <a:pt x="19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9" name="Freeform 311">
                <a:extLst>
                  <a:ext uri="{FF2B5EF4-FFF2-40B4-BE49-F238E27FC236}">
                    <a16:creationId xmlns:a16="http://schemas.microsoft.com/office/drawing/2014/main" id="{7C2DF141-0FBD-41A0-8B45-AE823EDA8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060" y="3829100"/>
                <a:ext cx="80963" cy="136525"/>
              </a:xfrm>
              <a:custGeom>
                <a:avLst/>
                <a:gdLst/>
                <a:ahLst/>
                <a:cxnLst>
                  <a:cxn ang="0">
                    <a:pos x="21" y="75"/>
                  </a:cxn>
                  <a:cxn ang="0">
                    <a:pos x="17" y="86"/>
                  </a:cxn>
                  <a:cxn ang="0">
                    <a:pos x="13" y="84"/>
                  </a:cxn>
                  <a:cxn ang="0">
                    <a:pos x="9" y="82"/>
                  </a:cxn>
                  <a:cxn ang="0">
                    <a:pos x="4" y="79"/>
                  </a:cxn>
                  <a:cxn ang="0">
                    <a:pos x="2" y="75"/>
                  </a:cxn>
                  <a:cxn ang="0">
                    <a:pos x="0" y="73"/>
                  </a:cxn>
                  <a:cxn ang="0">
                    <a:pos x="0" y="69"/>
                  </a:cxn>
                  <a:cxn ang="0">
                    <a:pos x="0" y="65"/>
                  </a:cxn>
                  <a:cxn ang="0">
                    <a:pos x="4" y="56"/>
                  </a:cxn>
                  <a:cxn ang="0">
                    <a:pos x="25" y="23"/>
                  </a:cxn>
                  <a:cxn ang="0">
                    <a:pos x="17" y="19"/>
                  </a:cxn>
                  <a:cxn ang="0">
                    <a:pos x="21" y="10"/>
                  </a:cxn>
                  <a:cxn ang="0">
                    <a:pos x="30" y="15"/>
                  </a:cxn>
                  <a:cxn ang="0">
                    <a:pos x="38" y="0"/>
                  </a:cxn>
                  <a:cxn ang="0">
                    <a:pos x="51" y="0"/>
                  </a:cxn>
                  <a:cxn ang="0">
                    <a:pos x="38" y="21"/>
                  </a:cxn>
                  <a:cxn ang="0">
                    <a:pos x="49" y="25"/>
                  </a:cxn>
                  <a:cxn ang="0">
                    <a:pos x="44" y="33"/>
                  </a:cxn>
                  <a:cxn ang="0">
                    <a:pos x="34" y="27"/>
                  </a:cxn>
                  <a:cxn ang="0">
                    <a:pos x="15" y="63"/>
                  </a:cxn>
                  <a:cxn ang="0">
                    <a:pos x="13" y="67"/>
                  </a:cxn>
                  <a:cxn ang="0">
                    <a:pos x="13" y="69"/>
                  </a:cxn>
                  <a:cxn ang="0">
                    <a:pos x="13" y="69"/>
                  </a:cxn>
                  <a:cxn ang="0">
                    <a:pos x="13" y="71"/>
                  </a:cxn>
                  <a:cxn ang="0">
                    <a:pos x="15" y="73"/>
                  </a:cxn>
                  <a:cxn ang="0">
                    <a:pos x="17" y="73"/>
                  </a:cxn>
                  <a:cxn ang="0">
                    <a:pos x="19" y="75"/>
                  </a:cxn>
                  <a:cxn ang="0">
                    <a:pos x="21" y="75"/>
                  </a:cxn>
                </a:cxnLst>
                <a:rect l="0" t="0" r="r" b="b"/>
                <a:pathLst>
                  <a:path w="51" h="86">
                    <a:moveTo>
                      <a:pt x="21" y="75"/>
                    </a:moveTo>
                    <a:lnTo>
                      <a:pt x="17" y="86"/>
                    </a:lnTo>
                    <a:lnTo>
                      <a:pt x="13" y="84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2" y="75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0" y="65"/>
                    </a:lnTo>
                    <a:lnTo>
                      <a:pt x="4" y="56"/>
                    </a:lnTo>
                    <a:lnTo>
                      <a:pt x="25" y="23"/>
                    </a:lnTo>
                    <a:lnTo>
                      <a:pt x="17" y="19"/>
                    </a:lnTo>
                    <a:lnTo>
                      <a:pt x="21" y="10"/>
                    </a:lnTo>
                    <a:lnTo>
                      <a:pt x="30" y="15"/>
                    </a:lnTo>
                    <a:lnTo>
                      <a:pt x="38" y="0"/>
                    </a:lnTo>
                    <a:lnTo>
                      <a:pt x="51" y="0"/>
                    </a:lnTo>
                    <a:lnTo>
                      <a:pt x="38" y="21"/>
                    </a:lnTo>
                    <a:lnTo>
                      <a:pt x="49" y="25"/>
                    </a:lnTo>
                    <a:lnTo>
                      <a:pt x="44" y="33"/>
                    </a:lnTo>
                    <a:lnTo>
                      <a:pt x="34" y="27"/>
                    </a:lnTo>
                    <a:lnTo>
                      <a:pt x="15" y="63"/>
                    </a:lnTo>
                    <a:lnTo>
                      <a:pt x="13" y="67"/>
                    </a:lnTo>
                    <a:lnTo>
                      <a:pt x="13" y="69"/>
                    </a:lnTo>
                    <a:lnTo>
                      <a:pt x="13" y="69"/>
                    </a:lnTo>
                    <a:lnTo>
                      <a:pt x="13" y="71"/>
                    </a:lnTo>
                    <a:lnTo>
                      <a:pt x="15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0" name="Freeform 312">
                <a:extLst>
                  <a:ext uri="{FF2B5EF4-FFF2-40B4-BE49-F238E27FC236}">
                    <a16:creationId xmlns:a16="http://schemas.microsoft.com/office/drawing/2014/main" id="{EE1E361D-A59E-41DE-BFD9-95D797AB0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4860" y="3859262"/>
                <a:ext cx="79375" cy="136525"/>
              </a:xfrm>
              <a:custGeom>
                <a:avLst/>
                <a:gdLst/>
                <a:ahLst/>
                <a:cxnLst>
                  <a:cxn ang="0">
                    <a:pos x="21" y="75"/>
                  </a:cxn>
                  <a:cxn ang="0">
                    <a:pos x="17" y="86"/>
                  </a:cxn>
                  <a:cxn ang="0">
                    <a:pos x="12" y="83"/>
                  </a:cxn>
                  <a:cxn ang="0">
                    <a:pos x="8" y="81"/>
                  </a:cxn>
                  <a:cxn ang="0">
                    <a:pos x="4" y="77"/>
                  </a:cxn>
                  <a:cxn ang="0">
                    <a:pos x="2" y="75"/>
                  </a:cxn>
                  <a:cxn ang="0">
                    <a:pos x="0" y="71"/>
                  </a:cxn>
                  <a:cxn ang="0">
                    <a:pos x="0" y="69"/>
                  </a:cxn>
                  <a:cxn ang="0">
                    <a:pos x="2" y="63"/>
                  </a:cxn>
                  <a:cxn ang="0">
                    <a:pos x="6" y="56"/>
                  </a:cxn>
                  <a:cxn ang="0">
                    <a:pos x="25" y="21"/>
                  </a:cxn>
                  <a:cxn ang="0">
                    <a:pos x="17" y="17"/>
                  </a:cxn>
                  <a:cxn ang="0">
                    <a:pos x="21" y="10"/>
                  </a:cxn>
                  <a:cxn ang="0">
                    <a:pos x="29" y="14"/>
                  </a:cxn>
                  <a:cxn ang="0">
                    <a:pos x="38" y="0"/>
                  </a:cxn>
                  <a:cxn ang="0">
                    <a:pos x="50" y="0"/>
                  </a:cxn>
                  <a:cxn ang="0">
                    <a:pos x="40" y="19"/>
                  </a:cxn>
                  <a:cxn ang="0">
                    <a:pos x="50" y="25"/>
                  </a:cxn>
                  <a:cxn ang="0">
                    <a:pos x="44" y="33"/>
                  </a:cxn>
                  <a:cxn ang="0">
                    <a:pos x="35" y="27"/>
                  </a:cxn>
                  <a:cxn ang="0">
                    <a:pos x="14" y="63"/>
                  </a:cxn>
                  <a:cxn ang="0">
                    <a:pos x="12" y="65"/>
                  </a:cxn>
                  <a:cxn ang="0">
                    <a:pos x="12" y="67"/>
                  </a:cxn>
                  <a:cxn ang="0">
                    <a:pos x="12" y="69"/>
                  </a:cxn>
                  <a:cxn ang="0">
                    <a:pos x="12" y="71"/>
                  </a:cxn>
                  <a:cxn ang="0">
                    <a:pos x="14" y="71"/>
                  </a:cxn>
                  <a:cxn ang="0">
                    <a:pos x="17" y="73"/>
                  </a:cxn>
                  <a:cxn ang="0">
                    <a:pos x="19" y="73"/>
                  </a:cxn>
                  <a:cxn ang="0">
                    <a:pos x="21" y="75"/>
                  </a:cxn>
                </a:cxnLst>
                <a:rect l="0" t="0" r="r" b="b"/>
                <a:pathLst>
                  <a:path w="50" h="86">
                    <a:moveTo>
                      <a:pt x="21" y="75"/>
                    </a:moveTo>
                    <a:lnTo>
                      <a:pt x="17" y="86"/>
                    </a:lnTo>
                    <a:lnTo>
                      <a:pt x="12" y="83"/>
                    </a:lnTo>
                    <a:lnTo>
                      <a:pt x="8" y="81"/>
                    </a:lnTo>
                    <a:lnTo>
                      <a:pt x="4" y="77"/>
                    </a:lnTo>
                    <a:lnTo>
                      <a:pt x="2" y="75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6" y="56"/>
                    </a:lnTo>
                    <a:lnTo>
                      <a:pt x="25" y="21"/>
                    </a:lnTo>
                    <a:lnTo>
                      <a:pt x="17" y="17"/>
                    </a:lnTo>
                    <a:lnTo>
                      <a:pt x="21" y="10"/>
                    </a:lnTo>
                    <a:lnTo>
                      <a:pt x="29" y="1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40" y="19"/>
                    </a:lnTo>
                    <a:lnTo>
                      <a:pt x="50" y="25"/>
                    </a:lnTo>
                    <a:lnTo>
                      <a:pt x="44" y="33"/>
                    </a:lnTo>
                    <a:lnTo>
                      <a:pt x="35" y="27"/>
                    </a:lnTo>
                    <a:lnTo>
                      <a:pt x="14" y="63"/>
                    </a:lnTo>
                    <a:lnTo>
                      <a:pt x="12" y="65"/>
                    </a:lnTo>
                    <a:lnTo>
                      <a:pt x="12" y="67"/>
                    </a:lnTo>
                    <a:lnTo>
                      <a:pt x="12" y="69"/>
                    </a:lnTo>
                    <a:lnTo>
                      <a:pt x="12" y="71"/>
                    </a:lnTo>
                    <a:lnTo>
                      <a:pt x="14" y="71"/>
                    </a:lnTo>
                    <a:lnTo>
                      <a:pt x="17" y="73"/>
                    </a:lnTo>
                    <a:lnTo>
                      <a:pt x="19" y="73"/>
                    </a:lnTo>
                    <a:lnTo>
                      <a:pt x="21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1" name="Freeform 313">
                <a:extLst>
                  <a:ext uri="{FF2B5EF4-FFF2-40B4-BE49-F238E27FC236}">
                    <a16:creationId xmlns:a16="http://schemas.microsoft.com/office/drawing/2014/main" id="{7DD7653E-526B-45BF-ABE7-76CE4CEF7D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07247" y="3922762"/>
                <a:ext cx="107950" cy="109538"/>
              </a:xfrm>
              <a:custGeom>
                <a:avLst/>
                <a:gdLst/>
                <a:ahLst/>
                <a:cxnLst>
                  <a:cxn ang="0">
                    <a:pos x="7" y="18"/>
                  </a:cxn>
                  <a:cxn ang="0">
                    <a:pos x="11" y="10"/>
                  </a:cxn>
                  <a:cxn ang="0">
                    <a:pos x="15" y="6"/>
                  </a:cxn>
                  <a:cxn ang="0">
                    <a:pos x="21" y="2"/>
                  </a:cxn>
                  <a:cxn ang="0">
                    <a:pos x="30" y="0"/>
                  </a:cxn>
                  <a:cxn ang="0">
                    <a:pos x="40" y="0"/>
                  </a:cxn>
                  <a:cxn ang="0">
                    <a:pos x="51" y="4"/>
                  </a:cxn>
                  <a:cxn ang="0">
                    <a:pos x="57" y="8"/>
                  </a:cxn>
                  <a:cxn ang="0">
                    <a:pos x="61" y="12"/>
                  </a:cxn>
                  <a:cxn ang="0">
                    <a:pos x="66" y="16"/>
                  </a:cxn>
                  <a:cxn ang="0">
                    <a:pos x="68" y="23"/>
                  </a:cxn>
                  <a:cxn ang="0">
                    <a:pos x="68" y="29"/>
                  </a:cxn>
                  <a:cxn ang="0">
                    <a:pos x="68" y="35"/>
                  </a:cxn>
                  <a:cxn ang="0">
                    <a:pos x="66" y="41"/>
                  </a:cxn>
                  <a:cxn ang="0">
                    <a:pos x="61" y="50"/>
                  </a:cxn>
                  <a:cxn ang="0">
                    <a:pos x="55" y="58"/>
                  </a:cxn>
                  <a:cxn ang="0">
                    <a:pos x="49" y="64"/>
                  </a:cxn>
                  <a:cxn ang="0">
                    <a:pos x="40" y="69"/>
                  </a:cxn>
                  <a:cxn ang="0">
                    <a:pos x="32" y="69"/>
                  </a:cxn>
                  <a:cxn ang="0">
                    <a:pos x="23" y="69"/>
                  </a:cxn>
                  <a:cxn ang="0">
                    <a:pos x="17" y="64"/>
                  </a:cxn>
                  <a:cxn ang="0">
                    <a:pos x="11" y="60"/>
                  </a:cxn>
                  <a:cxn ang="0">
                    <a:pos x="7" y="56"/>
                  </a:cxn>
                  <a:cxn ang="0">
                    <a:pos x="2" y="52"/>
                  </a:cxn>
                  <a:cxn ang="0">
                    <a:pos x="0" y="46"/>
                  </a:cxn>
                  <a:cxn ang="0">
                    <a:pos x="0" y="39"/>
                  </a:cxn>
                  <a:cxn ang="0">
                    <a:pos x="0" y="33"/>
                  </a:cxn>
                  <a:cxn ang="0">
                    <a:pos x="2" y="25"/>
                  </a:cxn>
                  <a:cxn ang="0">
                    <a:pos x="7" y="18"/>
                  </a:cxn>
                  <a:cxn ang="0">
                    <a:pos x="17" y="25"/>
                  </a:cxn>
                  <a:cxn ang="0">
                    <a:pos x="11" y="35"/>
                  </a:cxn>
                  <a:cxn ang="0">
                    <a:pos x="11" y="43"/>
                  </a:cxn>
                  <a:cxn ang="0">
                    <a:pos x="15" y="52"/>
                  </a:cxn>
                  <a:cxn ang="0">
                    <a:pos x="21" y="56"/>
                  </a:cxn>
                  <a:cxn ang="0">
                    <a:pos x="28" y="58"/>
                  </a:cxn>
                  <a:cxn ang="0">
                    <a:pos x="36" y="58"/>
                  </a:cxn>
                  <a:cxn ang="0">
                    <a:pos x="45" y="54"/>
                  </a:cxn>
                  <a:cxn ang="0">
                    <a:pos x="51" y="43"/>
                  </a:cxn>
                  <a:cxn ang="0">
                    <a:pos x="55" y="33"/>
                  </a:cxn>
                  <a:cxn ang="0">
                    <a:pos x="55" y="25"/>
                  </a:cxn>
                  <a:cxn ang="0">
                    <a:pos x="53" y="16"/>
                  </a:cxn>
                  <a:cxn ang="0">
                    <a:pos x="47" y="12"/>
                  </a:cxn>
                  <a:cxn ang="0">
                    <a:pos x="38" y="8"/>
                  </a:cxn>
                  <a:cxn ang="0">
                    <a:pos x="30" y="10"/>
                  </a:cxn>
                  <a:cxn ang="0">
                    <a:pos x="23" y="14"/>
                  </a:cxn>
                  <a:cxn ang="0">
                    <a:pos x="17" y="25"/>
                  </a:cxn>
                </a:cxnLst>
                <a:rect l="0" t="0" r="r" b="b"/>
                <a:pathLst>
                  <a:path w="68" h="69">
                    <a:moveTo>
                      <a:pt x="7" y="18"/>
                    </a:moveTo>
                    <a:lnTo>
                      <a:pt x="11" y="10"/>
                    </a:lnTo>
                    <a:lnTo>
                      <a:pt x="15" y="6"/>
                    </a:lnTo>
                    <a:lnTo>
                      <a:pt x="21" y="2"/>
                    </a:lnTo>
                    <a:lnTo>
                      <a:pt x="30" y="0"/>
                    </a:lnTo>
                    <a:lnTo>
                      <a:pt x="40" y="0"/>
                    </a:lnTo>
                    <a:lnTo>
                      <a:pt x="51" y="4"/>
                    </a:lnTo>
                    <a:lnTo>
                      <a:pt x="57" y="8"/>
                    </a:lnTo>
                    <a:lnTo>
                      <a:pt x="61" y="12"/>
                    </a:lnTo>
                    <a:lnTo>
                      <a:pt x="66" y="16"/>
                    </a:lnTo>
                    <a:lnTo>
                      <a:pt x="68" y="23"/>
                    </a:lnTo>
                    <a:lnTo>
                      <a:pt x="68" y="29"/>
                    </a:lnTo>
                    <a:lnTo>
                      <a:pt x="68" y="35"/>
                    </a:lnTo>
                    <a:lnTo>
                      <a:pt x="66" y="41"/>
                    </a:lnTo>
                    <a:lnTo>
                      <a:pt x="61" y="50"/>
                    </a:lnTo>
                    <a:lnTo>
                      <a:pt x="55" y="58"/>
                    </a:lnTo>
                    <a:lnTo>
                      <a:pt x="49" y="64"/>
                    </a:lnTo>
                    <a:lnTo>
                      <a:pt x="40" y="69"/>
                    </a:lnTo>
                    <a:lnTo>
                      <a:pt x="32" y="69"/>
                    </a:lnTo>
                    <a:lnTo>
                      <a:pt x="23" y="69"/>
                    </a:lnTo>
                    <a:lnTo>
                      <a:pt x="17" y="64"/>
                    </a:lnTo>
                    <a:lnTo>
                      <a:pt x="11" y="60"/>
                    </a:lnTo>
                    <a:lnTo>
                      <a:pt x="7" y="56"/>
                    </a:lnTo>
                    <a:lnTo>
                      <a:pt x="2" y="52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7" y="18"/>
                    </a:lnTo>
                    <a:close/>
                    <a:moveTo>
                      <a:pt x="17" y="25"/>
                    </a:moveTo>
                    <a:lnTo>
                      <a:pt x="11" y="35"/>
                    </a:lnTo>
                    <a:lnTo>
                      <a:pt x="11" y="43"/>
                    </a:lnTo>
                    <a:lnTo>
                      <a:pt x="15" y="52"/>
                    </a:lnTo>
                    <a:lnTo>
                      <a:pt x="21" y="56"/>
                    </a:lnTo>
                    <a:lnTo>
                      <a:pt x="28" y="58"/>
                    </a:lnTo>
                    <a:lnTo>
                      <a:pt x="36" y="58"/>
                    </a:lnTo>
                    <a:lnTo>
                      <a:pt x="45" y="54"/>
                    </a:lnTo>
                    <a:lnTo>
                      <a:pt x="51" y="43"/>
                    </a:lnTo>
                    <a:lnTo>
                      <a:pt x="55" y="33"/>
                    </a:lnTo>
                    <a:lnTo>
                      <a:pt x="55" y="25"/>
                    </a:lnTo>
                    <a:lnTo>
                      <a:pt x="53" y="16"/>
                    </a:lnTo>
                    <a:lnTo>
                      <a:pt x="47" y="12"/>
                    </a:lnTo>
                    <a:lnTo>
                      <a:pt x="38" y="8"/>
                    </a:lnTo>
                    <a:lnTo>
                      <a:pt x="30" y="10"/>
                    </a:lnTo>
                    <a:lnTo>
                      <a:pt x="23" y="14"/>
                    </a:lnTo>
                    <a:lnTo>
                      <a:pt x="1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16" name="Gruppo 171">
              <a:extLst>
                <a:ext uri="{FF2B5EF4-FFF2-40B4-BE49-F238E27FC236}">
                  <a16:creationId xmlns:a16="http://schemas.microsoft.com/office/drawing/2014/main" id="{CA947475-932F-4AFD-A255-50F7008DF0C6}"/>
                </a:ext>
              </a:extLst>
            </p:cNvPr>
            <p:cNvGrpSpPr/>
            <p:nvPr/>
          </p:nvGrpSpPr>
          <p:grpSpPr>
            <a:xfrm>
              <a:off x="323527" y="620688"/>
              <a:ext cx="2560984" cy="1368152"/>
              <a:chOff x="5611414" y="2924944"/>
              <a:chExt cx="3201987" cy="1584176"/>
            </a:xfrm>
          </p:grpSpPr>
          <p:sp>
            <p:nvSpPr>
              <p:cNvPr id="17" name="Rectangle 213">
                <a:extLst>
                  <a:ext uri="{FF2B5EF4-FFF2-40B4-BE49-F238E27FC236}">
                    <a16:creationId xmlns:a16="http://schemas.microsoft.com/office/drawing/2014/main" id="{C7803E97-D701-4548-9214-DC1AE7CEC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1414" y="2924944"/>
                <a:ext cx="3201987" cy="1584176"/>
              </a:xfrm>
              <a:prstGeom prst="rect">
                <a:avLst/>
              </a:prstGeom>
              <a:solidFill>
                <a:srgbClr val="FCFCF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" name="Freeform 215">
                <a:extLst>
                  <a:ext uri="{FF2B5EF4-FFF2-40B4-BE49-F238E27FC236}">
                    <a16:creationId xmlns:a16="http://schemas.microsoft.com/office/drawing/2014/main" id="{45E29413-2CE4-436D-8889-266103B84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8624" y="3078361"/>
                <a:ext cx="125413" cy="142875"/>
              </a:xfrm>
              <a:custGeom>
                <a:avLst/>
                <a:gdLst/>
                <a:ahLst/>
                <a:cxnLst>
                  <a:cxn ang="0">
                    <a:pos x="67" y="58"/>
                  </a:cxn>
                  <a:cxn ang="0">
                    <a:pos x="79" y="60"/>
                  </a:cxn>
                  <a:cxn ang="0">
                    <a:pos x="75" y="69"/>
                  </a:cxn>
                  <a:cxn ang="0">
                    <a:pos x="73" y="73"/>
                  </a:cxn>
                  <a:cxn ang="0">
                    <a:pos x="69" y="79"/>
                  </a:cxn>
                  <a:cxn ang="0">
                    <a:pos x="65" y="83"/>
                  </a:cxn>
                  <a:cxn ang="0">
                    <a:pos x="61" y="86"/>
                  </a:cxn>
                  <a:cxn ang="0">
                    <a:pos x="54" y="88"/>
                  </a:cxn>
                  <a:cxn ang="0">
                    <a:pos x="48" y="90"/>
                  </a:cxn>
                  <a:cxn ang="0">
                    <a:pos x="42" y="90"/>
                  </a:cxn>
                  <a:cxn ang="0">
                    <a:pos x="29" y="90"/>
                  </a:cxn>
                  <a:cxn ang="0">
                    <a:pos x="19" y="86"/>
                  </a:cxn>
                  <a:cxn ang="0">
                    <a:pos x="10" y="77"/>
                  </a:cxn>
                  <a:cxn ang="0">
                    <a:pos x="4" y="69"/>
                  </a:cxn>
                  <a:cxn ang="0">
                    <a:pos x="2" y="56"/>
                  </a:cxn>
                  <a:cxn ang="0">
                    <a:pos x="0" y="44"/>
                  </a:cxn>
                  <a:cxn ang="0">
                    <a:pos x="2" y="31"/>
                  </a:cxn>
                  <a:cxn ang="0">
                    <a:pos x="6" y="21"/>
                  </a:cxn>
                  <a:cxn ang="0">
                    <a:pos x="12" y="12"/>
                  </a:cxn>
                  <a:cxn ang="0">
                    <a:pos x="21" y="6"/>
                  </a:cxn>
                  <a:cxn ang="0">
                    <a:pos x="31" y="2"/>
                  </a:cxn>
                  <a:cxn ang="0">
                    <a:pos x="42" y="0"/>
                  </a:cxn>
                  <a:cxn ang="0">
                    <a:pos x="54" y="2"/>
                  </a:cxn>
                  <a:cxn ang="0">
                    <a:pos x="65" y="6"/>
                  </a:cxn>
                  <a:cxn ang="0">
                    <a:pos x="71" y="14"/>
                  </a:cxn>
                  <a:cxn ang="0">
                    <a:pos x="77" y="25"/>
                  </a:cxn>
                  <a:cxn ang="0">
                    <a:pos x="65" y="29"/>
                  </a:cxn>
                  <a:cxn ang="0">
                    <a:pos x="61" y="21"/>
                  </a:cxn>
                  <a:cxn ang="0">
                    <a:pos x="56" y="14"/>
                  </a:cxn>
                  <a:cxn ang="0">
                    <a:pos x="50" y="10"/>
                  </a:cxn>
                  <a:cxn ang="0">
                    <a:pos x="42" y="10"/>
                  </a:cxn>
                  <a:cxn ang="0">
                    <a:pos x="31" y="10"/>
                  </a:cxn>
                  <a:cxn ang="0">
                    <a:pos x="25" y="14"/>
                  </a:cxn>
                  <a:cxn ang="0">
                    <a:pos x="19" y="21"/>
                  </a:cxn>
                  <a:cxn ang="0">
                    <a:pos x="14" y="27"/>
                  </a:cxn>
                  <a:cxn ang="0">
                    <a:pos x="12" y="35"/>
                  </a:cxn>
                  <a:cxn ang="0">
                    <a:pos x="12" y="44"/>
                  </a:cxn>
                  <a:cxn ang="0">
                    <a:pos x="12" y="54"/>
                  </a:cxn>
                  <a:cxn ang="0">
                    <a:pos x="14" y="65"/>
                  </a:cxn>
                  <a:cxn ang="0">
                    <a:pos x="19" y="71"/>
                  </a:cxn>
                  <a:cxn ang="0">
                    <a:pos x="25" y="77"/>
                  </a:cxn>
                  <a:cxn ang="0">
                    <a:pos x="33" y="79"/>
                  </a:cxn>
                  <a:cxn ang="0">
                    <a:pos x="42" y="81"/>
                  </a:cxn>
                  <a:cxn ang="0">
                    <a:pos x="50" y="79"/>
                  </a:cxn>
                  <a:cxn ang="0">
                    <a:pos x="58" y="75"/>
                  </a:cxn>
                  <a:cxn ang="0">
                    <a:pos x="63" y="69"/>
                  </a:cxn>
                  <a:cxn ang="0">
                    <a:pos x="67" y="58"/>
                  </a:cxn>
                </a:cxnLst>
                <a:rect l="0" t="0" r="r" b="b"/>
                <a:pathLst>
                  <a:path w="79" h="90">
                    <a:moveTo>
                      <a:pt x="67" y="58"/>
                    </a:moveTo>
                    <a:lnTo>
                      <a:pt x="79" y="60"/>
                    </a:lnTo>
                    <a:lnTo>
                      <a:pt x="75" y="69"/>
                    </a:lnTo>
                    <a:lnTo>
                      <a:pt x="73" y="73"/>
                    </a:lnTo>
                    <a:lnTo>
                      <a:pt x="69" y="79"/>
                    </a:lnTo>
                    <a:lnTo>
                      <a:pt x="65" y="83"/>
                    </a:lnTo>
                    <a:lnTo>
                      <a:pt x="61" y="86"/>
                    </a:lnTo>
                    <a:lnTo>
                      <a:pt x="54" y="88"/>
                    </a:lnTo>
                    <a:lnTo>
                      <a:pt x="48" y="90"/>
                    </a:lnTo>
                    <a:lnTo>
                      <a:pt x="42" y="90"/>
                    </a:lnTo>
                    <a:lnTo>
                      <a:pt x="29" y="90"/>
                    </a:lnTo>
                    <a:lnTo>
                      <a:pt x="19" y="86"/>
                    </a:lnTo>
                    <a:lnTo>
                      <a:pt x="10" y="77"/>
                    </a:lnTo>
                    <a:lnTo>
                      <a:pt x="4" y="69"/>
                    </a:lnTo>
                    <a:lnTo>
                      <a:pt x="2" y="56"/>
                    </a:lnTo>
                    <a:lnTo>
                      <a:pt x="0" y="44"/>
                    </a:lnTo>
                    <a:lnTo>
                      <a:pt x="2" y="31"/>
                    </a:lnTo>
                    <a:lnTo>
                      <a:pt x="6" y="21"/>
                    </a:lnTo>
                    <a:lnTo>
                      <a:pt x="12" y="12"/>
                    </a:lnTo>
                    <a:lnTo>
                      <a:pt x="21" y="6"/>
                    </a:lnTo>
                    <a:lnTo>
                      <a:pt x="31" y="2"/>
                    </a:lnTo>
                    <a:lnTo>
                      <a:pt x="42" y="0"/>
                    </a:lnTo>
                    <a:lnTo>
                      <a:pt x="54" y="2"/>
                    </a:lnTo>
                    <a:lnTo>
                      <a:pt x="65" y="6"/>
                    </a:lnTo>
                    <a:lnTo>
                      <a:pt x="71" y="14"/>
                    </a:lnTo>
                    <a:lnTo>
                      <a:pt x="77" y="25"/>
                    </a:lnTo>
                    <a:lnTo>
                      <a:pt x="65" y="29"/>
                    </a:lnTo>
                    <a:lnTo>
                      <a:pt x="61" y="21"/>
                    </a:lnTo>
                    <a:lnTo>
                      <a:pt x="56" y="14"/>
                    </a:lnTo>
                    <a:lnTo>
                      <a:pt x="50" y="10"/>
                    </a:lnTo>
                    <a:lnTo>
                      <a:pt x="42" y="10"/>
                    </a:lnTo>
                    <a:lnTo>
                      <a:pt x="31" y="10"/>
                    </a:lnTo>
                    <a:lnTo>
                      <a:pt x="25" y="14"/>
                    </a:lnTo>
                    <a:lnTo>
                      <a:pt x="19" y="21"/>
                    </a:lnTo>
                    <a:lnTo>
                      <a:pt x="14" y="27"/>
                    </a:lnTo>
                    <a:lnTo>
                      <a:pt x="12" y="35"/>
                    </a:lnTo>
                    <a:lnTo>
                      <a:pt x="12" y="44"/>
                    </a:lnTo>
                    <a:lnTo>
                      <a:pt x="12" y="54"/>
                    </a:lnTo>
                    <a:lnTo>
                      <a:pt x="14" y="65"/>
                    </a:lnTo>
                    <a:lnTo>
                      <a:pt x="19" y="71"/>
                    </a:lnTo>
                    <a:lnTo>
                      <a:pt x="25" y="77"/>
                    </a:lnTo>
                    <a:lnTo>
                      <a:pt x="33" y="79"/>
                    </a:lnTo>
                    <a:lnTo>
                      <a:pt x="42" y="81"/>
                    </a:lnTo>
                    <a:lnTo>
                      <a:pt x="50" y="79"/>
                    </a:lnTo>
                    <a:lnTo>
                      <a:pt x="58" y="75"/>
                    </a:lnTo>
                    <a:lnTo>
                      <a:pt x="63" y="69"/>
                    </a:lnTo>
                    <a:lnTo>
                      <a:pt x="67" y="5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" name="Freeform 216">
                <a:extLst>
                  <a:ext uri="{FF2B5EF4-FFF2-40B4-BE49-F238E27FC236}">
                    <a16:creationId xmlns:a16="http://schemas.microsoft.com/office/drawing/2014/main" id="{A670D13E-D305-44D4-B107-34CA4E032D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8324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7" y="65"/>
                  </a:cxn>
                  <a:cxn ang="0">
                    <a:pos x="12" y="65"/>
                  </a:cxn>
                  <a:cxn ang="0">
                    <a:pos x="2" y="54"/>
                  </a:cxn>
                  <a:cxn ang="0">
                    <a:pos x="0" y="42"/>
                  </a:cxn>
                  <a:cxn ang="0">
                    <a:pos x="4" y="35"/>
                  </a:cxn>
                  <a:cxn ang="0">
                    <a:pos x="10" y="31"/>
                  </a:cxn>
                  <a:cxn ang="0">
                    <a:pos x="19" y="29"/>
                  </a:cxn>
                  <a:cxn ang="0">
                    <a:pos x="38" y="25"/>
                  </a:cxn>
                  <a:cxn ang="0">
                    <a:pos x="44" y="23"/>
                  </a:cxn>
                  <a:cxn ang="0">
                    <a:pos x="44" y="15"/>
                  </a:cxn>
                  <a:cxn ang="0">
                    <a:pos x="36" y="8"/>
                  </a:cxn>
                  <a:cxn ang="0">
                    <a:pos x="23" y="8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6" y="8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4" y="12"/>
                  </a:cxn>
                  <a:cxn ang="0">
                    <a:pos x="57" y="23"/>
                  </a:cxn>
                  <a:cxn ang="0">
                    <a:pos x="57" y="50"/>
                  </a:cxn>
                  <a:cxn ang="0">
                    <a:pos x="57" y="61"/>
                  </a:cxn>
                  <a:cxn ang="0">
                    <a:pos x="48" y="65"/>
                  </a:cxn>
                  <a:cxn ang="0">
                    <a:pos x="46" y="56"/>
                  </a:cxn>
                  <a:cxn ang="0">
                    <a:pos x="38" y="33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2" y="44"/>
                  </a:cxn>
                  <a:cxn ang="0">
                    <a:pos x="12" y="50"/>
                  </a:cxn>
                  <a:cxn ang="0">
                    <a:pos x="19" y="56"/>
                  </a:cxn>
                  <a:cxn ang="0">
                    <a:pos x="31" y="56"/>
                  </a:cxn>
                  <a:cxn ang="0">
                    <a:pos x="40" y="50"/>
                  </a:cxn>
                  <a:cxn ang="0">
                    <a:pos x="44" y="42"/>
                  </a:cxn>
                  <a:cxn ang="0">
                    <a:pos x="44" y="31"/>
                  </a:cxn>
                </a:cxnLst>
                <a:rect l="0" t="0" r="r" b="b"/>
                <a:pathLst>
                  <a:path w="59" h="65">
                    <a:moveTo>
                      <a:pt x="46" y="56"/>
                    </a:moveTo>
                    <a:lnTo>
                      <a:pt x="40" y="61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2" y="65"/>
                    </a:lnTo>
                    <a:lnTo>
                      <a:pt x="6" y="61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4" y="35"/>
                    </a:lnTo>
                    <a:lnTo>
                      <a:pt x="8" y="33"/>
                    </a:lnTo>
                    <a:lnTo>
                      <a:pt x="10" y="31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5" y="27"/>
                    </a:lnTo>
                    <a:lnTo>
                      <a:pt x="38" y="25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5"/>
                    </a:lnTo>
                    <a:lnTo>
                      <a:pt x="42" y="12"/>
                    </a:lnTo>
                    <a:lnTo>
                      <a:pt x="36" y="8"/>
                    </a:lnTo>
                    <a:lnTo>
                      <a:pt x="29" y="8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5"/>
                    </a:lnTo>
                    <a:lnTo>
                      <a:pt x="12" y="21"/>
                    </a:lnTo>
                    <a:lnTo>
                      <a:pt x="2" y="19"/>
                    </a:lnTo>
                    <a:lnTo>
                      <a:pt x="4" y="12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2" y="6"/>
                    </a:lnTo>
                    <a:lnTo>
                      <a:pt x="54" y="8"/>
                    </a:lnTo>
                    <a:lnTo>
                      <a:pt x="54" y="12"/>
                    </a:lnTo>
                    <a:lnTo>
                      <a:pt x="57" y="17"/>
                    </a:lnTo>
                    <a:lnTo>
                      <a:pt x="57" y="23"/>
                    </a:lnTo>
                    <a:lnTo>
                      <a:pt x="57" y="38"/>
                    </a:lnTo>
                    <a:lnTo>
                      <a:pt x="57" y="50"/>
                    </a:lnTo>
                    <a:lnTo>
                      <a:pt x="57" y="56"/>
                    </a:lnTo>
                    <a:lnTo>
                      <a:pt x="57" y="61"/>
                    </a:lnTo>
                    <a:lnTo>
                      <a:pt x="59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6"/>
                    </a:lnTo>
                    <a:close/>
                    <a:moveTo>
                      <a:pt x="44" y="31"/>
                    </a:moveTo>
                    <a:lnTo>
                      <a:pt x="38" y="33"/>
                    </a:lnTo>
                    <a:lnTo>
                      <a:pt x="27" y="35"/>
                    </a:lnTo>
                    <a:lnTo>
                      <a:pt x="21" y="38"/>
                    </a:lnTo>
                    <a:lnTo>
                      <a:pt x="17" y="38"/>
                    </a:lnTo>
                    <a:lnTo>
                      <a:pt x="15" y="40"/>
                    </a:lnTo>
                    <a:lnTo>
                      <a:pt x="12" y="42"/>
                    </a:lnTo>
                    <a:lnTo>
                      <a:pt x="12" y="44"/>
                    </a:lnTo>
                    <a:lnTo>
                      <a:pt x="12" y="46"/>
                    </a:lnTo>
                    <a:lnTo>
                      <a:pt x="12" y="50"/>
                    </a:lnTo>
                    <a:lnTo>
                      <a:pt x="15" y="54"/>
                    </a:lnTo>
                    <a:lnTo>
                      <a:pt x="19" y="56"/>
                    </a:lnTo>
                    <a:lnTo>
                      <a:pt x="25" y="56"/>
                    </a:lnTo>
                    <a:lnTo>
                      <a:pt x="31" y="56"/>
                    </a:lnTo>
                    <a:lnTo>
                      <a:pt x="36" y="54"/>
                    </a:lnTo>
                    <a:lnTo>
                      <a:pt x="40" y="50"/>
                    </a:lnTo>
                    <a:lnTo>
                      <a:pt x="44" y="46"/>
                    </a:lnTo>
                    <a:lnTo>
                      <a:pt x="44" y="42"/>
                    </a:lnTo>
                    <a:lnTo>
                      <a:pt x="44" y="35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" name="Freeform 217">
                <a:extLst>
                  <a:ext uri="{FF2B5EF4-FFF2-40B4-BE49-F238E27FC236}">
                    <a16:creationId xmlns:a16="http://schemas.microsoft.com/office/drawing/2014/main" id="{4A34DA4E-5A04-48D7-987F-8735E5057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4212" y="3118049"/>
                <a:ext cx="138113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10"/>
                  </a:cxn>
                  <a:cxn ang="0">
                    <a:pos x="13" y="6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6"/>
                  </a:cxn>
                  <a:cxn ang="0">
                    <a:pos x="47" y="10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61" y="0"/>
                  </a:cxn>
                  <a:cxn ang="0">
                    <a:pos x="68" y="0"/>
                  </a:cxn>
                  <a:cxn ang="0">
                    <a:pos x="76" y="0"/>
                  </a:cxn>
                  <a:cxn ang="0">
                    <a:pos x="82" y="4"/>
                  </a:cxn>
                  <a:cxn ang="0">
                    <a:pos x="87" y="10"/>
                  </a:cxn>
                  <a:cxn ang="0">
                    <a:pos x="87" y="21"/>
                  </a:cxn>
                  <a:cxn ang="0">
                    <a:pos x="87" y="65"/>
                  </a:cxn>
                  <a:cxn ang="0">
                    <a:pos x="76" y="65"/>
                  </a:cxn>
                  <a:cxn ang="0">
                    <a:pos x="76" y="25"/>
                  </a:cxn>
                  <a:cxn ang="0">
                    <a:pos x="76" y="19"/>
                  </a:cxn>
                  <a:cxn ang="0">
                    <a:pos x="76" y="15"/>
                  </a:cxn>
                  <a:cxn ang="0">
                    <a:pos x="74" y="12"/>
                  </a:cxn>
                  <a:cxn ang="0">
                    <a:pos x="72" y="10"/>
                  </a:cxn>
                  <a:cxn ang="0">
                    <a:pos x="68" y="8"/>
                  </a:cxn>
                  <a:cxn ang="0">
                    <a:pos x="66" y="8"/>
                  </a:cxn>
                  <a:cxn ang="0">
                    <a:pos x="59" y="10"/>
                  </a:cxn>
                  <a:cxn ang="0">
                    <a:pos x="53" y="12"/>
                  </a:cxn>
                  <a:cxn ang="0">
                    <a:pos x="51" y="19"/>
                  </a:cxn>
                  <a:cxn ang="0">
                    <a:pos x="49" y="27"/>
                  </a:cxn>
                  <a:cxn ang="0">
                    <a:pos x="49" y="65"/>
                  </a:cxn>
                  <a:cxn ang="0">
                    <a:pos x="38" y="65"/>
                  </a:cxn>
                  <a:cxn ang="0">
                    <a:pos x="38" y="23"/>
                  </a:cxn>
                  <a:cxn ang="0">
                    <a:pos x="38" y="17"/>
                  </a:cxn>
                  <a:cxn ang="0">
                    <a:pos x="36" y="12"/>
                  </a:cxn>
                  <a:cxn ang="0">
                    <a:pos x="32" y="10"/>
                  </a:cxn>
                  <a:cxn ang="0">
                    <a:pos x="26" y="8"/>
                  </a:cxn>
                  <a:cxn ang="0">
                    <a:pos x="21" y="8"/>
                  </a:cxn>
                  <a:cxn ang="0">
                    <a:pos x="17" y="10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1" y="23"/>
                  </a:cxn>
                  <a:cxn ang="0">
                    <a:pos x="11" y="31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87" h="65">
                    <a:moveTo>
                      <a:pt x="0" y="6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6"/>
                    </a:lnTo>
                    <a:lnTo>
                      <a:pt x="47" y="10"/>
                    </a:lnTo>
                    <a:lnTo>
                      <a:pt x="51" y="6"/>
                    </a:lnTo>
                    <a:lnTo>
                      <a:pt x="55" y="2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76" y="0"/>
                    </a:lnTo>
                    <a:lnTo>
                      <a:pt x="82" y="4"/>
                    </a:lnTo>
                    <a:lnTo>
                      <a:pt x="87" y="10"/>
                    </a:lnTo>
                    <a:lnTo>
                      <a:pt x="87" y="21"/>
                    </a:lnTo>
                    <a:lnTo>
                      <a:pt x="87" y="65"/>
                    </a:lnTo>
                    <a:lnTo>
                      <a:pt x="76" y="65"/>
                    </a:lnTo>
                    <a:lnTo>
                      <a:pt x="76" y="25"/>
                    </a:lnTo>
                    <a:lnTo>
                      <a:pt x="76" y="19"/>
                    </a:lnTo>
                    <a:lnTo>
                      <a:pt x="76" y="15"/>
                    </a:lnTo>
                    <a:lnTo>
                      <a:pt x="74" y="12"/>
                    </a:lnTo>
                    <a:lnTo>
                      <a:pt x="72" y="10"/>
                    </a:lnTo>
                    <a:lnTo>
                      <a:pt x="68" y="8"/>
                    </a:lnTo>
                    <a:lnTo>
                      <a:pt x="66" y="8"/>
                    </a:lnTo>
                    <a:lnTo>
                      <a:pt x="59" y="10"/>
                    </a:lnTo>
                    <a:lnTo>
                      <a:pt x="53" y="12"/>
                    </a:lnTo>
                    <a:lnTo>
                      <a:pt x="51" y="19"/>
                    </a:lnTo>
                    <a:lnTo>
                      <a:pt x="49" y="27"/>
                    </a:lnTo>
                    <a:lnTo>
                      <a:pt x="49" y="65"/>
                    </a:lnTo>
                    <a:lnTo>
                      <a:pt x="38" y="65"/>
                    </a:lnTo>
                    <a:lnTo>
                      <a:pt x="38" y="23"/>
                    </a:lnTo>
                    <a:lnTo>
                      <a:pt x="38" y="17"/>
                    </a:lnTo>
                    <a:lnTo>
                      <a:pt x="36" y="12"/>
                    </a:lnTo>
                    <a:lnTo>
                      <a:pt x="32" y="10"/>
                    </a:lnTo>
                    <a:lnTo>
                      <a:pt x="26" y="8"/>
                    </a:lnTo>
                    <a:lnTo>
                      <a:pt x="21" y="8"/>
                    </a:lnTo>
                    <a:lnTo>
                      <a:pt x="17" y="10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1" y="23"/>
                    </a:lnTo>
                    <a:lnTo>
                      <a:pt x="11" y="31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" name="Freeform 218">
                <a:extLst>
                  <a:ext uri="{FF2B5EF4-FFF2-40B4-BE49-F238E27FC236}">
                    <a16:creationId xmlns:a16="http://schemas.microsoft.com/office/drawing/2014/main" id="{ACC589C3-90D1-4E71-AEB9-58678BEFD3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97724" y="3118049"/>
                <a:ext cx="90488" cy="13970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3" y="4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53" y="15"/>
                  </a:cxn>
                  <a:cxn ang="0">
                    <a:pos x="55" y="23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53" y="50"/>
                  </a:cxn>
                  <a:cxn ang="0">
                    <a:pos x="49" y="56"/>
                  </a:cxn>
                  <a:cxn ang="0">
                    <a:pos x="42" y="61"/>
                  </a:cxn>
                  <a:cxn ang="0">
                    <a:pos x="36" y="65"/>
                  </a:cxn>
                  <a:cxn ang="0">
                    <a:pos x="28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5" y="61"/>
                  </a:cxn>
                  <a:cxn ang="0">
                    <a:pos x="11" y="56"/>
                  </a:cxn>
                  <a:cxn ang="0">
                    <a:pos x="11" y="88"/>
                  </a:cxn>
                  <a:cxn ang="0">
                    <a:pos x="0" y="88"/>
                  </a:cxn>
                  <a:cxn ang="0">
                    <a:pos x="11" y="33"/>
                  </a:cxn>
                  <a:cxn ang="0">
                    <a:pos x="11" y="44"/>
                  </a:cxn>
                  <a:cxn ang="0">
                    <a:pos x="15" y="50"/>
                  </a:cxn>
                  <a:cxn ang="0">
                    <a:pos x="21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0"/>
                  </a:cxn>
                  <a:cxn ang="0">
                    <a:pos x="44" y="42"/>
                  </a:cxn>
                  <a:cxn ang="0">
                    <a:pos x="44" y="31"/>
                  </a:cxn>
                  <a:cxn ang="0">
                    <a:pos x="44" y="21"/>
                  </a:cxn>
                  <a:cxn ang="0">
                    <a:pos x="40" y="15"/>
                  </a:cxn>
                  <a:cxn ang="0">
                    <a:pos x="34" y="8"/>
                  </a:cxn>
                  <a:cxn ang="0">
                    <a:pos x="28" y="8"/>
                  </a:cxn>
                  <a:cxn ang="0">
                    <a:pos x="21" y="8"/>
                  </a:cxn>
                  <a:cxn ang="0">
                    <a:pos x="15" y="15"/>
                  </a:cxn>
                  <a:cxn ang="0">
                    <a:pos x="11" y="21"/>
                  </a:cxn>
                  <a:cxn ang="0">
                    <a:pos x="11" y="33"/>
                  </a:cxn>
                </a:cxnLst>
                <a:rect l="0" t="0" r="r" b="b"/>
                <a:pathLst>
                  <a:path w="57" h="88">
                    <a:moveTo>
                      <a:pt x="0" y="88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3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53" y="15"/>
                    </a:lnTo>
                    <a:lnTo>
                      <a:pt x="55" y="23"/>
                    </a:lnTo>
                    <a:lnTo>
                      <a:pt x="57" y="31"/>
                    </a:lnTo>
                    <a:lnTo>
                      <a:pt x="55" y="42"/>
                    </a:lnTo>
                    <a:lnTo>
                      <a:pt x="53" y="50"/>
                    </a:lnTo>
                    <a:lnTo>
                      <a:pt x="49" y="56"/>
                    </a:lnTo>
                    <a:lnTo>
                      <a:pt x="42" y="61"/>
                    </a:lnTo>
                    <a:lnTo>
                      <a:pt x="36" y="65"/>
                    </a:lnTo>
                    <a:lnTo>
                      <a:pt x="28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5" y="61"/>
                    </a:lnTo>
                    <a:lnTo>
                      <a:pt x="11" y="56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  <a:moveTo>
                      <a:pt x="11" y="33"/>
                    </a:moveTo>
                    <a:lnTo>
                      <a:pt x="11" y="44"/>
                    </a:lnTo>
                    <a:lnTo>
                      <a:pt x="15" y="50"/>
                    </a:lnTo>
                    <a:lnTo>
                      <a:pt x="21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0"/>
                    </a:lnTo>
                    <a:lnTo>
                      <a:pt x="44" y="42"/>
                    </a:lnTo>
                    <a:lnTo>
                      <a:pt x="44" y="31"/>
                    </a:lnTo>
                    <a:lnTo>
                      <a:pt x="44" y="21"/>
                    </a:lnTo>
                    <a:lnTo>
                      <a:pt x="40" y="15"/>
                    </a:lnTo>
                    <a:lnTo>
                      <a:pt x="34" y="8"/>
                    </a:lnTo>
                    <a:lnTo>
                      <a:pt x="28" y="8"/>
                    </a:lnTo>
                    <a:lnTo>
                      <a:pt x="21" y="8"/>
                    </a:lnTo>
                    <a:lnTo>
                      <a:pt x="15" y="15"/>
                    </a:lnTo>
                    <a:lnTo>
                      <a:pt x="11" y="21"/>
                    </a:lnTo>
                    <a:lnTo>
                      <a:pt x="11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Freeform 219">
                <a:extLst>
                  <a:ext uri="{FF2B5EF4-FFF2-40B4-BE49-F238E27FC236}">
                    <a16:creationId xmlns:a16="http://schemas.microsoft.com/office/drawing/2014/main" id="{DB52D415-8D45-4E5A-A1E6-0350BCCB7F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08849" y="3081536"/>
                <a:ext cx="15875" cy="1397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0" y="12"/>
                  </a:cxn>
                  <a:cxn ang="0">
                    <a:pos x="0" y="88"/>
                  </a:cxn>
                  <a:cxn ang="0">
                    <a:pos x="0" y="23"/>
                  </a:cxn>
                  <a:cxn ang="0">
                    <a:pos x="10" y="23"/>
                  </a:cxn>
                  <a:cxn ang="0">
                    <a:pos x="10" y="88"/>
                  </a:cxn>
                  <a:cxn ang="0">
                    <a:pos x="0" y="88"/>
                  </a:cxn>
                </a:cxnLst>
                <a:rect l="0" t="0" r="r" b="b"/>
                <a:pathLst>
                  <a:path w="10" h="88">
                    <a:moveTo>
                      <a:pt x="0" y="12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  <a:moveTo>
                      <a:pt x="0" y="88"/>
                    </a:moveTo>
                    <a:lnTo>
                      <a:pt x="0" y="23"/>
                    </a:lnTo>
                    <a:lnTo>
                      <a:pt x="10" y="23"/>
                    </a:lnTo>
                    <a:lnTo>
                      <a:pt x="1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220">
                <a:extLst>
                  <a:ext uri="{FF2B5EF4-FFF2-40B4-BE49-F238E27FC236}">
                    <a16:creationId xmlns:a16="http://schemas.microsoft.com/office/drawing/2014/main" id="{93DDD689-F383-4F02-8F85-D39C746876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5362" y="3118049"/>
                <a:ext cx="96838" cy="10318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6" y="10"/>
                  </a:cxn>
                  <a:cxn ang="0">
                    <a:pos x="10" y="6"/>
                  </a:cxn>
                  <a:cxn ang="0">
                    <a:pos x="19" y="0"/>
                  </a:cxn>
                  <a:cxn ang="0">
                    <a:pos x="29" y="0"/>
                  </a:cxn>
                  <a:cxn ang="0">
                    <a:pos x="35" y="0"/>
                  </a:cxn>
                  <a:cxn ang="0">
                    <a:pos x="42" y="2"/>
                  </a:cxn>
                  <a:cxn ang="0">
                    <a:pos x="48" y="4"/>
                  </a:cxn>
                  <a:cxn ang="0">
                    <a:pos x="52" y="8"/>
                  </a:cxn>
                  <a:cxn ang="0">
                    <a:pos x="57" y="12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1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2" y="56"/>
                  </a:cxn>
                  <a:cxn ang="0">
                    <a:pos x="46" y="61"/>
                  </a:cxn>
                  <a:cxn ang="0">
                    <a:pos x="38" y="65"/>
                  </a:cxn>
                  <a:cxn ang="0">
                    <a:pos x="29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2" y="61"/>
                  </a:cxn>
                  <a:cxn ang="0">
                    <a:pos x="8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10" y="31"/>
                  </a:cxn>
                  <a:cxn ang="0">
                    <a:pos x="12" y="44"/>
                  </a:cxn>
                  <a:cxn ang="0">
                    <a:pos x="17" y="50"/>
                  </a:cxn>
                  <a:cxn ang="0">
                    <a:pos x="23" y="54"/>
                  </a:cxn>
                  <a:cxn ang="0">
                    <a:pos x="29" y="56"/>
                  </a:cxn>
                  <a:cxn ang="0">
                    <a:pos x="38" y="54"/>
                  </a:cxn>
                  <a:cxn ang="0">
                    <a:pos x="44" y="50"/>
                  </a:cxn>
                  <a:cxn ang="0">
                    <a:pos x="48" y="42"/>
                  </a:cxn>
                  <a:cxn ang="0">
                    <a:pos x="48" y="31"/>
                  </a:cxn>
                  <a:cxn ang="0">
                    <a:pos x="48" y="21"/>
                  </a:cxn>
                  <a:cxn ang="0">
                    <a:pos x="44" y="15"/>
                  </a:cxn>
                  <a:cxn ang="0">
                    <a:pos x="38" y="10"/>
                  </a:cxn>
                  <a:cxn ang="0">
                    <a:pos x="29" y="8"/>
                  </a:cxn>
                  <a:cxn ang="0">
                    <a:pos x="23" y="10"/>
                  </a:cxn>
                  <a:cxn ang="0">
                    <a:pos x="17" y="15"/>
                  </a:cxn>
                  <a:cxn ang="0">
                    <a:pos x="12" y="21"/>
                  </a:cxn>
                  <a:cxn ang="0">
                    <a:pos x="10" y="31"/>
                  </a:cxn>
                </a:cxnLst>
                <a:rect l="0" t="0" r="r" b="b"/>
                <a:pathLst>
                  <a:path w="61" h="65">
                    <a:moveTo>
                      <a:pt x="0" y="31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2"/>
                    </a:lnTo>
                    <a:lnTo>
                      <a:pt x="48" y="4"/>
                    </a:lnTo>
                    <a:lnTo>
                      <a:pt x="52" y="8"/>
                    </a:lnTo>
                    <a:lnTo>
                      <a:pt x="57" y="12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1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2" y="56"/>
                    </a:lnTo>
                    <a:lnTo>
                      <a:pt x="46" y="61"/>
                    </a:lnTo>
                    <a:lnTo>
                      <a:pt x="38" y="65"/>
                    </a:lnTo>
                    <a:lnTo>
                      <a:pt x="29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2" y="61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1"/>
                    </a:lnTo>
                    <a:close/>
                    <a:moveTo>
                      <a:pt x="10" y="31"/>
                    </a:moveTo>
                    <a:lnTo>
                      <a:pt x="12" y="44"/>
                    </a:lnTo>
                    <a:lnTo>
                      <a:pt x="17" y="50"/>
                    </a:lnTo>
                    <a:lnTo>
                      <a:pt x="23" y="54"/>
                    </a:lnTo>
                    <a:lnTo>
                      <a:pt x="29" y="56"/>
                    </a:lnTo>
                    <a:lnTo>
                      <a:pt x="38" y="54"/>
                    </a:lnTo>
                    <a:lnTo>
                      <a:pt x="44" y="50"/>
                    </a:lnTo>
                    <a:lnTo>
                      <a:pt x="48" y="42"/>
                    </a:lnTo>
                    <a:lnTo>
                      <a:pt x="48" y="31"/>
                    </a:lnTo>
                    <a:lnTo>
                      <a:pt x="48" y="21"/>
                    </a:lnTo>
                    <a:lnTo>
                      <a:pt x="44" y="15"/>
                    </a:lnTo>
                    <a:lnTo>
                      <a:pt x="38" y="10"/>
                    </a:lnTo>
                    <a:lnTo>
                      <a:pt x="29" y="8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2" y="21"/>
                    </a:lnTo>
                    <a:lnTo>
                      <a:pt x="10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221">
                <a:extLst>
                  <a:ext uri="{FF2B5EF4-FFF2-40B4-BE49-F238E27FC236}">
                    <a16:creationId xmlns:a16="http://schemas.microsoft.com/office/drawing/2014/main" id="{A259D798-55BE-4C39-ADEC-63315BADB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49" y="3118049"/>
                <a:ext cx="84138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10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9" y="6"/>
                  </a:cxn>
                  <a:cxn ang="0">
                    <a:pos x="51" y="10"/>
                  </a:cxn>
                  <a:cxn ang="0">
                    <a:pos x="53" y="15"/>
                  </a:cxn>
                  <a:cxn ang="0">
                    <a:pos x="53" y="19"/>
                  </a:cxn>
                  <a:cxn ang="0">
                    <a:pos x="53" y="25"/>
                  </a:cxn>
                  <a:cxn ang="0">
                    <a:pos x="53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0" y="19"/>
                  </a:cxn>
                  <a:cxn ang="0">
                    <a:pos x="40" y="15"/>
                  </a:cxn>
                  <a:cxn ang="0">
                    <a:pos x="38" y="12"/>
                  </a:cxn>
                  <a:cxn ang="0">
                    <a:pos x="36" y="10"/>
                  </a:cxn>
                  <a:cxn ang="0">
                    <a:pos x="32" y="8"/>
                  </a:cxn>
                  <a:cxn ang="0">
                    <a:pos x="28" y="8"/>
                  </a:cxn>
                  <a:cxn ang="0">
                    <a:pos x="21" y="10"/>
                  </a:cxn>
                  <a:cxn ang="0">
                    <a:pos x="15" y="12"/>
                  </a:cxn>
                  <a:cxn ang="0">
                    <a:pos x="13" y="19"/>
                  </a:cxn>
                  <a:cxn ang="0">
                    <a:pos x="11" y="29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53" h="65">
                    <a:moveTo>
                      <a:pt x="0" y="65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0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9" y="6"/>
                    </a:lnTo>
                    <a:lnTo>
                      <a:pt x="51" y="10"/>
                    </a:lnTo>
                    <a:lnTo>
                      <a:pt x="53" y="15"/>
                    </a:lnTo>
                    <a:lnTo>
                      <a:pt x="53" y="19"/>
                    </a:lnTo>
                    <a:lnTo>
                      <a:pt x="53" y="25"/>
                    </a:lnTo>
                    <a:lnTo>
                      <a:pt x="53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0" y="19"/>
                    </a:lnTo>
                    <a:lnTo>
                      <a:pt x="40" y="15"/>
                    </a:lnTo>
                    <a:lnTo>
                      <a:pt x="38" y="12"/>
                    </a:lnTo>
                    <a:lnTo>
                      <a:pt x="36" y="10"/>
                    </a:lnTo>
                    <a:lnTo>
                      <a:pt x="32" y="8"/>
                    </a:lnTo>
                    <a:lnTo>
                      <a:pt x="28" y="8"/>
                    </a:lnTo>
                    <a:lnTo>
                      <a:pt x="21" y="10"/>
                    </a:lnTo>
                    <a:lnTo>
                      <a:pt x="15" y="12"/>
                    </a:lnTo>
                    <a:lnTo>
                      <a:pt x="13" y="19"/>
                    </a:lnTo>
                    <a:lnTo>
                      <a:pt x="11" y="29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222">
                <a:extLst>
                  <a:ext uri="{FF2B5EF4-FFF2-40B4-BE49-F238E27FC236}">
                    <a16:creationId xmlns:a16="http://schemas.microsoft.com/office/drawing/2014/main" id="{4FDABDBD-5D95-4B02-B3A0-DAC82BFB10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4437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49" y="44"/>
                  </a:cxn>
                  <a:cxn ang="0">
                    <a:pos x="59" y="44"/>
                  </a:cxn>
                  <a:cxn ang="0">
                    <a:pos x="55" y="54"/>
                  </a:cxn>
                  <a:cxn ang="0">
                    <a:pos x="49" y="61"/>
                  </a:cxn>
                  <a:cxn ang="0">
                    <a:pos x="42" y="65"/>
                  </a:cxn>
                  <a:cxn ang="0">
                    <a:pos x="32" y="65"/>
                  </a:cxn>
                  <a:cxn ang="0">
                    <a:pos x="24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5" y="52"/>
                  </a:cxn>
                  <a:cxn ang="0">
                    <a:pos x="3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0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9" y="8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4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1" y="8"/>
                  </a:cxn>
                  <a:cxn ang="0">
                    <a:pos x="55" y="12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1"/>
                  </a:cxn>
                  <a:cxn ang="0">
                    <a:pos x="59" y="33"/>
                  </a:cxn>
                  <a:cxn ang="0">
                    <a:pos x="59" y="35"/>
                  </a:cxn>
                  <a:cxn ang="0">
                    <a:pos x="11" y="35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4" y="54"/>
                  </a:cxn>
                  <a:cxn ang="0">
                    <a:pos x="32" y="56"/>
                  </a:cxn>
                  <a:cxn ang="0">
                    <a:pos x="36" y="56"/>
                  </a:cxn>
                  <a:cxn ang="0">
                    <a:pos x="42" y="54"/>
                  </a:cxn>
                  <a:cxn ang="0">
                    <a:pos x="45" y="50"/>
                  </a:cxn>
                  <a:cxn ang="0">
                    <a:pos x="49" y="44"/>
                  </a:cxn>
                  <a:cxn ang="0">
                    <a:pos x="13" y="27"/>
                  </a:cxn>
                  <a:cxn ang="0">
                    <a:pos x="49" y="27"/>
                  </a:cxn>
                  <a:cxn ang="0">
                    <a:pos x="47" y="19"/>
                  </a:cxn>
                  <a:cxn ang="0">
                    <a:pos x="45" y="15"/>
                  </a:cxn>
                  <a:cxn ang="0">
                    <a:pos x="38" y="10"/>
                  </a:cxn>
                  <a:cxn ang="0">
                    <a:pos x="30" y="8"/>
                  </a:cxn>
                  <a:cxn ang="0">
                    <a:pos x="24" y="8"/>
                  </a:cxn>
                  <a:cxn ang="0">
                    <a:pos x="17" y="12"/>
                  </a:cxn>
                  <a:cxn ang="0">
                    <a:pos x="15" y="19"/>
                  </a:cxn>
                  <a:cxn ang="0">
                    <a:pos x="13" y="27"/>
                  </a:cxn>
                </a:cxnLst>
                <a:rect l="0" t="0" r="r" b="b"/>
                <a:pathLst>
                  <a:path w="59" h="65">
                    <a:moveTo>
                      <a:pt x="49" y="44"/>
                    </a:moveTo>
                    <a:lnTo>
                      <a:pt x="59" y="44"/>
                    </a:lnTo>
                    <a:lnTo>
                      <a:pt x="55" y="54"/>
                    </a:lnTo>
                    <a:lnTo>
                      <a:pt x="49" y="61"/>
                    </a:lnTo>
                    <a:lnTo>
                      <a:pt x="42" y="65"/>
                    </a:lnTo>
                    <a:lnTo>
                      <a:pt x="32" y="65"/>
                    </a:lnTo>
                    <a:lnTo>
                      <a:pt x="24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5" y="52"/>
                    </a:lnTo>
                    <a:lnTo>
                      <a:pt x="3" y="46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9" y="8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1" y="8"/>
                    </a:lnTo>
                    <a:lnTo>
                      <a:pt x="55" y="12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1"/>
                    </a:lnTo>
                    <a:lnTo>
                      <a:pt x="59" y="33"/>
                    </a:lnTo>
                    <a:lnTo>
                      <a:pt x="59" y="35"/>
                    </a:lnTo>
                    <a:lnTo>
                      <a:pt x="11" y="35"/>
                    </a:lnTo>
                    <a:lnTo>
                      <a:pt x="13" y="44"/>
                    </a:lnTo>
                    <a:lnTo>
                      <a:pt x="17" y="50"/>
                    </a:lnTo>
                    <a:lnTo>
                      <a:pt x="24" y="54"/>
                    </a:lnTo>
                    <a:lnTo>
                      <a:pt x="32" y="56"/>
                    </a:lnTo>
                    <a:lnTo>
                      <a:pt x="36" y="56"/>
                    </a:lnTo>
                    <a:lnTo>
                      <a:pt x="42" y="54"/>
                    </a:lnTo>
                    <a:lnTo>
                      <a:pt x="45" y="50"/>
                    </a:lnTo>
                    <a:lnTo>
                      <a:pt x="49" y="44"/>
                    </a:lnTo>
                    <a:close/>
                    <a:moveTo>
                      <a:pt x="13" y="27"/>
                    </a:moveTo>
                    <a:lnTo>
                      <a:pt x="49" y="27"/>
                    </a:lnTo>
                    <a:lnTo>
                      <a:pt x="47" y="19"/>
                    </a:lnTo>
                    <a:lnTo>
                      <a:pt x="45" y="15"/>
                    </a:lnTo>
                    <a:lnTo>
                      <a:pt x="38" y="10"/>
                    </a:lnTo>
                    <a:lnTo>
                      <a:pt x="30" y="8"/>
                    </a:lnTo>
                    <a:lnTo>
                      <a:pt x="24" y="8"/>
                    </a:lnTo>
                    <a:lnTo>
                      <a:pt x="17" y="12"/>
                    </a:lnTo>
                    <a:lnTo>
                      <a:pt x="15" y="19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223">
                <a:extLst>
                  <a:ext uri="{FF2B5EF4-FFF2-40B4-BE49-F238E27FC236}">
                    <a16:creationId xmlns:a16="http://schemas.microsoft.com/office/drawing/2014/main" id="{8574B912-AD9F-410D-8360-6D2080A4E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7949" y="3118049"/>
                <a:ext cx="84138" cy="103188"/>
              </a:xfrm>
              <a:custGeom>
                <a:avLst/>
                <a:gdLst/>
                <a:ahLst/>
                <a:cxnLst>
                  <a:cxn ang="0">
                    <a:pos x="11" y="44"/>
                  </a:cxn>
                  <a:cxn ang="0">
                    <a:pos x="17" y="52"/>
                  </a:cxn>
                  <a:cxn ang="0">
                    <a:pos x="28" y="56"/>
                  </a:cxn>
                  <a:cxn ang="0">
                    <a:pos x="38" y="54"/>
                  </a:cxn>
                  <a:cxn ang="0">
                    <a:pos x="42" y="46"/>
                  </a:cxn>
                  <a:cxn ang="0">
                    <a:pos x="40" y="42"/>
                  </a:cxn>
                  <a:cxn ang="0">
                    <a:pos x="28" y="38"/>
                  </a:cxn>
                  <a:cxn ang="0">
                    <a:pos x="11" y="31"/>
                  </a:cxn>
                  <a:cxn ang="0">
                    <a:pos x="5" y="25"/>
                  </a:cxn>
                  <a:cxn ang="0">
                    <a:pos x="2" y="17"/>
                  </a:cxn>
                  <a:cxn ang="0">
                    <a:pos x="5" y="10"/>
                  </a:cxn>
                  <a:cxn ang="0">
                    <a:pos x="9" y="4"/>
                  </a:cxn>
                  <a:cxn ang="0">
                    <a:pos x="17" y="0"/>
                  </a:cxn>
                  <a:cxn ang="0">
                    <a:pos x="26" y="0"/>
                  </a:cxn>
                  <a:cxn ang="0">
                    <a:pos x="40" y="2"/>
                  </a:cxn>
                  <a:cxn ang="0">
                    <a:pos x="49" y="6"/>
                  </a:cxn>
                  <a:cxn ang="0">
                    <a:pos x="51" y="17"/>
                  </a:cxn>
                  <a:cxn ang="0">
                    <a:pos x="40" y="15"/>
                  </a:cxn>
                  <a:cxn ang="0">
                    <a:pos x="32" y="8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13" y="19"/>
                  </a:cxn>
                  <a:cxn ang="0">
                    <a:pos x="15" y="21"/>
                  </a:cxn>
                  <a:cxn ang="0">
                    <a:pos x="21" y="23"/>
                  </a:cxn>
                  <a:cxn ang="0">
                    <a:pos x="38" y="29"/>
                  </a:cxn>
                  <a:cxn ang="0">
                    <a:pos x="49" y="33"/>
                  </a:cxn>
                  <a:cxn ang="0">
                    <a:pos x="53" y="40"/>
                  </a:cxn>
                  <a:cxn ang="0">
                    <a:pos x="53" y="50"/>
                  </a:cxn>
                  <a:cxn ang="0">
                    <a:pos x="47" y="61"/>
                  </a:cxn>
                  <a:cxn ang="0">
                    <a:pos x="36" y="65"/>
                  </a:cxn>
                  <a:cxn ang="0">
                    <a:pos x="17" y="65"/>
                  </a:cxn>
                  <a:cxn ang="0">
                    <a:pos x="2" y="54"/>
                  </a:cxn>
                </a:cxnLst>
                <a:rect l="0" t="0" r="r" b="b"/>
                <a:pathLst>
                  <a:path w="53" h="65">
                    <a:moveTo>
                      <a:pt x="0" y="46"/>
                    </a:moveTo>
                    <a:lnTo>
                      <a:pt x="11" y="44"/>
                    </a:lnTo>
                    <a:lnTo>
                      <a:pt x="13" y="48"/>
                    </a:lnTo>
                    <a:lnTo>
                      <a:pt x="17" y="52"/>
                    </a:lnTo>
                    <a:lnTo>
                      <a:pt x="21" y="56"/>
                    </a:lnTo>
                    <a:lnTo>
                      <a:pt x="28" y="56"/>
                    </a:lnTo>
                    <a:lnTo>
                      <a:pt x="34" y="56"/>
                    </a:lnTo>
                    <a:lnTo>
                      <a:pt x="38" y="54"/>
                    </a:lnTo>
                    <a:lnTo>
                      <a:pt x="42" y="50"/>
                    </a:lnTo>
                    <a:lnTo>
                      <a:pt x="42" y="46"/>
                    </a:lnTo>
                    <a:lnTo>
                      <a:pt x="42" y="44"/>
                    </a:lnTo>
                    <a:lnTo>
                      <a:pt x="40" y="42"/>
                    </a:lnTo>
                    <a:lnTo>
                      <a:pt x="36" y="40"/>
                    </a:lnTo>
                    <a:lnTo>
                      <a:pt x="28" y="38"/>
                    </a:lnTo>
                    <a:lnTo>
                      <a:pt x="17" y="33"/>
                    </a:lnTo>
                    <a:lnTo>
                      <a:pt x="11" y="31"/>
                    </a:lnTo>
                    <a:lnTo>
                      <a:pt x="7" y="29"/>
                    </a:lnTo>
                    <a:lnTo>
                      <a:pt x="5" y="25"/>
                    </a:lnTo>
                    <a:lnTo>
                      <a:pt x="2" y="21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0" y="2"/>
                    </a:lnTo>
                    <a:lnTo>
                      <a:pt x="45" y="4"/>
                    </a:lnTo>
                    <a:lnTo>
                      <a:pt x="49" y="6"/>
                    </a:lnTo>
                    <a:lnTo>
                      <a:pt x="51" y="10"/>
                    </a:lnTo>
                    <a:lnTo>
                      <a:pt x="51" y="17"/>
                    </a:lnTo>
                    <a:lnTo>
                      <a:pt x="40" y="19"/>
                    </a:lnTo>
                    <a:lnTo>
                      <a:pt x="40" y="15"/>
                    </a:lnTo>
                    <a:lnTo>
                      <a:pt x="36" y="10"/>
                    </a:lnTo>
                    <a:lnTo>
                      <a:pt x="32" y="8"/>
                    </a:lnTo>
                    <a:lnTo>
                      <a:pt x="28" y="8"/>
                    </a:lnTo>
                    <a:lnTo>
                      <a:pt x="19" y="8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3" y="17"/>
                    </a:lnTo>
                    <a:lnTo>
                      <a:pt x="13" y="19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9" y="23"/>
                    </a:lnTo>
                    <a:lnTo>
                      <a:pt x="21" y="23"/>
                    </a:lnTo>
                    <a:lnTo>
                      <a:pt x="28" y="25"/>
                    </a:lnTo>
                    <a:lnTo>
                      <a:pt x="38" y="29"/>
                    </a:lnTo>
                    <a:lnTo>
                      <a:pt x="45" y="31"/>
                    </a:lnTo>
                    <a:lnTo>
                      <a:pt x="49" y="33"/>
                    </a:lnTo>
                    <a:lnTo>
                      <a:pt x="51" y="35"/>
                    </a:lnTo>
                    <a:lnTo>
                      <a:pt x="53" y="40"/>
                    </a:lnTo>
                    <a:lnTo>
                      <a:pt x="53" y="46"/>
                    </a:lnTo>
                    <a:lnTo>
                      <a:pt x="53" y="50"/>
                    </a:lnTo>
                    <a:lnTo>
                      <a:pt x="51" y="56"/>
                    </a:lnTo>
                    <a:lnTo>
                      <a:pt x="47" y="61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28" y="65"/>
                    </a:lnTo>
                    <a:lnTo>
                      <a:pt x="17" y="65"/>
                    </a:lnTo>
                    <a:lnTo>
                      <a:pt x="9" y="61"/>
                    </a:lnTo>
                    <a:lnTo>
                      <a:pt x="2" y="54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" name="Freeform 224">
                <a:extLst>
                  <a:ext uri="{FF2B5EF4-FFF2-40B4-BE49-F238E27FC236}">
                    <a16:creationId xmlns:a16="http://schemas.microsoft.com/office/drawing/2014/main" id="{965BB3C5-B43C-4FD0-9D5B-8043DA99B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5899" y="3118049"/>
                <a:ext cx="79375" cy="103188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42" y="54"/>
                  </a:cxn>
                  <a:cxn ang="0">
                    <a:pos x="37" y="58"/>
                  </a:cxn>
                  <a:cxn ang="0">
                    <a:pos x="33" y="63"/>
                  </a:cxn>
                  <a:cxn ang="0">
                    <a:pos x="27" y="65"/>
                  </a:cxn>
                  <a:cxn ang="0">
                    <a:pos x="21" y="65"/>
                  </a:cxn>
                  <a:cxn ang="0">
                    <a:pos x="14" y="65"/>
                  </a:cxn>
                  <a:cxn ang="0">
                    <a:pos x="10" y="63"/>
                  </a:cxn>
                  <a:cxn ang="0">
                    <a:pos x="6" y="61"/>
                  </a:cxn>
                  <a:cxn ang="0">
                    <a:pos x="2" y="58"/>
                  </a:cxn>
                  <a:cxn ang="0">
                    <a:pos x="2" y="54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0" y="4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35"/>
                  </a:cxn>
                  <a:cxn ang="0">
                    <a:pos x="10" y="42"/>
                  </a:cxn>
                  <a:cxn ang="0">
                    <a:pos x="10" y="48"/>
                  </a:cxn>
                  <a:cxn ang="0">
                    <a:pos x="12" y="50"/>
                  </a:cxn>
                  <a:cxn ang="0">
                    <a:pos x="14" y="54"/>
                  </a:cxn>
                  <a:cxn ang="0">
                    <a:pos x="19" y="56"/>
                  </a:cxn>
                  <a:cxn ang="0">
                    <a:pos x="23" y="56"/>
                  </a:cxn>
                  <a:cxn ang="0">
                    <a:pos x="27" y="56"/>
                  </a:cxn>
                  <a:cxn ang="0">
                    <a:pos x="31" y="54"/>
                  </a:cxn>
                  <a:cxn ang="0">
                    <a:pos x="35" y="50"/>
                  </a:cxn>
                  <a:cxn ang="0">
                    <a:pos x="37" y="46"/>
                  </a:cxn>
                  <a:cxn ang="0">
                    <a:pos x="40" y="42"/>
                  </a:cxn>
                  <a:cxn ang="0">
                    <a:pos x="40" y="35"/>
                  </a:cxn>
                  <a:cxn ang="0">
                    <a:pos x="40" y="0"/>
                  </a:cxn>
                  <a:cxn ang="0">
                    <a:pos x="50" y="0"/>
                  </a:cxn>
                  <a:cxn ang="0">
                    <a:pos x="50" y="65"/>
                  </a:cxn>
                  <a:cxn ang="0">
                    <a:pos x="42" y="65"/>
                  </a:cxn>
                </a:cxnLst>
                <a:rect l="0" t="0" r="r" b="b"/>
                <a:pathLst>
                  <a:path w="50" h="65">
                    <a:moveTo>
                      <a:pt x="42" y="65"/>
                    </a:moveTo>
                    <a:lnTo>
                      <a:pt x="42" y="54"/>
                    </a:lnTo>
                    <a:lnTo>
                      <a:pt x="37" y="58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4" y="65"/>
                    </a:lnTo>
                    <a:lnTo>
                      <a:pt x="10" y="63"/>
                    </a:lnTo>
                    <a:lnTo>
                      <a:pt x="6" y="61"/>
                    </a:lnTo>
                    <a:lnTo>
                      <a:pt x="2" y="58"/>
                    </a:lnTo>
                    <a:lnTo>
                      <a:pt x="2" y="54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35"/>
                    </a:lnTo>
                    <a:lnTo>
                      <a:pt x="10" y="42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3" y="56"/>
                    </a:lnTo>
                    <a:lnTo>
                      <a:pt x="27" y="56"/>
                    </a:lnTo>
                    <a:lnTo>
                      <a:pt x="31" y="54"/>
                    </a:lnTo>
                    <a:lnTo>
                      <a:pt x="35" y="50"/>
                    </a:lnTo>
                    <a:lnTo>
                      <a:pt x="37" y="46"/>
                    </a:lnTo>
                    <a:lnTo>
                      <a:pt x="40" y="42"/>
                    </a:lnTo>
                    <a:lnTo>
                      <a:pt x="40" y="35"/>
                    </a:lnTo>
                    <a:lnTo>
                      <a:pt x="40" y="0"/>
                    </a:lnTo>
                    <a:lnTo>
                      <a:pt x="50" y="0"/>
                    </a:lnTo>
                    <a:lnTo>
                      <a:pt x="50" y="65"/>
                    </a:lnTo>
                    <a:lnTo>
                      <a:pt x="42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" name="Freeform 225">
                <a:extLst>
                  <a:ext uri="{FF2B5EF4-FFF2-40B4-BE49-F238E27FC236}">
                    <a16:creationId xmlns:a16="http://schemas.microsoft.com/office/drawing/2014/main" id="{54746226-7EA3-4A18-AB8C-FFEA86D4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1474" y="3118049"/>
                <a:ext cx="90488" cy="103188"/>
              </a:xfrm>
              <a:custGeom>
                <a:avLst/>
                <a:gdLst/>
                <a:ahLst/>
                <a:cxnLst>
                  <a:cxn ang="0">
                    <a:pos x="47" y="42"/>
                  </a:cxn>
                  <a:cxn ang="0">
                    <a:pos x="57" y="42"/>
                  </a:cxn>
                  <a:cxn ang="0">
                    <a:pos x="55" y="52"/>
                  </a:cxn>
                  <a:cxn ang="0">
                    <a:pos x="49" y="58"/>
                  </a:cxn>
                  <a:cxn ang="0">
                    <a:pos x="40" y="65"/>
                  </a:cxn>
                  <a:cxn ang="0">
                    <a:pos x="30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7" y="52"/>
                  </a:cxn>
                  <a:cxn ang="0">
                    <a:pos x="2" y="46"/>
                  </a:cxn>
                  <a:cxn ang="0">
                    <a:pos x="2" y="40"/>
                  </a:cxn>
                  <a:cxn ang="0">
                    <a:pos x="0" y="33"/>
                  </a:cxn>
                  <a:cxn ang="0">
                    <a:pos x="2" y="23"/>
                  </a:cxn>
                  <a:cxn ang="0">
                    <a:pos x="5" y="15"/>
                  </a:cxn>
                  <a:cxn ang="0">
                    <a:pos x="9" y="8"/>
                  </a:cxn>
                  <a:cxn ang="0">
                    <a:pos x="15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40" y="0"/>
                  </a:cxn>
                  <a:cxn ang="0">
                    <a:pos x="49" y="4"/>
                  </a:cxn>
                  <a:cxn ang="0">
                    <a:pos x="53" y="10"/>
                  </a:cxn>
                  <a:cxn ang="0">
                    <a:pos x="57" y="19"/>
                  </a:cxn>
                  <a:cxn ang="0">
                    <a:pos x="47" y="21"/>
                  </a:cxn>
                  <a:cxn ang="0">
                    <a:pos x="45" y="15"/>
                  </a:cxn>
                  <a:cxn ang="0">
                    <a:pos x="40" y="10"/>
                  </a:cxn>
                  <a:cxn ang="0">
                    <a:pos x="36" y="8"/>
                  </a:cxn>
                  <a:cxn ang="0">
                    <a:pos x="32" y="8"/>
                  </a:cxn>
                  <a:cxn ang="0">
                    <a:pos x="23" y="10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3" y="31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3" y="54"/>
                  </a:cxn>
                  <a:cxn ang="0">
                    <a:pos x="30" y="56"/>
                  </a:cxn>
                  <a:cxn ang="0">
                    <a:pos x="36" y="56"/>
                  </a:cxn>
                  <a:cxn ang="0">
                    <a:pos x="40" y="52"/>
                  </a:cxn>
                  <a:cxn ang="0">
                    <a:pos x="45" y="48"/>
                  </a:cxn>
                  <a:cxn ang="0">
                    <a:pos x="47" y="42"/>
                  </a:cxn>
                </a:cxnLst>
                <a:rect l="0" t="0" r="r" b="b"/>
                <a:pathLst>
                  <a:path w="57" h="65">
                    <a:moveTo>
                      <a:pt x="47" y="42"/>
                    </a:moveTo>
                    <a:lnTo>
                      <a:pt x="57" y="42"/>
                    </a:lnTo>
                    <a:lnTo>
                      <a:pt x="55" y="52"/>
                    </a:lnTo>
                    <a:lnTo>
                      <a:pt x="49" y="58"/>
                    </a:lnTo>
                    <a:lnTo>
                      <a:pt x="40" y="65"/>
                    </a:lnTo>
                    <a:lnTo>
                      <a:pt x="30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7" y="52"/>
                    </a:lnTo>
                    <a:lnTo>
                      <a:pt x="2" y="46"/>
                    </a:lnTo>
                    <a:lnTo>
                      <a:pt x="2" y="40"/>
                    </a:lnTo>
                    <a:lnTo>
                      <a:pt x="0" y="33"/>
                    </a:lnTo>
                    <a:lnTo>
                      <a:pt x="2" y="23"/>
                    </a:lnTo>
                    <a:lnTo>
                      <a:pt x="5" y="15"/>
                    </a:lnTo>
                    <a:lnTo>
                      <a:pt x="9" y="8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40" y="0"/>
                    </a:lnTo>
                    <a:lnTo>
                      <a:pt x="49" y="4"/>
                    </a:lnTo>
                    <a:lnTo>
                      <a:pt x="53" y="10"/>
                    </a:lnTo>
                    <a:lnTo>
                      <a:pt x="57" y="19"/>
                    </a:lnTo>
                    <a:lnTo>
                      <a:pt x="47" y="21"/>
                    </a:lnTo>
                    <a:lnTo>
                      <a:pt x="45" y="15"/>
                    </a:lnTo>
                    <a:lnTo>
                      <a:pt x="40" y="10"/>
                    </a:lnTo>
                    <a:lnTo>
                      <a:pt x="36" y="8"/>
                    </a:lnTo>
                    <a:lnTo>
                      <a:pt x="32" y="8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3" y="31"/>
                    </a:lnTo>
                    <a:lnTo>
                      <a:pt x="13" y="44"/>
                    </a:lnTo>
                    <a:lnTo>
                      <a:pt x="17" y="50"/>
                    </a:lnTo>
                    <a:lnTo>
                      <a:pt x="23" y="54"/>
                    </a:lnTo>
                    <a:lnTo>
                      <a:pt x="30" y="56"/>
                    </a:lnTo>
                    <a:lnTo>
                      <a:pt x="36" y="56"/>
                    </a:lnTo>
                    <a:lnTo>
                      <a:pt x="40" y="52"/>
                    </a:lnTo>
                    <a:lnTo>
                      <a:pt x="45" y="48"/>
                    </a:lnTo>
                    <a:lnTo>
                      <a:pt x="47" y="4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2" name="Freeform 226">
                <a:extLst>
                  <a:ext uri="{FF2B5EF4-FFF2-40B4-BE49-F238E27FC236}">
                    <a16:creationId xmlns:a16="http://schemas.microsoft.com/office/drawing/2014/main" id="{0CD8A0FD-FE04-4742-9542-5E701C717B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91487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5" y="10"/>
                  </a:cxn>
                  <a:cxn ang="0">
                    <a:pos x="9" y="6"/>
                  </a:cxn>
                  <a:cxn ang="0">
                    <a:pos x="19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1" y="8"/>
                  </a:cxn>
                  <a:cxn ang="0">
                    <a:pos x="55" y="12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1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1" y="56"/>
                  </a:cxn>
                  <a:cxn ang="0">
                    <a:pos x="45" y="61"/>
                  </a:cxn>
                  <a:cxn ang="0">
                    <a:pos x="38" y="65"/>
                  </a:cxn>
                  <a:cxn ang="0">
                    <a:pos x="30" y="65"/>
                  </a:cxn>
                  <a:cxn ang="0">
                    <a:pos x="24" y="65"/>
                  </a:cxn>
                  <a:cxn ang="0">
                    <a:pos x="17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5" y="52"/>
                  </a:cxn>
                  <a:cxn ang="0">
                    <a:pos x="3" y="46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11" y="31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1" y="54"/>
                  </a:cxn>
                  <a:cxn ang="0">
                    <a:pos x="30" y="56"/>
                  </a:cxn>
                  <a:cxn ang="0">
                    <a:pos x="38" y="54"/>
                  </a:cxn>
                  <a:cxn ang="0">
                    <a:pos x="42" y="50"/>
                  </a:cxn>
                  <a:cxn ang="0">
                    <a:pos x="47" y="42"/>
                  </a:cxn>
                  <a:cxn ang="0">
                    <a:pos x="49" y="31"/>
                  </a:cxn>
                  <a:cxn ang="0">
                    <a:pos x="47" y="21"/>
                  </a:cxn>
                  <a:cxn ang="0">
                    <a:pos x="42" y="15"/>
                  </a:cxn>
                  <a:cxn ang="0">
                    <a:pos x="38" y="10"/>
                  </a:cxn>
                  <a:cxn ang="0">
                    <a:pos x="30" y="8"/>
                  </a:cxn>
                  <a:cxn ang="0">
                    <a:pos x="21" y="10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1" y="31"/>
                  </a:cxn>
                </a:cxnLst>
                <a:rect l="0" t="0" r="r" b="b"/>
                <a:pathLst>
                  <a:path w="59" h="65">
                    <a:moveTo>
                      <a:pt x="0" y="31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5" y="10"/>
                    </a:lnTo>
                    <a:lnTo>
                      <a:pt x="9" y="6"/>
                    </a:lnTo>
                    <a:lnTo>
                      <a:pt x="19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1" y="8"/>
                    </a:lnTo>
                    <a:lnTo>
                      <a:pt x="55" y="12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1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1" y="56"/>
                    </a:lnTo>
                    <a:lnTo>
                      <a:pt x="45" y="61"/>
                    </a:lnTo>
                    <a:lnTo>
                      <a:pt x="38" y="65"/>
                    </a:lnTo>
                    <a:lnTo>
                      <a:pt x="30" y="65"/>
                    </a:lnTo>
                    <a:lnTo>
                      <a:pt x="24" y="65"/>
                    </a:lnTo>
                    <a:lnTo>
                      <a:pt x="17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5" y="52"/>
                    </a:lnTo>
                    <a:lnTo>
                      <a:pt x="3" y="46"/>
                    </a:lnTo>
                    <a:lnTo>
                      <a:pt x="0" y="40"/>
                    </a:lnTo>
                    <a:lnTo>
                      <a:pt x="0" y="31"/>
                    </a:lnTo>
                    <a:close/>
                    <a:moveTo>
                      <a:pt x="11" y="31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1" y="54"/>
                    </a:lnTo>
                    <a:lnTo>
                      <a:pt x="30" y="56"/>
                    </a:lnTo>
                    <a:lnTo>
                      <a:pt x="38" y="54"/>
                    </a:lnTo>
                    <a:lnTo>
                      <a:pt x="42" y="50"/>
                    </a:lnTo>
                    <a:lnTo>
                      <a:pt x="47" y="42"/>
                    </a:lnTo>
                    <a:lnTo>
                      <a:pt x="49" y="31"/>
                    </a:lnTo>
                    <a:lnTo>
                      <a:pt x="47" y="21"/>
                    </a:lnTo>
                    <a:lnTo>
                      <a:pt x="42" y="15"/>
                    </a:lnTo>
                    <a:lnTo>
                      <a:pt x="38" y="10"/>
                    </a:lnTo>
                    <a:lnTo>
                      <a:pt x="30" y="8"/>
                    </a:lnTo>
                    <a:lnTo>
                      <a:pt x="21" y="10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" name="Rectangle 227">
                <a:extLst>
                  <a:ext uri="{FF2B5EF4-FFF2-40B4-BE49-F238E27FC236}">
                    <a16:creationId xmlns:a16="http://schemas.microsoft.com/office/drawing/2014/main" id="{1E711315-C2EE-4A58-B4EC-5F2F02C7C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5787" y="3081536"/>
                <a:ext cx="19050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" name="Freeform 228">
                <a:extLst>
                  <a:ext uri="{FF2B5EF4-FFF2-40B4-BE49-F238E27FC236}">
                    <a16:creationId xmlns:a16="http://schemas.microsoft.com/office/drawing/2014/main" id="{E3388AA5-2452-480C-A696-3E02DF3C40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45474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4" y="10"/>
                  </a:cxn>
                  <a:cxn ang="0">
                    <a:pos x="8" y="6"/>
                  </a:cxn>
                  <a:cxn ang="0">
                    <a:pos x="19" y="0"/>
                  </a:cxn>
                  <a:cxn ang="0">
                    <a:pos x="29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50" y="8"/>
                  </a:cxn>
                  <a:cxn ang="0">
                    <a:pos x="55" y="12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1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0" y="56"/>
                  </a:cxn>
                  <a:cxn ang="0">
                    <a:pos x="44" y="61"/>
                  </a:cxn>
                  <a:cxn ang="0">
                    <a:pos x="38" y="65"/>
                  </a:cxn>
                  <a:cxn ang="0">
                    <a:pos x="29" y="65"/>
                  </a:cxn>
                  <a:cxn ang="0">
                    <a:pos x="23" y="65"/>
                  </a:cxn>
                  <a:cxn ang="0">
                    <a:pos x="17" y="63"/>
                  </a:cxn>
                  <a:cxn ang="0">
                    <a:pos x="13" y="61"/>
                  </a:cxn>
                  <a:cxn ang="0">
                    <a:pos x="8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11" y="31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1" y="54"/>
                  </a:cxn>
                  <a:cxn ang="0">
                    <a:pos x="29" y="56"/>
                  </a:cxn>
                  <a:cxn ang="0">
                    <a:pos x="38" y="54"/>
                  </a:cxn>
                  <a:cxn ang="0">
                    <a:pos x="44" y="50"/>
                  </a:cxn>
                  <a:cxn ang="0">
                    <a:pos x="46" y="42"/>
                  </a:cxn>
                  <a:cxn ang="0">
                    <a:pos x="48" y="31"/>
                  </a:cxn>
                  <a:cxn ang="0">
                    <a:pos x="46" y="21"/>
                  </a:cxn>
                  <a:cxn ang="0">
                    <a:pos x="42" y="15"/>
                  </a:cxn>
                  <a:cxn ang="0">
                    <a:pos x="38" y="10"/>
                  </a:cxn>
                  <a:cxn ang="0">
                    <a:pos x="29" y="8"/>
                  </a:cxn>
                  <a:cxn ang="0">
                    <a:pos x="21" y="10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1" y="31"/>
                  </a:cxn>
                </a:cxnLst>
                <a:rect l="0" t="0" r="r" b="b"/>
                <a:pathLst>
                  <a:path w="59" h="65">
                    <a:moveTo>
                      <a:pt x="0" y="31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4" y="10"/>
                    </a:lnTo>
                    <a:lnTo>
                      <a:pt x="8" y="6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50" y="8"/>
                    </a:lnTo>
                    <a:lnTo>
                      <a:pt x="55" y="12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1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0" y="56"/>
                    </a:lnTo>
                    <a:lnTo>
                      <a:pt x="44" y="61"/>
                    </a:lnTo>
                    <a:lnTo>
                      <a:pt x="38" y="65"/>
                    </a:lnTo>
                    <a:lnTo>
                      <a:pt x="29" y="65"/>
                    </a:lnTo>
                    <a:lnTo>
                      <a:pt x="23" y="65"/>
                    </a:lnTo>
                    <a:lnTo>
                      <a:pt x="17" y="63"/>
                    </a:lnTo>
                    <a:lnTo>
                      <a:pt x="13" y="61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1"/>
                    </a:lnTo>
                    <a:close/>
                    <a:moveTo>
                      <a:pt x="11" y="31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1" y="54"/>
                    </a:lnTo>
                    <a:lnTo>
                      <a:pt x="29" y="56"/>
                    </a:lnTo>
                    <a:lnTo>
                      <a:pt x="38" y="54"/>
                    </a:lnTo>
                    <a:lnTo>
                      <a:pt x="44" y="50"/>
                    </a:lnTo>
                    <a:lnTo>
                      <a:pt x="46" y="42"/>
                    </a:lnTo>
                    <a:lnTo>
                      <a:pt x="48" y="31"/>
                    </a:lnTo>
                    <a:lnTo>
                      <a:pt x="46" y="21"/>
                    </a:lnTo>
                    <a:lnTo>
                      <a:pt x="42" y="15"/>
                    </a:lnTo>
                    <a:lnTo>
                      <a:pt x="38" y="10"/>
                    </a:lnTo>
                    <a:lnTo>
                      <a:pt x="29" y="8"/>
                    </a:lnTo>
                    <a:lnTo>
                      <a:pt x="21" y="10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" name="Freeform 229">
                <a:extLst>
                  <a:ext uri="{FF2B5EF4-FFF2-40B4-BE49-F238E27FC236}">
                    <a16:creationId xmlns:a16="http://schemas.microsoft.com/office/drawing/2014/main" id="{C0B28C79-C043-4849-A4FC-95C2B40A6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2949" y="3118049"/>
                <a:ext cx="79375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0"/>
                  </a:cxn>
                  <a:cxn ang="0">
                    <a:pos x="12" y="4"/>
                  </a:cxn>
                  <a:cxn ang="0">
                    <a:pos x="16" y="2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5" y="0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8" y="6"/>
                  </a:cxn>
                  <a:cxn ang="0">
                    <a:pos x="50" y="10"/>
                  </a:cxn>
                  <a:cxn ang="0">
                    <a:pos x="50" y="15"/>
                  </a:cxn>
                  <a:cxn ang="0">
                    <a:pos x="50" y="19"/>
                  </a:cxn>
                  <a:cxn ang="0">
                    <a:pos x="50" y="25"/>
                  </a:cxn>
                  <a:cxn ang="0">
                    <a:pos x="50" y="65"/>
                  </a:cxn>
                  <a:cxn ang="0">
                    <a:pos x="40" y="65"/>
                  </a:cxn>
                  <a:cxn ang="0">
                    <a:pos x="40" y="25"/>
                  </a:cxn>
                  <a:cxn ang="0">
                    <a:pos x="40" y="19"/>
                  </a:cxn>
                  <a:cxn ang="0">
                    <a:pos x="40" y="15"/>
                  </a:cxn>
                  <a:cxn ang="0">
                    <a:pos x="37" y="12"/>
                  </a:cxn>
                  <a:cxn ang="0">
                    <a:pos x="33" y="10"/>
                  </a:cxn>
                  <a:cxn ang="0">
                    <a:pos x="31" y="8"/>
                  </a:cxn>
                  <a:cxn ang="0">
                    <a:pos x="27" y="8"/>
                  </a:cxn>
                  <a:cxn ang="0">
                    <a:pos x="21" y="10"/>
                  </a:cxn>
                  <a:cxn ang="0">
                    <a:pos x="14" y="12"/>
                  </a:cxn>
                  <a:cxn ang="0">
                    <a:pos x="10" y="19"/>
                  </a:cxn>
                  <a:cxn ang="0">
                    <a:pos x="10" y="29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0" h="65">
                    <a:moveTo>
                      <a:pt x="0" y="6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12" y="4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8" y="6"/>
                    </a:lnTo>
                    <a:lnTo>
                      <a:pt x="50" y="10"/>
                    </a:lnTo>
                    <a:lnTo>
                      <a:pt x="50" y="15"/>
                    </a:lnTo>
                    <a:lnTo>
                      <a:pt x="50" y="19"/>
                    </a:lnTo>
                    <a:lnTo>
                      <a:pt x="50" y="25"/>
                    </a:lnTo>
                    <a:lnTo>
                      <a:pt x="50" y="65"/>
                    </a:lnTo>
                    <a:lnTo>
                      <a:pt x="40" y="65"/>
                    </a:lnTo>
                    <a:lnTo>
                      <a:pt x="40" y="25"/>
                    </a:lnTo>
                    <a:lnTo>
                      <a:pt x="40" y="19"/>
                    </a:lnTo>
                    <a:lnTo>
                      <a:pt x="40" y="15"/>
                    </a:lnTo>
                    <a:lnTo>
                      <a:pt x="37" y="12"/>
                    </a:lnTo>
                    <a:lnTo>
                      <a:pt x="33" y="10"/>
                    </a:lnTo>
                    <a:lnTo>
                      <a:pt x="31" y="8"/>
                    </a:lnTo>
                    <a:lnTo>
                      <a:pt x="27" y="8"/>
                    </a:lnTo>
                    <a:lnTo>
                      <a:pt x="21" y="10"/>
                    </a:lnTo>
                    <a:lnTo>
                      <a:pt x="14" y="12"/>
                    </a:lnTo>
                    <a:lnTo>
                      <a:pt x="10" y="19"/>
                    </a:lnTo>
                    <a:lnTo>
                      <a:pt x="10" y="29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" name="Freeform 230">
                <a:extLst>
                  <a:ext uri="{FF2B5EF4-FFF2-40B4-BE49-F238E27FC236}">
                    <a16:creationId xmlns:a16="http://schemas.microsoft.com/office/drawing/2014/main" id="{99B6C067-A5B9-4151-B0A0-0584CA4A4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9312" y="311804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0"/>
                  </a:cxn>
                  <a:cxn ang="0">
                    <a:pos x="15" y="4"/>
                  </a:cxn>
                  <a:cxn ang="0">
                    <a:pos x="19" y="2"/>
                  </a:cxn>
                  <a:cxn ang="0">
                    <a:pos x="25" y="0"/>
                  </a:cxn>
                  <a:cxn ang="0">
                    <a:pos x="31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6"/>
                  </a:cxn>
                  <a:cxn ang="0">
                    <a:pos x="50" y="10"/>
                  </a:cxn>
                  <a:cxn ang="0">
                    <a:pos x="52" y="15"/>
                  </a:cxn>
                  <a:cxn ang="0">
                    <a:pos x="52" y="19"/>
                  </a:cxn>
                  <a:cxn ang="0">
                    <a:pos x="52" y="25"/>
                  </a:cxn>
                  <a:cxn ang="0">
                    <a:pos x="52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2" y="19"/>
                  </a:cxn>
                  <a:cxn ang="0">
                    <a:pos x="42" y="15"/>
                  </a:cxn>
                  <a:cxn ang="0">
                    <a:pos x="40" y="12"/>
                  </a:cxn>
                  <a:cxn ang="0">
                    <a:pos x="36" y="10"/>
                  </a:cxn>
                  <a:cxn ang="0">
                    <a:pos x="33" y="8"/>
                  </a:cxn>
                  <a:cxn ang="0">
                    <a:pos x="29" y="8"/>
                  </a:cxn>
                  <a:cxn ang="0">
                    <a:pos x="23" y="10"/>
                  </a:cxn>
                  <a:cxn ang="0">
                    <a:pos x="17" y="12"/>
                  </a:cxn>
                  <a:cxn ang="0">
                    <a:pos x="12" y="19"/>
                  </a:cxn>
                  <a:cxn ang="0">
                    <a:pos x="12" y="29"/>
                  </a:cxn>
                  <a:cxn ang="0">
                    <a:pos x="12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10"/>
                    </a:lnTo>
                    <a:lnTo>
                      <a:pt x="15" y="4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6"/>
                    </a:lnTo>
                    <a:lnTo>
                      <a:pt x="50" y="10"/>
                    </a:lnTo>
                    <a:lnTo>
                      <a:pt x="52" y="15"/>
                    </a:lnTo>
                    <a:lnTo>
                      <a:pt x="52" y="19"/>
                    </a:lnTo>
                    <a:lnTo>
                      <a:pt x="52" y="25"/>
                    </a:lnTo>
                    <a:lnTo>
                      <a:pt x="52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2" y="19"/>
                    </a:lnTo>
                    <a:lnTo>
                      <a:pt x="42" y="15"/>
                    </a:lnTo>
                    <a:lnTo>
                      <a:pt x="40" y="12"/>
                    </a:lnTo>
                    <a:lnTo>
                      <a:pt x="36" y="10"/>
                    </a:lnTo>
                    <a:lnTo>
                      <a:pt x="33" y="8"/>
                    </a:lnTo>
                    <a:lnTo>
                      <a:pt x="29" y="8"/>
                    </a:lnTo>
                    <a:lnTo>
                      <a:pt x="23" y="10"/>
                    </a:lnTo>
                    <a:lnTo>
                      <a:pt x="17" y="12"/>
                    </a:lnTo>
                    <a:lnTo>
                      <a:pt x="12" y="19"/>
                    </a:lnTo>
                    <a:lnTo>
                      <a:pt x="12" y="29"/>
                    </a:lnTo>
                    <a:lnTo>
                      <a:pt x="12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" name="Freeform 231">
                <a:extLst>
                  <a:ext uri="{FF2B5EF4-FFF2-40B4-BE49-F238E27FC236}">
                    <a16:creationId xmlns:a16="http://schemas.microsoft.com/office/drawing/2014/main" id="{2DCDA93E-BDEF-4507-90EF-ECFE6B2E93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75674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38" y="61"/>
                  </a:cxn>
                  <a:cxn ang="0">
                    <a:pos x="27" y="65"/>
                  </a:cxn>
                  <a:cxn ang="0">
                    <a:pos x="13" y="65"/>
                  </a:cxn>
                  <a:cxn ang="0">
                    <a:pos x="0" y="54"/>
                  </a:cxn>
                  <a:cxn ang="0">
                    <a:pos x="0" y="42"/>
                  </a:cxn>
                  <a:cxn ang="0">
                    <a:pos x="4" y="35"/>
                  </a:cxn>
                  <a:cxn ang="0">
                    <a:pos x="11" y="31"/>
                  </a:cxn>
                  <a:cxn ang="0">
                    <a:pos x="19" y="29"/>
                  </a:cxn>
                  <a:cxn ang="0">
                    <a:pos x="36" y="25"/>
                  </a:cxn>
                  <a:cxn ang="0">
                    <a:pos x="44" y="23"/>
                  </a:cxn>
                  <a:cxn ang="0">
                    <a:pos x="44" y="15"/>
                  </a:cxn>
                  <a:cxn ang="0">
                    <a:pos x="36" y="8"/>
                  </a:cxn>
                  <a:cxn ang="0">
                    <a:pos x="21" y="8"/>
                  </a:cxn>
                  <a:cxn ang="0">
                    <a:pos x="15" y="15"/>
                  </a:cxn>
                  <a:cxn ang="0">
                    <a:pos x="0" y="19"/>
                  </a:cxn>
                  <a:cxn ang="0">
                    <a:pos x="6" y="8"/>
                  </a:cxn>
                  <a:cxn ang="0">
                    <a:pos x="15" y="2"/>
                  </a:cxn>
                  <a:cxn ang="0">
                    <a:pos x="29" y="0"/>
                  </a:cxn>
                  <a:cxn ang="0">
                    <a:pos x="44" y="2"/>
                  </a:cxn>
                  <a:cxn ang="0">
                    <a:pos x="50" y="6"/>
                  </a:cxn>
                  <a:cxn ang="0">
                    <a:pos x="55" y="12"/>
                  </a:cxn>
                  <a:cxn ang="0">
                    <a:pos x="55" y="23"/>
                  </a:cxn>
                  <a:cxn ang="0">
                    <a:pos x="55" y="50"/>
                  </a:cxn>
                  <a:cxn ang="0">
                    <a:pos x="57" y="61"/>
                  </a:cxn>
                  <a:cxn ang="0">
                    <a:pos x="46" y="65"/>
                  </a:cxn>
                  <a:cxn ang="0">
                    <a:pos x="44" y="56"/>
                  </a:cxn>
                  <a:cxn ang="0">
                    <a:pos x="36" y="33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1" y="44"/>
                  </a:cxn>
                  <a:cxn ang="0">
                    <a:pos x="11" y="50"/>
                  </a:cxn>
                  <a:cxn ang="0">
                    <a:pos x="19" y="56"/>
                  </a:cxn>
                  <a:cxn ang="0">
                    <a:pos x="29" y="56"/>
                  </a:cxn>
                  <a:cxn ang="0">
                    <a:pos x="40" y="50"/>
                  </a:cxn>
                  <a:cxn ang="0">
                    <a:pos x="44" y="42"/>
                  </a:cxn>
                  <a:cxn ang="0">
                    <a:pos x="44" y="31"/>
                  </a:cxn>
                </a:cxnLst>
                <a:rect l="0" t="0" r="r" b="b"/>
                <a:pathLst>
                  <a:path w="59" h="65">
                    <a:moveTo>
                      <a:pt x="44" y="56"/>
                    </a:moveTo>
                    <a:lnTo>
                      <a:pt x="38" y="61"/>
                    </a:lnTo>
                    <a:lnTo>
                      <a:pt x="34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3" y="65"/>
                    </a:lnTo>
                    <a:lnTo>
                      <a:pt x="4" y="61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4" y="35"/>
                    </a:lnTo>
                    <a:lnTo>
                      <a:pt x="6" y="33"/>
                    </a:lnTo>
                    <a:lnTo>
                      <a:pt x="11" y="31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5" y="27"/>
                    </a:lnTo>
                    <a:lnTo>
                      <a:pt x="36" y="25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5"/>
                    </a:lnTo>
                    <a:lnTo>
                      <a:pt x="40" y="12"/>
                    </a:lnTo>
                    <a:lnTo>
                      <a:pt x="36" y="8"/>
                    </a:lnTo>
                    <a:lnTo>
                      <a:pt x="29" y="8"/>
                    </a:lnTo>
                    <a:lnTo>
                      <a:pt x="21" y="8"/>
                    </a:lnTo>
                    <a:lnTo>
                      <a:pt x="17" y="10"/>
                    </a:lnTo>
                    <a:lnTo>
                      <a:pt x="15" y="15"/>
                    </a:lnTo>
                    <a:lnTo>
                      <a:pt x="13" y="21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6" y="8"/>
                    </a:lnTo>
                    <a:lnTo>
                      <a:pt x="11" y="4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0" y="6"/>
                    </a:lnTo>
                    <a:lnTo>
                      <a:pt x="53" y="8"/>
                    </a:lnTo>
                    <a:lnTo>
                      <a:pt x="55" y="12"/>
                    </a:lnTo>
                    <a:lnTo>
                      <a:pt x="55" y="17"/>
                    </a:lnTo>
                    <a:lnTo>
                      <a:pt x="55" y="23"/>
                    </a:lnTo>
                    <a:lnTo>
                      <a:pt x="55" y="38"/>
                    </a:lnTo>
                    <a:lnTo>
                      <a:pt x="55" y="50"/>
                    </a:lnTo>
                    <a:lnTo>
                      <a:pt x="55" y="56"/>
                    </a:lnTo>
                    <a:lnTo>
                      <a:pt x="57" y="61"/>
                    </a:lnTo>
                    <a:lnTo>
                      <a:pt x="59" y="65"/>
                    </a:lnTo>
                    <a:lnTo>
                      <a:pt x="46" y="65"/>
                    </a:lnTo>
                    <a:lnTo>
                      <a:pt x="46" y="61"/>
                    </a:lnTo>
                    <a:lnTo>
                      <a:pt x="44" y="56"/>
                    </a:lnTo>
                    <a:close/>
                    <a:moveTo>
                      <a:pt x="44" y="31"/>
                    </a:moveTo>
                    <a:lnTo>
                      <a:pt x="36" y="33"/>
                    </a:lnTo>
                    <a:lnTo>
                      <a:pt x="25" y="35"/>
                    </a:lnTo>
                    <a:lnTo>
                      <a:pt x="21" y="38"/>
                    </a:lnTo>
                    <a:lnTo>
                      <a:pt x="17" y="38"/>
                    </a:lnTo>
                    <a:lnTo>
                      <a:pt x="15" y="40"/>
                    </a:lnTo>
                    <a:lnTo>
                      <a:pt x="13" y="42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50"/>
                    </a:lnTo>
                    <a:lnTo>
                      <a:pt x="15" y="54"/>
                    </a:lnTo>
                    <a:lnTo>
                      <a:pt x="19" y="56"/>
                    </a:lnTo>
                    <a:lnTo>
                      <a:pt x="23" y="56"/>
                    </a:lnTo>
                    <a:lnTo>
                      <a:pt x="29" y="56"/>
                    </a:lnTo>
                    <a:lnTo>
                      <a:pt x="36" y="54"/>
                    </a:lnTo>
                    <a:lnTo>
                      <a:pt x="40" y="50"/>
                    </a:lnTo>
                    <a:lnTo>
                      <a:pt x="42" y="46"/>
                    </a:lnTo>
                    <a:lnTo>
                      <a:pt x="44" y="42"/>
                    </a:lnTo>
                    <a:lnTo>
                      <a:pt x="44" y="35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" name="Freeform 232">
                <a:extLst>
                  <a:ext uri="{FF2B5EF4-FFF2-40B4-BE49-F238E27FC236}">
                    <a16:creationId xmlns:a16="http://schemas.microsoft.com/office/drawing/2014/main" id="{4B2AC7A9-91CA-43A4-805B-E38AD8AE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8624" y="3453011"/>
                <a:ext cx="125413" cy="146050"/>
              </a:xfrm>
              <a:custGeom>
                <a:avLst/>
                <a:gdLst/>
                <a:ahLst/>
                <a:cxnLst>
                  <a:cxn ang="0">
                    <a:pos x="67" y="59"/>
                  </a:cxn>
                  <a:cxn ang="0">
                    <a:pos x="79" y="63"/>
                  </a:cxn>
                  <a:cxn ang="0">
                    <a:pos x="77" y="69"/>
                  </a:cxn>
                  <a:cxn ang="0">
                    <a:pos x="73" y="75"/>
                  </a:cxn>
                  <a:cxn ang="0">
                    <a:pos x="69" y="80"/>
                  </a:cxn>
                  <a:cxn ang="0">
                    <a:pos x="65" y="84"/>
                  </a:cxn>
                  <a:cxn ang="0">
                    <a:pos x="61" y="88"/>
                  </a:cxn>
                  <a:cxn ang="0">
                    <a:pos x="54" y="90"/>
                  </a:cxn>
                  <a:cxn ang="0">
                    <a:pos x="48" y="90"/>
                  </a:cxn>
                  <a:cxn ang="0">
                    <a:pos x="42" y="92"/>
                  </a:cxn>
                  <a:cxn ang="0">
                    <a:pos x="29" y="90"/>
                  </a:cxn>
                  <a:cxn ang="0">
                    <a:pos x="19" y="86"/>
                  </a:cxn>
                  <a:cxn ang="0">
                    <a:pos x="10" y="77"/>
                  </a:cxn>
                  <a:cxn ang="0">
                    <a:pos x="4" y="69"/>
                  </a:cxn>
                  <a:cxn ang="0">
                    <a:pos x="2" y="57"/>
                  </a:cxn>
                  <a:cxn ang="0">
                    <a:pos x="0" y="46"/>
                  </a:cxn>
                  <a:cxn ang="0">
                    <a:pos x="2" y="34"/>
                  </a:cxn>
                  <a:cxn ang="0">
                    <a:pos x="6" y="21"/>
                  </a:cxn>
                  <a:cxn ang="0">
                    <a:pos x="12" y="13"/>
                  </a:cxn>
                  <a:cxn ang="0">
                    <a:pos x="21" y="6"/>
                  </a:cxn>
                  <a:cxn ang="0">
                    <a:pos x="31" y="2"/>
                  </a:cxn>
                  <a:cxn ang="0">
                    <a:pos x="42" y="0"/>
                  </a:cxn>
                  <a:cxn ang="0">
                    <a:pos x="54" y="2"/>
                  </a:cxn>
                  <a:cxn ang="0">
                    <a:pos x="65" y="8"/>
                  </a:cxn>
                  <a:cxn ang="0">
                    <a:pos x="73" y="15"/>
                  </a:cxn>
                  <a:cxn ang="0">
                    <a:pos x="77" y="27"/>
                  </a:cxn>
                  <a:cxn ang="0">
                    <a:pos x="65" y="29"/>
                  </a:cxn>
                  <a:cxn ang="0">
                    <a:pos x="63" y="21"/>
                  </a:cxn>
                  <a:cxn ang="0">
                    <a:pos x="56" y="15"/>
                  </a:cxn>
                  <a:cxn ang="0">
                    <a:pos x="50" y="13"/>
                  </a:cxn>
                  <a:cxn ang="0">
                    <a:pos x="42" y="11"/>
                  </a:cxn>
                  <a:cxn ang="0">
                    <a:pos x="33" y="13"/>
                  </a:cxn>
                  <a:cxn ang="0">
                    <a:pos x="25" y="15"/>
                  </a:cxn>
                  <a:cxn ang="0">
                    <a:pos x="19" y="21"/>
                  </a:cxn>
                  <a:cxn ang="0">
                    <a:pos x="14" y="29"/>
                  </a:cxn>
                  <a:cxn ang="0">
                    <a:pos x="12" y="38"/>
                  </a:cxn>
                  <a:cxn ang="0">
                    <a:pos x="12" y="46"/>
                  </a:cxn>
                  <a:cxn ang="0">
                    <a:pos x="12" y="57"/>
                  </a:cxn>
                  <a:cxn ang="0">
                    <a:pos x="16" y="65"/>
                  </a:cxn>
                  <a:cxn ang="0">
                    <a:pos x="21" y="71"/>
                  </a:cxn>
                  <a:cxn ang="0">
                    <a:pos x="25" y="77"/>
                  </a:cxn>
                  <a:cxn ang="0">
                    <a:pos x="33" y="80"/>
                  </a:cxn>
                  <a:cxn ang="0">
                    <a:pos x="42" y="82"/>
                  </a:cxn>
                  <a:cxn ang="0">
                    <a:pos x="50" y="80"/>
                  </a:cxn>
                  <a:cxn ang="0">
                    <a:pos x="58" y="75"/>
                  </a:cxn>
                  <a:cxn ang="0">
                    <a:pos x="63" y="69"/>
                  </a:cxn>
                  <a:cxn ang="0">
                    <a:pos x="67" y="59"/>
                  </a:cxn>
                </a:cxnLst>
                <a:rect l="0" t="0" r="r" b="b"/>
                <a:pathLst>
                  <a:path w="79" h="92">
                    <a:moveTo>
                      <a:pt x="67" y="59"/>
                    </a:moveTo>
                    <a:lnTo>
                      <a:pt x="79" y="63"/>
                    </a:lnTo>
                    <a:lnTo>
                      <a:pt x="77" y="69"/>
                    </a:lnTo>
                    <a:lnTo>
                      <a:pt x="73" y="75"/>
                    </a:lnTo>
                    <a:lnTo>
                      <a:pt x="69" y="80"/>
                    </a:lnTo>
                    <a:lnTo>
                      <a:pt x="65" y="84"/>
                    </a:lnTo>
                    <a:lnTo>
                      <a:pt x="61" y="88"/>
                    </a:lnTo>
                    <a:lnTo>
                      <a:pt x="54" y="90"/>
                    </a:lnTo>
                    <a:lnTo>
                      <a:pt x="48" y="90"/>
                    </a:lnTo>
                    <a:lnTo>
                      <a:pt x="42" y="92"/>
                    </a:lnTo>
                    <a:lnTo>
                      <a:pt x="29" y="90"/>
                    </a:lnTo>
                    <a:lnTo>
                      <a:pt x="19" y="86"/>
                    </a:lnTo>
                    <a:lnTo>
                      <a:pt x="10" y="77"/>
                    </a:lnTo>
                    <a:lnTo>
                      <a:pt x="4" y="69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4"/>
                    </a:lnTo>
                    <a:lnTo>
                      <a:pt x="6" y="21"/>
                    </a:lnTo>
                    <a:lnTo>
                      <a:pt x="12" y="13"/>
                    </a:lnTo>
                    <a:lnTo>
                      <a:pt x="21" y="6"/>
                    </a:lnTo>
                    <a:lnTo>
                      <a:pt x="31" y="2"/>
                    </a:lnTo>
                    <a:lnTo>
                      <a:pt x="42" y="0"/>
                    </a:lnTo>
                    <a:lnTo>
                      <a:pt x="54" y="2"/>
                    </a:lnTo>
                    <a:lnTo>
                      <a:pt x="65" y="8"/>
                    </a:lnTo>
                    <a:lnTo>
                      <a:pt x="73" y="15"/>
                    </a:lnTo>
                    <a:lnTo>
                      <a:pt x="77" y="27"/>
                    </a:lnTo>
                    <a:lnTo>
                      <a:pt x="65" y="29"/>
                    </a:lnTo>
                    <a:lnTo>
                      <a:pt x="63" y="21"/>
                    </a:lnTo>
                    <a:lnTo>
                      <a:pt x="56" y="15"/>
                    </a:lnTo>
                    <a:lnTo>
                      <a:pt x="50" y="13"/>
                    </a:lnTo>
                    <a:lnTo>
                      <a:pt x="42" y="11"/>
                    </a:lnTo>
                    <a:lnTo>
                      <a:pt x="33" y="13"/>
                    </a:lnTo>
                    <a:lnTo>
                      <a:pt x="25" y="15"/>
                    </a:lnTo>
                    <a:lnTo>
                      <a:pt x="19" y="21"/>
                    </a:lnTo>
                    <a:lnTo>
                      <a:pt x="14" y="29"/>
                    </a:lnTo>
                    <a:lnTo>
                      <a:pt x="12" y="38"/>
                    </a:lnTo>
                    <a:lnTo>
                      <a:pt x="12" y="46"/>
                    </a:lnTo>
                    <a:lnTo>
                      <a:pt x="12" y="57"/>
                    </a:lnTo>
                    <a:lnTo>
                      <a:pt x="16" y="65"/>
                    </a:lnTo>
                    <a:lnTo>
                      <a:pt x="21" y="71"/>
                    </a:lnTo>
                    <a:lnTo>
                      <a:pt x="25" y="77"/>
                    </a:lnTo>
                    <a:lnTo>
                      <a:pt x="33" y="80"/>
                    </a:lnTo>
                    <a:lnTo>
                      <a:pt x="42" y="82"/>
                    </a:lnTo>
                    <a:lnTo>
                      <a:pt x="50" y="80"/>
                    </a:lnTo>
                    <a:lnTo>
                      <a:pt x="58" y="75"/>
                    </a:lnTo>
                    <a:lnTo>
                      <a:pt x="63" y="69"/>
                    </a:lnTo>
                    <a:lnTo>
                      <a:pt x="67" y="5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" name="Freeform 233">
                <a:extLst>
                  <a:ext uri="{FF2B5EF4-FFF2-40B4-BE49-F238E27FC236}">
                    <a16:creationId xmlns:a16="http://schemas.microsoft.com/office/drawing/2014/main" id="{ED7422B4-CBA9-40AA-9499-890B96D773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8324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9" y="65"/>
                  </a:cxn>
                  <a:cxn ang="0">
                    <a:pos x="12" y="65"/>
                  </a:cxn>
                  <a:cxn ang="0">
                    <a:pos x="2" y="55"/>
                  </a:cxn>
                  <a:cxn ang="0">
                    <a:pos x="0" y="44"/>
                  </a:cxn>
                  <a:cxn ang="0">
                    <a:pos x="4" y="36"/>
                  </a:cxn>
                  <a:cxn ang="0">
                    <a:pos x="12" y="32"/>
                  </a:cxn>
                  <a:cxn ang="0">
                    <a:pos x="21" y="29"/>
                  </a:cxn>
                  <a:cxn ang="0">
                    <a:pos x="38" y="27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38" y="11"/>
                  </a:cxn>
                  <a:cxn ang="0">
                    <a:pos x="23" y="11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6" y="9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4" y="15"/>
                  </a:cxn>
                  <a:cxn ang="0">
                    <a:pos x="57" y="23"/>
                  </a:cxn>
                  <a:cxn ang="0">
                    <a:pos x="57" y="50"/>
                  </a:cxn>
                  <a:cxn ang="0">
                    <a:pos x="59" y="61"/>
                  </a:cxn>
                  <a:cxn ang="0">
                    <a:pos x="48" y="65"/>
                  </a:cxn>
                  <a:cxn ang="0">
                    <a:pos x="46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2" y="46"/>
                  </a:cxn>
                  <a:cxn ang="0">
                    <a:pos x="12" y="52"/>
                  </a:cxn>
                  <a:cxn ang="0">
                    <a:pos x="19" y="57"/>
                  </a:cxn>
                  <a:cxn ang="0">
                    <a:pos x="31" y="57"/>
                  </a:cxn>
                  <a:cxn ang="0">
                    <a:pos x="40" y="52"/>
                  </a:cxn>
                  <a:cxn ang="0">
                    <a:pos x="44" y="44"/>
                  </a:cxn>
                  <a:cxn ang="0">
                    <a:pos x="44" y="34"/>
                  </a:cxn>
                </a:cxnLst>
                <a:rect l="0" t="0" r="r" b="b"/>
                <a:pathLst>
                  <a:path w="59" h="67">
                    <a:moveTo>
                      <a:pt x="46" y="57"/>
                    </a:moveTo>
                    <a:lnTo>
                      <a:pt x="40" y="61"/>
                    </a:lnTo>
                    <a:lnTo>
                      <a:pt x="33" y="65"/>
                    </a:lnTo>
                    <a:lnTo>
                      <a:pt x="29" y="65"/>
                    </a:lnTo>
                    <a:lnTo>
                      <a:pt x="23" y="67"/>
                    </a:lnTo>
                    <a:lnTo>
                      <a:pt x="12" y="65"/>
                    </a:lnTo>
                    <a:lnTo>
                      <a:pt x="6" y="61"/>
                    </a:lnTo>
                    <a:lnTo>
                      <a:pt x="2" y="55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8" y="34"/>
                    </a:lnTo>
                    <a:lnTo>
                      <a:pt x="12" y="32"/>
                    </a:lnTo>
                    <a:lnTo>
                      <a:pt x="17" y="29"/>
                    </a:lnTo>
                    <a:lnTo>
                      <a:pt x="21" y="29"/>
                    </a:lnTo>
                    <a:lnTo>
                      <a:pt x="25" y="27"/>
                    </a:lnTo>
                    <a:lnTo>
                      <a:pt x="38" y="27"/>
                    </a:lnTo>
                    <a:lnTo>
                      <a:pt x="44" y="25"/>
                    </a:lnTo>
                    <a:lnTo>
                      <a:pt x="46" y="23"/>
                    </a:lnTo>
                    <a:lnTo>
                      <a:pt x="46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8" y="11"/>
                    </a:lnTo>
                    <a:lnTo>
                      <a:pt x="29" y="9"/>
                    </a:lnTo>
                    <a:lnTo>
                      <a:pt x="23" y="11"/>
                    </a:lnTo>
                    <a:lnTo>
                      <a:pt x="19" y="11"/>
                    </a:lnTo>
                    <a:lnTo>
                      <a:pt x="15" y="15"/>
                    </a:lnTo>
                    <a:lnTo>
                      <a:pt x="12" y="21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10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2" y="6"/>
                    </a:lnTo>
                    <a:lnTo>
                      <a:pt x="54" y="11"/>
                    </a:lnTo>
                    <a:lnTo>
                      <a:pt x="54" y="15"/>
                    </a:lnTo>
                    <a:lnTo>
                      <a:pt x="57" y="17"/>
                    </a:lnTo>
                    <a:lnTo>
                      <a:pt x="57" y="23"/>
                    </a:lnTo>
                    <a:lnTo>
                      <a:pt x="57" y="38"/>
                    </a:lnTo>
                    <a:lnTo>
                      <a:pt x="57" y="50"/>
                    </a:lnTo>
                    <a:lnTo>
                      <a:pt x="57" y="57"/>
                    </a:lnTo>
                    <a:lnTo>
                      <a:pt x="59" y="61"/>
                    </a:lnTo>
                    <a:lnTo>
                      <a:pt x="59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7"/>
                    </a:lnTo>
                    <a:close/>
                    <a:moveTo>
                      <a:pt x="44" y="34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2" y="42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2" y="52"/>
                    </a:lnTo>
                    <a:lnTo>
                      <a:pt x="15" y="55"/>
                    </a:lnTo>
                    <a:lnTo>
                      <a:pt x="19" y="57"/>
                    </a:lnTo>
                    <a:lnTo>
                      <a:pt x="25" y="59"/>
                    </a:lnTo>
                    <a:lnTo>
                      <a:pt x="31" y="57"/>
                    </a:lnTo>
                    <a:lnTo>
                      <a:pt x="36" y="55"/>
                    </a:lnTo>
                    <a:lnTo>
                      <a:pt x="40" y="52"/>
                    </a:lnTo>
                    <a:lnTo>
                      <a:pt x="44" y="48"/>
                    </a:lnTo>
                    <a:lnTo>
                      <a:pt x="44" y="44"/>
                    </a:lnTo>
                    <a:lnTo>
                      <a:pt x="44" y="38"/>
                    </a:lnTo>
                    <a:lnTo>
                      <a:pt x="44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" name="Freeform 234">
                <a:extLst>
                  <a:ext uri="{FF2B5EF4-FFF2-40B4-BE49-F238E27FC236}">
                    <a16:creationId xmlns:a16="http://schemas.microsoft.com/office/drawing/2014/main" id="{D65BDFA4-99AA-43AA-9728-9ED9AA072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4212" y="3492699"/>
                <a:ext cx="138113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9" y="2"/>
                  </a:cxn>
                  <a:cxn ang="0">
                    <a:pos x="9" y="11"/>
                  </a:cxn>
                  <a:cxn ang="0">
                    <a:pos x="13" y="6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6"/>
                  </a:cxn>
                  <a:cxn ang="0">
                    <a:pos x="47" y="11"/>
                  </a:cxn>
                  <a:cxn ang="0">
                    <a:pos x="51" y="6"/>
                  </a:cxn>
                  <a:cxn ang="0">
                    <a:pos x="57" y="2"/>
                  </a:cxn>
                  <a:cxn ang="0">
                    <a:pos x="61" y="0"/>
                  </a:cxn>
                  <a:cxn ang="0">
                    <a:pos x="68" y="0"/>
                  </a:cxn>
                  <a:cxn ang="0">
                    <a:pos x="76" y="2"/>
                  </a:cxn>
                  <a:cxn ang="0">
                    <a:pos x="82" y="4"/>
                  </a:cxn>
                  <a:cxn ang="0">
                    <a:pos x="87" y="13"/>
                  </a:cxn>
                  <a:cxn ang="0">
                    <a:pos x="87" y="21"/>
                  </a:cxn>
                  <a:cxn ang="0">
                    <a:pos x="87" y="65"/>
                  </a:cxn>
                  <a:cxn ang="0">
                    <a:pos x="76" y="65"/>
                  </a:cxn>
                  <a:cxn ang="0">
                    <a:pos x="76" y="25"/>
                  </a:cxn>
                  <a:cxn ang="0">
                    <a:pos x="76" y="19"/>
                  </a:cxn>
                  <a:cxn ang="0">
                    <a:pos x="76" y="15"/>
                  </a:cxn>
                  <a:cxn ang="0">
                    <a:pos x="74" y="13"/>
                  </a:cxn>
                  <a:cxn ang="0">
                    <a:pos x="72" y="11"/>
                  </a:cxn>
                  <a:cxn ang="0">
                    <a:pos x="68" y="11"/>
                  </a:cxn>
                  <a:cxn ang="0">
                    <a:pos x="66" y="9"/>
                  </a:cxn>
                  <a:cxn ang="0">
                    <a:pos x="59" y="11"/>
                  </a:cxn>
                  <a:cxn ang="0">
                    <a:pos x="53" y="15"/>
                  </a:cxn>
                  <a:cxn ang="0">
                    <a:pos x="51" y="19"/>
                  </a:cxn>
                  <a:cxn ang="0">
                    <a:pos x="49" y="27"/>
                  </a:cxn>
                  <a:cxn ang="0">
                    <a:pos x="49" y="65"/>
                  </a:cxn>
                  <a:cxn ang="0">
                    <a:pos x="38" y="65"/>
                  </a:cxn>
                  <a:cxn ang="0">
                    <a:pos x="38" y="23"/>
                  </a:cxn>
                  <a:cxn ang="0">
                    <a:pos x="38" y="17"/>
                  </a:cxn>
                  <a:cxn ang="0">
                    <a:pos x="36" y="13"/>
                  </a:cxn>
                  <a:cxn ang="0">
                    <a:pos x="32" y="11"/>
                  </a:cxn>
                  <a:cxn ang="0">
                    <a:pos x="28" y="9"/>
                  </a:cxn>
                  <a:cxn ang="0">
                    <a:pos x="21" y="11"/>
                  </a:cxn>
                  <a:cxn ang="0">
                    <a:pos x="19" y="13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1" y="25"/>
                  </a:cxn>
                  <a:cxn ang="0">
                    <a:pos x="11" y="32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87" h="65">
                    <a:moveTo>
                      <a:pt x="0" y="65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11"/>
                    </a:lnTo>
                    <a:lnTo>
                      <a:pt x="13" y="6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6"/>
                    </a:lnTo>
                    <a:lnTo>
                      <a:pt x="47" y="11"/>
                    </a:lnTo>
                    <a:lnTo>
                      <a:pt x="51" y="6"/>
                    </a:lnTo>
                    <a:lnTo>
                      <a:pt x="57" y="2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76" y="2"/>
                    </a:lnTo>
                    <a:lnTo>
                      <a:pt x="82" y="4"/>
                    </a:lnTo>
                    <a:lnTo>
                      <a:pt x="87" y="13"/>
                    </a:lnTo>
                    <a:lnTo>
                      <a:pt x="87" y="21"/>
                    </a:lnTo>
                    <a:lnTo>
                      <a:pt x="87" y="65"/>
                    </a:lnTo>
                    <a:lnTo>
                      <a:pt x="76" y="65"/>
                    </a:lnTo>
                    <a:lnTo>
                      <a:pt x="76" y="25"/>
                    </a:lnTo>
                    <a:lnTo>
                      <a:pt x="76" y="19"/>
                    </a:lnTo>
                    <a:lnTo>
                      <a:pt x="76" y="15"/>
                    </a:lnTo>
                    <a:lnTo>
                      <a:pt x="74" y="13"/>
                    </a:lnTo>
                    <a:lnTo>
                      <a:pt x="72" y="11"/>
                    </a:lnTo>
                    <a:lnTo>
                      <a:pt x="68" y="11"/>
                    </a:lnTo>
                    <a:lnTo>
                      <a:pt x="66" y="9"/>
                    </a:lnTo>
                    <a:lnTo>
                      <a:pt x="59" y="11"/>
                    </a:lnTo>
                    <a:lnTo>
                      <a:pt x="53" y="15"/>
                    </a:lnTo>
                    <a:lnTo>
                      <a:pt x="51" y="19"/>
                    </a:lnTo>
                    <a:lnTo>
                      <a:pt x="49" y="27"/>
                    </a:lnTo>
                    <a:lnTo>
                      <a:pt x="49" y="65"/>
                    </a:lnTo>
                    <a:lnTo>
                      <a:pt x="38" y="65"/>
                    </a:lnTo>
                    <a:lnTo>
                      <a:pt x="38" y="23"/>
                    </a:lnTo>
                    <a:lnTo>
                      <a:pt x="38" y="17"/>
                    </a:lnTo>
                    <a:lnTo>
                      <a:pt x="36" y="13"/>
                    </a:lnTo>
                    <a:lnTo>
                      <a:pt x="32" y="11"/>
                    </a:lnTo>
                    <a:lnTo>
                      <a:pt x="28" y="9"/>
                    </a:lnTo>
                    <a:lnTo>
                      <a:pt x="21" y="11"/>
                    </a:lnTo>
                    <a:lnTo>
                      <a:pt x="19" y="13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1" y="25"/>
                    </a:lnTo>
                    <a:lnTo>
                      <a:pt x="11" y="32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" name="Freeform 235">
                <a:extLst>
                  <a:ext uri="{FF2B5EF4-FFF2-40B4-BE49-F238E27FC236}">
                    <a16:creationId xmlns:a16="http://schemas.microsoft.com/office/drawing/2014/main" id="{421DA2EF-326D-4F9E-A351-7A155F20BE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97724" y="3492699"/>
                <a:ext cx="90488" cy="13970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1"/>
                  </a:cxn>
                  <a:cxn ang="0">
                    <a:pos x="15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4" y="4"/>
                  </a:cxn>
                  <a:cxn ang="0">
                    <a:pos x="49" y="9"/>
                  </a:cxn>
                  <a:cxn ang="0">
                    <a:pos x="53" y="17"/>
                  </a:cxn>
                  <a:cxn ang="0">
                    <a:pos x="55" y="23"/>
                  </a:cxn>
                  <a:cxn ang="0">
                    <a:pos x="57" y="34"/>
                  </a:cxn>
                  <a:cxn ang="0">
                    <a:pos x="55" y="42"/>
                  </a:cxn>
                  <a:cxn ang="0">
                    <a:pos x="53" y="50"/>
                  </a:cxn>
                  <a:cxn ang="0">
                    <a:pos x="49" y="57"/>
                  </a:cxn>
                  <a:cxn ang="0">
                    <a:pos x="42" y="63"/>
                  </a:cxn>
                  <a:cxn ang="0">
                    <a:pos x="36" y="65"/>
                  </a:cxn>
                  <a:cxn ang="0">
                    <a:pos x="28" y="67"/>
                  </a:cxn>
                  <a:cxn ang="0">
                    <a:pos x="23" y="65"/>
                  </a:cxn>
                  <a:cxn ang="0">
                    <a:pos x="19" y="65"/>
                  </a:cxn>
                  <a:cxn ang="0">
                    <a:pos x="15" y="61"/>
                  </a:cxn>
                  <a:cxn ang="0">
                    <a:pos x="11" y="59"/>
                  </a:cxn>
                  <a:cxn ang="0">
                    <a:pos x="11" y="88"/>
                  </a:cxn>
                  <a:cxn ang="0">
                    <a:pos x="0" y="88"/>
                  </a:cxn>
                  <a:cxn ang="0">
                    <a:pos x="11" y="34"/>
                  </a:cxn>
                  <a:cxn ang="0">
                    <a:pos x="11" y="44"/>
                  </a:cxn>
                  <a:cxn ang="0">
                    <a:pos x="15" y="52"/>
                  </a:cxn>
                  <a:cxn ang="0">
                    <a:pos x="21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0"/>
                  </a:cxn>
                  <a:cxn ang="0">
                    <a:pos x="44" y="44"/>
                  </a:cxn>
                  <a:cxn ang="0">
                    <a:pos x="44" y="34"/>
                  </a:cxn>
                  <a:cxn ang="0">
                    <a:pos x="44" y="21"/>
                  </a:cxn>
                  <a:cxn ang="0">
                    <a:pos x="40" y="15"/>
                  </a:cxn>
                  <a:cxn ang="0">
                    <a:pos x="34" y="11"/>
                  </a:cxn>
                  <a:cxn ang="0">
                    <a:pos x="28" y="9"/>
                  </a:cxn>
                  <a:cxn ang="0">
                    <a:pos x="21" y="11"/>
                  </a:cxn>
                  <a:cxn ang="0">
                    <a:pos x="15" y="15"/>
                  </a:cxn>
                  <a:cxn ang="0">
                    <a:pos x="11" y="23"/>
                  </a:cxn>
                  <a:cxn ang="0">
                    <a:pos x="11" y="34"/>
                  </a:cxn>
                </a:cxnLst>
                <a:rect l="0" t="0" r="r" b="b"/>
                <a:pathLst>
                  <a:path w="57" h="88">
                    <a:moveTo>
                      <a:pt x="0" y="88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1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4" y="4"/>
                    </a:lnTo>
                    <a:lnTo>
                      <a:pt x="49" y="9"/>
                    </a:lnTo>
                    <a:lnTo>
                      <a:pt x="53" y="17"/>
                    </a:lnTo>
                    <a:lnTo>
                      <a:pt x="55" y="23"/>
                    </a:lnTo>
                    <a:lnTo>
                      <a:pt x="57" y="34"/>
                    </a:lnTo>
                    <a:lnTo>
                      <a:pt x="55" y="42"/>
                    </a:lnTo>
                    <a:lnTo>
                      <a:pt x="53" y="50"/>
                    </a:lnTo>
                    <a:lnTo>
                      <a:pt x="49" y="57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28" y="67"/>
                    </a:lnTo>
                    <a:lnTo>
                      <a:pt x="23" y="65"/>
                    </a:lnTo>
                    <a:lnTo>
                      <a:pt x="19" y="65"/>
                    </a:lnTo>
                    <a:lnTo>
                      <a:pt x="15" y="61"/>
                    </a:lnTo>
                    <a:lnTo>
                      <a:pt x="11" y="59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  <a:moveTo>
                      <a:pt x="11" y="34"/>
                    </a:moveTo>
                    <a:lnTo>
                      <a:pt x="11" y="44"/>
                    </a:lnTo>
                    <a:lnTo>
                      <a:pt x="15" y="52"/>
                    </a:lnTo>
                    <a:lnTo>
                      <a:pt x="21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0"/>
                    </a:lnTo>
                    <a:lnTo>
                      <a:pt x="44" y="44"/>
                    </a:lnTo>
                    <a:lnTo>
                      <a:pt x="44" y="34"/>
                    </a:lnTo>
                    <a:lnTo>
                      <a:pt x="44" y="21"/>
                    </a:lnTo>
                    <a:lnTo>
                      <a:pt x="40" y="15"/>
                    </a:lnTo>
                    <a:lnTo>
                      <a:pt x="34" y="11"/>
                    </a:lnTo>
                    <a:lnTo>
                      <a:pt x="28" y="9"/>
                    </a:lnTo>
                    <a:lnTo>
                      <a:pt x="21" y="11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" name="Freeform 236">
                <a:extLst>
                  <a:ext uri="{FF2B5EF4-FFF2-40B4-BE49-F238E27FC236}">
                    <a16:creationId xmlns:a16="http://schemas.microsoft.com/office/drawing/2014/main" id="{BCE00D66-E8E4-4CF3-A717-D21D58A8E4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08849" y="3456186"/>
                <a:ext cx="15875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0" y="25"/>
                  </a:cxn>
                  <a:cxn ang="0">
                    <a:pos x="10" y="88"/>
                  </a:cxn>
                  <a:cxn ang="0">
                    <a:pos x="0" y="88"/>
                  </a:cxn>
                </a:cxnLst>
                <a:rect l="0" t="0" r="r" b="b"/>
                <a:pathLst>
                  <a:path w="10" h="88">
                    <a:moveTo>
                      <a:pt x="0" y="1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0" y="25"/>
                    </a:lnTo>
                    <a:lnTo>
                      <a:pt x="1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" name="Freeform 237">
                <a:extLst>
                  <a:ext uri="{FF2B5EF4-FFF2-40B4-BE49-F238E27FC236}">
                    <a16:creationId xmlns:a16="http://schemas.microsoft.com/office/drawing/2014/main" id="{725284D3-A479-48B0-AF99-6A2C10AC4C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5362" y="3492699"/>
                <a:ext cx="96838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6" y="13"/>
                  </a:cxn>
                  <a:cxn ang="0">
                    <a:pos x="10" y="6"/>
                  </a:cxn>
                  <a:cxn ang="0">
                    <a:pos x="19" y="2"/>
                  </a:cxn>
                  <a:cxn ang="0">
                    <a:pos x="31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8" y="4"/>
                  </a:cxn>
                  <a:cxn ang="0">
                    <a:pos x="52" y="9"/>
                  </a:cxn>
                  <a:cxn ang="0">
                    <a:pos x="57" y="13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2"/>
                  </a:cxn>
                  <a:cxn ang="0">
                    <a:pos x="59" y="44"/>
                  </a:cxn>
                  <a:cxn ang="0">
                    <a:pos x="57" y="52"/>
                  </a:cxn>
                  <a:cxn ang="0">
                    <a:pos x="52" y="59"/>
                  </a:cxn>
                  <a:cxn ang="0">
                    <a:pos x="46" y="63"/>
                  </a:cxn>
                  <a:cxn ang="0">
                    <a:pos x="38" y="65"/>
                  </a:cxn>
                  <a:cxn ang="0">
                    <a:pos x="31" y="67"/>
                  </a:cxn>
                  <a:cxn ang="0">
                    <a:pos x="23" y="65"/>
                  </a:cxn>
                  <a:cxn ang="0">
                    <a:pos x="19" y="65"/>
                  </a:cxn>
                  <a:cxn ang="0">
                    <a:pos x="12" y="61"/>
                  </a:cxn>
                  <a:cxn ang="0">
                    <a:pos x="8" y="59"/>
                  </a:cxn>
                  <a:cxn ang="0">
                    <a:pos x="4" y="52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44"/>
                  </a:cxn>
                  <a:cxn ang="0">
                    <a:pos x="17" y="50"/>
                  </a:cxn>
                  <a:cxn ang="0">
                    <a:pos x="23" y="57"/>
                  </a:cxn>
                  <a:cxn ang="0">
                    <a:pos x="31" y="57"/>
                  </a:cxn>
                  <a:cxn ang="0">
                    <a:pos x="38" y="57"/>
                  </a:cxn>
                  <a:cxn ang="0">
                    <a:pos x="44" y="50"/>
                  </a:cxn>
                  <a:cxn ang="0">
                    <a:pos x="48" y="44"/>
                  </a:cxn>
                  <a:cxn ang="0">
                    <a:pos x="50" y="34"/>
                  </a:cxn>
                  <a:cxn ang="0">
                    <a:pos x="48" y="23"/>
                  </a:cxn>
                  <a:cxn ang="0">
                    <a:pos x="44" y="15"/>
                  </a:cxn>
                  <a:cxn ang="0">
                    <a:pos x="38" y="11"/>
                  </a:cxn>
                  <a:cxn ang="0">
                    <a:pos x="31" y="9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2" y="23"/>
                  </a:cxn>
                  <a:cxn ang="0">
                    <a:pos x="12" y="34"/>
                  </a:cxn>
                </a:cxnLst>
                <a:rect l="0" t="0" r="r" b="b"/>
                <a:pathLst>
                  <a:path w="61" h="67">
                    <a:moveTo>
                      <a:pt x="0" y="34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6" y="13"/>
                    </a:lnTo>
                    <a:lnTo>
                      <a:pt x="10" y="6"/>
                    </a:lnTo>
                    <a:lnTo>
                      <a:pt x="19" y="2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8" y="4"/>
                    </a:lnTo>
                    <a:lnTo>
                      <a:pt x="52" y="9"/>
                    </a:lnTo>
                    <a:lnTo>
                      <a:pt x="57" y="13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2"/>
                    </a:lnTo>
                    <a:lnTo>
                      <a:pt x="59" y="44"/>
                    </a:lnTo>
                    <a:lnTo>
                      <a:pt x="57" y="52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38" y="65"/>
                    </a:lnTo>
                    <a:lnTo>
                      <a:pt x="31" y="67"/>
                    </a:lnTo>
                    <a:lnTo>
                      <a:pt x="23" y="65"/>
                    </a:lnTo>
                    <a:lnTo>
                      <a:pt x="19" y="65"/>
                    </a:lnTo>
                    <a:lnTo>
                      <a:pt x="12" y="61"/>
                    </a:lnTo>
                    <a:lnTo>
                      <a:pt x="8" y="59"/>
                    </a:lnTo>
                    <a:lnTo>
                      <a:pt x="4" y="52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44"/>
                    </a:lnTo>
                    <a:lnTo>
                      <a:pt x="17" y="50"/>
                    </a:lnTo>
                    <a:lnTo>
                      <a:pt x="23" y="57"/>
                    </a:lnTo>
                    <a:lnTo>
                      <a:pt x="31" y="57"/>
                    </a:lnTo>
                    <a:lnTo>
                      <a:pt x="38" y="57"/>
                    </a:lnTo>
                    <a:lnTo>
                      <a:pt x="44" y="50"/>
                    </a:lnTo>
                    <a:lnTo>
                      <a:pt x="48" y="44"/>
                    </a:lnTo>
                    <a:lnTo>
                      <a:pt x="50" y="34"/>
                    </a:lnTo>
                    <a:lnTo>
                      <a:pt x="48" y="23"/>
                    </a:lnTo>
                    <a:lnTo>
                      <a:pt x="44" y="15"/>
                    </a:lnTo>
                    <a:lnTo>
                      <a:pt x="38" y="11"/>
                    </a:lnTo>
                    <a:lnTo>
                      <a:pt x="31" y="9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2" y="23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" name="Freeform 238">
                <a:extLst>
                  <a:ext uri="{FF2B5EF4-FFF2-40B4-BE49-F238E27FC236}">
                    <a16:creationId xmlns:a16="http://schemas.microsoft.com/office/drawing/2014/main" id="{CC9273E2-DB0E-43C3-BCD9-06034B9DF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49" y="3492699"/>
                <a:ext cx="84138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1"/>
                  </a:cxn>
                  <a:cxn ang="0">
                    <a:pos x="15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49" y="9"/>
                  </a:cxn>
                  <a:cxn ang="0">
                    <a:pos x="51" y="11"/>
                  </a:cxn>
                  <a:cxn ang="0">
                    <a:pos x="53" y="15"/>
                  </a:cxn>
                  <a:cxn ang="0">
                    <a:pos x="53" y="19"/>
                  </a:cxn>
                  <a:cxn ang="0">
                    <a:pos x="53" y="25"/>
                  </a:cxn>
                  <a:cxn ang="0">
                    <a:pos x="53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2" y="21"/>
                  </a:cxn>
                  <a:cxn ang="0">
                    <a:pos x="40" y="17"/>
                  </a:cxn>
                  <a:cxn ang="0">
                    <a:pos x="38" y="13"/>
                  </a:cxn>
                  <a:cxn ang="0">
                    <a:pos x="36" y="11"/>
                  </a:cxn>
                  <a:cxn ang="0">
                    <a:pos x="32" y="11"/>
                  </a:cxn>
                  <a:cxn ang="0">
                    <a:pos x="28" y="9"/>
                  </a:cxn>
                  <a:cxn ang="0">
                    <a:pos x="21" y="11"/>
                  </a:cxn>
                  <a:cxn ang="0">
                    <a:pos x="17" y="13"/>
                  </a:cxn>
                  <a:cxn ang="0">
                    <a:pos x="13" y="19"/>
                  </a:cxn>
                  <a:cxn ang="0">
                    <a:pos x="11" y="29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53" h="65">
                    <a:moveTo>
                      <a:pt x="0" y="65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1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49" y="9"/>
                    </a:lnTo>
                    <a:lnTo>
                      <a:pt x="51" y="11"/>
                    </a:lnTo>
                    <a:lnTo>
                      <a:pt x="53" y="15"/>
                    </a:lnTo>
                    <a:lnTo>
                      <a:pt x="53" y="19"/>
                    </a:lnTo>
                    <a:lnTo>
                      <a:pt x="53" y="25"/>
                    </a:lnTo>
                    <a:lnTo>
                      <a:pt x="53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2" y="21"/>
                    </a:lnTo>
                    <a:lnTo>
                      <a:pt x="40" y="17"/>
                    </a:lnTo>
                    <a:lnTo>
                      <a:pt x="38" y="13"/>
                    </a:lnTo>
                    <a:lnTo>
                      <a:pt x="36" y="11"/>
                    </a:lnTo>
                    <a:lnTo>
                      <a:pt x="32" y="11"/>
                    </a:lnTo>
                    <a:lnTo>
                      <a:pt x="28" y="9"/>
                    </a:lnTo>
                    <a:lnTo>
                      <a:pt x="21" y="11"/>
                    </a:lnTo>
                    <a:lnTo>
                      <a:pt x="17" y="13"/>
                    </a:lnTo>
                    <a:lnTo>
                      <a:pt x="13" y="19"/>
                    </a:lnTo>
                    <a:lnTo>
                      <a:pt x="11" y="29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" name="Freeform 239">
                <a:extLst>
                  <a:ext uri="{FF2B5EF4-FFF2-40B4-BE49-F238E27FC236}">
                    <a16:creationId xmlns:a16="http://schemas.microsoft.com/office/drawing/2014/main" id="{ED405ED5-8608-4CCE-90D8-C7CF0D65E4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4437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49" y="44"/>
                  </a:cxn>
                  <a:cxn ang="0">
                    <a:pos x="59" y="46"/>
                  </a:cxn>
                  <a:cxn ang="0">
                    <a:pos x="55" y="55"/>
                  </a:cxn>
                  <a:cxn ang="0">
                    <a:pos x="51" y="61"/>
                  </a:cxn>
                  <a:cxn ang="0">
                    <a:pos x="42" y="65"/>
                  </a:cxn>
                  <a:cxn ang="0">
                    <a:pos x="32" y="67"/>
                  </a:cxn>
                  <a:cxn ang="0">
                    <a:pos x="26" y="65"/>
                  </a:cxn>
                  <a:cxn ang="0">
                    <a:pos x="19" y="65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5" y="52"/>
                  </a:cxn>
                  <a:cxn ang="0">
                    <a:pos x="3" y="48"/>
                  </a:cxn>
                  <a:cxn ang="0">
                    <a:pos x="0" y="42"/>
                  </a:cxn>
                  <a:cxn ang="0">
                    <a:pos x="0" y="34"/>
                  </a:cxn>
                  <a:cxn ang="0">
                    <a:pos x="0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9" y="9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4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3" y="9"/>
                  </a:cxn>
                  <a:cxn ang="0">
                    <a:pos x="55" y="13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4"/>
                  </a:cxn>
                  <a:cxn ang="0">
                    <a:pos x="59" y="34"/>
                  </a:cxn>
                  <a:cxn ang="0">
                    <a:pos x="59" y="36"/>
                  </a:cxn>
                  <a:cxn ang="0">
                    <a:pos x="13" y="36"/>
                  </a:cxn>
                  <a:cxn ang="0">
                    <a:pos x="13" y="44"/>
                  </a:cxn>
                  <a:cxn ang="0">
                    <a:pos x="17" y="52"/>
                  </a:cxn>
                  <a:cxn ang="0">
                    <a:pos x="24" y="57"/>
                  </a:cxn>
                  <a:cxn ang="0">
                    <a:pos x="32" y="57"/>
                  </a:cxn>
                  <a:cxn ang="0">
                    <a:pos x="36" y="57"/>
                  </a:cxn>
                  <a:cxn ang="0">
                    <a:pos x="42" y="55"/>
                  </a:cxn>
                  <a:cxn ang="0">
                    <a:pos x="45" y="50"/>
                  </a:cxn>
                  <a:cxn ang="0">
                    <a:pos x="49" y="44"/>
                  </a:cxn>
                  <a:cxn ang="0">
                    <a:pos x="13" y="27"/>
                  </a:cxn>
                  <a:cxn ang="0">
                    <a:pos x="49" y="27"/>
                  </a:cxn>
                  <a:cxn ang="0">
                    <a:pos x="47" y="21"/>
                  </a:cxn>
                  <a:cxn ang="0">
                    <a:pos x="45" y="15"/>
                  </a:cxn>
                  <a:cxn ang="0">
                    <a:pos x="38" y="11"/>
                  </a:cxn>
                  <a:cxn ang="0">
                    <a:pos x="32" y="9"/>
                  </a:cxn>
                  <a:cxn ang="0">
                    <a:pos x="24" y="11"/>
                  </a:cxn>
                  <a:cxn ang="0">
                    <a:pos x="19" y="15"/>
                  </a:cxn>
                  <a:cxn ang="0">
                    <a:pos x="15" y="19"/>
                  </a:cxn>
                  <a:cxn ang="0">
                    <a:pos x="13" y="27"/>
                  </a:cxn>
                </a:cxnLst>
                <a:rect l="0" t="0" r="r" b="b"/>
                <a:pathLst>
                  <a:path w="59" h="67">
                    <a:moveTo>
                      <a:pt x="49" y="44"/>
                    </a:moveTo>
                    <a:lnTo>
                      <a:pt x="59" y="46"/>
                    </a:lnTo>
                    <a:lnTo>
                      <a:pt x="55" y="55"/>
                    </a:lnTo>
                    <a:lnTo>
                      <a:pt x="51" y="61"/>
                    </a:lnTo>
                    <a:lnTo>
                      <a:pt x="42" y="65"/>
                    </a:lnTo>
                    <a:lnTo>
                      <a:pt x="32" y="67"/>
                    </a:lnTo>
                    <a:lnTo>
                      <a:pt x="26" y="65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5" y="52"/>
                    </a:lnTo>
                    <a:lnTo>
                      <a:pt x="3" y="48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0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9" y="9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3" y="9"/>
                    </a:lnTo>
                    <a:lnTo>
                      <a:pt x="55" y="13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4"/>
                    </a:lnTo>
                    <a:lnTo>
                      <a:pt x="59" y="34"/>
                    </a:lnTo>
                    <a:lnTo>
                      <a:pt x="59" y="36"/>
                    </a:lnTo>
                    <a:lnTo>
                      <a:pt x="13" y="36"/>
                    </a:lnTo>
                    <a:lnTo>
                      <a:pt x="13" y="44"/>
                    </a:lnTo>
                    <a:lnTo>
                      <a:pt x="17" y="52"/>
                    </a:lnTo>
                    <a:lnTo>
                      <a:pt x="24" y="57"/>
                    </a:lnTo>
                    <a:lnTo>
                      <a:pt x="32" y="57"/>
                    </a:lnTo>
                    <a:lnTo>
                      <a:pt x="36" y="57"/>
                    </a:lnTo>
                    <a:lnTo>
                      <a:pt x="42" y="55"/>
                    </a:lnTo>
                    <a:lnTo>
                      <a:pt x="45" y="50"/>
                    </a:lnTo>
                    <a:lnTo>
                      <a:pt x="49" y="44"/>
                    </a:lnTo>
                    <a:close/>
                    <a:moveTo>
                      <a:pt x="13" y="27"/>
                    </a:moveTo>
                    <a:lnTo>
                      <a:pt x="49" y="27"/>
                    </a:lnTo>
                    <a:lnTo>
                      <a:pt x="47" y="21"/>
                    </a:lnTo>
                    <a:lnTo>
                      <a:pt x="45" y="15"/>
                    </a:lnTo>
                    <a:lnTo>
                      <a:pt x="38" y="11"/>
                    </a:lnTo>
                    <a:lnTo>
                      <a:pt x="32" y="9"/>
                    </a:lnTo>
                    <a:lnTo>
                      <a:pt x="24" y="11"/>
                    </a:lnTo>
                    <a:lnTo>
                      <a:pt x="19" y="15"/>
                    </a:lnTo>
                    <a:lnTo>
                      <a:pt x="15" y="19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" name="Freeform 240">
                <a:extLst>
                  <a:ext uri="{FF2B5EF4-FFF2-40B4-BE49-F238E27FC236}">
                    <a16:creationId xmlns:a16="http://schemas.microsoft.com/office/drawing/2014/main" id="{412CE91A-A01B-45DA-AAE6-CF11CFAA3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4774" y="3495874"/>
                <a:ext cx="93663" cy="10001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0" y="55"/>
                  </a:cxn>
                  <a:cxn ang="0">
                    <a:pos x="42" y="9"/>
                  </a:cxn>
                  <a:cxn ang="0">
                    <a:pos x="36" y="9"/>
                  </a:cxn>
                  <a:cxn ang="0">
                    <a:pos x="30" y="9"/>
                  </a:cxn>
                  <a:cxn ang="0">
                    <a:pos x="4" y="9"/>
                  </a:cxn>
                  <a:cxn ang="0">
                    <a:pos x="4" y="0"/>
                  </a:cxn>
                  <a:cxn ang="0">
                    <a:pos x="57" y="0"/>
                  </a:cxn>
                  <a:cxn ang="0">
                    <a:pos x="57" y="7"/>
                  </a:cxn>
                  <a:cxn ang="0">
                    <a:pos x="21" y="46"/>
                  </a:cxn>
                  <a:cxn ang="0">
                    <a:pos x="15" y="55"/>
                  </a:cxn>
                  <a:cxn ang="0">
                    <a:pos x="21" y="55"/>
                  </a:cxn>
                  <a:cxn ang="0">
                    <a:pos x="28" y="53"/>
                  </a:cxn>
                  <a:cxn ang="0">
                    <a:pos x="59" y="53"/>
                  </a:cxn>
                  <a:cxn ang="0">
                    <a:pos x="59" y="63"/>
                  </a:cxn>
                  <a:cxn ang="0">
                    <a:pos x="0" y="63"/>
                  </a:cxn>
                </a:cxnLst>
                <a:rect l="0" t="0" r="r" b="b"/>
                <a:pathLst>
                  <a:path w="59" h="63">
                    <a:moveTo>
                      <a:pt x="0" y="63"/>
                    </a:moveTo>
                    <a:lnTo>
                      <a:pt x="0" y="55"/>
                    </a:lnTo>
                    <a:lnTo>
                      <a:pt x="42" y="9"/>
                    </a:lnTo>
                    <a:lnTo>
                      <a:pt x="36" y="9"/>
                    </a:lnTo>
                    <a:lnTo>
                      <a:pt x="30" y="9"/>
                    </a:lnTo>
                    <a:lnTo>
                      <a:pt x="4" y="9"/>
                    </a:lnTo>
                    <a:lnTo>
                      <a:pt x="4" y="0"/>
                    </a:lnTo>
                    <a:lnTo>
                      <a:pt x="57" y="0"/>
                    </a:lnTo>
                    <a:lnTo>
                      <a:pt x="57" y="7"/>
                    </a:lnTo>
                    <a:lnTo>
                      <a:pt x="21" y="46"/>
                    </a:lnTo>
                    <a:lnTo>
                      <a:pt x="15" y="55"/>
                    </a:lnTo>
                    <a:lnTo>
                      <a:pt x="21" y="55"/>
                    </a:lnTo>
                    <a:lnTo>
                      <a:pt x="28" y="53"/>
                    </a:lnTo>
                    <a:lnTo>
                      <a:pt x="59" y="53"/>
                    </a:lnTo>
                    <a:lnTo>
                      <a:pt x="59" y="63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" name="Freeform 241">
                <a:extLst>
                  <a:ext uri="{FF2B5EF4-FFF2-40B4-BE49-F238E27FC236}">
                    <a16:creationId xmlns:a16="http://schemas.microsoft.com/office/drawing/2014/main" id="{4E67FD71-FD3A-4E51-BEAD-363AC5BCC3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27962" y="3492699"/>
                <a:ext cx="96838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7" y="13"/>
                  </a:cxn>
                  <a:cxn ang="0">
                    <a:pos x="11" y="6"/>
                  </a:cxn>
                  <a:cxn ang="0">
                    <a:pos x="19" y="2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3" y="9"/>
                  </a:cxn>
                  <a:cxn ang="0">
                    <a:pos x="55" y="13"/>
                  </a:cxn>
                  <a:cxn ang="0">
                    <a:pos x="59" y="19"/>
                  </a:cxn>
                  <a:cxn ang="0">
                    <a:pos x="59" y="25"/>
                  </a:cxn>
                  <a:cxn ang="0">
                    <a:pos x="61" y="32"/>
                  </a:cxn>
                  <a:cxn ang="0">
                    <a:pos x="59" y="44"/>
                  </a:cxn>
                  <a:cxn ang="0">
                    <a:pos x="57" y="52"/>
                  </a:cxn>
                  <a:cxn ang="0">
                    <a:pos x="53" y="59"/>
                  </a:cxn>
                  <a:cxn ang="0">
                    <a:pos x="47" y="63"/>
                  </a:cxn>
                  <a:cxn ang="0">
                    <a:pos x="38" y="65"/>
                  </a:cxn>
                  <a:cxn ang="0">
                    <a:pos x="30" y="67"/>
                  </a:cxn>
                  <a:cxn ang="0">
                    <a:pos x="24" y="65"/>
                  </a:cxn>
                  <a:cxn ang="0">
                    <a:pos x="17" y="65"/>
                  </a:cxn>
                  <a:cxn ang="0">
                    <a:pos x="13" y="61"/>
                  </a:cxn>
                  <a:cxn ang="0">
                    <a:pos x="9" y="59"/>
                  </a:cxn>
                  <a:cxn ang="0">
                    <a:pos x="5" y="52"/>
                  </a:cxn>
                  <a:cxn ang="0">
                    <a:pos x="3" y="48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4" y="57"/>
                  </a:cxn>
                  <a:cxn ang="0">
                    <a:pos x="30" y="57"/>
                  </a:cxn>
                  <a:cxn ang="0">
                    <a:pos x="38" y="57"/>
                  </a:cxn>
                  <a:cxn ang="0">
                    <a:pos x="45" y="50"/>
                  </a:cxn>
                  <a:cxn ang="0">
                    <a:pos x="49" y="44"/>
                  </a:cxn>
                  <a:cxn ang="0">
                    <a:pos x="49" y="34"/>
                  </a:cxn>
                  <a:cxn ang="0">
                    <a:pos x="49" y="23"/>
                  </a:cxn>
                  <a:cxn ang="0">
                    <a:pos x="45" y="15"/>
                  </a:cxn>
                  <a:cxn ang="0">
                    <a:pos x="38" y="11"/>
                  </a:cxn>
                  <a:cxn ang="0">
                    <a:pos x="30" y="9"/>
                  </a:cxn>
                  <a:cxn ang="0">
                    <a:pos x="24" y="11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1" y="34"/>
                  </a:cxn>
                </a:cxnLst>
                <a:rect l="0" t="0" r="r" b="b"/>
                <a:pathLst>
                  <a:path w="61" h="67">
                    <a:moveTo>
                      <a:pt x="0" y="34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7" y="13"/>
                    </a:lnTo>
                    <a:lnTo>
                      <a:pt x="11" y="6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3" y="9"/>
                    </a:lnTo>
                    <a:lnTo>
                      <a:pt x="55" y="13"/>
                    </a:lnTo>
                    <a:lnTo>
                      <a:pt x="59" y="19"/>
                    </a:lnTo>
                    <a:lnTo>
                      <a:pt x="59" y="25"/>
                    </a:lnTo>
                    <a:lnTo>
                      <a:pt x="61" y="32"/>
                    </a:lnTo>
                    <a:lnTo>
                      <a:pt x="59" y="44"/>
                    </a:lnTo>
                    <a:lnTo>
                      <a:pt x="57" y="52"/>
                    </a:lnTo>
                    <a:lnTo>
                      <a:pt x="53" y="59"/>
                    </a:lnTo>
                    <a:lnTo>
                      <a:pt x="47" y="63"/>
                    </a:lnTo>
                    <a:lnTo>
                      <a:pt x="38" y="65"/>
                    </a:lnTo>
                    <a:lnTo>
                      <a:pt x="30" y="67"/>
                    </a:lnTo>
                    <a:lnTo>
                      <a:pt x="24" y="65"/>
                    </a:lnTo>
                    <a:lnTo>
                      <a:pt x="17" y="65"/>
                    </a:lnTo>
                    <a:lnTo>
                      <a:pt x="13" y="61"/>
                    </a:lnTo>
                    <a:lnTo>
                      <a:pt x="9" y="59"/>
                    </a:lnTo>
                    <a:lnTo>
                      <a:pt x="5" y="52"/>
                    </a:lnTo>
                    <a:lnTo>
                      <a:pt x="3" y="48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8" y="57"/>
                    </a:lnTo>
                    <a:lnTo>
                      <a:pt x="45" y="50"/>
                    </a:lnTo>
                    <a:lnTo>
                      <a:pt x="49" y="44"/>
                    </a:lnTo>
                    <a:lnTo>
                      <a:pt x="49" y="34"/>
                    </a:lnTo>
                    <a:lnTo>
                      <a:pt x="49" y="23"/>
                    </a:lnTo>
                    <a:lnTo>
                      <a:pt x="45" y="15"/>
                    </a:lnTo>
                    <a:lnTo>
                      <a:pt x="38" y="11"/>
                    </a:lnTo>
                    <a:lnTo>
                      <a:pt x="30" y="9"/>
                    </a:lnTo>
                    <a:lnTo>
                      <a:pt x="24" y="11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" name="Freeform 242">
                <a:extLst>
                  <a:ext uri="{FF2B5EF4-FFF2-40B4-BE49-F238E27FC236}">
                    <a16:creationId xmlns:a16="http://schemas.microsoft.com/office/drawing/2014/main" id="{C3E16824-2CDC-4108-ABCB-E3126550E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5437" y="349269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1"/>
                  </a:cxn>
                  <a:cxn ang="0">
                    <a:pos x="13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8" y="9"/>
                  </a:cxn>
                  <a:cxn ang="0">
                    <a:pos x="50" y="11"/>
                  </a:cxn>
                  <a:cxn ang="0">
                    <a:pos x="50" y="15"/>
                  </a:cxn>
                  <a:cxn ang="0">
                    <a:pos x="52" y="19"/>
                  </a:cxn>
                  <a:cxn ang="0">
                    <a:pos x="52" y="25"/>
                  </a:cxn>
                  <a:cxn ang="0">
                    <a:pos x="52" y="65"/>
                  </a:cxn>
                  <a:cxn ang="0">
                    <a:pos x="40" y="65"/>
                  </a:cxn>
                  <a:cxn ang="0">
                    <a:pos x="40" y="25"/>
                  </a:cxn>
                  <a:cxn ang="0">
                    <a:pos x="40" y="21"/>
                  </a:cxn>
                  <a:cxn ang="0">
                    <a:pos x="40" y="17"/>
                  </a:cxn>
                  <a:cxn ang="0">
                    <a:pos x="38" y="13"/>
                  </a:cxn>
                  <a:cxn ang="0">
                    <a:pos x="36" y="11"/>
                  </a:cxn>
                  <a:cxn ang="0">
                    <a:pos x="31" y="11"/>
                  </a:cxn>
                  <a:cxn ang="0">
                    <a:pos x="27" y="9"/>
                  </a:cxn>
                  <a:cxn ang="0">
                    <a:pos x="21" y="11"/>
                  </a:cxn>
                  <a:cxn ang="0">
                    <a:pos x="15" y="13"/>
                  </a:cxn>
                  <a:cxn ang="0">
                    <a:pos x="10" y="19"/>
                  </a:cxn>
                  <a:cxn ang="0">
                    <a:pos x="10" y="29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1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8" y="9"/>
                    </a:lnTo>
                    <a:lnTo>
                      <a:pt x="50" y="11"/>
                    </a:lnTo>
                    <a:lnTo>
                      <a:pt x="50" y="15"/>
                    </a:lnTo>
                    <a:lnTo>
                      <a:pt x="52" y="19"/>
                    </a:lnTo>
                    <a:lnTo>
                      <a:pt x="52" y="25"/>
                    </a:lnTo>
                    <a:lnTo>
                      <a:pt x="52" y="65"/>
                    </a:lnTo>
                    <a:lnTo>
                      <a:pt x="40" y="65"/>
                    </a:lnTo>
                    <a:lnTo>
                      <a:pt x="40" y="25"/>
                    </a:lnTo>
                    <a:lnTo>
                      <a:pt x="40" y="21"/>
                    </a:lnTo>
                    <a:lnTo>
                      <a:pt x="40" y="17"/>
                    </a:lnTo>
                    <a:lnTo>
                      <a:pt x="38" y="13"/>
                    </a:lnTo>
                    <a:lnTo>
                      <a:pt x="36" y="11"/>
                    </a:lnTo>
                    <a:lnTo>
                      <a:pt x="31" y="11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5" y="13"/>
                    </a:lnTo>
                    <a:lnTo>
                      <a:pt x="10" y="19"/>
                    </a:lnTo>
                    <a:lnTo>
                      <a:pt x="10" y="29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" name="Freeform 243">
                <a:extLst>
                  <a:ext uri="{FF2B5EF4-FFF2-40B4-BE49-F238E27FC236}">
                    <a16:creationId xmlns:a16="http://schemas.microsoft.com/office/drawing/2014/main" id="{02582405-4A14-4FAB-A74D-3E97E2A721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48624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7" y="65"/>
                  </a:cxn>
                  <a:cxn ang="0">
                    <a:pos x="13" y="65"/>
                  </a:cxn>
                  <a:cxn ang="0">
                    <a:pos x="2" y="55"/>
                  </a:cxn>
                  <a:cxn ang="0">
                    <a:pos x="0" y="44"/>
                  </a:cxn>
                  <a:cxn ang="0">
                    <a:pos x="4" y="36"/>
                  </a:cxn>
                  <a:cxn ang="0">
                    <a:pos x="11" y="32"/>
                  </a:cxn>
                  <a:cxn ang="0">
                    <a:pos x="19" y="29"/>
                  </a:cxn>
                  <a:cxn ang="0">
                    <a:pos x="36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6" y="11"/>
                  </a:cxn>
                  <a:cxn ang="0">
                    <a:pos x="23" y="11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6" y="9"/>
                  </a:cxn>
                  <a:cxn ang="0">
                    <a:pos x="17" y="2"/>
                  </a:cxn>
                  <a:cxn ang="0">
                    <a:pos x="32" y="0"/>
                  </a:cxn>
                  <a:cxn ang="0">
                    <a:pos x="44" y="2"/>
                  </a:cxn>
                  <a:cxn ang="0">
                    <a:pos x="53" y="6"/>
                  </a:cxn>
                  <a:cxn ang="0">
                    <a:pos x="55" y="15"/>
                  </a:cxn>
                  <a:cxn ang="0">
                    <a:pos x="55" y="23"/>
                  </a:cxn>
                  <a:cxn ang="0">
                    <a:pos x="57" y="50"/>
                  </a:cxn>
                  <a:cxn ang="0">
                    <a:pos x="57" y="61"/>
                  </a:cxn>
                  <a:cxn ang="0">
                    <a:pos x="48" y="65"/>
                  </a:cxn>
                  <a:cxn ang="0">
                    <a:pos x="46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3" y="46"/>
                  </a:cxn>
                  <a:cxn ang="0">
                    <a:pos x="13" y="52"/>
                  </a:cxn>
                  <a:cxn ang="0">
                    <a:pos x="19" y="57"/>
                  </a:cxn>
                  <a:cxn ang="0">
                    <a:pos x="30" y="57"/>
                  </a:cxn>
                  <a:cxn ang="0">
                    <a:pos x="40" y="52"/>
                  </a:cxn>
                  <a:cxn ang="0">
                    <a:pos x="44" y="44"/>
                  </a:cxn>
                  <a:cxn ang="0">
                    <a:pos x="44" y="34"/>
                  </a:cxn>
                </a:cxnLst>
                <a:rect l="0" t="0" r="r" b="b"/>
                <a:pathLst>
                  <a:path w="59" h="67">
                    <a:moveTo>
                      <a:pt x="46" y="57"/>
                    </a:moveTo>
                    <a:lnTo>
                      <a:pt x="40" y="61"/>
                    </a:lnTo>
                    <a:lnTo>
                      <a:pt x="34" y="65"/>
                    </a:lnTo>
                    <a:lnTo>
                      <a:pt x="27" y="65"/>
                    </a:lnTo>
                    <a:lnTo>
                      <a:pt x="21" y="67"/>
                    </a:lnTo>
                    <a:lnTo>
                      <a:pt x="13" y="65"/>
                    </a:lnTo>
                    <a:lnTo>
                      <a:pt x="6" y="61"/>
                    </a:lnTo>
                    <a:lnTo>
                      <a:pt x="2" y="55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9" y="34"/>
                    </a:lnTo>
                    <a:lnTo>
                      <a:pt x="11" y="32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5" y="27"/>
                    </a:lnTo>
                    <a:lnTo>
                      <a:pt x="36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6" y="11"/>
                    </a:lnTo>
                    <a:lnTo>
                      <a:pt x="30" y="9"/>
                    </a:lnTo>
                    <a:lnTo>
                      <a:pt x="23" y="11"/>
                    </a:lnTo>
                    <a:lnTo>
                      <a:pt x="17" y="11"/>
                    </a:lnTo>
                    <a:lnTo>
                      <a:pt x="15" y="15"/>
                    </a:lnTo>
                    <a:lnTo>
                      <a:pt x="13" y="21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11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5" y="11"/>
                    </a:lnTo>
                    <a:lnTo>
                      <a:pt x="55" y="15"/>
                    </a:lnTo>
                    <a:lnTo>
                      <a:pt x="55" y="17"/>
                    </a:lnTo>
                    <a:lnTo>
                      <a:pt x="55" y="23"/>
                    </a:lnTo>
                    <a:lnTo>
                      <a:pt x="55" y="38"/>
                    </a:lnTo>
                    <a:lnTo>
                      <a:pt x="57" y="50"/>
                    </a:lnTo>
                    <a:lnTo>
                      <a:pt x="57" y="57"/>
                    </a:lnTo>
                    <a:lnTo>
                      <a:pt x="57" y="61"/>
                    </a:lnTo>
                    <a:lnTo>
                      <a:pt x="59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7"/>
                    </a:lnTo>
                    <a:close/>
                    <a:moveTo>
                      <a:pt x="44" y="34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3" y="42"/>
                    </a:lnTo>
                    <a:lnTo>
                      <a:pt x="13" y="46"/>
                    </a:lnTo>
                    <a:lnTo>
                      <a:pt x="11" y="48"/>
                    </a:lnTo>
                    <a:lnTo>
                      <a:pt x="13" y="52"/>
                    </a:lnTo>
                    <a:lnTo>
                      <a:pt x="15" y="55"/>
                    </a:lnTo>
                    <a:lnTo>
                      <a:pt x="19" y="57"/>
                    </a:lnTo>
                    <a:lnTo>
                      <a:pt x="25" y="59"/>
                    </a:lnTo>
                    <a:lnTo>
                      <a:pt x="30" y="57"/>
                    </a:lnTo>
                    <a:lnTo>
                      <a:pt x="36" y="55"/>
                    </a:lnTo>
                    <a:lnTo>
                      <a:pt x="40" y="52"/>
                    </a:lnTo>
                    <a:lnTo>
                      <a:pt x="42" y="48"/>
                    </a:lnTo>
                    <a:lnTo>
                      <a:pt x="44" y="44"/>
                    </a:lnTo>
                    <a:lnTo>
                      <a:pt x="44" y="38"/>
                    </a:lnTo>
                    <a:lnTo>
                      <a:pt x="44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" name="Freeform 244">
                <a:extLst>
                  <a:ext uri="{FF2B5EF4-FFF2-40B4-BE49-F238E27FC236}">
                    <a16:creationId xmlns:a16="http://schemas.microsoft.com/office/drawing/2014/main" id="{2154E0E1-FD17-4FD5-9DDB-D74DE9682C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18487" y="3492699"/>
                <a:ext cx="90488" cy="13970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1"/>
                  </a:cxn>
                  <a:cxn ang="0">
                    <a:pos x="13" y="6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4"/>
                  </a:cxn>
                  <a:cxn ang="0">
                    <a:pos x="49" y="9"/>
                  </a:cxn>
                  <a:cxn ang="0">
                    <a:pos x="53" y="17"/>
                  </a:cxn>
                  <a:cxn ang="0">
                    <a:pos x="55" y="23"/>
                  </a:cxn>
                  <a:cxn ang="0">
                    <a:pos x="57" y="34"/>
                  </a:cxn>
                  <a:cxn ang="0">
                    <a:pos x="55" y="42"/>
                  </a:cxn>
                  <a:cxn ang="0">
                    <a:pos x="53" y="50"/>
                  </a:cxn>
                  <a:cxn ang="0">
                    <a:pos x="49" y="57"/>
                  </a:cxn>
                  <a:cxn ang="0">
                    <a:pos x="42" y="63"/>
                  </a:cxn>
                  <a:cxn ang="0">
                    <a:pos x="36" y="65"/>
                  </a:cxn>
                  <a:cxn ang="0">
                    <a:pos x="28" y="67"/>
                  </a:cxn>
                  <a:cxn ang="0">
                    <a:pos x="23" y="65"/>
                  </a:cxn>
                  <a:cxn ang="0">
                    <a:pos x="19" y="65"/>
                  </a:cxn>
                  <a:cxn ang="0">
                    <a:pos x="15" y="61"/>
                  </a:cxn>
                  <a:cxn ang="0">
                    <a:pos x="11" y="59"/>
                  </a:cxn>
                  <a:cxn ang="0">
                    <a:pos x="11" y="88"/>
                  </a:cxn>
                  <a:cxn ang="0">
                    <a:pos x="0" y="88"/>
                  </a:cxn>
                  <a:cxn ang="0">
                    <a:pos x="11" y="34"/>
                  </a:cxn>
                  <a:cxn ang="0">
                    <a:pos x="11" y="44"/>
                  </a:cxn>
                  <a:cxn ang="0">
                    <a:pos x="15" y="52"/>
                  </a:cxn>
                  <a:cxn ang="0">
                    <a:pos x="21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0"/>
                  </a:cxn>
                  <a:cxn ang="0">
                    <a:pos x="44" y="44"/>
                  </a:cxn>
                  <a:cxn ang="0">
                    <a:pos x="44" y="34"/>
                  </a:cxn>
                  <a:cxn ang="0">
                    <a:pos x="44" y="21"/>
                  </a:cxn>
                  <a:cxn ang="0">
                    <a:pos x="40" y="15"/>
                  </a:cxn>
                  <a:cxn ang="0">
                    <a:pos x="34" y="11"/>
                  </a:cxn>
                  <a:cxn ang="0">
                    <a:pos x="28" y="9"/>
                  </a:cxn>
                  <a:cxn ang="0">
                    <a:pos x="21" y="11"/>
                  </a:cxn>
                  <a:cxn ang="0">
                    <a:pos x="15" y="15"/>
                  </a:cxn>
                  <a:cxn ang="0">
                    <a:pos x="11" y="23"/>
                  </a:cxn>
                  <a:cxn ang="0">
                    <a:pos x="11" y="34"/>
                  </a:cxn>
                </a:cxnLst>
                <a:rect l="0" t="0" r="r" b="b"/>
                <a:pathLst>
                  <a:path w="57" h="88">
                    <a:moveTo>
                      <a:pt x="0" y="88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1"/>
                    </a:lnTo>
                    <a:lnTo>
                      <a:pt x="13" y="6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4"/>
                    </a:lnTo>
                    <a:lnTo>
                      <a:pt x="49" y="9"/>
                    </a:lnTo>
                    <a:lnTo>
                      <a:pt x="53" y="17"/>
                    </a:lnTo>
                    <a:lnTo>
                      <a:pt x="55" y="23"/>
                    </a:lnTo>
                    <a:lnTo>
                      <a:pt x="57" y="34"/>
                    </a:lnTo>
                    <a:lnTo>
                      <a:pt x="55" y="42"/>
                    </a:lnTo>
                    <a:lnTo>
                      <a:pt x="53" y="50"/>
                    </a:lnTo>
                    <a:lnTo>
                      <a:pt x="49" y="57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28" y="67"/>
                    </a:lnTo>
                    <a:lnTo>
                      <a:pt x="23" y="65"/>
                    </a:lnTo>
                    <a:lnTo>
                      <a:pt x="19" y="65"/>
                    </a:lnTo>
                    <a:lnTo>
                      <a:pt x="15" y="61"/>
                    </a:lnTo>
                    <a:lnTo>
                      <a:pt x="11" y="59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  <a:moveTo>
                      <a:pt x="11" y="34"/>
                    </a:moveTo>
                    <a:lnTo>
                      <a:pt x="11" y="44"/>
                    </a:lnTo>
                    <a:lnTo>
                      <a:pt x="15" y="52"/>
                    </a:lnTo>
                    <a:lnTo>
                      <a:pt x="21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0"/>
                    </a:lnTo>
                    <a:lnTo>
                      <a:pt x="44" y="44"/>
                    </a:lnTo>
                    <a:lnTo>
                      <a:pt x="44" y="34"/>
                    </a:lnTo>
                    <a:lnTo>
                      <a:pt x="44" y="21"/>
                    </a:lnTo>
                    <a:lnTo>
                      <a:pt x="40" y="15"/>
                    </a:lnTo>
                    <a:lnTo>
                      <a:pt x="34" y="11"/>
                    </a:lnTo>
                    <a:lnTo>
                      <a:pt x="28" y="9"/>
                    </a:lnTo>
                    <a:lnTo>
                      <a:pt x="21" y="11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" name="Freeform 245">
                <a:extLst>
                  <a:ext uri="{FF2B5EF4-FFF2-40B4-BE49-F238E27FC236}">
                    <a16:creationId xmlns:a16="http://schemas.microsoft.com/office/drawing/2014/main" id="{26F26FA4-9CE8-43DE-8688-7E82A83DC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9612" y="3492699"/>
                <a:ext cx="52388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1"/>
                  </a:cxn>
                  <a:cxn ang="0">
                    <a:pos x="12" y="6"/>
                  </a:cxn>
                  <a:cxn ang="0">
                    <a:pos x="16" y="2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3" y="4"/>
                  </a:cxn>
                  <a:cxn ang="0">
                    <a:pos x="31" y="13"/>
                  </a:cxn>
                  <a:cxn ang="0">
                    <a:pos x="27" y="13"/>
                  </a:cxn>
                  <a:cxn ang="0">
                    <a:pos x="23" y="11"/>
                  </a:cxn>
                  <a:cxn ang="0">
                    <a:pos x="18" y="13"/>
                  </a:cxn>
                  <a:cxn ang="0">
                    <a:pos x="16" y="13"/>
                  </a:cxn>
                  <a:cxn ang="0">
                    <a:pos x="14" y="15"/>
                  </a:cxn>
                  <a:cxn ang="0">
                    <a:pos x="12" y="19"/>
                  </a:cxn>
                  <a:cxn ang="0">
                    <a:pos x="10" y="25"/>
                  </a:cxn>
                  <a:cxn ang="0">
                    <a:pos x="10" y="32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33" h="65">
                    <a:moveTo>
                      <a:pt x="0" y="65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1"/>
                    </a:lnTo>
                    <a:lnTo>
                      <a:pt x="12" y="6"/>
                    </a:lnTo>
                    <a:lnTo>
                      <a:pt x="16" y="2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3" y="4"/>
                    </a:lnTo>
                    <a:lnTo>
                      <a:pt x="31" y="13"/>
                    </a:lnTo>
                    <a:lnTo>
                      <a:pt x="27" y="13"/>
                    </a:lnTo>
                    <a:lnTo>
                      <a:pt x="23" y="11"/>
                    </a:lnTo>
                    <a:lnTo>
                      <a:pt x="18" y="13"/>
                    </a:lnTo>
                    <a:lnTo>
                      <a:pt x="16" y="13"/>
                    </a:lnTo>
                    <a:lnTo>
                      <a:pt x="14" y="15"/>
                    </a:lnTo>
                    <a:lnTo>
                      <a:pt x="12" y="19"/>
                    </a:lnTo>
                    <a:lnTo>
                      <a:pt x="10" y="25"/>
                    </a:lnTo>
                    <a:lnTo>
                      <a:pt x="10" y="32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" name="Freeform 246">
                <a:extLst>
                  <a:ext uri="{FF2B5EF4-FFF2-40B4-BE49-F238E27FC236}">
                    <a16:creationId xmlns:a16="http://schemas.microsoft.com/office/drawing/2014/main" id="{16F2E088-721B-42F6-A7EC-4CC0C20100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88349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5" y="13"/>
                  </a:cxn>
                  <a:cxn ang="0">
                    <a:pos x="9" y="6"/>
                  </a:cxn>
                  <a:cxn ang="0">
                    <a:pos x="19" y="2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1" y="9"/>
                  </a:cxn>
                  <a:cxn ang="0">
                    <a:pos x="55" y="13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2"/>
                  </a:cxn>
                  <a:cxn ang="0">
                    <a:pos x="59" y="44"/>
                  </a:cxn>
                  <a:cxn ang="0">
                    <a:pos x="57" y="52"/>
                  </a:cxn>
                  <a:cxn ang="0">
                    <a:pos x="51" y="59"/>
                  </a:cxn>
                  <a:cxn ang="0">
                    <a:pos x="45" y="63"/>
                  </a:cxn>
                  <a:cxn ang="0">
                    <a:pos x="38" y="65"/>
                  </a:cxn>
                  <a:cxn ang="0">
                    <a:pos x="30" y="67"/>
                  </a:cxn>
                  <a:cxn ang="0">
                    <a:pos x="24" y="65"/>
                  </a:cxn>
                  <a:cxn ang="0">
                    <a:pos x="17" y="65"/>
                  </a:cxn>
                  <a:cxn ang="0">
                    <a:pos x="13" y="61"/>
                  </a:cxn>
                  <a:cxn ang="0">
                    <a:pos x="9" y="59"/>
                  </a:cxn>
                  <a:cxn ang="0">
                    <a:pos x="5" y="52"/>
                  </a:cxn>
                  <a:cxn ang="0">
                    <a:pos x="3" y="48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3" y="44"/>
                  </a:cxn>
                  <a:cxn ang="0">
                    <a:pos x="15" y="50"/>
                  </a:cxn>
                  <a:cxn ang="0">
                    <a:pos x="21" y="57"/>
                  </a:cxn>
                  <a:cxn ang="0">
                    <a:pos x="30" y="57"/>
                  </a:cxn>
                  <a:cxn ang="0">
                    <a:pos x="38" y="57"/>
                  </a:cxn>
                  <a:cxn ang="0">
                    <a:pos x="42" y="50"/>
                  </a:cxn>
                  <a:cxn ang="0">
                    <a:pos x="47" y="44"/>
                  </a:cxn>
                  <a:cxn ang="0">
                    <a:pos x="49" y="34"/>
                  </a:cxn>
                  <a:cxn ang="0">
                    <a:pos x="47" y="23"/>
                  </a:cxn>
                  <a:cxn ang="0">
                    <a:pos x="42" y="15"/>
                  </a:cxn>
                  <a:cxn ang="0">
                    <a:pos x="36" y="11"/>
                  </a:cxn>
                  <a:cxn ang="0">
                    <a:pos x="30" y="9"/>
                  </a:cxn>
                  <a:cxn ang="0">
                    <a:pos x="21" y="11"/>
                  </a:cxn>
                  <a:cxn ang="0">
                    <a:pos x="15" y="15"/>
                  </a:cxn>
                  <a:cxn ang="0">
                    <a:pos x="13" y="23"/>
                  </a:cxn>
                  <a:cxn ang="0">
                    <a:pos x="11" y="34"/>
                  </a:cxn>
                </a:cxnLst>
                <a:rect l="0" t="0" r="r" b="b"/>
                <a:pathLst>
                  <a:path w="59" h="67">
                    <a:moveTo>
                      <a:pt x="0" y="34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5" y="13"/>
                    </a:lnTo>
                    <a:lnTo>
                      <a:pt x="9" y="6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1" y="9"/>
                    </a:lnTo>
                    <a:lnTo>
                      <a:pt x="55" y="13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2"/>
                    </a:lnTo>
                    <a:lnTo>
                      <a:pt x="59" y="44"/>
                    </a:lnTo>
                    <a:lnTo>
                      <a:pt x="57" y="52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8" y="65"/>
                    </a:lnTo>
                    <a:lnTo>
                      <a:pt x="30" y="67"/>
                    </a:lnTo>
                    <a:lnTo>
                      <a:pt x="24" y="65"/>
                    </a:lnTo>
                    <a:lnTo>
                      <a:pt x="17" y="65"/>
                    </a:lnTo>
                    <a:lnTo>
                      <a:pt x="13" y="61"/>
                    </a:lnTo>
                    <a:lnTo>
                      <a:pt x="9" y="59"/>
                    </a:lnTo>
                    <a:lnTo>
                      <a:pt x="5" y="52"/>
                    </a:lnTo>
                    <a:lnTo>
                      <a:pt x="3" y="48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3" y="44"/>
                    </a:lnTo>
                    <a:lnTo>
                      <a:pt x="15" y="50"/>
                    </a:lnTo>
                    <a:lnTo>
                      <a:pt x="21" y="57"/>
                    </a:lnTo>
                    <a:lnTo>
                      <a:pt x="30" y="57"/>
                    </a:lnTo>
                    <a:lnTo>
                      <a:pt x="38" y="57"/>
                    </a:lnTo>
                    <a:lnTo>
                      <a:pt x="42" y="50"/>
                    </a:lnTo>
                    <a:lnTo>
                      <a:pt x="47" y="44"/>
                    </a:lnTo>
                    <a:lnTo>
                      <a:pt x="49" y="34"/>
                    </a:lnTo>
                    <a:lnTo>
                      <a:pt x="47" y="23"/>
                    </a:lnTo>
                    <a:lnTo>
                      <a:pt x="42" y="15"/>
                    </a:lnTo>
                    <a:lnTo>
                      <a:pt x="36" y="11"/>
                    </a:lnTo>
                    <a:lnTo>
                      <a:pt x="30" y="9"/>
                    </a:lnTo>
                    <a:lnTo>
                      <a:pt x="21" y="11"/>
                    </a:lnTo>
                    <a:lnTo>
                      <a:pt x="15" y="15"/>
                    </a:lnTo>
                    <a:lnTo>
                      <a:pt x="13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" name="Freeform 247">
                <a:extLst>
                  <a:ext uri="{FF2B5EF4-FFF2-40B4-BE49-F238E27FC236}">
                    <a16:creationId xmlns:a16="http://schemas.microsoft.com/office/drawing/2014/main" id="{090E7024-2B08-4A37-9AE6-4A73875BB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3124" y="3453011"/>
                <a:ext cx="58738" cy="142875"/>
              </a:xfrm>
              <a:custGeom>
                <a:avLst/>
                <a:gdLst/>
                <a:ahLst/>
                <a:cxnLst>
                  <a:cxn ang="0">
                    <a:pos x="10" y="90"/>
                  </a:cxn>
                  <a:cxn ang="0">
                    <a:pos x="10" y="36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10" y="27"/>
                  </a:cxn>
                  <a:cxn ang="0">
                    <a:pos x="10" y="19"/>
                  </a:cxn>
                  <a:cxn ang="0">
                    <a:pos x="10" y="15"/>
                  </a:cxn>
                  <a:cxn ang="0">
                    <a:pos x="10" y="11"/>
                  </a:cxn>
                  <a:cxn ang="0">
                    <a:pos x="12" y="6"/>
                  </a:cxn>
                  <a:cxn ang="0">
                    <a:pos x="16" y="4"/>
                  </a:cxn>
                  <a:cxn ang="0">
                    <a:pos x="21" y="2"/>
                  </a:cxn>
                  <a:cxn ang="0">
                    <a:pos x="27" y="0"/>
                  </a:cxn>
                  <a:cxn ang="0">
                    <a:pos x="31" y="2"/>
                  </a:cxn>
                  <a:cxn ang="0">
                    <a:pos x="37" y="2"/>
                  </a:cxn>
                  <a:cxn ang="0">
                    <a:pos x="35" y="11"/>
                  </a:cxn>
                  <a:cxn ang="0">
                    <a:pos x="33" y="11"/>
                  </a:cxn>
                  <a:cxn ang="0">
                    <a:pos x="29" y="11"/>
                  </a:cxn>
                  <a:cxn ang="0">
                    <a:pos x="25" y="11"/>
                  </a:cxn>
                  <a:cxn ang="0">
                    <a:pos x="23" y="13"/>
                  </a:cxn>
                  <a:cxn ang="0">
                    <a:pos x="21" y="17"/>
                  </a:cxn>
                  <a:cxn ang="0">
                    <a:pos x="21" y="21"/>
                  </a:cxn>
                  <a:cxn ang="0">
                    <a:pos x="21" y="27"/>
                  </a:cxn>
                  <a:cxn ang="0">
                    <a:pos x="33" y="27"/>
                  </a:cxn>
                  <a:cxn ang="0">
                    <a:pos x="33" y="36"/>
                  </a:cxn>
                  <a:cxn ang="0">
                    <a:pos x="21" y="36"/>
                  </a:cxn>
                  <a:cxn ang="0">
                    <a:pos x="21" y="90"/>
                  </a:cxn>
                  <a:cxn ang="0">
                    <a:pos x="10" y="90"/>
                  </a:cxn>
                </a:cxnLst>
                <a:rect l="0" t="0" r="r" b="b"/>
                <a:pathLst>
                  <a:path w="37" h="90">
                    <a:moveTo>
                      <a:pt x="10" y="90"/>
                    </a:moveTo>
                    <a:lnTo>
                      <a:pt x="10" y="36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10" y="27"/>
                    </a:lnTo>
                    <a:lnTo>
                      <a:pt x="10" y="19"/>
                    </a:lnTo>
                    <a:lnTo>
                      <a:pt x="10" y="15"/>
                    </a:lnTo>
                    <a:lnTo>
                      <a:pt x="10" y="11"/>
                    </a:lnTo>
                    <a:lnTo>
                      <a:pt x="12" y="6"/>
                    </a:lnTo>
                    <a:lnTo>
                      <a:pt x="16" y="4"/>
                    </a:lnTo>
                    <a:lnTo>
                      <a:pt x="21" y="2"/>
                    </a:lnTo>
                    <a:lnTo>
                      <a:pt x="27" y="0"/>
                    </a:lnTo>
                    <a:lnTo>
                      <a:pt x="31" y="2"/>
                    </a:lnTo>
                    <a:lnTo>
                      <a:pt x="37" y="2"/>
                    </a:lnTo>
                    <a:lnTo>
                      <a:pt x="35" y="11"/>
                    </a:lnTo>
                    <a:lnTo>
                      <a:pt x="33" y="11"/>
                    </a:lnTo>
                    <a:lnTo>
                      <a:pt x="29" y="11"/>
                    </a:lnTo>
                    <a:lnTo>
                      <a:pt x="25" y="11"/>
                    </a:lnTo>
                    <a:lnTo>
                      <a:pt x="23" y="13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7"/>
                    </a:lnTo>
                    <a:lnTo>
                      <a:pt x="33" y="27"/>
                    </a:lnTo>
                    <a:lnTo>
                      <a:pt x="33" y="36"/>
                    </a:lnTo>
                    <a:lnTo>
                      <a:pt x="21" y="36"/>
                    </a:lnTo>
                    <a:lnTo>
                      <a:pt x="21" y="90"/>
                    </a:lnTo>
                    <a:lnTo>
                      <a:pt x="10" y="9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" name="Freeform 248">
                <a:extLst>
                  <a:ext uri="{FF2B5EF4-FFF2-40B4-BE49-F238E27FC236}">
                    <a16:creationId xmlns:a16="http://schemas.microsoft.com/office/drawing/2014/main" id="{9B2D1D6D-1B79-47AA-871D-C1A3BBB29E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1862" y="3492699"/>
                <a:ext cx="96838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7" y="13"/>
                  </a:cxn>
                  <a:cxn ang="0">
                    <a:pos x="11" y="6"/>
                  </a:cxn>
                  <a:cxn ang="0">
                    <a:pos x="19" y="2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3" y="9"/>
                  </a:cxn>
                  <a:cxn ang="0">
                    <a:pos x="55" y="13"/>
                  </a:cxn>
                  <a:cxn ang="0">
                    <a:pos x="59" y="19"/>
                  </a:cxn>
                  <a:cxn ang="0">
                    <a:pos x="59" y="25"/>
                  </a:cxn>
                  <a:cxn ang="0">
                    <a:pos x="61" y="32"/>
                  </a:cxn>
                  <a:cxn ang="0">
                    <a:pos x="59" y="44"/>
                  </a:cxn>
                  <a:cxn ang="0">
                    <a:pos x="57" y="52"/>
                  </a:cxn>
                  <a:cxn ang="0">
                    <a:pos x="53" y="59"/>
                  </a:cxn>
                  <a:cxn ang="0">
                    <a:pos x="47" y="63"/>
                  </a:cxn>
                  <a:cxn ang="0">
                    <a:pos x="38" y="65"/>
                  </a:cxn>
                  <a:cxn ang="0">
                    <a:pos x="30" y="67"/>
                  </a:cxn>
                  <a:cxn ang="0">
                    <a:pos x="23" y="65"/>
                  </a:cxn>
                  <a:cxn ang="0">
                    <a:pos x="17" y="65"/>
                  </a:cxn>
                  <a:cxn ang="0">
                    <a:pos x="13" y="61"/>
                  </a:cxn>
                  <a:cxn ang="0">
                    <a:pos x="9" y="59"/>
                  </a:cxn>
                  <a:cxn ang="0">
                    <a:pos x="5" y="52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3" y="57"/>
                  </a:cxn>
                  <a:cxn ang="0">
                    <a:pos x="30" y="57"/>
                  </a:cxn>
                  <a:cxn ang="0">
                    <a:pos x="38" y="57"/>
                  </a:cxn>
                  <a:cxn ang="0">
                    <a:pos x="44" y="50"/>
                  </a:cxn>
                  <a:cxn ang="0">
                    <a:pos x="49" y="44"/>
                  </a:cxn>
                  <a:cxn ang="0">
                    <a:pos x="49" y="34"/>
                  </a:cxn>
                  <a:cxn ang="0">
                    <a:pos x="49" y="23"/>
                  </a:cxn>
                  <a:cxn ang="0">
                    <a:pos x="44" y="15"/>
                  </a:cxn>
                  <a:cxn ang="0">
                    <a:pos x="38" y="11"/>
                  </a:cxn>
                  <a:cxn ang="0">
                    <a:pos x="30" y="9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1" y="34"/>
                  </a:cxn>
                </a:cxnLst>
                <a:rect l="0" t="0" r="r" b="b"/>
                <a:pathLst>
                  <a:path w="61" h="67">
                    <a:moveTo>
                      <a:pt x="0" y="34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7" y="13"/>
                    </a:lnTo>
                    <a:lnTo>
                      <a:pt x="11" y="6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3" y="9"/>
                    </a:lnTo>
                    <a:lnTo>
                      <a:pt x="55" y="13"/>
                    </a:lnTo>
                    <a:lnTo>
                      <a:pt x="59" y="19"/>
                    </a:lnTo>
                    <a:lnTo>
                      <a:pt x="59" y="25"/>
                    </a:lnTo>
                    <a:lnTo>
                      <a:pt x="61" y="32"/>
                    </a:lnTo>
                    <a:lnTo>
                      <a:pt x="59" y="44"/>
                    </a:lnTo>
                    <a:lnTo>
                      <a:pt x="57" y="52"/>
                    </a:lnTo>
                    <a:lnTo>
                      <a:pt x="53" y="59"/>
                    </a:lnTo>
                    <a:lnTo>
                      <a:pt x="47" y="63"/>
                    </a:lnTo>
                    <a:lnTo>
                      <a:pt x="38" y="65"/>
                    </a:lnTo>
                    <a:lnTo>
                      <a:pt x="30" y="67"/>
                    </a:lnTo>
                    <a:lnTo>
                      <a:pt x="23" y="65"/>
                    </a:lnTo>
                    <a:lnTo>
                      <a:pt x="17" y="65"/>
                    </a:lnTo>
                    <a:lnTo>
                      <a:pt x="13" y="61"/>
                    </a:lnTo>
                    <a:lnTo>
                      <a:pt x="9" y="59"/>
                    </a:lnTo>
                    <a:lnTo>
                      <a:pt x="5" y="52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3" y="57"/>
                    </a:lnTo>
                    <a:lnTo>
                      <a:pt x="30" y="57"/>
                    </a:lnTo>
                    <a:lnTo>
                      <a:pt x="38" y="57"/>
                    </a:lnTo>
                    <a:lnTo>
                      <a:pt x="44" y="50"/>
                    </a:lnTo>
                    <a:lnTo>
                      <a:pt x="49" y="44"/>
                    </a:lnTo>
                    <a:lnTo>
                      <a:pt x="49" y="34"/>
                    </a:lnTo>
                    <a:lnTo>
                      <a:pt x="49" y="23"/>
                    </a:lnTo>
                    <a:lnTo>
                      <a:pt x="44" y="15"/>
                    </a:lnTo>
                    <a:lnTo>
                      <a:pt x="38" y="11"/>
                    </a:lnTo>
                    <a:lnTo>
                      <a:pt x="30" y="9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" name="Freeform 249">
                <a:extLst>
                  <a:ext uri="{FF2B5EF4-FFF2-40B4-BE49-F238E27FC236}">
                    <a16:creationId xmlns:a16="http://schemas.microsoft.com/office/drawing/2014/main" id="{5CB82FA3-EB90-4928-97AE-8E25A76CE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9337" y="349269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1"/>
                  </a:cxn>
                  <a:cxn ang="0">
                    <a:pos x="13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8" y="9"/>
                  </a:cxn>
                  <a:cxn ang="0">
                    <a:pos x="50" y="11"/>
                  </a:cxn>
                  <a:cxn ang="0">
                    <a:pos x="50" y="15"/>
                  </a:cxn>
                  <a:cxn ang="0">
                    <a:pos x="52" y="19"/>
                  </a:cxn>
                  <a:cxn ang="0">
                    <a:pos x="52" y="25"/>
                  </a:cxn>
                  <a:cxn ang="0">
                    <a:pos x="52" y="65"/>
                  </a:cxn>
                  <a:cxn ang="0">
                    <a:pos x="40" y="65"/>
                  </a:cxn>
                  <a:cxn ang="0">
                    <a:pos x="40" y="25"/>
                  </a:cxn>
                  <a:cxn ang="0">
                    <a:pos x="40" y="21"/>
                  </a:cxn>
                  <a:cxn ang="0">
                    <a:pos x="40" y="17"/>
                  </a:cxn>
                  <a:cxn ang="0">
                    <a:pos x="38" y="13"/>
                  </a:cxn>
                  <a:cxn ang="0">
                    <a:pos x="36" y="11"/>
                  </a:cxn>
                  <a:cxn ang="0">
                    <a:pos x="31" y="11"/>
                  </a:cxn>
                  <a:cxn ang="0">
                    <a:pos x="27" y="9"/>
                  </a:cxn>
                  <a:cxn ang="0">
                    <a:pos x="21" y="11"/>
                  </a:cxn>
                  <a:cxn ang="0">
                    <a:pos x="15" y="13"/>
                  </a:cxn>
                  <a:cxn ang="0">
                    <a:pos x="13" y="19"/>
                  </a:cxn>
                  <a:cxn ang="0">
                    <a:pos x="10" y="29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1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8" y="9"/>
                    </a:lnTo>
                    <a:lnTo>
                      <a:pt x="50" y="11"/>
                    </a:lnTo>
                    <a:lnTo>
                      <a:pt x="50" y="15"/>
                    </a:lnTo>
                    <a:lnTo>
                      <a:pt x="52" y="19"/>
                    </a:lnTo>
                    <a:lnTo>
                      <a:pt x="52" y="25"/>
                    </a:lnTo>
                    <a:lnTo>
                      <a:pt x="52" y="65"/>
                    </a:lnTo>
                    <a:lnTo>
                      <a:pt x="40" y="65"/>
                    </a:lnTo>
                    <a:lnTo>
                      <a:pt x="40" y="25"/>
                    </a:lnTo>
                    <a:lnTo>
                      <a:pt x="40" y="21"/>
                    </a:lnTo>
                    <a:lnTo>
                      <a:pt x="40" y="17"/>
                    </a:lnTo>
                    <a:lnTo>
                      <a:pt x="38" y="13"/>
                    </a:lnTo>
                    <a:lnTo>
                      <a:pt x="36" y="11"/>
                    </a:lnTo>
                    <a:lnTo>
                      <a:pt x="31" y="11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5" y="13"/>
                    </a:lnTo>
                    <a:lnTo>
                      <a:pt x="13" y="19"/>
                    </a:lnTo>
                    <a:lnTo>
                      <a:pt x="10" y="29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" name="Freeform 250">
                <a:extLst>
                  <a:ext uri="{FF2B5EF4-FFF2-40B4-BE49-F238E27FC236}">
                    <a16:creationId xmlns:a16="http://schemas.microsoft.com/office/drawing/2014/main" id="{92AF66F0-1FA8-49B7-B44D-D84620B715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72524" y="3456186"/>
                <a:ext cx="87313" cy="142875"/>
              </a:xfrm>
              <a:custGeom>
                <a:avLst/>
                <a:gdLst/>
                <a:ahLst/>
                <a:cxnLst>
                  <a:cxn ang="0">
                    <a:pos x="46" y="88"/>
                  </a:cxn>
                  <a:cxn ang="0">
                    <a:pos x="46" y="80"/>
                  </a:cxn>
                  <a:cxn ang="0">
                    <a:pos x="42" y="84"/>
                  </a:cxn>
                  <a:cxn ang="0">
                    <a:pos x="38" y="86"/>
                  </a:cxn>
                  <a:cxn ang="0">
                    <a:pos x="34" y="88"/>
                  </a:cxn>
                  <a:cxn ang="0">
                    <a:pos x="27" y="90"/>
                  </a:cxn>
                  <a:cxn ang="0">
                    <a:pos x="19" y="88"/>
                  </a:cxn>
                  <a:cxn ang="0">
                    <a:pos x="13" y="86"/>
                  </a:cxn>
                  <a:cxn ang="0">
                    <a:pos x="6" y="80"/>
                  </a:cxn>
                  <a:cxn ang="0">
                    <a:pos x="2" y="73"/>
                  </a:cxn>
                  <a:cxn ang="0">
                    <a:pos x="0" y="65"/>
                  </a:cxn>
                  <a:cxn ang="0">
                    <a:pos x="0" y="57"/>
                  </a:cxn>
                  <a:cxn ang="0">
                    <a:pos x="0" y="46"/>
                  </a:cxn>
                  <a:cxn ang="0">
                    <a:pos x="2" y="40"/>
                  </a:cxn>
                  <a:cxn ang="0">
                    <a:pos x="6" y="32"/>
                  </a:cxn>
                  <a:cxn ang="0">
                    <a:pos x="13" y="27"/>
                  </a:cxn>
                  <a:cxn ang="0">
                    <a:pos x="19" y="23"/>
                  </a:cxn>
                  <a:cxn ang="0">
                    <a:pos x="27" y="23"/>
                  </a:cxn>
                  <a:cxn ang="0">
                    <a:pos x="32" y="23"/>
                  </a:cxn>
                  <a:cxn ang="0">
                    <a:pos x="38" y="25"/>
                  </a:cxn>
                  <a:cxn ang="0">
                    <a:pos x="42" y="27"/>
                  </a:cxn>
                  <a:cxn ang="0">
                    <a:pos x="44" y="32"/>
                  </a:cxn>
                  <a:cxn ang="0">
                    <a:pos x="44" y="0"/>
                  </a:cxn>
                  <a:cxn ang="0">
                    <a:pos x="55" y="0"/>
                  </a:cxn>
                  <a:cxn ang="0">
                    <a:pos x="55" y="88"/>
                  </a:cxn>
                  <a:cxn ang="0">
                    <a:pos x="46" y="88"/>
                  </a:cxn>
                  <a:cxn ang="0">
                    <a:pos x="11" y="57"/>
                  </a:cxn>
                  <a:cxn ang="0">
                    <a:pos x="13" y="67"/>
                  </a:cxn>
                  <a:cxn ang="0">
                    <a:pos x="17" y="73"/>
                  </a:cxn>
                  <a:cxn ang="0">
                    <a:pos x="21" y="80"/>
                  </a:cxn>
                  <a:cxn ang="0">
                    <a:pos x="27" y="80"/>
                  </a:cxn>
                  <a:cxn ang="0">
                    <a:pos x="36" y="80"/>
                  </a:cxn>
                  <a:cxn ang="0">
                    <a:pos x="40" y="75"/>
                  </a:cxn>
                  <a:cxn ang="0">
                    <a:pos x="44" y="67"/>
                  </a:cxn>
                  <a:cxn ang="0">
                    <a:pos x="46" y="57"/>
                  </a:cxn>
                  <a:cxn ang="0">
                    <a:pos x="44" y="46"/>
                  </a:cxn>
                  <a:cxn ang="0">
                    <a:pos x="40" y="38"/>
                  </a:cxn>
                  <a:cxn ang="0">
                    <a:pos x="34" y="34"/>
                  </a:cxn>
                  <a:cxn ang="0">
                    <a:pos x="27" y="32"/>
                  </a:cxn>
                  <a:cxn ang="0">
                    <a:pos x="21" y="34"/>
                  </a:cxn>
                  <a:cxn ang="0">
                    <a:pos x="15" y="38"/>
                  </a:cxn>
                  <a:cxn ang="0">
                    <a:pos x="13" y="46"/>
                  </a:cxn>
                  <a:cxn ang="0">
                    <a:pos x="11" y="57"/>
                  </a:cxn>
                </a:cxnLst>
                <a:rect l="0" t="0" r="r" b="b"/>
                <a:pathLst>
                  <a:path w="55" h="90">
                    <a:moveTo>
                      <a:pt x="46" y="88"/>
                    </a:moveTo>
                    <a:lnTo>
                      <a:pt x="46" y="80"/>
                    </a:lnTo>
                    <a:lnTo>
                      <a:pt x="42" y="84"/>
                    </a:lnTo>
                    <a:lnTo>
                      <a:pt x="38" y="86"/>
                    </a:lnTo>
                    <a:lnTo>
                      <a:pt x="34" y="88"/>
                    </a:lnTo>
                    <a:lnTo>
                      <a:pt x="27" y="90"/>
                    </a:lnTo>
                    <a:lnTo>
                      <a:pt x="19" y="88"/>
                    </a:lnTo>
                    <a:lnTo>
                      <a:pt x="13" y="86"/>
                    </a:lnTo>
                    <a:lnTo>
                      <a:pt x="6" y="80"/>
                    </a:lnTo>
                    <a:lnTo>
                      <a:pt x="2" y="73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0" y="46"/>
                    </a:lnTo>
                    <a:lnTo>
                      <a:pt x="2" y="40"/>
                    </a:lnTo>
                    <a:lnTo>
                      <a:pt x="6" y="32"/>
                    </a:lnTo>
                    <a:lnTo>
                      <a:pt x="13" y="27"/>
                    </a:lnTo>
                    <a:lnTo>
                      <a:pt x="19" y="23"/>
                    </a:lnTo>
                    <a:lnTo>
                      <a:pt x="27" y="23"/>
                    </a:lnTo>
                    <a:lnTo>
                      <a:pt x="32" y="23"/>
                    </a:lnTo>
                    <a:lnTo>
                      <a:pt x="38" y="25"/>
                    </a:lnTo>
                    <a:lnTo>
                      <a:pt x="42" y="27"/>
                    </a:lnTo>
                    <a:lnTo>
                      <a:pt x="44" y="32"/>
                    </a:lnTo>
                    <a:lnTo>
                      <a:pt x="44" y="0"/>
                    </a:lnTo>
                    <a:lnTo>
                      <a:pt x="55" y="0"/>
                    </a:lnTo>
                    <a:lnTo>
                      <a:pt x="55" y="88"/>
                    </a:lnTo>
                    <a:lnTo>
                      <a:pt x="46" y="88"/>
                    </a:lnTo>
                    <a:close/>
                    <a:moveTo>
                      <a:pt x="11" y="57"/>
                    </a:moveTo>
                    <a:lnTo>
                      <a:pt x="13" y="67"/>
                    </a:lnTo>
                    <a:lnTo>
                      <a:pt x="17" y="73"/>
                    </a:lnTo>
                    <a:lnTo>
                      <a:pt x="21" y="80"/>
                    </a:lnTo>
                    <a:lnTo>
                      <a:pt x="27" y="80"/>
                    </a:lnTo>
                    <a:lnTo>
                      <a:pt x="36" y="80"/>
                    </a:lnTo>
                    <a:lnTo>
                      <a:pt x="40" y="75"/>
                    </a:lnTo>
                    <a:lnTo>
                      <a:pt x="44" y="67"/>
                    </a:lnTo>
                    <a:lnTo>
                      <a:pt x="46" y="57"/>
                    </a:lnTo>
                    <a:lnTo>
                      <a:pt x="44" y="46"/>
                    </a:lnTo>
                    <a:lnTo>
                      <a:pt x="40" y="38"/>
                    </a:lnTo>
                    <a:lnTo>
                      <a:pt x="34" y="34"/>
                    </a:lnTo>
                    <a:lnTo>
                      <a:pt x="27" y="32"/>
                    </a:lnTo>
                    <a:lnTo>
                      <a:pt x="21" y="34"/>
                    </a:lnTo>
                    <a:lnTo>
                      <a:pt x="15" y="38"/>
                    </a:lnTo>
                    <a:lnTo>
                      <a:pt x="13" y="46"/>
                    </a:lnTo>
                    <a:lnTo>
                      <a:pt x="11" y="5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" name="Freeform 251">
                <a:extLst>
                  <a:ext uri="{FF2B5EF4-FFF2-40B4-BE49-F238E27FC236}">
                    <a16:creationId xmlns:a16="http://schemas.microsoft.com/office/drawing/2014/main" id="{1F0C754D-1F23-4C6B-AEB9-23D07940D3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82062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8" y="65"/>
                  </a:cxn>
                  <a:cxn ang="0">
                    <a:pos x="13" y="65"/>
                  </a:cxn>
                  <a:cxn ang="0">
                    <a:pos x="0" y="55"/>
                  </a:cxn>
                  <a:cxn ang="0">
                    <a:pos x="0" y="44"/>
                  </a:cxn>
                  <a:cxn ang="0">
                    <a:pos x="5" y="36"/>
                  </a:cxn>
                  <a:cxn ang="0">
                    <a:pos x="11" y="32"/>
                  </a:cxn>
                  <a:cxn ang="0">
                    <a:pos x="19" y="29"/>
                  </a:cxn>
                  <a:cxn ang="0">
                    <a:pos x="36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6" y="11"/>
                  </a:cxn>
                  <a:cxn ang="0">
                    <a:pos x="23" y="11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7" y="9"/>
                  </a:cxn>
                  <a:cxn ang="0">
                    <a:pos x="17" y="2"/>
                  </a:cxn>
                  <a:cxn ang="0">
                    <a:pos x="32" y="0"/>
                  </a:cxn>
                  <a:cxn ang="0">
                    <a:pos x="44" y="2"/>
                  </a:cxn>
                  <a:cxn ang="0">
                    <a:pos x="53" y="6"/>
                  </a:cxn>
                  <a:cxn ang="0">
                    <a:pos x="55" y="15"/>
                  </a:cxn>
                  <a:cxn ang="0">
                    <a:pos x="55" y="23"/>
                  </a:cxn>
                  <a:cxn ang="0">
                    <a:pos x="55" y="50"/>
                  </a:cxn>
                  <a:cxn ang="0">
                    <a:pos x="57" y="61"/>
                  </a:cxn>
                  <a:cxn ang="0">
                    <a:pos x="49" y="65"/>
                  </a:cxn>
                  <a:cxn ang="0">
                    <a:pos x="47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3" y="46"/>
                  </a:cxn>
                  <a:cxn ang="0">
                    <a:pos x="13" y="52"/>
                  </a:cxn>
                  <a:cxn ang="0">
                    <a:pos x="19" y="57"/>
                  </a:cxn>
                  <a:cxn ang="0">
                    <a:pos x="30" y="57"/>
                  </a:cxn>
                  <a:cxn ang="0">
                    <a:pos x="40" y="52"/>
                  </a:cxn>
                  <a:cxn ang="0">
                    <a:pos x="44" y="44"/>
                  </a:cxn>
                  <a:cxn ang="0">
                    <a:pos x="44" y="34"/>
                  </a:cxn>
                </a:cxnLst>
                <a:rect l="0" t="0" r="r" b="b"/>
                <a:pathLst>
                  <a:path w="59" h="67">
                    <a:moveTo>
                      <a:pt x="47" y="57"/>
                    </a:moveTo>
                    <a:lnTo>
                      <a:pt x="40" y="61"/>
                    </a:lnTo>
                    <a:lnTo>
                      <a:pt x="34" y="65"/>
                    </a:lnTo>
                    <a:lnTo>
                      <a:pt x="28" y="65"/>
                    </a:lnTo>
                    <a:lnTo>
                      <a:pt x="21" y="67"/>
                    </a:lnTo>
                    <a:lnTo>
                      <a:pt x="13" y="65"/>
                    </a:lnTo>
                    <a:lnTo>
                      <a:pt x="5" y="61"/>
                    </a:lnTo>
                    <a:lnTo>
                      <a:pt x="0" y="55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5" y="36"/>
                    </a:lnTo>
                    <a:lnTo>
                      <a:pt x="7" y="34"/>
                    </a:lnTo>
                    <a:lnTo>
                      <a:pt x="11" y="32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6" y="27"/>
                    </a:lnTo>
                    <a:lnTo>
                      <a:pt x="36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6" y="11"/>
                    </a:lnTo>
                    <a:lnTo>
                      <a:pt x="30" y="9"/>
                    </a:lnTo>
                    <a:lnTo>
                      <a:pt x="23" y="11"/>
                    </a:lnTo>
                    <a:lnTo>
                      <a:pt x="17" y="11"/>
                    </a:lnTo>
                    <a:lnTo>
                      <a:pt x="15" y="15"/>
                    </a:lnTo>
                    <a:lnTo>
                      <a:pt x="13" y="21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7" y="9"/>
                    </a:lnTo>
                    <a:lnTo>
                      <a:pt x="11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9" y="4"/>
                    </a:lnTo>
                    <a:lnTo>
                      <a:pt x="53" y="6"/>
                    </a:lnTo>
                    <a:lnTo>
                      <a:pt x="53" y="11"/>
                    </a:lnTo>
                    <a:lnTo>
                      <a:pt x="55" y="15"/>
                    </a:lnTo>
                    <a:lnTo>
                      <a:pt x="55" y="17"/>
                    </a:lnTo>
                    <a:lnTo>
                      <a:pt x="55" y="23"/>
                    </a:lnTo>
                    <a:lnTo>
                      <a:pt x="55" y="38"/>
                    </a:lnTo>
                    <a:lnTo>
                      <a:pt x="55" y="50"/>
                    </a:lnTo>
                    <a:lnTo>
                      <a:pt x="57" y="57"/>
                    </a:lnTo>
                    <a:lnTo>
                      <a:pt x="57" y="61"/>
                    </a:lnTo>
                    <a:lnTo>
                      <a:pt x="59" y="65"/>
                    </a:lnTo>
                    <a:lnTo>
                      <a:pt x="49" y="65"/>
                    </a:lnTo>
                    <a:lnTo>
                      <a:pt x="47" y="61"/>
                    </a:lnTo>
                    <a:lnTo>
                      <a:pt x="47" y="57"/>
                    </a:lnTo>
                    <a:close/>
                    <a:moveTo>
                      <a:pt x="44" y="34"/>
                    </a:moveTo>
                    <a:lnTo>
                      <a:pt x="38" y="36"/>
                    </a:lnTo>
                    <a:lnTo>
                      <a:pt x="28" y="38"/>
                    </a:lnTo>
                    <a:lnTo>
                      <a:pt x="21" y="38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3" y="42"/>
                    </a:lnTo>
                    <a:lnTo>
                      <a:pt x="13" y="46"/>
                    </a:lnTo>
                    <a:lnTo>
                      <a:pt x="11" y="48"/>
                    </a:lnTo>
                    <a:lnTo>
                      <a:pt x="13" y="52"/>
                    </a:lnTo>
                    <a:lnTo>
                      <a:pt x="15" y="55"/>
                    </a:lnTo>
                    <a:lnTo>
                      <a:pt x="19" y="57"/>
                    </a:lnTo>
                    <a:lnTo>
                      <a:pt x="23" y="59"/>
                    </a:lnTo>
                    <a:lnTo>
                      <a:pt x="30" y="57"/>
                    </a:lnTo>
                    <a:lnTo>
                      <a:pt x="36" y="55"/>
                    </a:lnTo>
                    <a:lnTo>
                      <a:pt x="40" y="52"/>
                    </a:lnTo>
                    <a:lnTo>
                      <a:pt x="42" y="48"/>
                    </a:lnTo>
                    <a:lnTo>
                      <a:pt x="44" y="44"/>
                    </a:lnTo>
                    <a:lnTo>
                      <a:pt x="44" y="38"/>
                    </a:lnTo>
                    <a:lnTo>
                      <a:pt x="44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" name="Freeform 252">
                <a:extLst>
                  <a:ext uri="{FF2B5EF4-FFF2-40B4-BE49-F238E27FC236}">
                    <a16:creationId xmlns:a16="http://schemas.microsoft.com/office/drawing/2014/main" id="{93A45F8F-F869-4CF1-9101-F4EB4559F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7512" y="3824486"/>
                <a:ext cx="123825" cy="142875"/>
              </a:xfrm>
              <a:custGeom>
                <a:avLst/>
                <a:gdLst/>
                <a:ahLst/>
                <a:cxnLst>
                  <a:cxn ang="0">
                    <a:pos x="65" y="59"/>
                  </a:cxn>
                  <a:cxn ang="0">
                    <a:pos x="78" y="61"/>
                  </a:cxn>
                  <a:cxn ang="0">
                    <a:pos x="76" y="67"/>
                  </a:cxn>
                  <a:cxn ang="0">
                    <a:pos x="74" y="73"/>
                  </a:cxn>
                  <a:cxn ang="0">
                    <a:pos x="70" y="78"/>
                  </a:cxn>
                  <a:cxn ang="0">
                    <a:pos x="65" y="82"/>
                  </a:cxn>
                  <a:cxn ang="0">
                    <a:pos x="59" y="86"/>
                  </a:cxn>
                  <a:cxn ang="0">
                    <a:pos x="55" y="88"/>
                  </a:cxn>
                  <a:cxn ang="0">
                    <a:pos x="49" y="90"/>
                  </a:cxn>
                  <a:cxn ang="0">
                    <a:pos x="42" y="90"/>
                  </a:cxn>
                  <a:cxn ang="0">
                    <a:pos x="28" y="88"/>
                  </a:cxn>
                  <a:cxn ang="0">
                    <a:pos x="17" y="84"/>
                  </a:cxn>
                  <a:cxn ang="0">
                    <a:pos x="11" y="78"/>
                  </a:cxn>
                  <a:cxn ang="0">
                    <a:pos x="4" y="67"/>
                  </a:cxn>
                  <a:cxn ang="0">
                    <a:pos x="0" y="57"/>
                  </a:cxn>
                  <a:cxn ang="0">
                    <a:pos x="0" y="44"/>
                  </a:cxn>
                  <a:cxn ang="0">
                    <a:pos x="0" y="32"/>
                  </a:cxn>
                  <a:cxn ang="0">
                    <a:pos x="4" y="21"/>
                  </a:cxn>
                  <a:cxn ang="0">
                    <a:pos x="11" y="11"/>
                  </a:cxn>
                  <a:cxn ang="0">
                    <a:pos x="19" y="4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55" y="2"/>
                  </a:cxn>
                  <a:cxn ang="0">
                    <a:pos x="63" y="7"/>
                  </a:cxn>
                  <a:cxn ang="0">
                    <a:pos x="72" y="15"/>
                  </a:cxn>
                  <a:cxn ang="0">
                    <a:pos x="76" y="2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7" y="15"/>
                  </a:cxn>
                  <a:cxn ang="0">
                    <a:pos x="49" y="11"/>
                  </a:cxn>
                  <a:cxn ang="0">
                    <a:pos x="42" y="9"/>
                  </a:cxn>
                  <a:cxn ang="0">
                    <a:pos x="32" y="11"/>
                  </a:cxn>
                  <a:cxn ang="0">
                    <a:pos x="23" y="15"/>
                  </a:cxn>
                  <a:cxn ang="0">
                    <a:pos x="19" y="19"/>
                  </a:cxn>
                  <a:cxn ang="0">
                    <a:pos x="15" y="27"/>
                  </a:cxn>
                  <a:cxn ang="0">
                    <a:pos x="13" y="36"/>
                  </a:cxn>
                  <a:cxn ang="0">
                    <a:pos x="11" y="44"/>
                  </a:cxn>
                  <a:cxn ang="0">
                    <a:pos x="13" y="55"/>
                  </a:cxn>
                  <a:cxn ang="0">
                    <a:pos x="15" y="63"/>
                  </a:cxn>
                  <a:cxn ang="0">
                    <a:pos x="19" y="71"/>
                  </a:cxn>
                  <a:cxn ang="0">
                    <a:pos x="26" y="76"/>
                  </a:cxn>
                  <a:cxn ang="0">
                    <a:pos x="32" y="80"/>
                  </a:cxn>
                  <a:cxn ang="0">
                    <a:pos x="40" y="80"/>
                  </a:cxn>
                  <a:cxn ang="0">
                    <a:pos x="49" y="80"/>
                  </a:cxn>
                  <a:cxn ang="0">
                    <a:pos x="57" y="76"/>
                  </a:cxn>
                  <a:cxn ang="0">
                    <a:pos x="63" y="67"/>
                  </a:cxn>
                  <a:cxn ang="0">
                    <a:pos x="65" y="59"/>
                  </a:cxn>
                </a:cxnLst>
                <a:rect l="0" t="0" r="r" b="b"/>
                <a:pathLst>
                  <a:path w="78" h="90">
                    <a:moveTo>
                      <a:pt x="65" y="59"/>
                    </a:moveTo>
                    <a:lnTo>
                      <a:pt x="78" y="61"/>
                    </a:lnTo>
                    <a:lnTo>
                      <a:pt x="76" y="67"/>
                    </a:lnTo>
                    <a:lnTo>
                      <a:pt x="74" y="73"/>
                    </a:lnTo>
                    <a:lnTo>
                      <a:pt x="70" y="78"/>
                    </a:lnTo>
                    <a:lnTo>
                      <a:pt x="65" y="82"/>
                    </a:lnTo>
                    <a:lnTo>
                      <a:pt x="59" y="86"/>
                    </a:lnTo>
                    <a:lnTo>
                      <a:pt x="55" y="88"/>
                    </a:lnTo>
                    <a:lnTo>
                      <a:pt x="49" y="90"/>
                    </a:lnTo>
                    <a:lnTo>
                      <a:pt x="42" y="90"/>
                    </a:lnTo>
                    <a:lnTo>
                      <a:pt x="28" y="88"/>
                    </a:lnTo>
                    <a:lnTo>
                      <a:pt x="17" y="84"/>
                    </a:lnTo>
                    <a:lnTo>
                      <a:pt x="11" y="78"/>
                    </a:lnTo>
                    <a:lnTo>
                      <a:pt x="4" y="67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0" y="32"/>
                    </a:lnTo>
                    <a:lnTo>
                      <a:pt x="4" y="21"/>
                    </a:lnTo>
                    <a:lnTo>
                      <a:pt x="11" y="11"/>
                    </a:lnTo>
                    <a:lnTo>
                      <a:pt x="19" y="4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5" y="2"/>
                    </a:lnTo>
                    <a:lnTo>
                      <a:pt x="63" y="7"/>
                    </a:lnTo>
                    <a:lnTo>
                      <a:pt x="72" y="15"/>
                    </a:lnTo>
                    <a:lnTo>
                      <a:pt x="76" y="2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7" y="15"/>
                    </a:lnTo>
                    <a:lnTo>
                      <a:pt x="49" y="11"/>
                    </a:lnTo>
                    <a:lnTo>
                      <a:pt x="42" y="9"/>
                    </a:lnTo>
                    <a:lnTo>
                      <a:pt x="32" y="11"/>
                    </a:lnTo>
                    <a:lnTo>
                      <a:pt x="23" y="15"/>
                    </a:lnTo>
                    <a:lnTo>
                      <a:pt x="19" y="19"/>
                    </a:lnTo>
                    <a:lnTo>
                      <a:pt x="15" y="27"/>
                    </a:lnTo>
                    <a:lnTo>
                      <a:pt x="13" y="36"/>
                    </a:lnTo>
                    <a:lnTo>
                      <a:pt x="11" y="44"/>
                    </a:lnTo>
                    <a:lnTo>
                      <a:pt x="13" y="55"/>
                    </a:lnTo>
                    <a:lnTo>
                      <a:pt x="15" y="63"/>
                    </a:lnTo>
                    <a:lnTo>
                      <a:pt x="19" y="71"/>
                    </a:lnTo>
                    <a:lnTo>
                      <a:pt x="26" y="76"/>
                    </a:lnTo>
                    <a:lnTo>
                      <a:pt x="32" y="80"/>
                    </a:lnTo>
                    <a:lnTo>
                      <a:pt x="40" y="80"/>
                    </a:lnTo>
                    <a:lnTo>
                      <a:pt x="49" y="80"/>
                    </a:lnTo>
                    <a:lnTo>
                      <a:pt x="57" y="76"/>
                    </a:lnTo>
                    <a:lnTo>
                      <a:pt x="63" y="67"/>
                    </a:lnTo>
                    <a:lnTo>
                      <a:pt x="65" y="5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" name="Freeform 253">
                <a:extLst>
                  <a:ext uri="{FF2B5EF4-FFF2-40B4-BE49-F238E27FC236}">
                    <a16:creationId xmlns:a16="http://schemas.microsoft.com/office/drawing/2014/main" id="{52AF59F3-9AE1-4F15-B49B-3BA072856E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08799" y="3860999"/>
                <a:ext cx="92075" cy="106363"/>
              </a:xfrm>
              <a:custGeom>
                <a:avLst/>
                <a:gdLst/>
                <a:ahLst/>
                <a:cxnLst>
                  <a:cxn ang="0">
                    <a:pos x="39" y="63"/>
                  </a:cxn>
                  <a:cxn ang="0">
                    <a:pos x="27" y="67"/>
                  </a:cxn>
                  <a:cxn ang="0">
                    <a:pos x="12" y="65"/>
                  </a:cxn>
                  <a:cxn ang="0">
                    <a:pos x="0" y="57"/>
                  </a:cxn>
                  <a:cxn ang="0">
                    <a:pos x="0" y="44"/>
                  </a:cxn>
                  <a:cxn ang="0">
                    <a:pos x="4" y="38"/>
                  </a:cxn>
                  <a:cxn ang="0">
                    <a:pos x="10" y="32"/>
                  </a:cxn>
                  <a:cxn ang="0">
                    <a:pos x="18" y="30"/>
                  </a:cxn>
                  <a:cxn ang="0">
                    <a:pos x="35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5" y="11"/>
                  </a:cxn>
                  <a:cxn ang="0">
                    <a:pos x="21" y="11"/>
                  </a:cxn>
                  <a:cxn ang="0">
                    <a:pos x="14" y="17"/>
                  </a:cxn>
                  <a:cxn ang="0">
                    <a:pos x="0" y="21"/>
                  </a:cxn>
                  <a:cxn ang="0">
                    <a:pos x="6" y="9"/>
                  </a:cxn>
                  <a:cxn ang="0">
                    <a:pos x="14" y="2"/>
                  </a:cxn>
                  <a:cxn ang="0">
                    <a:pos x="29" y="0"/>
                  </a:cxn>
                  <a:cxn ang="0">
                    <a:pos x="44" y="2"/>
                  </a:cxn>
                  <a:cxn ang="0">
                    <a:pos x="50" y="7"/>
                  </a:cxn>
                  <a:cxn ang="0">
                    <a:pos x="54" y="15"/>
                  </a:cxn>
                  <a:cxn ang="0">
                    <a:pos x="54" y="25"/>
                  </a:cxn>
                  <a:cxn ang="0">
                    <a:pos x="54" y="50"/>
                  </a:cxn>
                  <a:cxn ang="0">
                    <a:pos x="56" y="61"/>
                  </a:cxn>
                  <a:cxn ang="0">
                    <a:pos x="46" y="65"/>
                  </a:cxn>
                  <a:cxn ang="0">
                    <a:pos x="44" y="57"/>
                  </a:cxn>
                  <a:cxn ang="0">
                    <a:pos x="35" y="36"/>
                  </a:cxn>
                  <a:cxn ang="0">
                    <a:pos x="21" y="38"/>
                  </a:cxn>
                  <a:cxn ang="0">
                    <a:pos x="14" y="42"/>
                  </a:cxn>
                  <a:cxn ang="0">
                    <a:pos x="10" y="46"/>
                  </a:cxn>
                  <a:cxn ang="0">
                    <a:pos x="12" y="53"/>
                  </a:cxn>
                  <a:cxn ang="0">
                    <a:pos x="18" y="59"/>
                  </a:cxn>
                  <a:cxn ang="0">
                    <a:pos x="29" y="59"/>
                  </a:cxn>
                  <a:cxn ang="0">
                    <a:pos x="39" y="53"/>
                  </a:cxn>
                  <a:cxn ang="0">
                    <a:pos x="44" y="44"/>
                  </a:cxn>
                  <a:cxn ang="0">
                    <a:pos x="44" y="34"/>
                  </a:cxn>
                </a:cxnLst>
                <a:rect l="0" t="0" r="r" b="b"/>
                <a:pathLst>
                  <a:path w="58" h="67">
                    <a:moveTo>
                      <a:pt x="44" y="57"/>
                    </a:moveTo>
                    <a:lnTo>
                      <a:pt x="39" y="63"/>
                    </a:lnTo>
                    <a:lnTo>
                      <a:pt x="33" y="65"/>
                    </a:lnTo>
                    <a:lnTo>
                      <a:pt x="27" y="67"/>
                    </a:lnTo>
                    <a:lnTo>
                      <a:pt x="21" y="67"/>
                    </a:lnTo>
                    <a:lnTo>
                      <a:pt x="12" y="65"/>
                    </a:lnTo>
                    <a:lnTo>
                      <a:pt x="4" y="61"/>
                    </a:lnTo>
                    <a:lnTo>
                      <a:pt x="0" y="57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8"/>
                    </a:lnTo>
                    <a:lnTo>
                      <a:pt x="6" y="34"/>
                    </a:lnTo>
                    <a:lnTo>
                      <a:pt x="10" y="32"/>
                    </a:lnTo>
                    <a:lnTo>
                      <a:pt x="14" y="32"/>
                    </a:lnTo>
                    <a:lnTo>
                      <a:pt x="18" y="30"/>
                    </a:lnTo>
                    <a:lnTo>
                      <a:pt x="25" y="30"/>
                    </a:lnTo>
                    <a:lnTo>
                      <a:pt x="35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44" y="17"/>
                    </a:lnTo>
                    <a:lnTo>
                      <a:pt x="39" y="13"/>
                    </a:lnTo>
                    <a:lnTo>
                      <a:pt x="35" y="11"/>
                    </a:lnTo>
                    <a:lnTo>
                      <a:pt x="29" y="11"/>
                    </a:lnTo>
                    <a:lnTo>
                      <a:pt x="21" y="11"/>
                    </a:lnTo>
                    <a:lnTo>
                      <a:pt x="16" y="13"/>
                    </a:lnTo>
                    <a:lnTo>
                      <a:pt x="14" y="17"/>
                    </a:lnTo>
                    <a:lnTo>
                      <a:pt x="12" y="21"/>
                    </a:lnTo>
                    <a:lnTo>
                      <a:pt x="0" y="21"/>
                    </a:lnTo>
                    <a:lnTo>
                      <a:pt x="2" y="15"/>
                    </a:lnTo>
                    <a:lnTo>
                      <a:pt x="6" y="9"/>
                    </a:lnTo>
                    <a:lnTo>
                      <a:pt x="10" y="7"/>
                    </a:lnTo>
                    <a:lnTo>
                      <a:pt x="14" y="2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0" y="7"/>
                    </a:lnTo>
                    <a:lnTo>
                      <a:pt x="52" y="11"/>
                    </a:lnTo>
                    <a:lnTo>
                      <a:pt x="54" y="15"/>
                    </a:lnTo>
                    <a:lnTo>
                      <a:pt x="54" y="19"/>
                    </a:lnTo>
                    <a:lnTo>
                      <a:pt x="54" y="25"/>
                    </a:lnTo>
                    <a:lnTo>
                      <a:pt x="54" y="40"/>
                    </a:lnTo>
                    <a:lnTo>
                      <a:pt x="54" y="50"/>
                    </a:lnTo>
                    <a:lnTo>
                      <a:pt x="56" y="59"/>
                    </a:lnTo>
                    <a:lnTo>
                      <a:pt x="56" y="61"/>
                    </a:lnTo>
                    <a:lnTo>
                      <a:pt x="58" y="65"/>
                    </a:lnTo>
                    <a:lnTo>
                      <a:pt x="46" y="65"/>
                    </a:lnTo>
                    <a:lnTo>
                      <a:pt x="46" y="61"/>
                    </a:lnTo>
                    <a:lnTo>
                      <a:pt x="44" y="57"/>
                    </a:lnTo>
                    <a:close/>
                    <a:moveTo>
                      <a:pt x="44" y="34"/>
                    </a:moveTo>
                    <a:lnTo>
                      <a:pt x="35" y="36"/>
                    </a:lnTo>
                    <a:lnTo>
                      <a:pt x="25" y="38"/>
                    </a:lnTo>
                    <a:lnTo>
                      <a:pt x="21" y="38"/>
                    </a:lnTo>
                    <a:lnTo>
                      <a:pt x="16" y="40"/>
                    </a:lnTo>
                    <a:lnTo>
                      <a:pt x="14" y="42"/>
                    </a:lnTo>
                    <a:lnTo>
                      <a:pt x="12" y="44"/>
                    </a:lnTo>
                    <a:lnTo>
                      <a:pt x="10" y="46"/>
                    </a:lnTo>
                    <a:lnTo>
                      <a:pt x="10" y="48"/>
                    </a:lnTo>
                    <a:lnTo>
                      <a:pt x="12" y="53"/>
                    </a:lnTo>
                    <a:lnTo>
                      <a:pt x="14" y="57"/>
                    </a:lnTo>
                    <a:lnTo>
                      <a:pt x="18" y="59"/>
                    </a:lnTo>
                    <a:lnTo>
                      <a:pt x="23" y="59"/>
                    </a:lnTo>
                    <a:lnTo>
                      <a:pt x="29" y="59"/>
                    </a:lnTo>
                    <a:lnTo>
                      <a:pt x="35" y="57"/>
                    </a:lnTo>
                    <a:lnTo>
                      <a:pt x="39" y="53"/>
                    </a:lnTo>
                    <a:lnTo>
                      <a:pt x="42" y="48"/>
                    </a:lnTo>
                    <a:lnTo>
                      <a:pt x="44" y="44"/>
                    </a:lnTo>
                    <a:lnTo>
                      <a:pt x="44" y="38"/>
                    </a:lnTo>
                    <a:lnTo>
                      <a:pt x="44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" name="Freeform 254">
                <a:extLst>
                  <a:ext uri="{FF2B5EF4-FFF2-40B4-BE49-F238E27FC236}">
                    <a16:creationId xmlns:a16="http://schemas.microsoft.com/office/drawing/2014/main" id="{1292E31C-6DCB-4536-B7BF-DC7AD5315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1512" y="3860999"/>
                <a:ext cx="13970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1"/>
                  </a:cxn>
                  <a:cxn ang="0">
                    <a:pos x="15" y="7"/>
                  </a:cxn>
                  <a:cxn ang="0">
                    <a:pos x="19" y="4"/>
                  </a:cxn>
                  <a:cxn ang="0">
                    <a:pos x="23" y="2"/>
                  </a:cxn>
                  <a:cxn ang="0">
                    <a:pos x="29" y="0"/>
                  </a:cxn>
                  <a:cxn ang="0">
                    <a:pos x="36" y="2"/>
                  </a:cxn>
                  <a:cxn ang="0">
                    <a:pos x="42" y="4"/>
                  </a:cxn>
                  <a:cxn ang="0">
                    <a:pos x="46" y="7"/>
                  </a:cxn>
                  <a:cxn ang="0">
                    <a:pos x="48" y="13"/>
                  </a:cxn>
                  <a:cxn ang="0">
                    <a:pos x="52" y="7"/>
                  </a:cxn>
                  <a:cxn ang="0">
                    <a:pos x="57" y="4"/>
                  </a:cxn>
                  <a:cxn ang="0">
                    <a:pos x="63" y="2"/>
                  </a:cxn>
                  <a:cxn ang="0">
                    <a:pos x="67" y="0"/>
                  </a:cxn>
                  <a:cxn ang="0">
                    <a:pos x="76" y="2"/>
                  </a:cxn>
                  <a:cxn ang="0">
                    <a:pos x="82" y="7"/>
                  </a:cxn>
                  <a:cxn ang="0">
                    <a:pos x="86" y="13"/>
                  </a:cxn>
                  <a:cxn ang="0">
                    <a:pos x="88" y="21"/>
                  </a:cxn>
                  <a:cxn ang="0">
                    <a:pos x="88" y="65"/>
                  </a:cxn>
                  <a:cxn ang="0">
                    <a:pos x="78" y="65"/>
                  </a:cxn>
                  <a:cxn ang="0">
                    <a:pos x="78" y="25"/>
                  </a:cxn>
                  <a:cxn ang="0">
                    <a:pos x="78" y="21"/>
                  </a:cxn>
                  <a:cxn ang="0">
                    <a:pos x="76" y="17"/>
                  </a:cxn>
                  <a:cxn ang="0">
                    <a:pos x="74" y="15"/>
                  </a:cxn>
                  <a:cxn ang="0">
                    <a:pos x="71" y="13"/>
                  </a:cxn>
                  <a:cxn ang="0">
                    <a:pos x="69" y="11"/>
                  </a:cxn>
                  <a:cxn ang="0">
                    <a:pos x="65" y="11"/>
                  </a:cxn>
                  <a:cxn ang="0">
                    <a:pos x="59" y="11"/>
                  </a:cxn>
                  <a:cxn ang="0">
                    <a:pos x="55" y="15"/>
                  </a:cxn>
                  <a:cxn ang="0">
                    <a:pos x="50" y="21"/>
                  </a:cxn>
                  <a:cxn ang="0">
                    <a:pos x="50" y="30"/>
                  </a:cxn>
                  <a:cxn ang="0">
                    <a:pos x="50" y="65"/>
                  </a:cxn>
                  <a:cxn ang="0">
                    <a:pos x="38" y="65"/>
                  </a:cxn>
                  <a:cxn ang="0">
                    <a:pos x="38" y="25"/>
                  </a:cxn>
                  <a:cxn ang="0">
                    <a:pos x="38" y="19"/>
                  </a:cxn>
                  <a:cxn ang="0">
                    <a:pos x="36" y="13"/>
                  </a:cxn>
                  <a:cxn ang="0">
                    <a:pos x="34" y="11"/>
                  </a:cxn>
                  <a:cxn ang="0">
                    <a:pos x="27" y="11"/>
                  </a:cxn>
                  <a:cxn ang="0">
                    <a:pos x="23" y="11"/>
                  </a:cxn>
                  <a:cxn ang="0">
                    <a:pos x="19" y="13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3" y="25"/>
                  </a:cxn>
                  <a:cxn ang="0">
                    <a:pos x="10" y="34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88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1"/>
                    </a:lnTo>
                    <a:lnTo>
                      <a:pt x="15" y="7"/>
                    </a:lnTo>
                    <a:lnTo>
                      <a:pt x="19" y="4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6" y="2"/>
                    </a:lnTo>
                    <a:lnTo>
                      <a:pt x="42" y="4"/>
                    </a:lnTo>
                    <a:lnTo>
                      <a:pt x="46" y="7"/>
                    </a:lnTo>
                    <a:lnTo>
                      <a:pt x="48" y="13"/>
                    </a:lnTo>
                    <a:lnTo>
                      <a:pt x="52" y="7"/>
                    </a:lnTo>
                    <a:lnTo>
                      <a:pt x="57" y="4"/>
                    </a:lnTo>
                    <a:lnTo>
                      <a:pt x="63" y="2"/>
                    </a:lnTo>
                    <a:lnTo>
                      <a:pt x="67" y="0"/>
                    </a:lnTo>
                    <a:lnTo>
                      <a:pt x="76" y="2"/>
                    </a:lnTo>
                    <a:lnTo>
                      <a:pt x="82" y="7"/>
                    </a:lnTo>
                    <a:lnTo>
                      <a:pt x="86" y="13"/>
                    </a:lnTo>
                    <a:lnTo>
                      <a:pt x="88" y="21"/>
                    </a:lnTo>
                    <a:lnTo>
                      <a:pt x="88" y="65"/>
                    </a:lnTo>
                    <a:lnTo>
                      <a:pt x="78" y="65"/>
                    </a:lnTo>
                    <a:lnTo>
                      <a:pt x="78" y="25"/>
                    </a:lnTo>
                    <a:lnTo>
                      <a:pt x="78" y="21"/>
                    </a:lnTo>
                    <a:lnTo>
                      <a:pt x="76" y="17"/>
                    </a:lnTo>
                    <a:lnTo>
                      <a:pt x="74" y="15"/>
                    </a:lnTo>
                    <a:lnTo>
                      <a:pt x="71" y="13"/>
                    </a:lnTo>
                    <a:lnTo>
                      <a:pt x="69" y="11"/>
                    </a:lnTo>
                    <a:lnTo>
                      <a:pt x="65" y="11"/>
                    </a:lnTo>
                    <a:lnTo>
                      <a:pt x="59" y="11"/>
                    </a:lnTo>
                    <a:lnTo>
                      <a:pt x="55" y="15"/>
                    </a:lnTo>
                    <a:lnTo>
                      <a:pt x="50" y="21"/>
                    </a:lnTo>
                    <a:lnTo>
                      <a:pt x="50" y="30"/>
                    </a:lnTo>
                    <a:lnTo>
                      <a:pt x="50" y="65"/>
                    </a:lnTo>
                    <a:lnTo>
                      <a:pt x="38" y="65"/>
                    </a:lnTo>
                    <a:lnTo>
                      <a:pt x="38" y="25"/>
                    </a:lnTo>
                    <a:lnTo>
                      <a:pt x="38" y="19"/>
                    </a:lnTo>
                    <a:lnTo>
                      <a:pt x="36" y="13"/>
                    </a:lnTo>
                    <a:lnTo>
                      <a:pt x="34" y="11"/>
                    </a:lnTo>
                    <a:lnTo>
                      <a:pt x="27" y="11"/>
                    </a:lnTo>
                    <a:lnTo>
                      <a:pt x="23" y="11"/>
                    </a:lnTo>
                    <a:lnTo>
                      <a:pt x="19" y="13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3" y="25"/>
                    </a:lnTo>
                    <a:lnTo>
                      <a:pt x="10" y="34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" name="Freeform 255">
                <a:extLst>
                  <a:ext uri="{FF2B5EF4-FFF2-40B4-BE49-F238E27FC236}">
                    <a16:creationId xmlns:a16="http://schemas.microsoft.com/office/drawing/2014/main" id="{DB29A1F5-A933-49E6-ADC3-A82CC48C72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88199" y="3860999"/>
                <a:ext cx="87313" cy="14287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1"/>
                  </a:cxn>
                  <a:cxn ang="0">
                    <a:pos x="13" y="7"/>
                  </a:cxn>
                  <a:cxn ang="0">
                    <a:pos x="17" y="2"/>
                  </a:cxn>
                  <a:cxn ang="0">
                    <a:pos x="21" y="2"/>
                  </a:cxn>
                  <a:cxn ang="0">
                    <a:pos x="27" y="0"/>
                  </a:cxn>
                  <a:cxn ang="0">
                    <a:pos x="36" y="2"/>
                  </a:cxn>
                  <a:cxn ang="0">
                    <a:pos x="42" y="4"/>
                  </a:cxn>
                  <a:cxn ang="0">
                    <a:pos x="48" y="11"/>
                  </a:cxn>
                  <a:cxn ang="0">
                    <a:pos x="53" y="17"/>
                  </a:cxn>
                  <a:cxn ang="0">
                    <a:pos x="55" y="25"/>
                  </a:cxn>
                  <a:cxn ang="0">
                    <a:pos x="55" y="34"/>
                  </a:cxn>
                  <a:cxn ang="0">
                    <a:pos x="55" y="42"/>
                  </a:cxn>
                  <a:cxn ang="0">
                    <a:pos x="50" y="50"/>
                  </a:cxn>
                  <a:cxn ang="0">
                    <a:pos x="46" y="59"/>
                  </a:cxn>
                  <a:cxn ang="0">
                    <a:pos x="42" y="63"/>
                  </a:cxn>
                  <a:cxn ang="0">
                    <a:pos x="34" y="65"/>
                  </a:cxn>
                  <a:cxn ang="0">
                    <a:pos x="27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3"/>
                  </a:cxn>
                  <a:cxn ang="0">
                    <a:pos x="11" y="59"/>
                  </a:cxn>
                  <a:cxn ang="0">
                    <a:pos x="11" y="90"/>
                  </a:cxn>
                  <a:cxn ang="0">
                    <a:pos x="0" y="90"/>
                  </a:cxn>
                  <a:cxn ang="0">
                    <a:pos x="8" y="34"/>
                  </a:cxn>
                  <a:cxn ang="0">
                    <a:pos x="11" y="44"/>
                  </a:cxn>
                  <a:cxn ang="0">
                    <a:pos x="15" y="53"/>
                  </a:cxn>
                  <a:cxn ang="0">
                    <a:pos x="19" y="57"/>
                  </a:cxn>
                  <a:cxn ang="0">
                    <a:pos x="25" y="59"/>
                  </a:cxn>
                  <a:cxn ang="0">
                    <a:pos x="34" y="57"/>
                  </a:cxn>
                  <a:cxn ang="0">
                    <a:pos x="38" y="53"/>
                  </a:cxn>
                  <a:cxn ang="0">
                    <a:pos x="42" y="44"/>
                  </a:cxn>
                  <a:cxn ang="0">
                    <a:pos x="44" y="34"/>
                  </a:cxn>
                  <a:cxn ang="0">
                    <a:pos x="42" y="23"/>
                  </a:cxn>
                  <a:cxn ang="0">
                    <a:pos x="38" y="15"/>
                  </a:cxn>
                  <a:cxn ang="0">
                    <a:pos x="34" y="11"/>
                  </a:cxn>
                  <a:cxn ang="0">
                    <a:pos x="27" y="9"/>
                  </a:cxn>
                  <a:cxn ang="0">
                    <a:pos x="21" y="11"/>
                  </a:cxn>
                  <a:cxn ang="0">
                    <a:pos x="15" y="15"/>
                  </a:cxn>
                  <a:cxn ang="0">
                    <a:pos x="11" y="23"/>
                  </a:cxn>
                  <a:cxn ang="0">
                    <a:pos x="8" y="34"/>
                  </a:cxn>
                </a:cxnLst>
                <a:rect l="0" t="0" r="r" b="b"/>
                <a:pathLst>
                  <a:path w="55" h="90">
                    <a:moveTo>
                      <a:pt x="0" y="90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1"/>
                    </a:lnTo>
                    <a:lnTo>
                      <a:pt x="13" y="7"/>
                    </a:lnTo>
                    <a:lnTo>
                      <a:pt x="17" y="2"/>
                    </a:lnTo>
                    <a:lnTo>
                      <a:pt x="21" y="2"/>
                    </a:lnTo>
                    <a:lnTo>
                      <a:pt x="27" y="0"/>
                    </a:lnTo>
                    <a:lnTo>
                      <a:pt x="36" y="2"/>
                    </a:lnTo>
                    <a:lnTo>
                      <a:pt x="42" y="4"/>
                    </a:lnTo>
                    <a:lnTo>
                      <a:pt x="48" y="11"/>
                    </a:lnTo>
                    <a:lnTo>
                      <a:pt x="53" y="17"/>
                    </a:lnTo>
                    <a:lnTo>
                      <a:pt x="55" y="25"/>
                    </a:lnTo>
                    <a:lnTo>
                      <a:pt x="55" y="34"/>
                    </a:lnTo>
                    <a:lnTo>
                      <a:pt x="55" y="42"/>
                    </a:lnTo>
                    <a:lnTo>
                      <a:pt x="50" y="50"/>
                    </a:lnTo>
                    <a:lnTo>
                      <a:pt x="46" y="59"/>
                    </a:lnTo>
                    <a:lnTo>
                      <a:pt x="42" y="63"/>
                    </a:lnTo>
                    <a:lnTo>
                      <a:pt x="34" y="65"/>
                    </a:lnTo>
                    <a:lnTo>
                      <a:pt x="27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3"/>
                    </a:lnTo>
                    <a:lnTo>
                      <a:pt x="11" y="59"/>
                    </a:lnTo>
                    <a:lnTo>
                      <a:pt x="11" y="90"/>
                    </a:lnTo>
                    <a:lnTo>
                      <a:pt x="0" y="90"/>
                    </a:lnTo>
                    <a:close/>
                    <a:moveTo>
                      <a:pt x="8" y="34"/>
                    </a:moveTo>
                    <a:lnTo>
                      <a:pt x="11" y="44"/>
                    </a:lnTo>
                    <a:lnTo>
                      <a:pt x="15" y="53"/>
                    </a:lnTo>
                    <a:lnTo>
                      <a:pt x="19" y="57"/>
                    </a:lnTo>
                    <a:lnTo>
                      <a:pt x="25" y="59"/>
                    </a:lnTo>
                    <a:lnTo>
                      <a:pt x="34" y="57"/>
                    </a:lnTo>
                    <a:lnTo>
                      <a:pt x="38" y="53"/>
                    </a:lnTo>
                    <a:lnTo>
                      <a:pt x="42" y="44"/>
                    </a:lnTo>
                    <a:lnTo>
                      <a:pt x="44" y="34"/>
                    </a:lnTo>
                    <a:lnTo>
                      <a:pt x="42" y="23"/>
                    </a:lnTo>
                    <a:lnTo>
                      <a:pt x="38" y="15"/>
                    </a:lnTo>
                    <a:lnTo>
                      <a:pt x="34" y="11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8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" name="Freeform 256">
                <a:extLst>
                  <a:ext uri="{FF2B5EF4-FFF2-40B4-BE49-F238E27FC236}">
                    <a16:creationId xmlns:a16="http://schemas.microsoft.com/office/drawing/2014/main" id="{68DD4FC1-4EF2-42DB-BF85-76A7ABAC7D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4562" y="3824486"/>
                <a:ext cx="20638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3" y="25"/>
                  </a:cxn>
                  <a:cxn ang="0">
                    <a:pos x="13" y="88"/>
                  </a:cxn>
                  <a:cxn ang="0">
                    <a:pos x="0" y="88"/>
                  </a:cxn>
                </a:cxnLst>
                <a:rect l="0" t="0" r="r" b="b"/>
                <a:pathLst>
                  <a:path w="13" h="88">
                    <a:moveTo>
                      <a:pt x="0" y="13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3" y="25"/>
                    </a:lnTo>
                    <a:lnTo>
                      <a:pt x="13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" name="Freeform 257">
                <a:extLst>
                  <a:ext uri="{FF2B5EF4-FFF2-40B4-BE49-F238E27FC236}">
                    <a16:creationId xmlns:a16="http://schemas.microsoft.com/office/drawing/2014/main" id="{9C7B175A-D145-461B-8030-45BB89B064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34249" y="3860999"/>
                <a:ext cx="93663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9" y="9"/>
                  </a:cxn>
                  <a:cxn ang="0">
                    <a:pos x="19" y="2"/>
                  </a:cxn>
                  <a:cxn ang="0">
                    <a:pos x="30" y="0"/>
                  </a:cxn>
                  <a:cxn ang="0">
                    <a:pos x="36" y="2"/>
                  </a:cxn>
                  <a:cxn ang="0">
                    <a:pos x="42" y="2"/>
                  </a:cxn>
                  <a:cxn ang="0">
                    <a:pos x="47" y="7"/>
                  </a:cxn>
                  <a:cxn ang="0">
                    <a:pos x="51" y="9"/>
                  </a:cxn>
                  <a:cxn ang="0">
                    <a:pos x="55" y="15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4"/>
                  </a:cxn>
                  <a:cxn ang="0">
                    <a:pos x="59" y="44"/>
                  </a:cxn>
                  <a:cxn ang="0">
                    <a:pos x="57" y="53"/>
                  </a:cxn>
                  <a:cxn ang="0">
                    <a:pos x="51" y="59"/>
                  </a:cxn>
                  <a:cxn ang="0">
                    <a:pos x="45" y="63"/>
                  </a:cxn>
                  <a:cxn ang="0">
                    <a:pos x="38" y="65"/>
                  </a:cxn>
                  <a:cxn ang="0">
                    <a:pos x="30" y="67"/>
                  </a:cxn>
                  <a:cxn ang="0">
                    <a:pos x="24" y="67"/>
                  </a:cxn>
                  <a:cxn ang="0">
                    <a:pos x="17" y="65"/>
                  </a:cxn>
                  <a:cxn ang="0">
                    <a:pos x="13" y="63"/>
                  </a:cxn>
                  <a:cxn ang="0">
                    <a:pos x="9" y="59"/>
                  </a:cxn>
                  <a:cxn ang="0">
                    <a:pos x="5" y="55"/>
                  </a:cxn>
                  <a:cxn ang="0">
                    <a:pos x="3" y="48"/>
                  </a:cxn>
                  <a:cxn ang="0">
                    <a:pos x="0" y="42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3" y="44"/>
                  </a:cxn>
                  <a:cxn ang="0">
                    <a:pos x="17" y="53"/>
                  </a:cxn>
                  <a:cxn ang="0">
                    <a:pos x="21" y="57"/>
                  </a:cxn>
                  <a:cxn ang="0">
                    <a:pos x="30" y="59"/>
                  </a:cxn>
                  <a:cxn ang="0">
                    <a:pos x="38" y="57"/>
                  </a:cxn>
                  <a:cxn ang="0">
                    <a:pos x="42" y="53"/>
                  </a:cxn>
                  <a:cxn ang="0">
                    <a:pos x="47" y="44"/>
                  </a:cxn>
                  <a:cxn ang="0">
                    <a:pos x="49" y="34"/>
                  </a:cxn>
                  <a:cxn ang="0">
                    <a:pos x="47" y="23"/>
                  </a:cxn>
                  <a:cxn ang="0">
                    <a:pos x="42" y="15"/>
                  </a:cxn>
                  <a:cxn ang="0">
                    <a:pos x="38" y="11"/>
                  </a:cxn>
                  <a:cxn ang="0">
                    <a:pos x="30" y="11"/>
                  </a:cxn>
                  <a:cxn ang="0">
                    <a:pos x="21" y="11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1" y="34"/>
                  </a:cxn>
                </a:cxnLst>
                <a:rect l="0" t="0" r="r" b="b"/>
                <a:pathLst>
                  <a:path w="59" h="67">
                    <a:moveTo>
                      <a:pt x="0" y="34"/>
                    </a:moveTo>
                    <a:lnTo>
                      <a:pt x="0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9" y="9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2" y="2"/>
                    </a:lnTo>
                    <a:lnTo>
                      <a:pt x="47" y="7"/>
                    </a:lnTo>
                    <a:lnTo>
                      <a:pt x="51" y="9"/>
                    </a:lnTo>
                    <a:lnTo>
                      <a:pt x="55" y="15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4"/>
                    </a:lnTo>
                    <a:lnTo>
                      <a:pt x="59" y="44"/>
                    </a:lnTo>
                    <a:lnTo>
                      <a:pt x="57" y="53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8" y="65"/>
                    </a:lnTo>
                    <a:lnTo>
                      <a:pt x="30" y="67"/>
                    </a:lnTo>
                    <a:lnTo>
                      <a:pt x="24" y="67"/>
                    </a:lnTo>
                    <a:lnTo>
                      <a:pt x="17" y="65"/>
                    </a:lnTo>
                    <a:lnTo>
                      <a:pt x="13" y="63"/>
                    </a:lnTo>
                    <a:lnTo>
                      <a:pt x="9" y="59"/>
                    </a:lnTo>
                    <a:lnTo>
                      <a:pt x="5" y="55"/>
                    </a:lnTo>
                    <a:lnTo>
                      <a:pt x="3" y="48"/>
                    </a:lnTo>
                    <a:lnTo>
                      <a:pt x="0" y="42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3" y="44"/>
                    </a:lnTo>
                    <a:lnTo>
                      <a:pt x="17" y="53"/>
                    </a:lnTo>
                    <a:lnTo>
                      <a:pt x="21" y="57"/>
                    </a:lnTo>
                    <a:lnTo>
                      <a:pt x="30" y="59"/>
                    </a:lnTo>
                    <a:lnTo>
                      <a:pt x="38" y="57"/>
                    </a:lnTo>
                    <a:lnTo>
                      <a:pt x="42" y="53"/>
                    </a:lnTo>
                    <a:lnTo>
                      <a:pt x="47" y="44"/>
                    </a:lnTo>
                    <a:lnTo>
                      <a:pt x="49" y="34"/>
                    </a:lnTo>
                    <a:lnTo>
                      <a:pt x="47" y="23"/>
                    </a:lnTo>
                    <a:lnTo>
                      <a:pt x="42" y="15"/>
                    </a:lnTo>
                    <a:lnTo>
                      <a:pt x="38" y="11"/>
                    </a:lnTo>
                    <a:lnTo>
                      <a:pt x="30" y="11"/>
                    </a:lnTo>
                    <a:lnTo>
                      <a:pt x="21" y="11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" name="Freeform 258">
                <a:extLst>
                  <a:ext uri="{FF2B5EF4-FFF2-40B4-BE49-F238E27FC236}">
                    <a16:creationId xmlns:a16="http://schemas.microsoft.com/office/drawing/2014/main" id="{B9E82CA9-8C03-45DB-A0B8-B7CCFF610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8549" y="386099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1"/>
                  </a:cxn>
                  <a:cxn ang="0">
                    <a:pos x="15" y="7"/>
                  </a:cxn>
                  <a:cxn ang="0">
                    <a:pos x="19" y="4"/>
                  </a:cxn>
                  <a:cxn ang="0">
                    <a:pos x="25" y="2"/>
                  </a:cxn>
                  <a:cxn ang="0">
                    <a:pos x="31" y="0"/>
                  </a:cxn>
                  <a:cxn ang="0">
                    <a:pos x="38" y="2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9"/>
                  </a:cxn>
                  <a:cxn ang="0">
                    <a:pos x="50" y="13"/>
                  </a:cxn>
                  <a:cxn ang="0">
                    <a:pos x="52" y="17"/>
                  </a:cxn>
                  <a:cxn ang="0">
                    <a:pos x="52" y="21"/>
                  </a:cxn>
                  <a:cxn ang="0">
                    <a:pos x="52" y="27"/>
                  </a:cxn>
                  <a:cxn ang="0">
                    <a:pos x="52" y="65"/>
                  </a:cxn>
                  <a:cxn ang="0">
                    <a:pos x="42" y="65"/>
                  </a:cxn>
                  <a:cxn ang="0">
                    <a:pos x="42" y="27"/>
                  </a:cxn>
                  <a:cxn ang="0">
                    <a:pos x="42" y="21"/>
                  </a:cxn>
                  <a:cxn ang="0">
                    <a:pos x="42" y="17"/>
                  </a:cxn>
                  <a:cxn ang="0">
                    <a:pos x="40" y="15"/>
                  </a:cxn>
                  <a:cxn ang="0">
                    <a:pos x="36" y="13"/>
                  </a:cxn>
                  <a:cxn ang="0">
                    <a:pos x="34" y="11"/>
                  </a:cxn>
                  <a:cxn ang="0">
                    <a:pos x="29" y="11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3" y="32"/>
                  </a:cxn>
                  <a:cxn ang="0">
                    <a:pos x="13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1"/>
                    </a:lnTo>
                    <a:lnTo>
                      <a:pt x="15" y="7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8" y="2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9"/>
                    </a:lnTo>
                    <a:lnTo>
                      <a:pt x="50" y="13"/>
                    </a:lnTo>
                    <a:lnTo>
                      <a:pt x="52" y="17"/>
                    </a:lnTo>
                    <a:lnTo>
                      <a:pt x="52" y="21"/>
                    </a:lnTo>
                    <a:lnTo>
                      <a:pt x="52" y="27"/>
                    </a:lnTo>
                    <a:lnTo>
                      <a:pt x="52" y="65"/>
                    </a:lnTo>
                    <a:lnTo>
                      <a:pt x="42" y="65"/>
                    </a:lnTo>
                    <a:lnTo>
                      <a:pt x="42" y="27"/>
                    </a:lnTo>
                    <a:lnTo>
                      <a:pt x="42" y="21"/>
                    </a:lnTo>
                    <a:lnTo>
                      <a:pt x="42" y="17"/>
                    </a:lnTo>
                    <a:lnTo>
                      <a:pt x="40" y="15"/>
                    </a:lnTo>
                    <a:lnTo>
                      <a:pt x="36" y="13"/>
                    </a:lnTo>
                    <a:lnTo>
                      <a:pt x="34" y="11"/>
                    </a:lnTo>
                    <a:lnTo>
                      <a:pt x="29" y="11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3" y="32"/>
                    </a:lnTo>
                    <a:lnTo>
                      <a:pt x="13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" name="Freeform 259">
                <a:extLst>
                  <a:ext uri="{FF2B5EF4-FFF2-40B4-BE49-F238E27FC236}">
                    <a16:creationId xmlns:a16="http://schemas.microsoft.com/office/drawing/2014/main" id="{BFFA7F52-B5C7-4384-B163-4E0B85242A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54912" y="3860999"/>
                <a:ext cx="93663" cy="106363"/>
              </a:xfrm>
              <a:custGeom>
                <a:avLst/>
                <a:gdLst/>
                <a:ahLst/>
                <a:cxnLst>
                  <a:cxn ang="0">
                    <a:pos x="46" y="44"/>
                  </a:cxn>
                  <a:cxn ang="0">
                    <a:pos x="59" y="46"/>
                  </a:cxn>
                  <a:cxn ang="0">
                    <a:pos x="55" y="55"/>
                  </a:cxn>
                  <a:cxn ang="0">
                    <a:pos x="48" y="61"/>
                  </a:cxn>
                  <a:cxn ang="0">
                    <a:pos x="40" y="65"/>
                  </a:cxn>
                  <a:cxn ang="0">
                    <a:pos x="30" y="67"/>
                  </a:cxn>
                  <a:cxn ang="0">
                    <a:pos x="23" y="67"/>
                  </a:cxn>
                  <a:cxn ang="0">
                    <a:pos x="17" y="65"/>
                  </a:cxn>
                  <a:cxn ang="0">
                    <a:pos x="13" y="63"/>
                  </a:cxn>
                  <a:cxn ang="0">
                    <a:pos x="9" y="59"/>
                  </a:cxn>
                  <a:cxn ang="0">
                    <a:pos x="4" y="55"/>
                  </a:cxn>
                  <a:cxn ang="0">
                    <a:pos x="2" y="48"/>
                  </a:cxn>
                  <a:cxn ang="0">
                    <a:pos x="0" y="42"/>
                  </a:cxn>
                  <a:cxn ang="0">
                    <a:pos x="0" y="34"/>
                  </a:cxn>
                  <a:cxn ang="0">
                    <a:pos x="0" y="27"/>
                  </a:cxn>
                  <a:cxn ang="0">
                    <a:pos x="2" y="21"/>
                  </a:cxn>
                  <a:cxn ang="0">
                    <a:pos x="4" y="15"/>
                  </a:cxn>
                  <a:cxn ang="0">
                    <a:pos x="9" y="9"/>
                  </a:cxn>
                  <a:cxn ang="0">
                    <a:pos x="13" y="7"/>
                  </a:cxn>
                  <a:cxn ang="0">
                    <a:pos x="17" y="2"/>
                  </a:cxn>
                  <a:cxn ang="0">
                    <a:pos x="23" y="2"/>
                  </a:cxn>
                  <a:cxn ang="0">
                    <a:pos x="30" y="0"/>
                  </a:cxn>
                  <a:cxn ang="0">
                    <a:pos x="36" y="2"/>
                  </a:cxn>
                  <a:cxn ang="0">
                    <a:pos x="42" y="2"/>
                  </a:cxn>
                  <a:cxn ang="0">
                    <a:pos x="46" y="7"/>
                  </a:cxn>
                  <a:cxn ang="0">
                    <a:pos x="51" y="9"/>
                  </a:cxn>
                  <a:cxn ang="0">
                    <a:pos x="55" y="15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4"/>
                  </a:cxn>
                  <a:cxn ang="0">
                    <a:pos x="59" y="36"/>
                  </a:cxn>
                  <a:cxn ang="0">
                    <a:pos x="59" y="36"/>
                  </a:cxn>
                  <a:cxn ang="0">
                    <a:pos x="11" y="36"/>
                  </a:cxn>
                  <a:cxn ang="0">
                    <a:pos x="13" y="46"/>
                  </a:cxn>
                  <a:cxn ang="0">
                    <a:pos x="17" y="53"/>
                  </a:cxn>
                  <a:cxn ang="0">
                    <a:pos x="23" y="57"/>
                  </a:cxn>
                  <a:cxn ang="0">
                    <a:pos x="30" y="59"/>
                  </a:cxn>
                  <a:cxn ang="0">
                    <a:pos x="36" y="57"/>
                  </a:cxn>
                  <a:cxn ang="0">
                    <a:pos x="40" y="55"/>
                  </a:cxn>
                  <a:cxn ang="0">
                    <a:pos x="44" y="50"/>
                  </a:cxn>
                  <a:cxn ang="0">
                    <a:pos x="46" y="44"/>
                  </a:cxn>
                  <a:cxn ang="0">
                    <a:pos x="11" y="27"/>
                  </a:cxn>
                  <a:cxn ang="0">
                    <a:pos x="46" y="27"/>
                  </a:cxn>
                  <a:cxn ang="0">
                    <a:pos x="46" y="21"/>
                  </a:cxn>
                  <a:cxn ang="0">
                    <a:pos x="42" y="15"/>
                  </a:cxn>
                  <a:cxn ang="0">
                    <a:pos x="38" y="11"/>
                  </a:cxn>
                  <a:cxn ang="0">
                    <a:pos x="30" y="9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1" y="27"/>
                  </a:cxn>
                </a:cxnLst>
                <a:rect l="0" t="0" r="r" b="b"/>
                <a:pathLst>
                  <a:path w="59" h="67">
                    <a:moveTo>
                      <a:pt x="46" y="44"/>
                    </a:moveTo>
                    <a:lnTo>
                      <a:pt x="59" y="46"/>
                    </a:lnTo>
                    <a:lnTo>
                      <a:pt x="55" y="55"/>
                    </a:lnTo>
                    <a:lnTo>
                      <a:pt x="48" y="61"/>
                    </a:lnTo>
                    <a:lnTo>
                      <a:pt x="40" y="65"/>
                    </a:lnTo>
                    <a:lnTo>
                      <a:pt x="30" y="67"/>
                    </a:lnTo>
                    <a:lnTo>
                      <a:pt x="23" y="67"/>
                    </a:lnTo>
                    <a:lnTo>
                      <a:pt x="17" y="65"/>
                    </a:lnTo>
                    <a:lnTo>
                      <a:pt x="13" y="63"/>
                    </a:lnTo>
                    <a:lnTo>
                      <a:pt x="9" y="59"/>
                    </a:lnTo>
                    <a:lnTo>
                      <a:pt x="4" y="55"/>
                    </a:lnTo>
                    <a:lnTo>
                      <a:pt x="2" y="48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0" y="27"/>
                    </a:lnTo>
                    <a:lnTo>
                      <a:pt x="2" y="21"/>
                    </a:lnTo>
                    <a:lnTo>
                      <a:pt x="4" y="15"/>
                    </a:lnTo>
                    <a:lnTo>
                      <a:pt x="9" y="9"/>
                    </a:lnTo>
                    <a:lnTo>
                      <a:pt x="13" y="7"/>
                    </a:lnTo>
                    <a:lnTo>
                      <a:pt x="17" y="2"/>
                    </a:lnTo>
                    <a:lnTo>
                      <a:pt x="23" y="2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2" y="2"/>
                    </a:lnTo>
                    <a:lnTo>
                      <a:pt x="46" y="7"/>
                    </a:lnTo>
                    <a:lnTo>
                      <a:pt x="51" y="9"/>
                    </a:lnTo>
                    <a:lnTo>
                      <a:pt x="55" y="15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4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11" y="36"/>
                    </a:lnTo>
                    <a:lnTo>
                      <a:pt x="13" y="46"/>
                    </a:lnTo>
                    <a:lnTo>
                      <a:pt x="17" y="53"/>
                    </a:lnTo>
                    <a:lnTo>
                      <a:pt x="23" y="57"/>
                    </a:lnTo>
                    <a:lnTo>
                      <a:pt x="30" y="59"/>
                    </a:lnTo>
                    <a:lnTo>
                      <a:pt x="36" y="57"/>
                    </a:lnTo>
                    <a:lnTo>
                      <a:pt x="40" y="55"/>
                    </a:lnTo>
                    <a:lnTo>
                      <a:pt x="44" y="50"/>
                    </a:lnTo>
                    <a:lnTo>
                      <a:pt x="46" y="44"/>
                    </a:lnTo>
                    <a:close/>
                    <a:moveTo>
                      <a:pt x="11" y="27"/>
                    </a:moveTo>
                    <a:lnTo>
                      <a:pt x="46" y="27"/>
                    </a:lnTo>
                    <a:lnTo>
                      <a:pt x="46" y="21"/>
                    </a:lnTo>
                    <a:lnTo>
                      <a:pt x="42" y="15"/>
                    </a:lnTo>
                    <a:lnTo>
                      <a:pt x="38" y="11"/>
                    </a:lnTo>
                    <a:lnTo>
                      <a:pt x="30" y="9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" name="Freeform 260">
                <a:extLst>
                  <a:ext uri="{FF2B5EF4-FFF2-40B4-BE49-F238E27FC236}">
                    <a16:creationId xmlns:a16="http://schemas.microsoft.com/office/drawing/2014/main" id="{032EFFA3-A193-4B8C-BDBC-2E68DE394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5249" y="3864174"/>
                <a:ext cx="90488" cy="10001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0" y="55"/>
                  </a:cxn>
                  <a:cxn ang="0">
                    <a:pos x="40" y="9"/>
                  </a:cxn>
                  <a:cxn ang="0">
                    <a:pos x="34" y="9"/>
                  </a:cxn>
                  <a:cxn ang="0">
                    <a:pos x="29" y="9"/>
                  </a:cxn>
                  <a:cxn ang="0">
                    <a:pos x="2" y="9"/>
                  </a:cxn>
                  <a:cxn ang="0">
                    <a:pos x="2" y="0"/>
                  </a:cxn>
                  <a:cxn ang="0">
                    <a:pos x="55" y="0"/>
                  </a:cxn>
                  <a:cxn ang="0">
                    <a:pos x="55" y="7"/>
                  </a:cxn>
                  <a:cxn ang="0">
                    <a:pos x="21" y="48"/>
                  </a:cxn>
                  <a:cxn ang="0">
                    <a:pos x="13" y="55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57" y="55"/>
                  </a:cxn>
                  <a:cxn ang="0">
                    <a:pos x="57" y="63"/>
                  </a:cxn>
                  <a:cxn ang="0">
                    <a:pos x="0" y="63"/>
                  </a:cxn>
                </a:cxnLst>
                <a:rect l="0" t="0" r="r" b="b"/>
                <a:pathLst>
                  <a:path w="57" h="63">
                    <a:moveTo>
                      <a:pt x="0" y="63"/>
                    </a:moveTo>
                    <a:lnTo>
                      <a:pt x="0" y="55"/>
                    </a:lnTo>
                    <a:lnTo>
                      <a:pt x="40" y="9"/>
                    </a:lnTo>
                    <a:lnTo>
                      <a:pt x="34" y="9"/>
                    </a:lnTo>
                    <a:lnTo>
                      <a:pt x="29" y="9"/>
                    </a:lnTo>
                    <a:lnTo>
                      <a:pt x="2" y="9"/>
                    </a:lnTo>
                    <a:lnTo>
                      <a:pt x="2" y="0"/>
                    </a:lnTo>
                    <a:lnTo>
                      <a:pt x="55" y="0"/>
                    </a:lnTo>
                    <a:lnTo>
                      <a:pt x="55" y="7"/>
                    </a:lnTo>
                    <a:lnTo>
                      <a:pt x="21" y="48"/>
                    </a:lnTo>
                    <a:lnTo>
                      <a:pt x="13" y="55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57" y="55"/>
                    </a:lnTo>
                    <a:lnTo>
                      <a:pt x="57" y="63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" name="Freeform 261">
                <a:extLst>
                  <a:ext uri="{FF2B5EF4-FFF2-40B4-BE49-F238E27FC236}">
                    <a16:creationId xmlns:a16="http://schemas.microsoft.com/office/drawing/2014/main" id="{3EA75988-A990-4603-AE53-FF6720B356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15262" y="3860999"/>
                <a:ext cx="96838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" y="25"/>
                  </a:cxn>
                  <a:cxn ang="0">
                    <a:pos x="2" y="19"/>
                  </a:cxn>
                  <a:cxn ang="0">
                    <a:pos x="6" y="13"/>
                  </a:cxn>
                  <a:cxn ang="0">
                    <a:pos x="11" y="9"/>
                  </a:cxn>
                  <a:cxn ang="0">
                    <a:pos x="19" y="2"/>
                  </a:cxn>
                  <a:cxn ang="0">
                    <a:pos x="32" y="0"/>
                  </a:cxn>
                  <a:cxn ang="0">
                    <a:pos x="38" y="2"/>
                  </a:cxn>
                  <a:cxn ang="0">
                    <a:pos x="42" y="2"/>
                  </a:cxn>
                  <a:cxn ang="0">
                    <a:pos x="48" y="7"/>
                  </a:cxn>
                  <a:cxn ang="0">
                    <a:pos x="53" y="9"/>
                  </a:cxn>
                  <a:cxn ang="0">
                    <a:pos x="57" y="15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4"/>
                  </a:cxn>
                  <a:cxn ang="0">
                    <a:pos x="61" y="44"/>
                  </a:cxn>
                  <a:cxn ang="0">
                    <a:pos x="57" y="53"/>
                  </a:cxn>
                  <a:cxn ang="0">
                    <a:pos x="53" y="59"/>
                  </a:cxn>
                  <a:cxn ang="0">
                    <a:pos x="46" y="63"/>
                  </a:cxn>
                  <a:cxn ang="0">
                    <a:pos x="40" y="65"/>
                  </a:cxn>
                  <a:cxn ang="0">
                    <a:pos x="32" y="67"/>
                  </a:cxn>
                  <a:cxn ang="0">
                    <a:pos x="25" y="67"/>
                  </a:cxn>
                  <a:cxn ang="0">
                    <a:pos x="19" y="65"/>
                  </a:cxn>
                  <a:cxn ang="0">
                    <a:pos x="13" y="63"/>
                  </a:cxn>
                  <a:cxn ang="0">
                    <a:pos x="8" y="59"/>
                  </a:cxn>
                  <a:cxn ang="0">
                    <a:pos x="6" y="55"/>
                  </a:cxn>
                  <a:cxn ang="0">
                    <a:pos x="2" y="48"/>
                  </a:cxn>
                  <a:cxn ang="0">
                    <a:pos x="2" y="42"/>
                  </a:cxn>
                  <a:cxn ang="0">
                    <a:pos x="0" y="34"/>
                  </a:cxn>
                  <a:cxn ang="0">
                    <a:pos x="13" y="34"/>
                  </a:cxn>
                  <a:cxn ang="0">
                    <a:pos x="13" y="44"/>
                  </a:cxn>
                  <a:cxn ang="0">
                    <a:pos x="17" y="53"/>
                  </a:cxn>
                  <a:cxn ang="0">
                    <a:pos x="23" y="57"/>
                  </a:cxn>
                  <a:cxn ang="0">
                    <a:pos x="32" y="59"/>
                  </a:cxn>
                  <a:cxn ang="0">
                    <a:pos x="38" y="57"/>
                  </a:cxn>
                  <a:cxn ang="0">
                    <a:pos x="44" y="53"/>
                  </a:cxn>
                  <a:cxn ang="0">
                    <a:pos x="48" y="44"/>
                  </a:cxn>
                  <a:cxn ang="0">
                    <a:pos x="50" y="34"/>
                  </a:cxn>
                  <a:cxn ang="0">
                    <a:pos x="48" y="23"/>
                  </a:cxn>
                  <a:cxn ang="0">
                    <a:pos x="44" y="15"/>
                  </a:cxn>
                  <a:cxn ang="0">
                    <a:pos x="38" y="11"/>
                  </a:cxn>
                  <a:cxn ang="0">
                    <a:pos x="32" y="11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3" y="34"/>
                  </a:cxn>
                </a:cxnLst>
                <a:rect l="0" t="0" r="r" b="b"/>
                <a:pathLst>
                  <a:path w="61" h="67">
                    <a:moveTo>
                      <a:pt x="0" y="34"/>
                    </a:moveTo>
                    <a:lnTo>
                      <a:pt x="2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1" y="9"/>
                    </a:lnTo>
                    <a:lnTo>
                      <a:pt x="19" y="2"/>
                    </a:lnTo>
                    <a:lnTo>
                      <a:pt x="32" y="0"/>
                    </a:lnTo>
                    <a:lnTo>
                      <a:pt x="38" y="2"/>
                    </a:lnTo>
                    <a:lnTo>
                      <a:pt x="42" y="2"/>
                    </a:lnTo>
                    <a:lnTo>
                      <a:pt x="48" y="7"/>
                    </a:lnTo>
                    <a:lnTo>
                      <a:pt x="53" y="9"/>
                    </a:lnTo>
                    <a:lnTo>
                      <a:pt x="57" y="15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4"/>
                    </a:lnTo>
                    <a:lnTo>
                      <a:pt x="61" y="44"/>
                    </a:lnTo>
                    <a:lnTo>
                      <a:pt x="57" y="53"/>
                    </a:lnTo>
                    <a:lnTo>
                      <a:pt x="53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2" y="67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3"/>
                    </a:lnTo>
                    <a:lnTo>
                      <a:pt x="8" y="59"/>
                    </a:lnTo>
                    <a:lnTo>
                      <a:pt x="6" y="55"/>
                    </a:lnTo>
                    <a:lnTo>
                      <a:pt x="2" y="48"/>
                    </a:lnTo>
                    <a:lnTo>
                      <a:pt x="2" y="42"/>
                    </a:lnTo>
                    <a:lnTo>
                      <a:pt x="0" y="34"/>
                    </a:lnTo>
                    <a:close/>
                    <a:moveTo>
                      <a:pt x="13" y="34"/>
                    </a:moveTo>
                    <a:lnTo>
                      <a:pt x="13" y="44"/>
                    </a:lnTo>
                    <a:lnTo>
                      <a:pt x="17" y="53"/>
                    </a:lnTo>
                    <a:lnTo>
                      <a:pt x="23" y="57"/>
                    </a:lnTo>
                    <a:lnTo>
                      <a:pt x="32" y="59"/>
                    </a:lnTo>
                    <a:lnTo>
                      <a:pt x="38" y="57"/>
                    </a:lnTo>
                    <a:lnTo>
                      <a:pt x="44" y="53"/>
                    </a:lnTo>
                    <a:lnTo>
                      <a:pt x="48" y="44"/>
                    </a:lnTo>
                    <a:lnTo>
                      <a:pt x="50" y="34"/>
                    </a:lnTo>
                    <a:lnTo>
                      <a:pt x="48" y="23"/>
                    </a:lnTo>
                    <a:lnTo>
                      <a:pt x="44" y="15"/>
                    </a:lnTo>
                    <a:lnTo>
                      <a:pt x="38" y="11"/>
                    </a:lnTo>
                    <a:lnTo>
                      <a:pt x="32" y="11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3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" name="Freeform 262">
                <a:extLst>
                  <a:ext uri="{FF2B5EF4-FFF2-40B4-BE49-F238E27FC236}">
                    <a16:creationId xmlns:a16="http://schemas.microsoft.com/office/drawing/2014/main" id="{37FC0756-5DC6-4A8C-8AF3-7000C7839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2737" y="386099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1"/>
                  </a:cxn>
                  <a:cxn ang="0">
                    <a:pos x="14" y="7"/>
                  </a:cxn>
                  <a:cxn ang="0">
                    <a:pos x="18" y="4"/>
                  </a:cxn>
                  <a:cxn ang="0">
                    <a:pos x="25" y="2"/>
                  </a:cxn>
                  <a:cxn ang="0">
                    <a:pos x="31" y="0"/>
                  </a:cxn>
                  <a:cxn ang="0">
                    <a:pos x="35" y="2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9"/>
                  </a:cxn>
                  <a:cxn ang="0">
                    <a:pos x="50" y="13"/>
                  </a:cxn>
                  <a:cxn ang="0">
                    <a:pos x="52" y="17"/>
                  </a:cxn>
                  <a:cxn ang="0">
                    <a:pos x="52" y="21"/>
                  </a:cxn>
                  <a:cxn ang="0">
                    <a:pos x="52" y="27"/>
                  </a:cxn>
                  <a:cxn ang="0">
                    <a:pos x="52" y="65"/>
                  </a:cxn>
                  <a:cxn ang="0">
                    <a:pos x="42" y="65"/>
                  </a:cxn>
                  <a:cxn ang="0">
                    <a:pos x="42" y="27"/>
                  </a:cxn>
                  <a:cxn ang="0">
                    <a:pos x="42" y="21"/>
                  </a:cxn>
                  <a:cxn ang="0">
                    <a:pos x="39" y="17"/>
                  </a:cxn>
                  <a:cxn ang="0">
                    <a:pos x="37" y="15"/>
                  </a:cxn>
                  <a:cxn ang="0">
                    <a:pos x="35" y="13"/>
                  </a:cxn>
                  <a:cxn ang="0">
                    <a:pos x="31" y="11"/>
                  </a:cxn>
                  <a:cxn ang="0">
                    <a:pos x="27" y="11"/>
                  </a:cxn>
                  <a:cxn ang="0">
                    <a:pos x="21" y="11"/>
                  </a:cxn>
                  <a:cxn ang="0">
                    <a:pos x="16" y="15"/>
                  </a:cxn>
                  <a:cxn ang="0">
                    <a:pos x="12" y="21"/>
                  </a:cxn>
                  <a:cxn ang="0">
                    <a:pos x="10" y="32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1"/>
                    </a:lnTo>
                    <a:lnTo>
                      <a:pt x="14" y="7"/>
                    </a:lnTo>
                    <a:lnTo>
                      <a:pt x="18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5" y="2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9"/>
                    </a:lnTo>
                    <a:lnTo>
                      <a:pt x="50" y="13"/>
                    </a:lnTo>
                    <a:lnTo>
                      <a:pt x="52" y="17"/>
                    </a:lnTo>
                    <a:lnTo>
                      <a:pt x="52" y="21"/>
                    </a:lnTo>
                    <a:lnTo>
                      <a:pt x="52" y="27"/>
                    </a:lnTo>
                    <a:lnTo>
                      <a:pt x="52" y="65"/>
                    </a:lnTo>
                    <a:lnTo>
                      <a:pt x="42" y="65"/>
                    </a:lnTo>
                    <a:lnTo>
                      <a:pt x="42" y="27"/>
                    </a:lnTo>
                    <a:lnTo>
                      <a:pt x="42" y="21"/>
                    </a:lnTo>
                    <a:lnTo>
                      <a:pt x="39" y="17"/>
                    </a:lnTo>
                    <a:lnTo>
                      <a:pt x="37" y="15"/>
                    </a:lnTo>
                    <a:lnTo>
                      <a:pt x="35" y="13"/>
                    </a:lnTo>
                    <a:lnTo>
                      <a:pt x="31" y="11"/>
                    </a:lnTo>
                    <a:lnTo>
                      <a:pt x="27" y="11"/>
                    </a:lnTo>
                    <a:lnTo>
                      <a:pt x="21" y="11"/>
                    </a:lnTo>
                    <a:lnTo>
                      <a:pt x="16" y="15"/>
                    </a:lnTo>
                    <a:lnTo>
                      <a:pt x="12" y="21"/>
                    </a:lnTo>
                    <a:lnTo>
                      <a:pt x="10" y="32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" name="Freeform 263">
                <a:extLst>
                  <a:ext uri="{FF2B5EF4-FFF2-40B4-BE49-F238E27FC236}">
                    <a16:creationId xmlns:a16="http://schemas.microsoft.com/office/drawing/2014/main" id="{025E9EDF-6A8F-4366-A9D2-A575447A62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35924" y="3860999"/>
                <a:ext cx="96838" cy="106363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29" y="67"/>
                  </a:cxn>
                  <a:cxn ang="0">
                    <a:pos x="12" y="65"/>
                  </a:cxn>
                  <a:cxn ang="0">
                    <a:pos x="2" y="57"/>
                  </a:cxn>
                  <a:cxn ang="0">
                    <a:pos x="2" y="44"/>
                  </a:cxn>
                  <a:cxn ang="0">
                    <a:pos x="4" y="38"/>
                  </a:cxn>
                  <a:cxn ang="0">
                    <a:pos x="12" y="32"/>
                  </a:cxn>
                  <a:cxn ang="0">
                    <a:pos x="21" y="30"/>
                  </a:cxn>
                  <a:cxn ang="0">
                    <a:pos x="38" y="27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38" y="11"/>
                  </a:cxn>
                  <a:cxn ang="0">
                    <a:pos x="23" y="11"/>
                  </a:cxn>
                  <a:cxn ang="0">
                    <a:pos x="14" y="17"/>
                  </a:cxn>
                  <a:cxn ang="0">
                    <a:pos x="2" y="21"/>
                  </a:cxn>
                  <a:cxn ang="0">
                    <a:pos x="6" y="9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7"/>
                  </a:cxn>
                  <a:cxn ang="0">
                    <a:pos x="56" y="15"/>
                  </a:cxn>
                  <a:cxn ang="0">
                    <a:pos x="56" y="25"/>
                  </a:cxn>
                  <a:cxn ang="0">
                    <a:pos x="56" y="50"/>
                  </a:cxn>
                  <a:cxn ang="0">
                    <a:pos x="59" y="61"/>
                  </a:cxn>
                  <a:cxn ang="0">
                    <a:pos x="48" y="65"/>
                  </a:cxn>
                  <a:cxn ang="0">
                    <a:pos x="46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4" y="42"/>
                  </a:cxn>
                  <a:cxn ang="0">
                    <a:pos x="12" y="46"/>
                  </a:cxn>
                  <a:cxn ang="0">
                    <a:pos x="12" y="53"/>
                  </a:cxn>
                  <a:cxn ang="0">
                    <a:pos x="19" y="59"/>
                  </a:cxn>
                  <a:cxn ang="0">
                    <a:pos x="31" y="59"/>
                  </a:cxn>
                  <a:cxn ang="0">
                    <a:pos x="40" y="53"/>
                  </a:cxn>
                  <a:cxn ang="0">
                    <a:pos x="44" y="44"/>
                  </a:cxn>
                  <a:cxn ang="0">
                    <a:pos x="46" y="34"/>
                  </a:cxn>
                </a:cxnLst>
                <a:rect l="0" t="0" r="r" b="b"/>
                <a:pathLst>
                  <a:path w="61" h="67">
                    <a:moveTo>
                      <a:pt x="46" y="57"/>
                    </a:moveTo>
                    <a:lnTo>
                      <a:pt x="40" y="63"/>
                    </a:lnTo>
                    <a:lnTo>
                      <a:pt x="33" y="65"/>
                    </a:lnTo>
                    <a:lnTo>
                      <a:pt x="29" y="67"/>
                    </a:lnTo>
                    <a:lnTo>
                      <a:pt x="23" y="67"/>
                    </a:lnTo>
                    <a:lnTo>
                      <a:pt x="12" y="65"/>
                    </a:lnTo>
                    <a:lnTo>
                      <a:pt x="6" y="61"/>
                    </a:lnTo>
                    <a:lnTo>
                      <a:pt x="2" y="57"/>
                    </a:lnTo>
                    <a:lnTo>
                      <a:pt x="0" y="48"/>
                    </a:lnTo>
                    <a:lnTo>
                      <a:pt x="2" y="44"/>
                    </a:lnTo>
                    <a:lnTo>
                      <a:pt x="2" y="40"/>
                    </a:lnTo>
                    <a:lnTo>
                      <a:pt x="4" y="38"/>
                    </a:lnTo>
                    <a:lnTo>
                      <a:pt x="8" y="34"/>
                    </a:lnTo>
                    <a:lnTo>
                      <a:pt x="12" y="32"/>
                    </a:lnTo>
                    <a:lnTo>
                      <a:pt x="17" y="32"/>
                    </a:lnTo>
                    <a:lnTo>
                      <a:pt x="21" y="30"/>
                    </a:lnTo>
                    <a:lnTo>
                      <a:pt x="25" y="30"/>
                    </a:lnTo>
                    <a:lnTo>
                      <a:pt x="38" y="27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8" y="11"/>
                    </a:lnTo>
                    <a:lnTo>
                      <a:pt x="29" y="11"/>
                    </a:lnTo>
                    <a:lnTo>
                      <a:pt x="23" y="11"/>
                    </a:lnTo>
                    <a:lnTo>
                      <a:pt x="19" y="13"/>
                    </a:lnTo>
                    <a:lnTo>
                      <a:pt x="14" y="17"/>
                    </a:lnTo>
                    <a:lnTo>
                      <a:pt x="12" y="21"/>
                    </a:lnTo>
                    <a:lnTo>
                      <a:pt x="2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10" y="7"/>
                    </a:lnTo>
                    <a:lnTo>
                      <a:pt x="17" y="2"/>
                    </a:lnTo>
                    <a:lnTo>
                      <a:pt x="23" y="2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2" y="7"/>
                    </a:lnTo>
                    <a:lnTo>
                      <a:pt x="54" y="11"/>
                    </a:lnTo>
                    <a:lnTo>
                      <a:pt x="56" y="15"/>
                    </a:lnTo>
                    <a:lnTo>
                      <a:pt x="56" y="19"/>
                    </a:lnTo>
                    <a:lnTo>
                      <a:pt x="56" y="25"/>
                    </a:lnTo>
                    <a:lnTo>
                      <a:pt x="56" y="40"/>
                    </a:lnTo>
                    <a:lnTo>
                      <a:pt x="56" y="50"/>
                    </a:lnTo>
                    <a:lnTo>
                      <a:pt x="56" y="59"/>
                    </a:lnTo>
                    <a:lnTo>
                      <a:pt x="59" y="61"/>
                    </a:lnTo>
                    <a:lnTo>
                      <a:pt x="61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7"/>
                    </a:lnTo>
                    <a:close/>
                    <a:moveTo>
                      <a:pt x="46" y="34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9" y="40"/>
                    </a:lnTo>
                    <a:lnTo>
                      <a:pt x="14" y="42"/>
                    </a:lnTo>
                    <a:lnTo>
                      <a:pt x="14" y="44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2" y="53"/>
                    </a:lnTo>
                    <a:lnTo>
                      <a:pt x="14" y="57"/>
                    </a:lnTo>
                    <a:lnTo>
                      <a:pt x="19" y="59"/>
                    </a:lnTo>
                    <a:lnTo>
                      <a:pt x="25" y="59"/>
                    </a:lnTo>
                    <a:lnTo>
                      <a:pt x="31" y="59"/>
                    </a:lnTo>
                    <a:lnTo>
                      <a:pt x="35" y="57"/>
                    </a:lnTo>
                    <a:lnTo>
                      <a:pt x="40" y="53"/>
                    </a:lnTo>
                    <a:lnTo>
                      <a:pt x="44" y="48"/>
                    </a:lnTo>
                    <a:lnTo>
                      <a:pt x="44" y="44"/>
                    </a:lnTo>
                    <a:lnTo>
                      <a:pt x="46" y="38"/>
                    </a:lnTo>
                    <a:lnTo>
                      <a:pt x="46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" name="Freeform 264">
                <a:extLst>
                  <a:ext uri="{FF2B5EF4-FFF2-40B4-BE49-F238E27FC236}">
                    <a16:creationId xmlns:a16="http://schemas.microsoft.com/office/drawing/2014/main" id="{35479815-FEF1-4582-AED7-92F5EEE01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9437" y="3860999"/>
                <a:ext cx="85725" cy="106363"/>
              </a:xfrm>
              <a:custGeom>
                <a:avLst/>
                <a:gdLst/>
                <a:ahLst/>
                <a:cxnLst>
                  <a:cxn ang="0">
                    <a:pos x="10" y="44"/>
                  </a:cxn>
                  <a:cxn ang="0">
                    <a:pos x="16" y="55"/>
                  </a:cxn>
                  <a:cxn ang="0">
                    <a:pos x="27" y="59"/>
                  </a:cxn>
                  <a:cxn ang="0">
                    <a:pos x="40" y="55"/>
                  </a:cxn>
                  <a:cxn ang="0">
                    <a:pos x="42" y="48"/>
                  </a:cxn>
                  <a:cxn ang="0">
                    <a:pos x="40" y="42"/>
                  </a:cxn>
                  <a:cxn ang="0">
                    <a:pos x="29" y="38"/>
                  </a:cxn>
                  <a:cxn ang="0">
                    <a:pos x="12" y="34"/>
                  </a:cxn>
                  <a:cxn ang="0">
                    <a:pos x="4" y="27"/>
                  </a:cxn>
                  <a:cxn ang="0">
                    <a:pos x="2" y="19"/>
                  </a:cxn>
                  <a:cxn ang="0">
                    <a:pos x="4" y="11"/>
                  </a:cxn>
                  <a:cxn ang="0">
                    <a:pos x="10" y="4"/>
                  </a:cxn>
                  <a:cxn ang="0">
                    <a:pos x="16" y="2"/>
                  </a:cxn>
                  <a:cxn ang="0">
                    <a:pos x="25" y="0"/>
                  </a:cxn>
                  <a:cxn ang="0">
                    <a:pos x="40" y="2"/>
                  </a:cxn>
                  <a:cxn ang="0">
                    <a:pos x="48" y="9"/>
                  </a:cxn>
                  <a:cxn ang="0">
                    <a:pos x="52" y="19"/>
                  </a:cxn>
                  <a:cxn ang="0">
                    <a:pos x="40" y="15"/>
                  </a:cxn>
                  <a:cxn ang="0">
                    <a:pos x="33" y="11"/>
                  </a:cxn>
                  <a:cxn ang="0">
                    <a:pos x="21" y="11"/>
                  </a:cxn>
                  <a:cxn ang="0">
                    <a:pos x="14" y="15"/>
                  </a:cxn>
                  <a:cxn ang="0">
                    <a:pos x="12" y="19"/>
                  </a:cxn>
                  <a:cxn ang="0">
                    <a:pos x="16" y="23"/>
                  </a:cxn>
                  <a:cxn ang="0">
                    <a:pos x="21" y="25"/>
                  </a:cxn>
                  <a:cxn ang="0">
                    <a:pos x="37" y="30"/>
                  </a:cxn>
                  <a:cxn ang="0">
                    <a:pos x="48" y="34"/>
                  </a:cxn>
                  <a:cxn ang="0">
                    <a:pos x="52" y="42"/>
                  </a:cxn>
                  <a:cxn ang="0">
                    <a:pos x="52" y="53"/>
                  </a:cxn>
                  <a:cxn ang="0">
                    <a:pos x="46" y="61"/>
                  </a:cxn>
                  <a:cxn ang="0">
                    <a:pos x="35" y="67"/>
                  </a:cxn>
                  <a:cxn ang="0">
                    <a:pos x="16" y="65"/>
                  </a:cxn>
                  <a:cxn ang="0">
                    <a:pos x="4" y="55"/>
                  </a:cxn>
                </a:cxnLst>
                <a:rect l="0" t="0" r="r" b="b"/>
                <a:pathLst>
                  <a:path w="54" h="67">
                    <a:moveTo>
                      <a:pt x="0" y="46"/>
                    </a:moveTo>
                    <a:lnTo>
                      <a:pt x="10" y="44"/>
                    </a:lnTo>
                    <a:lnTo>
                      <a:pt x="12" y="50"/>
                    </a:lnTo>
                    <a:lnTo>
                      <a:pt x="16" y="55"/>
                    </a:lnTo>
                    <a:lnTo>
                      <a:pt x="21" y="57"/>
                    </a:lnTo>
                    <a:lnTo>
                      <a:pt x="27" y="59"/>
                    </a:lnTo>
                    <a:lnTo>
                      <a:pt x="33" y="57"/>
                    </a:lnTo>
                    <a:lnTo>
                      <a:pt x="40" y="55"/>
                    </a:lnTo>
                    <a:lnTo>
                      <a:pt x="42" y="53"/>
                    </a:lnTo>
                    <a:lnTo>
                      <a:pt x="42" y="48"/>
                    </a:lnTo>
                    <a:lnTo>
                      <a:pt x="42" y="44"/>
                    </a:lnTo>
                    <a:lnTo>
                      <a:pt x="40" y="42"/>
                    </a:lnTo>
                    <a:lnTo>
                      <a:pt x="35" y="40"/>
                    </a:lnTo>
                    <a:lnTo>
                      <a:pt x="29" y="38"/>
                    </a:lnTo>
                    <a:lnTo>
                      <a:pt x="19" y="36"/>
                    </a:lnTo>
                    <a:lnTo>
                      <a:pt x="12" y="34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2" y="23"/>
                    </a:lnTo>
                    <a:lnTo>
                      <a:pt x="2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6" y="2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33" y="2"/>
                    </a:lnTo>
                    <a:lnTo>
                      <a:pt x="40" y="2"/>
                    </a:lnTo>
                    <a:lnTo>
                      <a:pt x="44" y="7"/>
                    </a:lnTo>
                    <a:lnTo>
                      <a:pt x="48" y="9"/>
                    </a:lnTo>
                    <a:lnTo>
                      <a:pt x="50" y="13"/>
                    </a:lnTo>
                    <a:lnTo>
                      <a:pt x="52" y="19"/>
                    </a:lnTo>
                    <a:lnTo>
                      <a:pt x="42" y="19"/>
                    </a:lnTo>
                    <a:lnTo>
                      <a:pt x="40" y="15"/>
                    </a:lnTo>
                    <a:lnTo>
                      <a:pt x="37" y="13"/>
                    </a:lnTo>
                    <a:lnTo>
                      <a:pt x="33" y="11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6" y="13"/>
                    </a:lnTo>
                    <a:lnTo>
                      <a:pt x="14" y="15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14" y="21"/>
                    </a:lnTo>
                    <a:lnTo>
                      <a:pt x="16" y="23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7" y="27"/>
                    </a:lnTo>
                    <a:lnTo>
                      <a:pt x="37" y="30"/>
                    </a:lnTo>
                    <a:lnTo>
                      <a:pt x="44" y="32"/>
                    </a:lnTo>
                    <a:lnTo>
                      <a:pt x="48" y="34"/>
                    </a:lnTo>
                    <a:lnTo>
                      <a:pt x="52" y="38"/>
                    </a:lnTo>
                    <a:lnTo>
                      <a:pt x="52" y="42"/>
                    </a:lnTo>
                    <a:lnTo>
                      <a:pt x="54" y="46"/>
                    </a:lnTo>
                    <a:lnTo>
                      <a:pt x="52" y="53"/>
                    </a:lnTo>
                    <a:lnTo>
                      <a:pt x="50" y="57"/>
                    </a:lnTo>
                    <a:lnTo>
                      <a:pt x="46" y="61"/>
                    </a:lnTo>
                    <a:lnTo>
                      <a:pt x="42" y="65"/>
                    </a:lnTo>
                    <a:lnTo>
                      <a:pt x="35" y="67"/>
                    </a:lnTo>
                    <a:lnTo>
                      <a:pt x="27" y="67"/>
                    </a:lnTo>
                    <a:lnTo>
                      <a:pt x="16" y="65"/>
                    </a:lnTo>
                    <a:lnTo>
                      <a:pt x="8" y="61"/>
                    </a:lnTo>
                    <a:lnTo>
                      <a:pt x="4" y="5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2" name="Freeform 265">
                <a:extLst>
                  <a:ext uri="{FF2B5EF4-FFF2-40B4-BE49-F238E27FC236}">
                    <a16:creationId xmlns:a16="http://schemas.microsoft.com/office/drawing/2014/main" id="{CEE3F1A6-D49E-4884-B0AA-F12E9102D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5799" y="3864174"/>
                <a:ext cx="82550" cy="103188"/>
              </a:xfrm>
              <a:custGeom>
                <a:avLst/>
                <a:gdLst/>
                <a:ahLst/>
                <a:cxnLst>
                  <a:cxn ang="0">
                    <a:pos x="42" y="63"/>
                  </a:cxn>
                  <a:cxn ang="0">
                    <a:pos x="42" y="55"/>
                  </a:cxn>
                  <a:cxn ang="0">
                    <a:pos x="38" y="59"/>
                  </a:cxn>
                  <a:cxn ang="0">
                    <a:pos x="33" y="63"/>
                  </a:cxn>
                  <a:cxn ang="0">
                    <a:pos x="27" y="65"/>
                  </a:cxn>
                  <a:cxn ang="0">
                    <a:pos x="21" y="65"/>
                  </a:cxn>
                  <a:cxn ang="0">
                    <a:pos x="17" y="65"/>
                  </a:cxn>
                  <a:cxn ang="0">
                    <a:pos x="10" y="63"/>
                  </a:cxn>
                  <a:cxn ang="0">
                    <a:pos x="6" y="61"/>
                  </a:cxn>
                  <a:cxn ang="0">
                    <a:pos x="4" y="57"/>
                  </a:cxn>
                  <a:cxn ang="0">
                    <a:pos x="2" y="55"/>
                  </a:cxn>
                  <a:cxn ang="0">
                    <a:pos x="0" y="48"/>
                  </a:cxn>
                  <a:cxn ang="0">
                    <a:pos x="0" y="46"/>
                  </a:cxn>
                  <a:cxn ang="0">
                    <a:pos x="0" y="4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36"/>
                  </a:cxn>
                  <a:cxn ang="0">
                    <a:pos x="10" y="42"/>
                  </a:cxn>
                  <a:cxn ang="0">
                    <a:pos x="10" y="46"/>
                  </a:cxn>
                  <a:cxn ang="0">
                    <a:pos x="12" y="51"/>
                  </a:cxn>
                  <a:cxn ang="0">
                    <a:pos x="15" y="53"/>
                  </a:cxn>
                  <a:cxn ang="0">
                    <a:pos x="19" y="55"/>
                  </a:cxn>
                  <a:cxn ang="0">
                    <a:pos x="23" y="55"/>
                  </a:cxn>
                  <a:cxn ang="0">
                    <a:pos x="29" y="55"/>
                  </a:cxn>
                  <a:cxn ang="0">
                    <a:pos x="33" y="53"/>
                  </a:cxn>
                  <a:cxn ang="0">
                    <a:pos x="36" y="51"/>
                  </a:cxn>
                  <a:cxn ang="0">
                    <a:pos x="40" y="46"/>
                  </a:cxn>
                  <a:cxn ang="0">
                    <a:pos x="40" y="42"/>
                  </a:cxn>
                  <a:cxn ang="0">
                    <a:pos x="40" y="34"/>
                  </a:cxn>
                  <a:cxn ang="0">
                    <a:pos x="40" y="0"/>
                  </a:cxn>
                  <a:cxn ang="0">
                    <a:pos x="52" y="0"/>
                  </a:cxn>
                  <a:cxn ang="0">
                    <a:pos x="52" y="63"/>
                  </a:cxn>
                  <a:cxn ang="0">
                    <a:pos x="42" y="63"/>
                  </a:cxn>
                </a:cxnLst>
                <a:rect l="0" t="0" r="r" b="b"/>
                <a:pathLst>
                  <a:path w="52" h="65">
                    <a:moveTo>
                      <a:pt x="42" y="63"/>
                    </a:moveTo>
                    <a:lnTo>
                      <a:pt x="42" y="55"/>
                    </a:lnTo>
                    <a:lnTo>
                      <a:pt x="38" y="59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7" y="65"/>
                    </a:lnTo>
                    <a:lnTo>
                      <a:pt x="10" y="63"/>
                    </a:lnTo>
                    <a:lnTo>
                      <a:pt x="6" y="61"/>
                    </a:lnTo>
                    <a:lnTo>
                      <a:pt x="4" y="57"/>
                    </a:lnTo>
                    <a:lnTo>
                      <a:pt x="2" y="55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36"/>
                    </a:lnTo>
                    <a:lnTo>
                      <a:pt x="10" y="42"/>
                    </a:lnTo>
                    <a:lnTo>
                      <a:pt x="10" y="46"/>
                    </a:lnTo>
                    <a:lnTo>
                      <a:pt x="12" y="51"/>
                    </a:lnTo>
                    <a:lnTo>
                      <a:pt x="15" y="53"/>
                    </a:lnTo>
                    <a:lnTo>
                      <a:pt x="19" y="55"/>
                    </a:lnTo>
                    <a:lnTo>
                      <a:pt x="23" y="55"/>
                    </a:lnTo>
                    <a:lnTo>
                      <a:pt x="29" y="55"/>
                    </a:lnTo>
                    <a:lnTo>
                      <a:pt x="33" y="53"/>
                    </a:lnTo>
                    <a:lnTo>
                      <a:pt x="36" y="51"/>
                    </a:lnTo>
                    <a:lnTo>
                      <a:pt x="40" y="46"/>
                    </a:lnTo>
                    <a:lnTo>
                      <a:pt x="40" y="42"/>
                    </a:lnTo>
                    <a:lnTo>
                      <a:pt x="40" y="34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63"/>
                    </a:lnTo>
                    <a:lnTo>
                      <a:pt x="42" y="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" name="Freeform 266">
                <a:extLst>
                  <a:ext uri="{FF2B5EF4-FFF2-40B4-BE49-F238E27FC236}">
                    <a16:creationId xmlns:a16="http://schemas.microsoft.com/office/drawing/2014/main" id="{D4DFCEF8-1CBE-458C-8719-349B659BAD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15337" y="3824486"/>
                <a:ext cx="87313" cy="142875"/>
              </a:xfrm>
              <a:custGeom>
                <a:avLst/>
                <a:gdLst/>
                <a:ahLst/>
                <a:cxnLst>
                  <a:cxn ang="0">
                    <a:pos x="11" y="88"/>
                  </a:cxn>
                  <a:cxn ang="0">
                    <a:pos x="0" y="88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32"/>
                  </a:cxn>
                  <a:cxn ang="0">
                    <a:pos x="15" y="30"/>
                  </a:cxn>
                  <a:cxn ang="0">
                    <a:pos x="19" y="25"/>
                  </a:cxn>
                  <a:cxn ang="0">
                    <a:pos x="23" y="25"/>
                  </a:cxn>
                  <a:cxn ang="0">
                    <a:pos x="28" y="23"/>
                  </a:cxn>
                  <a:cxn ang="0">
                    <a:pos x="34" y="25"/>
                  </a:cxn>
                  <a:cxn ang="0">
                    <a:pos x="40" y="25"/>
                  </a:cxn>
                  <a:cxn ang="0">
                    <a:pos x="44" y="30"/>
                  </a:cxn>
                  <a:cxn ang="0">
                    <a:pos x="49" y="34"/>
                  </a:cxn>
                  <a:cxn ang="0">
                    <a:pos x="51" y="38"/>
                  </a:cxn>
                  <a:cxn ang="0">
                    <a:pos x="53" y="42"/>
                  </a:cxn>
                  <a:cxn ang="0">
                    <a:pos x="55" y="48"/>
                  </a:cxn>
                  <a:cxn ang="0">
                    <a:pos x="55" y="57"/>
                  </a:cxn>
                  <a:cxn ang="0">
                    <a:pos x="55" y="63"/>
                  </a:cxn>
                  <a:cxn ang="0">
                    <a:pos x="53" y="71"/>
                  </a:cxn>
                  <a:cxn ang="0">
                    <a:pos x="51" y="76"/>
                  </a:cxn>
                  <a:cxn ang="0">
                    <a:pos x="49" y="82"/>
                  </a:cxn>
                  <a:cxn ang="0">
                    <a:pos x="42" y="86"/>
                  </a:cxn>
                  <a:cxn ang="0">
                    <a:pos x="38" y="88"/>
                  </a:cxn>
                  <a:cxn ang="0">
                    <a:pos x="34" y="90"/>
                  </a:cxn>
                  <a:cxn ang="0">
                    <a:pos x="28" y="90"/>
                  </a:cxn>
                  <a:cxn ang="0">
                    <a:pos x="23" y="90"/>
                  </a:cxn>
                  <a:cxn ang="0">
                    <a:pos x="17" y="88"/>
                  </a:cxn>
                  <a:cxn ang="0">
                    <a:pos x="13" y="84"/>
                  </a:cxn>
                  <a:cxn ang="0">
                    <a:pos x="11" y="80"/>
                  </a:cxn>
                  <a:cxn ang="0">
                    <a:pos x="11" y="88"/>
                  </a:cxn>
                  <a:cxn ang="0">
                    <a:pos x="11" y="57"/>
                  </a:cxn>
                  <a:cxn ang="0">
                    <a:pos x="11" y="67"/>
                  </a:cxn>
                  <a:cxn ang="0">
                    <a:pos x="13" y="73"/>
                  </a:cxn>
                  <a:cxn ang="0">
                    <a:pos x="15" y="76"/>
                  </a:cxn>
                  <a:cxn ang="0">
                    <a:pos x="19" y="80"/>
                  </a:cxn>
                  <a:cxn ang="0">
                    <a:pos x="23" y="80"/>
                  </a:cxn>
                  <a:cxn ang="0">
                    <a:pos x="28" y="82"/>
                  </a:cxn>
                  <a:cxn ang="0">
                    <a:pos x="34" y="80"/>
                  </a:cxn>
                  <a:cxn ang="0">
                    <a:pos x="40" y="76"/>
                  </a:cxn>
                  <a:cxn ang="0">
                    <a:pos x="42" y="67"/>
                  </a:cxn>
                  <a:cxn ang="0">
                    <a:pos x="44" y="57"/>
                  </a:cxn>
                  <a:cxn ang="0">
                    <a:pos x="42" y="46"/>
                  </a:cxn>
                  <a:cxn ang="0">
                    <a:pos x="40" y="38"/>
                  </a:cxn>
                  <a:cxn ang="0">
                    <a:pos x="34" y="34"/>
                  </a:cxn>
                  <a:cxn ang="0">
                    <a:pos x="28" y="32"/>
                  </a:cxn>
                  <a:cxn ang="0">
                    <a:pos x="21" y="34"/>
                  </a:cxn>
                  <a:cxn ang="0">
                    <a:pos x="15" y="38"/>
                  </a:cxn>
                  <a:cxn ang="0">
                    <a:pos x="11" y="46"/>
                  </a:cxn>
                  <a:cxn ang="0">
                    <a:pos x="11" y="57"/>
                  </a:cxn>
                </a:cxnLst>
                <a:rect l="0" t="0" r="r" b="b"/>
                <a:pathLst>
                  <a:path w="55" h="90">
                    <a:moveTo>
                      <a:pt x="11" y="88"/>
                    </a:moveTo>
                    <a:lnTo>
                      <a:pt x="0" y="88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32"/>
                    </a:lnTo>
                    <a:lnTo>
                      <a:pt x="15" y="30"/>
                    </a:lnTo>
                    <a:lnTo>
                      <a:pt x="19" y="25"/>
                    </a:lnTo>
                    <a:lnTo>
                      <a:pt x="23" y="25"/>
                    </a:lnTo>
                    <a:lnTo>
                      <a:pt x="28" y="23"/>
                    </a:lnTo>
                    <a:lnTo>
                      <a:pt x="34" y="25"/>
                    </a:lnTo>
                    <a:lnTo>
                      <a:pt x="40" y="25"/>
                    </a:lnTo>
                    <a:lnTo>
                      <a:pt x="44" y="30"/>
                    </a:lnTo>
                    <a:lnTo>
                      <a:pt x="49" y="34"/>
                    </a:lnTo>
                    <a:lnTo>
                      <a:pt x="51" y="38"/>
                    </a:lnTo>
                    <a:lnTo>
                      <a:pt x="53" y="42"/>
                    </a:lnTo>
                    <a:lnTo>
                      <a:pt x="55" y="48"/>
                    </a:lnTo>
                    <a:lnTo>
                      <a:pt x="55" y="57"/>
                    </a:lnTo>
                    <a:lnTo>
                      <a:pt x="55" y="63"/>
                    </a:lnTo>
                    <a:lnTo>
                      <a:pt x="53" y="71"/>
                    </a:lnTo>
                    <a:lnTo>
                      <a:pt x="51" y="76"/>
                    </a:lnTo>
                    <a:lnTo>
                      <a:pt x="49" y="82"/>
                    </a:lnTo>
                    <a:lnTo>
                      <a:pt x="42" y="86"/>
                    </a:lnTo>
                    <a:lnTo>
                      <a:pt x="38" y="88"/>
                    </a:lnTo>
                    <a:lnTo>
                      <a:pt x="34" y="90"/>
                    </a:lnTo>
                    <a:lnTo>
                      <a:pt x="28" y="90"/>
                    </a:lnTo>
                    <a:lnTo>
                      <a:pt x="23" y="90"/>
                    </a:lnTo>
                    <a:lnTo>
                      <a:pt x="17" y="88"/>
                    </a:lnTo>
                    <a:lnTo>
                      <a:pt x="13" y="84"/>
                    </a:lnTo>
                    <a:lnTo>
                      <a:pt x="11" y="80"/>
                    </a:lnTo>
                    <a:lnTo>
                      <a:pt x="11" y="88"/>
                    </a:lnTo>
                    <a:close/>
                    <a:moveTo>
                      <a:pt x="11" y="57"/>
                    </a:moveTo>
                    <a:lnTo>
                      <a:pt x="11" y="67"/>
                    </a:lnTo>
                    <a:lnTo>
                      <a:pt x="13" y="73"/>
                    </a:lnTo>
                    <a:lnTo>
                      <a:pt x="15" y="76"/>
                    </a:lnTo>
                    <a:lnTo>
                      <a:pt x="19" y="80"/>
                    </a:lnTo>
                    <a:lnTo>
                      <a:pt x="23" y="80"/>
                    </a:lnTo>
                    <a:lnTo>
                      <a:pt x="28" y="82"/>
                    </a:lnTo>
                    <a:lnTo>
                      <a:pt x="34" y="80"/>
                    </a:lnTo>
                    <a:lnTo>
                      <a:pt x="40" y="76"/>
                    </a:lnTo>
                    <a:lnTo>
                      <a:pt x="42" y="67"/>
                    </a:lnTo>
                    <a:lnTo>
                      <a:pt x="44" y="57"/>
                    </a:lnTo>
                    <a:lnTo>
                      <a:pt x="42" y="46"/>
                    </a:lnTo>
                    <a:lnTo>
                      <a:pt x="40" y="38"/>
                    </a:lnTo>
                    <a:lnTo>
                      <a:pt x="34" y="34"/>
                    </a:lnTo>
                    <a:lnTo>
                      <a:pt x="28" y="32"/>
                    </a:lnTo>
                    <a:lnTo>
                      <a:pt x="21" y="34"/>
                    </a:lnTo>
                    <a:lnTo>
                      <a:pt x="15" y="38"/>
                    </a:lnTo>
                    <a:lnTo>
                      <a:pt x="11" y="46"/>
                    </a:lnTo>
                    <a:lnTo>
                      <a:pt x="11" y="5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" name="Rectangle 267">
                <a:extLst>
                  <a:ext uri="{FF2B5EF4-FFF2-40B4-BE49-F238E27FC236}">
                    <a16:creationId xmlns:a16="http://schemas.microsoft.com/office/drawing/2014/main" id="{8C07CD5E-4F29-449A-9859-8D69C68B5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6462" y="3824486"/>
                <a:ext cx="15875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" name="Freeform 268">
                <a:extLst>
                  <a:ext uri="{FF2B5EF4-FFF2-40B4-BE49-F238E27FC236}">
                    <a16:creationId xmlns:a16="http://schemas.microsoft.com/office/drawing/2014/main" id="{2DDBB0A9-08E1-4639-8EA2-58D19EB063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9324" y="3824486"/>
                <a:ext cx="15875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0" y="25"/>
                  </a:cxn>
                  <a:cxn ang="0">
                    <a:pos x="10" y="88"/>
                  </a:cxn>
                  <a:cxn ang="0">
                    <a:pos x="0" y="88"/>
                  </a:cxn>
                </a:cxnLst>
                <a:rect l="0" t="0" r="r" b="b"/>
                <a:pathLst>
                  <a:path w="10" h="88">
                    <a:moveTo>
                      <a:pt x="0" y="1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0" y="25"/>
                    </a:lnTo>
                    <a:lnTo>
                      <a:pt x="1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" name="Freeform 269">
                <a:extLst>
                  <a:ext uri="{FF2B5EF4-FFF2-40B4-BE49-F238E27FC236}">
                    <a16:creationId xmlns:a16="http://schemas.microsoft.com/office/drawing/2014/main" id="{2D68F607-155B-4533-9A0C-3608CFB0D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2662" y="3827661"/>
                <a:ext cx="49213" cy="139700"/>
              </a:xfrm>
              <a:custGeom>
                <a:avLst/>
                <a:gdLst/>
                <a:ahLst/>
                <a:cxnLst>
                  <a:cxn ang="0">
                    <a:pos x="29" y="78"/>
                  </a:cxn>
                  <a:cxn ang="0">
                    <a:pos x="31" y="86"/>
                  </a:cxn>
                  <a:cxn ang="0">
                    <a:pos x="27" y="88"/>
                  </a:cxn>
                  <a:cxn ang="0">
                    <a:pos x="23" y="88"/>
                  </a:cxn>
                  <a:cxn ang="0">
                    <a:pos x="19" y="86"/>
                  </a:cxn>
                  <a:cxn ang="0">
                    <a:pos x="15" y="86"/>
                  </a:cxn>
                  <a:cxn ang="0">
                    <a:pos x="10" y="84"/>
                  </a:cxn>
                  <a:cxn ang="0">
                    <a:pos x="10" y="80"/>
                  </a:cxn>
                  <a:cxn ang="0">
                    <a:pos x="8" y="76"/>
                  </a:cxn>
                  <a:cxn ang="0">
                    <a:pos x="8" y="67"/>
                  </a:cxn>
                  <a:cxn ang="0">
                    <a:pos x="8" y="32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8" y="23"/>
                  </a:cxn>
                  <a:cxn ang="0">
                    <a:pos x="8" y="7"/>
                  </a:cxn>
                  <a:cxn ang="0">
                    <a:pos x="19" y="0"/>
                  </a:cxn>
                  <a:cxn ang="0">
                    <a:pos x="19" y="23"/>
                  </a:cxn>
                  <a:cxn ang="0">
                    <a:pos x="29" y="23"/>
                  </a:cxn>
                  <a:cxn ang="0">
                    <a:pos x="29" y="32"/>
                  </a:cxn>
                  <a:cxn ang="0">
                    <a:pos x="19" y="32"/>
                  </a:cxn>
                  <a:cxn ang="0">
                    <a:pos x="19" y="69"/>
                  </a:cxn>
                  <a:cxn ang="0">
                    <a:pos x="19" y="71"/>
                  </a:cxn>
                  <a:cxn ang="0">
                    <a:pos x="19" y="74"/>
                  </a:cxn>
                  <a:cxn ang="0">
                    <a:pos x="21" y="76"/>
                  </a:cxn>
                  <a:cxn ang="0">
                    <a:pos x="21" y="76"/>
                  </a:cxn>
                  <a:cxn ang="0">
                    <a:pos x="23" y="78"/>
                  </a:cxn>
                  <a:cxn ang="0">
                    <a:pos x="25" y="78"/>
                  </a:cxn>
                  <a:cxn ang="0">
                    <a:pos x="27" y="78"/>
                  </a:cxn>
                  <a:cxn ang="0">
                    <a:pos x="29" y="78"/>
                  </a:cxn>
                </a:cxnLst>
                <a:rect l="0" t="0" r="r" b="b"/>
                <a:pathLst>
                  <a:path w="31" h="88">
                    <a:moveTo>
                      <a:pt x="29" y="78"/>
                    </a:moveTo>
                    <a:lnTo>
                      <a:pt x="31" y="86"/>
                    </a:lnTo>
                    <a:lnTo>
                      <a:pt x="27" y="88"/>
                    </a:lnTo>
                    <a:lnTo>
                      <a:pt x="23" y="88"/>
                    </a:lnTo>
                    <a:lnTo>
                      <a:pt x="19" y="86"/>
                    </a:lnTo>
                    <a:lnTo>
                      <a:pt x="15" y="86"/>
                    </a:lnTo>
                    <a:lnTo>
                      <a:pt x="10" y="84"/>
                    </a:lnTo>
                    <a:lnTo>
                      <a:pt x="10" y="80"/>
                    </a:lnTo>
                    <a:lnTo>
                      <a:pt x="8" y="76"/>
                    </a:lnTo>
                    <a:lnTo>
                      <a:pt x="8" y="67"/>
                    </a:lnTo>
                    <a:lnTo>
                      <a:pt x="8" y="32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8" y="23"/>
                    </a:lnTo>
                    <a:lnTo>
                      <a:pt x="8" y="7"/>
                    </a:lnTo>
                    <a:lnTo>
                      <a:pt x="19" y="0"/>
                    </a:lnTo>
                    <a:lnTo>
                      <a:pt x="19" y="23"/>
                    </a:lnTo>
                    <a:lnTo>
                      <a:pt x="29" y="23"/>
                    </a:lnTo>
                    <a:lnTo>
                      <a:pt x="29" y="32"/>
                    </a:lnTo>
                    <a:lnTo>
                      <a:pt x="19" y="32"/>
                    </a:lnTo>
                    <a:lnTo>
                      <a:pt x="19" y="69"/>
                    </a:lnTo>
                    <a:lnTo>
                      <a:pt x="19" y="71"/>
                    </a:lnTo>
                    <a:lnTo>
                      <a:pt x="19" y="74"/>
                    </a:lnTo>
                    <a:lnTo>
                      <a:pt x="21" y="76"/>
                    </a:lnTo>
                    <a:lnTo>
                      <a:pt x="21" y="76"/>
                    </a:lnTo>
                    <a:lnTo>
                      <a:pt x="23" y="78"/>
                    </a:lnTo>
                    <a:lnTo>
                      <a:pt x="25" y="78"/>
                    </a:lnTo>
                    <a:lnTo>
                      <a:pt x="27" y="78"/>
                    </a:lnTo>
                    <a:lnTo>
                      <a:pt x="29" y="7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" name="Freeform 270">
                <a:extLst>
                  <a:ext uri="{FF2B5EF4-FFF2-40B4-BE49-F238E27FC236}">
                    <a16:creationId xmlns:a16="http://schemas.microsoft.com/office/drawing/2014/main" id="{74101BF2-F410-4FB8-9EB6-7DEA34B502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62987" y="3860999"/>
                <a:ext cx="93663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2" y="19"/>
                  </a:cxn>
                  <a:cxn ang="0">
                    <a:pos x="4" y="13"/>
                  </a:cxn>
                  <a:cxn ang="0">
                    <a:pos x="8" y="9"/>
                  </a:cxn>
                  <a:cxn ang="0">
                    <a:pos x="19" y="2"/>
                  </a:cxn>
                  <a:cxn ang="0">
                    <a:pos x="29" y="0"/>
                  </a:cxn>
                  <a:cxn ang="0">
                    <a:pos x="35" y="2"/>
                  </a:cxn>
                  <a:cxn ang="0">
                    <a:pos x="42" y="2"/>
                  </a:cxn>
                  <a:cxn ang="0">
                    <a:pos x="46" y="7"/>
                  </a:cxn>
                  <a:cxn ang="0">
                    <a:pos x="50" y="9"/>
                  </a:cxn>
                  <a:cxn ang="0">
                    <a:pos x="54" y="15"/>
                  </a:cxn>
                  <a:cxn ang="0">
                    <a:pos x="56" y="19"/>
                  </a:cxn>
                  <a:cxn ang="0">
                    <a:pos x="59" y="25"/>
                  </a:cxn>
                  <a:cxn ang="0">
                    <a:pos x="59" y="34"/>
                  </a:cxn>
                  <a:cxn ang="0">
                    <a:pos x="59" y="44"/>
                  </a:cxn>
                  <a:cxn ang="0">
                    <a:pos x="54" y="53"/>
                  </a:cxn>
                  <a:cxn ang="0">
                    <a:pos x="50" y="59"/>
                  </a:cxn>
                  <a:cxn ang="0">
                    <a:pos x="44" y="63"/>
                  </a:cxn>
                  <a:cxn ang="0">
                    <a:pos x="38" y="65"/>
                  </a:cxn>
                  <a:cxn ang="0">
                    <a:pos x="29" y="67"/>
                  </a:cxn>
                  <a:cxn ang="0">
                    <a:pos x="23" y="67"/>
                  </a:cxn>
                  <a:cxn ang="0">
                    <a:pos x="17" y="65"/>
                  </a:cxn>
                  <a:cxn ang="0">
                    <a:pos x="12" y="63"/>
                  </a:cxn>
                  <a:cxn ang="0">
                    <a:pos x="6" y="59"/>
                  </a:cxn>
                  <a:cxn ang="0">
                    <a:pos x="4" y="55"/>
                  </a:cxn>
                  <a:cxn ang="0">
                    <a:pos x="2" y="48"/>
                  </a:cxn>
                  <a:cxn ang="0">
                    <a:pos x="0" y="42"/>
                  </a:cxn>
                  <a:cxn ang="0">
                    <a:pos x="0" y="34"/>
                  </a:cxn>
                  <a:cxn ang="0">
                    <a:pos x="10" y="34"/>
                  </a:cxn>
                  <a:cxn ang="0">
                    <a:pos x="10" y="44"/>
                  </a:cxn>
                  <a:cxn ang="0">
                    <a:pos x="14" y="53"/>
                  </a:cxn>
                  <a:cxn ang="0">
                    <a:pos x="21" y="57"/>
                  </a:cxn>
                  <a:cxn ang="0">
                    <a:pos x="29" y="59"/>
                  </a:cxn>
                  <a:cxn ang="0">
                    <a:pos x="35" y="57"/>
                  </a:cxn>
                  <a:cxn ang="0">
                    <a:pos x="42" y="53"/>
                  </a:cxn>
                  <a:cxn ang="0">
                    <a:pos x="46" y="44"/>
                  </a:cxn>
                  <a:cxn ang="0">
                    <a:pos x="48" y="34"/>
                  </a:cxn>
                  <a:cxn ang="0">
                    <a:pos x="46" y="23"/>
                  </a:cxn>
                  <a:cxn ang="0">
                    <a:pos x="42" y="15"/>
                  </a:cxn>
                  <a:cxn ang="0">
                    <a:pos x="35" y="11"/>
                  </a:cxn>
                  <a:cxn ang="0">
                    <a:pos x="29" y="11"/>
                  </a:cxn>
                  <a:cxn ang="0">
                    <a:pos x="21" y="11"/>
                  </a:cxn>
                  <a:cxn ang="0">
                    <a:pos x="14" y="15"/>
                  </a:cxn>
                  <a:cxn ang="0">
                    <a:pos x="10" y="23"/>
                  </a:cxn>
                  <a:cxn ang="0">
                    <a:pos x="10" y="34"/>
                  </a:cxn>
                </a:cxnLst>
                <a:rect l="0" t="0" r="r" b="b"/>
                <a:pathLst>
                  <a:path w="59" h="67">
                    <a:moveTo>
                      <a:pt x="0" y="34"/>
                    </a:moveTo>
                    <a:lnTo>
                      <a:pt x="0" y="25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8" y="9"/>
                    </a:lnTo>
                    <a:lnTo>
                      <a:pt x="19" y="2"/>
                    </a:lnTo>
                    <a:lnTo>
                      <a:pt x="29" y="0"/>
                    </a:lnTo>
                    <a:lnTo>
                      <a:pt x="35" y="2"/>
                    </a:lnTo>
                    <a:lnTo>
                      <a:pt x="42" y="2"/>
                    </a:lnTo>
                    <a:lnTo>
                      <a:pt x="46" y="7"/>
                    </a:lnTo>
                    <a:lnTo>
                      <a:pt x="50" y="9"/>
                    </a:lnTo>
                    <a:lnTo>
                      <a:pt x="54" y="15"/>
                    </a:lnTo>
                    <a:lnTo>
                      <a:pt x="56" y="19"/>
                    </a:lnTo>
                    <a:lnTo>
                      <a:pt x="59" y="25"/>
                    </a:lnTo>
                    <a:lnTo>
                      <a:pt x="59" y="34"/>
                    </a:lnTo>
                    <a:lnTo>
                      <a:pt x="59" y="44"/>
                    </a:lnTo>
                    <a:lnTo>
                      <a:pt x="54" y="53"/>
                    </a:lnTo>
                    <a:lnTo>
                      <a:pt x="50" y="59"/>
                    </a:lnTo>
                    <a:lnTo>
                      <a:pt x="44" y="63"/>
                    </a:lnTo>
                    <a:lnTo>
                      <a:pt x="38" y="65"/>
                    </a:lnTo>
                    <a:lnTo>
                      <a:pt x="29" y="67"/>
                    </a:lnTo>
                    <a:lnTo>
                      <a:pt x="23" y="67"/>
                    </a:lnTo>
                    <a:lnTo>
                      <a:pt x="17" y="65"/>
                    </a:lnTo>
                    <a:lnTo>
                      <a:pt x="12" y="63"/>
                    </a:lnTo>
                    <a:lnTo>
                      <a:pt x="6" y="59"/>
                    </a:lnTo>
                    <a:lnTo>
                      <a:pt x="4" y="55"/>
                    </a:lnTo>
                    <a:lnTo>
                      <a:pt x="2" y="48"/>
                    </a:lnTo>
                    <a:lnTo>
                      <a:pt x="0" y="42"/>
                    </a:lnTo>
                    <a:lnTo>
                      <a:pt x="0" y="34"/>
                    </a:lnTo>
                    <a:close/>
                    <a:moveTo>
                      <a:pt x="10" y="34"/>
                    </a:moveTo>
                    <a:lnTo>
                      <a:pt x="10" y="44"/>
                    </a:lnTo>
                    <a:lnTo>
                      <a:pt x="14" y="53"/>
                    </a:lnTo>
                    <a:lnTo>
                      <a:pt x="21" y="57"/>
                    </a:lnTo>
                    <a:lnTo>
                      <a:pt x="29" y="59"/>
                    </a:lnTo>
                    <a:lnTo>
                      <a:pt x="35" y="57"/>
                    </a:lnTo>
                    <a:lnTo>
                      <a:pt x="42" y="53"/>
                    </a:lnTo>
                    <a:lnTo>
                      <a:pt x="46" y="44"/>
                    </a:lnTo>
                    <a:lnTo>
                      <a:pt x="48" y="34"/>
                    </a:lnTo>
                    <a:lnTo>
                      <a:pt x="46" y="23"/>
                    </a:lnTo>
                    <a:lnTo>
                      <a:pt x="42" y="15"/>
                    </a:lnTo>
                    <a:lnTo>
                      <a:pt x="35" y="11"/>
                    </a:lnTo>
                    <a:lnTo>
                      <a:pt x="29" y="11"/>
                    </a:lnTo>
                    <a:lnTo>
                      <a:pt x="21" y="11"/>
                    </a:lnTo>
                    <a:lnTo>
                      <a:pt x="14" y="15"/>
                    </a:lnTo>
                    <a:lnTo>
                      <a:pt x="10" y="23"/>
                    </a:lnTo>
                    <a:lnTo>
                      <a:pt x="10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" name="Freeform 271">
                <a:extLst>
                  <a:ext uri="{FF2B5EF4-FFF2-40B4-BE49-F238E27FC236}">
                    <a16:creationId xmlns:a16="http://schemas.microsoft.com/office/drawing/2014/main" id="{A0230D62-203D-471C-B5FA-EDB96105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99" y="3860999"/>
                <a:ext cx="571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3"/>
                  </a:cxn>
                  <a:cxn ang="0">
                    <a:pos x="15" y="7"/>
                  </a:cxn>
                  <a:cxn ang="0">
                    <a:pos x="17" y="2"/>
                  </a:cxn>
                  <a:cxn ang="0">
                    <a:pos x="21" y="2"/>
                  </a:cxn>
                  <a:cxn ang="0">
                    <a:pos x="25" y="0"/>
                  </a:cxn>
                  <a:cxn ang="0">
                    <a:pos x="30" y="2"/>
                  </a:cxn>
                  <a:cxn ang="0">
                    <a:pos x="36" y="4"/>
                  </a:cxn>
                  <a:cxn ang="0">
                    <a:pos x="32" y="15"/>
                  </a:cxn>
                  <a:cxn ang="0">
                    <a:pos x="27" y="13"/>
                  </a:cxn>
                  <a:cxn ang="0">
                    <a:pos x="23" y="13"/>
                  </a:cxn>
                  <a:cxn ang="0">
                    <a:pos x="21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3" y="25"/>
                  </a:cxn>
                  <a:cxn ang="0">
                    <a:pos x="11" y="32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36" h="65">
                    <a:moveTo>
                      <a:pt x="0" y="65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3"/>
                    </a:lnTo>
                    <a:lnTo>
                      <a:pt x="15" y="7"/>
                    </a:lnTo>
                    <a:lnTo>
                      <a:pt x="17" y="2"/>
                    </a:lnTo>
                    <a:lnTo>
                      <a:pt x="21" y="2"/>
                    </a:lnTo>
                    <a:lnTo>
                      <a:pt x="25" y="0"/>
                    </a:lnTo>
                    <a:lnTo>
                      <a:pt x="30" y="2"/>
                    </a:lnTo>
                    <a:lnTo>
                      <a:pt x="36" y="4"/>
                    </a:lnTo>
                    <a:lnTo>
                      <a:pt x="32" y="15"/>
                    </a:lnTo>
                    <a:lnTo>
                      <a:pt x="27" y="13"/>
                    </a:lnTo>
                    <a:lnTo>
                      <a:pt x="23" y="13"/>
                    </a:lnTo>
                    <a:lnTo>
                      <a:pt x="21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3" y="25"/>
                    </a:lnTo>
                    <a:lnTo>
                      <a:pt x="11" y="32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" name="Freeform 272">
                <a:extLst>
                  <a:ext uri="{FF2B5EF4-FFF2-40B4-BE49-F238E27FC236}">
                    <a16:creationId xmlns:a16="http://schemas.microsoft.com/office/drawing/2014/main" id="{738CDD60-3699-4AC1-A143-08E23C6A66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36024" y="3860999"/>
                <a:ext cx="96838" cy="106363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29" y="67"/>
                  </a:cxn>
                  <a:cxn ang="0">
                    <a:pos x="13" y="65"/>
                  </a:cxn>
                  <a:cxn ang="0">
                    <a:pos x="2" y="57"/>
                  </a:cxn>
                  <a:cxn ang="0">
                    <a:pos x="2" y="44"/>
                  </a:cxn>
                  <a:cxn ang="0">
                    <a:pos x="4" y="38"/>
                  </a:cxn>
                  <a:cxn ang="0">
                    <a:pos x="13" y="32"/>
                  </a:cxn>
                  <a:cxn ang="0">
                    <a:pos x="21" y="30"/>
                  </a:cxn>
                  <a:cxn ang="0">
                    <a:pos x="38" y="27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38" y="11"/>
                  </a:cxn>
                  <a:cxn ang="0">
                    <a:pos x="23" y="11"/>
                  </a:cxn>
                  <a:cxn ang="0">
                    <a:pos x="15" y="17"/>
                  </a:cxn>
                  <a:cxn ang="0">
                    <a:pos x="2" y="21"/>
                  </a:cxn>
                  <a:cxn ang="0">
                    <a:pos x="6" y="9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7"/>
                  </a:cxn>
                  <a:cxn ang="0">
                    <a:pos x="57" y="15"/>
                  </a:cxn>
                  <a:cxn ang="0">
                    <a:pos x="57" y="25"/>
                  </a:cxn>
                  <a:cxn ang="0">
                    <a:pos x="57" y="50"/>
                  </a:cxn>
                  <a:cxn ang="0">
                    <a:pos x="59" y="61"/>
                  </a:cxn>
                  <a:cxn ang="0">
                    <a:pos x="48" y="65"/>
                  </a:cxn>
                  <a:cxn ang="0">
                    <a:pos x="46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2"/>
                  </a:cxn>
                  <a:cxn ang="0">
                    <a:pos x="13" y="46"/>
                  </a:cxn>
                  <a:cxn ang="0">
                    <a:pos x="13" y="53"/>
                  </a:cxn>
                  <a:cxn ang="0">
                    <a:pos x="19" y="59"/>
                  </a:cxn>
                  <a:cxn ang="0">
                    <a:pos x="31" y="59"/>
                  </a:cxn>
                  <a:cxn ang="0">
                    <a:pos x="40" y="53"/>
                  </a:cxn>
                  <a:cxn ang="0">
                    <a:pos x="44" y="44"/>
                  </a:cxn>
                  <a:cxn ang="0">
                    <a:pos x="46" y="34"/>
                  </a:cxn>
                </a:cxnLst>
                <a:rect l="0" t="0" r="r" b="b"/>
                <a:pathLst>
                  <a:path w="61" h="67">
                    <a:moveTo>
                      <a:pt x="46" y="57"/>
                    </a:moveTo>
                    <a:lnTo>
                      <a:pt x="40" y="63"/>
                    </a:lnTo>
                    <a:lnTo>
                      <a:pt x="34" y="65"/>
                    </a:lnTo>
                    <a:lnTo>
                      <a:pt x="29" y="67"/>
                    </a:lnTo>
                    <a:lnTo>
                      <a:pt x="23" y="67"/>
                    </a:lnTo>
                    <a:lnTo>
                      <a:pt x="13" y="65"/>
                    </a:lnTo>
                    <a:lnTo>
                      <a:pt x="6" y="61"/>
                    </a:lnTo>
                    <a:lnTo>
                      <a:pt x="2" y="57"/>
                    </a:lnTo>
                    <a:lnTo>
                      <a:pt x="0" y="48"/>
                    </a:lnTo>
                    <a:lnTo>
                      <a:pt x="2" y="44"/>
                    </a:lnTo>
                    <a:lnTo>
                      <a:pt x="2" y="40"/>
                    </a:lnTo>
                    <a:lnTo>
                      <a:pt x="4" y="38"/>
                    </a:lnTo>
                    <a:lnTo>
                      <a:pt x="8" y="34"/>
                    </a:lnTo>
                    <a:lnTo>
                      <a:pt x="13" y="32"/>
                    </a:lnTo>
                    <a:lnTo>
                      <a:pt x="17" y="32"/>
                    </a:lnTo>
                    <a:lnTo>
                      <a:pt x="21" y="30"/>
                    </a:lnTo>
                    <a:lnTo>
                      <a:pt x="25" y="30"/>
                    </a:lnTo>
                    <a:lnTo>
                      <a:pt x="38" y="27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8" y="11"/>
                    </a:lnTo>
                    <a:lnTo>
                      <a:pt x="29" y="11"/>
                    </a:lnTo>
                    <a:lnTo>
                      <a:pt x="23" y="11"/>
                    </a:lnTo>
                    <a:lnTo>
                      <a:pt x="19" y="13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2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10" y="7"/>
                    </a:lnTo>
                    <a:lnTo>
                      <a:pt x="17" y="2"/>
                    </a:lnTo>
                    <a:lnTo>
                      <a:pt x="23" y="2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2" y="7"/>
                    </a:lnTo>
                    <a:lnTo>
                      <a:pt x="55" y="11"/>
                    </a:lnTo>
                    <a:lnTo>
                      <a:pt x="57" y="15"/>
                    </a:lnTo>
                    <a:lnTo>
                      <a:pt x="57" y="19"/>
                    </a:lnTo>
                    <a:lnTo>
                      <a:pt x="57" y="25"/>
                    </a:lnTo>
                    <a:lnTo>
                      <a:pt x="57" y="40"/>
                    </a:lnTo>
                    <a:lnTo>
                      <a:pt x="57" y="50"/>
                    </a:lnTo>
                    <a:lnTo>
                      <a:pt x="57" y="59"/>
                    </a:lnTo>
                    <a:lnTo>
                      <a:pt x="59" y="61"/>
                    </a:lnTo>
                    <a:lnTo>
                      <a:pt x="61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7"/>
                    </a:lnTo>
                    <a:close/>
                    <a:moveTo>
                      <a:pt x="46" y="34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9" y="40"/>
                    </a:lnTo>
                    <a:lnTo>
                      <a:pt x="15" y="42"/>
                    </a:lnTo>
                    <a:lnTo>
                      <a:pt x="15" y="44"/>
                    </a:lnTo>
                    <a:lnTo>
                      <a:pt x="13" y="46"/>
                    </a:lnTo>
                    <a:lnTo>
                      <a:pt x="13" y="48"/>
                    </a:lnTo>
                    <a:lnTo>
                      <a:pt x="13" y="53"/>
                    </a:lnTo>
                    <a:lnTo>
                      <a:pt x="15" y="57"/>
                    </a:lnTo>
                    <a:lnTo>
                      <a:pt x="19" y="59"/>
                    </a:lnTo>
                    <a:lnTo>
                      <a:pt x="25" y="59"/>
                    </a:lnTo>
                    <a:lnTo>
                      <a:pt x="31" y="59"/>
                    </a:lnTo>
                    <a:lnTo>
                      <a:pt x="36" y="57"/>
                    </a:lnTo>
                    <a:lnTo>
                      <a:pt x="40" y="53"/>
                    </a:lnTo>
                    <a:lnTo>
                      <a:pt x="44" y="48"/>
                    </a:lnTo>
                    <a:lnTo>
                      <a:pt x="44" y="44"/>
                    </a:lnTo>
                    <a:lnTo>
                      <a:pt x="46" y="38"/>
                    </a:lnTo>
                    <a:lnTo>
                      <a:pt x="46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" name="Rectangle 273">
                <a:extLst>
                  <a:ext uri="{FF2B5EF4-FFF2-40B4-BE49-F238E27FC236}">
                    <a16:creationId xmlns:a16="http://schemas.microsoft.com/office/drawing/2014/main" id="{453C314A-FE6E-4549-8AFF-3B15E6351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1912" y="3824486"/>
                <a:ext cx="17463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" name="Freeform 274">
                <a:extLst>
                  <a:ext uri="{FF2B5EF4-FFF2-40B4-BE49-F238E27FC236}">
                    <a16:creationId xmlns:a16="http://schemas.microsoft.com/office/drawing/2014/main" id="{99503669-B228-4F29-8C6B-F2C10821CE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90012" y="3860999"/>
                <a:ext cx="96838" cy="106363"/>
              </a:xfrm>
              <a:custGeom>
                <a:avLst/>
                <a:gdLst/>
                <a:ahLst/>
                <a:cxnLst>
                  <a:cxn ang="0">
                    <a:pos x="48" y="44"/>
                  </a:cxn>
                  <a:cxn ang="0">
                    <a:pos x="58" y="46"/>
                  </a:cxn>
                  <a:cxn ang="0">
                    <a:pos x="56" y="55"/>
                  </a:cxn>
                  <a:cxn ang="0">
                    <a:pos x="50" y="61"/>
                  </a:cxn>
                  <a:cxn ang="0">
                    <a:pos x="42" y="65"/>
                  </a:cxn>
                  <a:cxn ang="0">
                    <a:pos x="31" y="67"/>
                  </a:cxn>
                  <a:cxn ang="0">
                    <a:pos x="25" y="67"/>
                  </a:cxn>
                  <a:cxn ang="0">
                    <a:pos x="19" y="65"/>
                  </a:cxn>
                  <a:cxn ang="0">
                    <a:pos x="12" y="63"/>
                  </a:cxn>
                  <a:cxn ang="0">
                    <a:pos x="8" y="59"/>
                  </a:cxn>
                  <a:cxn ang="0">
                    <a:pos x="6" y="55"/>
                  </a:cxn>
                  <a:cxn ang="0">
                    <a:pos x="2" y="48"/>
                  </a:cxn>
                  <a:cxn ang="0">
                    <a:pos x="2" y="42"/>
                  </a:cxn>
                  <a:cxn ang="0">
                    <a:pos x="0" y="34"/>
                  </a:cxn>
                  <a:cxn ang="0">
                    <a:pos x="2" y="27"/>
                  </a:cxn>
                  <a:cxn ang="0">
                    <a:pos x="2" y="21"/>
                  </a:cxn>
                  <a:cxn ang="0">
                    <a:pos x="6" y="15"/>
                  </a:cxn>
                  <a:cxn ang="0">
                    <a:pos x="8" y="9"/>
                  </a:cxn>
                  <a:cxn ang="0">
                    <a:pos x="12" y="7"/>
                  </a:cxn>
                  <a:cxn ang="0">
                    <a:pos x="19" y="2"/>
                  </a:cxn>
                  <a:cxn ang="0">
                    <a:pos x="25" y="2"/>
                  </a:cxn>
                  <a:cxn ang="0">
                    <a:pos x="31" y="0"/>
                  </a:cxn>
                  <a:cxn ang="0">
                    <a:pos x="37" y="2"/>
                  </a:cxn>
                  <a:cxn ang="0">
                    <a:pos x="42" y="2"/>
                  </a:cxn>
                  <a:cxn ang="0">
                    <a:pos x="48" y="7"/>
                  </a:cxn>
                  <a:cxn ang="0">
                    <a:pos x="52" y="9"/>
                  </a:cxn>
                  <a:cxn ang="0">
                    <a:pos x="54" y="15"/>
                  </a:cxn>
                  <a:cxn ang="0">
                    <a:pos x="58" y="19"/>
                  </a:cxn>
                  <a:cxn ang="0">
                    <a:pos x="58" y="25"/>
                  </a:cxn>
                  <a:cxn ang="0">
                    <a:pos x="61" y="34"/>
                  </a:cxn>
                  <a:cxn ang="0">
                    <a:pos x="61" y="36"/>
                  </a:cxn>
                  <a:cxn ang="0">
                    <a:pos x="61" y="36"/>
                  </a:cxn>
                  <a:cxn ang="0">
                    <a:pos x="12" y="36"/>
                  </a:cxn>
                  <a:cxn ang="0">
                    <a:pos x="14" y="46"/>
                  </a:cxn>
                  <a:cxn ang="0">
                    <a:pos x="19" y="53"/>
                  </a:cxn>
                  <a:cxn ang="0">
                    <a:pos x="23" y="57"/>
                  </a:cxn>
                  <a:cxn ang="0">
                    <a:pos x="31" y="59"/>
                  </a:cxn>
                  <a:cxn ang="0">
                    <a:pos x="37" y="57"/>
                  </a:cxn>
                  <a:cxn ang="0">
                    <a:pos x="42" y="55"/>
                  </a:cxn>
                  <a:cxn ang="0">
                    <a:pos x="46" y="50"/>
                  </a:cxn>
                  <a:cxn ang="0">
                    <a:pos x="48" y="44"/>
                  </a:cxn>
                  <a:cxn ang="0">
                    <a:pos x="12" y="27"/>
                  </a:cxn>
                  <a:cxn ang="0">
                    <a:pos x="48" y="27"/>
                  </a:cxn>
                  <a:cxn ang="0">
                    <a:pos x="46" y="21"/>
                  </a:cxn>
                  <a:cxn ang="0">
                    <a:pos x="44" y="15"/>
                  </a:cxn>
                  <a:cxn ang="0">
                    <a:pos x="37" y="11"/>
                  </a:cxn>
                  <a:cxn ang="0">
                    <a:pos x="31" y="9"/>
                  </a:cxn>
                  <a:cxn ang="0">
                    <a:pos x="23" y="11"/>
                  </a:cxn>
                  <a:cxn ang="0">
                    <a:pos x="19" y="15"/>
                  </a:cxn>
                  <a:cxn ang="0">
                    <a:pos x="14" y="21"/>
                  </a:cxn>
                  <a:cxn ang="0">
                    <a:pos x="12" y="27"/>
                  </a:cxn>
                </a:cxnLst>
                <a:rect l="0" t="0" r="r" b="b"/>
                <a:pathLst>
                  <a:path w="61" h="67">
                    <a:moveTo>
                      <a:pt x="48" y="44"/>
                    </a:moveTo>
                    <a:lnTo>
                      <a:pt x="58" y="46"/>
                    </a:lnTo>
                    <a:lnTo>
                      <a:pt x="56" y="55"/>
                    </a:lnTo>
                    <a:lnTo>
                      <a:pt x="50" y="61"/>
                    </a:lnTo>
                    <a:lnTo>
                      <a:pt x="42" y="65"/>
                    </a:lnTo>
                    <a:lnTo>
                      <a:pt x="31" y="67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2" y="63"/>
                    </a:lnTo>
                    <a:lnTo>
                      <a:pt x="8" y="59"/>
                    </a:lnTo>
                    <a:lnTo>
                      <a:pt x="6" y="55"/>
                    </a:lnTo>
                    <a:lnTo>
                      <a:pt x="2" y="48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2" y="27"/>
                    </a:lnTo>
                    <a:lnTo>
                      <a:pt x="2" y="21"/>
                    </a:lnTo>
                    <a:lnTo>
                      <a:pt x="6" y="15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9" y="2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2" y="2"/>
                    </a:lnTo>
                    <a:lnTo>
                      <a:pt x="48" y="7"/>
                    </a:lnTo>
                    <a:lnTo>
                      <a:pt x="52" y="9"/>
                    </a:lnTo>
                    <a:lnTo>
                      <a:pt x="54" y="15"/>
                    </a:lnTo>
                    <a:lnTo>
                      <a:pt x="58" y="19"/>
                    </a:lnTo>
                    <a:lnTo>
                      <a:pt x="58" y="25"/>
                    </a:lnTo>
                    <a:lnTo>
                      <a:pt x="61" y="34"/>
                    </a:lnTo>
                    <a:lnTo>
                      <a:pt x="61" y="36"/>
                    </a:lnTo>
                    <a:lnTo>
                      <a:pt x="61" y="36"/>
                    </a:lnTo>
                    <a:lnTo>
                      <a:pt x="12" y="36"/>
                    </a:lnTo>
                    <a:lnTo>
                      <a:pt x="14" y="46"/>
                    </a:lnTo>
                    <a:lnTo>
                      <a:pt x="19" y="53"/>
                    </a:lnTo>
                    <a:lnTo>
                      <a:pt x="23" y="57"/>
                    </a:lnTo>
                    <a:lnTo>
                      <a:pt x="31" y="59"/>
                    </a:lnTo>
                    <a:lnTo>
                      <a:pt x="37" y="57"/>
                    </a:lnTo>
                    <a:lnTo>
                      <a:pt x="42" y="55"/>
                    </a:lnTo>
                    <a:lnTo>
                      <a:pt x="46" y="50"/>
                    </a:lnTo>
                    <a:lnTo>
                      <a:pt x="48" y="44"/>
                    </a:lnTo>
                    <a:close/>
                    <a:moveTo>
                      <a:pt x="12" y="27"/>
                    </a:moveTo>
                    <a:lnTo>
                      <a:pt x="48" y="27"/>
                    </a:lnTo>
                    <a:lnTo>
                      <a:pt x="46" y="21"/>
                    </a:lnTo>
                    <a:lnTo>
                      <a:pt x="44" y="15"/>
                    </a:lnTo>
                    <a:lnTo>
                      <a:pt x="37" y="11"/>
                    </a:lnTo>
                    <a:lnTo>
                      <a:pt x="31" y="9"/>
                    </a:lnTo>
                    <a:lnTo>
                      <a:pt x="23" y="11"/>
                    </a:lnTo>
                    <a:lnTo>
                      <a:pt x="19" y="15"/>
                    </a:lnTo>
                    <a:lnTo>
                      <a:pt x="14" y="21"/>
                    </a:lnTo>
                    <a:lnTo>
                      <a:pt x="12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" name="Freeform 275">
                <a:extLst>
                  <a:ext uri="{FF2B5EF4-FFF2-40B4-BE49-F238E27FC236}">
                    <a16:creationId xmlns:a16="http://schemas.microsoft.com/office/drawing/2014/main" id="{0D7AE527-0908-4867-8B0E-BB90F449E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3862" y="4213424"/>
                <a:ext cx="123825" cy="146050"/>
              </a:xfrm>
              <a:custGeom>
                <a:avLst/>
                <a:gdLst/>
                <a:ahLst/>
                <a:cxnLst>
                  <a:cxn ang="0">
                    <a:pos x="68" y="58"/>
                  </a:cxn>
                  <a:cxn ang="0">
                    <a:pos x="78" y="63"/>
                  </a:cxn>
                  <a:cxn ang="0">
                    <a:pos x="76" y="69"/>
                  </a:cxn>
                  <a:cxn ang="0">
                    <a:pos x="74" y="75"/>
                  </a:cxn>
                  <a:cxn ang="0">
                    <a:pos x="70" y="79"/>
                  </a:cxn>
                  <a:cxn ang="0">
                    <a:pos x="66" y="84"/>
                  </a:cxn>
                  <a:cxn ang="0">
                    <a:pos x="59" y="88"/>
                  </a:cxn>
                  <a:cxn ang="0">
                    <a:pos x="55" y="90"/>
                  </a:cxn>
                  <a:cxn ang="0">
                    <a:pos x="49" y="90"/>
                  </a:cxn>
                  <a:cxn ang="0">
                    <a:pos x="43" y="92"/>
                  </a:cxn>
                  <a:cxn ang="0">
                    <a:pos x="28" y="90"/>
                  </a:cxn>
                  <a:cxn ang="0">
                    <a:pos x="17" y="86"/>
                  </a:cxn>
                  <a:cxn ang="0">
                    <a:pos x="11" y="77"/>
                  </a:cxn>
                  <a:cxn ang="0">
                    <a:pos x="5" y="69"/>
                  </a:cxn>
                  <a:cxn ang="0">
                    <a:pos x="0" y="56"/>
                  </a:cxn>
                  <a:cxn ang="0">
                    <a:pos x="0" y="46"/>
                  </a:cxn>
                  <a:cxn ang="0">
                    <a:pos x="0" y="31"/>
                  </a:cxn>
                  <a:cxn ang="0">
                    <a:pos x="5" y="21"/>
                  </a:cxn>
                  <a:cxn ang="0">
                    <a:pos x="11" y="12"/>
                  </a:cxn>
                  <a:cxn ang="0">
                    <a:pos x="19" y="6"/>
                  </a:cxn>
                  <a:cxn ang="0">
                    <a:pos x="30" y="2"/>
                  </a:cxn>
                  <a:cxn ang="0">
                    <a:pos x="43" y="0"/>
                  </a:cxn>
                  <a:cxn ang="0">
                    <a:pos x="55" y="2"/>
                  </a:cxn>
                  <a:cxn ang="0">
                    <a:pos x="64" y="6"/>
                  </a:cxn>
                  <a:cxn ang="0">
                    <a:pos x="72" y="15"/>
                  </a:cxn>
                  <a:cxn ang="0">
                    <a:pos x="76" y="25"/>
                  </a:cxn>
                  <a:cxn ang="0">
                    <a:pos x="66" y="29"/>
                  </a:cxn>
                  <a:cxn ang="0">
                    <a:pos x="61" y="21"/>
                  </a:cxn>
                  <a:cxn ang="0">
                    <a:pos x="57" y="15"/>
                  </a:cxn>
                  <a:cxn ang="0">
                    <a:pos x="49" y="12"/>
                  </a:cxn>
                  <a:cxn ang="0">
                    <a:pos x="43" y="10"/>
                  </a:cxn>
                  <a:cxn ang="0">
                    <a:pos x="32" y="12"/>
                  </a:cxn>
                  <a:cxn ang="0">
                    <a:pos x="24" y="15"/>
                  </a:cxn>
                  <a:cxn ang="0">
                    <a:pos x="19" y="21"/>
                  </a:cxn>
                  <a:cxn ang="0">
                    <a:pos x="15" y="29"/>
                  </a:cxn>
                  <a:cxn ang="0">
                    <a:pos x="13" y="35"/>
                  </a:cxn>
                  <a:cxn ang="0">
                    <a:pos x="11" y="46"/>
                  </a:cxn>
                  <a:cxn ang="0">
                    <a:pos x="13" y="56"/>
                  </a:cxn>
                  <a:cxn ang="0">
                    <a:pos x="15" y="65"/>
                  </a:cxn>
                  <a:cxn ang="0">
                    <a:pos x="19" y="71"/>
                  </a:cxn>
                  <a:cxn ang="0">
                    <a:pos x="26" y="77"/>
                  </a:cxn>
                  <a:cxn ang="0">
                    <a:pos x="32" y="79"/>
                  </a:cxn>
                  <a:cxn ang="0">
                    <a:pos x="40" y="81"/>
                  </a:cxn>
                  <a:cxn ang="0">
                    <a:pos x="49" y="79"/>
                  </a:cxn>
                  <a:cxn ang="0">
                    <a:pos x="57" y="75"/>
                  </a:cxn>
                  <a:cxn ang="0">
                    <a:pos x="64" y="69"/>
                  </a:cxn>
                  <a:cxn ang="0">
                    <a:pos x="68" y="58"/>
                  </a:cxn>
                </a:cxnLst>
                <a:rect l="0" t="0" r="r" b="b"/>
                <a:pathLst>
                  <a:path w="78" h="92">
                    <a:moveTo>
                      <a:pt x="68" y="58"/>
                    </a:moveTo>
                    <a:lnTo>
                      <a:pt x="78" y="63"/>
                    </a:lnTo>
                    <a:lnTo>
                      <a:pt x="76" y="69"/>
                    </a:lnTo>
                    <a:lnTo>
                      <a:pt x="74" y="75"/>
                    </a:lnTo>
                    <a:lnTo>
                      <a:pt x="70" y="79"/>
                    </a:lnTo>
                    <a:lnTo>
                      <a:pt x="66" y="84"/>
                    </a:lnTo>
                    <a:lnTo>
                      <a:pt x="59" y="88"/>
                    </a:lnTo>
                    <a:lnTo>
                      <a:pt x="55" y="90"/>
                    </a:lnTo>
                    <a:lnTo>
                      <a:pt x="49" y="90"/>
                    </a:lnTo>
                    <a:lnTo>
                      <a:pt x="43" y="92"/>
                    </a:lnTo>
                    <a:lnTo>
                      <a:pt x="28" y="90"/>
                    </a:lnTo>
                    <a:lnTo>
                      <a:pt x="17" y="86"/>
                    </a:lnTo>
                    <a:lnTo>
                      <a:pt x="11" y="77"/>
                    </a:lnTo>
                    <a:lnTo>
                      <a:pt x="5" y="69"/>
                    </a:lnTo>
                    <a:lnTo>
                      <a:pt x="0" y="56"/>
                    </a:lnTo>
                    <a:lnTo>
                      <a:pt x="0" y="46"/>
                    </a:lnTo>
                    <a:lnTo>
                      <a:pt x="0" y="31"/>
                    </a:lnTo>
                    <a:lnTo>
                      <a:pt x="5" y="21"/>
                    </a:lnTo>
                    <a:lnTo>
                      <a:pt x="11" y="12"/>
                    </a:lnTo>
                    <a:lnTo>
                      <a:pt x="19" y="6"/>
                    </a:lnTo>
                    <a:lnTo>
                      <a:pt x="30" y="2"/>
                    </a:lnTo>
                    <a:lnTo>
                      <a:pt x="43" y="0"/>
                    </a:lnTo>
                    <a:lnTo>
                      <a:pt x="55" y="2"/>
                    </a:lnTo>
                    <a:lnTo>
                      <a:pt x="64" y="6"/>
                    </a:lnTo>
                    <a:lnTo>
                      <a:pt x="72" y="15"/>
                    </a:lnTo>
                    <a:lnTo>
                      <a:pt x="76" y="25"/>
                    </a:lnTo>
                    <a:lnTo>
                      <a:pt x="66" y="29"/>
                    </a:lnTo>
                    <a:lnTo>
                      <a:pt x="61" y="21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3" y="10"/>
                    </a:lnTo>
                    <a:lnTo>
                      <a:pt x="32" y="12"/>
                    </a:lnTo>
                    <a:lnTo>
                      <a:pt x="24" y="15"/>
                    </a:lnTo>
                    <a:lnTo>
                      <a:pt x="19" y="21"/>
                    </a:lnTo>
                    <a:lnTo>
                      <a:pt x="15" y="29"/>
                    </a:lnTo>
                    <a:lnTo>
                      <a:pt x="13" y="35"/>
                    </a:lnTo>
                    <a:lnTo>
                      <a:pt x="11" y="46"/>
                    </a:lnTo>
                    <a:lnTo>
                      <a:pt x="13" y="56"/>
                    </a:lnTo>
                    <a:lnTo>
                      <a:pt x="15" y="65"/>
                    </a:lnTo>
                    <a:lnTo>
                      <a:pt x="19" y="71"/>
                    </a:lnTo>
                    <a:lnTo>
                      <a:pt x="26" y="77"/>
                    </a:lnTo>
                    <a:lnTo>
                      <a:pt x="32" y="79"/>
                    </a:lnTo>
                    <a:lnTo>
                      <a:pt x="40" y="81"/>
                    </a:lnTo>
                    <a:lnTo>
                      <a:pt x="49" y="79"/>
                    </a:lnTo>
                    <a:lnTo>
                      <a:pt x="57" y="75"/>
                    </a:lnTo>
                    <a:lnTo>
                      <a:pt x="64" y="69"/>
                    </a:lnTo>
                    <a:lnTo>
                      <a:pt x="68" y="5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" name="Freeform 276">
                <a:extLst>
                  <a:ext uri="{FF2B5EF4-FFF2-40B4-BE49-F238E27FC236}">
                    <a16:creationId xmlns:a16="http://schemas.microsoft.com/office/drawing/2014/main" id="{84242EFD-857A-45B9-8755-AE8F6E7B47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5149" y="4253111"/>
                <a:ext cx="93663" cy="103188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7" y="65"/>
                  </a:cxn>
                  <a:cxn ang="0">
                    <a:pos x="12" y="65"/>
                  </a:cxn>
                  <a:cxn ang="0">
                    <a:pos x="0" y="54"/>
                  </a:cxn>
                  <a:cxn ang="0">
                    <a:pos x="0" y="44"/>
                  </a:cxn>
                  <a:cxn ang="0">
                    <a:pos x="4" y="36"/>
                  </a:cxn>
                  <a:cxn ang="0">
                    <a:pos x="10" y="31"/>
                  </a:cxn>
                  <a:cxn ang="0">
                    <a:pos x="19" y="29"/>
                  </a:cxn>
                  <a:cxn ang="0">
                    <a:pos x="35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5" y="10"/>
                  </a:cxn>
                  <a:cxn ang="0">
                    <a:pos x="21" y="8"/>
                  </a:cxn>
                  <a:cxn ang="0">
                    <a:pos x="14" y="15"/>
                  </a:cxn>
                  <a:cxn ang="0">
                    <a:pos x="2" y="19"/>
                  </a:cxn>
                  <a:cxn ang="0">
                    <a:pos x="6" y="8"/>
                  </a:cxn>
                  <a:cxn ang="0">
                    <a:pos x="14" y="2"/>
                  </a:cxn>
                  <a:cxn ang="0">
                    <a:pos x="29" y="0"/>
                  </a:cxn>
                  <a:cxn ang="0">
                    <a:pos x="44" y="2"/>
                  </a:cxn>
                  <a:cxn ang="0">
                    <a:pos x="50" y="6"/>
                  </a:cxn>
                  <a:cxn ang="0">
                    <a:pos x="54" y="15"/>
                  </a:cxn>
                  <a:cxn ang="0">
                    <a:pos x="54" y="23"/>
                  </a:cxn>
                  <a:cxn ang="0">
                    <a:pos x="54" y="50"/>
                  </a:cxn>
                  <a:cxn ang="0">
                    <a:pos x="56" y="61"/>
                  </a:cxn>
                  <a:cxn ang="0">
                    <a:pos x="46" y="65"/>
                  </a:cxn>
                  <a:cxn ang="0">
                    <a:pos x="44" y="56"/>
                  </a:cxn>
                  <a:cxn ang="0">
                    <a:pos x="35" y="36"/>
                  </a:cxn>
                  <a:cxn ang="0">
                    <a:pos x="21" y="38"/>
                  </a:cxn>
                  <a:cxn ang="0">
                    <a:pos x="14" y="40"/>
                  </a:cxn>
                  <a:cxn ang="0">
                    <a:pos x="10" y="44"/>
                  </a:cxn>
                  <a:cxn ang="0">
                    <a:pos x="12" y="52"/>
                  </a:cxn>
                  <a:cxn ang="0">
                    <a:pos x="19" y="56"/>
                  </a:cxn>
                  <a:cxn ang="0">
                    <a:pos x="29" y="56"/>
                  </a:cxn>
                  <a:cxn ang="0">
                    <a:pos x="40" y="52"/>
                  </a:cxn>
                  <a:cxn ang="0">
                    <a:pos x="44" y="42"/>
                  </a:cxn>
                  <a:cxn ang="0">
                    <a:pos x="44" y="33"/>
                  </a:cxn>
                </a:cxnLst>
                <a:rect l="0" t="0" r="r" b="b"/>
                <a:pathLst>
                  <a:path w="59" h="65">
                    <a:moveTo>
                      <a:pt x="44" y="56"/>
                    </a:moveTo>
                    <a:lnTo>
                      <a:pt x="40" y="61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2" y="65"/>
                    </a:lnTo>
                    <a:lnTo>
                      <a:pt x="4" y="61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6" y="33"/>
                    </a:lnTo>
                    <a:lnTo>
                      <a:pt x="10" y="31"/>
                    </a:lnTo>
                    <a:lnTo>
                      <a:pt x="14" y="29"/>
                    </a:lnTo>
                    <a:lnTo>
                      <a:pt x="19" y="29"/>
                    </a:lnTo>
                    <a:lnTo>
                      <a:pt x="25" y="27"/>
                    </a:lnTo>
                    <a:lnTo>
                      <a:pt x="35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5" y="10"/>
                    </a:lnTo>
                    <a:lnTo>
                      <a:pt x="29" y="8"/>
                    </a:lnTo>
                    <a:lnTo>
                      <a:pt x="21" y="8"/>
                    </a:lnTo>
                    <a:lnTo>
                      <a:pt x="17" y="10"/>
                    </a:lnTo>
                    <a:lnTo>
                      <a:pt x="14" y="15"/>
                    </a:lnTo>
                    <a:lnTo>
                      <a:pt x="12" y="21"/>
                    </a:lnTo>
                    <a:lnTo>
                      <a:pt x="2" y="19"/>
                    </a:lnTo>
                    <a:lnTo>
                      <a:pt x="2" y="13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4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0" y="6"/>
                    </a:lnTo>
                    <a:lnTo>
                      <a:pt x="52" y="10"/>
                    </a:lnTo>
                    <a:lnTo>
                      <a:pt x="54" y="15"/>
                    </a:lnTo>
                    <a:lnTo>
                      <a:pt x="54" y="17"/>
                    </a:lnTo>
                    <a:lnTo>
                      <a:pt x="54" y="23"/>
                    </a:lnTo>
                    <a:lnTo>
                      <a:pt x="54" y="38"/>
                    </a:lnTo>
                    <a:lnTo>
                      <a:pt x="54" y="50"/>
                    </a:lnTo>
                    <a:lnTo>
                      <a:pt x="56" y="56"/>
                    </a:lnTo>
                    <a:lnTo>
                      <a:pt x="56" y="61"/>
                    </a:lnTo>
                    <a:lnTo>
                      <a:pt x="59" y="65"/>
                    </a:lnTo>
                    <a:lnTo>
                      <a:pt x="46" y="65"/>
                    </a:lnTo>
                    <a:lnTo>
                      <a:pt x="46" y="61"/>
                    </a:lnTo>
                    <a:lnTo>
                      <a:pt x="44" y="56"/>
                    </a:lnTo>
                    <a:close/>
                    <a:moveTo>
                      <a:pt x="44" y="33"/>
                    </a:moveTo>
                    <a:lnTo>
                      <a:pt x="35" y="36"/>
                    </a:lnTo>
                    <a:lnTo>
                      <a:pt x="25" y="38"/>
                    </a:lnTo>
                    <a:lnTo>
                      <a:pt x="21" y="38"/>
                    </a:lnTo>
                    <a:lnTo>
                      <a:pt x="17" y="40"/>
                    </a:lnTo>
                    <a:lnTo>
                      <a:pt x="14" y="40"/>
                    </a:lnTo>
                    <a:lnTo>
                      <a:pt x="12" y="42"/>
                    </a:lnTo>
                    <a:lnTo>
                      <a:pt x="10" y="44"/>
                    </a:lnTo>
                    <a:lnTo>
                      <a:pt x="10" y="48"/>
                    </a:lnTo>
                    <a:lnTo>
                      <a:pt x="12" y="52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3" y="56"/>
                    </a:lnTo>
                    <a:lnTo>
                      <a:pt x="29" y="56"/>
                    </a:lnTo>
                    <a:lnTo>
                      <a:pt x="35" y="54"/>
                    </a:lnTo>
                    <a:lnTo>
                      <a:pt x="40" y="52"/>
                    </a:lnTo>
                    <a:lnTo>
                      <a:pt x="42" y="48"/>
                    </a:lnTo>
                    <a:lnTo>
                      <a:pt x="44" y="42"/>
                    </a:lnTo>
                    <a:lnTo>
                      <a:pt x="44" y="36"/>
                    </a:lnTo>
                    <a:lnTo>
                      <a:pt x="44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" name="Freeform 277">
                <a:extLst>
                  <a:ext uri="{FF2B5EF4-FFF2-40B4-BE49-F238E27FC236}">
                    <a16:creationId xmlns:a16="http://schemas.microsoft.com/office/drawing/2014/main" id="{89A3F925-F3E7-49A5-957B-8AB3846B7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7862" y="4253111"/>
                <a:ext cx="13970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0"/>
                  </a:cxn>
                  <a:cxn ang="0">
                    <a:pos x="15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6" y="6"/>
                  </a:cxn>
                  <a:cxn ang="0">
                    <a:pos x="48" y="10"/>
                  </a:cxn>
                  <a:cxn ang="0">
                    <a:pos x="53" y="6"/>
                  </a:cxn>
                  <a:cxn ang="0">
                    <a:pos x="57" y="2"/>
                  </a:cxn>
                  <a:cxn ang="0">
                    <a:pos x="63" y="0"/>
                  </a:cxn>
                  <a:cxn ang="0">
                    <a:pos x="67" y="0"/>
                  </a:cxn>
                  <a:cxn ang="0">
                    <a:pos x="76" y="0"/>
                  </a:cxn>
                  <a:cxn ang="0">
                    <a:pos x="82" y="4"/>
                  </a:cxn>
                  <a:cxn ang="0">
                    <a:pos x="86" y="13"/>
                  </a:cxn>
                  <a:cxn ang="0">
                    <a:pos x="88" y="21"/>
                  </a:cxn>
                  <a:cxn ang="0">
                    <a:pos x="88" y="65"/>
                  </a:cxn>
                  <a:cxn ang="0">
                    <a:pos x="78" y="65"/>
                  </a:cxn>
                  <a:cxn ang="0">
                    <a:pos x="78" y="25"/>
                  </a:cxn>
                  <a:cxn ang="0">
                    <a:pos x="78" y="19"/>
                  </a:cxn>
                  <a:cxn ang="0">
                    <a:pos x="76" y="15"/>
                  </a:cxn>
                  <a:cxn ang="0">
                    <a:pos x="74" y="13"/>
                  </a:cxn>
                  <a:cxn ang="0">
                    <a:pos x="72" y="10"/>
                  </a:cxn>
                  <a:cxn ang="0">
                    <a:pos x="70" y="10"/>
                  </a:cxn>
                  <a:cxn ang="0">
                    <a:pos x="65" y="8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1" y="19"/>
                  </a:cxn>
                  <a:cxn ang="0">
                    <a:pos x="51" y="27"/>
                  </a:cxn>
                  <a:cxn ang="0">
                    <a:pos x="51" y="65"/>
                  </a:cxn>
                  <a:cxn ang="0">
                    <a:pos x="38" y="65"/>
                  </a:cxn>
                  <a:cxn ang="0">
                    <a:pos x="38" y="23"/>
                  </a:cxn>
                  <a:cxn ang="0">
                    <a:pos x="38" y="17"/>
                  </a:cxn>
                  <a:cxn ang="0">
                    <a:pos x="36" y="13"/>
                  </a:cxn>
                  <a:cxn ang="0">
                    <a:pos x="34" y="10"/>
                  </a:cxn>
                  <a:cxn ang="0">
                    <a:pos x="27" y="8"/>
                  </a:cxn>
                  <a:cxn ang="0">
                    <a:pos x="23" y="10"/>
                  </a:cxn>
                  <a:cxn ang="0">
                    <a:pos x="19" y="10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3" y="23"/>
                  </a:cxn>
                  <a:cxn ang="0">
                    <a:pos x="11" y="31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88" h="65">
                    <a:moveTo>
                      <a:pt x="0" y="65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0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6"/>
                    </a:lnTo>
                    <a:lnTo>
                      <a:pt x="48" y="10"/>
                    </a:lnTo>
                    <a:lnTo>
                      <a:pt x="53" y="6"/>
                    </a:lnTo>
                    <a:lnTo>
                      <a:pt x="57" y="2"/>
                    </a:lnTo>
                    <a:lnTo>
                      <a:pt x="63" y="0"/>
                    </a:lnTo>
                    <a:lnTo>
                      <a:pt x="67" y="0"/>
                    </a:lnTo>
                    <a:lnTo>
                      <a:pt x="76" y="0"/>
                    </a:lnTo>
                    <a:lnTo>
                      <a:pt x="82" y="4"/>
                    </a:lnTo>
                    <a:lnTo>
                      <a:pt x="86" y="13"/>
                    </a:lnTo>
                    <a:lnTo>
                      <a:pt x="88" y="21"/>
                    </a:lnTo>
                    <a:lnTo>
                      <a:pt x="88" y="65"/>
                    </a:lnTo>
                    <a:lnTo>
                      <a:pt x="78" y="65"/>
                    </a:lnTo>
                    <a:lnTo>
                      <a:pt x="78" y="25"/>
                    </a:lnTo>
                    <a:lnTo>
                      <a:pt x="78" y="19"/>
                    </a:lnTo>
                    <a:lnTo>
                      <a:pt x="76" y="15"/>
                    </a:lnTo>
                    <a:lnTo>
                      <a:pt x="74" y="13"/>
                    </a:lnTo>
                    <a:lnTo>
                      <a:pt x="72" y="10"/>
                    </a:lnTo>
                    <a:lnTo>
                      <a:pt x="70" y="10"/>
                    </a:lnTo>
                    <a:lnTo>
                      <a:pt x="65" y="8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1" y="19"/>
                    </a:lnTo>
                    <a:lnTo>
                      <a:pt x="51" y="27"/>
                    </a:lnTo>
                    <a:lnTo>
                      <a:pt x="51" y="65"/>
                    </a:lnTo>
                    <a:lnTo>
                      <a:pt x="38" y="65"/>
                    </a:lnTo>
                    <a:lnTo>
                      <a:pt x="38" y="23"/>
                    </a:lnTo>
                    <a:lnTo>
                      <a:pt x="38" y="17"/>
                    </a:lnTo>
                    <a:lnTo>
                      <a:pt x="36" y="13"/>
                    </a:lnTo>
                    <a:lnTo>
                      <a:pt x="34" y="10"/>
                    </a:lnTo>
                    <a:lnTo>
                      <a:pt x="27" y="8"/>
                    </a:lnTo>
                    <a:lnTo>
                      <a:pt x="23" y="10"/>
                    </a:lnTo>
                    <a:lnTo>
                      <a:pt x="19" y="10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3" y="23"/>
                    </a:lnTo>
                    <a:lnTo>
                      <a:pt x="11" y="31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" name="Freeform 278">
                <a:extLst>
                  <a:ext uri="{FF2B5EF4-FFF2-40B4-BE49-F238E27FC236}">
                    <a16:creationId xmlns:a16="http://schemas.microsoft.com/office/drawing/2014/main" id="{FA94610D-12B7-4C28-9090-4A797598B5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94549" y="4253111"/>
                <a:ext cx="87313" cy="13970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2"/>
                  </a:cxn>
                  <a:cxn ang="0">
                    <a:pos x="9" y="2"/>
                  </a:cxn>
                  <a:cxn ang="0">
                    <a:pos x="9" y="8"/>
                  </a:cxn>
                  <a:cxn ang="0">
                    <a:pos x="13" y="4"/>
                  </a:cxn>
                  <a:cxn ang="0">
                    <a:pos x="17" y="2"/>
                  </a:cxn>
                  <a:cxn ang="0">
                    <a:pos x="21" y="0"/>
                  </a:cxn>
                  <a:cxn ang="0">
                    <a:pos x="28" y="0"/>
                  </a:cxn>
                  <a:cxn ang="0">
                    <a:pos x="36" y="0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53" y="15"/>
                  </a:cxn>
                  <a:cxn ang="0">
                    <a:pos x="55" y="23"/>
                  </a:cxn>
                  <a:cxn ang="0">
                    <a:pos x="55" y="31"/>
                  </a:cxn>
                  <a:cxn ang="0">
                    <a:pos x="55" y="42"/>
                  </a:cxn>
                  <a:cxn ang="0">
                    <a:pos x="51" y="50"/>
                  </a:cxn>
                  <a:cxn ang="0">
                    <a:pos x="46" y="56"/>
                  </a:cxn>
                  <a:cxn ang="0">
                    <a:pos x="42" y="63"/>
                  </a:cxn>
                  <a:cxn ang="0">
                    <a:pos x="34" y="65"/>
                  </a:cxn>
                  <a:cxn ang="0">
                    <a:pos x="28" y="65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1"/>
                  </a:cxn>
                  <a:cxn ang="0">
                    <a:pos x="11" y="59"/>
                  </a:cxn>
                  <a:cxn ang="0">
                    <a:pos x="11" y="88"/>
                  </a:cxn>
                  <a:cxn ang="0">
                    <a:pos x="0" y="88"/>
                  </a:cxn>
                  <a:cxn ang="0">
                    <a:pos x="9" y="33"/>
                  </a:cxn>
                  <a:cxn ang="0">
                    <a:pos x="11" y="44"/>
                  </a:cxn>
                  <a:cxn ang="0">
                    <a:pos x="15" y="50"/>
                  </a:cxn>
                  <a:cxn ang="0">
                    <a:pos x="19" y="56"/>
                  </a:cxn>
                  <a:cxn ang="0">
                    <a:pos x="25" y="56"/>
                  </a:cxn>
                  <a:cxn ang="0">
                    <a:pos x="34" y="56"/>
                  </a:cxn>
                  <a:cxn ang="0">
                    <a:pos x="38" y="50"/>
                  </a:cxn>
                  <a:cxn ang="0">
                    <a:pos x="42" y="44"/>
                  </a:cxn>
                  <a:cxn ang="0">
                    <a:pos x="44" y="31"/>
                  </a:cxn>
                  <a:cxn ang="0">
                    <a:pos x="42" y="21"/>
                  </a:cxn>
                  <a:cxn ang="0">
                    <a:pos x="38" y="15"/>
                  </a:cxn>
                  <a:cxn ang="0">
                    <a:pos x="34" y="10"/>
                  </a:cxn>
                  <a:cxn ang="0">
                    <a:pos x="28" y="8"/>
                  </a:cxn>
                  <a:cxn ang="0">
                    <a:pos x="21" y="10"/>
                  </a:cxn>
                  <a:cxn ang="0">
                    <a:pos x="15" y="15"/>
                  </a:cxn>
                  <a:cxn ang="0">
                    <a:pos x="11" y="23"/>
                  </a:cxn>
                  <a:cxn ang="0">
                    <a:pos x="9" y="33"/>
                  </a:cxn>
                </a:cxnLst>
                <a:rect l="0" t="0" r="r" b="b"/>
                <a:pathLst>
                  <a:path w="55" h="88">
                    <a:moveTo>
                      <a:pt x="0" y="88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8"/>
                    </a:lnTo>
                    <a:lnTo>
                      <a:pt x="13" y="4"/>
                    </a:lnTo>
                    <a:lnTo>
                      <a:pt x="17" y="2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53" y="15"/>
                    </a:lnTo>
                    <a:lnTo>
                      <a:pt x="55" y="23"/>
                    </a:lnTo>
                    <a:lnTo>
                      <a:pt x="55" y="31"/>
                    </a:lnTo>
                    <a:lnTo>
                      <a:pt x="55" y="42"/>
                    </a:lnTo>
                    <a:lnTo>
                      <a:pt x="51" y="50"/>
                    </a:lnTo>
                    <a:lnTo>
                      <a:pt x="46" y="56"/>
                    </a:lnTo>
                    <a:lnTo>
                      <a:pt x="42" y="63"/>
                    </a:lnTo>
                    <a:lnTo>
                      <a:pt x="34" y="65"/>
                    </a:lnTo>
                    <a:lnTo>
                      <a:pt x="28" y="65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1"/>
                    </a:lnTo>
                    <a:lnTo>
                      <a:pt x="11" y="59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  <a:moveTo>
                      <a:pt x="9" y="33"/>
                    </a:moveTo>
                    <a:lnTo>
                      <a:pt x="11" y="44"/>
                    </a:lnTo>
                    <a:lnTo>
                      <a:pt x="15" y="50"/>
                    </a:lnTo>
                    <a:lnTo>
                      <a:pt x="19" y="56"/>
                    </a:lnTo>
                    <a:lnTo>
                      <a:pt x="25" y="56"/>
                    </a:lnTo>
                    <a:lnTo>
                      <a:pt x="34" y="56"/>
                    </a:lnTo>
                    <a:lnTo>
                      <a:pt x="38" y="50"/>
                    </a:lnTo>
                    <a:lnTo>
                      <a:pt x="42" y="44"/>
                    </a:lnTo>
                    <a:lnTo>
                      <a:pt x="44" y="31"/>
                    </a:lnTo>
                    <a:lnTo>
                      <a:pt x="42" y="21"/>
                    </a:lnTo>
                    <a:lnTo>
                      <a:pt x="38" y="15"/>
                    </a:lnTo>
                    <a:lnTo>
                      <a:pt x="34" y="10"/>
                    </a:lnTo>
                    <a:lnTo>
                      <a:pt x="28" y="8"/>
                    </a:lnTo>
                    <a:lnTo>
                      <a:pt x="21" y="10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" name="Freeform 279">
                <a:extLst>
                  <a:ext uri="{FF2B5EF4-FFF2-40B4-BE49-F238E27FC236}">
                    <a16:creationId xmlns:a16="http://schemas.microsoft.com/office/drawing/2014/main" id="{F37F6F46-5FEF-40F6-8060-5163588006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00912" y="4216599"/>
                <a:ext cx="20638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3" y="25"/>
                  </a:cxn>
                  <a:cxn ang="0">
                    <a:pos x="13" y="88"/>
                  </a:cxn>
                  <a:cxn ang="0">
                    <a:pos x="0" y="88"/>
                  </a:cxn>
                </a:cxnLst>
                <a:rect l="0" t="0" r="r" b="b"/>
                <a:pathLst>
                  <a:path w="13" h="88">
                    <a:moveTo>
                      <a:pt x="0" y="13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3" y="25"/>
                    </a:lnTo>
                    <a:lnTo>
                      <a:pt x="13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" name="Freeform 280">
                <a:extLst>
                  <a:ext uri="{FF2B5EF4-FFF2-40B4-BE49-F238E27FC236}">
                    <a16:creationId xmlns:a16="http://schemas.microsoft.com/office/drawing/2014/main" id="{2E259A20-21DB-46CC-B2A3-05E494CBBD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2187" y="4253111"/>
                <a:ext cx="93663" cy="1031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4" y="13"/>
                  </a:cxn>
                  <a:cxn ang="0">
                    <a:pos x="8" y="6"/>
                  </a:cxn>
                  <a:cxn ang="0">
                    <a:pos x="19" y="2"/>
                  </a:cxn>
                  <a:cxn ang="0">
                    <a:pos x="29" y="0"/>
                  </a:cxn>
                  <a:cxn ang="0">
                    <a:pos x="35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50" y="8"/>
                  </a:cxn>
                  <a:cxn ang="0">
                    <a:pos x="54" y="13"/>
                  </a:cxn>
                  <a:cxn ang="0">
                    <a:pos x="56" y="19"/>
                  </a:cxn>
                  <a:cxn ang="0">
                    <a:pos x="59" y="25"/>
                  </a:cxn>
                  <a:cxn ang="0">
                    <a:pos x="59" y="31"/>
                  </a:cxn>
                  <a:cxn ang="0">
                    <a:pos x="59" y="42"/>
                  </a:cxn>
                  <a:cxn ang="0">
                    <a:pos x="56" y="50"/>
                  </a:cxn>
                  <a:cxn ang="0">
                    <a:pos x="50" y="56"/>
                  </a:cxn>
                  <a:cxn ang="0">
                    <a:pos x="44" y="63"/>
                  </a:cxn>
                  <a:cxn ang="0">
                    <a:pos x="37" y="65"/>
                  </a:cxn>
                  <a:cxn ang="0">
                    <a:pos x="29" y="65"/>
                  </a:cxn>
                  <a:cxn ang="0">
                    <a:pos x="23" y="65"/>
                  </a:cxn>
                  <a:cxn ang="0">
                    <a:pos x="16" y="63"/>
                  </a:cxn>
                  <a:cxn ang="0">
                    <a:pos x="12" y="61"/>
                  </a:cxn>
                  <a:cxn ang="0">
                    <a:pos x="8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10" y="33"/>
                  </a:cxn>
                  <a:cxn ang="0">
                    <a:pos x="12" y="44"/>
                  </a:cxn>
                  <a:cxn ang="0">
                    <a:pos x="16" y="50"/>
                  </a:cxn>
                  <a:cxn ang="0">
                    <a:pos x="21" y="56"/>
                  </a:cxn>
                  <a:cxn ang="0">
                    <a:pos x="29" y="56"/>
                  </a:cxn>
                  <a:cxn ang="0">
                    <a:pos x="37" y="56"/>
                  </a:cxn>
                  <a:cxn ang="0">
                    <a:pos x="42" y="50"/>
                  </a:cxn>
                  <a:cxn ang="0">
                    <a:pos x="46" y="44"/>
                  </a:cxn>
                  <a:cxn ang="0">
                    <a:pos x="48" y="31"/>
                  </a:cxn>
                  <a:cxn ang="0">
                    <a:pos x="46" y="23"/>
                  </a:cxn>
                  <a:cxn ang="0">
                    <a:pos x="42" y="15"/>
                  </a:cxn>
                  <a:cxn ang="0">
                    <a:pos x="37" y="10"/>
                  </a:cxn>
                  <a:cxn ang="0">
                    <a:pos x="29" y="8"/>
                  </a:cxn>
                  <a:cxn ang="0">
                    <a:pos x="21" y="10"/>
                  </a:cxn>
                  <a:cxn ang="0">
                    <a:pos x="16" y="15"/>
                  </a:cxn>
                  <a:cxn ang="0">
                    <a:pos x="12" y="23"/>
                  </a:cxn>
                  <a:cxn ang="0">
                    <a:pos x="10" y="33"/>
                  </a:cxn>
                </a:cxnLst>
                <a:rect l="0" t="0" r="r" b="b"/>
                <a:pathLst>
                  <a:path w="59" h="65">
                    <a:moveTo>
                      <a:pt x="0" y="33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4" y="13"/>
                    </a:lnTo>
                    <a:lnTo>
                      <a:pt x="8" y="6"/>
                    </a:lnTo>
                    <a:lnTo>
                      <a:pt x="19" y="2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50" y="8"/>
                    </a:lnTo>
                    <a:lnTo>
                      <a:pt x="54" y="13"/>
                    </a:lnTo>
                    <a:lnTo>
                      <a:pt x="56" y="19"/>
                    </a:lnTo>
                    <a:lnTo>
                      <a:pt x="59" y="25"/>
                    </a:lnTo>
                    <a:lnTo>
                      <a:pt x="59" y="31"/>
                    </a:lnTo>
                    <a:lnTo>
                      <a:pt x="59" y="42"/>
                    </a:lnTo>
                    <a:lnTo>
                      <a:pt x="56" y="50"/>
                    </a:lnTo>
                    <a:lnTo>
                      <a:pt x="50" y="56"/>
                    </a:lnTo>
                    <a:lnTo>
                      <a:pt x="44" y="63"/>
                    </a:lnTo>
                    <a:lnTo>
                      <a:pt x="37" y="65"/>
                    </a:lnTo>
                    <a:lnTo>
                      <a:pt x="29" y="65"/>
                    </a:lnTo>
                    <a:lnTo>
                      <a:pt x="23" y="65"/>
                    </a:lnTo>
                    <a:lnTo>
                      <a:pt x="16" y="63"/>
                    </a:lnTo>
                    <a:lnTo>
                      <a:pt x="12" y="61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close/>
                    <a:moveTo>
                      <a:pt x="10" y="33"/>
                    </a:moveTo>
                    <a:lnTo>
                      <a:pt x="12" y="44"/>
                    </a:lnTo>
                    <a:lnTo>
                      <a:pt x="16" y="50"/>
                    </a:lnTo>
                    <a:lnTo>
                      <a:pt x="21" y="56"/>
                    </a:lnTo>
                    <a:lnTo>
                      <a:pt x="29" y="56"/>
                    </a:lnTo>
                    <a:lnTo>
                      <a:pt x="37" y="56"/>
                    </a:lnTo>
                    <a:lnTo>
                      <a:pt x="42" y="50"/>
                    </a:lnTo>
                    <a:lnTo>
                      <a:pt x="46" y="44"/>
                    </a:lnTo>
                    <a:lnTo>
                      <a:pt x="48" y="31"/>
                    </a:lnTo>
                    <a:lnTo>
                      <a:pt x="46" y="23"/>
                    </a:lnTo>
                    <a:lnTo>
                      <a:pt x="42" y="15"/>
                    </a:lnTo>
                    <a:lnTo>
                      <a:pt x="37" y="10"/>
                    </a:lnTo>
                    <a:lnTo>
                      <a:pt x="29" y="8"/>
                    </a:lnTo>
                    <a:lnTo>
                      <a:pt x="21" y="10"/>
                    </a:lnTo>
                    <a:lnTo>
                      <a:pt x="16" y="15"/>
                    </a:lnTo>
                    <a:lnTo>
                      <a:pt x="12" y="23"/>
                    </a:lnTo>
                    <a:lnTo>
                      <a:pt x="10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" name="Freeform 281">
                <a:extLst>
                  <a:ext uri="{FF2B5EF4-FFF2-40B4-BE49-F238E27FC236}">
                    <a16:creationId xmlns:a16="http://schemas.microsoft.com/office/drawing/2014/main" id="{67441B75-102B-4EB7-96C3-B5A6FD509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4899" y="4253111"/>
                <a:ext cx="84138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0"/>
                  </a:cxn>
                  <a:cxn ang="0">
                    <a:pos x="15" y="6"/>
                  </a:cxn>
                  <a:cxn ang="0">
                    <a:pos x="19" y="2"/>
                  </a:cxn>
                  <a:cxn ang="0">
                    <a:pos x="25" y="0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6"/>
                  </a:cxn>
                  <a:cxn ang="0">
                    <a:pos x="51" y="10"/>
                  </a:cxn>
                  <a:cxn ang="0">
                    <a:pos x="53" y="15"/>
                  </a:cxn>
                  <a:cxn ang="0">
                    <a:pos x="53" y="19"/>
                  </a:cxn>
                  <a:cxn ang="0">
                    <a:pos x="53" y="25"/>
                  </a:cxn>
                  <a:cxn ang="0">
                    <a:pos x="53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2" y="21"/>
                  </a:cxn>
                  <a:cxn ang="0">
                    <a:pos x="42" y="17"/>
                  </a:cxn>
                  <a:cxn ang="0">
                    <a:pos x="40" y="13"/>
                  </a:cxn>
                  <a:cxn ang="0">
                    <a:pos x="36" y="10"/>
                  </a:cxn>
                  <a:cxn ang="0">
                    <a:pos x="34" y="10"/>
                  </a:cxn>
                  <a:cxn ang="0">
                    <a:pos x="30" y="8"/>
                  </a:cxn>
                  <a:cxn ang="0">
                    <a:pos x="23" y="10"/>
                  </a:cxn>
                  <a:cxn ang="0">
                    <a:pos x="17" y="13"/>
                  </a:cxn>
                  <a:cxn ang="0">
                    <a:pos x="13" y="19"/>
                  </a:cxn>
                  <a:cxn ang="0">
                    <a:pos x="13" y="29"/>
                  </a:cxn>
                  <a:cxn ang="0">
                    <a:pos x="13" y="65"/>
                  </a:cxn>
                  <a:cxn ang="0">
                    <a:pos x="0" y="65"/>
                  </a:cxn>
                </a:cxnLst>
                <a:rect l="0" t="0" r="r" b="b"/>
                <a:pathLst>
                  <a:path w="53" h="65">
                    <a:moveTo>
                      <a:pt x="0" y="65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0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6"/>
                    </a:lnTo>
                    <a:lnTo>
                      <a:pt x="51" y="10"/>
                    </a:lnTo>
                    <a:lnTo>
                      <a:pt x="53" y="15"/>
                    </a:lnTo>
                    <a:lnTo>
                      <a:pt x="53" y="19"/>
                    </a:lnTo>
                    <a:lnTo>
                      <a:pt x="53" y="25"/>
                    </a:lnTo>
                    <a:lnTo>
                      <a:pt x="53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2" y="21"/>
                    </a:lnTo>
                    <a:lnTo>
                      <a:pt x="42" y="17"/>
                    </a:lnTo>
                    <a:lnTo>
                      <a:pt x="40" y="13"/>
                    </a:lnTo>
                    <a:lnTo>
                      <a:pt x="36" y="10"/>
                    </a:lnTo>
                    <a:lnTo>
                      <a:pt x="34" y="10"/>
                    </a:lnTo>
                    <a:lnTo>
                      <a:pt x="30" y="8"/>
                    </a:lnTo>
                    <a:lnTo>
                      <a:pt x="23" y="10"/>
                    </a:lnTo>
                    <a:lnTo>
                      <a:pt x="17" y="13"/>
                    </a:lnTo>
                    <a:lnTo>
                      <a:pt x="13" y="19"/>
                    </a:lnTo>
                    <a:lnTo>
                      <a:pt x="13" y="29"/>
                    </a:lnTo>
                    <a:lnTo>
                      <a:pt x="13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" name="Freeform 282">
                <a:extLst>
                  <a:ext uri="{FF2B5EF4-FFF2-40B4-BE49-F238E27FC236}">
                    <a16:creationId xmlns:a16="http://schemas.microsoft.com/office/drawing/2014/main" id="{E1E44537-FAA8-4DCE-AA1E-01476E4E78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1262" y="4253111"/>
                <a:ext cx="93663" cy="103188"/>
              </a:xfrm>
              <a:custGeom>
                <a:avLst/>
                <a:gdLst/>
                <a:ahLst/>
                <a:cxnLst>
                  <a:cxn ang="0">
                    <a:pos x="47" y="44"/>
                  </a:cxn>
                  <a:cxn ang="0">
                    <a:pos x="59" y="46"/>
                  </a:cxn>
                  <a:cxn ang="0">
                    <a:pos x="55" y="54"/>
                  </a:cxn>
                  <a:cxn ang="0">
                    <a:pos x="49" y="61"/>
                  </a:cxn>
                  <a:cxn ang="0">
                    <a:pos x="40" y="65"/>
                  </a:cxn>
                  <a:cxn ang="0">
                    <a:pos x="30" y="65"/>
                  </a:cxn>
                  <a:cxn ang="0">
                    <a:pos x="23" y="65"/>
                  </a:cxn>
                  <a:cxn ang="0">
                    <a:pos x="17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5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0" y="25"/>
                  </a:cxn>
                  <a:cxn ang="0">
                    <a:pos x="2" y="19"/>
                  </a:cxn>
                  <a:cxn ang="0">
                    <a:pos x="5" y="13"/>
                  </a:cxn>
                  <a:cxn ang="0">
                    <a:pos x="9" y="8"/>
                  </a:cxn>
                  <a:cxn ang="0">
                    <a:pos x="13" y="4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1" y="8"/>
                  </a:cxn>
                  <a:cxn ang="0">
                    <a:pos x="55" y="13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3"/>
                  </a:cxn>
                  <a:cxn ang="0">
                    <a:pos x="59" y="33"/>
                  </a:cxn>
                  <a:cxn ang="0">
                    <a:pos x="59" y="36"/>
                  </a:cxn>
                  <a:cxn ang="0">
                    <a:pos x="11" y="36"/>
                  </a:cxn>
                  <a:cxn ang="0">
                    <a:pos x="13" y="44"/>
                  </a:cxn>
                  <a:cxn ang="0">
                    <a:pos x="17" y="52"/>
                  </a:cxn>
                  <a:cxn ang="0">
                    <a:pos x="23" y="56"/>
                  </a:cxn>
                  <a:cxn ang="0">
                    <a:pos x="30" y="56"/>
                  </a:cxn>
                  <a:cxn ang="0">
                    <a:pos x="36" y="56"/>
                  </a:cxn>
                  <a:cxn ang="0">
                    <a:pos x="40" y="54"/>
                  </a:cxn>
                  <a:cxn ang="0">
                    <a:pos x="44" y="50"/>
                  </a:cxn>
                  <a:cxn ang="0">
                    <a:pos x="47" y="44"/>
                  </a:cxn>
                  <a:cxn ang="0">
                    <a:pos x="11" y="27"/>
                  </a:cxn>
                  <a:cxn ang="0">
                    <a:pos x="47" y="27"/>
                  </a:cxn>
                  <a:cxn ang="0">
                    <a:pos x="47" y="19"/>
                  </a:cxn>
                  <a:cxn ang="0">
                    <a:pos x="42" y="15"/>
                  </a:cxn>
                  <a:cxn ang="0">
                    <a:pos x="38" y="10"/>
                  </a:cxn>
                  <a:cxn ang="0">
                    <a:pos x="30" y="8"/>
                  </a:cxn>
                  <a:cxn ang="0">
                    <a:pos x="23" y="10"/>
                  </a:cxn>
                  <a:cxn ang="0">
                    <a:pos x="17" y="13"/>
                  </a:cxn>
                  <a:cxn ang="0">
                    <a:pos x="13" y="19"/>
                  </a:cxn>
                  <a:cxn ang="0">
                    <a:pos x="11" y="27"/>
                  </a:cxn>
                </a:cxnLst>
                <a:rect l="0" t="0" r="r" b="b"/>
                <a:pathLst>
                  <a:path w="59" h="65">
                    <a:moveTo>
                      <a:pt x="47" y="44"/>
                    </a:moveTo>
                    <a:lnTo>
                      <a:pt x="59" y="46"/>
                    </a:lnTo>
                    <a:lnTo>
                      <a:pt x="55" y="54"/>
                    </a:lnTo>
                    <a:lnTo>
                      <a:pt x="49" y="61"/>
                    </a:lnTo>
                    <a:lnTo>
                      <a:pt x="40" y="65"/>
                    </a:lnTo>
                    <a:lnTo>
                      <a:pt x="30" y="65"/>
                    </a:lnTo>
                    <a:lnTo>
                      <a:pt x="23" y="65"/>
                    </a:lnTo>
                    <a:lnTo>
                      <a:pt x="17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5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9" y="8"/>
                    </a:lnTo>
                    <a:lnTo>
                      <a:pt x="13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1" y="8"/>
                    </a:lnTo>
                    <a:lnTo>
                      <a:pt x="55" y="13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3"/>
                    </a:lnTo>
                    <a:lnTo>
                      <a:pt x="59" y="33"/>
                    </a:lnTo>
                    <a:lnTo>
                      <a:pt x="59" y="36"/>
                    </a:lnTo>
                    <a:lnTo>
                      <a:pt x="11" y="36"/>
                    </a:lnTo>
                    <a:lnTo>
                      <a:pt x="13" y="44"/>
                    </a:lnTo>
                    <a:lnTo>
                      <a:pt x="17" y="52"/>
                    </a:lnTo>
                    <a:lnTo>
                      <a:pt x="23" y="56"/>
                    </a:lnTo>
                    <a:lnTo>
                      <a:pt x="30" y="56"/>
                    </a:lnTo>
                    <a:lnTo>
                      <a:pt x="36" y="56"/>
                    </a:lnTo>
                    <a:lnTo>
                      <a:pt x="40" y="54"/>
                    </a:lnTo>
                    <a:lnTo>
                      <a:pt x="44" y="50"/>
                    </a:lnTo>
                    <a:lnTo>
                      <a:pt x="47" y="44"/>
                    </a:lnTo>
                    <a:close/>
                    <a:moveTo>
                      <a:pt x="11" y="27"/>
                    </a:moveTo>
                    <a:lnTo>
                      <a:pt x="47" y="27"/>
                    </a:lnTo>
                    <a:lnTo>
                      <a:pt x="47" y="19"/>
                    </a:lnTo>
                    <a:lnTo>
                      <a:pt x="42" y="15"/>
                    </a:lnTo>
                    <a:lnTo>
                      <a:pt x="38" y="10"/>
                    </a:lnTo>
                    <a:lnTo>
                      <a:pt x="30" y="8"/>
                    </a:lnTo>
                    <a:lnTo>
                      <a:pt x="23" y="10"/>
                    </a:lnTo>
                    <a:lnTo>
                      <a:pt x="17" y="13"/>
                    </a:lnTo>
                    <a:lnTo>
                      <a:pt x="13" y="19"/>
                    </a:ln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" name="Freeform 283">
                <a:extLst>
                  <a:ext uri="{FF2B5EF4-FFF2-40B4-BE49-F238E27FC236}">
                    <a16:creationId xmlns:a16="http://schemas.microsoft.com/office/drawing/2014/main" id="{B3FF96A7-18FA-4845-A820-164DA29BB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1599" y="4256286"/>
                <a:ext cx="90488" cy="10001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0" y="54"/>
                  </a:cxn>
                  <a:cxn ang="0">
                    <a:pos x="40" y="8"/>
                  </a:cxn>
                  <a:cxn ang="0">
                    <a:pos x="34" y="8"/>
                  </a:cxn>
                  <a:cxn ang="0">
                    <a:pos x="30" y="8"/>
                  </a:cxn>
                  <a:cxn ang="0">
                    <a:pos x="2" y="8"/>
                  </a:cxn>
                  <a:cxn ang="0">
                    <a:pos x="2" y="0"/>
                  </a:cxn>
                  <a:cxn ang="0">
                    <a:pos x="55" y="0"/>
                  </a:cxn>
                  <a:cxn ang="0">
                    <a:pos x="55" y="6"/>
                  </a:cxn>
                  <a:cxn ang="0">
                    <a:pos x="21" y="46"/>
                  </a:cxn>
                  <a:cxn ang="0">
                    <a:pos x="13" y="54"/>
                  </a:cxn>
                  <a:cxn ang="0">
                    <a:pos x="21" y="52"/>
                  </a:cxn>
                  <a:cxn ang="0">
                    <a:pos x="28" y="52"/>
                  </a:cxn>
                  <a:cxn ang="0">
                    <a:pos x="57" y="52"/>
                  </a:cxn>
                  <a:cxn ang="0">
                    <a:pos x="57" y="63"/>
                  </a:cxn>
                  <a:cxn ang="0">
                    <a:pos x="0" y="63"/>
                  </a:cxn>
                </a:cxnLst>
                <a:rect l="0" t="0" r="r" b="b"/>
                <a:pathLst>
                  <a:path w="57" h="63">
                    <a:moveTo>
                      <a:pt x="0" y="63"/>
                    </a:moveTo>
                    <a:lnTo>
                      <a:pt x="0" y="54"/>
                    </a:lnTo>
                    <a:lnTo>
                      <a:pt x="40" y="8"/>
                    </a:lnTo>
                    <a:lnTo>
                      <a:pt x="34" y="8"/>
                    </a:lnTo>
                    <a:lnTo>
                      <a:pt x="30" y="8"/>
                    </a:lnTo>
                    <a:lnTo>
                      <a:pt x="2" y="8"/>
                    </a:lnTo>
                    <a:lnTo>
                      <a:pt x="2" y="0"/>
                    </a:lnTo>
                    <a:lnTo>
                      <a:pt x="55" y="0"/>
                    </a:lnTo>
                    <a:lnTo>
                      <a:pt x="55" y="6"/>
                    </a:lnTo>
                    <a:lnTo>
                      <a:pt x="21" y="46"/>
                    </a:lnTo>
                    <a:lnTo>
                      <a:pt x="13" y="54"/>
                    </a:lnTo>
                    <a:lnTo>
                      <a:pt x="21" y="52"/>
                    </a:lnTo>
                    <a:lnTo>
                      <a:pt x="28" y="52"/>
                    </a:lnTo>
                    <a:lnTo>
                      <a:pt x="57" y="52"/>
                    </a:lnTo>
                    <a:lnTo>
                      <a:pt x="57" y="63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" name="Freeform 284">
                <a:extLst>
                  <a:ext uri="{FF2B5EF4-FFF2-40B4-BE49-F238E27FC236}">
                    <a16:creationId xmlns:a16="http://schemas.microsoft.com/office/drawing/2014/main" id="{89EDCD77-A8DC-474E-A1BE-7E71D982E8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21612" y="4253111"/>
                <a:ext cx="96838" cy="1031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" y="25"/>
                  </a:cxn>
                  <a:cxn ang="0">
                    <a:pos x="4" y="17"/>
                  </a:cxn>
                  <a:cxn ang="0">
                    <a:pos x="7" y="13"/>
                  </a:cxn>
                  <a:cxn ang="0">
                    <a:pos x="11" y="6"/>
                  </a:cxn>
                  <a:cxn ang="0">
                    <a:pos x="19" y="2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9" y="4"/>
                  </a:cxn>
                  <a:cxn ang="0">
                    <a:pos x="53" y="8"/>
                  </a:cxn>
                  <a:cxn ang="0">
                    <a:pos x="57" y="13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1"/>
                  </a:cxn>
                  <a:cxn ang="0">
                    <a:pos x="61" y="42"/>
                  </a:cxn>
                  <a:cxn ang="0">
                    <a:pos x="57" y="50"/>
                  </a:cxn>
                  <a:cxn ang="0">
                    <a:pos x="53" y="56"/>
                  </a:cxn>
                  <a:cxn ang="0">
                    <a:pos x="46" y="63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5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7" y="52"/>
                  </a:cxn>
                  <a:cxn ang="0">
                    <a:pos x="2" y="46"/>
                  </a:cxn>
                  <a:cxn ang="0">
                    <a:pos x="2" y="40"/>
                  </a:cxn>
                  <a:cxn ang="0">
                    <a:pos x="0" y="33"/>
                  </a:cxn>
                  <a:cxn ang="0">
                    <a:pos x="13" y="33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3" y="56"/>
                  </a:cxn>
                  <a:cxn ang="0">
                    <a:pos x="32" y="56"/>
                  </a:cxn>
                  <a:cxn ang="0">
                    <a:pos x="38" y="56"/>
                  </a:cxn>
                  <a:cxn ang="0">
                    <a:pos x="44" y="50"/>
                  </a:cxn>
                  <a:cxn ang="0">
                    <a:pos x="49" y="44"/>
                  </a:cxn>
                  <a:cxn ang="0">
                    <a:pos x="51" y="31"/>
                  </a:cxn>
                  <a:cxn ang="0">
                    <a:pos x="49" y="23"/>
                  </a:cxn>
                  <a:cxn ang="0">
                    <a:pos x="44" y="15"/>
                  </a:cxn>
                  <a:cxn ang="0">
                    <a:pos x="38" y="10"/>
                  </a:cxn>
                  <a:cxn ang="0">
                    <a:pos x="32" y="8"/>
                  </a:cxn>
                  <a:cxn ang="0">
                    <a:pos x="23" y="10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3" y="33"/>
                  </a:cxn>
                </a:cxnLst>
                <a:rect l="0" t="0" r="r" b="b"/>
                <a:pathLst>
                  <a:path w="61" h="65">
                    <a:moveTo>
                      <a:pt x="0" y="33"/>
                    </a:moveTo>
                    <a:lnTo>
                      <a:pt x="2" y="25"/>
                    </a:lnTo>
                    <a:lnTo>
                      <a:pt x="4" y="17"/>
                    </a:lnTo>
                    <a:lnTo>
                      <a:pt x="7" y="13"/>
                    </a:lnTo>
                    <a:lnTo>
                      <a:pt x="11" y="6"/>
                    </a:lnTo>
                    <a:lnTo>
                      <a:pt x="19" y="2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9" y="4"/>
                    </a:lnTo>
                    <a:lnTo>
                      <a:pt x="53" y="8"/>
                    </a:lnTo>
                    <a:lnTo>
                      <a:pt x="57" y="13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1"/>
                    </a:lnTo>
                    <a:lnTo>
                      <a:pt x="61" y="42"/>
                    </a:lnTo>
                    <a:lnTo>
                      <a:pt x="57" y="50"/>
                    </a:lnTo>
                    <a:lnTo>
                      <a:pt x="53" y="56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7" y="52"/>
                    </a:lnTo>
                    <a:lnTo>
                      <a:pt x="2" y="46"/>
                    </a:lnTo>
                    <a:lnTo>
                      <a:pt x="2" y="40"/>
                    </a:lnTo>
                    <a:lnTo>
                      <a:pt x="0" y="33"/>
                    </a:lnTo>
                    <a:close/>
                    <a:moveTo>
                      <a:pt x="13" y="33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3" y="56"/>
                    </a:lnTo>
                    <a:lnTo>
                      <a:pt x="32" y="56"/>
                    </a:lnTo>
                    <a:lnTo>
                      <a:pt x="38" y="56"/>
                    </a:lnTo>
                    <a:lnTo>
                      <a:pt x="44" y="50"/>
                    </a:lnTo>
                    <a:lnTo>
                      <a:pt x="49" y="44"/>
                    </a:lnTo>
                    <a:lnTo>
                      <a:pt x="51" y="31"/>
                    </a:lnTo>
                    <a:lnTo>
                      <a:pt x="49" y="23"/>
                    </a:lnTo>
                    <a:lnTo>
                      <a:pt x="44" y="15"/>
                    </a:lnTo>
                    <a:lnTo>
                      <a:pt x="38" y="10"/>
                    </a:lnTo>
                    <a:lnTo>
                      <a:pt x="32" y="8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3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" name="Freeform 285">
                <a:extLst>
                  <a:ext uri="{FF2B5EF4-FFF2-40B4-BE49-F238E27FC236}">
                    <a16:creationId xmlns:a16="http://schemas.microsoft.com/office/drawing/2014/main" id="{462CE139-00FB-48C7-8F41-0318578A9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9087" y="4253111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0"/>
                  </a:cxn>
                  <a:cxn ang="0">
                    <a:pos x="14" y="6"/>
                  </a:cxn>
                  <a:cxn ang="0">
                    <a:pos x="19" y="2"/>
                  </a:cxn>
                  <a:cxn ang="0">
                    <a:pos x="25" y="0"/>
                  </a:cxn>
                  <a:cxn ang="0">
                    <a:pos x="31" y="0"/>
                  </a:cxn>
                  <a:cxn ang="0">
                    <a:pos x="35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6"/>
                  </a:cxn>
                  <a:cxn ang="0">
                    <a:pos x="50" y="10"/>
                  </a:cxn>
                  <a:cxn ang="0">
                    <a:pos x="52" y="15"/>
                  </a:cxn>
                  <a:cxn ang="0">
                    <a:pos x="52" y="19"/>
                  </a:cxn>
                  <a:cxn ang="0">
                    <a:pos x="52" y="25"/>
                  </a:cxn>
                  <a:cxn ang="0">
                    <a:pos x="52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2" y="21"/>
                  </a:cxn>
                  <a:cxn ang="0">
                    <a:pos x="40" y="17"/>
                  </a:cxn>
                  <a:cxn ang="0">
                    <a:pos x="38" y="13"/>
                  </a:cxn>
                  <a:cxn ang="0">
                    <a:pos x="35" y="10"/>
                  </a:cxn>
                  <a:cxn ang="0">
                    <a:pos x="31" y="10"/>
                  </a:cxn>
                  <a:cxn ang="0">
                    <a:pos x="29" y="8"/>
                  </a:cxn>
                  <a:cxn ang="0">
                    <a:pos x="21" y="10"/>
                  </a:cxn>
                  <a:cxn ang="0">
                    <a:pos x="17" y="13"/>
                  </a:cxn>
                  <a:cxn ang="0">
                    <a:pos x="12" y="19"/>
                  </a:cxn>
                  <a:cxn ang="0">
                    <a:pos x="10" y="29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5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6"/>
                    </a:lnTo>
                    <a:lnTo>
                      <a:pt x="50" y="10"/>
                    </a:lnTo>
                    <a:lnTo>
                      <a:pt x="52" y="15"/>
                    </a:lnTo>
                    <a:lnTo>
                      <a:pt x="52" y="19"/>
                    </a:lnTo>
                    <a:lnTo>
                      <a:pt x="52" y="25"/>
                    </a:lnTo>
                    <a:lnTo>
                      <a:pt x="52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2" y="21"/>
                    </a:lnTo>
                    <a:lnTo>
                      <a:pt x="40" y="17"/>
                    </a:lnTo>
                    <a:lnTo>
                      <a:pt x="38" y="13"/>
                    </a:lnTo>
                    <a:lnTo>
                      <a:pt x="35" y="10"/>
                    </a:lnTo>
                    <a:lnTo>
                      <a:pt x="31" y="10"/>
                    </a:lnTo>
                    <a:lnTo>
                      <a:pt x="29" y="8"/>
                    </a:lnTo>
                    <a:lnTo>
                      <a:pt x="21" y="10"/>
                    </a:lnTo>
                    <a:lnTo>
                      <a:pt x="17" y="13"/>
                    </a:lnTo>
                    <a:lnTo>
                      <a:pt x="12" y="19"/>
                    </a:lnTo>
                    <a:lnTo>
                      <a:pt x="10" y="29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" name="Freeform 286">
                <a:extLst>
                  <a:ext uri="{FF2B5EF4-FFF2-40B4-BE49-F238E27FC236}">
                    <a16:creationId xmlns:a16="http://schemas.microsoft.com/office/drawing/2014/main" id="{5722196E-5AC8-4F80-B861-CADABE3D4E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42274" y="4253111"/>
                <a:ext cx="96838" cy="103188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9" y="65"/>
                  </a:cxn>
                  <a:cxn ang="0">
                    <a:pos x="13" y="65"/>
                  </a:cxn>
                  <a:cxn ang="0">
                    <a:pos x="2" y="54"/>
                  </a:cxn>
                  <a:cxn ang="0">
                    <a:pos x="2" y="44"/>
                  </a:cxn>
                  <a:cxn ang="0">
                    <a:pos x="6" y="36"/>
                  </a:cxn>
                  <a:cxn ang="0">
                    <a:pos x="13" y="31"/>
                  </a:cxn>
                  <a:cxn ang="0">
                    <a:pos x="21" y="29"/>
                  </a:cxn>
                  <a:cxn ang="0">
                    <a:pos x="38" y="27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38" y="10"/>
                  </a:cxn>
                  <a:cxn ang="0">
                    <a:pos x="23" y="8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6" y="8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7" y="15"/>
                  </a:cxn>
                  <a:cxn ang="0">
                    <a:pos x="57" y="23"/>
                  </a:cxn>
                  <a:cxn ang="0">
                    <a:pos x="57" y="50"/>
                  </a:cxn>
                  <a:cxn ang="0">
                    <a:pos x="59" y="61"/>
                  </a:cxn>
                  <a:cxn ang="0">
                    <a:pos x="48" y="65"/>
                  </a:cxn>
                  <a:cxn ang="0">
                    <a:pos x="46" y="56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3" y="44"/>
                  </a:cxn>
                  <a:cxn ang="0">
                    <a:pos x="13" y="52"/>
                  </a:cxn>
                  <a:cxn ang="0">
                    <a:pos x="19" y="56"/>
                  </a:cxn>
                  <a:cxn ang="0">
                    <a:pos x="31" y="56"/>
                  </a:cxn>
                  <a:cxn ang="0">
                    <a:pos x="40" y="52"/>
                  </a:cxn>
                  <a:cxn ang="0">
                    <a:pos x="44" y="42"/>
                  </a:cxn>
                  <a:cxn ang="0">
                    <a:pos x="46" y="33"/>
                  </a:cxn>
                </a:cxnLst>
                <a:rect l="0" t="0" r="r" b="b"/>
                <a:pathLst>
                  <a:path w="61" h="65">
                    <a:moveTo>
                      <a:pt x="46" y="56"/>
                    </a:moveTo>
                    <a:lnTo>
                      <a:pt x="40" y="61"/>
                    </a:lnTo>
                    <a:lnTo>
                      <a:pt x="36" y="63"/>
                    </a:lnTo>
                    <a:lnTo>
                      <a:pt x="29" y="65"/>
                    </a:lnTo>
                    <a:lnTo>
                      <a:pt x="23" y="65"/>
                    </a:lnTo>
                    <a:lnTo>
                      <a:pt x="13" y="65"/>
                    </a:lnTo>
                    <a:lnTo>
                      <a:pt x="6" y="61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2" y="44"/>
                    </a:lnTo>
                    <a:lnTo>
                      <a:pt x="2" y="40"/>
                    </a:lnTo>
                    <a:lnTo>
                      <a:pt x="6" y="36"/>
                    </a:lnTo>
                    <a:lnTo>
                      <a:pt x="8" y="33"/>
                    </a:lnTo>
                    <a:lnTo>
                      <a:pt x="13" y="31"/>
                    </a:lnTo>
                    <a:lnTo>
                      <a:pt x="17" y="29"/>
                    </a:lnTo>
                    <a:lnTo>
                      <a:pt x="21" y="29"/>
                    </a:lnTo>
                    <a:lnTo>
                      <a:pt x="25" y="27"/>
                    </a:lnTo>
                    <a:lnTo>
                      <a:pt x="38" y="27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6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8" y="10"/>
                    </a:lnTo>
                    <a:lnTo>
                      <a:pt x="29" y="8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5"/>
                    </a:lnTo>
                    <a:lnTo>
                      <a:pt x="13" y="21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55" y="10"/>
                    </a:lnTo>
                    <a:lnTo>
                      <a:pt x="57" y="15"/>
                    </a:lnTo>
                    <a:lnTo>
                      <a:pt x="57" y="17"/>
                    </a:lnTo>
                    <a:lnTo>
                      <a:pt x="57" y="23"/>
                    </a:lnTo>
                    <a:lnTo>
                      <a:pt x="57" y="38"/>
                    </a:lnTo>
                    <a:lnTo>
                      <a:pt x="57" y="50"/>
                    </a:lnTo>
                    <a:lnTo>
                      <a:pt x="57" y="56"/>
                    </a:lnTo>
                    <a:lnTo>
                      <a:pt x="59" y="61"/>
                    </a:lnTo>
                    <a:lnTo>
                      <a:pt x="61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6"/>
                    </a:lnTo>
                    <a:close/>
                    <a:moveTo>
                      <a:pt x="46" y="33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9" y="40"/>
                    </a:lnTo>
                    <a:lnTo>
                      <a:pt x="15" y="40"/>
                    </a:lnTo>
                    <a:lnTo>
                      <a:pt x="15" y="42"/>
                    </a:lnTo>
                    <a:lnTo>
                      <a:pt x="13" y="44"/>
                    </a:lnTo>
                    <a:lnTo>
                      <a:pt x="13" y="48"/>
                    </a:lnTo>
                    <a:lnTo>
                      <a:pt x="13" y="52"/>
                    </a:lnTo>
                    <a:lnTo>
                      <a:pt x="15" y="54"/>
                    </a:lnTo>
                    <a:lnTo>
                      <a:pt x="19" y="56"/>
                    </a:lnTo>
                    <a:lnTo>
                      <a:pt x="25" y="56"/>
                    </a:lnTo>
                    <a:lnTo>
                      <a:pt x="31" y="56"/>
                    </a:lnTo>
                    <a:lnTo>
                      <a:pt x="36" y="54"/>
                    </a:lnTo>
                    <a:lnTo>
                      <a:pt x="40" y="52"/>
                    </a:lnTo>
                    <a:lnTo>
                      <a:pt x="44" y="48"/>
                    </a:lnTo>
                    <a:lnTo>
                      <a:pt x="44" y="42"/>
                    </a:lnTo>
                    <a:lnTo>
                      <a:pt x="46" y="36"/>
                    </a:lnTo>
                    <a:lnTo>
                      <a:pt x="46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" name="Rectangle 287">
                <a:extLst>
                  <a:ext uri="{FF2B5EF4-FFF2-40B4-BE49-F238E27FC236}">
                    <a16:creationId xmlns:a16="http://schemas.microsoft.com/office/drawing/2014/main" id="{EE05B64F-1D73-486F-9FF6-41C5A5E13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2137" y="4216599"/>
                <a:ext cx="17463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" name="Freeform 288">
                <a:extLst>
                  <a:ext uri="{FF2B5EF4-FFF2-40B4-BE49-F238E27FC236}">
                    <a16:creationId xmlns:a16="http://schemas.microsoft.com/office/drawing/2014/main" id="{30F2424D-E69C-4A5B-B5A1-B461B3E8F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58174" y="4216599"/>
                <a:ext cx="17463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1" y="25"/>
                  </a:cxn>
                  <a:cxn ang="0">
                    <a:pos x="11" y="88"/>
                  </a:cxn>
                  <a:cxn ang="0">
                    <a:pos x="0" y="88"/>
                  </a:cxn>
                </a:cxnLst>
                <a:rect l="0" t="0" r="r" b="b"/>
                <a:pathLst>
                  <a:path w="11" h="88">
                    <a:moveTo>
                      <a:pt x="0" y="13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1" y="25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" name="Freeform 289">
                <a:extLst>
                  <a:ext uri="{FF2B5EF4-FFF2-40B4-BE49-F238E27FC236}">
                    <a16:creationId xmlns:a16="http://schemas.microsoft.com/office/drawing/2014/main" id="{A1069684-B4E0-4B21-A0B4-6173B790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1512" y="4219774"/>
                <a:ext cx="50800" cy="136525"/>
              </a:xfrm>
              <a:custGeom>
                <a:avLst/>
                <a:gdLst/>
                <a:ahLst/>
                <a:cxnLst>
                  <a:cxn ang="0">
                    <a:pos x="30" y="75"/>
                  </a:cxn>
                  <a:cxn ang="0">
                    <a:pos x="32" y="86"/>
                  </a:cxn>
                  <a:cxn ang="0">
                    <a:pos x="28" y="86"/>
                  </a:cxn>
                  <a:cxn ang="0">
                    <a:pos x="24" y="86"/>
                  </a:cxn>
                  <a:cxn ang="0">
                    <a:pos x="17" y="86"/>
                  </a:cxn>
                  <a:cxn ang="0">
                    <a:pos x="13" y="84"/>
                  </a:cxn>
                  <a:cxn ang="0">
                    <a:pos x="11" y="82"/>
                  </a:cxn>
                  <a:cxn ang="0">
                    <a:pos x="9" y="80"/>
                  </a:cxn>
                  <a:cxn ang="0">
                    <a:pos x="9" y="75"/>
                  </a:cxn>
                  <a:cxn ang="0">
                    <a:pos x="9" y="67"/>
                  </a:cxn>
                  <a:cxn ang="0">
                    <a:pos x="9" y="31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9" y="23"/>
                  </a:cxn>
                  <a:cxn ang="0">
                    <a:pos x="9" y="6"/>
                  </a:cxn>
                  <a:cxn ang="0">
                    <a:pos x="19" y="0"/>
                  </a:cxn>
                  <a:cxn ang="0">
                    <a:pos x="19" y="23"/>
                  </a:cxn>
                  <a:cxn ang="0">
                    <a:pos x="30" y="23"/>
                  </a:cxn>
                  <a:cxn ang="0">
                    <a:pos x="30" y="31"/>
                  </a:cxn>
                  <a:cxn ang="0">
                    <a:pos x="19" y="31"/>
                  </a:cxn>
                  <a:cxn ang="0">
                    <a:pos x="19" y="67"/>
                  </a:cxn>
                  <a:cxn ang="0">
                    <a:pos x="19" y="71"/>
                  </a:cxn>
                  <a:cxn ang="0">
                    <a:pos x="19" y="73"/>
                  </a:cxn>
                  <a:cxn ang="0">
                    <a:pos x="19" y="75"/>
                  </a:cxn>
                  <a:cxn ang="0">
                    <a:pos x="21" y="75"/>
                  </a:cxn>
                  <a:cxn ang="0">
                    <a:pos x="24" y="75"/>
                  </a:cxn>
                  <a:cxn ang="0">
                    <a:pos x="26" y="75"/>
                  </a:cxn>
                  <a:cxn ang="0">
                    <a:pos x="28" y="75"/>
                  </a:cxn>
                  <a:cxn ang="0">
                    <a:pos x="30" y="75"/>
                  </a:cxn>
                </a:cxnLst>
                <a:rect l="0" t="0" r="r" b="b"/>
                <a:pathLst>
                  <a:path w="32" h="86">
                    <a:moveTo>
                      <a:pt x="30" y="75"/>
                    </a:moveTo>
                    <a:lnTo>
                      <a:pt x="32" y="86"/>
                    </a:lnTo>
                    <a:lnTo>
                      <a:pt x="28" y="86"/>
                    </a:lnTo>
                    <a:lnTo>
                      <a:pt x="24" y="86"/>
                    </a:lnTo>
                    <a:lnTo>
                      <a:pt x="17" y="86"/>
                    </a:lnTo>
                    <a:lnTo>
                      <a:pt x="13" y="84"/>
                    </a:lnTo>
                    <a:lnTo>
                      <a:pt x="11" y="82"/>
                    </a:lnTo>
                    <a:lnTo>
                      <a:pt x="9" y="80"/>
                    </a:lnTo>
                    <a:lnTo>
                      <a:pt x="9" y="75"/>
                    </a:lnTo>
                    <a:lnTo>
                      <a:pt x="9" y="67"/>
                    </a:lnTo>
                    <a:lnTo>
                      <a:pt x="9" y="31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9" y="23"/>
                    </a:lnTo>
                    <a:lnTo>
                      <a:pt x="9" y="6"/>
                    </a:lnTo>
                    <a:lnTo>
                      <a:pt x="19" y="0"/>
                    </a:lnTo>
                    <a:lnTo>
                      <a:pt x="19" y="23"/>
                    </a:lnTo>
                    <a:lnTo>
                      <a:pt x="30" y="23"/>
                    </a:lnTo>
                    <a:lnTo>
                      <a:pt x="30" y="31"/>
                    </a:lnTo>
                    <a:lnTo>
                      <a:pt x="19" y="31"/>
                    </a:lnTo>
                    <a:lnTo>
                      <a:pt x="19" y="67"/>
                    </a:lnTo>
                    <a:lnTo>
                      <a:pt x="19" y="71"/>
                    </a:lnTo>
                    <a:lnTo>
                      <a:pt x="19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4" y="75"/>
                    </a:lnTo>
                    <a:lnTo>
                      <a:pt x="26" y="75"/>
                    </a:lnTo>
                    <a:lnTo>
                      <a:pt x="28" y="75"/>
                    </a:lnTo>
                    <a:lnTo>
                      <a:pt x="30" y="7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" name="Freeform 290">
                <a:extLst>
                  <a:ext uri="{FF2B5EF4-FFF2-40B4-BE49-F238E27FC236}">
                    <a16:creationId xmlns:a16="http://schemas.microsoft.com/office/drawing/2014/main" id="{1E1F3834-4AB4-48AF-A4CA-3CAECDCAFF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48662" y="4253111"/>
                <a:ext cx="96838" cy="1031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6" y="13"/>
                  </a:cxn>
                  <a:cxn ang="0">
                    <a:pos x="11" y="6"/>
                  </a:cxn>
                  <a:cxn ang="0">
                    <a:pos x="19" y="2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9" y="4"/>
                  </a:cxn>
                  <a:cxn ang="0">
                    <a:pos x="53" y="8"/>
                  </a:cxn>
                  <a:cxn ang="0">
                    <a:pos x="57" y="13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1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3" y="56"/>
                  </a:cxn>
                  <a:cxn ang="0">
                    <a:pos x="46" y="63"/>
                  </a:cxn>
                  <a:cxn ang="0">
                    <a:pos x="38" y="65"/>
                  </a:cxn>
                  <a:cxn ang="0">
                    <a:pos x="32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13" y="33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3" y="56"/>
                  </a:cxn>
                  <a:cxn ang="0">
                    <a:pos x="32" y="56"/>
                  </a:cxn>
                  <a:cxn ang="0">
                    <a:pos x="38" y="56"/>
                  </a:cxn>
                  <a:cxn ang="0">
                    <a:pos x="44" y="50"/>
                  </a:cxn>
                  <a:cxn ang="0">
                    <a:pos x="49" y="44"/>
                  </a:cxn>
                  <a:cxn ang="0">
                    <a:pos x="51" y="31"/>
                  </a:cxn>
                  <a:cxn ang="0">
                    <a:pos x="49" y="23"/>
                  </a:cxn>
                  <a:cxn ang="0">
                    <a:pos x="44" y="15"/>
                  </a:cxn>
                  <a:cxn ang="0">
                    <a:pos x="38" y="10"/>
                  </a:cxn>
                  <a:cxn ang="0">
                    <a:pos x="32" y="8"/>
                  </a:cxn>
                  <a:cxn ang="0">
                    <a:pos x="23" y="10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3" y="33"/>
                  </a:cxn>
                </a:cxnLst>
                <a:rect l="0" t="0" r="r" b="b"/>
                <a:pathLst>
                  <a:path w="61" h="65">
                    <a:moveTo>
                      <a:pt x="0" y="33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6" y="13"/>
                    </a:lnTo>
                    <a:lnTo>
                      <a:pt x="11" y="6"/>
                    </a:lnTo>
                    <a:lnTo>
                      <a:pt x="19" y="2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9" y="4"/>
                    </a:lnTo>
                    <a:lnTo>
                      <a:pt x="53" y="8"/>
                    </a:lnTo>
                    <a:lnTo>
                      <a:pt x="57" y="13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1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3" y="56"/>
                    </a:lnTo>
                    <a:lnTo>
                      <a:pt x="46" y="63"/>
                    </a:lnTo>
                    <a:lnTo>
                      <a:pt x="38" y="65"/>
                    </a:lnTo>
                    <a:lnTo>
                      <a:pt x="32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close/>
                    <a:moveTo>
                      <a:pt x="13" y="33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3" y="56"/>
                    </a:lnTo>
                    <a:lnTo>
                      <a:pt x="32" y="56"/>
                    </a:lnTo>
                    <a:lnTo>
                      <a:pt x="38" y="56"/>
                    </a:lnTo>
                    <a:lnTo>
                      <a:pt x="44" y="50"/>
                    </a:lnTo>
                    <a:lnTo>
                      <a:pt x="49" y="44"/>
                    </a:lnTo>
                    <a:lnTo>
                      <a:pt x="51" y="31"/>
                    </a:lnTo>
                    <a:lnTo>
                      <a:pt x="49" y="23"/>
                    </a:lnTo>
                    <a:lnTo>
                      <a:pt x="44" y="15"/>
                    </a:lnTo>
                    <a:lnTo>
                      <a:pt x="38" y="10"/>
                    </a:lnTo>
                    <a:lnTo>
                      <a:pt x="32" y="8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3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" name="Freeform 291">
                <a:extLst>
                  <a:ext uri="{FF2B5EF4-FFF2-40B4-BE49-F238E27FC236}">
                    <a16:creationId xmlns:a16="http://schemas.microsoft.com/office/drawing/2014/main" id="{4978B940-2004-4011-BFF6-785981CD1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6137" y="4253111"/>
                <a:ext cx="55563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0"/>
                  </a:cxn>
                  <a:cxn ang="0">
                    <a:pos x="12" y="4"/>
                  </a:cxn>
                  <a:cxn ang="0">
                    <a:pos x="17" y="2"/>
                  </a:cxn>
                  <a:cxn ang="0">
                    <a:pos x="21" y="0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5" y="2"/>
                  </a:cxn>
                  <a:cxn ang="0">
                    <a:pos x="31" y="13"/>
                  </a:cxn>
                  <a:cxn ang="0">
                    <a:pos x="27" y="10"/>
                  </a:cxn>
                  <a:cxn ang="0">
                    <a:pos x="23" y="10"/>
                  </a:cxn>
                  <a:cxn ang="0">
                    <a:pos x="19" y="10"/>
                  </a:cxn>
                  <a:cxn ang="0">
                    <a:pos x="17" y="13"/>
                  </a:cxn>
                  <a:cxn ang="0">
                    <a:pos x="14" y="15"/>
                  </a:cxn>
                  <a:cxn ang="0">
                    <a:pos x="12" y="19"/>
                  </a:cxn>
                  <a:cxn ang="0">
                    <a:pos x="10" y="25"/>
                  </a:cxn>
                  <a:cxn ang="0">
                    <a:pos x="10" y="31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35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0"/>
                    </a:lnTo>
                    <a:lnTo>
                      <a:pt x="12" y="4"/>
                    </a:lnTo>
                    <a:lnTo>
                      <a:pt x="17" y="2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2"/>
                    </a:lnTo>
                    <a:lnTo>
                      <a:pt x="31" y="13"/>
                    </a:lnTo>
                    <a:lnTo>
                      <a:pt x="27" y="10"/>
                    </a:lnTo>
                    <a:lnTo>
                      <a:pt x="23" y="10"/>
                    </a:lnTo>
                    <a:lnTo>
                      <a:pt x="19" y="10"/>
                    </a:lnTo>
                    <a:lnTo>
                      <a:pt x="17" y="13"/>
                    </a:lnTo>
                    <a:lnTo>
                      <a:pt x="14" y="15"/>
                    </a:lnTo>
                    <a:lnTo>
                      <a:pt x="12" y="19"/>
                    </a:lnTo>
                    <a:lnTo>
                      <a:pt x="10" y="25"/>
                    </a:lnTo>
                    <a:lnTo>
                      <a:pt x="10" y="31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" name="Freeform 292">
                <a:extLst>
                  <a:ext uri="{FF2B5EF4-FFF2-40B4-BE49-F238E27FC236}">
                    <a16:creationId xmlns:a16="http://schemas.microsoft.com/office/drawing/2014/main" id="{5A03BE80-7E53-46BA-9037-E310ED1C44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26462" y="4253111"/>
                <a:ext cx="92075" cy="103188"/>
              </a:xfrm>
              <a:custGeom>
                <a:avLst/>
                <a:gdLst/>
                <a:ahLst/>
                <a:cxnLst>
                  <a:cxn ang="0">
                    <a:pos x="39" y="61"/>
                  </a:cxn>
                  <a:cxn ang="0">
                    <a:pos x="27" y="65"/>
                  </a:cxn>
                  <a:cxn ang="0">
                    <a:pos x="12" y="65"/>
                  </a:cxn>
                  <a:cxn ang="0">
                    <a:pos x="2" y="54"/>
                  </a:cxn>
                  <a:cxn ang="0">
                    <a:pos x="0" y="44"/>
                  </a:cxn>
                  <a:cxn ang="0">
                    <a:pos x="4" y="36"/>
                  </a:cxn>
                  <a:cxn ang="0">
                    <a:pos x="10" y="31"/>
                  </a:cxn>
                  <a:cxn ang="0">
                    <a:pos x="18" y="29"/>
                  </a:cxn>
                  <a:cxn ang="0">
                    <a:pos x="35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5" y="10"/>
                  </a:cxn>
                  <a:cxn ang="0">
                    <a:pos x="23" y="8"/>
                  </a:cxn>
                  <a:cxn ang="0">
                    <a:pos x="14" y="15"/>
                  </a:cxn>
                  <a:cxn ang="0">
                    <a:pos x="2" y="19"/>
                  </a:cxn>
                  <a:cxn ang="0">
                    <a:pos x="6" y="8"/>
                  </a:cxn>
                  <a:cxn ang="0">
                    <a:pos x="16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4" y="15"/>
                  </a:cxn>
                  <a:cxn ang="0">
                    <a:pos x="56" y="23"/>
                  </a:cxn>
                  <a:cxn ang="0">
                    <a:pos x="56" y="50"/>
                  </a:cxn>
                  <a:cxn ang="0">
                    <a:pos x="56" y="61"/>
                  </a:cxn>
                  <a:cxn ang="0">
                    <a:pos x="48" y="65"/>
                  </a:cxn>
                  <a:cxn ang="0">
                    <a:pos x="46" y="56"/>
                  </a:cxn>
                  <a:cxn ang="0">
                    <a:pos x="37" y="36"/>
                  </a:cxn>
                  <a:cxn ang="0">
                    <a:pos x="21" y="38"/>
                  </a:cxn>
                  <a:cxn ang="0">
                    <a:pos x="14" y="40"/>
                  </a:cxn>
                  <a:cxn ang="0">
                    <a:pos x="12" y="44"/>
                  </a:cxn>
                  <a:cxn ang="0">
                    <a:pos x="12" y="52"/>
                  </a:cxn>
                  <a:cxn ang="0">
                    <a:pos x="18" y="56"/>
                  </a:cxn>
                  <a:cxn ang="0">
                    <a:pos x="31" y="56"/>
                  </a:cxn>
                  <a:cxn ang="0">
                    <a:pos x="39" y="52"/>
                  </a:cxn>
                  <a:cxn ang="0">
                    <a:pos x="44" y="42"/>
                  </a:cxn>
                  <a:cxn ang="0">
                    <a:pos x="44" y="33"/>
                  </a:cxn>
                </a:cxnLst>
                <a:rect l="0" t="0" r="r" b="b"/>
                <a:pathLst>
                  <a:path w="58" h="65">
                    <a:moveTo>
                      <a:pt x="46" y="56"/>
                    </a:moveTo>
                    <a:lnTo>
                      <a:pt x="39" y="61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2" y="65"/>
                    </a:lnTo>
                    <a:lnTo>
                      <a:pt x="6" y="61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8" y="33"/>
                    </a:lnTo>
                    <a:lnTo>
                      <a:pt x="10" y="31"/>
                    </a:lnTo>
                    <a:lnTo>
                      <a:pt x="14" y="29"/>
                    </a:lnTo>
                    <a:lnTo>
                      <a:pt x="18" y="29"/>
                    </a:lnTo>
                    <a:lnTo>
                      <a:pt x="25" y="27"/>
                    </a:lnTo>
                    <a:lnTo>
                      <a:pt x="35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5" y="10"/>
                    </a:lnTo>
                    <a:lnTo>
                      <a:pt x="29" y="8"/>
                    </a:lnTo>
                    <a:lnTo>
                      <a:pt x="23" y="8"/>
                    </a:lnTo>
                    <a:lnTo>
                      <a:pt x="16" y="10"/>
                    </a:lnTo>
                    <a:lnTo>
                      <a:pt x="14" y="15"/>
                    </a:lnTo>
                    <a:lnTo>
                      <a:pt x="12" y="21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2" y="6"/>
                    </a:lnTo>
                    <a:lnTo>
                      <a:pt x="54" y="10"/>
                    </a:lnTo>
                    <a:lnTo>
                      <a:pt x="54" y="15"/>
                    </a:lnTo>
                    <a:lnTo>
                      <a:pt x="54" y="17"/>
                    </a:lnTo>
                    <a:lnTo>
                      <a:pt x="56" y="23"/>
                    </a:lnTo>
                    <a:lnTo>
                      <a:pt x="56" y="38"/>
                    </a:lnTo>
                    <a:lnTo>
                      <a:pt x="56" y="50"/>
                    </a:lnTo>
                    <a:lnTo>
                      <a:pt x="56" y="56"/>
                    </a:lnTo>
                    <a:lnTo>
                      <a:pt x="56" y="61"/>
                    </a:lnTo>
                    <a:lnTo>
                      <a:pt x="58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6"/>
                    </a:lnTo>
                    <a:close/>
                    <a:moveTo>
                      <a:pt x="44" y="33"/>
                    </a:moveTo>
                    <a:lnTo>
                      <a:pt x="37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6" y="40"/>
                    </a:lnTo>
                    <a:lnTo>
                      <a:pt x="14" y="40"/>
                    </a:lnTo>
                    <a:lnTo>
                      <a:pt x="12" y="42"/>
                    </a:lnTo>
                    <a:lnTo>
                      <a:pt x="12" y="44"/>
                    </a:lnTo>
                    <a:lnTo>
                      <a:pt x="10" y="48"/>
                    </a:lnTo>
                    <a:lnTo>
                      <a:pt x="12" y="52"/>
                    </a:lnTo>
                    <a:lnTo>
                      <a:pt x="14" y="54"/>
                    </a:lnTo>
                    <a:lnTo>
                      <a:pt x="18" y="56"/>
                    </a:lnTo>
                    <a:lnTo>
                      <a:pt x="25" y="56"/>
                    </a:lnTo>
                    <a:lnTo>
                      <a:pt x="31" y="56"/>
                    </a:lnTo>
                    <a:lnTo>
                      <a:pt x="35" y="54"/>
                    </a:lnTo>
                    <a:lnTo>
                      <a:pt x="39" y="52"/>
                    </a:lnTo>
                    <a:lnTo>
                      <a:pt x="42" y="48"/>
                    </a:lnTo>
                    <a:lnTo>
                      <a:pt x="44" y="42"/>
                    </a:lnTo>
                    <a:lnTo>
                      <a:pt x="44" y="36"/>
                    </a:lnTo>
                    <a:lnTo>
                      <a:pt x="44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" name="Rectangle 293">
                <a:extLst>
                  <a:ext uri="{FF2B5EF4-FFF2-40B4-BE49-F238E27FC236}">
                    <a16:creationId xmlns:a16="http://schemas.microsoft.com/office/drawing/2014/main" id="{6D2DE953-9609-4516-8D4A-D46EA1433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9174" y="4216599"/>
                <a:ext cx="20638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" name="Freeform 294">
                <a:extLst>
                  <a:ext uri="{FF2B5EF4-FFF2-40B4-BE49-F238E27FC236}">
                    <a16:creationId xmlns:a16="http://schemas.microsoft.com/office/drawing/2014/main" id="{854F07B2-9D5E-4BD8-A654-FEE8F721CA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78862" y="4253111"/>
                <a:ext cx="93663" cy="103188"/>
              </a:xfrm>
              <a:custGeom>
                <a:avLst/>
                <a:gdLst/>
                <a:ahLst/>
                <a:cxnLst>
                  <a:cxn ang="0">
                    <a:pos x="49" y="44"/>
                  </a:cxn>
                  <a:cxn ang="0">
                    <a:pos x="59" y="46"/>
                  </a:cxn>
                  <a:cxn ang="0">
                    <a:pos x="55" y="54"/>
                  </a:cxn>
                  <a:cxn ang="0">
                    <a:pos x="49" y="61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0" y="25"/>
                  </a:cxn>
                  <a:cxn ang="0">
                    <a:pos x="2" y="19"/>
                  </a:cxn>
                  <a:cxn ang="0">
                    <a:pos x="4" y="13"/>
                  </a:cxn>
                  <a:cxn ang="0">
                    <a:pos x="9" y="8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51" y="8"/>
                  </a:cxn>
                  <a:cxn ang="0">
                    <a:pos x="55" y="13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3"/>
                  </a:cxn>
                  <a:cxn ang="0">
                    <a:pos x="59" y="33"/>
                  </a:cxn>
                  <a:cxn ang="0">
                    <a:pos x="59" y="36"/>
                  </a:cxn>
                  <a:cxn ang="0">
                    <a:pos x="11" y="36"/>
                  </a:cxn>
                  <a:cxn ang="0">
                    <a:pos x="13" y="44"/>
                  </a:cxn>
                  <a:cxn ang="0">
                    <a:pos x="17" y="52"/>
                  </a:cxn>
                  <a:cxn ang="0">
                    <a:pos x="23" y="56"/>
                  </a:cxn>
                  <a:cxn ang="0">
                    <a:pos x="32" y="56"/>
                  </a:cxn>
                  <a:cxn ang="0">
                    <a:pos x="36" y="56"/>
                  </a:cxn>
                  <a:cxn ang="0">
                    <a:pos x="42" y="54"/>
                  </a:cxn>
                  <a:cxn ang="0">
                    <a:pos x="44" y="50"/>
                  </a:cxn>
                  <a:cxn ang="0">
                    <a:pos x="49" y="44"/>
                  </a:cxn>
                  <a:cxn ang="0">
                    <a:pos x="13" y="27"/>
                  </a:cxn>
                  <a:cxn ang="0">
                    <a:pos x="49" y="27"/>
                  </a:cxn>
                  <a:cxn ang="0">
                    <a:pos x="46" y="19"/>
                  </a:cxn>
                  <a:cxn ang="0">
                    <a:pos x="44" y="15"/>
                  </a:cxn>
                  <a:cxn ang="0">
                    <a:pos x="38" y="10"/>
                  </a:cxn>
                  <a:cxn ang="0">
                    <a:pos x="30" y="8"/>
                  </a:cxn>
                  <a:cxn ang="0">
                    <a:pos x="23" y="10"/>
                  </a:cxn>
                  <a:cxn ang="0">
                    <a:pos x="17" y="13"/>
                  </a:cxn>
                  <a:cxn ang="0">
                    <a:pos x="13" y="19"/>
                  </a:cxn>
                  <a:cxn ang="0">
                    <a:pos x="13" y="27"/>
                  </a:cxn>
                </a:cxnLst>
                <a:rect l="0" t="0" r="r" b="b"/>
                <a:pathLst>
                  <a:path w="59" h="65">
                    <a:moveTo>
                      <a:pt x="49" y="44"/>
                    </a:moveTo>
                    <a:lnTo>
                      <a:pt x="59" y="46"/>
                    </a:lnTo>
                    <a:lnTo>
                      <a:pt x="55" y="54"/>
                    </a:lnTo>
                    <a:lnTo>
                      <a:pt x="49" y="61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9" y="8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51" y="8"/>
                    </a:lnTo>
                    <a:lnTo>
                      <a:pt x="55" y="13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3"/>
                    </a:lnTo>
                    <a:lnTo>
                      <a:pt x="59" y="33"/>
                    </a:lnTo>
                    <a:lnTo>
                      <a:pt x="59" y="36"/>
                    </a:lnTo>
                    <a:lnTo>
                      <a:pt x="11" y="36"/>
                    </a:lnTo>
                    <a:lnTo>
                      <a:pt x="13" y="44"/>
                    </a:lnTo>
                    <a:lnTo>
                      <a:pt x="17" y="52"/>
                    </a:lnTo>
                    <a:lnTo>
                      <a:pt x="23" y="56"/>
                    </a:lnTo>
                    <a:lnTo>
                      <a:pt x="32" y="56"/>
                    </a:lnTo>
                    <a:lnTo>
                      <a:pt x="36" y="56"/>
                    </a:lnTo>
                    <a:lnTo>
                      <a:pt x="42" y="54"/>
                    </a:lnTo>
                    <a:lnTo>
                      <a:pt x="44" y="50"/>
                    </a:lnTo>
                    <a:lnTo>
                      <a:pt x="49" y="44"/>
                    </a:lnTo>
                    <a:close/>
                    <a:moveTo>
                      <a:pt x="13" y="27"/>
                    </a:moveTo>
                    <a:lnTo>
                      <a:pt x="49" y="27"/>
                    </a:lnTo>
                    <a:lnTo>
                      <a:pt x="46" y="19"/>
                    </a:lnTo>
                    <a:lnTo>
                      <a:pt x="44" y="15"/>
                    </a:lnTo>
                    <a:lnTo>
                      <a:pt x="38" y="10"/>
                    </a:lnTo>
                    <a:lnTo>
                      <a:pt x="30" y="8"/>
                    </a:lnTo>
                    <a:lnTo>
                      <a:pt x="23" y="10"/>
                    </a:lnTo>
                    <a:lnTo>
                      <a:pt x="17" y="13"/>
                    </a:lnTo>
                    <a:lnTo>
                      <a:pt x="13" y="19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" name="Rectangle 295">
                <a:extLst>
                  <a:ext uri="{FF2B5EF4-FFF2-40B4-BE49-F238E27FC236}">
                    <a16:creationId xmlns:a16="http://schemas.microsoft.com/office/drawing/2014/main" id="{C151A9DB-F987-4F65-9C9C-08CDDCA64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599" y="3005336"/>
                <a:ext cx="227013" cy="249238"/>
              </a:xfrm>
              <a:prstGeom prst="rect">
                <a:avLst/>
              </a:prstGeom>
              <a:solidFill>
                <a:srgbClr val="F3DA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" name="Rectangle 296">
                <a:extLst>
                  <a:ext uri="{FF2B5EF4-FFF2-40B4-BE49-F238E27FC236}">
                    <a16:creationId xmlns:a16="http://schemas.microsoft.com/office/drawing/2014/main" id="{D43C9907-BDAC-4B93-A922-C5FF379C1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599" y="3005336"/>
                <a:ext cx="227013" cy="249238"/>
              </a:xfrm>
              <a:prstGeom prst="rect">
                <a:avLst/>
              </a:prstGeom>
              <a:noFill/>
              <a:ln w="3175">
                <a:solidFill>
                  <a:srgbClr val="FFF5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" name="Freeform 297">
                <a:extLst>
                  <a:ext uri="{FF2B5EF4-FFF2-40B4-BE49-F238E27FC236}">
                    <a16:creationId xmlns:a16="http://schemas.microsoft.com/office/drawing/2014/main" id="{536CB382-E397-46A5-A046-B5B986B2E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99" y="3373636"/>
                <a:ext cx="258763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6" y="15"/>
                  </a:cxn>
                  <a:cxn ang="0">
                    <a:pos x="138" y="25"/>
                  </a:cxn>
                  <a:cxn ang="0">
                    <a:pos x="149" y="38"/>
                  </a:cxn>
                  <a:cxn ang="0">
                    <a:pos x="157" y="50"/>
                  </a:cxn>
                  <a:cxn ang="0">
                    <a:pos x="161" y="67"/>
                  </a:cxn>
                  <a:cxn ang="0">
                    <a:pos x="163" y="84"/>
                  </a:cxn>
                  <a:cxn ang="0">
                    <a:pos x="161" y="98"/>
                  </a:cxn>
                  <a:cxn ang="0">
                    <a:pos x="157" y="115"/>
                  </a:cxn>
                  <a:cxn ang="0">
                    <a:pos x="149" y="130"/>
                  </a:cxn>
                  <a:cxn ang="0">
                    <a:pos x="138" y="140"/>
                  </a:cxn>
                  <a:cxn ang="0">
                    <a:pos x="126" y="150"/>
                  </a:cxn>
                  <a:cxn ang="0">
                    <a:pos x="113" y="159"/>
                  </a:cxn>
                  <a:cxn ang="0">
                    <a:pos x="98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9"/>
                  </a:cxn>
                  <a:cxn ang="0">
                    <a:pos x="35" y="150"/>
                  </a:cxn>
                  <a:cxn ang="0">
                    <a:pos x="23" y="140"/>
                  </a:cxn>
                  <a:cxn ang="0">
                    <a:pos x="14" y="130"/>
                  </a:cxn>
                  <a:cxn ang="0">
                    <a:pos x="6" y="115"/>
                  </a:cxn>
                  <a:cxn ang="0">
                    <a:pos x="2" y="98"/>
                  </a:cxn>
                  <a:cxn ang="0">
                    <a:pos x="0" y="84"/>
                  </a:cxn>
                  <a:cxn ang="0">
                    <a:pos x="2" y="67"/>
                  </a:cxn>
                  <a:cxn ang="0">
                    <a:pos x="6" y="50"/>
                  </a:cxn>
                  <a:cxn ang="0">
                    <a:pos x="14" y="38"/>
                  </a:cxn>
                  <a:cxn ang="0">
                    <a:pos x="23" y="25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5">
                    <a:moveTo>
                      <a:pt x="82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6" y="15"/>
                    </a:lnTo>
                    <a:lnTo>
                      <a:pt x="138" y="25"/>
                    </a:lnTo>
                    <a:lnTo>
                      <a:pt x="149" y="38"/>
                    </a:lnTo>
                    <a:lnTo>
                      <a:pt x="157" y="50"/>
                    </a:lnTo>
                    <a:lnTo>
                      <a:pt x="161" y="67"/>
                    </a:lnTo>
                    <a:lnTo>
                      <a:pt x="163" y="84"/>
                    </a:lnTo>
                    <a:lnTo>
                      <a:pt x="161" y="98"/>
                    </a:lnTo>
                    <a:lnTo>
                      <a:pt x="157" y="115"/>
                    </a:lnTo>
                    <a:lnTo>
                      <a:pt x="149" y="130"/>
                    </a:lnTo>
                    <a:lnTo>
                      <a:pt x="138" y="140"/>
                    </a:lnTo>
                    <a:lnTo>
                      <a:pt x="126" y="150"/>
                    </a:lnTo>
                    <a:lnTo>
                      <a:pt x="113" y="159"/>
                    </a:lnTo>
                    <a:lnTo>
                      <a:pt x="98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9"/>
                    </a:lnTo>
                    <a:lnTo>
                      <a:pt x="35" y="150"/>
                    </a:lnTo>
                    <a:lnTo>
                      <a:pt x="23" y="140"/>
                    </a:lnTo>
                    <a:lnTo>
                      <a:pt x="14" y="130"/>
                    </a:lnTo>
                    <a:lnTo>
                      <a:pt x="6" y="115"/>
                    </a:lnTo>
                    <a:lnTo>
                      <a:pt x="2" y="98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6" y="50"/>
                    </a:lnTo>
                    <a:lnTo>
                      <a:pt x="14" y="38"/>
                    </a:lnTo>
                    <a:lnTo>
                      <a:pt x="23" y="25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40A8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" name="Freeform 298">
                <a:extLst>
                  <a:ext uri="{FF2B5EF4-FFF2-40B4-BE49-F238E27FC236}">
                    <a16:creationId xmlns:a16="http://schemas.microsoft.com/office/drawing/2014/main" id="{5D427AF0-B09D-41AC-B77A-098F53167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99" y="3373636"/>
                <a:ext cx="258763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6" y="15"/>
                  </a:cxn>
                  <a:cxn ang="0">
                    <a:pos x="138" y="25"/>
                  </a:cxn>
                  <a:cxn ang="0">
                    <a:pos x="149" y="38"/>
                  </a:cxn>
                  <a:cxn ang="0">
                    <a:pos x="157" y="50"/>
                  </a:cxn>
                  <a:cxn ang="0">
                    <a:pos x="161" y="67"/>
                  </a:cxn>
                  <a:cxn ang="0">
                    <a:pos x="163" y="84"/>
                  </a:cxn>
                  <a:cxn ang="0">
                    <a:pos x="161" y="98"/>
                  </a:cxn>
                  <a:cxn ang="0">
                    <a:pos x="157" y="115"/>
                  </a:cxn>
                  <a:cxn ang="0">
                    <a:pos x="149" y="130"/>
                  </a:cxn>
                  <a:cxn ang="0">
                    <a:pos x="138" y="140"/>
                  </a:cxn>
                  <a:cxn ang="0">
                    <a:pos x="126" y="150"/>
                  </a:cxn>
                  <a:cxn ang="0">
                    <a:pos x="113" y="159"/>
                  </a:cxn>
                  <a:cxn ang="0">
                    <a:pos x="98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9"/>
                  </a:cxn>
                  <a:cxn ang="0">
                    <a:pos x="35" y="150"/>
                  </a:cxn>
                  <a:cxn ang="0">
                    <a:pos x="23" y="140"/>
                  </a:cxn>
                  <a:cxn ang="0">
                    <a:pos x="14" y="130"/>
                  </a:cxn>
                  <a:cxn ang="0">
                    <a:pos x="6" y="115"/>
                  </a:cxn>
                  <a:cxn ang="0">
                    <a:pos x="2" y="98"/>
                  </a:cxn>
                  <a:cxn ang="0">
                    <a:pos x="0" y="84"/>
                  </a:cxn>
                  <a:cxn ang="0">
                    <a:pos x="2" y="67"/>
                  </a:cxn>
                  <a:cxn ang="0">
                    <a:pos x="6" y="50"/>
                  </a:cxn>
                  <a:cxn ang="0">
                    <a:pos x="14" y="38"/>
                  </a:cxn>
                  <a:cxn ang="0">
                    <a:pos x="23" y="25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5">
                    <a:moveTo>
                      <a:pt x="82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6" y="15"/>
                    </a:lnTo>
                    <a:lnTo>
                      <a:pt x="138" y="25"/>
                    </a:lnTo>
                    <a:lnTo>
                      <a:pt x="149" y="38"/>
                    </a:lnTo>
                    <a:lnTo>
                      <a:pt x="157" y="50"/>
                    </a:lnTo>
                    <a:lnTo>
                      <a:pt x="161" y="67"/>
                    </a:lnTo>
                    <a:lnTo>
                      <a:pt x="163" y="84"/>
                    </a:lnTo>
                    <a:lnTo>
                      <a:pt x="161" y="98"/>
                    </a:lnTo>
                    <a:lnTo>
                      <a:pt x="157" y="115"/>
                    </a:lnTo>
                    <a:lnTo>
                      <a:pt x="149" y="130"/>
                    </a:lnTo>
                    <a:lnTo>
                      <a:pt x="138" y="140"/>
                    </a:lnTo>
                    <a:lnTo>
                      <a:pt x="126" y="150"/>
                    </a:lnTo>
                    <a:lnTo>
                      <a:pt x="113" y="159"/>
                    </a:lnTo>
                    <a:lnTo>
                      <a:pt x="98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9"/>
                    </a:lnTo>
                    <a:lnTo>
                      <a:pt x="35" y="150"/>
                    </a:lnTo>
                    <a:lnTo>
                      <a:pt x="23" y="140"/>
                    </a:lnTo>
                    <a:lnTo>
                      <a:pt x="14" y="130"/>
                    </a:lnTo>
                    <a:lnTo>
                      <a:pt x="6" y="115"/>
                    </a:lnTo>
                    <a:lnTo>
                      <a:pt x="2" y="98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6" y="50"/>
                    </a:lnTo>
                    <a:lnTo>
                      <a:pt x="14" y="38"/>
                    </a:lnTo>
                    <a:lnTo>
                      <a:pt x="23" y="25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3175">
                <a:solidFill>
                  <a:srgbClr val="0093D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" name="Freeform 299">
                <a:extLst>
                  <a:ext uri="{FF2B5EF4-FFF2-40B4-BE49-F238E27FC236}">
                    <a16:creationId xmlns:a16="http://schemas.microsoft.com/office/drawing/2014/main" id="{C59DCBB8-19D6-425B-8391-CCEE60DC3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99" y="3757811"/>
                <a:ext cx="255588" cy="260350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6" y="3"/>
                  </a:cxn>
                  <a:cxn ang="0">
                    <a:pos x="113" y="7"/>
                  </a:cxn>
                  <a:cxn ang="0">
                    <a:pos x="126" y="13"/>
                  </a:cxn>
                  <a:cxn ang="0">
                    <a:pos x="138" y="23"/>
                  </a:cxn>
                  <a:cxn ang="0">
                    <a:pos x="149" y="36"/>
                  </a:cxn>
                  <a:cxn ang="0">
                    <a:pos x="155" y="51"/>
                  </a:cxn>
                  <a:cxn ang="0">
                    <a:pos x="161" y="65"/>
                  </a:cxn>
                  <a:cxn ang="0">
                    <a:pos x="161" y="82"/>
                  </a:cxn>
                  <a:cxn ang="0">
                    <a:pos x="161" y="99"/>
                  </a:cxn>
                  <a:cxn ang="0">
                    <a:pos x="155" y="113"/>
                  </a:cxn>
                  <a:cxn ang="0">
                    <a:pos x="149" y="128"/>
                  </a:cxn>
                  <a:cxn ang="0">
                    <a:pos x="138" y="141"/>
                  </a:cxn>
                  <a:cxn ang="0">
                    <a:pos x="126" y="149"/>
                  </a:cxn>
                  <a:cxn ang="0">
                    <a:pos x="113" y="157"/>
                  </a:cxn>
                  <a:cxn ang="0">
                    <a:pos x="96" y="161"/>
                  </a:cxn>
                  <a:cxn ang="0">
                    <a:pos x="82" y="164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49"/>
                  </a:cxn>
                  <a:cxn ang="0">
                    <a:pos x="23" y="141"/>
                  </a:cxn>
                  <a:cxn ang="0">
                    <a:pos x="14" y="128"/>
                  </a:cxn>
                  <a:cxn ang="0">
                    <a:pos x="6" y="113"/>
                  </a:cxn>
                  <a:cxn ang="0">
                    <a:pos x="2" y="99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6" y="51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50" y="7"/>
                  </a:cxn>
                  <a:cxn ang="0">
                    <a:pos x="65" y="3"/>
                  </a:cxn>
                  <a:cxn ang="0">
                    <a:pos x="82" y="0"/>
                  </a:cxn>
                </a:cxnLst>
                <a:rect l="0" t="0" r="r" b="b"/>
                <a:pathLst>
                  <a:path w="161" h="164">
                    <a:moveTo>
                      <a:pt x="82" y="0"/>
                    </a:moveTo>
                    <a:lnTo>
                      <a:pt x="96" y="3"/>
                    </a:lnTo>
                    <a:lnTo>
                      <a:pt x="113" y="7"/>
                    </a:lnTo>
                    <a:lnTo>
                      <a:pt x="126" y="13"/>
                    </a:lnTo>
                    <a:lnTo>
                      <a:pt x="138" y="23"/>
                    </a:lnTo>
                    <a:lnTo>
                      <a:pt x="149" y="36"/>
                    </a:lnTo>
                    <a:lnTo>
                      <a:pt x="155" y="51"/>
                    </a:lnTo>
                    <a:lnTo>
                      <a:pt x="161" y="65"/>
                    </a:lnTo>
                    <a:lnTo>
                      <a:pt x="161" y="82"/>
                    </a:lnTo>
                    <a:lnTo>
                      <a:pt x="161" y="99"/>
                    </a:lnTo>
                    <a:lnTo>
                      <a:pt x="155" y="113"/>
                    </a:lnTo>
                    <a:lnTo>
                      <a:pt x="149" y="128"/>
                    </a:lnTo>
                    <a:lnTo>
                      <a:pt x="138" y="141"/>
                    </a:lnTo>
                    <a:lnTo>
                      <a:pt x="126" y="149"/>
                    </a:lnTo>
                    <a:lnTo>
                      <a:pt x="113" y="157"/>
                    </a:lnTo>
                    <a:lnTo>
                      <a:pt x="96" y="161"/>
                    </a:lnTo>
                    <a:lnTo>
                      <a:pt x="82" y="164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49"/>
                    </a:lnTo>
                    <a:lnTo>
                      <a:pt x="23" y="141"/>
                    </a:lnTo>
                    <a:lnTo>
                      <a:pt x="14" y="128"/>
                    </a:lnTo>
                    <a:lnTo>
                      <a:pt x="6" y="113"/>
                    </a:lnTo>
                    <a:lnTo>
                      <a:pt x="2" y="99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6" y="51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50" y="7"/>
                    </a:lnTo>
                    <a:lnTo>
                      <a:pt x="65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901E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" name="Freeform 300">
                <a:extLst>
                  <a:ext uri="{FF2B5EF4-FFF2-40B4-BE49-F238E27FC236}">
                    <a16:creationId xmlns:a16="http://schemas.microsoft.com/office/drawing/2014/main" id="{DF9E6E2E-E47E-4423-BD82-2C5D2A9CC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99" y="3757811"/>
                <a:ext cx="255588" cy="260350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6" y="3"/>
                  </a:cxn>
                  <a:cxn ang="0">
                    <a:pos x="113" y="7"/>
                  </a:cxn>
                  <a:cxn ang="0">
                    <a:pos x="126" y="13"/>
                  </a:cxn>
                  <a:cxn ang="0">
                    <a:pos x="138" y="23"/>
                  </a:cxn>
                  <a:cxn ang="0">
                    <a:pos x="149" y="36"/>
                  </a:cxn>
                  <a:cxn ang="0">
                    <a:pos x="155" y="51"/>
                  </a:cxn>
                  <a:cxn ang="0">
                    <a:pos x="161" y="65"/>
                  </a:cxn>
                  <a:cxn ang="0">
                    <a:pos x="161" y="82"/>
                  </a:cxn>
                  <a:cxn ang="0">
                    <a:pos x="161" y="99"/>
                  </a:cxn>
                  <a:cxn ang="0">
                    <a:pos x="155" y="113"/>
                  </a:cxn>
                  <a:cxn ang="0">
                    <a:pos x="149" y="128"/>
                  </a:cxn>
                  <a:cxn ang="0">
                    <a:pos x="138" y="141"/>
                  </a:cxn>
                  <a:cxn ang="0">
                    <a:pos x="126" y="149"/>
                  </a:cxn>
                  <a:cxn ang="0">
                    <a:pos x="113" y="157"/>
                  </a:cxn>
                  <a:cxn ang="0">
                    <a:pos x="96" y="161"/>
                  </a:cxn>
                  <a:cxn ang="0">
                    <a:pos x="82" y="164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49"/>
                  </a:cxn>
                  <a:cxn ang="0">
                    <a:pos x="23" y="141"/>
                  </a:cxn>
                  <a:cxn ang="0">
                    <a:pos x="14" y="128"/>
                  </a:cxn>
                  <a:cxn ang="0">
                    <a:pos x="6" y="113"/>
                  </a:cxn>
                  <a:cxn ang="0">
                    <a:pos x="2" y="99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6" y="51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50" y="7"/>
                  </a:cxn>
                  <a:cxn ang="0">
                    <a:pos x="65" y="3"/>
                  </a:cxn>
                  <a:cxn ang="0">
                    <a:pos x="82" y="0"/>
                  </a:cxn>
                </a:cxnLst>
                <a:rect l="0" t="0" r="r" b="b"/>
                <a:pathLst>
                  <a:path w="161" h="164">
                    <a:moveTo>
                      <a:pt x="82" y="0"/>
                    </a:moveTo>
                    <a:lnTo>
                      <a:pt x="96" y="3"/>
                    </a:lnTo>
                    <a:lnTo>
                      <a:pt x="113" y="7"/>
                    </a:lnTo>
                    <a:lnTo>
                      <a:pt x="126" y="13"/>
                    </a:lnTo>
                    <a:lnTo>
                      <a:pt x="138" y="23"/>
                    </a:lnTo>
                    <a:lnTo>
                      <a:pt x="149" y="36"/>
                    </a:lnTo>
                    <a:lnTo>
                      <a:pt x="155" y="51"/>
                    </a:lnTo>
                    <a:lnTo>
                      <a:pt x="161" y="65"/>
                    </a:lnTo>
                    <a:lnTo>
                      <a:pt x="161" y="82"/>
                    </a:lnTo>
                    <a:lnTo>
                      <a:pt x="161" y="99"/>
                    </a:lnTo>
                    <a:lnTo>
                      <a:pt x="155" y="113"/>
                    </a:lnTo>
                    <a:lnTo>
                      <a:pt x="149" y="128"/>
                    </a:lnTo>
                    <a:lnTo>
                      <a:pt x="138" y="141"/>
                    </a:lnTo>
                    <a:lnTo>
                      <a:pt x="126" y="149"/>
                    </a:lnTo>
                    <a:lnTo>
                      <a:pt x="113" y="157"/>
                    </a:lnTo>
                    <a:lnTo>
                      <a:pt x="96" y="161"/>
                    </a:lnTo>
                    <a:lnTo>
                      <a:pt x="82" y="164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49"/>
                    </a:lnTo>
                    <a:lnTo>
                      <a:pt x="23" y="141"/>
                    </a:lnTo>
                    <a:lnTo>
                      <a:pt x="14" y="128"/>
                    </a:lnTo>
                    <a:lnTo>
                      <a:pt x="6" y="113"/>
                    </a:lnTo>
                    <a:lnTo>
                      <a:pt x="2" y="99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6" y="51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50" y="7"/>
                    </a:lnTo>
                    <a:lnTo>
                      <a:pt x="65" y="3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3175">
                <a:solidFill>
                  <a:srgbClr val="901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" name="Freeform 301">
                <a:extLst>
                  <a:ext uri="{FF2B5EF4-FFF2-40B4-BE49-F238E27FC236}">
                    <a16:creationId xmlns:a16="http://schemas.microsoft.com/office/drawing/2014/main" id="{361434A9-C2EF-4C33-99E1-B12F5D6E1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074" y="4146749"/>
                <a:ext cx="255588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6" y="2"/>
                  </a:cxn>
                  <a:cxn ang="0">
                    <a:pos x="113" y="6"/>
                  </a:cxn>
                  <a:cxn ang="0">
                    <a:pos x="126" y="15"/>
                  </a:cxn>
                  <a:cxn ang="0">
                    <a:pos x="138" y="25"/>
                  </a:cxn>
                  <a:cxn ang="0">
                    <a:pos x="149" y="38"/>
                  </a:cxn>
                  <a:cxn ang="0">
                    <a:pos x="155" y="50"/>
                  </a:cxn>
                  <a:cxn ang="0">
                    <a:pos x="161" y="67"/>
                  </a:cxn>
                  <a:cxn ang="0">
                    <a:pos x="161" y="84"/>
                  </a:cxn>
                  <a:cxn ang="0">
                    <a:pos x="161" y="98"/>
                  </a:cxn>
                  <a:cxn ang="0">
                    <a:pos x="155" y="115"/>
                  </a:cxn>
                  <a:cxn ang="0">
                    <a:pos x="149" y="128"/>
                  </a:cxn>
                  <a:cxn ang="0">
                    <a:pos x="138" y="140"/>
                  </a:cxn>
                  <a:cxn ang="0">
                    <a:pos x="126" y="151"/>
                  </a:cxn>
                  <a:cxn ang="0">
                    <a:pos x="113" y="159"/>
                  </a:cxn>
                  <a:cxn ang="0">
                    <a:pos x="96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9"/>
                  </a:cxn>
                  <a:cxn ang="0">
                    <a:pos x="35" y="151"/>
                  </a:cxn>
                  <a:cxn ang="0">
                    <a:pos x="23" y="140"/>
                  </a:cxn>
                  <a:cxn ang="0">
                    <a:pos x="14" y="128"/>
                  </a:cxn>
                  <a:cxn ang="0">
                    <a:pos x="6" y="115"/>
                  </a:cxn>
                  <a:cxn ang="0">
                    <a:pos x="2" y="98"/>
                  </a:cxn>
                  <a:cxn ang="0">
                    <a:pos x="0" y="84"/>
                  </a:cxn>
                  <a:cxn ang="0">
                    <a:pos x="2" y="67"/>
                  </a:cxn>
                  <a:cxn ang="0">
                    <a:pos x="6" y="50"/>
                  </a:cxn>
                  <a:cxn ang="0">
                    <a:pos x="14" y="38"/>
                  </a:cxn>
                  <a:cxn ang="0">
                    <a:pos x="23" y="25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1" h="165">
                    <a:moveTo>
                      <a:pt x="82" y="0"/>
                    </a:moveTo>
                    <a:lnTo>
                      <a:pt x="96" y="2"/>
                    </a:lnTo>
                    <a:lnTo>
                      <a:pt x="113" y="6"/>
                    </a:lnTo>
                    <a:lnTo>
                      <a:pt x="126" y="15"/>
                    </a:lnTo>
                    <a:lnTo>
                      <a:pt x="138" y="25"/>
                    </a:lnTo>
                    <a:lnTo>
                      <a:pt x="149" y="38"/>
                    </a:lnTo>
                    <a:lnTo>
                      <a:pt x="155" y="50"/>
                    </a:lnTo>
                    <a:lnTo>
                      <a:pt x="161" y="67"/>
                    </a:lnTo>
                    <a:lnTo>
                      <a:pt x="161" y="84"/>
                    </a:lnTo>
                    <a:lnTo>
                      <a:pt x="161" y="98"/>
                    </a:lnTo>
                    <a:lnTo>
                      <a:pt x="155" y="115"/>
                    </a:lnTo>
                    <a:lnTo>
                      <a:pt x="149" y="128"/>
                    </a:lnTo>
                    <a:lnTo>
                      <a:pt x="138" y="140"/>
                    </a:lnTo>
                    <a:lnTo>
                      <a:pt x="126" y="151"/>
                    </a:lnTo>
                    <a:lnTo>
                      <a:pt x="113" y="159"/>
                    </a:lnTo>
                    <a:lnTo>
                      <a:pt x="96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9"/>
                    </a:lnTo>
                    <a:lnTo>
                      <a:pt x="35" y="151"/>
                    </a:lnTo>
                    <a:lnTo>
                      <a:pt x="23" y="140"/>
                    </a:lnTo>
                    <a:lnTo>
                      <a:pt x="14" y="128"/>
                    </a:lnTo>
                    <a:lnTo>
                      <a:pt x="6" y="115"/>
                    </a:lnTo>
                    <a:lnTo>
                      <a:pt x="2" y="98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6" y="50"/>
                    </a:lnTo>
                    <a:lnTo>
                      <a:pt x="14" y="38"/>
                    </a:lnTo>
                    <a:lnTo>
                      <a:pt x="23" y="25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4196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" name="Freeform 302">
                <a:extLst>
                  <a:ext uri="{FF2B5EF4-FFF2-40B4-BE49-F238E27FC236}">
                    <a16:creationId xmlns:a16="http://schemas.microsoft.com/office/drawing/2014/main" id="{D1C95DE6-E84C-4E9A-BDD4-6AB771027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074" y="4146749"/>
                <a:ext cx="255588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6" y="2"/>
                  </a:cxn>
                  <a:cxn ang="0">
                    <a:pos x="113" y="6"/>
                  </a:cxn>
                  <a:cxn ang="0">
                    <a:pos x="126" y="15"/>
                  </a:cxn>
                  <a:cxn ang="0">
                    <a:pos x="138" y="25"/>
                  </a:cxn>
                  <a:cxn ang="0">
                    <a:pos x="149" y="38"/>
                  </a:cxn>
                  <a:cxn ang="0">
                    <a:pos x="155" y="50"/>
                  </a:cxn>
                  <a:cxn ang="0">
                    <a:pos x="161" y="67"/>
                  </a:cxn>
                  <a:cxn ang="0">
                    <a:pos x="161" y="84"/>
                  </a:cxn>
                  <a:cxn ang="0">
                    <a:pos x="161" y="98"/>
                  </a:cxn>
                  <a:cxn ang="0">
                    <a:pos x="155" y="115"/>
                  </a:cxn>
                  <a:cxn ang="0">
                    <a:pos x="149" y="128"/>
                  </a:cxn>
                  <a:cxn ang="0">
                    <a:pos x="138" y="140"/>
                  </a:cxn>
                  <a:cxn ang="0">
                    <a:pos x="126" y="151"/>
                  </a:cxn>
                  <a:cxn ang="0">
                    <a:pos x="113" y="159"/>
                  </a:cxn>
                  <a:cxn ang="0">
                    <a:pos x="96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9"/>
                  </a:cxn>
                  <a:cxn ang="0">
                    <a:pos x="35" y="151"/>
                  </a:cxn>
                  <a:cxn ang="0">
                    <a:pos x="23" y="140"/>
                  </a:cxn>
                  <a:cxn ang="0">
                    <a:pos x="14" y="128"/>
                  </a:cxn>
                  <a:cxn ang="0">
                    <a:pos x="6" y="115"/>
                  </a:cxn>
                  <a:cxn ang="0">
                    <a:pos x="2" y="98"/>
                  </a:cxn>
                  <a:cxn ang="0">
                    <a:pos x="0" y="84"/>
                  </a:cxn>
                  <a:cxn ang="0">
                    <a:pos x="2" y="67"/>
                  </a:cxn>
                  <a:cxn ang="0">
                    <a:pos x="6" y="50"/>
                  </a:cxn>
                  <a:cxn ang="0">
                    <a:pos x="14" y="38"/>
                  </a:cxn>
                  <a:cxn ang="0">
                    <a:pos x="23" y="25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1" h="165">
                    <a:moveTo>
                      <a:pt x="82" y="0"/>
                    </a:moveTo>
                    <a:lnTo>
                      <a:pt x="96" y="2"/>
                    </a:lnTo>
                    <a:lnTo>
                      <a:pt x="113" y="6"/>
                    </a:lnTo>
                    <a:lnTo>
                      <a:pt x="126" y="15"/>
                    </a:lnTo>
                    <a:lnTo>
                      <a:pt x="138" y="25"/>
                    </a:lnTo>
                    <a:lnTo>
                      <a:pt x="149" y="38"/>
                    </a:lnTo>
                    <a:lnTo>
                      <a:pt x="155" y="50"/>
                    </a:lnTo>
                    <a:lnTo>
                      <a:pt x="161" y="67"/>
                    </a:lnTo>
                    <a:lnTo>
                      <a:pt x="161" y="84"/>
                    </a:lnTo>
                    <a:lnTo>
                      <a:pt x="161" y="98"/>
                    </a:lnTo>
                    <a:lnTo>
                      <a:pt x="155" y="115"/>
                    </a:lnTo>
                    <a:lnTo>
                      <a:pt x="149" y="128"/>
                    </a:lnTo>
                    <a:lnTo>
                      <a:pt x="138" y="140"/>
                    </a:lnTo>
                    <a:lnTo>
                      <a:pt x="126" y="151"/>
                    </a:lnTo>
                    <a:lnTo>
                      <a:pt x="113" y="159"/>
                    </a:lnTo>
                    <a:lnTo>
                      <a:pt x="96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9"/>
                    </a:lnTo>
                    <a:lnTo>
                      <a:pt x="35" y="151"/>
                    </a:lnTo>
                    <a:lnTo>
                      <a:pt x="23" y="140"/>
                    </a:lnTo>
                    <a:lnTo>
                      <a:pt x="14" y="128"/>
                    </a:lnTo>
                    <a:lnTo>
                      <a:pt x="6" y="115"/>
                    </a:lnTo>
                    <a:lnTo>
                      <a:pt x="2" y="98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6" y="50"/>
                    </a:lnTo>
                    <a:lnTo>
                      <a:pt x="14" y="38"/>
                    </a:lnTo>
                    <a:lnTo>
                      <a:pt x="23" y="25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3175">
                <a:solidFill>
                  <a:srgbClr val="84C22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142" name="Rettangolo 141">
            <a:extLst>
              <a:ext uri="{FF2B5EF4-FFF2-40B4-BE49-F238E27FC236}">
                <a16:creationId xmlns:a16="http://schemas.microsoft.com/office/drawing/2014/main" id="{7A49EA51-3D29-46EA-A453-943CDFC03F7D}"/>
              </a:ext>
            </a:extLst>
          </p:cNvPr>
          <p:cNvSpPr/>
          <p:nvPr/>
        </p:nvSpPr>
        <p:spPr>
          <a:xfrm>
            <a:off x="4644008" y="1802183"/>
            <a:ext cx="4320480" cy="2262203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solidFill>
                  <a:srgbClr val="002060"/>
                </a:solidFill>
              </a:rPr>
              <a:t>Stima della granulometria del substrato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solidFill>
                  <a:srgbClr val="002060"/>
                </a:solidFill>
              </a:rPr>
              <a:t>Presenza di corsi d’acqua in entrata/uscita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solidFill>
                  <a:srgbClr val="002060"/>
                </a:solidFill>
              </a:rPr>
              <a:t>Variabilità degli habitat costieri (per piccoli laghi è sufficiente un habitat più rappresentativo)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solidFill>
                  <a:srgbClr val="002060"/>
                </a:solidFill>
              </a:rPr>
              <a:t>Presenza di impatti antropici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500" b="1" dirty="0">
                <a:solidFill>
                  <a:srgbClr val="002060"/>
                </a:solidFill>
              </a:rPr>
              <a:t>Scarsa pendenza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altLang="it-IT" sz="1500" b="1" dirty="0">
                <a:solidFill>
                  <a:srgbClr val="002060"/>
                </a:solidFill>
              </a:rPr>
              <a:t>Campionamento di minima (bi-annuale)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altLang="it-IT" sz="1500" b="1" dirty="0">
                <a:solidFill>
                  <a:srgbClr val="002060"/>
                </a:solidFill>
              </a:rPr>
              <a:t>3 o più replicati per sito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8AF26C39-8143-4202-8F0D-467E350A5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627500"/>
              </p:ext>
            </p:extLst>
          </p:nvPr>
        </p:nvGraphicFramePr>
        <p:xfrm>
          <a:off x="194693" y="2407654"/>
          <a:ext cx="4305299" cy="3410310"/>
        </p:xfrm>
        <a:graphic>
          <a:graphicData uri="http://schemas.openxmlformats.org/drawingml/2006/table">
            <a:tbl>
              <a:tblPr/>
              <a:tblGrid>
                <a:gridCol w="1154848">
                  <a:extLst>
                    <a:ext uri="{9D8B030D-6E8A-4147-A177-3AD203B41FA5}">
                      <a16:colId xmlns:a16="http://schemas.microsoft.com/office/drawing/2014/main" val="3161084845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val="3272605671"/>
                    </a:ext>
                  </a:extLst>
                </a:gridCol>
                <a:gridCol w="697985">
                  <a:extLst>
                    <a:ext uri="{9D8B030D-6E8A-4147-A177-3AD203B41FA5}">
                      <a16:colId xmlns:a16="http://schemas.microsoft.com/office/drawing/2014/main" val="576030619"/>
                    </a:ext>
                  </a:extLst>
                </a:gridCol>
                <a:gridCol w="751920">
                  <a:extLst>
                    <a:ext uri="{9D8B030D-6E8A-4147-A177-3AD203B41FA5}">
                      <a16:colId xmlns:a16="http://schemas.microsoft.com/office/drawing/2014/main" val="3080354420"/>
                    </a:ext>
                  </a:extLst>
                </a:gridCol>
                <a:gridCol w="951798">
                  <a:extLst>
                    <a:ext uri="{9D8B030D-6E8A-4147-A177-3AD203B41FA5}">
                      <a16:colId xmlns:a16="http://schemas.microsoft.com/office/drawing/2014/main" val="3378018695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Superficie (Km</a:t>
                      </a:r>
                      <a:r>
                        <a:rPr lang="it-IT" sz="12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 transetti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 stazioni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N° repliche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Esempi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2526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 Pro" panose="02040502050405020303" pitchFamily="18" charset="0"/>
                        </a:rPr>
                        <a:t>≤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0718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0.6 - 2.9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16303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3 - 6.5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74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6.6 - 11.9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2395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12 - 19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1392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20 - 31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8967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32 - 49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Lugano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429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50 - 75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Bracciano, Iseo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7949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76 - 115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1613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116 - 174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Bolsena, Como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8454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175 - 262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Maggiore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9419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263 - 395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9525" marR="9525" marT="648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Garda</a:t>
                      </a:r>
                    </a:p>
                  </a:txBody>
                  <a:tcPr marL="9525" marR="9525" marT="648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560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34893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I macroinvertebrati bentonici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7498DFAA-7CA3-4700-A5F4-C3C5FF04A6BF}"/>
              </a:ext>
            </a:extLst>
          </p:cNvPr>
          <p:cNvGrpSpPr>
            <a:grpSpLocks noChangeAspect="1"/>
          </p:cNvGrpSpPr>
          <p:nvPr/>
        </p:nvGrpSpPr>
        <p:grpSpPr>
          <a:xfrm>
            <a:off x="107504" y="4293176"/>
            <a:ext cx="8917271" cy="720000"/>
            <a:chOff x="-1" y="4005063"/>
            <a:chExt cx="8917271" cy="720081"/>
          </a:xfrm>
        </p:grpSpPr>
        <p:pic>
          <p:nvPicPr>
            <p:cNvPr id="42" name="Picture 3" descr="(1 of 23)">
              <a:extLst>
                <a:ext uri="{FF2B5EF4-FFF2-40B4-BE49-F238E27FC236}">
                  <a16:creationId xmlns:a16="http://schemas.microsoft.com/office/drawing/2014/main" id="{465F708D-B645-4F9B-931E-AE6643CDE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005063"/>
              <a:ext cx="108042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3" descr="(22 of 23)">
              <a:extLst>
                <a:ext uri="{FF2B5EF4-FFF2-40B4-BE49-F238E27FC236}">
                  <a16:creationId xmlns:a16="http://schemas.microsoft.com/office/drawing/2014/main" id="{8124E82C-B907-46CB-897B-35311DB32B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4005144"/>
              <a:ext cx="480060" cy="720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4" name="Picture 6" descr="(8 of 9)">
              <a:extLst>
                <a:ext uri="{FF2B5EF4-FFF2-40B4-BE49-F238E27FC236}">
                  <a16:creationId xmlns:a16="http://schemas.microsoft.com/office/drawing/2014/main" id="{122480FF-9177-4A30-A468-AEB2AF199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4005063"/>
              <a:ext cx="108040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" descr="perla + (1 of 1)">
              <a:extLst>
                <a:ext uri="{FF2B5EF4-FFF2-40B4-BE49-F238E27FC236}">
                  <a16:creationId xmlns:a16="http://schemas.microsoft.com/office/drawing/2014/main" id="{939C8094-4BAC-4D9A-88C8-41CA60C28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005063"/>
              <a:ext cx="95386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9" descr="(2 of 23)">
              <a:extLst>
                <a:ext uri="{FF2B5EF4-FFF2-40B4-BE49-F238E27FC236}">
                  <a16:creationId xmlns:a16="http://schemas.microsoft.com/office/drawing/2014/main" id="{70F33458-9728-4446-8A3B-BFA9FB9B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4005064"/>
              <a:ext cx="479560" cy="720000"/>
            </a:xfrm>
            <a:prstGeom prst="rect">
              <a:avLst/>
            </a:prstGeom>
            <a:noFill/>
          </p:spPr>
        </p:pic>
        <p:grpSp>
          <p:nvGrpSpPr>
            <p:cNvPr id="47" name="Gruppo 20">
              <a:extLst>
                <a:ext uri="{FF2B5EF4-FFF2-40B4-BE49-F238E27FC236}">
                  <a16:creationId xmlns:a16="http://schemas.microsoft.com/office/drawing/2014/main" id="{50E0133C-BDB4-4ACA-A914-773AACFF5E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51920" y="4005064"/>
              <a:ext cx="5065350" cy="720000"/>
              <a:chOff x="0" y="5013176"/>
              <a:chExt cx="9144000" cy="1440161"/>
            </a:xfrm>
          </p:grpSpPr>
          <p:pic>
            <p:nvPicPr>
              <p:cNvPr id="48" name="Picture 10" descr="(15 of 23)">
                <a:extLst>
                  <a:ext uri="{FF2B5EF4-FFF2-40B4-BE49-F238E27FC236}">
                    <a16:creationId xmlns:a16="http://schemas.microsoft.com/office/drawing/2014/main" id="{0ED3BF6C-69F7-4CCA-87F4-6B3FE9532E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936" y="5013177"/>
                <a:ext cx="2157983" cy="1440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49" name="Picture 8" descr="(6 of 9)">
                <a:extLst>
                  <a:ext uri="{FF2B5EF4-FFF2-40B4-BE49-F238E27FC236}">
                    <a16:creationId xmlns:a16="http://schemas.microsoft.com/office/drawing/2014/main" id="{EB85143E-59A5-4D30-AEBB-01A8BA9BC0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4" y="5013177"/>
                <a:ext cx="2157140" cy="144016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50" name="Picture 4" descr="(12 of 23)">
                <a:extLst>
                  <a:ext uri="{FF2B5EF4-FFF2-40B4-BE49-F238E27FC236}">
                    <a16:creationId xmlns:a16="http://schemas.microsoft.com/office/drawing/2014/main" id="{ED969290-B03C-4A42-A1BA-7A99B9403D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7830188" y="5139364"/>
                <a:ext cx="1440000" cy="1187624"/>
              </a:xfrm>
              <a:prstGeom prst="rect">
                <a:avLst/>
              </a:prstGeom>
              <a:noFill/>
            </p:spPr>
          </p:pic>
          <p:pic>
            <p:nvPicPr>
              <p:cNvPr id="51" name="Picture 16" descr="(18 of 23)">
                <a:extLst>
                  <a:ext uri="{FF2B5EF4-FFF2-40B4-BE49-F238E27FC236}">
                    <a16:creationId xmlns:a16="http://schemas.microsoft.com/office/drawing/2014/main" id="{00847E88-EC94-43F6-9F86-43D92EDF3C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340161" y="4652728"/>
                <a:ext cx="1440000" cy="2160898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52" name="Picture 5" descr="(4 of 9)">
                <a:extLst>
                  <a:ext uri="{FF2B5EF4-FFF2-40B4-BE49-F238E27FC236}">
                    <a16:creationId xmlns:a16="http://schemas.microsoft.com/office/drawing/2014/main" id="{3FB005E5-1619-4149-A5ED-82631D4128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013176"/>
                <a:ext cx="2160934" cy="144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3" name="Rectangle 3">
            <a:extLst>
              <a:ext uri="{FF2B5EF4-FFF2-40B4-BE49-F238E27FC236}">
                <a16:creationId xmlns:a16="http://schemas.microsoft.com/office/drawing/2014/main" id="{90E1FA97-E136-40A5-B2CF-4E43E023F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772816"/>
            <a:ext cx="8856984" cy="4426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Perché sono degli ottimi bioindicatori</a:t>
            </a: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C3144019-0403-447D-AAC1-FA5D79608228}"/>
              </a:ext>
            </a:extLst>
          </p:cNvPr>
          <p:cNvGrpSpPr/>
          <p:nvPr/>
        </p:nvGrpSpPr>
        <p:grpSpPr>
          <a:xfrm>
            <a:off x="-63500" y="2335026"/>
            <a:ext cx="9112164" cy="1800199"/>
            <a:chOff x="0" y="2005429"/>
            <a:chExt cx="9013168" cy="1800199"/>
          </a:xfrm>
          <a:solidFill>
            <a:srgbClr val="92D050">
              <a:alpha val="37000"/>
            </a:srgbClr>
          </a:solidFill>
        </p:grpSpPr>
        <p:sp>
          <p:nvSpPr>
            <p:cNvPr id="55" name="Rettangolo arrotondato 4">
              <a:extLst>
                <a:ext uri="{FF2B5EF4-FFF2-40B4-BE49-F238E27FC236}">
                  <a16:creationId xmlns:a16="http://schemas.microsoft.com/office/drawing/2014/main" id="{D979899C-603B-4001-8457-BEDFEEE924BB}"/>
                </a:ext>
              </a:extLst>
            </p:cNvPr>
            <p:cNvSpPr/>
            <p:nvPr/>
          </p:nvSpPr>
          <p:spPr>
            <a:xfrm>
              <a:off x="179511" y="2005429"/>
              <a:ext cx="8712969" cy="1800199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Text Box 9">
              <a:extLst>
                <a:ext uri="{FF2B5EF4-FFF2-40B4-BE49-F238E27FC236}">
                  <a16:creationId xmlns:a16="http://schemas.microsoft.com/office/drawing/2014/main" id="{A4A6C6BF-D009-4975-BB1C-B722EC51DB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044769"/>
              <a:ext cx="9013168" cy="1708160"/>
            </a:xfrm>
            <a:prstGeom prst="rect">
              <a:avLst/>
            </a:prstGeom>
            <a:noFill/>
            <a:ln w="9525" cap="rnd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600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it-IT" sz="1600" dirty="0">
                  <a:solidFill>
                    <a:schemeClr val="tx1"/>
                  </a:solidFill>
                  <a:latin typeface="+mj-lt"/>
                </a:rPr>
                <a:t> sono ubiquitari, abbondanti e relativamente facili da raccogliere /riconoscere</a:t>
              </a:r>
            </a:p>
            <a:p>
              <a:pPr marL="360000">
                <a:spcBef>
                  <a:spcPts val="0"/>
                </a:spcBef>
              </a:pPr>
              <a:endParaRPr lang="it-IT" sz="300" dirty="0">
                <a:solidFill>
                  <a:schemeClr val="tx1"/>
                </a:solidFill>
                <a:latin typeface="+mj-lt"/>
              </a:endParaRPr>
            </a:p>
            <a:p>
              <a:pPr marL="3600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it-IT" sz="1600" dirty="0">
                  <a:solidFill>
                    <a:schemeClr val="tx1"/>
                  </a:solidFill>
                  <a:latin typeface="+mj-lt"/>
                </a:rPr>
                <a:t> possiedono cicli vitali abbastanza lunghi (mesi, anni): possono “fotografare” i  cambiamenti che </a:t>
              </a:r>
            </a:p>
            <a:p>
              <a:pPr marL="360000">
                <a:spcBef>
                  <a:spcPts val="0"/>
                </a:spcBef>
              </a:pPr>
              <a:r>
                <a:rPr lang="it-IT" sz="1600" dirty="0">
                  <a:solidFill>
                    <a:schemeClr val="tx1"/>
                  </a:solidFill>
                  <a:latin typeface="+mj-lt"/>
                </a:rPr>
                <a:t>   avvengono nella qualità dell’ambiente</a:t>
              </a:r>
            </a:p>
            <a:p>
              <a:pPr marL="360000">
                <a:spcBef>
                  <a:spcPts val="0"/>
                </a:spcBef>
              </a:pPr>
              <a:endParaRPr lang="it-IT" sz="300" dirty="0">
                <a:solidFill>
                  <a:schemeClr val="tx1"/>
                </a:solidFill>
                <a:latin typeface="+mj-lt"/>
              </a:endParaRPr>
            </a:p>
            <a:p>
              <a:pPr marL="3600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it-IT" sz="1600" dirty="0">
                  <a:solidFill>
                    <a:schemeClr val="tx1"/>
                  </a:solidFill>
                  <a:latin typeface="+mj-lt"/>
                </a:rPr>
                <a:t> sono relativamente sedentari, quindi rappresentativi  delle condizioni locali di un certo ambiente</a:t>
              </a:r>
            </a:p>
            <a:p>
              <a:pPr marL="360000">
                <a:spcBef>
                  <a:spcPts val="0"/>
                </a:spcBef>
                <a:buFont typeface="Arial" pitchFamily="34" charset="0"/>
                <a:buChar char="•"/>
              </a:pPr>
              <a:endParaRPr lang="it-IT" sz="300" dirty="0">
                <a:solidFill>
                  <a:schemeClr val="tx1"/>
                </a:solidFill>
                <a:latin typeface="+mj-lt"/>
              </a:endParaRPr>
            </a:p>
            <a:p>
              <a:pPr marL="360000">
                <a:spcBef>
                  <a:spcPts val="0"/>
                </a:spcBef>
                <a:buFont typeface="Arial" pitchFamily="34" charset="0"/>
                <a:buChar char="•"/>
              </a:pPr>
              <a:r>
                <a:rPr lang="it-IT" sz="1600" dirty="0">
                  <a:solidFill>
                    <a:schemeClr val="tx1"/>
                  </a:solidFill>
                  <a:latin typeface="+mj-lt"/>
                </a:rPr>
                <a:t> le comunità sono composte da diversi tipi di animali, con caratteristiche diverse  (tipo di </a:t>
              </a:r>
            </a:p>
            <a:p>
              <a:pPr marL="360000">
                <a:spcBef>
                  <a:spcPts val="0"/>
                </a:spcBef>
              </a:pPr>
              <a:r>
                <a:rPr lang="it-IT" sz="1600" dirty="0">
                  <a:solidFill>
                    <a:schemeClr val="tx1"/>
                  </a:solidFill>
                  <a:latin typeface="+mj-lt"/>
                </a:rPr>
                <a:t>   alimentazione, ruolo nell’ambiente … e </a:t>
              </a:r>
              <a:r>
                <a:rPr lang="it-IT" sz="1600" b="1" u="sng" dirty="0">
                  <a:solidFill>
                    <a:schemeClr val="tx1"/>
                  </a:solidFill>
                  <a:latin typeface="+mj-lt"/>
                </a:rPr>
                <a:t>diversa sensibilità alle alterazioni ambientali!!!</a:t>
              </a:r>
              <a:r>
                <a:rPr lang="it-IT" sz="1600" dirty="0">
                  <a:solidFill>
                    <a:schemeClr val="tx1"/>
                  </a:solidFill>
                  <a:latin typeface="+mj-lt"/>
                </a:rPr>
                <a:t>)</a:t>
              </a:r>
            </a:p>
          </p:txBody>
        </p:sp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45E06FCF-6B95-4118-90F6-2C49EF0CF2BC}"/>
              </a:ext>
            </a:extLst>
          </p:cNvPr>
          <p:cNvGrpSpPr/>
          <p:nvPr/>
        </p:nvGrpSpPr>
        <p:grpSpPr>
          <a:xfrm>
            <a:off x="107504" y="5258727"/>
            <a:ext cx="9156700" cy="1599274"/>
            <a:chOff x="306110" y="5442666"/>
            <a:chExt cx="8657956" cy="1373680"/>
          </a:xfrm>
        </p:grpSpPr>
        <p:pic>
          <p:nvPicPr>
            <p:cNvPr id="67" name="Picture 21" descr="(14 of 27)">
              <a:hlinkClick r:id="rId13" action="ppaction://hlinkfile"/>
              <a:extLst>
                <a:ext uri="{FF2B5EF4-FFF2-40B4-BE49-F238E27FC236}">
                  <a16:creationId xmlns:a16="http://schemas.microsoft.com/office/drawing/2014/main" id="{DBCD6276-A1FA-40AB-881B-89C1579E1A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>
            <a:xfrm>
              <a:off x="306110" y="5448346"/>
              <a:ext cx="2140911" cy="1368000"/>
            </a:xfrm>
            <a:prstGeom prst="rect">
              <a:avLst/>
            </a:prstGeom>
            <a:ln/>
            <a:effectLst>
              <a:softEdge rad="127000"/>
            </a:effectLst>
          </p:spPr>
        </p:pic>
        <p:pic>
          <p:nvPicPr>
            <p:cNvPr id="68" name="Picture 4" descr="stella_1">
              <a:extLst>
                <a:ext uri="{FF2B5EF4-FFF2-40B4-BE49-F238E27FC236}">
                  <a16:creationId xmlns:a16="http://schemas.microsoft.com/office/drawing/2014/main" id="{197171CC-0ABA-454B-A5D0-025F4E744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30997" y="5448346"/>
              <a:ext cx="2088232" cy="13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69" name="Text Box 9">
              <a:extLst>
                <a:ext uri="{FF2B5EF4-FFF2-40B4-BE49-F238E27FC236}">
                  <a16:creationId xmlns:a16="http://schemas.microsoft.com/office/drawing/2014/main" id="{E742A686-79FC-4231-A0E8-30F9552C13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35" y="6384450"/>
              <a:ext cx="3816425" cy="369332"/>
            </a:xfrm>
            <a:prstGeom prst="rect">
              <a:avLst/>
            </a:prstGeom>
            <a:noFill/>
            <a:ln w="9525" cap="rnd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it-IT" sz="1800" b="1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Ambienti poco o per nulla alterati</a:t>
              </a:r>
            </a:p>
          </p:txBody>
        </p:sp>
        <p:pic>
          <p:nvPicPr>
            <p:cNvPr id="70" name="Picture 12" descr="rivebas">
              <a:extLst>
                <a:ext uri="{FF2B5EF4-FFF2-40B4-BE49-F238E27FC236}">
                  <a16:creationId xmlns:a16="http://schemas.microsoft.com/office/drawing/2014/main" id="{890411F2-BBA6-4DB4-8DBD-9881A4536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680098" y="5442818"/>
              <a:ext cx="2016224" cy="13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" name="Picture 6" descr="ledra_rosso_2">
              <a:extLst>
                <a:ext uri="{FF2B5EF4-FFF2-40B4-BE49-F238E27FC236}">
                  <a16:creationId xmlns:a16="http://schemas.microsoft.com/office/drawing/2014/main" id="{2B693DC0-5C35-4327-9DAA-4FADB0F4A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552306" y="5442666"/>
              <a:ext cx="2088232" cy="13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72" name="Text Box 9">
              <a:extLst>
                <a:ext uri="{FF2B5EF4-FFF2-40B4-BE49-F238E27FC236}">
                  <a16:creationId xmlns:a16="http://schemas.microsoft.com/office/drawing/2014/main" id="{64980739-CB58-4337-AE42-1942079B16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058" y="6378770"/>
              <a:ext cx="4644008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9525" cap="rnd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it-IT" sz="1800" b="1" dirty="0">
                  <a:solidFill>
                    <a:srgbClr val="FF0000"/>
                  </a:solidFill>
                  <a:latin typeface="+mj-lt"/>
                </a:rPr>
                <a:t>Alterazione morfologica o chimico-fisica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432429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" name="Picture 9" descr="Pon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992415"/>
            <a:ext cx="2462027" cy="1857344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635896" y="4653136"/>
            <a:ext cx="18391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chemeClr val="accent2"/>
                </a:solidFill>
                <a:cs typeface="Arial" charset="0"/>
              </a:rPr>
              <a:t>PONAR 420 cm</a:t>
            </a:r>
            <a:r>
              <a:rPr lang="it-IT" altLang="it-IT" sz="1400" b="1" baseline="30000" dirty="0">
                <a:solidFill>
                  <a:schemeClr val="accent2"/>
                </a:solidFill>
                <a:cs typeface="Arial" charset="0"/>
              </a:rPr>
              <a:t>2</a:t>
            </a:r>
          </a:p>
        </p:txBody>
      </p:sp>
      <p:pic>
        <p:nvPicPr>
          <p:cNvPr id="6" name="Picture 7" descr="ekmann dred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41168"/>
            <a:ext cx="1524920" cy="1834283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9552" y="4653136"/>
            <a:ext cx="20066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chemeClr val="accent2"/>
                </a:solidFill>
                <a:cs typeface="Arial" charset="0"/>
              </a:rPr>
              <a:t>EKMANN (225 cm</a:t>
            </a:r>
            <a:r>
              <a:rPr lang="it-IT" altLang="it-IT" sz="1400" b="1" baseline="30000" dirty="0">
                <a:solidFill>
                  <a:schemeClr val="accent2"/>
                </a:solidFill>
                <a:cs typeface="Arial" charset="0"/>
              </a:rPr>
              <a:t>2</a:t>
            </a:r>
            <a:r>
              <a:rPr lang="it-IT" altLang="it-IT" sz="1400" b="1" dirty="0">
                <a:solidFill>
                  <a:schemeClr val="accent2"/>
                </a:solidFill>
                <a:cs typeface="Arial" charset="0"/>
              </a:rPr>
              <a:t>)</a:t>
            </a:r>
            <a:endParaRPr lang="it-IT" altLang="it-IT" sz="1400" b="1" baseline="30000" dirty="0">
              <a:solidFill>
                <a:schemeClr val="accent2"/>
              </a:solidFill>
              <a:cs typeface="Arial" charset="0"/>
            </a:endParaRPr>
          </a:p>
        </p:txBody>
      </p:sp>
      <p:pic>
        <p:nvPicPr>
          <p:cNvPr id="8" name="Picture 8" descr="Petersen dredg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25845"/>
            <a:ext cx="2808312" cy="1887531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/>
          <p:cNvSpPr txBox="1">
            <a:spLocks noChangeAspect="1" noChangeArrowheads="1"/>
          </p:cNvSpPr>
          <p:nvPr/>
        </p:nvSpPr>
        <p:spPr bwMode="auto">
          <a:xfrm>
            <a:off x="6084167" y="4653136"/>
            <a:ext cx="2708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chemeClr val="accent2"/>
                </a:solidFill>
                <a:cs typeface="Arial" charset="0"/>
              </a:rPr>
              <a:t>PETERSEN 400-574 cm</a:t>
            </a:r>
            <a:r>
              <a:rPr lang="it-IT" altLang="it-IT" sz="1400" b="1" baseline="30000" dirty="0">
                <a:solidFill>
                  <a:schemeClr val="accent2"/>
                </a:solidFill>
                <a:cs typeface="Arial" charset="0"/>
              </a:rPr>
              <a:t>2</a:t>
            </a:r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6" y="1916832"/>
            <a:ext cx="8428027" cy="26254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Monitoraggio dello stato ecologico negli ambienti lacustri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7854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Monitoraggio dello stato ecologico negli ambienti lacustri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7" name="Rettangolo 10">
            <a:extLst>
              <a:ext uri="{FF2B5EF4-FFF2-40B4-BE49-F238E27FC236}">
                <a16:creationId xmlns:a16="http://schemas.microsoft.com/office/drawing/2014/main" id="{B76493B8-4F47-4A2E-AB84-A4F09235D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18" y="6369278"/>
            <a:ext cx="8820980" cy="300082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defTabSz="933450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altLang="it-IT" sz="1500" b="1" dirty="0">
                <a:solidFill>
                  <a:srgbClr val="002060"/>
                </a:solidFill>
                <a:latin typeface="+mn-lt"/>
                <a:cs typeface="+mn-cs"/>
              </a:rPr>
              <a:t>Macroinvertebrati identificati a livello di genere/specie (almeno per Chironomidi ed Oligocheti)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4FC9694B-A609-437F-A3C9-E76B17532908}"/>
              </a:ext>
            </a:extLst>
          </p:cNvPr>
          <p:cNvGrpSpPr/>
          <p:nvPr/>
        </p:nvGrpSpPr>
        <p:grpSpPr>
          <a:xfrm>
            <a:off x="5866843" y="2679635"/>
            <a:ext cx="3097760" cy="3473608"/>
            <a:chOff x="5004047" y="2668304"/>
            <a:chExt cx="3097760" cy="3580921"/>
          </a:xfrm>
        </p:grpSpPr>
        <p:pic>
          <p:nvPicPr>
            <p:cNvPr id="145" name="Picture 11" descr="(11 of 23)">
              <a:extLst>
                <a:ext uri="{FF2B5EF4-FFF2-40B4-BE49-F238E27FC236}">
                  <a16:creationId xmlns:a16="http://schemas.microsoft.com/office/drawing/2014/main" id="{E9C314AE-DB8E-4276-A6D8-A881220E8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235077" y="2668304"/>
              <a:ext cx="1866730" cy="113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12" descr="(12 of 23)">
              <a:extLst>
                <a:ext uri="{FF2B5EF4-FFF2-40B4-BE49-F238E27FC236}">
                  <a16:creationId xmlns:a16="http://schemas.microsoft.com/office/drawing/2014/main" id="{F9FF75D3-9EFA-41E2-80B8-870F877ABCA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7" y="2668304"/>
              <a:ext cx="1253035" cy="1071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2FF30D4-6508-4B45-9FD6-5FEC18385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4048" y="3727530"/>
              <a:ext cx="3097759" cy="2521695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974A7C57-3CF5-4065-9E40-85AB8E614B78}"/>
              </a:ext>
            </a:extLst>
          </p:cNvPr>
          <p:cNvGrpSpPr/>
          <p:nvPr/>
        </p:nvGrpSpPr>
        <p:grpSpPr>
          <a:xfrm>
            <a:off x="179512" y="2679634"/>
            <a:ext cx="3358214" cy="3473608"/>
            <a:chOff x="147665" y="2196765"/>
            <a:chExt cx="3358214" cy="3473608"/>
          </a:xfrm>
        </p:grpSpPr>
        <p:pic>
          <p:nvPicPr>
            <p:cNvPr id="144" name="Picture 13" descr="(1 of 23)">
              <a:extLst>
                <a:ext uri="{FF2B5EF4-FFF2-40B4-BE49-F238E27FC236}">
                  <a16:creationId xmlns:a16="http://schemas.microsoft.com/office/drawing/2014/main" id="{16D16B2F-FD60-4B54-B090-FC31DE2A31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49694" y="2196765"/>
              <a:ext cx="1830018" cy="960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http://chirokey.skullisland.info/media/images/Chlabrum.jpg">
              <a:extLst>
                <a:ext uri="{FF2B5EF4-FFF2-40B4-BE49-F238E27FC236}">
                  <a16:creationId xmlns:a16="http://schemas.microsoft.com/office/drawing/2014/main" id="{54BC9BC1-B572-4D64-B00D-669F95C3FF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65" y="3157026"/>
              <a:ext cx="3358214" cy="2513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14" descr="(2 of 23)">
              <a:extLst>
                <a:ext uri="{FF2B5EF4-FFF2-40B4-BE49-F238E27FC236}">
                  <a16:creationId xmlns:a16="http://schemas.microsoft.com/office/drawing/2014/main" id="{6BC73D01-6578-4BF6-8BB3-D321E28AA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97655" y="1848804"/>
              <a:ext cx="960262" cy="165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ttangolo 10">
            <a:extLst>
              <a:ext uri="{FF2B5EF4-FFF2-40B4-BE49-F238E27FC236}">
                <a16:creationId xmlns:a16="http://schemas.microsoft.com/office/drawing/2014/main" id="{4171AE22-31F5-41EE-A7A1-0E211B267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826169"/>
            <a:ext cx="3358214" cy="711733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defTabSz="933450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altLang="it-IT" sz="1000" b="1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0" indent="0" algn="ctr" defTabSz="933450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altLang="it-IT" sz="1500" b="1" dirty="0">
                <a:solidFill>
                  <a:srgbClr val="002060"/>
                </a:solidFill>
                <a:latin typeface="+mn-lt"/>
                <a:cs typeface="+mn-cs"/>
              </a:rPr>
              <a:t>Chironomidi</a:t>
            </a:r>
          </a:p>
          <a:p>
            <a:pPr marL="0" indent="0" algn="ctr" defTabSz="933450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altLang="it-IT" sz="1000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3" name="Rettangolo 10">
            <a:extLst>
              <a:ext uri="{FF2B5EF4-FFF2-40B4-BE49-F238E27FC236}">
                <a16:creationId xmlns:a16="http://schemas.microsoft.com/office/drawing/2014/main" id="{BADDC300-2EA0-46AC-ADE0-71C222AE2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6728" y="1816253"/>
            <a:ext cx="3097760" cy="711733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defTabSz="933450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altLang="it-IT" sz="1000" b="1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0" indent="0" algn="ctr" defTabSz="933450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altLang="it-IT" sz="1500" b="1" dirty="0">
                <a:solidFill>
                  <a:srgbClr val="002060"/>
                </a:solidFill>
                <a:latin typeface="+mn-lt"/>
                <a:cs typeface="+mn-cs"/>
              </a:rPr>
              <a:t>Oligocheti</a:t>
            </a:r>
          </a:p>
          <a:p>
            <a:pPr marL="0" indent="0" algn="ctr" defTabSz="933450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altLang="it-IT" sz="1000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4" name="Rettangolo 10">
            <a:extLst>
              <a:ext uri="{FF2B5EF4-FFF2-40B4-BE49-F238E27FC236}">
                <a16:creationId xmlns:a16="http://schemas.microsoft.com/office/drawing/2014/main" id="{78F4812E-8097-4643-B57B-88B53E91D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3562" y="3950984"/>
            <a:ext cx="2157444" cy="711733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defTabSz="933450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altLang="it-IT" sz="1000" b="1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0" indent="0" algn="ctr" defTabSz="933450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altLang="it-IT" sz="1500" b="1" dirty="0">
                <a:solidFill>
                  <a:srgbClr val="002060"/>
                </a:solidFill>
                <a:latin typeface="+mn-lt"/>
                <a:cs typeface="+mn-cs"/>
              </a:rPr>
              <a:t>70-90% della comunità</a:t>
            </a:r>
          </a:p>
          <a:p>
            <a:pPr marL="0" indent="0" algn="ctr" defTabSz="933450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it-IT" altLang="it-IT" sz="1000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68145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Indice di Qualità Bentonico (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Rossaro</a:t>
            </a:r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 et al. 2013)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/>
        </p:nvGraphicFramePr>
        <p:xfrm>
          <a:off x="143508" y="1842486"/>
          <a:ext cx="4772057" cy="1154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zione" r:id="rId4" imgW="3810000" imgH="939800" progId="Equation.3">
                  <p:embed/>
                </p:oleObj>
              </mc:Choice>
              <mc:Fallback>
                <p:oleObj name="Equazione" r:id="rId4" imgW="3810000" imgH="939800" progId="Equation.3">
                  <p:embed/>
                  <p:pic>
                    <p:nvPicPr>
                      <p:cNvPr id="2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08" y="1842486"/>
                        <a:ext cx="4772057" cy="11544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CFDB5A5E-F077-42B3-85CC-AAE9370CB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6424" y="4494645"/>
            <a:ext cx="5148064" cy="2333205"/>
          </a:xfrm>
          <a:prstGeom prst="rect">
            <a:avLst/>
          </a:prstGeom>
        </p:spPr>
      </p:pic>
      <p:pic>
        <p:nvPicPr>
          <p:cNvPr id="15" name="Immagine 3">
            <a:extLst>
              <a:ext uri="{FF2B5EF4-FFF2-40B4-BE49-F238E27FC236}">
                <a16:creationId xmlns:a16="http://schemas.microsoft.com/office/drawing/2014/main" id="{15D2EBA5-5308-466E-B4B1-E95C7B519E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94385"/>
            <a:ext cx="1943174" cy="10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4AF91FA0-62DC-4769-8909-1C2FF23FC8F0}"/>
              </a:ext>
            </a:extLst>
          </p:cNvPr>
          <p:cNvSpPr/>
          <p:nvPr/>
        </p:nvSpPr>
        <p:spPr>
          <a:xfrm>
            <a:off x="143508" y="3356992"/>
            <a:ext cx="8820980" cy="959237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 defTabSz="933450" fontAlgn="auto">
              <a:lnSpc>
                <a:spcPct val="90000"/>
              </a:lnSpc>
              <a:spcAft>
                <a:spcPct val="35000"/>
              </a:spcAft>
            </a:pPr>
            <a:endParaRPr lang="it-IT" sz="1000" baseline="30000" dirty="0">
              <a:solidFill>
                <a:srgbClr val="002060"/>
              </a:solidFill>
              <a:latin typeface="+mj-lt"/>
            </a:endParaRPr>
          </a:p>
          <a:p>
            <a:pPr algn="just" defTabSz="933450" fontAlgn="auto">
              <a:lnSpc>
                <a:spcPct val="90000"/>
              </a:lnSpc>
              <a:spcAft>
                <a:spcPct val="35000"/>
              </a:spcAft>
            </a:pPr>
            <a:r>
              <a:rPr lang="it-IT" baseline="30000" dirty="0">
                <a:solidFill>
                  <a:srgbClr val="002060"/>
                </a:solidFill>
                <a:latin typeface="+mj-lt"/>
              </a:rPr>
              <a:t>Una specie che vive preferibilmente in siti ad alta diversità è una specie indicatrice di buona qualità ambientale, mentre una specie che ha un’abbondanza elevata in siti a bassa diversità è indicatrice di ambiente alterato. Si è quindi calcolata la media degli Indici di diversità di Shannon utilizzando tutti i valori dei siti dove la specie era presente, pesando i valori sulle abbondanze della specie, secondo la formula:</a:t>
            </a:r>
            <a:endParaRPr lang="it-IT" b="1" baseline="30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CasellaDiTesto 2">
            <a:extLst>
              <a:ext uri="{FF2B5EF4-FFF2-40B4-BE49-F238E27FC236}">
                <a16:creationId xmlns:a16="http://schemas.microsoft.com/office/drawing/2014/main" id="{B20E550B-53FA-44E5-8F99-594A51C0B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820" y="1988840"/>
            <a:ext cx="3816672" cy="8617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49263" indent="-449263" eaLnBrk="1" hangingPunct="1">
              <a:defRPr/>
            </a:pPr>
            <a:r>
              <a:rPr lang="it-IT" sz="1400" i="1" dirty="0" err="1">
                <a:latin typeface="+mj-lt"/>
              </a:rPr>
              <a:t>y</a:t>
            </a:r>
            <a:r>
              <a:rPr lang="it-IT" sz="1400" baseline="-25000" dirty="0" err="1">
                <a:latin typeface="+mj-lt"/>
              </a:rPr>
              <a:t>ij</a:t>
            </a:r>
            <a:r>
              <a:rPr lang="it-IT" sz="1400" i="1" dirty="0">
                <a:latin typeface="+mj-lt"/>
              </a:rPr>
              <a:t> </a:t>
            </a:r>
            <a:r>
              <a:rPr lang="it-IT" sz="1400" dirty="0">
                <a:latin typeface="+mj-lt"/>
              </a:rPr>
              <a:t>= n. individui della specie </a:t>
            </a:r>
            <a:r>
              <a:rPr lang="it-IT" sz="1400" i="1" dirty="0">
                <a:latin typeface="+mj-lt"/>
              </a:rPr>
              <a:t>j </a:t>
            </a:r>
            <a:r>
              <a:rPr lang="it-IT" sz="1400" dirty="0">
                <a:latin typeface="+mj-lt"/>
              </a:rPr>
              <a:t>nella stazione </a:t>
            </a:r>
            <a:r>
              <a:rPr lang="it-IT" sz="1400" i="1" dirty="0">
                <a:latin typeface="+mj-lt"/>
              </a:rPr>
              <a:t>i</a:t>
            </a:r>
          </a:p>
          <a:p>
            <a:pPr marL="363538" indent="-363538" eaLnBrk="1" hangingPunct="1">
              <a:defRPr/>
            </a:pPr>
            <a:r>
              <a:rPr lang="it-IT" sz="1400" i="1" dirty="0">
                <a:latin typeface="+mj-lt"/>
              </a:rPr>
              <a:t>p </a:t>
            </a:r>
            <a:r>
              <a:rPr lang="it-IT" sz="1400" dirty="0">
                <a:latin typeface="+mj-lt"/>
              </a:rPr>
              <a:t>= n. specie con peso indicatore </a:t>
            </a:r>
            <a:r>
              <a:rPr lang="it-IT" sz="1400" i="1" dirty="0" err="1">
                <a:latin typeface="+mj-lt"/>
              </a:rPr>
              <a:t>BQIWj</a:t>
            </a:r>
            <a:endParaRPr lang="it-IT" sz="1400" i="1" dirty="0">
              <a:latin typeface="+mj-lt"/>
            </a:endParaRPr>
          </a:p>
          <a:p>
            <a:pPr eaLnBrk="1" hangingPunct="1">
              <a:defRPr/>
            </a:pPr>
            <a:r>
              <a:rPr lang="it-IT" sz="1400" dirty="0">
                <a:latin typeface="+mj-lt"/>
              </a:rPr>
              <a:t>m = n. totale specie presenti in un sito</a:t>
            </a:r>
          </a:p>
          <a:p>
            <a:pPr eaLnBrk="1" hangingPunct="1">
              <a:defRPr/>
            </a:pPr>
            <a:endParaRPr lang="it-IT" sz="800" dirty="0">
              <a:latin typeface="Comic Sans MS" pitchFamily="66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9C6D02D-AE1A-43A7-BDED-769D7CAE1515}"/>
              </a:ext>
            </a:extLst>
          </p:cNvPr>
          <p:cNvSpPr/>
          <p:nvPr/>
        </p:nvSpPr>
        <p:spPr>
          <a:xfrm>
            <a:off x="179512" y="5877272"/>
            <a:ext cx="40323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 err="1">
                <a:solidFill>
                  <a:srgbClr val="000000"/>
                </a:solidFill>
                <a:latin typeface="+mj-lt"/>
              </a:rPr>
              <a:t>z</a:t>
            </a:r>
            <a:r>
              <a:rPr lang="en-US" sz="1400" i="1" baseline="-25000" dirty="0" err="1">
                <a:solidFill>
                  <a:srgbClr val="000000"/>
                </a:solidFill>
                <a:latin typeface="+mj-lt"/>
              </a:rPr>
              <a:t>i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 =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Shannon Diversity Index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nella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stazione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i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  <a:p>
            <a:pPr marL="450850" indent="-450850">
              <a:defRPr/>
            </a:pPr>
            <a:r>
              <a:rPr lang="en-US" sz="1400" i="1" dirty="0" err="1">
                <a:solidFill>
                  <a:srgbClr val="000000"/>
                </a:solidFill>
                <a:latin typeface="+mj-lt"/>
              </a:rPr>
              <a:t>y</a:t>
            </a:r>
            <a:r>
              <a:rPr lang="en-US" sz="1400" i="1" baseline="-25000" dirty="0" err="1">
                <a:solidFill>
                  <a:srgbClr val="000000"/>
                </a:solidFill>
                <a:latin typeface="+mj-lt"/>
              </a:rPr>
              <a:t>ij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abbondanza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della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specie 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j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nella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stazione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i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  =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valore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ottimale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per la specie 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12084958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Indice di Qualità Bentonico (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Rossaro</a:t>
            </a:r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 et al. 2013)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370788"/>
              </p:ext>
            </p:extLst>
          </p:nvPr>
        </p:nvGraphicFramePr>
        <p:xfrm>
          <a:off x="143508" y="1842486"/>
          <a:ext cx="4772057" cy="1154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zione" r:id="rId4" imgW="3810000" imgH="939800" progId="Equation.3">
                  <p:embed/>
                </p:oleObj>
              </mc:Choice>
              <mc:Fallback>
                <p:oleObj name="Equazione" r:id="rId4" imgW="3810000" imgH="939800" progId="Equation.3">
                  <p:embed/>
                  <p:pic>
                    <p:nvPicPr>
                      <p:cNvPr id="0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08" y="1842486"/>
                        <a:ext cx="4772057" cy="11544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5183820" y="1988840"/>
            <a:ext cx="3816672" cy="8617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49263" indent="-449263" eaLnBrk="1" hangingPunct="1">
              <a:defRPr/>
            </a:pPr>
            <a:r>
              <a:rPr lang="it-IT" sz="1400" i="1" dirty="0" err="1">
                <a:latin typeface="+mj-lt"/>
              </a:rPr>
              <a:t>y</a:t>
            </a:r>
            <a:r>
              <a:rPr lang="it-IT" sz="1400" baseline="-25000" dirty="0" err="1">
                <a:latin typeface="+mj-lt"/>
              </a:rPr>
              <a:t>ij</a:t>
            </a:r>
            <a:r>
              <a:rPr lang="it-IT" sz="1400" i="1" dirty="0">
                <a:latin typeface="+mj-lt"/>
              </a:rPr>
              <a:t> </a:t>
            </a:r>
            <a:r>
              <a:rPr lang="it-IT" sz="1400" dirty="0">
                <a:latin typeface="+mj-lt"/>
              </a:rPr>
              <a:t>= n. individui della specie </a:t>
            </a:r>
            <a:r>
              <a:rPr lang="it-IT" sz="1400" i="1" dirty="0">
                <a:latin typeface="+mj-lt"/>
              </a:rPr>
              <a:t>j </a:t>
            </a:r>
            <a:r>
              <a:rPr lang="it-IT" sz="1400" dirty="0">
                <a:latin typeface="+mj-lt"/>
              </a:rPr>
              <a:t>nella stazione </a:t>
            </a:r>
            <a:r>
              <a:rPr lang="it-IT" sz="1400" i="1" dirty="0">
                <a:latin typeface="+mj-lt"/>
              </a:rPr>
              <a:t>i</a:t>
            </a:r>
          </a:p>
          <a:p>
            <a:pPr marL="363538" indent="-363538" eaLnBrk="1" hangingPunct="1">
              <a:defRPr/>
            </a:pPr>
            <a:r>
              <a:rPr lang="it-IT" sz="1400" i="1" dirty="0">
                <a:latin typeface="+mj-lt"/>
              </a:rPr>
              <a:t>p </a:t>
            </a:r>
            <a:r>
              <a:rPr lang="it-IT" sz="1400" dirty="0">
                <a:latin typeface="+mj-lt"/>
              </a:rPr>
              <a:t>= n. specie con peso indicatore </a:t>
            </a:r>
            <a:r>
              <a:rPr lang="it-IT" sz="1400" i="1" dirty="0" err="1">
                <a:latin typeface="+mj-lt"/>
              </a:rPr>
              <a:t>BQIWj</a:t>
            </a:r>
            <a:endParaRPr lang="it-IT" sz="1400" i="1" dirty="0">
              <a:latin typeface="+mj-lt"/>
            </a:endParaRPr>
          </a:p>
          <a:p>
            <a:pPr eaLnBrk="1" hangingPunct="1">
              <a:defRPr/>
            </a:pPr>
            <a:r>
              <a:rPr lang="it-IT" sz="1400" dirty="0">
                <a:latin typeface="+mj-lt"/>
              </a:rPr>
              <a:t>m = n. totale specie presenti in un sito</a:t>
            </a:r>
          </a:p>
          <a:p>
            <a:pPr eaLnBrk="1" hangingPunct="1">
              <a:defRPr/>
            </a:pPr>
            <a:endParaRPr lang="it-IT" sz="800" dirty="0">
              <a:latin typeface="Comic Sans MS" pitchFamily="66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DB5A5E-F077-42B3-85CC-AAE9370CB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6424" y="4494645"/>
            <a:ext cx="5148064" cy="233320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E3ADCCB-F4F0-499C-8560-E268FFCCD667}"/>
              </a:ext>
            </a:extLst>
          </p:cNvPr>
          <p:cNvSpPr/>
          <p:nvPr/>
        </p:nvSpPr>
        <p:spPr>
          <a:xfrm>
            <a:off x="143508" y="3356992"/>
            <a:ext cx="8820980" cy="959237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 defTabSz="933450" fontAlgn="auto">
              <a:lnSpc>
                <a:spcPct val="90000"/>
              </a:lnSpc>
              <a:spcAft>
                <a:spcPct val="35000"/>
              </a:spcAft>
            </a:pPr>
            <a:endParaRPr lang="it-IT" sz="1000" baseline="30000" dirty="0">
              <a:solidFill>
                <a:srgbClr val="002060"/>
              </a:solidFill>
              <a:latin typeface="+mj-lt"/>
            </a:endParaRPr>
          </a:p>
          <a:p>
            <a:pPr algn="just" defTabSz="933450" fontAlgn="auto">
              <a:lnSpc>
                <a:spcPct val="90000"/>
              </a:lnSpc>
              <a:spcAft>
                <a:spcPct val="35000"/>
              </a:spcAft>
            </a:pPr>
            <a:r>
              <a:rPr lang="it-IT" baseline="30000" dirty="0">
                <a:solidFill>
                  <a:srgbClr val="002060"/>
                </a:solidFill>
                <a:latin typeface="+mj-lt"/>
              </a:rPr>
              <a:t>Una specie che vive preferibilmente in siti ad alta diversità è una specie indicatrice di buona qualità ambientale, mentre una specie che ha un’abbondanza elevata in siti a bassa diversità è indicatrice di ambiente alterato. Si è quindi calcolata la media degli Indici di diversità di Shannon utilizzando tutti i valori dei siti dove la specie era presente, pesando i valori sulle abbondanze della specie, secondo la formula:</a:t>
            </a:r>
            <a:endParaRPr lang="it-IT" b="1" baseline="30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3" name="Immagine 3">
            <a:extLst>
              <a:ext uri="{FF2B5EF4-FFF2-40B4-BE49-F238E27FC236}">
                <a16:creationId xmlns:a16="http://schemas.microsoft.com/office/drawing/2014/main" id="{5C8C3B66-CDE5-4CE6-8910-632D22C492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94385"/>
            <a:ext cx="1943174" cy="10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B825379-9BA5-4802-8639-4F4C891066A5}"/>
              </a:ext>
            </a:extLst>
          </p:cNvPr>
          <p:cNvSpPr/>
          <p:nvPr/>
        </p:nvSpPr>
        <p:spPr>
          <a:xfrm>
            <a:off x="179512" y="5877272"/>
            <a:ext cx="40323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 err="1">
                <a:solidFill>
                  <a:srgbClr val="000000"/>
                </a:solidFill>
                <a:latin typeface="+mj-lt"/>
              </a:rPr>
              <a:t>z</a:t>
            </a:r>
            <a:r>
              <a:rPr lang="en-US" sz="1400" i="1" baseline="-25000" dirty="0" err="1">
                <a:solidFill>
                  <a:srgbClr val="000000"/>
                </a:solidFill>
                <a:latin typeface="+mj-lt"/>
              </a:rPr>
              <a:t>i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 =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Shannon Diversity Index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nella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stazione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i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  <a:p>
            <a:pPr marL="450850" indent="-450850">
              <a:defRPr/>
            </a:pPr>
            <a:r>
              <a:rPr lang="en-US" sz="1400" i="1" dirty="0" err="1">
                <a:solidFill>
                  <a:srgbClr val="000000"/>
                </a:solidFill>
                <a:latin typeface="+mj-lt"/>
              </a:rPr>
              <a:t>y</a:t>
            </a:r>
            <a:r>
              <a:rPr lang="en-US" sz="1400" i="1" baseline="-25000" dirty="0" err="1">
                <a:solidFill>
                  <a:srgbClr val="000000"/>
                </a:solidFill>
                <a:latin typeface="+mj-lt"/>
              </a:rPr>
              <a:t>ij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abbondanza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della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specie 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j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nella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stazione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i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  =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valore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ottimale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per la specie 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j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046CF832-4749-4A7E-A3FE-1A000DD11CB0}"/>
              </a:ext>
            </a:extLst>
          </p:cNvPr>
          <p:cNvSpPr/>
          <p:nvPr/>
        </p:nvSpPr>
        <p:spPr>
          <a:xfrm>
            <a:off x="8316416" y="4494645"/>
            <a:ext cx="648072" cy="23332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9108F493-AC55-4F7C-8A62-511195A1020F}"/>
              </a:ext>
            </a:extLst>
          </p:cNvPr>
          <p:cNvSpPr/>
          <p:nvPr/>
        </p:nvSpPr>
        <p:spPr>
          <a:xfrm>
            <a:off x="1967967" y="2124435"/>
            <a:ext cx="648072" cy="5028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79234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3" y="987378"/>
            <a:ext cx="5220000" cy="1289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1050" y="2252437"/>
            <a:ext cx="5220000" cy="268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0671" y="4862231"/>
            <a:ext cx="5220000" cy="4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1" y="5248553"/>
            <a:ext cx="5220000" cy="48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5789190"/>
            <a:ext cx="5217342" cy="44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6214585"/>
            <a:ext cx="5216714" cy="67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7" descr="Immagi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grpSp>
        <p:nvGrpSpPr>
          <p:cNvPr id="17" name="Gruppo 16"/>
          <p:cNvGrpSpPr/>
          <p:nvPr/>
        </p:nvGrpSpPr>
        <p:grpSpPr>
          <a:xfrm>
            <a:off x="361564" y="3319498"/>
            <a:ext cx="3319275" cy="2073451"/>
            <a:chOff x="249610" y="573137"/>
            <a:chExt cx="5189538" cy="4656138"/>
          </a:xfrm>
        </p:grpSpPr>
        <p:grpSp>
          <p:nvGrpSpPr>
            <p:cNvPr id="18" name="Gruppo 170"/>
            <p:cNvGrpSpPr/>
            <p:nvPr/>
          </p:nvGrpSpPr>
          <p:grpSpPr>
            <a:xfrm rot="16200000">
              <a:off x="516310" y="306437"/>
              <a:ext cx="4656138" cy="5189538"/>
              <a:chOff x="516310" y="306437"/>
              <a:chExt cx="4656138" cy="5189538"/>
            </a:xfrm>
          </p:grpSpPr>
          <p:pic>
            <p:nvPicPr>
              <p:cNvPr id="110" name="Picture 19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16310" y="306437"/>
                <a:ext cx="4656138" cy="518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1" name="Rectangle 193"/>
              <p:cNvSpPr>
                <a:spLocks noChangeArrowheads="1"/>
              </p:cNvSpPr>
              <p:nvPr/>
            </p:nvSpPr>
            <p:spPr bwMode="auto">
              <a:xfrm>
                <a:off x="2392735" y="2544812"/>
                <a:ext cx="223838" cy="249238"/>
              </a:xfrm>
              <a:prstGeom prst="rect">
                <a:avLst/>
              </a:prstGeom>
              <a:solidFill>
                <a:srgbClr val="F3DA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2" name="Rectangle 194"/>
              <p:cNvSpPr>
                <a:spLocks noChangeArrowheads="1"/>
              </p:cNvSpPr>
              <p:nvPr/>
            </p:nvSpPr>
            <p:spPr bwMode="auto">
              <a:xfrm>
                <a:off x="2392735" y="2544812"/>
                <a:ext cx="223838" cy="249238"/>
              </a:xfrm>
              <a:prstGeom prst="rect">
                <a:avLst/>
              </a:prstGeom>
              <a:noFill/>
              <a:ln w="3175">
                <a:solidFill>
                  <a:srgbClr val="FFF5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3" name="Freeform 195"/>
              <p:cNvSpPr>
                <a:spLocks/>
              </p:cNvSpPr>
              <p:nvPr/>
            </p:nvSpPr>
            <p:spPr bwMode="auto">
              <a:xfrm>
                <a:off x="1756147" y="2995662"/>
                <a:ext cx="257175" cy="2587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0"/>
                  </a:cxn>
                  <a:cxn ang="0">
                    <a:pos x="111" y="6"/>
                  </a:cxn>
                  <a:cxn ang="0">
                    <a:pos x="126" y="13"/>
                  </a:cxn>
                  <a:cxn ang="0">
                    <a:pos x="139" y="23"/>
                  </a:cxn>
                  <a:cxn ang="0">
                    <a:pos x="149" y="36"/>
                  </a:cxn>
                  <a:cxn ang="0">
                    <a:pos x="156" y="50"/>
                  </a:cxn>
                  <a:cxn ang="0">
                    <a:pos x="160" y="65"/>
                  </a:cxn>
                  <a:cxn ang="0">
                    <a:pos x="162" y="82"/>
                  </a:cxn>
                  <a:cxn ang="0">
                    <a:pos x="160" y="98"/>
                  </a:cxn>
                  <a:cxn ang="0">
                    <a:pos x="156" y="113"/>
                  </a:cxn>
                  <a:cxn ang="0">
                    <a:pos x="149" y="128"/>
                  </a:cxn>
                  <a:cxn ang="0">
                    <a:pos x="139" y="140"/>
                  </a:cxn>
                  <a:cxn ang="0">
                    <a:pos x="126" y="149"/>
                  </a:cxn>
                  <a:cxn ang="0">
                    <a:pos x="111" y="157"/>
                  </a:cxn>
                  <a:cxn ang="0">
                    <a:pos x="97" y="161"/>
                  </a:cxn>
                  <a:cxn ang="0">
                    <a:pos x="80" y="163"/>
                  </a:cxn>
                  <a:cxn ang="0">
                    <a:pos x="65" y="161"/>
                  </a:cxn>
                  <a:cxn ang="0">
                    <a:pos x="48" y="157"/>
                  </a:cxn>
                  <a:cxn ang="0">
                    <a:pos x="36" y="149"/>
                  </a:cxn>
                  <a:cxn ang="0">
                    <a:pos x="23" y="140"/>
                  </a:cxn>
                  <a:cxn ang="0">
                    <a:pos x="13" y="128"/>
                  </a:cxn>
                  <a:cxn ang="0">
                    <a:pos x="6" y="113"/>
                  </a:cxn>
                  <a:cxn ang="0">
                    <a:pos x="0" y="98"/>
                  </a:cxn>
                  <a:cxn ang="0">
                    <a:pos x="0" y="82"/>
                  </a:cxn>
                  <a:cxn ang="0">
                    <a:pos x="0" y="65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48" y="6"/>
                  </a:cxn>
                  <a:cxn ang="0">
                    <a:pos x="65" y="0"/>
                  </a:cxn>
                  <a:cxn ang="0">
                    <a:pos x="80" y="0"/>
                  </a:cxn>
                </a:cxnLst>
                <a:rect l="0" t="0" r="r" b="b"/>
                <a:pathLst>
                  <a:path w="162" h="163">
                    <a:moveTo>
                      <a:pt x="80" y="0"/>
                    </a:moveTo>
                    <a:lnTo>
                      <a:pt x="97" y="0"/>
                    </a:lnTo>
                    <a:lnTo>
                      <a:pt x="111" y="6"/>
                    </a:lnTo>
                    <a:lnTo>
                      <a:pt x="126" y="13"/>
                    </a:lnTo>
                    <a:lnTo>
                      <a:pt x="139" y="23"/>
                    </a:lnTo>
                    <a:lnTo>
                      <a:pt x="149" y="36"/>
                    </a:lnTo>
                    <a:lnTo>
                      <a:pt x="156" y="50"/>
                    </a:lnTo>
                    <a:lnTo>
                      <a:pt x="160" y="65"/>
                    </a:lnTo>
                    <a:lnTo>
                      <a:pt x="162" y="82"/>
                    </a:lnTo>
                    <a:lnTo>
                      <a:pt x="160" y="98"/>
                    </a:lnTo>
                    <a:lnTo>
                      <a:pt x="156" y="113"/>
                    </a:lnTo>
                    <a:lnTo>
                      <a:pt x="149" y="128"/>
                    </a:lnTo>
                    <a:lnTo>
                      <a:pt x="139" y="140"/>
                    </a:lnTo>
                    <a:lnTo>
                      <a:pt x="126" y="149"/>
                    </a:lnTo>
                    <a:lnTo>
                      <a:pt x="111" y="157"/>
                    </a:lnTo>
                    <a:lnTo>
                      <a:pt x="97" y="161"/>
                    </a:lnTo>
                    <a:lnTo>
                      <a:pt x="80" y="163"/>
                    </a:lnTo>
                    <a:lnTo>
                      <a:pt x="65" y="161"/>
                    </a:lnTo>
                    <a:lnTo>
                      <a:pt x="48" y="157"/>
                    </a:lnTo>
                    <a:lnTo>
                      <a:pt x="36" y="149"/>
                    </a:lnTo>
                    <a:lnTo>
                      <a:pt x="23" y="140"/>
                    </a:lnTo>
                    <a:lnTo>
                      <a:pt x="13" y="128"/>
                    </a:lnTo>
                    <a:lnTo>
                      <a:pt x="6" y="113"/>
                    </a:lnTo>
                    <a:lnTo>
                      <a:pt x="0" y="98"/>
                    </a:lnTo>
                    <a:lnTo>
                      <a:pt x="0" y="82"/>
                    </a:lnTo>
                    <a:lnTo>
                      <a:pt x="0" y="65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48" y="6"/>
                    </a:lnTo>
                    <a:lnTo>
                      <a:pt x="65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0A8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4" name="Freeform 196"/>
              <p:cNvSpPr>
                <a:spLocks/>
              </p:cNvSpPr>
              <p:nvPr/>
            </p:nvSpPr>
            <p:spPr bwMode="auto">
              <a:xfrm>
                <a:off x="1756147" y="2995662"/>
                <a:ext cx="257175" cy="2587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0"/>
                  </a:cxn>
                  <a:cxn ang="0">
                    <a:pos x="111" y="6"/>
                  </a:cxn>
                  <a:cxn ang="0">
                    <a:pos x="126" y="13"/>
                  </a:cxn>
                  <a:cxn ang="0">
                    <a:pos x="139" y="23"/>
                  </a:cxn>
                  <a:cxn ang="0">
                    <a:pos x="149" y="36"/>
                  </a:cxn>
                  <a:cxn ang="0">
                    <a:pos x="156" y="50"/>
                  </a:cxn>
                  <a:cxn ang="0">
                    <a:pos x="160" y="65"/>
                  </a:cxn>
                  <a:cxn ang="0">
                    <a:pos x="162" y="82"/>
                  </a:cxn>
                  <a:cxn ang="0">
                    <a:pos x="160" y="98"/>
                  </a:cxn>
                  <a:cxn ang="0">
                    <a:pos x="156" y="113"/>
                  </a:cxn>
                  <a:cxn ang="0">
                    <a:pos x="149" y="128"/>
                  </a:cxn>
                  <a:cxn ang="0">
                    <a:pos x="139" y="140"/>
                  </a:cxn>
                  <a:cxn ang="0">
                    <a:pos x="126" y="149"/>
                  </a:cxn>
                  <a:cxn ang="0">
                    <a:pos x="111" y="157"/>
                  </a:cxn>
                  <a:cxn ang="0">
                    <a:pos x="97" y="161"/>
                  </a:cxn>
                  <a:cxn ang="0">
                    <a:pos x="80" y="163"/>
                  </a:cxn>
                  <a:cxn ang="0">
                    <a:pos x="65" y="161"/>
                  </a:cxn>
                  <a:cxn ang="0">
                    <a:pos x="48" y="157"/>
                  </a:cxn>
                  <a:cxn ang="0">
                    <a:pos x="36" y="149"/>
                  </a:cxn>
                  <a:cxn ang="0">
                    <a:pos x="23" y="140"/>
                  </a:cxn>
                  <a:cxn ang="0">
                    <a:pos x="13" y="128"/>
                  </a:cxn>
                  <a:cxn ang="0">
                    <a:pos x="6" y="113"/>
                  </a:cxn>
                  <a:cxn ang="0">
                    <a:pos x="0" y="98"/>
                  </a:cxn>
                  <a:cxn ang="0">
                    <a:pos x="0" y="82"/>
                  </a:cxn>
                  <a:cxn ang="0">
                    <a:pos x="0" y="65"/>
                  </a:cxn>
                  <a:cxn ang="0">
                    <a:pos x="6" y="50"/>
                  </a:cxn>
                  <a:cxn ang="0">
                    <a:pos x="13" y="36"/>
                  </a:cxn>
                  <a:cxn ang="0">
                    <a:pos x="23" y="23"/>
                  </a:cxn>
                  <a:cxn ang="0">
                    <a:pos x="36" y="13"/>
                  </a:cxn>
                  <a:cxn ang="0">
                    <a:pos x="48" y="6"/>
                  </a:cxn>
                  <a:cxn ang="0">
                    <a:pos x="65" y="0"/>
                  </a:cxn>
                  <a:cxn ang="0">
                    <a:pos x="80" y="0"/>
                  </a:cxn>
                </a:cxnLst>
                <a:rect l="0" t="0" r="r" b="b"/>
                <a:pathLst>
                  <a:path w="162" h="163">
                    <a:moveTo>
                      <a:pt x="80" y="0"/>
                    </a:moveTo>
                    <a:lnTo>
                      <a:pt x="97" y="0"/>
                    </a:lnTo>
                    <a:lnTo>
                      <a:pt x="111" y="6"/>
                    </a:lnTo>
                    <a:lnTo>
                      <a:pt x="126" y="13"/>
                    </a:lnTo>
                    <a:lnTo>
                      <a:pt x="139" y="23"/>
                    </a:lnTo>
                    <a:lnTo>
                      <a:pt x="149" y="36"/>
                    </a:lnTo>
                    <a:lnTo>
                      <a:pt x="156" y="50"/>
                    </a:lnTo>
                    <a:lnTo>
                      <a:pt x="160" y="65"/>
                    </a:lnTo>
                    <a:lnTo>
                      <a:pt x="162" y="82"/>
                    </a:lnTo>
                    <a:lnTo>
                      <a:pt x="160" y="98"/>
                    </a:lnTo>
                    <a:lnTo>
                      <a:pt x="156" y="113"/>
                    </a:lnTo>
                    <a:lnTo>
                      <a:pt x="149" y="128"/>
                    </a:lnTo>
                    <a:lnTo>
                      <a:pt x="139" y="140"/>
                    </a:lnTo>
                    <a:lnTo>
                      <a:pt x="126" y="149"/>
                    </a:lnTo>
                    <a:lnTo>
                      <a:pt x="111" y="157"/>
                    </a:lnTo>
                    <a:lnTo>
                      <a:pt x="97" y="161"/>
                    </a:lnTo>
                    <a:lnTo>
                      <a:pt x="80" y="163"/>
                    </a:lnTo>
                    <a:lnTo>
                      <a:pt x="65" y="161"/>
                    </a:lnTo>
                    <a:lnTo>
                      <a:pt x="48" y="157"/>
                    </a:lnTo>
                    <a:lnTo>
                      <a:pt x="36" y="149"/>
                    </a:lnTo>
                    <a:lnTo>
                      <a:pt x="23" y="140"/>
                    </a:lnTo>
                    <a:lnTo>
                      <a:pt x="13" y="128"/>
                    </a:lnTo>
                    <a:lnTo>
                      <a:pt x="6" y="113"/>
                    </a:lnTo>
                    <a:lnTo>
                      <a:pt x="0" y="98"/>
                    </a:lnTo>
                    <a:lnTo>
                      <a:pt x="0" y="82"/>
                    </a:lnTo>
                    <a:lnTo>
                      <a:pt x="0" y="65"/>
                    </a:lnTo>
                    <a:lnTo>
                      <a:pt x="6" y="50"/>
                    </a:lnTo>
                    <a:lnTo>
                      <a:pt x="13" y="36"/>
                    </a:lnTo>
                    <a:lnTo>
                      <a:pt x="23" y="23"/>
                    </a:lnTo>
                    <a:lnTo>
                      <a:pt x="36" y="13"/>
                    </a:lnTo>
                    <a:lnTo>
                      <a:pt x="48" y="6"/>
                    </a:lnTo>
                    <a:lnTo>
                      <a:pt x="65" y="0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0093D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5" name="Freeform 197"/>
              <p:cNvSpPr>
                <a:spLocks/>
              </p:cNvSpPr>
              <p:nvPr/>
            </p:nvSpPr>
            <p:spPr bwMode="auto">
              <a:xfrm>
                <a:off x="3067422" y="3557637"/>
                <a:ext cx="257175" cy="26193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3" y="6"/>
                  </a:cxn>
                  <a:cxn ang="0">
                    <a:pos x="126" y="14"/>
                  </a:cxn>
                  <a:cxn ang="0">
                    <a:pos x="138" y="25"/>
                  </a:cxn>
                  <a:cxn ang="0">
                    <a:pos x="149" y="35"/>
                  </a:cxn>
                  <a:cxn ang="0">
                    <a:pos x="155" y="50"/>
                  </a:cxn>
                  <a:cxn ang="0">
                    <a:pos x="160" y="66"/>
                  </a:cxn>
                  <a:cxn ang="0">
                    <a:pos x="162" y="81"/>
                  </a:cxn>
                  <a:cxn ang="0">
                    <a:pos x="160" y="98"/>
                  </a:cxn>
                  <a:cxn ang="0">
                    <a:pos x="155" y="115"/>
                  </a:cxn>
                  <a:cxn ang="0">
                    <a:pos x="149" y="127"/>
                  </a:cxn>
                  <a:cxn ang="0">
                    <a:pos x="138" y="140"/>
                  </a:cxn>
                  <a:cxn ang="0">
                    <a:pos x="126" y="150"/>
                  </a:cxn>
                  <a:cxn ang="0">
                    <a:pos x="113" y="158"/>
                  </a:cxn>
                  <a:cxn ang="0">
                    <a:pos x="96" y="163"/>
                  </a:cxn>
                  <a:cxn ang="0">
                    <a:pos x="80" y="165"/>
                  </a:cxn>
                  <a:cxn ang="0">
                    <a:pos x="65" y="163"/>
                  </a:cxn>
                  <a:cxn ang="0">
                    <a:pos x="48" y="158"/>
                  </a:cxn>
                  <a:cxn ang="0">
                    <a:pos x="36" y="150"/>
                  </a:cxn>
                  <a:cxn ang="0">
                    <a:pos x="23" y="140"/>
                  </a:cxn>
                  <a:cxn ang="0">
                    <a:pos x="12" y="127"/>
                  </a:cxn>
                  <a:cxn ang="0">
                    <a:pos x="6" y="115"/>
                  </a:cxn>
                  <a:cxn ang="0">
                    <a:pos x="0" y="98"/>
                  </a:cxn>
                  <a:cxn ang="0">
                    <a:pos x="0" y="81"/>
                  </a:cxn>
                  <a:cxn ang="0">
                    <a:pos x="0" y="66"/>
                  </a:cxn>
                  <a:cxn ang="0">
                    <a:pos x="6" y="50"/>
                  </a:cxn>
                  <a:cxn ang="0">
                    <a:pos x="12" y="35"/>
                  </a:cxn>
                  <a:cxn ang="0">
                    <a:pos x="23" y="25"/>
                  </a:cxn>
                  <a:cxn ang="0">
                    <a:pos x="36" y="14"/>
                  </a:cxn>
                  <a:cxn ang="0">
                    <a:pos x="48" y="6"/>
                  </a:cxn>
                  <a:cxn ang="0">
                    <a:pos x="65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5">
                    <a:moveTo>
                      <a:pt x="80" y="0"/>
                    </a:moveTo>
                    <a:lnTo>
                      <a:pt x="96" y="2"/>
                    </a:lnTo>
                    <a:lnTo>
                      <a:pt x="113" y="6"/>
                    </a:lnTo>
                    <a:lnTo>
                      <a:pt x="126" y="14"/>
                    </a:lnTo>
                    <a:lnTo>
                      <a:pt x="138" y="25"/>
                    </a:lnTo>
                    <a:lnTo>
                      <a:pt x="149" y="35"/>
                    </a:lnTo>
                    <a:lnTo>
                      <a:pt x="155" y="50"/>
                    </a:lnTo>
                    <a:lnTo>
                      <a:pt x="160" y="66"/>
                    </a:lnTo>
                    <a:lnTo>
                      <a:pt x="162" y="81"/>
                    </a:lnTo>
                    <a:lnTo>
                      <a:pt x="160" y="98"/>
                    </a:lnTo>
                    <a:lnTo>
                      <a:pt x="155" y="115"/>
                    </a:lnTo>
                    <a:lnTo>
                      <a:pt x="149" y="127"/>
                    </a:lnTo>
                    <a:lnTo>
                      <a:pt x="138" y="140"/>
                    </a:lnTo>
                    <a:lnTo>
                      <a:pt x="126" y="150"/>
                    </a:lnTo>
                    <a:lnTo>
                      <a:pt x="113" y="158"/>
                    </a:lnTo>
                    <a:lnTo>
                      <a:pt x="96" y="163"/>
                    </a:lnTo>
                    <a:lnTo>
                      <a:pt x="80" y="165"/>
                    </a:lnTo>
                    <a:lnTo>
                      <a:pt x="65" y="163"/>
                    </a:lnTo>
                    <a:lnTo>
                      <a:pt x="48" y="158"/>
                    </a:lnTo>
                    <a:lnTo>
                      <a:pt x="36" y="150"/>
                    </a:lnTo>
                    <a:lnTo>
                      <a:pt x="23" y="140"/>
                    </a:lnTo>
                    <a:lnTo>
                      <a:pt x="12" y="127"/>
                    </a:lnTo>
                    <a:lnTo>
                      <a:pt x="6" y="115"/>
                    </a:lnTo>
                    <a:lnTo>
                      <a:pt x="0" y="98"/>
                    </a:lnTo>
                    <a:lnTo>
                      <a:pt x="0" y="81"/>
                    </a:lnTo>
                    <a:lnTo>
                      <a:pt x="0" y="66"/>
                    </a:lnTo>
                    <a:lnTo>
                      <a:pt x="6" y="50"/>
                    </a:lnTo>
                    <a:lnTo>
                      <a:pt x="12" y="35"/>
                    </a:lnTo>
                    <a:lnTo>
                      <a:pt x="23" y="25"/>
                    </a:lnTo>
                    <a:lnTo>
                      <a:pt x="36" y="14"/>
                    </a:lnTo>
                    <a:lnTo>
                      <a:pt x="48" y="6"/>
                    </a:lnTo>
                    <a:lnTo>
                      <a:pt x="65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0A8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6" name="Freeform 198"/>
              <p:cNvSpPr>
                <a:spLocks/>
              </p:cNvSpPr>
              <p:nvPr/>
            </p:nvSpPr>
            <p:spPr bwMode="auto">
              <a:xfrm>
                <a:off x="3067422" y="3557637"/>
                <a:ext cx="257175" cy="26193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6" y="2"/>
                  </a:cxn>
                  <a:cxn ang="0">
                    <a:pos x="113" y="6"/>
                  </a:cxn>
                  <a:cxn ang="0">
                    <a:pos x="126" y="14"/>
                  </a:cxn>
                  <a:cxn ang="0">
                    <a:pos x="138" y="25"/>
                  </a:cxn>
                  <a:cxn ang="0">
                    <a:pos x="149" y="35"/>
                  </a:cxn>
                  <a:cxn ang="0">
                    <a:pos x="155" y="50"/>
                  </a:cxn>
                  <a:cxn ang="0">
                    <a:pos x="160" y="66"/>
                  </a:cxn>
                  <a:cxn ang="0">
                    <a:pos x="162" y="81"/>
                  </a:cxn>
                  <a:cxn ang="0">
                    <a:pos x="160" y="98"/>
                  </a:cxn>
                  <a:cxn ang="0">
                    <a:pos x="155" y="115"/>
                  </a:cxn>
                  <a:cxn ang="0">
                    <a:pos x="149" y="127"/>
                  </a:cxn>
                  <a:cxn ang="0">
                    <a:pos x="138" y="140"/>
                  </a:cxn>
                  <a:cxn ang="0">
                    <a:pos x="126" y="150"/>
                  </a:cxn>
                  <a:cxn ang="0">
                    <a:pos x="113" y="158"/>
                  </a:cxn>
                  <a:cxn ang="0">
                    <a:pos x="96" y="163"/>
                  </a:cxn>
                  <a:cxn ang="0">
                    <a:pos x="80" y="165"/>
                  </a:cxn>
                  <a:cxn ang="0">
                    <a:pos x="65" y="163"/>
                  </a:cxn>
                  <a:cxn ang="0">
                    <a:pos x="48" y="158"/>
                  </a:cxn>
                  <a:cxn ang="0">
                    <a:pos x="36" y="150"/>
                  </a:cxn>
                  <a:cxn ang="0">
                    <a:pos x="23" y="140"/>
                  </a:cxn>
                  <a:cxn ang="0">
                    <a:pos x="12" y="127"/>
                  </a:cxn>
                  <a:cxn ang="0">
                    <a:pos x="6" y="115"/>
                  </a:cxn>
                  <a:cxn ang="0">
                    <a:pos x="0" y="98"/>
                  </a:cxn>
                  <a:cxn ang="0">
                    <a:pos x="0" y="81"/>
                  </a:cxn>
                  <a:cxn ang="0">
                    <a:pos x="0" y="66"/>
                  </a:cxn>
                  <a:cxn ang="0">
                    <a:pos x="6" y="50"/>
                  </a:cxn>
                  <a:cxn ang="0">
                    <a:pos x="12" y="35"/>
                  </a:cxn>
                  <a:cxn ang="0">
                    <a:pos x="23" y="25"/>
                  </a:cxn>
                  <a:cxn ang="0">
                    <a:pos x="36" y="14"/>
                  </a:cxn>
                  <a:cxn ang="0">
                    <a:pos x="48" y="6"/>
                  </a:cxn>
                  <a:cxn ang="0">
                    <a:pos x="65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5">
                    <a:moveTo>
                      <a:pt x="80" y="0"/>
                    </a:moveTo>
                    <a:lnTo>
                      <a:pt x="96" y="2"/>
                    </a:lnTo>
                    <a:lnTo>
                      <a:pt x="113" y="6"/>
                    </a:lnTo>
                    <a:lnTo>
                      <a:pt x="126" y="14"/>
                    </a:lnTo>
                    <a:lnTo>
                      <a:pt x="138" y="25"/>
                    </a:lnTo>
                    <a:lnTo>
                      <a:pt x="149" y="35"/>
                    </a:lnTo>
                    <a:lnTo>
                      <a:pt x="155" y="50"/>
                    </a:lnTo>
                    <a:lnTo>
                      <a:pt x="160" y="66"/>
                    </a:lnTo>
                    <a:lnTo>
                      <a:pt x="162" y="81"/>
                    </a:lnTo>
                    <a:lnTo>
                      <a:pt x="160" y="98"/>
                    </a:lnTo>
                    <a:lnTo>
                      <a:pt x="155" y="115"/>
                    </a:lnTo>
                    <a:lnTo>
                      <a:pt x="149" y="127"/>
                    </a:lnTo>
                    <a:lnTo>
                      <a:pt x="138" y="140"/>
                    </a:lnTo>
                    <a:lnTo>
                      <a:pt x="126" y="150"/>
                    </a:lnTo>
                    <a:lnTo>
                      <a:pt x="113" y="158"/>
                    </a:lnTo>
                    <a:lnTo>
                      <a:pt x="96" y="163"/>
                    </a:lnTo>
                    <a:lnTo>
                      <a:pt x="80" y="165"/>
                    </a:lnTo>
                    <a:lnTo>
                      <a:pt x="65" y="163"/>
                    </a:lnTo>
                    <a:lnTo>
                      <a:pt x="48" y="158"/>
                    </a:lnTo>
                    <a:lnTo>
                      <a:pt x="36" y="150"/>
                    </a:lnTo>
                    <a:lnTo>
                      <a:pt x="23" y="140"/>
                    </a:lnTo>
                    <a:lnTo>
                      <a:pt x="12" y="127"/>
                    </a:lnTo>
                    <a:lnTo>
                      <a:pt x="6" y="115"/>
                    </a:lnTo>
                    <a:lnTo>
                      <a:pt x="0" y="98"/>
                    </a:lnTo>
                    <a:lnTo>
                      <a:pt x="0" y="81"/>
                    </a:lnTo>
                    <a:lnTo>
                      <a:pt x="0" y="66"/>
                    </a:lnTo>
                    <a:lnTo>
                      <a:pt x="6" y="50"/>
                    </a:lnTo>
                    <a:lnTo>
                      <a:pt x="12" y="35"/>
                    </a:lnTo>
                    <a:lnTo>
                      <a:pt x="23" y="25"/>
                    </a:lnTo>
                    <a:lnTo>
                      <a:pt x="36" y="14"/>
                    </a:lnTo>
                    <a:lnTo>
                      <a:pt x="48" y="6"/>
                    </a:lnTo>
                    <a:lnTo>
                      <a:pt x="65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0093D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7" name="Freeform 199"/>
              <p:cNvSpPr>
                <a:spLocks/>
              </p:cNvSpPr>
              <p:nvPr/>
            </p:nvSpPr>
            <p:spPr bwMode="auto">
              <a:xfrm>
                <a:off x="2310185" y="1708200"/>
                <a:ext cx="257175" cy="2587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2"/>
                  </a:cxn>
                  <a:cxn ang="0">
                    <a:pos x="111" y="6"/>
                  </a:cxn>
                  <a:cxn ang="0">
                    <a:pos x="126" y="14"/>
                  </a:cxn>
                  <a:cxn ang="0">
                    <a:pos x="139" y="23"/>
                  </a:cxn>
                  <a:cxn ang="0">
                    <a:pos x="149" y="35"/>
                  </a:cxn>
                  <a:cxn ang="0">
                    <a:pos x="155" y="50"/>
                  </a:cxn>
                  <a:cxn ang="0">
                    <a:pos x="160" y="65"/>
                  </a:cxn>
                  <a:cxn ang="0">
                    <a:pos x="162" y="81"/>
                  </a:cxn>
                  <a:cxn ang="0">
                    <a:pos x="160" y="98"/>
                  </a:cxn>
                  <a:cxn ang="0">
                    <a:pos x="155" y="113"/>
                  </a:cxn>
                  <a:cxn ang="0">
                    <a:pos x="149" y="127"/>
                  </a:cxn>
                  <a:cxn ang="0">
                    <a:pos x="139" y="140"/>
                  </a:cxn>
                  <a:cxn ang="0">
                    <a:pos x="126" y="150"/>
                  </a:cxn>
                  <a:cxn ang="0">
                    <a:pos x="111" y="157"/>
                  </a:cxn>
                  <a:cxn ang="0">
                    <a:pos x="97" y="163"/>
                  </a:cxn>
                  <a:cxn ang="0">
                    <a:pos x="80" y="163"/>
                  </a:cxn>
                  <a:cxn ang="0">
                    <a:pos x="65" y="163"/>
                  </a:cxn>
                  <a:cxn ang="0">
                    <a:pos x="48" y="157"/>
                  </a:cxn>
                  <a:cxn ang="0">
                    <a:pos x="36" y="150"/>
                  </a:cxn>
                  <a:cxn ang="0">
                    <a:pos x="23" y="140"/>
                  </a:cxn>
                  <a:cxn ang="0">
                    <a:pos x="12" y="127"/>
                  </a:cxn>
                  <a:cxn ang="0">
                    <a:pos x="6" y="113"/>
                  </a:cxn>
                  <a:cxn ang="0">
                    <a:pos x="0" y="98"/>
                  </a:cxn>
                  <a:cxn ang="0">
                    <a:pos x="0" y="81"/>
                  </a:cxn>
                  <a:cxn ang="0">
                    <a:pos x="0" y="65"/>
                  </a:cxn>
                  <a:cxn ang="0">
                    <a:pos x="6" y="50"/>
                  </a:cxn>
                  <a:cxn ang="0">
                    <a:pos x="12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48" y="6"/>
                  </a:cxn>
                  <a:cxn ang="0">
                    <a:pos x="65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3">
                    <a:moveTo>
                      <a:pt x="80" y="0"/>
                    </a:moveTo>
                    <a:lnTo>
                      <a:pt x="97" y="2"/>
                    </a:lnTo>
                    <a:lnTo>
                      <a:pt x="111" y="6"/>
                    </a:lnTo>
                    <a:lnTo>
                      <a:pt x="126" y="14"/>
                    </a:lnTo>
                    <a:lnTo>
                      <a:pt x="139" y="23"/>
                    </a:lnTo>
                    <a:lnTo>
                      <a:pt x="149" y="35"/>
                    </a:lnTo>
                    <a:lnTo>
                      <a:pt x="155" y="50"/>
                    </a:lnTo>
                    <a:lnTo>
                      <a:pt x="160" y="65"/>
                    </a:lnTo>
                    <a:lnTo>
                      <a:pt x="162" y="81"/>
                    </a:lnTo>
                    <a:lnTo>
                      <a:pt x="160" y="98"/>
                    </a:lnTo>
                    <a:lnTo>
                      <a:pt x="155" y="113"/>
                    </a:lnTo>
                    <a:lnTo>
                      <a:pt x="149" y="127"/>
                    </a:lnTo>
                    <a:lnTo>
                      <a:pt x="139" y="140"/>
                    </a:lnTo>
                    <a:lnTo>
                      <a:pt x="126" y="150"/>
                    </a:lnTo>
                    <a:lnTo>
                      <a:pt x="111" y="157"/>
                    </a:lnTo>
                    <a:lnTo>
                      <a:pt x="97" y="163"/>
                    </a:lnTo>
                    <a:lnTo>
                      <a:pt x="80" y="163"/>
                    </a:lnTo>
                    <a:lnTo>
                      <a:pt x="65" y="163"/>
                    </a:lnTo>
                    <a:lnTo>
                      <a:pt x="48" y="157"/>
                    </a:lnTo>
                    <a:lnTo>
                      <a:pt x="36" y="150"/>
                    </a:lnTo>
                    <a:lnTo>
                      <a:pt x="23" y="140"/>
                    </a:lnTo>
                    <a:lnTo>
                      <a:pt x="12" y="127"/>
                    </a:lnTo>
                    <a:lnTo>
                      <a:pt x="6" y="113"/>
                    </a:lnTo>
                    <a:lnTo>
                      <a:pt x="0" y="98"/>
                    </a:lnTo>
                    <a:lnTo>
                      <a:pt x="0" y="81"/>
                    </a:lnTo>
                    <a:lnTo>
                      <a:pt x="0" y="65"/>
                    </a:lnTo>
                    <a:lnTo>
                      <a:pt x="6" y="50"/>
                    </a:lnTo>
                    <a:lnTo>
                      <a:pt x="12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48" y="6"/>
                    </a:lnTo>
                    <a:lnTo>
                      <a:pt x="65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0A8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8" name="Freeform 200"/>
              <p:cNvSpPr>
                <a:spLocks/>
              </p:cNvSpPr>
              <p:nvPr/>
            </p:nvSpPr>
            <p:spPr bwMode="auto">
              <a:xfrm>
                <a:off x="2310185" y="1708200"/>
                <a:ext cx="257175" cy="2587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2"/>
                  </a:cxn>
                  <a:cxn ang="0">
                    <a:pos x="111" y="6"/>
                  </a:cxn>
                  <a:cxn ang="0">
                    <a:pos x="126" y="14"/>
                  </a:cxn>
                  <a:cxn ang="0">
                    <a:pos x="139" y="23"/>
                  </a:cxn>
                  <a:cxn ang="0">
                    <a:pos x="149" y="35"/>
                  </a:cxn>
                  <a:cxn ang="0">
                    <a:pos x="155" y="50"/>
                  </a:cxn>
                  <a:cxn ang="0">
                    <a:pos x="160" y="65"/>
                  </a:cxn>
                  <a:cxn ang="0">
                    <a:pos x="162" y="81"/>
                  </a:cxn>
                  <a:cxn ang="0">
                    <a:pos x="160" y="98"/>
                  </a:cxn>
                  <a:cxn ang="0">
                    <a:pos x="155" y="113"/>
                  </a:cxn>
                  <a:cxn ang="0">
                    <a:pos x="149" y="127"/>
                  </a:cxn>
                  <a:cxn ang="0">
                    <a:pos x="139" y="140"/>
                  </a:cxn>
                  <a:cxn ang="0">
                    <a:pos x="126" y="150"/>
                  </a:cxn>
                  <a:cxn ang="0">
                    <a:pos x="111" y="157"/>
                  </a:cxn>
                  <a:cxn ang="0">
                    <a:pos x="97" y="163"/>
                  </a:cxn>
                  <a:cxn ang="0">
                    <a:pos x="80" y="163"/>
                  </a:cxn>
                  <a:cxn ang="0">
                    <a:pos x="65" y="163"/>
                  </a:cxn>
                  <a:cxn ang="0">
                    <a:pos x="48" y="157"/>
                  </a:cxn>
                  <a:cxn ang="0">
                    <a:pos x="36" y="150"/>
                  </a:cxn>
                  <a:cxn ang="0">
                    <a:pos x="23" y="140"/>
                  </a:cxn>
                  <a:cxn ang="0">
                    <a:pos x="12" y="127"/>
                  </a:cxn>
                  <a:cxn ang="0">
                    <a:pos x="6" y="113"/>
                  </a:cxn>
                  <a:cxn ang="0">
                    <a:pos x="0" y="98"/>
                  </a:cxn>
                  <a:cxn ang="0">
                    <a:pos x="0" y="81"/>
                  </a:cxn>
                  <a:cxn ang="0">
                    <a:pos x="0" y="65"/>
                  </a:cxn>
                  <a:cxn ang="0">
                    <a:pos x="6" y="50"/>
                  </a:cxn>
                  <a:cxn ang="0">
                    <a:pos x="12" y="35"/>
                  </a:cxn>
                  <a:cxn ang="0">
                    <a:pos x="23" y="23"/>
                  </a:cxn>
                  <a:cxn ang="0">
                    <a:pos x="36" y="14"/>
                  </a:cxn>
                  <a:cxn ang="0">
                    <a:pos x="48" y="6"/>
                  </a:cxn>
                  <a:cxn ang="0">
                    <a:pos x="65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3">
                    <a:moveTo>
                      <a:pt x="80" y="0"/>
                    </a:moveTo>
                    <a:lnTo>
                      <a:pt x="97" y="2"/>
                    </a:lnTo>
                    <a:lnTo>
                      <a:pt x="111" y="6"/>
                    </a:lnTo>
                    <a:lnTo>
                      <a:pt x="126" y="14"/>
                    </a:lnTo>
                    <a:lnTo>
                      <a:pt x="139" y="23"/>
                    </a:lnTo>
                    <a:lnTo>
                      <a:pt x="149" y="35"/>
                    </a:lnTo>
                    <a:lnTo>
                      <a:pt x="155" y="50"/>
                    </a:lnTo>
                    <a:lnTo>
                      <a:pt x="160" y="65"/>
                    </a:lnTo>
                    <a:lnTo>
                      <a:pt x="162" y="81"/>
                    </a:lnTo>
                    <a:lnTo>
                      <a:pt x="160" y="98"/>
                    </a:lnTo>
                    <a:lnTo>
                      <a:pt x="155" y="113"/>
                    </a:lnTo>
                    <a:lnTo>
                      <a:pt x="149" y="127"/>
                    </a:lnTo>
                    <a:lnTo>
                      <a:pt x="139" y="140"/>
                    </a:lnTo>
                    <a:lnTo>
                      <a:pt x="126" y="150"/>
                    </a:lnTo>
                    <a:lnTo>
                      <a:pt x="111" y="157"/>
                    </a:lnTo>
                    <a:lnTo>
                      <a:pt x="97" y="163"/>
                    </a:lnTo>
                    <a:lnTo>
                      <a:pt x="80" y="163"/>
                    </a:lnTo>
                    <a:lnTo>
                      <a:pt x="65" y="163"/>
                    </a:lnTo>
                    <a:lnTo>
                      <a:pt x="48" y="157"/>
                    </a:lnTo>
                    <a:lnTo>
                      <a:pt x="36" y="150"/>
                    </a:lnTo>
                    <a:lnTo>
                      <a:pt x="23" y="140"/>
                    </a:lnTo>
                    <a:lnTo>
                      <a:pt x="12" y="127"/>
                    </a:lnTo>
                    <a:lnTo>
                      <a:pt x="6" y="113"/>
                    </a:lnTo>
                    <a:lnTo>
                      <a:pt x="0" y="98"/>
                    </a:lnTo>
                    <a:lnTo>
                      <a:pt x="0" y="81"/>
                    </a:lnTo>
                    <a:lnTo>
                      <a:pt x="0" y="65"/>
                    </a:lnTo>
                    <a:lnTo>
                      <a:pt x="6" y="50"/>
                    </a:lnTo>
                    <a:lnTo>
                      <a:pt x="12" y="35"/>
                    </a:lnTo>
                    <a:lnTo>
                      <a:pt x="23" y="23"/>
                    </a:lnTo>
                    <a:lnTo>
                      <a:pt x="36" y="14"/>
                    </a:lnTo>
                    <a:lnTo>
                      <a:pt x="48" y="6"/>
                    </a:lnTo>
                    <a:lnTo>
                      <a:pt x="65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0093D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9" name="Freeform 201"/>
              <p:cNvSpPr>
                <a:spLocks/>
              </p:cNvSpPr>
              <p:nvPr/>
            </p:nvSpPr>
            <p:spPr bwMode="auto">
              <a:xfrm>
                <a:off x="3707185" y="4011662"/>
                <a:ext cx="260350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9" y="0"/>
                  </a:cxn>
                  <a:cxn ang="0">
                    <a:pos x="114" y="6"/>
                  </a:cxn>
                  <a:cxn ang="0">
                    <a:pos x="128" y="13"/>
                  </a:cxn>
                  <a:cxn ang="0">
                    <a:pos x="139" y="23"/>
                  </a:cxn>
                  <a:cxn ang="0">
                    <a:pos x="149" y="36"/>
                  </a:cxn>
                  <a:cxn ang="0">
                    <a:pos x="158" y="50"/>
                  </a:cxn>
                  <a:cxn ang="0">
                    <a:pos x="162" y="65"/>
                  </a:cxn>
                  <a:cxn ang="0">
                    <a:pos x="164" y="82"/>
                  </a:cxn>
                  <a:cxn ang="0">
                    <a:pos x="162" y="98"/>
                  </a:cxn>
                  <a:cxn ang="0">
                    <a:pos x="158" y="113"/>
                  </a:cxn>
                  <a:cxn ang="0">
                    <a:pos x="149" y="128"/>
                  </a:cxn>
                  <a:cxn ang="0">
                    <a:pos x="139" y="140"/>
                  </a:cxn>
                  <a:cxn ang="0">
                    <a:pos x="128" y="148"/>
                  </a:cxn>
                  <a:cxn ang="0">
                    <a:pos x="114" y="157"/>
                  </a:cxn>
                  <a:cxn ang="0">
                    <a:pos x="99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1" y="157"/>
                  </a:cxn>
                  <a:cxn ang="0">
                    <a:pos x="36" y="148"/>
                  </a:cxn>
                  <a:cxn ang="0">
                    <a:pos x="25" y="140"/>
                  </a:cxn>
                  <a:cxn ang="0">
                    <a:pos x="15" y="128"/>
                  </a:cxn>
                  <a:cxn ang="0">
                    <a:pos x="7" y="113"/>
                  </a:cxn>
                  <a:cxn ang="0">
                    <a:pos x="2" y="98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7" y="50"/>
                  </a:cxn>
                  <a:cxn ang="0">
                    <a:pos x="15" y="36"/>
                  </a:cxn>
                  <a:cxn ang="0">
                    <a:pos x="25" y="23"/>
                  </a:cxn>
                  <a:cxn ang="0">
                    <a:pos x="36" y="13"/>
                  </a:cxn>
                  <a:cxn ang="0">
                    <a:pos x="51" y="6"/>
                  </a:cxn>
                  <a:cxn ang="0">
                    <a:pos x="65" y="0"/>
                  </a:cxn>
                  <a:cxn ang="0">
                    <a:pos x="82" y="0"/>
                  </a:cxn>
                </a:cxnLst>
                <a:rect l="0" t="0" r="r" b="b"/>
                <a:pathLst>
                  <a:path w="164" h="163">
                    <a:moveTo>
                      <a:pt x="82" y="0"/>
                    </a:moveTo>
                    <a:lnTo>
                      <a:pt x="99" y="0"/>
                    </a:lnTo>
                    <a:lnTo>
                      <a:pt x="114" y="6"/>
                    </a:lnTo>
                    <a:lnTo>
                      <a:pt x="128" y="13"/>
                    </a:lnTo>
                    <a:lnTo>
                      <a:pt x="139" y="23"/>
                    </a:lnTo>
                    <a:lnTo>
                      <a:pt x="149" y="36"/>
                    </a:lnTo>
                    <a:lnTo>
                      <a:pt x="158" y="50"/>
                    </a:lnTo>
                    <a:lnTo>
                      <a:pt x="162" y="65"/>
                    </a:lnTo>
                    <a:lnTo>
                      <a:pt x="164" y="82"/>
                    </a:lnTo>
                    <a:lnTo>
                      <a:pt x="162" y="98"/>
                    </a:lnTo>
                    <a:lnTo>
                      <a:pt x="158" y="113"/>
                    </a:lnTo>
                    <a:lnTo>
                      <a:pt x="149" y="128"/>
                    </a:lnTo>
                    <a:lnTo>
                      <a:pt x="139" y="140"/>
                    </a:lnTo>
                    <a:lnTo>
                      <a:pt x="128" y="148"/>
                    </a:lnTo>
                    <a:lnTo>
                      <a:pt x="114" y="157"/>
                    </a:lnTo>
                    <a:lnTo>
                      <a:pt x="99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1" y="157"/>
                    </a:lnTo>
                    <a:lnTo>
                      <a:pt x="36" y="148"/>
                    </a:lnTo>
                    <a:lnTo>
                      <a:pt x="25" y="140"/>
                    </a:lnTo>
                    <a:lnTo>
                      <a:pt x="15" y="128"/>
                    </a:lnTo>
                    <a:lnTo>
                      <a:pt x="7" y="113"/>
                    </a:lnTo>
                    <a:lnTo>
                      <a:pt x="2" y="98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7" y="50"/>
                    </a:lnTo>
                    <a:lnTo>
                      <a:pt x="15" y="36"/>
                    </a:lnTo>
                    <a:lnTo>
                      <a:pt x="25" y="23"/>
                    </a:lnTo>
                    <a:lnTo>
                      <a:pt x="36" y="13"/>
                    </a:lnTo>
                    <a:lnTo>
                      <a:pt x="51" y="6"/>
                    </a:lnTo>
                    <a:lnTo>
                      <a:pt x="65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901E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0" name="Freeform 202"/>
              <p:cNvSpPr>
                <a:spLocks/>
              </p:cNvSpPr>
              <p:nvPr/>
            </p:nvSpPr>
            <p:spPr bwMode="auto">
              <a:xfrm>
                <a:off x="3707185" y="4011662"/>
                <a:ext cx="260350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9" y="0"/>
                  </a:cxn>
                  <a:cxn ang="0">
                    <a:pos x="114" y="6"/>
                  </a:cxn>
                  <a:cxn ang="0">
                    <a:pos x="128" y="13"/>
                  </a:cxn>
                  <a:cxn ang="0">
                    <a:pos x="139" y="23"/>
                  </a:cxn>
                  <a:cxn ang="0">
                    <a:pos x="149" y="36"/>
                  </a:cxn>
                  <a:cxn ang="0">
                    <a:pos x="158" y="50"/>
                  </a:cxn>
                  <a:cxn ang="0">
                    <a:pos x="162" y="65"/>
                  </a:cxn>
                  <a:cxn ang="0">
                    <a:pos x="164" y="82"/>
                  </a:cxn>
                  <a:cxn ang="0">
                    <a:pos x="162" y="98"/>
                  </a:cxn>
                  <a:cxn ang="0">
                    <a:pos x="158" y="113"/>
                  </a:cxn>
                  <a:cxn ang="0">
                    <a:pos x="149" y="128"/>
                  </a:cxn>
                  <a:cxn ang="0">
                    <a:pos x="139" y="140"/>
                  </a:cxn>
                  <a:cxn ang="0">
                    <a:pos x="128" y="148"/>
                  </a:cxn>
                  <a:cxn ang="0">
                    <a:pos x="114" y="157"/>
                  </a:cxn>
                  <a:cxn ang="0">
                    <a:pos x="99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1" y="157"/>
                  </a:cxn>
                  <a:cxn ang="0">
                    <a:pos x="36" y="148"/>
                  </a:cxn>
                  <a:cxn ang="0">
                    <a:pos x="25" y="140"/>
                  </a:cxn>
                  <a:cxn ang="0">
                    <a:pos x="15" y="128"/>
                  </a:cxn>
                  <a:cxn ang="0">
                    <a:pos x="7" y="113"/>
                  </a:cxn>
                  <a:cxn ang="0">
                    <a:pos x="2" y="98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7" y="50"/>
                  </a:cxn>
                  <a:cxn ang="0">
                    <a:pos x="15" y="36"/>
                  </a:cxn>
                  <a:cxn ang="0">
                    <a:pos x="25" y="23"/>
                  </a:cxn>
                  <a:cxn ang="0">
                    <a:pos x="36" y="13"/>
                  </a:cxn>
                  <a:cxn ang="0">
                    <a:pos x="51" y="6"/>
                  </a:cxn>
                  <a:cxn ang="0">
                    <a:pos x="65" y="0"/>
                  </a:cxn>
                  <a:cxn ang="0">
                    <a:pos x="82" y="0"/>
                  </a:cxn>
                </a:cxnLst>
                <a:rect l="0" t="0" r="r" b="b"/>
                <a:pathLst>
                  <a:path w="164" h="163">
                    <a:moveTo>
                      <a:pt x="82" y="0"/>
                    </a:moveTo>
                    <a:lnTo>
                      <a:pt x="99" y="0"/>
                    </a:lnTo>
                    <a:lnTo>
                      <a:pt x="114" y="6"/>
                    </a:lnTo>
                    <a:lnTo>
                      <a:pt x="128" y="13"/>
                    </a:lnTo>
                    <a:lnTo>
                      <a:pt x="139" y="23"/>
                    </a:lnTo>
                    <a:lnTo>
                      <a:pt x="149" y="36"/>
                    </a:lnTo>
                    <a:lnTo>
                      <a:pt x="158" y="50"/>
                    </a:lnTo>
                    <a:lnTo>
                      <a:pt x="162" y="65"/>
                    </a:lnTo>
                    <a:lnTo>
                      <a:pt x="164" y="82"/>
                    </a:lnTo>
                    <a:lnTo>
                      <a:pt x="162" y="98"/>
                    </a:lnTo>
                    <a:lnTo>
                      <a:pt x="158" y="113"/>
                    </a:lnTo>
                    <a:lnTo>
                      <a:pt x="149" y="128"/>
                    </a:lnTo>
                    <a:lnTo>
                      <a:pt x="139" y="140"/>
                    </a:lnTo>
                    <a:lnTo>
                      <a:pt x="128" y="148"/>
                    </a:lnTo>
                    <a:lnTo>
                      <a:pt x="114" y="157"/>
                    </a:lnTo>
                    <a:lnTo>
                      <a:pt x="99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1" y="157"/>
                    </a:lnTo>
                    <a:lnTo>
                      <a:pt x="36" y="148"/>
                    </a:lnTo>
                    <a:lnTo>
                      <a:pt x="25" y="140"/>
                    </a:lnTo>
                    <a:lnTo>
                      <a:pt x="15" y="128"/>
                    </a:lnTo>
                    <a:lnTo>
                      <a:pt x="7" y="113"/>
                    </a:lnTo>
                    <a:lnTo>
                      <a:pt x="2" y="98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7" y="50"/>
                    </a:lnTo>
                    <a:lnTo>
                      <a:pt x="15" y="36"/>
                    </a:lnTo>
                    <a:lnTo>
                      <a:pt x="25" y="23"/>
                    </a:lnTo>
                    <a:lnTo>
                      <a:pt x="36" y="13"/>
                    </a:lnTo>
                    <a:lnTo>
                      <a:pt x="51" y="6"/>
                    </a:lnTo>
                    <a:lnTo>
                      <a:pt x="65" y="0"/>
                    </a:lnTo>
                    <a:lnTo>
                      <a:pt x="82" y="0"/>
                    </a:lnTo>
                  </a:path>
                </a:pathLst>
              </a:custGeom>
              <a:noFill/>
              <a:ln w="3175">
                <a:solidFill>
                  <a:srgbClr val="901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1" name="Freeform 203"/>
              <p:cNvSpPr>
                <a:spLocks/>
              </p:cNvSpPr>
              <p:nvPr/>
            </p:nvSpPr>
            <p:spPr bwMode="auto">
              <a:xfrm>
                <a:off x="1210047" y="3527475"/>
                <a:ext cx="258763" cy="258763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8" y="14"/>
                  </a:cxn>
                  <a:cxn ang="0">
                    <a:pos x="140" y="23"/>
                  </a:cxn>
                  <a:cxn ang="0">
                    <a:pos x="149" y="35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1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7"/>
                  </a:cxn>
                  <a:cxn ang="0">
                    <a:pos x="140" y="140"/>
                  </a:cxn>
                  <a:cxn ang="0">
                    <a:pos x="128" y="150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1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7" y="150"/>
                  </a:cxn>
                  <a:cxn ang="0">
                    <a:pos x="25" y="140"/>
                  </a:cxn>
                  <a:cxn ang="0">
                    <a:pos x="14" y="127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1" y="0"/>
                  </a:cxn>
                </a:cxnLst>
                <a:rect l="0" t="0" r="r" b="b"/>
                <a:pathLst>
                  <a:path w="163" h="163">
                    <a:moveTo>
                      <a:pt x="81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8" y="14"/>
                    </a:lnTo>
                    <a:lnTo>
                      <a:pt x="140" y="23"/>
                    </a:lnTo>
                    <a:lnTo>
                      <a:pt x="149" y="35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1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7"/>
                    </a:lnTo>
                    <a:lnTo>
                      <a:pt x="140" y="140"/>
                    </a:lnTo>
                    <a:lnTo>
                      <a:pt x="128" y="150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1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7" y="150"/>
                    </a:lnTo>
                    <a:lnTo>
                      <a:pt x="25" y="140"/>
                    </a:lnTo>
                    <a:lnTo>
                      <a:pt x="14" y="127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901E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2" name="Freeform 204"/>
              <p:cNvSpPr>
                <a:spLocks/>
              </p:cNvSpPr>
              <p:nvPr/>
            </p:nvSpPr>
            <p:spPr bwMode="auto">
              <a:xfrm>
                <a:off x="1210047" y="3527475"/>
                <a:ext cx="258763" cy="258763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8" y="14"/>
                  </a:cxn>
                  <a:cxn ang="0">
                    <a:pos x="140" y="23"/>
                  </a:cxn>
                  <a:cxn ang="0">
                    <a:pos x="149" y="35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1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7"/>
                  </a:cxn>
                  <a:cxn ang="0">
                    <a:pos x="140" y="140"/>
                  </a:cxn>
                  <a:cxn ang="0">
                    <a:pos x="128" y="150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1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7" y="150"/>
                  </a:cxn>
                  <a:cxn ang="0">
                    <a:pos x="25" y="140"/>
                  </a:cxn>
                  <a:cxn ang="0">
                    <a:pos x="14" y="127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7" y="14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1" y="0"/>
                  </a:cxn>
                </a:cxnLst>
                <a:rect l="0" t="0" r="r" b="b"/>
                <a:pathLst>
                  <a:path w="163" h="163">
                    <a:moveTo>
                      <a:pt x="81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8" y="14"/>
                    </a:lnTo>
                    <a:lnTo>
                      <a:pt x="140" y="23"/>
                    </a:lnTo>
                    <a:lnTo>
                      <a:pt x="149" y="35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1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7"/>
                    </a:lnTo>
                    <a:lnTo>
                      <a:pt x="140" y="140"/>
                    </a:lnTo>
                    <a:lnTo>
                      <a:pt x="128" y="150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1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7" y="150"/>
                    </a:lnTo>
                    <a:lnTo>
                      <a:pt x="25" y="140"/>
                    </a:lnTo>
                    <a:lnTo>
                      <a:pt x="14" y="127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7" y="14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1" y="0"/>
                    </a:lnTo>
                  </a:path>
                </a:pathLst>
              </a:custGeom>
              <a:noFill/>
              <a:ln w="3175">
                <a:solidFill>
                  <a:srgbClr val="901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3" name="Freeform 205"/>
              <p:cNvSpPr>
                <a:spLocks/>
              </p:cNvSpPr>
              <p:nvPr/>
            </p:nvSpPr>
            <p:spPr bwMode="auto">
              <a:xfrm>
                <a:off x="2070472" y="977950"/>
                <a:ext cx="258763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0"/>
                  </a:cxn>
                  <a:cxn ang="0">
                    <a:pos x="113" y="6"/>
                  </a:cxn>
                  <a:cxn ang="0">
                    <a:pos x="128" y="12"/>
                  </a:cxn>
                  <a:cxn ang="0">
                    <a:pos x="138" y="23"/>
                  </a:cxn>
                  <a:cxn ang="0">
                    <a:pos x="149" y="35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1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7"/>
                  </a:cxn>
                  <a:cxn ang="0">
                    <a:pos x="138" y="140"/>
                  </a:cxn>
                  <a:cxn ang="0">
                    <a:pos x="128" y="148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48"/>
                  </a:cxn>
                  <a:cxn ang="0">
                    <a:pos x="25" y="140"/>
                  </a:cxn>
                  <a:cxn ang="0">
                    <a:pos x="14" y="127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5" y="12"/>
                  </a:cxn>
                  <a:cxn ang="0">
                    <a:pos x="50" y="6"/>
                  </a:cxn>
                  <a:cxn ang="0">
                    <a:pos x="65" y="0"/>
                  </a:cxn>
                  <a:cxn ang="0">
                    <a:pos x="82" y="0"/>
                  </a:cxn>
                </a:cxnLst>
                <a:rect l="0" t="0" r="r" b="b"/>
                <a:pathLst>
                  <a:path w="163" h="163">
                    <a:moveTo>
                      <a:pt x="82" y="0"/>
                    </a:moveTo>
                    <a:lnTo>
                      <a:pt x="98" y="0"/>
                    </a:lnTo>
                    <a:lnTo>
                      <a:pt x="113" y="6"/>
                    </a:lnTo>
                    <a:lnTo>
                      <a:pt x="128" y="12"/>
                    </a:lnTo>
                    <a:lnTo>
                      <a:pt x="138" y="23"/>
                    </a:lnTo>
                    <a:lnTo>
                      <a:pt x="149" y="35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1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7"/>
                    </a:lnTo>
                    <a:lnTo>
                      <a:pt x="138" y="140"/>
                    </a:lnTo>
                    <a:lnTo>
                      <a:pt x="128" y="148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48"/>
                    </a:lnTo>
                    <a:lnTo>
                      <a:pt x="25" y="140"/>
                    </a:lnTo>
                    <a:lnTo>
                      <a:pt x="14" y="127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5" y="12"/>
                    </a:lnTo>
                    <a:lnTo>
                      <a:pt x="50" y="6"/>
                    </a:lnTo>
                    <a:lnTo>
                      <a:pt x="65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901E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4" name="Freeform 206"/>
              <p:cNvSpPr>
                <a:spLocks/>
              </p:cNvSpPr>
              <p:nvPr/>
            </p:nvSpPr>
            <p:spPr bwMode="auto">
              <a:xfrm>
                <a:off x="2070472" y="977950"/>
                <a:ext cx="258763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0"/>
                  </a:cxn>
                  <a:cxn ang="0">
                    <a:pos x="113" y="6"/>
                  </a:cxn>
                  <a:cxn ang="0">
                    <a:pos x="128" y="12"/>
                  </a:cxn>
                  <a:cxn ang="0">
                    <a:pos x="138" y="23"/>
                  </a:cxn>
                  <a:cxn ang="0">
                    <a:pos x="149" y="35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1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7"/>
                  </a:cxn>
                  <a:cxn ang="0">
                    <a:pos x="138" y="140"/>
                  </a:cxn>
                  <a:cxn ang="0">
                    <a:pos x="128" y="148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48"/>
                  </a:cxn>
                  <a:cxn ang="0">
                    <a:pos x="25" y="140"/>
                  </a:cxn>
                  <a:cxn ang="0">
                    <a:pos x="14" y="127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5" y="23"/>
                  </a:cxn>
                  <a:cxn ang="0">
                    <a:pos x="35" y="12"/>
                  </a:cxn>
                  <a:cxn ang="0">
                    <a:pos x="50" y="6"/>
                  </a:cxn>
                  <a:cxn ang="0">
                    <a:pos x="65" y="0"/>
                  </a:cxn>
                  <a:cxn ang="0">
                    <a:pos x="82" y="0"/>
                  </a:cxn>
                </a:cxnLst>
                <a:rect l="0" t="0" r="r" b="b"/>
                <a:pathLst>
                  <a:path w="163" h="163">
                    <a:moveTo>
                      <a:pt x="82" y="0"/>
                    </a:moveTo>
                    <a:lnTo>
                      <a:pt x="98" y="0"/>
                    </a:lnTo>
                    <a:lnTo>
                      <a:pt x="113" y="6"/>
                    </a:lnTo>
                    <a:lnTo>
                      <a:pt x="128" y="12"/>
                    </a:lnTo>
                    <a:lnTo>
                      <a:pt x="138" y="23"/>
                    </a:lnTo>
                    <a:lnTo>
                      <a:pt x="149" y="35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1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7"/>
                    </a:lnTo>
                    <a:lnTo>
                      <a:pt x="138" y="140"/>
                    </a:lnTo>
                    <a:lnTo>
                      <a:pt x="128" y="148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48"/>
                    </a:lnTo>
                    <a:lnTo>
                      <a:pt x="25" y="140"/>
                    </a:lnTo>
                    <a:lnTo>
                      <a:pt x="14" y="127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5" y="23"/>
                    </a:lnTo>
                    <a:lnTo>
                      <a:pt x="35" y="12"/>
                    </a:lnTo>
                    <a:lnTo>
                      <a:pt x="50" y="6"/>
                    </a:lnTo>
                    <a:lnTo>
                      <a:pt x="65" y="0"/>
                    </a:lnTo>
                    <a:lnTo>
                      <a:pt x="82" y="0"/>
                    </a:lnTo>
                  </a:path>
                </a:pathLst>
              </a:custGeom>
              <a:noFill/>
              <a:ln w="3175">
                <a:solidFill>
                  <a:srgbClr val="901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5" name="Freeform 207"/>
              <p:cNvSpPr>
                <a:spLocks/>
              </p:cNvSpPr>
              <p:nvPr/>
            </p:nvSpPr>
            <p:spPr bwMode="auto">
              <a:xfrm>
                <a:off x="4177085" y="4184700"/>
                <a:ext cx="257175" cy="26193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2"/>
                  </a:cxn>
                  <a:cxn ang="0">
                    <a:pos x="112" y="6"/>
                  </a:cxn>
                  <a:cxn ang="0">
                    <a:pos x="127" y="14"/>
                  </a:cxn>
                  <a:cxn ang="0">
                    <a:pos x="139" y="25"/>
                  </a:cxn>
                  <a:cxn ang="0">
                    <a:pos x="150" y="37"/>
                  </a:cxn>
                  <a:cxn ang="0">
                    <a:pos x="156" y="50"/>
                  </a:cxn>
                  <a:cxn ang="0">
                    <a:pos x="160" y="67"/>
                  </a:cxn>
                  <a:cxn ang="0">
                    <a:pos x="162" y="83"/>
                  </a:cxn>
                  <a:cxn ang="0">
                    <a:pos x="160" y="100"/>
                  </a:cxn>
                  <a:cxn ang="0">
                    <a:pos x="156" y="115"/>
                  </a:cxn>
                  <a:cxn ang="0">
                    <a:pos x="150" y="129"/>
                  </a:cxn>
                  <a:cxn ang="0">
                    <a:pos x="139" y="140"/>
                  </a:cxn>
                  <a:cxn ang="0">
                    <a:pos x="127" y="150"/>
                  </a:cxn>
                  <a:cxn ang="0">
                    <a:pos x="112" y="159"/>
                  </a:cxn>
                  <a:cxn ang="0">
                    <a:pos x="97" y="163"/>
                  </a:cxn>
                  <a:cxn ang="0">
                    <a:pos x="80" y="165"/>
                  </a:cxn>
                  <a:cxn ang="0">
                    <a:pos x="66" y="163"/>
                  </a:cxn>
                  <a:cxn ang="0">
                    <a:pos x="49" y="159"/>
                  </a:cxn>
                  <a:cxn ang="0">
                    <a:pos x="36" y="150"/>
                  </a:cxn>
                  <a:cxn ang="0">
                    <a:pos x="24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0" y="100"/>
                  </a:cxn>
                  <a:cxn ang="0">
                    <a:pos x="0" y="83"/>
                  </a:cxn>
                  <a:cxn ang="0">
                    <a:pos x="0" y="67"/>
                  </a:cxn>
                  <a:cxn ang="0">
                    <a:pos x="7" y="50"/>
                  </a:cxn>
                  <a:cxn ang="0">
                    <a:pos x="13" y="37"/>
                  </a:cxn>
                  <a:cxn ang="0">
                    <a:pos x="24" y="25"/>
                  </a:cxn>
                  <a:cxn ang="0">
                    <a:pos x="36" y="14"/>
                  </a:cxn>
                  <a:cxn ang="0">
                    <a:pos x="49" y="6"/>
                  </a:cxn>
                  <a:cxn ang="0">
                    <a:pos x="66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5">
                    <a:moveTo>
                      <a:pt x="80" y="0"/>
                    </a:moveTo>
                    <a:lnTo>
                      <a:pt x="97" y="2"/>
                    </a:lnTo>
                    <a:lnTo>
                      <a:pt x="112" y="6"/>
                    </a:lnTo>
                    <a:lnTo>
                      <a:pt x="127" y="14"/>
                    </a:lnTo>
                    <a:lnTo>
                      <a:pt x="139" y="25"/>
                    </a:lnTo>
                    <a:lnTo>
                      <a:pt x="150" y="37"/>
                    </a:lnTo>
                    <a:lnTo>
                      <a:pt x="156" y="50"/>
                    </a:lnTo>
                    <a:lnTo>
                      <a:pt x="160" y="67"/>
                    </a:lnTo>
                    <a:lnTo>
                      <a:pt x="162" y="83"/>
                    </a:lnTo>
                    <a:lnTo>
                      <a:pt x="160" y="100"/>
                    </a:lnTo>
                    <a:lnTo>
                      <a:pt x="156" y="115"/>
                    </a:lnTo>
                    <a:lnTo>
                      <a:pt x="150" y="129"/>
                    </a:lnTo>
                    <a:lnTo>
                      <a:pt x="139" y="140"/>
                    </a:lnTo>
                    <a:lnTo>
                      <a:pt x="127" y="150"/>
                    </a:lnTo>
                    <a:lnTo>
                      <a:pt x="112" y="159"/>
                    </a:lnTo>
                    <a:lnTo>
                      <a:pt x="97" y="163"/>
                    </a:lnTo>
                    <a:lnTo>
                      <a:pt x="80" y="165"/>
                    </a:lnTo>
                    <a:lnTo>
                      <a:pt x="66" y="163"/>
                    </a:lnTo>
                    <a:lnTo>
                      <a:pt x="49" y="159"/>
                    </a:lnTo>
                    <a:lnTo>
                      <a:pt x="36" y="150"/>
                    </a:lnTo>
                    <a:lnTo>
                      <a:pt x="24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0" y="100"/>
                    </a:lnTo>
                    <a:lnTo>
                      <a:pt x="0" y="83"/>
                    </a:lnTo>
                    <a:lnTo>
                      <a:pt x="0" y="67"/>
                    </a:lnTo>
                    <a:lnTo>
                      <a:pt x="7" y="50"/>
                    </a:lnTo>
                    <a:lnTo>
                      <a:pt x="13" y="37"/>
                    </a:lnTo>
                    <a:lnTo>
                      <a:pt x="24" y="25"/>
                    </a:lnTo>
                    <a:lnTo>
                      <a:pt x="36" y="14"/>
                    </a:lnTo>
                    <a:lnTo>
                      <a:pt x="49" y="6"/>
                    </a:lnTo>
                    <a:lnTo>
                      <a:pt x="66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4196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6" name="Freeform 208"/>
              <p:cNvSpPr>
                <a:spLocks/>
              </p:cNvSpPr>
              <p:nvPr/>
            </p:nvSpPr>
            <p:spPr bwMode="auto">
              <a:xfrm>
                <a:off x="4177085" y="4184700"/>
                <a:ext cx="257175" cy="261938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97" y="2"/>
                  </a:cxn>
                  <a:cxn ang="0">
                    <a:pos x="112" y="6"/>
                  </a:cxn>
                  <a:cxn ang="0">
                    <a:pos x="127" y="14"/>
                  </a:cxn>
                  <a:cxn ang="0">
                    <a:pos x="139" y="25"/>
                  </a:cxn>
                  <a:cxn ang="0">
                    <a:pos x="150" y="37"/>
                  </a:cxn>
                  <a:cxn ang="0">
                    <a:pos x="156" y="50"/>
                  </a:cxn>
                  <a:cxn ang="0">
                    <a:pos x="160" y="67"/>
                  </a:cxn>
                  <a:cxn ang="0">
                    <a:pos x="162" y="83"/>
                  </a:cxn>
                  <a:cxn ang="0">
                    <a:pos x="160" y="100"/>
                  </a:cxn>
                  <a:cxn ang="0">
                    <a:pos x="156" y="115"/>
                  </a:cxn>
                  <a:cxn ang="0">
                    <a:pos x="150" y="129"/>
                  </a:cxn>
                  <a:cxn ang="0">
                    <a:pos x="139" y="140"/>
                  </a:cxn>
                  <a:cxn ang="0">
                    <a:pos x="127" y="150"/>
                  </a:cxn>
                  <a:cxn ang="0">
                    <a:pos x="112" y="159"/>
                  </a:cxn>
                  <a:cxn ang="0">
                    <a:pos x="97" y="163"/>
                  </a:cxn>
                  <a:cxn ang="0">
                    <a:pos x="80" y="165"/>
                  </a:cxn>
                  <a:cxn ang="0">
                    <a:pos x="66" y="163"/>
                  </a:cxn>
                  <a:cxn ang="0">
                    <a:pos x="49" y="159"/>
                  </a:cxn>
                  <a:cxn ang="0">
                    <a:pos x="36" y="150"/>
                  </a:cxn>
                  <a:cxn ang="0">
                    <a:pos x="24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0" y="100"/>
                  </a:cxn>
                  <a:cxn ang="0">
                    <a:pos x="0" y="83"/>
                  </a:cxn>
                  <a:cxn ang="0">
                    <a:pos x="0" y="67"/>
                  </a:cxn>
                  <a:cxn ang="0">
                    <a:pos x="7" y="50"/>
                  </a:cxn>
                  <a:cxn ang="0">
                    <a:pos x="13" y="37"/>
                  </a:cxn>
                  <a:cxn ang="0">
                    <a:pos x="24" y="25"/>
                  </a:cxn>
                  <a:cxn ang="0">
                    <a:pos x="36" y="14"/>
                  </a:cxn>
                  <a:cxn ang="0">
                    <a:pos x="49" y="6"/>
                  </a:cxn>
                  <a:cxn ang="0">
                    <a:pos x="66" y="2"/>
                  </a:cxn>
                  <a:cxn ang="0">
                    <a:pos x="80" y="0"/>
                  </a:cxn>
                </a:cxnLst>
                <a:rect l="0" t="0" r="r" b="b"/>
                <a:pathLst>
                  <a:path w="162" h="165">
                    <a:moveTo>
                      <a:pt x="80" y="0"/>
                    </a:moveTo>
                    <a:lnTo>
                      <a:pt x="97" y="2"/>
                    </a:lnTo>
                    <a:lnTo>
                      <a:pt x="112" y="6"/>
                    </a:lnTo>
                    <a:lnTo>
                      <a:pt x="127" y="14"/>
                    </a:lnTo>
                    <a:lnTo>
                      <a:pt x="139" y="25"/>
                    </a:lnTo>
                    <a:lnTo>
                      <a:pt x="150" y="37"/>
                    </a:lnTo>
                    <a:lnTo>
                      <a:pt x="156" y="50"/>
                    </a:lnTo>
                    <a:lnTo>
                      <a:pt x="160" y="67"/>
                    </a:lnTo>
                    <a:lnTo>
                      <a:pt x="162" y="83"/>
                    </a:lnTo>
                    <a:lnTo>
                      <a:pt x="160" y="100"/>
                    </a:lnTo>
                    <a:lnTo>
                      <a:pt x="156" y="115"/>
                    </a:lnTo>
                    <a:lnTo>
                      <a:pt x="150" y="129"/>
                    </a:lnTo>
                    <a:lnTo>
                      <a:pt x="139" y="140"/>
                    </a:lnTo>
                    <a:lnTo>
                      <a:pt x="127" y="150"/>
                    </a:lnTo>
                    <a:lnTo>
                      <a:pt x="112" y="159"/>
                    </a:lnTo>
                    <a:lnTo>
                      <a:pt x="97" y="163"/>
                    </a:lnTo>
                    <a:lnTo>
                      <a:pt x="80" y="165"/>
                    </a:lnTo>
                    <a:lnTo>
                      <a:pt x="66" y="163"/>
                    </a:lnTo>
                    <a:lnTo>
                      <a:pt x="49" y="159"/>
                    </a:lnTo>
                    <a:lnTo>
                      <a:pt x="36" y="150"/>
                    </a:lnTo>
                    <a:lnTo>
                      <a:pt x="24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0" y="100"/>
                    </a:lnTo>
                    <a:lnTo>
                      <a:pt x="0" y="83"/>
                    </a:lnTo>
                    <a:lnTo>
                      <a:pt x="0" y="67"/>
                    </a:lnTo>
                    <a:lnTo>
                      <a:pt x="7" y="50"/>
                    </a:lnTo>
                    <a:lnTo>
                      <a:pt x="13" y="37"/>
                    </a:lnTo>
                    <a:lnTo>
                      <a:pt x="24" y="25"/>
                    </a:lnTo>
                    <a:lnTo>
                      <a:pt x="36" y="14"/>
                    </a:lnTo>
                    <a:lnTo>
                      <a:pt x="49" y="6"/>
                    </a:lnTo>
                    <a:lnTo>
                      <a:pt x="66" y="2"/>
                    </a:lnTo>
                    <a:lnTo>
                      <a:pt x="80" y="0"/>
                    </a:lnTo>
                  </a:path>
                </a:pathLst>
              </a:custGeom>
              <a:noFill/>
              <a:ln w="3175">
                <a:solidFill>
                  <a:srgbClr val="84C22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7" name="Freeform 209"/>
              <p:cNvSpPr>
                <a:spLocks/>
              </p:cNvSpPr>
              <p:nvPr/>
            </p:nvSpPr>
            <p:spPr bwMode="auto">
              <a:xfrm>
                <a:off x="816347" y="3978325"/>
                <a:ext cx="258763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8" y="15"/>
                  </a:cxn>
                  <a:cxn ang="0">
                    <a:pos x="138" y="23"/>
                  </a:cxn>
                  <a:cxn ang="0">
                    <a:pos x="149" y="36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2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8"/>
                  </a:cxn>
                  <a:cxn ang="0">
                    <a:pos x="138" y="140"/>
                  </a:cxn>
                  <a:cxn ang="0">
                    <a:pos x="128" y="151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51"/>
                  </a:cxn>
                  <a:cxn ang="0">
                    <a:pos x="25" y="140"/>
                  </a:cxn>
                  <a:cxn ang="0">
                    <a:pos x="14" y="128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5" y="23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3">
                    <a:moveTo>
                      <a:pt x="82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8" y="15"/>
                    </a:lnTo>
                    <a:lnTo>
                      <a:pt x="138" y="23"/>
                    </a:lnTo>
                    <a:lnTo>
                      <a:pt x="149" y="36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2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8"/>
                    </a:lnTo>
                    <a:lnTo>
                      <a:pt x="138" y="140"/>
                    </a:lnTo>
                    <a:lnTo>
                      <a:pt x="128" y="151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51"/>
                    </a:lnTo>
                    <a:lnTo>
                      <a:pt x="25" y="140"/>
                    </a:lnTo>
                    <a:lnTo>
                      <a:pt x="14" y="128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5" y="23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4196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8" name="Freeform 210"/>
              <p:cNvSpPr>
                <a:spLocks/>
              </p:cNvSpPr>
              <p:nvPr/>
            </p:nvSpPr>
            <p:spPr bwMode="auto">
              <a:xfrm>
                <a:off x="816347" y="3978325"/>
                <a:ext cx="258763" cy="258763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8" y="15"/>
                  </a:cxn>
                  <a:cxn ang="0">
                    <a:pos x="138" y="23"/>
                  </a:cxn>
                  <a:cxn ang="0">
                    <a:pos x="149" y="36"/>
                  </a:cxn>
                  <a:cxn ang="0">
                    <a:pos x="157" y="50"/>
                  </a:cxn>
                  <a:cxn ang="0">
                    <a:pos x="161" y="65"/>
                  </a:cxn>
                  <a:cxn ang="0">
                    <a:pos x="163" y="82"/>
                  </a:cxn>
                  <a:cxn ang="0">
                    <a:pos x="161" y="98"/>
                  </a:cxn>
                  <a:cxn ang="0">
                    <a:pos x="157" y="113"/>
                  </a:cxn>
                  <a:cxn ang="0">
                    <a:pos x="149" y="128"/>
                  </a:cxn>
                  <a:cxn ang="0">
                    <a:pos x="138" y="140"/>
                  </a:cxn>
                  <a:cxn ang="0">
                    <a:pos x="128" y="151"/>
                  </a:cxn>
                  <a:cxn ang="0">
                    <a:pos x="113" y="157"/>
                  </a:cxn>
                  <a:cxn ang="0">
                    <a:pos x="98" y="161"/>
                  </a:cxn>
                  <a:cxn ang="0">
                    <a:pos x="82" y="163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51"/>
                  </a:cxn>
                  <a:cxn ang="0">
                    <a:pos x="25" y="140"/>
                  </a:cxn>
                  <a:cxn ang="0">
                    <a:pos x="14" y="128"/>
                  </a:cxn>
                  <a:cxn ang="0">
                    <a:pos x="6" y="113"/>
                  </a:cxn>
                  <a:cxn ang="0">
                    <a:pos x="2" y="98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6"/>
                  </a:cxn>
                  <a:cxn ang="0">
                    <a:pos x="25" y="23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3">
                    <a:moveTo>
                      <a:pt x="82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8" y="15"/>
                    </a:lnTo>
                    <a:lnTo>
                      <a:pt x="138" y="23"/>
                    </a:lnTo>
                    <a:lnTo>
                      <a:pt x="149" y="36"/>
                    </a:lnTo>
                    <a:lnTo>
                      <a:pt x="157" y="50"/>
                    </a:lnTo>
                    <a:lnTo>
                      <a:pt x="161" y="65"/>
                    </a:lnTo>
                    <a:lnTo>
                      <a:pt x="163" y="82"/>
                    </a:lnTo>
                    <a:lnTo>
                      <a:pt x="161" y="98"/>
                    </a:lnTo>
                    <a:lnTo>
                      <a:pt x="157" y="113"/>
                    </a:lnTo>
                    <a:lnTo>
                      <a:pt x="149" y="128"/>
                    </a:lnTo>
                    <a:lnTo>
                      <a:pt x="138" y="140"/>
                    </a:lnTo>
                    <a:lnTo>
                      <a:pt x="128" y="151"/>
                    </a:lnTo>
                    <a:lnTo>
                      <a:pt x="113" y="157"/>
                    </a:lnTo>
                    <a:lnTo>
                      <a:pt x="98" y="161"/>
                    </a:lnTo>
                    <a:lnTo>
                      <a:pt x="82" y="163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51"/>
                    </a:lnTo>
                    <a:lnTo>
                      <a:pt x="25" y="140"/>
                    </a:lnTo>
                    <a:lnTo>
                      <a:pt x="14" y="128"/>
                    </a:lnTo>
                    <a:lnTo>
                      <a:pt x="6" y="113"/>
                    </a:lnTo>
                    <a:lnTo>
                      <a:pt x="2" y="98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6"/>
                    </a:lnTo>
                    <a:lnTo>
                      <a:pt x="25" y="23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</a:path>
                </a:pathLst>
              </a:custGeom>
              <a:noFill/>
              <a:ln w="3175">
                <a:solidFill>
                  <a:srgbClr val="84C22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29" name="Freeform 211"/>
              <p:cNvSpPr>
                <a:spLocks/>
              </p:cNvSpPr>
              <p:nvPr/>
            </p:nvSpPr>
            <p:spPr bwMode="auto">
              <a:xfrm>
                <a:off x="1970460" y="530275"/>
                <a:ext cx="258763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8"/>
                  </a:cxn>
                  <a:cxn ang="0">
                    <a:pos x="128" y="14"/>
                  </a:cxn>
                  <a:cxn ang="0">
                    <a:pos x="138" y="25"/>
                  </a:cxn>
                  <a:cxn ang="0">
                    <a:pos x="149" y="37"/>
                  </a:cxn>
                  <a:cxn ang="0">
                    <a:pos x="157" y="50"/>
                  </a:cxn>
                  <a:cxn ang="0">
                    <a:pos x="161" y="66"/>
                  </a:cxn>
                  <a:cxn ang="0">
                    <a:pos x="163" y="83"/>
                  </a:cxn>
                  <a:cxn ang="0">
                    <a:pos x="161" y="100"/>
                  </a:cxn>
                  <a:cxn ang="0">
                    <a:pos x="157" y="115"/>
                  </a:cxn>
                  <a:cxn ang="0">
                    <a:pos x="149" y="129"/>
                  </a:cxn>
                  <a:cxn ang="0">
                    <a:pos x="138" y="140"/>
                  </a:cxn>
                  <a:cxn ang="0">
                    <a:pos x="128" y="150"/>
                  </a:cxn>
                  <a:cxn ang="0">
                    <a:pos x="113" y="158"/>
                  </a:cxn>
                  <a:cxn ang="0">
                    <a:pos x="98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8"/>
                  </a:cxn>
                  <a:cxn ang="0">
                    <a:pos x="35" y="150"/>
                  </a:cxn>
                  <a:cxn ang="0">
                    <a:pos x="25" y="140"/>
                  </a:cxn>
                  <a:cxn ang="0">
                    <a:pos x="14" y="129"/>
                  </a:cxn>
                  <a:cxn ang="0">
                    <a:pos x="6" y="115"/>
                  </a:cxn>
                  <a:cxn ang="0">
                    <a:pos x="2" y="100"/>
                  </a:cxn>
                  <a:cxn ang="0">
                    <a:pos x="0" y="83"/>
                  </a:cxn>
                  <a:cxn ang="0">
                    <a:pos x="2" y="66"/>
                  </a:cxn>
                  <a:cxn ang="0">
                    <a:pos x="6" y="50"/>
                  </a:cxn>
                  <a:cxn ang="0">
                    <a:pos x="14" y="37"/>
                  </a:cxn>
                  <a:cxn ang="0">
                    <a:pos x="25" y="25"/>
                  </a:cxn>
                  <a:cxn ang="0">
                    <a:pos x="35" y="14"/>
                  </a:cxn>
                  <a:cxn ang="0">
                    <a:pos x="50" y="8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5">
                    <a:moveTo>
                      <a:pt x="82" y="0"/>
                    </a:moveTo>
                    <a:lnTo>
                      <a:pt x="98" y="2"/>
                    </a:lnTo>
                    <a:lnTo>
                      <a:pt x="113" y="8"/>
                    </a:lnTo>
                    <a:lnTo>
                      <a:pt x="128" y="14"/>
                    </a:lnTo>
                    <a:lnTo>
                      <a:pt x="138" y="25"/>
                    </a:lnTo>
                    <a:lnTo>
                      <a:pt x="149" y="37"/>
                    </a:lnTo>
                    <a:lnTo>
                      <a:pt x="157" y="50"/>
                    </a:lnTo>
                    <a:lnTo>
                      <a:pt x="161" y="66"/>
                    </a:lnTo>
                    <a:lnTo>
                      <a:pt x="163" y="83"/>
                    </a:lnTo>
                    <a:lnTo>
                      <a:pt x="161" y="100"/>
                    </a:lnTo>
                    <a:lnTo>
                      <a:pt x="157" y="115"/>
                    </a:lnTo>
                    <a:lnTo>
                      <a:pt x="149" y="129"/>
                    </a:lnTo>
                    <a:lnTo>
                      <a:pt x="138" y="140"/>
                    </a:lnTo>
                    <a:lnTo>
                      <a:pt x="128" y="150"/>
                    </a:lnTo>
                    <a:lnTo>
                      <a:pt x="113" y="158"/>
                    </a:lnTo>
                    <a:lnTo>
                      <a:pt x="98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8"/>
                    </a:lnTo>
                    <a:lnTo>
                      <a:pt x="35" y="150"/>
                    </a:lnTo>
                    <a:lnTo>
                      <a:pt x="25" y="140"/>
                    </a:lnTo>
                    <a:lnTo>
                      <a:pt x="14" y="129"/>
                    </a:lnTo>
                    <a:lnTo>
                      <a:pt x="6" y="115"/>
                    </a:lnTo>
                    <a:lnTo>
                      <a:pt x="2" y="100"/>
                    </a:lnTo>
                    <a:lnTo>
                      <a:pt x="0" y="83"/>
                    </a:lnTo>
                    <a:lnTo>
                      <a:pt x="2" y="66"/>
                    </a:lnTo>
                    <a:lnTo>
                      <a:pt x="6" y="50"/>
                    </a:lnTo>
                    <a:lnTo>
                      <a:pt x="14" y="37"/>
                    </a:lnTo>
                    <a:lnTo>
                      <a:pt x="25" y="25"/>
                    </a:lnTo>
                    <a:lnTo>
                      <a:pt x="35" y="14"/>
                    </a:lnTo>
                    <a:lnTo>
                      <a:pt x="50" y="8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4196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0" name="Freeform 212"/>
              <p:cNvSpPr>
                <a:spLocks/>
              </p:cNvSpPr>
              <p:nvPr/>
            </p:nvSpPr>
            <p:spPr bwMode="auto">
              <a:xfrm>
                <a:off x="1970460" y="530275"/>
                <a:ext cx="258763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8"/>
                  </a:cxn>
                  <a:cxn ang="0">
                    <a:pos x="128" y="14"/>
                  </a:cxn>
                  <a:cxn ang="0">
                    <a:pos x="138" y="25"/>
                  </a:cxn>
                  <a:cxn ang="0">
                    <a:pos x="149" y="37"/>
                  </a:cxn>
                  <a:cxn ang="0">
                    <a:pos x="157" y="50"/>
                  </a:cxn>
                  <a:cxn ang="0">
                    <a:pos x="161" y="66"/>
                  </a:cxn>
                  <a:cxn ang="0">
                    <a:pos x="163" y="83"/>
                  </a:cxn>
                  <a:cxn ang="0">
                    <a:pos x="161" y="100"/>
                  </a:cxn>
                  <a:cxn ang="0">
                    <a:pos x="157" y="115"/>
                  </a:cxn>
                  <a:cxn ang="0">
                    <a:pos x="149" y="129"/>
                  </a:cxn>
                  <a:cxn ang="0">
                    <a:pos x="138" y="140"/>
                  </a:cxn>
                  <a:cxn ang="0">
                    <a:pos x="128" y="150"/>
                  </a:cxn>
                  <a:cxn ang="0">
                    <a:pos x="113" y="158"/>
                  </a:cxn>
                  <a:cxn ang="0">
                    <a:pos x="98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8"/>
                  </a:cxn>
                  <a:cxn ang="0">
                    <a:pos x="35" y="150"/>
                  </a:cxn>
                  <a:cxn ang="0">
                    <a:pos x="25" y="140"/>
                  </a:cxn>
                  <a:cxn ang="0">
                    <a:pos x="14" y="129"/>
                  </a:cxn>
                  <a:cxn ang="0">
                    <a:pos x="6" y="115"/>
                  </a:cxn>
                  <a:cxn ang="0">
                    <a:pos x="2" y="100"/>
                  </a:cxn>
                  <a:cxn ang="0">
                    <a:pos x="0" y="83"/>
                  </a:cxn>
                  <a:cxn ang="0">
                    <a:pos x="2" y="66"/>
                  </a:cxn>
                  <a:cxn ang="0">
                    <a:pos x="6" y="50"/>
                  </a:cxn>
                  <a:cxn ang="0">
                    <a:pos x="14" y="37"/>
                  </a:cxn>
                  <a:cxn ang="0">
                    <a:pos x="25" y="25"/>
                  </a:cxn>
                  <a:cxn ang="0">
                    <a:pos x="35" y="14"/>
                  </a:cxn>
                  <a:cxn ang="0">
                    <a:pos x="50" y="8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5">
                    <a:moveTo>
                      <a:pt x="82" y="0"/>
                    </a:moveTo>
                    <a:lnTo>
                      <a:pt x="98" y="2"/>
                    </a:lnTo>
                    <a:lnTo>
                      <a:pt x="113" y="8"/>
                    </a:lnTo>
                    <a:lnTo>
                      <a:pt x="128" y="14"/>
                    </a:lnTo>
                    <a:lnTo>
                      <a:pt x="138" y="25"/>
                    </a:lnTo>
                    <a:lnTo>
                      <a:pt x="149" y="37"/>
                    </a:lnTo>
                    <a:lnTo>
                      <a:pt x="157" y="50"/>
                    </a:lnTo>
                    <a:lnTo>
                      <a:pt x="161" y="66"/>
                    </a:lnTo>
                    <a:lnTo>
                      <a:pt x="163" y="83"/>
                    </a:lnTo>
                    <a:lnTo>
                      <a:pt x="161" y="100"/>
                    </a:lnTo>
                    <a:lnTo>
                      <a:pt x="157" y="115"/>
                    </a:lnTo>
                    <a:lnTo>
                      <a:pt x="149" y="129"/>
                    </a:lnTo>
                    <a:lnTo>
                      <a:pt x="138" y="140"/>
                    </a:lnTo>
                    <a:lnTo>
                      <a:pt x="128" y="150"/>
                    </a:lnTo>
                    <a:lnTo>
                      <a:pt x="113" y="158"/>
                    </a:lnTo>
                    <a:lnTo>
                      <a:pt x="98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8"/>
                    </a:lnTo>
                    <a:lnTo>
                      <a:pt x="35" y="150"/>
                    </a:lnTo>
                    <a:lnTo>
                      <a:pt x="25" y="140"/>
                    </a:lnTo>
                    <a:lnTo>
                      <a:pt x="14" y="129"/>
                    </a:lnTo>
                    <a:lnTo>
                      <a:pt x="6" y="115"/>
                    </a:lnTo>
                    <a:lnTo>
                      <a:pt x="2" y="100"/>
                    </a:lnTo>
                    <a:lnTo>
                      <a:pt x="0" y="83"/>
                    </a:lnTo>
                    <a:lnTo>
                      <a:pt x="2" y="66"/>
                    </a:lnTo>
                    <a:lnTo>
                      <a:pt x="6" y="50"/>
                    </a:lnTo>
                    <a:lnTo>
                      <a:pt x="14" y="37"/>
                    </a:lnTo>
                    <a:lnTo>
                      <a:pt x="25" y="25"/>
                    </a:lnTo>
                    <a:lnTo>
                      <a:pt x="35" y="14"/>
                    </a:lnTo>
                    <a:lnTo>
                      <a:pt x="50" y="8"/>
                    </a:lnTo>
                    <a:lnTo>
                      <a:pt x="65" y="2"/>
                    </a:lnTo>
                    <a:lnTo>
                      <a:pt x="82" y="0"/>
                    </a:lnTo>
                  </a:path>
                </a:pathLst>
              </a:custGeom>
              <a:noFill/>
              <a:ln w="3175">
                <a:solidFill>
                  <a:srgbClr val="84C22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1" name="Freeform 303"/>
              <p:cNvSpPr>
                <a:spLocks/>
              </p:cNvSpPr>
              <p:nvPr/>
            </p:nvSpPr>
            <p:spPr bwMode="auto">
              <a:xfrm>
                <a:off x="3476997" y="3436987"/>
                <a:ext cx="917575" cy="67151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578" y="285"/>
                  </a:cxn>
                  <a:cxn ang="0">
                    <a:pos x="498" y="423"/>
                  </a:cxn>
                  <a:cxn ang="0">
                    <a:pos x="0" y="138"/>
                  </a:cxn>
                  <a:cxn ang="0">
                    <a:pos x="80" y="0"/>
                  </a:cxn>
                </a:cxnLst>
                <a:rect l="0" t="0" r="r" b="b"/>
                <a:pathLst>
                  <a:path w="578" h="423">
                    <a:moveTo>
                      <a:pt x="80" y="0"/>
                    </a:moveTo>
                    <a:lnTo>
                      <a:pt x="578" y="285"/>
                    </a:lnTo>
                    <a:lnTo>
                      <a:pt x="498" y="423"/>
                    </a:lnTo>
                    <a:lnTo>
                      <a:pt x="0" y="13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CFCF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2" name="Freeform 304"/>
              <p:cNvSpPr>
                <a:spLocks/>
              </p:cNvSpPr>
              <p:nvPr/>
            </p:nvSpPr>
            <p:spPr bwMode="auto">
              <a:xfrm>
                <a:off x="3476997" y="3436987"/>
                <a:ext cx="917575" cy="67151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578" y="285"/>
                  </a:cxn>
                  <a:cxn ang="0">
                    <a:pos x="498" y="423"/>
                  </a:cxn>
                  <a:cxn ang="0">
                    <a:pos x="0" y="138"/>
                  </a:cxn>
                  <a:cxn ang="0">
                    <a:pos x="80" y="0"/>
                  </a:cxn>
                </a:cxnLst>
                <a:rect l="0" t="0" r="r" b="b"/>
                <a:pathLst>
                  <a:path w="578" h="423">
                    <a:moveTo>
                      <a:pt x="80" y="0"/>
                    </a:moveTo>
                    <a:lnTo>
                      <a:pt x="578" y="285"/>
                    </a:lnTo>
                    <a:lnTo>
                      <a:pt x="498" y="423"/>
                    </a:lnTo>
                    <a:lnTo>
                      <a:pt x="0" y="138"/>
                    </a:lnTo>
                    <a:lnTo>
                      <a:pt x="80" y="0"/>
                    </a:lnTo>
                    <a:close/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3" name="Freeform 305"/>
              <p:cNvSpPr>
                <a:spLocks/>
              </p:cNvSpPr>
              <p:nvPr/>
            </p:nvSpPr>
            <p:spPr bwMode="auto">
              <a:xfrm>
                <a:off x="3564310" y="3494137"/>
                <a:ext cx="136525" cy="1619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42" y="25"/>
                  </a:cxn>
                  <a:cxn ang="0">
                    <a:pos x="15" y="8"/>
                  </a:cxn>
                  <a:cxn ang="0">
                    <a:pos x="19" y="0"/>
                  </a:cxn>
                  <a:cxn ang="0">
                    <a:pos x="86" y="35"/>
                  </a:cxn>
                  <a:cxn ang="0">
                    <a:pos x="80" y="46"/>
                  </a:cxn>
                  <a:cxn ang="0">
                    <a:pos x="52" y="31"/>
                  </a:cxn>
                  <a:cxn ang="0">
                    <a:pos x="12" y="102"/>
                  </a:cxn>
                  <a:cxn ang="0">
                    <a:pos x="0" y="96"/>
                  </a:cxn>
                </a:cxnLst>
                <a:rect l="0" t="0" r="r" b="b"/>
                <a:pathLst>
                  <a:path w="86" h="102">
                    <a:moveTo>
                      <a:pt x="0" y="96"/>
                    </a:moveTo>
                    <a:lnTo>
                      <a:pt x="42" y="25"/>
                    </a:lnTo>
                    <a:lnTo>
                      <a:pt x="15" y="8"/>
                    </a:lnTo>
                    <a:lnTo>
                      <a:pt x="19" y="0"/>
                    </a:lnTo>
                    <a:lnTo>
                      <a:pt x="86" y="35"/>
                    </a:lnTo>
                    <a:lnTo>
                      <a:pt x="80" y="46"/>
                    </a:lnTo>
                    <a:lnTo>
                      <a:pt x="52" y="31"/>
                    </a:lnTo>
                    <a:lnTo>
                      <a:pt x="12" y="102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4" name="Freeform 306"/>
              <p:cNvSpPr>
                <a:spLocks/>
              </p:cNvSpPr>
              <p:nvPr/>
            </p:nvSpPr>
            <p:spPr bwMode="auto">
              <a:xfrm>
                <a:off x="3634160" y="3594150"/>
                <a:ext cx="103188" cy="98425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34" y="0"/>
                  </a:cxn>
                  <a:cxn ang="0">
                    <a:pos x="42" y="4"/>
                  </a:cxn>
                  <a:cxn ang="0">
                    <a:pos x="38" y="12"/>
                  </a:cxn>
                  <a:cxn ang="0">
                    <a:pos x="44" y="10"/>
                  </a:cxn>
                  <a:cxn ang="0">
                    <a:pos x="48" y="8"/>
                  </a:cxn>
                  <a:cxn ang="0">
                    <a:pos x="53" y="8"/>
                  </a:cxn>
                  <a:cxn ang="0">
                    <a:pos x="57" y="10"/>
                  </a:cxn>
                  <a:cxn ang="0">
                    <a:pos x="61" y="14"/>
                  </a:cxn>
                  <a:cxn ang="0">
                    <a:pos x="65" y="18"/>
                  </a:cxn>
                  <a:cxn ang="0">
                    <a:pos x="57" y="27"/>
                  </a:cxn>
                  <a:cxn ang="0">
                    <a:pos x="55" y="23"/>
                  </a:cxn>
                  <a:cxn ang="0">
                    <a:pos x="50" y="20"/>
                  </a:cxn>
                  <a:cxn ang="0">
                    <a:pos x="46" y="18"/>
                  </a:cxn>
                  <a:cxn ang="0">
                    <a:pos x="44" y="18"/>
                  </a:cxn>
                  <a:cxn ang="0">
                    <a:pos x="40" y="18"/>
                  </a:cxn>
                  <a:cxn ang="0">
                    <a:pos x="36" y="23"/>
                  </a:cxn>
                  <a:cxn ang="0">
                    <a:pos x="32" y="27"/>
                  </a:cxn>
                  <a:cxn ang="0">
                    <a:pos x="27" y="33"/>
                  </a:cxn>
                  <a:cxn ang="0">
                    <a:pos x="11" y="62"/>
                  </a:cxn>
                  <a:cxn ang="0">
                    <a:pos x="0" y="58"/>
                  </a:cxn>
                </a:cxnLst>
                <a:rect l="0" t="0" r="r" b="b"/>
                <a:pathLst>
                  <a:path w="65" h="62">
                    <a:moveTo>
                      <a:pt x="0" y="58"/>
                    </a:moveTo>
                    <a:lnTo>
                      <a:pt x="34" y="0"/>
                    </a:lnTo>
                    <a:lnTo>
                      <a:pt x="42" y="4"/>
                    </a:lnTo>
                    <a:lnTo>
                      <a:pt x="38" y="12"/>
                    </a:lnTo>
                    <a:lnTo>
                      <a:pt x="44" y="10"/>
                    </a:lnTo>
                    <a:lnTo>
                      <a:pt x="48" y="8"/>
                    </a:lnTo>
                    <a:lnTo>
                      <a:pt x="53" y="8"/>
                    </a:lnTo>
                    <a:lnTo>
                      <a:pt x="57" y="10"/>
                    </a:lnTo>
                    <a:lnTo>
                      <a:pt x="61" y="14"/>
                    </a:lnTo>
                    <a:lnTo>
                      <a:pt x="65" y="18"/>
                    </a:lnTo>
                    <a:lnTo>
                      <a:pt x="57" y="27"/>
                    </a:lnTo>
                    <a:lnTo>
                      <a:pt x="55" y="23"/>
                    </a:lnTo>
                    <a:lnTo>
                      <a:pt x="50" y="20"/>
                    </a:lnTo>
                    <a:lnTo>
                      <a:pt x="46" y="18"/>
                    </a:lnTo>
                    <a:lnTo>
                      <a:pt x="44" y="18"/>
                    </a:lnTo>
                    <a:lnTo>
                      <a:pt x="40" y="18"/>
                    </a:lnTo>
                    <a:lnTo>
                      <a:pt x="36" y="23"/>
                    </a:lnTo>
                    <a:lnTo>
                      <a:pt x="32" y="27"/>
                    </a:lnTo>
                    <a:lnTo>
                      <a:pt x="27" y="33"/>
                    </a:lnTo>
                    <a:lnTo>
                      <a:pt x="11" y="62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5" name="Freeform 307"/>
              <p:cNvSpPr>
                <a:spLocks noEditPoints="1"/>
              </p:cNvSpPr>
              <p:nvPr/>
            </p:nvSpPr>
            <p:spPr bwMode="auto">
              <a:xfrm>
                <a:off x="3700835" y="3637012"/>
                <a:ext cx="117475" cy="128588"/>
              </a:xfrm>
              <a:custGeom>
                <a:avLst/>
                <a:gdLst/>
                <a:ahLst/>
                <a:cxnLst>
                  <a:cxn ang="0">
                    <a:pos x="32" y="69"/>
                  </a:cxn>
                  <a:cxn ang="0">
                    <a:pos x="19" y="67"/>
                  </a:cxn>
                  <a:cxn ang="0">
                    <a:pos x="4" y="56"/>
                  </a:cxn>
                  <a:cxn ang="0">
                    <a:pos x="0" y="42"/>
                  </a:cxn>
                  <a:cxn ang="0">
                    <a:pos x="4" y="31"/>
                  </a:cxn>
                  <a:cxn ang="0">
                    <a:pos x="13" y="27"/>
                  </a:cxn>
                  <a:cxn ang="0">
                    <a:pos x="21" y="25"/>
                  </a:cxn>
                  <a:cxn ang="0">
                    <a:pos x="32" y="27"/>
                  </a:cxn>
                  <a:cxn ang="0">
                    <a:pos x="48" y="33"/>
                  </a:cxn>
                  <a:cxn ang="0">
                    <a:pos x="57" y="35"/>
                  </a:cxn>
                  <a:cxn ang="0">
                    <a:pos x="61" y="29"/>
                  </a:cxn>
                  <a:cxn ang="0">
                    <a:pos x="57" y="19"/>
                  </a:cxn>
                  <a:cxn ang="0">
                    <a:pos x="44" y="10"/>
                  </a:cxn>
                  <a:cxn ang="0">
                    <a:pos x="34" y="12"/>
                  </a:cxn>
                  <a:cxn ang="0">
                    <a:pos x="19" y="8"/>
                  </a:cxn>
                  <a:cxn ang="0">
                    <a:pos x="29" y="2"/>
                  </a:cxn>
                  <a:cxn ang="0">
                    <a:pos x="42" y="0"/>
                  </a:cxn>
                  <a:cxn ang="0">
                    <a:pos x="57" y="6"/>
                  </a:cxn>
                  <a:cxn ang="0">
                    <a:pos x="67" y="14"/>
                  </a:cxn>
                  <a:cxn ang="0">
                    <a:pos x="74" y="23"/>
                  </a:cxn>
                  <a:cxn ang="0">
                    <a:pos x="71" y="31"/>
                  </a:cxn>
                  <a:cxn ang="0">
                    <a:pos x="67" y="42"/>
                  </a:cxn>
                  <a:cxn ang="0">
                    <a:pos x="53" y="67"/>
                  </a:cxn>
                  <a:cxn ang="0">
                    <a:pos x="48" y="77"/>
                  </a:cxn>
                  <a:cxn ang="0">
                    <a:pos x="38" y="75"/>
                  </a:cxn>
                  <a:cxn ang="0">
                    <a:pos x="40" y="67"/>
                  </a:cxn>
                  <a:cxn ang="0">
                    <a:pos x="44" y="42"/>
                  </a:cxn>
                  <a:cxn ang="0">
                    <a:pos x="27" y="37"/>
                  </a:cxn>
                  <a:cxn ang="0">
                    <a:pos x="21" y="35"/>
                  </a:cxn>
                  <a:cxn ang="0">
                    <a:pos x="15" y="37"/>
                  </a:cxn>
                  <a:cxn ang="0">
                    <a:pos x="13" y="44"/>
                  </a:cxn>
                  <a:cxn ang="0">
                    <a:pos x="15" y="52"/>
                  </a:cxn>
                  <a:cxn ang="0">
                    <a:pos x="25" y="58"/>
                  </a:cxn>
                  <a:cxn ang="0">
                    <a:pos x="38" y="58"/>
                  </a:cxn>
                  <a:cxn ang="0">
                    <a:pos x="46" y="54"/>
                  </a:cxn>
                  <a:cxn ang="0">
                    <a:pos x="53" y="44"/>
                  </a:cxn>
                </a:cxnLst>
                <a:rect l="0" t="0" r="r" b="b"/>
                <a:pathLst>
                  <a:path w="74" h="81">
                    <a:moveTo>
                      <a:pt x="40" y="67"/>
                    </a:moveTo>
                    <a:lnTo>
                      <a:pt x="32" y="69"/>
                    </a:lnTo>
                    <a:lnTo>
                      <a:pt x="25" y="67"/>
                    </a:lnTo>
                    <a:lnTo>
                      <a:pt x="19" y="67"/>
                    </a:lnTo>
                    <a:lnTo>
                      <a:pt x="13" y="62"/>
                    </a:lnTo>
                    <a:lnTo>
                      <a:pt x="4" y="56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2" y="35"/>
                    </a:lnTo>
                    <a:lnTo>
                      <a:pt x="4" y="31"/>
                    </a:lnTo>
                    <a:lnTo>
                      <a:pt x="8" y="27"/>
                    </a:lnTo>
                    <a:lnTo>
                      <a:pt x="13" y="27"/>
                    </a:lnTo>
                    <a:lnTo>
                      <a:pt x="17" y="25"/>
                    </a:lnTo>
                    <a:lnTo>
                      <a:pt x="21" y="25"/>
                    </a:lnTo>
                    <a:lnTo>
                      <a:pt x="27" y="27"/>
                    </a:lnTo>
                    <a:lnTo>
                      <a:pt x="32" y="27"/>
                    </a:lnTo>
                    <a:lnTo>
                      <a:pt x="36" y="29"/>
                    </a:lnTo>
                    <a:lnTo>
                      <a:pt x="48" y="33"/>
                    </a:lnTo>
                    <a:lnTo>
                      <a:pt x="57" y="37"/>
                    </a:lnTo>
                    <a:lnTo>
                      <a:pt x="57" y="35"/>
                    </a:lnTo>
                    <a:lnTo>
                      <a:pt x="59" y="33"/>
                    </a:lnTo>
                    <a:lnTo>
                      <a:pt x="61" y="29"/>
                    </a:lnTo>
                    <a:lnTo>
                      <a:pt x="61" y="23"/>
                    </a:lnTo>
                    <a:lnTo>
                      <a:pt x="57" y="19"/>
                    </a:lnTo>
                    <a:lnTo>
                      <a:pt x="50" y="14"/>
                    </a:lnTo>
                    <a:lnTo>
                      <a:pt x="44" y="10"/>
                    </a:lnTo>
                    <a:lnTo>
                      <a:pt x="38" y="10"/>
                    </a:lnTo>
                    <a:lnTo>
                      <a:pt x="34" y="12"/>
                    </a:lnTo>
                    <a:lnTo>
                      <a:pt x="27" y="16"/>
                    </a:lnTo>
                    <a:lnTo>
                      <a:pt x="19" y="8"/>
                    </a:lnTo>
                    <a:lnTo>
                      <a:pt x="25" y="4"/>
                    </a:lnTo>
                    <a:lnTo>
                      <a:pt x="29" y="2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2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7" y="14"/>
                    </a:lnTo>
                    <a:lnTo>
                      <a:pt x="71" y="19"/>
                    </a:lnTo>
                    <a:lnTo>
                      <a:pt x="74" y="23"/>
                    </a:lnTo>
                    <a:lnTo>
                      <a:pt x="74" y="27"/>
                    </a:lnTo>
                    <a:lnTo>
                      <a:pt x="71" y="31"/>
                    </a:lnTo>
                    <a:lnTo>
                      <a:pt x="69" y="35"/>
                    </a:lnTo>
                    <a:lnTo>
                      <a:pt x="67" y="42"/>
                    </a:lnTo>
                    <a:lnTo>
                      <a:pt x="59" y="54"/>
                    </a:lnTo>
                    <a:lnTo>
                      <a:pt x="53" y="67"/>
                    </a:lnTo>
                    <a:lnTo>
                      <a:pt x="50" y="73"/>
                    </a:lnTo>
                    <a:lnTo>
                      <a:pt x="48" y="77"/>
                    </a:lnTo>
                    <a:lnTo>
                      <a:pt x="48" y="81"/>
                    </a:lnTo>
                    <a:lnTo>
                      <a:pt x="38" y="75"/>
                    </a:lnTo>
                    <a:lnTo>
                      <a:pt x="38" y="71"/>
                    </a:lnTo>
                    <a:lnTo>
                      <a:pt x="40" y="67"/>
                    </a:lnTo>
                    <a:close/>
                    <a:moveTo>
                      <a:pt x="53" y="44"/>
                    </a:moveTo>
                    <a:lnTo>
                      <a:pt x="44" y="42"/>
                    </a:lnTo>
                    <a:lnTo>
                      <a:pt x="34" y="39"/>
                    </a:lnTo>
                    <a:lnTo>
                      <a:pt x="27" y="37"/>
                    </a:lnTo>
                    <a:lnTo>
                      <a:pt x="23" y="35"/>
                    </a:lnTo>
                    <a:lnTo>
                      <a:pt x="21" y="35"/>
                    </a:lnTo>
                    <a:lnTo>
                      <a:pt x="17" y="37"/>
                    </a:lnTo>
                    <a:lnTo>
                      <a:pt x="15" y="37"/>
                    </a:lnTo>
                    <a:lnTo>
                      <a:pt x="13" y="39"/>
                    </a:lnTo>
                    <a:lnTo>
                      <a:pt x="13" y="44"/>
                    </a:lnTo>
                    <a:lnTo>
                      <a:pt x="13" y="50"/>
                    </a:lnTo>
                    <a:lnTo>
                      <a:pt x="15" y="52"/>
                    </a:lnTo>
                    <a:lnTo>
                      <a:pt x="21" y="56"/>
                    </a:lnTo>
                    <a:lnTo>
                      <a:pt x="25" y="58"/>
                    </a:lnTo>
                    <a:lnTo>
                      <a:pt x="32" y="60"/>
                    </a:lnTo>
                    <a:lnTo>
                      <a:pt x="38" y="58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0" y="48"/>
                    </a:lnTo>
                    <a:lnTo>
                      <a:pt x="53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6" name="Freeform 308"/>
              <p:cNvSpPr>
                <a:spLocks/>
              </p:cNvSpPr>
              <p:nvPr/>
            </p:nvSpPr>
            <p:spPr bwMode="auto">
              <a:xfrm>
                <a:off x="3797672" y="3683050"/>
                <a:ext cx="120650" cy="139700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34" y="0"/>
                  </a:cxn>
                  <a:cxn ang="0">
                    <a:pos x="42" y="6"/>
                  </a:cxn>
                  <a:cxn ang="0">
                    <a:pos x="38" y="15"/>
                  </a:cxn>
                  <a:cxn ang="0">
                    <a:pos x="44" y="13"/>
                  </a:cxn>
                  <a:cxn ang="0">
                    <a:pos x="50" y="10"/>
                  </a:cxn>
                  <a:cxn ang="0">
                    <a:pos x="57" y="13"/>
                  </a:cxn>
                  <a:cxn ang="0">
                    <a:pos x="63" y="15"/>
                  </a:cxn>
                  <a:cxn ang="0">
                    <a:pos x="67" y="19"/>
                  </a:cxn>
                  <a:cxn ang="0">
                    <a:pos x="71" y="23"/>
                  </a:cxn>
                  <a:cxn ang="0">
                    <a:pos x="73" y="27"/>
                  </a:cxn>
                  <a:cxn ang="0">
                    <a:pos x="76" y="31"/>
                  </a:cxn>
                  <a:cxn ang="0">
                    <a:pos x="76" y="36"/>
                  </a:cxn>
                  <a:cxn ang="0">
                    <a:pos x="73" y="40"/>
                  </a:cxn>
                  <a:cxn ang="0">
                    <a:pos x="73" y="44"/>
                  </a:cxn>
                  <a:cxn ang="0">
                    <a:pos x="69" y="50"/>
                  </a:cxn>
                  <a:cxn ang="0">
                    <a:pos x="48" y="88"/>
                  </a:cxn>
                  <a:cxn ang="0">
                    <a:pos x="38" y="82"/>
                  </a:cxn>
                  <a:cxn ang="0">
                    <a:pos x="59" y="46"/>
                  </a:cxn>
                  <a:cxn ang="0">
                    <a:pos x="61" y="40"/>
                  </a:cxn>
                  <a:cxn ang="0">
                    <a:pos x="63" y="36"/>
                  </a:cxn>
                  <a:cxn ang="0">
                    <a:pos x="63" y="31"/>
                  </a:cxn>
                  <a:cxn ang="0">
                    <a:pos x="61" y="29"/>
                  </a:cxn>
                  <a:cxn ang="0">
                    <a:pos x="59" y="25"/>
                  </a:cxn>
                  <a:cxn ang="0">
                    <a:pos x="57" y="23"/>
                  </a:cxn>
                  <a:cxn ang="0">
                    <a:pos x="48" y="21"/>
                  </a:cxn>
                  <a:cxn ang="0">
                    <a:pos x="42" y="21"/>
                  </a:cxn>
                  <a:cxn ang="0">
                    <a:pos x="36" y="25"/>
                  </a:cxn>
                  <a:cxn ang="0">
                    <a:pos x="29" y="33"/>
                  </a:cxn>
                  <a:cxn ang="0">
                    <a:pos x="10" y="65"/>
                  </a:cxn>
                  <a:cxn ang="0">
                    <a:pos x="0" y="59"/>
                  </a:cxn>
                </a:cxnLst>
                <a:rect l="0" t="0" r="r" b="b"/>
                <a:pathLst>
                  <a:path w="76" h="88">
                    <a:moveTo>
                      <a:pt x="0" y="59"/>
                    </a:moveTo>
                    <a:lnTo>
                      <a:pt x="34" y="0"/>
                    </a:lnTo>
                    <a:lnTo>
                      <a:pt x="42" y="6"/>
                    </a:lnTo>
                    <a:lnTo>
                      <a:pt x="38" y="15"/>
                    </a:lnTo>
                    <a:lnTo>
                      <a:pt x="44" y="13"/>
                    </a:lnTo>
                    <a:lnTo>
                      <a:pt x="50" y="10"/>
                    </a:lnTo>
                    <a:lnTo>
                      <a:pt x="57" y="13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3"/>
                    </a:lnTo>
                    <a:lnTo>
                      <a:pt x="73" y="27"/>
                    </a:lnTo>
                    <a:lnTo>
                      <a:pt x="76" y="31"/>
                    </a:lnTo>
                    <a:lnTo>
                      <a:pt x="76" y="36"/>
                    </a:lnTo>
                    <a:lnTo>
                      <a:pt x="73" y="40"/>
                    </a:lnTo>
                    <a:lnTo>
                      <a:pt x="73" y="44"/>
                    </a:lnTo>
                    <a:lnTo>
                      <a:pt x="69" y="50"/>
                    </a:lnTo>
                    <a:lnTo>
                      <a:pt x="48" y="88"/>
                    </a:lnTo>
                    <a:lnTo>
                      <a:pt x="38" y="82"/>
                    </a:lnTo>
                    <a:lnTo>
                      <a:pt x="59" y="46"/>
                    </a:lnTo>
                    <a:lnTo>
                      <a:pt x="61" y="40"/>
                    </a:lnTo>
                    <a:lnTo>
                      <a:pt x="63" y="36"/>
                    </a:lnTo>
                    <a:lnTo>
                      <a:pt x="63" y="31"/>
                    </a:lnTo>
                    <a:lnTo>
                      <a:pt x="61" y="29"/>
                    </a:lnTo>
                    <a:lnTo>
                      <a:pt x="59" y="25"/>
                    </a:lnTo>
                    <a:lnTo>
                      <a:pt x="57" y="23"/>
                    </a:lnTo>
                    <a:lnTo>
                      <a:pt x="48" y="21"/>
                    </a:lnTo>
                    <a:lnTo>
                      <a:pt x="42" y="21"/>
                    </a:lnTo>
                    <a:lnTo>
                      <a:pt x="36" y="25"/>
                    </a:lnTo>
                    <a:lnTo>
                      <a:pt x="29" y="33"/>
                    </a:lnTo>
                    <a:lnTo>
                      <a:pt x="1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" name="Freeform 309"/>
              <p:cNvSpPr>
                <a:spLocks/>
              </p:cNvSpPr>
              <p:nvPr/>
            </p:nvSpPr>
            <p:spPr bwMode="auto">
              <a:xfrm>
                <a:off x="3907210" y="3749725"/>
                <a:ext cx="103188" cy="112713"/>
              </a:xfrm>
              <a:custGeom>
                <a:avLst/>
                <a:gdLst/>
                <a:ahLst/>
                <a:cxnLst>
                  <a:cxn ang="0">
                    <a:pos x="13" y="37"/>
                  </a:cxn>
                  <a:cxn ang="0">
                    <a:pos x="13" y="50"/>
                  </a:cxn>
                  <a:cxn ang="0">
                    <a:pos x="21" y="58"/>
                  </a:cxn>
                  <a:cxn ang="0">
                    <a:pos x="34" y="63"/>
                  </a:cxn>
                  <a:cxn ang="0">
                    <a:pos x="40" y="56"/>
                  </a:cxn>
                  <a:cxn ang="0">
                    <a:pos x="40" y="50"/>
                  </a:cxn>
                  <a:cxn ang="0">
                    <a:pos x="32" y="42"/>
                  </a:cxn>
                  <a:cxn ang="0">
                    <a:pos x="19" y="27"/>
                  </a:cxn>
                  <a:cxn ang="0">
                    <a:pos x="15" y="19"/>
                  </a:cxn>
                  <a:cxn ang="0">
                    <a:pos x="17" y="8"/>
                  </a:cxn>
                  <a:cxn ang="0">
                    <a:pos x="23" y="2"/>
                  </a:cxn>
                  <a:cxn ang="0">
                    <a:pos x="32" y="0"/>
                  </a:cxn>
                  <a:cxn ang="0">
                    <a:pos x="40" y="0"/>
                  </a:cxn>
                  <a:cxn ang="0">
                    <a:pos x="49" y="4"/>
                  </a:cxn>
                  <a:cxn ang="0">
                    <a:pos x="61" y="14"/>
                  </a:cxn>
                  <a:cxn ang="0">
                    <a:pos x="65" y="23"/>
                  </a:cxn>
                  <a:cxn ang="0">
                    <a:pos x="63" y="35"/>
                  </a:cxn>
                  <a:cxn ang="0">
                    <a:pos x="55" y="25"/>
                  </a:cxn>
                  <a:cxn ang="0">
                    <a:pos x="51" y="17"/>
                  </a:cxn>
                  <a:cxn ang="0">
                    <a:pos x="40" y="10"/>
                  </a:cxn>
                  <a:cxn ang="0">
                    <a:pos x="30" y="10"/>
                  </a:cxn>
                  <a:cxn ang="0">
                    <a:pos x="28" y="14"/>
                  </a:cxn>
                  <a:cxn ang="0">
                    <a:pos x="28" y="21"/>
                  </a:cxn>
                  <a:cxn ang="0">
                    <a:pos x="32" y="25"/>
                  </a:cxn>
                  <a:cxn ang="0">
                    <a:pos x="44" y="37"/>
                  </a:cxn>
                  <a:cxn ang="0">
                    <a:pos x="53" y="48"/>
                  </a:cxn>
                  <a:cxn ang="0">
                    <a:pos x="53" y="56"/>
                  </a:cxn>
                  <a:cxn ang="0">
                    <a:pos x="47" y="67"/>
                  </a:cxn>
                  <a:cxn ang="0">
                    <a:pos x="36" y="71"/>
                  </a:cxn>
                  <a:cxn ang="0">
                    <a:pos x="23" y="71"/>
                  </a:cxn>
                  <a:cxn ang="0">
                    <a:pos x="7" y="60"/>
                  </a:cxn>
                  <a:cxn ang="0">
                    <a:pos x="0" y="44"/>
                  </a:cxn>
                </a:cxnLst>
                <a:rect l="0" t="0" r="r" b="b"/>
                <a:pathLst>
                  <a:path w="65" h="71">
                    <a:moveTo>
                      <a:pt x="2" y="33"/>
                    </a:moveTo>
                    <a:lnTo>
                      <a:pt x="13" y="37"/>
                    </a:lnTo>
                    <a:lnTo>
                      <a:pt x="11" y="44"/>
                    </a:lnTo>
                    <a:lnTo>
                      <a:pt x="13" y="50"/>
                    </a:lnTo>
                    <a:lnTo>
                      <a:pt x="15" y="54"/>
                    </a:lnTo>
                    <a:lnTo>
                      <a:pt x="21" y="58"/>
                    </a:lnTo>
                    <a:lnTo>
                      <a:pt x="28" y="63"/>
                    </a:lnTo>
                    <a:lnTo>
                      <a:pt x="34" y="63"/>
                    </a:lnTo>
                    <a:lnTo>
                      <a:pt x="38" y="60"/>
                    </a:lnTo>
                    <a:lnTo>
                      <a:pt x="40" y="56"/>
                    </a:lnTo>
                    <a:lnTo>
                      <a:pt x="40" y="54"/>
                    </a:lnTo>
                    <a:lnTo>
                      <a:pt x="40" y="50"/>
                    </a:lnTo>
                    <a:lnTo>
                      <a:pt x="38" y="46"/>
                    </a:lnTo>
                    <a:lnTo>
                      <a:pt x="32" y="42"/>
                    </a:lnTo>
                    <a:lnTo>
                      <a:pt x="23" y="33"/>
                    </a:lnTo>
                    <a:lnTo>
                      <a:pt x="19" y="27"/>
                    </a:lnTo>
                    <a:lnTo>
                      <a:pt x="17" y="23"/>
                    </a:lnTo>
                    <a:lnTo>
                      <a:pt x="15" y="19"/>
                    </a:lnTo>
                    <a:lnTo>
                      <a:pt x="15" y="14"/>
                    </a:lnTo>
                    <a:lnTo>
                      <a:pt x="17" y="8"/>
                    </a:lnTo>
                    <a:lnTo>
                      <a:pt x="21" y="6"/>
                    </a:lnTo>
                    <a:lnTo>
                      <a:pt x="23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49" y="4"/>
                    </a:lnTo>
                    <a:lnTo>
                      <a:pt x="55" y="8"/>
                    </a:lnTo>
                    <a:lnTo>
                      <a:pt x="61" y="14"/>
                    </a:lnTo>
                    <a:lnTo>
                      <a:pt x="63" y="19"/>
                    </a:lnTo>
                    <a:lnTo>
                      <a:pt x="65" y="23"/>
                    </a:lnTo>
                    <a:lnTo>
                      <a:pt x="65" y="29"/>
                    </a:lnTo>
                    <a:lnTo>
                      <a:pt x="63" y="35"/>
                    </a:lnTo>
                    <a:lnTo>
                      <a:pt x="53" y="31"/>
                    </a:lnTo>
                    <a:lnTo>
                      <a:pt x="55" y="25"/>
                    </a:lnTo>
                    <a:lnTo>
                      <a:pt x="53" y="21"/>
                    </a:lnTo>
                    <a:lnTo>
                      <a:pt x="51" y="17"/>
                    </a:lnTo>
                    <a:lnTo>
                      <a:pt x="47" y="12"/>
                    </a:lnTo>
                    <a:lnTo>
                      <a:pt x="40" y="10"/>
                    </a:lnTo>
                    <a:lnTo>
                      <a:pt x="34" y="10"/>
                    </a:lnTo>
                    <a:lnTo>
                      <a:pt x="30" y="10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8" y="19"/>
                    </a:lnTo>
                    <a:lnTo>
                      <a:pt x="28" y="21"/>
                    </a:lnTo>
                    <a:lnTo>
                      <a:pt x="30" y="23"/>
                    </a:lnTo>
                    <a:lnTo>
                      <a:pt x="32" y="25"/>
                    </a:lnTo>
                    <a:lnTo>
                      <a:pt x="38" y="29"/>
                    </a:lnTo>
                    <a:lnTo>
                      <a:pt x="44" y="37"/>
                    </a:lnTo>
                    <a:lnTo>
                      <a:pt x="51" y="44"/>
                    </a:lnTo>
                    <a:lnTo>
                      <a:pt x="53" y="48"/>
                    </a:lnTo>
                    <a:lnTo>
                      <a:pt x="53" y="52"/>
                    </a:lnTo>
                    <a:lnTo>
                      <a:pt x="53" y="56"/>
                    </a:lnTo>
                    <a:lnTo>
                      <a:pt x="51" y="63"/>
                    </a:lnTo>
                    <a:lnTo>
                      <a:pt x="47" y="67"/>
                    </a:lnTo>
                    <a:lnTo>
                      <a:pt x="42" y="69"/>
                    </a:lnTo>
                    <a:lnTo>
                      <a:pt x="36" y="71"/>
                    </a:lnTo>
                    <a:lnTo>
                      <a:pt x="30" y="71"/>
                    </a:lnTo>
                    <a:lnTo>
                      <a:pt x="23" y="71"/>
                    </a:lnTo>
                    <a:lnTo>
                      <a:pt x="17" y="67"/>
                    </a:lnTo>
                    <a:lnTo>
                      <a:pt x="7" y="60"/>
                    </a:lnTo>
                    <a:lnTo>
                      <a:pt x="0" y="52"/>
                    </a:lnTo>
                    <a:lnTo>
                      <a:pt x="0" y="44"/>
                    </a:lnTo>
                    <a:lnTo>
                      <a:pt x="2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8" name="Freeform 310"/>
              <p:cNvSpPr>
                <a:spLocks noEditPoints="1"/>
              </p:cNvSpPr>
              <p:nvPr/>
            </p:nvSpPr>
            <p:spPr bwMode="auto">
              <a:xfrm>
                <a:off x="4004047" y="3805287"/>
                <a:ext cx="106363" cy="112713"/>
              </a:xfrm>
              <a:custGeom>
                <a:avLst/>
                <a:gdLst/>
                <a:ahLst/>
                <a:cxnLst>
                  <a:cxn ang="0">
                    <a:pos x="44" y="55"/>
                  </a:cxn>
                  <a:cxn ang="0">
                    <a:pos x="55" y="63"/>
                  </a:cxn>
                  <a:cxn ang="0">
                    <a:pos x="46" y="69"/>
                  </a:cxn>
                  <a:cxn ang="0">
                    <a:pos x="36" y="71"/>
                  </a:cxn>
                  <a:cxn ang="0">
                    <a:pos x="28" y="71"/>
                  </a:cxn>
                  <a:cxn ang="0">
                    <a:pos x="17" y="67"/>
                  </a:cxn>
                  <a:cxn ang="0">
                    <a:pos x="11" y="63"/>
                  </a:cxn>
                  <a:cxn ang="0">
                    <a:pos x="7" y="59"/>
                  </a:cxn>
                  <a:cxn ang="0">
                    <a:pos x="2" y="53"/>
                  </a:cxn>
                  <a:cxn ang="0">
                    <a:pos x="0" y="46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2" y="28"/>
                  </a:cxn>
                  <a:cxn ang="0">
                    <a:pos x="4" y="21"/>
                  </a:cxn>
                  <a:cxn ang="0">
                    <a:pos x="11" y="13"/>
                  </a:cxn>
                  <a:cxn ang="0">
                    <a:pos x="15" y="9"/>
                  </a:cxn>
                  <a:cxn ang="0">
                    <a:pos x="21" y="5"/>
                  </a:cxn>
                  <a:cxn ang="0">
                    <a:pos x="25" y="2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4" y="2"/>
                  </a:cxn>
                  <a:cxn ang="0">
                    <a:pos x="51" y="5"/>
                  </a:cxn>
                  <a:cxn ang="0">
                    <a:pos x="57" y="9"/>
                  </a:cxn>
                  <a:cxn ang="0">
                    <a:pos x="61" y="13"/>
                  </a:cxn>
                  <a:cxn ang="0">
                    <a:pos x="63" y="19"/>
                  </a:cxn>
                  <a:cxn ang="0">
                    <a:pos x="65" y="23"/>
                  </a:cxn>
                  <a:cxn ang="0">
                    <a:pos x="67" y="30"/>
                  </a:cxn>
                  <a:cxn ang="0">
                    <a:pos x="65" y="36"/>
                  </a:cxn>
                  <a:cxn ang="0">
                    <a:pos x="65" y="44"/>
                  </a:cxn>
                  <a:cxn ang="0">
                    <a:pos x="61" y="51"/>
                  </a:cxn>
                  <a:cxn ang="0">
                    <a:pos x="61" y="53"/>
                  </a:cxn>
                  <a:cxn ang="0">
                    <a:pos x="59" y="53"/>
                  </a:cxn>
                  <a:cxn ang="0">
                    <a:pos x="15" y="28"/>
                  </a:cxn>
                  <a:cxn ang="0">
                    <a:pos x="11" y="38"/>
                  </a:cxn>
                  <a:cxn ang="0">
                    <a:pos x="13" y="46"/>
                  </a:cxn>
                  <a:cxn ang="0">
                    <a:pos x="15" y="53"/>
                  </a:cxn>
                  <a:cxn ang="0">
                    <a:pos x="21" y="59"/>
                  </a:cxn>
                  <a:cxn ang="0">
                    <a:pos x="28" y="61"/>
                  </a:cxn>
                  <a:cxn ang="0">
                    <a:pos x="32" y="61"/>
                  </a:cxn>
                  <a:cxn ang="0">
                    <a:pos x="38" y="59"/>
                  </a:cxn>
                  <a:cxn ang="0">
                    <a:pos x="44" y="55"/>
                  </a:cxn>
                  <a:cxn ang="0">
                    <a:pos x="19" y="21"/>
                  </a:cxn>
                  <a:cxn ang="0">
                    <a:pos x="53" y="40"/>
                  </a:cxn>
                  <a:cxn ang="0">
                    <a:pos x="55" y="32"/>
                  </a:cxn>
                  <a:cxn ang="0">
                    <a:pos x="55" y="25"/>
                  </a:cxn>
                  <a:cxn ang="0">
                    <a:pos x="53" y="19"/>
                  </a:cxn>
                  <a:cxn ang="0">
                    <a:pos x="46" y="13"/>
                  </a:cxn>
                  <a:cxn ang="0">
                    <a:pos x="40" y="11"/>
                  </a:cxn>
                  <a:cxn ang="0">
                    <a:pos x="32" y="11"/>
                  </a:cxn>
                  <a:cxn ang="0">
                    <a:pos x="25" y="15"/>
                  </a:cxn>
                  <a:cxn ang="0">
                    <a:pos x="19" y="21"/>
                  </a:cxn>
                </a:cxnLst>
                <a:rect l="0" t="0" r="r" b="b"/>
                <a:pathLst>
                  <a:path w="67" h="71">
                    <a:moveTo>
                      <a:pt x="44" y="55"/>
                    </a:moveTo>
                    <a:lnTo>
                      <a:pt x="55" y="63"/>
                    </a:lnTo>
                    <a:lnTo>
                      <a:pt x="46" y="69"/>
                    </a:lnTo>
                    <a:lnTo>
                      <a:pt x="36" y="71"/>
                    </a:lnTo>
                    <a:lnTo>
                      <a:pt x="28" y="71"/>
                    </a:lnTo>
                    <a:lnTo>
                      <a:pt x="17" y="67"/>
                    </a:lnTo>
                    <a:lnTo>
                      <a:pt x="11" y="63"/>
                    </a:lnTo>
                    <a:lnTo>
                      <a:pt x="7" y="59"/>
                    </a:lnTo>
                    <a:lnTo>
                      <a:pt x="2" y="53"/>
                    </a:lnTo>
                    <a:lnTo>
                      <a:pt x="0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2" y="28"/>
                    </a:lnTo>
                    <a:lnTo>
                      <a:pt x="4" y="21"/>
                    </a:lnTo>
                    <a:lnTo>
                      <a:pt x="11" y="13"/>
                    </a:lnTo>
                    <a:lnTo>
                      <a:pt x="15" y="9"/>
                    </a:lnTo>
                    <a:lnTo>
                      <a:pt x="21" y="5"/>
                    </a:lnTo>
                    <a:lnTo>
                      <a:pt x="25" y="2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1" y="5"/>
                    </a:lnTo>
                    <a:lnTo>
                      <a:pt x="57" y="9"/>
                    </a:lnTo>
                    <a:lnTo>
                      <a:pt x="61" y="13"/>
                    </a:lnTo>
                    <a:lnTo>
                      <a:pt x="63" y="19"/>
                    </a:lnTo>
                    <a:lnTo>
                      <a:pt x="65" y="23"/>
                    </a:lnTo>
                    <a:lnTo>
                      <a:pt x="67" y="30"/>
                    </a:lnTo>
                    <a:lnTo>
                      <a:pt x="65" y="36"/>
                    </a:lnTo>
                    <a:lnTo>
                      <a:pt x="65" y="44"/>
                    </a:lnTo>
                    <a:lnTo>
                      <a:pt x="61" y="51"/>
                    </a:lnTo>
                    <a:lnTo>
                      <a:pt x="61" y="53"/>
                    </a:lnTo>
                    <a:lnTo>
                      <a:pt x="59" y="53"/>
                    </a:lnTo>
                    <a:lnTo>
                      <a:pt x="15" y="28"/>
                    </a:lnTo>
                    <a:lnTo>
                      <a:pt x="11" y="38"/>
                    </a:lnTo>
                    <a:lnTo>
                      <a:pt x="13" y="46"/>
                    </a:lnTo>
                    <a:lnTo>
                      <a:pt x="15" y="53"/>
                    </a:lnTo>
                    <a:lnTo>
                      <a:pt x="21" y="59"/>
                    </a:lnTo>
                    <a:lnTo>
                      <a:pt x="28" y="61"/>
                    </a:lnTo>
                    <a:lnTo>
                      <a:pt x="32" y="61"/>
                    </a:lnTo>
                    <a:lnTo>
                      <a:pt x="38" y="59"/>
                    </a:lnTo>
                    <a:lnTo>
                      <a:pt x="44" y="55"/>
                    </a:lnTo>
                    <a:close/>
                    <a:moveTo>
                      <a:pt x="19" y="21"/>
                    </a:moveTo>
                    <a:lnTo>
                      <a:pt x="53" y="40"/>
                    </a:lnTo>
                    <a:lnTo>
                      <a:pt x="55" y="32"/>
                    </a:lnTo>
                    <a:lnTo>
                      <a:pt x="55" y="25"/>
                    </a:lnTo>
                    <a:lnTo>
                      <a:pt x="53" y="19"/>
                    </a:lnTo>
                    <a:lnTo>
                      <a:pt x="46" y="13"/>
                    </a:lnTo>
                    <a:lnTo>
                      <a:pt x="40" y="11"/>
                    </a:lnTo>
                    <a:lnTo>
                      <a:pt x="32" y="11"/>
                    </a:lnTo>
                    <a:lnTo>
                      <a:pt x="25" y="15"/>
                    </a:lnTo>
                    <a:lnTo>
                      <a:pt x="19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9" name="Freeform 311"/>
              <p:cNvSpPr>
                <a:spLocks/>
              </p:cNvSpPr>
              <p:nvPr/>
            </p:nvSpPr>
            <p:spPr bwMode="auto">
              <a:xfrm>
                <a:off x="4104060" y="3829100"/>
                <a:ext cx="80963" cy="136525"/>
              </a:xfrm>
              <a:custGeom>
                <a:avLst/>
                <a:gdLst/>
                <a:ahLst/>
                <a:cxnLst>
                  <a:cxn ang="0">
                    <a:pos x="21" y="75"/>
                  </a:cxn>
                  <a:cxn ang="0">
                    <a:pos x="17" y="86"/>
                  </a:cxn>
                  <a:cxn ang="0">
                    <a:pos x="13" y="84"/>
                  </a:cxn>
                  <a:cxn ang="0">
                    <a:pos x="9" y="82"/>
                  </a:cxn>
                  <a:cxn ang="0">
                    <a:pos x="4" y="79"/>
                  </a:cxn>
                  <a:cxn ang="0">
                    <a:pos x="2" y="75"/>
                  </a:cxn>
                  <a:cxn ang="0">
                    <a:pos x="0" y="73"/>
                  </a:cxn>
                  <a:cxn ang="0">
                    <a:pos x="0" y="69"/>
                  </a:cxn>
                  <a:cxn ang="0">
                    <a:pos x="0" y="65"/>
                  </a:cxn>
                  <a:cxn ang="0">
                    <a:pos x="4" y="56"/>
                  </a:cxn>
                  <a:cxn ang="0">
                    <a:pos x="25" y="23"/>
                  </a:cxn>
                  <a:cxn ang="0">
                    <a:pos x="17" y="19"/>
                  </a:cxn>
                  <a:cxn ang="0">
                    <a:pos x="21" y="10"/>
                  </a:cxn>
                  <a:cxn ang="0">
                    <a:pos x="30" y="15"/>
                  </a:cxn>
                  <a:cxn ang="0">
                    <a:pos x="38" y="0"/>
                  </a:cxn>
                  <a:cxn ang="0">
                    <a:pos x="51" y="0"/>
                  </a:cxn>
                  <a:cxn ang="0">
                    <a:pos x="38" y="21"/>
                  </a:cxn>
                  <a:cxn ang="0">
                    <a:pos x="49" y="25"/>
                  </a:cxn>
                  <a:cxn ang="0">
                    <a:pos x="44" y="33"/>
                  </a:cxn>
                  <a:cxn ang="0">
                    <a:pos x="34" y="27"/>
                  </a:cxn>
                  <a:cxn ang="0">
                    <a:pos x="15" y="63"/>
                  </a:cxn>
                  <a:cxn ang="0">
                    <a:pos x="13" y="67"/>
                  </a:cxn>
                  <a:cxn ang="0">
                    <a:pos x="13" y="69"/>
                  </a:cxn>
                  <a:cxn ang="0">
                    <a:pos x="13" y="69"/>
                  </a:cxn>
                  <a:cxn ang="0">
                    <a:pos x="13" y="71"/>
                  </a:cxn>
                  <a:cxn ang="0">
                    <a:pos x="15" y="73"/>
                  </a:cxn>
                  <a:cxn ang="0">
                    <a:pos x="17" y="73"/>
                  </a:cxn>
                  <a:cxn ang="0">
                    <a:pos x="19" y="75"/>
                  </a:cxn>
                  <a:cxn ang="0">
                    <a:pos x="21" y="75"/>
                  </a:cxn>
                </a:cxnLst>
                <a:rect l="0" t="0" r="r" b="b"/>
                <a:pathLst>
                  <a:path w="51" h="86">
                    <a:moveTo>
                      <a:pt x="21" y="75"/>
                    </a:moveTo>
                    <a:lnTo>
                      <a:pt x="17" y="86"/>
                    </a:lnTo>
                    <a:lnTo>
                      <a:pt x="13" y="84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2" y="75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0" y="65"/>
                    </a:lnTo>
                    <a:lnTo>
                      <a:pt x="4" y="56"/>
                    </a:lnTo>
                    <a:lnTo>
                      <a:pt x="25" y="23"/>
                    </a:lnTo>
                    <a:lnTo>
                      <a:pt x="17" y="19"/>
                    </a:lnTo>
                    <a:lnTo>
                      <a:pt x="21" y="10"/>
                    </a:lnTo>
                    <a:lnTo>
                      <a:pt x="30" y="15"/>
                    </a:lnTo>
                    <a:lnTo>
                      <a:pt x="38" y="0"/>
                    </a:lnTo>
                    <a:lnTo>
                      <a:pt x="51" y="0"/>
                    </a:lnTo>
                    <a:lnTo>
                      <a:pt x="38" y="21"/>
                    </a:lnTo>
                    <a:lnTo>
                      <a:pt x="49" y="25"/>
                    </a:lnTo>
                    <a:lnTo>
                      <a:pt x="44" y="33"/>
                    </a:lnTo>
                    <a:lnTo>
                      <a:pt x="34" y="27"/>
                    </a:lnTo>
                    <a:lnTo>
                      <a:pt x="15" y="63"/>
                    </a:lnTo>
                    <a:lnTo>
                      <a:pt x="13" y="67"/>
                    </a:lnTo>
                    <a:lnTo>
                      <a:pt x="13" y="69"/>
                    </a:lnTo>
                    <a:lnTo>
                      <a:pt x="13" y="69"/>
                    </a:lnTo>
                    <a:lnTo>
                      <a:pt x="13" y="71"/>
                    </a:lnTo>
                    <a:lnTo>
                      <a:pt x="15" y="73"/>
                    </a:lnTo>
                    <a:lnTo>
                      <a:pt x="17" y="73"/>
                    </a:lnTo>
                    <a:lnTo>
                      <a:pt x="19" y="75"/>
                    </a:lnTo>
                    <a:lnTo>
                      <a:pt x="21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0" name="Freeform 312"/>
              <p:cNvSpPr>
                <a:spLocks/>
              </p:cNvSpPr>
              <p:nvPr/>
            </p:nvSpPr>
            <p:spPr bwMode="auto">
              <a:xfrm>
                <a:off x="4154860" y="3859262"/>
                <a:ext cx="79375" cy="136525"/>
              </a:xfrm>
              <a:custGeom>
                <a:avLst/>
                <a:gdLst/>
                <a:ahLst/>
                <a:cxnLst>
                  <a:cxn ang="0">
                    <a:pos x="21" y="75"/>
                  </a:cxn>
                  <a:cxn ang="0">
                    <a:pos x="17" y="86"/>
                  </a:cxn>
                  <a:cxn ang="0">
                    <a:pos x="12" y="83"/>
                  </a:cxn>
                  <a:cxn ang="0">
                    <a:pos x="8" y="81"/>
                  </a:cxn>
                  <a:cxn ang="0">
                    <a:pos x="4" y="77"/>
                  </a:cxn>
                  <a:cxn ang="0">
                    <a:pos x="2" y="75"/>
                  </a:cxn>
                  <a:cxn ang="0">
                    <a:pos x="0" y="71"/>
                  </a:cxn>
                  <a:cxn ang="0">
                    <a:pos x="0" y="69"/>
                  </a:cxn>
                  <a:cxn ang="0">
                    <a:pos x="2" y="63"/>
                  </a:cxn>
                  <a:cxn ang="0">
                    <a:pos x="6" y="56"/>
                  </a:cxn>
                  <a:cxn ang="0">
                    <a:pos x="25" y="21"/>
                  </a:cxn>
                  <a:cxn ang="0">
                    <a:pos x="17" y="17"/>
                  </a:cxn>
                  <a:cxn ang="0">
                    <a:pos x="21" y="10"/>
                  </a:cxn>
                  <a:cxn ang="0">
                    <a:pos x="29" y="14"/>
                  </a:cxn>
                  <a:cxn ang="0">
                    <a:pos x="38" y="0"/>
                  </a:cxn>
                  <a:cxn ang="0">
                    <a:pos x="50" y="0"/>
                  </a:cxn>
                  <a:cxn ang="0">
                    <a:pos x="40" y="19"/>
                  </a:cxn>
                  <a:cxn ang="0">
                    <a:pos x="50" y="25"/>
                  </a:cxn>
                  <a:cxn ang="0">
                    <a:pos x="44" y="33"/>
                  </a:cxn>
                  <a:cxn ang="0">
                    <a:pos x="35" y="27"/>
                  </a:cxn>
                  <a:cxn ang="0">
                    <a:pos x="14" y="63"/>
                  </a:cxn>
                  <a:cxn ang="0">
                    <a:pos x="12" y="65"/>
                  </a:cxn>
                  <a:cxn ang="0">
                    <a:pos x="12" y="67"/>
                  </a:cxn>
                  <a:cxn ang="0">
                    <a:pos x="12" y="69"/>
                  </a:cxn>
                  <a:cxn ang="0">
                    <a:pos x="12" y="71"/>
                  </a:cxn>
                  <a:cxn ang="0">
                    <a:pos x="14" y="71"/>
                  </a:cxn>
                  <a:cxn ang="0">
                    <a:pos x="17" y="73"/>
                  </a:cxn>
                  <a:cxn ang="0">
                    <a:pos x="19" y="73"/>
                  </a:cxn>
                  <a:cxn ang="0">
                    <a:pos x="21" y="75"/>
                  </a:cxn>
                </a:cxnLst>
                <a:rect l="0" t="0" r="r" b="b"/>
                <a:pathLst>
                  <a:path w="50" h="86">
                    <a:moveTo>
                      <a:pt x="21" y="75"/>
                    </a:moveTo>
                    <a:lnTo>
                      <a:pt x="17" y="86"/>
                    </a:lnTo>
                    <a:lnTo>
                      <a:pt x="12" y="83"/>
                    </a:lnTo>
                    <a:lnTo>
                      <a:pt x="8" y="81"/>
                    </a:lnTo>
                    <a:lnTo>
                      <a:pt x="4" y="77"/>
                    </a:lnTo>
                    <a:lnTo>
                      <a:pt x="2" y="75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6" y="56"/>
                    </a:lnTo>
                    <a:lnTo>
                      <a:pt x="25" y="21"/>
                    </a:lnTo>
                    <a:lnTo>
                      <a:pt x="17" y="17"/>
                    </a:lnTo>
                    <a:lnTo>
                      <a:pt x="21" y="10"/>
                    </a:lnTo>
                    <a:lnTo>
                      <a:pt x="29" y="1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40" y="19"/>
                    </a:lnTo>
                    <a:lnTo>
                      <a:pt x="50" y="25"/>
                    </a:lnTo>
                    <a:lnTo>
                      <a:pt x="44" y="33"/>
                    </a:lnTo>
                    <a:lnTo>
                      <a:pt x="35" y="27"/>
                    </a:lnTo>
                    <a:lnTo>
                      <a:pt x="14" y="63"/>
                    </a:lnTo>
                    <a:lnTo>
                      <a:pt x="12" y="65"/>
                    </a:lnTo>
                    <a:lnTo>
                      <a:pt x="12" y="67"/>
                    </a:lnTo>
                    <a:lnTo>
                      <a:pt x="12" y="69"/>
                    </a:lnTo>
                    <a:lnTo>
                      <a:pt x="12" y="71"/>
                    </a:lnTo>
                    <a:lnTo>
                      <a:pt x="14" y="71"/>
                    </a:lnTo>
                    <a:lnTo>
                      <a:pt x="17" y="73"/>
                    </a:lnTo>
                    <a:lnTo>
                      <a:pt x="19" y="73"/>
                    </a:lnTo>
                    <a:lnTo>
                      <a:pt x="21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1" name="Freeform 313"/>
              <p:cNvSpPr>
                <a:spLocks noEditPoints="1"/>
              </p:cNvSpPr>
              <p:nvPr/>
            </p:nvSpPr>
            <p:spPr bwMode="auto">
              <a:xfrm>
                <a:off x="4207247" y="3922762"/>
                <a:ext cx="107950" cy="109538"/>
              </a:xfrm>
              <a:custGeom>
                <a:avLst/>
                <a:gdLst/>
                <a:ahLst/>
                <a:cxnLst>
                  <a:cxn ang="0">
                    <a:pos x="7" y="18"/>
                  </a:cxn>
                  <a:cxn ang="0">
                    <a:pos x="11" y="10"/>
                  </a:cxn>
                  <a:cxn ang="0">
                    <a:pos x="15" y="6"/>
                  </a:cxn>
                  <a:cxn ang="0">
                    <a:pos x="21" y="2"/>
                  </a:cxn>
                  <a:cxn ang="0">
                    <a:pos x="30" y="0"/>
                  </a:cxn>
                  <a:cxn ang="0">
                    <a:pos x="40" y="0"/>
                  </a:cxn>
                  <a:cxn ang="0">
                    <a:pos x="51" y="4"/>
                  </a:cxn>
                  <a:cxn ang="0">
                    <a:pos x="57" y="8"/>
                  </a:cxn>
                  <a:cxn ang="0">
                    <a:pos x="61" y="12"/>
                  </a:cxn>
                  <a:cxn ang="0">
                    <a:pos x="66" y="16"/>
                  </a:cxn>
                  <a:cxn ang="0">
                    <a:pos x="68" y="23"/>
                  </a:cxn>
                  <a:cxn ang="0">
                    <a:pos x="68" y="29"/>
                  </a:cxn>
                  <a:cxn ang="0">
                    <a:pos x="68" y="35"/>
                  </a:cxn>
                  <a:cxn ang="0">
                    <a:pos x="66" y="41"/>
                  </a:cxn>
                  <a:cxn ang="0">
                    <a:pos x="61" y="50"/>
                  </a:cxn>
                  <a:cxn ang="0">
                    <a:pos x="55" y="58"/>
                  </a:cxn>
                  <a:cxn ang="0">
                    <a:pos x="49" y="64"/>
                  </a:cxn>
                  <a:cxn ang="0">
                    <a:pos x="40" y="69"/>
                  </a:cxn>
                  <a:cxn ang="0">
                    <a:pos x="32" y="69"/>
                  </a:cxn>
                  <a:cxn ang="0">
                    <a:pos x="23" y="69"/>
                  </a:cxn>
                  <a:cxn ang="0">
                    <a:pos x="17" y="64"/>
                  </a:cxn>
                  <a:cxn ang="0">
                    <a:pos x="11" y="60"/>
                  </a:cxn>
                  <a:cxn ang="0">
                    <a:pos x="7" y="56"/>
                  </a:cxn>
                  <a:cxn ang="0">
                    <a:pos x="2" y="52"/>
                  </a:cxn>
                  <a:cxn ang="0">
                    <a:pos x="0" y="46"/>
                  </a:cxn>
                  <a:cxn ang="0">
                    <a:pos x="0" y="39"/>
                  </a:cxn>
                  <a:cxn ang="0">
                    <a:pos x="0" y="33"/>
                  </a:cxn>
                  <a:cxn ang="0">
                    <a:pos x="2" y="25"/>
                  </a:cxn>
                  <a:cxn ang="0">
                    <a:pos x="7" y="18"/>
                  </a:cxn>
                  <a:cxn ang="0">
                    <a:pos x="17" y="25"/>
                  </a:cxn>
                  <a:cxn ang="0">
                    <a:pos x="11" y="35"/>
                  </a:cxn>
                  <a:cxn ang="0">
                    <a:pos x="11" y="43"/>
                  </a:cxn>
                  <a:cxn ang="0">
                    <a:pos x="15" y="52"/>
                  </a:cxn>
                  <a:cxn ang="0">
                    <a:pos x="21" y="56"/>
                  </a:cxn>
                  <a:cxn ang="0">
                    <a:pos x="28" y="58"/>
                  </a:cxn>
                  <a:cxn ang="0">
                    <a:pos x="36" y="58"/>
                  </a:cxn>
                  <a:cxn ang="0">
                    <a:pos x="45" y="54"/>
                  </a:cxn>
                  <a:cxn ang="0">
                    <a:pos x="51" y="43"/>
                  </a:cxn>
                  <a:cxn ang="0">
                    <a:pos x="55" y="33"/>
                  </a:cxn>
                  <a:cxn ang="0">
                    <a:pos x="55" y="25"/>
                  </a:cxn>
                  <a:cxn ang="0">
                    <a:pos x="53" y="16"/>
                  </a:cxn>
                  <a:cxn ang="0">
                    <a:pos x="47" y="12"/>
                  </a:cxn>
                  <a:cxn ang="0">
                    <a:pos x="38" y="8"/>
                  </a:cxn>
                  <a:cxn ang="0">
                    <a:pos x="30" y="10"/>
                  </a:cxn>
                  <a:cxn ang="0">
                    <a:pos x="23" y="14"/>
                  </a:cxn>
                  <a:cxn ang="0">
                    <a:pos x="17" y="25"/>
                  </a:cxn>
                </a:cxnLst>
                <a:rect l="0" t="0" r="r" b="b"/>
                <a:pathLst>
                  <a:path w="68" h="69">
                    <a:moveTo>
                      <a:pt x="7" y="18"/>
                    </a:moveTo>
                    <a:lnTo>
                      <a:pt x="11" y="10"/>
                    </a:lnTo>
                    <a:lnTo>
                      <a:pt x="15" y="6"/>
                    </a:lnTo>
                    <a:lnTo>
                      <a:pt x="21" y="2"/>
                    </a:lnTo>
                    <a:lnTo>
                      <a:pt x="30" y="0"/>
                    </a:lnTo>
                    <a:lnTo>
                      <a:pt x="40" y="0"/>
                    </a:lnTo>
                    <a:lnTo>
                      <a:pt x="51" y="4"/>
                    </a:lnTo>
                    <a:lnTo>
                      <a:pt x="57" y="8"/>
                    </a:lnTo>
                    <a:lnTo>
                      <a:pt x="61" y="12"/>
                    </a:lnTo>
                    <a:lnTo>
                      <a:pt x="66" y="16"/>
                    </a:lnTo>
                    <a:lnTo>
                      <a:pt x="68" y="23"/>
                    </a:lnTo>
                    <a:lnTo>
                      <a:pt x="68" y="29"/>
                    </a:lnTo>
                    <a:lnTo>
                      <a:pt x="68" y="35"/>
                    </a:lnTo>
                    <a:lnTo>
                      <a:pt x="66" y="41"/>
                    </a:lnTo>
                    <a:lnTo>
                      <a:pt x="61" y="50"/>
                    </a:lnTo>
                    <a:lnTo>
                      <a:pt x="55" y="58"/>
                    </a:lnTo>
                    <a:lnTo>
                      <a:pt x="49" y="64"/>
                    </a:lnTo>
                    <a:lnTo>
                      <a:pt x="40" y="69"/>
                    </a:lnTo>
                    <a:lnTo>
                      <a:pt x="32" y="69"/>
                    </a:lnTo>
                    <a:lnTo>
                      <a:pt x="23" y="69"/>
                    </a:lnTo>
                    <a:lnTo>
                      <a:pt x="17" y="64"/>
                    </a:lnTo>
                    <a:lnTo>
                      <a:pt x="11" y="60"/>
                    </a:lnTo>
                    <a:lnTo>
                      <a:pt x="7" y="56"/>
                    </a:lnTo>
                    <a:lnTo>
                      <a:pt x="2" y="52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7" y="18"/>
                    </a:lnTo>
                    <a:close/>
                    <a:moveTo>
                      <a:pt x="17" y="25"/>
                    </a:moveTo>
                    <a:lnTo>
                      <a:pt x="11" y="35"/>
                    </a:lnTo>
                    <a:lnTo>
                      <a:pt x="11" y="43"/>
                    </a:lnTo>
                    <a:lnTo>
                      <a:pt x="15" y="52"/>
                    </a:lnTo>
                    <a:lnTo>
                      <a:pt x="21" y="56"/>
                    </a:lnTo>
                    <a:lnTo>
                      <a:pt x="28" y="58"/>
                    </a:lnTo>
                    <a:lnTo>
                      <a:pt x="36" y="58"/>
                    </a:lnTo>
                    <a:lnTo>
                      <a:pt x="45" y="54"/>
                    </a:lnTo>
                    <a:lnTo>
                      <a:pt x="51" y="43"/>
                    </a:lnTo>
                    <a:lnTo>
                      <a:pt x="55" y="33"/>
                    </a:lnTo>
                    <a:lnTo>
                      <a:pt x="55" y="25"/>
                    </a:lnTo>
                    <a:lnTo>
                      <a:pt x="53" y="16"/>
                    </a:lnTo>
                    <a:lnTo>
                      <a:pt x="47" y="12"/>
                    </a:lnTo>
                    <a:lnTo>
                      <a:pt x="38" y="8"/>
                    </a:lnTo>
                    <a:lnTo>
                      <a:pt x="30" y="10"/>
                    </a:lnTo>
                    <a:lnTo>
                      <a:pt x="23" y="14"/>
                    </a:lnTo>
                    <a:lnTo>
                      <a:pt x="1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19" name="Gruppo 171"/>
            <p:cNvGrpSpPr/>
            <p:nvPr/>
          </p:nvGrpSpPr>
          <p:grpSpPr>
            <a:xfrm>
              <a:off x="323527" y="620688"/>
              <a:ext cx="2560984" cy="1368152"/>
              <a:chOff x="5611414" y="2924944"/>
              <a:chExt cx="3201987" cy="1584176"/>
            </a:xfrm>
          </p:grpSpPr>
          <p:sp>
            <p:nvSpPr>
              <p:cNvPr id="21" name="Rectangle 213"/>
              <p:cNvSpPr>
                <a:spLocks noChangeArrowheads="1"/>
              </p:cNvSpPr>
              <p:nvPr/>
            </p:nvSpPr>
            <p:spPr bwMode="auto">
              <a:xfrm>
                <a:off x="5611414" y="2924944"/>
                <a:ext cx="3201987" cy="1584176"/>
              </a:xfrm>
              <a:prstGeom prst="rect">
                <a:avLst/>
              </a:prstGeom>
              <a:solidFill>
                <a:srgbClr val="FCFCF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" name="Freeform 215"/>
              <p:cNvSpPr>
                <a:spLocks/>
              </p:cNvSpPr>
              <p:nvPr/>
            </p:nvSpPr>
            <p:spPr bwMode="auto">
              <a:xfrm>
                <a:off x="6378624" y="3078361"/>
                <a:ext cx="125413" cy="142875"/>
              </a:xfrm>
              <a:custGeom>
                <a:avLst/>
                <a:gdLst/>
                <a:ahLst/>
                <a:cxnLst>
                  <a:cxn ang="0">
                    <a:pos x="67" y="58"/>
                  </a:cxn>
                  <a:cxn ang="0">
                    <a:pos x="79" y="60"/>
                  </a:cxn>
                  <a:cxn ang="0">
                    <a:pos x="75" y="69"/>
                  </a:cxn>
                  <a:cxn ang="0">
                    <a:pos x="73" y="73"/>
                  </a:cxn>
                  <a:cxn ang="0">
                    <a:pos x="69" y="79"/>
                  </a:cxn>
                  <a:cxn ang="0">
                    <a:pos x="65" y="83"/>
                  </a:cxn>
                  <a:cxn ang="0">
                    <a:pos x="61" y="86"/>
                  </a:cxn>
                  <a:cxn ang="0">
                    <a:pos x="54" y="88"/>
                  </a:cxn>
                  <a:cxn ang="0">
                    <a:pos x="48" y="90"/>
                  </a:cxn>
                  <a:cxn ang="0">
                    <a:pos x="42" y="90"/>
                  </a:cxn>
                  <a:cxn ang="0">
                    <a:pos x="29" y="90"/>
                  </a:cxn>
                  <a:cxn ang="0">
                    <a:pos x="19" y="86"/>
                  </a:cxn>
                  <a:cxn ang="0">
                    <a:pos x="10" y="77"/>
                  </a:cxn>
                  <a:cxn ang="0">
                    <a:pos x="4" y="69"/>
                  </a:cxn>
                  <a:cxn ang="0">
                    <a:pos x="2" y="56"/>
                  </a:cxn>
                  <a:cxn ang="0">
                    <a:pos x="0" y="44"/>
                  </a:cxn>
                  <a:cxn ang="0">
                    <a:pos x="2" y="31"/>
                  </a:cxn>
                  <a:cxn ang="0">
                    <a:pos x="6" y="21"/>
                  </a:cxn>
                  <a:cxn ang="0">
                    <a:pos x="12" y="12"/>
                  </a:cxn>
                  <a:cxn ang="0">
                    <a:pos x="21" y="6"/>
                  </a:cxn>
                  <a:cxn ang="0">
                    <a:pos x="31" y="2"/>
                  </a:cxn>
                  <a:cxn ang="0">
                    <a:pos x="42" y="0"/>
                  </a:cxn>
                  <a:cxn ang="0">
                    <a:pos x="54" y="2"/>
                  </a:cxn>
                  <a:cxn ang="0">
                    <a:pos x="65" y="6"/>
                  </a:cxn>
                  <a:cxn ang="0">
                    <a:pos x="71" y="14"/>
                  </a:cxn>
                  <a:cxn ang="0">
                    <a:pos x="77" y="25"/>
                  </a:cxn>
                  <a:cxn ang="0">
                    <a:pos x="65" y="29"/>
                  </a:cxn>
                  <a:cxn ang="0">
                    <a:pos x="61" y="21"/>
                  </a:cxn>
                  <a:cxn ang="0">
                    <a:pos x="56" y="14"/>
                  </a:cxn>
                  <a:cxn ang="0">
                    <a:pos x="50" y="10"/>
                  </a:cxn>
                  <a:cxn ang="0">
                    <a:pos x="42" y="10"/>
                  </a:cxn>
                  <a:cxn ang="0">
                    <a:pos x="31" y="10"/>
                  </a:cxn>
                  <a:cxn ang="0">
                    <a:pos x="25" y="14"/>
                  </a:cxn>
                  <a:cxn ang="0">
                    <a:pos x="19" y="21"/>
                  </a:cxn>
                  <a:cxn ang="0">
                    <a:pos x="14" y="27"/>
                  </a:cxn>
                  <a:cxn ang="0">
                    <a:pos x="12" y="35"/>
                  </a:cxn>
                  <a:cxn ang="0">
                    <a:pos x="12" y="44"/>
                  </a:cxn>
                  <a:cxn ang="0">
                    <a:pos x="12" y="54"/>
                  </a:cxn>
                  <a:cxn ang="0">
                    <a:pos x="14" y="65"/>
                  </a:cxn>
                  <a:cxn ang="0">
                    <a:pos x="19" y="71"/>
                  </a:cxn>
                  <a:cxn ang="0">
                    <a:pos x="25" y="77"/>
                  </a:cxn>
                  <a:cxn ang="0">
                    <a:pos x="33" y="79"/>
                  </a:cxn>
                  <a:cxn ang="0">
                    <a:pos x="42" y="81"/>
                  </a:cxn>
                  <a:cxn ang="0">
                    <a:pos x="50" y="79"/>
                  </a:cxn>
                  <a:cxn ang="0">
                    <a:pos x="58" y="75"/>
                  </a:cxn>
                  <a:cxn ang="0">
                    <a:pos x="63" y="69"/>
                  </a:cxn>
                  <a:cxn ang="0">
                    <a:pos x="67" y="58"/>
                  </a:cxn>
                </a:cxnLst>
                <a:rect l="0" t="0" r="r" b="b"/>
                <a:pathLst>
                  <a:path w="79" h="90">
                    <a:moveTo>
                      <a:pt x="67" y="58"/>
                    </a:moveTo>
                    <a:lnTo>
                      <a:pt x="79" y="60"/>
                    </a:lnTo>
                    <a:lnTo>
                      <a:pt x="75" y="69"/>
                    </a:lnTo>
                    <a:lnTo>
                      <a:pt x="73" y="73"/>
                    </a:lnTo>
                    <a:lnTo>
                      <a:pt x="69" y="79"/>
                    </a:lnTo>
                    <a:lnTo>
                      <a:pt x="65" y="83"/>
                    </a:lnTo>
                    <a:lnTo>
                      <a:pt x="61" y="86"/>
                    </a:lnTo>
                    <a:lnTo>
                      <a:pt x="54" y="88"/>
                    </a:lnTo>
                    <a:lnTo>
                      <a:pt x="48" y="90"/>
                    </a:lnTo>
                    <a:lnTo>
                      <a:pt x="42" y="90"/>
                    </a:lnTo>
                    <a:lnTo>
                      <a:pt x="29" y="90"/>
                    </a:lnTo>
                    <a:lnTo>
                      <a:pt x="19" y="86"/>
                    </a:lnTo>
                    <a:lnTo>
                      <a:pt x="10" y="77"/>
                    </a:lnTo>
                    <a:lnTo>
                      <a:pt x="4" y="69"/>
                    </a:lnTo>
                    <a:lnTo>
                      <a:pt x="2" y="56"/>
                    </a:lnTo>
                    <a:lnTo>
                      <a:pt x="0" y="44"/>
                    </a:lnTo>
                    <a:lnTo>
                      <a:pt x="2" y="31"/>
                    </a:lnTo>
                    <a:lnTo>
                      <a:pt x="6" y="21"/>
                    </a:lnTo>
                    <a:lnTo>
                      <a:pt x="12" y="12"/>
                    </a:lnTo>
                    <a:lnTo>
                      <a:pt x="21" y="6"/>
                    </a:lnTo>
                    <a:lnTo>
                      <a:pt x="31" y="2"/>
                    </a:lnTo>
                    <a:lnTo>
                      <a:pt x="42" y="0"/>
                    </a:lnTo>
                    <a:lnTo>
                      <a:pt x="54" y="2"/>
                    </a:lnTo>
                    <a:lnTo>
                      <a:pt x="65" y="6"/>
                    </a:lnTo>
                    <a:lnTo>
                      <a:pt x="71" y="14"/>
                    </a:lnTo>
                    <a:lnTo>
                      <a:pt x="77" y="25"/>
                    </a:lnTo>
                    <a:lnTo>
                      <a:pt x="65" y="29"/>
                    </a:lnTo>
                    <a:lnTo>
                      <a:pt x="61" y="21"/>
                    </a:lnTo>
                    <a:lnTo>
                      <a:pt x="56" y="14"/>
                    </a:lnTo>
                    <a:lnTo>
                      <a:pt x="50" y="10"/>
                    </a:lnTo>
                    <a:lnTo>
                      <a:pt x="42" y="10"/>
                    </a:lnTo>
                    <a:lnTo>
                      <a:pt x="31" y="10"/>
                    </a:lnTo>
                    <a:lnTo>
                      <a:pt x="25" y="14"/>
                    </a:lnTo>
                    <a:lnTo>
                      <a:pt x="19" y="21"/>
                    </a:lnTo>
                    <a:lnTo>
                      <a:pt x="14" y="27"/>
                    </a:lnTo>
                    <a:lnTo>
                      <a:pt x="12" y="35"/>
                    </a:lnTo>
                    <a:lnTo>
                      <a:pt x="12" y="44"/>
                    </a:lnTo>
                    <a:lnTo>
                      <a:pt x="12" y="54"/>
                    </a:lnTo>
                    <a:lnTo>
                      <a:pt x="14" y="65"/>
                    </a:lnTo>
                    <a:lnTo>
                      <a:pt x="19" y="71"/>
                    </a:lnTo>
                    <a:lnTo>
                      <a:pt x="25" y="77"/>
                    </a:lnTo>
                    <a:lnTo>
                      <a:pt x="33" y="79"/>
                    </a:lnTo>
                    <a:lnTo>
                      <a:pt x="42" y="81"/>
                    </a:lnTo>
                    <a:lnTo>
                      <a:pt x="50" y="79"/>
                    </a:lnTo>
                    <a:lnTo>
                      <a:pt x="58" y="75"/>
                    </a:lnTo>
                    <a:lnTo>
                      <a:pt x="63" y="69"/>
                    </a:lnTo>
                    <a:lnTo>
                      <a:pt x="67" y="5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" name="Freeform 216"/>
              <p:cNvSpPr>
                <a:spLocks noEditPoints="1"/>
              </p:cNvSpPr>
              <p:nvPr/>
            </p:nvSpPr>
            <p:spPr bwMode="auto">
              <a:xfrm>
                <a:off x="6518324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7" y="65"/>
                  </a:cxn>
                  <a:cxn ang="0">
                    <a:pos x="12" y="65"/>
                  </a:cxn>
                  <a:cxn ang="0">
                    <a:pos x="2" y="54"/>
                  </a:cxn>
                  <a:cxn ang="0">
                    <a:pos x="0" y="42"/>
                  </a:cxn>
                  <a:cxn ang="0">
                    <a:pos x="4" y="35"/>
                  </a:cxn>
                  <a:cxn ang="0">
                    <a:pos x="10" y="31"/>
                  </a:cxn>
                  <a:cxn ang="0">
                    <a:pos x="19" y="29"/>
                  </a:cxn>
                  <a:cxn ang="0">
                    <a:pos x="38" y="25"/>
                  </a:cxn>
                  <a:cxn ang="0">
                    <a:pos x="44" y="23"/>
                  </a:cxn>
                  <a:cxn ang="0">
                    <a:pos x="44" y="15"/>
                  </a:cxn>
                  <a:cxn ang="0">
                    <a:pos x="36" y="8"/>
                  </a:cxn>
                  <a:cxn ang="0">
                    <a:pos x="23" y="8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6" y="8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4" y="12"/>
                  </a:cxn>
                  <a:cxn ang="0">
                    <a:pos x="57" y="23"/>
                  </a:cxn>
                  <a:cxn ang="0">
                    <a:pos x="57" y="50"/>
                  </a:cxn>
                  <a:cxn ang="0">
                    <a:pos x="57" y="61"/>
                  </a:cxn>
                  <a:cxn ang="0">
                    <a:pos x="48" y="65"/>
                  </a:cxn>
                  <a:cxn ang="0">
                    <a:pos x="46" y="56"/>
                  </a:cxn>
                  <a:cxn ang="0">
                    <a:pos x="38" y="33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2" y="44"/>
                  </a:cxn>
                  <a:cxn ang="0">
                    <a:pos x="12" y="50"/>
                  </a:cxn>
                  <a:cxn ang="0">
                    <a:pos x="19" y="56"/>
                  </a:cxn>
                  <a:cxn ang="0">
                    <a:pos x="31" y="56"/>
                  </a:cxn>
                  <a:cxn ang="0">
                    <a:pos x="40" y="50"/>
                  </a:cxn>
                  <a:cxn ang="0">
                    <a:pos x="44" y="42"/>
                  </a:cxn>
                  <a:cxn ang="0">
                    <a:pos x="44" y="31"/>
                  </a:cxn>
                </a:cxnLst>
                <a:rect l="0" t="0" r="r" b="b"/>
                <a:pathLst>
                  <a:path w="59" h="65">
                    <a:moveTo>
                      <a:pt x="46" y="56"/>
                    </a:moveTo>
                    <a:lnTo>
                      <a:pt x="40" y="61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2" y="65"/>
                    </a:lnTo>
                    <a:lnTo>
                      <a:pt x="6" y="61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4" y="35"/>
                    </a:lnTo>
                    <a:lnTo>
                      <a:pt x="8" y="33"/>
                    </a:lnTo>
                    <a:lnTo>
                      <a:pt x="10" y="31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5" y="27"/>
                    </a:lnTo>
                    <a:lnTo>
                      <a:pt x="38" y="25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5"/>
                    </a:lnTo>
                    <a:lnTo>
                      <a:pt x="42" y="12"/>
                    </a:lnTo>
                    <a:lnTo>
                      <a:pt x="36" y="8"/>
                    </a:lnTo>
                    <a:lnTo>
                      <a:pt x="29" y="8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5"/>
                    </a:lnTo>
                    <a:lnTo>
                      <a:pt x="12" y="21"/>
                    </a:lnTo>
                    <a:lnTo>
                      <a:pt x="2" y="19"/>
                    </a:lnTo>
                    <a:lnTo>
                      <a:pt x="4" y="12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2" y="6"/>
                    </a:lnTo>
                    <a:lnTo>
                      <a:pt x="54" y="8"/>
                    </a:lnTo>
                    <a:lnTo>
                      <a:pt x="54" y="12"/>
                    </a:lnTo>
                    <a:lnTo>
                      <a:pt x="57" y="17"/>
                    </a:lnTo>
                    <a:lnTo>
                      <a:pt x="57" y="23"/>
                    </a:lnTo>
                    <a:lnTo>
                      <a:pt x="57" y="38"/>
                    </a:lnTo>
                    <a:lnTo>
                      <a:pt x="57" y="50"/>
                    </a:lnTo>
                    <a:lnTo>
                      <a:pt x="57" y="56"/>
                    </a:lnTo>
                    <a:lnTo>
                      <a:pt x="57" y="61"/>
                    </a:lnTo>
                    <a:lnTo>
                      <a:pt x="59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6"/>
                    </a:lnTo>
                    <a:close/>
                    <a:moveTo>
                      <a:pt x="44" y="31"/>
                    </a:moveTo>
                    <a:lnTo>
                      <a:pt x="38" y="33"/>
                    </a:lnTo>
                    <a:lnTo>
                      <a:pt x="27" y="35"/>
                    </a:lnTo>
                    <a:lnTo>
                      <a:pt x="21" y="38"/>
                    </a:lnTo>
                    <a:lnTo>
                      <a:pt x="17" y="38"/>
                    </a:lnTo>
                    <a:lnTo>
                      <a:pt x="15" y="40"/>
                    </a:lnTo>
                    <a:lnTo>
                      <a:pt x="12" y="42"/>
                    </a:lnTo>
                    <a:lnTo>
                      <a:pt x="12" y="44"/>
                    </a:lnTo>
                    <a:lnTo>
                      <a:pt x="12" y="46"/>
                    </a:lnTo>
                    <a:lnTo>
                      <a:pt x="12" y="50"/>
                    </a:lnTo>
                    <a:lnTo>
                      <a:pt x="15" y="54"/>
                    </a:lnTo>
                    <a:lnTo>
                      <a:pt x="19" y="56"/>
                    </a:lnTo>
                    <a:lnTo>
                      <a:pt x="25" y="56"/>
                    </a:lnTo>
                    <a:lnTo>
                      <a:pt x="31" y="56"/>
                    </a:lnTo>
                    <a:lnTo>
                      <a:pt x="36" y="54"/>
                    </a:lnTo>
                    <a:lnTo>
                      <a:pt x="40" y="50"/>
                    </a:lnTo>
                    <a:lnTo>
                      <a:pt x="44" y="46"/>
                    </a:lnTo>
                    <a:lnTo>
                      <a:pt x="44" y="42"/>
                    </a:lnTo>
                    <a:lnTo>
                      <a:pt x="44" y="35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" name="Freeform 217"/>
              <p:cNvSpPr>
                <a:spLocks/>
              </p:cNvSpPr>
              <p:nvPr/>
            </p:nvSpPr>
            <p:spPr bwMode="auto">
              <a:xfrm>
                <a:off x="6634212" y="3118049"/>
                <a:ext cx="138113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10"/>
                  </a:cxn>
                  <a:cxn ang="0">
                    <a:pos x="13" y="6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6"/>
                  </a:cxn>
                  <a:cxn ang="0">
                    <a:pos x="47" y="10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61" y="0"/>
                  </a:cxn>
                  <a:cxn ang="0">
                    <a:pos x="68" y="0"/>
                  </a:cxn>
                  <a:cxn ang="0">
                    <a:pos x="76" y="0"/>
                  </a:cxn>
                  <a:cxn ang="0">
                    <a:pos x="82" y="4"/>
                  </a:cxn>
                  <a:cxn ang="0">
                    <a:pos x="87" y="10"/>
                  </a:cxn>
                  <a:cxn ang="0">
                    <a:pos x="87" y="21"/>
                  </a:cxn>
                  <a:cxn ang="0">
                    <a:pos x="87" y="65"/>
                  </a:cxn>
                  <a:cxn ang="0">
                    <a:pos x="76" y="65"/>
                  </a:cxn>
                  <a:cxn ang="0">
                    <a:pos x="76" y="25"/>
                  </a:cxn>
                  <a:cxn ang="0">
                    <a:pos x="76" y="19"/>
                  </a:cxn>
                  <a:cxn ang="0">
                    <a:pos x="76" y="15"/>
                  </a:cxn>
                  <a:cxn ang="0">
                    <a:pos x="74" y="12"/>
                  </a:cxn>
                  <a:cxn ang="0">
                    <a:pos x="72" y="10"/>
                  </a:cxn>
                  <a:cxn ang="0">
                    <a:pos x="68" y="8"/>
                  </a:cxn>
                  <a:cxn ang="0">
                    <a:pos x="66" y="8"/>
                  </a:cxn>
                  <a:cxn ang="0">
                    <a:pos x="59" y="10"/>
                  </a:cxn>
                  <a:cxn ang="0">
                    <a:pos x="53" y="12"/>
                  </a:cxn>
                  <a:cxn ang="0">
                    <a:pos x="51" y="19"/>
                  </a:cxn>
                  <a:cxn ang="0">
                    <a:pos x="49" y="27"/>
                  </a:cxn>
                  <a:cxn ang="0">
                    <a:pos x="49" y="65"/>
                  </a:cxn>
                  <a:cxn ang="0">
                    <a:pos x="38" y="65"/>
                  </a:cxn>
                  <a:cxn ang="0">
                    <a:pos x="38" y="23"/>
                  </a:cxn>
                  <a:cxn ang="0">
                    <a:pos x="38" y="17"/>
                  </a:cxn>
                  <a:cxn ang="0">
                    <a:pos x="36" y="12"/>
                  </a:cxn>
                  <a:cxn ang="0">
                    <a:pos x="32" y="10"/>
                  </a:cxn>
                  <a:cxn ang="0">
                    <a:pos x="26" y="8"/>
                  </a:cxn>
                  <a:cxn ang="0">
                    <a:pos x="21" y="8"/>
                  </a:cxn>
                  <a:cxn ang="0">
                    <a:pos x="17" y="10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1" y="23"/>
                  </a:cxn>
                  <a:cxn ang="0">
                    <a:pos x="11" y="31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87" h="65">
                    <a:moveTo>
                      <a:pt x="0" y="65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6"/>
                    </a:lnTo>
                    <a:lnTo>
                      <a:pt x="47" y="10"/>
                    </a:lnTo>
                    <a:lnTo>
                      <a:pt x="51" y="6"/>
                    </a:lnTo>
                    <a:lnTo>
                      <a:pt x="55" y="2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76" y="0"/>
                    </a:lnTo>
                    <a:lnTo>
                      <a:pt x="82" y="4"/>
                    </a:lnTo>
                    <a:lnTo>
                      <a:pt x="87" y="10"/>
                    </a:lnTo>
                    <a:lnTo>
                      <a:pt x="87" y="21"/>
                    </a:lnTo>
                    <a:lnTo>
                      <a:pt x="87" y="65"/>
                    </a:lnTo>
                    <a:lnTo>
                      <a:pt x="76" y="65"/>
                    </a:lnTo>
                    <a:lnTo>
                      <a:pt x="76" y="25"/>
                    </a:lnTo>
                    <a:lnTo>
                      <a:pt x="76" y="19"/>
                    </a:lnTo>
                    <a:lnTo>
                      <a:pt x="76" y="15"/>
                    </a:lnTo>
                    <a:lnTo>
                      <a:pt x="74" y="12"/>
                    </a:lnTo>
                    <a:lnTo>
                      <a:pt x="72" y="10"/>
                    </a:lnTo>
                    <a:lnTo>
                      <a:pt x="68" y="8"/>
                    </a:lnTo>
                    <a:lnTo>
                      <a:pt x="66" y="8"/>
                    </a:lnTo>
                    <a:lnTo>
                      <a:pt x="59" y="10"/>
                    </a:lnTo>
                    <a:lnTo>
                      <a:pt x="53" y="12"/>
                    </a:lnTo>
                    <a:lnTo>
                      <a:pt x="51" y="19"/>
                    </a:lnTo>
                    <a:lnTo>
                      <a:pt x="49" y="27"/>
                    </a:lnTo>
                    <a:lnTo>
                      <a:pt x="49" y="65"/>
                    </a:lnTo>
                    <a:lnTo>
                      <a:pt x="38" y="65"/>
                    </a:lnTo>
                    <a:lnTo>
                      <a:pt x="38" y="23"/>
                    </a:lnTo>
                    <a:lnTo>
                      <a:pt x="38" y="17"/>
                    </a:lnTo>
                    <a:lnTo>
                      <a:pt x="36" y="12"/>
                    </a:lnTo>
                    <a:lnTo>
                      <a:pt x="32" y="10"/>
                    </a:lnTo>
                    <a:lnTo>
                      <a:pt x="26" y="8"/>
                    </a:lnTo>
                    <a:lnTo>
                      <a:pt x="21" y="8"/>
                    </a:lnTo>
                    <a:lnTo>
                      <a:pt x="17" y="10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1" y="23"/>
                    </a:lnTo>
                    <a:lnTo>
                      <a:pt x="11" y="31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" name="Freeform 218"/>
              <p:cNvSpPr>
                <a:spLocks noEditPoints="1"/>
              </p:cNvSpPr>
              <p:nvPr/>
            </p:nvSpPr>
            <p:spPr bwMode="auto">
              <a:xfrm>
                <a:off x="6797724" y="3118049"/>
                <a:ext cx="90488" cy="13970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8"/>
                  </a:cxn>
                  <a:cxn ang="0">
                    <a:pos x="13" y="4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53" y="15"/>
                  </a:cxn>
                  <a:cxn ang="0">
                    <a:pos x="55" y="23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53" y="50"/>
                  </a:cxn>
                  <a:cxn ang="0">
                    <a:pos x="49" y="56"/>
                  </a:cxn>
                  <a:cxn ang="0">
                    <a:pos x="42" y="61"/>
                  </a:cxn>
                  <a:cxn ang="0">
                    <a:pos x="36" y="65"/>
                  </a:cxn>
                  <a:cxn ang="0">
                    <a:pos x="28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5" y="61"/>
                  </a:cxn>
                  <a:cxn ang="0">
                    <a:pos x="11" y="56"/>
                  </a:cxn>
                  <a:cxn ang="0">
                    <a:pos x="11" y="88"/>
                  </a:cxn>
                  <a:cxn ang="0">
                    <a:pos x="0" y="88"/>
                  </a:cxn>
                  <a:cxn ang="0">
                    <a:pos x="11" y="33"/>
                  </a:cxn>
                  <a:cxn ang="0">
                    <a:pos x="11" y="44"/>
                  </a:cxn>
                  <a:cxn ang="0">
                    <a:pos x="15" y="50"/>
                  </a:cxn>
                  <a:cxn ang="0">
                    <a:pos x="21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0"/>
                  </a:cxn>
                  <a:cxn ang="0">
                    <a:pos x="44" y="42"/>
                  </a:cxn>
                  <a:cxn ang="0">
                    <a:pos x="44" y="31"/>
                  </a:cxn>
                  <a:cxn ang="0">
                    <a:pos x="44" y="21"/>
                  </a:cxn>
                  <a:cxn ang="0">
                    <a:pos x="40" y="15"/>
                  </a:cxn>
                  <a:cxn ang="0">
                    <a:pos x="34" y="8"/>
                  </a:cxn>
                  <a:cxn ang="0">
                    <a:pos x="28" y="8"/>
                  </a:cxn>
                  <a:cxn ang="0">
                    <a:pos x="21" y="8"/>
                  </a:cxn>
                  <a:cxn ang="0">
                    <a:pos x="15" y="15"/>
                  </a:cxn>
                  <a:cxn ang="0">
                    <a:pos x="11" y="21"/>
                  </a:cxn>
                  <a:cxn ang="0">
                    <a:pos x="11" y="33"/>
                  </a:cxn>
                </a:cxnLst>
                <a:rect l="0" t="0" r="r" b="b"/>
                <a:pathLst>
                  <a:path w="57" h="88">
                    <a:moveTo>
                      <a:pt x="0" y="88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13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53" y="15"/>
                    </a:lnTo>
                    <a:lnTo>
                      <a:pt x="55" y="23"/>
                    </a:lnTo>
                    <a:lnTo>
                      <a:pt x="57" y="31"/>
                    </a:lnTo>
                    <a:lnTo>
                      <a:pt x="55" y="42"/>
                    </a:lnTo>
                    <a:lnTo>
                      <a:pt x="53" y="50"/>
                    </a:lnTo>
                    <a:lnTo>
                      <a:pt x="49" y="56"/>
                    </a:lnTo>
                    <a:lnTo>
                      <a:pt x="42" y="61"/>
                    </a:lnTo>
                    <a:lnTo>
                      <a:pt x="36" y="65"/>
                    </a:lnTo>
                    <a:lnTo>
                      <a:pt x="28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5" y="61"/>
                    </a:lnTo>
                    <a:lnTo>
                      <a:pt x="11" y="56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  <a:moveTo>
                      <a:pt x="11" y="33"/>
                    </a:moveTo>
                    <a:lnTo>
                      <a:pt x="11" y="44"/>
                    </a:lnTo>
                    <a:lnTo>
                      <a:pt x="15" y="50"/>
                    </a:lnTo>
                    <a:lnTo>
                      <a:pt x="21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0"/>
                    </a:lnTo>
                    <a:lnTo>
                      <a:pt x="44" y="42"/>
                    </a:lnTo>
                    <a:lnTo>
                      <a:pt x="44" y="31"/>
                    </a:lnTo>
                    <a:lnTo>
                      <a:pt x="44" y="21"/>
                    </a:lnTo>
                    <a:lnTo>
                      <a:pt x="40" y="15"/>
                    </a:lnTo>
                    <a:lnTo>
                      <a:pt x="34" y="8"/>
                    </a:lnTo>
                    <a:lnTo>
                      <a:pt x="28" y="8"/>
                    </a:lnTo>
                    <a:lnTo>
                      <a:pt x="21" y="8"/>
                    </a:lnTo>
                    <a:lnTo>
                      <a:pt x="15" y="15"/>
                    </a:lnTo>
                    <a:lnTo>
                      <a:pt x="11" y="21"/>
                    </a:lnTo>
                    <a:lnTo>
                      <a:pt x="11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" name="Freeform 219"/>
              <p:cNvSpPr>
                <a:spLocks noEditPoints="1"/>
              </p:cNvSpPr>
              <p:nvPr/>
            </p:nvSpPr>
            <p:spPr bwMode="auto">
              <a:xfrm>
                <a:off x="6908849" y="3081536"/>
                <a:ext cx="15875" cy="1397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0" y="12"/>
                  </a:cxn>
                  <a:cxn ang="0">
                    <a:pos x="0" y="88"/>
                  </a:cxn>
                  <a:cxn ang="0">
                    <a:pos x="0" y="23"/>
                  </a:cxn>
                  <a:cxn ang="0">
                    <a:pos x="10" y="23"/>
                  </a:cxn>
                  <a:cxn ang="0">
                    <a:pos x="10" y="88"/>
                  </a:cxn>
                  <a:cxn ang="0">
                    <a:pos x="0" y="88"/>
                  </a:cxn>
                </a:cxnLst>
                <a:rect l="0" t="0" r="r" b="b"/>
                <a:pathLst>
                  <a:path w="10" h="88">
                    <a:moveTo>
                      <a:pt x="0" y="12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12"/>
                    </a:lnTo>
                    <a:lnTo>
                      <a:pt x="0" y="12"/>
                    </a:lnTo>
                    <a:close/>
                    <a:moveTo>
                      <a:pt x="0" y="88"/>
                    </a:moveTo>
                    <a:lnTo>
                      <a:pt x="0" y="23"/>
                    </a:lnTo>
                    <a:lnTo>
                      <a:pt x="10" y="23"/>
                    </a:lnTo>
                    <a:lnTo>
                      <a:pt x="1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" name="Freeform 220"/>
              <p:cNvSpPr>
                <a:spLocks noEditPoints="1"/>
              </p:cNvSpPr>
              <p:nvPr/>
            </p:nvSpPr>
            <p:spPr bwMode="auto">
              <a:xfrm>
                <a:off x="6945362" y="3118049"/>
                <a:ext cx="96838" cy="10318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6" y="10"/>
                  </a:cxn>
                  <a:cxn ang="0">
                    <a:pos x="10" y="6"/>
                  </a:cxn>
                  <a:cxn ang="0">
                    <a:pos x="19" y="0"/>
                  </a:cxn>
                  <a:cxn ang="0">
                    <a:pos x="29" y="0"/>
                  </a:cxn>
                  <a:cxn ang="0">
                    <a:pos x="35" y="0"/>
                  </a:cxn>
                  <a:cxn ang="0">
                    <a:pos x="42" y="2"/>
                  </a:cxn>
                  <a:cxn ang="0">
                    <a:pos x="48" y="4"/>
                  </a:cxn>
                  <a:cxn ang="0">
                    <a:pos x="52" y="8"/>
                  </a:cxn>
                  <a:cxn ang="0">
                    <a:pos x="57" y="12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1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2" y="56"/>
                  </a:cxn>
                  <a:cxn ang="0">
                    <a:pos x="46" y="61"/>
                  </a:cxn>
                  <a:cxn ang="0">
                    <a:pos x="38" y="65"/>
                  </a:cxn>
                  <a:cxn ang="0">
                    <a:pos x="29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2" y="61"/>
                  </a:cxn>
                  <a:cxn ang="0">
                    <a:pos x="8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10" y="31"/>
                  </a:cxn>
                  <a:cxn ang="0">
                    <a:pos x="12" y="44"/>
                  </a:cxn>
                  <a:cxn ang="0">
                    <a:pos x="17" y="50"/>
                  </a:cxn>
                  <a:cxn ang="0">
                    <a:pos x="23" y="54"/>
                  </a:cxn>
                  <a:cxn ang="0">
                    <a:pos x="29" y="56"/>
                  </a:cxn>
                  <a:cxn ang="0">
                    <a:pos x="38" y="54"/>
                  </a:cxn>
                  <a:cxn ang="0">
                    <a:pos x="44" y="50"/>
                  </a:cxn>
                  <a:cxn ang="0">
                    <a:pos x="48" y="42"/>
                  </a:cxn>
                  <a:cxn ang="0">
                    <a:pos x="48" y="31"/>
                  </a:cxn>
                  <a:cxn ang="0">
                    <a:pos x="48" y="21"/>
                  </a:cxn>
                  <a:cxn ang="0">
                    <a:pos x="44" y="15"/>
                  </a:cxn>
                  <a:cxn ang="0">
                    <a:pos x="38" y="10"/>
                  </a:cxn>
                  <a:cxn ang="0">
                    <a:pos x="29" y="8"/>
                  </a:cxn>
                  <a:cxn ang="0">
                    <a:pos x="23" y="10"/>
                  </a:cxn>
                  <a:cxn ang="0">
                    <a:pos x="17" y="15"/>
                  </a:cxn>
                  <a:cxn ang="0">
                    <a:pos x="12" y="21"/>
                  </a:cxn>
                  <a:cxn ang="0">
                    <a:pos x="10" y="31"/>
                  </a:cxn>
                </a:cxnLst>
                <a:rect l="0" t="0" r="r" b="b"/>
                <a:pathLst>
                  <a:path w="61" h="65">
                    <a:moveTo>
                      <a:pt x="0" y="31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2"/>
                    </a:lnTo>
                    <a:lnTo>
                      <a:pt x="48" y="4"/>
                    </a:lnTo>
                    <a:lnTo>
                      <a:pt x="52" y="8"/>
                    </a:lnTo>
                    <a:lnTo>
                      <a:pt x="57" y="12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1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2" y="56"/>
                    </a:lnTo>
                    <a:lnTo>
                      <a:pt x="46" y="61"/>
                    </a:lnTo>
                    <a:lnTo>
                      <a:pt x="38" y="65"/>
                    </a:lnTo>
                    <a:lnTo>
                      <a:pt x="29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2" y="61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1"/>
                    </a:lnTo>
                    <a:close/>
                    <a:moveTo>
                      <a:pt x="10" y="31"/>
                    </a:moveTo>
                    <a:lnTo>
                      <a:pt x="12" y="44"/>
                    </a:lnTo>
                    <a:lnTo>
                      <a:pt x="17" y="50"/>
                    </a:lnTo>
                    <a:lnTo>
                      <a:pt x="23" y="54"/>
                    </a:lnTo>
                    <a:lnTo>
                      <a:pt x="29" y="56"/>
                    </a:lnTo>
                    <a:lnTo>
                      <a:pt x="38" y="54"/>
                    </a:lnTo>
                    <a:lnTo>
                      <a:pt x="44" y="50"/>
                    </a:lnTo>
                    <a:lnTo>
                      <a:pt x="48" y="42"/>
                    </a:lnTo>
                    <a:lnTo>
                      <a:pt x="48" y="31"/>
                    </a:lnTo>
                    <a:lnTo>
                      <a:pt x="48" y="21"/>
                    </a:lnTo>
                    <a:lnTo>
                      <a:pt x="44" y="15"/>
                    </a:lnTo>
                    <a:lnTo>
                      <a:pt x="38" y="10"/>
                    </a:lnTo>
                    <a:lnTo>
                      <a:pt x="29" y="8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2" y="21"/>
                    </a:lnTo>
                    <a:lnTo>
                      <a:pt x="10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" name="Freeform 221"/>
              <p:cNvSpPr>
                <a:spLocks/>
              </p:cNvSpPr>
              <p:nvPr/>
            </p:nvSpPr>
            <p:spPr bwMode="auto">
              <a:xfrm>
                <a:off x="7061249" y="3118049"/>
                <a:ext cx="84138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10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9" y="6"/>
                  </a:cxn>
                  <a:cxn ang="0">
                    <a:pos x="51" y="10"/>
                  </a:cxn>
                  <a:cxn ang="0">
                    <a:pos x="53" y="15"/>
                  </a:cxn>
                  <a:cxn ang="0">
                    <a:pos x="53" y="19"/>
                  </a:cxn>
                  <a:cxn ang="0">
                    <a:pos x="53" y="25"/>
                  </a:cxn>
                  <a:cxn ang="0">
                    <a:pos x="53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0" y="19"/>
                  </a:cxn>
                  <a:cxn ang="0">
                    <a:pos x="40" y="15"/>
                  </a:cxn>
                  <a:cxn ang="0">
                    <a:pos x="38" y="12"/>
                  </a:cxn>
                  <a:cxn ang="0">
                    <a:pos x="36" y="10"/>
                  </a:cxn>
                  <a:cxn ang="0">
                    <a:pos x="32" y="8"/>
                  </a:cxn>
                  <a:cxn ang="0">
                    <a:pos x="28" y="8"/>
                  </a:cxn>
                  <a:cxn ang="0">
                    <a:pos x="21" y="10"/>
                  </a:cxn>
                  <a:cxn ang="0">
                    <a:pos x="15" y="12"/>
                  </a:cxn>
                  <a:cxn ang="0">
                    <a:pos x="13" y="19"/>
                  </a:cxn>
                  <a:cxn ang="0">
                    <a:pos x="11" y="29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53" h="65">
                    <a:moveTo>
                      <a:pt x="0" y="65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0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9" y="6"/>
                    </a:lnTo>
                    <a:lnTo>
                      <a:pt x="51" y="10"/>
                    </a:lnTo>
                    <a:lnTo>
                      <a:pt x="53" y="15"/>
                    </a:lnTo>
                    <a:lnTo>
                      <a:pt x="53" y="19"/>
                    </a:lnTo>
                    <a:lnTo>
                      <a:pt x="53" y="25"/>
                    </a:lnTo>
                    <a:lnTo>
                      <a:pt x="53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0" y="19"/>
                    </a:lnTo>
                    <a:lnTo>
                      <a:pt x="40" y="15"/>
                    </a:lnTo>
                    <a:lnTo>
                      <a:pt x="38" y="12"/>
                    </a:lnTo>
                    <a:lnTo>
                      <a:pt x="36" y="10"/>
                    </a:lnTo>
                    <a:lnTo>
                      <a:pt x="32" y="8"/>
                    </a:lnTo>
                    <a:lnTo>
                      <a:pt x="28" y="8"/>
                    </a:lnTo>
                    <a:lnTo>
                      <a:pt x="21" y="10"/>
                    </a:lnTo>
                    <a:lnTo>
                      <a:pt x="15" y="12"/>
                    </a:lnTo>
                    <a:lnTo>
                      <a:pt x="13" y="19"/>
                    </a:lnTo>
                    <a:lnTo>
                      <a:pt x="11" y="29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" name="Freeform 222"/>
              <p:cNvSpPr>
                <a:spLocks noEditPoints="1"/>
              </p:cNvSpPr>
              <p:nvPr/>
            </p:nvSpPr>
            <p:spPr bwMode="auto">
              <a:xfrm>
                <a:off x="7164437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49" y="44"/>
                  </a:cxn>
                  <a:cxn ang="0">
                    <a:pos x="59" y="44"/>
                  </a:cxn>
                  <a:cxn ang="0">
                    <a:pos x="55" y="54"/>
                  </a:cxn>
                  <a:cxn ang="0">
                    <a:pos x="49" y="61"/>
                  </a:cxn>
                  <a:cxn ang="0">
                    <a:pos x="42" y="65"/>
                  </a:cxn>
                  <a:cxn ang="0">
                    <a:pos x="32" y="65"/>
                  </a:cxn>
                  <a:cxn ang="0">
                    <a:pos x="24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5" y="52"/>
                  </a:cxn>
                  <a:cxn ang="0">
                    <a:pos x="3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0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9" y="8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4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1" y="8"/>
                  </a:cxn>
                  <a:cxn ang="0">
                    <a:pos x="55" y="12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1"/>
                  </a:cxn>
                  <a:cxn ang="0">
                    <a:pos x="59" y="33"/>
                  </a:cxn>
                  <a:cxn ang="0">
                    <a:pos x="59" y="35"/>
                  </a:cxn>
                  <a:cxn ang="0">
                    <a:pos x="11" y="35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4" y="54"/>
                  </a:cxn>
                  <a:cxn ang="0">
                    <a:pos x="32" y="56"/>
                  </a:cxn>
                  <a:cxn ang="0">
                    <a:pos x="36" y="56"/>
                  </a:cxn>
                  <a:cxn ang="0">
                    <a:pos x="42" y="54"/>
                  </a:cxn>
                  <a:cxn ang="0">
                    <a:pos x="45" y="50"/>
                  </a:cxn>
                  <a:cxn ang="0">
                    <a:pos x="49" y="44"/>
                  </a:cxn>
                  <a:cxn ang="0">
                    <a:pos x="13" y="27"/>
                  </a:cxn>
                  <a:cxn ang="0">
                    <a:pos x="49" y="27"/>
                  </a:cxn>
                  <a:cxn ang="0">
                    <a:pos x="47" y="19"/>
                  </a:cxn>
                  <a:cxn ang="0">
                    <a:pos x="45" y="15"/>
                  </a:cxn>
                  <a:cxn ang="0">
                    <a:pos x="38" y="10"/>
                  </a:cxn>
                  <a:cxn ang="0">
                    <a:pos x="30" y="8"/>
                  </a:cxn>
                  <a:cxn ang="0">
                    <a:pos x="24" y="8"/>
                  </a:cxn>
                  <a:cxn ang="0">
                    <a:pos x="17" y="12"/>
                  </a:cxn>
                  <a:cxn ang="0">
                    <a:pos x="15" y="19"/>
                  </a:cxn>
                  <a:cxn ang="0">
                    <a:pos x="13" y="27"/>
                  </a:cxn>
                </a:cxnLst>
                <a:rect l="0" t="0" r="r" b="b"/>
                <a:pathLst>
                  <a:path w="59" h="65">
                    <a:moveTo>
                      <a:pt x="49" y="44"/>
                    </a:moveTo>
                    <a:lnTo>
                      <a:pt x="59" y="44"/>
                    </a:lnTo>
                    <a:lnTo>
                      <a:pt x="55" y="54"/>
                    </a:lnTo>
                    <a:lnTo>
                      <a:pt x="49" y="61"/>
                    </a:lnTo>
                    <a:lnTo>
                      <a:pt x="42" y="65"/>
                    </a:lnTo>
                    <a:lnTo>
                      <a:pt x="32" y="65"/>
                    </a:lnTo>
                    <a:lnTo>
                      <a:pt x="24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5" y="52"/>
                    </a:lnTo>
                    <a:lnTo>
                      <a:pt x="3" y="46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9" y="8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1" y="8"/>
                    </a:lnTo>
                    <a:lnTo>
                      <a:pt x="55" y="12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1"/>
                    </a:lnTo>
                    <a:lnTo>
                      <a:pt x="59" y="33"/>
                    </a:lnTo>
                    <a:lnTo>
                      <a:pt x="59" y="35"/>
                    </a:lnTo>
                    <a:lnTo>
                      <a:pt x="11" y="35"/>
                    </a:lnTo>
                    <a:lnTo>
                      <a:pt x="13" y="44"/>
                    </a:lnTo>
                    <a:lnTo>
                      <a:pt x="17" y="50"/>
                    </a:lnTo>
                    <a:lnTo>
                      <a:pt x="24" y="54"/>
                    </a:lnTo>
                    <a:lnTo>
                      <a:pt x="32" y="56"/>
                    </a:lnTo>
                    <a:lnTo>
                      <a:pt x="36" y="56"/>
                    </a:lnTo>
                    <a:lnTo>
                      <a:pt x="42" y="54"/>
                    </a:lnTo>
                    <a:lnTo>
                      <a:pt x="45" y="50"/>
                    </a:lnTo>
                    <a:lnTo>
                      <a:pt x="49" y="44"/>
                    </a:lnTo>
                    <a:close/>
                    <a:moveTo>
                      <a:pt x="13" y="27"/>
                    </a:moveTo>
                    <a:lnTo>
                      <a:pt x="49" y="27"/>
                    </a:lnTo>
                    <a:lnTo>
                      <a:pt x="47" y="19"/>
                    </a:lnTo>
                    <a:lnTo>
                      <a:pt x="45" y="15"/>
                    </a:lnTo>
                    <a:lnTo>
                      <a:pt x="38" y="10"/>
                    </a:lnTo>
                    <a:lnTo>
                      <a:pt x="30" y="8"/>
                    </a:lnTo>
                    <a:lnTo>
                      <a:pt x="24" y="8"/>
                    </a:lnTo>
                    <a:lnTo>
                      <a:pt x="17" y="12"/>
                    </a:lnTo>
                    <a:lnTo>
                      <a:pt x="15" y="19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" name="Freeform 223"/>
              <p:cNvSpPr>
                <a:spLocks/>
              </p:cNvSpPr>
              <p:nvPr/>
            </p:nvSpPr>
            <p:spPr bwMode="auto">
              <a:xfrm>
                <a:off x="7327949" y="3118049"/>
                <a:ext cx="84138" cy="103188"/>
              </a:xfrm>
              <a:custGeom>
                <a:avLst/>
                <a:gdLst/>
                <a:ahLst/>
                <a:cxnLst>
                  <a:cxn ang="0">
                    <a:pos x="11" y="44"/>
                  </a:cxn>
                  <a:cxn ang="0">
                    <a:pos x="17" y="52"/>
                  </a:cxn>
                  <a:cxn ang="0">
                    <a:pos x="28" y="56"/>
                  </a:cxn>
                  <a:cxn ang="0">
                    <a:pos x="38" y="54"/>
                  </a:cxn>
                  <a:cxn ang="0">
                    <a:pos x="42" y="46"/>
                  </a:cxn>
                  <a:cxn ang="0">
                    <a:pos x="40" y="42"/>
                  </a:cxn>
                  <a:cxn ang="0">
                    <a:pos x="28" y="38"/>
                  </a:cxn>
                  <a:cxn ang="0">
                    <a:pos x="11" y="31"/>
                  </a:cxn>
                  <a:cxn ang="0">
                    <a:pos x="5" y="25"/>
                  </a:cxn>
                  <a:cxn ang="0">
                    <a:pos x="2" y="17"/>
                  </a:cxn>
                  <a:cxn ang="0">
                    <a:pos x="5" y="10"/>
                  </a:cxn>
                  <a:cxn ang="0">
                    <a:pos x="9" y="4"/>
                  </a:cxn>
                  <a:cxn ang="0">
                    <a:pos x="17" y="0"/>
                  </a:cxn>
                  <a:cxn ang="0">
                    <a:pos x="26" y="0"/>
                  </a:cxn>
                  <a:cxn ang="0">
                    <a:pos x="40" y="2"/>
                  </a:cxn>
                  <a:cxn ang="0">
                    <a:pos x="49" y="6"/>
                  </a:cxn>
                  <a:cxn ang="0">
                    <a:pos x="51" y="17"/>
                  </a:cxn>
                  <a:cxn ang="0">
                    <a:pos x="40" y="15"/>
                  </a:cxn>
                  <a:cxn ang="0">
                    <a:pos x="32" y="8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13" y="19"/>
                  </a:cxn>
                  <a:cxn ang="0">
                    <a:pos x="15" y="21"/>
                  </a:cxn>
                  <a:cxn ang="0">
                    <a:pos x="21" y="23"/>
                  </a:cxn>
                  <a:cxn ang="0">
                    <a:pos x="38" y="29"/>
                  </a:cxn>
                  <a:cxn ang="0">
                    <a:pos x="49" y="33"/>
                  </a:cxn>
                  <a:cxn ang="0">
                    <a:pos x="53" y="40"/>
                  </a:cxn>
                  <a:cxn ang="0">
                    <a:pos x="53" y="50"/>
                  </a:cxn>
                  <a:cxn ang="0">
                    <a:pos x="47" y="61"/>
                  </a:cxn>
                  <a:cxn ang="0">
                    <a:pos x="36" y="65"/>
                  </a:cxn>
                  <a:cxn ang="0">
                    <a:pos x="17" y="65"/>
                  </a:cxn>
                  <a:cxn ang="0">
                    <a:pos x="2" y="54"/>
                  </a:cxn>
                </a:cxnLst>
                <a:rect l="0" t="0" r="r" b="b"/>
                <a:pathLst>
                  <a:path w="53" h="65">
                    <a:moveTo>
                      <a:pt x="0" y="46"/>
                    </a:moveTo>
                    <a:lnTo>
                      <a:pt x="11" y="44"/>
                    </a:lnTo>
                    <a:lnTo>
                      <a:pt x="13" y="48"/>
                    </a:lnTo>
                    <a:lnTo>
                      <a:pt x="17" y="52"/>
                    </a:lnTo>
                    <a:lnTo>
                      <a:pt x="21" y="56"/>
                    </a:lnTo>
                    <a:lnTo>
                      <a:pt x="28" y="56"/>
                    </a:lnTo>
                    <a:lnTo>
                      <a:pt x="34" y="56"/>
                    </a:lnTo>
                    <a:lnTo>
                      <a:pt x="38" y="54"/>
                    </a:lnTo>
                    <a:lnTo>
                      <a:pt x="42" y="50"/>
                    </a:lnTo>
                    <a:lnTo>
                      <a:pt x="42" y="46"/>
                    </a:lnTo>
                    <a:lnTo>
                      <a:pt x="42" y="44"/>
                    </a:lnTo>
                    <a:lnTo>
                      <a:pt x="40" y="42"/>
                    </a:lnTo>
                    <a:lnTo>
                      <a:pt x="36" y="40"/>
                    </a:lnTo>
                    <a:lnTo>
                      <a:pt x="28" y="38"/>
                    </a:lnTo>
                    <a:lnTo>
                      <a:pt x="17" y="33"/>
                    </a:lnTo>
                    <a:lnTo>
                      <a:pt x="11" y="31"/>
                    </a:lnTo>
                    <a:lnTo>
                      <a:pt x="7" y="29"/>
                    </a:lnTo>
                    <a:lnTo>
                      <a:pt x="5" y="25"/>
                    </a:lnTo>
                    <a:lnTo>
                      <a:pt x="2" y="21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0" y="2"/>
                    </a:lnTo>
                    <a:lnTo>
                      <a:pt x="45" y="4"/>
                    </a:lnTo>
                    <a:lnTo>
                      <a:pt x="49" y="6"/>
                    </a:lnTo>
                    <a:lnTo>
                      <a:pt x="51" y="10"/>
                    </a:lnTo>
                    <a:lnTo>
                      <a:pt x="51" y="17"/>
                    </a:lnTo>
                    <a:lnTo>
                      <a:pt x="40" y="19"/>
                    </a:lnTo>
                    <a:lnTo>
                      <a:pt x="40" y="15"/>
                    </a:lnTo>
                    <a:lnTo>
                      <a:pt x="36" y="10"/>
                    </a:lnTo>
                    <a:lnTo>
                      <a:pt x="32" y="8"/>
                    </a:lnTo>
                    <a:lnTo>
                      <a:pt x="28" y="8"/>
                    </a:lnTo>
                    <a:lnTo>
                      <a:pt x="19" y="8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3" y="17"/>
                    </a:lnTo>
                    <a:lnTo>
                      <a:pt x="13" y="19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9" y="23"/>
                    </a:lnTo>
                    <a:lnTo>
                      <a:pt x="21" y="23"/>
                    </a:lnTo>
                    <a:lnTo>
                      <a:pt x="28" y="25"/>
                    </a:lnTo>
                    <a:lnTo>
                      <a:pt x="38" y="29"/>
                    </a:lnTo>
                    <a:lnTo>
                      <a:pt x="45" y="31"/>
                    </a:lnTo>
                    <a:lnTo>
                      <a:pt x="49" y="33"/>
                    </a:lnTo>
                    <a:lnTo>
                      <a:pt x="51" y="35"/>
                    </a:lnTo>
                    <a:lnTo>
                      <a:pt x="53" y="40"/>
                    </a:lnTo>
                    <a:lnTo>
                      <a:pt x="53" y="46"/>
                    </a:lnTo>
                    <a:lnTo>
                      <a:pt x="53" y="50"/>
                    </a:lnTo>
                    <a:lnTo>
                      <a:pt x="51" y="56"/>
                    </a:lnTo>
                    <a:lnTo>
                      <a:pt x="47" y="61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28" y="65"/>
                    </a:lnTo>
                    <a:lnTo>
                      <a:pt x="17" y="65"/>
                    </a:lnTo>
                    <a:lnTo>
                      <a:pt x="9" y="61"/>
                    </a:lnTo>
                    <a:lnTo>
                      <a:pt x="2" y="54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" name="Freeform 224"/>
              <p:cNvSpPr>
                <a:spLocks/>
              </p:cNvSpPr>
              <p:nvPr/>
            </p:nvSpPr>
            <p:spPr bwMode="auto">
              <a:xfrm>
                <a:off x="7435899" y="3118049"/>
                <a:ext cx="79375" cy="103188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42" y="54"/>
                  </a:cxn>
                  <a:cxn ang="0">
                    <a:pos x="37" y="58"/>
                  </a:cxn>
                  <a:cxn ang="0">
                    <a:pos x="33" y="63"/>
                  </a:cxn>
                  <a:cxn ang="0">
                    <a:pos x="27" y="65"/>
                  </a:cxn>
                  <a:cxn ang="0">
                    <a:pos x="21" y="65"/>
                  </a:cxn>
                  <a:cxn ang="0">
                    <a:pos x="14" y="65"/>
                  </a:cxn>
                  <a:cxn ang="0">
                    <a:pos x="10" y="63"/>
                  </a:cxn>
                  <a:cxn ang="0">
                    <a:pos x="6" y="61"/>
                  </a:cxn>
                  <a:cxn ang="0">
                    <a:pos x="2" y="58"/>
                  </a:cxn>
                  <a:cxn ang="0">
                    <a:pos x="2" y="54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0" y="4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35"/>
                  </a:cxn>
                  <a:cxn ang="0">
                    <a:pos x="10" y="42"/>
                  </a:cxn>
                  <a:cxn ang="0">
                    <a:pos x="10" y="48"/>
                  </a:cxn>
                  <a:cxn ang="0">
                    <a:pos x="12" y="50"/>
                  </a:cxn>
                  <a:cxn ang="0">
                    <a:pos x="14" y="54"/>
                  </a:cxn>
                  <a:cxn ang="0">
                    <a:pos x="19" y="56"/>
                  </a:cxn>
                  <a:cxn ang="0">
                    <a:pos x="23" y="56"/>
                  </a:cxn>
                  <a:cxn ang="0">
                    <a:pos x="27" y="56"/>
                  </a:cxn>
                  <a:cxn ang="0">
                    <a:pos x="31" y="54"/>
                  </a:cxn>
                  <a:cxn ang="0">
                    <a:pos x="35" y="50"/>
                  </a:cxn>
                  <a:cxn ang="0">
                    <a:pos x="37" y="46"/>
                  </a:cxn>
                  <a:cxn ang="0">
                    <a:pos x="40" y="42"/>
                  </a:cxn>
                  <a:cxn ang="0">
                    <a:pos x="40" y="35"/>
                  </a:cxn>
                  <a:cxn ang="0">
                    <a:pos x="40" y="0"/>
                  </a:cxn>
                  <a:cxn ang="0">
                    <a:pos x="50" y="0"/>
                  </a:cxn>
                  <a:cxn ang="0">
                    <a:pos x="50" y="65"/>
                  </a:cxn>
                  <a:cxn ang="0">
                    <a:pos x="42" y="65"/>
                  </a:cxn>
                </a:cxnLst>
                <a:rect l="0" t="0" r="r" b="b"/>
                <a:pathLst>
                  <a:path w="50" h="65">
                    <a:moveTo>
                      <a:pt x="42" y="65"/>
                    </a:moveTo>
                    <a:lnTo>
                      <a:pt x="42" y="54"/>
                    </a:lnTo>
                    <a:lnTo>
                      <a:pt x="37" y="58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4" y="65"/>
                    </a:lnTo>
                    <a:lnTo>
                      <a:pt x="10" y="63"/>
                    </a:lnTo>
                    <a:lnTo>
                      <a:pt x="6" y="61"/>
                    </a:lnTo>
                    <a:lnTo>
                      <a:pt x="2" y="58"/>
                    </a:lnTo>
                    <a:lnTo>
                      <a:pt x="2" y="54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35"/>
                    </a:lnTo>
                    <a:lnTo>
                      <a:pt x="10" y="42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3" y="56"/>
                    </a:lnTo>
                    <a:lnTo>
                      <a:pt x="27" y="56"/>
                    </a:lnTo>
                    <a:lnTo>
                      <a:pt x="31" y="54"/>
                    </a:lnTo>
                    <a:lnTo>
                      <a:pt x="35" y="50"/>
                    </a:lnTo>
                    <a:lnTo>
                      <a:pt x="37" y="46"/>
                    </a:lnTo>
                    <a:lnTo>
                      <a:pt x="40" y="42"/>
                    </a:lnTo>
                    <a:lnTo>
                      <a:pt x="40" y="35"/>
                    </a:lnTo>
                    <a:lnTo>
                      <a:pt x="40" y="0"/>
                    </a:lnTo>
                    <a:lnTo>
                      <a:pt x="50" y="0"/>
                    </a:lnTo>
                    <a:lnTo>
                      <a:pt x="50" y="65"/>
                    </a:lnTo>
                    <a:lnTo>
                      <a:pt x="42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2" name="Freeform 225"/>
              <p:cNvSpPr>
                <a:spLocks/>
              </p:cNvSpPr>
              <p:nvPr/>
            </p:nvSpPr>
            <p:spPr bwMode="auto">
              <a:xfrm>
                <a:off x="7591474" y="3118049"/>
                <a:ext cx="90488" cy="103188"/>
              </a:xfrm>
              <a:custGeom>
                <a:avLst/>
                <a:gdLst/>
                <a:ahLst/>
                <a:cxnLst>
                  <a:cxn ang="0">
                    <a:pos x="47" y="42"/>
                  </a:cxn>
                  <a:cxn ang="0">
                    <a:pos x="57" y="42"/>
                  </a:cxn>
                  <a:cxn ang="0">
                    <a:pos x="55" y="52"/>
                  </a:cxn>
                  <a:cxn ang="0">
                    <a:pos x="49" y="58"/>
                  </a:cxn>
                  <a:cxn ang="0">
                    <a:pos x="40" y="65"/>
                  </a:cxn>
                  <a:cxn ang="0">
                    <a:pos x="30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7" y="52"/>
                  </a:cxn>
                  <a:cxn ang="0">
                    <a:pos x="2" y="46"/>
                  </a:cxn>
                  <a:cxn ang="0">
                    <a:pos x="2" y="40"/>
                  </a:cxn>
                  <a:cxn ang="0">
                    <a:pos x="0" y="33"/>
                  </a:cxn>
                  <a:cxn ang="0">
                    <a:pos x="2" y="23"/>
                  </a:cxn>
                  <a:cxn ang="0">
                    <a:pos x="5" y="15"/>
                  </a:cxn>
                  <a:cxn ang="0">
                    <a:pos x="9" y="8"/>
                  </a:cxn>
                  <a:cxn ang="0">
                    <a:pos x="15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40" y="0"/>
                  </a:cxn>
                  <a:cxn ang="0">
                    <a:pos x="49" y="4"/>
                  </a:cxn>
                  <a:cxn ang="0">
                    <a:pos x="53" y="10"/>
                  </a:cxn>
                  <a:cxn ang="0">
                    <a:pos x="57" y="19"/>
                  </a:cxn>
                  <a:cxn ang="0">
                    <a:pos x="47" y="21"/>
                  </a:cxn>
                  <a:cxn ang="0">
                    <a:pos x="45" y="15"/>
                  </a:cxn>
                  <a:cxn ang="0">
                    <a:pos x="40" y="10"/>
                  </a:cxn>
                  <a:cxn ang="0">
                    <a:pos x="36" y="8"/>
                  </a:cxn>
                  <a:cxn ang="0">
                    <a:pos x="32" y="8"/>
                  </a:cxn>
                  <a:cxn ang="0">
                    <a:pos x="23" y="10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3" y="31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3" y="54"/>
                  </a:cxn>
                  <a:cxn ang="0">
                    <a:pos x="30" y="56"/>
                  </a:cxn>
                  <a:cxn ang="0">
                    <a:pos x="36" y="56"/>
                  </a:cxn>
                  <a:cxn ang="0">
                    <a:pos x="40" y="52"/>
                  </a:cxn>
                  <a:cxn ang="0">
                    <a:pos x="45" y="48"/>
                  </a:cxn>
                  <a:cxn ang="0">
                    <a:pos x="47" y="42"/>
                  </a:cxn>
                </a:cxnLst>
                <a:rect l="0" t="0" r="r" b="b"/>
                <a:pathLst>
                  <a:path w="57" h="65">
                    <a:moveTo>
                      <a:pt x="47" y="42"/>
                    </a:moveTo>
                    <a:lnTo>
                      <a:pt x="57" y="42"/>
                    </a:lnTo>
                    <a:lnTo>
                      <a:pt x="55" y="52"/>
                    </a:lnTo>
                    <a:lnTo>
                      <a:pt x="49" y="58"/>
                    </a:lnTo>
                    <a:lnTo>
                      <a:pt x="40" y="65"/>
                    </a:lnTo>
                    <a:lnTo>
                      <a:pt x="30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7" y="52"/>
                    </a:lnTo>
                    <a:lnTo>
                      <a:pt x="2" y="46"/>
                    </a:lnTo>
                    <a:lnTo>
                      <a:pt x="2" y="40"/>
                    </a:lnTo>
                    <a:lnTo>
                      <a:pt x="0" y="33"/>
                    </a:lnTo>
                    <a:lnTo>
                      <a:pt x="2" y="23"/>
                    </a:lnTo>
                    <a:lnTo>
                      <a:pt x="5" y="15"/>
                    </a:lnTo>
                    <a:lnTo>
                      <a:pt x="9" y="8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40" y="0"/>
                    </a:lnTo>
                    <a:lnTo>
                      <a:pt x="49" y="4"/>
                    </a:lnTo>
                    <a:lnTo>
                      <a:pt x="53" y="10"/>
                    </a:lnTo>
                    <a:lnTo>
                      <a:pt x="57" y="19"/>
                    </a:lnTo>
                    <a:lnTo>
                      <a:pt x="47" y="21"/>
                    </a:lnTo>
                    <a:lnTo>
                      <a:pt x="45" y="15"/>
                    </a:lnTo>
                    <a:lnTo>
                      <a:pt x="40" y="10"/>
                    </a:lnTo>
                    <a:lnTo>
                      <a:pt x="36" y="8"/>
                    </a:lnTo>
                    <a:lnTo>
                      <a:pt x="32" y="8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3" y="31"/>
                    </a:lnTo>
                    <a:lnTo>
                      <a:pt x="13" y="44"/>
                    </a:lnTo>
                    <a:lnTo>
                      <a:pt x="17" y="50"/>
                    </a:lnTo>
                    <a:lnTo>
                      <a:pt x="23" y="54"/>
                    </a:lnTo>
                    <a:lnTo>
                      <a:pt x="30" y="56"/>
                    </a:lnTo>
                    <a:lnTo>
                      <a:pt x="36" y="56"/>
                    </a:lnTo>
                    <a:lnTo>
                      <a:pt x="40" y="52"/>
                    </a:lnTo>
                    <a:lnTo>
                      <a:pt x="45" y="48"/>
                    </a:lnTo>
                    <a:lnTo>
                      <a:pt x="47" y="4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" name="Freeform 226"/>
              <p:cNvSpPr>
                <a:spLocks noEditPoints="1"/>
              </p:cNvSpPr>
              <p:nvPr/>
            </p:nvSpPr>
            <p:spPr bwMode="auto">
              <a:xfrm>
                <a:off x="7691487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5" y="10"/>
                  </a:cxn>
                  <a:cxn ang="0">
                    <a:pos x="9" y="6"/>
                  </a:cxn>
                  <a:cxn ang="0">
                    <a:pos x="19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1" y="8"/>
                  </a:cxn>
                  <a:cxn ang="0">
                    <a:pos x="55" y="12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1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1" y="56"/>
                  </a:cxn>
                  <a:cxn ang="0">
                    <a:pos x="45" y="61"/>
                  </a:cxn>
                  <a:cxn ang="0">
                    <a:pos x="38" y="65"/>
                  </a:cxn>
                  <a:cxn ang="0">
                    <a:pos x="30" y="65"/>
                  </a:cxn>
                  <a:cxn ang="0">
                    <a:pos x="24" y="65"/>
                  </a:cxn>
                  <a:cxn ang="0">
                    <a:pos x="17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5" y="52"/>
                  </a:cxn>
                  <a:cxn ang="0">
                    <a:pos x="3" y="46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11" y="31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1" y="54"/>
                  </a:cxn>
                  <a:cxn ang="0">
                    <a:pos x="30" y="56"/>
                  </a:cxn>
                  <a:cxn ang="0">
                    <a:pos x="38" y="54"/>
                  </a:cxn>
                  <a:cxn ang="0">
                    <a:pos x="42" y="50"/>
                  </a:cxn>
                  <a:cxn ang="0">
                    <a:pos x="47" y="42"/>
                  </a:cxn>
                  <a:cxn ang="0">
                    <a:pos x="49" y="31"/>
                  </a:cxn>
                  <a:cxn ang="0">
                    <a:pos x="47" y="21"/>
                  </a:cxn>
                  <a:cxn ang="0">
                    <a:pos x="42" y="15"/>
                  </a:cxn>
                  <a:cxn ang="0">
                    <a:pos x="38" y="10"/>
                  </a:cxn>
                  <a:cxn ang="0">
                    <a:pos x="30" y="8"/>
                  </a:cxn>
                  <a:cxn ang="0">
                    <a:pos x="21" y="10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1" y="31"/>
                  </a:cxn>
                </a:cxnLst>
                <a:rect l="0" t="0" r="r" b="b"/>
                <a:pathLst>
                  <a:path w="59" h="65">
                    <a:moveTo>
                      <a:pt x="0" y="31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5" y="10"/>
                    </a:lnTo>
                    <a:lnTo>
                      <a:pt x="9" y="6"/>
                    </a:lnTo>
                    <a:lnTo>
                      <a:pt x="19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1" y="8"/>
                    </a:lnTo>
                    <a:lnTo>
                      <a:pt x="55" y="12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1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1" y="56"/>
                    </a:lnTo>
                    <a:lnTo>
                      <a:pt x="45" y="61"/>
                    </a:lnTo>
                    <a:lnTo>
                      <a:pt x="38" y="65"/>
                    </a:lnTo>
                    <a:lnTo>
                      <a:pt x="30" y="65"/>
                    </a:lnTo>
                    <a:lnTo>
                      <a:pt x="24" y="65"/>
                    </a:lnTo>
                    <a:lnTo>
                      <a:pt x="17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5" y="52"/>
                    </a:lnTo>
                    <a:lnTo>
                      <a:pt x="3" y="46"/>
                    </a:lnTo>
                    <a:lnTo>
                      <a:pt x="0" y="40"/>
                    </a:lnTo>
                    <a:lnTo>
                      <a:pt x="0" y="31"/>
                    </a:lnTo>
                    <a:close/>
                    <a:moveTo>
                      <a:pt x="11" y="31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1" y="54"/>
                    </a:lnTo>
                    <a:lnTo>
                      <a:pt x="30" y="56"/>
                    </a:lnTo>
                    <a:lnTo>
                      <a:pt x="38" y="54"/>
                    </a:lnTo>
                    <a:lnTo>
                      <a:pt x="42" y="50"/>
                    </a:lnTo>
                    <a:lnTo>
                      <a:pt x="47" y="42"/>
                    </a:lnTo>
                    <a:lnTo>
                      <a:pt x="49" y="31"/>
                    </a:lnTo>
                    <a:lnTo>
                      <a:pt x="47" y="21"/>
                    </a:lnTo>
                    <a:lnTo>
                      <a:pt x="42" y="15"/>
                    </a:lnTo>
                    <a:lnTo>
                      <a:pt x="38" y="10"/>
                    </a:lnTo>
                    <a:lnTo>
                      <a:pt x="30" y="8"/>
                    </a:lnTo>
                    <a:lnTo>
                      <a:pt x="21" y="10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" name="Rectangle 227"/>
              <p:cNvSpPr>
                <a:spLocks noChangeArrowheads="1"/>
              </p:cNvSpPr>
              <p:nvPr/>
            </p:nvSpPr>
            <p:spPr bwMode="auto">
              <a:xfrm>
                <a:off x="7805787" y="3081536"/>
                <a:ext cx="19050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" name="Freeform 228"/>
              <p:cNvSpPr>
                <a:spLocks noEditPoints="1"/>
              </p:cNvSpPr>
              <p:nvPr/>
            </p:nvSpPr>
            <p:spPr bwMode="auto">
              <a:xfrm>
                <a:off x="7845474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4" y="10"/>
                  </a:cxn>
                  <a:cxn ang="0">
                    <a:pos x="8" y="6"/>
                  </a:cxn>
                  <a:cxn ang="0">
                    <a:pos x="19" y="0"/>
                  </a:cxn>
                  <a:cxn ang="0">
                    <a:pos x="29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50" y="8"/>
                  </a:cxn>
                  <a:cxn ang="0">
                    <a:pos x="55" y="12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1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0" y="56"/>
                  </a:cxn>
                  <a:cxn ang="0">
                    <a:pos x="44" y="61"/>
                  </a:cxn>
                  <a:cxn ang="0">
                    <a:pos x="38" y="65"/>
                  </a:cxn>
                  <a:cxn ang="0">
                    <a:pos x="29" y="65"/>
                  </a:cxn>
                  <a:cxn ang="0">
                    <a:pos x="23" y="65"/>
                  </a:cxn>
                  <a:cxn ang="0">
                    <a:pos x="17" y="63"/>
                  </a:cxn>
                  <a:cxn ang="0">
                    <a:pos x="13" y="61"/>
                  </a:cxn>
                  <a:cxn ang="0">
                    <a:pos x="8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11" y="31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1" y="54"/>
                  </a:cxn>
                  <a:cxn ang="0">
                    <a:pos x="29" y="56"/>
                  </a:cxn>
                  <a:cxn ang="0">
                    <a:pos x="38" y="54"/>
                  </a:cxn>
                  <a:cxn ang="0">
                    <a:pos x="44" y="50"/>
                  </a:cxn>
                  <a:cxn ang="0">
                    <a:pos x="46" y="42"/>
                  </a:cxn>
                  <a:cxn ang="0">
                    <a:pos x="48" y="31"/>
                  </a:cxn>
                  <a:cxn ang="0">
                    <a:pos x="46" y="21"/>
                  </a:cxn>
                  <a:cxn ang="0">
                    <a:pos x="42" y="15"/>
                  </a:cxn>
                  <a:cxn ang="0">
                    <a:pos x="38" y="10"/>
                  </a:cxn>
                  <a:cxn ang="0">
                    <a:pos x="29" y="8"/>
                  </a:cxn>
                  <a:cxn ang="0">
                    <a:pos x="21" y="10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1" y="31"/>
                  </a:cxn>
                </a:cxnLst>
                <a:rect l="0" t="0" r="r" b="b"/>
                <a:pathLst>
                  <a:path w="59" h="65">
                    <a:moveTo>
                      <a:pt x="0" y="31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4" y="10"/>
                    </a:lnTo>
                    <a:lnTo>
                      <a:pt x="8" y="6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50" y="8"/>
                    </a:lnTo>
                    <a:lnTo>
                      <a:pt x="55" y="12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1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0" y="56"/>
                    </a:lnTo>
                    <a:lnTo>
                      <a:pt x="44" y="61"/>
                    </a:lnTo>
                    <a:lnTo>
                      <a:pt x="38" y="65"/>
                    </a:lnTo>
                    <a:lnTo>
                      <a:pt x="29" y="65"/>
                    </a:lnTo>
                    <a:lnTo>
                      <a:pt x="23" y="65"/>
                    </a:lnTo>
                    <a:lnTo>
                      <a:pt x="17" y="63"/>
                    </a:lnTo>
                    <a:lnTo>
                      <a:pt x="13" y="61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1"/>
                    </a:lnTo>
                    <a:close/>
                    <a:moveTo>
                      <a:pt x="11" y="31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1" y="54"/>
                    </a:lnTo>
                    <a:lnTo>
                      <a:pt x="29" y="56"/>
                    </a:lnTo>
                    <a:lnTo>
                      <a:pt x="38" y="54"/>
                    </a:lnTo>
                    <a:lnTo>
                      <a:pt x="44" y="50"/>
                    </a:lnTo>
                    <a:lnTo>
                      <a:pt x="46" y="42"/>
                    </a:lnTo>
                    <a:lnTo>
                      <a:pt x="48" y="31"/>
                    </a:lnTo>
                    <a:lnTo>
                      <a:pt x="46" y="21"/>
                    </a:lnTo>
                    <a:lnTo>
                      <a:pt x="42" y="15"/>
                    </a:lnTo>
                    <a:lnTo>
                      <a:pt x="38" y="10"/>
                    </a:lnTo>
                    <a:lnTo>
                      <a:pt x="29" y="8"/>
                    </a:lnTo>
                    <a:lnTo>
                      <a:pt x="21" y="10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6" name="Freeform 229"/>
              <p:cNvSpPr>
                <a:spLocks/>
              </p:cNvSpPr>
              <p:nvPr/>
            </p:nvSpPr>
            <p:spPr bwMode="auto">
              <a:xfrm>
                <a:off x="7962949" y="3118049"/>
                <a:ext cx="79375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0"/>
                  </a:cxn>
                  <a:cxn ang="0">
                    <a:pos x="12" y="4"/>
                  </a:cxn>
                  <a:cxn ang="0">
                    <a:pos x="16" y="2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5" y="0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8" y="6"/>
                  </a:cxn>
                  <a:cxn ang="0">
                    <a:pos x="50" y="10"/>
                  </a:cxn>
                  <a:cxn ang="0">
                    <a:pos x="50" y="15"/>
                  </a:cxn>
                  <a:cxn ang="0">
                    <a:pos x="50" y="19"/>
                  </a:cxn>
                  <a:cxn ang="0">
                    <a:pos x="50" y="25"/>
                  </a:cxn>
                  <a:cxn ang="0">
                    <a:pos x="50" y="65"/>
                  </a:cxn>
                  <a:cxn ang="0">
                    <a:pos x="40" y="65"/>
                  </a:cxn>
                  <a:cxn ang="0">
                    <a:pos x="40" y="25"/>
                  </a:cxn>
                  <a:cxn ang="0">
                    <a:pos x="40" y="19"/>
                  </a:cxn>
                  <a:cxn ang="0">
                    <a:pos x="40" y="15"/>
                  </a:cxn>
                  <a:cxn ang="0">
                    <a:pos x="37" y="12"/>
                  </a:cxn>
                  <a:cxn ang="0">
                    <a:pos x="33" y="10"/>
                  </a:cxn>
                  <a:cxn ang="0">
                    <a:pos x="31" y="8"/>
                  </a:cxn>
                  <a:cxn ang="0">
                    <a:pos x="27" y="8"/>
                  </a:cxn>
                  <a:cxn ang="0">
                    <a:pos x="21" y="10"/>
                  </a:cxn>
                  <a:cxn ang="0">
                    <a:pos x="14" y="12"/>
                  </a:cxn>
                  <a:cxn ang="0">
                    <a:pos x="10" y="19"/>
                  </a:cxn>
                  <a:cxn ang="0">
                    <a:pos x="10" y="29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0" h="65">
                    <a:moveTo>
                      <a:pt x="0" y="65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12" y="4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8" y="6"/>
                    </a:lnTo>
                    <a:lnTo>
                      <a:pt x="50" y="10"/>
                    </a:lnTo>
                    <a:lnTo>
                      <a:pt x="50" y="15"/>
                    </a:lnTo>
                    <a:lnTo>
                      <a:pt x="50" y="19"/>
                    </a:lnTo>
                    <a:lnTo>
                      <a:pt x="50" y="25"/>
                    </a:lnTo>
                    <a:lnTo>
                      <a:pt x="50" y="65"/>
                    </a:lnTo>
                    <a:lnTo>
                      <a:pt x="40" y="65"/>
                    </a:lnTo>
                    <a:lnTo>
                      <a:pt x="40" y="25"/>
                    </a:lnTo>
                    <a:lnTo>
                      <a:pt x="40" y="19"/>
                    </a:lnTo>
                    <a:lnTo>
                      <a:pt x="40" y="15"/>
                    </a:lnTo>
                    <a:lnTo>
                      <a:pt x="37" y="12"/>
                    </a:lnTo>
                    <a:lnTo>
                      <a:pt x="33" y="10"/>
                    </a:lnTo>
                    <a:lnTo>
                      <a:pt x="31" y="8"/>
                    </a:lnTo>
                    <a:lnTo>
                      <a:pt x="27" y="8"/>
                    </a:lnTo>
                    <a:lnTo>
                      <a:pt x="21" y="10"/>
                    </a:lnTo>
                    <a:lnTo>
                      <a:pt x="14" y="12"/>
                    </a:lnTo>
                    <a:lnTo>
                      <a:pt x="10" y="19"/>
                    </a:lnTo>
                    <a:lnTo>
                      <a:pt x="10" y="29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" name="Freeform 230"/>
              <p:cNvSpPr>
                <a:spLocks/>
              </p:cNvSpPr>
              <p:nvPr/>
            </p:nvSpPr>
            <p:spPr bwMode="auto">
              <a:xfrm>
                <a:off x="8069312" y="311804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0"/>
                  </a:cxn>
                  <a:cxn ang="0">
                    <a:pos x="15" y="4"/>
                  </a:cxn>
                  <a:cxn ang="0">
                    <a:pos x="19" y="2"/>
                  </a:cxn>
                  <a:cxn ang="0">
                    <a:pos x="25" y="0"/>
                  </a:cxn>
                  <a:cxn ang="0">
                    <a:pos x="31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6"/>
                  </a:cxn>
                  <a:cxn ang="0">
                    <a:pos x="50" y="10"/>
                  </a:cxn>
                  <a:cxn ang="0">
                    <a:pos x="52" y="15"/>
                  </a:cxn>
                  <a:cxn ang="0">
                    <a:pos x="52" y="19"/>
                  </a:cxn>
                  <a:cxn ang="0">
                    <a:pos x="52" y="25"/>
                  </a:cxn>
                  <a:cxn ang="0">
                    <a:pos x="52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2" y="19"/>
                  </a:cxn>
                  <a:cxn ang="0">
                    <a:pos x="42" y="15"/>
                  </a:cxn>
                  <a:cxn ang="0">
                    <a:pos x="40" y="12"/>
                  </a:cxn>
                  <a:cxn ang="0">
                    <a:pos x="36" y="10"/>
                  </a:cxn>
                  <a:cxn ang="0">
                    <a:pos x="33" y="8"/>
                  </a:cxn>
                  <a:cxn ang="0">
                    <a:pos x="29" y="8"/>
                  </a:cxn>
                  <a:cxn ang="0">
                    <a:pos x="23" y="10"/>
                  </a:cxn>
                  <a:cxn ang="0">
                    <a:pos x="17" y="12"/>
                  </a:cxn>
                  <a:cxn ang="0">
                    <a:pos x="12" y="19"/>
                  </a:cxn>
                  <a:cxn ang="0">
                    <a:pos x="12" y="29"/>
                  </a:cxn>
                  <a:cxn ang="0">
                    <a:pos x="12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10"/>
                    </a:lnTo>
                    <a:lnTo>
                      <a:pt x="15" y="4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6"/>
                    </a:lnTo>
                    <a:lnTo>
                      <a:pt x="50" y="10"/>
                    </a:lnTo>
                    <a:lnTo>
                      <a:pt x="52" y="15"/>
                    </a:lnTo>
                    <a:lnTo>
                      <a:pt x="52" y="19"/>
                    </a:lnTo>
                    <a:lnTo>
                      <a:pt x="52" y="25"/>
                    </a:lnTo>
                    <a:lnTo>
                      <a:pt x="52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2" y="19"/>
                    </a:lnTo>
                    <a:lnTo>
                      <a:pt x="42" y="15"/>
                    </a:lnTo>
                    <a:lnTo>
                      <a:pt x="40" y="12"/>
                    </a:lnTo>
                    <a:lnTo>
                      <a:pt x="36" y="10"/>
                    </a:lnTo>
                    <a:lnTo>
                      <a:pt x="33" y="8"/>
                    </a:lnTo>
                    <a:lnTo>
                      <a:pt x="29" y="8"/>
                    </a:lnTo>
                    <a:lnTo>
                      <a:pt x="23" y="10"/>
                    </a:lnTo>
                    <a:lnTo>
                      <a:pt x="17" y="12"/>
                    </a:lnTo>
                    <a:lnTo>
                      <a:pt x="12" y="19"/>
                    </a:lnTo>
                    <a:lnTo>
                      <a:pt x="12" y="29"/>
                    </a:lnTo>
                    <a:lnTo>
                      <a:pt x="12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" name="Freeform 231"/>
              <p:cNvSpPr>
                <a:spLocks noEditPoints="1"/>
              </p:cNvSpPr>
              <p:nvPr/>
            </p:nvSpPr>
            <p:spPr bwMode="auto">
              <a:xfrm>
                <a:off x="8175674" y="3118049"/>
                <a:ext cx="93663" cy="103188"/>
              </a:xfrm>
              <a:custGeom>
                <a:avLst/>
                <a:gdLst/>
                <a:ahLst/>
                <a:cxnLst>
                  <a:cxn ang="0">
                    <a:pos x="38" y="61"/>
                  </a:cxn>
                  <a:cxn ang="0">
                    <a:pos x="27" y="65"/>
                  </a:cxn>
                  <a:cxn ang="0">
                    <a:pos x="13" y="65"/>
                  </a:cxn>
                  <a:cxn ang="0">
                    <a:pos x="0" y="54"/>
                  </a:cxn>
                  <a:cxn ang="0">
                    <a:pos x="0" y="42"/>
                  </a:cxn>
                  <a:cxn ang="0">
                    <a:pos x="4" y="35"/>
                  </a:cxn>
                  <a:cxn ang="0">
                    <a:pos x="11" y="31"/>
                  </a:cxn>
                  <a:cxn ang="0">
                    <a:pos x="19" y="29"/>
                  </a:cxn>
                  <a:cxn ang="0">
                    <a:pos x="36" y="25"/>
                  </a:cxn>
                  <a:cxn ang="0">
                    <a:pos x="44" y="23"/>
                  </a:cxn>
                  <a:cxn ang="0">
                    <a:pos x="44" y="15"/>
                  </a:cxn>
                  <a:cxn ang="0">
                    <a:pos x="36" y="8"/>
                  </a:cxn>
                  <a:cxn ang="0">
                    <a:pos x="21" y="8"/>
                  </a:cxn>
                  <a:cxn ang="0">
                    <a:pos x="15" y="15"/>
                  </a:cxn>
                  <a:cxn ang="0">
                    <a:pos x="0" y="19"/>
                  </a:cxn>
                  <a:cxn ang="0">
                    <a:pos x="6" y="8"/>
                  </a:cxn>
                  <a:cxn ang="0">
                    <a:pos x="15" y="2"/>
                  </a:cxn>
                  <a:cxn ang="0">
                    <a:pos x="29" y="0"/>
                  </a:cxn>
                  <a:cxn ang="0">
                    <a:pos x="44" y="2"/>
                  </a:cxn>
                  <a:cxn ang="0">
                    <a:pos x="50" y="6"/>
                  </a:cxn>
                  <a:cxn ang="0">
                    <a:pos x="55" y="12"/>
                  </a:cxn>
                  <a:cxn ang="0">
                    <a:pos x="55" y="23"/>
                  </a:cxn>
                  <a:cxn ang="0">
                    <a:pos x="55" y="50"/>
                  </a:cxn>
                  <a:cxn ang="0">
                    <a:pos x="57" y="61"/>
                  </a:cxn>
                  <a:cxn ang="0">
                    <a:pos x="46" y="65"/>
                  </a:cxn>
                  <a:cxn ang="0">
                    <a:pos x="44" y="56"/>
                  </a:cxn>
                  <a:cxn ang="0">
                    <a:pos x="36" y="33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1" y="44"/>
                  </a:cxn>
                  <a:cxn ang="0">
                    <a:pos x="11" y="50"/>
                  </a:cxn>
                  <a:cxn ang="0">
                    <a:pos x="19" y="56"/>
                  </a:cxn>
                  <a:cxn ang="0">
                    <a:pos x="29" y="56"/>
                  </a:cxn>
                  <a:cxn ang="0">
                    <a:pos x="40" y="50"/>
                  </a:cxn>
                  <a:cxn ang="0">
                    <a:pos x="44" y="42"/>
                  </a:cxn>
                  <a:cxn ang="0">
                    <a:pos x="44" y="31"/>
                  </a:cxn>
                </a:cxnLst>
                <a:rect l="0" t="0" r="r" b="b"/>
                <a:pathLst>
                  <a:path w="59" h="65">
                    <a:moveTo>
                      <a:pt x="44" y="56"/>
                    </a:moveTo>
                    <a:lnTo>
                      <a:pt x="38" y="61"/>
                    </a:lnTo>
                    <a:lnTo>
                      <a:pt x="34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3" y="65"/>
                    </a:lnTo>
                    <a:lnTo>
                      <a:pt x="4" y="61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4" y="35"/>
                    </a:lnTo>
                    <a:lnTo>
                      <a:pt x="6" y="33"/>
                    </a:lnTo>
                    <a:lnTo>
                      <a:pt x="11" y="31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5" y="27"/>
                    </a:lnTo>
                    <a:lnTo>
                      <a:pt x="36" y="25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5"/>
                    </a:lnTo>
                    <a:lnTo>
                      <a:pt x="40" y="12"/>
                    </a:lnTo>
                    <a:lnTo>
                      <a:pt x="36" y="8"/>
                    </a:lnTo>
                    <a:lnTo>
                      <a:pt x="29" y="8"/>
                    </a:lnTo>
                    <a:lnTo>
                      <a:pt x="21" y="8"/>
                    </a:lnTo>
                    <a:lnTo>
                      <a:pt x="17" y="10"/>
                    </a:lnTo>
                    <a:lnTo>
                      <a:pt x="15" y="15"/>
                    </a:lnTo>
                    <a:lnTo>
                      <a:pt x="13" y="21"/>
                    </a:lnTo>
                    <a:lnTo>
                      <a:pt x="0" y="19"/>
                    </a:lnTo>
                    <a:lnTo>
                      <a:pt x="2" y="12"/>
                    </a:lnTo>
                    <a:lnTo>
                      <a:pt x="6" y="8"/>
                    </a:lnTo>
                    <a:lnTo>
                      <a:pt x="11" y="4"/>
                    </a:lnTo>
                    <a:lnTo>
                      <a:pt x="15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0" y="6"/>
                    </a:lnTo>
                    <a:lnTo>
                      <a:pt x="53" y="8"/>
                    </a:lnTo>
                    <a:lnTo>
                      <a:pt x="55" y="12"/>
                    </a:lnTo>
                    <a:lnTo>
                      <a:pt x="55" y="17"/>
                    </a:lnTo>
                    <a:lnTo>
                      <a:pt x="55" y="23"/>
                    </a:lnTo>
                    <a:lnTo>
                      <a:pt x="55" y="38"/>
                    </a:lnTo>
                    <a:lnTo>
                      <a:pt x="55" y="50"/>
                    </a:lnTo>
                    <a:lnTo>
                      <a:pt x="55" y="56"/>
                    </a:lnTo>
                    <a:lnTo>
                      <a:pt x="57" y="61"/>
                    </a:lnTo>
                    <a:lnTo>
                      <a:pt x="59" y="65"/>
                    </a:lnTo>
                    <a:lnTo>
                      <a:pt x="46" y="65"/>
                    </a:lnTo>
                    <a:lnTo>
                      <a:pt x="46" y="61"/>
                    </a:lnTo>
                    <a:lnTo>
                      <a:pt x="44" y="56"/>
                    </a:lnTo>
                    <a:close/>
                    <a:moveTo>
                      <a:pt x="44" y="31"/>
                    </a:moveTo>
                    <a:lnTo>
                      <a:pt x="36" y="33"/>
                    </a:lnTo>
                    <a:lnTo>
                      <a:pt x="25" y="35"/>
                    </a:lnTo>
                    <a:lnTo>
                      <a:pt x="21" y="38"/>
                    </a:lnTo>
                    <a:lnTo>
                      <a:pt x="17" y="38"/>
                    </a:lnTo>
                    <a:lnTo>
                      <a:pt x="15" y="40"/>
                    </a:lnTo>
                    <a:lnTo>
                      <a:pt x="13" y="42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50"/>
                    </a:lnTo>
                    <a:lnTo>
                      <a:pt x="15" y="54"/>
                    </a:lnTo>
                    <a:lnTo>
                      <a:pt x="19" y="56"/>
                    </a:lnTo>
                    <a:lnTo>
                      <a:pt x="23" y="56"/>
                    </a:lnTo>
                    <a:lnTo>
                      <a:pt x="29" y="56"/>
                    </a:lnTo>
                    <a:lnTo>
                      <a:pt x="36" y="54"/>
                    </a:lnTo>
                    <a:lnTo>
                      <a:pt x="40" y="50"/>
                    </a:lnTo>
                    <a:lnTo>
                      <a:pt x="42" y="46"/>
                    </a:lnTo>
                    <a:lnTo>
                      <a:pt x="44" y="42"/>
                    </a:lnTo>
                    <a:lnTo>
                      <a:pt x="44" y="35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" name="Freeform 232"/>
              <p:cNvSpPr>
                <a:spLocks/>
              </p:cNvSpPr>
              <p:nvPr/>
            </p:nvSpPr>
            <p:spPr bwMode="auto">
              <a:xfrm>
                <a:off x="6378624" y="3453011"/>
                <a:ext cx="125413" cy="146050"/>
              </a:xfrm>
              <a:custGeom>
                <a:avLst/>
                <a:gdLst/>
                <a:ahLst/>
                <a:cxnLst>
                  <a:cxn ang="0">
                    <a:pos x="67" y="59"/>
                  </a:cxn>
                  <a:cxn ang="0">
                    <a:pos x="79" y="63"/>
                  </a:cxn>
                  <a:cxn ang="0">
                    <a:pos x="77" y="69"/>
                  </a:cxn>
                  <a:cxn ang="0">
                    <a:pos x="73" y="75"/>
                  </a:cxn>
                  <a:cxn ang="0">
                    <a:pos x="69" y="80"/>
                  </a:cxn>
                  <a:cxn ang="0">
                    <a:pos x="65" y="84"/>
                  </a:cxn>
                  <a:cxn ang="0">
                    <a:pos x="61" y="88"/>
                  </a:cxn>
                  <a:cxn ang="0">
                    <a:pos x="54" y="90"/>
                  </a:cxn>
                  <a:cxn ang="0">
                    <a:pos x="48" y="90"/>
                  </a:cxn>
                  <a:cxn ang="0">
                    <a:pos x="42" y="92"/>
                  </a:cxn>
                  <a:cxn ang="0">
                    <a:pos x="29" y="90"/>
                  </a:cxn>
                  <a:cxn ang="0">
                    <a:pos x="19" y="86"/>
                  </a:cxn>
                  <a:cxn ang="0">
                    <a:pos x="10" y="77"/>
                  </a:cxn>
                  <a:cxn ang="0">
                    <a:pos x="4" y="69"/>
                  </a:cxn>
                  <a:cxn ang="0">
                    <a:pos x="2" y="57"/>
                  </a:cxn>
                  <a:cxn ang="0">
                    <a:pos x="0" y="46"/>
                  </a:cxn>
                  <a:cxn ang="0">
                    <a:pos x="2" y="34"/>
                  </a:cxn>
                  <a:cxn ang="0">
                    <a:pos x="6" y="21"/>
                  </a:cxn>
                  <a:cxn ang="0">
                    <a:pos x="12" y="13"/>
                  </a:cxn>
                  <a:cxn ang="0">
                    <a:pos x="21" y="6"/>
                  </a:cxn>
                  <a:cxn ang="0">
                    <a:pos x="31" y="2"/>
                  </a:cxn>
                  <a:cxn ang="0">
                    <a:pos x="42" y="0"/>
                  </a:cxn>
                  <a:cxn ang="0">
                    <a:pos x="54" y="2"/>
                  </a:cxn>
                  <a:cxn ang="0">
                    <a:pos x="65" y="8"/>
                  </a:cxn>
                  <a:cxn ang="0">
                    <a:pos x="73" y="15"/>
                  </a:cxn>
                  <a:cxn ang="0">
                    <a:pos x="77" y="27"/>
                  </a:cxn>
                  <a:cxn ang="0">
                    <a:pos x="65" y="29"/>
                  </a:cxn>
                  <a:cxn ang="0">
                    <a:pos x="63" y="21"/>
                  </a:cxn>
                  <a:cxn ang="0">
                    <a:pos x="56" y="15"/>
                  </a:cxn>
                  <a:cxn ang="0">
                    <a:pos x="50" y="13"/>
                  </a:cxn>
                  <a:cxn ang="0">
                    <a:pos x="42" y="11"/>
                  </a:cxn>
                  <a:cxn ang="0">
                    <a:pos x="33" y="13"/>
                  </a:cxn>
                  <a:cxn ang="0">
                    <a:pos x="25" y="15"/>
                  </a:cxn>
                  <a:cxn ang="0">
                    <a:pos x="19" y="21"/>
                  </a:cxn>
                  <a:cxn ang="0">
                    <a:pos x="14" y="29"/>
                  </a:cxn>
                  <a:cxn ang="0">
                    <a:pos x="12" y="38"/>
                  </a:cxn>
                  <a:cxn ang="0">
                    <a:pos x="12" y="46"/>
                  </a:cxn>
                  <a:cxn ang="0">
                    <a:pos x="12" y="57"/>
                  </a:cxn>
                  <a:cxn ang="0">
                    <a:pos x="16" y="65"/>
                  </a:cxn>
                  <a:cxn ang="0">
                    <a:pos x="21" y="71"/>
                  </a:cxn>
                  <a:cxn ang="0">
                    <a:pos x="25" y="77"/>
                  </a:cxn>
                  <a:cxn ang="0">
                    <a:pos x="33" y="80"/>
                  </a:cxn>
                  <a:cxn ang="0">
                    <a:pos x="42" y="82"/>
                  </a:cxn>
                  <a:cxn ang="0">
                    <a:pos x="50" y="80"/>
                  </a:cxn>
                  <a:cxn ang="0">
                    <a:pos x="58" y="75"/>
                  </a:cxn>
                  <a:cxn ang="0">
                    <a:pos x="63" y="69"/>
                  </a:cxn>
                  <a:cxn ang="0">
                    <a:pos x="67" y="59"/>
                  </a:cxn>
                </a:cxnLst>
                <a:rect l="0" t="0" r="r" b="b"/>
                <a:pathLst>
                  <a:path w="79" h="92">
                    <a:moveTo>
                      <a:pt x="67" y="59"/>
                    </a:moveTo>
                    <a:lnTo>
                      <a:pt x="79" y="63"/>
                    </a:lnTo>
                    <a:lnTo>
                      <a:pt x="77" y="69"/>
                    </a:lnTo>
                    <a:lnTo>
                      <a:pt x="73" y="75"/>
                    </a:lnTo>
                    <a:lnTo>
                      <a:pt x="69" y="80"/>
                    </a:lnTo>
                    <a:lnTo>
                      <a:pt x="65" y="84"/>
                    </a:lnTo>
                    <a:lnTo>
                      <a:pt x="61" y="88"/>
                    </a:lnTo>
                    <a:lnTo>
                      <a:pt x="54" y="90"/>
                    </a:lnTo>
                    <a:lnTo>
                      <a:pt x="48" y="90"/>
                    </a:lnTo>
                    <a:lnTo>
                      <a:pt x="42" y="92"/>
                    </a:lnTo>
                    <a:lnTo>
                      <a:pt x="29" y="90"/>
                    </a:lnTo>
                    <a:lnTo>
                      <a:pt x="19" y="86"/>
                    </a:lnTo>
                    <a:lnTo>
                      <a:pt x="10" y="77"/>
                    </a:lnTo>
                    <a:lnTo>
                      <a:pt x="4" y="69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4"/>
                    </a:lnTo>
                    <a:lnTo>
                      <a:pt x="6" y="21"/>
                    </a:lnTo>
                    <a:lnTo>
                      <a:pt x="12" y="13"/>
                    </a:lnTo>
                    <a:lnTo>
                      <a:pt x="21" y="6"/>
                    </a:lnTo>
                    <a:lnTo>
                      <a:pt x="31" y="2"/>
                    </a:lnTo>
                    <a:lnTo>
                      <a:pt x="42" y="0"/>
                    </a:lnTo>
                    <a:lnTo>
                      <a:pt x="54" y="2"/>
                    </a:lnTo>
                    <a:lnTo>
                      <a:pt x="65" y="8"/>
                    </a:lnTo>
                    <a:lnTo>
                      <a:pt x="73" y="15"/>
                    </a:lnTo>
                    <a:lnTo>
                      <a:pt x="77" y="27"/>
                    </a:lnTo>
                    <a:lnTo>
                      <a:pt x="65" y="29"/>
                    </a:lnTo>
                    <a:lnTo>
                      <a:pt x="63" y="21"/>
                    </a:lnTo>
                    <a:lnTo>
                      <a:pt x="56" y="15"/>
                    </a:lnTo>
                    <a:lnTo>
                      <a:pt x="50" y="13"/>
                    </a:lnTo>
                    <a:lnTo>
                      <a:pt x="42" y="11"/>
                    </a:lnTo>
                    <a:lnTo>
                      <a:pt x="33" y="13"/>
                    </a:lnTo>
                    <a:lnTo>
                      <a:pt x="25" y="15"/>
                    </a:lnTo>
                    <a:lnTo>
                      <a:pt x="19" y="21"/>
                    </a:lnTo>
                    <a:lnTo>
                      <a:pt x="14" y="29"/>
                    </a:lnTo>
                    <a:lnTo>
                      <a:pt x="12" y="38"/>
                    </a:lnTo>
                    <a:lnTo>
                      <a:pt x="12" y="46"/>
                    </a:lnTo>
                    <a:lnTo>
                      <a:pt x="12" y="57"/>
                    </a:lnTo>
                    <a:lnTo>
                      <a:pt x="16" y="65"/>
                    </a:lnTo>
                    <a:lnTo>
                      <a:pt x="21" y="71"/>
                    </a:lnTo>
                    <a:lnTo>
                      <a:pt x="25" y="77"/>
                    </a:lnTo>
                    <a:lnTo>
                      <a:pt x="33" y="80"/>
                    </a:lnTo>
                    <a:lnTo>
                      <a:pt x="42" y="82"/>
                    </a:lnTo>
                    <a:lnTo>
                      <a:pt x="50" y="80"/>
                    </a:lnTo>
                    <a:lnTo>
                      <a:pt x="58" y="75"/>
                    </a:lnTo>
                    <a:lnTo>
                      <a:pt x="63" y="69"/>
                    </a:lnTo>
                    <a:lnTo>
                      <a:pt x="67" y="5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" name="Freeform 233"/>
              <p:cNvSpPr>
                <a:spLocks noEditPoints="1"/>
              </p:cNvSpPr>
              <p:nvPr/>
            </p:nvSpPr>
            <p:spPr bwMode="auto">
              <a:xfrm>
                <a:off x="6518324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9" y="65"/>
                  </a:cxn>
                  <a:cxn ang="0">
                    <a:pos x="12" y="65"/>
                  </a:cxn>
                  <a:cxn ang="0">
                    <a:pos x="2" y="55"/>
                  </a:cxn>
                  <a:cxn ang="0">
                    <a:pos x="0" y="44"/>
                  </a:cxn>
                  <a:cxn ang="0">
                    <a:pos x="4" y="36"/>
                  </a:cxn>
                  <a:cxn ang="0">
                    <a:pos x="12" y="32"/>
                  </a:cxn>
                  <a:cxn ang="0">
                    <a:pos x="21" y="29"/>
                  </a:cxn>
                  <a:cxn ang="0">
                    <a:pos x="38" y="27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38" y="11"/>
                  </a:cxn>
                  <a:cxn ang="0">
                    <a:pos x="23" y="11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6" y="9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4" y="15"/>
                  </a:cxn>
                  <a:cxn ang="0">
                    <a:pos x="57" y="23"/>
                  </a:cxn>
                  <a:cxn ang="0">
                    <a:pos x="57" y="50"/>
                  </a:cxn>
                  <a:cxn ang="0">
                    <a:pos x="59" y="61"/>
                  </a:cxn>
                  <a:cxn ang="0">
                    <a:pos x="48" y="65"/>
                  </a:cxn>
                  <a:cxn ang="0">
                    <a:pos x="46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2" y="46"/>
                  </a:cxn>
                  <a:cxn ang="0">
                    <a:pos x="12" y="52"/>
                  </a:cxn>
                  <a:cxn ang="0">
                    <a:pos x="19" y="57"/>
                  </a:cxn>
                  <a:cxn ang="0">
                    <a:pos x="31" y="57"/>
                  </a:cxn>
                  <a:cxn ang="0">
                    <a:pos x="40" y="52"/>
                  </a:cxn>
                  <a:cxn ang="0">
                    <a:pos x="44" y="44"/>
                  </a:cxn>
                  <a:cxn ang="0">
                    <a:pos x="44" y="34"/>
                  </a:cxn>
                </a:cxnLst>
                <a:rect l="0" t="0" r="r" b="b"/>
                <a:pathLst>
                  <a:path w="59" h="67">
                    <a:moveTo>
                      <a:pt x="46" y="57"/>
                    </a:moveTo>
                    <a:lnTo>
                      <a:pt x="40" y="61"/>
                    </a:lnTo>
                    <a:lnTo>
                      <a:pt x="33" y="65"/>
                    </a:lnTo>
                    <a:lnTo>
                      <a:pt x="29" y="65"/>
                    </a:lnTo>
                    <a:lnTo>
                      <a:pt x="23" y="67"/>
                    </a:lnTo>
                    <a:lnTo>
                      <a:pt x="12" y="65"/>
                    </a:lnTo>
                    <a:lnTo>
                      <a:pt x="6" y="61"/>
                    </a:lnTo>
                    <a:lnTo>
                      <a:pt x="2" y="55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8" y="34"/>
                    </a:lnTo>
                    <a:lnTo>
                      <a:pt x="12" y="32"/>
                    </a:lnTo>
                    <a:lnTo>
                      <a:pt x="17" y="29"/>
                    </a:lnTo>
                    <a:lnTo>
                      <a:pt x="21" y="29"/>
                    </a:lnTo>
                    <a:lnTo>
                      <a:pt x="25" y="27"/>
                    </a:lnTo>
                    <a:lnTo>
                      <a:pt x="38" y="27"/>
                    </a:lnTo>
                    <a:lnTo>
                      <a:pt x="44" y="25"/>
                    </a:lnTo>
                    <a:lnTo>
                      <a:pt x="46" y="23"/>
                    </a:lnTo>
                    <a:lnTo>
                      <a:pt x="46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8" y="11"/>
                    </a:lnTo>
                    <a:lnTo>
                      <a:pt x="29" y="9"/>
                    </a:lnTo>
                    <a:lnTo>
                      <a:pt x="23" y="11"/>
                    </a:lnTo>
                    <a:lnTo>
                      <a:pt x="19" y="11"/>
                    </a:lnTo>
                    <a:lnTo>
                      <a:pt x="15" y="15"/>
                    </a:lnTo>
                    <a:lnTo>
                      <a:pt x="12" y="21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10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2" y="6"/>
                    </a:lnTo>
                    <a:lnTo>
                      <a:pt x="54" y="11"/>
                    </a:lnTo>
                    <a:lnTo>
                      <a:pt x="54" y="15"/>
                    </a:lnTo>
                    <a:lnTo>
                      <a:pt x="57" y="17"/>
                    </a:lnTo>
                    <a:lnTo>
                      <a:pt x="57" y="23"/>
                    </a:lnTo>
                    <a:lnTo>
                      <a:pt x="57" y="38"/>
                    </a:lnTo>
                    <a:lnTo>
                      <a:pt x="57" y="50"/>
                    </a:lnTo>
                    <a:lnTo>
                      <a:pt x="57" y="57"/>
                    </a:lnTo>
                    <a:lnTo>
                      <a:pt x="59" y="61"/>
                    </a:lnTo>
                    <a:lnTo>
                      <a:pt x="59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7"/>
                    </a:lnTo>
                    <a:close/>
                    <a:moveTo>
                      <a:pt x="44" y="34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2" y="42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2" y="52"/>
                    </a:lnTo>
                    <a:lnTo>
                      <a:pt x="15" y="55"/>
                    </a:lnTo>
                    <a:lnTo>
                      <a:pt x="19" y="57"/>
                    </a:lnTo>
                    <a:lnTo>
                      <a:pt x="25" y="59"/>
                    </a:lnTo>
                    <a:lnTo>
                      <a:pt x="31" y="57"/>
                    </a:lnTo>
                    <a:lnTo>
                      <a:pt x="36" y="55"/>
                    </a:lnTo>
                    <a:lnTo>
                      <a:pt x="40" y="52"/>
                    </a:lnTo>
                    <a:lnTo>
                      <a:pt x="44" y="48"/>
                    </a:lnTo>
                    <a:lnTo>
                      <a:pt x="44" y="44"/>
                    </a:lnTo>
                    <a:lnTo>
                      <a:pt x="44" y="38"/>
                    </a:lnTo>
                    <a:lnTo>
                      <a:pt x="44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" name="Freeform 234"/>
              <p:cNvSpPr>
                <a:spLocks/>
              </p:cNvSpPr>
              <p:nvPr/>
            </p:nvSpPr>
            <p:spPr bwMode="auto">
              <a:xfrm>
                <a:off x="6634212" y="3492699"/>
                <a:ext cx="138113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9" y="2"/>
                  </a:cxn>
                  <a:cxn ang="0">
                    <a:pos x="9" y="11"/>
                  </a:cxn>
                  <a:cxn ang="0">
                    <a:pos x="13" y="6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6"/>
                  </a:cxn>
                  <a:cxn ang="0">
                    <a:pos x="47" y="11"/>
                  </a:cxn>
                  <a:cxn ang="0">
                    <a:pos x="51" y="6"/>
                  </a:cxn>
                  <a:cxn ang="0">
                    <a:pos x="57" y="2"/>
                  </a:cxn>
                  <a:cxn ang="0">
                    <a:pos x="61" y="0"/>
                  </a:cxn>
                  <a:cxn ang="0">
                    <a:pos x="68" y="0"/>
                  </a:cxn>
                  <a:cxn ang="0">
                    <a:pos x="76" y="2"/>
                  </a:cxn>
                  <a:cxn ang="0">
                    <a:pos x="82" y="4"/>
                  </a:cxn>
                  <a:cxn ang="0">
                    <a:pos x="87" y="13"/>
                  </a:cxn>
                  <a:cxn ang="0">
                    <a:pos x="87" y="21"/>
                  </a:cxn>
                  <a:cxn ang="0">
                    <a:pos x="87" y="65"/>
                  </a:cxn>
                  <a:cxn ang="0">
                    <a:pos x="76" y="65"/>
                  </a:cxn>
                  <a:cxn ang="0">
                    <a:pos x="76" y="25"/>
                  </a:cxn>
                  <a:cxn ang="0">
                    <a:pos x="76" y="19"/>
                  </a:cxn>
                  <a:cxn ang="0">
                    <a:pos x="76" y="15"/>
                  </a:cxn>
                  <a:cxn ang="0">
                    <a:pos x="74" y="13"/>
                  </a:cxn>
                  <a:cxn ang="0">
                    <a:pos x="72" y="11"/>
                  </a:cxn>
                  <a:cxn ang="0">
                    <a:pos x="68" y="11"/>
                  </a:cxn>
                  <a:cxn ang="0">
                    <a:pos x="66" y="9"/>
                  </a:cxn>
                  <a:cxn ang="0">
                    <a:pos x="59" y="11"/>
                  </a:cxn>
                  <a:cxn ang="0">
                    <a:pos x="53" y="15"/>
                  </a:cxn>
                  <a:cxn ang="0">
                    <a:pos x="51" y="19"/>
                  </a:cxn>
                  <a:cxn ang="0">
                    <a:pos x="49" y="27"/>
                  </a:cxn>
                  <a:cxn ang="0">
                    <a:pos x="49" y="65"/>
                  </a:cxn>
                  <a:cxn ang="0">
                    <a:pos x="38" y="65"/>
                  </a:cxn>
                  <a:cxn ang="0">
                    <a:pos x="38" y="23"/>
                  </a:cxn>
                  <a:cxn ang="0">
                    <a:pos x="38" y="17"/>
                  </a:cxn>
                  <a:cxn ang="0">
                    <a:pos x="36" y="13"/>
                  </a:cxn>
                  <a:cxn ang="0">
                    <a:pos x="32" y="11"/>
                  </a:cxn>
                  <a:cxn ang="0">
                    <a:pos x="28" y="9"/>
                  </a:cxn>
                  <a:cxn ang="0">
                    <a:pos x="21" y="11"/>
                  </a:cxn>
                  <a:cxn ang="0">
                    <a:pos x="19" y="13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1" y="25"/>
                  </a:cxn>
                  <a:cxn ang="0">
                    <a:pos x="11" y="32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87" h="65">
                    <a:moveTo>
                      <a:pt x="0" y="65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11"/>
                    </a:lnTo>
                    <a:lnTo>
                      <a:pt x="13" y="6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6"/>
                    </a:lnTo>
                    <a:lnTo>
                      <a:pt x="47" y="11"/>
                    </a:lnTo>
                    <a:lnTo>
                      <a:pt x="51" y="6"/>
                    </a:lnTo>
                    <a:lnTo>
                      <a:pt x="57" y="2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76" y="2"/>
                    </a:lnTo>
                    <a:lnTo>
                      <a:pt x="82" y="4"/>
                    </a:lnTo>
                    <a:lnTo>
                      <a:pt x="87" y="13"/>
                    </a:lnTo>
                    <a:lnTo>
                      <a:pt x="87" y="21"/>
                    </a:lnTo>
                    <a:lnTo>
                      <a:pt x="87" y="65"/>
                    </a:lnTo>
                    <a:lnTo>
                      <a:pt x="76" y="65"/>
                    </a:lnTo>
                    <a:lnTo>
                      <a:pt x="76" y="25"/>
                    </a:lnTo>
                    <a:lnTo>
                      <a:pt x="76" y="19"/>
                    </a:lnTo>
                    <a:lnTo>
                      <a:pt x="76" y="15"/>
                    </a:lnTo>
                    <a:lnTo>
                      <a:pt x="74" y="13"/>
                    </a:lnTo>
                    <a:lnTo>
                      <a:pt x="72" y="11"/>
                    </a:lnTo>
                    <a:lnTo>
                      <a:pt x="68" y="11"/>
                    </a:lnTo>
                    <a:lnTo>
                      <a:pt x="66" y="9"/>
                    </a:lnTo>
                    <a:lnTo>
                      <a:pt x="59" y="11"/>
                    </a:lnTo>
                    <a:lnTo>
                      <a:pt x="53" y="15"/>
                    </a:lnTo>
                    <a:lnTo>
                      <a:pt x="51" y="19"/>
                    </a:lnTo>
                    <a:lnTo>
                      <a:pt x="49" y="27"/>
                    </a:lnTo>
                    <a:lnTo>
                      <a:pt x="49" y="65"/>
                    </a:lnTo>
                    <a:lnTo>
                      <a:pt x="38" y="65"/>
                    </a:lnTo>
                    <a:lnTo>
                      <a:pt x="38" y="23"/>
                    </a:lnTo>
                    <a:lnTo>
                      <a:pt x="38" y="17"/>
                    </a:lnTo>
                    <a:lnTo>
                      <a:pt x="36" y="13"/>
                    </a:lnTo>
                    <a:lnTo>
                      <a:pt x="32" y="11"/>
                    </a:lnTo>
                    <a:lnTo>
                      <a:pt x="28" y="9"/>
                    </a:lnTo>
                    <a:lnTo>
                      <a:pt x="21" y="11"/>
                    </a:lnTo>
                    <a:lnTo>
                      <a:pt x="19" y="13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1" y="25"/>
                    </a:lnTo>
                    <a:lnTo>
                      <a:pt x="11" y="32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" name="Freeform 235"/>
              <p:cNvSpPr>
                <a:spLocks noEditPoints="1"/>
              </p:cNvSpPr>
              <p:nvPr/>
            </p:nvSpPr>
            <p:spPr bwMode="auto">
              <a:xfrm>
                <a:off x="6797724" y="3492699"/>
                <a:ext cx="90488" cy="13970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1"/>
                  </a:cxn>
                  <a:cxn ang="0">
                    <a:pos x="15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4" y="4"/>
                  </a:cxn>
                  <a:cxn ang="0">
                    <a:pos x="49" y="9"/>
                  </a:cxn>
                  <a:cxn ang="0">
                    <a:pos x="53" y="17"/>
                  </a:cxn>
                  <a:cxn ang="0">
                    <a:pos x="55" y="23"/>
                  </a:cxn>
                  <a:cxn ang="0">
                    <a:pos x="57" y="34"/>
                  </a:cxn>
                  <a:cxn ang="0">
                    <a:pos x="55" y="42"/>
                  </a:cxn>
                  <a:cxn ang="0">
                    <a:pos x="53" y="50"/>
                  </a:cxn>
                  <a:cxn ang="0">
                    <a:pos x="49" y="57"/>
                  </a:cxn>
                  <a:cxn ang="0">
                    <a:pos x="42" y="63"/>
                  </a:cxn>
                  <a:cxn ang="0">
                    <a:pos x="36" y="65"/>
                  </a:cxn>
                  <a:cxn ang="0">
                    <a:pos x="28" y="67"/>
                  </a:cxn>
                  <a:cxn ang="0">
                    <a:pos x="23" y="65"/>
                  </a:cxn>
                  <a:cxn ang="0">
                    <a:pos x="19" y="65"/>
                  </a:cxn>
                  <a:cxn ang="0">
                    <a:pos x="15" y="61"/>
                  </a:cxn>
                  <a:cxn ang="0">
                    <a:pos x="11" y="59"/>
                  </a:cxn>
                  <a:cxn ang="0">
                    <a:pos x="11" y="88"/>
                  </a:cxn>
                  <a:cxn ang="0">
                    <a:pos x="0" y="88"/>
                  </a:cxn>
                  <a:cxn ang="0">
                    <a:pos x="11" y="34"/>
                  </a:cxn>
                  <a:cxn ang="0">
                    <a:pos x="11" y="44"/>
                  </a:cxn>
                  <a:cxn ang="0">
                    <a:pos x="15" y="52"/>
                  </a:cxn>
                  <a:cxn ang="0">
                    <a:pos x="21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0"/>
                  </a:cxn>
                  <a:cxn ang="0">
                    <a:pos x="44" y="44"/>
                  </a:cxn>
                  <a:cxn ang="0">
                    <a:pos x="44" y="34"/>
                  </a:cxn>
                  <a:cxn ang="0">
                    <a:pos x="44" y="21"/>
                  </a:cxn>
                  <a:cxn ang="0">
                    <a:pos x="40" y="15"/>
                  </a:cxn>
                  <a:cxn ang="0">
                    <a:pos x="34" y="11"/>
                  </a:cxn>
                  <a:cxn ang="0">
                    <a:pos x="28" y="9"/>
                  </a:cxn>
                  <a:cxn ang="0">
                    <a:pos x="21" y="11"/>
                  </a:cxn>
                  <a:cxn ang="0">
                    <a:pos x="15" y="15"/>
                  </a:cxn>
                  <a:cxn ang="0">
                    <a:pos x="11" y="23"/>
                  </a:cxn>
                  <a:cxn ang="0">
                    <a:pos x="11" y="34"/>
                  </a:cxn>
                </a:cxnLst>
                <a:rect l="0" t="0" r="r" b="b"/>
                <a:pathLst>
                  <a:path w="57" h="88">
                    <a:moveTo>
                      <a:pt x="0" y="88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1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4" y="4"/>
                    </a:lnTo>
                    <a:lnTo>
                      <a:pt x="49" y="9"/>
                    </a:lnTo>
                    <a:lnTo>
                      <a:pt x="53" y="17"/>
                    </a:lnTo>
                    <a:lnTo>
                      <a:pt x="55" y="23"/>
                    </a:lnTo>
                    <a:lnTo>
                      <a:pt x="57" y="34"/>
                    </a:lnTo>
                    <a:lnTo>
                      <a:pt x="55" y="42"/>
                    </a:lnTo>
                    <a:lnTo>
                      <a:pt x="53" y="50"/>
                    </a:lnTo>
                    <a:lnTo>
                      <a:pt x="49" y="57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28" y="67"/>
                    </a:lnTo>
                    <a:lnTo>
                      <a:pt x="23" y="65"/>
                    </a:lnTo>
                    <a:lnTo>
                      <a:pt x="19" y="65"/>
                    </a:lnTo>
                    <a:lnTo>
                      <a:pt x="15" y="61"/>
                    </a:lnTo>
                    <a:lnTo>
                      <a:pt x="11" y="59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  <a:moveTo>
                      <a:pt x="11" y="34"/>
                    </a:moveTo>
                    <a:lnTo>
                      <a:pt x="11" y="44"/>
                    </a:lnTo>
                    <a:lnTo>
                      <a:pt x="15" y="52"/>
                    </a:lnTo>
                    <a:lnTo>
                      <a:pt x="21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0"/>
                    </a:lnTo>
                    <a:lnTo>
                      <a:pt x="44" y="44"/>
                    </a:lnTo>
                    <a:lnTo>
                      <a:pt x="44" y="34"/>
                    </a:lnTo>
                    <a:lnTo>
                      <a:pt x="44" y="21"/>
                    </a:lnTo>
                    <a:lnTo>
                      <a:pt x="40" y="15"/>
                    </a:lnTo>
                    <a:lnTo>
                      <a:pt x="34" y="11"/>
                    </a:lnTo>
                    <a:lnTo>
                      <a:pt x="28" y="9"/>
                    </a:lnTo>
                    <a:lnTo>
                      <a:pt x="21" y="11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" name="Freeform 236"/>
              <p:cNvSpPr>
                <a:spLocks noEditPoints="1"/>
              </p:cNvSpPr>
              <p:nvPr/>
            </p:nvSpPr>
            <p:spPr bwMode="auto">
              <a:xfrm>
                <a:off x="6908849" y="3456186"/>
                <a:ext cx="15875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0" y="25"/>
                  </a:cxn>
                  <a:cxn ang="0">
                    <a:pos x="10" y="88"/>
                  </a:cxn>
                  <a:cxn ang="0">
                    <a:pos x="0" y="88"/>
                  </a:cxn>
                </a:cxnLst>
                <a:rect l="0" t="0" r="r" b="b"/>
                <a:pathLst>
                  <a:path w="10" h="88">
                    <a:moveTo>
                      <a:pt x="0" y="1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0" y="25"/>
                    </a:lnTo>
                    <a:lnTo>
                      <a:pt x="1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" name="Freeform 237"/>
              <p:cNvSpPr>
                <a:spLocks noEditPoints="1"/>
              </p:cNvSpPr>
              <p:nvPr/>
            </p:nvSpPr>
            <p:spPr bwMode="auto">
              <a:xfrm>
                <a:off x="6945362" y="3492699"/>
                <a:ext cx="96838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6" y="13"/>
                  </a:cxn>
                  <a:cxn ang="0">
                    <a:pos x="10" y="6"/>
                  </a:cxn>
                  <a:cxn ang="0">
                    <a:pos x="19" y="2"/>
                  </a:cxn>
                  <a:cxn ang="0">
                    <a:pos x="31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8" y="4"/>
                  </a:cxn>
                  <a:cxn ang="0">
                    <a:pos x="52" y="9"/>
                  </a:cxn>
                  <a:cxn ang="0">
                    <a:pos x="57" y="13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2"/>
                  </a:cxn>
                  <a:cxn ang="0">
                    <a:pos x="59" y="44"/>
                  </a:cxn>
                  <a:cxn ang="0">
                    <a:pos x="57" y="52"/>
                  </a:cxn>
                  <a:cxn ang="0">
                    <a:pos x="52" y="59"/>
                  </a:cxn>
                  <a:cxn ang="0">
                    <a:pos x="46" y="63"/>
                  </a:cxn>
                  <a:cxn ang="0">
                    <a:pos x="38" y="65"/>
                  </a:cxn>
                  <a:cxn ang="0">
                    <a:pos x="31" y="67"/>
                  </a:cxn>
                  <a:cxn ang="0">
                    <a:pos x="23" y="65"/>
                  </a:cxn>
                  <a:cxn ang="0">
                    <a:pos x="19" y="65"/>
                  </a:cxn>
                  <a:cxn ang="0">
                    <a:pos x="12" y="61"/>
                  </a:cxn>
                  <a:cxn ang="0">
                    <a:pos x="8" y="59"/>
                  </a:cxn>
                  <a:cxn ang="0">
                    <a:pos x="4" y="52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44"/>
                  </a:cxn>
                  <a:cxn ang="0">
                    <a:pos x="17" y="50"/>
                  </a:cxn>
                  <a:cxn ang="0">
                    <a:pos x="23" y="57"/>
                  </a:cxn>
                  <a:cxn ang="0">
                    <a:pos x="31" y="57"/>
                  </a:cxn>
                  <a:cxn ang="0">
                    <a:pos x="38" y="57"/>
                  </a:cxn>
                  <a:cxn ang="0">
                    <a:pos x="44" y="50"/>
                  </a:cxn>
                  <a:cxn ang="0">
                    <a:pos x="48" y="44"/>
                  </a:cxn>
                  <a:cxn ang="0">
                    <a:pos x="50" y="34"/>
                  </a:cxn>
                  <a:cxn ang="0">
                    <a:pos x="48" y="23"/>
                  </a:cxn>
                  <a:cxn ang="0">
                    <a:pos x="44" y="15"/>
                  </a:cxn>
                  <a:cxn ang="0">
                    <a:pos x="38" y="11"/>
                  </a:cxn>
                  <a:cxn ang="0">
                    <a:pos x="31" y="9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2" y="23"/>
                  </a:cxn>
                  <a:cxn ang="0">
                    <a:pos x="12" y="34"/>
                  </a:cxn>
                </a:cxnLst>
                <a:rect l="0" t="0" r="r" b="b"/>
                <a:pathLst>
                  <a:path w="61" h="67">
                    <a:moveTo>
                      <a:pt x="0" y="34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6" y="13"/>
                    </a:lnTo>
                    <a:lnTo>
                      <a:pt x="10" y="6"/>
                    </a:lnTo>
                    <a:lnTo>
                      <a:pt x="19" y="2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8" y="4"/>
                    </a:lnTo>
                    <a:lnTo>
                      <a:pt x="52" y="9"/>
                    </a:lnTo>
                    <a:lnTo>
                      <a:pt x="57" y="13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2"/>
                    </a:lnTo>
                    <a:lnTo>
                      <a:pt x="59" y="44"/>
                    </a:lnTo>
                    <a:lnTo>
                      <a:pt x="57" y="52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38" y="65"/>
                    </a:lnTo>
                    <a:lnTo>
                      <a:pt x="31" y="67"/>
                    </a:lnTo>
                    <a:lnTo>
                      <a:pt x="23" y="65"/>
                    </a:lnTo>
                    <a:lnTo>
                      <a:pt x="19" y="65"/>
                    </a:lnTo>
                    <a:lnTo>
                      <a:pt x="12" y="61"/>
                    </a:lnTo>
                    <a:lnTo>
                      <a:pt x="8" y="59"/>
                    </a:lnTo>
                    <a:lnTo>
                      <a:pt x="4" y="52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44"/>
                    </a:lnTo>
                    <a:lnTo>
                      <a:pt x="17" y="50"/>
                    </a:lnTo>
                    <a:lnTo>
                      <a:pt x="23" y="57"/>
                    </a:lnTo>
                    <a:lnTo>
                      <a:pt x="31" y="57"/>
                    </a:lnTo>
                    <a:lnTo>
                      <a:pt x="38" y="57"/>
                    </a:lnTo>
                    <a:lnTo>
                      <a:pt x="44" y="50"/>
                    </a:lnTo>
                    <a:lnTo>
                      <a:pt x="48" y="44"/>
                    </a:lnTo>
                    <a:lnTo>
                      <a:pt x="50" y="34"/>
                    </a:lnTo>
                    <a:lnTo>
                      <a:pt x="48" y="23"/>
                    </a:lnTo>
                    <a:lnTo>
                      <a:pt x="44" y="15"/>
                    </a:lnTo>
                    <a:lnTo>
                      <a:pt x="38" y="11"/>
                    </a:lnTo>
                    <a:lnTo>
                      <a:pt x="31" y="9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2" y="23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" name="Freeform 238"/>
              <p:cNvSpPr>
                <a:spLocks/>
              </p:cNvSpPr>
              <p:nvPr/>
            </p:nvSpPr>
            <p:spPr bwMode="auto">
              <a:xfrm>
                <a:off x="7061249" y="3492699"/>
                <a:ext cx="84138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1"/>
                  </a:cxn>
                  <a:cxn ang="0">
                    <a:pos x="15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49" y="9"/>
                  </a:cxn>
                  <a:cxn ang="0">
                    <a:pos x="51" y="11"/>
                  </a:cxn>
                  <a:cxn ang="0">
                    <a:pos x="53" y="15"/>
                  </a:cxn>
                  <a:cxn ang="0">
                    <a:pos x="53" y="19"/>
                  </a:cxn>
                  <a:cxn ang="0">
                    <a:pos x="53" y="25"/>
                  </a:cxn>
                  <a:cxn ang="0">
                    <a:pos x="53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2" y="21"/>
                  </a:cxn>
                  <a:cxn ang="0">
                    <a:pos x="40" y="17"/>
                  </a:cxn>
                  <a:cxn ang="0">
                    <a:pos x="38" y="13"/>
                  </a:cxn>
                  <a:cxn ang="0">
                    <a:pos x="36" y="11"/>
                  </a:cxn>
                  <a:cxn ang="0">
                    <a:pos x="32" y="11"/>
                  </a:cxn>
                  <a:cxn ang="0">
                    <a:pos x="28" y="9"/>
                  </a:cxn>
                  <a:cxn ang="0">
                    <a:pos x="21" y="11"/>
                  </a:cxn>
                  <a:cxn ang="0">
                    <a:pos x="17" y="13"/>
                  </a:cxn>
                  <a:cxn ang="0">
                    <a:pos x="13" y="19"/>
                  </a:cxn>
                  <a:cxn ang="0">
                    <a:pos x="11" y="29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53" h="65">
                    <a:moveTo>
                      <a:pt x="0" y="65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1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49" y="9"/>
                    </a:lnTo>
                    <a:lnTo>
                      <a:pt x="51" y="11"/>
                    </a:lnTo>
                    <a:lnTo>
                      <a:pt x="53" y="15"/>
                    </a:lnTo>
                    <a:lnTo>
                      <a:pt x="53" y="19"/>
                    </a:lnTo>
                    <a:lnTo>
                      <a:pt x="53" y="25"/>
                    </a:lnTo>
                    <a:lnTo>
                      <a:pt x="53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2" y="21"/>
                    </a:lnTo>
                    <a:lnTo>
                      <a:pt x="40" y="17"/>
                    </a:lnTo>
                    <a:lnTo>
                      <a:pt x="38" y="13"/>
                    </a:lnTo>
                    <a:lnTo>
                      <a:pt x="36" y="11"/>
                    </a:lnTo>
                    <a:lnTo>
                      <a:pt x="32" y="11"/>
                    </a:lnTo>
                    <a:lnTo>
                      <a:pt x="28" y="9"/>
                    </a:lnTo>
                    <a:lnTo>
                      <a:pt x="21" y="11"/>
                    </a:lnTo>
                    <a:lnTo>
                      <a:pt x="17" y="13"/>
                    </a:lnTo>
                    <a:lnTo>
                      <a:pt x="13" y="19"/>
                    </a:lnTo>
                    <a:lnTo>
                      <a:pt x="11" y="29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" name="Freeform 239"/>
              <p:cNvSpPr>
                <a:spLocks noEditPoints="1"/>
              </p:cNvSpPr>
              <p:nvPr/>
            </p:nvSpPr>
            <p:spPr bwMode="auto">
              <a:xfrm>
                <a:off x="7164437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49" y="44"/>
                  </a:cxn>
                  <a:cxn ang="0">
                    <a:pos x="59" y="46"/>
                  </a:cxn>
                  <a:cxn ang="0">
                    <a:pos x="55" y="55"/>
                  </a:cxn>
                  <a:cxn ang="0">
                    <a:pos x="51" y="61"/>
                  </a:cxn>
                  <a:cxn ang="0">
                    <a:pos x="42" y="65"/>
                  </a:cxn>
                  <a:cxn ang="0">
                    <a:pos x="32" y="67"/>
                  </a:cxn>
                  <a:cxn ang="0">
                    <a:pos x="26" y="65"/>
                  </a:cxn>
                  <a:cxn ang="0">
                    <a:pos x="19" y="65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5" y="52"/>
                  </a:cxn>
                  <a:cxn ang="0">
                    <a:pos x="3" y="48"/>
                  </a:cxn>
                  <a:cxn ang="0">
                    <a:pos x="0" y="42"/>
                  </a:cxn>
                  <a:cxn ang="0">
                    <a:pos x="0" y="34"/>
                  </a:cxn>
                  <a:cxn ang="0">
                    <a:pos x="0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9" y="9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4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3" y="9"/>
                  </a:cxn>
                  <a:cxn ang="0">
                    <a:pos x="55" y="13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4"/>
                  </a:cxn>
                  <a:cxn ang="0">
                    <a:pos x="59" y="34"/>
                  </a:cxn>
                  <a:cxn ang="0">
                    <a:pos x="59" y="36"/>
                  </a:cxn>
                  <a:cxn ang="0">
                    <a:pos x="13" y="36"/>
                  </a:cxn>
                  <a:cxn ang="0">
                    <a:pos x="13" y="44"/>
                  </a:cxn>
                  <a:cxn ang="0">
                    <a:pos x="17" y="52"/>
                  </a:cxn>
                  <a:cxn ang="0">
                    <a:pos x="24" y="57"/>
                  </a:cxn>
                  <a:cxn ang="0">
                    <a:pos x="32" y="57"/>
                  </a:cxn>
                  <a:cxn ang="0">
                    <a:pos x="36" y="57"/>
                  </a:cxn>
                  <a:cxn ang="0">
                    <a:pos x="42" y="55"/>
                  </a:cxn>
                  <a:cxn ang="0">
                    <a:pos x="45" y="50"/>
                  </a:cxn>
                  <a:cxn ang="0">
                    <a:pos x="49" y="44"/>
                  </a:cxn>
                  <a:cxn ang="0">
                    <a:pos x="13" y="27"/>
                  </a:cxn>
                  <a:cxn ang="0">
                    <a:pos x="49" y="27"/>
                  </a:cxn>
                  <a:cxn ang="0">
                    <a:pos x="47" y="21"/>
                  </a:cxn>
                  <a:cxn ang="0">
                    <a:pos x="45" y="15"/>
                  </a:cxn>
                  <a:cxn ang="0">
                    <a:pos x="38" y="11"/>
                  </a:cxn>
                  <a:cxn ang="0">
                    <a:pos x="32" y="9"/>
                  </a:cxn>
                  <a:cxn ang="0">
                    <a:pos x="24" y="11"/>
                  </a:cxn>
                  <a:cxn ang="0">
                    <a:pos x="19" y="15"/>
                  </a:cxn>
                  <a:cxn ang="0">
                    <a:pos x="15" y="19"/>
                  </a:cxn>
                  <a:cxn ang="0">
                    <a:pos x="13" y="27"/>
                  </a:cxn>
                </a:cxnLst>
                <a:rect l="0" t="0" r="r" b="b"/>
                <a:pathLst>
                  <a:path w="59" h="67">
                    <a:moveTo>
                      <a:pt x="49" y="44"/>
                    </a:moveTo>
                    <a:lnTo>
                      <a:pt x="59" y="46"/>
                    </a:lnTo>
                    <a:lnTo>
                      <a:pt x="55" y="55"/>
                    </a:lnTo>
                    <a:lnTo>
                      <a:pt x="51" y="61"/>
                    </a:lnTo>
                    <a:lnTo>
                      <a:pt x="42" y="65"/>
                    </a:lnTo>
                    <a:lnTo>
                      <a:pt x="32" y="67"/>
                    </a:lnTo>
                    <a:lnTo>
                      <a:pt x="26" y="65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5" y="52"/>
                    </a:lnTo>
                    <a:lnTo>
                      <a:pt x="3" y="48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0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9" y="9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3" y="9"/>
                    </a:lnTo>
                    <a:lnTo>
                      <a:pt x="55" y="13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4"/>
                    </a:lnTo>
                    <a:lnTo>
                      <a:pt x="59" y="34"/>
                    </a:lnTo>
                    <a:lnTo>
                      <a:pt x="59" y="36"/>
                    </a:lnTo>
                    <a:lnTo>
                      <a:pt x="13" y="36"/>
                    </a:lnTo>
                    <a:lnTo>
                      <a:pt x="13" y="44"/>
                    </a:lnTo>
                    <a:lnTo>
                      <a:pt x="17" y="52"/>
                    </a:lnTo>
                    <a:lnTo>
                      <a:pt x="24" y="57"/>
                    </a:lnTo>
                    <a:lnTo>
                      <a:pt x="32" y="57"/>
                    </a:lnTo>
                    <a:lnTo>
                      <a:pt x="36" y="57"/>
                    </a:lnTo>
                    <a:lnTo>
                      <a:pt x="42" y="55"/>
                    </a:lnTo>
                    <a:lnTo>
                      <a:pt x="45" y="50"/>
                    </a:lnTo>
                    <a:lnTo>
                      <a:pt x="49" y="44"/>
                    </a:lnTo>
                    <a:close/>
                    <a:moveTo>
                      <a:pt x="13" y="27"/>
                    </a:moveTo>
                    <a:lnTo>
                      <a:pt x="49" y="27"/>
                    </a:lnTo>
                    <a:lnTo>
                      <a:pt x="47" y="21"/>
                    </a:lnTo>
                    <a:lnTo>
                      <a:pt x="45" y="15"/>
                    </a:lnTo>
                    <a:lnTo>
                      <a:pt x="38" y="11"/>
                    </a:lnTo>
                    <a:lnTo>
                      <a:pt x="32" y="9"/>
                    </a:lnTo>
                    <a:lnTo>
                      <a:pt x="24" y="11"/>
                    </a:lnTo>
                    <a:lnTo>
                      <a:pt x="19" y="15"/>
                    </a:lnTo>
                    <a:lnTo>
                      <a:pt x="15" y="19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" name="Freeform 240"/>
              <p:cNvSpPr>
                <a:spLocks/>
              </p:cNvSpPr>
              <p:nvPr/>
            </p:nvSpPr>
            <p:spPr bwMode="auto">
              <a:xfrm>
                <a:off x="7324774" y="3495874"/>
                <a:ext cx="93663" cy="10001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0" y="55"/>
                  </a:cxn>
                  <a:cxn ang="0">
                    <a:pos x="42" y="9"/>
                  </a:cxn>
                  <a:cxn ang="0">
                    <a:pos x="36" y="9"/>
                  </a:cxn>
                  <a:cxn ang="0">
                    <a:pos x="30" y="9"/>
                  </a:cxn>
                  <a:cxn ang="0">
                    <a:pos x="4" y="9"/>
                  </a:cxn>
                  <a:cxn ang="0">
                    <a:pos x="4" y="0"/>
                  </a:cxn>
                  <a:cxn ang="0">
                    <a:pos x="57" y="0"/>
                  </a:cxn>
                  <a:cxn ang="0">
                    <a:pos x="57" y="7"/>
                  </a:cxn>
                  <a:cxn ang="0">
                    <a:pos x="21" y="46"/>
                  </a:cxn>
                  <a:cxn ang="0">
                    <a:pos x="15" y="55"/>
                  </a:cxn>
                  <a:cxn ang="0">
                    <a:pos x="21" y="55"/>
                  </a:cxn>
                  <a:cxn ang="0">
                    <a:pos x="28" y="53"/>
                  </a:cxn>
                  <a:cxn ang="0">
                    <a:pos x="59" y="53"/>
                  </a:cxn>
                  <a:cxn ang="0">
                    <a:pos x="59" y="63"/>
                  </a:cxn>
                  <a:cxn ang="0">
                    <a:pos x="0" y="63"/>
                  </a:cxn>
                </a:cxnLst>
                <a:rect l="0" t="0" r="r" b="b"/>
                <a:pathLst>
                  <a:path w="59" h="63">
                    <a:moveTo>
                      <a:pt x="0" y="63"/>
                    </a:moveTo>
                    <a:lnTo>
                      <a:pt x="0" y="55"/>
                    </a:lnTo>
                    <a:lnTo>
                      <a:pt x="42" y="9"/>
                    </a:lnTo>
                    <a:lnTo>
                      <a:pt x="36" y="9"/>
                    </a:lnTo>
                    <a:lnTo>
                      <a:pt x="30" y="9"/>
                    </a:lnTo>
                    <a:lnTo>
                      <a:pt x="4" y="9"/>
                    </a:lnTo>
                    <a:lnTo>
                      <a:pt x="4" y="0"/>
                    </a:lnTo>
                    <a:lnTo>
                      <a:pt x="57" y="0"/>
                    </a:lnTo>
                    <a:lnTo>
                      <a:pt x="57" y="7"/>
                    </a:lnTo>
                    <a:lnTo>
                      <a:pt x="21" y="46"/>
                    </a:lnTo>
                    <a:lnTo>
                      <a:pt x="15" y="55"/>
                    </a:lnTo>
                    <a:lnTo>
                      <a:pt x="21" y="55"/>
                    </a:lnTo>
                    <a:lnTo>
                      <a:pt x="28" y="53"/>
                    </a:lnTo>
                    <a:lnTo>
                      <a:pt x="59" y="53"/>
                    </a:lnTo>
                    <a:lnTo>
                      <a:pt x="59" y="63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" name="Freeform 241"/>
              <p:cNvSpPr>
                <a:spLocks noEditPoints="1"/>
              </p:cNvSpPr>
              <p:nvPr/>
            </p:nvSpPr>
            <p:spPr bwMode="auto">
              <a:xfrm>
                <a:off x="7427962" y="3492699"/>
                <a:ext cx="96838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7" y="13"/>
                  </a:cxn>
                  <a:cxn ang="0">
                    <a:pos x="11" y="6"/>
                  </a:cxn>
                  <a:cxn ang="0">
                    <a:pos x="19" y="2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3" y="9"/>
                  </a:cxn>
                  <a:cxn ang="0">
                    <a:pos x="55" y="13"/>
                  </a:cxn>
                  <a:cxn ang="0">
                    <a:pos x="59" y="19"/>
                  </a:cxn>
                  <a:cxn ang="0">
                    <a:pos x="59" y="25"/>
                  </a:cxn>
                  <a:cxn ang="0">
                    <a:pos x="61" y="32"/>
                  </a:cxn>
                  <a:cxn ang="0">
                    <a:pos x="59" y="44"/>
                  </a:cxn>
                  <a:cxn ang="0">
                    <a:pos x="57" y="52"/>
                  </a:cxn>
                  <a:cxn ang="0">
                    <a:pos x="53" y="59"/>
                  </a:cxn>
                  <a:cxn ang="0">
                    <a:pos x="47" y="63"/>
                  </a:cxn>
                  <a:cxn ang="0">
                    <a:pos x="38" y="65"/>
                  </a:cxn>
                  <a:cxn ang="0">
                    <a:pos x="30" y="67"/>
                  </a:cxn>
                  <a:cxn ang="0">
                    <a:pos x="24" y="65"/>
                  </a:cxn>
                  <a:cxn ang="0">
                    <a:pos x="17" y="65"/>
                  </a:cxn>
                  <a:cxn ang="0">
                    <a:pos x="13" y="61"/>
                  </a:cxn>
                  <a:cxn ang="0">
                    <a:pos x="9" y="59"/>
                  </a:cxn>
                  <a:cxn ang="0">
                    <a:pos x="5" y="52"/>
                  </a:cxn>
                  <a:cxn ang="0">
                    <a:pos x="3" y="48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4" y="57"/>
                  </a:cxn>
                  <a:cxn ang="0">
                    <a:pos x="30" y="57"/>
                  </a:cxn>
                  <a:cxn ang="0">
                    <a:pos x="38" y="57"/>
                  </a:cxn>
                  <a:cxn ang="0">
                    <a:pos x="45" y="50"/>
                  </a:cxn>
                  <a:cxn ang="0">
                    <a:pos x="49" y="44"/>
                  </a:cxn>
                  <a:cxn ang="0">
                    <a:pos x="49" y="34"/>
                  </a:cxn>
                  <a:cxn ang="0">
                    <a:pos x="49" y="23"/>
                  </a:cxn>
                  <a:cxn ang="0">
                    <a:pos x="45" y="15"/>
                  </a:cxn>
                  <a:cxn ang="0">
                    <a:pos x="38" y="11"/>
                  </a:cxn>
                  <a:cxn ang="0">
                    <a:pos x="30" y="9"/>
                  </a:cxn>
                  <a:cxn ang="0">
                    <a:pos x="24" y="11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1" y="34"/>
                  </a:cxn>
                </a:cxnLst>
                <a:rect l="0" t="0" r="r" b="b"/>
                <a:pathLst>
                  <a:path w="61" h="67">
                    <a:moveTo>
                      <a:pt x="0" y="34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7" y="13"/>
                    </a:lnTo>
                    <a:lnTo>
                      <a:pt x="11" y="6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3" y="9"/>
                    </a:lnTo>
                    <a:lnTo>
                      <a:pt x="55" y="13"/>
                    </a:lnTo>
                    <a:lnTo>
                      <a:pt x="59" y="19"/>
                    </a:lnTo>
                    <a:lnTo>
                      <a:pt x="59" y="25"/>
                    </a:lnTo>
                    <a:lnTo>
                      <a:pt x="61" y="32"/>
                    </a:lnTo>
                    <a:lnTo>
                      <a:pt x="59" y="44"/>
                    </a:lnTo>
                    <a:lnTo>
                      <a:pt x="57" y="52"/>
                    </a:lnTo>
                    <a:lnTo>
                      <a:pt x="53" y="59"/>
                    </a:lnTo>
                    <a:lnTo>
                      <a:pt x="47" y="63"/>
                    </a:lnTo>
                    <a:lnTo>
                      <a:pt x="38" y="65"/>
                    </a:lnTo>
                    <a:lnTo>
                      <a:pt x="30" y="67"/>
                    </a:lnTo>
                    <a:lnTo>
                      <a:pt x="24" y="65"/>
                    </a:lnTo>
                    <a:lnTo>
                      <a:pt x="17" y="65"/>
                    </a:lnTo>
                    <a:lnTo>
                      <a:pt x="13" y="61"/>
                    </a:lnTo>
                    <a:lnTo>
                      <a:pt x="9" y="59"/>
                    </a:lnTo>
                    <a:lnTo>
                      <a:pt x="5" y="52"/>
                    </a:lnTo>
                    <a:lnTo>
                      <a:pt x="3" y="48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8" y="57"/>
                    </a:lnTo>
                    <a:lnTo>
                      <a:pt x="45" y="50"/>
                    </a:lnTo>
                    <a:lnTo>
                      <a:pt x="49" y="44"/>
                    </a:lnTo>
                    <a:lnTo>
                      <a:pt x="49" y="34"/>
                    </a:lnTo>
                    <a:lnTo>
                      <a:pt x="49" y="23"/>
                    </a:lnTo>
                    <a:lnTo>
                      <a:pt x="45" y="15"/>
                    </a:lnTo>
                    <a:lnTo>
                      <a:pt x="38" y="11"/>
                    </a:lnTo>
                    <a:lnTo>
                      <a:pt x="30" y="9"/>
                    </a:lnTo>
                    <a:lnTo>
                      <a:pt x="24" y="11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" name="Freeform 242"/>
              <p:cNvSpPr>
                <a:spLocks/>
              </p:cNvSpPr>
              <p:nvPr/>
            </p:nvSpPr>
            <p:spPr bwMode="auto">
              <a:xfrm>
                <a:off x="7545437" y="349269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1"/>
                  </a:cxn>
                  <a:cxn ang="0">
                    <a:pos x="13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8" y="9"/>
                  </a:cxn>
                  <a:cxn ang="0">
                    <a:pos x="50" y="11"/>
                  </a:cxn>
                  <a:cxn ang="0">
                    <a:pos x="50" y="15"/>
                  </a:cxn>
                  <a:cxn ang="0">
                    <a:pos x="52" y="19"/>
                  </a:cxn>
                  <a:cxn ang="0">
                    <a:pos x="52" y="25"/>
                  </a:cxn>
                  <a:cxn ang="0">
                    <a:pos x="52" y="65"/>
                  </a:cxn>
                  <a:cxn ang="0">
                    <a:pos x="40" y="65"/>
                  </a:cxn>
                  <a:cxn ang="0">
                    <a:pos x="40" y="25"/>
                  </a:cxn>
                  <a:cxn ang="0">
                    <a:pos x="40" y="21"/>
                  </a:cxn>
                  <a:cxn ang="0">
                    <a:pos x="40" y="17"/>
                  </a:cxn>
                  <a:cxn ang="0">
                    <a:pos x="38" y="13"/>
                  </a:cxn>
                  <a:cxn ang="0">
                    <a:pos x="36" y="11"/>
                  </a:cxn>
                  <a:cxn ang="0">
                    <a:pos x="31" y="11"/>
                  </a:cxn>
                  <a:cxn ang="0">
                    <a:pos x="27" y="9"/>
                  </a:cxn>
                  <a:cxn ang="0">
                    <a:pos x="21" y="11"/>
                  </a:cxn>
                  <a:cxn ang="0">
                    <a:pos x="15" y="13"/>
                  </a:cxn>
                  <a:cxn ang="0">
                    <a:pos x="10" y="19"/>
                  </a:cxn>
                  <a:cxn ang="0">
                    <a:pos x="10" y="29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1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8" y="9"/>
                    </a:lnTo>
                    <a:lnTo>
                      <a:pt x="50" y="11"/>
                    </a:lnTo>
                    <a:lnTo>
                      <a:pt x="50" y="15"/>
                    </a:lnTo>
                    <a:lnTo>
                      <a:pt x="52" y="19"/>
                    </a:lnTo>
                    <a:lnTo>
                      <a:pt x="52" y="25"/>
                    </a:lnTo>
                    <a:lnTo>
                      <a:pt x="52" y="65"/>
                    </a:lnTo>
                    <a:lnTo>
                      <a:pt x="40" y="65"/>
                    </a:lnTo>
                    <a:lnTo>
                      <a:pt x="40" y="25"/>
                    </a:lnTo>
                    <a:lnTo>
                      <a:pt x="40" y="21"/>
                    </a:lnTo>
                    <a:lnTo>
                      <a:pt x="40" y="17"/>
                    </a:lnTo>
                    <a:lnTo>
                      <a:pt x="38" y="13"/>
                    </a:lnTo>
                    <a:lnTo>
                      <a:pt x="36" y="11"/>
                    </a:lnTo>
                    <a:lnTo>
                      <a:pt x="31" y="11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5" y="13"/>
                    </a:lnTo>
                    <a:lnTo>
                      <a:pt x="10" y="19"/>
                    </a:lnTo>
                    <a:lnTo>
                      <a:pt x="10" y="29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" name="Freeform 243"/>
              <p:cNvSpPr>
                <a:spLocks noEditPoints="1"/>
              </p:cNvSpPr>
              <p:nvPr/>
            </p:nvSpPr>
            <p:spPr bwMode="auto">
              <a:xfrm>
                <a:off x="7648624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7" y="65"/>
                  </a:cxn>
                  <a:cxn ang="0">
                    <a:pos x="13" y="65"/>
                  </a:cxn>
                  <a:cxn ang="0">
                    <a:pos x="2" y="55"/>
                  </a:cxn>
                  <a:cxn ang="0">
                    <a:pos x="0" y="44"/>
                  </a:cxn>
                  <a:cxn ang="0">
                    <a:pos x="4" y="36"/>
                  </a:cxn>
                  <a:cxn ang="0">
                    <a:pos x="11" y="32"/>
                  </a:cxn>
                  <a:cxn ang="0">
                    <a:pos x="19" y="29"/>
                  </a:cxn>
                  <a:cxn ang="0">
                    <a:pos x="36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6" y="11"/>
                  </a:cxn>
                  <a:cxn ang="0">
                    <a:pos x="23" y="11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6" y="9"/>
                  </a:cxn>
                  <a:cxn ang="0">
                    <a:pos x="17" y="2"/>
                  </a:cxn>
                  <a:cxn ang="0">
                    <a:pos x="32" y="0"/>
                  </a:cxn>
                  <a:cxn ang="0">
                    <a:pos x="44" y="2"/>
                  </a:cxn>
                  <a:cxn ang="0">
                    <a:pos x="53" y="6"/>
                  </a:cxn>
                  <a:cxn ang="0">
                    <a:pos x="55" y="15"/>
                  </a:cxn>
                  <a:cxn ang="0">
                    <a:pos x="55" y="23"/>
                  </a:cxn>
                  <a:cxn ang="0">
                    <a:pos x="57" y="50"/>
                  </a:cxn>
                  <a:cxn ang="0">
                    <a:pos x="57" y="61"/>
                  </a:cxn>
                  <a:cxn ang="0">
                    <a:pos x="48" y="65"/>
                  </a:cxn>
                  <a:cxn ang="0">
                    <a:pos x="46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3" y="46"/>
                  </a:cxn>
                  <a:cxn ang="0">
                    <a:pos x="13" y="52"/>
                  </a:cxn>
                  <a:cxn ang="0">
                    <a:pos x="19" y="57"/>
                  </a:cxn>
                  <a:cxn ang="0">
                    <a:pos x="30" y="57"/>
                  </a:cxn>
                  <a:cxn ang="0">
                    <a:pos x="40" y="52"/>
                  </a:cxn>
                  <a:cxn ang="0">
                    <a:pos x="44" y="44"/>
                  </a:cxn>
                  <a:cxn ang="0">
                    <a:pos x="44" y="34"/>
                  </a:cxn>
                </a:cxnLst>
                <a:rect l="0" t="0" r="r" b="b"/>
                <a:pathLst>
                  <a:path w="59" h="67">
                    <a:moveTo>
                      <a:pt x="46" y="57"/>
                    </a:moveTo>
                    <a:lnTo>
                      <a:pt x="40" y="61"/>
                    </a:lnTo>
                    <a:lnTo>
                      <a:pt x="34" y="65"/>
                    </a:lnTo>
                    <a:lnTo>
                      <a:pt x="27" y="65"/>
                    </a:lnTo>
                    <a:lnTo>
                      <a:pt x="21" y="67"/>
                    </a:lnTo>
                    <a:lnTo>
                      <a:pt x="13" y="65"/>
                    </a:lnTo>
                    <a:lnTo>
                      <a:pt x="6" y="61"/>
                    </a:lnTo>
                    <a:lnTo>
                      <a:pt x="2" y="55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9" y="34"/>
                    </a:lnTo>
                    <a:lnTo>
                      <a:pt x="11" y="32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5" y="27"/>
                    </a:lnTo>
                    <a:lnTo>
                      <a:pt x="36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6" y="11"/>
                    </a:lnTo>
                    <a:lnTo>
                      <a:pt x="30" y="9"/>
                    </a:lnTo>
                    <a:lnTo>
                      <a:pt x="23" y="11"/>
                    </a:lnTo>
                    <a:lnTo>
                      <a:pt x="17" y="11"/>
                    </a:lnTo>
                    <a:lnTo>
                      <a:pt x="15" y="15"/>
                    </a:lnTo>
                    <a:lnTo>
                      <a:pt x="13" y="21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11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5" y="11"/>
                    </a:lnTo>
                    <a:lnTo>
                      <a:pt x="55" y="15"/>
                    </a:lnTo>
                    <a:lnTo>
                      <a:pt x="55" y="17"/>
                    </a:lnTo>
                    <a:lnTo>
                      <a:pt x="55" y="23"/>
                    </a:lnTo>
                    <a:lnTo>
                      <a:pt x="55" y="38"/>
                    </a:lnTo>
                    <a:lnTo>
                      <a:pt x="57" y="50"/>
                    </a:lnTo>
                    <a:lnTo>
                      <a:pt x="57" y="57"/>
                    </a:lnTo>
                    <a:lnTo>
                      <a:pt x="57" y="61"/>
                    </a:lnTo>
                    <a:lnTo>
                      <a:pt x="59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7"/>
                    </a:lnTo>
                    <a:close/>
                    <a:moveTo>
                      <a:pt x="44" y="34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3" y="42"/>
                    </a:lnTo>
                    <a:lnTo>
                      <a:pt x="13" y="46"/>
                    </a:lnTo>
                    <a:lnTo>
                      <a:pt x="11" y="48"/>
                    </a:lnTo>
                    <a:lnTo>
                      <a:pt x="13" y="52"/>
                    </a:lnTo>
                    <a:lnTo>
                      <a:pt x="15" y="55"/>
                    </a:lnTo>
                    <a:lnTo>
                      <a:pt x="19" y="57"/>
                    </a:lnTo>
                    <a:lnTo>
                      <a:pt x="25" y="59"/>
                    </a:lnTo>
                    <a:lnTo>
                      <a:pt x="30" y="57"/>
                    </a:lnTo>
                    <a:lnTo>
                      <a:pt x="36" y="55"/>
                    </a:lnTo>
                    <a:lnTo>
                      <a:pt x="40" y="52"/>
                    </a:lnTo>
                    <a:lnTo>
                      <a:pt x="42" y="48"/>
                    </a:lnTo>
                    <a:lnTo>
                      <a:pt x="44" y="44"/>
                    </a:lnTo>
                    <a:lnTo>
                      <a:pt x="44" y="38"/>
                    </a:lnTo>
                    <a:lnTo>
                      <a:pt x="44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" name="Freeform 244"/>
              <p:cNvSpPr>
                <a:spLocks noEditPoints="1"/>
              </p:cNvSpPr>
              <p:nvPr/>
            </p:nvSpPr>
            <p:spPr bwMode="auto">
              <a:xfrm>
                <a:off x="7818487" y="3492699"/>
                <a:ext cx="90488" cy="13970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1"/>
                  </a:cxn>
                  <a:cxn ang="0">
                    <a:pos x="13" y="6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4"/>
                  </a:cxn>
                  <a:cxn ang="0">
                    <a:pos x="49" y="9"/>
                  </a:cxn>
                  <a:cxn ang="0">
                    <a:pos x="53" y="17"/>
                  </a:cxn>
                  <a:cxn ang="0">
                    <a:pos x="55" y="23"/>
                  </a:cxn>
                  <a:cxn ang="0">
                    <a:pos x="57" y="34"/>
                  </a:cxn>
                  <a:cxn ang="0">
                    <a:pos x="55" y="42"/>
                  </a:cxn>
                  <a:cxn ang="0">
                    <a:pos x="53" y="50"/>
                  </a:cxn>
                  <a:cxn ang="0">
                    <a:pos x="49" y="57"/>
                  </a:cxn>
                  <a:cxn ang="0">
                    <a:pos x="42" y="63"/>
                  </a:cxn>
                  <a:cxn ang="0">
                    <a:pos x="36" y="65"/>
                  </a:cxn>
                  <a:cxn ang="0">
                    <a:pos x="28" y="67"/>
                  </a:cxn>
                  <a:cxn ang="0">
                    <a:pos x="23" y="65"/>
                  </a:cxn>
                  <a:cxn ang="0">
                    <a:pos x="19" y="65"/>
                  </a:cxn>
                  <a:cxn ang="0">
                    <a:pos x="15" y="61"/>
                  </a:cxn>
                  <a:cxn ang="0">
                    <a:pos x="11" y="59"/>
                  </a:cxn>
                  <a:cxn ang="0">
                    <a:pos x="11" y="88"/>
                  </a:cxn>
                  <a:cxn ang="0">
                    <a:pos x="0" y="88"/>
                  </a:cxn>
                  <a:cxn ang="0">
                    <a:pos x="11" y="34"/>
                  </a:cxn>
                  <a:cxn ang="0">
                    <a:pos x="11" y="44"/>
                  </a:cxn>
                  <a:cxn ang="0">
                    <a:pos x="15" y="52"/>
                  </a:cxn>
                  <a:cxn ang="0">
                    <a:pos x="21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0"/>
                  </a:cxn>
                  <a:cxn ang="0">
                    <a:pos x="44" y="44"/>
                  </a:cxn>
                  <a:cxn ang="0">
                    <a:pos x="44" y="34"/>
                  </a:cxn>
                  <a:cxn ang="0">
                    <a:pos x="44" y="21"/>
                  </a:cxn>
                  <a:cxn ang="0">
                    <a:pos x="40" y="15"/>
                  </a:cxn>
                  <a:cxn ang="0">
                    <a:pos x="34" y="11"/>
                  </a:cxn>
                  <a:cxn ang="0">
                    <a:pos x="28" y="9"/>
                  </a:cxn>
                  <a:cxn ang="0">
                    <a:pos x="21" y="11"/>
                  </a:cxn>
                  <a:cxn ang="0">
                    <a:pos x="15" y="15"/>
                  </a:cxn>
                  <a:cxn ang="0">
                    <a:pos x="11" y="23"/>
                  </a:cxn>
                  <a:cxn ang="0">
                    <a:pos x="11" y="34"/>
                  </a:cxn>
                </a:cxnLst>
                <a:rect l="0" t="0" r="r" b="b"/>
                <a:pathLst>
                  <a:path w="57" h="88">
                    <a:moveTo>
                      <a:pt x="0" y="88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1"/>
                    </a:lnTo>
                    <a:lnTo>
                      <a:pt x="13" y="6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4"/>
                    </a:lnTo>
                    <a:lnTo>
                      <a:pt x="49" y="9"/>
                    </a:lnTo>
                    <a:lnTo>
                      <a:pt x="53" y="17"/>
                    </a:lnTo>
                    <a:lnTo>
                      <a:pt x="55" y="23"/>
                    </a:lnTo>
                    <a:lnTo>
                      <a:pt x="57" y="34"/>
                    </a:lnTo>
                    <a:lnTo>
                      <a:pt x="55" y="42"/>
                    </a:lnTo>
                    <a:lnTo>
                      <a:pt x="53" y="50"/>
                    </a:lnTo>
                    <a:lnTo>
                      <a:pt x="49" y="57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28" y="67"/>
                    </a:lnTo>
                    <a:lnTo>
                      <a:pt x="23" y="65"/>
                    </a:lnTo>
                    <a:lnTo>
                      <a:pt x="19" y="65"/>
                    </a:lnTo>
                    <a:lnTo>
                      <a:pt x="15" y="61"/>
                    </a:lnTo>
                    <a:lnTo>
                      <a:pt x="11" y="59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  <a:moveTo>
                      <a:pt x="11" y="34"/>
                    </a:moveTo>
                    <a:lnTo>
                      <a:pt x="11" y="44"/>
                    </a:lnTo>
                    <a:lnTo>
                      <a:pt x="15" y="52"/>
                    </a:lnTo>
                    <a:lnTo>
                      <a:pt x="21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0"/>
                    </a:lnTo>
                    <a:lnTo>
                      <a:pt x="44" y="44"/>
                    </a:lnTo>
                    <a:lnTo>
                      <a:pt x="44" y="34"/>
                    </a:lnTo>
                    <a:lnTo>
                      <a:pt x="44" y="21"/>
                    </a:lnTo>
                    <a:lnTo>
                      <a:pt x="40" y="15"/>
                    </a:lnTo>
                    <a:lnTo>
                      <a:pt x="34" y="11"/>
                    </a:lnTo>
                    <a:lnTo>
                      <a:pt x="28" y="9"/>
                    </a:lnTo>
                    <a:lnTo>
                      <a:pt x="21" y="11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" name="Freeform 245"/>
              <p:cNvSpPr>
                <a:spLocks/>
              </p:cNvSpPr>
              <p:nvPr/>
            </p:nvSpPr>
            <p:spPr bwMode="auto">
              <a:xfrm>
                <a:off x="7929612" y="3492699"/>
                <a:ext cx="52388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1"/>
                  </a:cxn>
                  <a:cxn ang="0">
                    <a:pos x="12" y="6"/>
                  </a:cxn>
                  <a:cxn ang="0">
                    <a:pos x="16" y="2"/>
                  </a:cxn>
                  <a:cxn ang="0">
                    <a:pos x="18" y="0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3" y="4"/>
                  </a:cxn>
                  <a:cxn ang="0">
                    <a:pos x="31" y="13"/>
                  </a:cxn>
                  <a:cxn ang="0">
                    <a:pos x="27" y="13"/>
                  </a:cxn>
                  <a:cxn ang="0">
                    <a:pos x="23" y="11"/>
                  </a:cxn>
                  <a:cxn ang="0">
                    <a:pos x="18" y="13"/>
                  </a:cxn>
                  <a:cxn ang="0">
                    <a:pos x="16" y="13"/>
                  </a:cxn>
                  <a:cxn ang="0">
                    <a:pos x="14" y="15"/>
                  </a:cxn>
                  <a:cxn ang="0">
                    <a:pos x="12" y="19"/>
                  </a:cxn>
                  <a:cxn ang="0">
                    <a:pos x="10" y="25"/>
                  </a:cxn>
                  <a:cxn ang="0">
                    <a:pos x="10" y="32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33" h="65">
                    <a:moveTo>
                      <a:pt x="0" y="65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1"/>
                    </a:lnTo>
                    <a:lnTo>
                      <a:pt x="12" y="6"/>
                    </a:lnTo>
                    <a:lnTo>
                      <a:pt x="16" y="2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3" y="4"/>
                    </a:lnTo>
                    <a:lnTo>
                      <a:pt x="31" y="13"/>
                    </a:lnTo>
                    <a:lnTo>
                      <a:pt x="27" y="13"/>
                    </a:lnTo>
                    <a:lnTo>
                      <a:pt x="23" y="11"/>
                    </a:lnTo>
                    <a:lnTo>
                      <a:pt x="18" y="13"/>
                    </a:lnTo>
                    <a:lnTo>
                      <a:pt x="16" y="13"/>
                    </a:lnTo>
                    <a:lnTo>
                      <a:pt x="14" y="15"/>
                    </a:lnTo>
                    <a:lnTo>
                      <a:pt x="12" y="19"/>
                    </a:lnTo>
                    <a:lnTo>
                      <a:pt x="10" y="25"/>
                    </a:lnTo>
                    <a:lnTo>
                      <a:pt x="10" y="32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" name="Freeform 246"/>
              <p:cNvSpPr>
                <a:spLocks noEditPoints="1"/>
              </p:cNvSpPr>
              <p:nvPr/>
            </p:nvSpPr>
            <p:spPr bwMode="auto">
              <a:xfrm>
                <a:off x="7988349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3" y="17"/>
                  </a:cxn>
                  <a:cxn ang="0">
                    <a:pos x="5" y="13"/>
                  </a:cxn>
                  <a:cxn ang="0">
                    <a:pos x="9" y="6"/>
                  </a:cxn>
                  <a:cxn ang="0">
                    <a:pos x="19" y="2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1" y="9"/>
                  </a:cxn>
                  <a:cxn ang="0">
                    <a:pos x="55" y="13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2"/>
                  </a:cxn>
                  <a:cxn ang="0">
                    <a:pos x="59" y="44"/>
                  </a:cxn>
                  <a:cxn ang="0">
                    <a:pos x="57" y="52"/>
                  </a:cxn>
                  <a:cxn ang="0">
                    <a:pos x="51" y="59"/>
                  </a:cxn>
                  <a:cxn ang="0">
                    <a:pos x="45" y="63"/>
                  </a:cxn>
                  <a:cxn ang="0">
                    <a:pos x="38" y="65"/>
                  </a:cxn>
                  <a:cxn ang="0">
                    <a:pos x="30" y="67"/>
                  </a:cxn>
                  <a:cxn ang="0">
                    <a:pos x="24" y="65"/>
                  </a:cxn>
                  <a:cxn ang="0">
                    <a:pos x="17" y="65"/>
                  </a:cxn>
                  <a:cxn ang="0">
                    <a:pos x="13" y="61"/>
                  </a:cxn>
                  <a:cxn ang="0">
                    <a:pos x="9" y="59"/>
                  </a:cxn>
                  <a:cxn ang="0">
                    <a:pos x="5" y="52"/>
                  </a:cxn>
                  <a:cxn ang="0">
                    <a:pos x="3" y="48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3" y="44"/>
                  </a:cxn>
                  <a:cxn ang="0">
                    <a:pos x="15" y="50"/>
                  </a:cxn>
                  <a:cxn ang="0">
                    <a:pos x="21" y="57"/>
                  </a:cxn>
                  <a:cxn ang="0">
                    <a:pos x="30" y="57"/>
                  </a:cxn>
                  <a:cxn ang="0">
                    <a:pos x="38" y="57"/>
                  </a:cxn>
                  <a:cxn ang="0">
                    <a:pos x="42" y="50"/>
                  </a:cxn>
                  <a:cxn ang="0">
                    <a:pos x="47" y="44"/>
                  </a:cxn>
                  <a:cxn ang="0">
                    <a:pos x="49" y="34"/>
                  </a:cxn>
                  <a:cxn ang="0">
                    <a:pos x="47" y="23"/>
                  </a:cxn>
                  <a:cxn ang="0">
                    <a:pos x="42" y="15"/>
                  </a:cxn>
                  <a:cxn ang="0">
                    <a:pos x="36" y="11"/>
                  </a:cxn>
                  <a:cxn ang="0">
                    <a:pos x="30" y="9"/>
                  </a:cxn>
                  <a:cxn ang="0">
                    <a:pos x="21" y="11"/>
                  </a:cxn>
                  <a:cxn ang="0">
                    <a:pos x="15" y="15"/>
                  </a:cxn>
                  <a:cxn ang="0">
                    <a:pos x="13" y="23"/>
                  </a:cxn>
                  <a:cxn ang="0">
                    <a:pos x="11" y="34"/>
                  </a:cxn>
                </a:cxnLst>
                <a:rect l="0" t="0" r="r" b="b"/>
                <a:pathLst>
                  <a:path w="59" h="67">
                    <a:moveTo>
                      <a:pt x="0" y="34"/>
                    </a:moveTo>
                    <a:lnTo>
                      <a:pt x="0" y="25"/>
                    </a:lnTo>
                    <a:lnTo>
                      <a:pt x="3" y="17"/>
                    </a:lnTo>
                    <a:lnTo>
                      <a:pt x="5" y="13"/>
                    </a:lnTo>
                    <a:lnTo>
                      <a:pt x="9" y="6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1" y="9"/>
                    </a:lnTo>
                    <a:lnTo>
                      <a:pt x="55" y="13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2"/>
                    </a:lnTo>
                    <a:lnTo>
                      <a:pt x="59" y="44"/>
                    </a:lnTo>
                    <a:lnTo>
                      <a:pt x="57" y="52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8" y="65"/>
                    </a:lnTo>
                    <a:lnTo>
                      <a:pt x="30" y="67"/>
                    </a:lnTo>
                    <a:lnTo>
                      <a:pt x="24" y="65"/>
                    </a:lnTo>
                    <a:lnTo>
                      <a:pt x="17" y="65"/>
                    </a:lnTo>
                    <a:lnTo>
                      <a:pt x="13" y="61"/>
                    </a:lnTo>
                    <a:lnTo>
                      <a:pt x="9" y="59"/>
                    </a:lnTo>
                    <a:lnTo>
                      <a:pt x="5" y="52"/>
                    </a:lnTo>
                    <a:lnTo>
                      <a:pt x="3" y="48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3" y="44"/>
                    </a:lnTo>
                    <a:lnTo>
                      <a:pt x="15" y="50"/>
                    </a:lnTo>
                    <a:lnTo>
                      <a:pt x="21" y="57"/>
                    </a:lnTo>
                    <a:lnTo>
                      <a:pt x="30" y="57"/>
                    </a:lnTo>
                    <a:lnTo>
                      <a:pt x="38" y="57"/>
                    </a:lnTo>
                    <a:lnTo>
                      <a:pt x="42" y="50"/>
                    </a:lnTo>
                    <a:lnTo>
                      <a:pt x="47" y="44"/>
                    </a:lnTo>
                    <a:lnTo>
                      <a:pt x="49" y="34"/>
                    </a:lnTo>
                    <a:lnTo>
                      <a:pt x="47" y="23"/>
                    </a:lnTo>
                    <a:lnTo>
                      <a:pt x="42" y="15"/>
                    </a:lnTo>
                    <a:lnTo>
                      <a:pt x="36" y="11"/>
                    </a:lnTo>
                    <a:lnTo>
                      <a:pt x="30" y="9"/>
                    </a:lnTo>
                    <a:lnTo>
                      <a:pt x="21" y="11"/>
                    </a:lnTo>
                    <a:lnTo>
                      <a:pt x="15" y="15"/>
                    </a:lnTo>
                    <a:lnTo>
                      <a:pt x="13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" name="Freeform 247"/>
              <p:cNvSpPr>
                <a:spLocks/>
              </p:cNvSpPr>
              <p:nvPr/>
            </p:nvSpPr>
            <p:spPr bwMode="auto">
              <a:xfrm>
                <a:off x="8093124" y="3453011"/>
                <a:ext cx="58738" cy="142875"/>
              </a:xfrm>
              <a:custGeom>
                <a:avLst/>
                <a:gdLst/>
                <a:ahLst/>
                <a:cxnLst>
                  <a:cxn ang="0">
                    <a:pos x="10" y="90"/>
                  </a:cxn>
                  <a:cxn ang="0">
                    <a:pos x="10" y="36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10" y="27"/>
                  </a:cxn>
                  <a:cxn ang="0">
                    <a:pos x="10" y="19"/>
                  </a:cxn>
                  <a:cxn ang="0">
                    <a:pos x="10" y="15"/>
                  </a:cxn>
                  <a:cxn ang="0">
                    <a:pos x="10" y="11"/>
                  </a:cxn>
                  <a:cxn ang="0">
                    <a:pos x="12" y="6"/>
                  </a:cxn>
                  <a:cxn ang="0">
                    <a:pos x="16" y="4"/>
                  </a:cxn>
                  <a:cxn ang="0">
                    <a:pos x="21" y="2"/>
                  </a:cxn>
                  <a:cxn ang="0">
                    <a:pos x="27" y="0"/>
                  </a:cxn>
                  <a:cxn ang="0">
                    <a:pos x="31" y="2"/>
                  </a:cxn>
                  <a:cxn ang="0">
                    <a:pos x="37" y="2"/>
                  </a:cxn>
                  <a:cxn ang="0">
                    <a:pos x="35" y="11"/>
                  </a:cxn>
                  <a:cxn ang="0">
                    <a:pos x="33" y="11"/>
                  </a:cxn>
                  <a:cxn ang="0">
                    <a:pos x="29" y="11"/>
                  </a:cxn>
                  <a:cxn ang="0">
                    <a:pos x="25" y="11"/>
                  </a:cxn>
                  <a:cxn ang="0">
                    <a:pos x="23" y="13"/>
                  </a:cxn>
                  <a:cxn ang="0">
                    <a:pos x="21" y="17"/>
                  </a:cxn>
                  <a:cxn ang="0">
                    <a:pos x="21" y="21"/>
                  </a:cxn>
                  <a:cxn ang="0">
                    <a:pos x="21" y="27"/>
                  </a:cxn>
                  <a:cxn ang="0">
                    <a:pos x="33" y="27"/>
                  </a:cxn>
                  <a:cxn ang="0">
                    <a:pos x="33" y="36"/>
                  </a:cxn>
                  <a:cxn ang="0">
                    <a:pos x="21" y="36"/>
                  </a:cxn>
                  <a:cxn ang="0">
                    <a:pos x="21" y="90"/>
                  </a:cxn>
                  <a:cxn ang="0">
                    <a:pos x="10" y="90"/>
                  </a:cxn>
                </a:cxnLst>
                <a:rect l="0" t="0" r="r" b="b"/>
                <a:pathLst>
                  <a:path w="37" h="90">
                    <a:moveTo>
                      <a:pt x="10" y="90"/>
                    </a:moveTo>
                    <a:lnTo>
                      <a:pt x="10" y="36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10" y="27"/>
                    </a:lnTo>
                    <a:lnTo>
                      <a:pt x="10" y="19"/>
                    </a:lnTo>
                    <a:lnTo>
                      <a:pt x="10" y="15"/>
                    </a:lnTo>
                    <a:lnTo>
                      <a:pt x="10" y="11"/>
                    </a:lnTo>
                    <a:lnTo>
                      <a:pt x="12" y="6"/>
                    </a:lnTo>
                    <a:lnTo>
                      <a:pt x="16" y="4"/>
                    </a:lnTo>
                    <a:lnTo>
                      <a:pt x="21" y="2"/>
                    </a:lnTo>
                    <a:lnTo>
                      <a:pt x="27" y="0"/>
                    </a:lnTo>
                    <a:lnTo>
                      <a:pt x="31" y="2"/>
                    </a:lnTo>
                    <a:lnTo>
                      <a:pt x="37" y="2"/>
                    </a:lnTo>
                    <a:lnTo>
                      <a:pt x="35" y="11"/>
                    </a:lnTo>
                    <a:lnTo>
                      <a:pt x="33" y="11"/>
                    </a:lnTo>
                    <a:lnTo>
                      <a:pt x="29" y="11"/>
                    </a:lnTo>
                    <a:lnTo>
                      <a:pt x="25" y="11"/>
                    </a:lnTo>
                    <a:lnTo>
                      <a:pt x="23" y="13"/>
                    </a:lnTo>
                    <a:lnTo>
                      <a:pt x="21" y="17"/>
                    </a:lnTo>
                    <a:lnTo>
                      <a:pt x="21" y="21"/>
                    </a:lnTo>
                    <a:lnTo>
                      <a:pt x="21" y="27"/>
                    </a:lnTo>
                    <a:lnTo>
                      <a:pt x="33" y="27"/>
                    </a:lnTo>
                    <a:lnTo>
                      <a:pt x="33" y="36"/>
                    </a:lnTo>
                    <a:lnTo>
                      <a:pt x="21" y="36"/>
                    </a:lnTo>
                    <a:lnTo>
                      <a:pt x="21" y="90"/>
                    </a:lnTo>
                    <a:lnTo>
                      <a:pt x="10" y="9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" name="Freeform 248"/>
              <p:cNvSpPr>
                <a:spLocks noEditPoints="1"/>
              </p:cNvSpPr>
              <p:nvPr/>
            </p:nvSpPr>
            <p:spPr bwMode="auto">
              <a:xfrm>
                <a:off x="8151862" y="3492699"/>
                <a:ext cx="96838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7" y="13"/>
                  </a:cxn>
                  <a:cxn ang="0">
                    <a:pos x="11" y="6"/>
                  </a:cxn>
                  <a:cxn ang="0">
                    <a:pos x="19" y="2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3" y="9"/>
                  </a:cxn>
                  <a:cxn ang="0">
                    <a:pos x="55" y="13"/>
                  </a:cxn>
                  <a:cxn ang="0">
                    <a:pos x="59" y="19"/>
                  </a:cxn>
                  <a:cxn ang="0">
                    <a:pos x="59" y="25"/>
                  </a:cxn>
                  <a:cxn ang="0">
                    <a:pos x="61" y="32"/>
                  </a:cxn>
                  <a:cxn ang="0">
                    <a:pos x="59" y="44"/>
                  </a:cxn>
                  <a:cxn ang="0">
                    <a:pos x="57" y="52"/>
                  </a:cxn>
                  <a:cxn ang="0">
                    <a:pos x="53" y="59"/>
                  </a:cxn>
                  <a:cxn ang="0">
                    <a:pos x="47" y="63"/>
                  </a:cxn>
                  <a:cxn ang="0">
                    <a:pos x="38" y="65"/>
                  </a:cxn>
                  <a:cxn ang="0">
                    <a:pos x="30" y="67"/>
                  </a:cxn>
                  <a:cxn ang="0">
                    <a:pos x="23" y="65"/>
                  </a:cxn>
                  <a:cxn ang="0">
                    <a:pos x="17" y="65"/>
                  </a:cxn>
                  <a:cxn ang="0">
                    <a:pos x="13" y="61"/>
                  </a:cxn>
                  <a:cxn ang="0">
                    <a:pos x="9" y="59"/>
                  </a:cxn>
                  <a:cxn ang="0">
                    <a:pos x="5" y="52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3" y="57"/>
                  </a:cxn>
                  <a:cxn ang="0">
                    <a:pos x="30" y="57"/>
                  </a:cxn>
                  <a:cxn ang="0">
                    <a:pos x="38" y="57"/>
                  </a:cxn>
                  <a:cxn ang="0">
                    <a:pos x="44" y="50"/>
                  </a:cxn>
                  <a:cxn ang="0">
                    <a:pos x="49" y="44"/>
                  </a:cxn>
                  <a:cxn ang="0">
                    <a:pos x="49" y="34"/>
                  </a:cxn>
                  <a:cxn ang="0">
                    <a:pos x="49" y="23"/>
                  </a:cxn>
                  <a:cxn ang="0">
                    <a:pos x="44" y="15"/>
                  </a:cxn>
                  <a:cxn ang="0">
                    <a:pos x="38" y="11"/>
                  </a:cxn>
                  <a:cxn ang="0">
                    <a:pos x="30" y="9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1" y="34"/>
                  </a:cxn>
                </a:cxnLst>
                <a:rect l="0" t="0" r="r" b="b"/>
                <a:pathLst>
                  <a:path w="61" h="67">
                    <a:moveTo>
                      <a:pt x="0" y="34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7" y="13"/>
                    </a:lnTo>
                    <a:lnTo>
                      <a:pt x="11" y="6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3" y="9"/>
                    </a:lnTo>
                    <a:lnTo>
                      <a:pt x="55" y="13"/>
                    </a:lnTo>
                    <a:lnTo>
                      <a:pt x="59" y="19"/>
                    </a:lnTo>
                    <a:lnTo>
                      <a:pt x="59" y="25"/>
                    </a:lnTo>
                    <a:lnTo>
                      <a:pt x="61" y="32"/>
                    </a:lnTo>
                    <a:lnTo>
                      <a:pt x="59" y="44"/>
                    </a:lnTo>
                    <a:lnTo>
                      <a:pt x="57" y="52"/>
                    </a:lnTo>
                    <a:lnTo>
                      <a:pt x="53" y="59"/>
                    </a:lnTo>
                    <a:lnTo>
                      <a:pt x="47" y="63"/>
                    </a:lnTo>
                    <a:lnTo>
                      <a:pt x="38" y="65"/>
                    </a:lnTo>
                    <a:lnTo>
                      <a:pt x="30" y="67"/>
                    </a:lnTo>
                    <a:lnTo>
                      <a:pt x="23" y="65"/>
                    </a:lnTo>
                    <a:lnTo>
                      <a:pt x="17" y="65"/>
                    </a:lnTo>
                    <a:lnTo>
                      <a:pt x="13" y="61"/>
                    </a:lnTo>
                    <a:lnTo>
                      <a:pt x="9" y="59"/>
                    </a:lnTo>
                    <a:lnTo>
                      <a:pt x="5" y="52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3" y="57"/>
                    </a:lnTo>
                    <a:lnTo>
                      <a:pt x="30" y="57"/>
                    </a:lnTo>
                    <a:lnTo>
                      <a:pt x="38" y="57"/>
                    </a:lnTo>
                    <a:lnTo>
                      <a:pt x="44" y="50"/>
                    </a:lnTo>
                    <a:lnTo>
                      <a:pt x="49" y="44"/>
                    </a:lnTo>
                    <a:lnTo>
                      <a:pt x="49" y="34"/>
                    </a:lnTo>
                    <a:lnTo>
                      <a:pt x="49" y="23"/>
                    </a:lnTo>
                    <a:lnTo>
                      <a:pt x="44" y="15"/>
                    </a:lnTo>
                    <a:lnTo>
                      <a:pt x="38" y="11"/>
                    </a:lnTo>
                    <a:lnTo>
                      <a:pt x="30" y="9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" name="Freeform 249"/>
              <p:cNvSpPr>
                <a:spLocks/>
              </p:cNvSpPr>
              <p:nvPr/>
            </p:nvSpPr>
            <p:spPr bwMode="auto">
              <a:xfrm>
                <a:off x="8269337" y="349269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1"/>
                  </a:cxn>
                  <a:cxn ang="0">
                    <a:pos x="13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6" y="0"/>
                  </a:cxn>
                  <a:cxn ang="0">
                    <a:pos x="40" y="2"/>
                  </a:cxn>
                  <a:cxn ang="0">
                    <a:pos x="44" y="4"/>
                  </a:cxn>
                  <a:cxn ang="0">
                    <a:pos x="48" y="9"/>
                  </a:cxn>
                  <a:cxn ang="0">
                    <a:pos x="50" y="11"/>
                  </a:cxn>
                  <a:cxn ang="0">
                    <a:pos x="50" y="15"/>
                  </a:cxn>
                  <a:cxn ang="0">
                    <a:pos x="52" y="19"/>
                  </a:cxn>
                  <a:cxn ang="0">
                    <a:pos x="52" y="25"/>
                  </a:cxn>
                  <a:cxn ang="0">
                    <a:pos x="52" y="65"/>
                  </a:cxn>
                  <a:cxn ang="0">
                    <a:pos x="40" y="65"/>
                  </a:cxn>
                  <a:cxn ang="0">
                    <a:pos x="40" y="25"/>
                  </a:cxn>
                  <a:cxn ang="0">
                    <a:pos x="40" y="21"/>
                  </a:cxn>
                  <a:cxn ang="0">
                    <a:pos x="40" y="17"/>
                  </a:cxn>
                  <a:cxn ang="0">
                    <a:pos x="38" y="13"/>
                  </a:cxn>
                  <a:cxn ang="0">
                    <a:pos x="36" y="11"/>
                  </a:cxn>
                  <a:cxn ang="0">
                    <a:pos x="31" y="11"/>
                  </a:cxn>
                  <a:cxn ang="0">
                    <a:pos x="27" y="9"/>
                  </a:cxn>
                  <a:cxn ang="0">
                    <a:pos x="21" y="11"/>
                  </a:cxn>
                  <a:cxn ang="0">
                    <a:pos x="15" y="13"/>
                  </a:cxn>
                  <a:cxn ang="0">
                    <a:pos x="13" y="19"/>
                  </a:cxn>
                  <a:cxn ang="0">
                    <a:pos x="10" y="29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1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4" y="4"/>
                    </a:lnTo>
                    <a:lnTo>
                      <a:pt x="48" y="9"/>
                    </a:lnTo>
                    <a:lnTo>
                      <a:pt x="50" y="11"/>
                    </a:lnTo>
                    <a:lnTo>
                      <a:pt x="50" y="15"/>
                    </a:lnTo>
                    <a:lnTo>
                      <a:pt x="52" y="19"/>
                    </a:lnTo>
                    <a:lnTo>
                      <a:pt x="52" y="25"/>
                    </a:lnTo>
                    <a:lnTo>
                      <a:pt x="52" y="65"/>
                    </a:lnTo>
                    <a:lnTo>
                      <a:pt x="40" y="65"/>
                    </a:lnTo>
                    <a:lnTo>
                      <a:pt x="40" y="25"/>
                    </a:lnTo>
                    <a:lnTo>
                      <a:pt x="40" y="21"/>
                    </a:lnTo>
                    <a:lnTo>
                      <a:pt x="40" y="17"/>
                    </a:lnTo>
                    <a:lnTo>
                      <a:pt x="38" y="13"/>
                    </a:lnTo>
                    <a:lnTo>
                      <a:pt x="36" y="11"/>
                    </a:lnTo>
                    <a:lnTo>
                      <a:pt x="31" y="11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5" y="13"/>
                    </a:lnTo>
                    <a:lnTo>
                      <a:pt x="13" y="19"/>
                    </a:lnTo>
                    <a:lnTo>
                      <a:pt x="10" y="29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" name="Freeform 250"/>
              <p:cNvSpPr>
                <a:spLocks noEditPoints="1"/>
              </p:cNvSpPr>
              <p:nvPr/>
            </p:nvSpPr>
            <p:spPr bwMode="auto">
              <a:xfrm>
                <a:off x="8372524" y="3456186"/>
                <a:ext cx="87313" cy="142875"/>
              </a:xfrm>
              <a:custGeom>
                <a:avLst/>
                <a:gdLst/>
                <a:ahLst/>
                <a:cxnLst>
                  <a:cxn ang="0">
                    <a:pos x="46" y="88"/>
                  </a:cxn>
                  <a:cxn ang="0">
                    <a:pos x="46" y="80"/>
                  </a:cxn>
                  <a:cxn ang="0">
                    <a:pos x="42" y="84"/>
                  </a:cxn>
                  <a:cxn ang="0">
                    <a:pos x="38" y="86"/>
                  </a:cxn>
                  <a:cxn ang="0">
                    <a:pos x="34" y="88"/>
                  </a:cxn>
                  <a:cxn ang="0">
                    <a:pos x="27" y="90"/>
                  </a:cxn>
                  <a:cxn ang="0">
                    <a:pos x="19" y="88"/>
                  </a:cxn>
                  <a:cxn ang="0">
                    <a:pos x="13" y="86"/>
                  </a:cxn>
                  <a:cxn ang="0">
                    <a:pos x="6" y="80"/>
                  </a:cxn>
                  <a:cxn ang="0">
                    <a:pos x="2" y="73"/>
                  </a:cxn>
                  <a:cxn ang="0">
                    <a:pos x="0" y="65"/>
                  </a:cxn>
                  <a:cxn ang="0">
                    <a:pos x="0" y="57"/>
                  </a:cxn>
                  <a:cxn ang="0">
                    <a:pos x="0" y="46"/>
                  </a:cxn>
                  <a:cxn ang="0">
                    <a:pos x="2" y="40"/>
                  </a:cxn>
                  <a:cxn ang="0">
                    <a:pos x="6" y="32"/>
                  </a:cxn>
                  <a:cxn ang="0">
                    <a:pos x="13" y="27"/>
                  </a:cxn>
                  <a:cxn ang="0">
                    <a:pos x="19" y="23"/>
                  </a:cxn>
                  <a:cxn ang="0">
                    <a:pos x="27" y="23"/>
                  </a:cxn>
                  <a:cxn ang="0">
                    <a:pos x="32" y="23"/>
                  </a:cxn>
                  <a:cxn ang="0">
                    <a:pos x="38" y="25"/>
                  </a:cxn>
                  <a:cxn ang="0">
                    <a:pos x="42" y="27"/>
                  </a:cxn>
                  <a:cxn ang="0">
                    <a:pos x="44" y="32"/>
                  </a:cxn>
                  <a:cxn ang="0">
                    <a:pos x="44" y="0"/>
                  </a:cxn>
                  <a:cxn ang="0">
                    <a:pos x="55" y="0"/>
                  </a:cxn>
                  <a:cxn ang="0">
                    <a:pos x="55" y="88"/>
                  </a:cxn>
                  <a:cxn ang="0">
                    <a:pos x="46" y="88"/>
                  </a:cxn>
                  <a:cxn ang="0">
                    <a:pos x="11" y="57"/>
                  </a:cxn>
                  <a:cxn ang="0">
                    <a:pos x="13" y="67"/>
                  </a:cxn>
                  <a:cxn ang="0">
                    <a:pos x="17" y="73"/>
                  </a:cxn>
                  <a:cxn ang="0">
                    <a:pos x="21" y="80"/>
                  </a:cxn>
                  <a:cxn ang="0">
                    <a:pos x="27" y="80"/>
                  </a:cxn>
                  <a:cxn ang="0">
                    <a:pos x="36" y="80"/>
                  </a:cxn>
                  <a:cxn ang="0">
                    <a:pos x="40" y="75"/>
                  </a:cxn>
                  <a:cxn ang="0">
                    <a:pos x="44" y="67"/>
                  </a:cxn>
                  <a:cxn ang="0">
                    <a:pos x="46" y="57"/>
                  </a:cxn>
                  <a:cxn ang="0">
                    <a:pos x="44" y="46"/>
                  </a:cxn>
                  <a:cxn ang="0">
                    <a:pos x="40" y="38"/>
                  </a:cxn>
                  <a:cxn ang="0">
                    <a:pos x="34" y="34"/>
                  </a:cxn>
                  <a:cxn ang="0">
                    <a:pos x="27" y="32"/>
                  </a:cxn>
                  <a:cxn ang="0">
                    <a:pos x="21" y="34"/>
                  </a:cxn>
                  <a:cxn ang="0">
                    <a:pos x="15" y="38"/>
                  </a:cxn>
                  <a:cxn ang="0">
                    <a:pos x="13" y="46"/>
                  </a:cxn>
                  <a:cxn ang="0">
                    <a:pos x="11" y="57"/>
                  </a:cxn>
                </a:cxnLst>
                <a:rect l="0" t="0" r="r" b="b"/>
                <a:pathLst>
                  <a:path w="55" h="90">
                    <a:moveTo>
                      <a:pt x="46" y="88"/>
                    </a:moveTo>
                    <a:lnTo>
                      <a:pt x="46" y="80"/>
                    </a:lnTo>
                    <a:lnTo>
                      <a:pt x="42" y="84"/>
                    </a:lnTo>
                    <a:lnTo>
                      <a:pt x="38" y="86"/>
                    </a:lnTo>
                    <a:lnTo>
                      <a:pt x="34" y="88"/>
                    </a:lnTo>
                    <a:lnTo>
                      <a:pt x="27" y="90"/>
                    </a:lnTo>
                    <a:lnTo>
                      <a:pt x="19" y="88"/>
                    </a:lnTo>
                    <a:lnTo>
                      <a:pt x="13" y="86"/>
                    </a:lnTo>
                    <a:lnTo>
                      <a:pt x="6" y="80"/>
                    </a:lnTo>
                    <a:lnTo>
                      <a:pt x="2" y="73"/>
                    </a:lnTo>
                    <a:lnTo>
                      <a:pt x="0" y="65"/>
                    </a:lnTo>
                    <a:lnTo>
                      <a:pt x="0" y="57"/>
                    </a:lnTo>
                    <a:lnTo>
                      <a:pt x="0" y="46"/>
                    </a:lnTo>
                    <a:lnTo>
                      <a:pt x="2" y="40"/>
                    </a:lnTo>
                    <a:lnTo>
                      <a:pt x="6" y="32"/>
                    </a:lnTo>
                    <a:lnTo>
                      <a:pt x="13" y="27"/>
                    </a:lnTo>
                    <a:lnTo>
                      <a:pt x="19" y="23"/>
                    </a:lnTo>
                    <a:lnTo>
                      <a:pt x="27" y="23"/>
                    </a:lnTo>
                    <a:lnTo>
                      <a:pt x="32" y="23"/>
                    </a:lnTo>
                    <a:lnTo>
                      <a:pt x="38" y="25"/>
                    </a:lnTo>
                    <a:lnTo>
                      <a:pt x="42" y="27"/>
                    </a:lnTo>
                    <a:lnTo>
                      <a:pt x="44" y="32"/>
                    </a:lnTo>
                    <a:lnTo>
                      <a:pt x="44" y="0"/>
                    </a:lnTo>
                    <a:lnTo>
                      <a:pt x="55" y="0"/>
                    </a:lnTo>
                    <a:lnTo>
                      <a:pt x="55" y="88"/>
                    </a:lnTo>
                    <a:lnTo>
                      <a:pt x="46" y="88"/>
                    </a:lnTo>
                    <a:close/>
                    <a:moveTo>
                      <a:pt x="11" y="57"/>
                    </a:moveTo>
                    <a:lnTo>
                      <a:pt x="13" y="67"/>
                    </a:lnTo>
                    <a:lnTo>
                      <a:pt x="17" y="73"/>
                    </a:lnTo>
                    <a:lnTo>
                      <a:pt x="21" y="80"/>
                    </a:lnTo>
                    <a:lnTo>
                      <a:pt x="27" y="80"/>
                    </a:lnTo>
                    <a:lnTo>
                      <a:pt x="36" y="80"/>
                    </a:lnTo>
                    <a:lnTo>
                      <a:pt x="40" y="75"/>
                    </a:lnTo>
                    <a:lnTo>
                      <a:pt x="44" y="67"/>
                    </a:lnTo>
                    <a:lnTo>
                      <a:pt x="46" y="57"/>
                    </a:lnTo>
                    <a:lnTo>
                      <a:pt x="44" y="46"/>
                    </a:lnTo>
                    <a:lnTo>
                      <a:pt x="40" y="38"/>
                    </a:lnTo>
                    <a:lnTo>
                      <a:pt x="34" y="34"/>
                    </a:lnTo>
                    <a:lnTo>
                      <a:pt x="27" y="32"/>
                    </a:lnTo>
                    <a:lnTo>
                      <a:pt x="21" y="34"/>
                    </a:lnTo>
                    <a:lnTo>
                      <a:pt x="15" y="38"/>
                    </a:lnTo>
                    <a:lnTo>
                      <a:pt x="13" y="46"/>
                    </a:lnTo>
                    <a:lnTo>
                      <a:pt x="11" y="5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" name="Freeform 251"/>
              <p:cNvSpPr>
                <a:spLocks noEditPoints="1"/>
              </p:cNvSpPr>
              <p:nvPr/>
            </p:nvSpPr>
            <p:spPr bwMode="auto">
              <a:xfrm>
                <a:off x="8482062" y="3492699"/>
                <a:ext cx="93663" cy="106363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8" y="65"/>
                  </a:cxn>
                  <a:cxn ang="0">
                    <a:pos x="13" y="65"/>
                  </a:cxn>
                  <a:cxn ang="0">
                    <a:pos x="0" y="55"/>
                  </a:cxn>
                  <a:cxn ang="0">
                    <a:pos x="0" y="44"/>
                  </a:cxn>
                  <a:cxn ang="0">
                    <a:pos x="5" y="36"/>
                  </a:cxn>
                  <a:cxn ang="0">
                    <a:pos x="11" y="32"/>
                  </a:cxn>
                  <a:cxn ang="0">
                    <a:pos x="19" y="29"/>
                  </a:cxn>
                  <a:cxn ang="0">
                    <a:pos x="36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6" y="11"/>
                  </a:cxn>
                  <a:cxn ang="0">
                    <a:pos x="23" y="11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7" y="9"/>
                  </a:cxn>
                  <a:cxn ang="0">
                    <a:pos x="17" y="2"/>
                  </a:cxn>
                  <a:cxn ang="0">
                    <a:pos x="32" y="0"/>
                  </a:cxn>
                  <a:cxn ang="0">
                    <a:pos x="44" y="2"/>
                  </a:cxn>
                  <a:cxn ang="0">
                    <a:pos x="53" y="6"/>
                  </a:cxn>
                  <a:cxn ang="0">
                    <a:pos x="55" y="15"/>
                  </a:cxn>
                  <a:cxn ang="0">
                    <a:pos x="55" y="23"/>
                  </a:cxn>
                  <a:cxn ang="0">
                    <a:pos x="55" y="50"/>
                  </a:cxn>
                  <a:cxn ang="0">
                    <a:pos x="57" y="61"/>
                  </a:cxn>
                  <a:cxn ang="0">
                    <a:pos x="49" y="65"/>
                  </a:cxn>
                  <a:cxn ang="0">
                    <a:pos x="47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3" y="46"/>
                  </a:cxn>
                  <a:cxn ang="0">
                    <a:pos x="13" y="52"/>
                  </a:cxn>
                  <a:cxn ang="0">
                    <a:pos x="19" y="57"/>
                  </a:cxn>
                  <a:cxn ang="0">
                    <a:pos x="30" y="57"/>
                  </a:cxn>
                  <a:cxn ang="0">
                    <a:pos x="40" y="52"/>
                  </a:cxn>
                  <a:cxn ang="0">
                    <a:pos x="44" y="44"/>
                  </a:cxn>
                  <a:cxn ang="0">
                    <a:pos x="44" y="34"/>
                  </a:cxn>
                </a:cxnLst>
                <a:rect l="0" t="0" r="r" b="b"/>
                <a:pathLst>
                  <a:path w="59" h="67">
                    <a:moveTo>
                      <a:pt x="47" y="57"/>
                    </a:moveTo>
                    <a:lnTo>
                      <a:pt x="40" y="61"/>
                    </a:lnTo>
                    <a:lnTo>
                      <a:pt x="34" y="65"/>
                    </a:lnTo>
                    <a:lnTo>
                      <a:pt x="28" y="65"/>
                    </a:lnTo>
                    <a:lnTo>
                      <a:pt x="21" y="67"/>
                    </a:lnTo>
                    <a:lnTo>
                      <a:pt x="13" y="65"/>
                    </a:lnTo>
                    <a:lnTo>
                      <a:pt x="5" y="61"/>
                    </a:lnTo>
                    <a:lnTo>
                      <a:pt x="0" y="55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5" y="36"/>
                    </a:lnTo>
                    <a:lnTo>
                      <a:pt x="7" y="34"/>
                    </a:lnTo>
                    <a:lnTo>
                      <a:pt x="11" y="32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6" y="27"/>
                    </a:lnTo>
                    <a:lnTo>
                      <a:pt x="36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6" y="11"/>
                    </a:lnTo>
                    <a:lnTo>
                      <a:pt x="30" y="9"/>
                    </a:lnTo>
                    <a:lnTo>
                      <a:pt x="23" y="11"/>
                    </a:lnTo>
                    <a:lnTo>
                      <a:pt x="17" y="11"/>
                    </a:lnTo>
                    <a:lnTo>
                      <a:pt x="15" y="15"/>
                    </a:lnTo>
                    <a:lnTo>
                      <a:pt x="13" y="21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7" y="9"/>
                    </a:lnTo>
                    <a:lnTo>
                      <a:pt x="11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9" y="4"/>
                    </a:lnTo>
                    <a:lnTo>
                      <a:pt x="53" y="6"/>
                    </a:lnTo>
                    <a:lnTo>
                      <a:pt x="53" y="11"/>
                    </a:lnTo>
                    <a:lnTo>
                      <a:pt x="55" y="15"/>
                    </a:lnTo>
                    <a:lnTo>
                      <a:pt x="55" y="17"/>
                    </a:lnTo>
                    <a:lnTo>
                      <a:pt x="55" y="23"/>
                    </a:lnTo>
                    <a:lnTo>
                      <a:pt x="55" y="38"/>
                    </a:lnTo>
                    <a:lnTo>
                      <a:pt x="55" y="50"/>
                    </a:lnTo>
                    <a:lnTo>
                      <a:pt x="57" y="57"/>
                    </a:lnTo>
                    <a:lnTo>
                      <a:pt x="57" y="61"/>
                    </a:lnTo>
                    <a:lnTo>
                      <a:pt x="59" y="65"/>
                    </a:lnTo>
                    <a:lnTo>
                      <a:pt x="49" y="65"/>
                    </a:lnTo>
                    <a:lnTo>
                      <a:pt x="47" y="61"/>
                    </a:lnTo>
                    <a:lnTo>
                      <a:pt x="47" y="57"/>
                    </a:lnTo>
                    <a:close/>
                    <a:moveTo>
                      <a:pt x="44" y="34"/>
                    </a:moveTo>
                    <a:lnTo>
                      <a:pt x="38" y="36"/>
                    </a:lnTo>
                    <a:lnTo>
                      <a:pt x="28" y="38"/>
                    </a:lnTo>
                    <a:lnTo>
                      <a:pt x="21" y="38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3" y="42"/>
                    </a:lnTo>
                    <a:lnTo>
                      <a:pt x="13" y="46"/>
                    </a:lnTo>
                    <a:lnTo>
                      <a:pt x="11" y="48"/>
                    </a:lnTo>
                    <a:lnTo>
                      <a:pt x="13" y="52"/>
                    </a:lnTo>
                    <a:lnTo>
                      <a:pt x="15" y="55"/>
                    </a:lnTo>
                    <a:lnTo>
                      <a:pt x="19" y="57"/>
                    </a:lnTo>
                    <a:lnTo>
                      <a:pt x="23" y="59"/>
                    </a:lnTo>
                    <a:lnTo>
                      <a:pt x="30" y="57"/>
                    </a:lnTo>
                    <a:lnTo>
                      <a:pt x="36" y="55"/>
                    </a:lnTo>
                    <a:lnTo>
                      <a:pt x="40" y="52"/>
                    </a:lnTo>
                    <a:lnTo>
                      <a:pt x="42" y="48"/>
                    </a:lnTo>
                    <a:lnTo>
                      <a:pt x="44" y="44"/>
                    </a:lnTo>
                    <a:lnTo>
                      <a:pt x="44" y="38"/>
                    </a:lnTo>
                    <a:lnTo>
                      <a:pt x="44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" name="Freeform 252"/>
              <p:cNvSpPr>
                <a:spLocks/>
              </p:cNvSpPr>
              <p:nvPr/>
            </p:nvSpPr>
            <p:spPr bwMode="auto">
              <a:xfrm>
                <a:off x="6367512" y="3824486"/>
                <a:ext cx="123825" cy="142875"/>
              </a:xfrm>
              <a:custGeom>
                <a:avLst/>
                <a:gdLst/>
                <a:ahLst/>
                <a:cxnLst>
                  <a:cxn ang="0">
                    <a:pos x="65" y="59"/>
                  </a:cxn>
                  <a:cxn ang="0">
                    <a:pos x="78" y="61"/>
                  </a:cxn>
                  <a:cxn ang="0">
                    <a:pos x="76" y="67"/>
                  </a:cxn>
                  <a:cxn ang="0">
                    <a:pos x="74" y="73"/>
                  </a:cxn>
                  <a:cxn ang="0">
                    <a:pos x="70" y="78"/>
                  </a:cxn>
                  <a:cxn ang="0">
                    <a:pos x="65" y="82"/>
                  </a:cxn>
                  <a:cxn ang="0">
                    <a:pos x="59" y="86"/>
                  </a:cxn>
                  <a:cxn ang="0">
                    <a:pos x="55" y="88"/>
                  </a:cxn>
                  <a:cxn ang="0">
                    <a:pos x="49" y="90"/>
                  </a:cxn>
                  <a:cxn ang="0">
                    <a:pos x="42" y="90"/>
                  </a:cxn>
                  <a:cxn ang="0">
                    <a:pos x="28" y="88"/>
                  </a:cxn>
                  <a:cxn ang="0">
                    <a:pos x="17" y="84"/>
                  </a:cxn>
                  <a:cxn ang="0">
                    <a:pos x="11" y="78"/>
                  </a:cxn>
                  <a:cxn ang="0">
                    <a:pos x="4" y="67"/>
                  </a:cxn>
                  <a:cxn ang="0">
                    <a:pos x="0" y="57"/>
                  </a:cxn>
                  <a:cxn ang="0">
                    <a:pos x="0" y="44"/>
                  </a:cxn>
                  <a:cxn ang="0">
                    <a:pos x="0" y="32"/>
                  </a:cxn>
                  <a:cxn ang="0">
                    <a:pos x="4" y="21"/>
                  </a:cxn>
                  <a:cxn ang="0">
                    <a:pos x="11" y="11"/>
                  </a:cxn>
                  <a:cxn ang="0">
                    <a:pos x="19" y="4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55" y="2"/>
                  </a:cxn>
                  <a:cxn ang="0">
                    <a:pos x="63" y="7"/>
                  </a:cxn>
                  <a:cxn ang="0">
                    <a:pos x="72" y="15"/>
                  </a:cxn>
                  <a:cxn ang="0">
                    <a:pos x="76" y="2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7" y="15"/>
                  </a:cxn>
                  <a:cxn ang="0">
                    <a:pos x="49" y="11"/>
                  </a:cxn>
                  <a:cxn ang="0">
                    <a:pos x="42" y="9"/>
                  </a:cxn>
                  <a:cxn ang="0">
                    <a:pos x="32" y="11"/>
                  </a:cxn>
                  <a:cxn ang="0">
                    <a:pos x="23" y="15"/>
                  </a:cxn>
                  <a:cxn ang="0">
                    <a:pos x="19" y="19"/>
                  </a:cxn>
                  <a:cxn ang="0">
                    <a:pos x="15" y="27"/>
                  </a:cxn>
                  <a:cxn ang="0">
                    <a:pos x="13" y="36"/>
                  </a:cxn>
                  <a:cxn ang="0">
                    <a:pos x="11" y="44"/>
                  </a:cxn>
                  <a:cxn ang="0">
                    <a:pos x="13" y="55"/>
                  </a:cxn>
                  <a:cxn ang="0">
                    <a:pos x="15" y="63"/>
                  </a:cxn>
                  <a:cxn ang="0">
                    <a:pos x="19" y="71"/>
                  </a:cxn>
                  <a:cxn ang="0">
                    <a:pos x="26" y="76"/>
                  </a:cxn>
                  <a:cxn ang="0">
                    <a:pos x="32" y="80"/>
                  </a:cxn>
                  <a:cxn ang="0">
                    <a:pos x="40" y="80"/>
                  </a:cxn>
                  <a:cxn ang="0">
                    <a:pos x="49" y="80"/>
                  </a:cxn>
                  <a:cxn ang="0">
                    <a:pos x="57" y="76"/>
                  </a:cxn>
                  <a:cxn ang="0">
                    <a:pos x="63" y="67"/>
                  </a:cxn>
                  <a:cxn ang="0">
                    <a:pos x="65" y="59"/>
                  </a:cxn>
                </a:cxnLst>
                <a:rect l="0" t="0" r="r" b="b"/>
                <a:pathLst>
                  <a:path w="78" h="90">
                    <a:moveTo>
                      <a:pt x="65" y="59"/>
                    </a:moveTo>
                    <a:lnTo>
                      <a:pt x="78" y="61"/>
                    </a:lnTo>
                    <a:lnTo>
                      <a:pt x="76" y="67"/>
                    </a:lnTo>
                    <a:lnTo>
                      <a:pt x="74" y="73"/>
                    </a:lnTo>
                    <a:lnTo>
                      <a:pt x="70" y="78"/>
                    </a:lnTo>
                    <a:lnTo>
                      <a:pt x="65" y="82"/>
                    </a:lnTo>
                    <a:lnTo>
                      <a:pt x="59" y="86"/>
                    </a:lnTo>
                    <a:lnTo>
                      <a:pt x="55" y="88"/>
                    </a:lnTo>
                    <a:lnTo>
                      <a:pt x="49" y="90"/>
                    </a:lnTo>
                    <a:lnTo>
                      <a:pt x="42" y="90"/>
                    </a:lnTo>
                    <a:lnTo>
                      <a:pt x="28" y="88"/>
                    </a:lnTo>
                    <a:lnTo>
                      <a:pt x="17" y="84"/>
                    </a:lnTo>
                    <a:lnTo>
                      <a:pt x="11" y="78"/>
                    </a:lnTo>
                    <a:lnTo>
                      <a:pt x="4" y="67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0" y="32"/>
                    </a:lnTo>
                    <a:lnTo>
                      <a:pt x="4" y="21"/>
                    </a:lnTo>
                    <a:lnTo>
                      <a:pt x="11" y="11"/>
                    </a:lnTo>
                    <a:lnTo>
                      <a:pt x="19" y="4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5" y="2"/>
                    </a:lnTo>
                    <a:lnTo>
                      <a:pt x="63" y="7"/>
                    </a:lnTo>
                    <a:lnTo>
                      <a:pt x="72" y="15"/>
                    </a:lnTo>
                    <a:lnTo>
                      <a:pt x="76" y="2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7" y="15"/>
                    </a:lnTo>
                    <a:lnTo>
                      <a:pt x="49" y="11"/>
                    </a:lnTo>
                    <a:lnTo>
                      <a:pt x="42" y="9"/>
                    </a:lnTo>
                    <a:lnTo>
                      <a:pt x="32" y="11"/>
                    </a:lnTo>
                    <a:lnTo>
                      <a:pt x="23" y="15"/>
                    </a:lnTo>
                    <a:lnTo>
                      <a:pt x="19" y="19"/>
                    </a:lnTo>
                    <a:lnTo>
                      <a:pt x="15" y="27"/>
                    </a:lnTo>
                    <a:lnTo>
                      <a:pt x="13" y="36"/>
                    </a:lnTo>
                    <a:lnTo>
                      <a:pt x="11" y="44"/>
                    </a:lnTo>
                    <a:lnTo>
                      <a:pt x="13" y="55"/>
                    </a:lnTo>
                    <a:lnTo>
                      <a:pt x="15" y="63"/>
                    </a:lnTo>
                    <a:lnTo>
                      <a:pt x="19" y="71"/>
                    </a:lnTo>
                    <a:lnTo>
                      <a:pt x="26" y="76"/>
                    </a:lnTo>
                    <a:lnTo>
                      <a:pt x="32" y="80"/>
                    </a:lnTo>
                    <a:lnTo>
                      <a:pt x="40" y="80"/>
                    </a:lnTo>
                    <a:lnTo>
                      <a:pt x="49" y="80"/>
                    </a:lnTo>
                    <a:lnTo>
                      <a:pt x="57" y="76"/>
                    </a:lnTo>
                    <a:lnTo>
                      <a:pt x="63" y="67"/>
                    </a:lnTo>
                    <a:lnTo>
                      <a:pt x="65" y="5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" name="Freeform 253"/>
              <p:cNvSpPr>
                <a:spLocks noEditPoints="1"/>
              </p:cNvSpPr>
              <p:nvPr/>
            </p:nvSpPr>
            <p:spPr bwMode="auto">
              <a:xfrm>
                <a:off x="6508799" y="3860999"/>
                <a:ext cx="92075" cy="106363"/>
              </a:xfrm>
              <a:custGeom>
                <a:avLst/>
                <a:gdLst/>
                <a:ahLst/>
                <a:cxnLst>
                  <a:cxn ang="0">
                    <a:pos x="39" y="63"/>
                  </a:cxn>
                  <a:cxn ang="0">
                    <a:pos x="27" y="67"/>
                  </a:cxn>
                  <a:cxn ang="0">
                    <a:pos x="12" y="65"/>
                  </a:cxn>
                  <a:cxn ang="0">
                    <a:pos x="0" y="57"/>
                  </a:cxn>
                  <a:cxn ang="0">
                    <a:pos x="0" y="44"/>
                  </a:cxn>
                  <a:cxn ang="0">
                    <a:pos x="4" y="38"/>
                  </a:cxn>
                  <a:cxn ang="0">
                    <a:pos x="10" y="32"/>
                  </a:cxn>
                  <a:cxn ang="0">
                    <a:pos x="18" y="30"/>
                  </a:cxn>
                  <a:cxn ang="0">
                    <a:pos x="35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5" y="11"/>
                  </a:cxn>
                  <a:cxn ang="0">
                    <a:pos x="21" y="11"/>
                  </a:cxn>
                  <a:cxn ang="0">
                    <a:pos x="14" y="17"/>
                  </a:cxn>
                  <a:cxn ang="0">
                    <a:pos x="0" y="21"/>
                  </a:cxn>
                  <a:cxn ang="0">
                    <a:pos x="6" y="9"/>
                  </a:cxn>
                  <a:cxn ang="0">
                    <a:pos x="14" y="2"/>
                  </a:cxn>
                  <a:cxn ang="0">
                    <a:pos x="29" y="0"/>
                  </a:cxn>
                  <a:cxn ang="0">
                    <a:pos x="44" y="2"/>
                  </a:cxn>
                  <a:cxn ang="0">
                    <a:pos x="50" y="7"/>
                  </a:cxn>
                  <a:cxn ang="0">
                    <a:pos x="54" y="15"/>
                  </a:cxn>
                  <a:cxn ang="0">
                    <a:pos x="54" y="25"/>
                  </a:cxn>
                  <a:cxn ang="0">
                    <a:pos x="54" y="50"/>
                  </a:cxn>
                  <a:cxn ang="0">
                    <a:pos x="56" y="61"/>
                  </a:cxn>
                  <a:cxn ang="0">
                    <a:pos x="46" y="65"/>
                  </a:cxn>
                  <a:cxn ang="0">
                    <a:pos x="44" y="57"/>
                  </a:cxn>
                  <a:cxn ang="0">
                    <a:pos x="35" y="36"/>
                  </a:cxn>
                  <a:cxn ang="0">
                    <a:pos x="21" y="38"/>
                  </a:cxn>
                  <a:cxn ang="0">
                    <a:pos x="14" y="42"/>
                  </a:cxn>
                  <a:cxn ang="0">
                    <a:pos x="10" y="46"/>
                  </a:cxn>
                  <a:cxn ang="0">
                    <a:pos x="12" y="53"/>
                  </a:cxn>
                  <a:cxn ang="0">
                    <a:pos x="18" y="59"/>
                  </a:cxn>
                  <a:cxn ang="0">
                    <a:pos x="29" y="59"/>
                  </a:cxn>
                  <a:cxn ang="0">
                    <a:pos x="39" y="53"/>
                  </a:cxn>
                  <a:cxn ang="0">
                    <a:pos x="44" y="44"/>
                  </a:cxn>
                  <a:cxn ang="0">
                    <a:pos x="44" y="34"/>
                  </a:cxn>
                </a:cxnLst>
                <a:rect l="0" t="0" r="r" b="b"/>
                <a:pathLst>
                  <a:path w="58" h="67">
                    <a:moveTo>
                      <a:pt x="44" y="57"/>
                    </a:moveTo>
                    <a:lnTo>
                      <a:pt x="39" y="63"/>
                    </a:lnTo>
                    <a:lnTo>
                      <a:pt x="33" y="65"/>
                    </a:lnTo>
                    <a:lnTo>
                      <a:pt x="27" y="67"/>
                    </a:lnTo>
                    <a:lnTo>
                      <a:pt x="21" y="67"/>
                    </a:lnTo>
                    <a:lnTo>
                      <a:pt x="12" y="65"/>
                    </a:lnTo>
                    <a:lnTo>
                      <a:pt x="4" y="61"/>
                    </a:lnTo>
                    <a:lnTo>
                      <a:pt x="0" y="57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8"/>
                    </a:lnTo>
                    <a:lnTo>
                      <a:pt x="6" y="34"/>
                    </a:lnTo>
                    <a:lnTo>
                      <a:pt x="10" y="32"/>
                    </a:lnTo>
                    <a:lnTo>
                      <a:pt x="14" y="32"/>
                    </a:lnTo>
                    <a:lnTo>
                      <a:pt x="18" y="30"/>
                    </a:lnTo>
                    <a:lnTo>
                      <a:pt x="25" y="30"/>
                    </a:lnTo>
                    <a:lnTo>
                      <a:pt x="35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3"/>
                    </a:lnTo>
                    <a:lnTo>
                      <a:pt x="44" y="17"/>
                    </a:lnTo>
                    <a:lnTo>
                      <a:pt x="39" y="13"/>
                    </a:lnTo>
                    <a:lnTo>
                      <a:pt x="35" y="11"/>
                    </a:lnTo>
                    <a:lnTo>
                      <a:pt x="29" y="11"/>
                    </a:lnTo>
                    <a:lnTo>
                      <a:pt x="21" y="11"/>
                    </a:lnTo>
                    <a:lnTo>
                      <a:pt x="16" y="13"/>
                    </a:lnTo>
                    <a:lnTo>
                      <a:pt x="14" y="17"/>
                    </a:lnTo>
                    <a:lnTo>
                      <a:pt x="12" y="21"/>
                    </a:lnTo>
                    <a:lnTo>
                      <a:pt x="0" y="21"/>
                    </a:lnTo>
                    <a:lnTo>
                      <a:pt x="2" y="15"/>
                    </a:lnTo>
                    <a:lnTo>
                      <a:pt x="6" y="9"/>
                    </a:lnTo>
                    <a:lnTo>
                      <a:pt x="10" y="7"/>
                    </a:lnTo>
                    <a:lnTo>
                      <a:pt x="14" y="2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0" y="7"/>
                    </a:lnTo>
                    <a:lnTo>
                      <a:pt x="52" y="11"/>
                    </a:lnTo>
                    <a:lnTo>
                      <a:pt x="54" y="15"/>
                    </a:lnTo>
                    <a:lnTo>
                      <a:pt x="54" y="19"/>
                    </a:lnTo>
                    <a:lnTo>
                      <a:pt x="54" y="25"/>
                    </a:lnTo>
                    <a:lnTo>
                      <a:pt x="54" y="40"/>
                    </a:lnTo>
                    <a:lnTo>
                      <a:pt x="54" y="50"/>
                    </a:lnTo>
                    <a:lnTo>
                      <a:pt x="56" y="59"/>
                    </a:lnTo>
                    <a:lnTo>
                      <a:pt x="56" y="61"/>
                    </a:lnTo>
                    <a:lnTo>
                      <a:pt x="58" y="65"/>
                    </a:lnTo>
                    <a:lnTo>
                      <a:pt x="46" y="65"/>
                    </a:lnTo>
                    <a:lnTo>
                      <a:pt x="46" y="61"/>
                    </a:lnTo>
                    <a:lnTo>
                      <a:pt x="44" y="57"/>
                    </a:lnTo>
                    <a:close/>
                    <a:moveTo>
                      <a:pt x="44" y="34"/>
                    </a:moveTo>
                    <a:lnTo>
                      <a:pt x="35" y="36"/>
                    </a:lnTo>
                    <a:lnTo>
                      <a:pt x="25" y="38"/>
                    </a:lnTo>
                    <a:lnTo>
                      <a:pt x="21" y="38"/>
                    </a:lnTo>
                    <a:lnTo>
                      <a:pt x="16" y="40"/>
                    </a:lnTo>
                    <a:lnTo>
                      <a:pt x="14" y="42"/>
                    </a:lnTo>
                    <a:lnTo>
                      <a:pt x="12" y="44"/>
                    </a:lnTo>
                    <a:lnTo>
                      <a:pt x="10" y="46"/>
                    </a:lnTo>
                    <a:lnTo>
                      <a:pt x="10" y="48"/>
                    </a:lnTo>
                    <a:lnTo>
                      <a:pt x="12" y="53"/>
                    </a:lnTo>
                    <a:lnTo>
                      <a:pt x="14" y="57"/>
                    </a:lnTo>
                    <a:lnTo>
                      <a:pt x="18" y="59"/>
                    </a:lnTo>
                    <a:lnTo>
                      <a:pt x="23" y="59"/>
                    </a:lnTo>
                    <a:lnTo>
                      <a:pt x="29" y="59"/>
                    </a:lnTo>
                    <a:lnTo>
                      <a:pt x="35" y="57"/>
                    </a:lnTo>
                    <a:lnTo>
                      <a:pt x="39" y="53"/>
                    </a:lnTo>
                    <a:lnTo>
                      <a:pt x="42" y="48"/>
                    </a:lnTo>
                    <a:lnTo>
                      <a:pt x="44" y="44"/>
                    </a:lnTo>
                    <a:lnTo>
                      <a:pt x="44" y="38"/>
                    </a:lnTo>
                    <a:lnTo>
                      <a:pt x="44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" name="Freeform 254"/>
              <p:cNvSpPr>
                <a:spLocks/>
              </p:cNvSpPr>
              <p:nvPr/>
            </p:nvSpPr>
            <p:spPr bwMode="auto">
              <a:xfrm>
                <a:off x="6621512" y="3860999"/>
                <a:ext cx="13970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1"/>
                  </a:cxn>
                  <a:cxn ang="0">
                    <a:pos x="15" y="7"/>
                  </a:cxn>
                  <a:cxn ang="0">
                    <a:pos x="19" y="4"/>
                  </a:cxn>
                  <a:cxn ang="0">
                    <a:pos x="23" y="2"/>
                  </a:cxn>
                  <a:cxn ang="0">
                    <a:pos x="29" y="0"/>
                  </a:cxn>
                  <a:cxn ang="0">
                    <a:pos x="36" y="2"/>
                  </a:cxn>
                  <a:cxn ang="0">
                    <a:pos x="42" y="4"/>
                  </a:cxn>
                  <a:cxn ang="0">
                    <a:pos x="46" y="7"/>
                  </a:cxn>
                  <a:cxn ang="0">
                    <a:pos x="48" y="13"/>
                  </a:cxn>
                  <a:cxn ang="0">
                    <a:pos x="52" y="7"/>
                  </a:cxn>
                  <a:cxn ang="0">
                    <a:pos x="57" y="4"/>
                  </a:cxn>
                  <a:cxn ang="0">
                    <a:pos x="63" y="2"/>
                  </a:cxn>
                  <a:cxn ang="0">
                    <a:pos x="67" y="0"/>
                  </a:cxn>
                  <a:cxn ang="0">
                    <a:pos x="76" y="2"/>
                  </a:cxn>
                  <a:cxn ang="0">
                    <a:pos x="82" y="7"/>
                  </a:cxn>
                  <a:cxn ang="0">
                    <a:pos x="86" y="13"/>
                  </a:cxn>
                  <a:cxn ang="0">
                    <a:pos x="88" y="21"/>
                  </a:cxn>
                  <a:cxn ang="0">
                    <a:pos x="88" y="65"/>
                  </a:cxn>
                  <a:cxn ang="0">
                    <a:pos x="78" y="65"/>
                  </a:cxn>
                  <a:cxn ang="0">
                    <a:pos x="78" y="25"/>
                  </a:cxn>
                  <a:cxn ang="0">
                    <a:pos x="78" y="21"/>
                  </a:cxn>
                  <a:cxn ang="0">
                    <a:pos x="76" y="17"/>
                  </a:cxn>
                  <a:cxn ang="0">
                    <a:pos x="74" y="15"/>
                  </a:cxn>
                  <a:cxn ang="0">
                    <a:pos x="71" y="13"/>
                  </a:cxn>
                  <a:cxn ang="0">
                    <a:pos x="69" y="11"/>
                  </a:cxn>
                  <a:cxn ang="0">
                    <a:pos x="65" y="11"/>
                  </a:cxn>
                  <a:cxn ang="0">
                    <a:pos x="59" y="11"/>
                  </a:cxn>
                  <a:cxn ang="0">
                    <a:pos x="55" y="15"/>
                  </a:cxn>
                  <a:cxn ang="0">
                    <a:pos x="50" y="21"/>
                  </a:cxn>
                  <a:cxn ang="0">
                    <a:pos x="50" y="30"/>
                  </a:cxn>
                  <a:cxn ang="0">
                    <a:pos x="50" y="65"/>
                  </a:cxn>
                  <a:cxn ang="0">
                    <a:pos x="38" y="65"/>
                  </a:cxn>
                  <a:cxn ang="0">
                    <a:pos x="38" y="25"/>
                  </a:cxn>
                  <a:cxn ang="0">
                    <a:pos x="38" y="19"/>
                  </a:cxn>
                  <a:cxn ang="0">
                    <a:pos x="36" y="13"/>
                  </a:cxn>
                  <a:cxn ang="0">
                    <a:pos x="34" y="11"/>
                  </a:cxn>
                  <a:cxn ang="0">
                    <a:pos x="27" y="11"/>
                  </a:cxn>
                  <a:cxn ang="0">
                    <a:pos x="23" y="11"/>
                  </a:cxn>
                  <a:cxn ang="0">
                    <a:pos x="19" y="13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3" y="25"/>
                  </a:cxn>
                  <a:cxn ang="0">
                    <a:pos x="10" y="34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88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1"/>
                    </a:lnTo>
                    <a:lnTo>
                      <a:pt x="15" y="7"/>
                    </a:lnTo>
                    <a:lnTo>
                      <a:pt x="19" y="4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6" y="2"/>
                    </a:lnTo>
                    <a:lnTo>
                      <a:pt x="42" y="4"/>
                    </a:lnTo>
                    <a:lnTo>
                      <a:pt x="46" y="7"/>
                    </a:lnTo>
                    <a:lnTo>
                      <a:pt x="48" y="13"/>
                    </a:lnTo>
                    <a:lnTo>
                      <a:pt x="52" y="7"/>
                    </a:lnTo>
                    <a:lnTo>
                      <a:pt x="57" y="4"/>
                    </a:lnTo>
                    <a:lnTo>
                      <a:pt x="63" y="2"/>
                    </a:lnTo>
                    <a:lnTo>
                      <a:pt x="67" y="0"/>
                    </a:lnTo>
                    <a:lnTo>
                      <a:pt x="76" y="2"/>
                    </a:lnTo>
                    <a:lnTo>
                      <a:pt x="82" y="7"/>
                    </a:lnTo>
                    <a:lnTo>
                      <a:pt x="86" y="13"/>
                    </a:lnTo>
                    <a:lnTo>
                      <a:pt x="88" y="21"/>
                    </a:lnTo>
                    <a:lnTo>
                      <a:pt x="88" y="65"/>
                    </a:lnTo>
                    <a:lnTo>
                      <a:pt x="78" y="65"/>
                    </a:lnTo>
                    <a:lnTo>
                      <a:pt x="78" y="25"/>
                    </a:lnTo>
                    <a:lnTo>
                      <a:pt x="78" y="21"/>
                    </a:lnTo>
                    <a:lnTo>
                      <a:pt x="76" y="17"/>
                    </a:lnTo>
                    <a:lnTo>
                      <a:pt x="74" y="15"/>
                    </a:lnTo>
                    <a:lnTo>
                      <a:pt x="71" y="13"/>
                    </a:lnTo>
                    <a:lnTo>
                      <a:pt x="69" y="11"/>
                    </a:lnTo>
                    <a:lnTo>
                      <a:pt x="65" y="11"/>
                    </a:lnTo>
                    <a:lnTo>
                      <a:pt x="59" y="11"/>
                    </a:lnTo>
                    <a:lnTo>
                      <a:pt x="55" y="15"/>
                    </a:lnTo>
                    <a:lnTo>
                      <a:pt x="50" y="21"/>
                    </a:lnTo>
                    <a:lnTo>
                      <a:pt x="50" y="30"/>
                    </a:lnTo>
                    <a:lnTo>
                      <a:pt x="50" y="65"/>
                    </a:lnTo>
                    <a:lnTo>
                      <a:pt x="38" y="65"/>
                    </a:lnTo>
                    <a:lnTo>
                      <a:pt x="38" y="25"/>
                    </a:lnTo>
                    <a:lnTo>
                      <a:pt x="38" y="19"/>
                    </a:lnTo>
                    <a:lnTo>
                      <a:pt x="36" y="13"/>
                    </a:lnTo>
                    <a:lnTo>
                      <a:pt x="34" y="11"/>
                    </a:lnTo>
                    <a:lnTo>
                      <a:pt x="27" y="11"/>
                    </a:lnTo>
                    <a:lnTo>
                      <a:pt x="23" y="11"/>
                    </a:lnTo>
                    <a:lnTo>
                      <a:pt x="19" y="13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3" y="25"/>
                    </a:lnTo>
                    <a:lnTo>
                      <a:pt x="10" y="34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" name="Freeform 255"/>
              <p:cNvSpPr>
                <a:spLocks noEditPoints="1"/>
              </p:cNvSpPr>
              <p:nvPr/>
            </p:nvSpPr>
            <p:spPr bwMode="auto">
              <a:xfrm>
                <a:off x="6788199" y="3860999"/>
                <a:ext cx="87313" cy="14287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0" y="2"/>
                  </a:cxn>
                  <a:cxn ang="0">
                    <a:pos x="8" y="2"/>
                  </a:cxn>
                  <a:cxn ang="0">
                    <a:pos x="8" y="11"/>
                  </a:cxn>
                  <a:cxn ang="0">
                    <a:pos x="13" y="7"/>
                  </a:cxn>
                  <a:cxn ang="0">
                    <a:pos x="17" y="2"/>
                  </a:cxn>
                  <a:cxn ang="0">
                    <a:pos x="21" y="2"/>
                  </a:cxn>
                  <a:cxn ang="0">
                    <a:pos x="27" y="0"/>
                  </a:cxn>
                  <a:cxn ang="0">
                    <a:pos x="36" y="2"/>
                  </a:cxn>
                  <a:cxn ang="0">
                    <a:pos x="42" y="4"/>
                  </a:cxn>
                  <a:cxn ang="0">
                    <a:pos x="48" y="11"/>
                  </a:cxn>
                  <a:cxn ang="0">
                    <a:pos x="53" y="17"/>
                  </a:cxn>
                  <a:cxn ang="0">
                    <a:pos x="55" y="25"/>
                  </a:cxn>
                  <a:cxn ang="0">
                    <a:pos x="55" y="34"/>
                  </a:cxn>
                  <a:cxn ang="0">
                    <a:pos x="55" y="42"/>
                  </a:cxn>
                  <a:cxn ang="0">
                    <a:pos x="50" y="50"/>
                  </a:cxn>
                  <a:cxn ang="0">
                    <a:pos x="46" y="59"/>
                  </a:cxn>
                  <a:cxn ang="0">
                    <a:pos x="42" y="63"/>
                  </a:cxn>
                  <a:cxn ang="0">
                    <a:pos x="34" y="65"/>
                  </a:cxn>
                  <a:cxn ang="0">
                    <a:pos x="27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3"/>
                  </a:cxn>
                  <a:cxn ang="0">
                    <a:pos x="11" y="59"/>
                  </a:cxn>
                  <a:cxn ang="0">
                    <a:pos x="11" y="90"/>
                  </a:cxn>
                  <a:cxn ang="0">
                    <a:pos x="0" y="90"/>
                  </a:cxn>
                  <a:cxn ang="0">
                    <a:pos x="8" y="34"/>
                  </a:cxn>
                  <a:cxn ang="0">
                    <a:pos x="11" y="44"/>
                  </a:cxn>
                  <a:cxn ang="0">
                    <a:pos x="15" y="53"/>
                  </a:cxn>
                  <a:cxn ang="0">
                    <a:pos x="19" y="57"/>
                  </a:cxn>
                  <a:cxn ang="0">
                    <a:pos x="25" y="59"/>
                  </a:cxn>
                  <a:cxn ang="0">
                    <a:pos x="34" y="57"/>
                  </a:cxn>
                  <a:cxn ang="0">
                    <a:pos x="38" y="53"/>
                  </a:cxn>
                  <a:cxn ang="0">
                    <a:pos x="42" y="44"/>
                  </a:cxn>
                  <a:cxn ang="0">
                    <a:pos x="44" y="34"/>
                  </a:cxn>
                  <a:cxn ang="0">
                    <a:pos x="42" y="23"/>
                  </a:cxn>
                  <a:cxn ang="0">
                    <a:pos x="38" y="15"/>
                  </a:cxn>
                  <a:cxn ang="0">
                    <a:pos x="34" y="11"/>
                  </a:cxn>
                  <a:cxn ang="0">
                    <a:pos x="27" y="9"/>
                  </a:cxn>
                  <a:cxn ang="0">
                    <a:pos x="21" y="11"/>
                  </a:cxn>
                  <a:cxn ang="0">
                    <a:pos x="15" y="15"/>
                  </a:cxn>
                  <a:cxn ang="0">
                    <a:pos x="11" y="23"/>
                  </a:cxn>
                  <a:cxn ang="0">
                    <a:pos x="8" y="34"/>
                  </a:cxn>
                </a:cxnLst>
                <a:rect l="0" t="0" r="r" b="b"/>
                <a:pathLst>
                  <a:path w="55" h="90">
                    <a:moveTo>
                      <a:pt x="0" y="90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11"/>
                    </a:lnTo>
                    <a:lnTo>
                      <a:pt x="13" y="7"/>
                    </a:lnTo>
                    <a:lnTo>
                      <a:pt x="17" y="2"/>
                    </a:lnTo>
                    <a:lnTo>
                      <a:pt x="21" y="2"/>
                    </a:lnTo>
                    <a:lnTo>
                      <a:pt x="27" y="0"/>
                    </a:lnTo>
                    <a:lnTo>
                      <a:pt x="36" y="2"/>
                    </a:lnTo>
                    <a:lnTo>
                      <a:pt x="42" y="4"/>
                    </a:lnTo>
                    <a:lnTo>
                      <a:pt x="48" y="11"/>
                    </a:lnTo>
                    <a:lnTo>
                      <a:pt x="53" y="17"/>
                    </a:lnTo>
                    <a:lnTo>
                      <a:pt x="55" y="25"/>
                    </a:lnTo>
                    <a:lnTo>
                      <a:pt x="55" y="34"/>
                    </a:lnTo>
                    <a:lnTo>
                      <a:pt x="55" y="42"/>
                    </a:lnTo>
                    <a:lnTo>
                      <a:pt x="50" y="50"/>
                    </a:lnTo>
                    <a:lnTo>
                      <a:pt x="46" y="59"/>
                    </a:lnTo>
                    <a:lnTo>
                      <a:pt x="42" y="63"/>
                    </a:lnTo>
                    <a:lnTo>
                      <a:pt x="34" y="65"/>
                    </a:lnTo>
                    <a:lnTo>
                      <a:pt x="27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3"/>
                    </a:lnTo>
                    <a:lnTo>
                      <a:pt x="11" y="59"/>
                    </a:lnTo>
                    <a:lnTo>
                      <a:pt x="11" y="90"/>
                    </a:lnTo>
                    <a:lnTo>
                      <a:pt x="0" y="90"/>
                    </a:lnTo>
                    <a:close/>
                    <a:moveTo>
                      <a:pt x="8" y="34"/>
                    </a:moveTo>
                    <a:lnTo>
                      <a:pt x="11" y="44"/>
                    </a:lnTo>
                    <a:lnTo>
                      <a:pt x="15" y="53"/>
                    </a:lnTo>
                    <a:lnTo>
                      <a:pt x="19" y="57"/>
                    </a:lnTo>
                    <a:lnTo>
                      <a:pt x="25" y="59"/>
                    </a:lnTo>
                    <a:lnTo>
                      <a:pt x="34" y="57"/>
                    </a:lnTo>
                    <a:lnTo>
                      <a:pt x="38" y="53"/>
                    </a:lnTo>
                    <a:lnTo>
                      <a:pt x="42" y="44"/>
                    </a:lnTo>
                    <a:lnTo>
                      <a:pt x="44" y="34"/>
                    </a:lnTo>
                    <a:lnTo>
                      <a:pt x="42" y="23"/>
                    </a:lnTo>
                    <a:lnTo>
                      <a:pt x="38" y="15"/>
                    </a:lnTo>
                    <a:lnTo>
                      <a:pt x="34" y="11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8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" name="Freeform 256"/>
              <p:cNvSpPr>
                <a:spLocks noEditPoints="1"/>
              </p:cNvSpPr>
              <p:nvPr/>
            </p:nvSpPr>
            <p:spPr bwMode="auto">
              <a:xfrm>
                <a:off x="6894562" y="3824486"/>
                <a:ext cx="20638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3" y="25"/>
                  </a:cxn>
                  <a:cxn ang="0">
                    <a:pos x="13" y="88"/>
                  </a:cxn>
                  <a:cxn ang="0">
                    <a:pos x="0" y="88"/>
                  </a:cxn>
                </a:cxnLst>
                <a:rect l="0" t="0" r="r" b="b"/>
                <a:pathLst>
                  <a:path w="13" h="88">
                    <a:moveTo>
                      <a:pt x="0" y="13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3" y="25"/>
                    </a:lnTo>
                    <a:lnTo>
                      <a:pt x="13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" name="Freeform 257"/>
              <p:cNvSpPr>
                <a:spLocks noEditPoints="1"/>
              </p:cNvSpPr>
              <p:nvPr/>
            </p:nvSpPr>
            <p:spPr bwMode="auto">
              <a:xfrm>
                <a:off x="6934249" y="3860999"/>
                <a:ext cx="93663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9" y="9"/>
                  </a:cxn>
                  <a:cxn ang="0">
                    <a:pos x="19" y="2"/>
                  </a:cxn>
                  <a:cxn ang="0">
                    <a:pos x="30" y="0"/>
                  </a:cxn>
                  <a:cxn ang="0">
                    <a:pos x="36" y="2"/>
                  </a:cxn>
                  <a:cxn ang="0">
                    <a:pos x="42" y="2"/>
                  </a:cxn>
                  <a:cxn ang="0">
                    <a:pos x="47" y="7"/>
                  </a:cxn>
                  <a:cxn ang="0">
                    <a:pos x="51" y="9"/>
                  </a:cxn>
                  <a:cxn ang="0">
                    <a:pos x="55" y="15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4"/>
                  </a:cxn>
                  <a:cxn ang="0">
                    <a:pos x="59" y="44"/>
                  </a:cxn>
                  <a:cxn ang="0">
                    <a:pos x="57" y="53"/>
                  </a:cxn>
                  <a:cxn ang="0">
                    <a:pos x="51" y="59"/>
                  </a:cxn>
                  <a:cxn ang="0">
                    <a:pos x="45" y="63"/>
                  </a:cxn>
                  <a:cxn ang="0">
                    <a:pos x="38" y="65"/>
                  </a:cxn>
                  <a:cxn ang="0">
                    <a:pos x="30" y="67"/>
                  </a:cxn>
                  <a:cxn ang="0">
                    <a:pos x="24" y="67"/>
                  </a:cxn>
                  <a:cxn ang="0">
                    <a:pos x="17" y="65"/>
                  </a:cxn>
                  <a:cxn ang="0">
                    <a:pos x="13" y="63"/>
                  </a:cxn>
                  <a:cxn ang="0">
                    <a:pos x="9" y="59"/>
                  </a:cxn>
                  <a:cxn ang="0">
                    <a:pos x="5" y="55"/>
                  </a:cxn>
                  <a:cxn ang="0">
                    <a:pos x="3" y="48"/>
                  </a:cxn>
                  <a:cxn ang="0">
                    <a:pos x="0" y="42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3" y="44"/>
                  </a:cxn>
                  <a:cxn ang="0">
                    <a:pos x="17" y="53"/>
                  </a:cxn>
                  <a:cxn ang="0">
                    <a:pos x="21" y="57"/>
                  </a:cxn>
                  <a:cxn ang="0">
                    <a:pos x="30" y="59"/>
                  </a:cxn>
                  <a:cxn ang="0">
                    <a:pos x="38" y="57"/>
                  </a:cxn>
                  <a:cxn ang="0">
                    <a:pos x="42" y="53"/>
                  </a:cxn>
                  <a:cxn ang="0">
                    <a:pos x="47" y="44"/>
                  </a:cxn>
                  <a:cxn ang="0">
                    <a:pos x="49" y="34"/>
                  </a:cxn>
                  <a:cxn ang="0">
                    <a:pos x="47" y="23"/>
                  </a:cxn>
                  <a:cxn ang="0">
                    <a:pos x="42" y="15"/>
                  </a:cxn>
                  <a:cxn ang="0">
                    <a:pos x="38" y="11"/>
                  </a:cxn>
                  <a:cxn ang="0">
                    <a:pos x="30" y="11"/>
                  </a:cxn>
                  <a:cxn ang="0">
                    <a:pos x="21" y="11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1" y="34"/>
                  </a:cxn>
                </a:cxnLst>
                <a:rect l="0" t="0" r="r" b="b"/>
                <a:pathLst>
                  <a:path w="59" h="67">
                    <a:moveTo>
                      <a:pt x="0" y="34"/>
                    </a:moveTo>
                    <a:lnTo>
                      <a:pt x="0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9" y="9"/>
                    </a:lnTo>
                    <a:lnTo>
                      <a:pt x="19" y="2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2" y="2"/>
                    </a:lnTo>
                    <a:lnTo>
                      <a:pt x="47" y="7"/>
                    </a:lnTo>
                    <a:lnTo>
                      <a:pt x="51" y="9"/>
                    </a:lnTo>
                    <a:lnTo>
                      <a:pt x="55" y="15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4"/>
                    </a:lnTo>
                    <a:lnTo>
                      <a:pt x="59" y="44"/>
                    </a:lnTo>
                    <a:lnTo>
                      <a:pt x="57" y="53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8" y="65"/>
                    </a:lnTo>
                    <a:lnTo>
                      <a:pt x="30" y="67"/>
                    </a:lnTo>
                    <a:lnTo>
                      <a:pt x="24" y="67"/>
                    </a:lnTo>
                    <a:lnTo>
                      <a:pt x="17" y="65"/>
                    </a:lnTo>
                    <a:lnTo>
                      <a:pt x="13" y="63"/>
                    </a:lnTo>
                    <a:lnTo>
                      <a:pt x="9" y="59"/>
                    </a:lnTo>
                    <a:lnTo>
                      <a:pt x="5" y="55"/>
                    </a:lnTo>
                    <a:lnTo>
                      <a:pt x="3" y="48"/>
                    </a:lnTo>
                    <a:lnTo>
                      <a:pt x="0" y="42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3" y="44"/>
                    </a:lnTo>
                    <a:lnTo>
                      <a:pt x="17" y="53"/>
                    </a:lnTo>
                    <a:lnTo>
                      <a:pt x="21" y="57"/>
                    </a:lnTo>
                    <a:lnTo>
                      <a:pt x="30" y="59"/>
                    </a:lnTo>
                    <a:lnTo>
                      <a:pt x="38" y="57"/>
                    </a:lnTo>
                    <a:lnTo>
                      <a:pt x="42" y="53"/>
                    </a:lnTo>
                    <a:lnTo>
                      <a:pt x="47" y="44"/>
                    </a:lnTo>
                    <a:lnTo>
                      <a:pt x="49" y="34"/>
                    </a:lnTo>
                    <a:lnTo>
                      <a:pt x="47" y="23"/>
                    </a:lnTo>
                    <a:lnTo>
                      <a:pt x="42" y="15"/>
                    </a:lnTo>
                    <a:lnTo>
                      <a:pt x="38" y="11"/>
                    </a:lnTo>
                    <a:lnTo>
                      <a:pt x="30" y="11"/>
                    </a:lnTo>
                    <a:lnTo>
                      <a:pt x="21" y="11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" name="Freeform 258"/>
              <p:cNvSpPr>
                <a:spLocks/>
              </p:cNvSpPr>
              <p:nvPr/>
            </p:nvSpPr>
            <p:spPr bwMode="auto">
              <a:xfrm>
                <a:off x="7048549" y="386099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1"/>
                  </a:cxn>
                  <a:cxn ang="0">
                    <a:pos x="15" y="7"/>
                  </a:cxn>
                  <a:cxn ang="0">
                    <a:pos x="19" y="4"/>
                  </a:cxn>
                  <a:cxn ang="0">
                    <a:pos x="25" y="2"/>
                  </a:cxn>
                  <a:cxn ang="0">
                    <a:pos x="31" y="0"/>
                  </a:cxn>
                  <a:cxn ang="0">
                    <a:pos x="38" y="2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9"/>
                  </a:cxn>
                  <a:cxn ang="0">
                    <a:pos x="50" y="13"/>
                  </a:cxn>
                  <a:cxn ang="0">
                    <a:pos x="52" y="17"/>
                  </a:cxn>
                  <a:cxn ang="0">
                    <a:pos x="52" y="21"/>
                  </a:cxn>
                  <a:cxn ang="0">
                    <a:pos x="52" y="27"/>
                  </a:cxn>
                  <a:cxn ang="0">
                    <a:pos x="52" y="65"/>
                  </a:cxn>
                  <a:cxn ang="0">
                    <a:pos x="42" y="65"/>
                  </a:cxn>
                  <a:cxn ang="0">
                    <a:pos x="42" y="27"/>
                  </a:cxn>
                  <a:cxn ang="0">
                    <a:pos x="42" y="21"/>
                  </a:cxn>
                  <a:cxn ang="0">
                    <a:pos x="42" y="17"/>
                  </a:cxn>
                  <a:cxn ang="0">
                    <a:pos x="40" y="15"/>
                  </a:cxn>
                  <a:cxn ang="0">
                    <a:pos x="36" y="13"/>
                  </a:cxn>
                  <a:cxn ang="0">
                    <a:pos x="34" y="11"/>
                  </a:cxn>
                  <a:cxn ang="0">
                    <a:pos x="29" y="11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3" y="32"/>
                  </a:cxn>
                  <a:cxn ang="0">
                    <a:pos x="13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1"/>
                    </a:lnTo>
                    <a:lnTo>
                      <a:pt x="15" y="7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8" y="2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9"/>
                    </a:lnTo>
                    <a:lnTo>
                      <a:pt x="50" y="13"/>
                    </a:lnTo>
                    <a:lnTo>
                      <a:pt x="52" y="17"/>
                    </a:lnTo>
                    <a:lnTo>
                      <a:pt x="52" y="21"/>
                    </a:lnTo>
                    <a:lnTo>
                      <a:pt x="52" y="27"/>
                    </a:lnTo>
                    <a:lnTo>
                      <a:pt x="52" y="65"/>
                    </a:lnTo>
                    <a:lnTo>
                      <a:pt x="42" y="65"/>
                    </a:lnTo>
                    <a:lnTo>
                      <a:pt x="42" y="27"/>
                    </a:lnTo>
                    <a:lnTo>
                      <a:pt x="42" y="21"/>
                    </a:lnTo>
                    <a:lnTo>
                      <a:pt x="42" y="17"/>
                    </a:lnTo>
                    <a:lnTo>
                      <a:pt x="40" y="15"/>
                    </a:lnTo>
                    <a:lnTo>
                      <a:pt x="36" y="13"/>
                    </a:lnTo>
                    <a:lnTo>
                      <a:pt x="34" y="11"/>
                    </a:lnTo>
                    <a:lnTo>
                      <a:pt x="29" y="11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3" y="32"/>
                    </a:lnTo>
                    <a:lnTo>
                      <a:pt x="13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" name="Freeform 259"/>
              <p:cNvSpPr>
                <a:spLocks noEditPoints="1"/>
              </p:cNvSpPr>
              <p:nvPr/>
            </p:nvSpPr>
            <p:spPr bwMode="auto">
              <a:xfrm>
                <a:off x="7154912" y="3860999"/>
                <a:ext cx="93663" cy="106363"/>
              </a:xfrm>
              <a:custGeom>
                <a:avLst/>
                <a:gdLst/>
                <a:ahLst/>
                <a:cxnLst>
                  <a:cxn ang="0">
                    <a:pos x="46" y="44"/>
                  </a:cxn>
                  <a:cxn ang="0">
                    <a:pos x="59" y="46"/>
                  </a:cxn>
                  <a:cxn ang="0">
                    <a:pos x="55" y="55"/>
                  </a:cxn>
                  <a:cxn ang="0">
                    <a:pos x="48" y="61"/>
                  </a:cxn>
                  <a:cxn ang="0">
                    <a:pos x="40" y="65"/>
                  </a:cxn>
                  <a:cxn ang="0">
                    <a:pos x="30" y="67"/>
                  </a:cxn>
                  <a:cxn ang="0">
                    <a:pos x="23" y="67"/>
                  </a:cxn>
                  <a:cxn ang="0">
                    <a:pos x="17" y="65"/>
                  </a:cxn>
                  <a:cxn ang="0">
                    <a:pos x="13" y="63"/>
                  </a:cxn>
                  <a:cxn ang="0">
                    <a:pos x="9" y="59"/>
                  </a:cxn>
                  <a:cxn ang="0">
                    <a:pos x="4" y="55"/>
                  </a:cxn>
                  <a:cxn ang="0">
                    <a:pos x="2" y="48"/>
                  </a:cxn>
                  <a:cxn ang="0">
                    <a:pos x="0" y="42"/>
                  </a:cxn>
                  <a:cxn ang="0">
                    <a:pos x="0" y="34"/>
                  </a:cxn>
                  <a:cxn ang="0">
                    <a:pos x="0" y="27"/>
                  </a:cxn>
                  <a:cxn ang="0">
                    <a:pos x="2" y="21"/>
                  </a:cxn>
                  <a:cxn ang="0">
                    <a:pos x="4" y="15"/>
                  </a:cxn>
                  <a:cxn ang="0">
                    <a:pos x="9" y="9"/>
                  </a:cxn>
                  <a:cxn ang="0">
                    <a:pos x="13" y="7"/>
                  </a:cxn>
                  <a:cxn ang="0">
                    <a:pos x="17" y="2"/>
                  </a:cxn>
                  <a:cxn ang="0">
                    <a:pos x="23" y="2"/>
                  </a:cxn>
                  <a:cxn ang="0">
                    <a:pos x="30" y="0"/>
                  </a:cxn>
                  <a:cxn ang="0">
                    <a:pos x="36" y="2"/>
                  </a:cxn>
                  <a:cxn ang="0">
                    <a:pos x="42" y="2"/>
                  </a:cxn>
                  <a:cxn ang="0">
                    <a:pos x="46" y="7"/>
                  </a:cxn>
                  <a:cxn ang="0">
                    <a:pos x="51" y="9"/>
                  </a:cxn>
                  <a:cxn ang="0">
                    <a:pos x="55" y="15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4"/>
                  </a:cxn>
                  <a:cxn ang="0">
                    <a:pos x="59" y="36"/>
                  </a:cxn>
                  <a:cxn ang="0">
                    <a:pos x="59" y="36"/>
                  </a:cxn>
                  <a:cxn ang="0">
                    <a:pos x="11" y="36"/>
                  </a:cxn>
                  <a:cxn ang="0">
                    <a:pos x="13" y="46"/>
                  </a:cxn>
                  <a:cxn ang="0">
                    <a:pos x="17" y="53"/>
                  </a:cxn>
                  <a:cxn ang="0">
                    <a:pos x="23" y="57"/>
                  </a:cxn>
                  <a:cxn ang="0">
                    <a:pos x="30" y="59"/>
                  </a:cxn>
                  <a:cxn ang="0">
                    <a:pos x="36" y="57"/>
                  </a:cxn>
                  <a:cxn ang="0">
                    <a:pos x="40" y="55"/>
                  </a:cxn>
                  <a:cxn ang="0">
                    <a:pos x="44" y="50"/>
                  </a:cxn>
                  <a:cxn ang="0">
                    <a:pos x="46" y="44"/>
                  </a:cxn>
                  <a:cxn ang="0">
                    <a:pos x="11" y="27"/>
                  </a:cxn>
                  <a:cxn ang="0">
                    <a:pos x="46" y="27"/>
                  </a:cxn>
                  <a:cxn ang="0">
                    <a:pos x="46" y="21"/>
                  </a:cxn>
                  <a:cxn ang="0">
                    <a:pos x="42" y="15"/>
                  </a:cxn>
                  <a:cxn ang="0">
                    <a:pos x="38" y="11"/>
                  </a:cxn>
                  <a:cxn ang="0">
                    <a:pos x="30" y="9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3" y="21"/>
                  </a:cxn>
                  <a:cxn ang="0">
                    <a:pos x="11" y="27"/>
                  </a:cxn>
                </a:cxnLst>
                <a:rect l="0" t="0" r="r" b="b"/>
                <a:pathLst>
                  <a:path w="59" h="67">
                    <a:moveTo>
                      <a:pt x="46" y="44"/>
                    </a:moveTo>
                    <a:lnTo>
                      <a:pt x="59" y="46"/>
                    </a:lnTo>
                    <a:lnTo>
                      <a:pt x="55" y="55"/>
                    </a:lnTo>
                    <a:lnTo>
                      <a:pt x="48" y="61"/>
                    </a:lnTo>
                    <a:lnTo>
                      <a:pt x="40" y="65"/>
                    </a:lnTo>
                    <a:lnTo>
                      <a:pt x="30" y="67"/>
                    </a:lnTo>
                    <a:lnTo>
                      <a:pt x="23" y="67"/>
                    </a:lnTo>
                    <a:lnTo>
                      <a:pt x="17" y="65"/>
                    </a:lnTo>
                    <a:lnTo>
                      <a:pt x="13" y="63"/>
                    </a:lnTo>
                    <a:lnTo>
                      <a:pt x="9" y="59"/>
                    </a:lnTo>
                    <a:lnTo>
                      <a:pt x="4" y="55"/>
                    </a:lnTo>
                    <a:lnTo>
                      <a:pt x="2" y="48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0" y="27"/>
                    </a:lnTo>
                    <a:lnTo>
                      <a:pt x="2" y="21"/>
                    </a:lnTo>
                    <a:lnTo>
                      <a:pt x="4" y="15"/>
                    </a:lnTo>
                    <a:lnTo>
                      <a:pt x="9" y="9"/>
                    </a:lnTo>
                    <a:lnTo>
                      <a:pt x="13" y="7"/>
                    </a:lnTo>
                    <a:lnTo>
                      <a:pt x="17" y="2"/>
                    </a:lnTo>
                    <a:lnTo>
                      <a:pt x="23" y="2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2" y="2"/>
                    </a:lnTo>
                    <a:lnTo>
                      <a:pt x="46" y="7"/>
                    </a:lnTo>
                    <a:lnTo>
                      <a:pt x="51" y="9"/>
                    </a:lnTo>
                    <a:lnTo>
                      <a:pt x="55" y="15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4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11" y="36"/>
                    </a:lnTo>
                    <a:lnTo>
                      <a:pt x="13" y="46"/>
                    </a:lnTo>
                    <a:lnTo>
                      <a:pt x="17" y="53"/>
                    </a:lnTo>
                    <a:lnTo>
                      <a:pt x="23" y="57"/>
                    </a:lnTo>
                    <a:lnTo>
                      <a:pt x="30" y="59"/>
                    </a:lnTo>
                    <a:lnTo>
                      <a:pt x="36" y="57"/>
                    </a:lnTo>
                    <a:lnTo>
                      <a:pt x="40" y="55"/>
                    </a:lnTo>
                    <a:lnTo>
                      <a:pt x="44" y="50"/>
                    </a:lnTo>
                    <a:lnTo>
                      <a:pt x="46" y="44"/>
                    </a:lnTo>
                    <a:close/>
                    <a:moveTo>
                      <a:pt x="11" y="27"/>
                    </a:moveTo>
                    <a:lnTo>
                      <a:pt x="46" y="27"/>
                    </a:lnTo>
                    <a:lnTo>
                      <a:pt x="46" y="21"/>
                    </a:lnTo>
                    <a:lnTo>
                      <a:pt x="42" y="15"/>
                    </a:lnTo>
                    <a:lnTo>
                      <a:pt x="38" y="11"/>
                    </a:lnTo>
                    <a:lnTo>
                      <a:pt x="30" y="9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3" y="21"/>
                    </a:ln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" name="Freeform 260"/>
              <p:cNvSpPr>
                <a:spLocks/>
              </p:cNvSpPr>
              <p:nvPr/>
            </p:nvSpPr>
            <p:spPr bwMode="auto">
              <a:xfrm>
                <a:off x="7315249" y="3864174"/>
                <a:ext cx="90488" cy="10001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0" y="55"/>
                  </a:cxn>
                  <a:cxn ang="0">
                    <a:pos x="40" y="9"/>
                  </a:cxn>
                  <a:cxn ang="0">
                    <a:pos x="34" y="9"/>
                  </a:cxn>
                  <a:cxn ang="0">
                    <a:pos x="29" y="9"/>
                  </a:cxn>
                  <a:cxn ang="0">
                    <a:pos x="2" y="9"/>
                  </a:cxn>
                  <a:cxn ang="0">
                    <a:pos x="2" y="0"/>
                  </a:cxn>
                  <a:cxn ang="0">
                    <a:pos x="55" y="0"/>
                  </a:cxn>
                  <a:cxn ang="0">
                    <a:pos x="55" y="7"/>
                  </a:cxn>
                  <a:cxn ang="0">
                    <a:pos x="21" y="48"/>
                  </a:cxn>
                  <a:cxn ang="0">
                    <a:pos x="13" y="55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57" y="55"/>
                  </a:cxn>
                  <a:cxn ang="0">
                    <a:pos x="57" y="63"/>
                  </a:cxn>
                  <a:cxn ang="0">
                    <a:pos x="0" y="63"/>
                  </a:cxn>
                </a:cxnLst>
                <a:rect l="0" t="0" r="r" b="b"/>
                <a:pathLst>
                  <a:path w="57" h="63">
                    <a:moveTo>
                      <a:pt x="0" y="63"/>
                    </a:moveTo>
                    <a:lnTo>
                      <a:pt x="0" y="55"/>
                    </a:lnTo>
                    <a:lnTo>
                      <a:pt x="40" y="9"/>
                    </a:lnTo>
                    <a:lnTo>
                      <a:pt x="34" y="9"/>
                    </a:lnTo>
                    <a:lnTo>
                      <a:pt x="29" y="9"/>
                    </a:lnTo>
                    <a:lnTo>
                      <a:pt x="2" y="9"/>
                    </a:lnTo>
                    <a:lnTo>
                      <a:pt x="2" y="0"/>
                    </a:lnTo>
                    <a:lnTo>
                      <a:pt x="55" y="0"/>
                    </a:lnTo>
                    <a:lnTo>
                      <a:pt x="55" y="7"/>
                    </a:lnTo>
                    <a:lnTo>
                      <a:pt x="21" y="48"/>
                    </a:lnTo>
                    <a:lnTo>
                      <a:pt x="13" y="55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57" y="55"/>
                    </a:lnTo>
                    <a:lnTo>
                      <a:pt x="57" y="63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" name="Freeform 261"/>
              <p:cNvSpPr>
                <a:spLocks noEditPoints="1"/>
              </p:cNvSpPr>
              <p:nvPr/>
            </p:nvSpPr>
            <p:spPr bwMode="auto">
              <a:xfrm>
                <a:off x="7415262" y="3860999"/>
                <a:ext cx="96838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" y="25"/>
                  </a:cxn>
                  <a:cxn ang="0">
                    <a:pos x="2" y="19"/>
                  </a:cxn>
                  <a:cxn ang="0">
                    <a:pos x="6" y="13"/>
                  </a:cxn>
                  <a:cxn ang="0">
                    <a:pos x="11" y="9"/>
                  </a:cxn>
                  <a:cxn ang="0">
                    <a:pos x="19" y="2"/>
                  </a:cxn>
                  <a:cxn ang="0">
                    <a:pos x="32" y="0"/>
                  </a:cxn>
                  <a:cxn ang="0">
                    <a:pos x="38" y="2"/>
                  </a:cxn>
                  <a:cxn ang="0">
                    <a:pos x="42" y="2"/>
                  </a:cxn>
                  <a:cxn ang="0">
                    <a:pos x="48" y="7"/>
                  </a:cxn>
                  <a:cxn ang="0">
                    <a:pos x="53" y="9"/>
                  </a:cxn>
                  <a:cxn ang="0">
                    <a:pos x="57" y="15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4"/>
                  </a:cxn>
                  <a:cxn ang="0">
                    <a:pos x="61" y="44"/>
                  </a:cxn>
                  <a:cxn ang="0">
                    <a:pos x="57" y="53"/>
                  </a:cxn>
                  <a:cxn ang="0">
                    <a:pos x="53" y="59"/>
                  </a:cxn>
                  <a:cxn ang="0">
                    <a:pos x="46" y="63"/>
                  </a:cxn>
                  <a:cxn ang="0">
                    <a:pos x="40" y="65"/>
                  </a:cxn>
                  <a:cxn ang="0">
                    <a:pos x="32" y="67"/>
                  </a:cxn>
                  <a:cxn ang="0">
                    <a:pos x="25" y="67"/>
                  </a:cxn>
                  <a:cxn ang="0">
                    <a:pos x="19" y="65"/>
                  </a:cxn>
                  <a:cxn ang="0">
                    <a:pos x="13" y="63"/>
                  </a:cxn>
                  <a:cxn ang="0">
                    <a:pos x="8" y="59"/>
                  </a:cxn>
                  <a:cxn ang="0">
                    <a:pos x="6" y="55"/>
                  </a:cxn>
                  <a:cxn ang="0">
                    <a:pos x="2" y="48"/>
                  </a:cxn>
                  <a:cxn ang="0">
                    <a:pos x="2" y="42"/>
                  </a:cxn>
                  <a:cxn ang="0">
                    <a:pos x="0" y="34"/>
                  </a:cxn>
                  <a:cxn ang="0">
                    <a:pos x="13" y="34"/>
                  </a:cxn>
                  <a:cxn ang="0">
                    <a:pos x="13" y="44"/>
                  </a:cxn>
                  <a:cxn ang="0">
                    <a:pos x="17" y="53"/>
                  </a:cxn>
                  <a:cxn ang="0">
                    <a:pos x="23" y="57"/>
                  </a:cxn>
                  <a:cxn ang="0">
                    <a:pos x="32" y="59"/>
                  </a:cxn>
                  <a:cxn ang="0">
                    <a:pos x="38" y="57"/>
                  </a:cxn>
                  <a:cxn ang="0">
                    <a:pos x="44" y="53"/>
                  </a:cxn>
                  <a:cxn ang="0">
                    <a:pos x="48" y="44"/>
                  </a:cxn>
                  <a:cxn ang="0">
                    <a:pos x="50" y="34"/>
                  </a:cxn>
                  <a:cxn ang="0">
                    <a:pos x="48" y="23"/>
                  </a:cxn>
                  <a:cxn ang="0">
                    <a:pos x="44" y="15"/>
                  </a:cxn>
                  <a:cxn ang="0">
                    <a:pos x="38" y="11"/>
                  </a:cxn>
                  <a:cxn ang="0">
                    <a:pos x="32" y="11"/>
                  </a:cxn>
                  <a:cxn ang="0">
                    <a:pos x="23" y="11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3" y="34"/>
                  </a:cxn>
                </a:cxnLst>
                <a:rect l="0" t="0" r="r" b="b"/>
                <a:pathLst>
                  <a:path w="61" h="67">
                    <a:moveTo>
                      <a:pt x="0" y="34"/>
                    </a:moveTo>
                    <a:lnTo>
                      <a:pt x="2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1" y="9"/>
                    </a:lnTo>
                    <a:lnTo>
                      <a:pt x="19" y="2"/>
                    </a:lnTo>
                    <a:lnTo>
                      <a:pt x="32" y="0"/>
                    </a:lnTo>
                    <a:lnTo>
                      <a:pt x="38" y="2"/>
                    </a:lnTo>
                    <a:lnTo>
                      <a:pt x="42" y="2"/>
                    </a:lnTo>
                    <a:lnTo>
                      <a:pt x="48" y="7"/>
                    </a:lnTo>
                    <a:lnTo>
                      <a:pt x="53" y="9"/>
                    </a:lnTo>
                    <a:lnTo>
                      <a:pt x="57" y="15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4"/>
                    </a:lnTo>
                    <a:lnTo>
                      <a:pt x="61" y="44"/>
                    </a:lnTo>
                    <a:lnTo>
                      <a:pt x="57" y="53"/>
                    </a:lnTo>
                    <a:lnTo>
                      <a:pt x="53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2" y="67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3"/>
                    </a:lnTo>
                    <a:lnTo>
                      <a:pt x="8" y="59"/>
                    </a:lnTo>
                    <a:lnTo>
                      <a:pt x="6" y="55"/>
                    </a:lnTo>
                    <a:lnTo>
                      <a:pt x="2" y="48"/>
                    </a:lnTo>
                    <a:lnTo>
                      <a:pt x="2" y="42"/>
                    </a:lnTo>
                    <a:lnTo>
                      <a:pt x="0" y="34"/>
                    </a:lnTo>
                    <a:close/>
                    <a:moveTo>
                      <a:pt x="13" y="34"/>
                    </a:moveTo>
                    <a:lnTo>
                      <a:pt x="13" y="44"/>
                    </a:lnTo>
                    <a:lnTo>
                      <a:pt x="17" y="53"/>
                    </a:lnTo>
                    <a:lnTo>
                      <a:pt x="23" y="57"/>
                    </a:lnTo>
                    <a:lnTo>
                      <a:pt x="32" y="59"/>
                    </a:lnTo>
                    <a:lnTo>
                      <a:pt x="38" y="57"/>
                    </a:lnTo>
                    <a:lnTo>
                      <a:pt x="44" y="53"/>
                    </a:lnTo>
                    <a:lnTo>
                      <a:pt x="48" y="44"/>
                    </a:lnTo>
                    <a:lnTo>
                      <a:pt x="50" y="34"/>
                    </a:lnTo>
                    <a:lnTo>
                      <a:pt x="48" y="23"/>
                    </a:lnTo>
                    <a:lnTo>
                      <a:pt x="44" y="15"/>
                    </a:lnTo>
                    <a:lnTo>
                      <a:pt x="38" y="11"/>
                    </a:lnTo>
                    <a:lnTo>
                      <a:pt x="32" y="11"/>
                    </a:lnTo>
                    <a:lnTo>
                      <a:pt x="23" y="11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3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" name="Freeform 262"/>
              <p:cNvSpPr>
                <a:spLocks/>
              </p:cNvSpPr>
              <p:nvPr/>
            </p:nvSpPr>
            <p:spPr bwMode="auto">
              <a:xfrm>
                <a:off x="7532737" y="3860999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1"/>
                  </a:cxn>
                  <a:cxn ang="0">
                    <a:pos x="14" y="7"/>
                  </a:cxn>
                  <a:cxn ang="0">
                    <a:pos x="18" y="4"/>
                  </a:cxn>
                  <a:cxn ang="0">
                    <a:pos x="25" y="2"/>
                  </a:cxn>
                  <a:cxn ang="0">
                    <a:pos x="31" y="0"/>
                  </a:cxn>
                  <a:cxn ang="0">
                    <a:pos x="35" y="2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9"/>
                  </a:cxn>
                  <a:cxn ang="0">
                    <a:pos x="50" y="13"/>
                  </a:cxn>
                  <a:cxn ang="0">
                    <a:pos x="52" y="17"/>
                  </a:cxn>
                  <a:cxn ang="0">
                    <a:pos x="52" y="21"/>
                  </a:cxn>
                  <a:cxn ang="0">
                    <a:pos x="52" y="27"/>
                  </a:cxn>
                  <a:cxn ang="0">
                    <a:pos x="52" y="65"/>
                  </a:cxn>
                  <a:cxn ang="0">
                    <a:pos x="42" y="65"/>
                  </a:cxn>
                  <a:cxn ang="0">
                    <a:pos x="42" y="27"/>
                  </a:cxn>
                  <a:cxn ang="0">
                    <a:pos x="42" y="21"/>
                  </a:cxn>
                  <a:cxn ang="0">
                    <a:pos x="39" y="17"/>
                  </a:cxn>
                  <a:cxn ang="0">
                    <a:pos x="37" y="15"/>
                  </a:cxn>
                  <a:cxn ang="0">
                    <a:pos x="35" y="13"/>
                  </a:cxn>
                  <a:cxn ang="0">
                    <a:pos x="31" y="11"/>
                  </a:cxn>
                  <a:cxn ang="0">
                    <a:pos x="27" y="11"/>
                  </a:cxn>
                  <a:cxn ang="0">
                    <a:pos x="21" y="11"/>
                  </a:cxn>
                  <a:cxn ang="0">
                    <a:pos x="16" y="15"/>
                  </a:cxn>
                  <a:cxn ang="0">
                    <a:pos x="12" y="21"/>
                  </a:cxn>
                  <a:cxn ang="0">
                    <a:pos x="10" y="32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1"/>
                    </a:lnTo>
                    <a:lnTo>
                      <a:pt x="14" y="7"/>
                    </a:lnTo>
                    <a:lnTo>
                      <a:pt x="18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5" y="2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9"/>
                    </a:lnTo>
                    <a:lnTo>
                      <a:pt x="50" y="13"/>
                    </a:lnTo>
                    <a:lnTo>
                      <a:pt x="52" y="17"/>
                    </a:lnTo>
                    <a:lnTo>
                      <a:pt x="52" y="21"/>
                    </a:lnTo>
                    <a:lnTo>
                      <a:pt x="52" y="27"/>
                    </a:lnTo>
                    <a:lnTo>
                      <a:pt x="52" y="65"/>
                    </a:lnTo>
                    <a:lnTo>
                      <a:pt x="42" y="65"/>
                    </a:lnTo>
                    <a:lnTo>
                      <a:pt x="42" y="27"/>
                    </a:lnTo>
                    <a:lnTo>
                      <a:pt x="42" y="21"/>
                    </a:lnTo>
                    <a:lnTo>
                      <a:pt x="39" y="17"/>
                    </a:lnTo>
                    <a:lnTo>
                      <a:pt x="37" y="15"/>
                    </a:lnTo>
                    <a:lnTo>
                      <a:pt x="35" y="13"/>
                    </a:lnTo>
                    <a:lnTo>
                      <a:pt x="31" y="11"/>
                    </a:lnTo>
                    <a:lnTo>
                      <a:pt x="27" y="11"/>
                    </a:lnTo>
                    <a:lnTo>
                      <a:pt x="21" y="11"/>
                    </a:lnTo>
                    <a:lnTo>
                      <a:pt x="16" y="15"/>
                    </a:lnTo>
                    <a:lnTo>
                      <a:pt x="12" y="21"/>
                    </a:lnTo>
                    <a:lnTo>
                      <a:pt x="10" y="32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" name="Freeform 263"/>
              <p:cNvSpPr>
                <a:spLocks noEditPoints="1"/>
              </p:cNvSpPr>
              <p:nvPr/>
            </p:nvSpPr>
            <p:spPr bwMode="auto">
              <a:xfrm>
                <a:off x="7635924" y="3860999"/>
                <a:ext cx="96838" cy="106363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29" y="67"/>
                  </a:cxn>
                  <a:cxn ang="0">
                    <a:pos x="12" y="65"/>
                  </a:cxn>
                  <a:cxn ang="0">
                    <a:pos x="2" y="57"/>
                  </a:cxn>
                  <a:cxn ang="0">
                    <a:pos x="2" y="44"/>
                  </a:cxn>
                  <a:cxn ang="0">
                    <a:pos x="4" y="38"/>
                  </a:cxn>
                  <a:cxn ang="0">
                    <a:pos x="12" y="32"/>
                  </a:cxn>
                  <a:cxn ang="0">
                    <a:pos x="21" y="30"/>
                  </a:cxn>
                  <a:cxn ang="0">
                    <a:pos x="38" y="27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38" y="11"/>
                  </a:cxn>
                  <a:cxn ang="0">
                    <a:pos x="23" y="11"/>
                  </a:cxn>
                  <a:cxn ang="0">
                    <a:pos x="14" y="17"/>
                  </a:cxn>
                  <a:cxn ang="0">
                    <a:pos x="2" y="21"/>
                  </a:cxn>
                  <a:cxn ang="0">
                    <a:pos x="6" y="9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7"/>
                  </a:cxn>
                  <a:cxn ang="0">
                    <a:pos x="56" y="15"/>
                  </a:cxn>
                  <a:cxn ang="0">
                    <a:pos x="56" y="25"/>
                  </a:cxn>
                  <a:cxn ang="0">
                    <a:pos x="56" y="50"/>
                  </a:cxn>
                  <a:cxn ang="0">
                    <a:pos x="59" y="61"/>
                  </a:cxn>
                  <a:cxn ang="0">
                    <a:pos x="48" y="65"/>
                  </a:cxn>
                  <a:cxn ang="0">
                    <a:pos x="46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4" y="42"/>
                  </a:cxn>
                  <a:cxn ang="0">
                    <a:pos x="12" y="46"/>
                  </a:cxn>
                  <a:cxn ang="0">
                    <a:pos x="12" y="53"/>
                  </a:cxn>
                  <a:cxn ang="0">
                    <a:pos x="19" y="59"/>
                  </a:cxn>
                  <a:cxn ang="0">
                    <a:pos x="31" y="59"/>
                  </a:cxn>
                  <a:cxn ang="0">
                    <a:pos x="40" y="53"/>
                  </a:cxn>
                  <a:cxn ang="0">
                    <a:pos x="44" y="44"/>
                  </a:cxn>
                  <a:cxn ang="0">
                    <a:pos x="46" y="34"/>
                  </a:cxn>
                </a:cxnLst>
                <a:rect l="0" t="0" r="r" b="b"/>
                <a:pathLst>
                  <a:path w="61" h="67">
                    <a:moveTo>
                      <a:pt x="46" y="57"/>
                    </a:moveTo>
                    <a:lnTo>
                      <a:pt x="40" y="63"/>
                    </a:lnTo>
                    <a:lnTo>
                      <a:pt x="33" y="65"/>
                    </a:lnTo>
                    <a:lnTo>
                      <a:pt x="29" y="67"/>
                    </a:lnTo>
                    <a:lnTo>
                      <a:pt x="23" y="67"/>
                    </a:lnTo>
                    <a:lnTo>
                      <a:pt x="12" y="65"/>
                    </a:lnTo>
                    <a:lnTo>
                      <a:pt x="6" y="61"/>
                    </a:lnTo>
                    <a:lnTo>
                      <a:pt x="2" y="57"/>
                    </a:lnTo>
                    <a:lnTo>
                      <a:pt x="0" y="48"/>
                    </a:lnTo>
                    <a:lnTo>
                      <a:pt x="2" y="44"/>
                    </a:lnTo>
                    <a:lnTo>
                      <a:pt x="2" y="40"/>
                    </a:lnTo>
                    <a:lnTo>
                      <a:pt x="4" y="38"/>
                    </a:lnTo>
                    <a:lnTo>
                      <a:pt x="8" y="34"/>
                    </a:lnTo>
                    <a:lnTo>
                      <a:pt x="12" y="32"/>
                    </a:lnTo>
                    <a:lnTo>
                      <a:pt x="17" y="32"/>
                    </a:lnTo>
                    <a:lnTo>
                      <a:pt x="21" y="30"/>
                    </a:lnTo>
                    <a:lnTo>
                      <a:pt x="25" y="30"/>
                    </a:lnTo>
                    <a:lnTo>
                      <a:pt x="38" y="27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8" y="11"/>
                    </a:lnTo>
                    <a:lnTo>
                      <a:pt x="29" y="11"/>
                    </a:lnTo>
                    <a:lnTo>
                      <a:pt x="23" y="11"/>
                    </a:lnTo>
                    <a:lnTo>
                      <a:pt x="19" y="13"/>
                    </a:lnTo>
                    <a:lnTo>
                      <a:pt x="14" y="17"/>
                    </a:lnTo>
                    <a:lnTo>
                      <a:pt x="12" y="21"/>
                    </a:lnTo>
                    <a:lnTo>
                      <a:pt x="2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10" y="7"/>
                    </a:lnTo>
                    <a:lnTo>
                      <a:pt x="17" y="2"/>
                    </a:lnTo>
                    <a:lnTo>
                      <a:pt x="23" y="2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2" y="7"/>
                    </a:lnTo>
                    <a:lnTo>
                      <a:pt x="54" y="11"/>
                    </a:lnTo>
                    <a:lnTo>
                      <a:pt x="56" y="15"/>
                    </a:lnTo>
                    <a:lnTo>
                      <a:pt x="56" y="19"/>
                    </a:lnTo>
                    <a:lnTo>
                      <a:pt x="56" y="25"/>
                    </a:lnTo>
                    <a:lnTo>
                      <a:pt x="56" y="40"/>
                    </a:lnTo>
                    <a:lnTo>
                      <a:pt x="56" y="50"/>
                    </a:lnTo>
                    <a:lnTo>
                      <a:pt x="56" y="59"/>
                    </a:lnTo>
                    <a:lnTo>
                      <a:pt x="59" y="61"/>
                    </a:lnTo>
                    <a:lnTo>
                      <a:pt x="61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7"/>
                    </a:lnTo>
                    <a:close/>
                    <a:moveTo>
                      <a:pt x="46" y="34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9" y="40"/>
                    </a:lnTo>
                    <a:lnTo>
                      <a:pt x="14" y="42"/>
                    </a:lnTo>
                    <a:lnTo>
                      <a:pt x="14" y="44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2" y="53"/>
                    </a:lnTo>
                    <a:lnTo>
                      <a:pt x="14" y="57"/>
                    </a:lnTo>
                    <a:lnTo>
                      <a:pt x="19" y="59"/>
                    </a:lnTo>
                    <a:lnTo>
                      <a:pt x="25" y="59"/>
                    </a:lnTo>
                    <a:lnTo>
                      <a:pt x="31" y="59"/>
                    </a:lnTo>
                    <a:lnTo>
                      <a:pt x="35" y="57"/>
                    </a:lnTo>
                    <a:lnTo>
                      <a:pt x="40" y="53"/>
                    </a:lnTo>
                    <a:lnTo>
                      <a:pt x="44" y="48"/>
                    </a:lnTo>
                    <a:lnTo>
                      <a:pt x="44" y="44"/>
                    </a:lnTo>
                    <a:lnTo>
                      <a:pt x="46" y="38"/>
                    </a:lnTo>
                    <a:lnTo>
                      <a:pt x="46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" name="Freeform 264"/>
              <p:cNvSpPr>
                <a:spLocks/>
              </p:cNvSpPr>
              <p:nvPr/>
            </p:nvSpPr>
            <p:spPr bwMode="auto">
              <a:xfrm>
                <a:off x="7799437" y="3860999"/>
                <a:ext cx="85725" cy="106363"/>
              </a:xfrm>
              <a:custGeom>
                <a:avLst/>
                <a:gdLst/>
                <a:ahLst/>
                <a:cxnLst>
                  <a:cxn ang="0">
                    <a:pos x="10" y="44"/>
                  </a:cxn>
                  <a:cxn ang="0">
                    <a:pos x="16" y="55"/>
                  </a:cxn>
                  <a:cxn ang="0">
                    <a:pos x="27" y="59"/>
                  </a:cxn>
                  <a:cxn ang="0">
                    <a:pos x="40" y="55"/>
                  </a:cxn>
                  <a:cxn ang="0">
                    <a:pos x="42" y="48"/>
                  </a:cxn>
                  <a:cxn ang="0">
                    <a:pos x="40" y="42"/>
                  </a:cxn>
                  <a:cxn ang="0">
                    <a:pos x="29" y="38"/>
                  </a:cxn>
                  <a:cxn ang="0">
                    <a:pos x="12" y="34"/>
                  </a:cxn>
                  <a:cxn ang="0">
                    <a:pos x="4" y="27"/>
                  </a:cxn>
                  <a:cxn ang="0">
                    <a:pos x="2" y="19"/>
                  </a:cxn>
                  <a:cxn ang="0">
                    <a:pos x="4" y="11"/>
                  </a:cxn>
                  <a:cxn ang="0">
                    <a:pos x="10" y="4"/>
                  </a:cxn>
                  <a:cxn ang="0">
                    <a:pos x="16" y="2"/>
                  </a:cxn>
                  <a:cxn ang="0">
                    <a:pos x="25" y="0"/>
                  </a:cxn>
                  <a:cxn ang="0">
                    <a:pos x="40" y="2"/>
                  </a:cxn>
                  <a:cxn ang="0">
                    <a:pos x="48" y="9"/>
                  </a:cxn>
                  <a:cxn ang="0">
                    <a:pos x="52" y="19"/>
                  </a:cxn>
                  <a:cxn ang="0">
                    <a:pos x="40" y="15"/>
                  </a:cxn>
                  <a:cxn ang="0">
                    <a:pos x="33" y="11"/>
                  </a:cxn>
                  <a:cxn ang="0">
                    <a:pos x="21" y="11"/>
                  </a:cxn>
                  <a:cxn ang="0">
                    <a:pos x="14" y="15"/>
                  </a:cxn>
                  <a:cxn ang="0">
                    <a:pos x="12" y="19"/>
                  </a:cxn>
                  <a:cxn ang="0">
                    <a:pos x="16" y="23"/>
                  </a:cxn>
                  <a:cxn ang="0">
                    <a:pos x="21" y="25"/>
                  </a:cxn>
                  <a:cxn ang="0">
                    <a:pos x="37" y="30"/>
                  </a:cxn>
                  <a:cxn ang="0">
                    <a:pos x="48" y="34"/>
                  </a:cxn>
                  <a:cxn ang="0">
                    <a:pos x="52" y="42"/>
                  </a:cxn>
                  <a:cxn ang="0">
                    <a:pos x="52" y="53"/>
                  </a:cxn>
                  <a:cxn ang="0">
                    <a:pos x="46" y="61"/>
                  </a:cxn>
                  <a:cxn ang="0">
                    <a:pos x="35" y="67"/>
                  </a:cxn>
                  <a:cxn ang="0">
                    <a:pos x="16" y="65"/>
                  </a:cxn>
                  <a:cxn ang="0">
                    <a:pos x="4" y="55"/>
                  </a:cxn>
                </a:cxnLst>
                <a:rect l="0" t="0" r="r" b="b"/>
                <a:pathLst>
                  <a:path w="54" h="67">
                    <a:moveTo>
                      <a:pt x="0" y="46"/>
                    </a:moveTo>
                    <a:lnTo>
                      <a:pt x="10" y="44"/>
                    </a:lnTo>
                    <a:lnTo>
                      <a:pt x="12" y="50"/>
                    </a:lnTo>
                    <a:lnTo>
                      <a:pt x="16" y="55"/>
                    </a:lnTo>
                    <a:lnTo>
                      <a:pt x="21" y="57"/>
                    </a:lnTo>
                    <a:lnTo>
                      <a:pt x="27" y="59"/>
                    </a:lnTo>
                    <a:lnTo>
                      <a:pt x="33" y="57"/>
                    </a:lnTo>
                    <a:lnTo>
                      <a:pt x="40" y="55"/>
                    </a:lnTo>
                    <a:lnTo>
                      <a:pt x="42" y="53"/>
                    </a:lnTo>
                    <a:lnTo>
                      <a:pt x="42" y="48"/>
                    </a:lnTo>
                    <a:lnTo>
                      <a:pt x="42" y="44"/>
                    </a:lnTo>
                    <a:lnTo>
                      <a:pt x="40" y="42"/>
                    </a:lnTo>
                    <a:lnTo>
                      <a:pt x="35" y="40"/>
                    </a:lnTo>
                    <a:lnTo>
                      <a:pt x="29" y="38"/>
                    </a:lnTo>
                    <a:lnTo>
                      <a:pt x="19" y="36"/>
                    </a:lnTo>
                    <a:lnTo>
                      <a:pt x="12" y="34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2" y="23"/>
                    </a:lnTo>
                    <a:lnTo>
                      <a:pt x="2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9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6" y="2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33" y="2"/>
                    </a:lnTo>
                    <a:lnTo>
                      <a:pt x="40" y="2"/>
                    </a:lnTo>
                    <a:lnTo>
                      <a:pt x="44" y="7"/>
                    </a:lnTo>
                    <a:lnTo>
                      <a:pt x="48" y="9"/>
                    </a:lnTo>
                    <a:lnTo>
                      <a:pt x="50" y="13"/>
                    </a:lnTo>
                    <a:lnTo>
                      <a:pt x="52" y="19"/>
                    </a:lnTo>
                    <a:lnTo>
                      <a:pt x="42" y="19"/>
                    </a:lnTo>
                    <a:lnTo>
                      <a:pt x="40" y="15"/>
                    </a:lnTo>
                    <a:lnTo>
                      <a:pt x="37" y="13"/>
                    </a:lnTo>
                    <a:lnTo>
                      <a:pt x="33" y="11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6" y="13"/>
                    </a:lnTo>
                    <a:lnTo>
                      <a:pt x="14" y="15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14" y="21"/>
                    </a:lnTo>
                    <a:lnTo>
                      <a:pt x="16" y="23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7" y="27"/>
                    </a:lnTo>
                    <a:lnTo>
                      <a:pt x="37" y="30"/>
                    </a:lnTo>
                    <a:lnTo>
                      <a:pt x="44" y="32"/>
                    </a:lnTo>
                    <a:lnTo>
                      <a:pt x="48" y="34"/>
                    </a:lnTo>
                    <a:lnTo>
                      <a:pt x="52" y="38"/>
                    </a:lnTo>
                    <a:lnTo>
                      <a:pt x="52" y="42"/>
                    </a:lnTo>
                    <a:lnTo>
                      <a:pt x="54" y="46"/>
                    </a:lnTo>
                    <a:lnTo>
                      <a:pt x="52" y="53"/>
                    </a:lnTo>
                    <a:lnTo>
                      <a:pt x="50" y="57"/>
                    </a:lnTo>
                    <a:lnTo>
                      <a:pt x="46" y="61"/>
                    </a:lnTo>
                    <a:lnTo>
                      <a:pt x="42" y="65"/>
                    </a:lnTo>
                    <a:lnTo>
                      <a:pt x="35" y="67"/>
                    </a:lnTo>
                    <a:lnTo>
                      <a:pt x="27" y="67"/>
                    </a:lnTo>
                    <a:lnTo>
                      <a:pt x="16" y="65"/>
                    </a:lnTo>
                    <a:lnTo>
                      <a:pt x="8" y="61"/>
                    </a:lnTo>
                    <a:lnTo>
                      <a:pt x="4" y="5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2" name="Freeform 265"/>
              <p:cNvSpPr>
                <a:spLocks/>
              </p:cNvSpPr>
              <p:nvPr/>
            </p:nvSpPr>
            <p:spPr bwMode="auto">
              <a:xfrm>
                <a:off x="7905799" y="3864174"/>
                <a:ext cx="82550" cy="103188"/>
              </a:xfrm>
              <a:custGeom>
                <a:avLst/>
                <a:gdLst/>
                <a:ahLst/>
                <a:cxnLst>
                  <a:cxn ang="0">
                    <a:pos x="42" y="63"/>
                  </a:cxn>
                  <a:cxn ang="0">
                    <a:pos x="42" y="55"/>
                  </a:cxn>
                  <a:cxn ang="0">
                    <a:pos x="38" y="59"/>
                  </a:cxn>
                  <a:cxn ang="0">
                    <a:pos x="33" y="63"/>
                  </a:cxn>
                  <a:cxn ang="0">
                    <a:pos x="27" y="65"/>
                  </a:cxn>
                  <a:cxn ang="0">
                    <a:pos x="21" y="65"/>
                  </a:cxn>
                  <a:cxn ang="0">
                    <a:pos x="17" y="65"/>
                  </a:cxn>
                  <a:cxn ang="0">
                    <a:pos x="10" y="63"/>
                  </a:cxn>
                  <a:cxn ang="0">
                    <a:pos x="6" y="61"/>
                  </a:cxn>
                  <a:cxn ang="0">
                    <a:pos x="4" y="57"/>
                  </a:cxn>
                  <a:cxn ang="0">
                    <a:pos x="2" y="55"/>
                  </a:cxn>
                  <a:cxn ang="0">
                    <a:pos x="0" y="48"/>
                  </a:cxn>
                  <a:cxn ang="0">
                    <a:pos x="0" y="46"/>
                  </a:cxn>
                  <a:cxn ang="0">
                    <a:pos x="0" y="4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36"/>
                  </a:cxn>
                  <a:cxn ang="0">
                    <a:pos x="10" y="42"/>
                  </a:cxn>
                  <a:cxn ang="0">
                    <a:pos x="10" y="46"/>
                  </a:cxn>
                  <a:cxn ang="0">
                    <a:pos x="12" y="51"/>
                  </a:cxn>
                  <a:cxn ang="0">
                    <a:pos x="15" y="53"/>
                  </a:cxn>
                  <a:cxn ang="0">
                    <a:pos x="19" y="55"/>
                  </a:cxn>
                  <a:cxn ang="0">
                    <a:pos x="23" y="55"/>
                  </a:cxn>
                  <a:cxn ang="0">
                    <a:pos x="29" y="55"/>
                  </a:cxn>
                  <a:cxn ang="0">
                    <a:pos x="33" y="53"/>
                  </a:cxn>
                  <a:cxn ang="0">
                    <a:pos x="36" y="51"/>
                  </a:cxn>
                  <a:cxn ang="0">
                    <a:pos x="40" y="46"/>
                  </a:cxn>
                  <a:cxn ang="0">
                    <a:pos x="40" y="42"/>
                  </a:cxn>
                  <a:cxn ang="0">
                    <a:pos x="40" y="34"/>
                  </a:cxn>
                  <a:cxn ang="0">
                    <a:pos x="40" y="0"/>
                  </a:cxn>
                  <a:cxn ang="0">
                    <a:pos x="52" y="0"/>
                  </a:cxn>
                  <a:cxn ang="0">
                    <a:pos x="52" y="63"/>
                  </a:cxn>
                  <a:cxn ang="0">
                    <a:pos x="42" y="63"/>
                  </a:cxn>
                </a:cxnLst>
                <a:rect l="0" t="0" r="r" b="b"/>
                <a:pathLst>
                  <a:path w="52" h="65">
                    <a:moveTo>
                      <a:pt x="42" y="63"/>
                    </a:moveTo>
                    <a:lnTo>
                      <a:pt x="42" y="55"/>
                    </a:lnTo>
                    <a:lnTo>
                      <a:pt x="38" y="59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7" y="65"/>
                    </a:lnTo>
                    <a:lnTo>
                      <a:pt x="10" y="63"/>
                    </a:lnTo>
                    <a:lnTo>
                      <a:pt x="6" y="61"/>
                    </a:lnTo>
                    <a:lnTo>
                      <a:pt x="4" y="57"/>
                    </a:lnTo>
                    <a:lnTo>
                      <a:pt x="2" y="55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36"/>
                    </a:lnTo>
                    <a:lnTo>
                      <a:pt x="10" y="42"/>
                    </a:lnTo>
                    <a:lnTo>
                      <a:pt x="10" y="46"/>
                    </a:lnTo>
                    <a:lnTo>
                      <a:pt x="12" y="51"/>
                    </a:lnTo>
                    <a:lnTo>
                      <a:pt x="15" y="53"/>
                    </a:lnTo>
                    <a:lnTo>
                      <a:pt x="19" y="55"/>
                    </a:lnTo>
                    <a:lnTo>
                      <a:pt x="23" y="55"/>
                    </a:lnTo>
                    <a:lnTo>
                      <a:pt x="29" y="55"/>
                    </a:lnTo>
                    <a:lnTo>
                      <a:pt x="33" y="53"/>
                    </a:lnTo>
                    <a:lnTo>
                      <a:pt x="36" y="51"/>
                    </a:lnTo>
                    <a:lnTo>
                      <a:pt x="40" y="46"/>
                    </a:lnTo>
                    <a:lnTo>
                      <a:pt x="40" y="42"/>
                    </a:lnTo>
                    <a:lnTo>
                      <a:pt x="40" y="34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63"/>
                    </a:lnTo>
                    <a:lnTo>
                      <a:pt x="42" y="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" name="Freeform 266"/>
              <p:cNvSpPr>
                <a:spLocks noEditPoints="1"/>
              </p:cNvSpPr>
              <p:nvPr/>
            </p:nvSpPr>
            <p:spPr bwMode="auto">
              <a:xfrm>
                <a:off x="8015337" y="3824486"/>
                <a:ext cx="87313" cy="142875"/>
              </a:xfrm>
              <a:custGeom>
                <a:avLst/>
                <a:gdLst/>
                <a:ahLst/>
                <a:cxnLst>
                  <a:cxn ang="0">
                    <a:pos x="11" y="88"/>
                  </a:cxn>
                  <a:cxn ang="0">
                    <a:pos x="0" y="88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32"/>
                  </a:cxn>
                  <a:cxn ang="0">
                    <a:pos x="15" y="30"/>
                  </a:cxn>
                  <a:cxn ang="0">
                    <a:pos x="19" y="25"/>
                  </a:cxn>
                  <a:cxn ang="0">
                    <a:pos x="23" y="25"/>
                  </a:cxn>
                  <a:cxn ang="0">
                    <a:pos x="28" y="23"/>
                  </a:cxn>
                  <a:cxn ang="0">
                    <a:pos x="34" y="25"/>
                  </a:cxn>
                  <a:cxn ang="0">
                    <a:pos x="40" y="25"/>
                  </a:cxn>
                  <a:cxn ang="0">
                    <a:pos x="44" y="30"/>
                  </a:cxn>
                  <a:cxn ang="0">
                    <a:pos x="49" y="34"/>
                  </a:cxn>
                  <a:cxn ang="0">
                    <a:pos x="51" y="38"/>
                  </a:cxn>
                  <a:cxn ang="0">
                    <a:pos x="53" y="42"/>
                  </a:cxn>
                  <a:cxn ang="0">
                    <a:pos x="55" y="48"/>
                  </a:cxn>
                  <a:cxn ang="0">
                    <a:pos x="55" y="57"/>
                  </a:cxn>
                  <a:cxn ang="0">
                    <a:pos x="55" y="63"/>
                  </a:cxn>
                  <a:cxn ang="0">
                    <a:pos x="53" y="71"/>
                  </a:cxn>
                  <a:cxn ang="0">
                    <a:pos x="51" y="76"/>
                  </a:cxn>
                  <a:cxn ang="0">
                    <a:pos x="49" y="82"/>
                  </a:cxn>
                  <a:cxn ang="0">
                    <a:pos x="42" y="86"/>
                  </a:cxn>
                  <a:cxn ang="0">
                    <a:pos x="38" y="88"/>
                  </a:cxn>
                  <a:cxn ang="0">
                    <a:pos x="34" y="90"/>
                  </a:cxn>
                  <a:cxn ang="0">
                    <a:pos x="28" y="90"/>
                  </a:cxn>
                  <a:cxn ang="0">
                    <a:pos x="23" y="90"/>
                  </a:cxn>
                  <a:cxn ang="0">
                    <a:pos x="17" y="88"/>
                  </a:cxn>
                  <a:cxn ang="0">
                    <a:pos x="13" y="84"/>
                  </a:cxn>
                  <a:cxn ang="0">
                    <a:pos x="11" y="80"/>
                  </a:cxn>
                  <a:cxn ang="0">
                    <a:pos x="11" y="88"/>
                  </a:cxn>
                  <a:cxn ang="0">
                    <a:pos x="11" y="57"/>
                  </a:cxn>
                  <a:cxn ang="0">
                    <a:pos x="11" y="67"/>
                  </a:cxn>
                  <a:cxn ang="0">
                    <a:pos x="13" y="73"/>
                  </a:cxn>
                  <a:cxn ang="0">
                    <a:pos x="15" y="76"/>
                  </a:cxn>
                  <a:cxn ang="0">
                    <a:pos x="19" y="80"/>
                  </a:cxn>
                  <a:cxn ang="0">
                    <a:pos x="23" y="80"/>
                  </a:cxn>
                  <a:cxn ang="0">
                    <a:pos x="28" y="82"/>
                  </a:cxn>
                  <a:cxn ang="0">
                    <a:pos x="34" y="80"/>
                  </a:cxn>
                  <a:cxn ang="0">
                    <a:pos x="40" y="76"/>
                  </a:cxn>
                  <a:cxn ang="0">
                    <a:pos x="42" y="67"/>
                  </a:cxn>
                  <a:cxn ang="0">
                    <a:pos x="44" y="57"/>
                  </a:cxn>
                  <a:cxn ang="0">
                    <a:pos x="42" y="46"/>
                  </a:cxn>
                  <a:cxn ang="0">
                    <a:pos x="40" y="38"/>
                  </a:cxn>
                  <a:cxn ang="0">
                    <a:pos x="34" y="34"/>
                  </a:cxn>
                  <a:cxn ang="0">
                    <a:pos x="28" y="32"/>
                  </a:cxn>
                  <a:cxn ang="0">
                    <a:pos x="21" y="34"/>
                  </a:cxn>
                  <a:cxn ang="0">
                    <a:pos x="15" y="38"/>
                  </a:cxn>
                  <a:cxn ang="0">
                    <a:pos x="11" y="46"/>
                  </a:cxn>
                  <a:cxn ang="0">
                    <a:pos x="11" y="57"/>
                  </a:cxn>
                </a:cxnLst>
                <a:rect l="0" t="0" r="r" b="b"/>
                <a:pathLst>
                  <a:path w="55" h="90">
                    <a:moveTo>
                      <a:pt x="11" y="88"/>
                    </a:moveTo>
                    <a:lnTo>
                      <a:pt x="0" y="88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32"/>
                    </a:lnTo>
                    <a:lnTo>
                      <a:pt x="15" y="30"/>
                    </a:lnTo>
                    <a:lnTo>
                      <a:pt x="19" y="25"/>
                    </a:lnTo>
                    <a:lnTo>
                      <a:pt x="23" y="25"/>
                    </a:lnTo>
                    <a:lnTo>
                      <a:pt x="28" y="23"/>
                    </a:lnTo>
                    <a:lnTo>
                      <a:pt x="34" y="25"/>
                    </a:lnTo>
                    <a:lnTo>
                      <a:pt x="40" y="25"/>
                    </a:lnTo>
                    <a:lnTo>
                      <a:pt x="44" y="30"/>
                    </a:lnTo>
                    <a:lnTo>
                      <a:pt x="49" y="34"/>
                    </a:lnTo>
                    <a:lnTo>
                      <a:pt x="51" y="38"/>
                    </a:lnTo>
                    <a:lnTo>
                      <a:pt x="53" y="42"/>
                    </a:lnTo>
                    <a:lnTo>
                      <a:pt x="55" y="48"/>
                    </a:lnTo>
                    <a:lnTo>
                      <a:pt x="55" y="57"/>
                    </a:lnTo>
                    <a:lnTo>
                      <a:pt x="55" y="63"/>
                    </a:lnTo>
                    <a:lnTo>
                      <a:pt x="53" y="71"/>
                    </a:lnTo>
                    <a:lnTo>
                      <a:pt x="51" y="76"/>
                    </a:lnTo>
                    <a:lnTo>
                      <a:pt x="49" y="82"/>
                    </a:lnTo>
                    <a:lnTo>
                      <a:pt x="42" y="86"/>
                    </a:lnTo>
                    <a:lnTo>
                      <a:pt x="38" y="88"/>
                    </a:lnTo>
                    <a:lnTo>
                      <a:pt x="34" y="90"/>
                    </a:lnTo>
                    <a:lnTo>
                      <a:pt x="28" y="90"/>
                    </a:lnTo>
                    <a:lnTo>
                      <a:pt x="23" y="90"/>
                    </a:lnTo>
                    <a:lnTo>
                      <a:pt x="17" y="88"/>
                    </a:lnTo>
                    <a:lnTo>
                      <a:pt x="13" y="84"/>
                    </a:lnTo>
                    <a:lnTo>
                      <a:pt x="11" y="80"/>
                    </a:lnTo>
                    <a:lnTo>
                      <a:pt x="11" y="88"/>
                    </a:lnTo>
                    <a:close/>
                    <a:moveTo>
                      <a:pt x="11" y="57"/>
                    </a:moveTo>
                    <a:lnTo>
                      <a:pt x="11" y="67"/>
                    </a:lnTo>
                    <a:lnTo>
                      <a:pt x="13" y="73"/>
                    </a:lnTo>
                    <a:lnTo>
                      <a:pt x="15" y="76"/>
                    </a:lnTo>
                    <a:lnTo>
                      <a:pt x="19" y="80"/>
                    </a:lnTo>
                    <a:lnTo>
                      <a:pt x="23" y="80"/>
                    </a:lnTo>
                    <a:lnTo>
                      <a:pt x="28" y="82"/>
                    </a:lnTo>
                    <a:lnTo>
                      <a:pt x="34" y="80"/>
                    </a:lnTo>
                    <a:lnTo>
                      <a:pt x="40" y="76"/>
                    </a:lnTo>
                    <a:lnTo>
                      <a:pt x="42" y="67"/>
                    </a:lnTo>
                    <a:lnTo>
                      <a:pt x="44" y="57"/>
                    </a:lnTo>
                    <a:lnTo>
                      <a:pt x="42" y="46"/>
                    </a:lnTo>
                    <a:lnTo>
                      <a:pt x="40" y="38"/>
                    </a:lnTo>
                    <a:lnTo>
                      <a:pt x="34" y="34"/>
                    </a:lnTo>
                    <a:lnTo>
                      <a:pt x="28" y="32"/>
                    </a:lnTo>
                    <a:lnTo>
                      <a:pt x="21" y="34"/>
                    </a:lnTo>
                    <a:lnTo>
                      <a:pt x="15" y="38"/>
                    </a:lnTo>
                    <a:lnTo>
                      <a:pt x="11" y="46"/>
                    </a:lnTo>
                    <a:lnTo>
                      <a:pt x="11" y="5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" name="Rectangle 267"/>
              <p:cNvSpPr>
                <a:spLocks noChangeArrowheads="1"/>
              </p:cNvSpPr>
              <p:nvPr/>
            </p:nvSpPr>
            <p:spPr bwMode="auto">
              <a:xfrm>
                <a:off x="8126462" y="3824486"/>
                <a:ext cx="15875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" name="Freeform 268"/>
              <p:cNvSpPr>
                <a:spLocks noEditPoints="1"/>
              </p:cNvSpPr>
              <p:nvPr/>
            </p:nvSpPr>
            <p:spPr bwMode="auto">
              <a:xfrm>
                <a:off x="8169324" y="3824486"/>
                <a:ext cx="15875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0" y="25"/>
                  </a:cxn>
                  <a:cxn ang="0">
                    <a:pos x="10" y="88"/>
                  </a:cxn>
                  <a:cxn ang="0">
                    <a:pos x="0" y="88"/>
                  </a:cxn>
                </a:cxnLst>
                <a:rect l="0" t="0" r="r" b="b"/>
                <a:pathLst>
                  <a:path w="10" h="88">
                    <a:moveTo>
                      <a:pt x="0" y="1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0" y="25"/>
                    </a:lnTo>
                    <a:lnTo>
                      <a:pt x="1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" name="Freeform 269"/>
              <p:cNvSpPr>
                <a:spLocks/>
              </p:cNvSpPr>
              <p:nvPr/>
            </p:nvSpPr>
            <p:spPr bwMode="auto">
              <a:xfrm>
                <a:off x="8202662" y="3827661"/>
                <a:ext cx="49213" cy="139700"/>
              </a:xfrm>
              <a:custGeom>
                <a:avLst/>
                <a:gdLst/>
                <a:ahLst/>
                <a:cxnLst>
                  <a:cxn ang="0">
                    <a:pos x="29" y="78"/>
                  </a:cxn>
                  <a:cxn ang="0">
                    <a:pos x="31" y="86"/>
                  </a:cxn>
                  <a:cxn ang="0">
                    <a:pos x="27" y="88"/>
                  </a:cxn>
                  <a:cxn ang="0">
                    <a:pos x="23" y="88"/>
                  </a:cxn>
                  <a:cxn ang="0">
                    <a:pos x="19" y="86"/>
                  </a:cxn>
                  <a:cxn ang="0">
                    <a:pos x="15" y="86"/>
                  </a:cxn>
                  <a:cxn ang="0">
                    <a:pos x="10" y="84"/>
                  </a:cxn>
                  <a:cxn ang="0">
                    <a:pos x="10" y="80"/>
                  </a:cxn>
                  <a:cxn ang="0">
                    <a:pos x="8" y="76"/>
                  </a:cxn>
                  <a:cxn ang="0">
                    <a:pos x="8" y="67"/>
                  </a:cxn>
                  <a:cxn ang="0">
                    <a:pos x="8" y="32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8" y="23"/>
                  </a:cxn>
                  <a:cxn ang="0">
                    <a:pos x="8" y="7"/>
                  </a:cxn>
                  <a:cxn ang="0">
                    <a:pos x="19" y="0"/>
                  </a:cxn>
                  <a:cxn ang="0">
                    <a:pos x="19" y="23"/>
                  </a:cxn>
                  <a:cxn ang="0">
                    <a:pos x="29" y="23"/>
                  </a:cxn>
                  <a:cxn ang="0">
                    <a:pos x="29" y="32"/>
                  </a:cxn>
                  <a:cxn ang="0">
                    <a:pos x="19" y="32"/>
                  </a:cxn>
                  <a:cxn ang="0">
                    <a:pos x="19" y="69"/>
                  </a:cxn>
                  <a:cxn ang="0">
                    <a:pos x="19" y="71"/>
                  </a:cxn>
                  <a:cxn ang="0">
                    <a:pos x="19" y="74"/>
                  </a:cxn>
                  <a:cxn ang="0">
                    <a:pos x="21" y="76"/>
                  </a:cxn>
                  <a:cxn ang="0">
                    <a:pos x="21" y="76"/>
                  </a:cxn>
                  <a:cxn ang="0">
                    <a:pos x="23" y="78"/>
                  </a:cxn>
                  <a:cxn ang="0">
                    <a:pos x="25" y="78"/>
                  </a:cxn>
                  <a:cxn ang="0">
                    <a:pos x="27" y="78"/>
                  </a:cxn>
                  <a:cxn ang="0">
                    <a:pos x="29" y="78"/>
                  </a:cxn>
                </a:cxnLst>
                <a:rect l="0" t="0" r="r" b="b"/>
                <a:pathLst>
                  <a:path w="31" h="88">
                    <a:moveTo>
                      <a:pt x="29" y="78"/>
                    </a:moveTo>
                    <a:lnTo>
                      <a:pt x="31" y="86"/>
                    </a:lnTo>
                    <a:lnTo>
                      <a:pt x="27" y="88"/>
                    </a:lnTo>
                    <a:lnTo>
                      <a:pt x="23" y="88"/>
                    </a:lnTo>
                    <a:lnTo>
                      <a:pt x="19" y="86"/>
                    </a:lnTo>
                    <a:lnTo>
                      <a:pt x="15" y="86"/>
                    </a:lnTo>
                    <a:lnTo>
                      <a:pt x="10" y="84"/>
                    </a:lnTo>
                    <a:lnTo>
                      <a:pt x="10" y="80"/>
                    </a:lnTo>
                    <a:lnTo>
                      <a:pt x="8" y="76"/>
                    </a:lnTo>
                    <a:lnTo>
                      <a:pt x="8" y="67"/>
                    </a:lnTo>
                    <a:lnTo>
                      <a:pt x="8" y="32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8" y="23"/>
                    </a:lnTo>
                    <a:lnTo>
                      <a:pt x="8" y="7"/>
                    </a:lnTo>
                    <a:lnTo>
                      <a:pt x="19" y="0"/>
                    </a:lnTo>
                    <a:lnTo>
                      <a:pt x="19" y="23"/>
                    </a:lnTo>
                    <a:lnTo>
                      <a:pt x="29" y="23"/>
                    </a:lnTo>
                    <a:lnTo>
                      <a:pt x="29" y="32"/>
                    </a:lnTo>
                    <a:lnTo>
                      <a:pt x="19" y="32"/>
                    </a:lnTo>
                    <a:lnTo>
                      <a:pt x="19" y="69"/>
                    </a:lnTo>
                    <a:lnTo>
                      <a:pt x="19" y="71"/>
                    </a:lnTo>
                    <a:lnTo>
                      <a:pt x="19" y="74"/>
                    </a:lnTo>
                    <a:lnTo>
                      <a:pt x="21" y="76"/>
                    </a:lnTo>
                    <a:lnTo>
                      <a:pt x="21" y="76"/>
                    </a:lnTo>
                    <a:lnTo>
                      <a:pt x="23" y="78"/>
                    </a:lnTo>
                    <a:lnTo>
                      <a:pt x="25" y="78"/>
                    </a:lnTo>
                    <a:lnTo>
                      <a:pt x="27" y="78"/>
                    </a:lnTo>
                    <a:lnTo>
                      <a:pt x="29" y="7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" name="Freeform 270"/>
              <p:cNvSpPr>
                <a:spLocks noEditPoints="1"/>
              </p:cNvSpPr>
              <p:nvPr/>
            </p:nvSpPr>
            <p:spPr bwMode="auto">
              <a:xfrm>
                <a:off x="8262987" y="3860999"/>
                <a:ext cx="93663" cy="106363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0" y="25"/>
                  </a:cxn>
                  <a:cxn ang="0">
                    <a:pos x="2" y="19"/>
                  </a:cxn>
                  <a:cxn ang="0">
                    <a:pos x="4" y="13"/>
                  </a:cxn>
                  <a:cxn ang="0">
                    <a:pos x="8" y="9"/>
                  </a:cxn>
                  <a:cxn ang="0">
                    <a:pos x="19" y="2"/>
                  </a:cxn>
                  <a:cxn ang="0">
                    <a:pos x="29" y="0"/>
                  </a:cxn>
                  <a:cxn ang="0">
                    <a:pos x="35" y="2"/>
                  </a:cxn>
                  <a:cxn ang="0">
                    <a:pos x="42" y="2"/>
                  </a:cxn>
                  <a:cxn ang="0">
                    <a:pos x="46" y="7"/>
                  </a:cxn>
                  <a:cxn ang="0">
                    <a:pos x="50" y="9"/>
                  </a:cxn>
                  <a:cxn ang="0">
                    <a:pos x="54" y="15"/>
                  </a:cxn>
                  <a:cxn ang="0">
                    <a:pos x="56" y="19"/>
                  </a:cxn>
                  <a:cxn ang="0">
                    <a:pos x="59" y="25"/>
                  </a:cxn>
                  <a:cxn ang="0">
                    <a:pos x="59" y="34"/>
                  </a:cxn>
                  <a:cxn ang="0">
                    <a:pos x="59" y="44"/>
                  </a:cxn>
                  <a:cxn ang="0">
                    <a:pos x="54" y="53"/>
                  </a:cxn>
                  <a:cxn ang="0">
                    <a:pos x="50" y="59"/>
                  </a:cxn>
                  <a:cxn ang="0">
                    <a:pos x="44" y="63"/>
                  </a:cxn>
                  <a:cxn ang="0">
                    <a:pos x="38" y="65"/>
                  </a:cxn>
                  <a:cxn ang="0">
                    <a:pos x="29" y="67"/>
                  </a:cxn>
                  <a:cxn ang="0">
                    <a:pos x="23" y="67"/>
                  </a:cxn>
                  <a:cxn ang="0">
                    <a:pos x="17" y="65"/>
                  </a:cxn>
                  <a:cxn ang="0">
                    <a:pos x="12" y="63"/>
                  </a:cxn>
                  <a:cxn ang="0">
                    <a:pos x="6" y="59"/>
                  </a:cxn>
                  <a:cxn ang="0">
                    <a:pos x="4" y="55"/>
                  </a:cxn>
                  <a:cxn ang="0">
                    <a:pos x="2" y="48"/>
                  </a:cxn>
                  <a:cxn ang="0">
                    <a:pos x="0" y="42"/>
                  </a:cxn>
                  <a:cxn ang="0">
                    <a:pos x="0" y="34"/>
                  </a:cxn>
                  <a:cxn ang="0">
                    <a:pos x="10" y="34"/>
                  </a:cxn>
                  <a:cxn ang="0">
                    <a:pos x="10" y="44"/>
                  </a:cxn>
                  <a:cxn ang="0">
                    <a:pos x="14" y="53"/>
                  </a:cxn>
                  <a:cxn ang="0">
                    <a:pos x="21" y="57"/>
                  </a:cxn>
                  <a:cxn ang="0">
                    <a:pos x="29" y="59"/>
                  </a:cxn>
                  <a:cxn ang="0">
                    <a:pos x="35" y="57"/>
                  </a:cxn>
                  <a:cxn ang="0">
                    <a:pos x="42" y="53"/>
                  </a:cxn>
                  <a:cxn ang="0">
                    <a:pos x="46" y="44"/>
                  </a:cxn>
                  <a:cxn ang="0">
                    <a:pos x="48" y="34"/>
                  </a:cxn>
                  <a:cxn ang="0">
                    <a:pos x="46" y="23"/>
                  </a:cxn>
                  <a:cxn ang="0">
                    <a:pos x="42" y="15"/>
                  </a:cxn>
                  <a:cxn ang="0">
                    <a:pos x="35" y="11"/>
                  </a:cxn>
                  <a:cxn ang="0">
                    <a:pos x="29" y="11"/>
                  </a:cxn>
                  <a:cxn ang="0">
                    <a:pos x="21" y="11"/>
                  </a:cxn>
                  <a:cxn ang="0">
                    <a:pos x="14" y="15"/>
                  </a:cxn>
                  <a:cxn ang="0">
                    <a:pos x="10" y="23"/>
                  </a:cxn>
                  <a:cxn ang="0">
                    <a:pos x="10" y="34"/>
                  </a:cxn>
                </a:cxnLst>
                <a:rect l="0" t="0" r="r" b="b"/>
                <a:pathLst>
                  <a:path w="59" h="67">
                    <a:moveTo>
                      <a:pt x="0" y="34"/>
                    </a:moveTo>
                    <a:lnTo>
                      <a:pt x="0" y="25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8" y="9"/>
                    </a:lnTo>
                    <a:lnTo>
                      <a:pt x="19" y="2"/>
                    </a:lnTo>
                    <a:lnTo>
                      <a:pt x="29" y="0"/>
                    </a:lnTo>
                    <a:lnTo>
                      <a:pt x="35" y="2"/>
                    </a:lnTo>
                    <a:lnTo>
                      <a:pt x="42" y="2"/>
                    </a:lnTo>
                    <a:lnTo>
                      <a:pt x="46" y="7"/>
                    </a:lnTo>
                    <a:lnTo>
                      <a:pt x="50" y="9"/>
                    </a:lnTo>
                    <a:lnTo>
                      <a:pt x="54" y="15"/>
                    </a:lnTo>
                    <a:lnTo>
                      <a:pt x="56" y="19"/>
                    </a:lnTo>
                    <a:lnTo>
                      <a:pt x="59" y="25"/>
                    </a:lnTo>
                    <a:lnTo>
                      <a:pt x="59" y="34"/>
                    </a:lnTo>
                    <a:lnTo>
                      <a:pt x="59" y="44"/>
                    </a:lnTo>
                    <a:lnTo>
                      <a:pt x="54" y="53"/>
                    </a:lnTo>
                    <a:lnTo>
                      <a:pt x="50" y="59"/>
                    </a:lnTo>
                    <a:lnTo>
                      <a:pt x="44" y="63"/>
                    </a:lnTo>
                    <a:lnTo>
                      <a:pt x="38" y="65"/>
                    </a:lnTo>
                    <a:lnTo>
                      <a:pt x="29" y="67"/>
                    </a:lnTo>
                    <a:lnTo>
                      <a:pt x="23" y="67"/>
                    </a:lnTo>
                    <a:lnTo>
                      <a:pt x="17" y="65"/>
                    </a:lnTo>
                    <a:lnTo>
                      <a:pt x="12" y="63"/>
                    </a:lnTo>
                    <a:lnTo>
                      <a:pt x="6" y="59"/>
                    </a:lnTo>
                    <a:lnTo>
                      <a:pt x="4" y="55"/>
                    </a:lnTo>
                    <a:lnTo>
                      <a:pt x="2" y="48"/>
                    </a:lnTo>
                    <a:lnTo>
                      <a:pt x="0" y="42"/>
                    </a:lnTo>
                    <a:lnTo>
                      <a:pt x="0" y="34"/>
                    </a:lnTo>
                    <a:close/>
                    <a:moveTo>
                      <a:pt x="10" y="34"/>
                    </a:moveTo>
                    <a:lnTo>
                      <a:pt x="10" y="44"/>
                    </a:lnTo>
                    <a:lnTo>
                      <a:pt x="14" y="53"/>
                    </a:lnTo>
                    <a:lnTo>
                      <a:pt x="21" y="57"/>
                    </a:lnTo>
                    <a:lnTo>
                      <a:pt x="29" y="59"/>
                    </a:lnTo>
                    <a:lnTo>
                      <a:pt x="35" y="57"/>
                    </a:lnTo>
                    <a:lnTo>
                      <a:pt x="42" y="53"/>
                    </a:lnTo>
                    <a:lnTo>
                      <a:pt x="46" y="44"/>
                    </a:lnTo>
                    <a:lnTo>
                      <a:pt x="48" y="34"/>
                    </a:lnTo>
                    <a:lnTo>
                      <a:pt x="46" y="23"/>
                    </a:lnTo>
                    <a:lnTo>
                      <a:pt x="42" y="15"/>
                    </a:lnTo>
                    <a:lnTo>
                      <a:pt x="35" y="11"/>
                    </a:lnTo>
                    <a:lnTo>
                      <a:pt x="29" y="11"/>
                    </a:lnTo>
                    <a:lnTo>
                      <a:pt x="21" y="11"/>
                    </a:lnTo>
                    <a:lnTo>
                      <a:pt x="14" y="15"/>
                    </a:lnTo>
                    <a:lnTo>
                      <a:pt x="10" y="23"/>
                    </a:lnTo>
                    <a:lnTo>
                      <a:pt x="10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" name="Freeform 271"/>
              <p:cNvSpPr>
                <a:spLocks/>
              </p:cNvSpPr>
              <p:nvPr/>
            </p:nvSpPr>
            <p:spPr bwMode="auto">
              <a:xfrm>
                <a:off x="8375699" y="3860999"/>
                <a:ext cx="571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3"/>
                  </a:cxn>
                  <a:cxn ang="0">
                    <a:pos x="15" y="7"/>
                  </a:cxn>
                  <a:cxn ang="0">
                    <a:pos x="17" y="2"/>
                  </a:cxn>
                  <a:cxn ang="0">
                    <a:pos x="21" y="2"/>
                  </a:cxn>
                  <a:cxn ang="0">
                    <a:pos x="25" y="0"/>
                  </a:cxn>
                  <a:cxn ang="0">
                    <a:pos x="30" y="2"/>
                  </a:cxn>
                  <a:cxn ang="0">
                    <a:pos x="36" y="4"/>
                  </a:cxn>
                  <a:cxn ang="0">
                    <a:pos x="32" y="15"/>
                  </a:cxn>
                  <a:cxn ang="0">
                    <a:pos x="27" y="13"/>
                  </a:cxn>
                  <a:cxn ang="0">
                    <a:pos x="23" y="13"/>
                  </a:cxn>
                  <a:cxn ang="0">
                    <a:pos x="21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3" y="25"/>
                  </a:cxn>
                  <a:cxn ang="0">
                    <a:pos x="11" y="32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36" h="65">
                    <a:moveTo>
                      <a:pt x="0" y="65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3"/>
                    </a:lnTo>
                    <a:lnTo>
                      <a:pt x="15" y="7"/>
                    </a:lnTo>
                    <a:lnTo>
                      <a:pt x="17" y="2"/>
                    </a:lnTo>
                    <a:lnTo>
                      <a:pt x="21" y="2"/>
                    </a:lnTo>
                    <a:lnTo>
                      <a:pt x="25" y="0"/>
                    </a:lnTo>
                    <a:lnTo>
                      <a:pt x="30" y="2"/>
                    </a:lnTo>
                    <a:lnTo>
                      <a:pt x="36" y="4"/>
                    </a:lnTo>
                    <a:lnTo>
                      <a:pt x="32" y="15"/>
                    </a:lnTo>
                    <a:lnTo>
                      <a:pt x="27" y="13"/>
                    </a:lnTo>
                    <a:lnTo>
                      <a:pt x="23" y="13"/>
                    </a:lnTo>
                    <a:lnTo>
                      <a:pt x="21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3" y="25"/>
                    </a:lnTo>
                    <a:lnTo>
                      <a:pt x="11" y="32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" name="Freeform 272"/>
              <p:cNvSpPr>
                <a:spLocks noEditPoints="1"/>
              </p:cNvSpPr>
              <p:nvPr/>
            </p:nvSpPr>
            <p:spPr bwMode="auto">
              <a:xfrm>
                <a:off x="8436024" y="3860999"/>
                <a:ext cx="96838" cy="106363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29" y="67"/>
                  </a:cxn>
                  <a:cxn ang="0">
                    <a:pos x="13" y="65"/>
                  </a:cxn>
                  <a:cxn ang="0">
                    <a:pos x="2" y="57"/>
                  </a:cxn>
                  <a:cxn ang="0">
                    <a:pos x="2" y="44"/>
                  </a:cxn>
                  <a:cxn ang="0">
                    <a:pos x="4" y="38"/>
                  </a:cxn>
                  <a:cxn ang="0">
                    <a:pos x="13" y="32"/>
                  </a:cxn>
                  <a:cxn ang="0">
                    <a:pos x="21" y="30"/>
                  </a:cxn>
                  <a:cxn ang="0">
                    <a:pos x="38" y="27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38" y="11"/>
                  </a:cxn>
                  <a:cxn ang="0">
                    <a:pos x="23" y="11"/>
                  </a:cxn>
                  <a:cxn ang="0">
                    <a:pos x="15" y="17"/>
                  </a:cxn>
                  <a:cxn ang="0">
                    <a:pos x="2" y="21"/>
                  </a:cxn>
                  <a:cxn ang="0">
                    <a:pos x="6" y="9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7"/>
                  </a:cxn>
                  <a:cxn ang="0">
                    <a:pos x="57" y="15"/>
                  </a:cxn>
                  <a:cxn ang="0">
                    <a:pos x="57" y="25"/>
                  </a:cxn>
                  <a:cxn ang="0">
                    <a:pos x="57" y="50"/>
                  </a:cxn>
                  <a:cxn ang="0">
                    <a:pos x="59" y="61"/>
                  </a:cxn>
                  <a:cxn ang="0">
                    <a:pos x="48" y="65"/>
                  </a:cxn>
                  <a:cxn ang="0">
                    <a:pos x="46" y="57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2"/>
                  </a:cxn>
                  <a:cxn ang="0">
                    <a:pos x="13" y="46"/>
                  </a:cxn>
                  <a:cxn ang="0">
                    <a:pos x="13" y="53"/>
                  </a:cxn>
                  <a:cxn ang="0">
                    <a:pos x="19" y="59"/>
                  </a:cxn>
                  <a:cxn ang="0">
                    <a:pos x="31" y="59"/>
                  </a:cxn>
                  <a:cxn ang="0">
                    <a:pos x="40" y="53"/>
                  </a:cxn>
                  <a:cxn ang="0">
                    <a:pos x="44" y="44"/>
                  </a:cxn>
                  <a:cxn ang="0">
                    <a:pos x="46" y="34"/>
                  </a:cxn>
                </a:cxnLst>
                <a:rect l="0" t="0" r="r" b="b"/>
                <a:pathLst>
                  <a:path w="61" h="67">
                    <a:moveTo>
                      <a:pt x="46" y="57"/>
                    </a:moveTo>
                    <a:lnTo>
                      <a:pt x="40" y="63"/>
                    </a:lnTo>
                    <a:lnTo>
                      <a:pt x="34" y="65"/>
                    </a:lnTo>
                    <a:lnTo>
                      <a:pt x="29" y="67"/>
                    </a:lnTo>
                    <a:lnTo>
                      <a:pt x="23" y="67"/>
                    </a:lnTo>
                    <a:lnTo>
                      <a:pt x="13" y="65"/>
                    </a:lnTo>
                    <a:lnTo>
                      <a:pt x="6" y="61"/>
                    </a:lnTo>
                    <a:lnTo>
                      <a:pt x="2" y="57"/>
                    </a:lnTo>
                    <a:lnTo>
                      <a:pt x="0" y="48"/>
                    </a:lnTo>
                    <a:lnTo>
                      <a:pt x="2" y="44"/>
                    </a:lnTo>
                    <a:lnTo>
                      <a:pt x="2" y="40"/>
                    </a:lnTo>
                    <a:lnTo>
                      <a:pt x="4" y="38"/>
                    </a:lnTo>
                    <a:lnTo>
                      <a:pt x="8" y="34"/>
                    </a:lnTo>
                    <a:lnTo>
                      <a:pt x="13" y="32"/>
                    </a:lnTo>
                    <a:lnTo>
                      <a:pt x="17" y="32"/>
                    </a:lnTo>
                    <a:lnTo>
                      <a:pt x="21" y="30"/>
                    </a:lnTo>
                    <a:lnTo>
                      <a:pt x="25" y="30"/>
                    </a:lnTo>
                    <a:lnTo>
                      <a:pt x="38" y="27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8" y="11"/>
                    </a:lnTo>
                    <a:lnTo>
                      <a:pt x="29" y="11"/>
                    </a:lnTo>
                    <a:lnTo>
                      <a:pt x="23" y="11"/>
                    </a:lnTo>
                    <a:lnTo>
                      <a:pt x="19" y="13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2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10" y="7"/>
                    </a:lnTo>
                    <a:lnTo>
                      <a:pt x="17" y="2"/>
                    </a:lnTo>
                    <a:lnTo>
                      <a:pt x="23" y="2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2" y="7"/>
                    </a:lnTo>
                    <a:lnTo>
                      <a:pt x="55" y="11"/>
                    </a:lnTo>
                    <a:lnTo>
                      <a:pt x="57" y="15"/>
                    </a:lnTo>
                    <a:lnTo>
                      <a:pt x="57" y="19"/>
                    </a:lnTo>
                    <a:lnTo>
                      <a:pt x="57" y="25"/>
                    </a:lnTo>
                    <a:lnTo>
                      <a:pt x="57" y="40"/>
                    </a:lnTo>
                    <a:lnTo>
                      <a:pt x="57" y="50"/>
                    </a:lnTo>
                    <a:lnTo>
                      <a:pt x="57" y="59"/>
                    </a:lnTo>
                    <a:lnTo>
                      <a:pt x="59" y="61"/>
                    </a:lnTo>
                    <a:lnTo>
                      <a:pt x="61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7"/>
                    </a:lnTo>
                    <a:close/>
                    <a:moveTo>
                      <a:pt x="46" y="34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9" y="40"/>
                    </a:lnTo>
                    <a:lnTo>
                      <a:pt x="15" y="42"/>
                    </a:lnTo>
                    <a:lnTo>
                      <a:pt x="15" y="44"/>
                    </a:lnTo>
                    <a:lnTo>
                      <a:pt x="13" y="46"/>
                    </a:lnTo>
                    <a:lnTo>
                      <a:pt x="13" y="48"/>
                    </a:lnTo>
                    <a:lnTo>
                      <a:pt x="13" y="53"/>
                    </a:lnTo>
                    <a:lnTo>
                      <a:pt x="15" y="57"/>
                    </a:lnTo>
                    <a:lnTo>
                      <a:pt x="19" y="59"/>
                    </a:lnTo>
                    <a:lnTo>
                      <a:pt x="25" y="59"/>
                    </a:lnTo>
                    <a:lnTo>
                      <a:pt x="31" y="59"/>
                    </a:lnTo>
                    <a:lnTo>
                      <a:pt x="36" y="57"/>
                    </a:lnTo>
                    <a:lnTo>
                      <a:pt x="40" y="53"/>
                    </a:lnTo>
                    <a:lnTo>
                      <a:pt x="44" y="48"/>
                    </a:lnTo>
                    <a:lnTo>
                      <a:pt x="44" y="44"/>
                    </a:lnTo>
                    <a:lnTo>
                      <a:pt x="46" y="38"/>
                    </a:lnTo>
                    <a:lnTo>
                      <a:pt x="46" y="3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" name="Rectangle 273"/>
              <p:cNvSpPr>
                <a:spLocks noChangeArrowheads="1"/>
              </p:cNvSpPr>
              <p:nvPr/>
            </p:nvSpPr>
            <p:spPr bwMode="auto">
              <a:xfrm>
                <a:off x="8551912" y="3824486"/>
                <a:ext cx="17463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" name="Freeform 274"/>
              <p:cNvSpPr>
                <a:spLocks noEditPoints="1"/>
              </p:cNvSpPr>
              <p:nvPr/>
            </p:nvSpPr>
            <p:spPr bwMode="auto">
              <a:xfrm>
                <a:off x="8590012" y="3860999"/>
                <a:ext cx="96838" cy="106363"/>
              </a:xfrm>
              <a:custGeom>
                <a:avLst/>
                <a:gdLst/>
                <a:ahLst/>
                <a:cxnLst>
                  <a:cxn ang="0">
                    <a:pos x="48" y="44"/>
                  </a:cxn>
                  <a:cxn ang="0">
                    <a:pos x="58" y="46"/>
                  </a:cxn>
                  <a:cxn ang="0">
                    <a:pos x="56" y="55"/>
                  </a:cxn>
                  <a:cxn ang="0">
                    <a:pos x="50" y="61"/>
                  </a:cxn>
                  <a:cxn ang="0">
                    <a:pos x="42" y="65"/>
                  </a:cxn>
                  <a:cxn ang="0">
                    <a:pos x="31" y="67"/>
                  </a:cxn>
                  <a:cxn ang="0">
                    <a:pos x="25" y="67"/>
                  </a:cxn>
                  <a:cxn ang="0">
                    <a:pos x="19" y="65"/>
                  </a:cxn>
                  <a:cxn ang="0">
                    <a:pos x="12" y="63"/>
                  </a:cxn>
                  <a:cxn ang="0">
                    <a:pos x="8" y="59"/>
                  </a:cxn>
                  <a:cxn ang="0">
                    <a:pos x="6" y="55"/>
                  </a:cxn>
                  <a:cxn ang="0">
                    <a:pos x="2" y="48"/>
                  </a:cxn>
                  <a:cxn ang="0">
                    <a:pos x="2" y="42"/>
                  </a:cxn>
                  <a:cxn ang="0">
                    <a:pos x="0" y="34"/>
                  </a:cxn>
                  <a:cxn ang="0">
                    <a:pos x="2" y="27"/>
                  </a:cxn>
                  <a:cxn ang="0">
                    <a:pos x="2" y="21"/>
                  </a:cxn>
                  <a:cxn ang="0">
                    <a:pos x="6" y="15"/>
                  </a:cxn>
                  <a:cxn ang="0">
                    <a:pos x="8" y="9"/>
                  </a:cxn>
                  <a:cxn ang="0">
                    <a:pos x="12" y="7"/>
                  </a:cxn>
                  <a:cxn ang="0">
                    <a:pos x="19" y="2"/>
                  </a:cxn>
                  <a:cxn ang="0">
                    <a:pos x="25" y="2"/>
                  </a:cxn>
                  <a:cxn ang="0">
                    <a:pos x="31" y="0"/>
                  </a:cxn>
                  <a:cxn ang="0">
                    <a:pos x="37" y="2"/>
                  </a:cxn>
                  <a:cxn ang="0">
                    <a:pos x="42" y="2"/>
                  </a:cxn>
                  <a:cxn ang="0">
                    <a:pos x="48" y="7"/>
                  </a:cxn>
                  <a:cxn ang="0">
                    <a:pos x="52" y="9"/>
                  </a:cxn>
                  <a:cxn ang="0">
                    <a:pos x="54" y="15"/>
                  </a:cxn>
                  <a:cxn ang="0">
                    <a:pos x="58" y="19"/>
                  </a:cxn>
                  <a:cxn ang="0">
                    <a:pos x="58" y="25"/>
                  </a:cxn>
                  <a:cxn ang="0">
                    <a:pos x="61" y="34"/>
                  </a:cxn>
                  <a:cxn ang="0">
                    <a:pos x="61" y="36"/>
                  </a:cxn>
                  <a:cxn ang="0">
                    <a:pos x="61" y="36"/>
                  </a:cxn>
                  <a:cxn ang="0">
                    <a:pos x="12" y="36"/>
                  </a:cxn>
                  <a:cxn ang="0">
                    <a:pos x="14" y="46"/>
                  </a:cxn>
                  <a:cxn ang="0">
                    <a:pos x="19" y="53"/>
                  </a:cxn>
                  <a:cxn ang="0">
                    <a:pos x="23" y="57"/>
                  </a:cxn>
                  <a:cxn ang="0">
                    <a:pos x="31" y="59"/>
                  </a:cxn>
                  <a:cxn ang="0">
                    <a:pos x="37" y="57"/>
                  </a:cxn>
                  <a:cxn ang="0">
                    <a:pos x="42" y="55"/>
                  </a:cxn>
                  <a:cxn ang="0">
                    <a:pos x="46" y="50"/>
                  </a:cxn>
                  <a:cxn ang="0">
                    <a:pos x="48" y="44"/>
                  </a:cxn>
                  <a:cxn ang="0">
                    <a:pos x="12" y="27"/>
                  </a:cxn>
                  <a:cxn ang="0">
                    <a:pos x="48" y="27"/>
                  </a:cxn>
                  <a:cxn ang="0">
                    <a:pos x="46" y="21"/>
                  </a:cxn>
                  <a:cxn ang="0">
                    <a:pos x="44" y="15"/>
                  </a:cxn>
                  <a:cxn ang="0">
                    <a:pos x="37" y="11"/>
                  </a:cxn>
                  <a:cxn ang="0">
                    <a:pos x="31" y="9"/>
                  </a:cxn>
                  <a:cxn ang="0">
                    <a:pos x="23" y="11"/>
                  </a:cxn>
                  <a:cxn ang="0">
                    <a:pos x="19" y="15"/>
                  </a:cxn>
                  <a:cxn ang="0">
                    <a:pos x="14" y="21"/>
                  </a:cxn>
                  <a:cxn ang="0">
                    <a:pos x="12" y="27"/>
                  </a:cxn>
                </a:cxnLst>
                <a:rect l="0" t="0" r="r" b="b"/>
                <a:pathLst>
                  <a:path w="61" h="67">
                    <a:moveTo>
                      <a:pt x="48" y="44"/>
                    </a:moveTo>
                    <a:lnTo>
                      <a:pt x="58" y="46"/>
                    </a:lnTo>
                    <a:lnTo>
                      <a:pt x="56" y="55"/>
                    </a:lnTo>
                    <a:lnTo>
                      <a:pt x="50" y="61"/>
                    </a:lnTo>
                    <a:lnTo>
                      <a:pt x="42" y="65"/>
                    </a:lnTo>
                    <a:lnTo>
                      <a:pt x="31" y="67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2" y="63"/>
                    </a:lnTo>
                    <a:lnTo>
                      <a:pt x="8" y="59"/>
                    </a:lnTo>
                    <a:lnTo>
                      <a:pt x="6" y="55"/>
                    </a:lnTo>
                    <a:lnTo>
                      <a:pt x="2" y="48"/>
                    </a:lnTo>
                    <a:lnTo>
                      <a:pt x="2" y="42"/>
                    </a:lnTo>
                    <a:lnTo>
                      <a:pt x="0" y="34"/>
                    </a:lnTo>
                    <a:lnTo>
                      <a:pt x="2" y="27"/>
                    </a:lnTo>
                    <a:lnTo>
                      <a:pt x="2" y="21"/>
                    </a:lnTo>
                    <a:lnTo>
                      <a:pt x="6" y="15"/>
                    </a:lnTo>
                    <a:lnTo>
                      <a:pt x="8" y="9"/>
                    </a:lnTo>
                    <a:lnTo>
                      <a:pt x="12" y="7"/>
                    </a:lnTo>
                    <a:lnTo>
                      <a:pt x="19" y="2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2" y="2"/>
                    </a:lnTo>
                    <a:lnTo>
                      <a:pt x="48" y="7"/>
                    </a:lnTo>
                    <a:lnTo>
                      <a:pt x="52" y="9"/>
                    </a:lnTo>
                    <a:lnTo>
                      <a:pt x="54" y="15"/>
                    </a:lnTo>
                    <a:lnTo>
                      <a:pt x="58" y="19"/>
                    </a:lnTo>
                    <a:lnTo>
                      <a:pt x="58" y="25"/>
                    </a:lnTo>
                    <a:lnTo>
                      <a:pt x="61" y="34"/>
                    </a:lnTo>
                    <a:lnTo>
                      <a:pt x="61" y="36"/>
                    </a:lnTo>
                    <a:lnTo>
                      <a:pt x="61" y="36"/>
                    </a:lnTo>
                    <a:lnTo>
                      <a:pt x="12" y="36"/>
                    </a:lnTo>
                    <a:lnTo>
                      <a:pt x="14" y="46"/>
                    </a:lnTo>
                    <a:lnTo>
                      <a:pt x="19" y="53"/>
                    </a:lnTo>
                    <a:lnTo>
                      <a:pt x="23" y="57"/>
                    </a:lnTo>
                    <a:lnTo>
                      <a:pt x="31" y="59"/>
                    </a:lnTo>
                    <a:lnTo>
                      <a:pt x="37" y="57"/>
                    </a:lnTo>
                    <a:lnTo>
                      <a:pt x="42" y="55"/>
                    </a:lnTo>
                    <a:lnTo>
                      <a:pt x="46" y="50"/>
                    </a:lnTo>
                    <a:lnTo>
                      <a:pt x="48" y="44"/>
                    </a:lnTo>
                    <a:close/>
                    <a:moveTo>
                      <a:pt x="12" y="27"/>
                    </a:moveTo>
                    <a:lnTo>
                      <a:pt x="48" y="27"/>
                    </a:lnTo>
                    <a:lnTo>
                      <a:pt x="46" y="21"/>
                    </a:lnTo>
                    <a:lnTo>
                      <a:pt x="44" y="15"/>
                    </a:lnTo>
                    <a:lnTo>
                      <a:pt x="37" y="11"/>
                    </a:lnTo>
                    <a:lnTo>
                      <a:pt x="31" y="9"/>
                    </a:lnTo>
                    <a:lnTo>
                      <a:pt x="23" y="11"/>
                    </a:lnTo>
                    <a:lnTo>
                      <a:pt x="19" y="15"/>
                    </a:lnTo>
                    <a:lnTo>
                      <a:pt x="14" y="21"/>
                    </a:lnTo>
                    <a:lnTo>
                      <a:pt x="12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" name="Freeform 275"/>
              <p:cNvSpPr>
                <a:spLocks/>
              </p:cNvSpPr>
              <p:nvPr/>
            </p:nvSpPr>
            <p:spPr bwMode="auto">
              <a:xfrm>
                <a:off x="6373862" y="4213424"/>
                <a:ext cx="123825" cy="146050"/>
              </a:xfrm>
              <a:custGeom>
                <a:avLst/>
                <a:gdLst/>
                <a:ahLst/>
                <a:cxnLst>
                  <a:cxn ang="0">
                    <a:pos x="68" y="58"/>
                  </a:cxn>
                  <a:cxn ang="0">
                    <a:pos x="78" y="63"/>
                  </a:cxn>
                  <a:cxn ang="0">
                    <a:pos x="76" y="69"/>
                  </a:cxn>
                  <a:cxn ang="0">
                    <a:pos x="74" y="75"/>
                  </a:cxn>
                  <a:cxn ang="0">
                    <a:pos x="70" y="79"/>
                  </a:cxn>
                  <a:cxn ang="0">
                    <a:pos x="66" y="84"/>
                  </a:cxn>
                  <a:cxn ang="0">
                    <a:pos x="59" y="88"/>
                  </a:cxn>
                  <a:cxn ang="0">
                    <a:pos x="55" y="90"/>
                  </a:cxn>
                  <a:cxn ang="0">
                    <a:pos x="49" y="90"/>
                  </a:cxn>
                  <a:cxn ang="0">
                    <a:pos x="43" y="92"/>
                  </a:cxn>
                  <a:cxn ang="0">
                    <a:pos x="28" y="90"/>
                  </a:cxn>
                  <a:cxn ang="0">
                    <a:pos x="17" y="86"/>
                  </a:cxn>
                  <a:cxn ang="0">
                    <a:pos x="11" y="77"/>
                  </a:cxn>
                  <a:cxn ang="0">
                    <a:pos x="5" y="69"/>
                  </a:cxn>
                  <a:cxn ang="0">
                    <a:pos x="0" y="56"/>
                  </a:cxn>
                  <a:cxn ang="0">
                    <a:pos x="0" y="46"/>
                  </a:cxn>
                  <a:cxn ang="0">
                    <a:pos x="0" y="31"/>
                  </a:cxn>
                  <a:cxn ang="0">
                    <a:pos x="5" y="21"/>
                  </a:cxn>
                  <a:cxn ang="0">
                    <a:pos x="11" y="12"/>
                  </a:cxn>
                  <a:cxn ang="0">
                    <a:pos x="19" y="6"/>
                  </a:cxn>
                  <a:cxn ang="0">
                    <a:pos x="30" y="2"/>
                  </a:cxn>
                  <a:cxn ang="0">
                    <a:pos x="43" y="0"/>
                  </a:cxn>
                  <a:cxn ang="0">
                    <a:pos x="55" y="2"/>
                  </a:cxn>
                  <a:cxn ang="0">
                    <a:pos x="64" y="6"/>
                  </a:cxn>
                  <a:cxn ang="0">
                    <a:pos x="72" y="15"/>
                  </a:cxn>
                  <a:cxn ang="0">
                    <a:pos x="76" y="25"/>
                  </a:cxn>
                  <a:cxn ang="0">
                    <a:pos x="66" y="29"/>
                  </a:cxn>
                  <a:cxn ang="0">
                    <a:pos x="61" y="21"/>
                  </a:cxn>
                  <a:cxn ang="0">
                    <a:pos x="57" y="15"/>
                  </a:cxn>
                  <a:cxn ang="0">
                    <a:pos x="49" y="12"/>
                  </a:cxn>
                  <a:cxn ang="0">
                    <a:pos x="43" y="10"/>
                  </a:cxn>
                  <a:cxn ang="0">
                    <a:pos x="32" y="12"/>
                  </a:cxn>
                  <a:cxn ang="0">
                    <a:pos x="24" y="15"/>
                  </a:cxn>
                  <a:cxn ang="0">
                    <a:pos x="19" y="21"/>
                  </a:cxn>
                  <a:cxn ang="0">
                    <a:pos x="15" y="29"/>
                  </a:cxn>
                  <a:cxn ang="0">
                    <a:pos x="13" y="35"/>
                  </a:cxn>
                  <a:cxn ang="0">
                    <a:pos x="11" y="46"/>
                  </a:cxn>
                  <a:cxn ang="0">
                    <a:pos x="13" y="56"/>
                  </a:cxn>
                  <a:cxn ang="0">
                    <a:pos x="15" y="65"/>
                  </a:cxn>
                  <a:cxn ang="0">
                    <a:pos x="19" y="71"/>
                  </a:cxn>
                  <a:cxn ang="0">
                    <a:pos x="26" y="77"/>
                  </a:cxn>
                  <a:cxn ang="0">
                    <a:pos x="32" y="79"/>
                  </a:cxn>
                  <a:cxn ang="0">
                    <a:pos x="40" y="81"/>
                  </a:cxn>
                  <a:cxn ang="0">
                    <a:pos x="49" y="79"/>
                  </a:cxn>
                  <a:cxn ang="0">
                    <a:pos x="57" y="75"/>
                  </a:cxn>
                  <a:cxn ang="0">
                    <a:pos x="64" y="69"/>
                  </a:cxn>
                  <a:cxn ang="0">
                    <a:pos x="68" y="58"/>
                  </a:cxn>
                </a:cxnLst>
                <a:rect l="0" t="0" r="r" b="b"/>
                <a:pathLst>
                  <a:path w="78" h="92">
                    <a:moveTo>
                      <a:pt x="68" y="58"/>
                    </a:moveTo>
                    <a:lnTo>
                      <a:pt x="78" y="63"/>
                    </a:lnTo>
                    <a:lnTo>
                      <a:pt x="76" y="69"/>
                    </a:lnTo>
                    <a:lnTo>
                      <a:pt x="74" y="75"/>
                    </a:lnTo>
                    <a:lnTo>
                      <a:pt x="70" y="79"/>
                    </a:lnTo>
                    <a:lnTo>
                      <a:pt x="66" y="84"/>
                    </a:lnTo>
                    <a:lnTo>
                      <a:pt x="59" y="88"/>
                    </a:lnTo>
                    <a:lnTo>
                      <a:pt x="55" y="90"/>
                    </a:lnTo>
                    <a:lnTo>
                      <a:pt x="49" y="90"/>
                    </a:lnTo>
                    <a:lnTo>
                      <a:pt x="43" y="92"/>
                    </a:lnTo>
                    <a:lnTo>
                      <a:pt x="28" y="90"/>
                    </a:lnTo>
                    <a:lnTo>
                      <a:pt x="17" y="86"/>
                    </a:lnTo>
                    <a:lnTo>
                      <a:pt x="11" y="77"/>
                    </a:lnTo>
                    <a:lnTo>
                      <a:pt x="5" y="69"/>
                    </a:lnTo>
                    <a:lnTo>
                      <a:pt x="0" y="56"/>
                    </a:lnTo>
                    <a:lnTo>
                      <a:pt x="0" y="46"/>
                    </a:lnTo>
                    <a:lnTo>
                      <a:pt x="0" y="31"/>
                    </a:lnTo>
                    <a:lnTo>
                      <a:pt x="5" y="21"/>
                    </a:lnTo>
                    <a:lnTo>
                      <a:pt x="11" y="12"/>
                    </a:lnTo>
                    <a:lnTo>
                      <a:pt x="19" y="6"/>
                    </a:lnTo>
                    <a:lnTo>
                      <a:pt x="30" y="2"/>
                    </a:lnTo>
                    <a:lnTo>
                      <a:pt x="43" y="0"/>
                    </a:lnTo>
                    <a:lnTo>
                      <a:pt x="55" y="2"/>
                    </a:lnTo>
                    <a:lnTo>
                      <a:pt x="64" y="6"/>
                    </a:lnTo>
                    <a:lnTo>
                      <a:pt x="72" y="15"/>
                    </a:lnTo>
                    <a:lnTo>
                      <a:pt x="76" y="25"/>
                    </a:lnTo>
                    <a:lnTo>
                      <a:pt x="66" y="29"/>
                    </a:lnTo>
                    <a:lnTo>
                      <a:pt x="61" y="21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3" y="10"/>
                    </a:lnTo>
                    <a:lnTo>
                      <a:pt x="32" y="12"/>
                    </a:lnTo>
                    <a:lnTo>
                      <a:pt x="24" y="15"/>
                    </a:lnTo>
                    <a:lnTo>
                      <a:pt x="19" y="21"/>
                    </a:lnTo>
                    <a:lnTo>
                      <a:pt x="15" y="29"/>
                    </a:lnTo>
                    <a:lnTo>
                      <a:pt x="13" y="35"/>
                    </a:lnTo>
                    <a:lnTo>
                      <a:pt x="11" y="46"/>
                    </a:lnTo>
                    <a:lnTo>
                      <a:pt x="13" y="56"/>
                    </a:lnTo>
                    <a:lnTo>
                      <a:pt x="15" y="65"/>
                    </a:lnTo>
                    <a:lnTo>
                      <a:pt x="19" y="71"/>
                    </a:lnTo>
                    <a:lnTo>
                      <a:pt x="26" y="77"/>
                    </a:lnTo>
                    <a:lnTo>
                      <a:pt x="32" y="79"/>
                    </a:lnTo>
                    <a:lnTo>
                      <a:pt x="40" y="81"/>
                    </a:lnTo>
                    <a:lnTo>
                      <a:pt x="49" y="79"/>
                    </a:lnTo>
                    <a:lnTo>
                      <a:pt x="57" y="75"/>
                    </a:lnTo>
                    <a:lnTo>
                      <a:pt x="64" y="69"/>
                    </a:lnTo>
                    <a:lnTo>
                      <a:pt x="68" y="5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" name="Freeform 276"/>
              <p:cNvSpPr>
                <a:spLocks noEditPoints="1"/>
              </p:cNvSpPr>
              <p:nvPr/>
            </p:nvSpPr>
            <p:spPr bwMode="auto">
              <a:xfrm>
                <a:off x="6515149" y="4253111"/>
                <a:ext cx="93663" cy="103188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7" y="65"/>
                  </a:cxn>
                  <a:cxn ang="0">
                    <a:pos x="12" y="65"/>
                  </a:cxn>
                  <a:cxn ang="0">
                    <a:pos x="0" y="54"/>
                  </a:cxn>
                  <a:cxn ang="0">
                    <a:pos x="0" y="44"/>
                  </a:cxn>
                  <a:cxn ang="0">
                    <a:pos x="4" y="36"/>
                  </a:cxn>
                  <a:cxn ang="0">
                    <a:pos x="10" y="31"/>
                  </a:cxn>
                  <a:cxn ang="0">
                    <a:pos x="19" y="29"/>
                  </a:cxn>
                  <a:cxn ang="0">
                    <a:pos x="35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5" y="10"/>
                  </a:cxn>
                  <a:cxn ang="0">
                    <a:pos x="21" y="8"/>
                  </a:cxn>
                  <a:cxn ang="0">
                    <a:pos x="14" y="15"/>
                  </a:cxn>
                  <a:cxn ang="0">
                    <a:pos x="2" y="19"/>
                  </a:cxn>
                  <a:cxn ang="0">
                    <a:pos x="6" y="8"/>
                  </a:cxn>
                  <a:cxn ang="0">
                    <a:pos x="14" y="2"/>
                  </a:cxn>
                  <a:cxn ang="0">
                    <a:pos x="29" y="0"/>
                  </a:cxn>
                  <a:cxn ang="0">
                    <a:pos x="44" y="2"/>
                  </a:cxn>
                  <a:cxn ang="0">
                    <a:pos x="50" y="6"/>
                  </a:cxn>
                  <a:cxn ang="0">
                    <a:pos x="54" y="15"/>
                  </a:cxn>
                  <a:cxn ang="0">
                    <a:pos x="54" y="23"/>
                  </a:cxn>
                  <a:cxn ang="0">
                    <a:pos x="54" y="50"/>
                  </a:cxn>
                  <a:cxn ang="0">
                    <a:pos x="56" y="61"/>
                  </a:cxn>
                  <a:cxn ang="0">
                    <a:pos x="46" y="65"/>
                  </a:cxn>
                  <a:cxn ang="0">
                    <a:pos x="44" y="56"/>
                  </a:cxn>
                  <a:cxn ang="0">
                    <a:pos x="35" y="36"/>
                  </a:cxn>
                  <a:cxn ang="0">
                    <a:pos x="21" y="38"/>
                  </a:cxn>
                  <a:cxn ang="0">
                    <a:pos x="14" y="40"/>
                  </a:cxn>
                  <a:cxn ang="0">
                    <a:pos x="10" y="44"/>
                  </a:cxn>
                  <a:cxn ang="0">
                    <a:pos x="12" y="52"/>
                  </a:cxn>
                  <a:cxn ang="0">
                    <a:pos x="19" y="56"/>
                  </a:cxn>
                  <a:cxn ang="0">
                    <a:pos x="29" y="56"/>
                  </a:cxn>
                  <a:cxn ang="0">
                    <a:pos x="40" y="52"/>
                  </a:cxn>
                  <a:cxn ang="0">
                    <a:pos x="44" y="42"/>
                  </a:cxn>
                  <a:cxn ang="0">
                    <a:pos x="44" y="33"/>
                  </a:cxn>
                </a:cxnLst>
                <a:rect l="0" t="0" r="r" b="b"/>
                <a:pathLst>
                  <a:path w="59" h="65">
                    <a:moveTo>
                      <a:pt x="44" y="56"/>
                    </a:moveTo>
                    <a:lnTo>
                      <a:pt x="40" y="61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2" y="65"/>
                    </a:lnTo>
                    <a:lnTo>
                      <a:pt x="4" y="61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6" y="33"/>
                    </a:lnTo>
                    <a:lnTo>
                      <a:pt x="10" y="31"/>
                    </a:lnTo>
                    <a:lnTo>
                      <a:pt x="14" y="29"/>
                    </a:lnTo>
                    <a:lnTo>
                      <a:pt x="19" y="29"/>
                    </a:lnTo>
                    <a:lnTo>
                      <a:pt x="25" y="27"/>
                    </a:lnTo>
                    <a:lnTo>
                      <a:pt x="35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5" y="10"/>
                    </a:lnTo>
                    <a:lnTo>
                      <a:pt x="29" y="8"/>
                    </a:lnTo>
                    <a:lnTo>
                      <a:pt x="21" y="8"/>
                    </a:lnTo>
                    <a:lnTo>
                      <a:pt x="17" y="10"/>
                    </a:lnTo>
                    <a:lnTo>
                      <a:pt x="14" y="15"/>
                    </a:lnTo>
                    <a:lnTo>
                      <a:pt x="12" y="21"/>
                    </a:lnTo>
                    <a:lnTo>
                      <a:pt x="2" y="19"/>
                    </a:lnTo>
                    <a:lnTo>
                      <a:pt x="2" y="13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4" y="2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0" y="6"/>
                    </a:lnTo>
                    <a:lnTo>
                      <a:pt x="52" y="10"/>
                    </a:lnTo>
                    <a:lnTo>
                      <a:pt x="54" y="15"/>
                    </a:lnTo>
                    <a:lnTo>
                      <a:pt x="54" y="17"/>
                    </a:lnTo>
                    <a:lnTo>
                      <a:pt x="54" y="23"/>
                    </a:lnTo>
                    <a:lnTo>
                      <a:pt x="54" y="38"/>
                    </a:lnTo>
                    <a:lnTo>
                      <a:pt x="54" y="50"/>
                    </a:lnTo>
                    <a:lnTo>
                      <a:pt x="56" y="56"/>
                    </a:lnTo>
                    <a:lnTo>
                      <a:pt x="56" y="61"/>
                    </a:lnTo>
                    <a:lnTo>
                      <a:pt x="59" y="65"/>
                    </a:lnTo>
                    <a:lnTo>
                      <a:pt x="46" y="65"/>
                    </a:lnTo>
                    <a:lnTo>
                      <a:pt x="46" y="61"/>
                    </a:lnTo>
                    <a:lnTo>
                      <a:pt x="44" y="56"/>
                    </a:lnTo>
                    <a:close/>
                    <a:moveTo>
                      <a:pt x="44" y="33"/>
                    </a:moveTo>
                    <a:lnTo>
                      <a:pt x="35" y="36"/>
                    </a:lnTo>
                    <a:lnTo>
                      <a:pt x="25" y="38"/>
                    </a:lnTo>
                    <a:lnTo>
                      <a:pt x="21" y="38"/>
                    </a:lnTo>
                    <a:lnTo>
                      <a:pt x="17" y="40"/>
                    </a:lnTo>
                    <a:lnTo>
                      <a:pt x="14" y="40"/>
                    </a:lnTo>
                    <a:lnTo>
                      <a:pt x="12" y="42"/>
                    </a:lnTo>
                    <a:lnTo>
                      <a:pt x="10" y="44"/>
                    </a:lnTo>
                    <a:lnTo>
                      <a:pt x="10" y="48"/>
                    </a:lnTo>
                    <a:lnTo>
                      <a:pt x="12" y="52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3" y="56"/>
                    </a:lnTo>
                    <a:lnTo>
                      <a:pt x="29" y="56"/>
                    </a:lnTo>
                    <a:lnTo>
                      <a:pt x="35" y="54"/>
                    </a:lnTo>
                    <a:lnTo>
                      <a:pt x="40" y="52"/>
                    </a:lnTo>
                    <a:lnTo>
                      <a:pt x="42" y="48"/>
                    </a:lnTo>
                    <a:lnTo>
                      <a:pt x="44" y="42"/>
                    </a:lnTo>
                    <a:lnTo>
                      <a:pt x="44" y="36"/>
                    </a:lnTo>
                    <a:lnTo>
                      <a:pt x="44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" name="Freeform 277"/>
              <p:cNvSpPr>
                <a:spLocks/>
              </p:cNvSpPr>
              <p:nvPr/>
            </p:nvSpPr>
            <p:spPr bwMode="auto">
              <a:xfrm>
                <a:off x="6627862" y="4253111"/>
                <a:ext cx="13970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0"/>
                  </a:cxn>
                  <a:cxn ang="0">
                    <a:pos x="15" y="6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6" y="6"/>
                  </a:cxn>
                  <a:cxn ang="0">
                    <a:pos x="48" y="10"/>
                  </a:cxn>
                  <a:cxn ang="0">
                    <a:pos x="53" y="6"/>
                  </a:cxn>
                  <a:cxn ang="0">
                    <a:pos x="57" y="2"/>
                  </a:cxn>
                  <a:cxn ang="0">
                    <a:pos x="63" y="0"/>
                  </a:cxn>
                  <a:cxn ang="0">
                    <a:pos x="67" y="0"/>
                  </a:cxn>
                  <a:cxn ang="0">
                    <a:pos x="76" y="0"/>
                  </a:cxn>
                  <a:cxn ang="0">
                    <a:pos x="82" y="4"/>
                  </a:cxn>
                  <a:cxn ang="0">
                    <a:pos x="86" y="13"/>
                  </a:cxn>
                  <a:cxn ang="0">
                    <a:pos x="88" y="21"/>
                  </a:cxn>
                  <a:cxn ang="0">
                    <a:pos x="88" y="65"/>
                  </a:cxn>
                  <a:cxn ang="0">
                    <a:pos x="78" y="65"/>
                  </a:cxn>
                  <a:cxn ang="0">
                    <a:pos x="78" y="25"/>
                  </a:cxn>
                  <a:cxn ang="0">
                    <a:pos x="78" y="19"/>
                  </a:cxn>
                  <a:cxn ang="0">
                    <a:pos x="76" y="15"/>
                  </a:cxn>
                  <a:cxn ang="0">
                    <a:pos x="74" y="13"/>
                  </a:cxn>
                  <a:cxn ang="0">
                    <a:pos x="72" y="10"/>
                  </a:cxn>
                  <a:cxn ang="0">
                    <a:pos x="70" y="10"/>
                  </a:cxn>
                  <a:cxn ang="0">
                    <a:pos x="65" y="8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1" y="19"/>
                  </a:cxn>
                  <a:cxn ang="0">
                    <a:pos x="51" y="27"/>
                  </a:cxn>
                  <a:cxn ang="0">
                    <a:pos x="51" y="65"/>
                  </a:cxn>
                  <a:cxn ang="0">
                    <a:pos x="38" y="65"/>
                  </a:cxn>
                  <a:cxn ang="0">
                    <a:pos x="38" y="23"/>
                  </a:cxn>
                  <a:cxn ang="0">
                    <a:pos x="38" y="17"/>
                  </a:cxn>
                  <a:cxn ang="0">
                    <a:pos x="36" y="13"/>
                  </a:cxn>
                  <a:cxn ang="0">
                    <a:pos x="34" y="10"/>
                  </a:cxn>
                  <a:cxn ang="0">
                    <a:pos x="27" y="8"/>
                  </a:cxn>
                  <a:cxn ang="0">
                    <a:pos x="23" y="10"/>
                  </a:cxn>
                  <a:cxn ang="0">
                    <a:pos x="19" y="10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3" y="23"/>
                  </a:cxn>
                  <a:cxn ang="0">
                    <a:pos x="11" y="31"/>
                  </a:cxn>
                  <a:cxn ang="0">
                    <a:pos x="11" y="65"/>
                  </a:cxn>
                  <a:cxn ang="0">
                    <a:pos x="0" y="65"/>
                  </a:cxn>
                </a:cxnLst>
                <a:rect l="0" t="0" r="r" b="b"/>
                <a:pathLst>
                  <a:path w="88" h="65">
                    <a:moveTo>
                      <a:pt x="0" y="65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0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6"/>
                    </a:lnTo>
                    <a:lnTo>
                      <a:pt x="48" y="10"/>
                    </a:lnTo>
                    <a:lnTo>
                      <a:pt x="53" y="6"/>
                    </a:lnTo>
                    <a:lnTo>
                      <a:pt x="57" y="2"/>
                    </a:lnTo>
                    <a:lnTo>
                      <a:pt x="63" y="0"/>
                    </a:lnTo>
                    <a:lnTo>
                      <a:pt x="67" y="0"/>
                    </a:lnTo>
                    <a:lnTo>
                      <a:pt x="76" y="0"/>
                    </a:lnTo>
                    <a:lnTo>
                      <a:pt x="82" y="4"/>
                    </a:lnTo>
                    <a:lnTo>
                      <a:pt x="86" y="13"/>
                    </a:lnTo>
                    <a:lnTo>
                      <a:pt x="88" y="21"/>
                    </a:lnTo>
                    <a:lnTo>
                      <a:pt x="88" y="65"/>
                    </a:lnTo>
                    <a:lnTo>
                      <a:pt x="78" y="65"/>
                    </a:lnTo>
                    <a:lnTo>
                      <a:pt x="78" y="25"/>
                    </a:lnTo>
                    <a:lnTo>
                      <a:pt x="78" y="19"/>
                    </a:lnTo>
                    <a:lnTo>
                      <a:pt x="76" y="15"/>
                    </a:lnTo>
                    <a:lnTo>
                      <a:pt x="74" y="13"/>
                    </a:lnTo>
                    <a:lnTo>
                      <a:pt x="72" y="10"/>
                    </a:lnTo>
                    <a:lnTo>
                      <a:pt x="70" y="10"/>
                    </a:lnTo>
                    <a:lnTo>
                      <a:pt x="65" y="8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1" y="19"/>
                    </a:lnTo>
                    <a:lnTo>
                      <a:pt x="51" y="27"/>
                    </a:lnTo>
                    <a:lnTo>
                      <a:pt x="51" y="65"/>
                    </a:lnTo>
                    <a:lnTo>
                      <a:pt x="38" y="65"/>
                    </a:lnTo>
                    <a:lnTo>
                      <a:pt x="38" y="23"/>
                    </a:lnTo>
                    <a:lnTo>
                      <a:pt x="38" y="17"/>
                    </a:lnTo>
                    <a:lnTo>
                      <a:pt x="36" y="13"/>
                    </a:lnTo>
                    <a:lnTo>
                      <a:pt x="34" y="10"/>
                    </a:lnTo>
                    <a:lnTo>
                      <a:pt x="27" y="8"/>
                    </a:lnTo>
                    <a:lnTo>
                      <a:pt x="23" y="10"/>
                    </a:lnTo>
                    <a:lnTo>
                      <a:pt x="19" y="10"/>
                    </a:lnTo>
                    <a:lnTo>
                      <a:pt x="15" y="15"/>
                    </a:lnTo>
                    <a:lnTo>
                      <a:pt x="13" y="19"/>
                    </a:lnTo>
                    <a:lnTo>
                      <a:pt x="13" y="23"/>
                    </a:lnTo>
                    <a:lnTo>
                      <a:pt x="11" y="31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" name="Freeform 278"/>
              <p:cNvSpPr>
                <a:spLocks noEditPoints="1"/>
              </p:cNvSpPr>
              <p:nvPr/>
            </p:nvSpPr>
            <p:spPr bwMode="auto">
              <a:xfrm>
                <a:off x="6794549" y="4253111"/>
                <a:ext cx="87313" cy="139700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2"/>
                  </a:cxn>
                  <a:cxn ang="0">
                    <a:pos x="9" y="2"/>
                  </a:cxn>
                  <a:cxn ang="0">
                    <a:pos x="9" y="8"/>
                  </a:cxn>
                  <a:cxn ang="0">
                    <a:pos x="13" y="4"/>
                  </a:cxn>
                  <a:cxn ang="0">
                    <a:pos x="17" y="2"/>
                  </a:cxn>
                  <a:cxn ang="0">
                    <a:pos x="21" y="0"/>
                  </a:cxn>
                  <a:cxn ang="0">
                    <a:pos x="28" y="0"/>
                  </a:cxn>
                  <a:cxn ang="0">
                    <a:pos x="36" y="0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53" y="15"/>
                  </a:cxn>
                  <a:cxn ang="0">
                    <a:pos x="55" y="23"/>
                  </a:cxn>
                  <a:cxn ang="0">
                    <a:pos x="55" y="31"/>
                  </a:cxn>
                  <a:cxn ang="0">
                    <a:pos x="55" y="42"/>
                  </a:cxn>
                  <a:cxn ang="0">
                    <a:pos x="51" y="50"/>
                  </a:cxn>
                  <a:cxn ang="0">
                    <a:pos x="46" y="56"/>
                  </a:cxn>
                  <a:cxn ang="0">
                    <a:pos x="42" y="63"/>
                  </a:cxn>
                  <a:cxn ang="0">
                    <a:pos x="34" y="65"/>
                  </a:cxn>
                  <a:cxn ang="0">
                    <a:pos x="28" y="65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1"/>
                  </a:cxn>
                  <a:cxn ang="0">
                    <a:pos x="11" y="59"/>
                  </a:cxn>
                  <a:cxn ang="0">
                    <a:pos x="11" y="88"/>
                  </a:cxn>
                  <a:cxn ang="0">
                    <a:pos x="0" y="88"/>
                  </a:cxn>
                  <a:cxn ang="0">
                    <a:pos x="9" y="33"/>
                  </a:cxn>
                  <a:cxn ang="0">
                    <a:pos x="11" y="44"/>
                  </a:cxn>
                  <a:cxn ang="0">
                    <a:pos x="15" y="50"/>
                  </a:cxn>
                  <a:cxn ang="0">
                    <a:pos x="19" y="56"/>
                  </a:cxn>
                  <a:cxn ang="0">
                    <a:pos x="25" y="56"/>
                  </a:cxn>
                  <a:cxn ang="0">
                    <a:pos x="34" y="56"/>
                  </a:cxn>
                  <a:cxn ang="0">
                    <a:pos x="38" y="50"/>
                  </a:cxn>
                  <a:cxn ang="0">
                    <a:pos x="42" y="44"/>
                  </a:cxn>
                  <a:cxn ang="0">
                    <a:pos x="44" y="31"/>
                  </a:cxn>
                  <a:cxn ang="0">
                    <a:pos x="42" y="21"/>
                  </a:cxn>
                  <a:cxn ang="0">
                    <a:pos x="38" y="15"/>
                  </a:cxn>
                  <a:cxn ang="0">
                    <a:pos x="34" y="10"/>
                  </a:cxn>
                  <a:cxn ang="0">
                    <a:pos x="28" y="8"/>
                  </a:cxn>
                  <a:cxn ang="0">
                    <a:pos x="21" y="10"/>
                  </a:cxn>
                  <a:cxn ang="0">
                    <a:pos x="15" y="15"/>
                  </a:cxn>
                  <a:cxn ang="0">
                    <a:pos x="11" y="23"/>
                  </a:cxn>
                  <a:cxn ang="0">
                    <a:pos x="9" y="33"/>
                  </a:cxn>
                </a:cxnLst>
                <a:rect l="0" t="0" r="r" b="b"/>
                <a:pathLst>
                  <a:path w="55" h="88">
                    <a:moveTo>
                      <a:pt x="0" y="88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8"/>
                    </a:lnTo>
                    <a:lnTo>
                      <a:pt x="13" y="4"/>
                    </a:lnTo>
                    <a:lnTo>
                      <a:pt x="17" y="2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53" y="15"/>
                    </a:lnTo>
                    <a:lnTo>
                      <a:pt x="55" y="23"/>
                    </a:lnTo>
                    <a:lnTo>
                      <a:pt x="55" y="31"/>
                    </a:lnTo>
                    <a:lnTo>
                      <a:pt x="55" y="42"/>
                    </a:lnTo>
                    <a:lnTo>
                      <a:pt x="51" y="50"/>
                    </a:lnTo>
                    <a:lnTo>
                      <a:pt x="46" y="56"/>
                    </a:lnTo>
                    <a:lnTo>
                      <a:pt x="42" y="63"/>
                    </a:lnTo>
                    <a:lnTo>
                      <a:pt x="34" y="65"/>
                    </a:lnTo>
                    <a:lnTo>
                      <a:pt x="28" y="65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1"/>
                    </a:lnTo>
                    <a:lnTo>
                      <a:pt x="11" y="59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  <a:moveTo>
                      <a:pt x="9" y="33"/>
                    </a:moveTo>
                    <a:lnTo>
                      <a:pt x="11" y="44"/>
                    </a:lnTo>
                    <a:lnTo>
                      <a:pt x="15" y="50"/>
                    </a:lnTo>
                    <a:lnTo>
                      <a:pt x="19" y="56"/>
                    </a:lnTo>
                    <a:lnTo>
                      <a:pt x="25" y="56"/>
                    </a:lnTo>
                    <a:lnTo>
                      <a:pt x="34" y="56"/>
                    </a:lnTo>
                    <a:lnTo>
                      <a:pt x="38" y="50"/>
                    </a:lnTo>
                    <a:lnTo>
                      <a:pt x="42" y="44"/>
                    </a:lnTo>
                    <a:lnTo>
                      <a:pt x="44" y="31"/>
                    </a:lnTo>
                    <a:lnTo>
                      <a:pt x="42" y="21"/>
                    </a:lnTo>
                    <a:lnTo>
                      <a:pt x="38" y="15"/>
                    </a:lnTo>
                    <a:lnTo>
                      <a:pt x="34" y="10"/>
                    </a:lnTo>
                    <a:lnTo>
                      <a:pt x="28" y="8"/>
                    </a:lnTo>
                    <a:lnTo>
                      <a:pt x="21" y="10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" name="Freeform 279"/>
              <p:cNvSpPr>
                <a:spLocks noEditPoints="1"/>
              </p:cNvSpPr>
              <p:nvPr/>
            </p:nvSpPr>
            <p:spPr bwMode="auto">
              <a:xfrm>
                <a:off x="6900912" y="4216599"/>
                <a:ext cx="20638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3" y="25"/>
                  </a:cxn>
                  <a:cxn ang="0">
                    <a:pos x="13" y="88"/>
                  </a:cxn>
                  <a:cxn ang="0">
                    <a:pos x="0" y="88"/>
                  </a:cxn>
                </a:cxnLst>
                <a:rect l="0" t="0" r="r" b="b"/>
                <a:pathLst>
                  <a:path w="13" h="88">
                    <a:moveTo>
                      <a:pt x="0" y="13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3" y="25"/>
                    </a:lnTo>
                    <a:lnTo>
                      <a:pt x="13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" name="Freeform 280"/>
              <p:cNvSpPr>
                <a:spLocks noEditPoints="1"/>
              </p:cNvSpPr>
              <p:nvPr/>
            </p:nvSpPr>
            <p:spPr bwMode="auto">
              <a:xfrm>
                <a:off x="6942187" y="4253111"/>
                <a:ext cx="93663" cy="1031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4" y="13"/>
                  </a:cxn>
                  <a:cxn ang="0">
                    <a:pos x="8" y="6"/>
                  </a:cxn>
                  <a:cxn ang="0">
                    <a:pos x="19" y="2"/>
                  </a:cxn>
                  <a:cxn ang="0">
                    <a:pos x="29" y="0"/>
                  </a:cxn>
                  <a:cxn ang="0">
                    <a:pos x="35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50" y="8"/>
                  </a:cxn>
                  <a:cxn ang="0">
                    <a:pos x="54" y="13"/>
                  </a:cxn>
                  <a:cxn ang="0">
                    <a:pos x="56" y="19"/>
                  </a:cxn>
                  <a:cxn ang="0">
                    <a:pos x="59" y="25"/>
                  </a:cxn>
                  <a:cxn ang="0">
                    <a:pos x="59" y="31"/>
                  </a:cxn>
                  <a:cxn ang="0">
                    <a:pos x="59" y="42"/>
                  </a:cxn>
                  <a:cxn ang="0">
                    <a:pos x="56" y="50"/>
                  </a:cxn>
                  <a:cxn ang="0">
                    <a:pos x="50" y="56"/>
                  </a:cxn>
                  <a:cxn ang="0">
                    <a:pos x="44" y="63"/>
                  </a:cxn>
                  <a:cxn ang="0">
                    <a:pos x="37" y="65"/>
                  </a:cxn>
                  <a:cxn ang="0">
                    <a:pos x="29" y="65"/>
                  </a:cxn>
                  <a:cxn ang="0">
                    <a:pos x="23" y="65"/>
                  </a:cxn>
                  <a:cxn ang="0">
                    <a:pos x="16" y="63"/>
                  </a:cxn>
                  <a:cxn ang="0">
                    <a:pos x="12" y="61"/>
                  </a:cxn>
                  <a:cxn ang="0">
                    <a:pos x="8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10" y="33"/>
                  </a:cxn>
                  <a:cxn ang="0">
                    <a:pos x="12" y="44"/>
                  </a:cxn>
                  <a:cxn ang="0">
                    <a:pos x="16" y="50"/>
                  </a:cxn>
                  <a:cxn ang="0">
                    <a:pos x="21" y="56"/>
                  </a:cxn>
                  <a:cxn ang="0">
                    <a:pos x="29" y="56"/>
                  </a:cxn>
                  <a:cxn ang="0">
                    <a:pos x="37" y="56"/>
                  </a:cxn>
                  <a:cxn ang="0">
                    <a:pos x="42" y="50"/>
                  </a:cxn>
                  <a:cxn ang="0">
                    <a:pos x="46" y="44"/>
                  </a:cxn>
                  <a:cxn ang="0">
                    <a:pos x="48" y="31"/>
                  </a:cxn>
                  <a:cxn ang="0">
                    <a:pos x="46" y="23"/>
                  </a:cxn>
                  <a:cxn ang="0">
                    <a:pos x="42" y="15"/>
                  </a:cxn>
                  <a:cxn ang="0">
                    <a:pos x="37" y="10"/>
                  </a:cxn>
                  <a:cxn ang="0">
                    <a:pos x="29" y="8"/>
                  </a:cxn>
                  <a:cxn ang="0">
                    <a:pos x="21" y="10"/>
                  </a:cxn>
                  <a:cxn ang="0">
                    <a:pos x="16" y="15"/>
                  </a:cxn>
                  <a:cxn ang="0">
                    <a:pos x="12" y="23"/>
                  </a:cxn>
                  <a:cxn ang="0">
                    <a:pos x="10" y="33"/>
                  </a:cxn>
                </a:cxnLst>
                <a:rect l="0" t="0" r="r" b="b"/>
                <a:pathLst>
                  <a:path w="59" h="65">
                    <a:moveTo>
                      <a:pt x="0" y="33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4" y="13"/>
                    </a:lnTo>
                    <a:lnTo>
                      <a:pt x="8" y="6"/>
                    </a:lnTo>
                    <a:lnTo>
                      <a:pt x="19" y="2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50" y="8"/>
                    </a:lnTo>
                    <a:lnTo>
                      <a:pt x="54" y="13"/>
                    </a:lnTo>
                    <a:lnTo>
                      <a:pt x="56" y="19"/>
                    </a:lnTo>
                    <a:lnTo>
                      <a:pt x="59" y="25"/>
                    </a:lnTo>
                    <a:lnTo>
                      <a:pt x="59" y="31"/>
                    </a:lnTo>
                    <a:lnTo>
                      <a:pt x="59" y="42"/>
                    </a:lnTo>
                    <a:lnTo>
                      <a:pt x="56" y="50"/>
                    </a:lnTo>
                    <a:lnTo>
                      <a:pt x="50" y="56"/>
                    </a:lnTo>
                    <a:lnTo>
                      <a:pt x="44" y="63"/>
                    </a:lnTo>
                    <a:lnTo>
                      <a:pt x="37" y="65"/>
                    </a:lnTo>
                    <a:lnTo>
                      <a:pt x="29" y="65"/>
                    </a:lnTo>
                    <a:lnTo>
                      <a:pt x="23" y="65"/>
                    </a:lnTo>
                    <a:lnTo>
                      <a:pt x="16" y="63"/>
                    </a:lnTo>
                    <a:lnTo>
                      <a:pt x="12" y="61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close/>
                    <a:moveTo>
                      <a:pt x="10" y="33"/>
                    </a:moveTo>
                    <a:lnTo>
                      <a:pt x="12" y="44"/>
                    </a:lnTo>
                    <a:lnTo>
                      <a:pt x="16" y="50"/>
                    </a:lnTo>
                    <a:lnTo>
                      <a:pt x="21" y="56"/>
                    </a:lnTo>
                    <a:lnTo>
                      <a:pt x="29" y="56"/>
                    </a:lnTo>
                    <a:lnTo>
                      <a:pt x="37" y="56"/>
                    </a:lnTo>
                    <a:lnTo>
                      <a:pt x="42" y="50"/>
                    </a:lnTo>
                    <a:lnTo>
                      <a:pt x="46" y="44"/>
                    </a:lnTo>
                    <a:lnTo>
                      <a:pt x="48" y="31"/>
                    </a:lnTo>
                    <a:lnTo>
                      <a:pt x="46" y="23"/>
                    </a:lnTo>
                    <a:lnTo>
                      <a:pt x="42" y="15"/>
                    </a:lnTo>
                    <a:lnTo>
                      <a:pt x="37" y="10"/>
                    </a:lnTo>
                    <a:lnTo>
                      <a:pt x="29" y="8"/>
                    </a:lnTo>
                    <a:lnTo>
                      <a:pt x="21" y="10"/>
                    </a:lnTo>
                    <a:lnTo>
                      <a:pt x="16" y="15"/>
                    </a:lnTo>
                    <a:lnTo>
                      <a:pt x="12" y="23"/>
                    </a:lnTo>
                    <a:lnTo>
                      <a:pt x="10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" name="Freeform 281"/>
              <p:cNvSpPr>
                <a:spLocks/>
              </p:cNvSpPr>
              <p:nvPr/>
            </p:nvSpPr>
            <p:spPr bwMode="auto">
              <a:xfrm>
                <a:off x="7054899" y="4253111"/>
                <a:ext cx="84138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1" y="2"/>
                  </a:cxn>
                  <a:cxn ang="0">
                    <a:pos x="11" y="10"/>
                  </a:cxn>
                  <a:cxn ang="0">
                    <a:pos x="15" y="6"/>
                  </a:cxn>
                  <a:cxn ang="0">
                    <a:pos x="19" y="2"/>
                  </a:cxn>
                  <a:cxn ang="0">
                    <a:pos x="25" y="0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6"/>
                  </a:cxn>
                  <a:cxn ang="0">
                    <a:pos x="51" y="10"/>
                  </a:cxn>
                  <a:cxn ang="0">
                    <a:pos x="53" y="15"/>
                  </a:cxn>
                  <a:cxn ang="0">
                    <a:pos x="53" y="19"/>
                  </a:cxn>
                  <a:cxn ang="0">
                    <a:pos x="53" y="25"/>
                  </a:cxn>
                  <a:cxn ang="0">
                    <a:pos x="53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2" y="21"/>
                  </a:cxn>
                  <a:cxn ang="0">
                    <a:pos x="42" y="17"/>
                  </a:cxn>
                  <a:cxn ang="0">
                    <a:pos x="40" y="13"/>
                  </a:cxn>
                  <a:cxn ang="0">
                    <a:pos x="36" y="10"/>
                  </a:cxn>
                  <a:cxn ang="0">
                    <a:pos x="34" y="10"/>
                  </a:cxn>
                  <a:cxn ang="0">
                    <a:pos x="30" y="8"/>
                  </a:cxn>
                  <a:cxn ang="0">
                    <a:pos x="23" y="10"/>
                  </a:cxn>
                  <a:cxn ang="0">
                    <a:pos x="17" y="13"/>
                  </a:cxn>
                  <a:cxn ang="0">
                    <a:pos x="13" y="19"/>
                  </a:cxn>
                  <a:cxn ang="0">
                    <a:pos x="13" y="29"/>
                  </a:cxn>
                  <a:cxn ang="0">
                    <a:pos x="13" y="65"/>
                  </a:cxn>
                  <a:cxn ang="0">
                    <a:pos x="0" y="65"/>
                  </a:cxn>
                </a:cxnLst>
                <a:rect l="0" t="0" r="r" b="b"/>
                <a:pathLst>
                  <a:path w="53" h="65">
                    <a:moveTo>
                      <a:pt x="0" y="65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10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6"/>
                    </a:lnTo>
                    <a:lnTo>
                      <a:pt x="51" y="10"/>
                    </a:lnTo>
                    <a:lnTo>
                      <a:pt x="53" y="15"/>
                    </a:lnTo>
                    <a:lnTo>
                      <a:pt x="53" y="19"/>
                    </a:lnTo>
                    <a:lnTo>
                      <a:pt x="53" y="25"/>
                    </a:lnTo>
                    <a:lnTo>
                      <a:pt x="53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2" y="21"/>
                    </a:lnTo>
                    <a:lnTo>
                      <a:pt x="42" y="17"/>
                    </a:lnTo>
                    <a:lnTo>
                      <a:pt x="40" y="13"/>
                    </a:lnTo>
                    <a:lnTo>
                      <a:pt x="36" y="10"/>
                    </a:lnTo>
                    <a:lnTo>
                      <a:pt x="34" y="10"/>
                    </a:lnTo>
                    <a:lnTo>
                      <a:pt x="30" y="8"/>
                    </a:lnTo>
                    <a:lnTo>
                      <a:pt x="23" y="10"/>
                    </a:lnTo>
                    <a:lnTo>
                      <a:pt x="17" y="13"/>
                    </a:lnTo>
                    <a:lnTo>
                      <a:pt x="13" y="19"/>
                    </a:lnTo>
                    <a:lnTo>
                      <a:pt x="13" y="29"/>
                    </a:lnTo>
                    <a:lnTo>
                      <a:pt x="13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" name="Freeform 282"/>
              <p:cNvSpPr>
                <a:spLocks noEditPoints="1"/>
              </p:cNvSpPr>
              <p:nvPr/>
            </p:nvSpPr>
            <p:spPr bwMode="auto">
              <a:xfrm>
                <a:off x="7161262" y="4253111"/>
                <a:ext cx="93663" cy="103188"/>
              </a:xfrm>
              <a:custGeom>
                <a:avLst/>
                <a:gdLst/>
                <a:ahLst/>
                <a:cxnLst>
                  <a:cxn ang="0">
                    <a:pos x="47" y="44"/>
                  </a:cxn>
                  <a:cxn ang="0">
                    <a:pos x="59" y="46"/>
                  </a:cxn>
                  <a:cxn ang="0">
                    <a:pos x="55" y="54"/>
                  </a:cxn>
                  <a:cxn ang="0">
                    <a:pos x="49" y="61"/>
                  </a:cxn>
                  <a:cxn ang="0">
                    <a:pos x="40" y="65"/>
                  </a:cxn>
                  <a:cxn ang="0">
                    <a:pos x="30" y="65"/>
                  </a:cxn>
                  <a:cxn ang="0">
                    <a:pos x="23" y="65"/>
                  </a:cxn>
                  <a:cxn ang="0">
                    <a:pos x="17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5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0" y="25"/>
                  </a:cxn>
                  <a:cxn ang="0">
                    <a:pos x="2" y="19"/>
                  </a:cxn>
                  <a:cxn ang="0">
                    <a:pos x="5" y="13"/>
                  </a:cxn>
                  <a:cxn ang="0">
                    <a:pos x="9" y="8"/>
                  </a:cxn>
                  <a:cxn ang="0">
                    <a:pos x="13" y="4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7" y="4"/>
                  </a:cxn>
                  <a:cxn ang="0">
                    <a:pos x="51" y="8"/>
                  </a:cxn>
                  <a:cxn ang="0">
                    <a:pos x="55" y="13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3"/>
                  </a:cxn>
                  <a:cxn ang="0">
                    <a:pos x="59" y="33"/>
                  </a:cxn>
                  <a:cxn ang="0">
                    <a:pos x="59" y="36"/>
                  </a:cxn>
                  <a:cxn ang="0">
                    <a:pos x="11" y="36"/>
                  </a:cxn>
                  <a:cxn ang="0">
                    <a:pos x="13" y="44"/>
                  </a:cxn>
                  <a:cxn ang="0">
                    <a:pos x="17" y="52"/>
                  </a:cxn>
                  <a:cxn ang="0">
                    <a:pos x="23" y="56"/>
                  </a:cxn>
                  <a:cxn ang="0">
                    <a:pos x="30" y="56"/>
                  </a:cxn>
                  <a:cxn ang="0">
                    <a:pos x="36" y="56"/>
                  </a:cxn>
                  <a:cxn ang="0">
                    <a:pos x="40" y="54"/>
                  </a:cxn>
                  <a:cxn ang="0">
                    <a:pos x="44" y="50"/>
                  </a:cxn>
                  <a:cxn ang="0">
                    <a:pos x="47" y="44"/>
                  </a:cxn>
                  <a:cxn ang="0">
                    <a:pos x="11" y="27"/>
                  </a:cxn>
                  <a:cxn ang="0">
                    <a:pos x="47" y="27"/>
                  </a:cxn>
                  <a:cxn ang="0">
                    <a:pos x="47" y="19"/>
                  </a:cxn>
                  <a:cxn ang="0">
                    <a:pos x="42" y="15"/>
                  </a:cxn>
                  <a:cxn ang="0">
                    <a:pos x="38" y="10"/>
                  </a:cxn>
                  <a:cxn ang="0">
                    <a:pos x="30" y="8"/>
                  </a:cxn>
                  <a:cxn ang="0">
                    <a:pos x="23" y="10"/>
                  </a:cxn>
                  <a:cxn ang="0">
                    <a:pos x="17" y="13"/>
                  </a:cxn>
                  <a:cxn ang="0">
                    <a:pos x="13" y="19"/>
                  </a:cxn>
                  <a:cxn ang="0">
                    <a:pos x="11" y="27"/>
                  </a:cxn>
                </a:cxnLst>
                <a:rect l="0" t="0" r="r" b="b"/>
                <a:pathLst>
                  <a:path w="59" h="65">
                    <a:moveTo>
                      <a:pt x="47" y="44"/>
                    </a:moveTo>
                    <a:lnTo>
                      <a:pt x="59" y="46"/>
                    </a:lnTo>
                    <a:lnTo>
                      <a:pt x="55" y="54"/>
                    </a:lnTo>
                    <a:lnTo>
                      <a:pt x="49" y="61"/>
                    </a:lnTo>
                    <a:lnTo>
                      <a:pt x="40" y="65"/>
                    </a:lnTo>
                    <a:lnTo>
                      <a:pt x="30" y="65"/>
                    </a:lnTo>
                    <a:lnTo>
                      <a:pt x="23" y="65"/>
                    </a:lnTo>
                    <a:lnTo>
                      <a:pt x="17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5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9" y="8"/>
                    </a:lnTo>
                    <a:lnTo>
                      <a:pt x="13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4"/>
                    </a:lnTo>
                    <a:lnTo>
                      <a:pt x="51" y="8"/>
                    </a:lnTo>
                    <a:lnTo>
                      <a:pt x="55" y="13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3"/>
                    </a:lnTo>
                    <a:lnTo>
                      <a:pt x="59" y="33"/>
                    </a:lnTo>
                    <a:lnTo>
                      <a:pt x="59" y="36"/>
                    </a:lnTo>
                    <a:lnTo>
                      <a:pt x="11" y="36"/>
                    </a:lnTo>
                    <a:lnTo>
                      <a:pt x="13" y="44"/>
                    </a:lnTo>
                    <a:lnTo>
                      <a:pt x="17" y="52"/>
                    </a:lnTo>
                    <a:lnTo>
                      <a:pt x="23" y="56"/>
                    </a:lnTo>
                    <a:lnTo>
                      <a:pt x="30" y="56"/>
                    </a:lnTo>
                    <a:lnTo>
                      <a:pt x="36" y="56"/>
                    </a:lnTo>
                    <a:lnTo>
                      <a:pt x="40" y="54"/>
                    </a:lnTo>
                    <a:lnTo>
                      <a:pt x="44" y="50"/>
                    </a:lnTo>
                    <a:lnTo>
                      <a:pt x="47" y="44"/>
                    </a:lnTo>
                    <a:close/>
                    <a:moveTo>
                      <a:pt x="11" y="27"/>
                    </a:moveTo>
                    <a:lnTo>
                      <a:pt x="47" y="27"/>
                    </a:lnTo>
                    <a:lnTo>
                      <a:pt x="47" y="19"/>
                    </a:lnTo>
                    <a:lnTo>
                      <a:pt x="42" y="15"/>
                    </a:lnTo>
                    <a:lnTo>
                      <a:pt x="38" y="10"/>
                    </a:lnTo>
                    <a:lnTo>
                      <a:pt x="30" y="8"/>
                    </a:lnTo>
                    <a:lnTo>
                      <a:pt x="23" y="10"/>
                    </a:lnTo>
                    <a:lnTo>
                      <a:pt x="17" y="13"/>
                    </a:lnTo>
                    <a:lnTo>
                      <a:pt x="13" y="19"/>
                    </a:ln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" name="Freeform 283"/>
              <p:cNvSpPr>
                <a:spLocks/>
              </p:cNvSpPr>
              <p:nvPr/>
            </p:nvSpPr>
            <p:spPr bwMode="auto">
              <a:xfrm>
                <a:off x="7321599" y="4256286"/>
                <a:ext cx="90488" cy="10001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0" y="54"/>
                  </a:cxn>
                  <a:cxn ang="0">
                    <a:pos x="40" y="8"/>
                  </a:cxn>
                  <a:cxn ang="0">
                    <a:pos x="34" y="8"/>
                  </a:cxn>
                  <a:cxn ang="0">
                    <a:pos x="30" y="8"/>
                  </a:cxn>
                  <a:cxn ang="0">
                    <a:pos x="2" y="8"/>
                  </a:cxn>
                  <a:cxn ang="0">
                    <a:pos x="2" y="0"/>
                  </a:cxn>
                  <a:cxn ang="0">
                    <a:pos x="55" y="0"/>
                  </a:cxn>
                  <a:cxn ang="0">
                    <a:pos x="55" y="6"/>
                  </a:cxn>
                  <a:cxn ang="0">
                    <a:pos x="21" y="46"/>
                  </a:cxn>
                  <a:cxn ang="0">
                    <a:pos x="13" y="54"/>
                  </a:cxn>
                  <a:cxn ang="0">
                    <a:pos x="21" y="52"/>
                  </a:cxn>
                  <a:cxn ang="0">
                    <a:pos x="28" y="52"/>
                  </a:cxn>
                  <a:cxn ang="0">
                    <a:pos x="57" y="52"/>
                  </a:cxn>
                  <a:cxn ang="0">
                    <a:pos x="57" y="63"/>
                  </a:cxn>
                  <a:cxn ang="0">
                    <a:pos x="0" y="63"/>
                  </a:cxn>
                </a:cxnLst>
                <a:rect l="0" t="0" r="r" b="b"/>
                <a:pathLst>
                  <a:path w="57" h="63">
                    <a:moveTo>
                      <a:pt x="0" y="63"/>
                    </a:moveTo>
                    <a:lnTo>
                      <a:pt x="0" y="54"/>
                    </a:lnTo>
                    <a:lnTo>
                      <a:pt x="40" y="8"/>
                    </a:lnTo>
                    <a:lnTo>
                      <a:pt x="34" y="8"/>
                    </a:lnTo>
                    <a:lnTo>
                      <a:pt x="30" y="8"/>
                    </a:lnTo>
                    <a:lnTo>
                      <a:pt x="2" y="8"/>
                    </a:lnTo>
                    <a:lnTo>
                      <a:pt x="2" y="0"/>
                    </a:lnTo>
                    <a:lnTo>
                      <a:pt x="55" y="0"/>
                    </a:lnTo>
                    <a:lnTo>
                      <a:pt x="55" y="6"/>
                    </a:lnTo>
                    <a:lnTo>
                      <a:pt x="21" y="46"/>
                    </a:lnTo>
                    <a:lnTo>
                      <a:pt x="13" y="54"/>
                    </a:lnTo>
                    <a:lnTo>
                      <a:pt x="21" y="52"/>
                    </a:lnTo>
                    <a:lnTo>
                      <a:pt x="28" y="52"/>
                    </a:lnTo>
                    <a:lnTo>
                      <a:pt x="57" y="52"/>
                    </a:lnTo>
                    <a:lnTo>
                      <a:pt x="57" y="63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" name="Freeform 284"/>
              <p:cNvSpPr>
                <a:spLocks noEditPoints="1"/>
              </p:cNvSpPr>
              <p:nvPr/>
            </p:nvSpPr>
            <p:spPr bwMode="auto">
              <a:xfrm>
                <a:off x="7421612" y="4253111"/>
                <a:ext cx="96838" cy="1031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" y="25"/>
                  </a:cxn>
                  <a:cxn ang="0">
                    <a:pos x="4" y="17"/>
                  </a:cxn>
                  <a:cxn ang="0">
                    <a:pos x="7" y="13"/>
                  </a:cxn>
                  <a:cxn ang="0">
                    <a:pos x="11" y="6"/>
                  </a:cxn>
                  <a:cxn ang="0">
                    <a:pos x="19" y="2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9" y="4"/>
                  </a:cxn>
                  <a:cxn ang="0">
                    <a:pos x="53" y="8"/>
                  </a:cxn>
                  <a:cxn ang="0">
                    <a:pos x="57" y="13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1"/>
                  </a:cxn>
                  <a:cxn ang="0">
                    <a:pos x="61" y="42"/>
                  </a:cxn>
                  <a:cxn ang="0">
                    <a:pos x="57" y="50"/>
                  </a:cxn>
                  <a:cxn ang="0">
                    <a:pos x="53" y="56"/>
                  </a:cxn>
                  <a:cxn ang="0">
                    <a:pos x="46" y="63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5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7" y="52"/>
                  </a:cxn>
                  <a:cxn ang="0">
                    <a:pos x="2" y="46"/>
                  </a:cxn>
                  <a:cxn ang="0">
                    <a:pos x="2" y="40"/>
                  </a:cxn>
                  <a:cxn ang="0">
                    <a:pos x="0" y="33"/>
                  </a:cxn>
                  <a:cxn ang="0">
                    <a:pos x="13" y="33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3" y="56"/>
                  </a:cxn>
                  <a:cxn ang="0">
                    <a:pos x="32" y="56"/>
                  </a:cxn>
                  <a:cxn ang="0">
                    <a:pos x="38" y="56"/>
                  </a:cxn>
                  <a:cxn ang="0">
                    <a:pos x="44" y="50"/>
                  </a:cxn>
                  <a:cxn ang="0">
                    <a:pos x="49" y="44"/>
                  </a:cxn>
                  <a:cxn ang="0">
                    <a:pos x="51" y="31"/>
                  </a:cxn>
                  <a:cxn ang="0">
                    <a:pos x="49" y="23"/>
                  </a:cxn>
                  <a:cxn ang="0">
                    <a:pos x="44" y="15"/>
                  </a:cxn>
                  <a:cxn ang="0">
                    <a:pos x="38" y="10"/>
                  </a:cxn>
                  <a:cxn ang="0">
                    <a:pos x="32" y="8"/>
                  </a:cxn>
                  <a:cxn ang="0">
                    <a:pos x="23" y="10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3" y="33"/>
                  </a:cxn>
                </a:cxnLst>
                <a:rect l="0" t="0" r="r" b="b"/>
                <a:pathLst>
                  <a:path w="61" h="65">
                    <a:moveTo>
                      <a:pt x="0" y="33"/>
                    </a:moveTo>
                    <a:lnTo>
                      <a:pt x="2" y="25"/>
                    </a:lnTo>
                    <a:lnTo>
                      <a:pt x="4" y="17"/>
                    </a:lnTo>
                    <a:lnTo>
                      <a:pt x="7" y="13"/>
                    </a:lnTo>
                    <a:lnTo>
                      <a:pt x="11" y="6"/>
                    </a:lnTo>
                    <a:lnTo>
                      <a:pt x="19" y="2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9" y="4"/>
                    </a:lnTo>
                    <a:lnTo>
                      <a:pt x="53" y="8"/>
                    </a:lnTo>
                    <a:lnTo>
                      <a:pt x="57" y="13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1"/>
                    </a:lnTo>
                    <a:lnTo>
                      <a:pt x="61" y="42"/>
                    </a:lnTo>
                    <a:lnTo>
                      <a:pt x="57" y="50"/>
                    </a:lnTo>
                    <a:lnTo>
                      <a:pt x="53" y="56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7" y="52"/>
                    </a:lnTo>
                    <a:lnTo>
                      <a:pt x="2" y="46"/>
                    </a:lnTo>
                    <a:lnTo>
                      <a:pt x="2" y="40"/>
                    </a:lnTo>
                    <a:lnTo>
                      <a:pt x="0" y="33"/>
                    </a:lnTo>
                    <a:close/>
                    <a:moveTo>
                      <a:pt x="13" y="33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3" y="56"/>
                    </a:lnTo>
                    <a:lnTo>
                      <a:pt x="32" y="56"/>
                    </a:lnTo>
                    <a:lnTo>
                      <a:pt x="38" y="56"/>
                    </a:lnTo>
                    <a:lnTo>
                      <a:pt x="44" y="50"/>
                    </a:lnTo>
                    <a:lnTo>
                      <a:pt x="49" y="44"/>
                    </a:lnTo>
                    <a:lnTo>
                      <a:pt x="51" y="31"/>
                    </a:lnTo>
                    <a:lnTo>
                      <a:pt x="49" y="23"/>
                    </a:lnTo>
                    <a:lnTo>
                      <a:pt x="44" y="15"/>
                    </a:lnTo>
                    <a:lnTo>
                      <a:pt x="38" y="10"/>
                    </a:lnTo>
                    <a:lnTo>
                      <a:pt x="32" y="8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3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" name="Freeform 285"/>
              <p:cNvSpPr>
                <a:spLocks/>
              </p:cNvSpPr>
              <p:nvPr/>
            </p:nvSpPr>
            <p:spPr bwMode="auto">
              <a:xfrm>
                <a:off x="7539087" y="4253111"/>
                <a:ext cx="82550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0"/>
                  </a:cxn>
                  <a:cxn ang="0">
                    <a:pos x="14" y="6"/>
                  </a:cxn>
                  <a:cxn ang="0">
                    <a:pos x="19" y="2"/>
                  </a:cxn>
                  <a:cxn ang="0">
                    <a:pos x="25" y="0"/>
                  </a:cxn>
                  <a:cxn ang="0">
                    <a:pos x="31" y="0"/>
                  </a:cxn>
                  <a:cxn ang="0">
                    <a:pos x="35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48" y="6"/>
                  </a:cxn>
                  <a:cxn ang="0">
                    <a:pos x="50" y="10"/>
                  </a:cxn>
                  <a:cxn ang="0">
                    <a:pos x="52" y="15"/>
                  </a:cxn>
                  <a:cxn ang="0">
                    <a:pos x="52" y="19"/>
                  </a:cxn>
                  <a:cxn ang="0">
                    <a:pos x="52" y="25"/>
                  </a:cxn>
                  <a:cxn ang="0">
                    <a:pos x="52" y="65"/>
                  </a:cxn>
                  <a:cxn ang="0">
                    <a:pos x="42" y="65"/>
                  </a:cxn>
                  <a:cxn ang="0">
                    <a:pos x="42" y="25"/>
                  </a:cxn>
                  <a:cxn ang="0">
                    <a:pos x="42" y="21"/>
                  </a:cxn>
                  <a:cxn ang="0">
                    <a:pos x="40" y="17"/>
                  </a:cxn>
                  <a:cxn ang="0">
                    <a:pos x="38" y="13"/>
                  </a:cxn>
                  <a:cxn ang="0">
                    <a:pos x="35" y="10"/>
                  </a:cxn>
                  <a:cxn ang="0">
                    <a:pos x="31" y="10"/>
                  </a:cxn>
                  <a:cxn ang="0">
                    <a:pos x="29" y="8"/>
                  </a:cxn>
                  <a:cxn ang="0">
                    <a:pos x="21" y="10"/>
                  </a:cxn>
                  <a:cxn ang="0">
                    <a:pos x="17" y="13"/>
                  </a:cxn>
                  <a:cxn ang="0">
                    <a:pos x="12" y="19"/>
                  </a:cxn>
                  <a:cxn ang="0">
                    <a:pos x="10" y="29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52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5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48" y="6"/>
                    </a:lnTo>
                    <a:lnTo>
                      <a:pt x="50" y="10"/>
                    </a:lnTo>
                    <a:lnTo>
                      <a:pt x="52" y="15"/>
                    </a:lnTo>
                    <a:lnTo>
                      <a:pt x="52" y="19"/>
                    </a:lnTo>
                    <a:lnTo>
                      <a:pt x="52" y="25"/>
                    </a:lnTo>
                    <a:lnTo>
                      <a:pt x="52" y="65"/>
                    </a:lnTo>
                    <a:lnTo>
                      <a:pt x="42" y="65"/>
                    </a:lnTo>
                    <a:lnTo>
                      <a:pt x="42" y="25"/>
                    </a:lnTo>
                    <a:lnTo>
                      <a:pt x="42" y="21"/>
                    </a:lnTo>
                    <a:lnTo>
                      <a:pt x="40" y="17"/>
                    </a:lnTo>
                    <a:lnTo>
                      <a:pt x="38" y="13"/>
                    </a:lnTo>
                    <a:lnTo>
                      <a:pt x="35" y="10"/>
                    </a:lnTo>
                    <a:lnTo>
                      <a:pt x="31" y="10"/>
                    </a:lnTo>
                    <a:lnTo>
                      <a:pt x="29" y="8"/>
                    </a:lnTo>
                    <a:lnTo>
                      <a:pt x="21" y="10"/>
                    </a:lnTo>
                    <a:lnTo>
                      <a:pt x="17" y="13"/>
                    </a:lnTo>
                    <a:lnTo>
                      <a:pt x="12" y="19"/>
                    </a:lnTo>
                    <a:lnTo>
                      <a:pt x="10" y="29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" name="Freeform 286"/>
              <p:cNvSpPr>
                <a:spLocks noEditPoints="1"/>
              </p:cNvSpPr>
              <p:nvPr/>
            </p:nvSpPr>
            <p:spPr bwMode="auto">
              <a:xfrm>
                <a:off x="7642274" y="4253111"/>
                <a:ext cx="96838" cy="103188"/>
              </a:xfrm>
              <a:custGeom>
                <a:avLst/>
                <a:gdLst/>
                <a:ahLst/>
                <a:cxnLst>
                  <a:cxn ang="0">
                    <a:pos x="40" y="61"/>
                  </a:cxn>
                  <a:cxn ang="0">
                    <a:pos x="29" y="65"/>
                  </a:cxn>
                  <a:cxn ang="0">
                    <a:pos x="13" y="65"/>
                  </a:cxn>
                  <a:cxn ang="0">
                    <a:pos x="2" y="54"/>
                  </a:cxn>
                  <a:cxn ang="0">
                    <a:pos x="2" y="44"/>
                  </a:cxn>
                  <a:cxn ang="0">
                    <a:pos x="6" y="36"/>
                  </a:cxn>
                  <a:cxn ang="0">
                    <a:pos x="13" y="31"/>
                  </a:cxn>
                  <a:cxn ang="0">
                    <a:pos x="21" y="29"/>
                  </a:cxn>
                  <a:cxn ang="0">
                    <a:pos x="38" y="27"/>
                  </a:cxn>
                  <a:cxn ang="0">
                    <a:pos x="46" y="23"/>
                  </a:cxn>
                  <a:cxn ang="0">
                    <a:pos x="44" y="17"/>
                  </a:cxn>
                  <a:cxn ang="0">
                    <a:pos x="38" y="10"/>
                  </a:cxn>
                  <a:cxn ang="0">
                    <a:pos x="23" y="8"/>
                  </a:cxn>
                  <a:cxn ang="0">
                    <a:pos x="15" y="15"/>
                  </a:cxn>
                  <a:cxn ang="0">
                    <a:pos x="2" y="19"/>
                  </a:cxn>
                  <a:cxn ang="0">
                    <a:pos x="6" y="8"/>
                  </a:cxn>
                  <a:cxn ang="0">
                    <a:pos x="17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7" y="15"/>
                  </a:cxn>
                  <a:cxn ang="0">
                    <a:pos x="57" y="23"/>
                  </a:cxn>
                  <a:cxn ang="0">
                    <a:pos x="57" y="50"/>
                  </a:cxn>
                  <a:cxn ang="0">
                    <a:pos x="59" y="61"/>
                  </a:cxn>
                  <a:cxn ang="0">
                    <a:pos x="48" y="65"/>
                  </a:cxn>
                  <a:cxn ang="0">
                    <a:pos x="46" y="56"/>
                  </a:cxn>
                  <a:cxn ang="0">
                    <a:pos x="38" y="36"/>
                  </a:cxn>
                  <a:cxn ang="0">
                    <a:pos x="21" y="38"/>
                  </a:cxn>
                  <a:cxn ang="0">
                    <a:pos x="15" y="40"/>
                  </a:cxn>
                  <a:cxn ang="0">
                    <a:pos x="13" y="44"/>
                  </a:cxn>
                  <a:cxn ang="0">
                    <a:pos x="13" y="52"/>
                  </a:cxn>
                  <a:cxn ang="0">
                    <a:pos x="19" y="56"/>
                  </a:cxn>
                  <a:cxn ang="0">
                    <a:pos x="31" y="56"/>
                  </a:cxn>
                  <a:cxn ang="0">
                    <a:pos x="40" y="52"/>
                  </a:cxn>
                  <a:cxn ang="0">
                    <a:pos x="44" y="42"/>
                  </a:cxn>
                  <a:cxn ang="0">
                    <a:pos x="46" y="33"/>
                  </a:cxn>
                </a:cxnLst>
                <a:rect l="0" t="0" r="r" b="b"/>
                <a:pathLst>
                  <a:path w="61" h="65">
                    <a:moveTo>
                      <a:pt x="46" y="56"/>
                    </a:moveTo>
                    <a:lnTo>
                      <a:pt x="40" y="61"/>
                    </a:lnTo>
                    <a:lnTo>
                      <a:pt x="36" y="63"/>
                    </a:lnTo>
                    <a:lnTo>
                      <a:pt x="29" y="65"/>
                    </a:lnTo>
                    <a:lnTo>
                      <a:pt x="23" y="65"/>
                    </a:lnTo>
                    <a:lnTo>
                      <a:pt x="13" y="65"/>
                    </a:lnTo>
                    <a:lnTo>
                      <a:pt x="6" y="61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2" y="44"/>
                    </a:lnTo>
                    <a:lnTo>
                      <a:pt x="2" y="40"/>
                    </a:lnTo>
                    <a:lnTo>
                      <a:pt x="6" y="36"/>
                    </a:lnTo>
                    <a:lnTo>
                      <a:pt x="8" y="33"/>
                    </a:lnTo>
                    <a:lnTo>
                      <a:pt x="13" y="31"/>
                    </a:lnTo>
                    <a:lnTo>
                      <a:pt x="17" y="29"/>
                    </a:lnTo>
                    <a:lnTo>
                      <a:pt x="21" y="29"/>
                    </a:lnTo>
                    <a:lnTo>
                      <a:pt x="25" y="27"/>
                    </a:lnTo>
                    <a:lnTo>
                      <a:pt x="38" y="27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6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8" y="10"/>
                    </a:lnTo>
                    <a:lnTo>
                      <a:pt x="29" y="8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5"/>
                    </a:lnTo>
                    <a:lnTo>
                      <a:pt x="13" y="21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55" y="10"/>
                    </a:lnTo>
                    <a:lnTo>
                      <a:pt x="57" y="15"/>
                    </a:lnTo>
                    <a:lnTo>
                      <a:pt x="57" y="17"/>
                    </a:lnTo>
                    <a:lnTo>
                      <a:pt x="57" y="23"/>
                    </a:lnTo>
                    <a:lnTo>
                      <a:pt x="57" y="38"/>
                    </a:lnTo>
                    <a:lnTo>
                      <a:pt x="57" y="50"/>
                    </a:lnTo>
                    <a:lnTo>
                      <a:pt x="57" y="56"/>
                    </a:lnTo>
                    <a:lnTo>
                      <a:pt x="59" y="61"/>
                    </a:lnTo>
                    <a:lnTo>
                      <a:pt x="61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6"/>
                    </a:lnTo>
                    <a:close/>
                    <a:moveTo>
                      <a:pt x="46" y="33"/>
                    </a:moveTo>
                    <a:lnTo>
                      <a:pt x="38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9" y="40"/>
                    </a:lnTo>
                    <a:lnTo>
                      <a:pt x="15" y="40"/>
                    </a:lnTo>
                    <a:lnTo>
                      <a:pt x="15" y="42"/>
                    </a:lnTo>
                    <a:lnTo>
                      <a:pt x="13" y="44"/>
                    </a:lnTo>
                    <a:lnTo>
                      <a:pt x="13" y="48"/>
                    </a:lnTo>
                    <a:lnTo>
                      <a:pt x="13" y="52"/>
                    </a:lnTo>
                    <a:lnTo>
                      <a:pt x="15" y="54"/>
                    </a:lnTo>
                    <a:lnTo>
                      <a:pt x="19" y="56"/>
                    </a:lnTo>
                    <a:lnTo>
                      <a:pt x="25" y="56"/>
                    </a:lnTo>
                    <a:lnTo>
                      <a:pt x="31" y="56"/>
                    </a:lnTo>
                    <a:lnTo>
                      <a:pt x="36" y="54"/>
                    </a:lnTo>
                    <a:lnTo>
                      <a:pt x="40" y="52"/>
                    </a:lnTo>
                    <a:lnTo>
                      <a:pt x="44" y="48"/>
                    </a:lnTo>
                    <a:lnTo>
                      <a:pt x="44" y="42"/>
                    </a:lnTo>
                    <a:lnTo>
                      <a:pt x="46" y="36"/>
                    </a:lnTo>
                    <a:lnTo>
                      <a:pt x="46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" name="Rectangle 287"/>
              <p:cNvSpPr>
                <a:spLocks noChangeArrowheads="1"/>
              </p:cNvSpPr>
              <p:nvPr/>
            </p:nvSpPr>
            <p:spPr bwMode="auto">
              <a:xfrm>
                <a:off x="7812137" y="4216599"/>
                <a:ext cx="17463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" name="Freeform 288"/>
              <p:cNvSpPr>
                <a:spLocks noEditPoints="1"/>
              </p:cNvSpPr>
              <p:nvPr/>
            </p:nvSpPr>
            <p:spPr bwMode="auto">
              <a:xfrm>
                <a:off x="7858174" y="4216599"/>
                <a:ext cx="17463" cy="13970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13"/>
                  </a:cxn>
                  <a:cxn ang="0">
                    <a:pos x="0" y="13"/>
                  </a:cxn>
                  <a:cxn ang="0">
                    <a:pos x="0" y="88"/>
                  </a:cxn>
                  <a:cxn ang="0">
                    <a:pos x="0" y="25"/>
                  </a:cxn>
                  <a:cxn ang="0">
                    <a:pos x="11" y="25"/>
                  </a:cxn>
                  <a:cxn ang="0">
                    <a:pos x="11" y="88"/>
                  </a:cxn>
                  <a:cxn ang="0">
                    <a:pos x="0" y="88"/>
                  </a:cxn>
                </a:cxnLst>
                <a:rect l="0" t="0" r="r" b="b"/>
                <a:pathLst>
                  <a:path w="11" h="88">
                    <a:moveTo>
                      <a:pt x="0" y="13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88"/>
                    </a:moveTo>
                    <a:lnTo>
                      <a:pt x="0" y="25"/>
                    </a:lnTo>
                    <a:lnTo>
                      <a:pt x="11" y="25"/>
                    </a:lnTo>
                    <a:lnTo>
                      <a:pt x="11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" name="Freeform 289"/>
              <p:cNvSpPr>
                <a:spLocks/>
              </p:cNvSpPr>
              <p:nvPr/>
            </p:nvSpPr>
            <p:spPr bwMode="auto">
              <a:xfrm>
                <a:off x="7891512" y="4219774"/>
                <a:ext cx="50800" cy="136525"/>
              </a:xfrm>
              <a:custGeom>
                <a:avLst/>
                <a:gdLst/>
                <a:ahLst/>
                <a:cxnLst>
                  <a:cxn ang="0">
                    <a:pos x="30" y="75"/>
                  </a:cxn>
                  <a:cxn ang="0">
                    <a:pos x="32" y="86"/>
                  </a:cxn>
                  <a:cxn ang="0">
                    <a:pos x="28" y="86"/>
                  </a:cxn>
                  <a:cxn ang="0">
                    <a:pos x="24" y="86"/>
                  </a:cxn>
                  <a:cxn ang="0">
                    <a:pos x="17" y="86"/>
                  </a:cxn>
                  <a:cxn ang="0">
                    <a:pos x="13" y="84"/>
                  </a:cxn>
                  <a:cxn ang="0">
                    <a:pos x="11" y="82"/>
                  </a:cxn>
                  <a:cxn ang="0">
                    <a:pos x="9" y="80"/>
                  </a:cxn>
                  <a:cxn ang="0">
                    <a:pos x="9" y="75"/>
                  </a:cxn>
                  <a:cxn ang="0">
                    <a:pos x="9" y="67"/>
                  </a:cxn>
                  <a:cxn ang="0">
                    <a:pos x="9" y="31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9" y="23"/>
                  </a:cxn>
                  <a:cxn ang="0">
                    <a:pos x="9" y="6"/>
                  </a:cxn>
                  <a:cxn ang="0">
                    <a:pos x="19" y="0"/>
                  </a:cxn>
                  <a:cxn ang="0">
                    <a:pos x="19" y="23"/>
                  </a:cxn>
                  <a:cxn ang="0">
                    <a:pos x="30" y="23"/>
                  </a:cxn>
                  <a:cxn ang="0">
                    <a:pos x="30" y="31"/>
                  </a:cxn>
                  <a:cxn ang="0">
                    <a:pos x="19" y="31"/>
                  </a:cxn>
                  <a:cxn ang="0">
                    <a:pos x="19" y="67"/>
                  </a:cxn>
                  <a:cxn ang="0">
                    <a:pos x="19" y="71"/>
                  </a:cxn>
                  <a:cxn ang="0">
                    <a:pos x="19" y="73"/>
                  </a:cxn>
                  <a:cxn ang="0">
                    <a:pos x="19" y="75"/>
                  </a:cxn>
                  <a:cxn ang="0">
                    <a:pos x="21" y="75"/>
                  </a:cxn>
                  <a:cxn ang="0">
                    <a:pos x="24" y="75"/>
                  </a:cxn>
                  <a:cxn ang="0">
                    <a:pos x="26" y="75"/>
                  </a:cxn>
                  <a:cxn ang="0">
                    <a:pos x="28" y="75"/>
                  </a:cxn>
                  <a:cxn ang="0">
                    <a:pos x="30" y="75"/>
                  </a:cxn>
                </a:cxnLst>
                <a:rect l="0" t="0" r="r" b="b"/>
                <a:pathLst>
                  <a:path w="32" h="86">
                    <a:moveTo>
                      <a:pt x="30" y="75"/>
                    </a:moveTo>
                    <a:lnTo>
                      <a:pt x="32" y="86"/>
                    </a:lnTo>
                    <a:lnTo>
                      <a:pt x="28" y="86"/>
                    </a:lnTo>
                    <a:lnTo>
                      <a:pt x="24" y="86"/>
                    </a:lnTo>
                    <a:lnTo>
                      <a:pt x="17" y="86"/>
                    </a:lnTo>
                    <a:lnTo>
                      <a:pt x="13" y="84"/>
                    </a:lnTo>
                    <a:lnTo>
                      <a:pt x="11" y="82"/>
                    </a:lnTo>
                    <a:lnTo>
                      <a:pt x="9" y="80"/>
                    </a:lnTo>
                    <a:lnTo>
                      <a:pt x="9" y="75"/>
                    </a:lnTo>
                    <a:lnTo>
                      <a:pt x="9" y="67"/>
                    </a:lnTo>
                    <a:lnTo>
                      <a:pt x="9" y="31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9" y="23"/>
                    </a:lnTo>
                    <a:lnTo>
                      <a:pt x="9" y="6"/>
                    </a:lnTo>
                    <a:lnTo>
                      <a:pt x="19" y="0"/>
                    </a:lnTo>
                    <a:lnTo>
                      <a:pt x="19" y="23"/>
                    </a:lnTo>
                    <a:lnTo>
                      <a:pt x="30" y="23"/>
                    </a:lnTo>
                    <a:lnTo>
                      <a:pt x="30" y="31"/>
                    </a:lnTo>
                    <a:lnTo>
                      <a:pt x="19" y="31"/>
                    </a:lnTo>
                    <a:lnTo>
                      <a:pt x="19" y="67"/>
                    </a:lnTo>
                    <a:lnTo>
                      <a:pt x="19" y="71"/>
                    </a:lnTo>
                    <a:lnTo>
                      <a:pt x="19" y="73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4" y="75"/>
                    </a:lnTo>
                    <a:lnTo>
                      <a:pt x="26" y="75"/>
                    </a:lnTo>
                    <a:lnTo>
                      <a:pt x="28" y="75"/>
                    </a:lnTo>
                    <a:lnTo>
                      <a:pt x="30" y="7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" name="Freeform 290"/>
              <p:cNvSpPr>
                <a:spLocks noEditPoints="1"/>
              </p:cNvSpPr>
              <p:nvPr/>
            </p:nvSpPr>
            <p:spPr bwMode="auto">
              <a:xfrm>
                <a:off x="7948662" y="4253111"/>
                <a:ext cx="96838" cy="10318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25"/>
                  </a:cxn>
                  <a:cxn ang="0">
                    <a:pos x="2" y="17"/>
                  </a:cxn>
                  <a:cxn ang="0">
                    <a:pos x="6" y="13"/>
                  </a:cxn>
                  <a:cxn ang="0">
                    <a:pos x="11" y="6"/>
                  </a:cxn>
                  <a:cxn ang="0">
                    <a:pos x="19" y="2"/>
                  </a:cxn>
                  <a:cxn ang="0">
                    <a:pos x="32" y="0"/>
                  </a:cxn>
                  <a:cxn ang="0">
                    <a:pos x="38" y="0"/>
                  </a:cxn>
                  <a:cxn ang="0">
                    <a:pos x="42" y="2"/>
                  </a:cxn>
                  <a:cxn ang="0">
                    <a:pos x="49" y="4"/>
                  </a:cxn>
                  <a:cxn ang="0">
                    <a:pos x="53" y="8"/>
                  </a:cxn>
                  <a:cxn ang="0">
                    <a:pos x="57" y="13"/>
                  </a:cxn>
                  <a:cxn ang="0">
                    <a:pos x="59" y="19"/>
                  </a:cxn>
                  <a:cxn ang="0">
                    <a:pos x="61" y="25"/>
                  </a:cxn>
                  <a:cxn ang="0">
                    <a:pos x="61" y="31"/>
                  </a:cxn>
                  <a:cxn ang="0">
                    <a:pos x="59" y="42"/>
                  </a:cxn>
                  <a:cxn ang="0">
                    <a:pos x="57" y="50"/>
                  </a:cxn>
                  <a:cxn ang="0">
                    <a:pos x="53" y="56"/>
                  </a:cxn>
                  <a:cxn ang="0">
                    <a:pos x="46" y="63"/>
                  </a:cxn>
                  <a:cxn ang="0">
                    <a:pos x="38" y="65"/>
                  </a:cxn>
                  <a:cxn ang="0">
                    <a:pos x="32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13" y="33"/>
                  </a:cxn>
                  <a:cxn ang="0">
                    <a:pos x="13" y="44"/>
                  </a:cxn>
                  <a:cxn ang="0">
                    <a:pos x="17" y="50"/>
                  </a:cxn>
                  <a:cxn ang="0">
                    <a:pos x="23" y="56"/>
                  </a:cxn>
                  <a:cxn ang="0">
                    <a:pos x="32" y="56"/>
                  </a:cxn>
                  <a:cxn ang="0">
                    <a:pos x="38" y="56"/>
                  </a:cxn>
                  <a:cxn ang="0">
                    <a:pos x="44" y="50"/>
                  </a:cxn>
                  <a:cxn ang="0">
                    <a:pos x="49" y="44"/>
                  </a:cxn>
                  <a:cxn ang="0">
                    <a:pos x="51" y="31"/>
                  </a:cxn>
                  <a:cxn ang="0">
                    <a:pos x="49" y="23"/>
                  </a:cxn>
                  <a:cxn ang="0">
                    <a:pos x="44" y="15"/>
                  </a:cxn>
                  <a:cxn ang="0">
                    <a:pos x="38" y="10"/>
                  </a:cxn>
                  <a:cxn ang="0">
                    <a:pos x="32" y="8"/>
                  </a:cxn>
                  <a:cxn ang="0">
                    <a:pos x="23" y="10"/>
                  </a:cxn>
                  <a:cxn ang="0">
                    <a:pos x="17" y="15"/>
                  </a:cxn>
                  <a:cxn ang="0">
                    <a:pos x="13" y="23"/>
                  </a:cxn>
                  <a:cxn ang="0">
                    <a:pos x="13" y="33"/>
                  </a:cxn>
                </a:cxnLst>
                <a:rect l="0" t="0" r="r" b="b"/>
                <a:pathLst>
                  <a:path w="61" h="65">
                    <a:moveTo>
                      <a:pt x="0" y="33"/>
                    </a:moveTo>
                    <a:lnTo>
                      <a:pt x="0" y="25"/>
                    </a:lnTo>
                    <a:lnTo>
                      <a:pt x="2" y="17"/>
                    </a:lnTo>
                    <a:lnTo>
                      <a:pt x="6" y="13"/>
                    </a:lnTo>
                    <a:lnTo>
                      <a:pt x="11" y="6"/>
                    </a:lnTo>
                    <a:lnTo>
                      <a:pt x="19" y="2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9" y="4"/>
                    </a:lnTo>
                    <a:lnTo>
                      <a:pt x="53" y="8"/>
                    </a:lnTo>
                    <a:lnTo>
                      <a:pt x="57" y="13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1" y="31"/>
                    </a:lnTo>
                    <a:lnTo>
                      <a:pt x="59" y="42"/>
                    </a:lnTo>
                    <a:lnTo>
                      <a:pt x="57" y="50"/>
                    </a:lnTo>
                    <a:lnTo>
                      <a:pt x="53" y="56"/>
                    </a:lnTo>
                    <a:lnTo>
                      <a:pt x="46" y="63"/>
                    </a:lnTo>
                    <a:lnTo>
                      <a:pt x="38" y="65"/>
                    </a:lnTo>
                    <a:lnTo>
                      <a:pt x="32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close/>
                    <a:moveTo>
                      <a:pt x="13" y="33"/>
                    </a:moveTo>
                    <a:lnTo>
                      <a:pt x="13" y="44"/>
                    </a:lnTo>
                    <a:lnTo>
                      <a:pt x="17" y="50"/>
                    </a:lnTo>
                    <a:lnTo>
                      <a:pt x="23" y="56"/>
                    </a:lnTo>
                    <a:lnTo>
                      <a:pt x="32" y="56"/>
                    </a:lnTo>
                    <a:lnTo>
                      <a:pt x="38" y="56"/>
                    </a:lnTo>
                    <a:lnTo>
                      <a:pt x="44" y="50"/>
                    </a:lnTo>
                    <a:lnTo>
                      <a:pt x="49" y="44"/>
                    </a:lnTo>
                    <a:lnTo>
                      <a:pt x="51" y="31"/>
                    </a:lnTo>
                    <a:lnTo>
                      <a:pt x="49" y="23"/>
                    </a:lnTo>
                    <a:lnTo>
                      <a:pt x="44" y="15"/>
                    </a:lnTo>
                    <a:lnTo>
                      <a:pt x="38" y="10"/>
                    </a:lnTo>
                    <a:lnTo>
                      <a:pt x="32" y="8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3" y="23"/>
                    </a:lnTo>
                    <a:lnTo>
                      <a:pt x="13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" name="Freeform 291"/>
              <p:cNvSpPr>
                <a:spLocks/>
              </p:cNvSpPr>
              <p:nvPr/>
            </p:nvSpPr>
            <p:spPr bwMode="auto">
              <a:xfrm>
                <a:off x="8066137" y="4253111"/>
                <a:ext cx="55563" cy="103188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0" y="2"/>
                  </a:cxn>
                  <a:cxn ang="0">
                    <a:pos x="10" y="2"/>
                  </a:cxn>
                  <a:cxn ang="0">
                    <a:pos x="10" y="10"/>
                  </a:cxn>
                  <a:cxn ang="0">
                    <a:pos x="12" y="4"/>
                  </a:cxn>
                  <a:cxn ang="0">
                    <a:pos x="17" y="2"/>
                  </a:cxn>
                  <a:cxn ang="0">
                    <a:pos x="21" y="0"/>
                  </a:cxn>
                  <a:cxn ang="0">
                    <a:pos x="23" y="0"/>
                  </a:cxn>
                  <a:cxn ang="0">
                    <a:pos x="29" y="0"/>
                  </a:cxn>
                  <a:cxn ang="0">
                    <a:pos x="35" y="2"/>
                  </a:cxn>
                  <a:cxn ang="0">
                    <a:pos x="31" y="13"/>
                  </a:cxn>
                  <a:cxn ang="0">
                    <a:pos x="27" y="10"/>
                  </a:cxn>
                  <a:cxn ang="0">
                    <a:pos x="23" y="10"/>
                  </a:cxn>
                  <a:cxn ang="0">
                    <a:pos x="19" y="10"/>
                  </a:cxn>
                  <a:cxn ang="0">
                    <a:pos x="17" y="13"/>
                  </a:cxn>
                  <a:cxn ang="0">
                    <a:pos x="14" y="15"/>
                  </a:cxn>
                  <a:cxn ang="0">
                    <a:pos x="12" y="19"/>
                  </a:cxn>
                  <a:cxn ang="0">
                    <a:pos x="10" y="25"/>
                  </a:cxn>
                  <a:cxn ang="0">
                    <a:pos x="10" y="31"/>
                  </a:cxn>
                  <a:cxn ang="0">
                    <a:pos x="10" y="65"/>
                  </a:cxn>
                  <a:cxn ang="0">
                    <a:pos x="0" y="65"/>
                  </a:cxn>
                </a:cxnLst>
                <a:rect l="0" t="0" r="r" b="b"/>
                <a:pathLst>
                  <a:path w="35" h="65">
                    <a:moveTo>
                      <a:pt x="0" y="65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10"/>
                    </a:lnTo>
                    <a:lnTo>
                      <a:pt x="12" y="4"/>
                    </a:lnTo>
                    <a:lnTo>
                      <a:pt x="17" y="2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2"/>
                    </a:lnTo>
                    <a:lnTo>
                      <a:pt x="31" y="13"/>
                    </a:lnTo>
                    <a:lnTo>
                      <a:pt x="27" y="10"/>
                    </a:lnTo>
                    <a:lnTo>
                      <a:pt x="23" y="10"/>
                    </a:lnTo>
                    <a:lnTo>
                      <a:pt x="19" y="10"/>
                    </a:lnTo>
                    <a:lnTo>
                      <a:pt x="17" y="13"/>
                    </a:lnTo>
                    <a:lnTo>
                      <a:pt x="14" y="15"/>
                    </a:lnTo>
                    <a:lnTo>
                      <a:pt x="12" y="19"/>
                    </a:lnTo>
                    <a:lnTo>
                      <a:pt x="10" y="25"/>
                    </a:lnTo>
                    <a:lnTo>
                      <a:pt x="10" y="31"/>
                    </a:lnTo>
                    <a:lnTo>
                      <a:pt x="1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" name="Freeform 292"/>
              <p:cNvSpPr>
                <a:spLocks noEditPoints="1"/>
              </p:cNvSpPr>
              <p:nvPr/>
            </p:nvSpPr>
            <p:spPr bwMode="auto">
              <a:xfrm>
                <a:off x="8126462" y="4253111"/>
                <a:ext cx="92075" cy="103188"/>
              </a:xfrm>
              <a:custGeom>
                <a:avLst/>
                <a:gdLst/>
                <a:ahLst/>
                <a:cxnLst>
                  <a:cxn ang="0">
                    <a:pos x="39" y="61"/>
                  </a:cxn>
                  <a:cxn ang="0">
                    <a:pos x="27" y="65"/>
                  </a:cxn>
                  <a:cxn ang="0">
                    <a:pos x="12" y="65"/>
                  </a:cxn>
                  <a:cxn ang="0">
                    <a:pos x="2" y="54"/>
                  </a:cxn>
                  <a:cxn ang="0">
                    <a:pos x="0" y="44"/>
                  </a:cxn>
                  <a:cxn ang="0">
                    <a:pos x="4" y="36"/>
                  </a:cxn>
                  <a:cxn ang="0">
                    <a:pos x="10" y="31"/>
                  </a:cxn>
                  <a:cxn ang="0">
                    <a:pos x="18" y="29"/>
                  </a:cxn>
                  <a:cxn ang="0">
                    <a:pos x="35" y="27"/>
                  </a:cxn>
                  <a:cxn ang="0">
                    <a:pos x="44" y="23"/>
                  </a:cxn>
                  <a:cxn ang="0">
                    <a:pos x="44" y="17"/>
                  </a:cxn>
                  <a:cxn ang="0">
                    <a:pos x="35" y="10"/>
                  </a:cxn>
                  <a:cxn ang="0">
                    <a:pos x="23" y="8"/>
                  </a:cxn>
                  <a:cxn ang="0">
                    <a:pos x="14" y="15"/>
                  </a:cxn>
                  <a:cxn ang="0">
                    <a:pos x="2" y="19"/>
                  </a:cxn>
                  <a:cxn ang="0">
                    <a:pos x="6" y="8"/>
                  </a:cxn>
                  <a:cxn ang="0">
                    <a:pos x="16" y="2"/>
                  </a:cxn>
                  <a:cxn ang="0">
                    <a:pos x="31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4" y="15"/>
                  </a:cxn>
                  <a:cxn ang="0">
                    <a:pos x="56" y="23"/>
                  </a:cxn>
                  <a:cxn ang="0">
                    <a:pos x="56" y="50"/>
                  </a:cxn>
                  <a:cxn ang="0">
                    <a:pos x="56" y="61"/>
                  </a:cxn>
                  <a:cxn ang="0">
                    <a:pos x="48" y="65"/>
                  </a:cxn>
                  <a:cxn ang="0">
                    <a:pos x="46" y="56"/>
                  </a:cxn>
                  <a:cxn ang="0">
                    <a:pos x="37" y="36"/>
                  </a:cxn>
                  <a:cxn ang="0">
                    <a:pos x="21" y="38"/>
                  </a:cxn>
                  <a:cxn ang="0">
                    <a:pos x="14" y="40"/>
                  </a:cxn>
                  <a:cxn ang="0">
                    <a:pos x="12" y="44"/>
                  </a:cxn>
                  <a:cxn ang="0">
                    <a:pos x="12" y="52"/>
                  </a:cxn>
                  <a:cxn ang="0">
                    <a:pos x="18" y="56"/>
                  </a:cxn>
                  <a:cxn ang="0">
                    <a:pos x="31" y="56"/>
                  </a:cxn>
                  <a:cxn ang="0">
                    <a:pos x="39" y="52"/>
                  </a:cxn>
                  <a:cxn ang="0">
                    <a:pos x="44" y="42"/>
                  </a:cxn>
                  <a:cxn ang="0">
                    <a:pos x="44" y="33"/>
                  </a:cxn>
                </a:cxnLst>
                <a:rect l="0" t="0" r="r" b="b"/>
                <a:pathLst>
                  <a:path w="58" h="65">
                    <a:moveTo>
                      <a:pt x="46" y="56"/>
                    </a:moveTo>
                    <a:lnTo>
                      <a:pt x="39" y="61"/>
                    </a:lnTo>
                    <a:lnTo>
                      <a:pt x="33" y="63"/>
                    </a:lnTo>
                    <a:lnTo>
                      <a:pt x="27" y="65"/>
                    </a:lnTo>
                    <a:lnTo>
                      <a:pt x="21" y="65"/>
                    </a:lnTo>
                    <a:lnTo>
                      <a:pt x="12" y="65"/>
                    </a:lnTo>
                    <a:lnTo>
                      <a:pt x="6" y="61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8" y="33"/>
                    </a:lnTo>
                    <a:lnTo>
                      <a:pt x="10" y="31"/>
                    </a:lnTo>
                    <a:lnTo>
                      <a:pt x="14" y="29"/>
                    </a:lnTo>
                    <a:lnTo>
                      <a:pt x="18" y="29"/>
                    </a:lnTo>
                    <a:lnTo>
                      <a:pt x="25" y="27"/>
                    </a:lnTo>
                    <a:lnTo>
                      <a:pt x="35" y="27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42" y="13"/>
                    </a:lnTo>
                    <a:lnTo>
                      <a:pt x="35" y="10"/>
                    </a:lnTo>
                    <a:lnTo>
                      <a:pt x="29" y="8"/>
                    </a:lnTo>
                    <a:lnTo>
                      <a:pt x="23" y="8"/>
                    </a:lnTo>
                    <a:lnTo>
                      <a:pt x="16" y="10"/>
                    </a:lnTo>
                    <a:lnTo>
                      <a:pt x="14" y="15"/>
                    </a:lnTo>
                    <a:lnTo>
                      <a:pt x="12" y="21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2" y="6"/>
                    </a:lnTo>
                    <a:lnTo>
                      <a:pt x="54" y="10"/>
                    </a:lnTo>
                    <a:lnTo>
                      <a:pt x="54" y="15"/>
                    </a:lnTo>
                    <a:lnTo>
                      <a:pt x="54" y="17"/>
                    </a:lnTo>
                    <a:lnTo>
                      <a:pt x="56" y="23"/>
                    </a:lnTo>
                    <a:lnTo>
                      <a:pt x="56" y="38"/>
                    </a:lnTo>
                    <a:lnTo>
                      <a:pt x="56" y="50"/>
                    </a:lnTo>
                    <a:lnTo>
                      <a:pt x="56" y="56"/>
                    </a:lnTo>
                    <a:lnTo>
                      <a:pt x="56" y="61"/>
                    </a:lnTo>
                    <a:lnTo>
                      <a:pt x="58" y="65"/>
                    </a:lnTo>
                    <a:lnTo>
                      <a:pt x="48" y="65"/>
                    </a:lnTo>
                    <a:lnTo>
                      <a:pt x="46" y="61"/>
                    </a:lnTo>
                    <a:lnTo>
                      <a:pt x="46" y="56"/>
                    </a:lnTo>
                    <a:close/>
                    <a:moveTo>
                      <a:pt x="44" y="33"/>
                    </a:moveTo>
                    <a:lnTo>
                      <a:pt x="37" y="36"/>
                    </a:lnTo>
                    <a:lnTo>
                      <a:pt x="27" y="38"/>
                    </a:lnTo>
                    <a:lnTo>
                      <a:pt x="21" y="38"/>
                    </a:lnTo>
                    <a:lnTo>
                      <a:pt x="16" y="40"/>
                    </a:lnTo>
                    <a:lnTo>
                      <a:pt x="14" y="40"/>
                    </a:lnTo>
                    <a:lnTo>
                      <a:pt x="12" y="42"/>
                    </a:lnTo>
                    <a:lnTo>
                      <a:pt x="12" y="44"/>
                    </a:lnTo>
                    <a:lnTo>
                      <a:pt x="10" y="48"/>
                    </a:lnTo>
                    <a:lnTo>
                      <a:pt x="12" y="52"/>
                    </a:lnTo>
                    <a:lnTo>
                      <a:pt x="14" y="54"/>
                    </a:lnTo>
                    <a:lnTo>
                      <a:pt x="18" y="56"/>
                    </a:lnTo>
                    <a:lnTo>
                      <a:pt x="25" y="56"/>
                    </a:lnTo>
                    <a:lnTo>
                      <a:pt x="31" y="56"/>
                    </a:lnTo>
                    <a:lnTo>
                      <a:pt x="35" y="54"/>
                    </a:lnTo>
                    <a:lnTo>
                      <a:pt x="39" y="52"/>
                    </a:lnTo>
                    <a:lnTo>
                      <a:pt x="42" y="48"/>
                    </a:lnTo>
                    <a:lnTo>
                      <a:pt x="44" y="42"/>
                    </a:lnTo>
                    <a:lnTo>
                      <a:pt x="44" y="36"/>
                    </a:lnTo>
                    <a:lnTo>
                      <a:pt x="44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" name="Rectangle 293"/>
              <p:cNvSpPr>
                <a:spLocks noChangeArrowheads="1"/>
              </p:cNvSpPr>
              <p:nvPr/>
            </p:nvSpPr>
            <p:spPr bwMode="auto">
              <a:xfrm>
                <a:off x="8239174" y="4216599"/>
                <a:ext cx="20638" cy="13970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" name="Freeform 294"/>
              <p:cNvSpPr>
                <a:spLocks noEditPoints="1"/>
              </p:cNvSpPr>
              <p:nvPr/>
            </p:nvSpPr>
            <p:spPr bwMode="auto">
              <a:xfrm>
                <a:off x="8278862" y="4253111"/>
                <a:ext cx="93663" cy="103188"/>
              </a:xfrm>
              <a:custGeom>
                <a:avLst/>
                <a:gdLst/>
                <a:ahLst/>
                <a:cxnLst>
                  <a:cxn ang="0">
                    <a:pos x="49" y="44"/>
                  </a:cxn>
                  <a:cxn ang="0">
                    <a:pos x="59" y="46"/>
                  </a:cxn>
                  <a:cxn ang="0">
                    <a:pos x="55" y="54"/>
                  </a:cxn>
                  <a:cxn ang="0">
                    <a:pos x="49" y="61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61"/>
                  </a:cxn>
                  <a:cxn ang="0">
                    <a:pos x="9" y="56"/>
                  </a:cxn>
                  <a:cxn ang="0">
                    <a:pos x="4" y="52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0" y="33"/>
                  </a:cxn>
                  <a:cxn ang="0">
                    <a:pos x="0" y="25"/>
                  </a:cxn>
                  <a:cxn ang="0">
                    <a:pos x="2" y="19"/>
                  </a:cxn>
                  <a:cxn ang="0">
                    <a:pos x="4" y="13"/>
                  </a:cxn>
                  <a:cxn ang="0">
                    <a:pos x="9" y="8"/>
                  </a:cxn>
                  <a:cxn ang="0">
                    <a:pos x="13" y="4"/>
                  </a:cxn>
                  <a:cxn ang="0">
                    <a:pos x="19" y="2"/>
                  </a:cxn>
                  <a:cxn ang="0">
                    <a:pos x="23" y="0"/>
                  </a:cxn>
                  <a:cxn ang="0">
                    <a:pos x="30" y="0"/>
                  </a:cxn>
                  <a:cxn ang="0">
                    <a:pos x="36" y="0"/>
                  </a:cxn>
                  <a:cxn ang="0">
                    <a:pos x="42" y="2"/>
                  </a:cxn>
                  <a:cxn ang="0">
                    <a:pos x="46" y="4"/>
                  </a:cxn>
                  <a:cxn ang="0">
                    <a:pos x="51" y="8"/>
                  </a:cxn>
                  <a:cxn ang="0">
                    <a:pos x="55" y="13"/>
                  </a:cxn>
                  <a:cxn ang="0">
                    <a:pos x="57" y="19"/>
                  </a:cxn>
                  <a:cxn ang="0">
                    <a:pos x="59" y="25"/>
                  </a:cxn>
                  <a:cxn ang="0">
                    <a:pos x="59" y="33"/>
                  </a:cxn>
                  <a:cxn ang="0">
                    <a:pos x="59" y="33"/>
                  </a:cxn>
                  <a:cxn ang="0">
                    <a:pos x="59" y="36"/>
                  </a:cxn>
                  <a:cxn ang="0">
                    <a:pos x="11" y="36"/>
                  </a:cxn>
                  <a:cxn ang="0">
                    <a:pos x="13" y="44"/>
                  </a:cxn>
                  <a:cxn ang="0">
                    <a:pos x="17" y="52"/>
                  </a:cxn>
                  <a:cxn ang="0">
                    <a:pos x="23" y="56"/>
                  </a:cxn>
                  <a:cxn ang="0">
                    <a:pos x="32" y="56"/>
                  </a:cxn>
                  <a:cxn ang="0">
                    <a:pos x="36" y="56"/>
                  </a:cxn>
                  <a:cxn ang="0">
                    <a:pos x="42" y="54"/>
                  </a:cxn>
                  <a:cxn ang="0">
                    <a:pos x="44" y="50"/>
                  </a:cxn>
                  <a:cxn ang="0">
                    <a:pos x="49" y="44"/>
                  </a:cxn>
                  <a:cxn ang="0">
                    <a:pos x="13" y="27"/>
                  </a:cxn>
                  <a:cxn ang="0">
                    <a:pos x="49" y="27"/>
                  </a:cxn>
                  <a:cxn ang="0">
                    <a:pos x="46" y="19"/>
                  </a:cxn>
                  <a:cxn ang="0">
                    <a:pos x="44" y="15"/>
                  </a:cxn>
                  <a:cxn ang="0">
                    <a:pos x="38" y="10"/>
                  </a:cxn>
                  <a:cxn ang="0">
                    <a:pos x="30" y="8"/>
                  </a:cxn>
                  <a:cxn ang="0">
                    <a:pos x="23" y="10"/>
                  </a:cxn>
                  <a:cxn ang="0">
                    <a:pos x="17" y="13"/>
                  </a:cxn>
                  <a:cxn ang="0">
                    <a:pos x="13" y="19"/>
                  </a:cxn>
                  <a:cxn ang="0">
                    <a:pos x="13" y="27"/>
                  </a:cxn>
                </a:cxnLst>
                <a:rect l="0" t="0" r="r" b="b"/>
                <a:pathLst>
                  <a:path w="59" h="65">
                    <a:moveTo>
                      <a:pt x="49" y="44"/>
                    </a:moveTo>
                    <a:lnTo>
                      <a:pt x="59" y="46"/>
                    </a:lnTo>
                    <a:lnTo>
                      <a:pt x="55" y="54"/>
                    </a:lnTo>
                    <a:lnTo>
                      <a:pt x="49" y="61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9" y="8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4"/>
                    </a:lnTo>
                    <a:lnTo>
                      <a:pt x="51" y="8"/>
                    </a:lnTo>
                    <a:lnTo>
                      <a:pt x="55" y="13"/>
                    </a:lnTo>
                    <a:lnTo>
                      <a:pt x="57" y="19"/>
                    </a:lnTo>
                    <a:lnTo>
                      <a:pt x="59" y="25"/>
                    </a:lnTo>
                    <a:lnTo>
                      <a:pt x="59" y="33"/>
                    </a:lnTo>
                    <a:lnTo>
                      <a:pt x="59" y="33"/>
                    </a:lnTo>
                    <a:lnTo>
                      <a:pt x="59" y="36"/>
                    </a:lnTo>
                    <a:lnTo>
                      <a:pt x="11" y="36"/>
                    </a:lnTo>
                    <a:lnTo>
                      <a:pt x="13" y="44"/>
                    </a:lnTo>
                    <a:lnTo>
                      <a:pt x="17" y="52"/>
                    </a:lnTo>
                    <a:lnTo>
                      <a:pt x="23" y="56"/>
                    </a:lnTo>
                    <a:lnTo>
                      <a:pt x="32" y="56"/>
                    </a:lnTo>
                    <a:lnTo>
                      <a:pt x="36" y="56"/>
                    </a:lnTo>
                    <a:lnTo>
                      <a:pt x="42" y="54"/>
                    </a:lnTo>
                    <a:lnTo>
                      <a:pt x="44" y="50"/>
                    </a:lnTo>
                    <a:lnTo>
                      <a:pt x="49" y="44"/>
                    </a:lnTo>
                    <a:close/>
                    <a:moveTo>
                      <a:pt x="13" y="27"/>
                    </a:moveTo>
                    <a:lnTo>
                      <a:pt x="49" y="27"/>
                    </a:lnTo>
                    <a:lnTo>
                      <a:pt x="46" y="19"/>
                    </a:lnTo>
                    <a:lnTo>
                      <a:pt x="44" y="15"/>
                    </a:lnTo>
                    <a:lnTo>
                      <a:pt x="38" y="10"/>
                    </a:lnTo>
                    <a:lnTo>
                      <a:pt x="30" y="8"/>
                    </a:lnTo>
                    <a:lnTo>
                      <a:pt x="23" y="10"/>
                    </a:lnTo>
                    <a:lnTo>
                      <a:pt x="17" y="13"/>
                    </a:lnTo>
                    <a:lnTo>
                      <a:pt x="13" y="19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" name="Rectangle 295"/>
              <p:cNvSpPr>
                <a:spLocks noChangeArrowheads="1"/>
              </p:cNvSpPr>
              <p:nvPr/>
            </p:nvSpPr>
            <p:spPr bwMode="auto">
              <a:xfrm>
                <a:off x="5797599" y="3005336"/>
                <a:ext cx="227013" cy="249238"/>
              </a:xfrm>
              <a:prstGeom prst="rect">
                <a:avLst/>
              </a:prstGeom>
              <a:solidFill>
                <a:srgbClr val="F3DA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" name="Rectangle 296"/>
              <p:cNvSpPr>
                <a:spLocks noChangeArrowheads="1"/>
              </p:cNvSpPr>
              <p:nvPr/>
            </p:nvSpPr>
            <p:spPr bwMode="auto">
              <a:xfrm>
                <a:off x="5797599" y="3005336"/>
                <a:ext cx="227013" cy="249238"/>
              </a:xfrm>
              <a:prstGeom prst="rect">
                <a:avLst/>
              </a:prstGeom>
              <a:noFill/>
              <a:ln w="3175">
                <a:solidFill>
                  <a:srgbClr val="FFF5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" name="Freeform 297"/>
              <p:cNvSpPr>
                <a:spLocks/>
              </p:cNvSpPr>
              <p:nvPr/>
            </p:nvSpPr>
            <p:spPr bwMode="auto">
              <a:xfrm>
                <a:off x="5784899" y="3373636"/>
                <a:ext cx="258763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6" y="15"/>
                  </a:cxn>
                  <a:cxn ang="0">
                    <a:pos x="138" y="25"/>
                  </a:cxn>
                  <a:cxn ang="0">
                    <a:pos x="149" y="38"/>
                  </a:cxn>
                  <a:cxn ang="0">
                    <a:pos x="157" y="50"/>
                  </a:cxn>
                  <a:cxn ang="0">
                    <a:pos x="161" y="67"/>
                  </a:cxn>
                  <a:cxn ang="0">
                    <a:pos x="163" y="84"/>
                  </a:cxn>
                  <a:cxn ang="0">
                    <a:pos x="161" y="98"/>
                  </a:cxn>
                  <a:cxn ang="0">
                    <a:pos x="157" y="115"/>
                  </a:cxn>
                  <a:cxn ang="0">
                    <a:pos x="149" y="130"/>
                  </a:cxn>
                  <a:cxn ang="0">
                    <a:pos x="138" y="140"/>
                  </a:cxn>
                  <a:cxn ang="0">
                    <a:pos x="126" y="150"/>
                  </a:cxn>
                  <a:cxn ang="0">
                    <a:pos x="113" y="159"/>
                  </a:cxn>
                  <a:cxn ang="0">
                    <a:pos x="98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9"/>
                  </a:cxn>
                  <a:cxn ang="0">
                    <a:pos x="35" y="150"/>
                  </a:cxn>
                  <a:cxn ang="0">
                    <a:pos x="23" y="140"/>
                  </a:cxn>
                  <a:cxn ang="0">
                    <a:pos x="14" y="130"/>
                  </a:cxn>
                  <a:cxn ang="0">
                    <a:pos x="6" y="115"/>
                  </a:cxn>
                  <a:cxn ang="0">
                    <a:pos x="2" y="98"/>
                  </a:cxn>
                  <a:cxn ang="0">
                    <a:pos x="0" y="84"/>
                  </a:cxn>
                  <a:cxn ang="0">
                    <a:pos x="2" y="67"/>
                  </a:cxn>
                  <a:cxn ang="0">
                    <a:pos x="6" y="50"/>
                  </a:cxn>
                  <a:cxn ang="0">
                    <a:pos x="14" y="38"/>
                  </a:cxn>
                  <a:cxn ang="0">
                    <a:pos x="23" y="25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5">
                    <a:moveTo>
                      <a:pt x="82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6" y="15"/>
                    </a:lnTo>
                    <a:lnTo>
                      <a:pt x="138" y="25"/>
                    </a:lnTo>
                    <a:lnTo>
                      <a:pt x="149" y="38"/>
                    </a:lnTo>
                    <a:lnTo>
                      <a:pt x="157" y="50"/>
                    </a:lnTo>
                    <a:lnTo>
                      <a:pt x="161" y="67"/>
                    </a:lnTo>
                    <a:lnTo>
                      <a:pt x="163" y="84"/>
                    </a:lnTo>
                    <a:lnTo>
                      <a:pt x="161" y="98"/>
                    </a:lnTo>
                    <a:lnTo>
                      <a:pt x="157" y="115"/>
                    </a:lnTo>
                    <a:lnTo>
                      <a:pt x="149" y="130"/>
                    </a:lnTo>
                    <a:lnTo>
                      <a:pt x="138" y="140"/>
                    </a:lnTo>
                    <a:lnTo>
                      <a:pt x="126" y="150"/>
                    </a:lnTo>
                    <a:lnTo>
                      <a:pt x="113" y="159"/>
                    </a:lnTo>
                    <a:lnTo>
                      <a:pt x="98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9"/>
                    </a:lnTo>
                    <a:lnTo>
                      <a:pt x="35" y="150"/>
                    </a:lnTo>
                    <a:lnTo>
                      <a:pt x="23" y="140"/>
                    </a:lnTo>
                    <a:lnTo>
                      <a:pt x="14" y="130"/>
                    </a:lnTo>
                    <a:lnTo>
                      <a:pt x="6" y="115"/>
                    </a:lnTo>
                    <a:lnTo>
                      <a:pt x="2" y="98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6" y="50"/>
                    </a:lnTo>
                    <a:lnTo>
                      <a:pt x="14" y="38"/>
                    </a:lnTo>
                    <a:lnTo>
                      <a:pt x="23" y="25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40A8D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" name="Freeform 298"/>
              <p:cNvSpPr>
                <a:spLocks/>
              </p:cNvSpPr>
              <p:nvPr/>
            </p:nvSpPr>
            <p:spPr bwMode="auto">
              <a:xfrm>
                <a:off x="5784899" y="3373636"/>
                <a:ext cx="258763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8" y="2"/>
                  </a:cxn>
                  <a:cxn ang="0">
                    <a:pos x="113" y="6"/>
                  </a:cxn>
                  <a:cxn ang="0">
                    <a:pos x="126" y="15"/>
                  </a:cxn>
                  <a:cxn ang="0">
                    <a:pos x="138" y="25"/>
                  </a:cxn>
                  <a:cxn ang="0">
                    <a:pos x="149" y="38"/>
                  </a:cxn>
                  <a:cxn ang="0">
                    <a:pos x="157" y="50"/>
                  </a:cxn>
                  <a:cxn ang="0">
                    <a:pos x="161" y="67"/>
                  </a:cxn>
                  <a:cxn ang="0">
                    <a:pos x="163" y="84"/>
                  </a:cxn>
                  <a:cxn ang="0">
                    <a:pos x="161" y="98"/>
                  </a:cxn>
                  <a:cxn ang="0">
                    <a:pos x="157" y="115"/>
                  </a:cxn>
                  <a:cxn ang="0">
                    <a:pos x="149" y="130"/>
                  </a:cxn>
                  <a:cxn ang="0">
                    <a:pos x="138" y="140"/>
                  </a:cxn>
                  <a:cxn ang="0">
                    <a:pos x="126" y="150"/>
                  </a:cxn>
                  <a:cxn ang="0">
                    <a:pos x="113" y="159"/>
                  </a:cxn>
                  <a:cxn ang="0">
                    <a:pos x="98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9"/>
                  </a:cxn>
                  <a:cxn ang="0">
                    <a:pos x="35" y="150"/>
                  </a:cxn>
                  <a:cxn ang="0">
                    <a:pos x="23" y="140"/>
                  </a:cxn>
                  <a:cxn ang="0">
                    <a:pos x="14" y="130"/>
                  </a:cxn>
                  <a:cxn ang="0">
                    <a:pos x="6" y="115"/>
                  </a:cxn>
                  <a:cxn ang="0">
                    <a:pos x="2" y="98"/>
                  </a:cxn>
                  <a:cxn ang="0">
                    <a:pos x="0" y="84"/>
                  </a:cxn>
                  <a:cxn ang="0">
                    <a:pos x="2" y="67"/>
                  </a:cxn>
                  <a:cxn ang="0">
                    <a:pos x="6" y="50"/>
                  </a:cxn>
                  <a:cxn ang="0">
                    <a:pos x="14" y="38"/>
                  </a:cxn>
                  <a:cxn ang="0">
                    <a:pos x="23" y="25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3" h="165">
                    <a:moveTo>
                      <a:pt x="82" y="0"/>
                    </a:moveTo>
                    <a:lnTo>
                      <a:pt x="98" y="2"/>
                    </a:lnTo>
                    <a:lnTo>
                      <a:pt x="113" y="6"/>
                    </a:lnTo>
                    <a:lnTo>
                      <a:pt x="126" y="15"/>
                    </a:lnTo>
                    <a:lnTo>
                      <a:pt x="138" y="25"/>
                    </a:lnTo>
                    <a:lnTo>
                      <a:pt x="149" y="38"/>
                    </a:lnTo>
                    <a:lnTo>
                      <a:pt x="157" y="50"/>
                    </a:lnTo>
                    <a:lnTo>
                      <a:pt x="161" y="67"/>
                    </a:lnTo>
                    <a:lnTo>
                      <a:pt x="163" y="84"/>
                    </a:lnTo>
                    <a:lnTo>
                      <a:pt x="161" y="98"/>
                    </a:lnTo>
                    <a:lnTo>
                      <a:pt x="157" y="115"/>
                    </a:lnTo>
                    <a:lnTo>
                      <a:pt x="149" y="130"/>
                    </a:lnTo>
                    <a:lnTo>
                      <a:pt x="138" y="140"/>
                    </a:lnTo>
                    <a:lnTo>
                      <a:pt x="126" y="150"/>
                    </a:lnTo>
                    <a:lnTo>
                      <a:pt x="113" y="159"/>
                    </a:lnTo>
                    <a:lnTo>
                      <a:pt x="98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9"/>
                    </a:lnTo>
                    <a:lnTo>
                      <a:pt x="35" y="150"/>
                    </a:lnTo>
                    <a:lnTo>
                      <a:pt x="23" y="140"/>
                    </a:lnTo>
                    <a:lnTo>
                      <a:pt x="14" y="130"/>
                    </a:lnTo>
                    <a:lnTo>
                      <a:pt x="6" y="115"/>
                    </a:lnTo>
                    <a:lnTo>
                      <a:pt x="2" y="98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6" y="50"/>
                    </a:lnTo>
                    <a:lnTo>
                      <a:pt x="14" y="38"/>
                    </a:lnTo>
                    <a:lnTo>
                      <a:pt x="23" y="25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3175">
                <a:solidFill>
                  <a:srgbClr val="0093D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" name="Freeform 299"/>
              <p:cNvSpPr>
                <a:spLocks/>
              </p:cNvSpPr>
              <p:nvPr/>
            </p:nvSpPr>
            <p:spPr bwMode="auto">
              <a:xfrm>
                <a:off x="5784899" y="3757811"/>
                <a:ext cx="255588" cy="260350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6" y="3"/>
                  </a:cxn>
                  <a:cxn ang="0">
                    <a:pos x="113" y="7"/>
                  </a:cxn>
                  <a:cxn ang="0">
                    <a:pos x="126" y="13"/>
                  </a:cxn>
                  <a:cxn ang="0">
                    <a:pos x="138" y="23"/>
                  </a:cxn>
                  <a:cxn ang="0">
                    <a:pos x="149" y="36"/>
                  </a:cxn>
                  <a:cxn ang="0">
                    <a:pos x="155" y="51"/>
                  </a:cxn>
                  <a:cxn ang="0">
                    <a:pos x="161" y="65"/>
                  </a:cxn>
                  <a:cxn ang="0">
                    <a:pos x="161" y="82"/>
                  </a:cxn>
                  <a:cxn ang="0">
                    <a:pos x="161" y="99"/>
                  </a:cxn>
                  <a:cxn ang="0">
                    <a:pos x="155" y="113"/>
                  </a:cxn>
                  <a:cxn ang="0">
                    <a:pos x="149" y="128"/>
                  </a:cxn>
                  <a:cxn ang="0">
                    <a:pos x="138" y="141"/>
                  </a:cxn>
                  <a:cxn ang="0">
                    <a:pos x="126" y="149"/>
                  </a:cxn>
                  <a:cxn ang="0">
                    <a:pos x="113" y="157"/>
                  </a:cxn>
                  <a:cxn ang="0">
                    <a:pos x="96" y="161"/>
                  </a:cxn>
                  <a:cxn ang="0">
                    <a:pos x="82" y="164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49"/>
                  </a:cxn>
                  <a:cxn ang="0">
                    <a:pos x="23" y="141"/>
                  </a:cxn>
                  <a:cxn ang="0">
                    <a:pos x="14" y="128"/>
                  </a:cxn>
                  <a:cxn ang="0">
                    <a:pos x="6" y="113"/>
                  </a:cxn>
                  <a:cxn ang="0">
                    <a:pos x="2" y="99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6" y="51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50" y="7"/>
                  </a:cxn>
                  <a:cxn ang="0">
                    <a:pos x="65" y="3"/>
                  </a:cxn>
                  <a:cxn ang="0">
                    <a:pos x="82" y="0"/>
                  </a:cxn>
                </a:cxnLst>
                <a:rect l="0" t="0" r="r" b="b"/>
                <a:pathLst>
                  <a:path w="161" h="164">
                    <a:moveTo>
                      <a:pt x="82" y="0"/>
                    </a:moveTo>
                    <a:lnTo>
                      <a:pt x="96" y="3"/>
                    </a:lnTo>
                    <a:lnTo>
                      <a:pt x="113" y="7"/>
                    </a:lnTo>
                    <a:lnTo>
                      <a:pt x="126" y="13"/>
                    </a:lnTo>
                    <a:lnTo>
                      <a:pt x="138" y="23"/>
                    </a:lnTo>
                    <a:lnTo>
                      <a:pt x="149" y="36"/>
                    </a:lnTo>
                    <a:lnTo>
                      <a:pt x="155" y="51"/>
                    </a:lnTo>
                    <a:lnTo>
                      <a:pt x="161" y="65"/>
                    </a:lnTo>
                    <a:lnTo>
                      <a:pt x="161" y="82"/>
                    </a:lnTo>
                    <a:lnTo>
                      <a:pt x="161" y="99"/>
                    </a:lnTo>
                    <a:lnTo>
                      <a:pt x="155" y="113"/>
                    </a:lnTo>
                    <a:lnTo>
                      <a:pt x="149" y="128"/>
                    </a:lnTo>
                    <a:lnTo>
                      <a:pt x="138" y="141"/>
                    </a:lnTo>
                    <a:lnTo>
                      <a:pt x="126" y="149"/>
                    </a:lnTo>
                    <a:lnTo>
                      <a:pt x="113" y="157"/>
                    </a:lnTo>
                    <a:lnTo>
                      <a:pt x="96" y="161"/>
                    </a:lnTo>
                    <a:lnTo>
                      <a:pt x="82" y="164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49"/>
                    </a:lnTo>
                    <a:lnTo>
                      <a:pt x="23" y="141"/>
                    </a:lnTo>
                    <a:lnTo>
                      <a:pt x="14" y="128"/>
                    </a:lnTo>
                    <a:lnTo>
                      <a:pt x="6" y="113"/>
                    </a:lnTo>
                    <a:lnTo>
                      <a:pt x="2" y="99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6" y="51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50" y="7"/>
                    </a:lnTo>
                    <a:lnTo>
                      <a:pt x="65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901E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" name="Freeform 300"/>
              <p:cNvSpPr>
                <a:spLocks/>
              </p:cNvSpPr>
              <p:nvPr/>
            </p:nvSpPr>
            <p:spPr bwMode="auto">
              <a:xfrm>
                <a:off x="5784899" y="3757811"/>
                <a:ext cx="255588" cy="260350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6" y="3"/>
                  </a:cxn>
                  <a:cxn ang="0">
                    <a:pos x="113" y="7"/>
                  </a:cxn>
                  <a:cxn ang="0">
                    <a:pos x="126" y="13"/>
                  </a:cxn>
                  <a:cxn ang="0">
                    <a:pos x="138" y="23"/>
                  </a:cxn>
                  <a:cxn ang="0">
                    <a:pos x="149" y="36"/>
                  </a:cxn>
                  <a:cxn ang="0">
                    <a:pos x="155" y="51"/>
                  </a:cxn>
                  <a:cxn ang="0">
                    <a:pos x="161" y="65"/>
                  </a:cxn>
                  <a:cxn ang="0">
                    <a:pos x="161" y="82"/>
                  </a:cxn>
                  <a:cxn ang="0">
                    <a:pos x="161" y="99"/>
                  </a:cxn>
                  <a:cxn ang="0">
                    <a:pos x="155" y="113"/>
                  </a:cxn>
                  <a:cxn ang="0">
                    <a:pos x="149" y="128"/>
                  </a:cxn>
                  <a:cxn ang="0">
                    <a:pos x="138" y="141"/>
                  </a:cxn>
                  <a:cxn ang="0">
                    <a:pos x="126" y="149"/>
                  </a:cxn>
                  <a:cxn ang="0">
                    <a:pos x="113" y="157"/>
                  </a:cxn>
                  <a:cxn ang="0">
                    <a:pos x="96" y="161"/>
                  </a:cxn>
                  <a:cxn ang="0">
                    <a:pos x="82" y="164"/>
                  </a:cxn>
                  <a:cxn ang="0">
                    <a:pos x="65" y="161"/>
                  </a:cxn>
                  <a:cxn ang="0">
                    <a:pos x="50" y="157"/>
                  </a:cxn>
                  <a:cxn ang="0">
                    <a:pos x="35" y="149"/>
                  </a:cxn>
                  <a:cxn ang="0">
                    <a:pos x="23" y="141"/>
                  </a:cxn>
                  <a:cxn ang="0">
                    <a:pos x="14" y="128"/>
                  </a:cxn>
                  <a:cxn ang="0">
                    <a:pos x="6" y="113"/>
                  </a:cxn>
                  <a:cxn ang="0">
                    <a:pos x="2" y="99"/>
                  </a:cxn>
                  <a:cxn ang="0">
                    <a:pos x="0" y="82"/>
                  </a:cxn>
                  <a:cxn ang="0">
                    <a:pos x="2" y="65"/>
                  </a:cxn>
                  <a:cxn ang="0">
                    <a:pos x="6" y="51"/>
                  </a:cxn>
                  <a:cxn ang="0">
                    <a:pos x="14" y="36"/>
                  </a:cxn>
                  <a:cxn ang="0">
                    <a:pos x="23" y="23"/>
                  </a:cxn>
                  <a:cxn ang="0">
                    <a:pos x="35" y="13"/>
                  </a:cxn>
                  <a:cxn ang="0">
                    <a:pos x="50" y="7"/>
                  </a:cxn>
                  <a:cxn ang="0">
                    <a:pos x="65" y="3"/>
                  </a:cxn>
                  <a:cxn ang="0">
                    <a:pos x="82" y="0"/>
                  </a:cxn>
                </a:cxnLst>
                <a:rect l="0" t="0" r="r" b="b"/>
                <a:pathLst>
                  <a:path w="161" h="164">
                    <a:moveTo>
                      <a:pt x="82" y="0"/>
                    </a:moveTo>
                    <a:lnTo>
                      <a:pt x="96" y="3"/>
                    </a:lnTo>
                    <a:lnTo>
                      <a:pt x="113" y="7"/>
                    </a:lnTo>
                    <a:lnTo>
                      <a:pt x="126" y="13"/>
                    </a:lnTo>
                    <a:lnTo>
                      <a:pt x="138" y="23"/>
                    </a:lnTo>
                    <a:lnTo>
                      <a:pt x="149" y="36"/>
                    </a:lnTo>
                    <a:lnTo>
                      <a:pt x="155" y="51"/>
                    </a:lnTo>
                    <a:lnTo>
                      <a:pt x="161" y="65"/>
                    </a:lnTo>
                    <a:lnTo>
                      <a:pt x="161" y="82"/>
                    </a:lnTo>
                    <a:lnTo>
                      <a:pt x="161" y="99"/>
                    </a:lnTo>
                    <a:lnTo>
                      <a:pt x="155" y="113"/>
                    </a:lnTo>
                    <a:lnTo>
                      <a:pt x="149" y="128"/>
                    </a:lnTo>
                    <a:lnTo>
                      <a:pt x="138" y="141"/>
                    </a:lnTo>
                    <a:lnTo>
                      <a:pt x="126" y="149"/>
                    </a:lnTo>
                    <a:lnTo>
                      <a:pt x="113" y="157"/>
                    </a:lnTo>
                    <a:lnTo>
                      <a:pt x="96" y="161"/>
                    </a:lnTo>
                    <a:lnTo>
                      <a:pt x="82" y="164"/>
                    </a:lnTo>
                    <a:lnTo>
                      <a:pt x="65" y="161"/>
                    </a:lnTo>
                    <a:lnTo>
                      <a:pt x="50" y="157"/>
                    </a:lnTo>
                    <a:lnTo>
                      <a:pt x="35" y="149"/>
                    </a:lnTo>
                    <a:lnTo>
                      <a:pt x="23" y="141"/>
                    </a:lnTo>
                    <a:lnTo>
                      <a:pt x="14" y="128"/>
                    </a:lnTo>
                    <a:lnTo>
                      <a:pt x="6" y="113"/>
                    </a:lnTo>
                    <a:lnTo>
                      <a:pt x="2" y="99"/>
                    </a:lnTo>
                    <a:lnTo>
                      <a:pt x="0" y="82"/>
                    </a:lnTo>
                    <a:lnTo>
                      <a:pt x="2" y="65"/>
                    </a:lnTo>
                    <a:lnTo>
                      <a:pt x="6" y="51"/>
                    </a:lnTo>
                    <a:lnTo>
                      <a:pt x="14" y="36"/>
                    </a:lnTo>
                    <a:lnTo>
                      <a:pt x="23" y="23"/>
                    </a:lnTo>
                    <a:lnTo>
                      <a:pt x="35" y="13"/>
                    </a:lnTo>
                    <a:lnTo>
                      <a:pt x="50" y="7"/>
                    </a:lnTo>
                    <a:lnTo>
                      <a:pt x="65" y="3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3175">
                <a:solidFill>
                  <a:srgbClr val="901E7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" name="Freeform 301"/>
              <p:cNvSpPr>
                <a:spLocks/>
              </p:cNvSpPr>
              <p:nvPr/>
            </p:nvSpPr>
            <p:spPr bwMode="auto">
              <a:xfrm>
                <a:off x="5788074" y="4146749"/>
                <a:ext cx="255588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6" y="2"/>
                  </a:cxn>
                  <a:cxn ang="0">
                    <a:pos x="113" y="6"/>
                  </a:cxn>
                  <a:cxn ang="0">
                    <a:pos x="126" y="15"/>
                  </a:cxn>
                  <a:cxn ang="0">
                    <a:pos x="138" y="25"/>
                  </a:cxn>
                  <a:cxn ang="0">
                    <a:pos x="149" y="38"/>
                  </a:cxn>
                  <a:cxn ang="0">
                    <a:pos x="155" y="50"/>
                  </a:cxn>
                  <a:cxn ang="0">
                    <a:pos x="161" y="67"/>
                  </a:cxn>
                  <a:cxn ang="0">
                    <a:pos x="161" y="84"/>
                  </a:cxn>
                  <a:cxn ang="0">
                    <a:pos x="161" y="98"/>
                  </a:cxn>
                  <a:cxn ang="0">
                    <a:pos x="155" y="115"/>
                  </a:cxn>
                  <a:cxn ang="0">
                    <a:pos x="149" y="128"/>
                  </a:cxn>
                  <a:cxn ang="0">
                    <a:pos x="138" y="140"/>
                  </a:cxn>
                  <a:cxn ang="0">
                    <a:pos x="126" y="151"/>
                  </a:cxn>
                  <a:cxn ang="0">
                    <a:pos x="113" y="159"/>
                  </a:cxn>
                  <a:cxn ang="0">
                    <a:pos x="96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9"/>
                  </a:cxn>
                  <a:cxn ang="0">
                    <a:pos x="35" y="151"/>
                  </a:cxn>
                  <a:cxn ang="0">
                    <a:pos x="23" y="140"/>
                  </a:cxn>
                  <a:cxn ang="0">
                    <a:pos x="14" y="128"/>
                  </a:cxn>
                  <a:cxn ang="0">
                    <a:pos x="6" y="115"/>
                  </a:cxn>
                  <a:cxn ang="0">
                    <a:pos x="2" y="98"/>
                  </a:cxn>
                  <a:cxn ang="0">
                    <a:pos x="0" y="84"/>
                  </a:cxn>
                  <a:cxn ang="0">
                    <a:pos x="2" y="67"/>
                  </a:cxn>
                  <a:cxn ang="0">
                    <a:pos x="6" y="50"/>
                  </a:cxn>
                  <a:cxn ang="0">
                    <a:pos x="14" y="38"/>
                  </a:cxn>
                  <a:cxn ang="0">
                    <a:pos x="23" y="25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1" h="165">
                    <a:moveTo>
                      <a:pt x="82" y="0"/>
                    </a:moveTo>
                    <a:lnTo>
                      <a:pt x="96" y="2"/>
                    </a:lnTo>
                    <a:lnTo>
                      <a:pt x="113" y="6"/>
                    </a:lnTo>
                    <a:lnTo>
                      <a:pt x="126" y="15"/>
                    </a:lnTo>
                    <a:lnTo>
                      <a:pt x="138" y="25"/>
                    </a:lnTo>
                    <a:lnTo>
                      <a:pt x="149" y="38"/>
                    </a:lnTo>
                    <a:lnTo>
                      <a:pt x="155" y="50"/>
                    </a:lnTo>
                    <a:lnTo>
                      <a:pt x="161" y="67"/>
                    </a:lnTo>
                    <a:lnTo>
                      <a:pt x="161" y="84"/>
                    </a:lnTo>
                    <a:lnTo>
                      <a:pt x="161" y="98"/>
                    </a:lnTo>
                    <a:lnTo>
                      <a:pt x="155" y="115"/>
                    </a:lnTo>
                    <a:lnTo>
                      <a:pt x="149" y="128"/>
                    </a:lnTo>
                    <a:lnTo>
                      <a:pt x="138" y="140"/>
                    </a:lnTo>
                    <a:lnTo>
                      <a:pt x="126" y="151"/>
                    </a:lnTo>
                    <a:lnTo>
                      <a:pt x="113" y="159"/>
                    </a:lnTo>
                    <a:lnTo>
                      <a:pt x="96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9"/>
                    </a:lnTo>
                    <a:lnTo>
                      <a:pt x="35" y="151"/>
                    </a:lnTo>
                    <a:lnTo>
                      <a:pt x="23" y="140"/>
                    </a:lnTo>
                    <a:lnTo>
                      <a:pt x="14" y="128"/>
                    </a:lnTo>
                    <a:lnTo>
                      <a:pt x="6" y="115"/>
                    </a:lnTo>
                    <a:lnTo>
                      <a:pt x="2" y="98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6" y="50"/>
                    </a:lnTo>
                    <a:lnTo>
                      <a:pt x="14" y="38"/>
                    </a:lnTo>
                    <a:lnTo>
                      <a:pt x="23" y="25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4196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" name="Freeform 302"/>
              <p:cNvSpPr>
                <a:spLocks/>
              </p:cNvSpPr>
              <p:nvPr/>
            </p:nvSpPr>
            <p:spPr bwMode="auto">
              <a:xfrm>
                <a:off x="5788074" y="4146749"/>
                <a:ext cx="255588" cy="261938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96" y="2"/>
                  </a:cxn>
                  <a:cxn ang="0">
                    <a:pos x="113" y="6"/>
                  </a:cxn>
                  <a:cxn ang="0">
                    <a:pos x="126" y="15"/>
                  </a:cxn>
                  <a:cxn ang="0">
                    <a:pos x="138" y="25"/>
                  </a:cxn>
                  <a:cxn ang="0">
                    <a:pos x="149" y="38"/>
                  </a:cxn>
                  <a:cxn ang="0">
                    <a:pos x="155" y="50"/>
                  </a:cxn>
                  <a:cxn ang="0">
                    <a:pos x="161" y="67"/>
                  </a:cxn>
                  <a:cxn ang="0">
                    <a:pos x="161" y="84"/>
                  </a:cxn>
                  <a:cxn ang="0">
                    <a:pos x="161" y="98"/>
                  </a:cxn>
                  <a:cxn ang="0">
                    <a:pos x="155" y="115"/>
                  </a:cxn>
                  <a:cxn ang="0">
                    <a:pos x="149" y="128"/>
                  </a:cxn>
                  <a:cxn ang="0">
                    <a:pos x="138" y="140"/>
                  </a:cxn>
                  <a:cxn ang="0">
                    <a:pos x="126" y="151"/>
                  </a:cxn>
                  <a:cxn ang="0">
                    <a:pos x="113" y="159"/>
                  </a:cxn>
                  <a:cxn ang="0">
                    <a:pos x="96" y="163"/>
                  </a:cxn>
                  <a:cxn ang="0">
                    <a:pos x="82" y="165"/>
                  </a:cxn>
                  <a:cxn ang="0">
                    <a:pos x="65" y="163"/>
                  </a:cxn>
                  <a:cxn ang="0">
                    <a:pos x="50" y="159"/>
                  </a:cxn>
                  <a:cxn ang="0">
                    <a:pos x="35" y="151"/>
                  </a:cxn>
                  <a:cxn ang="0">
                    <a:pos x="23" y="140"/>
                  </a:cxn>
                  <a:cxn ang="0">
                    <a:pos x="14" y="128"/>
                  </a:cxn>
                  <a:cxn ang="0">
                    <a:pos x="6" y="115"/>
                  </a:cxn>
                  <a:cxn ang="0">
                    <a:pos x="2" y="98"/>
                  </a:cxn>
                  <a:cxn ang="0">
                    <a:pos x="0" y="84"/>
                  </a:cxn>
                  <a:cxn ang="0">
                    <a:pos x="2" y="67"/>
                  </a:cxn>
                  <a:cxn ang="0">
                    <a:pos x="6" y="50"/>
                  </a:cxn>
                  <a:cxn ang="0">
                    <a:pos x="14" y="38"/>
                  </a:cxn>
                  <a:cxn ang="0">
                    <a:pos x="23" y="25"/>
                  </a:cxn>
                  <a:cxn ang="0">
                    <a:pos x="35" y="15"/>
                  </a:cxn>
                  <a:cxn ang="0">
                    <a:pos x="50" y="6"/>
                  </a:cxn>
                  <a:cxn ang="0">
                    <a:pos x="65" y="2"/>
                  </a:cxn>
                  <a:cxn ang="0">
                    <a:pos x="82" y="0"/>
                  </a:cxn>
                </a:cxnLst>
                <a:rect l="0" t="0" r="r" b="b"/>
                <a:pathLst>
                  <a:path w="161" h="165">
                    <a:moveTo>
                      <a:pt x="82" y="0"/>
                    </a:moveTo>
                    <a:lnTo>
                      <a:pt x="96" y="2"/>
                    </a:lnTo>
                    <a:lnTo>
                      <a:pt x="113" y="6"/>
                    </a:lnTo>
                    <a:lnTo>
                      <a:pt x="126" y="15"/>
                    </a:lnTo>
                    <a:lnTo>
                      <a:pt x="138" y="25"/>
                    </a:lnTo>
                    <a:lnTo>
                      <a:pt x="149" y="38"/>
                    </a:lnTo>
                    <a:lnTo>
                      <a:pt x="155" y="50"/>
                    </a:lnTo>
                    <a:lnTo>
                      <a:pt x="161" y="67"/>
                    </a:lnTo>
                    <a:lnTo>
                      <a:pt x="161" y="84"/>
                    </a:lnTo>
                    <a:lnTo>
                      <a:pt x="161" y="98"/>
                    </a:lnTo>
                    <a:lnTo>
                      <a:pt x="155" y="115"/>
                    </a:lnTo>
                    <a:lnTo>
                      <a:pt x="149" y="128"/>
                    </a:lnTo>
                    <a:lnTo>
                      <a:pt x="138" y="140"/>
                    </a:lnTo>
                    <a:lnTo>
                      <a:pt x="126" y="151"/>
                    </a:lnTo>
                    <a:lnTo>
                      <a:pt x="113" y="159"/>
                    </a:lnTo>
                    <a:lnTo>
                      <a:pt x="96" y="163"/>
                    </a:lnTo>
                    <a:lnTo>
                      <a:pt x="82" y="165"/>
                    </a:lnTo>
                    <a:lnTo>
                      <a:pt x="65" y="163"/>
                    </a:lnTo>
                    <a:lnTo>
                      <a:pt x="50" y="159"/>
                    </a:lnTo>
                    <a:lnTo>
                      <a:pt x="35" y="151"/>
                    </a:lnTo>
                    <a:lnTo>
                      <a:pt x="23" y="140"/>
                    </a:lnTo>
                    <a:lnTo>
                      <a:pt x="14" y="128"/>
                    </a:lnTo>
                    <a:lnTo>
                      <a:pt x="6" y="115"/>
                    </a:lnTo>
                    <a:lnTo>
                      <a:pt x="2" y="98"/>
                    </a:lnTo>
                    <a:lnTo>
                      <a:pt x="0" y="84"/>
                    </a:lnTo>
                    <a:lnTo>
                      <a:pt x="2" y="67"/>
                    </a:lnTo>
                    <a:lnTo>
                      <a:pt x="6" y="50"/>
                    </a:lnTo>
                    <a:lnTo>
                      <a:pt x="14" y="38"/>
                    </a:lnTo>
                    <a:lnTo>
                      <a:pt x="23" y="25"/>
                    </a:lnTo>
                    <a:lnTo>
                      <a:pt x="35" y="15"/>
                    </a:lnTo>
                    <a:lnTo>
                      <a:pt x="50" y="6"/>
                    </a:lnTo>
                    <a:lnTo>
                      <a:pt x="65" y="2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3175">
                <a:solidFill>
                  <a:srgbClr val="84C22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pic>
        <p:nvPicPr>
          <p:cNvPr id="14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02" y="1003647"/>
            <a:ext cx="3319869" cy="219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Rettangolo 142"/>
          <p:cNvSpPr/>
          <p:nvPr/>
        </p:nvSpPr>
        <p:spPr>
          <a:xfrm>
            <a:off x="361563" y="5525846"/>
            <a:ext cx="3321168" cy="1077218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it-IT" altLang="it-IT" sz="1600" b="1" dirty="0">
                <a:solidFill>
                  <a:schemeClr val="tx2"/>
                </a:solidFill>
              </a:rPr>
              <a:t>Valore valido solo nel caso in cui le densità delle specie osservate con peso indicatore noto siano almeno il 75% </a:t>
            </a:r>
          </a:p>
        </p:txBody>
      </p:sp>
    </p:spTree>
    <p:extLst>
      <p:ext uri="{BB962C8B-B14F-4D97-AF65-F5344CB8AC3E}">
        <p14:creationId xmlns:p14="http://schemas.microsoft.com/office/powerpoint/2010/main" val="247764297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Indice di Qualità Bentonico (</a:t>
            </a:r>
            <a:r>
              <a:rPr lang="it-IT" sz="2400" b="1" dirty="0" err="1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Rossaro</a:t>
            </a:r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 et al. 2013)</a:t>
            </a:r>
          </a:p>
        </p:txBody>
      </p:sp>
      <p:pic>
        <p:nvPicPr>
          <p:cNvPr id="5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65" y="1779538"/>
            <a:ext cx="7918881" cy="49618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3299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2640" y="3997335"/>
            <a:ext cx="3875824" cy="274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107504" y="1772816"/>
            <a:ext cx="4013398" cy="4426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Direttiva 2000/60/CE (WFD)</a:t>
            </a:r>
            <a:endParaRPr lang="it-IT" dirty="0">
              <a:solidFill>
                <a:srgbClr val="4F81BD">
                  <a:lumMod val="50000"/>
                </a:srgb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107504" y="5559771"/>
            <a:ext cx="1944216" cy="4426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900" b="1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D. Lgs 152/2006</a:t>
            </a:r>
            <a:endParaRPr lang="it-IT" sz="1900" dirty="0">
              <a:solidFill>
                <a:srgbClr val="4F81BD">
                  <a:lumMod val="50000"/>
                </a:srgb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2077120" y="5559771"/>
            <a:ext cx="2051720" cy="4426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900" b="1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D. M. 260/2010</a:t>
            </a:r>
            <a:endParaRPr lang="it-IT" sz="1900" dirty="0">
              <a:solidFill>
                <a:srgbClr val="4F81BD">
                  <a:lumMod val="50000"/>
                </a:srgbClr>
              </a:solidFill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4" name="Gruppo 56"/>
          <p:cNvGrpSpPr/>
          <p:nvPr/>
        </p:nvGrpSpPr>
        <p:grpSpPr>
          <a:xfrm>
            <a:off x="107504" y="6021288"/>
            <a:ext cx="1944216" cy="504056"/>
            <a:chOff x="4056670" y="1469697"/>
            <a:chExt cx="1425441" cy="987946"/>
          </a:xfrm>
          <a:solidFill>
            <a:srgbClr val="92D050">
              <a:alpha val="40000"/>
            </a:srgbClr>
          </a:solidFill>
        </p:grpSpPr>
        <p:sp>
          <p:nvSpPr>
            <p:cNvPr id="58" name="Rettangolo 57"/>
            <p:cNvSpPr/>
            <p:nvPr/>
          </p:nvSpPr>
          <p:spPr>
            <a:xfrm>
              <a:off x="4056670" y="1469697"/>
              <a:ext cx="1425441" cy="98794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Rettangolo 58"/>
            <p:cNvSpPr/>
            <p:nvPr/>
          </p:nvSpPr>
          <p:spPr>
            <a:xfrm>
              <a:off x="4056670" y="1469697"/>
              <a:ext cx="1425441" cy="98794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it-IT" sz="1400" dirty="0">
                  <a:solidFill>
                    <a:srgbClr val="002060"/>
                  </a:solidFill>
                </a:rPr>
                <a:t>Recepisce la Direttiva europea</a:t>
              </a:r>
            </a:p>
          </p:txBody>
        </p:sp>
      </p:grpSp>
      <p:grpSp>
        <p:nvGrpSpPr>
          <p:cNvPr id="5" name="Gruppo 59"/>
          <p:cNvGrpSpPr/>
          <p:nvPr/>
        </p:nvGrpSpPr>
        <p:grpSpPr>
          <a:xfrm>
            <a:off x="2091829" y="6021288"/>
            <a:ext cx="2016224" cy="504056"/>
            <a:chOff x="4056670" y="1469697"/>
            <a:chExt cx="1425441" cy="987946"/>
          </a:xfrm>
          <a:solidFill>
            <a:srgbClr val="92D050">
              <a:alpha val="40000"/>
            </a:srgbClr>
          </a:solidFill>
        </p:grpSpPr>
        <p:sp>
          <p:nvSpPr>
            <p:cNvPr id="61" name="Rettangolo 60"/>
            <p:cNvSpPr/>
            <p:nvPr/>
          </p:nvSpPr>
          <p:spPr>
            <a:xfrm>
              <a:off x="4056670" y="1469697"/>
              <a:ext cx="1425441" cy="98794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Rettangolo 61"/>
            <p:cNvSpPr/>
            <p:nvPr/>
          </p:nvSpPr>
          <p:spPr>
            <a:xfrm>
              <a:off x="4056670" y="1469697"/>
              <a:ext cx="1425441" cy="98794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it-IT" sz="1400" dirty="0">
                  <a:solidFill>
                    <a:srgbClr val="002060"/>
                  </a:solidFill>
                </a:rPr>
                <a:t>Definisce gli strumenti del monitoraggio</a:t>
              </a:r>
            </a:p>
          </p:txBody>
        </p:sp>
      </p:grpSp>
      <p:sp>
        <p:nvSpPr>
          <p:cNvPr id="67" name="Freccia in giù 66"/>
          <p:cNvSpPr/>
          <p:nvPr/>
        </p:nvSpPr>
        <p:spPr>
          <a:xfrm>
            <a:off x="899592" y="4475212"/>
            <a:ext cx="48463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Freccia in giù 67"/>
          <p:cNvSpPr/>
          <p:nvPr/>
        </p:nvSpPr>
        <p:spPr>
          <a:xfrm>
            <a:off x="2863232" y="4475212"/>
            <a:ext cx="48463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35"/>
          <p:cNvGrpSpPr/>
          <p:nvPr/>
        </p:nvGrpSpPr>
        <p:grpSpPr>
          <a:xfrm>
            <a:off x="136532" y="3099240"/>
            <a:ext cx="3960440" cy="648072"/>
            <a:chOff x="4056670" y="1469697"/>
            <a:chExt cx="1425441" cy="987946"/>
          </a:xfrm>
          <a:solidFill>
            <a:srgbClr val="92D050">
              <a:alpha val="40000"/>
            </a:srgbClr>
          </a:solidFill>
        </p:grpSpPr>
        <p:sp>
          <p:nvSpPr>
            <p:cNvPr id="70" name="Rettangolo 69"/>
            <p:cNvSpPr/>
            <p:nvPr/>
          </p:nvSpPr>
          <p:spPr>
            <a:xfrm>
              <a:off x="4056670" y="1469697"/>
              <a:ext cx="1425441" cy="98794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Rettangolo 70"/>
            <p:cNvSpPr/>
            <p:nvPr/>
          </p:nvSpPr>
          <p:spPr>
            <a:xfrm>
              <a:off x="4056670" y="1469697"/>
              <a:ext cx="1425441" cy="98794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it-IT" sz="1400" dirty="0">
                  <a:solidFill>
                    <a:srgbClr val="4F81BD">
                      <a:lumMod val="50000"/>
                    </a:srgbClr>
                  </a:solidFill>
                </a:rPr>
                <a:t>Il comparto chimico – fisico viene analizzato a supporto di quello biologico</a:t>
              </a:r>
            </a:p>
          </p:txBody>
        </p:sp>
      </p:grpSp>
      <p:sp>
        <p:nvSpPr>
          <p:cNvPr id="97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La rivoluzione: Water Framework Directive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54" name="Gruppo 35"/>
          <p:cNvGrpSpPr/>
          <p:nvPr/>
        </p:nvGrpSpPr>
        <p:grpSpPr>
          <a:xfrm>
            <a:off x="136648" y="3775888"/>
            <a:ext cx="3960440" cy="648072"/>
            <a:chOff x="4056670" y="1469697"/>
            <a:chExt cx="1425441" cy="987946"/>
          </a:xfrm>
          <a:solidFill>
            <a:srgbClr val="92D050">
              <a:alpha val="40000"/>
            </a:srgbClr>
          </a:solidFill>
        </p:grpSpPr>
        <p:sp>
          <p:nvSpPr>
            <p:cNvPr id="57" name="Rettangolo 56"/>
            <p:cNvSpPr/>
            <p:nvPr/>
          </p:nvSpPr>
          <p:spPr>
            <a:xfrm>
              <a:off x="4056670" y="1469697"/>
              <a:ext cx="1425441" cy="98794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Rettangolo 59"/>
            <p:cNvSpPr/>
            <p:nvPr/>
          </p:nvSpPr>
          <p:spPr>
            <a:xfrm>
              <a:off x="4056670" y="1469697"/>
              <a:ext cx="1425441" cy="98794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it-IT" sz="1400" dirty="0">
                  <a:solidFill>
                    <a:srgbClr val="4F81BD">
                      <a:lumMod val="50000"/>
                    </a:srgbClr>
                  </a:solidFill>
                </a:rPr>
                <a:t>Campionamenti quantitativi, indici multimetrici</a:t>
              </a:r>
            </a:p>
          </p:txBody>
        </p:sp>
      </p:grpSp>
      <p:pic>
        <p:nvPicPr>
          <p:cNvPr id="6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20072" y="2924944"/>
            <a:ext cx="3000983" cy="864096"/>
          </a:xfrm>
          <a:prstGeom prst="rect">
            <a:avLst/>
          </a:prstGeom>
          <a:noFill/>
          <a:ln/>
        </p:spPr>
      </p:pic>
      <p:grpSp>
        <p:nvGrpSpPr>
          <p:cNvPr id="66" name="Gruppo 35"/>
          <p:cNvGrpSpPr/>
          <p:nvPr/>
        </p:nvGrpSpPr>
        <p:grpSpPr>
          <a:xfrm>
            <a:off x="136648" y="2276872"/>
            <a:ext cx="3960440" cy="792088"/>
            <a:chOff x="4056670" y="1469697"/>
            <a:chExt cx="1425441" cy="987946"/>
          </a:xfrm>
          <a:solidFill>
            <a:srgbClr val="92D050">
              <a:alpha val="40000"/>
            </a:srgbClr>
          </a:solidFill>
        </p:grpSpPr>
        <p:sp>
          <p:nvSpPr>
            <p:cNvPr id="69" name="Rettangolo 68"/>
            <p:cNvSpPr/>
            <p:nvPr/>
          </p:nvSpPr>
          <p:spPr>
            <a:xfrm>
              <a:off x="4056670" y="1469697"/>
              <a:ext cx="1425441" cy="98794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Rettangolo 72"/>
            <p:cNvSpPr/>
            <p:nvPr/>
          </p:nvSpPr>
          <p:spPr>
            <a:xfrm>
              <a:off x="4056670" y="1469697"/>
              <a:ext cx="1425441" cy="98794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it-IT" sz="1400" dirty="0">
                  <a:solidFill>
                    <a:srgbClr val="4F81BD">
                      <a:lumMod val="50000"/>
                    </a:srgbClr>
                  </a:solidFill>
                </a:rPr>
                <a:t>Innovazione della politica ambientale comunitaria</a:t>
              </a:r>
            </a:p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it-IT" sz="1400" dirty="0">
                  <a:solidFill>
                    <a:srgbClr val="4F81BD">
                      <a:lumMod val="50000"/>
                    </a:srgbClr>
                  </a:solidFill>
                </a:rPr>
                <a:t>Modifiche sostanziali in tema di biomonitoraggio </a:t>
              </a:r>
            </a:p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it-IT" sz="1400" dirty="0">
                  <a:solidFill>
                    <a:srgbClr val="4F81BD">
                      <a:lumMod val="50000"/>
                    </a:srgbClr>
                  </a:solidFill>
                </a:rPr>
                <a:t>Visione più oggettiva degli ecosistemi acquatici</a:t>
              </a:r>
            </a:p>
          </p:txBody>
        </p:sp>
      </p:grpSp>
      <p:sp>
        <p:nvSpPr>
          <p:cNvPr id="96" name="Rectangle 3"/>
          <p:cNvSpPr>
            <a:spLocks noChangeArrowheads="1"/>
          </p:cNvSpPr>
          <p:nvPr/>
        </p:nvSpPr>
        <p:spPr bwMode="auto">
          <a:xfrm>
            <a:off x="4283968" y="1772816"/>
            <a:ext cx="1800200" cy="1123712"/>
          </a:xfrm>
          <a:prstGeom prst="roundRect">
            <a:avLst/>
          </a:prstGeom>
          <a:solidFill>
            <a:srgbClr val="FFCC00">
              <a:alpha val="50000"/>
            </a:srgb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b="1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 Tolleranza</a:t>
            </a:r>
          </a:p>
          <a:p>
            <a:pPr>
              <a:buFont typeface="Arial" pitchFamily="34" charset="0"/>
              <a:buChar char="•"/>
            </a:pPr>
            <a:r>
              <a:rPr lang="it-IT" b="1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 Abbondanza</a:t>
            </a:r>
          </a:p>
          <a:p>
            <a:pPr>
              <a:buFont typeface="Arial" pitchFamily="34" charset="0"/>
              <a:buChar char="•"/>
            </a:pPr>
            <a:r>
              <a:rPr lang="it-IT" b="1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 Diversità </a:t>
            </a:r>
            <a:endParaRPr lang="it-IT" dirty="0">
              <a:solidFill>
                <a:srgbClr val="4F81BD">
                  <a:lumMod val="50000"/>
                </a:srgb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8" name="Rectangle 3"/>
          <p:cNvSpPr>
            <a:spLocks noChangeArrowheads="1"/>
          </p:cNvSpPr>
          <p:nvPr/>
        </p:nvSpPr>
        <p:spPr bwMode="auto">
          <a:xfrm>
            <a:off x="7452320" y="2113335"/>
            <a:ext cx="1440160" cy="442674"/>
          </a:xfrm>
          <a:prstGeom prst="roundRect">
            <a:avLst/>
          </a:prstGeom>
          <a:solidFill>
            <a:srgbClr val="FFCC00">
              <a:alpha val="50000"/>
            </a:srgb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b="1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Punteggio</a:t>
            </a:r>
            <a:endParaRPr lang="it-IT" dirty="0">
              <a:solidFill>
                <a:srgbClr val="4F81BD">
                  <a:lumMod val="50000"/>
                </a:srgb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9" name="Freccia in giù 98"/>
          <p:cNvSpPr/>
          <p:nvPr/>
        </p:nvSpPr>
        <p:spPr>
          <a:xfrm rot="16200000">
            <a:off x="6525928" y="1763104"/>
            <a:ext cx="484632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Picture 37" descr="Immagin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1643861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107504" y="1213455"/>
            <a:ext cx="8856984" cy="919401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Monitoraggio dello stato ecologico negli ambienti lotici:</a:t>
            </a:r>
          </a:p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Il sistema MacrOper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9512" y="2293898"/>
            <a:ext cx="8784976" cy="408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b="1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(Buffagni e Erba, 2007; Buffagni et al., 2008; </a:t>
            </a:r>
            <a:r>
              <a:rPr lang="it-IT" sz="1800" b="1" u="sng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Buffagni et al., 2014; </a:t>
            </a:r>
            <a:r>
              <a:rPr lang="it-IT" sz="1800" b="1" u="sng" dirty="0" err="1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Buffagni</a:t>
            </a:r>
            <a:r>
              <a:rPr lang="it-IT" sz="1800" b="1" u="sng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 e Erba, 2014</a:t>
            </a:r>
            <a:r>
              <a:rPr lang="it-IT" sz="1800" b="1" dirty="0">
                <a:solidFill>
                  <a:srgbClr val="4F81BD">
                    <a:lumMod val="50000"/>
                  </a:srgbClr>
                </a:solidFill>
                <a:ea typeface="Calibri" pitchFamily="34" charset="0"/>
                <a:cs typeface="Times New Roman" pitchFamily="18" charset="0"/>
              </a:rPr>
              <a:t>) </a:t>
            </a:r>
          </a:p>
        </p:txBody>
      </p:sp>
      <p:pic>
        <p:nvPicPr>
          <p:cNvPr id="15" name="Picture 2" descr="C:\Users\Marco\Documents\Università\Attività laboratorio 20..-2013\Lezioni macro e indici\Lezione Marzo 2015\Materiali Vari\Notiziario 20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053" y="2863562"/>
            <a:ext cx="2667927" cy="3769174"/>
          </a:xfrm>
          <a:prstGeom prst="rect">
            <a:avLst/>
          </a:prstGeom>
          <a:noFill/>
        </p:spPr>
      </p:pic>
      <p:pic>
        <p:nvPicPr>
          <p:cNvPr id="16" name="Picture 3" descr="C:\Users\Marco\Documents\Università\Attività laboratorio 20..-2013\Lezioni macro e indici\Lezione Marzo 2015\Materiali Vari\Notiziario 200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8773" y="2863562"/>
            <a:ext cx="2667603" cy="3769174"/>
          </a:xfrm>
          <a:prstGeom prst="rect">
            <a:avLst/>
          </a:prstGeom>
          <a:noFill/>
        </p:spPr>
      </p:pic>
      <p:pic>
        <p:nvPicPr>
          <p:cNvPr id="17" name="Picture 4" descr="C:\Users\Marco\Documents\Università\Attività laboratorio 20..-2013\Lezioni macro e indici\Lezione Marzo 2015\Materiali Vari\Notiziario 2014 metodi cam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8293" y="2863562"/>
            <a:ext cx="2667603" cy="3769174"/>
          </a:xfrm>
          <a:prstGeom prst="rect">
            <a:avLst/>
          </a:prstGeom>
          <a:noFill/>
        </p:spPr>
      </p:pic>
      <p:pic>
        <p:nvPicPr>
          <p:cNvPr id="18" name="Picture 3" descr="C:\Users\Marco\Documents\Università\Attività laboratorio 20..-2013\Lezioni macro e indici\Lezione Marzo 2015\Materiali Vari\Notiziario 2014 macr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8773" y="2863562"/>
            <a:ext cx="2667603" cy="3769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359363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4243763" y="1825774"/>
            <a:ext cx="4720725" cy="1400008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just" defTabSz="933450" fontAlgn="auto">
              <a:lnSpc>
                <a:spcPct val="90000"/>
              </a:lnSpc>
              <a:spcAft>
                <a:spcPct val="35000"/>
              </a:spcAft>
            </a:pPr>
            <a:r>
              <a:rPr lang="it-IT" sz="1800" b="1" dirty="0">
                <a:solidFill>
                  <a:srgbClr val="002060"/>
                </a:solidFill>
              </a:rPr>
              <a:t>OPERATIVO: 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</a:rPr>
              <a:t>campionamento multihabitat proporzionale di 10 </a:t>
            </a:r>
            <a:r>
              <a:rPr lang="it-IT" sz="1600" dirty="0" err="1">
                <a:solidFill>
                  <a:srgbClr val="002060"/>
                </a:solidFill>
              </a:rPr>
              <a:t>subcampioni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</a:rPr>
              <a:t>Richiede lista tassonomica a livello di FAMIGLIA (ad eccezione dei grandi fiumi)</a:t>
            </a:r>
          </a:p>
        </p:txBody>
      </p:sp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MacrOper: campionamento multihabitat proporzionale 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06425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 descr="s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19402" r="1134" b="4097"/>
          <a:stretch/>
        </p:blipFill>
        <p:spPr bwMode="auto">
          <a:xfrm>
            <a:off x="4243764" y="3952106"/>
            <a:ext cx="471303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236073" y="3363076"/>
            <a:ext cx="4720725" cy="589030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ctr" defTabSz="933450" fontAlgn="auto">
              <a:lnSpc>
                <a:spcPct val="90000"/>
              </a:lnSpc>
              <a:spcAft>
                <a:spcPct val="35000"/>
              </a:spcAft>
            </a:pPr>
            <a:r>
              <a:rPr lang="it-IT" sz="1800" b="1" u="sng" dirty="0">
                <a:solidFill>
                  <a:srgbClr val="002060"/>
                </a:solidFill>
              </a:rPr>
              <a:t>Corsi d’acqua guadabili</a:t>
            </a:r>
          </a:p>
        </p:txBody>
      </p:sp>
      <p:sp>
        <p:nvSpPr>
          <p:cNvPr id="12" name="Rettangolo arrotondato 6"/>
          <p:cNvSpPr/>
          <p:nvPr/>
        </p:nvSpPr>
        <p:spPr>
          <a:xfrm>
            <a:off x="2629516" y="1956272"/>
            <a:ext cx="1440160" cy="360040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1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4243763" y="1825774"/>
            <a:ext cx="4720725" cy="1400008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algn="just" defTabSz="933450" fontAlgn="auto">
              <a:lnSpc>
                <a:spcPct val="90000"/>
              </a:lnSpc>
              <a:spcAft>
                <a:spcPct val="35000"/>
              </a:spcAft>
            </a:pPr>
            <a:r>
              <a:rPr lang="it-IT" sz="1800" b="1" dirty="0">
                <a:solidFill>
                  <a:srgbClr val="002060"/>
                </a:solidFill>
              </a:rPr>
              <a:t>OPERATIVO: 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</a:rPr>
              <a:t>campionamento multihabitat proporzionale di 10 subcampioni o di un gruppo di supporti artificiali</a:t>
            </a:r>
          </a:p>
          <a:p>
            <a:pPr marL="285750" indent="-285750" algn="just" defTabSz="933450" fontAlgn="auto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</a:rPr>
              <a:t>Richiede lista tassonomica a livello di FAMIGLIA (ad eccezione dei grandi fiumi)</a:t>
            </a:r>
          </a:p>
        </p:txBody>
      </p:sp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06425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arrotondato 6"/>
          <p:cNvSpPr/>
          <p:nvPr/>
        </p:nvSpPr>
        <p:spPr>
          <a:xfrm>
            <a:off x="2629516" y="1956272"/>
            <a:ext cx="1440160" cy="360040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1795" y="3359331"/>
            <a:ext cx="4216669" cy="3382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ttangolo arrotondato 6"/>
          <p:cNvSpPr/>
          <p:nvPr/>
        </p:nvSpPr>
        <p:spPr>
          <a:xfrm>
            <a:off x="755576" y="1956272"/>
            <a:ext cx="1440160" cy="360040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MacrOper: campionamento multihabitat proporzionale 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40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06425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arrotondato 6"/>
          <p:cNvSpPr/>
          <p:nvPr/>
        </p:nvSpPr>
        <p:spPr>
          <a:xfrm>
            <a:off x="1988299" y="2728640"/>
            <a:ext cx="1719606" cy="700360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986" y="1729440"/>
            <a:ext cx="3795446" cy="499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arrotondato 15"/>
          <p:cNvSpPr/>
          <p:nvPr/>
        </p:nvSpPr>
        <p:spPr>
          <a:xfrm>
            <a:off x="4664986" y="2547536"/>
            <a:ext cx="3795446" cy="181104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4664986" y="3370394"/>
            <a:ext cx="3795446" cy="181104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5"/>
          <p:cNvSpPr/>
          <p:nvPr/>
        </p:nvSpPr>
        <p:spPr>
          <a:xfrm>
            <a:off x="4664986" y="3154680"/>
            <a:ext cx="3795446" cy="181104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arrotondato 15"/>
          <p:cNvSpPr/>
          <p:nvPr/>
        </p:nvSpPr>
        <p:spPr>
          <a:xfrm>
            <a:off x="4664986" y="2322374"/>
            <a:ext cx="3795446" cy="181104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 r="3510" b="3316"/>
          <a:stretch>
            <a:fillRect/>
          </a:stretch>
        </p:blipFill>
        <p:spPr bwMode="auto">
          <a:xfrm>
            <a:off x="6333914" y="4732519"/>
            <a:ext cx="2749709" cy="193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tangolo arrotondato 6"/>
          <p:cNvSpPr/>
          <p:nvPr/>
        </p:nvSpPr>
        <p:spPr>
          <a:xfrm>
            <a:off x="755576" y="1956272"/>
            <a:ext cx="1440160" cy="360040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21" name="Immagine 20" descr="C:\Users\Marco\AppData\Local\Microsoft\Windows\INetCache\Content.Word\20140313_111636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05191" y="4620820"/>
            <a:ext cx="4378432" cy="212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MacrOper: campionamento multihabitat proporzionale 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49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7" descr="Immagi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56700" cy="12255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06425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4724" y="1760169"/>
            <a:ext cx="4709764" cy="282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5257800" y="3590925"/>
            <a:ext cx="0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auto">
          <a:xfrm>
            <a:off x="5832648" y="6413266"/>
            <a:ext cx="1224136" cy="400110"/>
          </a:xfrm>
          <a:prstGeom prst="rect">
            <a:avLst/>
          </a:prstGeom>
          <a:solidFill>
            <a:srgbClr val="92D05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b="1" dirty="0">
                <a:solidFill>
                  <a:schemeClr val="tx2"/>
                </a:solidFill>
                <a:latin typeface="Bodoni MT" pitchFamily="18" charset="0"/>
              </a:rPr>
              <a:t>06AS6T</a:t>
            </a:r>
          </a:p>
        </p:txBody>
      </p:sp>
      <p:pic>
        <p:nvPicPr>
          <p:cNvPr id="12" name="Picture 4" descr="P10000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5889" y="4632228"/>
            <a:ext cx="2160240" cy="1621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 Box 78"/>
          <p:cNvSpPr txBox="1">
            <a:spLocks noChangeArrowheads="1"/>
          </p:cNvSpPr>
          <p:nvPr/>
        </p:nvSpPr>
        <p:spPr bwMode="auto">
          <a:xfrm>
            <a:off x="6376129" y="4632228"/>
            <a:ext cx="1152128" cy="396875"/>
          </a:xfrm>
          <a:prstGeom prst="rect">
            <a:avLst/>
          </a:prstGeom>
          <a:solidFill>
            <a:srgbClr val="92D050">
              <a:alpha val="39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b="1" dirty="0">
                <a:solidFill>
                  <a:schemeClr val="tx2"/>
                </a:solidFill>
                <a:latin typeface="Bodoni MT" pitchFamily="18" charset="0"/>
              </a:rPr>
              <a:t>02SS1T</a:t>
            </a:r>
            <a:r>
              <a:rPr lang="it-IT" dirty="0">
                <a:solidFill>
                  <a:srgbClr val="FFFFFF"/>
                </a:solidFill>
                <a:latin typeface="Bodoni MT" pitchFamily="18" charset="0"/>
              </a:rPr>
              <a:t>                               </a:t>
            </a:r>
          </a:p>
        </p:txBody>
      </p:sp>
      <p:pic>
        <p:nvPicPr>
          <p:cNvPr id="14" name="Picture 2" descr="Roggia Miliana (10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5097753"/>
            <a:ext cx="2160240" cy="171562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" name="Rettangolo arrotondato 6"/>
          <p:cNvSpPr/>
          <p:nvPr/>
        </p:nvSpPr>
        <p:spPr>
          <a:xfrm>
            <a:off x="1988299" y="2728640"/>
            <a:ext cx="1719606" cy="700360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16" name="Rettangolo arrotondato 6"/>
          <p:cNvSpPr/>
          <p:nvPr/>
        </p:nvSpPr>
        <p:spPr>
          <a:xfrm>
            <a:off x="755576" y="1956272"/>
            <a:ext cx="1440160" cy="360040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07504" y="1196752"/>
            <a:ext cx="8856984" cy="510778"/>
          </a:xfrm>
          <a:prstGeom prst="round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prstClr val="white">
                    <a:lumMod val="95000"/>
                  </a:prstClr>
                </a:solidFill>
                <a:ea typeface="Calibri" pitchFamily="34" charset="0"/>
                <a:cs typeface="Times New Roman" pitchFamily="18" charset="0"/>
              </a:rPr>
              <a:t>MacrOper: campionamento multihabitat proporzionale </a:t>
            </a:r>
            <a:endParaRPr lang="it-IT" sz="2400" dirty="0">
              <a:solidFill>
                <a:prstClr val="white">
                  <a:lumMod val="95000"/>
                </a:prstClr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00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19540</TotalTime>
  <Words>1647</Words>
  <Application>Microsoft Office PowerPoint</Application>
  <PresentationFormat>Presentazione su schermo (4:3)</PresentationFormat>
  <Paragraphs>324</Paragraphs>
  <Slides>35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9" baseType="lpstr">
      <vt:lpstr>ＭＳ Ｐゴシック</vt:lpstr>
      <vt:lpstr>Arial</vt:lpstr>
      <vt:lpstr>Baskerville Old Face</vt:lpstr>
      <vt:lpstr>Bodoni MT</vt:lpstr>
      <vt:lpstr>Calibri</vt:lpstr>
      <vt:lpstr>Calibri </vt:lpstr>
      <vt:lpstr>Comic Sans MS</vt:lpstr>
      <vt:lpstr>Garamond</vt:lpstr>
      <vt:lpstr>Georgia</vt:lpstr>
      <vt:lpstr>Georgia Pro</vt:lpstr>
      <vt:lpstr>Tahoma</vt:lpstr>
      <vt:lpstr>Times New Roman</vt:lpstr>
      <vt:lpstr>Tema di Office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Serena Marcon</dc:creator>
  <cp:lastModifiedBy>Pizzul</cp:lastModifiedBy>
  <cp:revision>874</cp:revision>
  <dcterms:created xsi:type="dcterms:W3CDTF">2009-01-30T08:49:17Z</dcterms:created>
  <dcterms:modified xsi:type="dcterms:W3CDTF">2022-06-02T09:49:27Z</dcterms:modified>
</cp:coreProperties>
</file>