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2"/>
  </p:notesMasterIdLst>
  <p:sldIdLst>
    <p:sldId id="256" r:id="rId2"/>
    <p:sldId id="276" r:id="rId3"/>
    <p:sldId id="263" r:id="rId4"/>
    <p:sldId id="296" r:id="rId5"/>
    <p:sldId id="264" r:id="rId6"/>
    <p:sldId id="265" r:id="rId7"/>
    <p:sldId id="266" r:id="rId8"/>
    <p:sldId id="270" r:id="rId9"/>
    <p:sldId id="297" r:id="rId10"/>
    <p:sldId id="298" r:id="rId11"/>
    <p:sldId id="267" r:id="rId12"/>
    <p:sldId id="268" r:id="rId13"/>
    <p:sldId id="269" r:id="rId14"/>
    <p:sldId id="272" r:id="rId15"/>
    <p:sldId id="278" r:id="rId16"/>
    <p:sldId id="273" r:id="rId17"/>
    <p:sldId id="292" r:id="rId18"/>
    <p:sldId id="293" r:id="rId19"/>
    <p:sldId id="294" r:id="rId20"/>
    <p:sldId id="274" r:id="rId2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21"/>
  </p:normalViewPr>
  <p:slideViewPr>
    <p:cSldViewPr snapToGrid="0" snapToObjects="1">
      <p:cViewPr varScale="1">
        <p:scale>
          <a:sx n="104" d="100"/>
          <a:sy n="104" d="100"/>
        </p:scale>
        <p:origin x="80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02876-4B35-5542-887D-D524159F491A}" type="datetimeFigureOut">
              <a:rPr lang="it-IT" smtClean="0"/>
              <a:t>21/04/22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1B286B-E391-F14E-B58F-295232AADC80}" type="slidenum">
              <a:rPr lang="it-IT" smtClean="0"/>
              <a:t>‹N›</a:t>
            </a:fld>
            <a:endParaRPr lang="it-IT"/>
          </a:p>
        </p:txBody>
      </p:sp>
    </p:spTree>
    <p:extLst>
      <p:ext uri="{BB962C8B-B14F-4D97-AF65-F5344CB8AC3E}">
        <p14:creationId xmlns:p14="http://schemas.microsoft.com/office/powerpoint/2010/main" val="2622433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37D0E34-1ECB-5444-BD3E-69484C495800}" type="datetimeFigureOut">
              <a:rPr lang="it-IT" smtClean="0"/>
              <a:t>21/04/22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361925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it-IT"/>
              <a:t>Fare clic per modificare lo stile del titolo dello schema</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it-IT"/>
              <a:t>Fare clic sull'icona per inserire un'immagine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837D0E34-1ECB-5444-BD3E-69484C495800}" type="datetimeFigureOut">
              <a:rPr lang="it-IT" smtClean="0"/>
              <a:t>21/04/22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217552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837D0E34-1ECB-5444-BD3E-69484C495800}" type="datetimeFigureOut">
              <a:rPr lang="it-IT" smtClean="0"/>
              <a:t>21/04/22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1893662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it-IT"/>
              <a:t>Fare clic per modificare lo stile del titolo dello schema</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it-IT"/>
              <a:t>Modifica gli stili del testo dello schema
Secondo livello
Terzo livello
Quarto livello
Quinto livello</a:t>
            </a:r>
            <a:endParaRPr lang="en-US" dirty="0"/>
          </a:p>
        </p:txBody>
      </p:sp>
      <p:sp>
        <p:nvSpPr>
          <p:cNvPr id="2" name="Date Placeholder 1"/>
          <p:cNvSpPr>
            <a:spLocks noGrp="1"/>
          </p:cNvSpPr>
          <p:nvPr>
            <p:ph type="dt" sz="half" idx="10"/>
          </p:nvPr>
        </p:nvSpPr>
        <p:spPr/>
        <p:txBody>
          <a:bodyPr/>
          <a:lstStyle/>
          <a:p>
            <a:fld id="{837D0E34-1ECB-5444-BD3E-69484C495800}" type="datetimeFigureOut">
              <a:rPr lang="it-IT" smtClean="0"/>
              <a:t>21/04/22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1095447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837D0E34-1ECB-5444-BD3E-69484C495800}" type="datetimeFigureOut">
              <a:rPr lang="it-IT" smtClean="0"/>
              <a:t>21/04/22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3130591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837D0E34-1ECB-5444-BD3E-69484C495800}" type="datetimeFigureOut">
              <a:rPr lang="it-IT" smtClean="0"/>
              <a:t>21/04/22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354806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837D0E34-1ECB-5444-BD3E-69484C495800}" type="datetimeFigureOut">
              <a:rPr lang="it-IT" smtClean="0"/>
              <a:t>21/04/22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2128439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837D0E34-1ECB-5444-BD3E-69484C495800}" type="datetimeFigureOut">
              <a:rPr lang="it-IT" smtClean="0"/>
              <a:t>21/04/22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2242122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837D0E34-1ECB-5444-BD3E-69484C495800}" type="datetimeFigureOut">
              <a:rPr lang="it-IT" smtClean="0"/>
              <a:t>21/04/22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3294055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837D0E34-1ECB-5444-BD3E-69484C495800}" type="datetimeFigureOut">
              <a:rPr lang="it-IT" smtClean="0"/>
              <a:t>21/04/22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3510534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837D0E34-1ECB-5444-BD3E-69484C495800}" type="datetimeFigureOut">
              <a:rPr lang="it-IT" smtClean="0"/>
              <a:t>21/04/22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3382679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D0E34-1ECB-5444-BD3E-69484C495800}" type="datetimeFigureOut">
              <a:rPr lang="it-IT" smtClean="0"/>
              <a:t>21/04/22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419984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837D0E34-1ECB-5444-BD3E-69484C495800}" type="datetimeFigureOut">
              <a:rPr lang="it-IT" smtClean="0"/>
              <a:t>21/04/22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3300824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it-IT"/>
              <a:t>Fare clic per modificare lo stile del titolo dello schema</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it-IT"/>
              <a:t>Fare clic sull'icona per inserire un'immagine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a:xfrm>
            <a:off x="3885810" y="6041362"/>
            <a:ext cx="976879" cy="365125"/>
          </a:xfrm>
        </p:spPr>
        <p:txBody>
          <a:bodyPr/>
          <a:lstStyle/>
          <a:p>
            <a:fld id="{837D0E34-1ECB-5444-BD3E-69484C495800}" type="datetimeFigureOut">
              <a:rPr lang="it-IT" smtClean="0"/>
              <a:t>21/04/22</a:t>
            </a:fld>
            <a:endParaRPr lang="it-IT"/>
          </a:p>
        </p:txBody>
      </p:sp>
      <p:sp>
        <p:nvSpPr>
          <p:cNvPr id="6" name="Footer Placeholder 5"/>
          <p:cNvSpPr>
            <a:spLocks noGrp="1"/>
          </p:cNvSpPr>
          <p:nvPr>
            <p:ph type="ftr" sz="quarter" idx="11"/>
          </p:nvPr>
        </p:nvSpPr>
        <p:spPr>
          <a:xfrm>
            <a:off x="590396" y="6041362"/>
            <a:ext cx="3295413" cy="365125"/>
          </a:xfrm>
        </p:spPr>
        <p:txBody>
          <a:bodyPr/>
          <a:lstStyle/>
          <a:p>
            <a:endParaRPr lang="it-IT"/>
          </a:p>
        </p:txBody>
      </p:sp>
      <p:sp>
        <p:nvSpPr>
          <p:cNvPr id="7" name="Slide Number Placeholder 6"/>
          <p:cNvSpPr>
            <a:spLocks noGrp="1"/>
          </p:cNvSpPr>
          <p:nvPr>
            <p:ph type="sldNum" sz="quarter" idx="12"/>
          </p:nvPr>
        </p:nvSpPr>
        <p:spPr>
          <a:xfrm>
            <a:off x="4862689" y="5915888"/>
            <a:ext cx="1062155" cy="490599"/>
          </a:xfrm>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260120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it-IT"/>
              <a:t>Modifica gli stili del testo dello schema
Secondo livello
Terzo livello
Quarto livello
Quinto livello</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it-IT"/>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837D0E34-1ECB-5444-BD3E-69484C495800}" type="datetimeFigureOut">
              <a:rPr lang="it-IT" smtClean="0"/>
              <a:t>21/04/22</a:t>
            </a:fld>
            <a:endParaRPr lang="it-IT"/>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F22D769A-F634-AA42-8679-B54091E1F20F}" type="slidenum">
              <a:rPr lang="it-IT" smtClean="0"/>
              <a:t>‹N›</a:t>
            </a:fld>
            <a:endParaRPr lang="it-IT"/>
          </a:p>
        </p:txBody>
      </p:sp>
    </p:spTree>
    <p:extLst>
      <p:ext uri="{BB962C8B-B14F-4D97-AF65-F5344CB8AC3E}">
        <p14:creationId xmlns:p14="http://schemas.microsoft.com/office/powerpoint/2010/main" val="280441511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it.actualitix.com/paese/wld/tasso-di-mortalita-per-paeses.php"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ndexmundi.com/map/?v=29&amp;l=it"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www.unicef.it/Allegati/Level_and_Trends_in_Child_Mortality_2018.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worldometers.info/i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i1.wp.com/scenarieconomici.it/wp-content/uploads/2014/05/densitapop.jpg?ssl=1"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F72A09-70BD-4F44-B969-2EBBF678DD4F}"/>
              </a:ext>
            </a:extLst>
          </p:cNvPr>
          <p:cNvSpPr>
            <a:spLocks noGrp="1"/>
          </p:cNvSpPr>
          <p:nvPr>
            <p:ph type="ctrTitle"/>
          </p:nvPr>
        </p:nvSpPr>
        <p:spPr>
          <a:xfrm>
            <a:off x="1524000" y="1122363"/>
            <a:ext cx="9144000" cy="3552668"/>
          </a:xfrm>
        </p:spPr>
        <p:txBody>
          <a:bodyPr>
            <a:normAutofit fontScale="90000"/>
          </a:bodyPr>
          <a:lstStyle/>
          <a:p>
            <a:r>
              <a:rPr lang="it-IT" b="1" cap="small" dirty="0"/>
              <a:t>Geografia</a:t>
            </a:r>
            <a:r>
              <a:rPr lang="it-IT" dirty="0"/>
              <a:t> (LE006) </a:t>
            </a:r>
            <a:br>
              <a:rPr lang="it-IT" dirty="0"/>
            </a:br>
            <a:br>
              <a:rPr lang="it-IT" dirty="0"/>
            </a:br>
            <a:r>
              <a:rPr lang="it-IT" sz="4000" dirty="0"/>
              <a:t>Corso di Studio </a:t>
            </a:r>
            <a:br>
              <a:rPr lang="it-IT" sz="4000" dirty="0"/>
            </a:br>
            <a:r>
              <a:rPr lang="it-IT" sz="4000" b="1" dirty="0"/>
              <a:t>LE01 - DISCIPLINE STORICHE E FILOSOFICHE </a:t>
            </a:r>
            <a:endParaRPr lang="it-IT" sz="4000" dirty="0"/>
          </a:p>
        </p:txBody>
      </p:sp>
      <p:sp>
        <p:nvSpPr>
          <p:cNvPr id="3" name="Sottotitolo 2">
            <a:extLst>
              <a:ext uri="{FF2B5EF4-FFF2-40B4-BE49-F238E27FC236}">
                <a16:creationId xmlns:a16="http://schemas.microsoft.com/office/drawing/2014/main" id="{C78CD909-0C5A-6A42-A155-018BFBEE2164}"/>
              </a:ext>
            </a:extLst>
          </p:cNvPr>
          <p:cNvSpPr>
            <a:spLocks noGrp="1"/>
          </p:cNvSpPr>
          <p:nvPr>
            <p:ph type="subTitle" idx="1"/>
          </p:nvPr>
        </p:nvSpPr>
        <p:spPr>
          <a:xfrm>
            <a:off x="1433848" y="5118995"/>
            <a:ext cx="9144000" cy="1655762"/>
          </a:xfrm>
        </p:spPr>
        <p:txBody>
          <a:bodyPr/>
          <a:lstStyle/>
          <a:p>
            <a:r>
              <a:rPr lang="it-IT" dirty="0" err="1"/>
              <a:t>a.a</a:t>
            </a:r>
            <a:r>
              <a:rPr lang="it-IT" dirty="0"/>
              <a:t>. 2021-2022</a:t>
            </a:r>
          </a:p>
        </p:txBody>
      </p:sp>
      <p:sp>
        <p:nvSpPr>
          <p:cNvPr id="4" name="CasellaDiTesto 3">
            <a:extLst>
              <a:ext uri="{FF2B5EF4-FFF2-40B4-BE49-F238E27FC236}">
                <a16:creationId xmlns:a16="http://schemas.microsoft.com/office/drawing/2014/main" id="{09AB6D40-5966-5446-85EB-0E1430A47B86}"/>
              </a:ext>
            </a:extLst>
          </p:cNvPr>
          <p:cNvSpPr txBox="1"/>
          <p:nvPr/>
        </p:nvSpPr>
        <p:spPr>
          <a:xfrm>
            <a:off x="10873946" y="4490365"/>
            <a:ext cx="1157416" cy="369332"/>
          </a:xfrm>
          <a:prstGeom prst="rect">
            <a:avLst/>
          </a:prstGeom>
          <a:noFill/>
        </p:spPr>
        <p:txBody>
          <a:bodyPr wrap="square" rtlCol="0">
            <a:spAutoFit/>
          </a:bodyPr>
          <a:lstStyle/>
          <a:p>
            <a:r>
              <a:rPr lang="it-IT" dirty="0" err="1"/>
              <a:t>Ppt</a:t>
            </a:r>
            <a:r>
              <a:rPr lang="it-IT" dirty="0"/>
              <a:t> 15 </a:t>
            </a:r>
          </a:p>
        </p:txBody>
      </p:sp>
    </p:spTree>
    <p:extLst>
      <p:ext uri="{BB962C8B-B14F-4D97-AF65-F5344CB8AC3E}">
        <p14:creationId xmlns:p14="http://schemas.microsoft.com/office/powerpoint/2010/main" val="917403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6DCC72-4146-AE48-919B-D85C8CD51E3C}"/>
              </a:ext>
            </a:extLst>
          </p:cNvPr>
          <p:cNvSpPr>
            <a:spLocks noGrp="1"/>
          </p:cNvSpPr>
          <p:nvPr>
            <p:ph type="title"/>
          </p:nvPr>
        </p:nvSpPr>
        <p:spPr/>
        <p:txBody>
          <a:bodyPr/>
          <a:lstStyle/>
          <a:p>
            <a:endParaRPr lang="it-IT"/>
          </a:p>
        </p:txBody>
      </p:sp>
      <p:pic>
        <p:nvPicPr>
          <p:cNvPr id="7" name="Immagine 6">
            <a:extLst>
              <a:ext uri="{FF2B5EF4-FFF2-40B4-BE49-F238E27FC236}">
                <a16:creationId xmlns:a16="http://schemas.microsoft.com/office/drawing/2014/main" id="{F5DCA5A3-27C4-2A4D-A30E-6FDE043FFFD9}"/>
              </a:ext>
            </a:extLst>
          </p:cNvPr>
          <p:cNvPicPr>
            <a:picLocks noChangeAspect="1"/>
          </p:cNvPicPr>
          <p:nvPr/>
        </p:nvPicPr>
        <p:blipFill>
          <a:blip r:embed="rId2"/>
          <a:stretch>
            <a:fillRect/>
          </a:stretch>
        </p:blipFill>
        <p:spPr>
          <a:xfrm>
            <a:off x="326767" y="0"/>
            <a:ext cx="7213600" cy="6629400"/>
          </a:xfrm>
          <a:prstGeom prst="rect">
            <a:avLst/>
          </a:prstGeom>
        </p:spPr>
      </p:pic>
      <p:pic>
        <p:nvPicPr>
          <p:cNvPr id="11" name="Segnaposto contenuto 10">
            <a:extLst>
              <a:ext uri="{FF2B5EF4-FFF2-40B4-BE49-F238E27FC236}">
                <a16:creationId xmlns:a16="http://schemas.microsoft.com/office/drawing/2014/main" id="{8FC2475D-02A7-9346-9820-22538A7BF1E7}"/>
              </a:ext>
            </a:extLst>
          </p:cNvPr>
          <p:cNvPicPr>
            <a:picLocks noGrp="1" noChangeAspect="1"/>
          </p:cNvPicPr>
          <p:nvPr>
            <p:ph idx="1"/>
          </p:nvPr>
        </p:nvPicPr>
        <p:blipFill>
          <a:blip r:embed="rId3"/>
          <a:stretch>
            <a:fillRect/>
          </a:stretch>
        </p:blipFill>
        <p:spPr>
          <a:xfrm>
            <a:off x="8112461" y="2902122"/>
            <a:ext cx="3924830" cy="3636963"/>
          </a:xfrm>
        </p:spPr>
      </p:pic>
    </p:spTree>
    <p:extLst>
      <p:ext uri="{BB962C8B-B14F-4D97-AF65-F5344CB8AC3E}">
        <p14:creationId xmlns:p14="http://schemas.microsoft.com/office/powerpoint/2010/main" val="1223477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8229" y="586415"/>
            <a:ext cx="2126438" cy="695404"/>
          </a:xfrm>
        </p:spPr>
        <p:txBody>
          <a:bodyPr/>
          <a:lstStyle/>
          <a:p>
            <a:r>
              <a:rPr lang="it-IT" dirty="0"/>
              <a:t>Fertilità</a:t>
            </a:r>
          </a:p>
        </p:txBody>
      </p:sp>
      <p:sp>
        <p:nvSpPr>
          <p:cNvPr id="3" name="Segnaposto contenuto 2"/>
          <p:cNvSpPr>
            <a:spLocks noGrp="1"/>
          </p:cNvSpPr>
          <p:nvPr>
            <p:ph idx="1"/>
          </p:nvPr>
        </p:nvSpPr>
        <p:spPr>
          <a:xfrm>
            <a:off x="86497" y="1878228"/>
            <a:ext cx="12105503" cy="4835088"/>
          </a:xfrm>
        </p:spPr>
        <p:txBody>
          <a:bodyPr>
            <a:noAutofit/>
          </a:bodyPr>
          <a:lstStyle/>
          <a:p>
            <a:pPr marL="0" indent="0">
              <a:buNone/>
            </a:pPr>
            <a:r>
              <a:rPr lang="it-IT" sz="2200" dirty="0">
                <a:solidFill>
                  <a:schemeClr val="tx1"/>
                </a:solidFill>
              </a:rPr>
              <a:t>Si riferisce alla possibilità di una popolazione di rigenerarsi nel suo complesso, quindi indica generalmente la possibilità di fare figli, ovvero fa riferimento al numero di nascite all’interno di una popolazione (natalità).</a:t>
            </a:r>
          </a:p>
          <a:p>
            <a:pPr marL="0" indent="0">
              <a:buNone/>
            </a:pPr>
            <a:r>
              <a:rPr lang="it-IT" sz="2200" dirty="0">
                <a:solidFill>
                  <a:schemeClr val="tx1"/>
                </a:solidFill>
              </a:rPr>
              <a:t>I cambiamenti «prevalenti» e «consueti» di una popolazione dipendo dal numero di nati e morti</a:t>
            </a:r>
          </a:p>
          <a:p>
            <a:pPr lvl="1">
              <a:buFont typeface="Wingdings" panose="05000000000000000000" pitchFamily="2" charset="2"/>
              <a:buChar char="à"/>
            </a:pPr>
            <a:r>
              <a:rPr lang="it-IT" sz="2200" dirty="0">
                <a:solidFill>
                  <a:schemeClr val="tx1"/>
                </a:solidFill>
                <a:sym typeface="Wingdings" panose="05000000000000000000" pitchFamily="2" charset="2"/>
              </a:rPr>
              <a:t>che derivano da fattori biologici, sociali, economici, politici e culturali</a:t>
            </a:r>
          </a:p>
          <a:p>
            <a:pPr marL="457200" lvl="1" indent="0">
              <a:buNone/>
            </a:pPr>
            <a:endParaRPr lang="it-IT" sz="800" dirty="0">
              <a:solidFill>
                <a:schemeClr val="tx1"/>
              </a:solidFill>
              <a:sym typeface="Wingdings" panose="05000000000000000000" pitchFamily="2" charset="2"/>
            </a:endParaRPr>
          </a:p>
          <a:p>
            <a:pPr marL="0" lvl="1" indent="0">
              <a:buNone/>
            </a:pPr>
            <a:r>
              <a:rPr lang="it-IT" sz="2200" b="1" i="0" dirty="0">
                <a:solidFill>
                  <a:schemeClr val="tx1"/>
                </a:solidFill>
                <a:sym typeface="Wingdings" panose="05000000000000000000" pitchFamily="2" charset="2"/>
              </a:rPr>
              <a:t>Tasso di natalità</a:t>
            </a:r>
            <a:r>
              <a:rPr lang="it-IT" sz="2200" i="0" dirty="0">
                <a:solidFill>
                  <a:schemeClr val="tx1"/>
                </a:solidFill>
                <a:sym typeface="Wingdings" panose="05000000000000000000" pitchFamily="2" charset="2"/>
              </a:rPr>
              <a:t>: numero annuo di nati vivi ogni mille abitanti </a:t>
            </a:r>
          </a:p>
          <a:p>
            <a:pPr marL="2493963" lvl="1" indent="-2449513">
              <a:buNone/>
            </a:pPr>
            <a:r>
              <a:rPr lang="it-IT" sz="2200" b="1" i="0" dirty="0">
                <a:solidFill>
                  <a:schemeClr val="tx1"/>
                </a:solidFill>
                <a:sym typeface="Wingdings" panose="05000000000000000000" pitchFamily="2" charset="2"/>
              </a:rPr>
              <a:t>Tasso di fecondità</a:t>
            </a:r>
            <a:r>
              <a:rPr lang="it-IT" sz="2200" i="0" dirty="0">
                <a:solidFill>
                  <a:schemeClr val="tx1"/>
                </a:solidFill>
                <a:sym typeface="Wingdings" panose="05000000000000000000" pitchFamily="2" charset="2"/>
              </a:rPr>
              <a:t>: numero medio annuo di nati vivi per donna in età feconda (fra i 15 e i 50 anni)</a:t>
            </a:r>
          </a:p>
          <a:p>
            <a:pPr marL="0" lvl="1" indent="0">
              <a:buNone/>
            </a:pPr>
            <a:r>
              <a:rPr lang="it-IT" sz="2200" dirty="0">
                <a:solidFill>
                  <a:schemeClr val="tx1"/>
                </a:solidFill>
                <a:sym typeface="Wingdings" panose="05000000000000000000" pitchFamily="2" charset="2"/>
              </a:rPr>
              <a:t>Quando il tasso di natalità ha un valore uguale o superiore a 2,1 si dice che la relativa popolazione ha raggiunto il tasso di sostituzione delle generazioni</a:t>
            </a:r>
            <a:endParaRPr lang="it-IT" sz="2200" dirty="0">
              <a:solidFill>
                <a:schemeClr val="tx1"/>
              </a:solidFill>
            </a:endParaRPr>
          </a:p>
        </p:txBody>
      </p:sp>
    </p:spTree>
    <p:extLst>
      <p:ext uri="{BB962C8B-B14F-4D97-AF65-F5344CB8AC3E}">
        <p14:creationId xmlns:p14="http://schemas.microsoft.com/office/powerpoint/2010/main" val="3516844201"/>
      </p:ext>
    </p:extLst>
  </p:cSld>
  <p:clrMapOvr>
    <a:masterClrMapping/>
  </p:clrMapOvr>
  <mc:AlternateContent xmlns:mc="http://schemas.openxmlformats.org/markup-compatibility/2006" xmlns:p14="http://schemas.microsoft.com/office/powerpoint/2010/main">
    <mc:Choice Requires="p14">
      <p:transition spd="slow" p14:dur="2000" advTm="256885"/>
    </mc:Choice>
    <mc:Fallback xmlns="">
      <p:transition spd="slow" advTm="25688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3770" y="264199"/>
            <a:ext cx="2531553" cy="1031070"/>
          </a:xfrm>
        </p:spPr>
        <p:txBody>
          <a:bodyPr/>
          <a:lstStyle/>
          <a:p>
            <a:r>
              <a:rPr lang="it-IT" dirty="0"/>
              <a:t>Fertilità</a:t>
            </a:r>
          </a:p>
        </p:txBody>
      </p:sp>
      <p:sp>
        <p:nvSpPr>
          <p:cNvPr id="3" name="Segnaposto contenuto 2"/>
          <p:cNvSpPr>
            <a:spLocks noGrp="1"/>
          </p:cNvSpPr>
          <p:nvPr>
            <p:ph idx="1"/>
          </p:nvPr>
        </p:nvSpPr>
        <p:spPr>
          <a:xfrm>
            <a:off x="160012" y="2073745"/>
            <a:ext cx="5598237" cy="4784255"/>
          </a:xfrm>
        </p:spPr>
        <p:txBody>
          <a:bodyPr>
            <a:normAutofit/>
          </a:bodyPr>
          <a:lstStyle/>
          <a:p>
            <a:r>
              <a:rPr lang="it-IT" sz="2000" dirty="0">
                <a:solidFill>
                  <a:schemeClr val="tx1"/>
                </a:solidFill>
              </a:rPr>
              <a:t>Varia da paese a paese, da regione a regione</a:t>
            </a:r>
          </a:p>
          <a:p>
            <a:r>
              <a:rPr lang="it-IT" sz="2000" dirty="0">
                <a:solidFill>
                  <a:schemeClr val="tx1"/>
                </a:solidFill>
              </a:rPr>
              <a:t>Condizionata da fattori biologici, ma anche da modelli culturali (scelte «politiche»)</a:t>
            </a:r>
          </a:p>
          <a:p>
            <a:r>
              <a:rPr lang="it-IT" sz="2000" dirty="0">
                <a:solidFill>
                  <a:schemeClr val="tx1"/>
                </a:solidFill>
              </a:rPr>
              <a:t>tra i quali vi è l’uso /non uso di pratiche contraccettive, la posizione della donna nella gerarchia sociale, la disponibilità economica e la presenza di forme di sostegno finanziario per gli anziani (pensione)</a:t>
            </a:r>
          </a:p>
          <a:p>
            <a:r>
              <a:rPr lang="it-IT" sz="2000" dirty="0">
                <a:solidFill>
                  <a:schemeClr val="tx1"/>
                </a:solidFill>
              </a:rPr>
              <a:t>Fecondità e povertà non sono strettamente connessi</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7666" y="1784488"/>
            <a:ext cx="6314334" cy="4406248"/>
          </a:xfrm>
          <a:prstGeom prst="rect">
            <a:avLst/>
          </a:prstGeom>
        </p:spPr>
      </p:pic>
    </p:spTree>
    <p:extLst>
      <p:ext uri="{BB962C8B-B14F-4D97-AF65-F5344CB8AC3E}">
        <p14:creationId xmlns:p14="http://schemas.microsoft.com/office/powerpoint/2010/main" val="2918574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1942" y="0"/>
            <a:ext cx="8401928" cy="1210962"/>
          </a:xfrm>
        </p:spPr>
        <p:txBody>
          <a:bodyPr>
            <a:normAutofit/>
          </a:bodyPr>
          <a:lstStyle/>
          <a:p>
            <a:r>
              <a:rPr lang="it-IT" dirty="0"/>
              <a:t>Fertilità e controllo sociale</a:t>
            </a:r>
          </a:p>
        </p:txBody>
      </p:sp>
      <p:sp>
        <p:nvSpPr>
          <p:cNvPr id="3" name="Segnaposto contenuto 2"/>
          <p:cNvSpPr>
            <a:spLocks noGrp="1"/>
          </p:cNvSpPr>
          <p:nvPr>
            <p:ph idx="1"/>
          </p:nvPr>
        </p:nvSpPr>
        <p:spPr>
          <a:xfrm>
            <a:off x="469557" y="1816443"/>
            <a:ext cx="11528854" cy="4893276"/>
          </a:xfrm>
        </p:spPr>
        <p:txBody>
          <a:bodyPr>
            <a:normAutofit/>
          </a:bodyPr>
          <a:lstStyle/>
          <a:p>
            <a:r>
              <a:rPr lang="it-IT" sz="2200" dirty="0">
                <a:solidFill>
                  <a:schemeClr val="tx1"/>
                </a:solidFill>
              </a:rPr>
              <a:t>I governi usano politiche </a:t>
            </a:r>
            <a:r>
              <a:rPr lang="it-IT" sz="2200" dirty="0" err="1">
                <a:solidFill>
                  <a:schemeClr val="tx1"/>
                </a:solidFill>
              </a:rPr>
              <a:t>nataliste</a:t>
            </a:r>
            <a:r>
              <a:rPr lang="it-IT" sz="2200" dirty="0">
                <a:solidFill>
                  <a:schemeClr val="tx1"/>
                </a:solidFill>
              </a:rPr>
              <a:t> o anti-</a:t>
            </a:r>
            <a:r>
              <a:rPr lang="it-IT" sz="2200" dirty="0" err="1">
                <a:solidFill>
                  <a:schemeClr val="tx1"/>
                </a:solidFill>
              </a:rPr>
              <a:t>nataliste</a:t>
            </a:r>
            <a:r>
              <a:rPr lang="it-IT" sz="2200" dirty="0">
                <a:solidFill>
                  <a:schemeClr val="tx1"/>
                </a:solidFill>
              </a:rPr>
              <a:t> per gestire la propria organizzazione interna</a:t>
            </a:r>
          </a:p>
          <a:p>
            <a:r>
              <a:rPr lang="it-IT" sz="2200" dirty="0">
                <a:solidFill>
                  <a:schemeClr val="tx1"/>
                </a:solidFill>
              </a:rPr>
              <a:t>In Europa la Francia ha un tasso di fecondità (2.0 figli per donna) superiore alle gran parte dei paesi europei (dopo Turchia, Islanda e Irlanda), per una scelta legata a questioni di primato continentale (post guerre mondiali), che ha portato a azioni legislative che sostengono le famiglie, promuovono la natalità, sostengono l’uguaglianza di genere e permettono il lavoro ai genitori attraverso sgravi fiscali, sostegno agli asili e alle scuole, permessi di lavoro per genitori e protezioni dell’occupazione delle donne in maternità </a:t>
            </a:r>
          </a:p>
          <a:p>
            <a:r>
              <a:rPr lang="it-IT" sz="2200" dirty="0">
                <a:solidFill>
                  <a:schemeClr val="tx1"/>
                </a:solidFill>
              </a:rPr>
              <a:t>In Cina dal 1979 al 2016 forte incentivo alla riduzione della popolazione attraverso la «politica del figlio unico» applicata in alcune parti del territorio </a:t>
            </a:r>
          </a:p>
        </p:txBody>
      </p:sp>
    </p:spTree>
    <p:extLst>
      <p:ext uri="{BB962C8B-B14F-4D97-AF65-F5344CB8AC3E}">
        <p14:creationId xmlns:p14="http://schemas.microsoft.com/office/powerpoint/2010/main" val="2675362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1687" y="336306"/>
            <a:ext cx="2407338" cy="903748"/>
          </a:xfrm>
        </p:spPr>
        <p:txBody>
          <a:bodyPr/>
          <a:lstStyle/>
          <a:p>
            <a:r>
              <a:rPr lang="it-IT" dirty="0"/>
              <a:t>Mortalità</a:t>
            </a:r>
          </a:p>
        </p:txBody>
      </p:sp>
      <p:sp>
        <p:nvSpPr>
          <p:cNvPr id="3" name="Segnaposto contenuto 2"/>
          <p:cNvSpPr>
            <a:spLocks noGrp="1"/>
          </p:cNvSpPr>
          <p:nvPr>
            <p:ph idx="1"/>
          </p:nvPr>
        </p:nvSpPr>
        <p:spPr>
          <a:xfrm>
            <a:off x="469557" y="2150075"/>
            <a:ext cx="11312689" cy="4534461"/>
          </a:xfrm>
        </p:spPr>
        <p:txBody>
          <a:bodyPr>
            <a:normAutofit/>
          </a:bodyPr>
          <a:lstStyle/>
          <a:p>
            <a:pPr marL="0" indent="0">
              <a:buNone/>
            </a:pPr>
            <a:r>
              <a:rPr lang="it-IT" sz="2200" dirty="0">
                <a:solidFill>
                  <a:schemeClr val="tx1"/>
                </a:solidFill>
              </a:rPr>
              <a:t>Si segue attraverso il </a:t>
            </a:r>
            <a:r>
              <a:rPr lang="it-IT" sz="2200" b="1" dirty="0">
                <a:solidFill>
                  <a:schemeClr val="tx1"/>
                </a:solidFill>
              </a:rPr>
              <a:t>tasso di mortalità</a:t>
            </a:r>
            <a:r>
              <a:rPr lang="it-IT" sz="2200" dirty="0">
                <a:solidFill>
                  <a:schemeClr val="tx1"/>
                </a:solidFill>
              </a:rPr>
              <a:t>, ovvero il numero annuo di morti ogni 1000 abitanti in un determinato territorio.</a:t>
            </a:r>
          </a:p>
          <a:p>
            <a:pPr marL="0" indent="0">
              <a:buNone/>
            </a:pPr>
            <a:r>
              <a:rPr lang="it-IT" sz="2200" dirty="0">
                <a:solidFill>
                  <a:schemeClr val="tx1"/>
                </a:solidFill>
              </a:rPr>
              <a:t>Varia da meno del 2 su 1000 in Qatar e Kuwait al 20 e 23 su 1000 di Lesotho e Sierra Leone </a:t>
            </a:r>
            <a:r>
              <a:rPr lang="it-IT" sz="2200" dirty="0">
                <a:solidFill>
                  <a:schemeClr val="tx1"/>
                </a:solidFill>
                <a:sym typeface="Wingdings" panose="05000000000000000000" pitchFamily="2" charset="2"/>
              </a:rPr>
              <a:t> grande variabilità geografica</a:t>
            </a:r>
          </a:p>
          <a:p>
            <a:pPr marL="0" indent="0">
              <a:buNone/>
            </a:pPr>
            <a:endParaRPr lang="it-IT" sz="2200" dirty="0">
              <a:solidFill>
                <a:schemeClr val="tx1"/>
              </a:solidFill>
              <a:sym typeface="Wingdings" panose="05000000000000000000" pitchFamily="2" charset="2"/>
            </a:endParaRPr>
          </a:p>
          <a:p>
            <a:pPr marL="0" indent="0">
              <a:buNone/>
            </a:pPr>
            <a:r>
              <a:rPr lang="it-IT" sz="2200" dirty="0">
                <a:solidFill>
                  <a:schemeClr val="tx1"/>
                </a:solidFill>
                <a:sym typeface="Wingdings" panose="05000000000000000000" pitchFamily="2" charset="2"/>
              </a:rPr>
              <a:t>Dipende da </a:t>
            </a:r>
          </a:p>
          <a:p>
            <a:pPr marL="182563" indent="-125413">
              <a:buFont typeface="Arial" panose="020B0604020202020204" pitchFamily="34" charset="0"/>
              <a:buChar char="•"/>
            </a:pPr>
            <a:r>
              <a:rPr lang="it-IT" sz="2200" b="1" dirty="0">
                <a:solidFill>
                  <a:schemeClr val="tx1"/>
                </a:solidFill>
                <a:sym typeface="Wingdings" panose="05000000000000000000" pitchFamily="2" charset="2"/>
              </a:rPr>
              <a:t> fattori naturali </a:t>
            </a:r>
            <a:r>
              <a:rPr lang="it-IT" sz="2200" dirty="0">
                <a:solidFill>
                  <a:schemeClr val="tx1"/>
                </a:solidFill>
                <a:sym typeface="Wingdings" panose="05000000000000000000" pitchFamily="2" charset="2"/>
              </a:rPr>
              <a:t>(disastri, carestie, epidemie e relative conseguenze) </a:t>
            </a:r>
          </a:p>
          <a:p>
            <a:pPr marL="182563" indent="-125413">
              <a:buFont typeface="Arial" panose="020B0604020202020204" pitchFamily="34" charset="0"/>
              <a:buChar char="•"/>
            </a:pPr>
            <a:r>
              <a:rPr lang="it-IT" sz="2200" b="1" dirty="0">
                <a:sym typeface="Wingdings" panose="05000000000000000000" pitchFamily="2" charset="2"/>
              </a:rPr>
              <a:t> </a:t>
            </a:r>
            <a:r>
              <a:rPr lang="it-IT" sz="2200" b="1" dirty="0">
                <a:solidFill>
                  <a:schemeClr val="tx1"/>
                </a:solidFill>
                <a:sym typeface="Wingdings" panose="05000000000000000000" pitchFamily="2" charset="2"/>
              </a:rPr>
              <a:t>fattori sociali </a:t>
            </a:r>
            <a:r>
              <a:rPr lang="it-IT" sz="2200" dirty="0">
                <a:solidFill>
                  <a:schemeClr val="tx1"/>
                </a:solidFill>
                <a:sym typeface="Wingdings" panose="05000000000000000000" pitchFamily="2" charset="2"/>
              </a:rPr>
              <a:t>(guerre, differenze dei sistemi sanitari e/o di sviluppo economico)</a:t>
            </a:r>
          </a:p>
        </p:txBody>
      </p:sp>
    </p:spTree>
    <p:extLst>
      <p:ext uri="{BB962C8B-B14F-4D97-AF65-F5344CB8AC3E}">
        <p14:creationId xmlns:p14="http://schemas.microsoft.com/office/powerpoint/2010/main" val="326858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8621" y="402626"/>
            <a:ext cx="2615683" cy="926898"/>
          </a:xfrm>
        </p:spPr>
        <p:txBody>
          <a:bodyPr/>
          <a:lstStyle/>
          <a:p>
            <a:r>
              <a:rPr lang="it-IT" dirty="0"/>
              <a:t>Mortalità</a:t>
            </a:r>
          </a:p>
        </p:txBody>
      </p:sp>
      <p:pic>
        <p:nvPicPr>
          <p:cNvPr id="3074" name="Picture 2" descr="https://it.actualitix.com/doc/mappa/wld/mappa-tasso-di-mortalita-per-paes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76349" y="815546"/>
            <a:ext cx="8785199" cy="5094321"/>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7640412" y="5552603"/>
            <a:ext cx="4243181" cy="246221"/>
          </a:xfrm>
          <a:prstGeom prst="rect">
            <a:avLst/>
          </a:prstGeom>
          <a:noFill/>
        </p:spPr>
        <p:txBody>
          <a:bodyPr wrap="square" rtlCol="0">
            <a:spAutoFit/>
          </a:bodyPr>
          <a:lstStyle/>
          <a:p>
            <a:r>
              <a:rPr lang="it-IT" sz="1000" dirty="0"/>
              <a:t>Fonte: </a:t>
            </a:r>
            <a:r>
              <a:rPr lang="it-IT" sz="1000" dirty="0">
                <a:hlinkClick r:id="rId3"/>
              </a:rPr>
              <a:t>https://it.actualitix.com/paese/wld/tasso-di-mortalita-per-paeses.php</a:t>
            </a:r>
            <a:endParaRPr lang="it-IT" sz="1000" dirty="0"/>
          </a:p>
        </p:txBody>
      </p:sp>
      <p:sp>
        <p:nvSpPr>
          <p:cNvPr id="5" name="CasellaDiTesto 4"/>
          <p:cNvSpPr txBox="1"/>
          <p:nvPr/>
        </p:nvSpPr>
        <p:spPr>
          <a:xfrm>
            <a:off x="0" y="5909867"/>
            <a:ext cx="12192000" cy="830997"/>
          </a:xfrm>
          <a:prstGeom prst="rect">
            <a:avLst/>
          </a:prstGeom>
          <a:noFill/>
        </p:spPr>
        <p:txBody>
          <a:bodyPr wrap="square" rtlCol="0">
            <a:spAutoFit/>
          </a:bodyPr>
          <a:lstStyle/>
          <a:p>
            <a:r>
              <a:rPr lang="it-IT" sz="2400" dirty="0">
                <a:sym typeface="Wingdings" panose="05000000000000000000" pitchFamily="2" charset="2"/>
              </a:rPr>
              <a:t>I tassi di mortalità non sono indicatori della qualità della vita e/o della salute di un paese. (Italia 2020: 12,5 morti su 1000 abitanti; natalità 6,8)</a:t>
            </a:r>
            <a:endParaRPr lang="it-IT" sz="2400" dirty="0"/>
          </a:p>
        </p:txBody>
      </p:sp>
    </p:spTree>
    <p:extLst>
      <p:ext uri="{BB962C8B-B14F-4D97-AF65-F5344CB8AC3E}">
        <p14:creationId xmlns:p14="http://schemas.microsoft.com/office/powerpoint/2010/main" val="2033932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959" y="208612"/>
            <a:ext cx="5046347" cy="660680"/>
          </a:xfrm>
        </p:spPr>
        <p:txBody>
          <a:bodyPr/>
          <a:lstStyle/>
          <a:p>
            <a:r>
              <a:rPr lang="it-IT" dirty="0"/>
              <a:t>Speranza di vita</a:t>
            </a:r>
          </a:p>
        </p:txBody>
      </p:sp>
      <p:sp>
        <p:nvSpPr>
          <p:cNvPr id="3" name="Segnaposto contenuto 2"/>
          <p:cNvSpPr>
            <a:spLocks noGrp="1"/>
          </p:cNvSpPr>
          <p:nvPr>
            <p:ph idx="1"/>
          </p:nvPr>
        </p:nvSpPr>
        <p:spPr>
          <a:xfrm>
            <a:off x="109960" y="2581155"/>
            <a:ext cx="3871731" cy="4276845"/>
          </a:xfrm>
        </p:spPr>
        <p:txBody>
          <a:bodyPr>
            <a:normAutofit lnSpcReduction="10000"/>
          </a:bodyPr>
          <a:lstStyle/>
          <a:p>
            <a:r>
              <a:rPr lang="it-IT" sz="2400" b="1" dirty="0">
                <a:solidFill>
                  <a:schemeClr val="tx1"/>
                </a:solidFill>
              </a:rPr>
              <a:t>La speranza di vita </a:t>
            </a:r>
            <a:r>
              <a:rPr lang="it-IT" sz="2400" dirty="0">
                <a:solidFill>
                  <a:schemeClr val="tx1"/>
                </a:solidFill>
              </a:rPr>
              <a:t>indica la lunghezza media di vita delle persone, in base ai tassi di mortalità correnti nell’area in cui vivono.</a:t>
            </a:r>
          </a:p>
          <a:p>
            <a:pPr>
              <a:buFont typeface="Arial" panose="020B0604020202020204" pitchFamily="34" charset="0"/>
              <a:buChar char="•"/>
            </a:pPr>
            <a:r>
              <a:rPr lang="it-IT" sz="2400" dirty="0">
                <a:solidFill>
                  <a:schemeClr val="tx1"/>
                </a:solidFill>
              </a:rPr>
              <a:t>Nel 1900 quella mondiale era 29 anni, oggi 74 (Italia 82,4) Cambia !</a:t>
            </a:r>
          </a:p>
          <a:p>
            <a:endParaRPr lang="it-IT" dirty="0"/>
          </a:p>
        </p:txBody>
      </p:sp>
      <p:pic>
        <p:nvPicPr>
          <p:cNvPr id="5" name="Immagine 4">
            <a:extLst>
              <a:ext uri="{FF2B5EF4-FFF2-40B4-BE49-F238E27FC236}">
                <a16:creationId xmlns:a16="http://schemas.microsoft.com/office/drawing/2014/main" id="{931F4DE9-51A1-854C-B5F2-D194C570E7C0}"/>
              </a:ext>
            </a:extLst>
          </p:cNvPr>
          <p:cNvPicPr>
            <a:picLocks noChangeAspect="1"/>
          </p:cNvPicPr>
          <p:nvPr/>
        </p:nvPicPr>
        <p:blipFill>
          <a:blip r:embed="rId2"/>
          <a:stretch>
            <a:fillRect/>
          </a:stretch>
        </p:blipFill>
        <p:spPr>
          <a:xfrm>
            <a:off x="4117615" y="1025612"/>
            <a:ext cx="7982154" cy="4789292"/>
          </a:xfrm>
          <a:prstGeom prst="rect">
            <a:avLst/>
          </a:prstGeom>
        </p:spPr>
      </p:pic>
      <p:sp>
        <p:nvSpPr>
          <p:cNvPr id="6" name="CasellaDiTesto 5">
            <a:extLst>
              <a:ext uri="{FF2B5EF4-FFF2-40B4-BE49-F238E27FC236}">
                <a16:creationId xmlns:a16="http://schemas.microsoft.com/office/drawing/2014/main" id="{E5DD2F97-F32C-AA44-8320-EFBA84750BCF}"/>
              </a:ext>
            </a:extLst>
          </p:cNvPr>
          <p:cNvSpPr txBox="1"/>
          <p:nvPr/>
        </p:nvSpPr>
        <p:spPr>
          <a:xfrm>
            <a:off x="3981691" y="6238754"/>
            <a:ext cx="7511970" cy="400110"/>
          </a:xfrm>
          <a:prstGeom prst="rect">
            <a:avLst/>
          </a:prstGeom>
          <a:noFill/>
        </p:spPr>
        <p:txBody>
          <a:bodyPr wrap="square" rtlCol="0">
            <a:spAutoFit/>
          </a:bodyPr>
          <a:lstStyle/>
          <a:p>
            <a:r>
              <a:rPr lang="it-IT" sz="1000" dirty="0"/>
              <a:t>Fonte: </a:t>
            </a:r>
            <a:r>
              <a:rPr lang="it-IT" sz="1000" dirty="0" err="1"/>
              <a:t>https</a:t>
            </a:r>
            <a:r>
              <a:rPr lang="it-IT" sz="1000" dirty="0"/>
              <a:t>://</a:t>
            </a:r>
            <a:r>
              <a:rPr lang="it-IT" sz="1000" dirty="0" err="1"/>
              <a:t>www.alzheimer-riese.it</a:t>
            </a:r>
            <a:r>
              <a:rPr lang="it-IT" sz="1000" dirty="0"/>
              <a:t>/contributi-dal-mondo/rapporti-e-studi/4987-l-aspettativa-di-vita-sale-in-tutto-il-mondo-ma-le-persone-passano-piu-anni-con-malattie-e-disabilita</a:t>
            </a:r>
          </a:p>
        </p:txBody>
      </p:sp>
    </p:spTree>
    <p:extLst>
      <p:ext uri="{BB962C8B-B14F-4D97-AF65-F5344CB8AC3E}">
        <p14:creationId xmlns:p14="http://schemas.microsoft.com/office/powerpoint/2010/main" val="3992335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6ECE25-4471-1E4A-9665-5DA6892C3B13}"/>
              </a:ext>
            </a:extLst>
          </p:cNvPr>
          <p:cNvSpPr>
            <a:spLocks noGrp="1"/>
          </p:cNvSpPr>
          <p:nvPr>
            <p:ph type="title"/>
          </p:nvPr>
        </p:nvSpPr>
        <p:spPr>
          <a:xfrm>
            <a:off x="162046" y="840580"/>
            <a:ext cx="6388443" cy="666945"/>
          </a:xfrm>
        </p:spPr>
        <p:txBody>
          <a:bodyPr>
            <a:normAutofit fontScale="90000"/>
          </a:bodyPr>
          <a:lstStyle/>
          <a:p>
            <a:r>
              <a:rPr lang="it-IT" dirty="0"/>
              <a:t>Speranza di vita in Italia</a:t>
            </a:r>
          </a:p>
        </p:txBody>
      </p:sp>
      <p:graphicFrame>
        <p:nvGraphicFramePr>
          <p:cNvPr id="4" name="Segnaposto contenuto 3">
            <a:extLst>
              <a:ext uri="{FF2B5EF4-FFF2-40B4-BE49-F238E27FC236}">
                <a16:creationId xmlns:a16="http://schemas.microsoft.com/office/drawing/2014/main" id="{46C582DA-4FC5-0941-AC5F-2F5B77887967}"/>
              </a:ext>
            </a:extLst>
          </p:cNvPr>
          <p:cNvGraphicFramePr>
            <a:graphicFrameLocks noGrp="1"/>
          </p:cNvGraphicFramePr>
          <p:nvPr>
            <p:ph idx="1"/>
            <p:extLst>
              <p:ext uri="{D42A27DB-BD31-4B8C-83A1-F6EECF244321}">
                <p14:modId xmlns:p14="http://schemas.microsoft.com/office/powerpoint/2010/main" val="1564955506"/>
              </p:ext>
            </p:extLst>
          </p:nvPr>
        </p:nvGraphicFramePr>
        <p:xfrm>
          <a:off x="1224727" y="3219484"/>
          <a:ext cx="4014538" cy="2723250"/>
        </p:xfrm>
        <a:graphic>
          <a:graphicData uri="http://schemas.openxmlformats.org/drawingml/2006/table">
            <a:tbl>
              <a:tblPr firstRow="1" bandRow="1">
                <a:tableStyleId>{5C22544A-7EE6-4342-B048-85BDC9FD1C3A}</a:tableStyleId>
              </a:tblPr>
              <a:tblGrid>
                <a:gridCol w="868720">
                  <a:extLst>
                    <a:ext uri="{9D8B030D-6E8A-4147-A177-3AD203B41FA5}">
                      <a16:colId xmlns:a16="http://schemas.microsoft.com/office/drawing/2014/main" val="2948618088"/>
                    </a:ext>
                  </a:extLst>
                </a:gridCol>
                <a:gridCol w="974017">
                  <a:extLst>
                    <a:ext uri="{9D8B030D-6E8A-4147-A177-3AD203B41FA5}">
                      <a16:colId xmlns:a16="http://schemas.microsoft.com/office/drawing/2014/main" val="2803115931"/>
                    </a:ext>
                  </a:extLst>
                </a:gridCol>
                <a:gridCol w="1197781">
                  <a:extLst>
                    <a:ext uri="{9D8B030D-6E8A-4147-A177-3AD203B41FA5}">
                      <a16:colId xmlns:a16="http://schemas.microsoft.com/office/drawing/2014/main" val="566411195"/>
                    </a:ext>
                  </a:extLst>
                </a:gridCol>
                <a:gridCol w="974020">
                  <a:extLst>
                    <a:ext uri="{9D8B030D-6E8A-4147-A177-3AD203B41FA5}">
                      <a16:colId xmlns:a16="http://schemas.microsoft.com/office/drawing/2014/main" val="2086084458"/>
                    </a:ext>
                  </a:extLst>
                </a:gridCol>
              </a:tblGrid>
              <a:tr h="350986">
                <a:tc>
                  <a:txBody>
                    <a:bodyPr/>
                    <a:lstStyle/>
                    <a:p>
                      <a:pPr algn="ctr"/>
                      <a:endParaRPr lang="it-IT" i="1" dirty="0"/>
                    </a:p>
                  </a:txBody>
                  <a:tcPr/>
                </a:tc>
                <a:tc>
                  <a:txBody>
                    <a:bodyPr/>
                    <a:lstStyle/>
                    <a:p>
                      <a:pPr algn="ctr"/>
                      <a:r>
                        <a:rPr lang="it-IT" dirty="0"/>
                        <a:t>Nord</a:t>
                      </a:r>
                    </a:p>
                  </a:txBody>
                  <a:tcPr/>
                </a:tc>
                <a:tc>
                  <a:txBody>
                    <a:bodyPr/>
                    <a:lstStyle/>
                    <a:p>
                      <a:pPr algn="ctr"/>
                      <a:r>
                        <a:rPr lang="it-IT" dirty="0"/>
                        <a:t>Centro </a:t>
                      </a:r>
                    </a:p>
                  </a:txBody>
                  <a:tcPr/>
                </a:tc>
                <a:tc>
                  <a:txBody>
                    <a:bodyPr/>
                    <a:lstStyle/>
                    <a:p>
                      <a:pPr algn="ctr"/>
                      <a:r>
                        <a:rPr lang="it-IT" dirty="0"/>
                        <a:t>Sud</a:t>
                      </a:r>
                    </a:p>
                  </a:txBody>
                  <a:tcPr/>
                </a:tc>
                <a:extLst>
                  <a:ext uri="{0D108BD9-81ED-4DB2-BD59-A6C34878D82A}">
                    <a16:rowId xmlns:a16="http://schemas.microsoft.com/office/drawing/2014/main" val="1062353045"/>
                  </a:ext>
                </a:extLst>
              </a:tr>
              <a:tr h="785830">
                <a:tc>
                  <a:txBody>
                    <a:bodyPr/>
                    <a:lstStyle/>
                    <a:p>
                      <a:pPr algn="ctr"/>
                      <a:r>
                        <a:rPr lang="it-IT" i="1" dirty="0"/>
                        <a:t>2010</a:t>
                      </a:r>
                    </a:p>
                  </a:txBody>
                  <a:tcPr/>
                </a:tc>
                <a:tc>
                  <a:txBody>
                    <a:bodyPr/>
                    <a:lstStyle/>
                    <a:p>
                      <a:pPr algn="ctr"/>
                      <a:r>
                        <a:rPr lang="it-IT" dirty="0"/>
                        <a:t>82,1</a:t>
                      </a:r>
                    </a:p>
                  </a:txBody>
                  <a:tcPr/>
                </a:tc>
                <a:tc>
                  <a:txBody>
                    <a:bodyPr/>
                    <a:lstStyle/>
                    <a:p>
                      <a:pPr algn="ctr"/>
                      <a:r>
                        <a:rPr lang="it-IT" dirty="0"/>
                        <a:t>81,9</a:t>
                      </a:r>
                    </a:p>
                  </a:txBody>
                  <a:tcPr/>
                </a:tc>
                <a:tc>
                  <a:txBody>
                    <a:bodyPr/>
                    <a:lstStyle/>
                    <a:p>
                      <a:pPr algn="ctr"/>
                      <a:r>
                        <a:rPr lang="it-IT" dirty="0"/>
                        <a:t>81,1</a:t>
                      </a:r>
                    </a:p>
                  </a:txBody>
                  <a:tcPr/>
                </a:tc>
                <a:extLst>
                  <a:ext uri="{0D108BD9-81ED-4DB2-BD59-A6C34878D82A}">
                    <a16:rowId xmlns:a16="http://schemas.microsoft.com/office/drawing/2014/main" val="2845604201"/>
                  </a:ext>
                </a:extLst>
              </a:tr>
              <a:tr h="785830">
                <a:tc>
                  <a:txBody>
                    <a:bodyPr/>
                    <a:lstStyle/>
                    <a:p>
                      <a:pPr algn="ctr"/>
                      <a:r>
                        <a:rPr lang="it-IT" i="1" dirty="0"/>
                        <a:t>2019</a:t>
                      </a:r>
                    </a:p>
                  </a:txBody>
                  <a:tcPr/>
                </a:tc>
                <a:tc>
                  <a:txBody>
                    <a:bodyPr/>
                    <a:lstStyle/>
                    <a:p>
                      <a:pPr algn="ctr"/>
                      <a:r>
                        <a:rPr lang="it-IT" dirty="0"/>
                        <a:t>83,6</a:t>
                      </a:r>
                    </a:p>
                  </a:txBody>
                  <a:tcPr/>
                </a:tc>
                <a:tc>
                  <a:txBody>
                    <a:bodyPr/>
                    <a:lstStyle/>
                    <a:p>
                      <a:pPr algn="ctr"/>
                      <a:endParaRPr lang="it-IT" dirty="0"/>
                    </a:p>
                  </a:txBody>
                  <a:tcPr/>
                </a:tc>
                <a:tc>
                  <a:txBody>
                    <a:bodyPr/>
                    <a:lstStyle/>
                    <a:p>
                      <a:pPr algn="ctr"/>
                      <a:endParaRPr lang="it-IT" dirty="0"/>
                    </a:p>
                  </a:txBody>
                  <a:tcPr/>
                </a:tc>
                <a:extLst>
                  <a:ext uri="{0D108BD9-81ED-4DB2-BD59-A6C34878D82A}">
                    <a16:rowId xmlns:a16="http://schemas.microsoft.com/office/drawing/2014/main" val="1542688926"/>
                  </a:ext>
                </a:extLst>
              </a:tr>
              <a:tr h="785830">
                <a:tc>
                  <a:txBody>
                    <a:bodyPr/>
                    <a:lstStyle/>
                    <a:p>
                      <a:pPr algn="ctr"/>
                      <a:r>
                        <a:rPr lang="it-IT" i="1" dirty="0"/>
                        <a:t>2020</a:t>
                      </a:r>
                    </a:p>
                  </a:txBody>
                  <a:tcPr/>
                </a:tc>
                <a:tc>
                  <a:txBody>
                    <a:bodyPr/>
                    <a:lstStyle/>
                    <a:p>
                      <a:pPr algn="ctr"/>
                      <a:r>
                        <a:rPr lang="it-IT" dirty="0"/>
                        <a:t>82</a:t>
                      </a:r>
                    </a:p>
                  </a:txBody>
                  <a:tcPr/>
                </a:tc>
                <a:tc>
                  <a:txBody>
                    <a:bodyPr/>
                    <a:lstStyle/>
                    <a:p>
                      <a:pPr algn="ctr"/>
                      <a:r>
                        <a:rPr lang="it-IT" dirty="0"/>
                        <a:t>83,1</a:t>
                      </a:r>
                    </a:p>
                  </a:txBody>
                  <a:tcPr/>
                </a:tc>
                <a:tc>
                  <a:txBody>
                    <a:bodyPr/>
                    <a:lstStyle/>
                    <a:p>
                      <a:pPr algn="ctr"/>
                      <a:r>
                        <a:rPr lang="it-IT" dirty="0"/>
                        <a:t>82,2</a:t>
                      </a:r>
                    </a:p>
                  </a:txBody>
                  <a:tcPr/>
                </a:tc>
                <a:extLst>
                  <a:ext uri="{0D108BD9-81ED-4DB2-BD59-A6C34878D82A}">
                    <a16:rowId xmlns:a16="http://schemas.microsoft.com/office/drawing/2014/main" val="1557487113"/>
                  </a:ext>
                </a:extLst>
              </a:tr>
            </a:tbl>
          </a:graphicData>
        </a:graphic>
      </p:graphicFrame>
      <p:pic>
        <p:nvPicPr>
          <p:cNvPr id="5" name="Immagine 4">
            <a:extLst>
              <a:ext uri="{FF2B5EF4-FFF2-40B4-BE49-F238E27FC236}">
                <a16:creationId xmlns:a16="http://schemas.microsoft.com/office/drawing/2014/main" id="{AFC7AC4D-4584-604F-95E1-B6EEB94199C4}"/>
              </a:ext>
            </a:extLst>
          </p:cNvPr>
          <p:cNvPicPr>
            <a:picLocks noChangeAspect="1"/>
          </p:cNvPicPr>
          <p:nvPr/>
        </p:nvPicPr>
        <p:blipFill>
          <a:blip r:embed="rId2"/>
          <a:stretch>
            <a:fillRect/>
          </a:stretch>
        </p:blipFill>
        <p:spPr>
          <a:xfrm>
            <a:off x="5788880" y="568411"/>
            <a:ext cx="6306492" cy="6138176"/>
          </a:xfrm>
          <a:prstGeom prst="rect">
            <a:avLst/>
          </a:prstGeom>
        </p:spPr>
      </p:pic>
    </p:spTree>
    <p:extLst>
      <p:ext uri="{BB962C8B-B14F-4D97-AF65-F5344CB8AC3E}">
        <p14:creationId xmlns:p14="http://schemas.microsoft.com/office/powerpoint/2010/main" val="2479923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08E922-409E-FB4A-9A21-7607E841C1C4}"/>
              </a:ext>
            </a:extLst>
          </p:cNvPr>
          <p:cNvSpPr>
            <a:spLocks noGrp="1"/>
          </p:cNvSpPr>
          <p:nvPr>
            <p:ph type="title"/>
          </p:nvPr>
        </p:nvSpPr>
        <p:spPr>
          <a:xfrm>
            <a:off x="259491" y="149730"/>
            <a:ext cx="5647039" cy="2939460"/>
          </a:xfrm>
        </p:spPr>
        <p:txBody>
          <a:bodyPr>
            <a:normAutofit/>
          </a:bodyPr>
          <a:lstStyle/>
          <a:p>
            <a:r>
              <a:rPr lang="it-IT" dirty="0"/>
              <a:t>Speranza di vita nel mondo.</a:t>
            </a:r>
            <a:br>
              <a:rPr lang="it-IT" dirty="0"/>
            </a:br>
            <a:r>
              <a:rPr lang="it-IT" dirty="0"/>
              <a:t>Anni </a:t>
            </a:r>
            <a:br>
              <a:rPr lang="it-IT" dirty="0"/>
            </a:br>
            <a:r>
              <a:rPr lang="it-IT" dirty="0"/>
              <a:t>1800,  1950 e 2011</a:t>
            </a:r>
          </a:p>
        </p:txBody>
      </p:sp>
      <p:pic>
        <p:nvPicPr>
          <p:cNvPr id="4" name="Segnaposto contenuto 3">
            <a:extLst>
              <a:ext uri="{FF2B5EF4-FFF2-40B4-BE49-F238E27FC236}">
                <a16:creationId xmlns:a16="http://schemas.microsoft.com/office/drawing/2014/main" id="{E1C555BC-2A91-ED43-AC51-7220ABD9A521}"/>
              </a:ext>
            </a:extLst>
          </p:cNvPr>
          <p:cNvPicPr>
            <a:picLocks noGrp="1" noChangeAspect="1"/>
          </p:cNvPicPr>
          <p:nvPr>
            <p:ph idx="1"/>
          </p:nvPr>
        </p:nvPicPr>
        <p:blipFill>
          <a:blip r:embed="rId2"/>
          <a:stretch>
            <a:fillRect/>
          </a:stretch>
        </p:blipFill>
        <p:spPr>
          <a:xfrm>
            <a:off x="6664824" y="149729"/>
            <a:ext cx="4742651" cy="6708271"/>
          </a:xfrm>
          <a:prstGeom prst="rect">
            <a:avLst/>
          </a:prstGeom>
        </p:spPr>
      </p:pic>
    </p:spTree>
    <p:extLst>
      <p:ext uri="{BB962C8B-B14F-4D97-AF65-F5344CB8AC3E}">
        <p14:creationId xmlns:p14="http://schemas.microsoft.com/office/powerpoint/2010/main" val="1616681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434EE8-13DB-EC47-86EB-75364354BA3E}"/>
              </a:ext>
            </a:extLst>
          </p:cNvPr>
          <p:cNvSpPr>
            <a:spLocks noGrp="1"/>
          </p:cNvSpPr>
          <p:nvPr>
            <p:ph type="title"/>
          </p:nvPr>
        </p:nvSpPr>
        <p:spPr>
          <a:xfrm>
            <a:off x="497908" y="2620826"/>
            <a:ext cx="1643410" cy="1676652"/>
          </a:xfrm>
        </p:spPr>
        <p:txBody>
          <a:bodyPr>
            <a:normAutofit fontScale="90000"/>
          </a:bodyPr>
          <a:lstStyle/>
          <a:p>
            <a:r>
              <a:rPr lang="it-IT" dirty="0"/>
              <a:t>1800 vs. 2011</a:t>
            </a:r>
          </a:p>
        </p:txBody>
      </p:sp>
      <p:pic>
        <p:nvPicPr>
          <p:cNvPr id="5" name="Segnaposto contenuto 4">
            <a:extLst>
              <a:ext uri="{FF2B5EF4-FFF2-40B4-BE49-F238E27FC236}">
                <a16:creationId xmlns:a16="http://schemas.microsoft.com/office/drawing/2014/main" id="{13613839-A55B-A748-A6DF-AD205248FA2E}"/>
              </a:ext>
            </a:extLst>
          </p:cNvPr>
          <p:cNvPicPr>
            <a:picLocks noGrp="1" noChangeAspect="1"/>
          </p:cNvPicPr>
          <p:nvPr>
            <p:ph idx="1"/>
          </p:nvPr>
        </p:nvPicPr>
        <p:blipFill>
          <a:blip r:embed="rId2"/>
          <a:stretch>
            <a:fillRect/>
          </a:stretch>
        </p:blipFill>
        <p:spPr>
          <a:xfrm>
            <a:off x="3565003" y="0"/>
            <a:ext cx="7833575" cy="3353303"/>
          </a:xfrm>
        </p:spPr>
      </p:pic>
      <p:pic>
        <p:nvPicPr>
          <p:cNvPr id="9" name="Immagine 8">
            <a:extLst>
              <a:ext uri="{FF2B5EF4-FFF2-40B4-BE49-F238E27FC236}">
                <a16:creationId xmlns:a16="http://schemas.microsoft.com/office/drawing/2014/main" id="{3BB6BBEB-5CE8-F345-A21A-492357C244A7}"/>
              </a:ext>
            </a:extLst>
          </p:cNvPr>
          <p:cNvPicPr>
            <a:picLocks noChangeAspect="1"/>
          </p:cNvPicPr>
          <p:nvPr/>
        </p:nvPicPr>
        <p:blipFill>
          <a:blip r:embed="rId3"/>
          <a:stretch>
            <a:fillRect/>
          </a:stretch>
        </p:blipFill>
        <p:spPr>
          <a:xfrm>
            <a:off x="3547084" y="3353303"/>
            <a:ext cx="7851494" cy="3423673"/>
          </a:xfrm>
          <a:prstGeom prst="rect">
            <a:avLst/>
          </a:prstGeom>
        </p:spPr>
      </p:pic>
    </p:spTree>
    <p:extLst>
      <p:ext uri="{BB962C8B-B14F-4D97-AF65-F5344CB8AC3E}">
        <p14:creationId xmlns:p14="http://schemas.microsoft.com/office/powerpoint/2010/main" val="1708097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3DD783C-2832-5843-950B-6155EC74777D}"/>
              </a:ext>
            </a:extLst>
          </p:cNvPr>
          <p:cNvSpPr>
            <a:spLocks noGrp="1"/>
          </p:cNvSpPr>
          <p:nvPr>
            <p:ph idx="1"/>
          </p:nvPr>
        </p:nvSpPr>
        <p:spPr>
          <a:xfrm>
            <a:off x="1149927" y="2286000"/>
            <a:ext cx="9601200" cy="3581400"/>
          </a:xfrm>
        </p:spPr>
        <p:txBody>
          <a:bodyPr>
            <a:normAutofit/>
          </a:bodyPr>
          <a:lstStyle/>
          <a:p>
            <a:pPr marL="0" indent="0">
              <a:buNone/>
            </a:pPr>
            <a:endParaRPr lang="it-IT" sz="3600" dirty="0"/>
          </a:p>
          <a:p>
            <a:endParaRPr lang="it-IT" sz="2100" dirty="0"/>
          </a:p>
          <a:p>
            <a:endParaRPr lang="it-IT" sz="2100" dirty="0"/>
          </a:p>
          <a:p>
            <a:endParaRPr lang="it-IT" sz="2100" dirty="0"/>
          </a:p>
          <a:p>
            <a:endParaRPr lang="it-IT" sz="2100" dirty="0"/>
          </a:p>
        </p:txBody>
      </p:sp>
      <p:sp>
        <p:nvSpPr>
          <p:cNvPr id="7" name="CasellaDiTesto 6"/>
          <p:cNvSpPr txBox="1"/>
          <p:nvPr/>
        </p:nvSpPr>
        <p:spPr>
          <a:xfrm>
            <a:off x="3637256" y="2678032"/>
            <a:ext cx="7229618" cy="3046988"/>
          </a:xfrm>
          <a:prstGeom prst="rect">
            <a:avLst/>
          </a:prstGeom>
          <a:noFill/>
        </p:spPr>
        <p:txBody>
          <a:bodyPr wrap="square" rtlCol="0">
            <a:spAutoFit/>
          </a:bodyPr>
          <a:lstStyle/>
          <a:p>
            <a:r>
              <a:rPr lang="it-IT" sz="4800" dirty="0">
                <a:solidFill>
                  <a:srgbClr val="FF0000"/>
                </a:solidFill>
              </a:rPr>
              <a:t>Popolazione e migrazioni</a:t>
            </a:r>
          </a:p>
          <a:p>
            <a:endParaRPr lang="it-IT" sz="4800" dirty="0">
              <a:solidFill>
                <a:srgbClr val="FF0000"/>
              </a:solidFill>
            </a:endParaRPr>
          </a:p>
          <a:p>
            <a:endParaRPr lang="it-IT" sz="4800" dirty="0">
              <a:solidFill>
                <a:srgbClr val="FF0000"/>
              </a:solidFill>
            </a:endParaRPr>
          </a:p>
          <a:p>
            <a:endParaRPr lang="it-IT" sz="4800" dirty="0">
              <a:solidFill>
                <a:srgbClr val="FF0000"/>
              </a:solidFill>
            </a:endParaRPr>
          </a:p>
        </p:txBody>
      </p:sp>
      <p:sp>
        <p:nvSpPr>
          <p:cNvPr id="5" name="Titolo 4">
            <a:extLst>
              <a:ext uri="{FF2B5EF4-FFF2-40B4-BE49-F238E27FC236}">
                <a16:creationId xmlns:a16="http://schemas.microsoft.com/office/drawing/2014/main" id="{65F585B4-876C-2D49-B566-0F430A1B7249}"/>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1089642310"/>
      </p:ext>
    </p:extLst>
  </p:cSld>
  <p:clrMapOvr>
    <a:masterClrMapping/>
  </p:clrMapOvr>
  <mc:AlternateContent xmlns:mc="http://schemas.openxmlformats.org/markup-compatibility/2006" xmlns:p14="http://schemas.microsoft.com/office/powerpoint/2010/main">
    <mc:Choice Requires="p14">
      <p:transition spd="slow" p14:dur="2000" advTm="10959"/>
    </mc:Choice>
    <mc:Fallback xmlns="">
      <p:transition spd="slow" advTm="1095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6498" y="44354"/>
            <a:ext cx="3190104" cy="1593694"/>
          </a:xfrm>
        </p:spPr>
        <p:txBody>
          <a:bodyPr/>
          <a:lstStyle/>
          <a:p>
            <a:r>
              <a:rPr lang="it-IT" dirty="0"/>
              <a:t>Mortalità infantile</a:t>
            </a:r>
          </a:p>
        </p:txBody>
      </p:sp>
      <p:sp>
        <p:nvSpPr>
          <p:cNvPr id="3" name="Segnaposto contenuto 2"/>
          <p:cNvSpPr>
            <a:spLocks noGrp="1"/>
          </p:cNvSpPr>
          <p:nvPr>
            <p:ph idx="1"/>
          </p:nvPr>
        </p:nvSpPr>
        <p:spPr>
          <a:xfrm>
            <a:off x="209140" y="2235370"/>
            <a:ext cx="3985037" cy="3842289"/>
          </a:xfrm>
        </p:spPr>
        <p:txBody>
          <a:bodyPr>
            <a:normAutofit/>
          </a:bodyPr>
          <a:lstStyle/>
          <a:p>
            <a:r>
              <a:rPr lang="it-IT" b="1" dirty="0">
                <a:solidFill>
                  <a:schemeClr val="tx1"/>
                </a:solidFill>
              </a:rPr>
              <a:t>Tasso di mortalità infantile </a:t>
            </a:r>
            <a:r>
              <a:rPr lang="it-IT" dirty="0">
                <a:solidFill>
                  <a:schemeClr val="tx1"/>
                </a:solidFill>
              </a:rPr>
              <a:t>è il numero di nati, ogni mille, che muoiono prima di compiere un anno di età (strutture sanitarie disponibili) </a:t>
            </a:r>
          </a:p>
          <a:p>
            <a:r>
              <a:rPr lang="it-IT" dirty="0">
                <a:solidFill>
                  <a:schemeClr val="tx1"/>
                </a:solidFill>
              </a:rPr>
              <a:t>Nel 2019 varia dal 2 (Islanda, Slovenia, Giappone) al 109 (Afghanistan). </a:t>
            </a:r>
          </a:p>
          <a:p>
            <a:r>
              <a:rPr lang="it-IT" dirty="0">
                <a:solidFill>
                  <a:schemeClr val="tx1"/>
                </a:solidFill>
              </a:rPr>
              <a:t>Italia 3/1000</a:t>
            </a:r>
          </a:p>
        </p:txBody>
      </p:sp>
      <p:pic>
        <p:nvPicPr>
          <p:cNvPr id="4" name="Immagine 3"/>
          <p:cNvPicPr>
            <a:picLocks noChangeAspect="1"/>
          </p:cNvPicPr>
          <p:nvPr/>
        </p:nvPicPr>
        <p:blipFill>
          <a:blip r:embed="rId2"/>
          <a:stretch>
            <a:fillRect/>
          </a:stretch>
        </p:blipFill>
        <p:spPr>
          <a:xfrm>
            <a:off x="6306574" y="3514909"/>
            <a:ext cx="5885426" cy="3343091"/>
          </a:xfrm>
          <a:prstGeom prst="rect">
            <a:avLst/>
          </a:prstGeom>
        </p:spPr>
      </p:pic>
      <p:sp>
        <p:nvSpPr>
          <p:cNvPr id="5" name="CasellaDiTesto 4"/>
          <p:cNvSpPr txBox="1"/>
          <p:nvPr/>
        </p:nvSpPr>
        <p:spPr>
          <a:xfrm>
            <a:off x="1104079" y="6344719"/>
            <a:ext cx="7307431" cy="246221"/>
          </a:xfrm>
          <a:prstGeom prst="rect">
            <a:avLst/>
          </a:prstGeom>
          <a:noFill/>
        </p:spPr>
        <p:txBody>
          <a:bodyPr wrap="square" rtlCol="0">
            <a:spAutoFit/>
          </a:bodyPr>
          <a:lstStyle/>
          <a:p>
            <a:r>
              <a:rPr lang="it-IT" sz="1000" dirty="0" err="1"/>
              <a:t>Fonte:</a:t>
            </a:r>
            <a:r>
              <a:rPr lang="it-IT" sz="1000" dirty="0" err="1">
                <a:hlinkClick r:id="rId3"/>
              </a:rPr>
              <a:t>https</a:t>
            </a:r>
            <a:r>
              <a:rPr lang="it-IT" sz="1000" dirty="0">
                <a:hlinkClick r:id="rId3"/>
              </a:rPr>
              <a:t>://www.indexmundi.com/map/?v=29&amp;l=it</a:t>
            </a:r>
            <a:r>
              <a:rPr lang="it-IT" sz="1000" dirty="0"/>
              <a:t> </a:t>
            </a:r>
            <a:r>
              <a:rPr lang="it-IT" sz="1000" dirty="0">
                <a:hlinkClick r:id="rId4"/>
              </a:rPr>
              <a:t>https://www.unicef.it/Allegati/Level_and_Trends_in_Child_Mortality_2018.pdf</a:t>
            </a:r>
            <a:endParaRPr lang="it-IT" sz="1000" dirty="0"/>
          </a:p>
        </p:txBody>
      </p:sp>
      <p:pic>
        <p:nvPicPr>
          <p:cNvPr id="6" name="Immagine 5"/>
          <p:cNvPicPr>
            <a:picLocks noChangeAspect="1"/>
          </p:cNvPicPr>
          <p:nvPr/>
        </p:nvPicPr>
        <p:blipFill>
          <a:blip r:embed="rId5"/>
          <a:stretch>
            <a:fillRect/>
          </a:stretch>
        </p:blipFill>
        <p:spPr>
          <a:xfrm>
            <a:off x="4215055" y="44354"/>
            <a:ext cx="7956067" cy="3470555"/>
          </a:xfrm>
          <a:prstGeom prst="rect">
            <a:avLst/>
          </a:prstGeom>
        </p:spPr>
      </p:pic>
    </p:spTree>
    <p:extLst>
      <p:ext uri="{BB962C8B-B14F-4D97-AF65-F5344CB8AC3E}">
        <p14:creationId xmlns:p14="http://schemas.microsoft.com/office/powerpoint/2010/main" val="896117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0687" y="321276"/>
            <a:ext cx="9430513" cy="1000897"/>
          </a:xfrm>
        </p:spPr>
        <p:txBody>
          <a:bodyPr/>
          <a:lstStyle/>
          <a:p>
            <a:r>
              <a:rPr lang="it-IT" dirty="0"/>
              <a:t>Popolazione  e  migrazioni</a:t>
            </a:r>
          </a:p>
        </p:txBody>
      </p:sp>
      <p:sp>
        <p:nvSpPr>
          <p:cNvPr id="3" name="Segnaposto contenuto 2"/>
          <p:cNvSpPr>
            <a:spLocks noGrp="1"/>
          </p:cNvSpPr>
          <p:nvPr>
            <p:ph idx="1"/>
          </p:nvPr>
        </p:nvSpPr>
        <p:spPr>
          <a:xfrm>
            <a:off x="170687" y="2038864"/>
            <a:ext cx="12021313" cy="4645827"/>
          </a:xfrm>
        </p:spPr>
        <p:txBody>
          <a:bodyPr>
            <a:noAutofit/>
          </a:bodyPr>
          <a:lstStyle/>
          <a:p>
            <a:pPr marL="0" indent="0">
              <a:buNone/>
            </a:pPr>
            <a:r>
              <a:rPr lang="it-IT" sz="2400" dirty="0">
                <a:solidFill>
                  <a:schemeClr val="tx1"/>
                </a:solidFill>
              </a:rPr>
              <a:t>Due argomenti per discutere sulle diverse caratteristiche della geografia della popolazione</a:t>
            </a:r>
          </a:p>
          <a:p>
            <a:pPr marL="0" indent="0">
              <a:buNone/>
            </a:pPr>
            <a:r>
              <a:rPr lang="it-IT" sz="2400" dirty="0">
                <a:solidFill>
                  <a:schemeClr val="tx1"/>
                </a:solidFill>
              </a:rPr>
              <a:t>1. La </a:t>
            </a:r>
            <a:r>
              <a:rPr lang="it-IT" sz="2400" b="1" dirty="0">
                <a:solidFill>
                  <a:schemeClr val="tx1"/>
                </a:solidFill>
              </a:rPr>
              <a:t>formazione della popolazione </a:t>
            </a:r>
            <a:r>
              <a:rPr lang="it-IT" sz="2400" dirty="0">
                <a:solidFill>
                  <a:schemeClr val="tx1"/>
                </a:solidFill>
              </a:rPr>
              <a:t>e gli strumenti per affrontarla </a:t>
            </a:r>
          </a:p>
          <a:p>
            <a:pPr marL="1208088" lvl="3" indent="-304800">
              <a:buFont typeface="Arial" panose="020B0604020202020204" pitchFamily="34" charset="0"/>
              <a:buChar char="•"/>
            </a:pPr>
            <a:r>
              <a:rPr lang="it-IT" sz="2400" dirty="0">
                <a:solidFill>
                  <a:schemeClr val="tx1"/>
                </a:solidFill>
              </a:rPr>
              <a:t>distribuzione</a:t>
            </a:r>
          </a:p>
          <a:p>
            <a:pPr marL="1208088" lvl="3" indent="-304800">
              <a:buFont typeface="Arial" panose="020B0604020202020204" pitchFamily="34" charset="0"/>
              <a:buChar char="•"/>
            </a:pPr>
            <a:r>
              <a:rPr lang="it-IT" sz="2400" dirty="0">
                <a:solidFill>
                  <a:schemeClr val="tx1"/>
                </a:solidFill>
              </a:rPr>
              <a:t> densità </a:t>
            </a:r>
          </a:p>
          <a:p>
            <a:pPr marL="1208088" lvl="3" indent="-304800">
              <a:buFont typeface="Arial" panose="020B0604020202020204" pitchFamily="34" charset="0"/>
              <a:buChar char="•"/>
            </a:pPr>
            <a:r>
              <a:rPr lang="it-IT" sz="2400" dirty="0">
                <a:solidFill>
                  <a:schemeClr val="tx1"/>
                </a:solidFill>
              </a:rPr>
              <a:t>fertilità </a:t>
            </a:r>
          </a:p>
          <a:p>
            <a:pPr marL="1208088" lvl="3" indent="-304800">
              <a:buFont typeface="Arial" panose="020B0604020202020204" pitchFamily="34" charset="0"/>
              <a:buChar char="•"/>
            </a:pPr>
            <a:r>
              <a:rPr lang="it-IT" sz="2400" dirty="0">
                <a:solidFill>
                  <a:schemeClr val="tx1"/>
                </a:solidFill>
              </a:rPr>
              <a:t>natalità </a:t>
            </a:r>
          </a:p>
          <a:p>
            <a:pPr marL="1208088" lvl="3" indent="-304800">
              <a:buFont typeface="Arial" panose="020B0604020202020204" pitchFamily="34" charset="0"/>
              <a:buChar char="•"/>
            </a:pPr>
            <a:r>
              <a:rPr lang="it-IT" sz="2400" dirty="0">
                <a:solidFill>
                  <a:schemeClr val="tx1"/>
                </a:solidFill>
              </a:rPr>
              <a:t>mortalità</a:t>
            </a:r>
          </a:p>
          <a:p>
            <a:pPr marL="1208088" lvl="3" indent="-304800">
              <a:buFont typeface="Arial" panose="020B0604020202020204" pitchFamily="34" charset="0"/>
              <a:buChar char="•"/>
            </a:pPr>
            <a:r>
              <a:rPr lang="it-IT" sz="2400" i="0" dirty="0">
                <a:solidFill>
                  <a:schemeClr val="tx1"/>
                </a:solidFill>
              </a:rPr>
              <a:t>Mondializzazione dei trasporti e della comunicazione (globalizzazione</a:t>
            </a:r>
            <a:r>
              <a:rPr lang="it-IT" sz="2400" dirty="0">
                <a:solidFill>
                  <a:schemeClr val="tx1"/>
                </a:solidFill>
              </a:rPr>
              <a:t>)</a:t>
            </a:r>
          </a:p>
        </p:txBody>
      </p:sp>
    </p:spTree>
    <p:extLst>
      <p:ext uri="{BB962C8B-B14F-4D97-AF65-F5344CB8AC3E}">
        <p14:creationId xmlns:p14="http://schemas.microsoft.com/office/powerpoint/2010/main" val="4274790785"/>
      </p:ext>
    </p:extLst>
  </p:cSld>
  <p:clrMapOvr>
    <a:masterClrMapping/>
  </p:clrMapOvr>
  <mc:AlternateContent xmlns:mc="http://schemas.openxmlformats.org/markup-compatibility/2006" xmlns:p14="http://schemas.microsoft.com/office/powerpoint/2010/main">
    <mc:Choice Requires="p14">
      <p:transition spd="slow" p14:dur="2000" advTm="308067"/>
    </mc:Choice>
    <mc:Fallback xmlns="">
      <p:transition spd="slow" advTm="30806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E68819-E25A-4148-B3BE-5C423189121D}"/>
              </a:ext>
            </a:extLst>
          </p:cNvPr>
          <p:cNvSpPr>
            <a:spLocks noGrp="1"/>
          </p:cNvSpPr>
          <p:nvPr>
            <p:ph type="title"/>
          </p:nvPr>
        </p:nvSpPr>
        <p:spPr/>
        <p:txBody>
          <a:bodyPr/>
          <a:lstStyle/>
          <a:p>
            <a:r>
              <a:rPr lang="it-IT" dirty="0"/>
              <a:t>Popolazione  e  migrazioni</a:t>
            </a:r>
          </a:p>
        </p:txBody>
      </p:sp>
      <p:sp>
        <p:nvSpPr>
          <p:cNvPr id="3" name="Segnaposto contenuto 2">
            <a:extLst>
              <a:ext uri="{FF2B5EF4-FFF2-40B4-BE49-F238E27FC236}">
                <a16:creationId xmlns:a16="http://schemas.microsoft.com/office/drawing/2014/main" id="{2E1E88A5-8E29-B84C-9CD6-DBF6C24B6398}"/>
              </a:ext>
            </a:extLst>
          </p:cNvPr>
          <p:cNvSpPr>
            <a:spLocks noGrp="1"/>
          </p:cNvSpPr>
          <p:nvPr>
            <p:ph idx="1"/>
          </p:nvPr>
        </p:nvSpPr>
        <p:spPr>
          <a:xfrm>
            <a:off x="818712" y="2222287"/>
            <a:ext cx="10554574" cy="4178513"/>
          </a:xfrm>
        </p:spPr>
        <p:txBody>
          <a:bodyPr>
            <a:normAutofit/>
          </a:bodyPr>
          <a:lstStyle/>
          <a:p>
            <a:pPr marL="0" indent="0">
              <a:buNone/>
            </a:pPr>
            <a:r>
              <a:rPr lang="it-IT" sz="2400" dirty="0"/>
              <a:t>2. </a:t>
            </a:r>
            <a:r>
              <a:rPr lang="it-IT" sz="2400" b="1" dirty="0"/>
              <a:t>I</a:t>
            </a:r>
            <a:r>
              <a:rPr lang="it-IT" sz="2400" dirty="0"/>
              <a:t> </a:t>
            </a:r>
            <a:r>
              <a:rPr lang="it-IT" sz="2400" b="1" dirty="0"/>
              <a:t>movimenti migratori</a:t>
            </a:r>
          </a:p>
          <a:p>
            <a:pPr lvl="1"/>
            <a:r>
              <a:rPr lang="it-IT" sz="2400" dirty="0"/>
              <a:t>Fenomeno non soltanto recente</a:t>
            </a:r>
          </a:p>
          <a:p>
            <a:pPr lvl="1"/>
            <a:r>
              <a:rPr lang="it-IT" sz="2400" i="1" dirty="0"/>
              <a:t>Ma</a:t>
            </a:r>
            <a:r>
              <a:rPr lang="it-IT" sz="2400" dirty="0"/>
              <a:t> migrazioni internazionali a partire dall’età contemporanea e oggi interessano tutte le parti del mondo</a:t>
            </a:r>
          </a:p>
          <a:p>
            <a:pPr marL="490538" lvl="1" indent="0">
              <a:buNone/>
            </a:pPr>
            <a:r>
              <a:rPr lang="it-IT" sz="2400" b="1" dirty="0"/>
              <a:t>Cause</a:t>
            </a:r>
          </a:p>
          <a:p>
            <a:pPr lvl="3">
              <a:buFont typeface="Arial" panose="020B0604020202020204" pitchFamily="34" charset="0"/>
              <a:buChar char="•"/>
            </a:pPr>
            <a:r>
              <a:rPr lang="it-IT" sz="2400" dirty="0"/>
              <a:t>Caratteristiche popolazione (vedi sopra)</a:t>
            </a:r>
          </a:p>
          <a:p>
            <a:pPr lvl="3">
              <a:buFont typeface="Arial" panose="020B0604020202020204" pitchFamily="34" charset="0"/>
              <a:buChar char="•"/>
            </a:pPr>
            <a:r>
              <a:rPr lang="it-IT" sz="2400" dirty="0"/>
              <a:t>Fenomeni locali</a:t>
            </a:r>
          </a:p>
          <a:p>
            <a:pPr lvl="3">
              <a:buFont typeface="Arial" panose="020B0604020202020204" pitchFamily="34" charset="0"/>
              <a:buChar char="•"/>
            </a:pPr>
            <a:r>
              <a:rPr lang="it-IT" sz="2400" dirty="0"/>
              <a:t>Squilibrio fra paesi / macroregioni </a:t>
            </a:r>
          </a:p>
          <a:p>
            <a:endParaRPr lang="it-IT" dirty="0"/>
          </a:p>
        </p:txBody>
      </p:sp>
    </p:spTree>
    <p:extLst>
      <p:ext uri="{BB962C8B-B14F-4D97-AF65-F5344CB8AC3E}">
        <p14:creationId xmlns:p14="http://schemas.microsoft.com/office/powerpoint/2010/main" val="3785987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8983" y="1"/>
            <a:ext cx="11059297" cy="1371600"/>
          </a:xfrm>
        </p:spPr>
        <p:txBody>
          <a:bodyPr/>
          <a:lstStyle/>
          <a:p>
            <a:r>
              <a:rPr lang="it-IT" dirty="0"/>
              <a:t>Popolazione  e  migrazioni</a:t>
            </a:r>
          </a:p>
        </p:txBody>
      </p:sp>
      <p:sp>
        <p:nvSpPr>
          <p:cNvPr id="3" name="Segnaposto contenuto 2"/>
          <p:cNvSpPr>
            <a:spLocks noGrp="1"/>
          </p:cNvSpPr>
          <p:nvPr>
            <p:ph idx="1"/>
          </p:nvPr>
        </p:nvSpPr>
        <p:spPr>
          <a:xfrm>
            <a:off x="518984" y="1618735"/>
            <a:ext cx="11310344" cy="4856206"/>
          </a:xfrm>
        </p:spPr>
        <p:txBody>
          <a:bodyPr>
            <a:noAutofit/>
          </a:bodyPr>
          <a:lstStyle/>
          <a:p>
            <a:pPr marL="0" indent="0">
              <a:lnSpc>
                <a:spcPct val="150000"/>
              </a:lnSpc>
              <a:buNone/>
            </a:pPr>
            <a:r>
              <a:rPr lang="it-IT" sz="2400" dirty="0">
                <a:solidFill>
                  <a:schemeClr val="tx1"/>
                </a:solidFill>
              </a:rPr>
              <a:t>I geografi si occupano della popolazione (e in particolare della demografia, la scienza che studia le popolazioni umane) per ragionare sulle differenze spaziali generate dalle modifiche della presenza umana sul territorio, in funzione della disponibilità di strumenti per favorire condizioni di vita (lavoro, salubrità, accesso alle informazioni e alla conoscenza, relazioni interpersonali, mobilità, </a:t>
            </a:r>
            <a:r>
              <a:rPr lang="it-IT" sz="2400" dirty="0" err="1">
                <a:solidFill>
                  <a:schemeClr val="tx1"/>
                </a:solidFill>
              </a:rPr>
              <a:t>etc</a:t>
            </a:r>
            <a:r>
              <a:rPr lang="it-IT" sz="2400" dirty="0">
                <a:solidFill>
                  <a:schemeClr val="tx1"/>
                </a:solidFill>
              </a:rPr>
              <a:t>…) diverse e, dal proprio punto di vista, migliori </a:t>
            </a:r>
          </a:p>
          <a:p>
            <a:pPr marL="914400" lvl="2" indent="0" algn="ctr">
              <a:lnSpc>
                <a:spcPct val="150000"/>
              </a:lnSpc>
              <a:buNone/>
            </a:pPr>
            <a:r>
              <a:rPr lang="it-IT" sz="2400" dirty="0">
                <a:solidFill>
                  <a:schemeClr val="tx1"/>
                </a:solidFill>
                <a:sym typeface="Wingdings" panose="05000000000000000000" pitchFamily="2" charset="2"/>
              </a:rPr>
              <a:t> «progetto implicito»</a:t>
            </a:r>
            <a:endParaRPr lang="it-IT" sz="2400" dirty="0">
              <a:solidFill>
                <a:schemeClr val="tx1"/>
              </a:solidFill>
            </a:endParaRPr>
          </a:p>
        </p:txBody>
      </p:sp>
    </p:spTree>
    <p:extLst>
      <p:ext uri="{BB962C8B-B14F-4D97-AF65-F5344CB8AC3E}">
        <p14:creationId xmlns:p14="http://schemas.microsoft.com/office/powerpoint/2010/main" val="792184994"/>
      </p:ext>
    </p:extLst>
  </p:cSld>
  <p:clrMapOvr>
    <a:masterClrMapping/>
  </p:clrMapOvr>
  <mc:AlternateContent xmlns:mc="http://schemas.openxmlformats.org/markup-compatibility/2006" xmlns:p14="http://schemas.microsoft.com/office/powerpoint/2010/main">
    <mc:Choice Requires="p14">
      <p:transition spd="slow" p14:dur="2000" advTm="78955"/>
    </mc:Choice>
    <mc:Fallback xmlns="">
      <p:transition spd="slow" advTm="7895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6887" y="0"/>
            <a:ext cx="11037827" cy="1322173"/>
          </a:xfrm>
        </p:spPr>
        <p:txBody>
          <a:bodyPr/>
          <a:lstStyle/>
          <a:p>
            <a:r>
              <a:rPr lang="it-IT" dirty="0"/>
              <a:t>Popolazione e distribuzione</a:t>
            </a:r>
          </a:p>
        </p:txBody>
      </p:sp>
      <p:sp>
        <p:nvSpPr>
          <p:cNvPr id="3" name="Segnaposto contenuto 2"/>
          <p:cNvSpPr>
            <a:spLocks noGrp="1"/>
          </p:cNvSpPr>
          <p:nvPr>
            <p:ph idx="1"/>
          </p:nvPr>
        </p:nvSpPr>
        <p:spPr>
          <a:xfrm>
            <a:off x="179252" y="2700338"/>
            <a:ext cx="4825234" cy="3947597"/>
          </a:xfrm>
        </p:spPr>
        <p:txBody>
          <a:bodyPr>
            <a:normAutofit/>
          </a:bodyPr>
          <a:lstStyle/>
          <a:p>
            <a:pPr marL="0" indent="0">
              <a:buNone/>
            </a:pPr>
            <a:r>
              <a:rPr lang="it-IT" sz="2000" dirty="0">
                <a:solidFill>
                  <a:schemeClr val="tx1"/>
                </a:solidFill>
              </a:rPr>
              <a:t>La popolazione umana – oltre 7,5 miliardi persone (1,5 nel 1900)– è distribuita sulla Terra in modo non omogeneo</a:t>
            </a:r>
          </a:p>
          <a:p>
            <a:pPr marL="0" indent="0">
              <a:buNone/>
            </a:pPr>
            <a:endParaRPr lang="it-IT" sz="800" dirty="0"/>
          </a:p>
          <a:p>
            <a:pPr marL="0" indent="0">
              <a:buNone/>
            </a:pPr>
            <a:r>
              <a:rPr lang="it-IT" sz="2000" dirty="0"/>
              <a:t>dati aggiornati in tempo reale  - previsione in base alle tendenze in atto: </a:t>
            </a:r>
            <a:r>
              <a:rPr lang="it-IT" sz="2000" dirty="0">
                <a:hlinkClick r:id="rId2"/>
              </a:rPr>
              <a:t>https://www.worldometers.info/it/</a:t>
            </a:r>
            <a:r>
              <a:rPr lang="it-IT" sz="2000" dirty="0"/>
              <a:t> </a:t>
            </a: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1049" y="1811421"/>
            <a:ext cx="6285863" cy="4935385"/>
          </a:xfrm>
          <a:prstGeom prst="rect">
            <a:avLst/>
          </a:prstGeom>
        </p:spPr>
      </p:pic>
    </p:spTree>
    <p:extLst>
      <p:ext uri="{BB962C8B-B14F-4D97-AF65-F5344CB8AC3E}">
        <p14:creationId xmlns:p14="http://schemas.microsoft.com/office/powerpoint/2010/main" val="3921645828"/>
      </p:ext>
    </p:extLst>
  </p:cSld>
  <p:clrMapOvr>
    <a:masterClrMapping/>
  </p:clrMapOvr>
  <mc:AlternateContent xmlns:mc="http://schemas.openxmlformats.org/markup-compatibility/2006" xmlns:p14="http://schemas.microsoft.com/office/powerpoint/2010/main">
    <mc:Choice Requires="p14">
      <p:transition spd="slow" p14:dur="2000" advTm="176501"/>
    </mc:Choice>
    <mc:Fallback xmlns="">
      <p:transition spd="slow" advTm="17650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4828" y="198437"/>
            <a:ext cx="9479939" cy="1272017"/>
          </a:xfrm>
        </p:spPr>
        <p:txBody>
          <a:bodyPr>
            <a:normAutofit/>
          </a:bodyPr>
          <a:lstStyle/>
          <a:p>
            <a:r>
              <a:rPr lang="it-IT" dirty="0"/>
              <a:t>Densità  della popolazione</a:t>
            </a:r>
          </a:p>
        </p:txBody>
      </p:sp>
      <p:sp>
        <p:nvSpPr>
          <p:cNvPr id="3" name="Segnaposto contenuto 2"/>
          <p:cNvSpPr>
            <a:spLocks noGrp="1"/>
          </p:cNvSpPr>
          <p:nvPr>
            <p:ph idx="1"/>
          </p:nvPr>
        </p:nvSpPr>
        <p:spPr>
          <a:xfrm>
            <a:off x="244829" y="2063578"/>
            <a:ext cx="11617657" cy="4794422"/>
          </a:xfrm>
        </p:spPr>
        <p:txBody>
          <a:bodyPr>
            <a:noAutofit/>
          </a:bodyPr>
          <a:lstStyle/>
          <a:p>
            <a:pPr marL="0" indent="0">
              <a:lnSpc>
                <a:spcPct val="150000"/>
              </a:lnSpc>
              <a:buNone/>
            </a:pPr>
            <a:r>
              <a:rPr lang="it-IT" sz="2400" dirty="0">
                <a:solidFill>
                  <a:schemeClr val="tx1"/>
                </a:solidFill>
              </a:rPr>
              <a:t>Per discutere la pressione della popolazione su un territorio si parla di densità aritmetica e fisiologica</a:t>
            </a:r>
          </a:p>
          <a:p>
            <a:pPr>
              <a:lnSpc>
                <a:spcPct val="150000"/>
              </a:lnSpc>
            </a:pPr>
            <a:r>
              <a:rPr lang="it-IT" sz="2400" b="1" dirty="0">
                <a:solidFill>
                  <a:schemeClr val="tx1"/>
                </a:solidFill>
              </a:rPr>
              <a:t>Densità aritmetica</a:t>
            </a:r>
            <a:r>
              <a:rPr lang="it-IT" sz="2400" dirty="0">
                <a:solidFill>
                  <a:schemeClr val="tx1"/>
                </a:solidFill>
              </a:rPr>
              <a:t>: il rapporto fra la superficie di un’area e il numero dei suoi abitanti. Si misura di solito in ab/kmq (Italia 199; FVG 153)</a:t>
            </a:r>
          </a:p>
          <a:p>
            <a:pPr>
              <a:lnSpc>
                <a:spcPct val="150000"/>
              </a:lnSpc>
            </a:pPr>
            <a:r>
              <a:rPr lang="it-IT" sz="2400" b="1" dirty="0">
                <a:solidFill>
                  <a:schemeClr val="tx1"/>
                </a:solidFill>
              </a:rPr>
              <a:t>Densità fisiologica</a:t>
            </a:r>
            <a:r>
              <a:rPr lang="it-IT" sz="2400" dirty="0">
                <a:solidFill>
                  <a:schemeClr val="tx1"/>
                </a:solidFill>
              </a:rPr>
              <a:t>: rapporto fra la superficie agricola produttiva (cioè destinata alle produzioni agricole) di un determinato territorio e il numero dei suoi abitanti.</a:t>
            </a:r>
          </a:p>
        </p:txBody>
      </p:sp>
    </p:spTree>
    <p:extLst>
      <p:ext uri="{BB962C8B-B14F-4D97-AF65-F5344CB8AC3E}">
        <p14:creationId xmlns:p14="http://schemas.microsoft.com/office/powerpoint/2010/main" val="1500391459"/>
      </p:ext>
    </p:extLst>
  </p:cSld>
  <p:clrMapOvr>
    <a:masterClrMapping/>
  </p:clrMapOvr>
  <mc:AlternateContent xmlns:mc="http://schemas.openxmlformats.org/markup-compatibility/2006" xmlns:p14="http://schemas.microsoft.com/office/powerpoint/2010/main">
    <mc:Choice Requires="p14">
      <p:transition spd="slow" p14:dur="2000" advTm="200682"/>
    </mc:Choice>
    <mc:Fallback xmlns="">
      <p:transition spd="slow" advTm="20068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2502" y="130685"/>
            <a:ext cx="9527043" cy="863100"/>
          </a:xfrm>
        </p:spPr>
        <p:txBody>
          <a:bodyPr/>
          <a:lstStyle/>
          <a:p>
            <a:r>
              <a:rPr lang="it-IT" dirty="0"/>
              <a:t>Densità della popolazione</a:t>
            </a:r>
          </a:p>
        </p:txBody>
      </p:sp>
      <p:pic>
        <p:nvPicPr>
          <p:cNvPr id="1026" name="Picture 2" descr="https://i1.wp.com/scenarieconomici.it/wp-content/uploads/2014/05/densitapop.jpg?ssl=1"/>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23319" y="1065194"/>
            <a:ext cx="9514703" cy="4367100"/>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5804306" y="5083805"/>
            <a:ext cx="5318653" cy="246221"/>
          </a:xfrm>
          <a:prstGeom prst="rect">
            <a:avLst/>
          </a:prstGeom>
          <a:noFill/>
        </p:spPr>
        <p:txBody>
          <a:bodyPr wrap="square" rtlCol="0">
            <a:spAutoFit/>
          </a:bodyPr>
          <a:lstStyle/>
          <a:p>
            <a:r>
              <a:rPr lang="it-IT" sz="1000" dirty="0">
                <a:hlinkClick r:id="rId3"/>
              </a:rPr>
              <a:t>Fonte: https://i1.wp.com/scenarieconomici.it/wp-content/uploads/2014/05/densitapop.jpg?ssl=1</a:t>
            </a:r>
            <a:endParaRPr lang="it-IT" sz="1000" dirty="0"/>
          </a:p>
        </p:txBody>
      </p:sp>
      <p:sp>
        <p:nvSpPr>
          <p:cNvPr id="6" name="CasellaDiTesto 5"/>
          <p:cNvSpPr txBox="1"/>
          <p:nvPr/>
        </p:nvSpPr>
        <p:spPr>
          <a:xfrm>
            <a:off x="0" y="5534561"/>
            <a:ext cx="12097265" cy="1323439"/>
          </a:xfrm>
          <a:prstGeom prst="rect">
            <a:avLst/>
          </a:prstGeom>
          <a:noFill/>
        </p:spPr>
        <p:txBody>
          <a:bodyPr wrap="square" rtlCol="0">
            <a:spAutoFit/>
          </a:bodyPr>
          <a:lstStyle/>
          <a:p>
            <a:r>
              <a:rPr lang="it-IT" sz="2400" dirty="0"/>
              <a:t>Quasi il 70% della popolazione mondiale vive entro i 400 km dalla costa e si concentra nel 10% della superficie terrestre. </a:t>
            </a:r>
          </a:p>
          <a:p>
            <a:endParaRPr lang="it-IT" sz="800" dirty="0"/>
          </a:p>
          <a:p>
            <a:r>
              <a:rPr lang="it-IT" sz="2400" dirty="0"/>
              <a:t>Oltre la metà vive in città</a:t>
            </a:r>
          </a:p>
        </p:txBody>
      </p:sp>
    </p:spTree>
    <p:extLst>
      <p:ext uri="{BB962C8B-B14F-4D97-AF65-F5344CB8AC3E}">
        <p14:creationId xmlns:p14="http://schemas.microsoft.com/office/powerpoint/2010/main" val="1578565897"/>
      </p:ext>
    </p:extLst>
  </p:cSld>
  <p:clrMapOvr>
    <a:masterClrMapping/>
  </p:clrMapOvr>
  <mc:AlternateContent xmlns:mc="http://schemas.openxmlformats.org/markup-compatibility/2006" xmlns:p14="http://schemas.microsoft.com/office/powerpoint/2010/main">
    <mc:Choice Requires="p14">
      <p:transition spd="slow" p14:dur="2000" advTm="150401"/>
    </mc:Choice>
    <mc:Fallback xmlns="">
      <p:transition spd="slow" advTm="15040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97D075-818D-3E4B-875D-E57331B913E6}"/>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14F305A0-82BB-6F4B-913A-419FE0AF5926}"/>
              </a:ext>
            </a:extLst>
          </p:cNvPr>
          <p:cNvPicPr>
            <a:picLocks noGrp="1" noChangeAspect="1"/>
          </p:cNvPicPr>
          <p:nvPr>
            <p:ph idx="1"/>
          </p:nvPr>
        </p:nvPicPr>
        <p:blipFill>
          <a:blip r:embed="rId2"/>
          <a:stretch>
            <a:fillRect/>
          </a:stretch>
        </p:blipFill>
        <p:spPr>
          <a:xfrm>
            <a:off x="6978082" y="1752943"/>
            <a:ext cx="4092940" cy="3636963"/>
          </a:xfrm>
        </p:spPr>
      </p:pic>
      <p:pic>
        <p:nvPicPr>
          <p:cNvPr id="1026" name="Picture 2" descr="page1image986525984">
            <a:extLst>
              <a:ext uri="{FF2B5EF4-FFF2-40B4-BE49-F238E27FC236}">
                <a16:creationId xmlns:a16="http://schemas.microsoft.com/office/drawing/2014/main" id="{98F1F660-8674-D14D-BCF6-0436E18692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5851900" cy="6898461"/>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page1image986525984">
            <a:extLst>
              <a:ext uri="{FF2B5EF4-FFF2-40B4-BE49-F238E27FC236}">
                <a16:creationId xmlns:a16="http://schemas.microsoft.com/office/drawing/2014/main" id="{E1BC664E-55D5-6D45-8251-081F96870C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0419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0893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zione">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tazion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itazion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{3AAEA5FB-6210-BD4C-9C0E-30A1FC5D1463}tf10001121</Template>
  <TotalTime>3637</TotalTime>
  <Words>1033</Words>
  <Application>Microsoft Macintosh PowerPoint</Application>
  <PresentationFormat>Widescreen</PresentationFormat>
  <Paragraphs>93</Paragraphs>
  <Slides>20</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20</vt:i4>
      </vt:variant>
    </vt:vector>
  </HeadingPairs>
  <TitlesOfParts>
    <vt:vector size="26" baseType="lpstr">
      <vt:lpstr>Arial</vt:lpstr>
      <vt:lpstr>Calibri</vt:lpstr>
      <vt:lpstr>Century Gothic</vt:lpstr>
      <vt:lpstr>Wingdings</vt:lpstr>
      <vt:lpstr>Wingdings 2</vt:lpstr>
      <vt:lpstr>Citazione</vt:lpstr>
      <vt:lpstr>Geografia (LE006)   Corso di Studio  LE01 - DISCIPLINE STORICHE E FILOSOFICHE </vt:lpstr>
      <vt:lpstr>Presentazione standard di PowerPoint</vt:lpstr>
      <vt:lpstr>Popolazione  e  migrazioni</vt:lpstr>
      <vt:lpstr>Popolazione  e  migrazioni</vt:lpstr>
      <vt:lpstr>Popolazione  e  migrazioni</vt:lpstr>
      <vt:lpstr>Popolazione e distribuzione</vt:lpstr>
      <vt:lpstr>Densità  della popolazione</vt:lpstr>
      <vt:lpstr>Densità della popolazione</vt:lpstr>
      <vt:lpstr>Presentazione standard di PowerPoint</vt:lpstr>
      <vt:lpstr>Presentazione standard di PowerPoint</vt:lpstr>
      <vt:lpstr>Fertilità</vt:lpstr>
      <vt:lpstr>Fertilità</vt:lpstr>
      <vt:lpstr>Fertilità e controllo sociale</vt:lpstr>
      <vt:lpstr>Mortalità</vt:lpstr>
      <vt:lpstr>Mortalità</vt:lpstr>
      <vt:lpstr>Speranza di vita</vt:lpstr>
      <vt:lpstr>Speranza di vita in Italia</vt:lpstr>
      <vt:lpstr>Speranza di vita nel mondo. Anni  1800,  1950 e 2011</vt:lpstr>
      <vt:lpstr>1800 vs. 2011</vt:lpstr>
      <vt:lpstr>Mortalità infantile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(LE006)   Corso di Studio  LE01 - DISCIPLINE STORICHE E FILOSOFICHE </dc:title>
  <dc:creator>sergio zilli</dc:creator>
  <cp:lastModifiedBy>sergio zilli</cp:lastModifiedBy>
  <cp:revision>60</cp:revision>
  <dcterms:created xsi:type="dcterms:W3CDTF">2022-03-01T08:25:09Z</dcterms:created>
  <dcterms:modified xsi:type="dcterms:W3CDTF">2022-04-21T07:17:00Z</dcterms:modified>
</cp:coreProperties>
</file>