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41"/>
  </p:notesMasterIdLst>
  <p:sldIdLst>
    <p:sldId id="329" r:id="rId2"/>
    <p:sldId id="327" r:id="rId3"/>
    <p:sldId id="317" r:id="rId4"/>
    <p:sldId id="258" r:id="rId5"/>
    <p:sldId id="330" r:id="rId6"/>
    <p:sldId id="260" r:id="rId7"/>
    <p:sldId id="261" r:id="rId8"/>
    <p:sldId id="262" r:id="rId9"/>
    <p:sldId id="265" r:id="rId10"/>
    <p:sldId id="267" r:id="rId11"/>
    <p:sldId id="268" r:id="rId12"/>
    <p:sldId id="271" r:id="rId13"/>
    <p:sldId id="272" r:id="rId14"/>
    <p:sldId id="324" r:id="rId15"/>
    <p:sldId id="328" r:id="rId16"/>
    <p:sldId id="326" r:id="rId17"/>
    <p:sldId id="259" r:id="rId18"/>
    <p:sldId id="280" r:id="rId19"/>
    <p:sldId id="281" r:id="rId20"/>
    <p:sldId id="282" r:id="rId21"/>
    <p:sldId id="318" r:id="rId22"/>
    <p:sldId id="321" r:id="rId23"/>
    <p:sldId id="287" r:id="rId24"/>
    <p:sldId id="300" r:id="rId25"/>
    <p:sldId id="290" r:id="rId26"/>
    <p:sldId id="291" r:id="rId27"/>
    <p:sldId id="292" r:id="rId28"/>
    <p:sldId id="299" r:id="rId29"/>
    <p:sldId id="322" r:id="rId30"/>
    <p:sldId id="302" r:id="rId31"/>
    <p:sldId id="296" r:id="rId32"/>
    <p:sldId id="323" r:id="rId33"/>
    <p:sldId id="303" r:id="rId34"/>
    <p:sldId id="298" r:id="rId35"/>
    <p:sldId id="301" r:id="rId36"/>
    <p:sldId id="283" r:id="rId37"/>
    <p:sldId id="319" r:id="rId38"/>
    <p:sldId id="316" r:id="rId39"/>
    <p:sldId id="320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286B-E391-F14E-B58F-295232AADC8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894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46B6E-FB9A-E14B-86BE-766435F3F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8F6FD5-8115-384C-94E4-179E329FC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0B999E-06ED-074E-9B6F-1424B05C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F356E4-855C-4B4A-B17B-F680E21E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31DBB4-EEFF-7141-A283-A07288BD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2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26496-ACE4-3144-AC5C-40FB10F6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1DAC59-E50E-8F4C-BFFA-F3B3B9000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E1B291-32DC-BA42-BD7B-DCC0E355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2D430-2C51-8846-8F2C-1E0D753C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F7871-7EDA-2343-9163-6A2DD916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41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00C3923-1BB9-6140-98BF-D7FF79072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B1683B-C992-9B4B-9C06-56EFC7F2E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2A9A10-B138-8341-9F5E-9DC7F02E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DFAC8E-DD23-C546-B60E-26EF84DC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0870AA-A030-334F-9310-4D018EE1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56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1241A-F91C-3441-A523-B813D7C7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5C4280-7124-FE4E-BBDA-01BFC841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16B3B5-1590-884A-BC6A-22ADE257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556AB4-201B-2940-BB01-AD516A2F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38489B-0CC3-B84C-B426-B474A8BE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1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54908-3950-8945-878F-56A3533E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E55DBA-44F1-EB44-B77C-F0FD2399A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FAC86F-1C79-1248-A938-DF06786D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5484A-7C07-1441-8422-5F973AE1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99C48-85E4-0448-B939-63BAD2EE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58F3B-C028-AD4A-A4A2-D5960762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9CCE24-F12B-C345-AA95-767891445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55C0C3-DFAA-0E4D-BC83-5CB664C2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A07F7E-9731-2D40-9B17-323E2BD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CDD9B2-CAB9-D441-AA99-5185EEB5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2E4FC8-AC68-6542-8F65-60D5831D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70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67D63-5949-5145-B15C-9E40203D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5D717A-EC20-BC43-8A6D-8CF2B7C8E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3B659D-E739-CD4E-9C2B-3497A029F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7BEAD7-102F-9147-8100-F0E126273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FBAD81-91D1-0E4C-B40A-8249DE710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4A5F23-744F-9F4D-891A-BF6F06BF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F70224-7F7B-D947-8103-08856E19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FD11A5-C210-914B-95CF-7D4E4016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07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A717F-B309-D84A-872C-5E59CB76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3015BB-117D-A540-B698-29898B26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2E90A4-2D01-8043-9C33-E7676CEE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5E9EC3-448D-4242-BBF9-F61792C3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ABEBB9-3A7F-CA4E-AA0E-7BB5E0DD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F4E384-27D5-7346-B058-E79FDC38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B69191-1E24-E84E-B444-A938A5AE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3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208CD-02D7-FB42-BF98-640F821E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49400D-48C6-BC4F-8F73-1EE6D66B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E55D77-385C-A743-9F45-AFDC26C2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51860E-1C7A-7643-A3A9-F998BE0D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752806-55A9-604A-88E8-C1A05AB2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871448-EBBB-044E-B4CC-A29150AC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61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C870B-989B-9B4D-A011-ADCE1A77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AE6433-FC7A-F947-B100-3294AC9EB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C8ADDF-0609-E54A-90F6-4A964315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CDE3B8-FC53-B249-B219-DAE6CE70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EAB59A-3416-8647-8329-A50E54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3EFBF-57AE-D642-A6B3-3C072D2B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0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285015-466F-874B-86C4-70E75E1D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CC8F44-30FC-F34F-920D-741ECE4E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9B7E42-E238-7B49-A3E0-6DFE56857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21/04/22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5B32F6-64F2-9D48-A99C-5FD92F24D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D859D8-0207-F34B-AFDE-40CE903F1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iealternative.soswiki.com/centrali-idroelettriche.php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youtube.com/watch?v=FWzQo1F687c&amp;t=7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ilpost.it/2021/06/24/impianto-eolico-mugell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/>
          </a:bodyPr>
          <a:lstStyle/>
          <a:p>
            <a:r>
              <a:rPr lang="it-IT" b="1" cap="small" dirty="0"/>
              <a:t>Territorio e Società</a:t>
            </a:r>
            <a:r>
              <a:rPr lang="it-IT" dirty="0">
                <a:effectLst/>
              </a:rPr>
              <a:t> (LE225) 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Corso di Studio </a:t>
            </a:r>
            <a:br>
              <a:rPr lang="it-IT" sz="4000" dirty="0"/>
            </a:br>
            <a:r>
              <a:rPr lang="it-IT" sz="3200" b="1" dirty="0"/>
              <a:t>LE07 – Lettere antiche e moderne, arti, comunicazione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134023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5D862-EF5A-A644-8165-340ACB6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594C08D-0246-1F4B-A3C9-3E3B1AF82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07" y="605305"/>
            <a:ext cx="11344904" cy="5409128"/>
          </a:xfrm>
        </p:spPr>
      </p:pic>
    </p:spTree>
    <p:extLst>
      <p:ext uri="{BB962C8B-B14F-4D97-AF65-F5344CB8AC3E}">
        <p14:creationId xmlns:p14="http://schemas.microsoft.com/office/powerpoint/2010/main" val="331303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D4237-1A11-BD4D-961B-F8427E1B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FA92F03-B883-814E-AD53-565B8662B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379" y="875764"/>
            <a:ext cx="11163092" cy="5275340"/>
          </a:xfrm>
        </p:spPr>
      </p:pic>
    </p:spTree>
    <p:extLst>
      <p:ext uri="{BB962C8B-B14F-4D97-AF65-F5344CB8AC3E}">
        <p14:creationId xmlns:p14="http://schemas.microsoft.com/office/powerpoint/2010/main" val="1983807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F29C6-9756-2E4F-9F6A-E8A477AA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AAC8A3B-6C38-BF44-898A-0BBD3A6C4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033" y="1027906"/>
            <a:ext cx="11463934" cy="5146734"/>
          </a:xfrm>
        </p:spPr>
      </p:pic>
    </p:spTree>
    <p:extLst>
      <p:ext uri="{BB962C8B-B14F-4D97-AF65-F5344CB8AC3E}">
        <p14:creationId xmlns:p14="http://schemas.microsoft.com/office/powerpoint/2010/main" val="346736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BF298A-DB21-5D4C-9044-DC5102B8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BFA95BC-F0E9-A040-9F9B-089AC6850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17" y="912793"/>
            <a:ext cx="11667788" cy="5199776"/>
          </a:xfrm>
        </p:spPr>
      </p:pic>
    </p:spTree>
    <p:extLst>
      <p:ext uri="{BB962C8B-B14F-4D97-AF65-F5344CB8AC3E}">
        <p14:creationId xmlns:p14="http://schemas.microsoft.com/office/powerpoint/2010/main" val="218459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FDB56-4D5F-9749-B587-434E107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5745054" cy="1727601"/>
          </a:xfrm>
        </p:spPr>
        <p:txBody>
          <a:bodyPr/>
          <a:lstStyle/>
          <a:p>
            <a:r>
              <a:rPr lang="it-IT" dirty="0"/>
              <a:t>Energia prodotta e importata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E89C3F-EE70-2145-92F6-B20A632B1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2407852"/>
            <a:ext cx="5745054" cy="363696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9F096C-17A2-4842-841D-40FDB080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199" y="0"/>
            <a:ext cx="461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CD46E-9A2C-0242-B2F7-3498F10C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6A09DE-8667-6847-9183-93A8F28CC3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54" y="689048"/>
            <a:ext cx="5592724" cy="40620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10F7913-2DCE-2F42-94B7-CA3D2D7AA0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0"/>
            <a:ext cx="4101272" cy="60520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3BCD8A-84AF-E24A-BF8E-E9428968D0FC}"/>
              </a:ext>
            </a:extLst>
          </p:cNvPr>
          <p:cNvSpPr txBox="1"/>
          <p:nvPr/>
        </p:nvSpPr>
        <p:spPr>
          <a:xfrm>
            <a:off x="5266955" y="5062194"/>
            <a:ext cx="547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www.ilpost.it</a:t>
            </a:r>
            <a:r>
              <a:rPr lang="it-IT" dirty="0"/>
              <a:t>/2022/04/11/gas-adriatico/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6701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AA5A3-8BE7-4C41-BD6E-8A908738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E4FEA7-4111-D44B-8B52-583F13B98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846"/>
            <a:ext cx="5612190" cy="319383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3069A7-38C3-E141-AC97-0E0E34EADDAF}"/>
              </a:ext>
            </a:extLst>
          </p:cNvPr>
          <p:cNvSpPr txBox="1"/>
          <p:nvPr/>
        </p:nvSpPr>
        <p:spPr>
          <a:xfrm>
            <a:off x="310030" y="4310564"/>
            <a:ext cx="4992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Sul fiume Isonzo (</a:t>
            </a:r>
            <a:r>
              <a:rPr lang="it-IT"/>
              <a:t>Soča)  </a:t>
            </a:r>
            <a:r>
              <a:rPr lang="it-IT" dirty="0"/>
              <a:t>operano cinque grandi centrali idroelettriche: Doblar 1 e 2, </a:t>
            </a:r>
            <a:r>
              <a:rPr lang="it-IT" dirty="0" err="1"/>
              <a:t>Plave</a:t>
            </a:r>
            <a:r>
              <a:rPr lang="it-IT" dirty="0"/>
              <a:t> 1 e 2 e </a:t>
            </a:r>
            <a:r>
              <a:rPr lang="it-IT" dirty="0" err="1"/>
              <a:t>Solkan</a:t>
            </a:r>
            <a:r>
              <a:rPr lang="it-IT" dirty="0"/>
              <a:t>. Oltre a queste nel 2010 ha iniziato l’attività la prima pompa idroelettrica in Slovenia – </a:t>
            </a:r>
            <a:r>
              <a:rPr lang="it-IT" dirty="0" err="1"/>
              <a:t>Avča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7C84C1-79DA-574B-8C2B-99CFA7C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84" y="154846"/>
            <a:ext cx="5708836" cy="34338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9E89FF-BE1E-F140-A57A-460515B6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84" y="3664261"/>
            <a:ext cx="5048592" cy="31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5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47134E-0169-8546-9ADA-C18165EB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704335"/>
            <a:ext cx="10453816" cy="963827"/>
          </a:xfrm>
        </p:spPr>
        <p:txBody>
          <a:bodyPr>
            <a:normAutofit/>
          </a:bodyPr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B1AB37-52D7-8942-8CCF-6C400497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2113004"/>
            <a:ext cx="10860493" cy="47449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600" dirty="0"/>
              <a:t>Utile distinzione fra</a:t>
            </a:r>
          </a:p>
          <a:p>
            <a:pPr marL="0" indent="0" algn="ctr">
              <a:buNone/>
            </a:pPr>
            <a:r>
              <a:rPr lang="it-IT" sz="2600" dirty="0"/>
              <a:t>Energia commerciale (reti produttive)</a:t>
            </a:r>
          </a:p>
          <a:p>
            <a:pPr marL="0" indent="0" algn="ctr">
              <a:buNone/>
            </a:pPr>
            <a:r>
              <a:rPr lang="it-IT" sz="2600" dirty="0"/>
              <a:t>Vs</a:t>
            </a:r>
          </a:p>
          <a:p>
            <a:pPr marL="0" indent="0" algn="ctr">
              <a:buNone/>
            </a:pPr>
            <a:r>
              <a:rPr lang="it-IT" sz="2600" dirty="0"/>
              <a:t>Energia non commerciale (aree rurali e in via di sviluppo)</a:t>
            </a:r>
          </a:p>
          <a:p>
            <a:pPr marL="0" indent="0" algn="ctr">
              <a:buNone/>
            </a:pPr>
            <a:endParaRPr lang="it-IT" sz="900" dirty="0"/>
          </a:p>
          <a:p>
            <a:pPr marL="722313" indent="-722313">
              <a:buNone/>
            </a:pPr>
            <a:r>
              <a:rPr lang="it-IT" sz="2600" b="1" dirty="0"/>
              <a:t>Energia Commerciale</a:t>
            </a:r>
            <a:r>
              <a:rPr lang="it-IT" sz="2600" dirty="0"/>
              <a:t>: prodotta da fonti non rinnovabili o grandi impianti idroelettrici, distribuita su reti commerciali e usata lontano dal luogo di produzione</a:t>
            </a:r>
          </a:p>
          <a:p>
            <a:pPr marL="722313" indent="-722313">
              <a:buNone/>
            </a:pPr>
            <a:r>
              <a:rPr lang="it-IT" sz="2600" b="1" dirty="0"/>
              <a:t>Energia Non commerciale</a:t>
            </a:r>
            <a:r>
              <a:rPr lang="it-IT" sz="2600" dirty="0"/>
              <a:t>: quella che soddisfa l’esigenza energetica quotidiana, soprattutto in aree rurali e nei paesi in via di sviluppo (o nei paesi occidentali, prima dell’industrializzazione)</a:t>
            </a:r>
            <a:endParaRPr lang="it-IT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14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9"/>
    </mc:Choice>
    <mc:Fallback xmlns="">
      <p:transition spd="slow" advTm="11566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8671" y="324169"/>
            <a:ext cx="11530886" cy="1306923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Circa 1/5 della popolazione mondiale è senza elettricità</a:t>
            </a:r>
          </a:p>
          <a:p>
            <a:endParaRPr lang="it-IT" sz="800" dirty="0"/>
          </a:p>
          <a:p>
            <a:r>
              <a:rPr lang="it-IT" sz="2400" dirty="0"/>
              <a:t>Le energie rinnovabili, chiamate anche energie alternative, hanno costituito fino poco tempo fa la maggior parte della energia non commerciabile </a:t>
            </a:r>
            <a:r>
              <a:rPr lang="it-IT" sz="2400" dirty="0">
                <a:sym typeface="Wingdings" panose="05000000000000000000" pitchFamily="2" charset="2"/>
              </a:rPr>
              <a:t> acqua</a:t>
            </a:r>
          </a:p>
          <a:p>
            <a:pPr lvl="1"/>
            <a:r>
              <a:rPr lang="it-IT" sz="2400" dirty="0">
                <a:sym typeface="Wingdings" panose="05000000000000000000" pitchFamily="2" charset="2"/>
              </a:rPr>
              <a:t>Energia idroelettrica   impianti grandi dimensioni, grandi dighe </a:t>
            </a:r>
          </a:p>
          <a:p>
            <a:pPr marL="3033712" lvl="1" indent="0">
              <a:buNone/>
            </a:pPr>
            <a:r>
              <a:rPr lang="it-IT" sz="2400" dirty="0">
                <a:sym typeface="Wingdings" panose="05000000000000000000" pitchFamily="2" charset="2"/>
              </a:rPr>
              <a:t>     grande impatto ambientale </a:t>
            </a:r>
            <a:r>
              <a:rPr lang="it-IT" sz="1600" dirty="0">
                <a:sym typeface="Wingdings" panose="05000000000000000000" pitchFamily="2" charset="2"/>
              </a:rPr>
              <a:t>(se ne discute a parte)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342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19"/>
    </mc:Choice>
    <mc:Fallback xmlns="">
      <p:transition spd="slow" advTm="17901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0000" y="1865870"/>
            <a:ext cx="10567290" cy="4806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/>
              <a:t>Energia da biomassa</a:t>
            </a:r>
          </a:p>
          <a:p>
            <a:pPr marL="0" indent="0">
              <a:buNone/>
            </a:pPr>
            <a:endParaRPr lang="it-IT" sz="800" b="1" dirty="0"/>
          </a:p>
          <a:p>
            <a:pPr marL="0" indent="0">
              <a:buNone/>
            </a:pPr>
            <a:r>
              <a:rPr lang="it-IT" sz="2000" dirty="0"/>
              <a:t>Definizione: </a:t>
            </a:r>
            <a:r>
              <a:rPr lang="it-IT" sz="2000" b="1" dirty="0"/>
              <a:t>insieme del materiale organico non fossile di un ecosistema, che comprende la massa animale e vegetale, i suoi scarti e residui </a:t>
            </a:r>
            <a:r>
              <a:rPr lang="it-IT" sz="2000" dirty="0"/>
              <a:t>(es.: letame bovino)</a:t>
            </a:r>
          </a:p>
          <a:p>
            <a:pPr marL="0" indent="0">
              <a:buNone/>
            </a:pPr>
            <a:r>
              <a:rPr lang="it-IT" sz="2000" dirty="0"/>
              <a:t>Ottenibile in due modi:</a:t>
            </a:r>
          </a:p>
          <a:p>
            <a:pPr marL="530352" lvl="1" indent="0">
              <a:buNone/>
            </a:pPr>
            <a:r>
              <a:rPr lang="it-IT" sz="2000" dirty="0"/>
              <a:t>Diretto: bruciare la biomassa</a:t>
            </a:r>
          </a:p>
          <a:p>
            <a:pPr marL="530352" lvl="1" indent="0">
              <a:buNone/>
            </a:pPr>
            <a:r>
              <a:rPr lang="it-IT" sz="2000" dirty="0"/>
              <a:t>Indiretto: convertire la biomassa in gas (biogas) o combustibile liquido (biodiesel)</a:t>
            </a:r>
          </a:p>
          <a:p>
            <a:pPr marL="0" lvl="1" indent="0">
              <a:buNone/>
            </a:pPr>
            <a:r>
              <a:rPr lang="it-IT" sz="2000" i="0" u="sng" dirty="0"/>
              <a:t>Biomassa è’ la risorsa più usata al mondo </a:t>
            </a:r>
            <a:r>
              <a:rPr lang="it-IT" sz="2000" i="0" dirty="0"/>
              <a:t>(bruciare x cucinare o riscaldare)</a:t>
            </a:r>
          </a:p>
          <a:p>
            <a:pPr marL="1346200" lvl="1" indent="-622300">
              <a:buNone/>
            </a:pPr>
            <a:r>
              <a:rPr lang="it-IT" sz="2000" i="0" dirty="0"/>
              <a:t>	Problemi: </a:t>
            </a:r>
          </a:p>
          <a:p>
            <a:pPr marL="2070100" lvl="3" indent="0">
              <a:buNone/>
            </a:pPr>
            <a:r>
              <a:rPr lang="it-IT" sz="2000" i="0" dirty="0"/>
              <a:t>danneggiamento superficie arborea, </a:t>
            </a:r>
          </a:p>
          <a:p>
            <a:pPr marL="2070100" lvl="3" indent="0">
              <a:buNone/>
            </a:pPr>
            <a:r>
              <a:rPr lang="it-IT" sz="2000" i="0" dirty="0"/>
              <a:t>riduzione controllo anidride carbonica</a:t>
            </a:r>
            <a:r>
              <a:rPr lang="it-IT" i="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9075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03"/>
    </mc:Choice>
    <mc:Fallback xmlns="">
      <p:transition spd="slow" advTm="4086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227748-1419-6641-B8E1-3257315D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027C20-7858-594C-800F-513C10C25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Consumo Italia gas/anno: 70 miliardi m3</a:t>
            </a:r>
          </a:p>
          <a:p>
            <a:r>
              <a:rPr lang="it-IT" dirty="0"/>
              <a:t>Produzione italiana: 3,3 miliardi m3 (2000: 20 miliardi)</a:t>
            </a:r>
          </a:p>
          <a:p>
            <a:r>
              <a:rPr lang="it-IT" dirty="0"/>
              <a:t>1.298 pozzi da cui viene estratto il gas, sotto la terraferma e sotto il fondale marino: 514 sono classificati come “eroganti” quindi attivi, mentre 752 sono “non eroganti” </a:t>
            </a:r>
          </a:p>
          <a:p>
            <a:r>
              <a:rPr lang="it-IT" dirty="0"/>
              <a:t>138  piattaforme marine, di cui il 40 per cento non è operativo </a:t>
            </a:r>
          </a:p>
          <a:p>
            <a:r>
              <a:rPr lang="it-IT" dirty="0"/>
              <a:t>94 sono a meno di 12 miglia di distanza dalla costa, in una fascia dove non è possibile ottenere nuove autorizzazioni per l’estrazione </a:t>
            </a:r>
          </a:p>
        </p:txBody>
      </p:sp>
    </p:spTree>
    <p:extLst>
      <p:ext uri="{BB962C8B-B14F-4D97-AF65-F5344CB8AC3E}">
        <p14:creationId xmlns:p14="http://schemas.microsoft.com/office/powerpoint/2010/main" val="3773737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269" y="2892"/>
            <a:ext cx="10873947" cy="1381065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4268" y="1977081"/>
            <a:ext cx="11265609" cy="48809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b="1" dirty="0"/>
              <a:t>Energia idroelettrica</a:t>
            </a:r>
            <a:r>
              <a:rPr lang="it-IT" sz="2000" dirty="0"/>
              <a:t>: </a:t>
            </a:r>
          </a:p>
          <a:p>
            <a:pPr marL="0" indent="0" algn="ctr">
              <a:buNone/>
            </a:pPr>
            <a:endParaRPr lang="it-IT" sz="2000" dirty="0"/>
          </a:p>
          <a:p>
            <a:r>
              <a:rPr lang="it-IT" sz="2000" dirty="0"/>
              <a:t>Produce il 18% dell’energia globale ma sfruttata un terzo rispetto sue possibilità</a:t>
            </a:r>
          </a:p>
          <a:p>
            <a:r>
              <a:rPr lang="it-IT" sz="2000" dirty="0"/>
              <a:t>Concentrata in pochi paesi</a:t>
            </a:r>
          </a:p>
          <a:p>
            <a:r>
              <a:rPr lang="it-IT" sz="2000" dirty="0"/>
              <a:t>Grandi dighe nel ‘900 (anni Trenta-Settanta)</a:t>
            </a:r>
          </a:p>
          <a:p>
            <a:pPr lvl="1"/>
            <a:r>
              <a:rPr lang="it-IT" sz="2000" dirty="0"/>
              <a:t>Problemi ambientali </a:t>
            </a:r>
          </a:p>
          <a:p>
            <a:pPr lvl="3"/>
            <a:r>
              <a:rPr lang="it-IT" sz="2000" dirty="0"/>
              <a:t>modifica corso fiumi, </a:t>
            </a:r>
          </a:p>
          <a:p>
            <a:pPr lvl="3"/>
            <a:r>
              <a:rPr lang="it-IT" sz="2000" dirty="0"/>
              <a:t>alterazioni ambienti, </a:t>
            </a:r>
          </a:p>
          <a:p>
            <a:pPr lvl="3"/>
            <a:r>
              <a:rPr lang="it-IT" sz="2000" dirty="0"/>
              <a:t>spostamenti popolazioni</a:t>
            </a:r>
          </a:p>
          <a:p>
            <a:pPr marL="66675" lvl="3" indent="0">
              <a:buNone/>
            </a:pPr>
            <a:r>
              <a:rPr lang="it-IT" sz="2000" dirty="0"/>
              <a:t>Si preferiscono piccole centrali idroelettriche (PSI) con meno di 10 megawatt di potenza, usate per comunità locali o piccoli insediamenti, anche domestici</a:t>
            </a:r>
          </a:p>
        </p:txBody>
      </p:sp>
    </p:spTree>
    <p:extLst>
      <p:ext uri="{BB962C8B-B14F-4D97-AF65-F5344CB8AC3E}">
        <p14:creationId xmlns:p14="http://schemas.microsoft.com/office/powerpoint/2010/main" val="25288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35"/>
    </mc:Choice>
    <mc:Fallback xmlns="">
      <p:transition spd="slow" advTm="28933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9B6421-5F23-F246-9BDB-00CCFB61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EA4943-1AE3-724F-9B15-5A41C0813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361" y="335977"/>
            <a:ext cx="7384713" cy="6411960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109E19-34D3-8F48-B79A-ECA05D5F4408}"/>
              </a:ext>
            </a:extLst>
          </p:cNvPr>
          <p:cNvSpPr txBox="1"/>
          <p:nvPr/>
        </p:nvSpPr>
        <p:spPr>
          <a:xfrm>
            <a:off x="123568" y="1528849"/>
            <a:ext cx="42200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L’ente ENEA ha realizzato uno studio sulle potenzialità idroelettriche dell’Italia. Si può evincere dall’analisi dei dati che esistono almeno 921 siti, cioè luoghi adatti che permetterebbero una produzione </a:t>
            </a:r>
            <a:r>
              <a:rPr lang="it-IT" dirty="0" err="1"/>
              <a:t>idroenergetica</a:t>
            </a:r>
            <a:r>
              <a:rPr lang="it-IT" dirty="0"/>
              <a:t> pari a 1,9 </a:t>
            </a:r>
            <a:r>
              <a:rPr lang="it-IT" dirty="0" err="1"/>
              <a:t>TWh</a:t>
            </a:r>
            <a:r>
              <a:rPr lang="it-IT" dirty="0"/>
              <a:t>/anno. Tale energia sarebbe producibile a costi contenuti e competitivi sia con nuovi impianti anche micro e recupero di impianti dismessi.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Fonte: </a:t>
            </a:r>
            <a:r>
              <a:rPr lang="it-IT" dirty="0">
                <a:hlinkClick r:id="rId3"/>
              </a:rPr>
              <a:t>https://energiealternative.soswiki.com/centrali-idroelettriche.php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052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6DACC-38E6-8644-BA0A-40BE45A3E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058A44-6CAA-D344-B078-AE5214FC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63286" cy="4178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/>
              <a:t>Le 26 centrali del </a:t>
            </a:r>
            <a:r>
              <a:rPr lang="it-IT" sz="3600" b="1" dirty="0" err="1"/>
              <a:t>Fvg</a:t>
            </a:r>
            <a:r>
              <a:rPr lang="it-IT" sz="3600" b="1" dirty="0"/>
              <a:t> cedute a una Spa di Bolzano (</a:t>
            </a:r>
            <a:r>
              <a:rPr lang="it-IT" sz="3600" b="1" dirty="0" err="1"/>
              <a:t>Messaggeroveneto</a:t>
            </a:r>
            <a:r>
              <a:rPr lang="it-IT" sz="3600" b="1" dirty="0"/>
              <a:t>, ottobre 2015)</a:t>
            </a:r>
          </a:p>
          <a:p>
            <a:pPr marL="0" indent="0">
              <a:buNone/>
            </a:pPr>
            <a:endParaRPr lang="it-IT" sz="3600" b="1" dirty="0"/>
          </a:p>
          <a:p>
            <a:pPr marL="0" indent="0">
              <a:buNone/>
            </a:pPr>
            <a:r>
              <a:rPr lang="it-IT" sz="2800" dirty="0"/>
              <a:t>8 impianti principali di cui 2 di grandi dimensioni (Somplago e Ampezzo), 6 di medie dimensioni (Barcis, San Leonardo, San Foca, Cordenons, Villa Rinaldi, Ponte Giulio) collegati alla rete ad alta tensione, e 18 minori collegati alla rete a media tensione.</a:t>
            </a:r>
            <a:endParaRPr lang="it-IT" sz="28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095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0B849A-34FA-F84F-AB47-B00E1803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930" y="624110"/>
            <a:ext cx="4683682" cy="1910746"/>
          </a:xfrm>
        </p:spPr>
        <p:txBody>
          <a:bodyPr>
            <a:normAutofit/>
          </a:bodyPr>
          <a:lstStyle/>
          <a:p>
            <a:r>
              <a:rPr lang="it-IT" dirty="0"/>
              <a:t>I principali bacini FVG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BDED953-7B7B-1E42-BA5A-BDE16422B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651" y="1451018"/>
            <a:ext cx="5993986" cy="5251789"/>
          </a:xfr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116D937-680C-BB42-BF24-355EFB155AEE}"/>
              </a:ext>
            </a:extLst>
          </p:cNvPr>
          <p:cNvSpPr/>
          <p:nvPr/>
        </p:nvSpPr>
        <p:spPr>
          <a:xfrm>
            <a:off x="6539696" y="4394483"/>
            <a:ext cx="5185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088" indent="-274638"/>
            <a:r>
              <a:rPr lang="it-IT" dirty="0"/>
              <a:t>1. Cavazzo. Lago naturale</a:t>
            </a:r>
          </a:p>
          <a:p>
            <a:pPr marL="319088" indent="-274638"/>
            <a:r>
              <a:rPr lang="it-IT" dirty="0"/>
              <a:t>2. Barcis. 1954</a:t>
            </a:r>
          </a:p>
          <a:p>
            <a:pPr marL="319088" indent="-274638"/>
            <a:r>
              <a:rPr lang="it-IT" dirty="0"/>
              <a:t>3. Tramonti. 1952</a:t>
            </a:r>
          </a:p>
          <a:p>
            <a:pPr marL="319088" indent="-274638"/>
            <a:r>
              <a:rPr lang="it-IT" dirty="0"/>
              <a:t>4. Sauris 1941-1948</a:t>
            </a:r>
          </a:p>
          <a:p>
            <a:pPr marL="319088" indent="-274638"/>
            <a:r>
              <a:rPr lang="it-IT" dirty="0"/>
              <a:t>5. Vajont progettata fra il 1926 e il 1958, costruita fra il 1957 e il 1960</a:t>
            </a:r>
          </a:p>
          <a:p>
            <a:pPr marL="319088" indent="-274638"/>
            <a:r>
              <a:rPr lang="it-IT" dirty="0"/>
              <a:t>6. </a:t>
            </a:r>
            <a:r>
              <a:rPr lang="it-IT" dirty="0" err="1"/>
              <a:t>Ravedis</a:t>
            </a:r>
            <a:r>
              <a:rPr lang="it-IT" dirty="0"/>
              <a:t> – Montereale. Inizio anni ‘90, completata 2019</a:t>
            </a:r>
          </a:p>
        </p:txBody>
      </p:sp>
    </p:spTree>
    <p:extLst>
      <p:ext uri="{BB962C8B-B14F-4D97-AF65-F5344CB8AC3E}">
        <p14:creationId xmlns:p14="http://schemas.microsoft.com/office/powerpoint/2010/main" val="4292215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F6BF2-CE2B-7F48-925A-F0685757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Sauris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3DF5154-0D95-DA40-8593-12D4A2B77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057" y="3707025"/>
            <a:ext cx="4667272" cy="3111514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E8A915-C5F2-534C-9C51-56D4B555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31" y="3631690"/>
            <a:ext cx="5109212" cy="30722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666410-16C7-9B4A-962A-DE0577DD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880" y="264969"/>
            <a:ext cx="5969514" cy="31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65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70520-4CCA-1146-8855-E2025600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926756"/>
            <a:ext cx="10813587" cy="778475"/>
          </a:xfrm>
        </p:spPr>
        <p:txBody>
          <a:bodyPr>
            <a:normAutofit fontScale="90000"/>
          </a:bodyPr>
          <a:lstStyle/>
          <a:p>
            <a:r>
              <a:rPr lang="it-IT" dirty="0"/>
              <a:t>Strada Val Cellina </a:t>
            </a:r>
            <a:br>
              <a:rPr lang="it-IT" dirty="0"/>
            </a:br>
            <a:r>
              <a:rPr lang="it-IT" dirty="0"/>
              <a:t>1906 - 1992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00B404-DC5E-C54E-A895-299FB78A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24" y="4575597"/>
            <a:ext cx="6006941" cy="2183549"/>
          </a:xfrm>
        </p:spPr>
        <p:txBody>
          <a:bodyPr/>
          <a:lstStyle/>
          <a:p>
            <a:r>
              <a:rPr lang="it-IT" dirty="0"/>
              <a:t>Val Cellina</a:t>
            </a:r>
          </a:p>
          <a:p>
            <a:r>
              <a:rPr lang="it-IT" dirty="0"/>
              <a:t>Centrali di Malnisio, Giais, </a:t>
            </a:r>
            <a:r>
              <a:rPr lang="it-IT" dirty="0" err="1"/>
              <a:t>Partidor</a:t>
            </a:r>
            <a:endParaRPr lang="it-IT" dirty="0"/>
          </a:p>
          <a:p>
            <a:r>
              <a:rPr lang="it-IT" dirty="0"/>
              <a:t>Ora Ponte Giulio e San  Leonardo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64D770-71CA-EC4E-A7FB-F856C4D7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76" y="447188"/>
            <a:ext cx="6522346" cy="39219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902AA2-C29B-AA4A-B738-7A9C6F9A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99" y="3783873"/>
            <a:ext cx="2800210" cy="27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3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D7FE2-E530-394D-A37D-1299FE7D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38F6198-1BA4-8545-8F9F-44F1A971A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123" y="2056228"/>
            <a:ext cx="2447097" cy="3750196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F26458-2AC8-394B-A3BE-943D51C8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021" y="2056228"/>
            <a:ext cx="5535487" cy="35881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A26614-336A-9A46-AD5E-38B98871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975" y="1998837"/>
            <a:ext cx="2624790" cy="36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14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09801-1127-C04A-9392-1BB9CD06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128A10C1-6006-4A4F-BEC1-EB5DC645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23" y="1123837"/>
            <a:ext cx="6073555" cy="4323190"/>
          </a:xfr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FEA0EC0-93A3-7F4F-BA09-467A71EEE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8" y="1123837"/>
            <a:ext cx="5383269" cy="42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83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352E6-C5D5-A241-B23D-9C78E6D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E29B46C-34AE-0F40-BBF9-698FFE8A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978" y="5559675"/>
            <a:ext cx="7315200" cy="86052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Centrale di Malnisio 1905-1988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D361AAC-0F83-EF44-9EBB-D0E73C33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48" y="213894"/>
            <a:ext cx="7502994" cy="49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0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AB49F-C640-6E40-B816-CA9533D9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Diga del Vajont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375252A-375F-5D4D-85D1-B03AC10A5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884" y="699997"/>
            <a:ext cx="5873798" cy="5873798"/>
          </a:xfrm>
        </p:spPr>
      </p:pic>
    </p:spTree>
    <p:extLst>
      <p:ext uri="{BB962C8B-B14F-4D97-AF65-F5344CB8AC3E}">
        <p14:creationId xmlns:p14="http://schemas.microsoft.com/office/powerpoint/2010/main" val="12002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C9FA3-8522-3B48-8B56-0E0715EC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2724032" cy="1641104"/>
          </a:xfrm>
        </p:spPr>
        <p:txBody>
          <a:bodyPr/>
          <a:lstStyle/>
          <a:p>
            <a:r>
              <a:rPr lang="it-IT" dirty="0"/>
              <a:t>Richiesta Italia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E4002BE-87E9-CF44-9312-6B2619E2B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898" y="447188"/>
            <a:ext cx="6695270" cy="6269308"/>
          </a:xfrm>
        </p:spPr>
      </p:pic>
    </p:spTree>
    <p:extLst>
      <p:ext uri="{BB962C8B-B14F-4D97-AF65-F5344CB8AC3E}">
        <p14:creationId xmlns:p14="http://schemas.microsoft.com/office/powerpoint/2010/main" val="17593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66BFC-C368-054A-B79C-99B1F3F5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Tina Merlin  e  le responsabilità maggiori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42C21-64CA-4144-9D11-A986FC0C5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Tina Merlin,  21 febbraio del 1961,  </a:t>
            </a:r>
            <a:r>
              <a:rPr lang="it-IT" i="1" dirty="0"/>
              <a:t>L’Unità</a:t>
            </a:r>
            <a:r>
              <a:rPr lang="it-IT" dirty="0"/>
              <a:t> : «Il cedimento causato dall’invaso del Vajont si verificherà lentamente o con un terribile schianto?»,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 </a:t>
            </a:r>
            <a:r>
              <a:rPr lang="it-IT" dirty="0"/>
              <a:t>la diga costruita in una valle non idonea sotto il profilo geologico, </a:t>
            </a:r>
          </a:p>
          <a:p>
            <a:r>
              <a:rPr lang="it-IT" dirty="0"/>
              <a:t>Riempimento del lago artificiale oltre i margini di sicurezza </a:t>
            </a:r>
          </a:p>
          <a:p>
            <a:r>
              <a:rPr lang="it-IT" dirty="0"/>
              <a:t>Mancato allarme la sera del 9 Ottobre per l'evacuazione delle popolazioni residenti nelle zone a rischio di inondazione.</a:t>
            </a:r>
          </a:p>
        </p:txBody>
      </p:sp>
    </p:spTree>
    <p:extLst>
      <p:ext uri="{BB962C8B-B14F-4D97-AF65-F5344CB8AC3E}">
        <p14:creationId xmlns:p14="http://schemas.microsoft.com/office/powerpoint/2010/main" val="3163598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C7C694-3DFB-4A4F-8AFB-231474BE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03" y="0"/>
            <a:ext cx="10571998" cy="970450"/>
          </a:xfrm>
        </p:spPr>
        <p:txBody>
          <a:bodyPr/>
          <a:lstStyle/>
          <a:p>
            <a:r>
              <a:rPr lang="it-IT" dirty="0"/>
              <a:t>Il bacino prima e dopo il 9 ottobre 1963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F09394-B81E-BB4D-85F8-AFC426CD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7" y="1248726"/>
            <a:ext cx="5834200" cy="43241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E52EC1-0B7D-3F4D-8822-0C52F21E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36" y="1248725"/>
            <a:ext cx="5033771" cy="43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1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9CCD21-2245-B04E-AEAB-CCCD20B3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8E23F8-EF02-BC49-9E4C-71E7C708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032" y="1941265"/>
            <a:ext cx="10697966" cy="42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9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3D19E-10AF-2242-AAF3-F98C8DE1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L’onda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189FCDC-0AF2-F742-BC46-9A638A09E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026" y="2035362"/>
            <a:ext cx="5523513" cy="3669556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44E0D4-4B7D-364D-B0FB-1F982871D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0" y="1902175"/>
            <a:ext cx="5059302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1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CB6641-905F-0A46-BB22-5A7522FA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valle oggi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0A4BCB0-175C-C24A-B89E-D60D3B812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210" y="1556324"/>
            <a:ext cx="6134910" cy="460118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3ECDD7-4639-5142-9889-8D5B0EF31E82}"/>
              </a:ext>
            </a:extLst>
          </p:cNvPr>
          <p:cNvSpPr txBox="1"/>
          <p:nvPr/>
        </p:nvSpPr>
        <p:spPr>
          <a:xfrm>
            <a:off x="7253417" y="2112378"/>
            <a:ext cx="4415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1971: </a:t>
            </a:r>
          </a:p>
          <a:p>
            <a:r>
              <a:rPr lang="it-IT" sz="2000" dirty="0"/>
              <a:t>La Cassazione  riconosce definitivamente l’accusa di inondazione aggravata dalla previsione dell’evento</a:t>
            </a:r>
          </a:p>
          <a:p>
            <a:endParaRPr lang="it-IT" sz="2000" dirty="0"/>
          </a:p>
          <a:p>
            <a:r>
              <a:rPr lang="it-IT" sz="2000" dirty="0"/>
              <a:t>2000: Chiusura definitiva della causa civile per danni.</a:t>
            </a:r>
          </a:p>
        </p:txBody>
      </p:sp>
    </p:spTree>
    <p:extLst>
      <p:ext uri="{BB962C8B-B14F-4D97-AF65-F5344CB8AC3E}">
        <p14:creationId xmlns:p14="http://schemas.microsoft.com/office/powerpoint/2010/main" val="1664454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FD8D0-9178-404E-91EA-505A1EF1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Marco Paolini </a:t>
            </a:r>
            <a:r>
              <a:rPr lang="it-IT" b="1" i="1" dirty="0">
                <a:solidFill>
                  <a:schemeClr val="bg1"/>
                </a:solidFill>
              </a:rPr>
              <a:t>RACCONTO DEL VAJONT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159832-D608-D646-B797-EA0F9EC0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4775338"/>
            <a:ext cx="11640065" cy="182880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(2 ore e 19 </a:t>
            </a:r>
            <a:r>
              <a:rPr lang="it-IT" dirty="0" err="1"/>
              <a:t>min</a:t>
            </a:r>
            <a:r>
              <a:rPr lang="it-IT" dirty="0"/>
              <a:t>)</a:t>
            </a:r>
          </a:p>
          <a:p>
            <a:r>
              <a:rPr lang="it-IT" dirty="0">
                <a:hlinkClick r:id="rId2"/>
              </a:rPr>
              <a:t>https://www.youtube.com/watch?v=FWzQo1F687c&amp;t=7s</a:t>
            </a:r>
            <a:endParaRPr lang="it-IT" dirty="0"/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archive.org</a:t>
            </a:r>
            <a:r>
              <a:rPr lang="it-IT" dirty="0"/>
              <a:t>/</a:t>
            </a:r>
            <a:r>
              <a:rPr lang="it-IT" dirty="0" err="1"/>
              <a:t>details</a:t>
            </a:r>
            <a:r>
              <a:rPr lang="it-IT" dirty="0"/>
              <a:t>/Marco.Paolini..Vajont.9.ottobre.1963..1997..MP3.192.ITA.XviD4.576x460.DVDRip..Mukka#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61CC4E-2956-CB4E-A9F6-9FFF4378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467" y="932413"/>
            <a:ext cx="5055291" cy="35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606" y="0"/>
            <a:ext cx="11185680" cy="1841157"/>
          </a:xfrm>
        </p:spPr>
        <p:txBody>
          <a:bodyPr/>
          <a:lstStyle/>
          <a:p>
            <a:r>
              <a:rPr lang="it-IT" dirty="0"/>
              <a:t>Risorse energetiche rinnovabili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8919" y="1594023"/>
            <a:ext cx="11726562" cy="51280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200" b="1" dirty="0"/>
              <a:t>Energia solare </a:t>
            </a:r>
            <a:r>
              <a:rPr lang="it-IT" sz="2200" dirty="0"/>
              <a:t>può essere usata passivamente e attivamente</a:t>
            </a:r>
          </a:p>
          <a:p>
            <a:r>
              <a:rPr lang="it-IT" sz="2200" i="1" dirty="0"/>
              <a:t>Passivamente</a:t>
            </a:r>
            <a:r>
              <a:rPr lang="it-IT" sz="2200" dirty="0"/>
              <a:t>: accumulo di riscaldamento adoperando negli edifici esposizione e materiali che sfruttano al meglio la luce/il calore del sole</a:t>
            </a:r>
          </a:p>
          <a:p>
            <a:r>
              <a:rPr lang="it-IT" sz="2200" i="1" dirty="0"/>
              <a:t>Attivamente</a:t>
            </a:r>
            <a:r>
              <a:rPr lang="it-IT" sz="2200" dirty="0"/>
              <a:t>: mediante strumenti quali pannelli solari, specchi voltaici e celle fotovoltaiche (riscaldamento dell’acqua o sua trasformazione diretta in energia)</a:t>
            </a:r>
          </a:p>
          <a:p>
            <a:pPr marL="0" indent="0">
              <a:buNone/>
            </a:pPr>
            <a:r>
              <a:rPr lang="it-IT" sz="2200" dirty="0"/>
              <a:t>Alto costo (incentivi statali), basso impatto (se non in smaltimento)</a:t>
            </a:r>
          </a:p>
          <a:p>
            <a:pPr marL="0" indent="0">
              <a:buNone/>
            </a:pPr>
            <a:endParaRPr lang="it-IT" sz="2200" dirty="0"/>
          </a:p>
          <a:p>
            <a:pPr marL="0" indent="0">
              <a:buNone/>
            </a:pPr>
            <a:r>
              <a:rPr lang="it-IT" sz="2200" b="1" dirty="0"/>
              <a:t>Energia eolica</a:t>
            </a:r>
            <a:r>
              <a:rPr lang="it-IT" sz="2200" dirty="0"/>
              <a:t>: dai mulini a vento ai parchi eolici</a:t>
            </a:r>
            <a:endParaRPr lang="it-IT" sz="2200" b="1" dirty="0"/>
          </a:p>
          <a:p>
            <a:pPr marL="0" indent="0">
              <a:buNone/>
            </a:pPr>
            <a:endParaRPr lang="it-IT" sz="2200" dirty="0"/>
          </a:p>
          <a:p>
            <a:pPr marL="722313" indent="-722313">
              <a:buNone/>
            </a:pPr>
            <a:r>
              <a:rPr lang="it-IT" sz="2200" b="1" dirty="0"/>
              <a:t>Energia geotermica</a:t>
            </a:r>
            <a:r>
              <a:rPr lang="it-IT" sz="2200" dirty="0"/>
              <a:t>, derivante dalla presenza di masse di acqua molto calda interne alla terra. Non molto diffusa, usata o per mettere in moto turbine tramite vapore oppure per teleriscaldamento (25% della produzione energetica dell’Islanda)</a:t>
            </a:r>
          </a:p>
        </p:txBody>
      </p:sp>
    </p:spTree>
    <p:extLst>
      <p:ext uri="{BB962C8B-B14F-4D97-AF65-F5344CB8AC3E}">
        <p14:creationId xmlns:p14="http://schemas.microsoft.com/office/powerpoint/2010/main" val="1519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49"/>
    </mc:Choice>
    <mc:Fallback xmlns="">
      <p:transition spd="slow" advTm="36854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33B2AB-6F0A-764A-ACA3-294464A3E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7251" y="686251"/>
            <a:ext cx="6812878" cy="564276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549388-A405-7E49-B5CF-3370FBC803D5}"/>
              </a:ext>
            </a:extLst>
          </p:cNvPr>
          <p:cNvSpPr txBox="1"/>
          <p:nvPr/>
        </p:nvSpPr>
        <p:spPr>
          <a:xfrm>
            <a:off x="185351" y="197708"/>
            <a:ext cx="458435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Italia i venti ad alta </a:t>
            </a:r>
            <a:r>
              <a:rPr lang="it-IT" b="1" dirty="0"/>
              <a:t>intensità</a:t>
            </a:r>
            <a:r>
              <a:rPr lang="it-IT" dirty="0"/>
              <a:t> che giustificano gli investimenti in parchi eolici, che devono essere remunerativi dal punto di vista del rapporto costi di produzione / consumo elettrico, sono presenti solo in pochissime regioni. La </a:t>
            </a:r>
            <a:r>
              <a:rPr lang="it-IT" b="1" dirty="0"/>
              <a:t>Sardegna</a:t>
            </a:r>
            <a:r>
              <a:rPr lang="it-IT" dirty="0"/>
              <a:t> è la regione più ventosa, in ragione della sua esposizione. Soprattutto sulle coste. L’interno è molto più riparato.</a:t>
            </a:r>
          </a:p>
          <a:p>
            <a:r>
              <a:rPr lang="it-IT" dirty="0"/>
              <a:t>La parte occidentale della </a:t>
            </a:r>
            <a:r>
              <a:rPr lang="it-IT" b="1" dirty="0"/>
              <a:t>Sicilia</a:t>
            </a:r>
            <a:r>
              <a:rPr lang="it-IT" dirty="0"/>
              <a:t> è ugualmente ventosa e la </a:t>
            </a:r>
            <a:r>
              <a:rPr lang="it-IT" b="1" dirty="0"/>
              <a:t>Puglia,</a:t>
            </a:r>
            <a:r>
              <a:rPr lang="it-IT" dirty="0"/>
              <a:t> nella costa Adriatica, con venti medi, non sempre costanti. </a:t>
            </a:r>
          </a:p>
          <a:p>
            <a:r>
              <a:rPr lang="it-IT" dirty="0"/>
              <a:t>Tutto il resto del nostro paese non conosce praticamente il vento, se non in misura molto leggera sulle coste. Al Nord è un fenomeno sconosciuto, come sanno bene gli abitanti della pianura padana. Solo venti occasionali, accompagnati da precipitazioni, riescono a scalfire i banchi.</a:t>
            </a:r>
          </a:p>
        </p:txBody>
      </p:sp>
    </p:spTree>
    <p:extLst>
      <p:ext uri="{BB962C8B-B14F-4D97-AF65-F5344CB8AC3E}">
        <p14:creationId xmlns:p14="http://schemas.microsoft.com/office/powerpoint/2010/main" val="676776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D7D0E-2E4A-BF4D-9002-4DCEE3D0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DD788D-8768-054D-A07B-527C81A1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97" y="6190736"/>
            <a:ext cx="10563286" cy="557749"/>
          </a:xfrm>
        </p:spPr>
        <p:txBody>
          <a:bodyPr/>
          <a:lstStyle/>
          <a:p>
            <a:r>
              <a:rPr lang="it-IT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https://www.ilpost.it/2021/06/24/impianto-eolico-mugello/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74BB75-254C-AE40-B73A-512362F6BD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2" y="261836"/>
            <a:ext cx="2946454" cy="30744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4D7A3F7-7B24-C74E-A0F0-44BD5D92E8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89" y="0"/>
            <a:ext cx="86456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0CF05-6C8C-6F40-B4C4-7357B479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Eolico nel Mugello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977CD5-6F53-9749-BFDD-CAABCAEF3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5" y="1458097"/>
            <a:ext cx="10743091" cy="5090984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it-IT" dirty="0"/>
              <a:t>otto turbine alte 168 metri dovrebbero essere installate su una superficie di 5,4 ettari, a una certa distanza dalle aree abitate </a:t>
            </a:r>
          </a:p>
          <a:p>
            <a:pPr fontAlgn="base"/>
            <a:r>
              <a:rPr lang="it-IT" dirty="0"/>
              <a:t>La produzione annua di energia elettrica è stimata in 80 </a:t>
            </a:r>
            <a:r>
              <a:rPr lang="it-IT" dirty="0" err="1"/>
              <a:t>gigawattora</a:t>
            </a:r>
            <a:r>
              <a:rPr lang="it-IT" dirty="0"/>
              <a:t>: secondo AGSM, coprirebbe il fabbisogno di 100mila persone e permetterebbe di evitare le emissioni di 40mila tonnellate di anidride carbonica. Per portare l’energia prodotta dalle turbine eoliche alla rete di distribuzione è prevista anche la costruzione di un cavidotto lungo 21 chilometri. L’investimento complessivo è di 35 milioni di euro.</a:t>
            </a:r>
          </a:p>
          <a:p>
            <a:r>
              <a:rPr lang="it-IT" dirty="0"/>
              <a:t>Come compensazione, l’AGSM ha previsto di mettere a disposizione il 3 per cento dei ricavi annui, circa 130mila euro, da utilizzare in opere di miglioramento ambientale e risparmio energetico </a:t>
            </a:r>
          </a:p>
          <a:p>
            <a:r>
              <a:rPr lang="it-IT" dirty="0"/>
              <a:t>«Per costruirla verranno abbattuti molti alberi e anche lo scavo per il cavidotto interrato di una ventina di chilometri avrà conseguenze sull’ambiente». </a:t>
            </a:r>
          </a:p>
          <a:p>
            <a:r>
              <a:rPr lang="it-IT" dirty="0"/>
              <a:t>«O si tutela il sentiero perché si crede che sia importante oppure si distrugge cementificandolo» </a:t>
            </a:r>
          </a:p>
        </p:txBody>
      </p:sp>
    </p:spTree>
    <p:extLst>
      <p:ext uri="{BB962C8B-B14F-4D97-AF65-F5344CB8AC3E}">
        <p14:creationId xmlns:p14="http://schemas.microsoft.com/office/powerpoint/2010/main" val="199235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3CC4DE-241A-DC44-AED7-1FED0EB0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E0E3C99-EBA6-A246-8281-B583A488F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677" y="478922"/>
            <a:ext cx="4505881" cy="6238912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76A274CE-16D5-B145-82B7-51C852C5F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76" y="429096"/>
            <a:ext cx="4386059" cy="6338564"/>
          </a:xfrm>
          <a:prstGeom prst="rect">
            <a:avLst/>
          </a:prstGeom>
        </p:spPr>
      </p:pic>
      <p:sp>
        <p:nvSpPr>
          <p:cNvPr id="10" name="Freccia destra 9">
            <a:extLst>
              <a:ext uri="{FF2B5EF4-FFF2-40B4-BE49-F238E27FC236}">
                <a16:creationId xmlns:a16="http://schemas.microsoft.com/office/drawing/2014/main" id="{AB6DA1B7-8455-B54A-B4D5-0F75D2A458D3}"/>
              </a:ext>
            </a:extLst>
          </p:cNvPr>
          <p:cNvSpPr/>
          <p:nvPr/>
        </p:nvSpPr>
        <p:spPr>
          <a:xfrm rot="13569882">
            <a:off x="3816077" y="5086854"/>
            <a:ext cx="1159436" cy="927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1622809D-3E45-0E4B-86A2-417EBDB833A3}"/>
              </a:ext>
            </a:extLst>
          </p:cNvPr>
          <p:cNvSpPr/>
          <p:nvPr/>
        </p:nvSpPr>
        <p:spPr>
          <a:xfrm rot="7218964">
            <a:off x="4167023" y="2141136"/>
            <a:ext cx="888014" cy="862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su 11">
            <a:extLst>
              <a:ext uri="{FF2B5EF4-FFF2-40B4-BE49-F238E27FC236}">
                <a16:creationId xmlns:a16="http://schemas.microsoft.com/office/drawing/2014/main" id="{C4F9A208-8AB2-6545-AC86-89C54FEDE10F}"/>
              </a:ext>
            </a:extLst>
          </p:cNvPr>
          <p:cNvSpPr/>
          <p:nvPr/>
        </p:nvSpPr>
        <p:spPr>
          <a:xfrm rot="1673073">
            <a:off x="1784184" y="3810655"/>
            <a:ext cx="994612" cy="18329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curva 14">
            <a:extLst>
              <a:ext uri="{FF2B5EF4-FFF2-40B4-BE49-F238E27FC236}">
                <a16:creationId xmlns:a16="http://schemas.microsoft.com/office/drawing/2014/main" id="{46C05944-FAA2-0540-BC29-3C50208A9C74}"/>
              </a:ext>
            </a:extLst>
          </p:cNvPr>
          <p:cNvSpPr/>
          <p:nvPr/>
        </p:nvSpPr>
        <p:spPr>
          <a:xfrm rot="965330">
            <a:off x="1907633" y="2517435"/>
            <a:ext cx="1204961" cy="43788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urva 15">
            <a:extLst>
              <a:ext uri="{FF2B5EF4-FFF2-40B4-BE49-F238E27FC236}">
                <a16:creationId xmlns:a16="http://schemas.microsoft.com/office/drawing/2014/main" id="{160BAB67-C5DF-A344-832C-59CCB09AEB31}"/>
              </a:ext>
            </a:extLst>
          </p:cNvPr>
          <p:cNvSpPr/>
          <p:nvPr/>
        </p:nvSpPr>
        <p:spPr>
          <a:xfrm rot="4302981">
            <a:off x="2712761" y="2003259"/>
            <a:ext cx="1177809" cy="2624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27C94F-A84E-C14D-B69A-029BDAED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EC1CEFC-4BB3-CA4B-86A6-98EBA2C20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528" y="365125"/>
            <a:ext cx="8890419" cy="6326411"/>
          </a:xfrm>
        </p:spPr>
      </p:pic>
    </p:spTree>
    <p:extLst>
      <p:ext uri="{BB962C8B-B14F-4D97-AF65-F5344CB8AC3E}">
        <p14:creationId xmlns:p14="http://schemas.microsoft.com/office/powerpoint/2010/main" val="344008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BD9D7-C5B7-7543-B93C-B13F7A78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C25B55D-DFFE-4F4C-87B6-10BDA8BCC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515" y="365124"/>
            <a:ext cx="8357397" cy="6372865"/>
          </a:xfrm>
        </p:spPr>
      </p:pic>
    </p:spTree>
    <p:extLst>
      <p:ext uri="{BB962C8B-B14F-4D97-AF65-F5344CB8AC3E}">
        <p14:creationId xmlns:p14="http://schemas.microsoft.com/office/powerpoint/2010/main" val="188276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F89B0C-3EA2-D04B-B5D4-E7211890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D0F8CAD-F8C5-2542-9F62-FC7C4C683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932" y="365125"/>
            <a:ext cx="9496136" cy="6151585"/>
          </a:xfrm>
        </p:spPr>
      </p:pic>
    </p:spTree>
    <p:extLst>
      <p:ext uri="{BB962C8B-B14F-4D97-AF65-F5344CB8AC3E}">
        <p14:creationId xmlns:p14="http://schemas.microsoft.com/office/powerpoint/2010/main" val="242398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25C987-4294-C74F-9DD2-48671FF1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76" y="365126"/>
            <a:ext cx="10181823" cy="515152"/>
          </a:xfrm>
        </p:spPr>
        <p:txBody>
          <a:bodyPr>
            <a:normAutofit fontScale="90000"/>
          </a:bodyPr>
          <a:lstStyle/>
          <a:p>
            <a:r>
              <a:rPr lang="it-IT" dirty="0"/>
              <a:t>Gas 				   Petrolio  			        Carbone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9E1D321-F0FE-FB4A-8408-BFF9B5A7B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51" y="923101"/>
            <a:ext cx="3887956" cy="5709517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21DCF432-DCB9-B046-98C6-EEF28F05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753" y="880278"/>
            <a:ext cx="3776493" cy="5752341"/>
          </a:xfrm>
          <a:prstGeom prst="rect">
            <a:avLst/>
          </a:prstGeom>
        </p:spPr>
      </p:pic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B32EF1A7-74AA-A943-8BB7-133EED196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492" y="880277"/>
            <a:ext cx="3871011" cy="57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3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1ADCC-5F24-ED49-86B6-93AB8F99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48" y="365126"/>
            <a:ext cx="10529552" cy="1012914"/>
          </a:xfrm>
        </p:spPr>
        <p:txBody>
          <a:bodyPr/>
          <a:lstStyle/>
          <a:p>
            <a:r>
              <a:rPr lang="it-IT" dirty="0"/>
              <a:t>La dipendenza energetica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AEA83EC-F3B1-5D4E-947E-FAAC5D168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41" y="1522305"/>
            <a:ext cx="7344490" cy="4533922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78E7CDB8-4192-B740-AFD5-98F74C1D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030" y="1944710"/>
            <a:ext cx="4564511" cy="309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64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4911</TotalTime>
  <Words>1336</Words>
  <Application>Microsoft Macintosh PowerPoint</Application>
  <PresentationFormat>Widescreen</PresentationFormat>
  <Paragraphs>105</Paragraphs>
  <Slides>39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Tema di Office</vt:lpstr>
      <vt:lpstr>Territorio e Società (LE225)   Corso di Studio  LE07 – Lettere antiche e moderne, arti, comunicazione </vt:lpstr>
      <vt:lpstr>Presentazione standard di PowerPoint</vt:lpstr>
      <vt:lpstr>Richiesta Italia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Gas        Petrolio             Carbone</vt:lpstr>
      <vt:lpstr>La dipendenza energetica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Energia prodotta e importata</vt:lpstr>
      <vt:lpstr>Presentazione standard di PowerPoint</vt:lpstr>
      <vt:lpstr>Presentazione standard di PowerPoint</vt:lpstr>
      <vt:lpstr>Risorse energetiche rinnovabili</vt:lpstr>
      <vt:lpstr>Risorse energetiche rinnovabili</vt:lpstr>
      <vt:lpstr>Risorse energetiche rinnovabili</vt:lpstr>
      <vt:lpstr>Risorse energetiche rinnovabili</vt:lpstr>
      <vt:lpstr>Presentazione standard di PowerPoint</vt:lpstr>
      <vt:lpstr>Presentazione standard di PowerPoint</vt:lpstr>
      <vt:lpstr>I principali bacini FVG</vt:lpstr>
      <vt:lpstr>Sauris</vt:lpstr>
      <vt:lpstr>Strada Val Cellina  1906 - 1992</vt:lpstr>
      <vt:lpstr>Presentazione standard di PowerPoint</vt:lpstr>
      <vt:lpstr>Presentazione standard di PowerPoint</vt:lpstr>
      <vt:lpstr>Presentazione standard di PowerPoint</vt:lpstr>
      <vt:lpstr>Diga del Vajont</vt:lpstr>
      <vt:lpstr>Tina Merlin  e  le responsabilità maggiori </vt:lpstr>
      <vt:lpstr>Il bacino prima e dopo il 9 ottobre 1963</vt:lpstr>
      <vt:lpstr>Presentazione standard di PowerPoint</vt:lpstr>
      <vt:lpstr>L’onda</vt:lpstr>
      <vt:lpstr>La valle oggi</vt:lpstr>
      <vt:lpstr>Marco Paolini RACCONTO DEL VAJONT</vt:lpstr>
      <vt:lpstr>Risorse energetiche rinnovabili</vt:lpstr>
      <vt:lpstr>Presentazione standard di PowerPoint</vt:lpstr>
      <vt:lpstr>Presentazione standard di PowerPoint</vt:lpstr>
      <vt:lpstr>Eolico nel Mugello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82</cp:revision>
  <dcterms:created xsi:type="dcterms:W3CDTF">2022-03-01T08:25:09Z</dcterms:created>
  <dcterms:modified xsi:type="dcterms:W3CDTF">2022-04-21T10:39:49Z</dcterms:modified>
</cp:coreProperties>
</file>