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57" r:id="rId3"/>
    <p:sldId id="327" r:id="rId4"/>
    <p:sldId id="258" r:id="rId5"/>
    <p:sldId id="259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60" r:id="rId14"/>
    <p:sldId id="261" r:id="rId15"/>
    <p:sldId id="321" r:id="rId16"/>
    <p:sldId id="322" r:id="rId17"/>
    <p:sldId id="323" r:id="rId18"/>
    <p:sldId id="325" r:id="rId19"/>
    <p:sldId id="326" r:id="rId20"/>
    <p:sldId id="274" r:id="rId21"/>
    <p:sldId id="278" r:id="rId22"/>
    <p:sldId id="280" r:id="rId23"/>
    <p:sldId id="281" r:id="rId24"/>
    <p:sldId id="282" r:id="rId25"/>
    <p:sldId id="283" r:id="rId26"/>
    <p:sldId id="284" r:id="rId27"/>
    <p:sldId id="320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286" r:id="rId40"/>
    <p:sldId id="287" r:id="rId41"/>
    <p:sldId id="306" r:id="rId42"/>
    <p:sldId id="307" r:id="rId43"/>
    <p:sldId id="308" r:id="rId44"/>
    <p:sldId id="309" r:id="rId45"/>
    <p:sldId id="310" r:id="rId46"/>
    <p:sldId id="311" r:id="rId47"/>
    <p:sldId id="301" r:id="rId48"/>
    <p:sldId id="302" r:id="rId49"/>
    <p:sldId id="303" r:id="rId50"/>
    <p:sldId id="305" r:id="rId51"/>
    <p:sldId id="328" r:id="rId52"/>
    <p:sldId id="329" r:id="rId53"/>
    <p:sldId id="330" r:id="rId54"/>
    <p:sldId id="331" r:id="rId55"/>
    <p:sldId id="332" r:id="rId56"/>
  </p:sldIdLst>
  <p:sldSz cx="9144000" cy="6858000" type="screen4x3"/>
  <p:notesSz cx="6797675" cy="98742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99"/>
    <a:srgbClr val="FF3300"/>
    <a:srgbClr val="009900"/>
    <a:srgbClr val="33CC33"/>
    <a:srgbClr val="CC66FF"/>
    <a:srgbClr val="FF99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2988" autoAdjust="0"/>
  </p:normalViewPr>
  <p:slideViewPr>
    <p:cSldViewPr>
      <p:cViewPr varScale="1">
        <p:scale>
          <a:sx n="100" d="100"/>
          <a:sy n="100" d="100"/>
        </p:scale>
        <p:origin x="18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4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3EE20D-59EF-40AB-AC50-5083C2E61A00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A2C613-1C8A-4ACD-AA25-70FDE78F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92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0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Adsorbimento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competitivo</a:t>
            </a:r>
            <a:r>
              <a:rPr lang="en-US" baseline="0" dirty="0" smtClean="0"/>
              <a:t> di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PROX 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selettivo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metallo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adsorbe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preferenzialmente</a:t>
            </a:r>
            <a:r>
              <a:rPr lang="en-US" baseline="0" dirty="0" smtClean="0"/>
              <a:t> CO e non H2.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5C9A-A00C-42FD-8003-5F9392C532F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4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B703-AE27-49DE-8937-224080FC3742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DAA6-060C-45E3-9304-7E6FC43017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F059-739F-458C-A6A4-0454150B7F05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B8B1C-7886-4FA8-987F-0518D8B8CF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8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59C9-711D-4ACE-9047-37CBAB8766CC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DDB-949A-4811-A89F-3192B4D9E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831-ADFF-4BA4-A567-F544BCA212F1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441F-1A35-48B2-B4AB-786271A84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01E2-0F84-4AAB-99F6-77D0B4ACD4F8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348F-93AC-4A3F-8346-C3CC3C630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2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944A-0B48-4E30-BDDD-3C4C8942576F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3E6-030B-49E9-B2F8-184EED3A8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4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C888-E9CD-4536-82C1-7AC474840F37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EF87-1FD5-4DAC-A343-55A1EED14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3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E1E9-3F72-47C3-8813-AB7F068A28FE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5330-67B7-4FA4-BF1D-131ACBD0EA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08A4-7F6C-4A53-A038-640AA3AF0596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D35B-DCE0-42E7-8FD8-7AF889B28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63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B239-FC42-4468-98DB-9619A3C7F254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61924-44AC-4E3E-86F9-ADC36EE006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01F-BEE5-4B7A-BFB9-15A66EB1DCE5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91AA-5472-4139-8DC8-F9CEC62640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40FBDD-3226-4662-800A-72E41CAFE336}" type="datetimeFigureOut">
              <a:rPr lang="it-IT"/>
              <a:pPr>
                <a:defRPr/>
              </a:pPr>
              <a:t>19/04/2021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16C58-038E-46F4-84F9-E6CBC03F7C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3.wmf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0.emf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12"/>
          <p:cNvSpPr txBox="1">
            <a:spLocks noChangeArrowheads="1"/>
          </p:cNvSpPr>
          <p:nvPr/>
        </p:nvSpPr>
        <p:spPr bwMode="auto">
          <a:xfrm>
            <a:off x="357188" y="1054100"/>
            <a:ext cx="785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it-IT" sz="2800" b="1" dirty="0" smtClean="0">
                <a:solidFill>
                  <a:srgbClr val="3333FF"/>
                </a:solidFill>
              </a:rPr>
              <a:t>Production of </a:t>
            </a:r>
            <a:r>
              <a:rPr lang="en-GB" altLang="it-IT" sz="2800" b="1" dirty="0" err="1" smtClean="0">
                <a:solidFill>
                  <a:srgbClr val="3333FF"/>
                </a:solidFill>
              </a:rPr>
              <a:t>Syn</a:t>
            </a:r>
            <a:r>
              <a:rPr lang="en-GB" altLang="it-IT" sz="2800" b="1" dirty="0" smtClean="0">
                <a:solidFill>
                  <a:srgbClr val="3333FF"/>
                </a:solidFill>
              </a:rPr>
              <a:t>-gas and Hydrogen</a:t>
            </a:r>
            <a:endParaRPr lang="it-IT" altLang="it-IT" sz="2800" b="1" dirty="0">
              <a:solidFill>
                <a:srgbClr val="3333FF"/>
              </a:solidFill>
              <a:cs typeface="Arial" pitchFamily="34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060450" y="2141538"/>
            <a:ext cx="7072313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857375" y="6143625"/>
            <a:ext cx="728662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0" y="3786188"/>
            <a:ext cx="3000375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rot="5400000">
            <a:off x="1607344" y="4893469"/>
            <a:ext cx="250031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1570037" y="3071813"/>
            <a:ext cx="2144713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12" name="CasellaDiTesto 16"/>
          <p:cNvSpPr txBox="1">
            <a:spLocks noChangeArrowheads="1"/>
          </p:cNvSpPr>
          <p:nvPr/>
        </p:nvSpPr>
        <p:spPr bwMode="auto">
          <a:xfrm>
            <a:off x="214313" y="6143625"/>
            <a:ext cx="8756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it-IT" sz="1400" b="1" i="1"/>
          </a:p>
          <a:p>
            <a:pPr algn="r" eaLnBrk="1" hangingPunct="1"/>
            <a:r>
              <a:rPr lang="en-GB" altLang="it-IT" sz="1400" b="1" i="1"/>
              <a:t>					</a:t>
            </a:r>
            <a:endParaRPr lang="it-IT" altLang="it-IT" sz="1400">
              <a:cs typeface="Arial" pitchFamily="34" charset="0"/>
            </a:endParaRPr>
          </a:p>
        </p:txBody>
      </p:sp>
      <p:pic>
        <p:nvPicPr>
          <p:cNvPr id="4114" name="Picture 5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265906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3" y="836712"/>
            <a:ext cx="54239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6675"/>
            <a:ext cx="3016180" cy="65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675327" cy="90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9953"/>
            <a:ext cx="3600000" cy="58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600000" cy="492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600000" cy="49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0659"/>
            <a:ext cx="3600000" cy="32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3270250" y="1025525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Partial Oxidation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2724150" y="2708275"/>
          <a:ext cx="37195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0" name="Equation" r:id="rId4" imgW="1828800" imgH="393480" progId="Equation.3">
                  <p:embed/>
                </p:oleObj>
              </mc:Choice>
              <mc:Fallback>
                <p:oleObj name="Equation" r:id="rId4" imgW="18288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08275"/>
                        <a:ext cx="3719513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403350" y="3617913"/>
            <a:ext cx="64087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is </a:t>
            </a:r>
            <a:r>
              <a:rPr lang="it-IT" altLang="it-IT" sz="2000" b="1" i="1">
                <a:solidFill>
                  <a:srgbClr val="FF9900"/>
                </a:solidFill>
              </a:rPr>
              <a:t>mildly exothermic</a:t>
            </a:r>
            <a:r>
              <a:rPr lang="it-IT" altLang="it-IT" sz="2000"/>
              <a:t> and is much more energy efficient;</a:t>
            </a:r>
          </a:p>
          <a:p>
            <a:pPr eaLnBrk="1" hangingPunct="1"/>
            <a:endParaRPr lang="it-IT" altLang="it-IT" sz="2000"/>
          </a:p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a </a:t>
            </a:r>
            <a:r>
              <a:rPr lang="it-IT" altLang="it-IT" sz="2000" b="1" i="1">
                <a:solidFill>
                  <a:srgbClr val="FF9900"/>
                </a:solidFill>
              </a:rPr>
              <a:t>smaller reactor</a:t>
            </a:r>
            <a:r>
              <a:rPr lang="it-IT" altLang="it-IT" sz="2000"/>
              <a:t> can be used to achieve high CH</a:t>
            </a:r>
            <a:r>
              <a:rPr lang="it-IT" altLang="it-IT" sz="2000" baseline="-25000"/>
              <a:t>4</a:t>
            </a:r>
            <a:r>
              <a:rPr lang="it-IT" altLang="it-IT" sz="2000"/>
              <a:t> conversion and selectivities to CO and H</a:t>
            </a:r>
            <a:r>
              <a:rPr lang="it-IT" altLang="it-IT" sz="2000" baseline="-25000"/>
              <a:t>2</a:t>
            </a:r>
            <a:r>
              <a:rPr lang="it-IT" altLang="it-IT" sz="2000"/>
              <a:t> with </a:t>
            </a:r>
            <a:r>
              <a:rPr lang="it-IT" altLang="it-IT" sz="2000" b="1" i="1">
                <a:solidFill>
                  <a:srgbClr val="FF9900"/>
                </a:solidFill>
              </a:rPr>
              <a:t>short contact time</a:t>
            </a:r>
            <a:r>
              <a:rPr lang="it-IT" altLang="it-IT" sz="2000"/>
              <a:t>;</a:t>
            </a:r>
          </a:p>
          <a:p>
            <a:pPr eaLnBrk="1" hangingPunct="1">
              <a:buFontTx/>
              <a:buChar char="•"/>
            </a:pPr>
            <a:endParaRPr lang="it-IT" altLang="it-IT" sz="2000"/>
          </a:p>
          <a:p>
            <a:pPr eaLnBrk="1" hangingPunct="1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2000" b="1" i="1">
                <a:solidFill>
                  <a:srgbClr val="FF9900"/>
                </a:solidFill>
              </a:rPr>
              <a:t>no</a:t>
            </a:r>
            <a:r>
              <a:rPr lang="it-IT" altLang="it-IT" sz="2000"/>
              <a:t> need for </a:t>
            </a:r>
            <a:r>
              <a:rPr lang="it-IT" altLang="it-IT" sz="2000" b="1" i="1">
                <a:solidFill>
                  <a:srgbClr val="FF9900"/>
                </a:solidFill>
              </a:rPr>
              <a:t>large amounts</a:t>
            </a:r>
            <a:r>
              <a:rPr lang="it-IT" altLang="it-IT" sz="2000">
                <a:solidFill>
                  <a:srgbClr val="FF9900"/>
                </a:solidFill>
              </a:rPr>
              <a:t> </a:t>
            </a:r>
            <a:r>
              <a:rPr lang="it-IT" altLang="it-IT" sz="2000" b="1" i="1">
                <a:solidFill>
                  <a:srgbClr val="FF9900"/>
                </a:solidFill>
              </a:rPr>
              <a:t>of</a:t>
            </a:r>
            <a:r>
              <a:rPr lang="it-IT" altLang="it-IT" sz="2000"/>
              <a:t> expensive </a:t>
            </a:r>
            <a:r>
              <a:rPr lang="it-IT" altLang="it-IT" sz="2000" b="1" i="1">
                <a:solidFill>
                  <a:srgbClr val="FF9900"/>
                </a:solidFill>
              </a:rPr>
              <a:t>superheated steam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220788" y="1851025"/>
            <a:ext cx="66738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may be carried out with a much broader range of compounds, </a:t>
            </a:r>
          </a:p>
          <a:p>
            <a:pPr algn="ctr"/>
            <a:r>
              <a:rPr lang="it-IT" altLang="it-IT"/>
              <a:t>from </a:t>
            </a:r>
            <a:r>
              <a:rPr lang="it-IT" altLang="it-IT" b="1" u="sng">
                <a:solidFill>
                  <a:srgbClr val="00CC00"/>
                </a:solidFill>
              </a:rPr>
              <a:t>Natural Gas</a:t>
            </a:r>
            <a:r>
              <a:rPr lang="it-IT" altLang="it-IT"/>
              <a:t> to </a:t>
            </a:r>
            <a:r>
              <a:rPr lang="it-IT" altLang="it-IT" b="1" u="sng">
                <a:solidFill>
                  <a:srgbClr val="00CC00"/>
                </a:solidFill>
              </a:rPr>
              <a:t>heavy residues</a:t>
            </a:r>
            <a:r>
              <a:rPr lang="it-IT" altLang="it-IT"/>
              <a:t> and </a:t>
            </a:r>
            <a:r>
              <a:rPr lang="it-IT" altLang="it-IT" b="1" u="sng">
                <a:solidFill>
                  <a:srgbClr val="00CC00"/>
                </a:solidFill>
              </a:rPr>
              <a:t>even 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747838" y="1025525"/>
            <a:ext cx="566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Methane Partial Oxidation Mechanism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pic>
        <p:nvPicPr>
          <p:cNvPr id="163844" name="Picture 4" descr="Immagine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2388"/>
            <a:ext cx="72691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331913" y="2640013"/>
            <a:ext cx="6480175" cy="2876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Two reaction pathways are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generally accepted: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it-IT" altLang="it-IT" sz="1000" b="1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 b="1">
                <a:solidFill>
                  <a:srgbClr val="00CC00"/>
                </a:solidFill>
              </a:rPr>
              <a:t> Direct Partial Oxidation </a:t>
            </a:r>
            <a:r>
              <a:rPr lang="it-IT" altLang="it-IT" sz="2400" b="1">
                <a:solidFill>
                  <a:srgbClr val="FF9900"/>
                </a:solidFill>
              </a:rPr>
              <a:t>(DPO)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/>
              <a:t> </a:t>
            </a:r>
            <a:r>
              <a:rPr lang="it-IT" altLang="it-IT" sz="2400" b="1">
                <a:solidFill>
                  <a:srgbClr val="00CC00"/>
                </a:solidFill>
              </a:rPr>
              <a:t>Combustion-Reforming Reactions </a:t>
            </a:r>
            <a:r>
              <a:rPr lang="it-IT" altLang="it-IT" sz="2400" b="1">
                <a:solidFill>
                  <a:srgbClr val="FF9900"/>
                </a:solidFill>
              </a:rPr>
              <a:t>(CRR)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2700338" y="1628775"/>
          <a:ext cx="37449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4" name="Equation" r:id="rId5" imgW="1587240" imgH="393480" progId="Equation.3">
                  <p:embed/>
                </p:oleObj>
              </mc:Choice>
              <mc:Fallback>
                <p:oleObj name="Equation" r:id="rId5" imgW="158724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628775"/>
                        <a:ext cx="3744912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1692275" y="1643063"/>
            <a:ext cx="5757863" cy="3386137"/>
            <a:chOff x="1066" y="1035"/>
            <a:chExt cx="3627" cy="2133"/>
          </a:xfrm>
        </p:grpSpPr>
        <p:grpSp>
          <p:nvGrpSpPr>
            <p:cNvPr id="6150" name="Group 6"/>
            <p:cNvGrpSpPr>
              <a:grpSpLocks noChangeAspect="1"/>
            </p:cNvGrpSpPr>
            <p:nvPr/>
          </p:nvGrpSpPr>
          <p:grpSpPr bwMode="auto">
            <a:xfrm>
              <a:off x="1066" y="1035"/>
              <a:ext cx="3627" cy="2133"/>
              <a:chOff x="1066" y="626"/>
              <a:chExt cx="3627" cy="2333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32" r="2756" b="7532"/>
              <a:stretch>
                <a:fillRect/>
              </a:stretch>
            </p:blipFill>
            <p:spPr bwMode="auto">
              <a:xfrm>
                <a:off x="1066" y="626"/>
                <a:ext cx="3627" cy="2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</p:pic>
          <p:sp>
            <p:nvSpPr>
              <p:cNvPr id="614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128" y="81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128" y="120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1890713"/>
            <a:ext cx="0" cy="2646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45163"/>
            <a:ext cx="28225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72188"/>
            <a:ext cx="2727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400800"/>
            <a:ext cx="26797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914400" y="5029200"/>
            <a:ext cx="1473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Fino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5105400" y="5029200"/>
            <a:ext cx="152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Oltre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560638" y="930275"/>
            <a:ext cx="3736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>
                <a:solidFill>
                  <a:srgbClr val="0000FF"/>
                </a:solidFill>
              </a:rPr>
              <a:t>Meccanismo CRR:</a:t>
            </a:r>
          </a:p>
          <a:p>
            <a:pPr algn="ctr"/>
            <a:r>
              <a:rPr lang="it-IT" altLang="it-IT">
                <a:solidFill>
                  <a:srgbClr val="0000FF"/>
                </a:solidFill>
              </a:rPr>
              <a:t>Combustione + Reforming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248400" y="762000"/>
            <a:ext cx="2813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600">
                <a:solidFill>
                  <a:srgbClr val="0000FF"/>
                </a:solidFill>
              </a:rPr>
              <a:t>CH</a:t>
            </a:r>
            <a:r>
              <a:rPr lang="it-IT" altLang="it-IT" sz="1600" baseline="-25000">
                <a:solidFill>
                  <a:srgbClr val="0000FF"/>
                </a:solidFill>
              </a:rPr>
              <a:t>4</a:t>
            </a:r>
            <a:r>
              <a:rPr lang="it-IT" altLang="it-IT" sz="1600">
                <a:solidFill>
                  <a:srgbClr val="0000FF"/>
                </a:solidFill>
              </a:rPr>
              <a:t> (2.0%) + O</a:t>
            </a:r>
            <a:r>
              <a:rPr lang="it-IT" altLang="it-IT" sz="1600" baseline="-25000">
                <a:solidFill>
                  <a:srgbClr val="0000FF"/>
                </a:solidFill>
              </a:rPr>
              <a:t>2</a:t>
            </a:r>
            <a:r>
              <a:rPr lang="it-IT" altLang="it-IT" sz="16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600">
                <a:solidFill>
                  <a:srgbClr val="0000FF"/>
                </a:solidFill>
              </a:rPr>
              <a:t>GHSV = 700000 mL g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  <a:r>
              <a:rPr lang="it-IT" altLang="it-IT" sz="1600">
                <a:solidFill>
                  <a:srgbClr val="0000FF"/>
                </a:solidFill>
              </a:rPr>
              <a:t> h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448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7620"/>
            <a:ext cx="6350679" cy="579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7596"/>
            <a:ext cx="3274586" cy="2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20000" cy="294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320000" cy="21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5385990"/>
            <a:ext cx="6416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Thermographic </a:t>
            </a:r>
            <a:r>
              <a:rPr lang="en-US" dirty="0"/>
              <a:t>picture of the Rh1 catalyst during the </a:t>
            </a:r>
            <a:r>
              <a:rPr lang="en-US" dirty="0" err="1"/>
              <a:t>autothermal</a:t>
            </a:r>
            <a:r>
              <a:rPr lang="en-US" dirty="0"/>
              <a:t> tests of methane partial oxidation </a:t>
            </a:r>
            <a:r>
              <a:rPr lang="en-US" dirty="0" smtClean="0"/>
              <a:t>(CH</a:t>
            </a:r>
            <a:r>
              <a:rPr lang="en-US" baseline="-25000" dirty="0" smtClean="0"/>
              <a:t>4</a:t>
            </a:r>
            <a:r>
              <a:rPr lang="en-US" dirty="0" smtClean="0"/>
              <a:t>/O</a:t>
            </a:r>
            <a:r>
              <a:rPr lang="en-US" baseline="-25000" dirty="0" smtClean="0"/>
              <a:t>2</a:t>
            </a:r>
            <a:r>
              <a:rPr lang="en-US" dirty="0" smtClean="0"/>
              <a:t>/He = 2/1/4, </a:t>
            </a:r>
            <a:r>
              <a:rPr lang="en-US" dirty="0"/>
              <a:t>reaction gas mixture 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27984" y="6399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Catal</a:t>
            </a:r>
            <a:r>
              <a:rPr lang="en-US" dirty="0" smtClean="0"/>
              <a:t>. Today 64 (2001) </a:t>
            </a:r>
            <a:r>
              <a:rPr lang="en-US" dirty="0"/>
              <a:t>21-30</a:t>
            </a:r>
          </a:p>
        </p:txBody>
      </p:sp>
    </p:spTree>
    <p:extLst>
      <p:ext uri="{BB962C8B-B14F-4D97-AF65-F5344CB8AC3E}">
        <p14:creationId xmlns:p14="http://schemas.microsoft.com/office/powerpoint/2010/main" val="270599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4" name="Rectangle 22"/>
          <p:cNvSpPr>
            <a:spLocks noChangeArrowheads="1"/>
          </p:cNvSpPr>
          <p:nvPr/>
        </p:nvSpPr>
        <p:spPr bwMode="auto">
          <a:xfrm>
            <a:off x="2146300" y="152400"/>
            <a:ext cx="492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it-IT" altLang="it-IT"/>
              <a:t> : Caratterizzazione</a:t>
            </a:r>
          </a:p>
          <a:p>
            <a:pPr algn="ctr"/>
            <a:r>
              <a:rPr lang="it-IT" altLang="it-IT"/>
              <a:t>Sinterizzazione della fase attiva</a:t>
            </a:r>
            <a:endParaRPr lang="it-IT" altLang="it-IT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2295" name="Text Box 23"/>
          <p:cNvSpPr txBox="1">
            <a:spLocks noChangeArrowheads="1"/>
          </p:cNvSpPr>
          <p:nvPr/>
        </p:nvSpPr>
        <p:spPr bwMode="auto">
          <a:xfrm>
            <a:off x="4071938" y="9445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>
                <a:solidFill>
                  <a:srgbClr val="0000FF"/>
                </a:solidFill>
              </a:rPr>
              <a:t>HRTEM</a:t>
            </a:r>
          </a:p>
        </p:txBody>
      </p:sp>
      <p:grpSp>
        <p:nvGrpSpPr>
          <p:cNvPr id="182317" name="Group 45"/>
          <p:cNvGrpSpPr>
            <a:grpSpLocks/>
          </p:cNvGrpSpPr>
          <p:nvPr/>
        </p:nvGrpSpPr>
        <p:grpSpPr bwMode="auto">
          <a:xfrm>
            <a:off x="1100138" y="1368425"/>
            <a:ext cx="2962275" cy="5019675"/>
            <a:chOff x="432" y="862"/>
            <a:chExt cx="1866" cy="3162"/>
          </a:xfrm>
        </p:grpSpPr>
        <p:grpSp>
          <p:nvGrpSpPr>
            <p:cNvPr id="182314" name="Group 42"/>
            <p:cNvGrpSpPr>
              <a:grpSpLocks/>
            </p:cNvGrpSpPr>
            <p:nvPr/>
          </p:nvGrpSpPr>
          <p:grpSpPr bwMode="auto">
            <a:xfrm>
              <a:off x="639" y="862"/>
              <a:ext cx="1452" cy="1565"/>
              <a:chOff x="639" y="862"/>
              <a:chExt cx="1452" cy="1565"/>
            </a:xfrm>
          </p:grpSpPr>
          <p:sp>
            <p:nvSpPr>
              <p:cNvPr id="182296" name="Rectangle 24"/>
              <p:cNvSpPr>
                <a:spLocks noChangeArrowheads="1"/>
              </p:cNvSpPr>
              <p:nvPr/>
            </p:nvSpPr>
            <p:spPr bwMode="auto">
              <a:xfrm>
                <a:off x="639" y="862"/>
                <a:ext cx="14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9900"/>
                    </a:solidFill>
                  </a:rPr>
                  <a:t> Nanoparticelle di Rh</a:t>
                </a:r>
              </a:p>
            </p:txBody>
          </p:sp>
          <p:pic>
            <p:nvPicPr>
              <p:cNvPr id="182299" name="Picture 27" descr="C:\DATI_TIZIANO\Dottorato\nanoRh\Sintesi\nanoRh-041214\200k A1.jpg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1105"/>
                <a:ext cx="1322" cy="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2313" name="Group 41"/>
            <p:cNvGrpSpPr>
              <a:grpSpLocks/>
            </p:cNvGrpSpPr>
            <p:nvPr/>
          </p:nvGrpSpPr>
          <p:grpSpPr bwMode="auto">
            <a:xfrm>
              <a:off x="432" y="2592"/>
              <a:ext cx="1866" cy="1432"/>
              <a:chOff x="432" y="2592"/>
              <a:chExt cx="1866" cy="1432"/>
            </a:xfrm>
          </p:grpSpPr>
          <p:grpSp>
            <p:nvGrpSpPr>
              <p:cNvPr id="182303" name="Group 31"/>
              <p:cNvGrpSpPr>
                <a:grpSpLocks noChangeAspect="1"/>
              </p:cNvGrpSpPr>
              <p:nvPr/>
            </p:nvGrpSpPr>
            <p:grpSpPr bwMode="auto">
              <a:xfrm>
                <a:off x="432" y="2815"/>
                <a:ext cx="1866" cy="1209"/>
                <a:chOff x="416" y="1200"/>
                <a:chExt cx="2238" cy="1450"/>
              </a:xfrm>
            </p:grpSpPr>
            <p:pic>
              <p:nvPicPr>
                <p:cNvPr id="182304" name="Picture 32" descr="D:\Dottorato\nanoRh\nanoRh-Al2O3\TEM\Tour-Activated\Tv12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24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" y="1200"/>
                  <a:ext cx="2176" cy="1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230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1949"/>
                  <a:ext cx="615" cy="61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6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402" y="1694"/>
                  <a:ext cx="460" cy="46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7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1426"/>
                  <a:ext cx="461" cy="4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8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6" y="2534"/>
                  <a:ext cx="247" cy="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it-IT" sz="180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309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31" y="2305"/>
                  <a:ext cx="523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>
                      <a:solidFill>
                        <a:schemeClr val="bg1"/>
                      </a:solidFill>
                    </a:rPr>
                    <a:t>2 nm</a:t>
                  </a:r>
                </a:p>
              </p:txBody>
            </p:sp>
          </p:grpSp>
          <p:sp>
            <p:nvSpPr>
              <p:cNvPr id="182311" name="Rectangle 39"/>
              <p:cNvSpPr>
                <a:spLocks noChangeArrowheads="1"/>
              </p:cNvSpPr>
              <p:nvPr/>
            </p:nvSpPr>
            <p:spPr bwMode="auto">
              <a:xfrm>
                <a:off x="727" y="2592"/>
                <a:ext cx="12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CC00"/>
                    </a:solidFill>
                  </a:rPr>
                  <a:t>Campione attivato</a:t>
                </a:r>
              </a:p>
            </p:txBody>
          </p:sp>
        </p:grpSp>
      </p:grpSp>
      <p:grpSp>
        <p:nvGrpSpPr>
          <p:cNvPr id="182318" name="Group 46"/>
          <p:cNvGrpSpPr>
            <a:grpSpLocks/>
          </p:cNvGrpSpPr>
          <p:nvPr/>
        </p:nvGrpSpPr>
        <p:grpSpPr bwMode="auto">
          <a:xfrm>
            <a:off x="5164138" y="1368425"/>
            <a:ext cx="2879725" cy="5019675"/>
            <a:chOff x="3288" y="862"/>
            <a:chExt cx="1814" cy="3162"/>
          </a:xfrm>
        </p:grpSpPr>
        <p:grpSp>
          <p:nvGrpSpPr>
            <p:cNvPr id="182315" name="Group 43"/>
            <p:cNvGrpSpPr>
              <a:grpSpLocks/>
            </p:cNvGrpSpPr>
            <p:nvPr/>
          </p:nvGrpSpPr>
          <p:grpSpPr bwMode="auto">
            <a:xfrm>
              <a:off x="3288" y="862"/>
              <a:ext cx="1814" cy="1480"/>
              <a:chOff x="3288" y="862"/>
              <a:chExt cx="1814" cy="1480"/>
            </a:xfrm>
          </p:grpSpPr>
          <p:pic>
            <p:nvPicPr>
              <p:cNvPr id="182301" name="Picture 29" descr="D:\Dottorato\nanoRh\nanoRh-Al2O3\TEM\1. Fresh\Fresh - 3a serie\Fig2_fresh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"/>
              <a:stretch>
                <a:fillRect/>
              </a:stretch>
            </p:blipFill>
            <p:spPr bwMode="auto">
              <a:xfrm>
                <a:off x="3288" y="1124"/>
                <a:ext cx="1814" cy="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302" name="Rectangle 30"/>
              <p:cNvSpPr>
                <a:spLocks noChangeArrowheads="1"/>
              </p:cNvSpPr>
              <p:nvPr/>
            </p:nvSpPr>
            <p:spPr bwMode="auto">
              <a:xfrm>
                <a:off x="3601" y="862"/>
                <a:ext cx="1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0000"/>
                    </a:solidFill>
                  </a:rPr>
                  <a:t>Campione secco</a:t>
                </a:r>
              </a:p>
            </p:txBody>
          </p:sp>
        </p:grpSp>
        <p:grpSp>
          <p:nvGrpSpPr>
            <p:cNvPr id="182316" name="Group 44"/>
            <p:cNvGrpSpPr>
              <a:grpSpLocks/>
            </p:cNvGrpSpPr>
            <p:nvPr/>
          </p:nvGrpSpPr>
          <p:grpSpPr bwMode="auto">
            <a:xfrm>
              <a:off x="3288" y="2592"/>
              <a:ext cx="1814" cy="1432"/>
              <a:chOff x="3288" y="2592"/>
              <a:chExt cx="1814" cy="1432"/>
            </a:xfrm>
          </p:grpSpPr>
          <p:pic>
            <p:nvPicPr>
              <p:cNvPr id="182310" name="Picture 3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2814"/>
                <a:ext cx="181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312" name="Rectangle 40"/>
              <p:cNvSpPr>
                <a:spLocks noChangeArrowheads="1"/>
              </p:cNvSpPr>
              <p:nvPr/>
            </p:nvSpPr>
            <p:spPr bwMode="auto">
              <a:xfrm>
                <a:off x="3453" y="2592"/>
                <a:ext cx="1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00FF"/>
                    </a:solidFill>
                  </a:rPr>
                  <a:t>Campione disattivato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0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973138" y="2306638"/>
            <a:ext cx="7197725" cy="4416425"/>
            <a:chOff x="613" y="1453"/>
            <a:chExt cx="4534" cy="2782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1" b="6735"/>
            <a:stretch>
              <a:fillRect/>
            </a:stretch>
          </p:blipFill>
          <p:spPr bwMode="auto">
            <a:xfrm>
              <a:off x="613" y="1453"/>
              <a:ext cx="4534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18" name="Group 6"/>
            <p:cNvGrpSpPr>
              <a:grpSpLocks/>
            </p:cNvGrpSpPr>
            <p:nvPr/>
          </p:nvGrpSpPr>
          <p:grpSpPr bwMode="auto">
            <a:xfrm>
              <a:off x="1390" y="1880"/>
              <a:ext cx="3253" cy="1876"/>
              <a:chOff x="1390" y="1278"/>
              <a:chExt cx="3253" cy="1876"/>
            </a:xfrm>
          </p:grpSpPr>
          <p:sp>
            <p:nvSpPr>
              <p:cNvPr id="13319" name="AutoShape 7"/>
              <p:cNvSpPr>
                <a:spLocks noChangeArrowheads="1"/>
              </p:cNvSpPr>
              <p:nvPr/>
            </p:nvSpPr>
            <p:spPr bwMode="auto">
              <a:xfrm>
                <a:off x="1810" y="2535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0" name="AutoShape 8"/>
              <p:cNvSpPr>
                <a:spLocks noChangeArrowheads="1"/>
              </p:cNvSpPr>
              <p:nvPr/>
            </p:nvSpPr>
            <p:spPr bwMode="auto">
              <a:xfrm>
                <a:off x="1603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AutoShape 9"/>
              <p:cNvSpPr>
                <a:spLocks noChangeArrowheads="1"/>
              </p:cNvSpPr>
              <p:nvPr/>
            </p:nvSpPr>
            <p:spPr bwMode="auto">
              <a:xfrm>
                <a:off x="1390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AutoShape 10"/>
              <p:cNvSpPr>
                <a:spLocks noChangeArrowheads="1"/>
              </p:cNvSpPr>
              <p:nvPr/>
            </p:nvSpPr>
            <p:spPr bwMode="auto">
              <a:xfrm>
                <a:off x="1741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AutoShape 11"/>
              <p:cNvSpPr>
                <a:spLocks noChangeArrowheads="1"/>
              </p:cNvSpPr>
              <p:nvPr/>
            </p:nvSpPr>
            <p:spPr bwMode="auto">
              <a:xfrm>
                <a:off x="1945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AutoShape 12"/>
              <p:cNvSpPr>
                <a:spLocks noChangeArrowheads="1"/>
              </p:cNvSpPr>
              <p:nvPr/>
            </p:nvSpPr>
            <p:spPr bwMode="auto">
              <a:xfrm>
                <a:off x="214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AutoShape 13"/>
              <p:cNvSpPr>
                <a:spLocks noChangeArrowheads="1"/>
              </p:cNvSpPr>
              <p:nvPr/>
            </p:nvSpPr>
            <p:spPr bwMode="auto">
              <a:xfrm>
                <a:off x="235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AutoShape 14"/>
              <p:cNvSpPr>
                <a:spLocks noChangeArrowheads="1"/>
              </p:cNvSpPr>
              <p:nvPr/>
            </p:nvSpPr>
            <p:spPr bwMode="auto">
              <a:xfrm>
                <a:off x="2548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AutoShape 15"/>
              <p:cNvSpPr>
                <a:spLocks noChangeArrowheads="1"/>
              </p:cNvSpPr>
              <p:nvPr/>
            </p:nvSpPr>
            <p:spPr bwMode="auto">
              <a:xfrm>
                <a:off x="2773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AutoShape 16"/>
              <p:cNvSpPr>
                <a:spLocks noChangeArrowheads="1"/>
              </p:cNvSpPr>
              <p:nvPr/>
            </p:nvSpPr>
            <p:spPr bwMode="auto">
              <a:xfrm>
                <a:off x="289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AutoShape 17"/>
              <p:cNvSpPr>
                <a:spLocks noChangeArrowheads="1"/>
              </p:cNvSpPr>
              <p:nvPr/>
            </p:nvSpPr>
            <p:spPr bwMode="auto">
              <a:xfrm>
                <a:off x="352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AutoShape 18"/>
              <p:cNvSpPr>
                <a:spLocks noChangeArrowheads="1"/>
              </p:cNvSpPr>
              <p:nvPr/>
            </p:nvSpPr>
            <p:spPr bwMode="auto">
              <a:xfrm>
                <a:off x="3411" y="2770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Text Box 19"/>
              <p:cNvSpPr txBox="1">
                <a:spLocks noChangeArrowheads="1"/>
              </p:cNvSpPr>
              <p:nvPr/>
            </p:nvSpPr>
            <p:spPr bwMode="auto">
              <a:xfrm>
                <a:off x="3555" y="2856"/>
                <a:ext cx="10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00"/>
                  <a:t>= O</a:t>
                </a:r>
                <a:r>
                  <a:rPr lang="it-IT" altLang="it-IT" sz="1600" baseline="-25000"/>
                  <a:t>2</a:t>
                </a:r>
                <a:r>
                  <a:rPr lang="it-IT" altLang="it-IT" sz="1600"/>
                  <a:t> per 1minuto</a:t>
                </a:r>
              </a:p>
            </p:txBody>
          </p:sp>
        </p:grp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911350" y="152400"/>
            <a:ext cx="539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algn="ctr"/>
            <a:r>
              <a:rPr lang="it-IT" altLang="it-IT" b="1"/>
              <a:t>“Ringiovanimento” del catalizzatore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898900" y="990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25000"/>
            </a:pPr>
            <a:r>
              <a:rPr lang="it-IT" altLang="it-IT" b="1" i="1">
                <a:solidFill>
                  <a:srgbClr val="0000FF"/>
                </a:solidFill>
              </a:rPr>
              <a:t>Stabilità 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971800" y="1447800"/>
            <a:ext cx="31273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>
                <a:solidFill>
                  <a:srgbClr val="0000FF"/>
                </a:solidFill>
              </a:rPr>
              <a:t>CH</a:t>
            </a:r>
            <a:r>
              <a:rPr lang="it-IT" altLang="it-IT" sz="1800" baseline="-25000">
                <a:solidFill>
                  <a:srgbClr val="0000FF"/>
                </a:solidFill>
              </a:rPr>
              <a:t>4</a:t>
            </a:r>
            <a:r>
              <a:rPr lang="it-IT" altLang="it-IT" sz="1800">
                <a:solidFill>
                  <a:srgbClr val="0000FF"/>
                </a:solidFill>
              </a:rPr>
              <a:t> (2.0%) + O</a:t>
            </a:r>
            <a:r>
              <a:rPr lang="it-IT" altLang="it-IT" sz="1800" baseline="-25000">
                <a:solidFill>
                  <a:srgbClr val="0000FF"/>
                </a:solidFill>
              </a:rPr>
              <a:t>2</a:t>
            </a:r>
            <a:r>
              <a:rPr lang="it-IT" altLang="it-IT" sz="18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GHSV 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~ 700000 mL g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 h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T = 750°C</a:t>
            </a:r>
          </a:p>
        </p:txBody>
      </p:sp>
    </p:spTree>
    <p:extLst>
      <p:ext uri="{BB962C8B-B14F-4D97-AF65-F5344CB8AC3E}">
        <p14:creationId xmlns:p14="http://schemas.microsoft.com/office/powerpoint/2010/main" val="25835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Prova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3994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68538" y="1341438"/>
            <a:ext cx="4976812" cy="3508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Steam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Partial Oxidation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Autothermal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 b="1"/>
              <a:t>Aqueous Phase Reforming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3084513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784475" y="1025525"/>
            <a:ext cx="358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Autothermal Reforming</a:t>
            </a:r>
          </a:p>
        </p:txBody>
      </p:sp>
      <p:sp>
        <p:nvSpPr>
          <p:cNvPr id="177157" name="Rectangle 5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route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1476375" y="5878513"/>
          <a:ext cx="53943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8" name="Equation" r:id="rId5" imgW="2539800" imgH="215640" progId="Equation.3">
                  <p:embed/>
                </p:oleObj>
              </mc:Choice>
              <mc:Fallback>
                <p:oleObj name="Equation" r:id="rId5" imgW="25398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878513"/>
                        <a:ext cx="53943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1331913" y="2927350"/>
            <a:ext cx="4392612" cy="2014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it-IT" altLang="it-IT"/>
              <a:t>Its main benefit lies in compensating for the </a:t>
            </a:r>
            <a:r>
              <a:rPr kumimoji="1" lang="it-IT" altLang="it-IT" b="1">
                <a:solidFill>
                  <a:srgbClr val="CC0000"/>
                </a:solidFill>
              </a:rPr>
              <a:t>endothermic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Steam Reforming</a:t>
            </a:r>
            <a:r>
              <a:rPr kumimoji="1" lang="it-IT" altLang="it-IT" b="1"/>
              <a:t> </a:t>
            </a:r>
            <a:r>
              <a:rPr kumimoji="1" lang="it-IT" altLang="it-IT"/>
              <a:t>with the </a:t>
            </a:r>
            <a:r>
              <a:rPr kumimoji="1" lang="it-IT" altLang="it-IT" b="1">
                <a:solidFill>
                  <a:srgbClr val="CC0000"/>
                </a:solidFill>
              </a:rPr>
              <a:t>exothermic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Partial Oxidation</a:t>
            </a:r>
          </a:p>
          <a:p>
            <a:endParaRPr kumimoji="1" lang="it-IT" altLang="it-IT" b="1"/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heating</a:t>
            </a:r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cooling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476375" y="5480050"/>
            <a:ext cx="1706563" cy="396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/>
              <a:t>e.g.</a:t>
            </a:r>
            <a:r>
              <a:rPr lang="it-IT" altLang="it-IT" sz="2000" b="1">
                <a:solidFill>
                  <a:srgbClr val="FF9900"/>
                </a:solidFill>
              </a:rPr>
              <a:t> </a:t>
            </a:r>
            <a:r>
              <a:rPr lang="it-IT" altLang="it-IT" sz="20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1182688" y="1851025"/>
            <a:ext cx="67500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is probably the </a:t>
            </a:r>
            <a:r>
              <a:rPr lang="it-IT" altLang="it-IT" b="1">
                <a:solidFill>
                  <a:srgbClr val="00CC00"/>
                </a:solidFill>
              </a:rPr>
              <a:t>most interesting</a:t>
            </a:r>
            <a:r>
              <a:rPr lang="it-IT" altLang="it-IT"/>
              <a:t> among coming developments</a:t>
            </a:r>
          </a:p>
          <a:p>
            <a:pPr algn="ctr"/>
            <a:r>
              <a:rPr lang="it-IT" altLang="it-IT"/>
              <a:t>in H</a:t>
            </a:r>
            <a:r>
              <a:rPr lang="it-IT" altLang="it-IT" baseline="-25000"/>
              <a:t>2</a:t>
            </a:r>
            <a:r>
              <a:rPr lang="it-IT" altLang="it-IT"/>
              <a:t> production processes from hydrocarbons.</a:t>
            </a:r>
            <a:endParaRPr lang="it-IT" altLang="it-IT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279775"/>
            <a:ext cx="42846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46958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19700"/>
            <a:ext cx="446405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425575"/>
            <a:ext cx="403542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0"/>
            <a:ext cx="47466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55" name="Group 7"/>
          <p:cNvGrpSpPr>
            <a:grpSpLocks/>
          </p:cNvGrpSpPr>
          <p:nvPr/>
        </p:nvGrpSpPr>
        <p:grpSpPr bwMode="auto">
          <a:xfrm>
            <a:off x="1547813" y="3213100"/>
            <a:ext cx="2968625" cy="2016125"/>
            <a:chOff x="1509" y="2251"/>
            <a:chExt cx="1870" cy="1270"/>
          </a:xfrm>
        </p:grpSpPr>
        <p:pic>
          <p:nvPicPr>
            <p:cNvPr id="1812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" y="2311"/>
              <a:ext cx="187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" y="2251"/>
              <a:ext cx="1308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9" name="Rectangle 11"/>
          <p:cNvSpPr>
            <a:spLocks noGrp="1"/>
          </p:cNvSpPr>
          <p:nvPr>
            <p:ph type="title"/>
          </p:nvPr>
        </p:nvSpPr>
        <p:spPr>
          <a:xfrm>
            <a:off x="900113" y="77788"/>
            <a:ext cx="3384550" cy="1143000"/>
          </a:xfrm>
          <a:noFill/>
        </p:spPr>
        <p:txBody>
          <a:bodyPr/>
          <a:lstStyle/>
          <a:p>
            <a:pPr algn="l"/>
            <a:r>
              <a:rPr lang="it-IT" altLang="it-IT" sz="3200" b="1" dirty="0" smtClean="0">
                <a:solidFill>
                  <a:srgbClr val="3333FF"/>
                </a:solidFill>
              </a:rPr>
              <a:t>...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1174750" y="1989138"/>
            <a:ext cx="3587750" cy="544512"/>
          </a:xfrm>
          <a:prstGeom prst="rect">
            <a:avLst/>
          </a:prstGeom>
          <a:noFill/>
          <a:ln w="25400" algn="ctr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GREAT ATTENTION</a:t>
            </a:r>
            <a:endParaRPr lang="it-IT" altLang="it-IT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Steam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Reforming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/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Pathway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pic>
        <p:nvPicPr>
          <p:cNvPr id="183300" name="Picture 4" descr="Path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7993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545138" y="6292850"/>
            <a:ext cx="3563937" cy="304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/>
              <a:t>S.Cavallaro, </a:t>
            </a:r>
            <a:r>
              <a:rPr lang="it-IT" altLang="it-IT" sz="1400" i="1"/>
              <a:t>Energy &amp; Fuels</a:t>
            </a:r>
            <a:r>
              <a:rPr lang="it-IT" altLang="it-IT" sz="1400"/>
              <a:t> </a:t>
            </a:r>
            <a:r>
              <a:rPr lang="it-IT" altLang="it-IT" sz="1400" b="1"/>
              <a:t>14</a:t>
            </a:r>
            <a:r>
              <a:rPr lang="it-IT" altLang="it-IT" sz="1400"/>
              <a:t>(2000)1195</a:t>
            </a:r>
          </a:p>
        </p:txBody>
      </p:sp>
      <p:graphicFrame>
        <p:nvGraphicFramePr>
          <p:cNvPr id="183302" name="Object 6"/>
          <p:cNvGraphicFramePr>
            <a:graphicFrameLocks noChangeAspect="1"/>
          </p:cNvGraphicFramePr>
          <p:nvPr/>
        </p:nvGraphicFramePr>
        <p:xfrm>
          <a:off x="2332038" y="1468438"/>
          <a:ext cx="43370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9" name="Equation" r:id="rId5" imgW="2145960" imgH="228600" progId="Equation.3">
                  <p:embed/>
                </p:oleObj>
              </mc:Choice>
              <mc:Fallback>
                <p:oleObj name="Equation" r:id="rId5" imgW="214596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8438"/>
                        <a:ext cx="433705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 descr="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>
                <a:solidFill>
                  <a:srgbClr val="3333FF"/>
                </a:solidFill>
              </a:rPr>
              <a:t>Al</a:t>
            </a:r>
            <a:r>
              <a:rPr lang="it-IT" altLang="it-IT" sz="3200" b="1" baseline="-25000">
                <a:solidFill>
                  <a:srgbClr val="3333FF"/>
                </a:solidFill>
              </a:rPr>
              <a:t>2</a:t>
            </a:r>
            <a:r>
              <a:rPr lang="it-IT" altLang="it-IT" sz="3200" b="1">
                <a:solidFill>
                  <a:srgbClr val="3333FF"/>
                </a:solidFill>
              </a:rPr>
              <a:t>O</a:t>
            </a:r>
            <a:r>
              <a:rPr lang="it-IT" altLang="it-IT" sz="32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grpSp>
        <p:nvGrpSpPr>
          <p:cNvPr id="184332" name="Group 12"/>
          <p:cNvGrpSpPr>
            <a:grpSpLocks/>
          </p:cNvGrpSpPr>
          <p:nvPr/>
        </p:nvGrpSpPr>
        <p:grpSpPr bwMode="auto">
          <a:xfrm>
            <a:off x="4224338" y="981075"/>
            <a:ext cx="4956175" cy="3078163"/>
            <a:chOff x="2616" y="712"/>
            <a:chExt cx="3122" cy="1939"/>
          </a:xfrm>
        </p:grpSpPr>
        <p:pic>
          <p:nvPicPr>
            <p:cNvPr id="18433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712"/>
              <a:ext cx="3029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4335" name="Text Box 1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4336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5348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5349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5350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5351" name="Rectangle 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830262"/>
          </a:xfrm>
          <a:noFill/>
        </p:spPr>
        <p:txBody>
          <a:bodyPr/>
          <a:lstStyle/>
          <a:p>
            <a:r>
              <a:rPr lang="it-IT" altLang="it-IT" sz="2800" b="1" smtClean="0">
                <a:solidFill>
                  <a:srgbClr val="3333FF"/>
                </a:solidFill>
              </a:rPr>
              <a:t>Rh(1% wt)@Al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2</a:t>
            </a:r>
            <a:r>
              <a:rPr lang="it-IT" altLang="it-IT" sz="2800" b="1" smtClean="0">
                <a:solidFill>
                  <a:srgbClr val="3333FF"/>
                </a:solidFill>
              </a:rPr>
              <a:t>O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7596188" y="3429000"/>
            <a:ext cx="144462" cy="7921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581650" y="3500438"/>
            <a:ext cx="503238" cy="57785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5355" name="Object 11"/>
          <p:cNvGraphicFramePr>
            <a:graphicFrameLocks noChangeAspect="1"/>
          </p:cNvGraphicFramePr>
          <p:nvPr/>
        </p:nvGraphicFramePr>
        <p:xfrm>
          <a:off x="4572000" y="4076700"/>
          <a:ext cx="191135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96" name="Equation" r:id="rId5" imgW="1701720" imgH="241200" progId="Equation.3">
                  <p:embed/>
                </p:oleObj>
              </mc:Choice>
              <mc:Fallback>
                <p:oleObj name="Equation" r:id="rId5" imgW="170172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6700"/>
                        <a:ext cx="191135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6" name="Object 12"/>
          <p:cNvGraphicFramePr>
            <a:graphicFrameLocks noChangeAspect="1"/>
          </p:cNvGraphicFramePr>
          <p:nvPr/>
        </p:nvGraphicFramePr>
        <p:xfrm>
          <a:off x="6443663" y="4267200"/>
          <a:ext cx="172878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97" name="Equation" r:id="rId7" imgW="1638000" imgH="228600" progId="Equation.3">
                  <p:embed/>
                </p:oleObj>
              </mc:Choice>
              <mc:Fallback>
                <p:oleObj name="Equation" r:id="rId7" imgW="1638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267200"/>
                        <a:ext cx="172878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7" name="Line 13"/>
          <p:cNvSpPr>
            <a:spLocks noChangeShapeType="1"/>
          </p:cNvSpPr>
          <p:nvPr/>
        </p:nvSpPr>
        <p:spPr bwMode="auto">
          <a:xfrm flipH="1" flipV="1">
            <a:off x="8388350" y="2781300"/>
            <a:ext cx="215900" cy="13684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 flipV="1">
            <a:off x="8677275" y="2852738"/>
            <a:ext cx="142875" cy="12969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8172450" y="4148138"/>
            <a:ext cx="936625" cy="4699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200"/>
              <a:t>Water Gas </a:t>
            </a:r>
          </a:p>
          <a:p>
            <a:pPr algn="ctr"/>
            <a:r>
              <a:rPr lang="it-IT" altLang="it-IT" sz="1200"/>
              <a:t>Shift</a:t>
            </a:r>
          </a:p>
        </p:txBody>
      </p:sp>
      <p:pic>
        <p:nvPicPr>
          <p:cNvPr id="185360" name="Picture 16" descr="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5363" name="Rectangle 19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6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6372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6373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637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6375" name="Line 7"/>
          <p:cNvSpPr>
            <a:spLocks noChangeShapeType="1"/>
          </p:cNvSpPr>
          <p:nvPr/>
        </p:nvSpPr>
        <p:spPr bwMode="auto">
          <a:xfrm flipH="1" flipV="1">
            <a:off x="7380288" y="3500438"/>
            <a:ext cx="647700" cy="7207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6376" name="Object 8"/>
          <p:cNvGraphicFramePr>
            <a:graphicFrameLocks noChangeAspect="1"/>
          </p:cNvGraphicFramePr>
          <p:nvPr/>
        </p:nvGraphicFramePr>
        <p:xfrm>
          <a:off x="6877050" y="4221163"/>
          <a:ext cx="1871663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9" name="Equation" r:id="rId4" imgW="1638000" imgH="228600" progId="Equation.3">
                  <p:embed/>
                </p:oleObj>
              </mc:Choice>
              <mc:Fallback>
                <p:oleObj name="Equation" r:id="rId4" imgW="16380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221163"/>
                        <a:ext cx="1871663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457200" y="77788"/>
            <a:ext cx="8229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2800" b="1">
                <a:solidFill>
                  <a:srgbClr val="3333FF"/>
                </a:solidFill>
              </a:rPr>
              <a:t>Rh(1% wt)@Ce</a:t>
            </a:r>
            <a:r>
              <a:rPr lang="it-IT" altLang="it-IT" sz="2800" b="1" baseline="-25000">
                <a:solidFill>
                  <a:srgbClr val="3333FF"/>
                </a:solidFill>
              </a:rPr>
              <a:t>0.2</a:t>
            </a:r>
            <a:r>
              <a:rPr lang="it-IT" altLang="it-IT" sz="2800" b="1">
                <a:solidFill>
                  <a:srgbClr val="3333FF"/>
                </a:solidFill>
              </a:rPr>
              <a:t>Zr</a:t>
            </a:r>
            <a:r>
              <a:rPr lang="it-IT" altLang="it-IT" sz="2800" b="1" baseline="-25000">
                <a:solidFill>
                  <a:srgbClr val="3333FF"/>
                </a:solidFill>
              </a:rPr>
              <a:t>0.8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(40%)/Al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pic>
        <p:nvPicPr>
          <p:cNvPr id="186381" name="Picture 13" descr="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5" name="Rectangle 3"/>
          <p:cNvSpPr>
            <a:spLocks noGrp="1"/>
          </p:cNvSpPr>
          <p:nvPr>
            <p:ph type="title"/>
          </p:nvPr>
        </p:nvSpPr>
        <p:spPr>
          <a:xfrm>
            <a:off x="250825" y="77788"/>
            <a:ext cx="8435975" cy="144145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Effect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of promoters on </a:t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smtClean="0">
                <a:solidFill>
                  <a:srgbClr val="3333FF"/>
                </a:solidFill>
              </a:rPr>
              <a:t>the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catalytic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performance</a:t>
            </a:r>
          </a:p>
        </p:txBody>
      </p:sp>
      <p:grpSp>
        <p:nvGrpSpPr>
          <p:cNvPr id="187396" name="Group 4"/>
          <p:cNvGrpSpPr>
            <a:grpSpLocks/>
          </p:cNvGrpSpPr>
          <p:nvPr/>
        </p:nvGrpSpPr>
        <p:grpSpPr bwMode="auto">
          <a:xfrm>
            <a:off x="3851275" y="1484313"/>
            <a:ext cx="5761038" cy="3529012"/>
            <a:chOff x="930" y="588"/>
            <a:chExt cx="5240" cy="3144"/>
          </a:xfrm>
        </p:grpSpPr>
        <p:pic>
          <p:nvPicPr>
            <p:cNvPr id="1873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5" b="9871"/>
            <a:stretch>
              <a:fillRect/>
            </a:stretch>
          </p:blipFill>
          <p:spPr bwMode="auto">
            <a:xfrm>
              <a:off x="930" y="588"/>
              <a:ext cx="5240" cy="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7398" name="Rectangle 6"/>
            <p:cNvSpPr>
              <a:spLocks noChangeArrowheads="1"/>
            </p:cNvSpPr>
            <p:nvPr/>
          </p:nvSpPr>
          <p:spPr bwMode="auto">
            <a:xfrm rot="16200000">
              <a:off x="897" y="1608"/>
              <a:ext cx="898" cy="30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solidFill>
                    <a:schemeClr val="bg1"/>
                  </a:solidFill>
                </a:rPr>
                <a:t>Yield (%)</a:t>
              </a:r>
            </a:p>
          </p:txBody>
        </p:sp>
      </p:grp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872413" y="1724025"/>
            <a:ext cx="1163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rgbClr val="CC0000"/>
                </a:solidFill>
              </a:rPr>
              <a:t>T = 450 °C</a:t>
            </a:r>
          </a:p>
        </p:txBody>
      </p:sp>
      <p:pic>
        <p:nvPicPr>
          <p:cNvPr id="187400" name="Picture 8" descr="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9748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1246188" y="1749425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2517775" y="1219200"/>
            <a:ext cx="4459288" cy="5397500"/>
            <a:chOff x="1586" y="920"/>
            <a:chExt cx="2809" cy="340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6" t="3558" r="10895" b="3716"/>
            <a:stretch>
              <a:fillRect/>
            </a:stretch>
          </p:blipFill>
          <p:spPr bwMode="auto">
            <a:xfrm>
              <a:off x="1772" y="920"/>
              <a:ext cx="1926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0" name="Text Box 4"/>
            <p:cNvSpPr txBox="1">
              <a:spLocks noChangeAspect="1" noChangeArrowheads="1"/>
            </p:cNvSpPr>
            <p:nvPr/>
          </p:nvSpPr>
          <p:spPr bwMode="auto">
            <a:xfrm rot="-5400000">
              <a:off x="1195" y="2435"/>
              <a:ext cx="9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latin typeface="Symbol" pitchFamily="18" charset="2"/>
                </a:rPr>
                <a:t>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sp>
          <p:nvSpPr>
            <p:cNvPr id="14341" name="Text Box 5"/>
            <p:cNvSpPr txBox="1">
              <a:spLocks noChangeAspect="1" noChangeArrowheads="1"/>
            </p:cNvSpPr>
            <p:nvPr/>
          </p:nvSpPr>
          <p:spPr bwMode="auto">
            <a:xfrm>
              <a:off x="1917" y="1538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/>
                <a:t>= 0.1</a:t>
              </a:r>
              <a:r>
                <a:rPr lang="it-IT" altLang="it-IT" sz="1600">
                  <a:latin typeface="Symbol" pitchFamily="18" charset="2"/>
                </a:rPr>
                <a:t> 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/>
          </p:nvGraphicFramePr>
          <p:xfrm>
            <a:off x="3696" y="2615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0" name="Equation" r:id="rId4" imgW="952200" imgH="241200" progId="Equation.3">
                    <p:embed/>
                  </p:oleObj>
                </mc:Choice>
                <mc:Fallback>
                  <p:oleObj name="Equation" r:id="rId4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615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3" name="Object 7"/>
            <p:cNvGraphicFramePr>
              <a:graphicFrameLocks noChangeAspect="1"/>
            </p:cNvGraphicFramePr>
            <p:nvPr/>
          </p:nvGraphicFramePr>
          <p:xfrm>
            <a:off x="3696" y="3012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1" name="Equation" r:id="rId6" imgW="952200" imgH="241200" progId="Equation.3">
                    <p:embed/>
                  </p:oleObj>
                </mc:Choice>
                <mc:Fallback>
                  <p:oleObj name="Equation" r:id="rId6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012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4" name="Object 8"/>
            <p:cNvGraphicFramePr>
              <a:graphicFrameLocks noChangeAspect="1"/>
            </p:cNvGraphicFramePr>
            <p:nvPr/>
          </p:nvGraphicFramePr>
          <p:xfrm>
            <a:off x="3696" y="3377"/>
            <a:ext cx="699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2" name="Equation" r:id="rId8" imgW="965160" imgH="241200" progId="Equation.3">
                    <p:embed/>
                  </p:oleObj>
                </mc:Choice>
                <mc:Fallback>
                  <p:oleObj name="Equation" r:id="rId8" imgW="965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377"/>
                          <a:ext cx="699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5" name="Object 9"/>
            <p:cNvGraphicFramePr>
              <a:graphicFrameLocks noChangeAspect="1"/>
            </p:cNvGraphicFramePr>
            <p:nvPr/>
          </p:nvGraphicFramePr>
          <p:xfrm>
            <a:off x="3696" y="3762"/>
            <a:ext cx="681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3" name="Equation" r:id="rId10" imgW="939600" imgH="241200" progId="Equation.3">
                    <p:embed/>
                  </p:oleObj>
                </mc:Choice>
                <mc:Fallback>
                  <p:oleObj name="Equation" r:id="rId10" imgW="939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62"/>
                          <a:ext cx="681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" y="76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>
                <a:solidFill>
                  <a:srgbClr val="FF0000"/>
                </a:solidFill>
              </a:rPr>
              <a:t>EtOH-SR su Rh(1%)@Ce</a:t>
            </a:r>
            <a:r>
              <a:rPr lang="it-IT" altLang="it-IT" b="1" baseline="-25000">
                <a:solidFill>
                  <a:srgbClr val="FF0000"/>
                </a:solidFill>
              </a:rPr>
              <a:t>x</a:t>
            </a:r>
            <a:r>
              <a:rPr lang="it-IT" altLang="it-IT" b="1">
                <a:solidFill>
                  <a:srgbClr val="FF0000"/>
                </a:solidFill>
              </a:rPr>
              <a:t>Zr</a:t>
            </a:r>
            <a:r>
              <a:rPr lang="it-IT" altLang="it-IT" b="1" baseline="-25000">
                <a:solidFill>
                  <a:srgbClr val="FF0000"/>
                </a:solidFill>
              </a:rPr>
              <a:t>1-X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(YY%)-Al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3</a:t>
            </a:r>
            <a:r>
              <a:rPr lang="it-IT" altLang="it-IT" b="1"/>
              <a:t> :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410200" y="457200"/>
            <a:ext cx="311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/>
              <a:t>Deposizione di coke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73800" y="1219200"/>
            <a:ext cx="216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TPO dopo reazione</a:t>
            </a:r>
          </a:p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a 600°C per 150h</a:t>
            </a:r>
          </a:p>
        </p:txBody>
      </p:sp>
    </p:spTree>
    <p:extLst>
      <p:ext uri="{BB962C8B-B14F-4D97-AF65-F5344CB8AC3E}">
        <p14:creationId xmlns:p14="http://schemas.microsoft.com/office/powerpoint/2010/main" val="12258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0" y="88900"/>
            <a:ext cx="91440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spcBef>
                <a:spcPct val="20000"/>
              </a:spcBef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  <a:p>
            <a:pPr>
              <a:lnSpc>
                <a:spcPct val="90000"/>
              </a:lnSpc>
            </a:pPr>
            <a:endParaRPr lang="es-ES" altLang="it-IT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4925" y="2060575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Ni, Co and Ir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Deposition-precipitation method over commercial 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250 – 550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EtOH or Gly/H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O/He= 2/18/80 vol% </a:t>
            </a:r>
            <a:endParaRPr lang="es-ES" altLang="it-IT" sz="1600" b="1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646488"/>
            <a:ext cx="33131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633788"/>
            <a:ext cx="34321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4283075" y="5084763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7788275" y="5084763"/>
            <a:ext cx="132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Glycerol reforming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741738"/>
            <a:ext cx="23399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/>
              <a:t>Complete </a:t>
            </a:r>
            <a:r>
              <a:rPr lang="es-ES" altLang="it-IT" sz="1600" i="1" dirty="0" err="1"/>
              <a:t>conversion</a:t>
            </a:r>
            <a:r>
              <a:rPr lang="es-ES" altLang="it-IT" sz="1600" i="1" dirty="0"/>
              <a:t> of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at T &gt; 400 </a:t>
            </a:r>
            <a:r>
              <a:rPr lang="es-ES" altLang="it-IT" sz="1600" i="1" dirty="0" err="1"/>
              <a:t>ºC</a:t>
            </a:r>
            <a:r>
              <a:rPr lang="es-ES" altLang="it-IT" sz="1600" i="1" dirty="0"/>
              <a:t>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Good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selectivity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values</a:t>
            </a:r>
            <a:r>
              <a:rPr lang="es-AR" altLang="it-IT" sz="1600" i="1" dirty="0"/>
              <a:t> at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temperature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b="1" i="1" dirty="0">
                <a:solidFill>
                  <a:srgbClr val="FF0000"/>
                </a:solidFill>
              </a:rPr>
              <a:t>Ir/CeO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is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the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most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selective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catalyst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for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ethanol</a:t>
            </a:r>
            <a:r>
              <a:rPr lang="es-ES" altLang="it-IT" sz="1600" i="1" dirty="0">
                <a:solidFill>
                  <a:srgbClr val="FF0000"/>
                </a:solidFill>
              </a:rPr>
              <a:t> and </a:t>
            </a:r>
            <a:r>
              <a:rPr lang="es-ES" altLang="it-IT" sz="1600" i="1" dirty="0" err="1">
                <a:solidFill>
                  <a:srgbClr val="FF0000"/>
                </a:solidFill>
              </a:rPr>
              <a:t>glycerol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reforming</a:t>
            </a:r>
            <a:r>
              <a:rPr lang="es-ES" altLang="it-IT" sz="1600" i="1" dirty="0">
                <a:solidFill>
                  <a:srgbClr val="FF0000"/>
                </a:solidFill>
              </a:rPr>
              <a:t>.</a:t>
            </a:r>
            <a:endParaRPr lang="es-AR" altLang="it-IT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1739900"/>
            <a:ext cx="3995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4356100" y="1196975"/>
            <a:ext cx="22320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reforming: stability tests</a:t>
            </a:r>
          </a:p>
          <a:p>
            <a:pPr>
              <a:spcBef>
                <a:spcPct val="50000"/>
              </a:spcBef>
            </a:pPr>
            <a:r>
              <a:rPr lang="en-US" altLang="it-IT" b="1"/>
              <a:t>(350 ºC)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2150"/>
            <a:ext cx="24828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5650" y="2924175"/>
            <a:ext cx="51847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 err="1"/>
              <a:t>Over</a:t>
            </a:r>
            <a:r>
              <a:rPr lang="es-ES" altLang="it-IT" sz="1600" i="1" dirty="0"/>
              <a:t> </a:t>
            </a:r>
            <a:r>
              <a:rPr lang="es-ES" altLang="it-IT" sz="1600" b="1" i="1" dirty="0"/>
              <a:t>Ir/CeO</a:t>
            </a:r>
            <a:r>
              <a:rPr lang="es-ES" altLang="it-IT" sz="1600" b="1" i="1" baseline="-25000" dirty="0"/>
              <a:t>2</a:t>
            </a:r>
            <a:r>
              <a:rPr lang="es-ES" altLang="it-IT" sz="1600" i="1" dirty="0"/>
              <a:t>,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was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totally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converted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into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methane</a:t>
            </a:r>
            <a:r>
              <a:rPr lang="es-ES" altLang="it-IT" sz="1600" i="1" dirty="0"/>
              <a:t>, CO, CO</a:t>
            </a:r>
            <a:r>
              <a:rPr lang="es-ES" altLang="it-IT" sz="1600" i="1" baseline="-25000" dirty="0"/>
              <a:t>2</a:t>
            </a:r>
            <a:r>
              <a:rPr lang="es-ES" altLang="it-IT" sz="1600" i="1" dirty="0"/>
              <a:t> and H</a:t>
            </a:r>
            <a:r>
              <a:rPr lang="es-ES" altLang="it-IT" sz="1600" i="1" baseline="-25000" dirty="0"/>
              <a:t>2</a:t>
            </a:r>
            <a:r>
              <a:rPr lang="es-ES" altLang="it-IT" sz="1600" i="1" dirty="0"/>
              <a:t>. </a:t>
            </a:r>
            <a:r>
              <a:rPr lang="es-ES" altLang="it-IT" sz="1600" i="1" dirty="0" err="1"/>
              <a:t>Stable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catalyst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for</a:t>
            </a:r>
            <a:r>
              <a:rPr lang="es-ES" altLang="it-IT" sz="1600" i="1" dirty="0"/>
              <a:t> at </a:t>
            </a:r>
            <a:r>
              <a:rPr lang="es-ES" altLang="it-IT" sz="1600" i="1" dirty="0" err="1"/>
              <a:t>least</a:t>
            </a:r>
            <a:r>
              <a:rPr lang="es-ES" altLang="it-IT" sz="1600" i="1" dirty="0"/>
              <a:t> 16 h.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For</a:t>
            </a:r>
            <a:r>
              <a:rPr lang="es-AR" altLang="it-IT" sz="1600" i="1" dirty="0"/>
              <a:t> </a:t>
            </a:r>
            <a:r>
              <a:rPr lang="es-AR" altLang="it-IT" sz="1600" b="1" i="1" dirty="0">
                <a:solidFill>
                  <a:srgbClr val="000099"/>
                </a:solidFill>
              </a:rPr>
              <a:t>Co/CeO</a:t>
            </a:r>
            <a:r>
              <a:rPr lang="es-AR" altLang="it-IT" sz="1600" b="1" i="1" baseline="-25000" dirty="0">
                <a:solidFill>
                  <a:srgbClr val="000099"/>
                </a:solidFill>
              </a:rPr>
              <a:t>2</a:t>
            </a:r>
            <a:r>
              <a:rPr lang="es-AR" altLang="it-IT" sz="1600" b="1" i="1" dirty="0">
                <a:solidFill>
                  <a:srgbClr val="000099"/>
                </a:solidFill>
              </a:rPr>
              <a:t>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formation</a:t>
            </a:r>
            <a:r>
              <a:rPr lang="es-AR" altLang="it-IT" sz="1600" i="1" dirty="0"/>
              <a:t> of </a:t>
            </a:r>
            <a:r>
              <a:rPr lang="es-AR" altLang="it-IT" sz="1600" i="1" dirty="0" err="1"/>
              <a:t>significant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amount</a:t>
            </a:r>
            <a:r>
              <a:rPr lang="es-AR" altLang="it-IT" sz="1600" i="1" dirty="0"/>
              <a:t> of </a:t>
            </a:r>
            <a:r>
              <a:rPr lang="es-AR" altLang="it-IT" sz="1600" i="1" dirty="0" err="1">
                <a:solidFill>
                  <a:srgbClr val="336600"/>
                </a:solidFill>
              </a:rPr>
              <a:t>acetone</a:t>
            </a:r>
            <a:r>
              <a:rPr lang="es-AR" altLang="it-IT" sz="1600" i="1" dirty="0"/>
              <a:t> (8%) </a:t>
            </a:r>
            <a:r>
              <a:rPr lang="es-AR" altLang="it-IT" sz="1600" i="1" dirty="0" err="1"/>
              <a:t>indicated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 smtClean="0"/>
              <a:t>decarbonylation</a:t>
            </a:r>
            <a:r>
              <a:rPr lang="es-AR" altLang="it-IT" sz="1600" i="1" dirty="0" smtClean="0"/>
              <a:t> </a:t>
            </a:r>
            <a:r>
              <a:rPr lang="es-AR" altLang="it-IT" sz="1600" i="1" dirty="0"/>
              <a:t>of </a:t>
            </a:r>
            <a:r>
              <a:rPr lang="es-AR" altLang="it-IT" sz="1600" i="1" dirty="0" err="1"/>
              <a:t>acetaldehyde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takes</a:t>
            </a:r>
            <a:r>
              <a:rPr lang="es-AR" altLang="it-IT" sz="1600" i="1" dirty="0"/>
              <a:t> place and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activity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is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too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low</a:t>
            </a:r>
            <a:r>
              <a:rPr lang="es-AR" altLang="it-IT" sz="1600" i="1" dirty="0"/>
              <a:t> to </a:t>
            </a:r>
            <a:r>
              <a:rPr lang="es-AR" altLang="it-IT" sz="1600" i="1" dirty="0" err="1"/>
              <a:t>promote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reforming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reactions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b="1" i="1" dirty="0">
                <a:solidFill>
                  <a:srgbClr val="FF0000"/>
                </a:solidFill>
              </a:rPr>
              <a:t>Ni/CeO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sample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exhibited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good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activity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for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decomposition</a:t>
            </a:r>
            <a:r>
              <a:rPr lang="es-ES" altLang="it-IT" sz="1600" i="1" dirty="0"/>
              <a:t> to </a:t>
            </a:r>
            <a:r>
              <a:rPr lang="es-ES" altLang="it-IT" sz="1600" i="1" dirty="0" err="1"/>
              <a:t>methane</a:t>
            </a:r>
            <a:r>
              <a:rPr lang="es-ES" altLang="it-IT" sz="1600" i="1" dirty="0"/>
              <a:t> and CO, and </a:t>
            </a:r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later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was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converted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into</a:t>
            </a:r>
            <a:r>
              <a:rPr lang="es-ES" altLang="it-IT" sz="1600" i="1" dirty="0"/>
              <a:t> CO</a:t>
            </a:r>
            <a:r>
              <a:rPr lang="es-ES" altLang="it-IT" sz="1600" i="1" baseline="-25000" dirty="0"/>
              <a:t>2  </a:t>
            </a:r>
            <a:r>
              <a:rPr lang="es-ES" altLang="it-IT" sz="1600" i="1" dirty="0" err="1"/>
              <a:t>by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water</a:t>
            </a:r>
            <a:r>
              <a:rPr lang="es-ES" altLang="it-IT" sz="1600" i="1" dirty="0"/>
              <a:t> gas </a:t>
            </a:r>
            <a:r>
              <a:rPr lang="es-ES" altLang="it-IT" sz="1600" i="1" dirty="0" err="1"/>
              <a:t>shift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reaction</a:t>
            </a:r>
            <a:r>
              <a:rPr lang="es-ES" altLang="it-IT" sz="1600" i="1" dirty="0"/>
              <a:t>.</a:t>
            </a:r>
            <a:endParaRPr lang="es-AR" altLang="it-IT" sz="1600" i="1" dirty="0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250825" y="0"/>
            <a:ext cx="821055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242346"/>
            <a:ext cx="8497744" cy="637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3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34925" y="1989138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, MgO and TiO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 over commercial supports.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550 – 650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Water/glycerol= 6:1 </a:t>
            </a:r>
            <a:endParaRPr lang="es-ES" altLang="it-IT" sz="1600" b="1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157538"/>
            <a:ext cx="4921250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0" y="3741738"/>
            <a:ext cx="3779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FF0000"/>
                </a:solidFill>
              </a:rPr>
              <a:t>Ni/CeO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and Ni/TiO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show slow deactivation while Ni/MgO does not deactivate.</a:t>
            </a:r>
          </a:p>
          <a:p>
            <a:endParaRPr lang="es-AR" altLang="it-IT" sz="1600" i="1">
              <a:solidFill>
                <a:srgbClr val="FF0000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0" y="1916113"/>
            <a:ext cx="356393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increases with an increase in temperature.</a:t>
            </a:r>
          </a:p>
          <a:p>
            <a:endParaRPr lang="es-AR" altLang="it-IT" sz="1600" i="1"/>
          </a:p>
          <a:p>
            <a:r>
              <a:rPr lang="es-AR" altLang="it-IT" sz="1600" i="1"/>
              <a:t>The maximum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was 66% for Ni/CeO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followed by 52% for Ni/MgO and 47% for Ni/TiO</a:t>
            </a:r>
            <a:r>
              <a:rPr lang="es-AR" altLang="it-IT" sz="1600" i="1" baseline="-25000"/>
              <a:t>2 </a:t>
            </a:r>
            <a:r>
              <a:rPr lang="es-AR" altLang="it-IT" sz="1600" i="1"/>
              <a:t>at 650 ºC.</a:t>
            </a:r>
          </a:p>
          <a:p>
            <a:endParaRPr lang="es-AR" altLang="it-IT" sz="1600" i="1"/>
          </a:p>
          <a:p>
            <a:r>
              <a:rPr lang="es-AR" altLang="it-IT" sz="1600" i="1"/>
              <a:t>The lower activity of Ni/TiO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due to the higher coke formation (higher acidity of the support)</a:t>
            </a:r>
            <a:endParaRPr lang="es-ES" altLang="it-IT" sz="1600" i="1"/>
          </a:p>
          <a:p>
            <a:endParaRPr lang="es-AR" altLang="it-IT" sz="1600" i="1"/>
          </a:p>
        </p:txBody>
      </p:sp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784350"/>
            <a:ext cx="3830637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3490913" y="2133600"/>
            <a:ext cx="1944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H</a:t>
            </a:r>
            <a:r>
              <a:rPr lang="en-US" altLang="it-IT" b="1" baseline="-25000"/>
              <a:t>2</a:t>
            </a:r>
            <a:r>
              <a:rPr lang="en-US" altLang="it-IT" b="1"/>
              <a:t> selectivity</a:t>
            </a: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3778250" y="4508500"/>
            <a:ext cx="1657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glycerol conversion</a:t>
            </a:r>
          </a:p>
        </p:txBody>
      </p:sp>
      <p:pic>
        <p:nvPicPr>
          <p:cNvPr id="1966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0"/>
            <a:ext cx="3659188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611188" y="46529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Coke formation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4925" y="1911350"/>
            <a:ext cx="91440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Alumina-supported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700 – 900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Glycerin/H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O= 1:6 vol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0.15 ml/min</a:t>
            </a:r>
            <a:endParaRPr lang="es-ES" altLang="it-IT" sz="1600" b="1"/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0" y="3741738"/>
            <a:ext cx="33480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highest H</a:t>
            </a:r>
            <a:r>
              <a:rPr lang="es-ES" altLang="it-IT" sz="1600" i="1" baseline="-25000"/>
              <a:t>2 </a:t>
            </a:r>
            <a:r>
              <a:rPr lang="es-ES" altLang="it-IT" sz="1600" i="1"/>
              <a:t>selectivity was obtained over Ni/Al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O</a:t>
            </a:r>
            <a:r>
              <a:rPr lang="es-ES" altLang="it-IT" sz="1600" i="1" baseline="-25000"/>
              <a:t>3</a:t>
            </a:r>
            <a:r>
              <a:rPr lang="es-ES" altLang="it-IT" sz="1600" i="1"/>
              <a:t>. 60, 56 and 48% at 900, 800 and 700 ºC. This could be due to the promotion of C-C ruptures over Ni.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selectivity pattern: Ni</a:t>
            </a:r>
            <a:r>
              <a:rPr lang="es-AR" altLang="it-IT" sz="1600" i="1"/>
              <a:t> &gt; Ir &gt; Ru &gt; Pt &gt; Rh, Pd.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3333FF"/>
                </a:solidFill>
              </a:rPr>
              <a:t>Conversions are favoured at higher temperatures due to the endothermicity of reforming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916113"/>
            <a:ext cx="433228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Alumina-supported samples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9388" y="2924175"/>
            <a:ext cx="33480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highest H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 selectivity was obtained over Pd/CeO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900 ºC and Rh/CeO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800 ºC. However at 700 ºC the most selective is Ni/CeO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/>
              <a:t>With the addition of 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all the samples show a higher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 (</a:t>
            </a:r>
            <a:r>
              <a:rPr lang="es-AR" altLang="it-IT" sz="1600" i="1">
                <a:solidFill>
                  <a:srgbClr val="3333FF"/>
                </a:solidFill>
              </a:rPr>
              <a:t>WGSR promoted</a:t>
            </a:r>
            <a:r>
              <a:rPr lang="es-AR" altLang="it-IT" sz="1600" i="1"/>
              <a:t>)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Glycerin conversions show mixed results with the addition of CeO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AR" altLang="it-IT" sz="1600" i="1"/>
          </a:p>
        </p:txBody>
      </p:sp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43513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r>
              <a:rPr lang="en-US" altLang="it-IT" b="1"/>
              <a:t>-supported samples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79388" y="1989138"/>
            <a:ext cx="3348037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and glycerin conversion increased with a decrease in flow rate.</a:t>
            </a:r>
          </a:p>
          <a:p>
            <a:endParaRPr lang="es-AR" altLang="it-IT" sz="1600" i="1"/>
          </a:p>
          <a:p>
            <a:r>
              <a:rPr lang="es-AR" altLang="it-IT" sz="1600" i="1"/>
              <a:t>With the increase in water/glycerin ratio the glycerin conversion increased monotonously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 Mixed results over other samples.</a:t>
            </a:r>
          </a:p>
          <a:p>
            <a:endParaRPr lang="es-AR" altLang="it-IT" sz="1600" i="1"/>
          </a:p>
          <a:p>
            <a:r>
              <a:rPr lang="es-AR" altLang="it-IT" sz="1600" i="1"/>
              <a:t>With an increase in metal loading, the glycerin conversion increased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</a:t>
            </a:r>
          </a:p>
          <a:p>
            <a:endParaRPr lang="es-AR" altLang="it-IT" sz="1600" i="1"/>
          </a:p>
          <a:p>
            <a:r>
              <a:rPr lang="es-AR" altLang="it-IT" sz="1600" i="1"/>
              <a:t>The samples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were stable for at least 13 h of operation.</a:t>
            </a:r>
          </a:p>
          <a:p>
            <a:endParaRPr lang="es-AR" altLang="it-IT" i="1"/>
          </a:p>
          <a:p>
            <a:endParaRPr lang="es-AR" altLang="it-IT" sz="1600" i="1"/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43211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948488" y="5157788"/>
            <a:ext cx="1744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b="1"/>
              <a:t>Rh/CeO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endParaRPr lang="es-ES" altLang="it-IT" b="1" baseline="-25000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156325" y="278130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Ni/Al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 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17970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4176713" y="6308725"/>
            <a:ext cx="3348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Pt-Re/C is the most active sample.</a:t>
            </a:r>
            <a:endParaRPr lang="es-AR" altLang="it-IT" sz="1600" i="1">
              <a:solidFill>
                <a:srgbClr val="3333FF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4824413" y="314007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Glycerol conversion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0" y="2260600"/>
            <a:ext cx="583247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it-IT" sz="1600" b="1"/>
          </a:p>
          <a:p>
            <a:pPr>
              <a:spcBef>
                <a:spcPct val="20000"/>
              </a:spcBef>
            </a:pPr>
            <a:r>
              <a:rPr lang="en-US" altLang="it-IT" sz="1600" b="1"/>
              <a:t>Pt-based bimetallic catalysts supported on C (reforming)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CeZrOx catalyst (WGSR)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548 – 623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30&lt;wt% Glycerin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0.32 ml/min</a:t>
            </a:r>
            <a:endParaRPr lang="es-ES" altLang="it-IT" sz="1600" b="1"/>
          </a:p>
        </p:txBody>
      </p:sp>
      <p:pic>
        <p:nvPicPr>
          <p:cNvPr id="2007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429000"/>
            <a:ext cx="34131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1373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5445125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It was possible to produce syngas with controlled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:CO ratios using two catalytic beds.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First bed of Pt-Re/C gives high conversions of glycerol to produce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/CO gas mixture.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Second bed consisting of Pt(1%)/CeO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/ZrO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promotes WGSR in a stable way.</a:t>
            </a:r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488"/>
            <a:ext cx="9144000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0" y="188913"/>
            <a:ext cx="8964613" cy="822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P.J. Dauenhauer, J.R. Salge, L.D. Schmidt, J. Catal. 244 (2006) 238-247</a:t>
            </a:r>
            <a:endParaRPr lang="es-ES" altLang="it-IT" sz="160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111750" y="1628775"/>
            <a:ext cx="4032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High selectivities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achieved by adjusting the fuel/air and fuel/steam feed ratios, as well the catalyst.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 and Rh-based catalysts supported on alumina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519 – 1055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75"/>
            <a:ext cx="91440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4356100" y="2459038"/>
            <a:ext cx="4787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The addition of steam suppress CO selectivity while increasing selectivity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.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showed high fuel conversion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07950" y="136525"/>
            <a:ext cx="903605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Renewable hydrogen by autothermal steam reforming of volatile carbohydrates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S.M. Swami, M.A. Abraham, Energy &amp; Fuels 20 (2006) 2616-2622</a:t>
            </a:r>
            <a:endParaRPr lang="es-ES" altLang="it-IT" sz="1600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179388" y="2997200"/>
            <a:ext cx="48244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>
                <a:solidFill>
                  <a:srgbClr val="3333FF"/>
                </a:solidFill>
              </a:rPr>
              <a:t>The addition of </a:t>
            </a:r>
            <a:r>
              <a:rPr lang="es-AR" altLang="it-IT" sz="1600" b="1" i="1">
                <a:solidFill>
                  <a:srgbClr val="3333FF"/>
                </a:solidFill>
              </a:rPr>
              <a:t>oxygen</a:t>
            </a:r>
            <a:r>
              <a:rPr lang="es-AR" altLang="it-IT" sz="1600" i="1">
                <a:solidFill>
                  <a:srgbClr val="3333FF"/>
                </a:solidFill>
              </a:rPr>
              <a:t> enhanced the breakdown of the glycerol reactant, and decreased the formation of coke precursor, improving the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production.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Catalyst containing Cu, Ni and Pd (Pd/Ni/Cu/Al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Sequential wet impregnation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500 – 800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6538"/>
            <a:ext cx="36242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860800"/>
            <a:ext cx="4059237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5435600" y="3500438"/>
            <a:ext cx="349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b="1" i="1"/>
              <a:t>Autothermal reforming of glucose</a:t>
            </a: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5292725" y="2060575"/>
            <a:ext cx="3851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up to 60% can be achieved at 750 ºC. If the amount of oxygen increases in the feed, the amount of CO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also increases.</a:t>
            </a: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107950" y="280988"/>
            <a:ext cx="885666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Integrated catalytic approach for conversion of biomass to hydrogen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1006599" y="2060848"/>
            <a:ext cx="3781425" cy="1512887"/>
            <a:chOff x="3378" y="1207"/>
            <a:chExt cx="2382" cy="953"/>
          </a:xfrm>
        </p:grpSpPr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1355"/>
              <a:ext cx="2382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44" name="Text Box 4"/>
            <p:cNvSpPr txBox="1">
              <a:spLocks noChangeArrowheads="1"/>
            </p:cNvSpPr>
            <p:nvPr/>
          </p:nvSpPr>
          <p:spPr bwMode="auto">
            <a:xfrm>
              <a:off x="3969" y="1207"/>
              <a:ext cx="1174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Science</a:t>
              </a:r>
              <a:r>
                <a:rPr lang="it-IT" altLang="it-IT" sz="1200"/>
                <a:t> </a:t>
              </a:r>
              <a:r>
                <a:rPr lang="it-IT" altLang="it-IT" sz="1200" b="1"/>
                <a:t>2003</a:t>
              </a:r>
              <a:r>
                <a:rPr lang="it-IT" altLang="it-IT" sz="1200"/>
                <a:t>, 300, 2075</a:t>
              </a:r>
            </a:p>
          </p:txBody>
        </p:sp>
      </p:grpSp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6" name="Rectangle 6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en-US" altLang="it-IT" sz="3200" b="1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smtClean="0">
                <a:solidFill>
                  <a:srgbClr val="3333FF"/>
                </a:solidFill>
              </a:rPr>
            </a:br>
            <a:r>
              <a:rPr lang="en-US" altLang="it-IT" sz="3200" b="1" smtClean="0">
                <a:solidFill>
                  <a:srgbClr val="3333FF"/>
                </a:solidFill>
              </a:rPr>
              <a:t>(APR) Process</a:t>
            </a:r>
            <a:endParaRPr lang="it-IT" altLang="it-IT" sz="3200" b="1" smtClean="0">
              <a:solidFill>
                <a:srgbClr val="3333FF"/>
              </a:solidFill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103813"/>
            <a:ext cx="64293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89448" name="Group 8"/>
          <p:cNvGrpSpPr>
            <a:grpSpLocks/>
          </p:cNvGrpSpPr>
          <p:nvPr/>
        </p:nvGrpSpPr>
        <p:grpSpPr bwMode="auto">
          <a:xfrm>
            <a:off x="4895850" y="2741613"/>
            <a:ext cx="4140200" cy="2127250"/>
            <a:chOff x="3152" y="1525"/>
            <a:chExt cx="2608" cy="1340"/>
          </a:xfrm>
        </p:grpSpPr>
        <p:pic>
          <p:nvPicPr>
            <p:cNvPr id="18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706"/>
              <a:ext cx="2608" cy="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0" name="Text Box 10"/>
            <p:cNvSpPr txBox="1">
              <a:spLocks noChangeArrowheads="1"/>
            </p:cNvSpPr>
            <p:nvPr/>
          </p:nvSpPr>
          <p:spPr bwMode="auto">
            <a:xfrm>
              <a:off x="3606" y="1525"/>
              <a:ext cx="1660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/>
                <a:t>Angew.Chem.Int.Ed.</a:t>
              </a:r>
              <a:r>
                <a:rPr lang="it-IT" altLang="it-IT" sz="1200" b="1"/>
                <a:t> 2006</a:t>
              </a:r>
              <a:r>
                <a:rPr lang="it-IT" altLang="it-IT" sz="1200"/>
                <a:t>, 45, 3982</a:t>
              </a:r>
            </a:p>
          </p:txBody>
        </p:sp>
      </p:grpSp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2411413" y="1557338"/>
          <a:ext cx="42846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2" name="Equation" r:id="rId7" imgW="2120760" imgH="228600" progId="Equation.3">
                  <p:embed/>
                </p:oleObj>
              </mc:Choice>
              <mc:Fallback>
                <p:oleObj name="Equation" r:id="rId7" imgW="212076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42846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9452" name="Group 12"/>
          <p:cNvGrpSpPr>
            <a:grpSpLocks/>
          </p:cNvGrpSpPr>
          <p:nvPr/>
        </p:nvGrpSpPr>
        <p:grpSpPr bwMode="auto">
          <a:xfrm>
            <a:off x="1042988" y="3800475"/>
            <a:ext cx="3006725" cy="1644650"/>
            <a:chOff x="3787" y="2265"/>
            <a:chExt cx="1894" cy="1036"/>
          </a:xfrm>
        </p:grpSpPr>
        <p:pic>
          <p:nvPicPr>
            <p:cNvPr id="189453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387"/>
              <a:ext cx="1894" cy="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4150" y="2265"/>
              <a:ext cx="1068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Nature</a:t>
              </a:r>
              <a:r>
                <a:rPr lang="it-IT" altLang="it-IT" sz="1200"/>
                <a:t> </a:t>
              </a:r>
              <a:r>
                <a:rPr lang="it-IT" altLang="it-IT" sz="1200" b="1"/>
                <a:t>2002</a:t>
              </a:r>
              <a:r>
                <a:rPr lang="it-IT" altLang="it-IT" sz="1200"/>
                <a:t>, 418, 964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p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24744"/>
            <a:ext cx="6121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 err="1">
                <a:solidFill>
                  <a:srgbClr val="3333FF"/>
                </a:solidFill>
              </a:rPr>
              <a:t>Today</a:t>
            </a:r>
            <a:r>
              <a:rPr lang="it-IT" altLang="it-IT" sz="3200" b="1" dirty="0">
                <a:solidFill>
                  <a:srgbClr val="3333FF"/>
                </a:solidFill>
              </a:rPr>
              <a:t>: </a:t>
            </a:r>
            <a:r>
              <a:rPr lang="it-IT" altLang="it-IT" sz="3200" b="1" dirty="0" err="1">
                <a:solidFill>
                  <a:srgbClr val="3333FF"/>
                </a:solidFill>
              </a:rPr>
              <a:t>Steam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Reforming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grpSp>
        <p:nvGrpSpPr>
          <p:cNvPr id="160773" name="Group 5"/>
          <p:cNvGrpSpPr>
            <a:grpSpLocks/>
          </p:cNvGrpSpPr>
          <p:nvPr/>
        </p:nvGrpSpPr>
        <p:grpSpPr bwMode="auto">
          <a:xfrm>
            <a:off x="2570163" y="2562225"/>
            <a:ext cx="1944687" cy="1066800"/>
            <a:chOff x="1655" y="1752"/>
            <a:chExt cx="1225" cy="672"/>
          </a:xfrm>
        </p:grpSpPr>
        <p:sp>
          <p:nvSpPr>
            <p:cNvPr id="160774" name="Oval 6"/>
            <p:cNvSpPr>
              <a:spLocks noChangeArrowheads="1"/>
            </p:cNvSpPr>
            <p:nvPr/>
          </p:nvSpPr>
          <p:spPr bwMode="auto">
            <a:xfrm>
              <a:off x="1655" y="1842"/>
              <a:ext cx="681" cy="58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5" name="Line 7"/>
            <p:cNvSpPr>
              <a:spLocks noChangeShapeType="1"/>
            </p:cNvSpPr>
            <p:nvPr/>
          </p:nvSpPr>
          <p:spPr bwMode="auto">
            <a:xfrm flipV="1">
              <a:off x="2336" y="1752"/>
              <a:ext cx="544" cy="2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514850" y="22733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Steam at high T</a:t>
            </a:r>
          </a:p>
        </p:txBody>
      </p:sp>
      <p:grpSp>
        <p:nvGrpSpPr>
          <p:cNvPr id="160777" name="Group 9"/>
          <p:cNvGrpSpPr>
            <a:grpSpLocks/>
          </p:cNvGrpSpPr>
          <p:nvPr/>
        </p:nvGrpSpPr>
        <p:grpSpPr bwMode="auto">
          <a:xfrm>
            <a:off x="1476375" y="2922588"/>
            <a:ext cx="6176963" cy="490537"/>
            <a:chOff x="793" y="1318"/>
            <a:chExt cx="4027" cy="347"/>
          </a:xfrm>
        </p:grpSpPr>
        <p:graphicFrame>
          <p:nvGraphicFramePr>
            <p:cNvPr id="160778" name="Object 10"/>
            <p:cNvGraphicFramePr>
              <a:graphicFrameLocks noChangeAspect="1"/>
            </p:cNvGraphicFramePr>
            <p:nvPr/>
          </p:nvGraphicFramePr>
          <p:xfrm>
            <a:off x="793" y="1318"/>
            <a:ext cx="1464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36" name="Equation" r:id="rId5" imgW="825480" imgH="215640" progId="Equation.3">
                    <p:embed/>
                  </p:oleObj>
                </mc:Choice>
                <mc:Fallback>
                  <p:oleObj name="Equation" r:id="rId5" imgW="825480" imgH="2156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1318"/>
                          <a:ext cx="1464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9" name="Object 11"/>
            <p:cNvGraphicFramePr>
              <a:graphicFrameLocks noChangeAspect="1"/>
            </p:cNvGraphicFramePr>
            <p:nvPr/>
          </p:nvGraphicFramePr>
          <p:xfrm>
            <a:off x="3559" y="1333"/>
            <a:ext cx="1261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37" name="Equation" r:id="rId7" imgW="711000" imgH="215640" progId="Equation.3">
                    <p:embed/>
                  </p:oleObj>
                </mc:Choice>
                <mc:Fallback>
                  <p:oleObj name="Equation" r:id="rId7" imgW="711000" imgH="215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9" y="1333"/>
                          <a:ext cx="1261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780" name="AutoShape 12"/>
            <p:cNvSpPr>
              <a:spLocks noChangeArrowheads="1"/>
            </p:cNvSpPr>
            <p:nvPr/>
          </p:nvSpPr>
          <p:spPr bwMode="auto">
            <a:xfrm>
              <a:off x="2335" y="1428"/>
              <a:ext cx="1089" cy="142"/>
            </a:xfrm>
            <a:prstGeom prst="rightArrow">
              <a:avLst>
                <a:gd name="adj1" fmla="val 50000"/>
                <a:gd name="adj2" fmla="val 191725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782" name="Group 14"/>
          <p:cNvGrpSpPr>
            <a:grpSpLocks/>
          </p:cNvGrpSpPr>
          <p:nvPr/>
        </p:nvGrpSpPr>
        <p:grpSpPr bwMode="auto">
          <a:xfrm>
            <a:off x="6408738" y="4452938"/>
            <a:ext cx="1979612" cy="1568450"/>
            <a:chOff x="4150" y="2387"/>
            <a:chExt cx="1315" cy="988"/>
          </a:xfrm>
        </p:grpSpPr>
        <p:pic>
          <p:nvPicPr>
            <p:cNvPr id="160783" name="Picture 15" descr="nica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387"/>
              <a:ext cx="1315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84" name="Text Box 16"/>
            <p:cNvSpPr txBox="1">
              <a:spLocks noChangeArrowheads="1"/>
            </p:cNvSpPr>
            <p:nvPr/>
          </p:nvSpPr>
          <p:spPr bwMode="auto">
            <a:xfrm>
              <a:off x="4323" y="2600"/>
              <a:ext cx="9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400" b="1">
                  <a:solidFill>
                    <a:srgbClr val="FFFF00"/>
                  </a:solidFill>
                </a:rPr>
                <a:t>Ni based</a:t>
              </a:r>
            </a:p>
            <a:p>
              <a:r>
                <a:rPr lang="it-IT" altLang="it-IT" sz="2400" b="1">
                  <a:solidFill>
                    <a:srgbClr val="FFFF00"/>
                  </a:solidFill>
                </a:rPr>
                <a:t>Catalyst</a:t>
              </a:r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1258888" y="1195388"/>
            <a:ext cx="2251075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u="sng"/>
              <a:t>Hydrocarbons</a:t>
            </a:r>
          </a:p>
        </p:txBody>
      </p:sp>
      <p:graphicFrame>
        <p:nvGraphicFramePr>
          <p:cNvPr id="160786" name="Object 18"/>
          <p:cNvGraphicFramePr>
            <a:graphicFrameLocks noChangeAspect="1"/>
          </p:cNvGraphicFramePr>
          <p:nvPr/>
        </p:nvGraphicFramePr>
        <p:xfrm>
          <a:off x="3706813" y="1120775"/>
          <a:ext cx="44656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38" name="Equation" r:id="rId10" imgW="2209680" imgH="393480" progId="Equation.3">
                  <p:embed/>
                </p:oleObj>
              </mc:Choice>
              <mc:Fallback>
                <p:oleObj name="Equation" r:id="rId10" imgW="220968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120775"/>
                        <a:ext cx="4465637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1266825" y="2133600"/>
            <a:ext cx="1865313" cy="427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200"/>
              <a:t>e.g.</a:t>
            </a:r>
            <a:r>
              <a:rPr lang="it-IT" altLang="it-IT" sz="2200" b="1">
                <a:solidFill>
                  <a:srgbClr val="FF9900"/>
                </a:solidFill>
              </a:rPr>
              <a:t> </a:t>
            </a:r>
            <a:r>
              <a:rPr lang="it-IT" altLang="it-IT" sz="22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35452" y="3861048"/>
            <a:ext cx="541686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75000"/>
              <a:buFont typeface="Wingdings" pitchFamily="2" charset="2"/>
              <a:buChar char="Ø"/>
            </a:pP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metal </a:t>
            </a:r>
            <a:r>
              <a:rPr lang="it-IT" altLang="it-IT" sz="2200" b="1" dirty="0" err="1">
                <a:solidFill>
                  <a:srgbClr val="CC0000"/>
                </a:solidFill>
              </a:rPr>
              <a:t>loading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 smtClean="0">
                <a:solidFill>
                  <a:prstClr val="black"/>
                </a:solidFill>
              </a:rPr>
              <a:t>(Ni/Al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2</a:t>
            </a:r>
            <a:r>
              <a:rPr lang="it-IT" altLang="it-IT" sz="2200" dirty="0" smtClean="0">
                <a:solidFill>
                  <a:prstClr val="black"/>
                </a:solidFill>
              </a:rPr>
              <a:t>O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3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until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>
                <a:solidFill>
                  <a:prstClr val="black"/>
                </a:solidFill>
              </a:rPr>
              <a:t>15%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wt</a:t>
            </a:r>
            <a:r>
              <a:rPr lang="it-IT" altLang="it-IT" sz="2200" dirty="0" smtClean="0">
                <a:solidFill>
                  <a:prstClr val="black"/>
                </a:solidFill>
              </a:rPr>
              <a:t>)</a:t>
            </a: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coking </a:t>
            </a:r>
            <a:r>
              <a:rPr lang="it-IT" altLang="it-IT" sz="2200" b="1" dirty="0" err="1">
                <a:solidFill>
                  <a:srgbClr val="CC0000"/>
                </a:solidFill>
              </a:rPr>
              <a:t>deposition</a:t>
            </a:r>
            <a:r>
              <a:rPr lang="it-IT" altLang="it-IT" sz="2200" b="1" dirty="0">
                <a:solidFill>
                  <a:srgbClr val="FF99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catalyst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deactivation</a:t>
            </a:r>
            <a:r>
              <a:rPr lang="it-IT" altLang="it-IT" sz="2200" dirty="0">
                <a:solidFill>
                  <a:prstClr val="black"/>
                </a:solidFill>
              </a:rPr>
              <a:t>)</a:t>
            </a: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operative temperature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Clr>
                <a:prstClr val="black"/>
              </a:buClr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highly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endothermic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reaction</a:t>
            </a:r>
            <a:r>
              <a:rPr lang="it-IT" altLang="it-IT" sz="2200" dirty="0">
                <a:solidFill>
                  <a:prstClr val="black"/>
                </a:solidFill>
              </a:rPr>
              <a:t>, 600-900 °C)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684213" y="1905000"/>
            <a:ext cx="2971800" cy="1773238"/>
            <a:chOff x="431" y="1200"/>
            <a:chExt cx="1872" cy="1117"/>
          </a:xfrm>
        </p:grpSpPr>
        <p:sp>
          <p:nvSpPr>
            <p:cNvPr id="190468" name="AutoShape 4"/>
            <p:cNvSpPr>
              <a:spLocks noChangeArrowheads="1"/>
            </p:cNvSpPr>
            <p:nvPr/>
          </p:nvSpPr>
          <p:spPr bwMode="auto">
            <a:xfrm>
              <a:off x="431" y="1200"/>
              <a:ext cx="1872" cy="1117"/>
            </a:xfrm>
            <a:prstGeom prst="rightArrowCallout">
              <a:avLst>
                <a:gd name="adj1" fmla="val 25000"/>
                <a:gd name="adj2" fmla="val 25000"/>
                <a:gd name="adj3" fmla="val 27932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69" name="Text Box 5"/>
            <p:cNvSpPr txBox="1">
              <a:spLocks noChangeArrowheads="1"/>
            </p:cNvSpPr>
            <p:nvPr/>
          </p:nvSpPr>
          <p:spPr bwMode="auto">
            <a:xfrm>
              <a:off x="472" y="1208"/>
              <a:ext cx="1138" cy="1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Methanol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Ethylene Glycol  </a:t>
              </a:r>
              <a:endParaRPr lang="en-US" altLang="it-IT" sz="1200" b="1"/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Glycerol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Sugars  </a:t>
              </a:r>
              <a:r>
                <a:rPr lang="en-US" altLang="it-IT" sz="1200" b="1"/>
                <a:t>(Glucose)  (Xylose)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 Alcohols</a:t>
              </a:r>
              <a:r>
                <a:rPr lang="en-US" altLang="it-IT" sz="1200" b="1"/>
                <a:t> (Sorbitol)</a:t>
              </a:r>
            </a:p>
          </p:txBody>
        </p:sp>
      </p:grpSp>
      <p:grpSp>
        <p:nvGrpSpPr>
          <p:cNvPr id="190470" name="Group 6"/>
          <p:cNvGrpSpPr>
            <a:grpSpLocks/>
          </p:cNvGrpSpPr>
          <p:nvPr/>
        </p:nvGrpSpPr>
        <p:grpSpPr bwMode="auto">
          <a:xfrm>
            <a:off x="3656013" y="1905000"/>
            <a:ext cx="3194050" cy="1773238"/>
            <a:chOff x="2303" y="1200"/>
            <a:chExt cx="2012" cy="1117"/>
          </a:xfrm>
        </p:grpSpPr>
        <p:sp>
          <p:nvSpPr>
            <p:cNvPr id="190471" name="AutoShape 7"/>
            <p:cNvSpPr>
              <a:spLocks noChangeArrowheads="1"/>
            </p:cNvSpPr>
            <p:nvPr/>
          </p:nvSpPr>
          <p:spPr bwMode="auto">
            <a:xfrm>
              <a:off x="2303" y="1200"/>
              <a:ext cx="2012" cy="1117"/>
            </a:xfrm>
            <a:prstGeom prst="rightArrowCallout">
              <a:avLst>
                <a:gd name="adj1" fmla="val 25000"/>
                <a:gd name="adj2" fmla="val 25000"/>
                <a:gd name="adj3" fmla="val 30021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426" y="1273"/>
              <a:ext cx="115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Liquid-Phase Reforming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Single Reactor System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endParaRPr lang="en-US" altLang="it-IT" sz="1200" dirty="0">
                <a:solidFill>
                  <a:srgbClr val="FF0000"/>
                </a:solidFill>
              </a:endParaRP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408" y="1616"/>
              <a:ext cx="1243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 dirty="0">
                  <a:solidFill>
                    <a:srgbClr val="FF0000"/>
                  </a:solidFill>
                </a:rPr>
                <a:t>Low Temperature</a:t>
              </a:r>
              <a:r>
                <a:rPr lang="en-US" altLang="it-IT" sz="1200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dirty="0">
                  <a:solidFill>
                    <a:srgbClr val="FF0000"/>
                  </a:solidFill>
                </a:rPr>
                <a:t>160 – 265 </a:t>
              </a:r>
              <a:r>
                <a:rPr lang="en-US" altLang="it-IT" sz="1200" baseline="30000" dirty="0" err="1">
                  <a:solidFill>
                    <a:srgbClr val="FF0000"/>
                  </a:solidFill>
                </a:rPr>
                <a:t>o</a:t>
              </a:r>
              <a:r>
                <a:rPr lang="en-US" altLang="it-IT" sz="1200" dirty="0" err="1">
                  <a:solidFill>
                    <a:srgbClr val="FF0000"/>
                  </a:solidFill>
                </a:rPr>
                <a:t>C</a:t>
              </a:r>
              <a:endParaRPr lang="en-US" altLang="it-IT" sz="1200" dirty="0">
                <a:solidFill>
                  <a:srgbClr val="FF0000"/>
                </a:solidFill>
              </a:endParaRP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Relatively </a:t>
              </a:r>
              <a:r>
                <a:rPr lang="en-US" altLang="it-IT" sz="1200" b="1" u="sng" dirty="0">
                  <a:solidFill>
                    <a:srgbClr val="FF0000"/>
                  </a:solidFill>
                </a:rPr>
                <a:t>Low  Pressure</a:t>
              </a:r>
              <a:r>
                <a:rPr lang="en-US" altLang="it-IT" sz="1200" dirty="0">
                  <a:solidFill>
                    <a:srgbClr val="FF0000"/>
                  </a:solidFill>
                </a:rPr>
                <a:t>         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dirty="0">
                  <a:solidFill>
                    <a:srgbClr val="FF0000"/>
                  </a:solidFill>
                </a:rPr>
                <a:t>   </a:t>
              </a:r>
              <a:r>
                <a:rPr lang="en-US" altLang="it-IT" sz="1200" u="sng" dirty="0">
                  <a:solidFill>
                    <a:srgbClr val="FF0000"/>
                  </a:solidFill>
                </a:rPr>
                <a:t>Less Than 68 bar</a:t>
              </a:r>
            </a:p>
          </p:txBody>
        </p:sp>
      </p:grpSp>
      <p:grpSp>
        <p:nvGrpSpPr>
          <p:cNvPr id="190474" name="Group 10"/>
          <p:cNvGrpSpPr>
            <a:grpSpLocks/>
          </p:cNvGrpSpPr>
          <p:nvPr/>
        </p:nvGrpSpPr>
        <p:grpSpPr bwMode="auto">
          <a:xfrm>
            <a:off x="6107113" y="1628775"/>
            <a:ext cx="2971800" cy="2089150"/>
            <a:chOff x="3847" y="1026"/>
            <a:chExt cx="1872" cy="1316"/>
          </a:xfrm>
        </p:grpSpPr>
        <p:sp>
          <p:nvSpPr>
            <p:cNvPr id="190475" name="AutoShape 11"/>
            <p:cNvSpPr>
              <a:spLocks noChangeArrowheads="1"/>
            </p:cNvSpPr>
            <p:nvPr/>
          </p:nvSpPr>
          <p:spPr bwMode="auto">
            <a:xfrm>
              <a:off x="4268" y="2094"/>
              <a:ext cx="983" cy="2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6" name="AutoShape 12"/>
            <p:cNvSpPr>
              <a:spLocks noChangeArrowheads="1"/>
            </p:cNvSpPr>
            <p:nvPr/>
          </p:nvSpPr>
          <p:spPr bwMode="auto">
            <a:xfrm>
              <a:off x="3847" y="1026"/>
              <a:ext cx="1872" cy="3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7" name="AutoShape 13"/>
            <p:cNvSpPr>
              <a:spLocks noChangeArrowheads="1"/>
            </p:cNvSpPr>
            <p:nvPr/>
          </p:nvSpPr>
          <p:spPr bwMode="auto">
            <a:xfrm>
              <a:off x="4315" y="1374"/>
              <a:ext cx="889" cy="720"/>
            </a:xfrm>
            <a:prstGeom prst="upDownArrowCallout">
              <a:avLst>
                <a:gd name="adj1" fmla="val 30868"/>
                <a:gd name="adj2" fmla="val 30868"/>
                <a:gd name="adj3" fmla="val 12500"/>
                <a:gd name="adj4" fmla="val 50000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8" name="Text Box 14"/>
            <p:cNvSpPr txBox="1">
              <a:spLocks noChangeArrowheads="1"/>
            </p:cNvSpPr>
            <p:nvPr/>
          </p:nvSpPr>
          <p:spPr bwMode="auto">
            <a:xfrm>
              <a:off x="4279" y="1570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Simple Vapor-Liquid Separator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79" name="Text Box 15"/>
            <p:cNvSpPr txBox="1">
              <a:spLocks noChangeArrowheads="1"/>
            </p:cNvSpPr>
            <p:nvPr/>
          </p:nvSpPr>
          <p:spPr bwMode="auto">
            <a:xfrm>
              <a:off x="4194" y="1026"/>
              <a:ext cx="1151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Hydrogen-Rich Gas</a:t>
              </a:r>
            </a:p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Less than 100 ppm CO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80" name="Text Box 16"/>
            <p:cNvSpPr txBox="1">
              <a:spLocks noChangeArrowheads="1"/>
            </p:cNvSpPr>
            <p:nvPr/>
          </p:nvSpPr>
          <p:spPr bwMode="auto">
            <a:xfrm>
              <a:off x="4422" y="2115"/>
              <a:ext cx="7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>
                  <a:solidFill>
                    <a:srgbClr val="0066FF"/>
                  </a:solidFill>
                </a:rPr>
                <a:t>Liquid-Water</a:t>
              </a:r>
            </a:p>
          </p:txBody>
        </p:sp>
      </p:grpSp>
      <p:sp>
        <p:nvSpPr>
          <p:cNvPr id="190481" name="Rectangle 1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  <a:ln/>
        </p:spPr>
        <p:txBody>
          <a:bodyPr/>
          <a:lstStyle/>
          <a:p>
            <a:r>
              <a:rPr lang="en-US" altLang="it-IT" sz="3200" b="1" dirty="0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dirty="0" smtClean="0">
                <a:solidFill>
                  <a:srgbClr val="3333FF"/>
                </a:solidFill>
              </a:rPr>
            </a:br>
            <a:r>
              <a:rPr lang="en-US" altLang="it-IT" sz="3200" b="1" dirty="0" smtClean="0">
                <a:solidFill>
                  <a:srgbClr val="3333FF"/>
                </a:solidFill>
              </a:rPr>
              <a:t>(APR) Process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1079500" y="3933825"/>
            <a:ext cx="7813675" cy="2838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Eliminates Energy required</a:t>
            </a:r>
            <a:r>
              <a:rPr lang="it-IT" altLang="it-IT">
                <a:solidFill>
                  <a:srgbClr val="CC0000"/>
                </a:solidFill>
              </a:rPr>
              <a:t> to vaporize water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Allows processing bioproducts that cannot be vaporized without decomposition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Compatible with processing wet feedstocks</a:t>
            </a:r>
            <a:r>
              <a:rPr lang="it-IT" altLang="it-IT">
                <a:solidFill>
                  <a:srgbClr val="CC0000"/>
                </a:solidFill>
              </a:rPr>
              <a:t>, avoiding need for an initial dehydration step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Operates at </a:t>
            </a:r>
            <a:r>
              <a:rPr lang="it-IT" altLang="it-IT">
                <a:solidFill>
                  <a:srgbClr val="00CC00"/>
                </a:solidFill>
              </a:rPr>
              <a:t>low T</a:t>
            </a:r>
            <a:r>
              <a:rPr lang="it-IT" altLang="it-IT">
                <a:solidFill>
                  <a:srgbClr val="CC0000"/>
                </a:solidFill>
              </a:rPr>
              <a:t> compared with conventional reforming, reducing energy costs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Water gas shift reaction occurs simultaneously with reforming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Pressurized product is compatible with membrane or p swing H</a:t>
            </a:r>
            <a:r>
              <a:rPr lang="it-IT" altLang="it-IT" baseline="-25000">
                <a:solidFill>
                  <a:srgbClr val="CC0000"/>
                </a:solidFill>
              </a:rPr>
              <a:t>2</a:t>
            </a:r>
            <a:r>
              <a:rPr lang="it-IT" altLang="it-IT">
                <a:solidFill>
                  <a:srgbClr val="CC0000"/>
                </a:solidFill>
              </a:rPr>
              <a:t> purification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3"/>
          <a:stretch>
            <a:fillRect/>
          </a:stretch>
        </p:blipFill>
        <p:spPr bwMode="auto">
          <a:xfrm>
            <a:off x="2805113" y="2643188"/>
            <a:ext cx="35528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43063" y="1357313"/>
            <a:ext cx="5824537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Process</a:t>
            </a:r>
            <a:r>
              <a:rPr lang="it-IT" sz="2400" b="1" cap="small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Conditions</a:t>
            </a:r>
            <a:endParaRPr lang="it-IT" sz="2400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is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possible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to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obtain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product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of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the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desired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specifications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19140" name="CasellaDiTesto 4"/>
          <p:cNvSpPr txBox="1">
            <a:spLocks noChangeArrowheads="1"/>
          </p:cNvSpPr>
          <p:nvPr/>
        </p:nvSpPr>
        <p:spPr bwMode="auto">
          <a:xfrm>
            <a:off x="3643313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357158" y="7142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9143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29/37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CasellaDiTesto 3"/>
          <p:cNvSpPr txBox="1">
            <a:spLocks noChangeArrowheads="1"/>
          </p:cNvSpPr>
          <p:nvPr/>
        </p:nvSpPr>
        <p:spPr bwMode="auto">
          <a:xfrm>
            <a:off x="3714750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16667" t="7324" r="16666" b="12109"/>
          <a:stretch>
            <a:fillRect/>
          </a:stretch>
        </p:blipFill>
        <p:spPr bwMode="auto">
          <a:xfrm>
            <a:off x="2428875" y="1500188"/>
            <a:ext cx="401637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357158" y="-7146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PROCESS: FACTORS CONTROLLING THE SELECTIVITY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016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30/37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4"/>
          <a:stretch>
            <a:fillRect/>
          </a:stretch>
        </p:blipFill>
        <p:spPr bwMode="auto">
          <a:xfrm>
            <a:off x="2428875" y="576263"/>
            <a:ext cx="42370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8"/>
          <p:cNvSpPr>
            <a:spLocks noChangeArrowheads="1"/>
          </p:cNvSpPr>
          <p:nvPr/>
        </p:nvSpPr>
        <p:spPr bwMode="auto">
          <a:xfrm>
            <a:off x="5715000" y="64770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Nature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418</a:t>
            </a:r>
            <a:r>
              <a:rPr lang="en-GB" altLang="ko-KR" sz="1600">
                <a:ea typeface="굴림"/>
                <a:cs typeface="Arial" pitchFamily="34" charset="0"/>
              </a:rPr>
              <a:t>, 964 (2002)</a:t>
            </a:r>
          </a:p>
        </p:txBody>
      </p:sp>
      <p:pic>
        <p:nvPicPr>
          <p:cNvPr id="2211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276" b="1093"/>
          <a:stretch>
            <a:fillRect/>
          </a:stretch>
        </p:blipFill>
        <p:spPr bwMode="auto">
          <a:xfrm>
            <a:off x="2241550" y="2714625"/>
            <a:ext cx="46164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Rectangle 10"/>
          <p:cNvSpPr>
            <a:spLocks noChangeArrowheads="1"/>
          </p:cNvSpPr>
          <p:nvPr/>
        </p:nvSpPr>
        <p:spPr bwMode="auto">
          <a:xfrm>
            <a:off x="1620838" y="6067425"/>
            <a:ext cx="655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200" b="1" i="1">
                <a:cs typeface="Arial" pitchFamily="34" charset="0"/>
              </a:rPr>
              <a:t>Reaction pathways</a:t>
            </a:r>
            <a:r>
              <a:rPr lang="it-IT" altLang="it-IT" sz="1200">
                <a:cs typeface="Arial" pitchFamily="34" charset="0"/>
              </a:rPr>
              <a:t> for production of H</a:t>
            </a:r>
            <a:r>
              <a:rPr lang="it-IT" altLang="it-IT" sz="1200" baseline="-25000">
                <a:cs typeface="Arial" pitchFamily="34" charset="0"/>
              </a:rPr>
              <a:t>2</a:t>
            </a:r>
            <a:r>
              <a:rPr lang="it-IT" altLang="it-IT" sz="1200">
                <a:cs typeface="Arial" pitchFamily="34" charset="0"/>
              </a:rPr>
              <a:t> by reactions of oxygenated hydrocarbons with water. (Asterisk represents a surface metal site.)</a:t>
            </a:r>
          </a:p>
        </p:txBody>
      </p:sp>
      <p:sp>
        <p:nvSpPr>
          <p:cNvPr id="221190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31/37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b="46875"/>
          <a:stretch>
            <a:fillRect/>
          </a:stretch>
        </p:blipFill>
        <p:spPr bwMode="auto">
          <a:xfrm>
            <a:off x="1763713" y="576263"/>
            <a:ext cx="5546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7"/>
          <p:cNvSpPr>
            <a:spLocks noChangeArrowheads="1"/>
          </p:cNvSpPr>
          <p:nvPr/>
        </p:nvSpPr>
        <p:spPr bwMode="auto">
          <a:xfrm>
            <a:off x="5572125" y="6477000"/>
            <a:ext cx="250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Science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300</a:t>
            </a:r>
            <a:r>
              <a:rPr lang="en-GB" altLang="ko-KR" sz="1600">
                <a:ea typeface="굴림"/>
                <a:cs typeface="Arial" pitchFamily="34" charset="0"/>
              </a:rPr>
              <a:t>, 2075 (2003)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 r="5035" b="3459"/>
          <a:stretch>
            <a:fillRect/>
          </a:stretch>
        </p:blipFill>
        <p:spPr bwMode="auto">
          <a:xfrm>
            <a:off x="36513" y="2298700"/>
            <a:ext cx="5688012" cy="3987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22213" name="Rectangle 10"/>
          <p:cNvSpPr>
            <a:spLocks noChangeArrowheads="1"/>
          </p:cNvSpPr>
          <p:nvPr/>
        </p:nvSpPr>
        <p:spPr bwMode="auto">
          <a:xfrm>
            <a:off x="5724525" y="2657475"/>
            <a:ext cx="3455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200" b="1">
                <a:solidFill>
                  <a:srgbClr val="008000"/>
                </a:solidFill>
                <a:cs typeface="Arial" pitchFamily="34" charset="0"/>
              </a:rPr>
              <a:t>Hydrogen was produced by aqueous-phase reforming of biomass-derived oxygenated hydrocarbons at T near 500 K over a tin-promoted Raney-nickel catalyst.</a:t>
            </a:r>
            <a:r>
              <a:rPr lang="it-IT" altLang="it-IT" sz="1200">
                <a:cs typeface="Arial" pitchFamily="34" charset="0"/>
              </a:rPr>
              <a:t>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200">
                <a:cs typeface="Arial" pitchFamily="34" charset="0"/>
              </a:rPr>
              <a:t>The performance of this non–precious metal catalyst compares favorably with that of platinum-based catalysts for production of hydrogen from ethylene glycol, glycerol, and sorbitol.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The addition of tin to nickel decreases the rate of methane formation from </a:t>
            </a: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C-O bond cleavage while maintaining the high rates of C-C bond cleavage required for hydrogen formation.</a:t>
            </a:r>
          </a:p>
        </p:txBody>
      </p:sp>
      <p:sp>
        <p:nvSpPr>
          <p:cNvPr id="222214" name="Rectangle 7"/>
          <p:cNvSpPr>
            <a:spLocks noChangeArrowheads="1"/>
          </p:cNvSpPr>
          <p:nvPr/>
        </p:nvSpPr>
        <p:spPr bwMode="auto">
          <a:xfrm>
            <a:off x="1331913" y="4797425"/>
            <a:ext cx="4319587" cy="1444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5" name="Rectangle 8"/>
          <p:cNvSpPr>
            <a:spLocks noChangeArrowheads="1"/>
          </p:cNvSpPr>
          <p:nvPr/>
        </p:nvSpPr>
        <p:spPr bwMode="auto">
          <a:xfrm>
            <a:off x="1476375" y="3284538"/>
            <a:ext cx="792163" cy="2159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32/37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406876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005138"/>
            <a:ext cx="3708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000625"/>
            <a:ext cx="3848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Text Box 9"/>
          <p:cNvSpPr txBox="1">
            <a:spLocks noChangeArrowheads="1"/>
          </p:cNvSpPr>
          <p:nvPr/>
        </p:nvSpPr>
        <p:spPr bwMode="auto">
          <a:xfrm>
            <a:off x="4857750" y="6500813"/>
            <a:ext cx="338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i="1">
                <a:cs typeface="Arial" pitchFamily="34" charset="0"/>
              </a:rPr>
              <a:t>Angew.Chem.Int.Ed.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45</a:t>
            </a:r>
            <a:r>
              <a:rPr lang="it-IT" altLang="it-IT" sz="1600">
                <a:cs typeface="Arial" pitchFamily="34" charset="0"/>
              </a:rPr>
              <a:t>(2006)3983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572125" y="2208213"/>
          <a:ext cx="2873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8" name="Equation" r:id="rId6" imgW="1422360" imgH="228600" progId="Equation.3">
                  <p:embed/>
                </p:oleObj>
              </mc:Choice>
              <mc:Fallback>
                <p:oleObj name="Equation" r:id="rId6" imgW="142236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208213"/>
                        <a:ext cx="28733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32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0"/>
          <a:stretch>
            <a:fillRect/>
          </a:stretch>
        </p:blipFill>
        <p:spPr bwMode="auto">
          <a:xfrm>
            <a:off x="2500313" y="571500"/>
            <a:ext cx="3857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8"/>
          <a:stretch>
            <a:fillRect/>
          </a:stretch>
        </p:blipFill>
        <p:spPr bwMode="auto">
          <a:xfrm>
            <a:off x="2500313" y="1000125"/>
            <a:ext cx="3857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14350"/>
            <a:ext cx="8315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8"/>
          <p:cNvSpPr>
            <a:spLocks noChangeArrowheads="1"/>
          </p:cNvSpPr>
          <p:nvPr/>
        </p:nvSpPr>
        <p:spPr bwMode="auto">
          <a:xfrm>
            <a:off x="5286375" y="6477000"/>
            <a:ext cx="253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Chem.Commun.</a:t>
            </a:r>
            <a:r>
              <a:rPr lang="en-GB" altLang="ko-KR" sz="1600">
                <a:ea typeface="굴림"/>
                <a:cs typeface="Arial" pitchFamily="34" charset="0"/>
              </a:rPr>
              <a:t> (2004)36</a:t>
            </a:r>
          </a:p>
        </p:txBody>
      </p:sp>
      <p:sp>
        <p:nvSpPr>
          <p:cNvPr id="224260" name="Rettangolo 6"/>
          <p:cNvSpPr>
            <a:spLocks noChangeArrowheads="1"/>
          </p:cNvSpPr>
          <p:nvPr/>
        </p:nvSpPr>
        <p:spPr bwMode="auto">
          <a:xfrm>
            <a:off x="5286375" y="5191125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Reaction pathways involved in </a:t>
            </a:r>
          </a:p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glucose and sorbitol reforming.</a:t>
            </a:r>
          </a:p>
        </p:txBody>
      </p:sp>
      <p:pic>
        <p:nvPicPr>
          <p:cNvPr id="2242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7279"/>
          <a:stretch>
            <a:fillRect/>
          </a:stretch>
        </p:blipFill>
        <p:spPr bwMode="auto">
          <a:xfrm>
            <a:off x="4562475" y="2725738"/>
            <a:ext cx="43672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86000"/>
            <a:ext cx="48101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Rettangolo 5"/>
          <p:cNvSpPr>
            <a:spLocks noChangeArrowheads="1"/>
          </p:cNvSpPr>
          <p:nvPr/>
        </p:nvSpPr>
        <p:spPr bwMode="auto">
          <a:xfrm>
            <a:off x="214313" y="55483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200">
                <a:cs typeface="Arial" pitchFamily="34" charset="0"/>
              </a:rPr>
              <a:t>Schematic representation of the recycle loop for </a:t>
            </a:r>
          </a:p>
          <a:p>
            <a:pPr algn="ctr" eaLnBrk="1" hangingPunct="1"/>
            <a:r>
              <a:rPr lang="en-US" altLang="it-IT" sz="1200">
                <a:cs typeface="Arial" pitchFamily="34" charset="0"/>
              </a:rPr>
              <a:t>generation of hydrogen by APR of glucose.</a:t>
            </a:r>
          </a:p>
        </p:txBody>
      </p:sp>
      <p:sp>
        <p:nvSpPr>
          <p:cNvPr id="224264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34/37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4859338" y="4005263"/>
            <a:ext cx="37084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Increasing particles size</a:t>
            </a:r>
            <a:r>
              <a:rPr lang="es-ES" altLang="it-IT" sz="1600" i="1"/>
              <a:t> produces higher catalytic activity and higher selectivity to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ES" altLang="it-IT" sz="1600" i="1"/>
          </a:p>
          <a:p>
            <a:r>
              <a:rPr lang="es-ES" altLang="it-IT" sz="1600" i="1"/>
              <a:t>APR of glycerol is </a:t>
            </a:r>
            <a:r>
              <a:rPr lang="es-ES" altLang="it-IT" sz="1600" i="1">
                <a:solidFill>
                  <a:srgbClr val="3333FF"/>
                </a:solidFill>
              </a:rPr>
              <a:t>structure sensitive</a:t>
            </a:r>
            <a:r>
              <a:rPr lang="es-ES" altLang="it-IT" sz="1600" i="1"/>
              <a:t>. It is assumed that the adsorption of glycerol for subsequent cleavage of a C-C bond can be realized preferably on face positions.</a:t>
            </a:r>
            <a:endParaRPr lang="es-AR" altLang="it-IT" sz="1600" i="1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213100"/>
            <a:ext cx="42116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07950" y="1700213"/>
            <a:ext cx="3743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Pt(3%)/Al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Calcination Temp: 260 – 600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20 bar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7036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16113"/>
            <a:ext cx="43561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464050" cy="36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0" y="54991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nature of the metal precursor does not influence the catalytic activity.</a:t>
            </a:r>
          </a:p>
          <a:p>
            <a:endParaRPr lang="es-ES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Although lower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yields are obtained, even crude glycerol can be converted</a:t>
            </a:r>
            <a:r>
              <a:rPr lang="es-AR" altLang="it-IT" sz="1600" i="1"/>
              <a:t> 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258888" y="1773238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Pt loading</a:t>
            </a:r>
            <a:endParaRPr lang="es-AR" altLang="it-IT" sz="1600" i="1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508625" y="1773238"/>
            <a:ext cx="2665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glycerol purity</a:t>
            </a:r>
            <a:endParaRPr lang="es-AR" altLang="it-IT" sz="1600" i="1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0" y="122078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 Wen, Y. Xu, H. Ma, Z. Xu, Z. Tian; Int. J. Hydrogen energy 33 (2008) 6657-6666</a:t>
            </a:r>
            <a:endParaRPr lang="es-ES" altLang="it-IT" sz="1600"/>
          </a:p>
        </p:txBody>
      </p:sp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28775"/>
            <a:ext cx="6894512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107950" y="1844675"/>
            <a:ext cx="2519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Pt/support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503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3.2 MPa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144463" y="3525838"/>
            <a:ext cx="24114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Hydrogen production decreases in the order: Pt &gt;  Cu &gt; Ni &gt; Co.</a:t>
            </a:r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FF3300"/>
                </a:solidFill>
              </a:rPr>
              <a:t>Pt/Al</a:t>
            </a:r>
            <a:r>
              <a:rPr lang="es-ES" altLang="it-IT" sz="1600" i="1" baseline="-25000">
                <a:solidFill>
                  <a:srgbClr val="FF3300"/>
                </a:solidFill>
              </a:rPr>
              <a:t>2</a:t>
            </a:r>
            <a:r>
              <a:rPr lang="es-ES" altLang="it-IT" sz="1600" i="1">
                <a:solidFill>
                  <a:srgbClr val="FF3300"/>
                </a:solidFill>
              </a:rPr>
              <a:t>O</a:t>
            </a:r>
            <a:r>
              <a:rPr lang="es-ES" altLang="it-IT" sz="1600" i="1" baseline="-25000">
                <a:solidFill>
                  <a:srgbClr val="FF3300"/>
                </a:solidFill>
              </a:rPr>
              <a:t>3</a:t>
            </a:r>
            <a:r>
              <a:rPr lang="es-ES" altLang="it-IT" sz="1600" i="1">
                <a:solidFill>
                  <a:srgbClr val="FF3300"/>
                </a:solidFill>
              </a:rPr>
              <a:t> is the only stable catalyst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179388" y="106363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Production of hydrogen by aqueous 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Ni/Al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2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O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379663" y="1027113"/>
            <a:ext cx="442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  <a:latin typeface="Comic Sans MS" pitchFamily="66" charset="0"/>
              </a:rPr>
              <a:t>Steam Reforming Mechanism</a:t>
            </a: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156075"/>
            <a:ext cx="424815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5940425" y="3544888"/>
            <a:ext cx="2520950" cy="3268662"/>
            <a:chOff x="3475" y="1303"/>
            <a:chExt cx="1588" cy="2059"/>
          </a:xfrm>
        </p:grpSpPr>
        <p:pic>
          <p:nvPicPr>
            <p:cNvPr id="161799" name="Picture 7" descr="carbon-sn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" y="1653"/>
              <a:ext cx="1571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3515" y="3074"/>
              <a:ext cx="14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noProof="1">
                  <a:latin typeface="Comic Sans MS" pitchFamily="66" charset="0"/>
                </a:rPr>
                <a:t>TEM picture</a:t>
              </a:r>
              <a:endParaRPr lang="it-IT" altLang="it-IT" sz="1200">
                <a:latin typeface="Comic Sans MS" pitchFamily="66" charset="0"/>
              </a:endParaRPr>
            </a:p>
            <a:p>
              <a:r>
                <a:rPr lang="it-IT" altLang="it-IT" sz="1200" noProof="1">
                  <a:latin typeface="Comic Sans MS" pitchFamily="66" charset="0"/>
                </a:rPr>
                <a:t>I. Alstrup, Haldor Topsøe A/S.</a:t>
              </a:r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3476" y="1303"/>
              <a:ext cx="1587" cy="32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a-DK" altLang="it-IT" sz="1400"/>
                <a:t>Catalyst deactivation:</a:t>
              </a:r>
            </a:p>
            <a:p>
              <a:pPr algn="ctr"/>
              <a:r>
                <a:rPr lang="da-DK" altLang="it-IT" sz="1400"/>
                <a:t>C filament formation</a:t>
              </a:r>
              <a:endParaRPr lang="en-GB" altLang="it-IT" sz="1400"/>
            </a:p>
          </p:txBody>
        </p:sp>
      </p:grpSp>
      <p:sp>
        <p:nvSpPr>
          <p:cNvPr id="161802" name="Oval 10"/>
          <p:cNvSpPr>
            <a:spLocks noChangeArrowheads="1"/>
          </p:cNvSpPr>
          <p:nvPr/>
        </p:nvSpPr>
        <p:spPr bwMode="auto">
          <a:xfrm>
            <a:off x="3736975" y="3990975"/>
            <a:ext cx="649288" cy="6477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E1E1FF">
                    <a:alpha val="50000"/>
                  </a:srgbClr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1087438" y="1989138"/>
            <a:ext cx="7045325" cy="14652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Adsorption and dehydrogenation of C</a:t>
            </a:r>
            <a:r>
              <a:rPr lang="it-IT" altLang="it-IT" b="1" baseline="-25000">
                <a:solidFill>
                  <a:srgbClr val="00CC00"/>
                </a:solidFill>
              </a:rPr>
              <a:t>n</a:t>
            </a:r>
            <a:r>
              <a:rPr lang="it-IT" altLang="it-IT" b="1">
                <a:solidFill>
                  <a:srgbClr val="00CC00"/>
                </a:solidFill>
              </a:rPr>
              <a:t>H</a:t>
            </a:r>
            <a:r>
              <a:rPr lang="it-IT" altLang="it-IT" b="1" baseline="-25000">
                <a:solidFill>
                  <a:srgbClr val="00CC00"/>
                </a:solidFill>
              </a:rPr>
              <a:t>m</a:t>
            </a:r>
            <a:r>
              <a:rPr lang="it-IT" altLang="it-IT" b="1">
                <a:solidFill>
                  <a:srgbClr val="00CC00"/>
                </a:solidFill>
              </a:rPr>
              <a:t> on surface catalyst;</a:t>
            </a:r>
          </a:p>
          <a:p>
            <a:endParaRPr lang="it-IT" altLang="it-IT" b="1">
              <a:solidFill>
                <a:srgbClr val="00CC0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it-IT" altLang="it-IT" b="1">
                <a:solidFill>
                  <a:srgbClr val="00CC00"/>
                </a:solidFill>
              </a:rPr>
              <a:t> Adsorption and dissociation of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O on surface catalyst;</a:t>
            </a:r>
          </a:p>
          <a:p>
            <a:endParaRPr lang="it-IT" altLang="it-IT" b="1"/>
          </a:p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Reaction of intermediate species to form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/CO</a:t>
            </a: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933197">
            <a:off x="4572000" y="4402138"/>
            <a:ext cx="1944688" cy="2698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>
              <a:alpha val="89999"/>
            </a:schemeClr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G.W. Huber, J.W. Shabaker, S.T. Evans, J.A. Dumesic, Appl. Catal. B 62 (2006) 226-235</a:t>
            </a:r>
            <a:endParaRPr lang="es-ES" altLang="it-IT" sz="1600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0" y="1700213"/>
            <a:ext cx="47164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Pd/Al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bimetallic Pt-M/Al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and Pd-M/Al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 </a:t>
            </a:r>
            <a:r>
              <a:rPr lang="en-US" altLang="it-IT" sz="1600" b="1"/>
              <a:t>(more than 130 samples)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423-498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4.8 – 25.8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5 wt% ethylene glycol </a:t>
            </a:r>
            <a:endParaRPr lang="es-ES" altLang="it-IT" sz="1600" b="1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144463" y="3298825"/>
            <a:ext cx="2411412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PtNi, PtCo, PtFe, PdFe were significantly more active than Pt and Pd monometallic samples.</a:t>
            </a:r>
          </a:p>
          <a:p>
            <a:endParaRPr lang="es-ES" altLang="it-IT" sz="1600" i="1"/>
          </a:p>
          <a:p>
            <a:r>
              <a:rPr lang="es-AR" altLang="it-IT" sz="1600" i="1"/>
              <a:t>Alloying Pt with Ni, Co or Fe improves the activity for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production by lowering the heats of CO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adsorption, increasing the fraction of the available sites for reaction.</a:t>
            </a:r>
          </a:p>
        </p:txBody>
      </p:sp>
      <p:pic>
        <p:nvPicPr>
          <p:cNvPr id="218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30463"/>
            <a:ext cx="65166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0" y="0"/>
            <a:ext cx="102600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Aqueous-phase reforming of ethylene glycol over supported Pt and Pd bimetallic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4132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Purification of H</a:t>
            </a:r>
            <a:r>
              <a:rPr lang="en-US" altLang="it-IT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 from </a:t>
            </a:r>
            <a:r>
              <a:rPr lang="en-US" altLang="it-IT" sz="2400" b="1" dirty="0" err="1" smtClean="0">
                <a:solidFill>
                  <a:srgbClr val="FF0000"/>
                </a:solidFill>
              </a:rPr>
              <a:t>Syn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-Gas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6802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609600" y="48799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  basso contenuto di CO (&lt;10ppm) </a:t>
            </a:r>
          </a:p>
          <a:p>
            <a:r>
              <a:rPr lang="it-IT" altLang="it-IT"/>
              <a:t>  basse temperature per reforming</a:t>
            </a:r>
          </a:p>
        </p:txBody>
      </p:sp>
      <p:pic>
        <p:nvPicPr>
          <p:cNvPr id="5" name="Picture 26" descr="http://www.fueleconomy.gov/feg/tech/fuelce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423025" y="35052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it-IT" altLang="it-IT" b="1"/>
              <a:t>PEMFC</a:t>
            </a:r>
          </a:p>
        </p:txBody>
      </p:sp>
    </p:spTree>
    <p:extLst>
      <p:ext uri="{BB962C8B-B14F-4D97-AF65-F5344CB8AC3E}">
        <p14:creationId xmlns:p14="http://schemas.microsoft.com/office/powerpoint/2010/main" val="13918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47700" y="1203516"/>
            <a:ext cx="4038600" cy="2736850"/>
            <a:chOff x="1584" y="3282"/>
            <a:chExt cx="2544" cy="1724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584" y="3282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W</a:t>
              </a:r>
              <a:r>
                <a:rPr lang="it-IT" altLang="it-IT" sz="1800" b="1" dirty="0"/>
                <a:t>ater - </a:t>
              </a:r>
              <a:r>
                <a:rPr lang="it-IT" altLang="it-IT" sz="1800" b="1" dirty="0">
                  <a:solidFill>
                    <a:srgbClr val="FF0000"/>
                  </a:solidFill>
                </a:rPr>
                <a:t>G</a:t>
              </a:r>
              <a:r>
                <a:rPr lang="it-IT" altLang="it-IT" sz="1800" b="1" dirty="0"/>
                <a:t>as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S</a:t>
              </a:r>
              <a:r>
                <a:rPr lang="it-IT" altLang="it-IT" sz="1800" b="1" dirty="0" err="1"/>
                <a:t>hift</a:t>
              </a:r>
              <a:r>
                <a:rPr lang="it-IT" altLang="it-IT" sz="1800" b="1" dirty="0"/>
                <a:t>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R</a:t>
              </a:r>
              <a:r>
                <a:rPr lang="it-IT" altLang="it-IT" sz="1800" b="1" dirty="0" err="1"/>
                <a:t>eaction</a:t>
              </a:r>
              <a:endParaRPr lang="it-IT" altLang="it-IT" sz="1800" b="1" dirty="0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680" y="4512"/>
              <a:ext cx="2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0000FF"/>
                  </a:solidFill>
                </a:rPr>
                <a:t>Cu, Ni, Fe, Co, Pd, </a:t>
              </a:r>
              <a:r>
                <a:rPr lang="it-IT" altLang="it-IT" sz="1800" b="1" dirty="0" err="1">
                  <a:solidFill>
                    <a:srgbClr val="0000FF"/>
                  </a:solidFill>
                </a:rPr>
                <a:t>Pt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su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92" y="4775"/>
              <a:ext cx="17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err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1908" y="3523"/>
              <a:ext cx="1896" cy="173"/>
              <a:chOff x="2864" y="3168"/>
              <a:chExt cx="1896" cy="173"/>
            </a:xfrm>
          </p:grpSpPr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286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H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O</a:t>
                </a: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398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 + H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3653" y="3239"/>
                <a:ext cx="298" cy="32"/>
                <a:chOff x="1342" y="2769"/>
                <a:chExt cx="298" cy="32"/>
              </a:xfrm>
            </p:grpSpPr>
            <p:sp>
              <p:nvSpPr>
                <p:cNvPr id="31" name="Line 31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1992" y="3788"/>
              <a:ext cx="1728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smtClean="0">
                  <a:solidFill>
                    <a:srgbClr val="FF0000"/>
                  </a:solidFill>
                </a:rPr>
                <a:t>HTS: 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Fe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 / Cr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</a:p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b="1" dirty="0" smtClean="0">
                  <a:solidFill>
                    <a:srgbClr val="FF0000"/>
                  </a:solidFill>
                </a:rPr>
                <a:t>LTS: 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Cu/</a:t>
              </a:r>
              <a:r>
                <a:rPr lang="it-IT" altLang="it-IT" b="1" dirty="0" err="1" smtClean="0">
                  <a:solidFill>
                    <a:srgbClr val="0000FF"/>
                  </a:solidFill>
                </a:rPr>
                <a:t>ZnO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/Al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3</a:t>
              </a:r>
              <a:endParaRPr lang="it-IT" altLang="it-IT" sz="1800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5181600" y="1203516"/>
            <a:ext cx="3352800" cy="2136775"/>
            <a:chOff x="3264" y="1056"/>
            <a:chExt cx="2112" cy="1024"/>
          </a:xfrm>
        </p:grpSpPr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384" y="1056"/>
              <a:ext cx="18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PR</a:t>
              </a:r>
              <a:r>
                <a:rPr lang="it-IT" altLang="it-IT" sz="1800" b="1"/>
                <a:t>eferential </a:t>
              </a:r>
              <a:r>
                <a:rPr lang="it-IT" altLang="it-IT" sz="1800" b="1">
                  <a:solidFill>
                    <a:srgbClr val="FF0000"/>
                  </a:solidFill>
                </a:rPr>
                <a:t>OX</a:t>
              </a:r>
              <a:r>
                <a:rPr lang="it-IT" altLang="it-IT" sz="1800" b="1"/>
                <a:t>idation</a:t>
              </a:r>
            </a:p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/>
                <a:t>of CO in excess H</a:t>
              </a:r>
              <a:r>
                <a:rPr lang="it-IT" altLang="it-IT" sz="1800" b="1" baseline="-25000"/>
                <a:t>2</a:t>
              </a:r>
              <a:endParaRPr lang="it-IT" altLang="it-IT" sz="1800" b="1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264" y="1540"/>
              <a:ext cx="211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Pt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 </a:t>
              </a:r>
              <a:r>
                <a:rPr lang="it-IT" altLang="it-IT" sz="1800" b="1">
                  <a:solidFill>
                    <a:srgbClr val="0000FF"/>
                  </a:solidFill>
                </a:rPr>
                <a:t>/ Al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r>
                <a:rPr lang="it-IT" altLang="it-IT" sz="1800" b="1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3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3456" y="1729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3456" y="1904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CuO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672" y="1385"/>
              <a:ext cx="1296" cy="134"/>
              <a:chOff x="3504" y="1385"/>
              <a:chExt cx="1296" cy="13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504" y="1388"/>
                <a:ext cx="644" cy="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+ 1/2 O</a:t>
                </a:r>
                <a:r>
                  <a:rPr lang="it-IT" altLang="it-IT" sz="1200" baseline="-25000"/>
                  <a:t>2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4492" y="1385"/>
                <a:ext cx="308" cy="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41" name="Group 41"/>
              <p:cNvGrpSpPr>
                <a:grpSpLocks/>
              </p:cNvGrpSpPr>
              <p:nvPr/>
            </p:nvGrpSpPr>
            <p:grpSpPr bwMode="auto">
              <a:xfrm>
                <a:off x="4161" y="1438"/>
                <a:ext cx="298" cy="32"/>
                <a:chOff x="1342" y="2769"/>
                <a:chExt cx="298" cy="32"/>
              </a:xfrm>
            </p:grpSpPr>
            <p:sp>
              <p:nvSpPr>
                <p:cNvPr id="42" name="Line 42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CasellaDiTesto 1"/>
          <p:cNvSpPr txBox="1"/>
          <p:nvPr/>
        </p:nvSpPr>
        <p:spPr>
          <a:xfrm>
            <a:off x="2864000" y="332656"/>
            <a:ext cx="341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Processes for CO removal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11188" r="41471"/>
          <a:stretch/>
        </p:blipFill>
        <p:spPr bwMode="auto">
          <a:xfrm>
            <a:off x="476249" y="908720"/>
            <a:ext cx="4743823" cy="45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7194" y="1988840"/>
            <a:ext cx="208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“Redox”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077072"/>
            <a:ext cx="280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“Associative </a:t>
            </a:r>
            <a:r>
              <a:rPr lang="en-US" dirty="0" err="1" smtClean="0">
                <a:solidFill>
                  <a:srgbClr val="0000FF"/>
                </a:solidFill>
              </a:rPr>
              <a:t>formate</a:t>
            </a:r>
            <a:r>
              <a:rPr lang="en-US" dirty="0" smtClean="0">
                <a:solidFill>
                  <a:srgbClr val="0000FF"/>
                </a:solidFill>
              </a:rPr>
              <a:t> with –OH regeneration”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5578" y="5949280"/>
            <a:ext cx="763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factor governing WGSR is the extension of the metal-promoter interface, as a result of a good contact between the two components.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98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21268" cy="24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1540"/>
          <a:stretch/>
        </p:blipFill>
        <p:spPr bwMode="auto">
          <a:xfrm>
            <a:off x="565150" y="947642"/>
            <a:ext cx="3574402" cy="1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7841"/>
            <a:ext cx="3600000" cy="13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600000" cy="15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437271" y="6237312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</p:spTree>
    <p:extLst>
      <p:ext uri="{BB962C8B-B14F-4D97-AF65-F5344CB8AC3E}">
        <p14:creationId xmlns:p14="http://schemas.microsoft.com/office/powerpoint/2010/main" val="12388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437271" y="6473908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376"/>
            <a:ext cx="5400000" cy="21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5"/>
            <a:ext cx="5400000" cy="20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 bwMode="auto">
          <a:xfrm>
            <a:off x="35496" y="4509111"/>
            <a:ext cx="5940000" cy="20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84168" y="112648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Deposition-precipitation on SBA-16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084168" y="30689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084169" y="516996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hydrophobic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84169" y="17008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sintering (irreversible)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75105" y="4005064"/>
            <a:ext cx="322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deposition of intermediates and/or electronic effects (reversible)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885950" y="877888"/>
            <a:ext cx="537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Catalytic reactions involving HC or CO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606566" y="2152650"/>
            <a:ext cx="3929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 err="1">
                <a:solidFill>
                  <a:srgbClr val="3333FF"/>
                </a:solidFill>
              </a:rPr>
              <a:t>Formation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carbonaceous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residues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692275" y="2590800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09900"/>
                </a:solidFill>
              </a:rPr>
              <a:t>Coke</a:t>
            </a: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4198938" y="2590800"/>
            <a:ext cx="3251200" cy="457200"/>
            <a:chOff x="2645" y="1632"/>
            <a:chExt cx="2048" cy="288"/>
          </a:xfrm>
        </p:grpSpPr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3946" y="1632"/>
              <a:ext cx="7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6600"/>
                  </a:solidFill>
                </a:rPr>
                <a:t>Carbon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2645" y="1632"/>
              <a:ext cx="2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/>
                <a:t>or</a:t>
              </a:r>
            </a:p>
          </p:txBody>
        </p:sp>
      </p:grp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25450" y="3124200"/>
            <a:ext cx="3390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Coking or condensation</a:t>
            </a:r>
          </a:p>
          <a:p>
            <a:pPr algn="ctr"/>
            <a:r>
              <a:rPr lang="it-IT" altLang="it-IT"/>
              <a:t>of HC</a:t>
            </a:r>
          </a:p>
          <a:p>
            <a:pPr algn="ctr"/>
            <a:r>
              <a:rPr lang="it-IT" altLang="it-IT"/>
              <a:t>CH</a:t>
            </a:r>
            <a:r>
              <a:rPr lang="it-IT" altLang="it-IT" baseline="-25000"/>
              <a:t>x</a:t>
            </a:r>
            <a:r>
              <a:rPr lang="it-IT" altLang="it-IT"/>
              <a:t>: 0.5 &lt; x &lt; 1</a:t>
            </a:r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5257800" y="3124200"/>
            <a:ext cx="3294063" cy="822325"/>
            <a:chOff x="2822" y="2137"/>
            <a:chExt cx="2075" cy="518"/>
          </a:xfrm>
        </p:grpSpPr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2822" y="2137"/>
              <a:ext cx="207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/>
                <a:t>CO disproportionation</a:t>
              </a:r>
            </a:p>
            <a:p>
              <a:pPr algn="ctr"/>
              <a:r>
                <a:rPr lang="it-IT" altLang="it-IT"/>
                <a:t>2 CO               C + CO</a:t>
              </a:r>
              <a:r>
                <a:rPr lang="it-IT" altLang="it-IT" baseline="-25000"/>
                <a:t>2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3534" y="2434"/>
              <a:ext cx="46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4267200" y="14478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it-IT">
              <a:solidFill>
                <a:srgbClr val="FF0000"/>
              </a:solidFill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66800" y="5313363"/>
            <a:ext cx="1319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009900"/>
                </a:solidFill>
              </a:rPr>
              <a:t>Coke or</a:t>
            </a:r>
          </a:p>
          <a:p>
            <a:pPr algn="ctr"/>
            <a:r>
              <a:rPr lang="it-IT" altLang="it-IT" b="1">
                <a:solidFill>
                  <a:srgbClr val="009900"/>
                </a:solidFill>
              </a:rPr>
              <a:t>Carbon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57600" y="6113463"/>
            <a:ext cx="203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3657600" y="4876800"/>
            <a:ext cx="447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Physically cover the active sites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2414588" y="59293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2414588" y="51292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utoUpdateAnimBg="0"/>
      <p:bldP spid="8201" grpId="0" autoUpdateAnimBg="0"/>
      <p:bldP spid="8202" grpId="0" autoUpdateAnimBg="0"/>
      <p:bldP spid="8205" grpId="0" autoUpdateAnimBg="0"/>
      <p:bldP spid="8211" grpId="0" animBg="1" autoUpdateAnimBg="0"/>
      <p:bldP spid="8214" grpId="0" autoUpdateAnimBg="0"/>
      <p:bldP spid="8215" grpId="0" autoUpdateAnimBg="0"/>
      <p:bldP spid="8216" grpId="0" autoUpdateAnimBg="0"/>
      <p:bldP spid="8217" grpId="0" animBg="1"/>
      <p:bldP spid="8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46125" y="801688"/>
            <a:ext cx="416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Mechanism of coke formation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46125" y="1406525"/>
            <a:ext cx="7426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polymerization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cyclization to substituted benzenes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Formation of polynuclear aromatics from benzenes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355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 dirty="0">
                <a:solidFill>
                  <a:srgbClr val="3333FF"/>
                </a:solidFill>
              </a:rPr>
              <a:t>via </a:t>
            </a:r>
            <a:r>
              <a:rPr lang="it-IT" altLang="it-IT" i="1" dirty="0" err="1">
                <a:solidFill>
                  <a:srgbClr val="3333FF"/>
                </a:solidFill>
              </a:rPr>
              <a:t>carbonium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ions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intermediates</a:t>
            </a:r>
            <a:endParaRPr lang="it-IT" altLang="it-IT" i="1" dirty="0">
              <a:solidFill>
                <a:srgbClr val="3333FF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85800" y="4043363"/>
            <a:ext cx="305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Analytical techniques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1693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IR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EPR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TG-DTA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78250" y="4648200"/>
            <a:ext cx="5053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UV-vis</a:t>
            </a:r>
          </a:p>
          <a:p>
            <a:pPr>
              <a:buFontTx/>
              <a:buChar char="•"/>
            </a:pPr>
            <a:r>
              <a:rPr lang="it-IT" altLang="it-IT" baseline="30000">
                <a:latin typeface="Arial" charset="0"/>
              </a:rPr>
              <a:t>13</a:t>
            </a:r>
            <a:r>
              <a:rPr lang="it-IT" altLang="it-IT">
                <a:latin typeface="Arial" charset="0"/>
              </a:rPr>
              <a:t>C-NMR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Evolution of combustion products</a:t>
            </a:r>
          </a:p>
          <a:p>
            <a:r>
              <a:rPr lang="it-IT" altLang="it-IT">
                <a:latin typeface="Arial" charset="0"/>
              </a:rPr>
              <a:t>	(CO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 and H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5553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46125" y="801688"/>
            <a:ext cx="237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Coke deposition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46125" y="1406525"/>
            <a:ext cx="613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latin typeface="Arial" charset="0"/>
              </a:rPr>
              <a:t>Preferencially on the exterior of the particles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Resistance to the transport of reactants and products in the pores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791200" y="4038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2514600" y="1905000"/>
            <a:ext cx="6858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454525" y="1924050"/>
            <a:ext cx="1717675" cy="2114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nimBg="1"/>
      <p:bldP spid="102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4916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3333FF"/>
                </a:solidFill>
              </a:rPr>
              <a:t>Appropriate </a:t>
            </a:r>
            <a:r>
              <a:rPr lang="it-IT" altLang="it-IT" dirty="0" err="1">
                <a:solidFill>
                  <a:srgbClr val="3333FF"/>
                </a:solidFill>
              </a:rPr>
              <a:t>combination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process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conditions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57400" y="1368425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The gas mixture composition is kept as far as possible from conditions under which carbon formation is thermodynamically favored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600200" y="2276872"/>
            <a:ext cx="6308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High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 pressure in </a:t>
            </a:r>
            <a:r>
              <a:rPr lang="it-IT" altLang="it-IT" sz="1800" dirty="0" err="1">
                <a:latin typeface="Arial" charset="0"/>
              </a:rPr>
              <a:t>catalytic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Low</a:t>
            </a:r>
            <a:r>
              <a:rPr lang="it-IT" altLang="it-IT" sz="1800" dirty="0">
                <a:latin typeface="Arial" charset="0"/>
              </a:rPr>
              <a:t> HC /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 </a:t>
            </a:r>
            <a:r>
              <a:rPr lang="it-IT" altLang="it-IT" sz="1800" dirty="0" err="1">
                <a:latin typeface="Arial" charset="0"/>
              </a:rPr>
              <a:t>ratios</a:t>
            </a:r>
            <a:r>
              <a:rPr lang="it-IT" altLang="it-IT" sz="1800" dirty="0">
                <a:latin typeface="Arial" charset="0"/>
              </a:rPr>
              <a:t> in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over Ni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9600" y="3770313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3333FF"/>
                </a:solidFill>
              </a:rPr>
              <a:t>Optimal catalyst composition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09800" y="4224338"/>
            <a:ext cx="640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Promoters or additives that enhance the rate of gasification adsorben carbon or coke precursors and / or depress the carbon - forming reactions.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752600" y="5229200"/>
            <a:ext cx="4865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K in Ni - </a:t>
            </a:r>
            <a:r>
              <a:rPr lang="it-IT" altLang="it-IT" sz="1800" dirty="0" err="1">
                <a:latin typeface="Arial" charset="0"/>
              </a:rPr>
              <a:t>based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-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Pt</a:t>
            </a:r>
            <a:r>
              <a:rPr lang="it-IT" altLang="it-IT" sz="1800" dirty="0">
                <a:latin typeface="Arial" charset="0"/>
              </a:rPr>
              <a:t> - Re / Al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</a:t>
            </a:r>
            <a:r>
              <a:rPr lang="it-IT" altLang="it-IT" sz="1800" baseline="-25000" dirty="0"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8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70" grpId="0" autoUpdateAnimBg="0"/>
      <p:bldP spid="11271" grpId="0" autoUpdateAnimBg="0"/>
      <p:bldP spid="11272" grpId="0" autoUpdateAnimBg="0"/>
      <p:bldP spid="11273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4705</TotalTime>
  <Words>2832</Words>
  <Application>Microsoft Office PowerPoint</Application>
  <PresentationFormat>Presentazione su schermo (4:3)</PresentationFormat>
  <Paragraphs>410</Paragraphs>
  <Slides>55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5" baseType="lpstr">
      <vt:lpstr>Arial</vt:lpstr>
      <vt:lpstr>Arial Black</vt:lpstr>
      <vt:lpstr>Calibri</vt:lpstr>
      <vt:lpstr>Comic Sans MS</vt:lpstr>
      <vt:lpstr>굴림</vt:lpstr>
      <vt:lpstr>Symbol</vt:lpstr>
      <vt:lpstr>Times New Roman</vt:lpstr>
      <vt:lpstr>Wingdings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Ni/Al2O3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Alternative reaction route</vt:lpstr>
      <vt:lpstr>... Ethanol</vt:lpstr>
      <vt:lpstr>Ethanol Steam Reforming Reaction Pathway</vt:lpstr>
      <vt:lpstr>Presentazione standard di PowerPoint</vt:lpstr>
      <vt:lpstr>Rh(1% wt)@Al2O3</vt:lpstr>
      <vt:lpstr>Presentazione standard di PowerPoint</vt:lpstr>
      <vt:lpstr>Effect of promoters on  the catalytic 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Aqueous-Phase Reforming  (APR) Process</vt:lpstr>
      <vt:lpstr>Aqueous-Phase Reforming  (APR) Process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energy problem and the role of H2</dc:title>
  <dc:creator>MC</dc:creator>
  <cp:lastModifiedBy>Tiziano Montini</cp:lastModifiedBy>
  <cp:revision>387</cp:revision>
  <dcterms:created xsi:type="dcterms:W3CDTF">2008-07-01T19:13:11Z</dcterms:created>
  <dcterms:modified xsi:type="dcterms:W3CDTF">2021-04-19T11:56:49Z</dcterms:modified>
</cp:coreProperties>
</file>