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5" r:id="rId1"/>
  </p:sldMasterIdLst>
  <p:notesMasterIdLst>
    <p:notesMasterId r:id="rId12"/>
  </p:notesMasterIdLst>
  <p:handoutMasterIdLst>
    <p:handoutMasterId r:id="rId13"/>
  </p:handoutMasterIdLst>
  <p:sldIdLst>
    <p:sldId id="314" r:id="rId2"/>
    <p:sldId id="313" r:id="rId3"/>
    <p:sldId id="325" r:id="rId4"/>
    <p:sldId id="324" r:id="rId5"/>
    <p:sldId id="315" r:id="rId6"/>
    <p:sldId id="319" r:id="rId7"/>
    <p:sldId id="320" r:id="rId8"/>
    <p:sldId id="321" r:id="rId9"/>
    <p:sldId id="341" r:id="rId10"/>
    <p:sldId id="332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4677" autoAdjust="0"/>
  </p:normalViewPr>
  <p:slideViewPr>
    <p:cSldViewPr snapToGrid="0" snapToObjects="1">
      <p:cViewPr varScale="1">
        <p:scale>
          <a:sx n="92" d="100"/>
          <a:sy n="92" d="100"/>
        </p:scale>
        <p:origin x="240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30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0855F9-99C9-764B-964E-E9D703889426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5E479D6-664C-9745-A7E5-81E6BF48782D}">
      <dgm:prSet phldrT="[Testo]" custT="1"/>
      <dgm:spPr/>
      <dgm:t>
        <a:bodyPr/>
        <a:lstStyle/>
        <a:p>
          <a:r>
            <a:rPr lang="it-IT" sz="1400" b="1" dirty="0">
              <a:solidFill>
                <a:srgbClr val="FF0000"/>
              </a:solidFill>
            </a:rPr>
            <a:t>POLYMEDIA</a:t>
          </a:r>
        </a:p>
        <a:p>
          <a:r>
            <a:rPr lang="it-IT" sz="1100" dirty="0"/>
            <a:t> + Funzioni</a:t>
          </a:r>
        </a:p>
        <a:p>
          <a:r>
            <a:rPr lang="it-IT" sz="1100" dirty="0"/>
            <a:t> </a:t>
          </a:r>
          <a:r>
            <a:rPr lang="it-IT" sz="1100" dirty="0" err="1"/>
            <a:t>media_tori</a:t>
          </a:r>
          <a:endParaRPr lang="it-IT" sz="1100" dirty="0"/>
        </a:p>
      </dgm:t>
    </dgm:pt>
    <dgm:pt modelId="{A6A3819D-248B-A24D-BC07-116385B74D6E}" type="parTrans" cxnId="{75E012CC-1D6A-BA47-869A-F1496855F2B4}">
      <dgm:prSet/>
      <dgm:spPr/>
      <dgm:t>
        <a:bodyPr/>
        <a:lstStyle/>
        <a:p>
          <a:endParaRPr lang="it-IT"/>
        </a:p>
      </dgm:t>
    </dgm:pt>
    <dgm:pt modelId="{7CA98D45-C0BE-9B46-A295-015243308BEB}" type="sibTrans" cxnId="{75E012CC-1D6A-BA47-869A-F1496855F2B4}">
      <dgm:prSet/>
      <dgm:spPr/>
      <dgm:t>
        <a:bodyPr/>
        <a:lstStyle/>
        <a:p>
          <a:endParaRPr lang="it-IT"/>
        </a:p>
      </dgm:t>
    </dgm:pt>
    <dgm:pt modelId="{6B23D8B8-67AF-DE41-8A24-0D686700FD73}">
      <dgm:prSet phldrT="[Testo]" custT="1"/>
      <dgm:spPr/>
      <dgm:t>
        <a:bodyPr/>
        <a:lstStyle/>
        <a:p>
          <a:r>
            <a:rPr lang="it-IT" sz="1400" b="1" dirty="0">
              <a:solidFill>
                <a:srgbClr val="FF0000"/>
              </a:solidFill>
            </a:rPr>
            <a:t>multimedia</a:t>
          </a:r>
        </a:p>
        <a:p>
          <a:r>
            <a:rPr lang="it-IT" sz="1100" dirty="0">
              <a:solidFill>
                <a:schemeClr val="bg1"/>
              </a:solidFill>
            </a:rPr>
            <a:t>Learning </a:t>
          </a:r>
          <a:r>
            <a:rPr lang="it-IT" sz="1100" dirty="0" err="1">
              <a:solidFill>
                <a:schemeClr val="bg1"/>
              </a:solidFill>
            </a:rPr>
            <a:t>object</a:t>
          </a:r>
          <a:r>
            <a:rPr lang="it-IT" sz="1100" dirty="0">
              <a:solidFill>
                <a:schemeClr val="bg1"/>
              </a:solidFill>
            </a:rPr>
            <a:t> – nodo - net</a:t>
          </a:r>
        </a:p>
      </dgm:t>
    </dgm:pt>
    <dgm:pt modelId="{74BC5C43-CBD4-2D4C-9EA1-04DC3F164825}" type="parTrans" cxnId="{012B97F2-E347-EC46-B572-BF7A2E157D60}">
      <dgm:prSet/>
      <dgm:spPr/>
      <dgm:t>
        <a:bodyPr/>
        <a:lstStyle/>
        <a:p>
          <a:endParaRPr lang="it-IT"/>
        </a:p>
      </dgm:t>
    </dgm:pt>
    <dgm:pt modelId="{6922C17E-8A49-0841-8CA0-662FC17A5BE3}" type="sibTrans" cxnId="{012B97F2-E347-EC46-B572-BF7A2E157D60}">
      <dgm:prSet/>
      <dgm:spPr/>
      <dgm:t>
        <a:bodyPr/>
        <a:lstStyle/>
        <a:p>
          <a:endParaRPr lang="it-IT"/>
        </a:p>
      </dgm:t>
    </dgm:pt>
    <dgm:pt modelId="{CE97F4A7-AE0A-E945-B59B-59948CDF6579}">
      <dgm:prSet phldrT="[Testo]" custT="1"/>
      <dgm:spPr/>
      <dgm:t>
        <a:bodyPr/>
        <a:lstStyle/>
        <a:p>
          <a:r>
            <a:rPr lang="it-IT" sz="1400" b="1" dirty="0">
              <a:solidFill>
                <a:srgbClr val="FF0000"/>
              </a:solidFill>
            </a:rPr>
            <a:t>DAD</a:t>
          </a:r>
        </a:p>
        <a:p>
          <a:r>
            <a:rPr lang="it-IT" sz="1100" dirty="0"/>
            <a:t>- Sequenza</a:t>
          </a:r>
        </a:p>
        <a:p>
          <a:r>
            <a:rPr lang="it-IT" sz="1100" dirty="0"/>
            <a:t>&gt; ruolo </a:t>
          </a:r>
          <a:r>
            <a:rPr lang="it-IT" sz="1100" dirty="0" err="1"/>
            <a:t>sogg</a:t>
          </a:r>
          <a:r>
            <a:rPr lang="it-IT" sz="1100" dirty="0"/>
            <a:t>.</a:t>
          </a:r>
        </a:p>
        <a:p>
          <a:r>
            <a:rPr lang="it-IT" sz="1100" dirty="0"/>
            <a:t>+ </a:t>
          </a:r>
          <a:r>
            <a:rPr lang="it-IT" sz="1100" dirty="0" err="1"/>
            <a:t>metacognizione</a:t>
          </a:r>
          <a:endParaRPr lang="it-IT" sz="1100" dirty="0"/>
        </a:p>
        <a:p>
          <a:endParaRPr lang="it-IT" sz="1100" dirty="0"/>
        </a:p>
      </dgm:t>
    </dgm:pt>
    <dgm:pt modelId="{ABCD22AA-350F-EE4B-A84F-6263D151B0A6}" type="parTrans" cxnId="{567EA5D4-B658-D34B-8408-FC854E64C036}">
      <dgm:prSet/>
      <dgm:spPr/>
      <dgm:t>
        <a:bodyPr/>
        <a:lstStyle/>
        <a:p>
          <a:endParaRPr lang="it-IT"/>
        </a:p>
      </dgm:t>
    </dgm:pt>
    <dgm:pt modelId="{EBCED5A2-AD31-EF47-BF51-30C356A60DD1}" type="sibTrans" cxnId="{567EA5D4-B658-D34B-8408-FC854E64C036}">
      <dgm:prSet/>
      <dgm:spPr/>
      <dgm:t>
        <a:bodyPr/>
        <a:lstStyle/>
        <a:p>
          <a:endParaRPr lang="it-IT"/>
        </a:p>
      </dgm:t>
    </dgm:pt>
    <dgm:pt modelId="{AC360EA2-A93F-6244-A400-F2D9E7DD8F34}">
      <dgm:prSet phldrT="[Testo]" custT="1"/>
      <dgm:spPr/>
      <dgm:t>
        <a:bodyPr/>
        <a:lstStyle/>
        <a:p>
          <a:r>
            <a:rPr lang="it-IT" sz="1400" b="1" dirty="0">
              <a:solidFill>
                <a:srgbClr val="FF0000"/>
              </a:solidFill>
            </a:rPr>
            <a:t>Ecologie educative</a:t>
          </a:r>
        </a:p>
        <a:p>
          <a:r>
            <a:rPr lang="it-IT" sz="1100" dirty="0"/>
            <a:t>Contesti ≠</a:t>
          </a:r>
        </a:p>
        <a:p>
          <a:r>
            <a:rPr lang="it-IT" sz="1100" dirty="0"/>
            <a:t>Dissonanze? </a:t>
          </a:r>
        </a:p>
        <a:p>
          <a:r>
            <a:rPr lang="it-IT" sz="1100" dirty="0"/>
            <a:t>Regole interazione? </a:t>
          </a:r>
        </a:p>
        <a:p>
          <a:endParaRPr lang="it-IT" sz="1100" dirty="0"/>
        </a:p>
        <a:p>
          <a:r>
            <a:rPr lang="it-IT" sz="1100" dirty="0"/>
            <a:t> </a:t>
          </a:r>
        </a:p>
      </dgm:t>
    </dgm:pt>
    <dgm:pt modelId="{30438CFB-69A2-EA49-9868-A59AE1714228}" type="parTrans" cxnId="{483FCE37-03DE-B74C-A766-4AB1B657F06E}">
      <dgm:prSet/>
      <dgm:spPr/>
      <dgm:t>
        <a:bodyPr/>
        <a:lstStyle/>
        <a:p>
          <a:endParaRPr lang="it-IT"/>
        </a:p>
      </dgm:t>
    </dgm:pt>
    <dgm:pt modelId="{F77C8EDA-B364-3B42-9DB6-96AFC0201D2F}" type="sibTrans" cxnId="{483FCE37-03DE-B74C-A766-4AB1B657F06E}">
      <dgm:prSet/>
      <dgm:spPr/>
      <dgm:t>
        <a:bodyPr/>
        <a:lstStyle/>
        <a:p>
          <a:endParaRPr lang="it-IT"/>
        </a:p>
      </dgm:t>
    </dgm:pt>
    <dgm:pt modelId="{A3DE4ADA-93BB-0A4E-9E2A-68CFC3152003}">
      <dgm:prSet phldrT="[Testo]" custT="1"/>
      <dgm:spPr/>
      <dgm:t>
        <a:bodyPr/>
        <a:lstStyle/>
        <a:p>
          <a:r>
            <a:rPr lang="it-IT" sz="1400" b="1" dirty="0">
              <a:solidFill>
                <a:srgbClr val="FF0000"/>
              </a:solidFill>
            </a:rPr>
            <a:t>DISPERSIONE</a:t>
          </a:r>
        </a:p>
        <a:p>
          <a:r>
            <a:rPr lang="it-IT" sz="1200" dirty="0"/>
            <a:t>Digital divide</a:t>
          </a:r>
        </a:p>
        <a:p>
          <a:r>
            <a:rPr lang="it-IT" sz="1200" dirty="0"/>
            <a:t>Isolamento </a:t>
          </a:r>
        </a:p>
        <a:p>
          <a:r>
            <a:rPr lang="it-IT" sz="1200" dirty="0"/>
            <a:t>Obiettivi comuni ?</a:t>
          </a:r>
        </a:p>
      </dgm:t>
    </dgm:pt>
    <dgm:pt modelId="{46847959-EE25-2448-8062-D0370F2F2811}" type="parTrans" cxnId="{7211098F-8444-974B-BBDD-DCF355CAB27C}">
      <dgm:prSet/>
      <dgm:spPr/>
      <dgm:t>
        <a:bodyPr/>
        <a:lstStyle/>
        <a:p>
          <a:endParaRPr lang="it-IT"/>
        </a:p>
      </dgm:t>
    </dgm:pt>
    <dgm:pt modelId="{C4746403-3683-504B-A7B8-32CCFE4DB5E5}" type="sibTrans" cxnId="{7211098F-8444-974B-BBDD-DCF355CAB27C}">
      <dgm:prSet/>
      <dgm:spPr/>
      <dgm:t>
        <a:bodyPr/>
        <a:lstStyle/>
        <a:p>
          <a:endParaRPr lang="it-IT"/>
        </a:p>
      </dgm:t>
    </dgm:pt>
    <dgm:pt modelId="{7CEAC81B-ACA1-C243-9309-EDC281AA6DB4}" type="pres">
      <dgm:prSet presAssocID="{E40855F9-99C9-764B-964E-E9D703889426}" presName="cycle" presStyleCnt="0">
        <dgm:presLayoutVars>
          <dgm:dir/>
          <dgm:resizeHandles val="exact"/>
        </dgm:presLayoutVars>
      </dgm:prSet>
      <dgm:spPr/>
    </dgm:pt>
    <dgm:pt modelId="{901A2D18-F623-B247-940D-6048B0DF0987}" type="pres">
      <dgm:prSet presAssocID="{05E479D6-664C-9745-A7E5-81E6BF48782D}" presName="node" presStyleLbl="node1" presStyleIdx="0" presStyleCnt="5">
        <dgm:presLayoutVars>
          <dgm:bulletEnabled val="1"/>
        </dgm:presLayoutVars>
      </dgm:prSet>
      <dgm:spPr/>
    </dgm:pt>
    <dgm:pt modelId="{CE77CB64-ED08-7A42-8604-7FDE616972D3}" type="pres">
      <dgm:prSet presAssocID="{7CA98D45-C0BE-9B46-A295-015243308BEB}" presName="sibTrans" presStyleLbl="sibTrans2D1" presStyleIdx="0" presStyleCnt="5"/>
      <dgm:spPr/>
    </dgm:pt>
    <dgm:pt modelId="{047FF136-648E-524A-9D38-EAA2617709A5}" type="pres">
      <dgm:prSet presAssocID="{7CA98D45-C0BE-9B46-A295-015243308BEB}" presName="connectorText" presStyleLbl="sibTrans2D1" presStyleIdx="0" presStyleCnt="5"/>
      <dgm:spPr/>
    </dgm:pt>
    <dgm:pt modelId="{7072D1FC-5A69-EE4A-80BE-6942A6F9D12B}" type="pres">
      <dgm:prSet presAssocID="{6B23D8B8-67AF-DE41-8A24-0D686700FD73}" presName="node" presStyleLbl="node1" presStyleIdx="1" presStyleCnt="5">
        <dgm:presLayoutVars>
          <dgm:bulletEnabled val="1"/>
        </dgm:presLayoutVars>
      </dgm:prSet>
      <dgm:spPr/>
    </dgm:pt>
    <dgm:pt modelId="{F7AAD156-CDC8-9C43-B1E9-2B0CAAB44FE1}" type="pres">
      <dgm:prSet presAssocID="{6922C17E-8A49-0841-8CA0-662FC17A5BE3}" presName="sibTrans" presStyleLbl="sibTrans2D1" presStyleIdx="1" presStyleCnt="5"/>
      <dgm:spPr/>
    </dgm:pt>
    <dgm:pt modelId="{5EAD31B2-3EFB-4042-9FC8-6950953EFCB0}" type="pres">
      <dgm:prSet presAssocID="{6922C17E-8A49-0841-8CA0-662FC17A5BE3}" presName="connectorText" presStyleLbl="sibTrans2D1" presStyleIdx="1" presStyleCnt="5"/>
      <dgm:spPr/>
    </dgm:pt>
    <dgm:pt modelId="{D1F1DC45-A922-CD4F-ABA4-3EECA86CBF2E}" type="pres">
      <dgm:prSet presAssocID="{CE97F4A7-AE0A-E945-B59B-59948CDF6579}" presName="node" presStyleLbl="node1" presStyleIdx="2" presStyleCnt="5">
        <dgm:presLayoutVars>
          <dgm:bulletEnabled val="1"/>
        </dgm:presLayoutVars>
      </dgm:prSet>
      <dgm:spPr/>
    </dgm:pt>
    <dgm:pt modelId="{E56396EA-3FAB-BA49-A576-A26B13CB1A16}" type="pres">
      <dgm:prSet presAssocID="{EBCED5A2-AD31-EF47-BF51-30C356A60DD1}" presName="sibTrans" presStyleLbl="sibTrans2D1" presStyleIdx="2" presStyleCnt="5"/>
      <dgm:spPr/>
    </dgm:pt>
    <dgm:pt modelId="{520CDA21-3AD2-C948-909C-1119392ED859}" type="pres">
      <dgm:prSet presAssocID="{EBCED5A2-AD31-EF47-BF51-30C356A60DD1}" presName="connectorText" presStyleLbl="sibTrans2D1" presStyleIdx="2" presStyleCnt="5"/>
      <dgm:spPr/>
    </dgm:pt>
    <dgm:pt modelId="{EE9E43E3-6FDE-834B-B214-5F2215A77EA6}" type="pres">
      <dgm:prSet presAssocID="{AC360EA2-A93F-6244-A400-F2D9E7DD8F34}" presName="node" presStyleLbl="node1" presStyleIdx="3" presStyleCnt="5">
        <dgm:presLayoutVars>
          <dgm:bulletEnabled val="1"/>
        </dgm:presLayoutVars>
      </dgm:prSet>
      <dgm:spPr/>
    </dgm:pt>
    <dgm:pt modelId="{336744E5-005D-3340-B8CA-4A31551F4920}" type="pres">
      <dgm:prSet presAssocID="{F77C8EDA-B364-3B42-9DB6-96AFC0201D2F}" presName="sibTrans" presStyleLbl="sibTrans2D1" presStyleIdx="3" presStyleCnt="5"/>
      <dgm:spPr/>
    </dgm:pt>
    <dgm:pt modelId="{B0C8DFC5-D7B3-834F-8671-78BA29EBF741}" type="pres">
      <dgm:prSet presAssocID="{F77C8EDA-B364-3B42-9DB6-96AFC0201D2F}" presName="connectorText" presStyleLbl="sibTrans2D1" presStyleIdx="3" presStyleCnt="5"/>
      <dgm:spPr/>
    </dgm:pt>
    <dgm:pt modelId="{23EFF9D0-1D8C-9A4C-A218-9193C1E5F033}" type="pres">
      <dgm:prSet presAssocID="{A3DE4ADA-93BB-0A4E-9E2A-68CFC3152003}" presName="node" presStyleLbl="node1" presStyleIdx="4" presStyleCnt="5">
        <dgm:presLayoutVars>
          <dgm:bulletEnabled val="1"/>
        </dgm:presLayoutVars>
      </dgm:prSet>
      <dgm:spPr/>
    </dgm:pt>
    <dgm:pt modelId="{6B360A77-2F5E-4543-9067-C1DFDC58AB66}" type="pres">
      <dgm:prSet presAssocID="{C4746403-3683-504B-A7B8-32CCFE4DB5E5}" presName="sibTrans" presStyleLbl="sibTrans2D1" presStyleIdx="4" presStyleCnt="5"/>
      <dgm:spPr/>
    </dgm:pt>
    <dgm:pt modelId="{B07800D0-229F-BB47-8DE9-E2334FAA894C}" type="pres">
      <dgm:prSet presAssocID="{C4746403-3683-504B-A7B8-32CCFE4DB5E5}" presName="connectorText" presStyleLbl="sibTrans2D1" presStyleIdx="4" presStyleCnt="5"/>
      <dgm:spPr/>
    </dgm:pt>
  </dgm:ptLst>
  <dgm:cxnLst>
    <dgm:cxn modelId="{A1592D02-14B2-2548-954C-0CEA76658687}" type="presOf" srcId="{A3DE4ADA-93BB-0A4E-9E2A-68CFC3152003}" destId="{23EFF9D0-1D8C-9A4C-A218-9193C1E5F033}" srcOrd="0" destOrd="0" presId="urn:microsoft.com/office/officeart/2005/8/layout/cycle2"/>
    <dgm:cxn modelId="{4063F614-4302-834C-9A8C-C1DB559D5506}" type="presOf" srcId="{EBCED5A2-AD31-EF47-BF51-30C356A60DD1}" destId="{520CDA21-3AD2-C948-909C-1119392ED859}" srcOrd="1" destOrd="0" presId="urn:microsoft.com/office/officeart/2005/8/layout/cycle2"/>
    <dgm:cxn modelId="{4424B016-5475-0447-B158-D612BB2EF1A5}" type="presOf" srcId="{AC360EA2-A93F-6244-A400-F2D9E7DD8F34}" destId="{EE9E43E3-6FDE-834B-B214-5F2215A77EA6}" srcOrd="0" destOrd="0" presId="urn:microsoft.com/office/officeart/2005/8/layout/cycle2"/>
    <dgm:cxn modelId="{B0CB292C-0C97-CE43-AFD2-F38B830E6488}" type="presOf" srcId="{6B23D8B8-67AF-DE41-8A24-0D686700FD73}" destId="{7072D1FC-5A69-EE4A-80BE-6942A6F9D12B}" srcOrd="0" destOrd="0" presId="urn:microsoft.com/office/officeart/2005/8/layout/cycle2"/>
    <dgm:cxn modelId="{F4BEE72D-50F9-C74F-AAAA-282E7830A947}" type="presOf" srcId="{6922C17E-8A49-0841-8CA0-662FC17A5BE3}" destId="{5EAD31B2-3EFB-4042-9FC8-6950953EFCB0}" srcOrd="1" destOrd="0" presId="urn:microsoft.com/office/officeart/2005/8/layout/cycle2"/>
    <dgm:cxn modelId="{8D438731-3AEA-1841-B269-87B2F0BAC9C5}" type="presOf" srcId="{E40855F9-99C9-764B-964E-E9D703889426}" destId="{7CEAC81B-ACA1-C243-9309-EDC281AA6DB4}" srcOrd="0" destOrd="0" presId="urn:microsoft.com/office/officeart/2005/8/layout/cycle2"/>
    <dgm:cxn modelId="{483FCE37-03DE-B74C-A766-4AB1B657F06E}" srcId="{E40855F9-99C9-764B-964E-E9D703889426}" destId="{AC360EA2-A93F-6244-A400-F2D9E7DD8F34}" srcOrd="3" destOrd="0" parTransId="{30438CFB-69A2-EA49-9868-A59AE1714228}" sibTransId="{F77C8EDA-B364-3B42-9DB6-96AFC0201D2F}"/>
    <dgm:cxn modelId="{C10A896C-867D-A443-8C0D-1E84B6B1BE20}" type="presOf" srcId="{F77C8EDA-B364-3B42-9DB6-96AFC0201D2F}" destId="{B0C8DFC5-D7B3-834F-8671-78BA29EBF741}" srcOrd="1" destOrd="0" presId="urn:microsoft.com/office/officeart/2005/8/layout/cycle2"/>
    <dgm:cxn modelId="{CBC54F8B-CE4B-E148-A9D3-DD1FF2AC976E}" type="presOf" srcId="{7CA98D45-C0BE-9B46-A295-015243308BEB}" destId="{CE77CB64-ED08-7A42-8604-7FDE616972D3}" srcOrd="0" destOrd="0" presId="urn:microsoft.com/office/officeart/2005/8/layout/cycle2"/>
    <dgm:cxn modelId="{5D2CC88B-17D5-9142-92D1-EDC35DD5DA3B}" type="presOf" srcId="{C4746403-3683-504B-A7B8-32CCFE4DB5E5}" destId="{B07800D0-229F-BB47-8DE9-E2334FAA894C}" srcOrd="1" destOrd="0" presId="urn:microsoft.com/office/officeart/2005/8/layout/cycle2"/>
    <dgm:cxn modelId="{7211098F-8444-974B-BBDD-DCF355CAB27C}" srcId="{E40855F9-99C9-764B-964E-E9D703889426}" destId="{A3DE4ADA-93BB-0A4E-9E2A-68CFC3152003}" srcOrd="4" destOrd="0" parTransId="{46847959-EE25-2448-8062-D0370F2F2811}" sibTransId="{C4746403-3683-504B-A7B8-32CCFE4DB5E5}"/>
    <dgm:cxn modelId="{5E255B97-54E0-7748-B642-2654037DD64C}" type="presOf" srcId="{6922C17E-8A49-0841-8CA0-662FC17A5BE3}" destId="{F7AAD156-CDC8-9C43-B1E9-2B0CAAB44FE1}" srcOrd="0" destOrd="0" presId="urn:microsoft.com/office/officeart/2005/8/layout/cycle2"/>
    <dgm:cxn modelId="{F243709F-A842-9144-820A-91CDB8EA75A8}" type="presOf" srcId="{F77C8EDA-B364-3B42-9DB6-96AFC0201D2F}" destId="{336744E5-005D-3340-B8CA-4A31551F4920}" srcOrd="0" destOrd="0" presId="urn:microsoft.com/office/officeart/2005/8/layout/cycle2"/>
    <dgm:cxn modelId="{3F4159BF-1B0E-6948-867B-90A1EA264589}" type="presOf" srcId="{CE97F4A7-AE0A-E945-B59B-59948CDF6579}" destId="{D1F1DC45-A922-CD4F-ABA4-3EECA86CBF2E}" srcOrd="0" destOrd="0" presId="urn:microsoft.com/office/officeart/2005/8/layout/cycle2"/>
    <dgm:cxn modelId="{8E0DBACB-0FAD-6D40-B686-1E2358E15D43}" type="presOf" srcId="{7CA98D45-C0BE-9B46-A295-015243308BEB}" destId="{047FF136-648E-524A-9D38-EAA2617709A5}" srcOrd="1" destOrd="0" presId="urn:microsoft.com/office/officeart/2005/8/layout/cycle2"/>
    <dgm:cxn modelId="{75E012CC-1D6A-BA47-869A-F1496855F2B4}" srcId="{E40855F9-99C9-764B-964E-E9D703889426}" destId="{05E479D6-664C-9745-A7E5-81E6BF48782D}" srcOrd="0" destOrd="0" parTransId="{A6A3819D-248B-A24D-BC07-116385B74D6E}" sibTransId="{7CA98D45-C0BE-9B46-A295-015243308BEB}"/>
    <dgm:cxn modelId="{920D96CD-CD23-574C-B3C0-AF5540E34A50}" type="presOf" srcId="{C4746403-3683-504B-A7B8-32CCFE4DB5E5}" destId="{6B360A77-2F5E-4543-9067-C1DFDC58AB66}" srcOrd="0" destOrd="0" presId="urn:microsoft.com/office/officeart/2005/8/layout/cycle2"/>
    <dgm:cxn modelId="{C1C3F6D2-C6C7-5147-A8CC-9FFFA90D6C71}" type="presOf" srcId="{05E479D6-664C-9745-A7E5-81E6BF48782D}" destId="{901A2D18-F623-B247-940D-6048B0DF0987}" srcOrd="0" destOrd="0" presId="urn:microsoft.com/office/officeart/2005/8/layout/cycle2"/>
    <dgm:cxn modelId="{567EA5D4-B658-D34B-8408-FC854E64C036}" srcId="{E40855F9-99C9-764B-964E-E9D703889426}" destId="{CE97F4A7-AE0A-E945-B59B-59948CDF6579}" srcOrd="2" destOrd="0" parTransId="{ABCD22AA-350F-EE4B-A84F-6263D151B0A6}" sibTransId="{EBCED5A2-AD31-EF47-BF51-30C356A60DD1}"/>
    <dgm:cxn modelId="{012B97F2-E347-EC46-B572-BF7A2E157D60}" srcId="{E40855F9-99C9-764B-964E-E9D703889426}" destId="{6B23D8B8-67AF-DE41-8A24-0D686700FD73}" srcOrd="1" destOrd="0" parTransId="{74BC5C43-CBD4-2D4C-9EA1-04DC3F164825}" sibTransId="{6922C17E-8A49-0841-8CA0-662FC17A5BE3}"/>
    <dgm:cxn modelId="{ECE839F8-EA07-5845-AA87-E877C26280B0}" type="presOf" srcId="{EBCED5A2-AD31-EF47-BF51-30C356A60DD1}" destId="{E56396EA-3FAB-BA49-A576-A26B13CB1A16}" srcOrd="0" destOrd="0" presId="urn:microsoft.com/office/officeart/2005/8/layout/cycle2"/>
    <dgm:cxn modelId="{2B630288-7BA8-A048-A206-5D5695F92463}" type="presParOf" srcId="{7CEAC81B-ACA1-C243-9309-EDC281AA6DB4}" destId="{901A2D18-F623-B247-940D-6048B0DF0987}" srcOrd="0" destOrd="0" presId="urn:microsoft.com/office/officeart/2005/8/layout/cycle2"/>
    <dgm:cxn modelId="{2CABD3AD-484F-414F-B332-CEB7C3ABCE6E}" type="presParOf" srcId="{7CEAC81B-ACA1-C243-9309-EDC281AA6DB4}" destId="{CE77CB64-ED08-7A42-8604-7FDE616972D3}" srcOrd="1" destOrd="0" presId="urn:microsoft.com/office/officeart/2005/8/layout/cycle2"/>
    <dgm:cxn modelId="{7F8F4AC1-3C1F-6240-8F45-F5660B10D421}" type="presParOf" srcId="{CE77CB64-ED08-7A42-8604-7FDE616972D3}" destId="{047FF136-648E-524A-9D38-EAA2617709A5}" srcOrd="0" destOrd="0" presId="urn:microsoft.com/office/officeart/2005/8/layout/cycle2"/>
    <dgm:cxn modelId="{75C58F65-9C8D-B24B-AA4A-FA0607D7FF6E}" type="presParOf" srcId="{7CEAC81B-ACA1-C243-9309-EDC281AA6DB4}" destId="{7072D1FC-5A69-EE4A-80BE-6942A6F9D12B}" srcOrd="2" destOrd="0" presId="urn:microsoft.com/office/officeart/2005/8/layout/cycle2"/>
    <dgm:cxn modelId="{4713634A-0435-E74F-A46B-BBBF8086EBC6}" type="presParOf" srcId="{7CEAC81B-ACA1-C243-9309-EDC281AA6DB4}" destId="{F7AAD156-CDC8-9C43-B1E9-2B0CAAB44FE1}" srcOrd="3" destOrd="0" presId="urn:microsoft.com/office/officeart/2005/8/layout/cycle2"/>
    <dgm:cxn modelId="{C7BB666C-7379-0A4E-82F1-A7F63540F0F7}" type="presParOf" srcId="{F7AAD156-CDC8-9C43-B1E9-2B0CAAB44FE1}" destId="{5EAD31B2-3EFB-4042-9FC8-6950953EFCB0}" srcOrd="0" destOrd="0" presId="urn:microsoft.com/office/officeart/2005/8/layout/cycle2"/>
    <dgm:cxn modelId="{60DDE2B4-C295-2847-95D7-E940E2D068DB}" type="presParOf" srcId="{7CEAC81B-ACA1-C243-9309-EDC281AA6DB4}" destId="{D1F1DC45-A922-CD4F-ABA4-3EECA86CBF2E}" srcOrd="4" destOrd="0" presId="urn:microsoft.com/office/officeart/2005/8/layout/cycle2"/>
    <dgm:cxn modelId="{2DD5184D-74BD-2740-912B-0313A536E795}" type="presParOf" srcId="{7CEAC81B-ACA1-C243-9309-EDC281AA6DB4}" destId="{E56396EA-3FAB-BA49-A576-A26B13CB1A16}" srcOrd="5" destOrd="0" presId="urn:microsoft.com/office/officeart/2005/8/layout/cycle2"/>
    <dgm:cxn modelId="{E8AB0DE0-C5E7-B340-8156-26558D95F8C6}" type="presParOf" srcId="{E56396EA-3FAB-BA49-A576-A26B13CB1A16}" destId="{520CDA21-3AD2-C948-909C-1119392ED859}" srcOrd="0" destOrd="0" presId="urn:microsoft.com/office/officeart/2005/8/layout/cycle2"/>
    <dgm:cxn modelId="{16CAF47A-3E46-2C46-B2EC-25FE0DD10247}" type="presParOf" srcId="{7CEAC81B-ACA1-C243-9309-EDC281AA6DB4}" destId="{EE9E43E3-6FDE-834B-B214-5F2215A77EA6}" srcOrd="6" destOrd="0" presId="urn:microsoft.com/office/officeart/2005/8/layout/cycle2"/>
    <dgm:cxn modelId="{2425C3FD-7CC2-0840-8A56-B634E5410036}" type="presParOf" srcId="{7CEAC81B-ACA1-C243-9309-EDC281AA6DB4}" destId="{336744E5-005D-3340-B8CA-4A31551F4920}" srcOrd="7" destOrd="0" presId="urn:microsoft.com/office/officeart/2005/8/layout/cycle2"/>
    <dgm:cxn modelId="{34AD893D-8695-EE4D-83EA-4A592D5A5200}" type="presParOf" srcId="{336744E5-005D-3340-B8CA-4A31551F4920}" destId="{B0C8DFC5-D7B3-834F-8671-78BA29EBF741}" srcOrd="0" destOrd="0" presId="urn:microsoft.com/office/officeart/2005/8/layout/cycle2"/>
    <dgm:cxn modelId="{BA1DD4D9-F82B-D84E-9123-85A67B4B1E9C}" type="presParOf" srcId="{7CEAC81B-ACA1-C243-9309-EDC281AA6DB4}" destId="{23EFF9D0-1D8C-9A4C-A218-9193C1E5F033}" srcOrd="8" destOrd="0" presId="urn:microsoft.com/office/officeart/2005/8/layout/cycle2"/>
    <dgm:cxn modelId="{2BFC7815-688F-3C41-BB65-4BCC31DE0F35}" type="presParOf" srcId="{7CEAC81B-ACA1-C243-9309-EDC281AA6DB4}" destId="{6B360A77-2F5E-4543-9067-C1DFDC58AB66}" srcOrd="9" destOrd="0" presId="urn:microsoft.com/office/officeart/2005/8/layout/cycle2"/>
    <dgm:cxn modelId="{286FD587-4631-AA44-AF8B-A5334535075D}" type="presParOf" srcId="{6B360A77-2F5E-4543-9067-C1DFDC58AB66}" destId="{B07800D0-229F-BB47-8DE9-E2334FAA894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A2D18-F623-B247-940D-6048B0DF0987}">
      <dsp:nvSpPr>
        <dsp:cNvPr id="0" name=""/>
        <dsp:cNvSpPr/>
      </dsp:nvSpPr>
      <dsp:spPr>
        <a:xfrm>
          <a:off x="3171983" y="1609"/>
          <a:ext cx="1809433" cy="1809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FF0000"/>
              </a:solidFill>
            </a:rPr>
            <a:t>POLYMEDIA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 + Funzioni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 </a:t>
          </a:r>
          <a:r>
            <a:rPr lang="it-IT" sz="1100" kern="1200" dirty="0" err="1"/>
            <a:t>media_tori</a:t>
          </a:r>
          <a:endParaRPr lang="it-IT" sz="1100" kern="1200" dirty="0"/>
        </a:p>
      </dsp:txBody>
      <dsp:txXfrm>
        <a:off x="3436968" y="266594"/>
        <a:ext cx="1279463" cy="1279463"/>
      </dsp:txXfrm>
    </dsp:sp>
    <dsp:sp modelId="{CE77CB64-ED08-7A42-8604-7FDE616972D3}">
      <dsp:nvSpPr>
        <dsp:cNvPr id="0" name=""/>
        <dsp:cNvSpPr/>
      </dsp:nvSpPr>
      <dsp:spPr>
        <a:xfrm rot="2160000">
          <a:off x="4923989" y="1390948"/>
          <a:ext cx="480004" cy="610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700" kern="1200"/>
        </a:p>
      </dsp:txBody>
      <dsp:txXfrm>
        <a:off x="4937740" y="1470764"/>
        <a:ext cx="336003" cy="366409"/>
      </dsp:txXfrm>
    </dsp:sp>
    <dsp:sp modelId="{7072D1FC-5A69-EE4A-80BE-6942A6F9D12B}">
      <dsp:nvSpPr>
        <dsp:cNvPr id="0" name=""/>
        <dsp:cNvSpPr/>
      </dsp:nvSpPr>
      <dsp:spPr>
        <a:xfrm>
          <a:off x="5368547" y="1597507"/>
          <a:ext cx="1809433" cy="1809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FF0000"/>
              </a:solidFill>
            </a:rPr>
            <a:t>multimedia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>
              <a:solidFill>
                <a:schemeClr val="bg1"/>
              </a:solidFill>
            </a:rPr>
            <a:t>Learning </a:t>
          </a:r>
          <a:r>
            <a:rPr lang="it-IT" sz="1100" kern="1200" dirty="0" err="1">
              <a:solidFill>
                <a:schemeClr val="bg1"/>
              </a:solidFill>
            </a:rPr>
            <a:t>object</a:t>
          </a:r>
          <a:r>
            <a:rPr lang="it-IT" sz="1100" kern="1200" dirty="0">
              <a:solidFill>
                <a:schemeClr val="bg1"/>
              </a:solidFill>
            </a:rPr>
            <a:t> – nodo - net</a:t>
          </a:r>
        </a:p>
      </dsp:txBody>
      <dsp:txXfrm>
        <a:off x="5633532" y="1862492"/>
        <a:ext cx="1279463" cy="1279463"/>
      </dsp:txXfrm>
    </dsp:sp>
    <dsp:sp modelId="{F7AAD156-CDC8-9C43-B1E9-2B0CAAB44FE1}">
      <dsp:nvSpPr>
        <dsp:cNvPr id="0" name=""/>
        <dsp:cNvSpPr/>
      </dsp:nvSpPr>
      <dsp:spPr>
        <a:xfrm rot="6480000">
          <a:off x="5617953" y="3475070"/>
          <a:ext cx="480004" cy="610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700" kern="1200"/>
        </a:p>
      </dsp:txBody>
      <dsp:txXfrm rot="10800000">
        <a:off x="5712203" y="3528730"/>
        <a:ext cx="336003" cy="366409"/>
      </dsp:txXfrm>
    </dsp:sp>
    <dsp:sp modelId="{D1F1DC45-A922-CD4F-ABA4-3EECA86CBF2E}">
      <dsp:nvSpPr>
        <dsp:cNvPr id="0" name=""/>
        <dsp:cNvSpPr/>
      </dsp:nvSpPr>
      <dsp:spPr>
        <a:xfrm>
          <a:off x="4529534" y="4179724"/>
          <a:ext cx="1809433" cy="1809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FF0000"/>
              </a:solidFill>
            </a:rPr>
            <a:t>DAD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- Sequenza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&gt; ruolo </a:t>
          </a:r>
          <a:r>
            <a:rPr lang="it-IT" sz="1100" kern="1200" dirty="0" err="1"/>
            <a:t>sogg</a:t>
          </a:r>
          <a:r>
            <a:rPr lang="it-IT" sz="1100" kern="1200" dirty="0"/>
            <a:t>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+ </a:t>
          </a:r>
          <a:r>
            <a:rPr lang="it-IT" sz="1100" kern="1200" dirty="0" err="1"/>
            <a:t>metacognizione</a:t>
          </a:r>
          <a:endParaRPr lang="it-IT" sz="11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</dsp:txBody>
      <dsp:txXfrm>
        <a:off x="4794519" y="4444709"/>
        <a:ext cx="1279463" cy="1279463"/>
      </dsp:txXfrm>
    </dsp:sp>
    <dsp:sp modelId="{E56396EA-3FAB-BA49-A576-A26B13CB1A16}">
      <dsp:nvSpPr>
        <dsp:cNvPr id="0" name=""/>
        <dsp:cNvSpPr/>
      </dsp:nvSpPr>
      <dsp:spPr>
        <a:xfrm rot="10800000">
          <a:off x="3850282" y="4779099"/>
          <a:ext cx="480004" cy="610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700" kern="1200"/>
        </a:p>
      </dsp:txBody>
      <dsp:txXfrm rot="10800000">
        <a:off x="3994283" y="4901236"/>
        <a:ext cx="336003" cy="366409"/>
      </dsp:txXfrm>
    </dsp:sp>
    <dsp:sp modelId="{EE9E43E3-6FDE-834B-B214-5F2215A77EA6}">
      <dsp:nvSpPr>
        <dsp:cNvPr id="0" name=""/>
        <dsp:cNvSpPr/>
      </dsp:nvSpPr>
      <dsp:spPr>
        <a:xfrm>
          <a:off x="1814431" y="4179724"/>
          <a:ext cx="1809433" cy="1809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FF0000"/>
              </a:solidFill>
            </a:rPr>
            <a:t>Ecologie educative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Contesti ≠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Dissonanze?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Regole interazione?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 </a:t>
          </a:r>
        </a:p>
      </dsp:txBody>
      <dsp:txXfrm>
        <a:off x="2079416" y="4444709"/>
        <a:ext cx="1279463" cy="1279463"/>
      </dsp:txXfrm>
    </dsp:sp>
    <dsp:sp modelId="{336744E5-005D-3340-B8CA-4A31551F4920}">
      <dsp:nvSpPr>
        <dsp:cNvPr id="0" name=""/>
        <dsp:cNvSpPr/>
      </dsp:nvSpPr>
      <dsp:spPr>
        <a:xfrm rot="15120000">
          <a:off x="2063837" y="3500911"/>
          <a:ext cx="480004" cy="610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700" kern="1200"/>
        </a:p>
      </dsp:txBody>
      <dsp:txXfrm rot="10800000">
        <a:off x="2158087" y="3691525"/>
        <a:ext cx="336003" cy="366409"/>
      </dsp:txXfrm>
    </dsp:sp>
    <dsp:sp modelId="{23EFF9D0-1D8C-9A4C-A218-9193C1E5F033}">
      <dsp:nvSpPr>
        <dsp:cNvPr id="0" name=""/>
        <dsp:cNvSpPr/>
      </dsp:nvSpPr>
      <dsp:spPr>
        <a:xfrm>
          <a:off x="975418" y="1597507"/>
          <a:ext cx="1809433" cy="1809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FF0000"/>
              </a:solidFill>
            </a:rPr>
            <a:t>DISPERSIONE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Digital divide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Isolamento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Obiettivi comuni ?</a:t>
          </a:r>
        </a:p>
      </dsp:txBody>
      <dsp:txXfrm>
        <a:off x="1240403" y="1862492"/>
        <a:ext cx="1279463" cy="1279463"/>
      </dsp:txXfrm>
    </dsp:sp>
    <dsp:sp modelId="{6B360A77-2F5E-4543-9067-C1DFDC58AB66}">
      <dsp:nvSpPr>
        <dsp:cNvPr id="0" name=""/>
        <dsp:cNvSpPr/>
      </dsp:nvSpPr>
      <dsp:spPr>
        <a:xfrm rot="19440000">
          <a:off x="2727424" y="1406918"/>
          <a:ext cx="480004" cy="610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700" kern="1200"/>
        </a:p>
      </dsp:txBody>
      <dsp:txXfrm>
        <a:off x="2741175" y="1571376"/>
        <a:ext cx="336003" cy="366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0B0EF-5865-CA47-B7AB-DD0A508720BE}" type="datetimeFigureOut">
              <a:rPr lang="it-IT" smtClean="0"/>
              <a:t>22/04/22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ACBFF-58BD-CB42-B710-D4916B65EB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5226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857A9-7231-324B-9AC3-94C2292D036D}" type="datetimeFigureOut">
              <a:rPr lang="it-IT" smtClean="0"/>
              <a:t>22/04/22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1ACCB-0A63-ED49-AA0F-D1B1F612D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795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</p:spPr>
      </p:sp>
      <p:sp>
        <p:nvSpPr>
          <p:cNvPr id="6246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GRUPPO 4 TUR: LUQMAN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55AEE-DE45-468F-B437-EE4B7C7967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00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F2AE4A-0A19-5B4F-900A-220CDAE0D47D}" type="datetime1">
              <a:rPr lang="it-IT" smtClean="0"/>
              <a:t>22/04/22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3584-EF54-1541-93C0-EFFE3F0A89C0}" type="datetime1">
              <a:rPr lang="it-IT" smtClean="0"/>
              <a:t>22/04/22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860D825-F57D-A445-95B0-3CD113ABC84D}" type="datetime1">
              <a:rPr lang="it-IT" smtClean="0"/>
              <a:t>22/04/22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7D54-EAD9-BD4F-9819-6C32F6670E02}" type="datetime1">
              <a:rPr lang="it-IT" smtClean="0"/>
              <a:t>22/04/22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F879-4BDB-A747-A1B8-69414E8B3AB1}" type="datetime1">
              <a:rPr lang="it-IT" smtClean="0"/>
              <a:t>22/04/22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622D9F3-C068-9F4F-A017-45DD01C917CC}" type="datetime1">
              <a:rPr lang="it-IT" smtClean="0"/>
              <a:t>22/04/22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EDC633-5210-794B-8817-A49EA04C1052}" type="datetime1">
              <a:rPr lang="it-IT" smtClean="0"/>
              <a:t>22/04/22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3416A-1C34-BA45-B09D-EDD30A4D82FE}" type="datetime1">
              <a:rPr lang="it-IT" smtClean="0"/>
              <a:t>22/04/22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F35E-8620-9D4D-ABB8-72557188FFF2}" type="datetime1">
              <a:rPr lang="it-IT" smtClean="0"/>
              <a:t>22/04/22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696-BD8D-8245-A797-01AEE51D65CF}" type="datetime1">
              <a:rPr lang="it-IT" smtClean="0"/>
              <a:t>22/04/22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1914613-376A-8D49-98D0-D78A8648D522}" type="datetime1">
              <a:rPr lang="it-IT" smtClean="0"/>
              <a:t>22/04/22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Trascinare l'immagine su un segnaposto o fare clic sull'icona per aggiungerla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F5284F-3928-4042-91D9-C7A8BF9C59C4}" type="datetime1">
              <a:rPr lang="it-IT" smtClean="0"/>
              <a:t>22/04/22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492B847-92AD-514E-92FF-B4354808627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1&amp;v=0jA5B32MP9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BhzSo8b-0w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1&amp;v=0jA5B32MP9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1"/>
          <p:cNvSpPr>
            <a:spLocks noGrp="1"/>
          </p:cNvSpPr>
          <p:nvPr>
            <p:ph type="pic" idx="1"/>
          </p:nvPr>
        </p:nvSpPr>
        <p:spPr/>
      </p:sp>
      <p:sp>
        <p:nvSpPr>
          <p:cNvPr id="2867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600200" y="5486399"/>
            <a:ext cx="7315200" cy="1077085"/>
          </a:xfrm>
        </p:spPr>
        <p:txBody>
          <a:bodyPr>
            <a:normAutofit fontScale="70000" lnSpcReduction="20000"/>
          </a:bodyPr>
          <a:lstStyle/>
          <a:p>
            <a:pPr lvl="1" eaLnBrk="1" hangingPunct="1">
              <a:buFont typeface="Wingdings" charset="0"/>
              <a:buChar char="Ø"/>
            </a:pPr>
            <a:r>
              <a:rPr lang="it-IT" sz="2000" dirty="0">
                <a:latin typeface="Century Gothic" charset="0"/>
                <a:ea typeface="ＭＳ Ｐゴシック" charset="0"/>
              </a:rPr>
              <a:t>Comunicazioni di massa</a:t>
            </a:r>
          </a:p>
          <a:p>
            <a:pPr lvl="1" eaLnBrk="1" hangingPunct="1">
              <a:buFont typeface="Wingdings" charset="0"/>
              <a:buChar char="Ø"/>
            </a:pPr>
            <a:r>
              <a:rPr lang="it-IT" sz="2000" dirty="0">
                <a:latin typeface="Century Gothic" charset="0"/>
                <a:ea typeface="ＭＳ Ｐゴシック" charset="0"/>
              </a:rPr>
              <a:t>Migrazioni</a:t>
            </a:r>
          </a:p>
          <a:p>
            <a:pPr lvl="1" eaLnBrk="1" hangingPunct="1">
              <a:buFont typeface="Wingdings" charset="0"/>
              <a:buChar char="Ø"/>
            </a:pPr>
            <a:r>
              <a:rPr lang="it-IT" sz="2000" dirty="0">
                <a:latin typeface="Century Gothic" charset="0"/>
                <a:ea typeface="ＭＳ Ｐゴシック" charset="0"/>
              </a:rPr>
              <a:t>Immaginazione, sfere pubbliche diasporiche</a:t>
            </a:r>
          </a:p>
          <a:p>
            <a:pPr lvl="1" eaLnBrk="1" hangingPunct="1">
              <a:buFont typeface="Wingdings" charset="0"/>
              <a:buChar char="Ø"/>
            </a:pPr>
            <a:r>
              <a:rPr lang="it-IT" sz="2000" dirty="0">
                <a:latin typeface="Century Gothic" charset="0"/>
                <a:ea typeface="ＭＳ Ｐゴシック" charset="0"/>
              </a:rPr>
              <a:t>Interconnessione sistematica con forte accelerazione (M. </a:t>
            </a:r>
            <a:r>
              <a:rPr lang="it-IT" sz="2000" dirty="0" err="1">
                <a:latin typeface="Century Gothic" charset="0"/>
                <a:ea typeface="ＭＳ Ｐゴシック" charset="0"/>
              </a:rPr>
              <a:t>Augè</a:t>
            </a:r>
            <a:r>
              <a:rPr lang="it-IT" sz="2000" dirty="0">
                <a:latin typeface="Century Gothic" charset="0"/>
                <a:ea typeface="ＭＳ Ｐゴシック" charset="0"/>
              </a:rPr>
              <a:t>)</a:t>
            </a:r>
          </a:p>
          <a:p>
            <a:pPr eaLnBrk="1" hangingPunct="1"/>
            <a:endParaRPr lang="it-IT" sz="2800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993169"/>
            <a:ext cx="7315200" cy="134083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it-IT" sz="3200" dirty="0">
                <a:latin typeface="Century Gothic" charset="0"/>
                <a:ea typeface="ＭＳ Ｐゴシック" charset="0"/>
                <a:cs typeface="ＭＳ Ｐゴシック" charset="0"/>
              </a:rPr>
            </a:br>
            <a:br>
              <a:rPr lang="it-IT" sz="32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it-IT" sz="2900" dirty="0">
                <a:latin typeface="Century Gothic" charset="0"/>
                <a:ea typeface="ＭＳ Ｐゴシック" charset="0"/>
                <a:cs typeface="ＭＳ Ｐゴシック" charset="0"/>
              </a:rPr>
              <a:t> “Modernità in polvere” (</a:t>
            </a:r>
            <a:r>
              <a:rPr lang="it-IT" sz="2900" dirty="0" err="1">
                <a:latin typeface="Century Gothic" charset="0"/>
                <a:ea typeface="ＭＳ Ｐゴシック" charset="0"/>
                <a:cs typeface="ＭＳ Ｐゴシック" charset="0"/>
              </a:rPr>
              <a:t>A.Appadurai</a:t>
            </a:r>
            <a:r>
              <a:rPr lang="it-IT" sz="2900" dirty="0">
                <a:latin typeface="Century Gothic" charset="0"/>
                <a:ea typeface="ＭＳ Ｐゴシック" charset="0"/>
                <a:cs typeface="ＭＳ Ｐゴシック" charset="0"/>
              </a:rPr>
              <a:t> 1996) </a:t>
            </a:r>
            <a:br>
              <a:rPr lang="it-IT" sz="3200" dirty="0">
                <a:latin typeface="Century Gothic" charset="0"/>
                <a:ea typeface="ＭＳ Ｐゴシック" charset="0"/>
                <a:cs typeface="ＭＳ Ｐゴシック" charset="0"/>
              </a:rPr>
            </a:br>
            <a:endParaRPr lang="it-IT" sz="3200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8675" name="Picture 4" descr="105_0507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4273"/>
            <a:ext cx="6045292" cy="45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6653790" y="1270060"/>
            <a:ext cx="22616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entury Gothic"/>
                <a:cs typeface="Century Gothic"/>
              </a:rPr>
              <a:t>1991 WWW</a:t>
            </a:r>
          </a:p>
          <a:p>
            <a:r>
              <a:rPr lang="it-IT" dirty="0">
                <a:latin typeface="Century Gothic"/>
                <a:cs typeface="Century Gothic"/>
              </a:rPr>
              <a:t>1994 Yahoo</a:t>
            </a:r>
          </a:p>
          <a:p>
            <a:r>
              <a:rPr lang="it-IT" dirty="0">
                <a:latin typeface="Century Gothic"/>
                <a:cs typeface="Century Gothic"/>
              </a:rPr>
              <a:t>2005 </a:t>
            </a:r>
            <a:r>
              <a:rPr lang="it-IT" dirty="0" err="1">
                <a:latin typeface="Century Gothic"/>
                <a:cs typeface="Century Gothic"/>
              </a:rPr>
              <a:t>YouTube</a:t>
            </a:r>
            <a:endParaRPr lang="it-IT" dirty="0">
              <a:latin typeface="Century Gothic"/>
              <a:cs typeface="Century Gothic"/>
            </a:endParaRPr>
          </a:p>
          <a:p>
            <a:r>
              <a:rPr lang="it-IT" dirty="0">
                <a:latin typeface="Century Gothic"/>
                <a:cs typeface="Century Gothic"/>
              </a:rPr>
              <a:t>2006 </a:t>
            </a:r>
            <a:r>
              <a:rPr lang="it-IT" dirty="0" err="1">
                <a:latin typeface="Century Gothic"/>
                <a:cs typeface="Century Gothic"/>
              </a:rPr>
              <a:t>Fb</a:t>
            </a:r>
            <a:endParaRPr lang="it-IT" dirty="0">
              <a:latin typeface="Century Gothic"/>
              <a:cs typeface="Century Gothic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8847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492B847-92AD-514E-92FF-B4354808627A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546629" y="638632"/>
          <a:ext cx="8153400" cy="599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989575" y="105838"/>
            <a:ext cx="3862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DAD in contesti multiculturali</a:t>
            </a:r>
          </a:p>
        </p:txBody>
      </p:sp>
    </p:spTree>
    <p:extLst>
      <p:ext uri="{BB962C8B-B14F-4D97-AF65-F5344CB8AC3E}">
        <p14:creationId xmlns:p14="http://schemas.microsoft.com/office/powerpoint/2010/main" val="83502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latin typeface="Century Gothic"/>
                <a:ea typeface="ＭＳ Ｐゴシック" charset="0"/>
                <a:cs typeface="Century Gothic"/>
              </a:rPr>
              <a:t>Dalle migrazioni alle diaspore </a:t>
            </a:r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>
          <a:xfrm>
            <a:off x="612648" y="1600200"/>
            <a:ext cx="8281970" cy="4966856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“Forme diasporiche della nostalgia, memoria, (</a:t>
            </a:r>
            <a:r>
              <a:rPr lang="it-IT" sz="2400" dirty="0" err="1">
                <a:latin typeface="Century Gothic"/>
                <a:ea typeface="ＭＳ Ｐゴシック" charset="0"/>
                <a:cs typeface="Century Gothic"/>
              </a:rPr>
              <a:t>dis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)identificazione sono condivise da un ampio spettro di minoranze e popolazioni migranti</a:t>
            </a:r>
            <a:r>
              <a:rPr lang="is-IS" sz="2400" dirty="0">
                <a:latin typeface="Century Gothic"/>
                <a:ea typeface="ＭＳ Ｐゴシック" charset="0"/>
                <a:cs typeface="Century Gothic"/>
              </a:rPr>
              <a:t>… e popoli dispersi. Viavai di moderne tecnologie dei trasporti, comunicazioni e e migrazione del lavoro... 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A</a:t>
            </a:r>
            <a:r>
              <a:rPr lang="is-IS" sz="2400" dirty="0">
                <a:latin typeface="Century Gothic"/>
                <a:ea typeface="ＭＳ Ｐゴシック" charset="0"/>
                <a:cs typeface="Century Gothic"/>
              </a:rPr>
              <a:t>erei, telefoni, video, telefoni... </a:t>
            </a:r>
            <a:r>
              <a:rPr lang="it-IT" sz="2400" dirty="0" err="1">
                <a:latin typeface="Century Gothic"/>
                <a:ea typeface="ＭＳ Ｐゴシック" charset="0"/>
                <a:cs typeface="Century Gothic"/>
              </a:rPr>
              <a:t>R</a:t>
            </a:r>
            <a:r>
              <a:rPr lang="is-IS" sz="2400" dirty="0">
                <a:latin typeface="Century Gothic"/>
                <a:ea typeface="ＭＳ Ｐゴシック" charset="0"/>
                <a:cs typeface="Century Gothic"/>
              </a:rPr>
              <a:t>iducono le distanze e agevolano il traffico (legale e illegale) tra i luoghi del mondo” (J. Clifford, </a:t>
            </a:r>
            <a:r>
              <a:rPr lang="is-IS" sz="2400" i="1" dirty="0">
                <a:latin typeface="Century Gothic"/>
                <a:ea typeface="ＭＳ Ｐゴシック" charset="0"/>
                <a:cs typeface="Century Gothic"/>
              </a:rPr>
              <a:t>Strade, 1997)</a:t>
            </a:r>
          </a:p>
          <a:p>
            <a:pPr marL="0" indent="0" eaLnBrk="1" hangingPunct="1">
              <a:buNone/>
            </a:pPr>
            <a:endParaRPr lang="is-IS" sz="2400" i="1" dirty="0">
              <a:latin typeface="Century Gothic"/>
              <a:ea typeface="ＭＳ Ｐゴシック" charset="0"/>
              <a:cs typeface="Century Gothic"/>
            </a:endParaRPr>
          </a:p>
          <a:p>
            <a:pPr eaLnBrk="1" hangingPunct="1">
              <a:buFont typeface="Wingdings" charset="0"/>
              <a:buChar char="è"/>
            </a:pPr>
            <a:r>
              <a:rPr lang="it-IT" sz="2400" dirty="0">
                <a:latin typeface="Century Gothic"/>
                <a:ea typeface="ＭＳ Ｐゴシック" charset="0"/>
                <a:cs typeface="Century Gothic"/>
                <a:sym typeface="Wingdings"/>
              </a:rPr>
              <a:t>Integrazione ≠ assimilazione</a:t>
            </a:r>
          </a:p>
          <a:p>
            <a:pPr eaLnBrk="1" hangingPunct="1">
              <a:buFont typeface="Wingdings" charset="0"/>
              <a:buChar char="è"/>
            </a:pPr>
            <a:r>
              <a:rPr lang="it-IT" sz="2400" dirty="0">
                <a:latin typeface="Century Gothic"/>
                <a:ea typeface="ＭＳ Ｐゴシック" charset="0"/>
                <a:cs typeface="Century Gothic"/>
                <a:sym typeface="Wingdings"/>
              </a:rPr>
              <a:t>Comunità diasporiche</a:t>
            </a:r>
            <a:endParaRPr lang="it-IT" sz="2400" dirty="0">
              <a:latin typeface="Century Gothic"/>
              <a:ea typeface="ＭＳ Ｐゴシック" charset="0"/>
              <a:cs typeface="Century Gothic"/>
            </a:endParaRPr>
          </a:p>
          <a:p>
            <a:pPr marL="0" indent="0" eaLnBrk="1" hangingPunct="1">
              <a:buNone/>
            </a:pPr>
            <a:endParaRPr lang="it-IT" sz="2400" dirty="0">
              <a:latin typeface="Century Gothic"/>
              <a:ea typeface="ＭＳ Ｐゴシック" charset="0"/>
              <a:cs typeface="Century Gothic"/>
            </a:endParaRPr>
          </a:p>
          <a:p>
            <a:pPr marL="0" indent="0" eaLnBrk="1" hangingPunct="1">
              <a:buNone/>
            </a:pP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“La </a:t>
            </a:r>
            <a:r>
              <a:rPr lang="it-IT" sz="2400" dirty="0">
                <a:solidFill>
                  <a:srgbClr val="2C7C9F"/>
                </a:solidFill>
                <a:latin typeface="Century Gothic"/>
                <a:ea typeface="ＭＳ Ｐゴシック" charset="0"/>
                <a:cs typeface="Century Gothic"/>
              </a:rPr>
              <a:t>globalizzazione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 come concetto fa riferimento tanto alla </a:t>
            </a:r>
            <a:r>
              <a:rPr lang="it-IT" sz="2400" u="sng" dirty="0">
                <a:solidFill>
                  <a:srgbClr val="2C7C9F"/>
                </a:solidFill>
                <a:latin typeface="Century Gothic"/>
                <a:ea typeface="ＭＳ Ｐゴシック" charset="0"/>
                <a:cs typeface="Century Gothic"/>
              </a:rPr>
              <a:t>compressione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 del mondo, quanto all’intensificazione della </a:t>
            </a:r>
            <a:r>
              <a:rPr lang="it-IT" sz="2400" u="sng" dirty="0">
                <a:solidFill>
                  <a:srgbClr val="2C7C9F"/>
                </a:solidFill>
                <a:latin typeface="Century Gothic"/>
                <a:ea typeface="ＭＳ Ｐゴシック" charset="0"/>
                <a:cs typeface="Century Gothic"/>
              </a:rPr>
              <a:t>consapevolezza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 del mondo come un tutto”. </a:t>
            </a:r>
          </a:p>
          <a:p>
            <a:pPr marL="0" indent="0" eaLnBrk="1" hangingPunct="1">
              <a:buNone/>
            </a:pP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(</a:t>
            </a:r>
            <a:r>
              <a:rPr lang="it-IT" sz="2400" dirty="0" err="1">
                <a:latin typeface="Century Gothic"/>
                <a:ea typeface="ＭＳ Ｐゴシック" charset="0"/>
                <a:cs typeface="Century Gothic"/>
              </a:rPr>
              <a:t>R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. </a:t>
            </a:r>
            <a:r>
              <a:rPr lang="it-IT" sz="2400" dirty="0" err="1">
                <a:latin typeface="Century Gothic"/>
                <a:ea typeface="ＭＳ Ｐゴシック" charset="0"/>
                <a:cs typeface="Century Gothic"/>
              </a:rPr>
              <a:t>Robertson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, 1992)</a:t>
            </a:r>
          </a:p>
          <a:p>
            <a:pPr marL="0" indent="0" eaLnBrk="1" hangingPunct="1">
              <a:buNone/>
            </a:pPr>
            <a:endParaRPr lang="it-IT" sz="2400" dirty="0">
              <a:latin typeface="Century Gothic"/>
              <a:ea typeface="ＭＳ Ｐゴシック" charset="0"/>
              <a:cs typeface="Century Gothic"/>
            </a:endParaRPr>
          </a:p>
          <a:p>
            <a:pPr marL="0" indent="0" eaLnBrk="1" hangingPunct="1">
              <a:buNone/>
            </a:pP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……. 2022….. Fine della globalizzazione? </a:t>
            </a:r>
          </a:p>
          <a:p>
            <a:pPr marL="0" indent="0" eaLnBrk="1" hangingPunct="1">
              <a:buNone/>
            </a:pPr>
            <a:endParaRPr lang="it-IT" sz="2400" dirty="0">
              <a:latin typeface="Century Gothic"/>
              <a:ea typeface="ＭＳ Ｐゴシック" charset="0"/>
              <a:cs typeface="Century Gothic"/>
            </a:endParaRPr>
          </a:p>
          <a:p>
            <a:pPr marL="0" indent="0" eaLnBrk="1" hangingPunct="1">
              <a:buNone/>
            </a:pPr>
            <a:endParaRPr lang="it-IT" sz="2400" dirty="0">
              <a:latin typeface="Century Gothic"/>
              <a:ea typeface="ＭＳ Ｐゴシック" charset="0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3982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27"/>
            <a:ext cx="8231188" cy="771623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entury Gothic"/>
                <a:cs typeface="Century Gothic"/>
              </a:rPr>
              <a:t>Identità di diaspora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2173"/>
            <a:ext cx="8142288" cy="3128678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>
                <a:latin typeface="Century Gothic"/>
                <a:cs typeface="Century Gothic"/>
              </a:rPr>
              <a:t>flussi</a:t>
            </a:r>
            <a:r>
              <a:rPr lang="en-GB" sz="2000" b="1" dirty="0">
                <a:latin typeface="Century Gothic"/>
                <a:cs typeface="Century Gothic"/>
              </a:rPr>
              <a:t> </a:t>
            </a:r>
            <a:r>
              <a:rPr lang="en-GB" sz="2000" b="1" dirty="0" err="1">
                <a:latin typeface="Century Gothic"/>
                <a:cs typeface="Century Gothic"/>
              </a:rPr>
              <a:t>migratori</a:t>
            </a:r>
            <a:r>
              <a:rPr lang="en-GB" sz="2000" b="1" dirty="0">
                <a:latin typeface="Century Gothic"/>
                <a:cs typeface="Century Gothic"/>
              </a:rPr>
              <a:t> e </a:t>
            </a:r>
            <a:r>
              <a:rPr lang="en-GB" sz="2000" b="1" dirty="0" err="1">
                <a:latin typeface="Century Gothic"/>
                <a:cs typeface="Century Gothic"/>
              </a:rPr>
              <a:t>culturali</a:t>
            </a:r>
            <a:r>
              <a:rPr lang="en-GB" sz="2000" b="1" dirty="0">
                <a:latin typeface="Century Gothic"/>
                <a:cs typeface="Century Gothic"/>
              </a:rPr>
              <a:t> </a:t>
            </a:r>
            <a:r>
              <a:rPr lang="en-GB" sz="2000" b="1" dirty="0" err="1">
                <a:latin typeface="Century Gothic"/>
                <a:cs typeface="Century Gothic"/>
              </a:rPr>
              <a:t>complessi</a:t>
            </a:r>
            <a:r>
              <a:rPr lang="en-GB" sz="2000" b="1" dirty="0">
                <a:latin typeface="Century Gothic"/>
                <a:cs typeface="Century Gothic"/>
              </a:rPr>
              <a:t> e </a:t>
            </a:r>
            <a:r>
              <a:rPr lang="en-GB" sz="2000" b="1" dirty="0" err="1">
                <a:latin typeface="Century Gothic"/>
                <a:cs typeface="Century Gothic"/>
              </a:rPr>
              <a:t>policentrici</a:t>
            </a:r>
            <a:r>
              <a:rPr lang="en-GB" sz="2000" dirty="0">
                <a:latin typeface="Century Gothic"/>
                <a:cs typeface="Century Gothic"/>
              </a:rPr>
              <a:t>, </a:t>
            </a:r>
          </a:p>
          <a:p>
            <a:pPr marL="0" indent="0">
              <a:buSzPct val="114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Century Gothic"/>
                <a:cs typeface="Century Gothic"/>
              </a:rPr>
              <a:t>	</a:t>
            </a:r>
            <a:r>
              <a:rPr lang="en-GB" sz="2000" dirty="0" err="1">
                <a:latin typeface="Century Gothic"/>
                <a:cs typeface="Century Gothic"/>
              </a:rPr>
              <a:t>nè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essenze</a:t>
            </a:r>
            <a:r>
              <a:rPr lang="en-GB" sz="2000" dirty="0">
                <a:latin typeface="Century Gothic"/>
                <a:cs typeface="Century Gothic"/>
              </a:rPr>
              <a:t>, né </a:t>
            </a:r>
            <a:r>
              <a:rPr lang="en-GB" sz="2000" dirty="0" err="1">
                <a:latin typeface="Century Gothic"/>
                <a:cs typeface="Century Gothic"/>
              </a:rPr>
              <a:t>meticciato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</a:p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latin typeface="Century Gothic"/>
                <a:cs typeface="Century Gothic"/>
              </a:rPr>
              <a:t>strategie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culturali</a:t>
            </a:r>
            <a:r>
              <a:rPr lang="en-GB" sz="2000" dirty="0">
                <a:latin typeface="Century Gothic"/>
                <a:cs typeface="Century Gothic"/>
              </a:rPr>
              <a:t> di auto-</a:t>
            </a:r>
            <a:r>
              <a:rPr lang="en-GB" sz="2000" dirty="0" err="1">
                <a:latin typeface="Century Gothic"/>
                <a:cs typeface="Century Gothic"/>
              </a:rPr>
              <a:t>definizione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b="1" i="1" dirty="0">
                <a:latin typeface="Century Gothic"/>
                <a:cs typeface="Century Gothic"/>
              </a:rPr>
              <a:t>in between</a:t>
            </a:r>
            <a:r>
              <a:rPr lang="en-GB" sz="2000" dirty="0">
                <a:latin typeface="Century Gothic"/>
                <a:cs typeface="Century Gothic"/>
              </a:rPr>
              <a:t>: </a:t>
            </a:r>
            <a:r>
              <a:rPr lang="en-GB" sz="2000" dirty="0" err="1">
                <a:latin typeface="Century Gothic"/>
                <a:cs typeface="Century Gothic"/>
              </a:rPr>
              <a:t>senza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drastiche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rotture</a:t>
            </a:r>
            <a:r>
              <a:rPr lang="en-GB" sz="2000" dirty="0">
                <a:latin typeface="Century Gothic"/>
                <a:cs typeface="Century Gothic"/>
              </a:rPr>
              <a:t> con la </a:t>
            </a:r>
            <a:r>
              <a:rPr lang="en-GB" sz="2000" dirty="0" err="1">
                <a:latin typeface="Century Gothic"/>
                <a:cs typeface="Century Gothic"/>
              </a:rPr>
              <a:t>tradizione</a:t>
            </a:r>
            <a:r>
              <a:rPr lang="en-GB" sz="2000" dirty="0">
                <a:latin typeface="Century Gothic"/>
                <a:cs typeface="Century Gothic"/>
              </a:rPr>
              <a:t>, né </a:t>
            </a:r>
            <a:r>
              <a:rPr lang="en-GB" sz="2000" dirty="0" err="1">
                <a:latin typeface="Century Gothic"/>
                <a:cs typeface="Century Gothic"/>
              </a:rPr>
              <a:t>reazioni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univoche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alla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cultura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occidentale</a:t>
            </a:r>
            <a:endParaRPr lang="en-GB" sz="2000" dirty="0">
              <a:latin typeface="Century Gothic"/>
              <a:cs typeface="Century Gothic"/>
            </a:endParaRPr>
          </a:p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Century Gothic"/>
                <a:cs typeface="Century Gothic"/>
              </a:rPr>
              <a:t>arte e </a:t>
            </a:r>
            <a:r>
              <a:rPr lang="en-GB" sz="2000" dirty="0" err="1">
                <a:latin typeface="Century Gothic"/>
                <a:cs typeface="Century Gothic"/>
              </a:rPr>
              <a:t>cultura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b="1" dirty="0" err="1">
                <a:latin typeface="Century Gothic"/>
                <a:cs typeface="Century Gothic"/>
              </a:rPr>
              <a:t>popolare</a:t>
            </a:r>
            <a:r>
              <a:rPr lang="en-GB" sz="2000" dirty="0">
                <a:latin typeface="Century Gothic"/>
                <a:cs typeface="Century Gothic"/>
              </a:rPr>
              <a:t>, non </a:t>
            </a:r>
            <a:r>
              <a:rPr lang="en-GB" sz="2000" dirty="0" err="1">
                <a:latin typeface="Century Gothic"/>
                <a:cs typeface="Century Gothic"/>
              </a:rPr>
              <a:t>etnica</a:t>
            </a:r>
            <a:endParaRPr lang="en-GB" sz="2000" dirty="0">
              <a:latin typeface="Century Gothic"/>
              <a:cs typeface="Century Gothic"/>
            </a:endParaRPr>
          </a:p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latin typeface="Century Gothic"/>
                <a:cs typeface="Century Gothic"/>
              </a:rPr>
              <a:t>identità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mai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compiuta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che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b="1" dirty="0">
                <a:latin typeface="Century Gothic"/>
                <a:cs typeface="Century Gothic"/>
              </a:rPr>
              <a:t>media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fra</a:t>
            </a:r>
            <a:r>
              <a:rPr lang="en-GB" sz="2000" dirty="0">
                <a:latin typeface="Century Gothic"/>
                <a:cs typeface="Century Gothic"/>
              </a:rPr>
              <a:t> </a:t>
            </a:r>
            <a:r>
              <a:rPr lang="en-GB" sz="2000" dirty="0" err="1">
                <a:latin typeface="Century Gothic"/>
                <a:cs typeface="Century Gothic"/>
              </a:rPr>
              <a:t>ricordi</a:t>
            </a:r>
            <a:r>
              <a:rPr lang="en-GB" sz="2000" dirty="0">
                <a:latin typeface="Century Gothic"/>
                <a:cs typeface="Century Gothic"/>
              </a:rPr>
              <a:t>, </a:t>
            </a:r>
            <a:r>
              <a:rPr lang="en-GB" sz="2000" dirty="0" err="1">
                <a:latin typeface="Century Gothic"/>
                <a:cs typeface="Century Gothic"/>
              </a:rPr>
              <a:t>oblii</a:t>
            </a:r>
            <a:r>
              <a:rPr lang="en-GB" sz="2000" dirty="0">
                <a:latin typeface="Century Gothic"/>
                <a:cs typeface="Century Gothic"/>
              </a:rPr>
              <a:t> e </a:t>
            </a:r>
            <a:r>
              <a:rPr lang="en-GB" sz="2000" dirty="0" err="1">
                <a:latin typeface="Century Gothic"/>
                <a:cs typeface="Century Gothic"/>
              </a:rPr>
              <a:t>progetti</a:t>
            </a:r>
            <a:endParaRPr lang="en-GB" sz="2000" dirty="0">
              <a:latin typeface="Century Gothic"/>
              <a:cs typeface="Century Gothic"/>
            </a:endParaRPr>
          </a:p>
          <a:p>
            <a:pPr>
              <a:spcBef>
                <a:spcPts val="700"/>
              </a:spcBef>
              <a:buSzPct val="114000"/>
              <a:buFont typeface="Wingdings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latin typeface="Century Gothic"/>
              <a:cs typeface="Century Gothic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7200" y="4980851"/>
            <a:ext cx="85344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buFont typeface="Wingdings" charset="0"/>
              <a:buNone/>
            </a:pPr>
            <a:r>
              <a:rPr lang="en-GB" dirty="0">
                <a:latin typeface="Century Gothic"/>
                <a:cs typeface="Century Gothic"/>
              </a:rPr>
              <a:t>“In </a:t>
            </a:r>
            <a:r>
              <a:rPr lang="en-GB" dirty="0" err="1">
                <a:latin typeface="Century Gothic"/>
                <a:cs typeface="Century Gothic"/>
              </a:rPr>
              <a:t>certi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commenti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sul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b="1" dirty="0" err="1">
                <a:latin typeface="Century Gothic"/>
                <a:cs typeface="Century Gothic"/>
              </a:rPr>
              <a:t>globale</a:t>
            </a:r>
            <a:r>
              <a:rPr lang="en-GB" b="1" dirty="0">
                <a:latin typeface="Century Gothic"/>
                <a:cs typeface="Century Gothic"/>
              </a:rPr>
              <a:t> e locale</a:t>
            </a:r>
            <a:r>
              <a:rPr lang="en-GB" dirty="0">
                <a:latin typeface="Century Gothic"/>
                <a:cs typeface="Century Gothic"/>
              </a:rPr>
              <a:t>, la </a:t>
            </a:r>
            <a:r>
              <a:rPr lang="en-GB" dirty="0" err="1">
                <a:latin typeface="Century Gothic"/>
                <a:cs typeface="Century Gothic"/>
              </a:rPr>
              <a:t>tradizione</a:t>
            </a:r>
            <a:r>
              <a:rPr lang="en-GB" dirty="0">
                <a:latin typeface="Century Gothic"/>
                <a:cs typeface="Century Gothic"/>
              </a:rPr>
              <a:t> locale </a:t>
            </a:r>
            <a:r>
              <a:rPr lang="en-GB" dirty="0" err="1">
                <a:latin typeface="Century Gothic"/>
                <a:cs typeface="Century Gothic"/>
              </a:rPr>
              <a:t>sembra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esserci</a:t>
            </a:r>
            <a:r>
              <a:rPr lang="en-GB" dirty="0">
                <a:latin typeface="Century Gothic"/>
                <a:cs typeface="Century Gothic"/>
              </a:rPr>
              <a:t> da </a:t>
            </a:r>
            <a:r>
              <a:rPr lang="en-GB" dirty="0" err="1">
                <a:latin typeface="Century Gothic"/>
                <a:cs typeface="Century Gothic"/>
              </a:rPr>
              <a:t>sempre</a:t>
            </a:r>
            <a:r>
              <a:rPr lang="en-GB" dirty="0">
                <a:latin typeface="Century Gothic"/>
                <a:cs typeface="Century Gothic"/>
              </a:rPr>
              <a:t>, in </a:t>
            </a:r>
            <a:r>
              <a:rPr lang="en-GB" dirty="0" err="1">
                <a:latin typeface="Century Gothic"/>
                <a:cs typeface="Century Gothic"/>
              </a:rPr>
              <a:t>quantità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illimitata</a:t>
            </a:r>
            <a:r>
              <a:rPr lang="en-GB" dirty="0">
                <a:latin typeface="Century Gothic"/>
                <a:cs typeface="Century Gothic"/>
              </a:rPr>
              <a:t>. Il </a:t>
            </a:r>
            <a:r>
              <a:rPr lang="en-GB" dirty="0" err="1">
                <a:latin typeface="Century Gothic"/>
                <a:cs typeface="Century Gothic"/>
              </a:rPr>
              <a:t>globale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è</a:t>
            </a:r>
            <a:r>
              <a:rPr lang="en-GB" dirty="0">
                <a:latin typeface="Century Gothic"/>
                <a:cs typeface="Century Gothic"/>
              </a:rPr>
              <a:t> in </a:t>
            </a:r>
            <a:r>
              <a:rPr lang="en-GB" dirty="0" err="1">
                <a:latin typeface="Century Gothic"/>
                <a:cs typeface="Century Gothic"/>
              </a:rPr>
              <a:t>superficie</a:t>
            </a:r>
            <a:r>
              <a:rPr lang="en-GB" dirty="0">
                <a:latin typeface="Century Gothic"/>
                <a:cs typeface="Century Gothic"/>
              </a:rPr>
              <a:t>, </a:t>
            </a:r>
            <a:r>
              <a:rPr lang="en-GB" dirty="0" err="1">
                <a:latin typeface="Century Gothic"/>
                <a:cs typeface="Century Gothic"/>
              </a:rPr>
              <a:t>il</a:t>
            </a:r>
            <a:r>
              <a:rPr lang="en-GB" dirty="0">
                <a:latin typeface="Century Gothic"/>
                <a:cs typeface="Century Gothic"/>
              </a:rPr>
              <a:t> locale in </a:t>
            </a:r>
            <a:r>
              <a:rPr lang="en-GB" dirty="0" err="1">
                <a:latin typeface="Century Gothic"/>
                <a:cs typeface="Century Gothic"/>
              </a:rPr>
              <a:t>profondità</a:t>
            </a:r>
            <a:r>
              <a:rPr lang="en-GB" dirty="0">
                <a:latin typeface="Century Gothic"/>
                <a:cs typeface="Century Gothic"/>
              </a:rPr>
              <a:t>. In un </a:t>
            </a:r>
            <a:r>
              <a:rPr lang="en-GB" dirty="0" err="1">
                <a:latin typeface="Century Gothic"/>
                <a:cs typeface="Century Gothic"/>
              </a:rPr>
              <a:t>certo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senso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il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globale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deve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essere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riportato</a:t>
            </a:r>
            <a:r>
              <a:rPr lang="en-GB" dirty="0">
                <a:latin typeface="Century Gothic"/>
                <a:cs typeface="Century Gothic"/>
              </a:rPr>
              <a:t> con </a:t>
            </a:r>
            <a:r>
              <a:rPr lang="en-GB" dirty="0" err="1">
                <a:latin typeface="Century Gothic"/>
                <a:cs typeface="Century Gothic"/>
              </a:rPr>
              <a:t>i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piedi</a:t>
            </a:r>
            <a:r>
              <a:rPr lang="en-GB" dirty="0">
                <a:latin typeface="Century Gothic"/>
                <a:cs typeface="Century Gothic"/>
              </a:rPr>
              <a:t> per terra, </a:t>
            </a:r>
            <a:r>
              <a:rPr lang="en-GB" dirty="0" err="1">
                <a:latin typeface="Century Gothic"/>
                <a:cs typeface="Century Gothic"/>
              </a:rPr>
              <a:t>mentre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il</a:t>
            </a:r>
            <a:r>
              <a:rPr lang="en-GB" dirty="0">
                <a:latin typeface="Century Gothic"/>
                <a:cs typeface="Century Gothic"/>
              </a:rPr>
              <a:t> locale </a:t>
            </a:r>
            <a:r>
              <a:rPr lang="en-GB" dirty="0" err="1">
                <a:latin typeface="Century Gothic"/>
                <a:cs typeface="Century Gothic"/>
              </a:rPr>
              <a:t>deve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essere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riportato</a:t>
            </a:r>
            <a:r>
              <a:rPr lang="en-GB" dirty="0">
                <a:latin typeface="Century Gothic"/>
                <a:cs typeface="Century Gothic"/>
              </a:rPr>
              <a:t> in </a:t>
            </a:r>
            <a:r>
              <a:rPr lang="en-GB" dirty="0" err="1">
                <a:latin typeface="Century Gothic"/>
                <a:cs typeface="Century Gothic"/>
              </a:rPr>
              <a:t>superficie</a:t>
            </a:r>
            <a:r>
              <a:rPr lang="en-GB" dirty="0">
                <a:latin typeface="Century Gothic"/>
                <a:cs typeface="Century Gothic"/>
              </a:rPr>
              <a:t>, per </a:t>
            </a:r>
            <a:r>
              <a:rPr lang="en-GB" dirty="0" err="1">
                <a:latin typeface="Century Gothic"/>
                <a:cs typeface="Century Gothic"/>
              </a:rPr>
              <a:t>essere</a:t>
            </a:r>
            <a:r>
              <a:rPr lang="en-GB" dirty="0">
                <a:latin typeface="Century Gothic"/>
                <a:cs typeface="Century Gothic"/>
              </a:rPr>
              <a:t> </a:t>
            </a:r>
            <a:r>
              <a:rPr lang="en-GB" dirty="0" err="1">
                <a:latin typeface="Century Gothic"/>
                <a:cs typeface="Century Gothic"/>
              </a:rPr>
              <a:t>demistificato</a:t>
            </a:r>
            <a:r>
              <a:rPr lang="en-GB" dirty="0">
                <a:latin typeface="Century Gothic"/>
                <a:cs typeface="Century Gothic"/>
              </a:rPr>
              <a:t>” (</a:t>
            </a:r>
            <a:r>
              <a:rPr lang="en-GB" dirty="0" err="1">
                <a:latin typeface="Century Gothic"/>
                <a:cs typeface="Century Gothic"/>
              </a:rPr>
              <a:t>U.Hannerz</a:t>
            </a:r>
            <a:r>
              <a:rPr lang="en-GB" dirty="0">
                <a:latin typeface="Century Gothic"/>
                <a:cs typeface="Century Gothic"/>
              </a:rPr>
              <a:t> 2001)</a:t>
            </a:r>
          </a:p>
          <a:p>
            <a:endParaRPr lang="it-IT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0963776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entury Gothic"/>
                <a:cs typeface="Century Gothic"/>
              </a:rPr>
              <a:t>Ruolo dei media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492B847-92AD-514E-92FF-B4354808627A}" type="slidenum">
              <a:rPr lang="it-IT" smtClean="0"/>
              <a:t>4</a:t>
            </a:fld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612648" y="2401283"/>
            <a:ext cx="8153400" cy="4495800"/>
          </a:xfrm>
        </p:spPr>
        <p:txBody>
          <a:bodyPr>
            <a:normAutofit/>
          </a:bodyPr>
          <a:lstStyle/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200" dirty="0">
                <a:latin typeface="Century Gothic"/>
                <a:cs typeface="Century Gothic"/>
              </a:rPr>
              <a:t>Media non solo intrattenimento, ma orientamento all’azione quotidiana</a:t>
            </a:r>
          </a:p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200" dirty="0">
                <a:latin typeface="Century Gothic"/>
                <a:cs typeface="Century Gothic"/>
              </a:rPr>
              <a:t>Immaginazione / Agency   </a:t>
            </a:r>
          </a:p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200" dirty="0">
                <a:latin typeface="Century Gothic"/>
                <a:cs typeface="Century Gothic"/>
              </a:rPr>
              <a:t>Comunità immaginate, sodalizi transnazionali </a:t>
            </a:r>
          </a:p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200" dirty="0" err="1">
                <a:latin typeface="Century Gothic"/>
                <a:cs typeface="Century Gothic"/>
              </a:rPr>
              <a:t>Dis</a:t>
            </a:r>
            <a:r>
              <a:rPr lang="it-IT" sz="2200" dirty="0">
                <a:latin typeface="Century Gothic"/>
                <a:cs typeface="Century Gothic"/>
              </a:rPr>
              <a:t>-giunture, località né semplice né scontata</a:t>
            </a:r>
          </a:p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200" dirty="0">
                <a:latin typeface="Century Gothic"/>
                <a:cs typeface="Century Gothic"/>
              </a:rPr>
              <a:t>Riti mediatici</a:t>
            </a:r>
          </a:p>
          <a:p>
            <a:pPr>
              <a:buSzPct val="114000"/>
              <a:buFont typeface="Wingdings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200" dirty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it-IT" sz="3200" dirty="0">
              <a:ea typeface="ＭＳ Ｐゴシック" charset="0"/>
              <a:cs typeface="ＭＳ Ｐゴシック" charset="0"/>
              <a:hlinkClick r:id="rId2"/>
            </a:endParaRPr>
          </a:p>
          <a:p>
            <a:pPr marL="0" indent="0">
              <a:buNone/>
            </a:pPr>
            <a:r>
              <a:rPr lang="it-IT" dirty="0">
                <a:latin typeface="Century Gothic" charset="0"/>
                <a:ea typeface="ＭＳ Ｐゴシック" charset="0"/>
                <a:cs typeface="ＭＳ Ｐゴシック" charset="0"/>
              </a:rPr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577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1139825"/>
          </a:xfrm>
        </p:spPr>
        <p:txBody>
          <a:bodyPr>
            <a:normAutofit/>
          </a:bodyPr>
          <a:lstStyle/>
          <a:p>
            <a:pPr eaLnBrk="1" hangingPunct="1"/>
            <a:r>
              <a:rPr lang="it-IT" sz="4000" dirty="0">
                <a:latin typeface="Century Gothic" charset="0"/>
                <a:ea typeface="ＭＳ Ｐゴシック" charset="0"/>
                <a:cs typeface="ＭＳ Ｐゴシック" charset="0"/>
              </a:rPr>
              <a:t>L’opera dell’immaginazione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9699" name="Picture 4" descr="105_0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648" y="1489206"/>
            <a:ext cx="7731062" cy="5368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293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latin typeface="Century Gothic"/>
                <a:cs typeface="Century Gothic"/>
              </a:rPr>
              <a:t>Migrazioni &amp; new media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492B847-92AD-514E-92FF-B4354808627A}" type="slidenum">
              <a:rPr lang="it-IT" smtClean="0"/>
              <a:t>6</a:t>
            </a:fld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259637" y="1746334"/>
            <a:ext cx="8153400" cy="5423193"/>
          </a:xfrm>
        </p:spPr>
        <p:txBody>
          <a:bodyPr>
            <a:normAutofit fontScale="77500" lnSpcReduction="20000"/>
          </a:bodyPr>
          <a:lstStyle/>
          <a:p>
            <a:r>
              <a:rPr lang="it-IT" sz="2800" dirty="0">
                <a:latin typeface="Century Gothic"/>
                <a:cs typeface="Century Gothic"/>
              </a:rPr>
              <a:t>Famiglie transnazionali </a:t>
            </a:r>
            <a:r>
              <a:rPr lang="it-IT" sz="1800" dirty="0">
                <a:latin typeface="Century Gothic"/>
                <a:cs typeface="Century Gothic"/>
              </a:rPr>
              <a:t>(</a:t>
            </a:r>
            <a:r>
              <a:rPr lang="it-IT" sz="1800" dirty="0" err="1">
                <a:latin typeface="Century Gothic"/>
                <a:cs typeface="Century Gothic"/>
              </a:rPr>
              <a:t>Glick</a:t>
            </a:r>
            <a:r>
              <a:rPr lang="it-IT" sz="1800" dirty="0">
                <a:latin typeface="Century Gothic"/>
                <a:cs typeface="Century Gothic"/>
              </a:rPr>
              <a:t> </a:t>
            </a:r>
            <a:r>
              <a:rPr lang="it-IT" sz="1800" dirty="0" err="1">
                <a:latin typeface="Century Gothic"/>
                <a:cs typeface="Century Gothic"/>
              </a:rPr>
              <a:t>Schiller</a:t>
            </a:r>
            <a:r>
              <a:rPr lang="it-IT" sz="1800" dirty="0">
                <a:latin typeface="Century Gothic"/>
                <a:cs typeface="Century Gothic"/>
              </a:rPr>
              <a:t> et al. 1992)</a:t>
            </a:r>
          </a:p>
          <a:p>
            <a:pPr marL="365760" lvl="1" indent="0">
              <a:buNone/>
            </a:pPr>
            <a:r>
              <a:rPr lang="it-IT" sz="1500" dirty="0">
                <a:latin typeface="Century Gothic"/>
                <a:cs typeface="Century Gothic"/>
              </a:rPr>
              <a:t>	- Femminilizzazione flussi </a:t>
            </a:r>
          </a:p>
          <a:p>
            <a:pPr marL="365760" lvl="1" indent="0">
              <a:buNone/>
            </a:pPr>
            <a:r>
              <a:rPr lang="it-IT" sz="1500" dirty="0">
                <a:latin typeface="Century Gothic"/>
                <a:cs typeface="Century Gothic"/>
              </a:rPr>
              <a:t>	- MNA  	</a:t>
            </a:r>
          </a:p>
          <a:p>
            <a:pPr marL="365760" lvl="1" indent="0">
              <a:buNone/>
            </a:pPr>
            <a:endParaRPr lang="it-IT" sz="1500" dirty="0">
              <a:latin typeface="Century Gothic"/>
              <a:cs typeface="Century Gothic"/>
            </a:endParaRPr>
          </a:p>
          <a:p>
            <a:r>
              <a:rPr lang="it-IT" sz="2800" dirty="0">
                <a:latin typeface="Century Gothic"/>
                <a:cs typeface="Century Gothic"/>
              </a:rPr>
              <a:t>Diaspora </a:t>
            </a:r>
            <a:r>
              <a:rPr lang="it-IT" sz="1800" dirty="0">
                <a:latin typeface="Century Gothic"/>
                <a:cs typeface="Century Gothic"/>
              </a:rPr>
              <a:t>(</a:t>
            </a:r>
            <a:r>
              <a:rPr lang="it-IT" sz="1800" dirty="0" err="1">
                <a:latin typeface="Century Gothic"/>
                <a:cs typeface="Century Gothic"/>
              </a:rPr>
              <a:t>Gupta</a:t>
            </a:r>
            <a:r>
              <a:rPr lang="it-IT" sz="1800" dirty="0">
                <a:latin typeface="Century Gothic"/>
                <a:cs typeface="Century Gothic"/>
              </a:rPr>
              <a:t> e Ferguson 1997)</a:t>
            </a:r>
          </a:p>
          <a:p>
            <a:pPr marL="0" indent="0">
              <a:buNone/>
            </a:pPr>
            <a:r>
              <a:rPr lang="it-IT" sz="1800" dirty="0">
                <a:latin typeface="Century Gothic"/>
                <a:cs typeface="Century Gothic"/>
              </a:rPr>
              <a:t>	- (IM)</a:t>
            </a:r>
            <a:r>
              <a:rPr lang="it-IT" sz="1800" dirty="0" err="1">
                <a:latin typeface="Century Gothic"/>
                <a:cs typeface="Century Gothic"/>
              </a:rPr>
              <a:t>mobilities</a:t>
            </a:r>
            <a:r>
              <a:rPr lang="it-IT" sz="1800" dirty="0">
                <a:latin typeface="Century Gothic"/>
                <a:cs typeface="Century Gothic"/>
              </a:rPr>
              <a:t> contro la nozione sedentaria </a:t>
            </a:r>
          </a:p>
          <a:p>
            <a:pPr marL="0" indent="0">
              <a:buNone/>
            </a:pPr>
            <a:r>
              <a:rPr lang="it-IT" sz="1800" dirty="0">
                <a:latin typeface="Century Gothic"/>
                <a:cs typeface="Century Gothic"/>
              </a:rPr>
              <a:t>		isomorfa di cultura e società</a:t>
            </a:r>
            <a:endParaRPr lang="it-IT" sz="2800" dirty="0">
              <a:latin typeface="Century Gothic"/>
              <a:cs typeface="Century Gothic"/>
            </a:endParaRPr>
          </a:p>
          <a:p>
            <a:r>
              <a:rPr lang="it-IT" sz="2800" dirty="0" err="1">
                <a:latin typeface="Century Gothic"/>
                <a:cs typeface="Century Gothic"/>
              </a:rPr>
              <a:t>Multi_sited</a:t>
            </a:r>
            <a:r>
              <a:rPr lang="it-IT" sz="2800" dirty="0">
                <a:latin typeface="Century Gothic"/>
                <a:cs typeface="Century Gothic"/>
              </a:rPr>
              <a:t> </a:t>
            </a:r>
            <a:r>
              <a:rPr lang="it-IT" sz="2800" dirty="0" err="1">
                <a:latin typeface="Century Gothic"/>
                <a:cs typeface="Century Gothic"/>
              </a:rPr>
              <a:t>ethnography</a:t>
            </a:r>
            <a:r>
              <a:rPr lang="it-IT" sz="2800" dirty="0">
                <a:latin typeface="Century Gothic"/>
                <a:cs typeface="Century Gothic"/>
              </a:rPr>
              <a:t> </a:t>
            </a:r>
            <a:r>
              <a:rPr lang="it-IT" sz="1800" dirty="0">
                <a:latin typeface="Century Gothic"/>
                <a:cs typeface="Century Gothic"/>
              </a:rPr>
              <a:t>(Marcus 1995) </a:t>
            </a:r>
          </a:p>
          <a:p>
            <a:pPr marL="365760" lvl="1" indent="0">
              <a:buNone/>
            </a:pPr>
            <a:r>
              <a:rPr lang="it-IT" sz="1500" dirty="0">
                <a:latin typeface="Century Gothic"/>
                <a:cs typeface="Century Gothic"/>
              </a:rPr>
              <a:t>	- </a:t>
            </a:r>
            <a:r>
              <a:rPr lang="it-IT" sz="1500" dirty="0" err="1">
                <a:latin typeface="Century Gothic"/>
                <a:cs typeface="Century Gothic"/>
              </a:rPr>
              <a:t>Dislocation</a:t>
            </a:r>
            <a:r>
              <a:rPr lang="it-IT" sz="1500" dirty="0">
                <a:latin typeface="Century Gothic"/>
                <a:cs typeface="Century Gothic"/>
              </a:rPr>
              <a:t> of </a:t>
            </a:r>
            <a:r>
              <a:rPr lang="it-IT" sz="1500" dirty="0" err="1">
                <a:latin typeface="Century Gothic"/>
                <a:cs typeface="Century Gothic"/>
              </a:rPr>
              <a:t>migration</a:t>
            </a:r>
            <a:r>
              <a:rPr lang="it-IT" sz="1500" dirty="0">
                <a:latin typeface="Century Gothic"/>
                <a:cs typeface="Century Gothic"/>
              </a:rPr>
              <a:t> (</a:t>
            </a:r>
            <a:r>
              <a:rPr lang="it-IT" sz="1500" dirty="0" err="1">
                <a:latin typeface="Century Gothic"/>
                <a:cs typeface="Century Gothic"/>
              </a:rPr>
              <a:t>Parrenas</a:t>
            </a:r>
            <a:r>
              <a:rPr lang="it-IT" sz="1500" dirty="0">
                <a:latin typeface="Century Gothic"/>
                <a:cs typeface="Century Gothic"/>
              </a:rPr>
              <a:t>)  </a:t>
            </a:r>
          </a:p>
          <a:p>
            <a:endParaRPr lang="it-IT" sz="2800" dirty="0">
              <a:latin typeface="Century Gothic"/>
              <a:cs typeface="Century Gothic"/>
            </a:endParaRPr>
          </a:p>
          <a:p>
            <a:r>
              <a:rPr lang="it-IT" sz="2800" dirty="0">
                <a:latin typeface="Century Gothic"/>
                <a:cs typeface="Century Gothic"/>
              </a:rPr>
              <a:t>Multiple media &amp; media </a:t>
            </a:r>
            <a:r>
              <a:rPr lang="it-IT" sz="2800" dirty="0" err="1">
                <a:latin typeface="Century Gothic"/>
                <a:cs typeface="Century Gothic"/>
              </a:rPr>
              <a:t>ecology</a:t>
            </a:r>
            <a:endParaRPr lang="it-IT" sz="2800" dirty="0">
              <a:latin typeface="Century Gothic"/>
              <a:cs typeface="Century Gothic"/>
            </a:endParaRPr>
          </a:p>
          <a:p>
            <a:pPr marL="365760" lvl="1" indent="0">
              <a:buNone/>
            </a:pPr>
            <a:r>
              <a:rPr lang="it-IT" sz="2500" dirty="0">
                <a:latin typeface="Century Gothic"/>
                <a:cs typeface="Century Gothic"/>
              </a:rPr>
              <a:t>	- socialità e intimità a distanza</a:t>
            </a:r>
          </a:p>
          <a:p>
            <a:pPr marL="365760" lvl="1" indent="0">
              <a:buNone/>
            </a:pPr>
            <a:r>
              <a:rPr lang="it-IT" sz="2500" dirty="0">
                <a:latin typeface="Century Gothic"/>
                <a:cs typeface="Century Gothic"/>
              </a:rPr>
              <a:t>	- proliferare di diverse opzioni e </a:t>
            </a:r>
            <a:r>
              <a:rPr lang="it-IT" sz="2500" dirty="0" err="1">
                <a:latin typeface="Century Gothic"/>
                <a:cs typeface="Century Gothic"/>
              </a:rPr>
              <a:t>fz</a:t>
            </a:r>
            <a:r>
              <a:rPr lang="it-IT" sz="2500" dirty="0">
                <a:latin typeface="Century Gothic"/>
                <a:cs typeface="Century Gothic"/>
              </a:rPr>
              <a:t> comunicative</a:t>
            </a:r>
          </a:p>
          <a:p>
            <a:endParaRPr lang="it-IT" sz="2800" dirty="0">
              <a:latin typeface="Century Gothic"/>
              <a:cs typeface="Century Gothic"/>
            </a:endParaRPr>
          </a:p>
          <a:p>
            <a:r>
              <a:rPr lang="it-IT" sz="2800" b="1" dirty="0">
                <a:solidFill>
                  <a:schemeClr val="accent1"/>
                </a:solidFill>
                <a:latin typeface="Century Gothic"/>
                <a:cs typeface="Century Gothic"/>
              </a:rPr>
              <a:t>!? Integrazione ?! </a:t>
            </a:r>
          </a:p>
          <a:p>
            <a:endParaRPr lang="it-IT" sz="2800" dirty="0"/>
          </a:p>
          <a:p>
            <a:pPr marL="0" indent="0">
              <a:buNone/>
            </a:pPr>
            <a:r>
              <a:rPr lang="it-IT" sz="2800" dirty="0"/>
              <a:t> </a:t>
            </a:r>
          </a:p>
          <a:p>
            <a:endParaRPr lang="it-IT" sz="1800" dirty="0"/>
          </a:p>
          <a:p>
            <a:endParaRPr lang="it-IT" sz="1800" dirty="0"/>
          </a:p>
          <a:p>
            <a:pPr marL="0" indent="0">
              <a:buNone/>
            </a:pPr>
            <a:endParaRPr lang="it-IT" sz="1800" dirty="0"/>
          </a:p>
          <a:p>
            <a:endParaRPr lang="it-IT" sz="1800" dirty="0"/>
          </a:p>
        </p:txBody>
      </p:sp>
      <p:pic>
        <p:nvPicPr>
          <p:cNvPr id="6" name="Immagine 5" descr="31XNHHGzEvL._SY445_QL70_ML2_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1823" y="2855741"/>
            <a:ext cx="2662177" cy="400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7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latin typeface="Century Gothic"/>
                <a:cs typeface="Century Gothic"/>
              </a:rPr>
              <a:t>Mobilità _ Media _ Educazione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492B847-92AD-514E-92FF-B4354808627A}" type="slidenum">
              <a:rPr lang="it-IT" smtClean="0"/>
              <a:t>7</a:t>
            </a:fld>
            <a:endParaRPr lang="it-IT"/>
          </a:p>
        </p:txBody>
      </p:sp>
      <p:pic>
        <p:nvPicPr>
          <p:cNvPr id="5" name="Segnaposto contenuto 4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0551" r="-90551"/>
          <a:stretch>
            <a:fillRect/>
          </a:stretch>
        </p:blipFill>
        <p:spPr>
          <a:xfrm>
            <a:off x="-2032993" y="1516698"/>
            <a:ext cx="8153400" cy="4495800"/>
          </a:xfrm>
        </p:spPr>
      </p:pic>
      <p:pic>
        <p:nvPicPr>
          <p:cNvPr id="7" name="Immagine 6" descr="41pO4UyizVL._SX331_BO1,204,203,200_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0211" y="1516698"/>
            <a:ext cx="3488366" cy="522731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533400" y="6096000"/>
            <a:ext cx="3646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4"/>
              </a:rPr>
              <a:t>orfani bianchi, left behind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658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>
                <a:latin typeface="Century Gothic"/>
                <a:cs typeface="Century Gothic"/>
              </a:rPr>
              <a:t>Globalizzazione_transnazionalismo</a:t>
            </a:r>
            <a:r>
              <a:rPr lang="it-IT" sz="3600" dirty="0"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492B847-92AD-514E-92FF-B4354808627A}" type="slidenum">
              <a:rPr lang="it-IT" smtClean="0">
                <a:latin typeface="Century Gothic"/>
                <a:cs typeface="Century Gothic"/>
              </a:rPr>
              <a:t>8</a:t>
            </a:fld>
            <a:endParaRPr lang="it-IT">
              <a:latin typeface="Century Gothic"/>
              <a:cs typeface="Century Gothic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07311"/>
          </a:xfrm>
        </p:spPr>
        <p:txBody>
          <a:bodyPr>
            <a:normAutofit lnSpcReduction="10000"/>
          </a:bodyPr>
          <a:lstStyle/>
          <a:p>
            <a:r>
              <a:rPr lang="it-IT" sz="2400" dirty="0">
                <a:latin typeface="Century Gothic"/>
                <a:cs typeface="Century Gothic"/>
              </a:rPr>
              <a:t>Femminilizzazione flussi migratori – </a:t>
            </a:r>
          </a:p>
          <a:p>
            <a:pPr marL="0" indent="0">
              <a:buNone/>
            </a:pPr>
            <a:r>
              <a:rPr lang="it-IT" sz="2400" dirty="0">
                <a:latin typeface="Century Gothic"/>
                <a:cs typeface="Century Gothic"/>
              </a:rPr>
              <a:t>	</a:t>
            </a:r>
            <a:r>
              <a:rPr lang="it-IT" sz="2400" dirty="0" err="1">
                <a:latin typeface="Century Gothic"/>
                <a:cs typeface="Century Gothic"/>
              </a:rPr>
              <a:t>Transborder</a:t>
            </a:r>
            <a:r>
              <a:rPr lang="it-IT" sz="2400" dirty="0">
                <a:latin typeface="Century Gothic"/>
                <a:cs typeface="Century Gothic"/>
              </a:rPr>
              <a:t> </a:t>
            </a:r>
            <a:r>
              <a:rPr lang="it-IT" sz="2400" dirty="0" err="1">
                <a:latin typeface="Century Gothic"/>
                <a:cs typeface="Century Gothic"/>
              </a:rPr>
              <a:t>identities</a:t>
            </a:r>
            <a:endParaRPr lang="it-IT" sz="2400" dirty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it-IT" sz="2400" dirty="0">
              <a:latin typeface="Century Gothic"/>
              <a:cs typeface="Century Gothic"/>
            </a:endParaRPr>
          </a:p>
          <a:p>
            <a:r>
              <a:rPr lang="it-IT" sz="2400" dirty="0">
                <a:latin typeface="Century Gothic"/>
                <a:cs typeface="Century Gothic"/>
              </a:rPr>
              <a:t>Comunicazioni a distanza </a:t>
            </a:r>
          </a:p>
          <a:p>
            <a:pPr marL="0" indent="0">
              <a:buNone/>
            </a:pPr>
            <a:r>
              <a:rPr lang="it-IT" sz="2400" dirty="0">
                <a:latin typeface="Century Gothic"/>
                <a:cs typeface="Century Gothic"/>
              </a:rPr>
              <a:t>	Messaggi / Audio video VOIP / Social</a:t>
            </a:r>
          </a:p>
          <a:p>
            <a:pPr marL="0" indent="0">
              <a:buNone/>
            </a:pPr>
            <a:endParaRPr lang="it-IT" sz="2400" dirty="0">
              <a:latin typeface="Century Gothic"/>
              <a:cs typeface="Century Gothic"/>
            </a:endParaRPr>
          </a:p>
          <a:p>
            <a:r>
              <a:rPr lang="it-IT" sz="2400" dirty="0">
                <a:latin typeface="Century Gothic"/>
                <a:cs typeface="Century Gothic"/>
              </a:rPr>
              <a:t> </a:t>
            </a:r>
            <a:r>
              <a:rPr lang="it-IT" sz="2400" b="1" dirty="0" err="1">
                <a:latin typeface="Century Gothic"/>
                <a:cs typeface="Century Gothic"/>
              </a:rPr>
              <a:t>Polymedia</a:t>
            </a:r>
            <a:r>
              <a:rPr lang="it-IT" sz="2400" dirty="0">
                <a:latin typeface="Century Gothic"/>
                <a:cs typeface="Century Gothic"/>
              </a:rPr>
              <a:t>: </a:t>
            </a:r>
          </a:p>
          <a:p>
            <a:pPr marL="0" indent="0">
              <a:buNone/>
            </a:pPr>
            <a:r>
              <a:rPr lang="it-IT" sz="2400" dirty="0">
                <a:latin typeface="Century Gothic"/>
                <a:cs typeface="Century Gothic"/>
              </a:rPr>
              <a:t>	relazioni mediate a distanza </a:t>
            </a:r>
          </a:p>
          <a:p>
            <a:pPr marL="0" indent="0">
              <a:buNone/>
            </a:pPr>
            <a:r>
              <a:rPr lang="it-IT" sz="2400" dirty="0">
                <a:latin typeface="Century Gothic"/>
                <a:cs typeface="Century Gothic"/>
              </a:rPr>
              <a:t>	(</a:t>
            </a:r>
            <a:r>
              <a:rPr lang="it-IT" sz="2400" dirty="0" err="1">
                <a:latin typeface="Century Gothic"/>
                <a:cs typeface="Century Gothic"/>
              </a:rPr>
              <a:t>Madianou</a:t>
            </a:r>
            <a:r>
              <a:rPr lang="it-IT" sz="2400" dirty="0">
                <a:latin typeface="Century Gothic"/>
                <a:cs typeface="Century Gothic"/>
              </a:rPr>
              <a:t>, Miller 2012) </a:t>
            </a:r>
          </a:p>
          <a:p>
            <a:pPr marL="0" indent="0">
              <a:buNone/>
            </a:pPr>
            <a:endParaRPr lang="it-IT" sz="2400" dirty="0">
              <a:latin typeface="Century Gothic"/>
              <a:ea typeface="ＭＳ Ｐゴシック" charset="0"/>
              <a:cs typeface="Century Gothic"/>
              <a:hlinkClick r:id="rId2"/>
            </a:endParaRPr>
          </a:p>
          <a:p>
            <a:pPr marL="0" indent="0">
              <a:buNone/>
            </a:pPr>
            <a:r>
              <a:rPr lang="it-IT" sz="2400" dirty="0">
                <a:latin typeface="Century Gothic"/>
                <a:ea typeface="ＭＳ Ｐゴシック" charset="0"/>
                <a:cs typeface="Century Gothic"/>
                <a:hlinkClick r:id="rId2"/>
              </a:rPr>
              <a:t>Why we post Project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 : Daniel Miller UCL</a:t>
            </a:r>
          </a:p>
          <a:p>
            <a:pPr marL="0" indent="0">
              <a:buNone/>
            </a:pPr>
            <a:r>
              <a:rPr lang="it-IT" sz="2400" dirty="0" err="1">
                <a:latin typeface="Century Gothic"/>
                <a:ea typeface="ＭＳ Ｐゴシック" charset="0"/>
                <a:cs typeface="Century Gothic"/>
              </a:rPr>
              <a:t>Vd</a:t>
            </a:r>
            <a:r>
              <a:rPr lang="it-IT" sz="2400" dirty="0">
                <a:latin typeface="Century Gothic"/>
                <a:ea typeface="ＭＳ Ｐゴシック" charset="0"/>
                <a:cs typeface="Century Gothic"/>
              </a:rPr>
              <a:t>. FAMI-IMPACT </a:t>
            </a:r>
          </a:p>
          <a:p>
            <a:endParaRPr lang="it-IT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49390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documento&#10;&#10;Descrizione generata automaticamente">
            <a:extLst>
              <a:ext uri="{FF2B5EF4-FFF2-40B4-BE49-F238E27FC236}">
                <a16:creationId xmlns:a16="http://schemas.microsoft.com/office/drawing/2014/main" id="{13EFFE1E-F7EE-4728-9FE5-051578462B6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71055" y="0"/>
            <a:ext cx="9892048" cy="699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157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Luna.thmx</Template>
  <TotalTime>1684</TotalTime>
  <Words>520</Words>
  <Application>Microsoft Macintosh PowerPoint</Application>
  <PresentationFormat>Presentazione su schermo (4:3)</PresentationFormat>
  <Paragraphs>98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Century Gothic</vt:lpstr>
      <vt:lpstr>Wingdings</vt:lpstr>
      <vt:lpstr>Wingdings 2</vt:lpstr>
      <vt:lpstr>Luna</vt:lpstr>
      <vt:lpstr>   “Modernità in polvere” (A.Appadurai 1996)  </vt:lpstr>
      <vt:lpstr>Dalle migrazioni alle diaspore </vt:lpstr>
      <vt:lpstr>Identità di diaspora </vt:lpstr>
      <vt:lpstr>Ruolo dei media</vt:lpstr>
      <vt:lpstr>L’opera dell’immaginazione</vt:lpstr>
      <vt:lpstr>Migrazioni &amp; new media</vt:lpstr>
      <vt:lpstr>Mobilità _ Media _ Educazione</vt:lpstr>
      <vt:lpstr>Globalizzazione_transnazionalismo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roberta altin</dc:creator>
  <cp:lastModifiedBy>ALTIN ROBERTA</cp:lastModifiedBy>
  <cp:revision>82</cp:revision>
  <dcterms:created xsi:type="dcterms:W3CDTF">2020-03-09T18:22:52Z</dcterms:created>
  <dcterms:modified xsi:type="dcterms:W3CDTF">2022-04-22T15:34:12Z</dcterms:modified>
</cp:coreProperties>
</file>