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32"/>
  </p:notesMasterIdLst>
  <p:sldIdLst>
    <p:sldId id="256" r:id="rId2"/>
    <p:sldId id="363" r:id="rId3"/>
    <p:sldId id="328" r:id="rId4"/>
    <p:sldId id="327" r:id="rId5"/>
    <p:sldId id="361" r:id="rId6"/>
    <p:sldId id="329" r:id="rId7"/>
    <p:sldId id="336" r:id="rId8"/>
    <p:sldId id="337" r:id="rId9"/>
    <p:sldId id="330" r:id="rId10"/>
    <p:sldId id="331" r:id="rId11"/>
    <p:sldId id="338" r:id="rId12"/>
    <p:sldId id="339" r:id="rId13"/>
    <p:sldId id="332" r:id="rId14"/>
    <p:sldId id="341" r:id="rId15"/>
    <p:sldId id="271" r:id="rId16"/>
    <p:sldId id="342" r:id="rId17"/>
    <p:sldId id="305" r:id="rId18"/>
    <p:sldId id="323" r:id="rId19"/>
    <p:sldId id="322" r:id="rId20"/>
    <p:sldId id="349" r:id="rId21"/>
    <p:sldId id="352" r:id="rId22"/>
    <p:sldId id="353" r:id="rId23"/>
    <p:sldId id="350" r:id="rId24"/>
    <p:sldId id="354" r:id="rId25"/>
    <p:sldId id="355" r:id="rId26"/>
    <p:sldId id="321" r:id="rId27"/>
    <p:sldId id="357" r:id="rId28"/>
    <p:sldId id="358" r:id="rId29"/>
    <p:sldId id="360" r:id="rId30"/>
    <p:sldId id="359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/>
    <p:restoredTop sz="95288"/>
  </p:normalViewPr>
  <p:slideViewPr>
    <p:cSldViewPr snapToGrid="0" snapToObjects="1">
      <p:cViewPr varScale="1">
        <p:scale>
          <a:sx n="92" d="100"/>
          <a:sy n="92" d="100"/>
        </p:scale>
        <p:origin x="15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E963F-9084-B041-A9EF-904FEA4F4785}" type="doc">
      <dgm:prSet loTypeId="urn:microsoft.com/office/officeart/2005/8/layout/pyramid2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DF9C56-6C0A-624D-902D-7DAFD2A9783B}">
      <dgm:prSet custT="1"/>
      <dgm:spPr/>
      <dgm:t>
        <a:bodyPr/>
        <a:lstStyle/>
        <a:p>
          <a:pPr rtl="0"/>
          <a:r>
            <a:rPr lang="it-IT" sz="2400" dirty="0"/>
            <a:t>Modello dinamico </a:t>
          </a:r>
        </a:p>
      </dgm:t>
    </dgm:pt>
    <dgm:pt modelId="{D4BAA02F-537D-B347-9218-A9FE901D69BC}" type="parTrans" cxnId="{16DA656C-F5D2-B14A-B41D-2A264BFE8DDD}">
      <dgm:prSet/>
      <dgm:spPr/>
      <dgm:t>
        <a:bodyPr/>
        <a:lstStyle/>
        <a:p>
          <a:endParaRPr lang="it-IT"/>
        </a:p>
      </dgm:t>
    </dgm:pt>
    <dgm:pt modelId="{0C859784-B7CD-8D49-872C-1334FBE0E3EE}" type="sibTrans" cxnId="{16DA656C-F5D2-B14A-B41D-2A264BFE8DDD}">
      <dgm:prSet/>
      <dgm:spPr/>
      <dgm:t>
        <a:bodyPr/>
        <a:lstStyle/>
        <a:p>
          <a:endParaRPr lang="it-IT"/>
        </a:p>
      </dgm:t>
    </dgm:pt>
    <dgm:pt modelId="{2D2098D1-C34B-394B-84CA-5E838064113F}">
      <dgm:prSet custT="1"/>
      <dgm:spPr/>
      <dgm:t>
        <a:bodyPr/>
        <a:lstStyle/>
        <a:p>
          <a:pPr rtl="0"/>
          <a:r>
            <a:rPr lang="it-IT" sz="2000" dirty="0"/>
            <a:t>-  Confine fluido e strategico, zona liminale (</a:t>
          </a:r>
          <a:r>
            <a:rPr lang="it-IT" sz="2000" dirty="0" err="1"/>
            <a:t>communitas</a:t>
          </a:r>
          <a:r>
            <a:rPr lang="it-IT" sz="2000" dirty="0"/>
            <a:t>)</a:t>
          </a:r>
        </a:p>
      </dgm:t>
    </dgm:pt>
    <dgm:pt modelId="{DC333954-E4D6-E247-B8BF-C7FC6E81D513}" type="parTrans" cxnId="{974196A7-044E-4240-ACCB-3709B0FD9CD5}">
      <dgm:prSet/>
      <dgm:spPr/>
      <dgm:t>
        <a:bodyPr/>
        <a:lstStyle/>
        <a:p>
          <a:endParaRPr lang="it-IT"/>
        </a:p>
      </dgm:t>
    </dgm:pt>
    <dgm:pt modelId="{6A24F0B4-6C8C-AD48-AC9B-2AFE9692D7B9}" type="sibTrans" cxnId="{974196A7-044E-4240-ACCB-3709B0FD9CD5}">
      <dgm:prSet/>
      <dgm:spPr/>
      <dgm:t>
        <a:bodyPr/>
        <a:lstStyle/>
        <a:p>
          <a:endParaRPr lang="it-IT"/>
        </a:p>
      </dgm:t>
    </dgm:pt>
    <dgm:pt modelId="{78911956-1AD5-2E44-9EEA-F433E1ABF689}">
      <dgm:prSet custT="1"/>
      <dgm:spPr/>
      <dgm:t>
        <a:bodyPr/>
        <a:lstStyle/>
        <a:p>
          <a:pPr rtl="0"/>
          <a:r>
            <a:rPr lang="it-IT" sz="2000" dirty="0"/>
            <a:t>- Etnicità come fenomeno multi-dimensionale e intermittente</a:t>
          </a:r>
        </a:p>
      </dgm:t>
    </dgm:pt>
    <dgm:pt modelId="{37BEB1D8-0AC7-0844-871D-B6CFF4FA34C3}" type="parTrans" cxnId="{B08EAD92-848B-7C41-B606-EDE546AADC10}">
      <dgm:prSet/>
      <dgm:spPr/>
      <dgm:t>
        <a:bodyPr/>
        <a:lstStyle/>
        <a:p>
          <a:endParaRPr lang="it-IT"/>
        </a:p>
      </dgm:t>
    </dgm:pt>
    <dgm:pt modelId="{95964ADB-E004-1A40-99B5-DFFBA594A78A}" type="sibTrans" cxnId="{B08EAD92-848B-7C41-B606-EDE546AADC10}">
      <dgm:prSet/>
      <dgm:spPr/>
      <dgm:t>
        <a:bodyPr/>
        <a:lstStyle/>
        <a:p>
          <a:endParaRPr lang="it-IT"/>
        </a:p>
      </dgm:t>
    </dgm:pt>
    <dgm:pt modelId="{6C7FF6E4-E795-2846-9D4A-5ED405EBF6FF}" type="pres">
      <dgm:prSet presAssocID="{38FE963F-9084-B041-A9EF-904FEA4F4785}" presName="compositeShape" presStyleCnt="0">
        <dgm:presLayoutVars>
          <dgm:dir/>
          <dgm:resizeHandles/>
        </dgm:presLayoutVars>
      </dgm:prSet>
      <dgm:spPr/>
    </dgm:pt>
    <dgm:pt modelId="{64EDB8B6-C8E5-7844-9FAC-C47216F45E8A}" type="pres">
      <dgm:prSet presAssocID="{38FE963F-9084-B041-A9EF-904FEA4F4785}" presName="pyramid" presStyleLbl="node1" presStyleIdx="0" presStyleCnt="1"/>
      <dgm:spPr/>
    </dgm:pt>
    <dgm:pt modelId="{0442A4AB-433E-B343-B7B3-50D0650F6BA4}" type="pres">
      <dgm:prSet presAssocID="{38FE963F-9084-B041-A9EF-904FEA4F4785}" presName="theList" presStyleCnt="0"/>
      <dgm:spPr/>
    </dgm:pt>
    <dgm:pt modelId="{2641B77D-FAE1-194C-811A-1F8C3DFC05DB}" type="pres">
      <dgm:prSet presAssocID="{ECDF9C56-6C0A-624D-902D-7DAFD2A9783B}" presName="aNode" presStyleLbl="fgAcc1" presStyleIdx="0" presStyleCnt="3" custScaleX="271243" custScaleY="87577" custLinFactY="300000" custLinFactNeighborY="352745">
        <dgm:presLayoutVars>
          <dgm:bulletEnabled val="1"/>
        </dgm:presLayoutVars>
      </dgm:prSet>
      <dgm:spPr/>
    </dgm:pt>
    <dgm:pt modelId="{DA52ACDE-9DBA-A840-8AD7-7CD400E634CD}" type="pres">
      <dgm:prSet presAssocID="{ECDF9C56-6C0A-624D-902D-7DAFD2A9783B}" presName="aSpace" presStyleCnt="0"/>
      <dgm:spPr/>
    </dgm:pt>
    <dgm:pt modelId="{A6D39A6A-6923-C24F-8E1D-C16F16B871BF}" type="pres">
      <dgm:prSet presAssocID="{2D2098D1-C34B-394B-84CA-5E838064113F}" presName="aNode" presStyleLbl="fgAcc1" presStyleIdx="1" presStyleCnt="3" custScaleX="332540" custScaleY="130785" custLinFactY="-83517" custLinFactNeighborX="-4249" custLinFactNeighborY="-100000">
        <dgm:presLayoutVars>
          <dgm:bulletEnabled val="1"/>
        </dgm:presLayoutVars>
      </dgm:prSet>
      <dgm:spPr/>
    </dgm:pt>
    <dgm:pt modelId="{49894824-1C1E-E247-A7DF-B02B43E21A7F}" type="pres">
      <dgm:prSet presAssocID="{2D2098D1-C34B-394B-84CA-5E838064113F}" presName="aSpace" presStyleCnt="0"/>
      <dgm:spPr/>
    </dgm:pt>
    <dgm:pt modelId="{867400F4-9480-BD4E-8B84-AF7D7FCDB560}" type="pres">
      <dgm:prSet presAssocID="{78911956-1AD5-2E44-9EEA-F433E1ABF689}" presName="aNode" presStyleLbl="fgAcc1" presStyleIdx="2" presStyleCnt="3" custScaleX="459190" custScaleY="191771" custLinFactY="-93750" custLinFactNeighborX="-4601" custLinFactNeighborY="-100000">
        <dgm:presLayoutVars>
          <dgm:bulletEnabled val="1"/>
        </dgm:presLayoutVars>
      </dgm:prSet>
      <dgm:spPr/>
    </dgm:pt>
    <dgm:pt modelId="{51A051F9-5C0B-AF4B-A568-20C53737AD9B}" type="pres">
      <dgm:prSet presAssocID="{78911956-1AD5-2E44-9EEA-F433E1ABF689}" presName="aSpace" presStyleCnt="0"/>
      <dgm:spPr/>
    </dgm:pt>
  </dgm:ptLst>
  <dgm:cxnLst>
    <dgm:cxn modelId="{1CD67927-E915-194C-8E37-17E146721180}" type="presOf" srcId="{38FE963F-9084-B041-A9EF-904FEA4F4785}" destId="{6C7FF6E4-E795-2846-9D4A-5ED405EBF6FF}" srcOrd="0" destOrd="0" presId="urn:microsoft.com/office/officeart/2005/8/layout/pyramid2"/>
    <dgm:cxn modelId="{4EA21B3F-BC86-D54F-B99D-B225A21B19D5}" type="presOf" srcId="{ECDF9C56-6C0A-624D-902D-7DAFD2A9783B}" destId="{2641B77D-FAE1-194C-811A-1F8C3DFC05DB}" srcOrd="0" destOrd="0" presId="urn:microsoft.com/office/officeart/2005/8/layout/pyramid2"/>
    <dgm:cxn modelId="{16DA656C-F5D2-B14A-B41D-2A264BFE8DDD}" srcId="{38FE963F-9084-B041-A9EF-904FEA4F4785}" destId="{ECDF9C56-6C0A-624D-902D-7DAFD2A9783B}" srcOrd="0" destOrd="0" parTransId="{D4BAA02F-537D-B347-9218-A9FE901D69BC}" sibTransId="{0C859784-B7CD-8D49-872C-1334FBE0E3EE}"/>
    <dgm:cxn modelId="{B08EAD92-848B-7C41-B606-EDE546AADC10}" srcId="{38FE963F-9084-B041-A9EF-904FEA4F4785}" destId="{78911956-1AD5-2E44-9EEA-F433E1ABF689}" srcOrd="2" destOrd="0" parTransId="{37BEB1D8-0AC7-0844-871D-B6CFF4FA34C3}" sibTransId="{95964ADB-E004-1A40-99B5-DFFBA594A78A}"/>
    <dgm:cxn modelId="{B1DD4797-E6B5-CD47-A20F-74760AB3461B}" type="presOf" srcId="{78911956-1AD5-2E44-9EEA-F433E1ABF689}" destId="{867400F4-9480-BD4E-8B84-AF7D7FCDB560}" srcOrd="0" destOrd="0" presId="urn:microsoft.com/office/officeart/2005/8/layout/pyramid2"/>
    <dgm:cxn modelId="{974196A7-044E-4240-ACCB-3709B0FD9CD5}" srcId="{38FE963F-9084-B041-A9EF-904FEA4F4785}" destId="{2D2098D1-C34B-394B-84CA-5E838064113F}" srcOrd="1" destOrd="0" parTransId="{DC333954-E4D6-E247-B8BF-C7FC6E81D513}" sibTransId="{6A24F0B4-6C8C-AD48-AC9B-2AFE9692D7B9}"/>
    <dgm:cxn modelId="{CE370CDA-2608-2F42-A104-92EB7056257E}" type="presOf" srcId="{2D2098D1-C34B-394B-84CA-5E838064113F}" destId="{A6D39A6A-6923-C24F-8E1D-C16F16B871BF}" srcOrd="0" destOrd="0" presId="urn:microsoft.com/office/officeart/2005/8/layout/pyramid2"/>
    <dgm:cxn modelId="{0EC23B41-7388-1147-917C-3513DEC7ABAC}" type="presParOf" srcId="{6C7FF6E4-E795-2846-9D4A-5ED405EBF6FF}" destId="{64EDB8B6-C8E5-7844-9FAC-C47216F45E8A}" srcOrd="0" destOrd="0" presId="urn:microsoft.com/office/officeart/2005/8/layout/pyramid2"/>
    <dgm:cxn modelId="{06AA0084-DCF6-8A4E-881B-FA3617E18594}" type="presParOf" srcId="{6C7FF6E4-E795-2846-9D4A-5ED405EBF6FF}" destId="{0442A4AB-433E-B343-B7B3-50D0650F6BA4}" srcOrd="1" destOrd="0" presId="urn:microsoft.com/office/officeart/2005/8/layout/pyramid2"/>
    <dgm:cxn modelId="{FBD93C13-B65A-7C45-B671-FF053EEE44B6}" type="presParOf" srcId="{0442A4AB-433E-B343-B7B3-50D0650F6BA4}" destId="{2641B77D-FAE1-194C-811A-1F8C3DFC05DB}" srcOrd="0" destOrd="0" presId="urn:microsoft.com/office/officeart/2005/8/layout/pyramid2"/>
    <dgm:cxn modelId="{4C4F2417-AD5E-844E-990D-6BA4BA115131}" type="presParOf" srcId="{0442A4AB-433E-B343-B7B3-50D0650F6BA4}" destId="{DA52ACDE-9DBA-A840-8AD7-7CD400E634CD}" srcOrd="1" destOrd="0" presId="urn:microsoft.com/office/officeart/2005/8/layout/pyramid2"/>
    <dgm:cxn modelId="{71930ACF-6059-A848-978B-811E20EE0A64}" type="presParOf" srcId="{0442A4AB-433E-B343-B7B3-50D0650F6BA4}" destId="{A6D39A6A-6923-C24F-8E1D-C16F16B871BF}" srcOrd="2" destOrd="0" presId="urn:microsoft.com/office/officeart/2005/8/layout/pyramid2"/>
    <dgm:cxn modelId="{882F1270-687C-A247-B8E2-BC76BE4E7DE4}" type="presParOf" srcId="{0442A4AB-433E-B343-B7B3-50D0650F6BA4}" destId="{49894824-1C1E-E247-A7DF-B02B43E21A7F}" srcOrd="3" destOrd="0" presId="urn:microsoft.com/office/officeart/2005/8/layout/pyramid2"/>
    <dgm:cxn modelId="{449AEE43-2224-C447-BCE9-4CB1B69BE0DF}" type="presParOf" srcId="{0442A4AB-433E-B343-B7B3-50D0650F6BA4}" destId="{867400F4-9480-BD4E-8B84-AF7D7FCDB560}" srcOrd="4" destOrd="0" presId="urn:microsoft.com/office/officeart/2005/8/layout/pyramid2"/>
    <dgm:cxn modelId="{F1A666D4-46C2-8E47-B51B-5FEACD8817C7}" type="presParOf" srcId="{0442A4AB-433E-B343-B7B3-50D0650F6BA4}" destId="{51A051F9-5C0B-AF4B-A568-20C53737AD9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8E9CB-36FE-894C-822A-95E97A150F5B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5C39DB7F-7C99-A74D-9266-DCAC85D60A2C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norme sociali introiettate </a:t>
          </a:r>
          <a:endParaRPr lang="it-IT" dirty="0"/>
        </a:p>
      </dgm:t>
    </dgm:pt>
    <dgm:pt modelId="{2F47FEBB-0400-FB43-A640-EB9307461CEA}" type="parTrans" cxnId="{3E961A35-AEC4-9540-8ACB-B39947B0E323}">
      <dgm:prSet/>
      <dgm:spPr/>
      <dgm:t>
        <a:bodyPr/>
        <a:lstStyle/>
        <a:p>
          <a:endParaRPr lang="it-IT"/>
        </a:p>
      </dgm:t>
    </dgm:pt>
    <dgm:pt modelId="{DFF0F9AA-D215-624E-903C-5E44BB164162}" type="sibTrans" cxnId="{3E961A35-AEC4-9540-8ACB-B39947B0E323}">
      <dgm:prSet/>
      <dgm:spPr/>
      <dgm:t>
        <a:bodyPr/>
        <a:lstStyle/>
        <a:p>
          <a:endParaRPr lang="it-IT"/>
        </a:p>
      </dgm:t>
    </dgm:pt>
    <dgm:pt modelId="{8E3FB7C0-EF44-7640-A943-7B3316594600}">
      <dgm:prSet phldrT="[Testo]" custT="1"/>
      <dgm:spPr/>
      <dgm:t>
        <a:bodyPr/>
        <a:lstStyle/>
        <a:p>
          <a:r>
            <a:rPr lang="it-IT" sz="1800" dirty="0">
              <a:ea typeface="+mn-ea"/>
              <a:cs typeface="+mn-cs"/>
              <a:sym typeface="Symbol" charset="2"/>
            </a:rPr>
            <a:t>scelta e strategia </a:t>
          </a:r>
          <a:endParaRPr lang="it-IT" dirty="0"/>
        </a:p>
      </dgm:t>
    </dgm:pt>
    <dgm:pt modelId="{EFCBB546-4857-EC47-BD06-AC1997832233}" type="parTrans" cxnId="{85DDDAC0-B631-E149-952B-11E4C6890B4C}">
      <dgm:prSet/>
      <dgm:spPr/>
      <dgm:t>
        <a:bodyPr/>
        <a:lstStyle/>
        <a:p>
          <a:endParaRPr lang="it-IT"/>
        </a:p>
      </dgm:t>
    </dgm:pt>
    <dgm:pt modelId="{6588C455-4868-2442-9AAC-093B24B2DC33}" type="sibTrans" cxnId="{85DDDAC0-B631-E149-952B-11E4C6890B4C}">
      <dgm:prSet/>
      <dgm:spPr/>
      <dgm:t>
        <a:bodyPr/>
        <a:lstStyle/>
        <a:p>
          <a:endParaRPr lang="it-IT"/>
        </a:p>
      </dgm:t>
    </dgm:pt>
    <dgm:pt modelId="{F55F5009-BA6C-FC43-803B-4A86834B5E06}">
      <dgm:prSet phldrT="[Testo]"/>
      <dgm:spPr/>
      <dgm:t>
        <a:bodyPr/>
        <a:lstStyle/>
        <a:p>
          <a:r>
            <a:rPr lang="it-IT" dirty="0"/>
            <a:t>Nuovo standard comportamentale</a:t>
          </a:r>
        </a:p>
      </dgm:t>
    </dgm:pt>
    <dgm:pt modelId="{07BD9CF6-F87B-D045-B8DB-5054348F3EF8}" type="parTrans" cxnId="{173A8F80-F0F0-B040-9803-690939F8961A}">
      <dgm:prSet/>
      <dgm:spPr/>
      <dgm:t>
        <a:bodyPr/>
        <a:lstStyle/>
        <a:p>
          <a:endParaRPr lang="it-IT"/>
        </a:p>
      </dgm:t>
    </dgm:pt>
    <dgm:pt modelId="{0C88DD0C-0D29-DC49-A218-25F28F8D5038}" type="sibTrans" cxnId="{173A8F80-F0F0-B040-9803-690939F8961A}">
      <dgm:prSet/>
      <dgm:spPr/>
      <dgm:t>
        <a:bodyPr/>
        <a:lstStyle/>
        <a:p>
          <a:endParaRPr lang="it-IT"/>
        </a:p>
      </dgm:t>
    </dgm:pt>
    <dgm:pt modelId="{5BA6D5C5-857A-FA49-B760-0B6CE9E6526C}" type="pres">
      <dgm:prSet presAssocID="{84C8E9CB-36FE-894C-822A-95E97A150F5B}" presName="Name0" presStyleCnt="0">
        <dgm:presLayoutVars>
          <dgm:dir/>
          <dgm:resizeHandles val="exact"/>
        </dgm:presLayoutVars>
      </dgm:prSet>
      <dgm:spPr/>
    </dgm:pt>
    <dgm:pt modelId="{F52D9971-EE5C-A34F-867E-297CC442F8DB}" type="pres">
      <dgm:prSet presAssocID="{5C39DB7F-7C99-A74D-9266-DCAC85D60A2C}" presName="node" presStyleLbl="node1" presStyleIdx="0" presStyleCnt="3">
        <dgm:presLayoutVars>
          <dgm:bulletEnabled val="1"/>
        </dgm:presLayoutVars>
      </dgm:prSet>
      <dgm:spPr/>
    </dgm:pt>
    <dgm:pt modelId="{FDCECC7D-A629-694B-8CA8-CD09FB0839EF}" type="pres">
      <dgm:prSet presAssocID="{DFF0F9AA-D215-624E-903C-5E44BB164162}" presName="sibTrans" presStyleLbl="sibTrans2D1" presStyleIdx="0" presStyleCnt="2"/>
      <dgm:spPr/>
    </dgm:pt>
    <dgm:pt modelId="{EABCF096-DCB9-7146-BC05-B94C8D41428F}" type="pres">
      <dgm:prSet presAssocID="{DFF0F9AA-D215-624E-903C-5E44BB164162}" presName="connectorText" presStyleLbl="sibTrans2D1" presStyleIdx="0" presStyleCnt="2"/>
      <dgm:spPr/>
    </dgm:pt>
    <dgm:pt modelId="{2EBCEB91-41D3-2642-BE83-BA2AA3E59E1D}" type="pres">
      <dgm:prSet presAssocID="{8E3FB7C0-EF44-7640-A943-7B3316594600}" presName="node" presStyleLbl="node1" presStyleIdx="1" presStyleCnt="3">
        <dgm:presLayoutVars>
          <dgm:bulletEnabled val="1"/>
        </dgm:presLayoutVars>
      </dgm:prSet>
      <dgm:spPr/>
    </dgm:pt>
    <dgm:pt modelId="{8342A92F-6734-5041-9A34-5F2330C2796C}" type="pres">
      <dgm:prSet presAssocID="{6588C455-4868-2442-9AAC-093B24B2DC33}" presName="sibTrans" presStyleLbl="sibTrans2D1" presStyleIdx="1" presStyleCnt="2"/>
      <dgm:spPr/>
    </dgm:pt>
    <dgm:pt modelId="{8B5FC95F-44B3-E44A-BBBA-3A7C5B29BC64}" type="pres">
      <dgm:prSet presAssocID="{6588C455-4868-2442-9AAC-093B24B2DC33}" presName="connectorText" presStyleLbl="sibTrans2D1" presStyleIdx="1" presStyleCnt="2"/>
      <dgm:spPr/>
    </dgm:pt>
    <dgm:pt modelId="{1288B1E5-37BC-E54C-BF68-EDC44726AFB9}" type="pres">
      <dgm:prSet presAssocID="{F55F5009-BA6C-FC43-803B-4A86834B5E06}" presName="node" presStyleLbl="node1" presStyleIdx="2" presStyleCnt="3">
        <dgm:presLayoutVars>
          <dgm:bulletEnabled val="1"/>
        </dgm:presLayoutVars>
      </dgm:prSet>
      <dgm:spPr/>
    </dgm:pt>
  </dgm:ptLst>
  <dgm:cxnLst>
    <dgm:cxn modelId="{BAAE6A05-958A-7944-9D3F-CC2B4A8A9DA8}" type="presOf" srcId="{8E3FB7C0-EF44-7640-A943-7B3316594600}" destId="{2EBCEB91-41D3-2642-BE83-BA2AA3E59E1D}" srcOrd="0" destOrd="0" presId="urn:microsoft.com/office/officeart/2005/8/layout/process1"/>
    <dgm:cxn modelId="{90D61E25-DD3E-254D-AF0B-5622628457CE}" type="presOf" srcId="{84C8E9CB-36FE-894C-822A-95E97A150F5B}" destId="{5BA6D5C5-857A-FA49-B760-0B6CE9E6526C}" srcOrd="0" destOrd="0" presId="urn:microsoft.com/office/officeart/2005/8/layout/process1"/>
    <dgm:cxn modelId="{3E961A35-AEC4-9540-8ACB-B39947B0E323}" srcId="{84C8E9CB-36FE-894C-822A-95E97A150F5B}" destId="{5C39DB7F-7C99-A74D-9266-DCAC85D60A2C}" srcOrd="0" destOrd="0" parTransId="{2F47FEBB-0400-FB43-A640-EB9307461CEA}" sibTransId="{DFF0F9AA-D215-624E-903C-5E44BB164162}"/>
    <dgm:cxn modelId="{2A7F3D39-AB33-C64A-9771-74AAD488F181}" type="presOf" srcId="{DFF0F9AA-D215-624E-903C-5E44BB164162}" destId="{FDCECC7D-A629-694B-8CA8-CD09FB0839EF}" srcOrd="0" destOrd="0" presId="urn:microsoft.com/office/officeart/2005/8/layout/process1"/>
    <dgm:cxn modelId="{579FE355-1661-CF48-A2ED-6484D0D977A1}" type="presOf" srcId="{6588C455-4868-2442-9AAC-093B24B2DC33}" destId="{8342A92F-6734-5041-9A34-5F2330C2796C}" srcOrd="0" destOrd="0" presId="urn:microsoft.com/office/officeart/2005/8/layout/process1"/>
    <dgm:cxn modelId="{11347E64-4E96-5845-8EFD-A654FE9301DF}" type="presOf" srcId="{5C39DB7F-7C99-A74D-9266-DCAC85D60A2C}" destId="{F52D9971-EE5C-A34F-867E-297CC442F8DB}" srcOrd="0" destOrd="0" presId="urn:microsoft.com/office/officeart/2005/8/layout/process1"/>
    <dgm:cxn modelId="{D6FBB86C-7ED8-3B48-AD75-8732E52E660E}" type="presOf" srcId="{DFF0F9AA-D215-624E-903C-5E44BB164162}" destId="{EABCF096-DCB9-7146-BC05-B94C8D41428F}" srcOrd="1" destOrd="0" presId="urn:microsoft.com/office/officeart/2005/8/layout/process1"/>
    <dgm:cxn modelId="{173A8F80-F0F0-B040-9803-690939F8961A}" srcId="{84C8E9CB-36FE-894C-822A-95E97A150F5B}" destId="{F55F5009-BA6C-FC43-803B-4A86834B5E06}" srcOrd="2" destOrd="0" parTransId="{07BD9CF6-F87B-D045-B8DB-5054348F3EF8}" sibTransId="{0C88DD0C-0D29-DC49-A218-25F28F8D5038}"/>
    <dgm:cxn modelId="{00FD6688-9422-9D42-8C4F-FE713E7DBBD1}" type="presOf" srcId="{F55F5009-BA6C-FC43-803B-4A86834B5E06}" destId="{1288B1E5-37BC-E54C-BF68-EDC44726AFB9}" srcOrd="0" destOrd="0" presId="urn:microsoft.com/office/officeart/2005/8/layout/process1"/>
    <dgm:cxn modelId="{85DDDAC0-B631-E149-952B-11E4C6890B4C}" srcId="{84C8E9CB-36FE-894C-822A-95E97A150F5B}" destId="{8E3FB7C0-EF44-7640-A943-7B3316594600}" srcOrd="1" destOrd="0" parTransId="{EFCBB546-4857-EC47-BD06-AC1997832233}" sibTransId="{6588C455-4868-2442-9AAC-093B24B2DC33}"/>
    <dgm:cxn modelId="{5551D3D0-E5EF-304B-A54C-17233C942D06}" type="presOf" srcId="{6588C455-4868-2442-9AAC-093B24B2DC33}" destId="{8B5FC95F-44B3-E44A-BBBA-3A7C5B29BC64}" srcOrd="1" destOrd="0" presId="urn:microsoft.com/office/officeart/2005/8/layout/process1"/>
    <dgm:cxn modelId="{ABC095FE-321C-AD42-B721-4EB31689BB39}" type="presParOf" srcId="{5BA6D5C5-857A-FA49-B760-0B6CE9E6526C}" destId="{F52D9971-EE5C-A34F-867E-297CC442F8DB}" srcOrd="0" destOrd="0" presId="urn:microsoft.com/office/officeart/2005/8/layout/process1"/>
    <dgm:cxn modelId="{EDABE90F-07AC-C845-9C15-D3A757CDA1BE}" type="presParOf" srcId="{5BA6D5C5-857A-FA49-B760-0B6CE9E6526C}" destId="{FDCECC7D-A629-694B-8CA8-CD09FB0839EF}" srcOrd="1" destOrd="0" presId="urn:microsoft.com/office/officeart/2005/8/layout/process1"/>
    <dgm:cxn modelId="{5DB969EC-D1F0-7A45-9543-0C4217DDA88B}" type="presParOf" srcId="{FDCECC7D-A629-694B-8CA8-CD09FB0839EF}" destId="{EABCF096-DCB9-7146-BC05-B94C8D41428F}" srcOrd="0" destOrd="0" presId="urn:microsoft.com/office/officeart/2005/8/layout/process1"/>
    <dgm:cxn modelId="{8E29658B-9E08-4D44-BC43-F6A873A85916}" type="presParOf" srcId="{5BA6D5C5-857A-FA49-B760-0B6CE9E6526C}" destId="{2EBCEB91-41D3-2642-BE83-BA2AA3E59E1D}" srcOrd="2" destOrd="0" presId="urn:microsoft.com/office/officeart/2005/8/layout/process1"/>
    <dgm:cxn modelId="{F9F3183B-3EF1-8946-84B7-921D3EE673A8}" type="presParOf" srcId="{5BA6D5C5-857A-FA49-B760-0B6CE9E6526C}" destId="{8342A92F-6734-5041-9A34-5F2330C2796C}" srcOrd="3" destOrd="0" presId="urn:microsoft.com/office/officeart/2005/8/layout/process1"/>
    <dgm:cxn modelId="{DDCF4920-70DE-3444-B5FB-5AB03D09D2EB}" type="presParOf" srcId="{8342A92F-6734-5041-9A34-5F2330C2796C}" destId="{8B5FC95F-44B3-E44A-BBBA-3A7C5B29BC64}" srcOrd="0" destOrd="0" presId="urn:microsoft.com/office/officeart/2005/8/layout/process1"/>
    <dgm:cxn modelId="{CF5F6EA8-4662-6B46-A1F7-3B9577C7CAA0}" type="presParOf" srcId="{5BA6D5C5-857A-FA49-B760-0B6CE9E6526C}" destId="{1288B1E5-37BC-E54C-BF68-EDC44726AFB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DB8B6-C8E5-7844-9FAC-C47216F45E8A}">
      <dsp:nvSpPr>
        <dsp:cNvPr id="0" name=""/>
        <dsp:cNvSpPr/>
      </dsp:nvSpPr>
      <dsp:spPr>
        <a:xfrm>
          <a:off x="2351021" y="0"/>
          <a:ext cx="2286000" cy="22860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41B77D-FAE1-194C-811A-1F8C3DFC05DB}">
      <dsp:nvSpPr>
        <dsp:cNvPr id="0" name=""/>
        <dsp:cNvSpPr/>
      </dsp:nvSpPr>
      <dsp:spPr>
        <a:xfrm>
          <a:off x="2221771" y="1634369"/>
          <a:ext cx="4030399" cy="35778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Modello dinamico </a:t>
          </a:r>
        </a:p>
      </dsp:txBody>
      <dsp:txXfrm>
        <a:off x="2239236" y="1651834"/>
        <a:ext cx="3995469" cy="322851"/>
      </dsp:txXfrm>
    </dsp:sp>
    <dsp:sp modelId="{A6D39A6A-6923-C24F-8E1D-C16F16B871BF}">
      <dsp:nvSpPr>
        <dsp:cNvPr id="0" name=""/>
        <dsp:cNvSpPr/>
      </dsp:nvSpPr>
      <dsp:spPr>
        <a:xfrm>
          <a:off x="1703229" y="245221"/>
          <a:ext cx="4941211" cy="534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 Confine fluido e strategico, zona liminale (</a:t>
          </a:r>
          <a:r>
            <a:rPr lang="it-IT" sz="2000" kern="1200" dirty="0" err="1"/>
            <a:t>communitas</a:t>
          </a:r>
          <a:r>
            <a:rPr lang="it-IT" sz="2000" kern="1200" dirty="0"/>
            <a:t>)</a:t>
          </a:r>
        </a:p>
      </dsp:txBody>
      <dsp:txXfrm>
        <a:off x="1729311" y="271303"/>
        <a:ext cx="4889047" cy="482136"/>
      </dsp:txXfrm>
    </dsp:sp>
    <dsp:sp modelId="{867400F4-9480-BD4E-8B84-AF7D7FCDB560}">
      <dsp:nvSpPr>
        <dsp:cNvPr id="0" name=""/>
        <dsp:cNvSpPr/>
      </dsp:nvSpPr>
      <dsp:spPr>
        <a:xfrm>
          <a:off x="757053" y="788783"/>
          <a:ext cx="6823104" cy="7834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- Etnicità come fenomeno multi-dimensionale e intermittente</a:t>
          </a:r>
        </a:p>
      </dsp:txBody>
      <dsp:txXfrm>
        <a:off x="795298" y="827028"/>
        <a:ext cx="6746614" cy="706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9971-EE5C-A34F-867E-297CC442F8DB}">
      <dsp:nvSpPr>
        <dsp:cNvPr id="0" name=""/>
        <dsp:cNvSpPr/>
      </dsp:nvSpPr>
      <dsp:spPr>
        <a:xfrm>
          <a:off x="6895" y="400873"/>
          <a:ext cx="2061005" cy="1236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norme sociali introiettate </a:t>
          </a:r>
          <a:endParaRPr lang="it-IT" kern="1200" dirty="0"/>
        </a:p>
      </dsp:txBody>
      <dsp:txXfrm>
        <a:off x="43114" y="437092"/>
        <a:ext cx="1988567" cy="1164165"/>
      </dsp:txXfrm>
    </dsp:sp>
    <dsp:sp modelId="{FDCECC7D-A629-694B-8CA8-CD09FB0839EF}">
      <dsp:nvSpPr>
        <dsp:cNvPr id="0" name=""/>
        <dsp:cNvSpPr/>
      </dsp:nvSpPr>
      <dsp:spPr>
        <a:xfrm>
          <a:off x="2274001" y="763610"/>
          <a:ext cx="436933" cy="5111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/>
        </a:p>
      </dsp:txBody>
      <dsp:txXfrm>
        <a:off x="2274001" y="865836"/>
        <a:ext cx="305853" cy="306677"/>
      </dsp:txXfrm>
    </dsp:sp>
    <dsp:sp modelId="{2EBCEB91-41D3-2642-BE83-BA2AA3E59E1D}">
      <dsp:nvSpPr>
        <dsp:cNvPr id="0" name=""/>
        <dsp:cNvSpPr/>
      </dsp:nvSpPr>
      <dsp:spPr>
        <a:xfrm>
          <a:off x="2892303" y="400873"/>
          <a:ext cx="2061005" cy="1236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ea typeface="+mn-ea"/>
              <a:cs typeface="+mn-cs"/>
              <a:sym typeface="Symbol" charset="2"/>
            </a:rPr>
            <a:t>scelta e strategia </a:t>
          </a:r>
          <a:endParaRPr lang="it-IT" kern="1200" dirty="0"/>
        </a:p>
      </dsp:txBody>
      <dsp:txXfrm>
        <a:off x="2928522" y="437092"/>
        <a:ext cx="1988567" cy="1164165"/>
      </dsp:txXfrm>
    </dsp:sp>
    <dsp:sp modelId="{8342A92F-6734-5041-9A34-5F2330C2796C}">
      <dsp:nvSpPr>
        <dsp:cNvPr id="0" name=""/>
        <dsp:cNvSpPr/>
      </dsp:nvSpPr>
      <dsp:spPr>
        <a:xfrm>
          <a:off x="5159409" y="763610"/>
          <a:ext cx="436933" cy="51112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/>
        </a:p>
      </dsp:txBody>
      <dsp:txXfrm>
        <a:off x="5159409" y="865836"/>
        <a:ext cx="305853" cy="306677"/>
      </dsp:txXfrm>
    </dsp:sp>
    <dsp:sp modelId="{1288B1E5-37BC-E54C-BF68-EDC44726AFB9}">
      <dsp:nvSpPr>
        <dsp:cNvPr id="0" name=""/>
        <dsp:cNvSpPr/>
      </dsp:nvSpPr>
      <dsp:spPr>
        <a:xfrm>
          <a:off x="5777710" y="400873"/>
          <a:ext cx="2061005" cy="12366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Nuovo standard comportamentale</a:t>
          </a:r>
        </a:p>
      </dsp:txBody>
      <dsp:txXfrm>
        <a:off x="5813929" y="437092"/>
        <a:ext cx="1988567" cy="1164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563E7-A735-B348-9934-9675D883BE80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BD8E1-B0BA-CA44-9334-17D9CABDC9A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69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7888"/>
            <a:ext cx="5616575" cy="3160712"/>
          </a:xfrm>
        </p:spPr>
      </p:sp>
      <p:sp>
        <p:nvSpPr>
          <p:cNvPr id="5837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37100" cy="34194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6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325B1-9784-E240-9CFB-1838061867B6}" type="slidenum">
              <a:rPr lang="it-IT"/>
              <a:pPr/>
              <a:t>30</a:t>
            </a:fld>
            <a:endParaRPr lang="it-IT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143000" y="684213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50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4800"/>
          </a:xfrm>
          <a:noFill/>
          <a:ln/>
        </p:spPr>
        <p:txBody>
          <a:bodyPr wrap="none" anchor="ctr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35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20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133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126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kumimoji="0" lang="en-US"/>
              <a:pPr/>
              <a:t>4/22/22</a:t>
            </a:fld>
            <a:endParaRPr kumimoji="0" lang="it-IT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it-IT" sz="1400" b="1">
                <a:solidFill>
                  <a:srgbClr val="FFFFFF"/>
                </a:solidFill>
              </a:rPr>
              <a:pPr algn="ctr"/>
              <a:t>‹N›</a:t>
            </a:fld>
            <a:endParaRPr kumimoji="0" lang="it-IT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222417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 eaLnBrk="1" latinLnBrk="0" hangingPunct="1">
              <a:buNone/>
              <a:defRPr kumimoji="0" lang="it-IT" sz="4200" b="0"/>
            </a:lvl1pPr>
            <a:extLst/>
          </a:lstStyle>
          <a:p>
            <a:pPr eaLnBrk="1" latinLnBrk="0" hangingPunct="1"/>
            <a:r>
              <a:rPr kumimoji="0" lang="it-IT"/>
              <a:t>Fare clic per modificare stile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/>
              <a:pPr/>
              <a:t>4/22/22</a:t>
            </a:fld>
            <a:endParaRPr kumimoji="0"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it-IT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it-IT">
                <a:solidFill>
                  <a:srgbClr val="FFFFFF"/>
                </a:solidFill>
              </a:rPr>
              <a:pPr/>
              <a:t>‹N›</a:t>
            </a:fld>
            <a:endParaRPr kumimoji="0" lang="it-IT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it-IT" sz="1800"/>
            </a:lvl1pPr>
            <a:lvl2pPr eaLnBrk="1" latinLnBrk="0" hangingPunct="1">
              <a:buNone/>
              <a:defRPr kumimoji="0" lang="it-IT" sz="1200"/>
            </a:lvl2pPr>
            <a:lvl3pPr eaLnBrk="1" latinLnBrk="0" hangingPunct="1">
              <a:buNone/>
              <a:defRPr kumimoji="0" lang="it-IT" sz="1000"/>
            </a:lvl3pPr>
            <a:lvl4pPr eaLnBrk="1" latinLnBrk="0" hangingPunct="1">
              <a:buNone/>
              <a:defRPr kumimoji="0" lang="it-IT" sz="900"/>
            </a:lvl4pPr>
            <a:lvl5pPr eaLnBrk="1" latinLnBrk="0" hangingPunct="1">
              <a:buNone/>
              <a:defRPr kumimoji="0" lang="it-IT" sz="900"/>
            </a:lvl5pPr>
            <a:extLst/>
          </a:lstStyle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 eaLnBrk="1" latinLnBrk="0" hangingPunct="1"/>
            <a:r>
              <a:rPr kumimoji="0" lang="it-IT"/>
              <a:t>Fare clic per modificare gli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223589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24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82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02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60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64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15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640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9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DA9CF-54B5-2541-B05F-46E535B4598B}" type="datetimeFigureOut">
              <a:rPr lang="it-IT" smtClean="0"/>
              <a:t>22/04/22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CE06C01-438A-3943-8E22-3999B89A76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01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74" r:id="rId12"/>
    <p:sldLayoutId id="21474837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resetdoc.org/it/intercultural-lexicon/razzismo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ur.gov.it/intercultura" TargetMode="External"/><Relationship Id="rId2" Type="http://schemas.openxmlformats.org/officeDocument/2006/relationships/hyperlink" Target="https://www.youtube.com/watch?v=oDxYWspiN-8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iKJsSjWH2Z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86010888" TargetMode="External"/><Relationship Id="rId2" Type="http://schemas.openxmlformats.org/officeDocument/2006/relationships/hyperlink" Target="https://lt.org/publication/how-can-we-best-respond-challenges-presented-super-diversit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er.vimeo.com/video/88330208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time_continue=50&amp;v=xYXrwcW-1Vc" TargetMode="External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youtube.com/watch?v=A58UcAdcBw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EF01A15-5A3E-EC43-85D9-B5AA9E31764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-1" y="1905000"/>
            <a:ext cx="2508069" cy="4165600"/>
          </a:xfrm>
        </p:spPr>
        <p:txBody>
          <a:bodyPr>
            <a:normAutofit/>
          </a:bodyPr>
          <a:lstStyle/>
          <a:p>
            <a:r>
              <a:rPr lang="it-IT" dirty="0" err="1"/>
              <a:t>Inter_cultura</a:t>
            </a:r>
            <a:endParaRPr lang="it-IT" dirty="0"/>
          </a:p>
          <a:p>
            <a:r>
              <a:rPr lang="it-IT" dirty="0" err="1"/>
              <a:t>Multi_lingualism</a:t>
            </a:r>
            <a:endParaRPr lang="it-IT" dirty="0"/>
          </a:p>
          <a:p>
            <a:r>
              <a:rPr lang="it-IT" dirty="0" err="1"/>
              <a:t>Super_diversity</a:t>
            </a:r>
            <a:endParaRPr lang="it-IT" dirty="0"/>
          </a:p>
          <a:p>
            <a:r>
              <a:rPr lang="it-IT" dirty="0" err="1"/>
              <a:t>Backgr</a:t>
            </a:r>
            <a:r>
              <a:rPr lang="it-IT" dirty="0"/>
              <a:t>. </a:t>
            </a:r>
            <a:r>
              <a:rPr lang="it-IT" dirty="0" err="1"/>
              <a:t>Migrat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IN_Ex_CLUSIONE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2BB80E-27CE-9446-9FBE-205B262B9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286" y="0"/>
            <a:ext cx="8599714" cy="61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6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Approccio </a:t>
            </a:r>
            <a:r>
              <a:rPr lang="it-IT" dirty="0" err="1"/>
              <a:t>interazionista</a:t>
            </a:r>
            <a:r>
              <a:rPr lang="it-IT" dirty="0">
                <a:solidFill>
                  <a:srgbClr val="FF0000"/>
                </a:solidFill>
              </a:rPr>
              <a:t>: confine etnico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>
                <a:sym typeface="Wingdings"/>
              </a:rPr>
              <a:t>Gruppo etnico come prodotto di un processo di organizzazione sociale e politica della differenza culturale</a:t>
            </a:r>
            <a:endParaRPr lang="it-IT" dirty="0"/>
          </a:p>
          <a:p>
            <a:r>
              <a:rPr lang="it-IT" dirty="0"/>
              <a:t>Il confine </a:t>
            </a:r>
            <a:r>
              <a:rPr lang="it-IT" dirty="0">
                <a:solidFill>
                  <a:srgbClr val="FF0000"/>
                </a:solidFill>
              </a:rPr>
              <a:t>TRA</a:t>
            </a:r>
            <a:r>
              <a:rPr lang="it-IT" dirty="0"/>
              <a:t> gruppi è generativo dei gruppi</a:t>
            </a:r>
          </a:p>
          <a:p>
            <a:r>
              <a:rPr lang="it-IT" dirty="0"/>
              <a:t>Rapporti politici </a:t>
            </a:r>
            <a:r>
              <a:rPr lang="it-IT" dirty="0" err="1"/>
              <a:t>endo</a:t>
            </a:r>
            <a:r>
              <a:rPr lang="it-IT" dirty="0"/>
              <a:t>/</a:t>
            </a:r>
            <a:r>
              <a:rPr lang="it-IT" dirty="0" err="1"/>
              <a:t>eso</a:t>
            </a:r>
            <a:r>
              <a:rPr lang="it-IT" dirty="0"/>
              <a:t>-geni + autodefinizione</a:t>
            </a:r>
          </a:p>
          <a:p>
            <a:pPr marL="0" indent="0">
              <a:buNone/>
            </a:pPr>
            <a:endParaRPr lang="it-IT" dirty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>
                <a:sym typeface="Wingdings"/>
              </a:rPr>
              <a:t>appartenenza e ascrizione al gruppo ‘etnico’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0932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6775" y="685801"/>
            <a:ext cx="8153400" cy="742951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Zone liminali : frontiere 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2136775" y="2057400"/>
            <a:ext cx="8153400" cy="3371851"/>
          </a:xfrm>
        </p:spPr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1" name="Picture 4" descr="MoneyChangersPakAfg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132411"/>
            <a:ext cx="7010400" cy="357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225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04943" y="685800"/>
            <a:ext cx="7556500" cy="83701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Modello generativo </a:t>
            </a:r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(</a:t>
            </a:r>
            <a:r>
              <a:rPr lang="it-IT" sz="2800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F.Barth</a:t>
            </a:r>
            <a:r>
              <a:rPr lang="it-IT" sz="2800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Ethnic</a:t>
            </a:r>
            <a:r>
              <a:rPr lang="it-IT" sz="2800" i="1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groups</a:t>
            </a:r>
            <a:r>
              <a:rPr lang="it-IT" sz="2800" i="1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 and </a:t>
            </a:r>
            <a:r>
              <a:rPr lang="it-IT" sz="2800" i="1" dirty="0" err="1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Boundaries</a:t>
            </a:r>
            <a:r>
              <a:rPr lang="it-IT" sz="2800" dirty="0">
                <a:latin typeface="Tw Cen MT" charset="0"/>
                <a:ea typeface="ＭＳ Ｐゴシック" charset="0"/>
                <a:cs typeface="ＭＳ Ｐゴシック" charset="0"/>
                <a:sym typeface="Symbol" charset="0"/>
              </a:rPr>
              <a:t>, 1969)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/>
          </p:nvPr>
        </p:nvGraphicFramePr>
        <p:xfrm>
          <a:off x="2438401" y="4115548"/>
          <a:ext cx="847394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/>
          <p:cNvGraphicFramePr/>
          <p:nvPr>
            <p:extLst/>
          </p:nvPr>
        </p:nvGraphicFramePr>
        <p:xfrm>
          <a:off x="2060389" y="2057401"/>
          <a:ext cx="7845612" cy="2038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3995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Tesi e teorie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927463" y="2489200"/>
            <a:ext cx="9359537" cy="4368800"/>
          </a:xfrm>
        </p:spPr>
        <p:txBody>
          <a:bodyPr/>
          <a:lstStyle/>
          <a:p>
            <a:r>
              <a:rPr lang="it-IT" dirty="0" err="1"/>
              <a:t>Primordialista</a:t>
            </a:r>
            <a:r>
              <a:rPr lang="it-IT" dirty="0"/>
              <a:t>: dimensioni simboliche e identitarie</a:t>
            </a:r>
          </a:p>
          <a:p>
            <a:r>
              <a:rPr lang="it-IT" dirty="0"/>
              <a:t>Strumentalista: gruppi etnici come gruppi di interesse</a:t>
            </a:r>
          </a:p>
          <a:p>
            <a:r>
              <a:rPr lang="it-IT" dirty="0"/>
              <a:t>Media e immaginari: la comunità immaginata (Anderson)</a:t>
            </a:r>
          </a:p>
          <a:p>
            <a:r>
              <a:rPr lang="it-IT" dirty="0" err="1"/>
              <a:t>Meticciato</a:t>
            </a:r>
            <a:r>
              <a:rPr lang="it-IT" dirty="0"/>
              <a:t> originario (</a:t>
            </a:r>
            <a:r>
              <a:rPr lang="it-IT" dirty="0" err="1"/>
              <a:t>J.L.Amselle</a:t>
            </a:r>
            <a:r>
              <a:rPr lang="it-IT" dirty="0"/>
              <a:t>)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9715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2090740" y="0"/>
            <a:ext cx="8002588" cy="609398"/>
          </a:xfrm>
        </p:spPr>
        <p:txBody>
          <a:bodyPr vert="horz" lIns="0" tIns="0" rIns="0" bIns="0" rtlCol="0" anchor="b">
            <a:spAutoFit/>
          </a:bodyPr>
          <a:lstStyle/>
          <a:p>
            <a:pPr>
              <a:tabLst>
                <a:tab pos="0" algn="l"/>
                <a:tab pos="447663" algn="l"/>
                <a:tab pos="896916" algn="l"/>
                <a:tab pos="1346166" algn="l"/>
                <a:tab pos="1795418" algn="l"/>
                <a:tab pos="2244669" algn="l"/>
                <a:tab pos="2693921" algn="l"/>
                <a:tab pos="3143172" algn="l"/>
                <a:tab pos="3592424" algn="l"/>
                <a:tab pos="4041674" algn="l"/>
                <a:tab pos="4490926" algn="l"/>
                <a:tab pos="4940176" algn="l"/>
                <a:tab pos="5389428" algn="l"/>
                <a:tab pos="5838679" algn="l"/>
                <a:tab pos="6287931" algn="l"/>
                <a:tab pos="6737182" algn="l"/>
                <a:tab pos="7186434" algn="l"/>
                <a:tab pos="7635684" algn="l"/>
                <a:tab pos="8084937" algn="l"/>
                <a:tab pos="8534187" algn="l"/>
                <a:tab pos="8983438" algn="l"/>
              </a:tabLst>
            </a:pP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Strumentalizzazioni</a:t>
            </a:r>
            <a:r>
              <a:rPr lang="en-GB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>
                <a:latin typeface="Tw Cen MT" charset="0"/>
                <a:ea typeface="ＭＳ Ｐゴシック" charset="0"/>
                <a:cs typeface="ＭＳ Ｐゴシック" charset="0"/>
              </a:rPr>
              <a:t>ideologiche</a:t>
            </a:r>
            <a:endParaRPr lang="en-GB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2090740" y="2171701"/>
            <a:ext cx="8002587" cy="387798"/>
          </a:xfrm>
        </p:spPr>
        <p:txBody>
          <a:bodyPr vert="horz" lIns="0" tIns="0" rIns="0" bIns="0" rtlCol="0">
            <a:spAutoFit/>
          </a:bodyPr>
          <a:lstStyle/>
          <a:p>
            <a:pPr eaLnBrk="1" hangingPunct="1"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4C121F-35F6-5A46-A379-3F721B320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990" y="841890"/>
            <a:ext cx="8714467" cy="58096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87C1CF-4354-0C4A-BB0D-86A342CABF8F}"/>
              </a:ext>
            </a:extLst>
          </p:cNvPr>
          <p:cNvSpPr txBox="1"/>
          <p:nvPr/>
        </p:nvSpPr>
        <p:spPr>
          <a:xfrm>
            <a:off x="10267406" y="3435531"/>
            <a:ext cx="1358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</a:t>
            </a:r>
            <a:r>
              <a:rPr lang="it-IT" i="1" dirty="0"/>
              <a:t>Limes</a:t>
            </a:r>
            <a:r>
              <a:rPr lang="it-I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2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1FAECD"/>
                </a:solidFill>
              </a:rPr>
              <a:t>CONFLITTI DI CULTURE?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3581400" y="2209800"/>
            <a:ext cx="8610600" cy="2819400"/>
          </a:xfrm>
        </p:spPr>
        <p:txBody>
          <a:bodyPr>
            <a:normAutofit fontScale="55000" lnSpcReduction="20000"/>
          </a:bodyPr>
          <a:lstStyle/>
          <a:p>
            <a:r>
              <a:rPr lang="it-IT" dirty="0"/>
              <a:t>Retoriche dell’alterità </a:t>
            </a:r>
          </a:p>
          <a:p>
            <a:r>
              <a:rPr lang="it-IT" dirty="0"/>
              <a:t>Civiltà /inciviltà, barbarie, violenza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									</a:t>
            </a:r>
          </a:p>
          <a:p>
            <a:pPr marL="0" indent="0">
              <a:buNone/>
            </a:pPr>
            <a:r>
              <a:rPr lang="it-IT" dirty="0"/>
              <a:t>Eterogeneità post 1989/2001: </a:t>
            </a:r>
          </a:p>
          <a:p>
            <a:pPr marL="0" indent="0">
              <a:buNone/>
            </a:pPr>
            <a:r>
              <a:rPr lang="it-IT" dirty="0"/>
              <a:t>il catalogo delle identità cresce, muta, si ramifica, </a:t>
            </a:r>
          </a:p>
          <a:p>
            <a:pPr marL="0" indent="0">
              <a:buNone/>
            </a:pPr>
            <a:r>
              <a:rPr lang="it-IT" dirty="0"/>
              <a:t>si sviluppa assieme alla rete di rapporti politici</a:t>
            </a:r>
          </a:p>
          <a:p>
            <a:pPr marL="0" indent="0">
              <a:buNone/>
            </a:pPr>
            <a:r>
              <a:rPr lang="it-IT" dirty="0"/>
              <a:t> ed economici. </a:t>
            </a:r>
          </a:p>
          <a:p>
            <a:pPr marL="0" indent="0">
              <a:buNone/>
            </a:pPr>
            <a:r>
              <a:rPr lang="it-IT" dirty="0"/>
              <a:t>Dicotomia Noi/loro - </a:t>
            </a:r>
            <a:r>
              <a:rPr lang="it-IT" i="1" dirty="0" err="1"/>
              <a:t>Securitization</a:t>
            </a:r>
            <a:endParaRPr lang="it-IT" dirty="0"/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 descr="scontro-delle-civil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67" y="857251"/>
            <a:ext cx="2540000" cy="4000500"/>
          </a:xfrm>
          <a:prstGeom prst="rect">
            <a:avLst/>
          </a:prstGeom>
        </p:spPr>
      </p:pic>
      <p:pic>
        <p:nvPicPr>
          <p:cNvPr id="5" name="Immagine 4" descr="index secur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2209800"/>
            <a:ext cx="2374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4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215" y="1145904"/>
            <a:ext cx="8153400" cy="742951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Eccessi di cultura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2136775" y="2057400"/>
            <a:ext cx="8153400" cy="3371851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Cultura, identità, etnia, razzismo…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Collocare noi </a:t>
            </a:r>
            <a:r>
              <a:rPr lang="it-IT" dirty="0">
                <a:solidFill>
                  <a:srgbClr val="FF0000"/>
                </a:solidFill>
                <a:latin typeface="Tw Cen MT" charset="0"/>
                <a:ea typeface="ＭＳ Ｐゴシック" charset="0"/>
                <a:cs typeface="ＭＳ Ｐゴシック" charset="0"/>
              </a:rPr>
              <a:t>TRA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gli altri, non noi/altri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Multiculturalismo rischia di riproporre la diversità culturale, accentuando le differenze (cfr.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affirmative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action</a:t>
            </a: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Ogni cultura è multiculturale!</a:t>
            </a:r>
          </a:p>
          <a:p>
            <a:pPr eaLnBrk="1" hangingPunct="1"/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Diritto all’opacità</a:t>
            </a:r>
          </a:p>
        </p:txBody>
      </p:sp>
    </p:spTree>
    <p:extLst>
      <p:ext uri="{BB962C8B-B14F-4D97-AF65-F5344CB8AC3E}">
        <p14:creationId xmlns:p14="http://schemas.microsoft.com/office/powerpoint/2010/main" val="6057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400" dirty="0">
                <a:latin typeface="Tw Cen MT" charset="0"/>
                <a:ea typeface="ＭＳ Ｐゴシック" charset="0"/>
                <a:cs typeface="ＭＳ Ｐゴシック" charset="0"/>
              </a:rPr>
              <a:t>E. </a:t>
            </a:r>
            <a:r>
              <a:rPr lang="it-IT" sz="3400" dirty="0" err="1">
                <a:latin typeface="Tw Cen MT" charset="0"/>
                <a:ea typeface="ＭＳ Ｐゴシック" charset="0"/>
                <a:cs typeface="ＭＳ Ｐゴシック" charset="0"/>
              </a:rPr>
              <a:t>Glissant</a:t>
            </a:r>
            <a:endParaRPr lang="it-IT" sz="34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130270" y="1477941"/>
            <a:ext cx="5486400" cy="5834063"/>
          </a:xfrm>
        </p:spPr>
        <p:txBody>
          <a:bodyPr>
            <a:normAutofit/>
          </a:bodyPr>
          <a:lstStyle/>
          <a:p>
            <a:pPr eaLnBrk="1" hangingPunct="1">
              <a:buFont typeface="Wingdings" charset="0"/>
              <a:buNone/>
            </a:pPr>
            <a:r>
              <a:rPr lang="it-IT" i="1" dirty="0">
                <a:ea typeface="ＭＳ Ｐゴシック" charset="0"/>
                <a:cs typeface="Helvetica"/>
              </a:rPr>
              <a:t>E’ vero, io rivendico il </a:t>
            </a:r>
            <a:r>
              <a:rPr lang="it-IT" i="1" dirty="0">
                <a:solidFill>
                  <a:schemeClr val="tx2"/>
                </a:solidFill>
                <a:ea typeface="ＭＳ Ｐゴシック" charset="0"/>
                <a:cs typeface="Helvetica"/>
              </a:rPr>
              <a:t>diritto all’opacità</a:t>
            </a:r>
            <a:r>
              <a:rPr lang="it-IT" i="1" dirty="0">
                <a:ea typeface="ＭＳ Ｐゴシック" charset="0"/>
                <a:cs typeface="Helvetica"/>
              </a:rPr>
              <a:t>. La troppa definizione, la trasparenza portano all’apartheid: di qua i neri, di là i bianchi. “Non ci capiamo”, si dice, e allora viviamo separati. No, dico io, non ci capiamo completamente, ma possiamo convivere. L’opacità non è un muro, lascia sempre filtrare qualcosa. </a:t>
            </a:r>
            <a:r>
              <a:rPr lang="it-IT" i="1" dirty="0">
                <a:solidFill>
                  <a:schemeClr val="tx2"/>
                </a:solidFill>
                <a:ea typeface="ＭＳ Ｐゴシック" charset="0"/>
                <a:cs typeface="Helvetica"/>
              </a:rPr>
              <a:t>Il </a:t>
            </a:r>
            <a:r>
              <a:rPr lang="it-IT" b="1" i="1" dirty="0">
                <a:solidFill>
                  <a:schemeClr val="accent1"/>
                </a:solidFill>
                <a:ea typeface="ＭＳ Ｐゴシック" charset="0"/>
                <a:cs typeface="Helvetica"/>
              </a:rPr>
              <a:t>diritto all’opacità </a:t>
            </a:r>
            <a:r>
              <a:rPr lang="it-IT" i="1" dirty="0">
                <a:solidFill>
                  <a:schemeClr val="tx2"/>
                </a:solidFill>
                <a:ea typeface="ＭＳ Ｐゴシック" charset="0"/>
                <a:cs typeface="Helvetica"/>
              </a:rPr>
              <a:t>dovrebbe essere inserito tra i diritti dell’uomo.</a:t>
            </a:r>
            <a:r>
              <a:rPr lang="it-IT" i="1" dirty="0">
                <a:solidFill>
                  <a:srgbClr val="FF3300"/>
                </a:solidFill>
                <a:ea typeface="ＭＳ Ｐゴシック" charset="0"/>
                <a:cs typeface="Helvetica"/>
              </a:rPr>
              <a:t> </a:t>
            </a:r>
          </a:p>
          <a:p>
            <a:pPr eaLnBrk="1" hangingPunct="1">
              <a:buFont typeface="Wingdings" charset="0"/>
              <a:buNone/>
            </a:pPr>
            <a:endParaRPr lang="it-IT" sz="2400" i="1" dirty="0">
              <a:solidFill>
                <a:srgbClr val="FF3300"/>
              </a:solidFill>
              <a:ea typeface="ＭＳ Ｐゴシック" charset="0"/>
              <a:cs typeface="Helvetica"/>
            </a:endParaRPr>
          </a:p>
          <a:p>
            <a:pPr eaLnBrk="1" hangingPunct="1">
              <a:buFont typeface="Wingdings" charset="0"/>
              <a:buNone/>
            </a:pPr>
            <a:endParaRPr lang="it-IT" sz="2400" dirty="0">
              <a:solidFill>
                <a:srgbClr val="FF3300"/>
              </a:solidFill>
              <a:ea typeface="ＭＳ Ｐゴシック" charset="0"/>
              <a:cs typeface="Helvetica"/>
            </a:endParaRPr>
          </a:p>
        </p:txBody>
      </p:sp>
      <p:pic>
        <p:nvPicPr>
          <p:cNvPr id="2" name="Immagine 1" descr="sudafric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45" y="1270971"/>
            <a:ext cx="4328158" cy="416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3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b="3262"/>
          <a:stretch>
            <a:fillRect/>
          </a:stretch>
        </p:blipFill>
        <p:spPr bwMode="auto">
          <a:xfrm>
            <a:off x="1306286" y="803193"/>
            <a:ext cx="9361714" cy="514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4430" b="32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16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Razzismo 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RESET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Nativismo</a:t>
            </a:r>
          </a:p>
          <a:p>
            <a:r>
              <a:rPr lang="it-IT" dirty="0" err="1"/>
              <a:t>Differenzialista</a:t>
            </a:r>
            <a:endParaRPr lang="it-IT" dirty="0"/>
          </a:p>
          <a:p>
            <a:r>
              <a:rPr lang="it-IT" dirty="0" err="1"/>
              <a:t>Neo_razzializzazione</a:t>
            </a:r>
            <a:endParaRPr lang="it-IT" dirty="0"/>
          </a:p>
          <a:p>
            <a:r>
              <a:rPr lang="it-IT" dirty="0" err="1"/>
              <a:t>Politically</a:t>
            </a:r>
            <a:r>
              <a:rPr lang="it-IT" dirty="0"/>
              <a:t> </a:t>
            </a:r>
            <a:r>
              <a:rPr lang="it-IT" dirty="0" err="1"/>
              <a:t>correct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2" name="Immagine 1" descr="FriedmanPC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325715"/>
            <a:ext cx="2438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6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752EB-118D-6944-BA66-661F69D7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Identità / alterità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129DFE-53B0-944A-820E-F7BCE92C5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Differenza relazionale</a:t>
            </a:r>
          </a:p>
          <a:p>
            <a:r>
              <a:rPr lang="it-IT" dirty="0"/>
              <a:t>Maggioranza / minoranza</a:t>
            </a:r>
          </a:p>
          <a:p>
            <a:r>
              <a:rPr lang="it-IT" dirty="0"/>
              <a:t>Integrazione multiculturale (USA) con diritti collettivi</a:t>
            </a:r>
          </a:p>
          <a:p>
            <a:r>
              <a:rPr lang="it-IT" dirty="0"/>
              <a:t>Assimilazione (Francia) con diritti individuali universali</a:t>
            </a:r>
          </a:p>
          <a:p>
            <a:r>
              <a:rPr lang="it-IT" dirty="0"/>
              <a:t>Subculture / disuguaglianza </a:t>
            </a:r>
          </a:p>
          <a:p>
            <a:r>
              <a:rPr lang="it-IT" dirty="0"/>
              <a:t>Gerarchie di potere </a:t>
            </a:r>
          </a:p>
          <a:p>
            <a:r>
              <a:rPr lang="it-IT" dirty="0"/>
              <a:t>Stratificazione sociale (classi, coscienza)</a:t>
            </a:r>
          </a:p>
        </p:txBody>
      </p:sp>
    </p:spTree>
    <p:extLst>
      <p:ext uri="{BB962C8B-B14F-4D97-AF65-F5344CB8AC3E}">
        <p14:creationId xmlns:p14="http://schemas.microsoft.com/office/powerpoint/2010/main" val="3136575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653143" y="1003663"/>
            <a:ext cx="8153400" cy="1006475"/>
          </a:xfrm>
        </p:spPr>
        <p:txBody>
          <a:bodyPr/>
          <a:lstStyle/>
          <a:p>
            <a:r>
              <a:rPr lang="it-IT" dirty="0"/>
              <a:t>Quote 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CDB8B4-1922-4347-87AB-321914D7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9FED4E-A600-B748-9511-93097DE9F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0"/>
            <a:ext cx="6492240" cy="6492240"/>
          </a:xfrm>
          <a:prstGeom prst="rect">
            <a:avLst/>
          </a:prstGeom>
        </p:spPr>
      </p:pic>
      <p:pic>
        <p:nvPicPr>
          <p:cNvPr id="6" name="Segnaposto contenuto 4" descr="studenti-stranieri-regioni-italia.png">
            <a:extLst>
              <a:ext uri="{FF2B5EF4-FFF2-40B4-BE49-F238E27FC236}">
                <a16:creationId xmlns:a16="http://schemas.microsoft.com/office/drawing/2014/main" id="{F5312E86-5A68-FE48-8D30-07DBFAAF0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" b="1475"/>
          <a:stretch>
            <a:fillRect/>
          </a:stretch>
        </p:blipFill>
        <p:spPr>
          <a:xfrm>
            <a:off x="6434552" y="365760"/>
            <a:ext cx="5757447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9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4C7F26-58C1-0946-A737-45A0B666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60" y="349432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2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FA301D6-CCC6-6249-9523-9DD3E424E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09" y="0"/>
            <a:ext cx="1222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00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5" descr="Screenshot_2019-03-21 Oltre un terzo dei giovani stranieri lascia dopo la licenza media - Openpolis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8" b="-3728"/>
          <a:stretch>
            <a:fillRect/>
          </a:stretch>
        </p:blipFill>
        <p:spPr>
          <a:xfrm>
            <a:off x="0" y="102824"/>
            <a:ext cx="7106194" cy="5993176"/>
          </a:xfrm>
        </p:spPr>
      </p:pic>
      <p:sp>
        <p:nvSpPr>
          <p:cNvPr id="6" name="Titolo 5"/>
          <p:cNvSpPr>
            <a:spLocks noGrp="1"/>
          </p:cNvSpPr>
          <p:nvPr>
            <p:ph type="title" idx="4294967295"/>
          </p:nvPr>
        </p:nvSpPr>
        <p:spPr>
          <a:xfrm>
            <a:off x="2653937" y="1079228"/>
            <a:ext cx="8153400" cy="1006475"/>
          </a:xfrm>
        </p:spPr>
        <p:txBody>
          <a:bodyPr/>
          <a:lstStyle/>
          <a:p>
            <a:pPr algn="r"/>
            <a:r>
              <a:rPr lang="it-IT" dirty="0" err="1"/>
              <a:t>drop</a:t>
            </a:r>
            <a:r>
              <a:rPr lang="it-IT" dirty="0"/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76517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97FC87-B858-7D47-B4C7-2B72DFA73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716" y="464093"/>
            <a:ext cx="8225265" cy="54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01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Schooling</a:t>
            </a:r>
            <a:r>
              <a:rPr lang="it-IT" dirty="0"/>
              <a:t> for the future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Schooling the world</a:t>
            </a:r>
            <a:endParaRPr lang="it-IT" dirty="0"/>
          </a:p>
          <a:p>
            <a:r>
              <a:rPr lang="it-IT" dirty="0">
                <a:hlinkClick r:id="rId3"/>
              </a:rPr>
              <a:t>Miur_intercultura</a:t>
            </a:r>
            <a:endParaRPr lang="it-IT" dirty="0"/>
          </a:p>
          <a:p>
            <a:r>
              <a:rPr lang="it-IT" dirty="0"/>
              <a:t>Back </a:t>
            </a:r>
            <a:r>
              <a:rPr lang="it-IT" dirty="0" err="1"/>
              <a:t>ground</a:t>
            </a:r>
            <a:r>
              <a:rPr lang="it-IT" dirty="0"/>
              <a:t> migratorio</a:t>
            </a:r>
          </a:p>
          <a:p>
            <a:r>
              <a:rPr lang="it-IT" dirty="0">
                <a:hlinkClick r:id="rId4"/>
              </a:rPr>
              <a:t>Active citizenship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970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Leggere la migrazione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Oltre 5 milioni di cittadini stranieri in Italia (= 8,3% pop.)</a:t>
            </a:r>
          </a:p>
          <a:p>
            <a:r>
              <a:rPr lang="it-IT" dirty="0"/>
              <a:t>Circa 450.000 irregolari (stima ISMU 2017) </a:t>
            </a:r>
          </a:p>
          <a:p>
            <a:r>
              <a:rPr lang="it-IT" dirty="0"/>
              <a:t>Donne migranti 53% </a:t>
            </a:r>
          </a:p>
          <a:p>
            <a:r>
              <a:rPr lang="it-IT" dirty="0"/>
              <a:t>Minorenni 21%</a:t>
            </a:r>
          </a:p>
          <a:p>
            <a:endParaRPr lang="it-IT" dirty="0"/>
          </a:p>
          <a:p>
            <a:pPr marL="68578" indent="0">
              <a:buNone/>
            </a:pPr>
            <a:r>
              <a:rPr lang="it-IT" dirty="0"/>
              <a:t>Eterogeneità (genere, generazione, classe, capitale sociale, nazionalità): </a:t>
            </a:r>
          </a:p>
          <a:p>
            <a:r>
              <a:rPr lang="it-IT" dirty="0"/>
              <a:t>EU/extra; status giuridico</a:t>
            </a:r>
          </a:p>
          <a:p>
            <a:r>
              <a:rPr lang="it-IT" dirty="0"/>
              <a:t>Traiettoria storica e prospettive future</a:t>
            </a:r>
          </a:p>
          <a:p>
            <a:r>
              <a:rPr lang="it-IT" dirty="0"/>
              <a:t>Reti transnazionali</a:t>
            </a:r>
          </a:p>
          <a:p>
            <a:r>
              <a:rPr lang="it-IT" dirty="0"/>
              <a:t>Dimensioni locali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102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Etnografie multi-situate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Esplorazione di spazi transnazionali</a:t>
            </a:r>
          </a:p>
          <a:p>
            <a:r>
              <a:rPr lang="it-IT" dirty="0"/>
              <a:t>Campo di studio NON è entità chiusa con CONFINI DEFINITI</a:t>
            </a:r>
          </a:p>
          <a:p>
            <a:r>
              <a:rPr lang="it-IT" dirty="0" err="1"/>
              <a:t>Setting</a:t>
            </a:r>
            <a:r>
              <a:rPr lang="it-IT" dirty="0"/>
              <a:t> </a:t>
            </a:r>
            <a:r>
              <a:rPr lang="it-IT" dirty="0" err="1"/>
              <a:t>multilocale</a:t>
            </a:r>
            <a:r>
              <a:rPr lang="it-IT" dirty="0"/>
              <a:t> (legami, rimesse, oggetti, flussi mediatici ecc.)</a:t>
            </a:r>
          </a:p>
          <a:p>
            <a:r>
              <a:rPr lang="it-IT" dirty="0"/>
              <a:t>Strategie di vite transnazionali</a:t>
            </a:r>
          </a:p>
          <a:p>
            <a:r>
              <a:rPr lang="it-IT" dirty="0" err="1"/>
              <a:t>Bifocalità</a:t>
            </a:r>
            <a:r>
              <a:rPr lang="it-IT" dirty="0"/>
              <a:t> dello sguardo antropologico</a:t>
            </a:r>
          </a:p>
          <a:p>
            <a:r>
              <a:rPr lang="it-IT" dirty="0"/>
              <a:t>Estensione globale in tempo reale </a:t>
            </a:r>
          </a:p>
          <a:p>
            <a:pPr marL="0" indent="0">
              <a:buNone/>
            </a:pPr>
            <a:r>
              <a:rPr lang="it-IT" dirty="0"/>
              <a:t>	(</a:t>
            </a:r>
            <a:r>
              <a:rPr lang="it-IT" dirty="0" err="1"/>
              <a:t>Vertovec</a:t>
            </a:r>
            <a:r>
              <a:rPr lang="it-IT" dirty="0"/>
              <a:t>).</a:t>
            </a:r>
          </a:p>
          <a:p>
            <a:endParaRPr lang="it-IT" dirty="0"/>
          </a:p>
          <a:p>
            <a:endParaRPr lang="it-IT" dirty="0"/>
          </a:p>
          <a:p>
            <a:pPr marL="68578" indent="0">
              <a:buNone/>
            </a:pPr>
            <a:endParaRPr lang="it-IT" dirty="0"/>
          </a:p>
        </p:txBody>
      </p:sp>
      <p:pic>
        <p:nvPicPr>
          <p:cNvPr id="4" name="Immagine 3" descr="say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37" y="3442063"/>
            <a:ext cx="2197816" cy="2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2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45252" y="1066800"/>
            <a:ext cx="7772400" cy="857251"/>
          </a:xfrm>
        </p:spPr>
        <p:txBody>
          <a:bodyPr/>
          <a:lstStyle/>
          <a:p>
            <a:br>
              <a:rPr lang="it-IT" sz="800" dirty="0"/>
            </a:br>
            <a:br>
              <a:rPr lang="it-IT" sz="800" dirty="0"/>
            </a:br>
            <a:endParaRPr lang="it-IT" sz="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22475" y="2648908"/>
            <a:ext cx="8134904" cy="310872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Luogo di origine (rurale/urbano/</a:t>
            </a:r>
            <a:r>
              <a:rPr lang="it-IT" dirty="0" err="1"/>
              <a:t>etno</a:t>
            </a:r>
            <a:r>
              <a:rPr lang="it-IT" dirty="0"/>
              <a:t>/linguistico)</a:t>
            </a:r>
          </a:p>
          <a:p>
            <a:r>
              <a:rPr lang="it-IT" dirty="0"/>
              <a:t>Etnia- nazionalità- Religione</a:t>
            </a:r>
          </a:p>
          <a:p>
            <a:r>
              <a:rPr lang="it-IT" dirty="0"/>
              <a:t>Identità locale, regionale</a:t>
            </a:r>
          </a:p>
          <a:p>
            <a:r>
              <a:rPr lang="it-IT" dirty="0"/>
              <a:t>Valori e pratiche </a:t>
            </a:r>
          </a:p>
          <a:p>
            <a:r>
              <a:rPr lang="it-IT" dirty="0"/>
              <a:t>Canale migratorio (genere, network lavorativo)</a:t>
            </a:r>
          </a:p>
          <a:p>
            <a:r>
              <a:rPr lang="it-IT" dirty="0"/>
              <a:t>Status legale</a:t>
            </a:r>
          </a:p>
          <a:p>
            <a:r>
              <a:rPr lang="it-IT" dirty="0"/>
              <a:t>Capitale umano, competenze, educazione</a:t>
            </a:r>
          </a:p>
          <a:p>
            <a:r>
              <a:rPr lang="it-IT" dirty="0"/>
              <a:t>Località di inserimento: spazi e tempi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057400" y="1066801"/>
            <a:ext cx="8782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urostile"/>
              </a:rPr>
              <a:t> </a:t>
            </a:r>
            <a:r>
              <a:rPr lang="en-GB" sz="2800" b="1" cap="all" dirty="0" err="1">
                <a:solidFill>
                  <a:srgbClr val="FF0000"/>
                </a:solidFill>
                <a:latin typeface="Eurostile"/>
              </a:rPr>
              <a:t>Super_diversity</a:t>
            </a:r>
            <a:r>
              <a:rPr lang="en-GB" sz="2800" b="1" cap="all" dirty="0">
                <a:solidFill>
                  <a:srgbClr val="FF0000"/>
                </a:solidFill>
                <a:latin typeface="Eurostile"/>
              </a:rPr>
              <a:t> </a:t>
            </a:r>
          </a:p>
          <a:p>
            <a:r>
              <a:rPr lang="en-GB" sz="2800" b="1" dirty="0">
                <a:solidFill>
                  <a:srgbClr val="FF0000"/>
                </a:solidFill>
                <a:latin typeface="Eurostile"/>
                <a:hlinkClick r:id="rId2"/>
              </a:rPr>
              <a:t>S. Vertovec</a:t>
            </a:r>
            <a:endParaRPr lang="en-GB" sz="2800" b="1" dirty="0">
              <a:solidFill>
                <a:srgbClr val="FF0000"/>
              </a:solidFill>
              <a:latin typeface="Eurostile"/>
            </a:endParaRPr>
          </a:p>
          <a:p>
            <a:r>
              <a:rPr lang="en-GB" sz="2800" b="1" dirty="0">
                <a:solidFill>
                  <a:srgbClr val="FAC810"/>
                </a:solidFill>
                <a:latin typeface="Eurostile"/>
              </a:rPr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458200" y="44958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NY</a:t>
            </a:r>
            <a:endParaRPr lang="it-IT" dirty="0"/>
          </a:p>
          <a:p>
            <a:r>
              <a:rPr lang="it-IT" dirty="0">
                <a:hlinkClick r:id="rId4"/>
              </a:rPr>
              <a:t>Johannesburg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730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Identità come costruzione </a:t>
            </a:r>
          </a:p>
        </p:txBody>
      </p:sp>
      <p:sp>
        <p:nvSpPr>
          <p:cNvPr id="19" name="Segnaposto contenuto 18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it-IT" dirty="0"/>
              <a:t>Il sé come identità collettiva olistica (corpo sociale organico)</a:t>
            </a:r>
          </a:p>
          <a:p>
            <a:pPr lvl="1">
              <a:buFont typeface="Wingdings" charset="2"/>
              <a:buChar char="ü"/>
            </a:pPr>
            <a:r>
              <a:rPr lang="it-IT" dirty="0"/>
              <a:t>Nomi, genere, etnia, nazionalità</a:t>
            </a:r>
            <a:r>
              <a:rPr lang="is-IS" dirty="0"/>
              <a:t>…</a:t>
            </a:r>
          </a:p>
          <a:p>
            <a:pPr>
              <a:buFont typeface="Wingdings" charset="2"/>
              <a:buChar char="q"/>
            </a:pPr>
            <a:r>
              <a:rPr lang="it-IT" i="1" dirty="0"/>
              <a:t>Non esiste un ‘io’ e un ‘noi’ e poi le loro azioni, programmi, strategie e rivendicazioni di identità… Sia gli ‘io’ che i ‘noi’ si costruiscono nel loro fare, che consiste sia in AZIONI che RAPPRESENTAZIONI </a:t>
            </a:r>
            <a:r>
              <a:rPr lang="it-IT" dirty="0"/>
              <a:t> (</a:t>
            </a:r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Remotti</a:t>
            </a:r>
            <a:r>
              <a:rPr lang="it-IT" dirty="0"/>
              <a:t> 2010) </a:t>
            </a:r>
            <a:endParaRPr lang="it-IT" i="1" dirty="0"/>
          </a:p>
          <a:p>
            <a:pPr>
              <a:buFont typeface="Wingdings" charset="2"/>
              <a:buChar char="q"/>
            </a:pPr>
            <a:r>
              <a:rPr lang="it-IT" dirty="0"/>
              <a:t>Persona : </a:t>
            </a:r>
          </a:p>
          <a:p>
            <a:pPr marL="777221" lvl="1" indent="-457189">
              <a:buFont typeface="Wingdings" charset="2"/>
              <a:buChar char="ü"/>
            </a:pPr>
            <a:r>
              <a:rPr lang="it-IT" dirty="0"/>
              <a:t>ciclo di vita</a:t>
            </a:r>
          </a:p>
          <a:p>
            <a:pPr marL="777221" lvl="1" indent="-457189">
              <a:buFont typeface="Wingdings" charset="2"/>
              <a:buChar char="ü"/>
            </a:pPr>
            <a:r>
              <a:rPr lang="it-IT" dirty="0"/>
              <a:t>Individuo occidentale = unicum + relazionalità strutturale</a:t>
            </a:r>
          </a:p>
          <a:p>
            <a:pPr marL="777221" lvl="1" indent="-457189">
              <a:buFont typeface="Wingdings" charset="2"/>
              <a:buChar char="ü"/>
            </a:pPr>
            <a:r>
              <a:rPr lang="it-IT" dirty="0"/>
              <a:t>‘</a:t>
            </a:r>
            <a:r>
              <a:rPr lang="it-IT" dirty="0" err="1"/>
              <a:t>dividuo</a:t>
            </a:r>
            <a:r>
              <a:rPr lang="it-IT" dirty="0"/>
              <a:t>’ (Melanesia): relazionalità processuale</a:t>
            </a:r>
          </a:p>
          <a:p>
            <a:pPr marL="320032" lvl="1" indent="0">
              <a:buNone/>
            </a:pPr>
            <a:r>
              <a:rPr lang="it-IT" dirty="0"/>
              <a:t>“</a:t>
            </a:r>
            <a:r>
              <a:rPr lang="it-IT" dirty="0" err="1"/>
              <a:t>Microsmi</a:t>
            </a:r>
            <a:r>
              <a:rPr lang="it-IT" dirty="0"/>
              <a:t> sociali, luoghi plurali e compositi dove convergono le relazioni che le producono” (M. </a:t>
            </a:r>
            <a:r>
              <a:rPr lang="it-IT" dirty="0" err="1"/>
              <a:t>Strathern</a:t>
            </a:r>
            <a:r>
              <a:rPr lang="it-IT" dirty="0"/>
              <a:t> 1988) </a:t>
            </a:r>
          </a:p>
        </p:txBody>
      </p:sp>
    </p:spTree>
    <p:extLst>
      <p:ext uri="{BB962C8B-B14F-4D97-AF65-F5344CB8AC3E}">
        <p14:creationId xmlns:p14="http://schemas.microsoft.com/office/powerpoint/2010/main" val="3582915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UPERDIVERS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857251"/>
            <a:ext cx="5649439" cy="50097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05800" y="1066801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Superdiversity_school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0812738"/>
      </p:ext>
    </p:extLst>
  </p:cSld>
  <p:clrMapOvr>
    <a:masterClrMapping/>
  </p:clrMapOvr>
  <p:transition spd="med">
    <p:circl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 identitari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Famiglia</a:t>
            </a:r>
          </a:p>
          <a:p>
            <a:r>
              <a:rPr lang="it-IT" dirty="0"/>
              <a:t>Sesso</a:t>
            </a:r>
          </a:p>
          <a:p>
            <a:r>
              <a:rPr lang="it-IT" dirty="0"/>
              <a:t>Età </a:t>
            </a:r>
          </a:p>
          <a:p>
            <a:r>
              <a:rPr lang="it-IT" dirty="0"/>
              <a:t>Etnia (?)</a:t>
            </a:r>
          </a:p>
          <a:p>
            <a:r>
              <a:rPr lang="it-IT" dirty="0"/>
              <a:t>Classe sociale</a:t>
            </a:r>
          </a:p>
          <a:p>
            <a:r>
              <a:rPr lang="is-IS" dirty="0"/>
              <a:t>…..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Identità e appartenenza</a:t>
            </a:r>
          </a:p>
          <a:p>
            <a:r>
              <a:rPr lang="it-IT" dirty="0"/>
              <a:t>Identità positiva / negativa </a:t>
            </a:r>
          </a:p>
          <a:p>
            <a:r>
              <a:rPr lang="it-IT" dirty="0"/>
              <a:t>Maschile / femminile </a:t>
            </a:r>
          </a:p>
          <a:p>
            <a:r>
              <a:rPr lang="it-IT" dirty="0"/>
              <a:t>Etnia / etnicità / nazionalità /cittadinanza </a:t>
            </a:r>
          </a:p>
          <a:p>
            <a:r>
              <a:rPr lang="it-IT" dirty="0"/>
              <a:t>Memoria + immaginazione</a:t>
            </a:r>
          </a:p>
          <a:p>
            <a:r>
              <a:rPr lang="it-IT" dirty="0"/>
              <a:t>Processi relazionali, non contenuti!</a:t>
            </a:r>
          </a:p>
        </p:txBody>
      </p:sp>
    </p:spTree>
    <p:extLst>
      <p:ext uri="{BB962C8B-B14F-4D97-AF65-F5344CB8AC3E}">
        <p14:creationId xmlns:p14="http://schemas.microsoft.com/office/powerpoint/2010/main" val="313957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EA809-8DB7-1C4C-BDBD-15F11A9E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Identità fu/</a:t>
            </a:r>
            <a:r>
              <a:rPr lang="it-IT" dirty="0" err="1"/>
              <a:t>inzionale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608927-5EB3-0B4D-8685-8E12847B4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E.Goffman</a:t>
            </a:r>
            <a:endParaRPr lang="it-IT" dirty="0"/>
          </a:p>
          <a:p>
            <a:endParaRPr lang="it-IT" dirty="0"/>
          </a:p>
          <a:p>
            <a:r>
              <a:rPr lang="it-IT" dirty="0"/>
              <a:t>CCCS – </a:t>
            </a:r>
            <a:r>
              <a:rPr lang="it-IT" dirty="0" err="1"/>
              <a:t>Birmigham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AA4F51-1086-814A-A0E2-A20AB1739C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Ruoli e aspettative</a:t>
            </a:r>
          </a:p>
          <a:p>
            <a:r>
              <a:rPr lang="it-IT" dirty="0"/>
              <a:t>Arena culturale e politica</a:t>
            </a:r>
          </a:p>
          <a:p>
            <a:r>
              <a:rPr lang="it-IT" dirty="0"/>
              <a:t>Agency e resistenza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Identità come ‘costruzioni’ di carattere processuale, discontinuo, inventato e contrattuale.</a:t>
            </a:r>
          </a:p>
        </p:txBody>
      </p:sp>
    </p:spTree>
    <p:extLst>
      <p:ext uri="{BB962C8B-B14F-4D97-AF65-F5344CB8AC3E}">
        <p14:creationId xmlns:p14="http://schemas.microsoft.com/office/powerpoint/2010/main" val="10046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Etnia = “tribù”, popolo “primitivo”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133600" y="1905000"/>
            <a:ext cx="2133600" cy="4165600"/>
          </a:xfrm>
        </p:spPr>
        <p:txBody>
          <a:bodyPr/>
          <a:lstStyle/>
          <a:p>
            <a:r>
              <a:rPr lang="it-IT" dirty="0"/>
              <a:t>Decostruire </a:t>
            </a:r>
          </a:p>
          <a:p>
            <a:r>
              <a:rPr lang="it-IT" dirty="0"/>
              <a:t>Essenze e naturalizzazioni</a:t>
            </a:r>
          </a:p>
          <a:p>
            <a:r>
              <a:rPr lang="it-IT" dirty="0"/>
              <a:t>Omogeneità </a:t>
            </a:r>
          </a:p>
          <a:p>
            <a:r>
              <a:rPr lang="it-IT" dirty="0"/>
              <a:t>Contenitori etnici</a:t>
            </a:r>
          </a:p>
        </p:txBody>
      </p:sp>
      <p:pic>
        <p:nvPicPr>
          <p:cNvPr id="5" name="Segnaposto contenuto 7" descr="mappe08.jpg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0" t="1203" r="441" b="-1203"/>
          <a:stretch/>
        </p:blipFill>
        <p:spPr>
          <a:xfrm>
            <a:off x="5341397" y="1905000"/>
            <a:ext cx="3345403" cy="4240479"/>
          </a:xfrm>
        </p:spPr>
      </p:pic>
    </p:spTree>
    <p:extLst>
      <p:ext uri="{BB962C8B-B14F-4D97-AF65-F5344CB8AC3E}">
        <p14:creationId xmlns:p14="http://schemas.microsoft.com/office/powerpoint/2010/main" val="288243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108200"/>
            <a:ext cx="4891187" cy="312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238931-0E0A-0746-A6FC-3D14EAC85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108200"/>
            <a:ext cx="2032000" cy="302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0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D:\Piero\foto robi\postcar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77800"/>
            <a:ext cx="334645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362200" y="5257800"/>
            <a:ext cx="3581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Aborigines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1870</a:t>
            </a:r>
            <a:endParaRPr lang="it-IT" sz="18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611B2A-8547-3D42-981C-400A28DF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92" y="3750734"/>
            <a:ext cx="6434667" cy="3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2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Etnia come fatto politico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5196114" cy="4368800"/>
          </a:xfrm>
        </p:spPr>
        <p:txBody>
          <a:bodyPr>
            <a:normAutofit/>
          </a:bodyPr>
          <a:lstStyle/>
          <a:p>
            <a:r>
              <a:rPr lang="it-IT" dirty="0" err="1"/>
              <a:t>Max</a:t>
            </a:r>
            <a:r>
              <a:rPr lang="it-IT" dirty="0"/>
              <a:t> Weber (1922): etnie sono “nazioni senza stato”</a:t>
            </a:r>
          </a:p>
          <a:p>
            <a:r>
              <a:rPr lang="it-IT" dirty="0"/>
              <a:t>Scuola di Chicago: immigrati con elementi culturali distintivi </a:t>
            </a:r>
            <a:r>
              <a:rPr lang="it-IT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>
                <a:sym typeface="Wingdings"/>
              </a:rPr>
              <a:t> </a:t>
            </a:r>
            <a:r>
              <a:rPr lang="it-IT" i="1" dirty="0" err="1">
                <a:sym typeface="Wingdings"/>
              </a:rPr>
              <a:t>melting</a:t>
            </a:r>
            <a:r>
              <a:rPr lang="it-IT" i="1" dirty="0">
                <a:sym typeface="Wingdings"/>
              </a:rPr>
              <a:t> </a:t>
            </a:r>
            <a:r>
              <a:rPr lang="it-IT" i="1" dirty="0" err="1">
                <a:sym typeface="Wingdings"/>
              </a:rPr>
              <a:t>pot</a:t>
            </a:r>
            <a:endParaRPr lang="it-IT" dirty="0">
              <a:sym typeface="Wingdings"/>
            </a:endParaRPr>
          </a:p>
          <a:p>
            <a:r>
              <a:rPr lang="it-IT" dirty="0">
                <a:sym typeface="Wingdings"/>
              </a:rPr>
              <a:t>Scuola di Manchester: Africa urbana, etnia con </a:t>
            </a:r>
            <a:r>
              <a:rPr lang="it-IT" dirty="0" err="1">
                <a:sym typeface="Wingdings"/>
              </a:rPr>
              <a:t>fz</a:t>
            </a:r>
            <a:r>
              <a:rPr lang="it-IT" dirty="0">
                <a:sym typeface="Wingdings"/>
              </a:rPr>
              <a:t>. di orientamento cognitivo e </a:t>
            </a:r>
            <a:r>
              <a:rPr lang="it-IT" dirty="0">
                <a:solidFill>
                  <a:srgbClr val="FF0000"/>
                </a:solidFill>
                <a:sym typeface="Wingdings"/>
              </a:rPr>
              <a:t>organizzativo </a:t>
            </a:r>
            <a:r>
              <a:rPr lang="it-IT" dirty="0">
                <a:sym typeface="Wingdings"/>
              </a:rPr>
              <a:t>(Mitchell 1956)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D4E87F-F7AE-0B4A-9D7C-5CC45BD45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67" y="0"/>
            <a:ext cx="4759234" cy="68168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4883390"/>
      </p:ext>
    </p:extLst>
  </p:cSld>
  <p:clrMapOvr>
    <a:masterClrMapping/>
  </p:clrMapOvr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819</Words>
  <Application>Microsoft Macintosh PowerPoint</Application>
  <PresentationFormat>Widescreen</PresentationFormat>
  <Paragraphs>143</Paragraphs>
  <Slides>30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2" baseType="lpstr">
      <vt:lpstr>ＭＳ Ｐゴシック</vt:lpstr>
      <vt:lpstr>Arial</vt:lpstr>
      <vt:lpstr>Calibri</vt:lpstr>
      <vt:lpstr>Century Gothic</vt:lpstr>
      <vt:lpstr>Courier New</vt:lpstr>
      <vt:lpstr>Eurostile</vt:lpstr>
      <vt:lpstr>Helvetica</vt:lpstr>
      <vt:lpstr>Symbol</vt:lpstr>
      <vt:lpstr>Tw Cen MT</vt:lpstr>
      <vt:lpstr>Verdana</vt:lpstr>
      <vt:lpstr>Wingdings</vt:lpstr>
      <vt:lpstr>Raccolta</vt:lpstr>
      <vt:lpstr>Presentazione standard di PowerPoint</vt:lpstr>
      <vt:lpstr>Identità / alterità</vt:lpstr>
      <vt:lpstr>Identità come costruzione </vt:lpstr>
      <vt:lpstr>Strumenti identitari</vt:lpstr>
      <vt:lpstr>Identità fu/inzionale</vt:lpstr>
      <vt:lpstr>Etnia = “tribù”, popolo “primitivo”</vt:lpstr>
      <vt:lpstr>Presentazione standard di PowerPoint</vt:lpstr>
      <vt:lpstr>Presentazione standard di PowerPoint</vt:lpstr>
      <vt:lpstr>Etnia come fatto politico</vt:lpstr>
      <vt:lpstr>Approccio interazionista: confine etnico</vt:lpstr>
      <vt:lpstr>Zone liminali : frontiere </vt:lpstr>
      <vt:lpstr>Modello generativo  (F.Barth, Ethnic groups and Boundaries, 1969)</vt:lpstr>
      <vt:lpstr>Tesi e teorie</vt:lpstr>
      <vt:lpstr>Strumentalizzazioni ideologiche</vt:lpstr>
      <vt:lpstr>CONFLITTI DI CULTURE? </vt:lpstr>
      <vt:lpstr>Eccessi di cultura</vt:lpstr>
      <vt:lpstr>E. Glissant</vt:lpstr>
      <vt:lpstr>Presentazione standard di PowerPoint</vt:lpstr>
      <vt:lpstr>Razzismo </vt:lpstr>
      <vt:lpstr>Quote ? </vt:lpstr>
      <vt:lpstr>Presentazione standard di PowerPoint</vt:lpstr>
      <vt:lpstr>Presentazione standard di PowerPoint</vt:lpstr>
      <vt:lpstr>Presentazione standard di PowerPoint</vt:lpstr>
      <vt:lpstr>drop out</vt:lpstr>
      <vt:lpstr>Presentazione standard di PowerPoint</vt:lpstr>
      <vt:lpstr>Schooling for the future</vt:lpstr>
      <vt:lpstr>Leggere la migrazione</vt:lpstr>
      <vt:lpstr>Etnografie multi-situate</vt:lpstr>
      <vt:lpstr>  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ALTIN ROBERTA</dc:creator>
  <cp:lastModifiedBy>ALTIN ROBERTA</cp:lastModifiedBy>
  <cp:revision>20</cp:revision>
  <dcterms:created xsi:type="dcterms:W3CDTF">2022-04-13T16:33:55Z</dcterms:created>
  <dcterms:modified xsi:type="dcterms:W3CDTF">2022-04-22T15:36:45Z</dcterms:modified>
</cp:coreProperties>
</file>