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0" r:id="rId2"/>
    <p:sldId id="256" r:id="rId3"/>
    <p:sldId id="257" r:id="rId4"/>
    <p:sldId id="258" r:id="rId5"/>
    <p:sldId id="261" r:id="rId6"/>
    <p:sldId id="335" r:id="rId7"/>
    <p:sldId id="338" r:id="rId8"/>
    <p:sldId id="424" r:id="rId9"/>
    <p:sldId id="426" r:id="rId10"/>
    <p:sldId id="427" r:id="rId11"/>
    <p:sldId id="428" r:id="rId12"/>
    <p:sldId id="395" r:id="rId13"/>
    <p:sldId id="397" r:id="rId14"/>
    <p:sldId id="259" r:id="rId15"/>
    <p:sldId id="262" r:id="rId16"/>
  </p:sldIdLst>
  <p:sldSz cx="12192000" cy="6858000"/>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069" autoAdjust="0"/>
    <p:restoredTop sz="94825"/>
  </p:normalViewPr>
  <p:slideViewPr>
    <p:cSldViewPr snapToGrid="0">
      <p:cViewPr varScale="1">
        <p:scale>
          <a:sx n="66" d="100"/>
          <a:sy n="66" d="100"/>
        </p:scale>
        <p:origin x="59" y="59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erto Tommasini" userId="4ed976f799c97d5d" providerId="LiveId" clId="{AA73537B-0452-454A-8D8B-D74302B6A4B2}"/>
    <pc:docChg chg="delSld">
      <pc:chgData name="Alberto Tommasini" userId="4ed976f799c97d5d" providerId="LiveId" clId="{AA73537B-0452-454A-8D8B-D74302B6A4B2}" dt="2022-04-13T08:46:14.087" v="0" actId="47"/>
      <pc:docMkLst>
        <pc:docMk/>
      </pc:docMkLst>
      <pc:sldChg chg="del">
        <pc:chgData name="Alberto Tommasini" userId="4ed976f799c97d5d" providerId="LiveId" clId="{AA73537B-0452-454A-8D8B-D74302B6A4B2}" dt="2022-04-13T08:46:14.087" v="0" actId="47"/>
        <pc:sldMkLst>
          <pc:docMk/>
          <pc:sldMk cId="3282475709" sldId="3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3B57119-5AA3-4BA6-BB76-E2E402A805A4}" type="datetimeFigureOut">
              <a:rPr lang="it-IT"/>
              <a:pPr>
                <a:defRPr/>
              </a:pPr>
              <a:t>22/04/2022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E57DD73-CB89-4171-A4E3-C2FE88118268}" type="slidenum">
              <a:rPr lang="it-IT"/>
              <a:pPr>
                <a:defRPr/>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egnaposto immagine diapositiva 1"/>
          <p:cNvSpPr>
            <a:spLocks noGrp="1" noRot="1" noChangeAspect="1"/>
          </p:cNvSpPr>
          <p:nvPr>
            <p:ph type="sldImg"/>
          </p:nvPr>
        </p:nvSpPr>
        <p:spPr bwMode="auto">
          <a:noFill/>
          <a:ln>
            <a:solidFill>
              <a:srgbClr val="000000"/>
            </a:solidFill>
            <a:miter lim="800000"/>
            <a:headEnd/>
            <a:tailEnd/>
          </a:ln>
        </p:spPr>
      </p:sp>
      <p:sp>
        <p:nvSpPr>
          <p:cNvPr id="3174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HLA Cromosoma 6: Classe I (A,B,C), Classe II (DP, DQ, DR) : 12 in totale DRB1 più importante</a:t>
            </a:r>
          </a:p>
          <a:p>
            <a:pPr eaLnBrk="1" hangingPunct="1">
              <a:spcBef>
                <a:spcPct val="0"/>
              </a:spcBef>
            </a:pPr>
            <a:r>
              <a:rPr lang="it-IT"/>
              <a:t>Due fratelli di possibilità di essere MD</a:t>
            </a:r>
          </a:p>
        </p:txBody>
      </p:sp>
      <p:sp>
        <p:nvSpPr>
          <p:cNvPr id="3174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FD47D9-29CE-4489-A104-CC0F75561117}" type="slidenum">
              <a:rPr lang="it-IT">
                <a:cs typeface="Arial" charset="0"/>
              </a:rPr>
              <a:pPr fontAlgn="base">
                <a:spcBef>
                  <a:spcPct val="0"/>
                </a:spcBef>
                <a:spcAft>
                  <a:spcPct val="0"/>
                </a:spcAft>
                <a:defRPr/>
              </a:pPr>
              <a:t>5</a:t>
            </a:fld>
            <a:endParaRPr lang="it-IT">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egnaposto immagine diapositiva 1"/>
          <p:cNvSpPr>
            <a:spLocks noGrp="1" noRot="1" noChangeAspect="1"/>
          </p:cNvSpPr>
          <p:nvPr>
            <p:ph type="sldImg"/>
          </p:nvPr>
        </p:nvSpPr>
        <p:spPr bwMode="auto">
          <a:noFill/>
          <a:ln>
            <a:solidFill>
              <a:srgbClr val="000000"/>
            </a:solidFill>
            <a:miter lim="800000"/>
            <a:headEnd/>
            <a:tailEnd/>
          </a:ln>
        </p:spPr>
      </p:sp>
      <p:sp>
        <p:nvSpPr>
          <p:cNvPr id="3379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On the other hand, regimes in which total body irradiation (TBI) is performed may lead to late complications including growth retardation, pubertal failure or delayed puberty which are more important especially for the childhood age group</a:t>
            </a:r>
          </a:p>
          <a:p>
            <a:pPr eaLnBrk="1" hangingPunct="1">
              <a:spcBef>
                <a:spcPct val="0"/>
              </a:spcBef>
            </a:pPr>
            <a:r>
              <a:rPr lang="en-US" dirty="0"/>
              <a:t>Tacrolimus </a:t>
            </a:r>
            <a:r>
              <a:rPr lang="en-US" dirty="0" err="1"/>
              <a:t>inibitore</a:t>
            </a:r>
            <a:r>
              <a:rPr lang="en-US" dirty="0"/>
              <a:t> </a:t>
            </a:r>
            <a:r>
              <a:rPr lang="en-US" dirty="0" err="1"/>
              <a:t>calcineurina</a:t>
            </a:r>
            <a:r>
              <a:rPr lang="en-US" dirty="0"/>
              <a:t> </a:t>
            </a:r>
            <a:r>
              <a:rPr lang="en-US" dirty="0" err="1"/>
              <a:t>effetto</a:t>
            </a:r>
            <a:r>
              <a:rPr lang="en-US" dirty="0"/>
              <a:t> sui T</a:t>
            </a:r>
          </a:p>
          <a:p>
            <a:pPr eaLnBrk="1" hangingPunct="1">
              <a:spcBef>
                <a:spcPct val="0"/>
              </a:spcBef>
            </a:pPr>
            <a:r>
              <a:rPr lang="en-US" dirty="0"/>
              <a:t>Sirolimus </a:t>
            </a:r>
            <a:r>
              <a:rPr lang="en-US" dirty="0" err="1"/>
              <a:t>inibitore</a:t>
            </a:r>
            <a:r>
              <a:rPr lang="en-US" dirty="0"/>
              <a:t> </a:t>
            </a:r>
            <a:r>
              <a:rPr lang="en-US" dirty="0" err="1"/>
              <a:t>mTor</a:t>
            </a:r>
            <a:r>
              <a:rPr lang="en-US" dirty="0"/>
              <a:t> </a:t>
            </a:r>
            <a:r>
              <a:rPr lang="en-US" dirty="0" err="1"/>
              <a:t>effetto</a:t>
            </a:r>
            <a:r>
              <a:rPr lang="en-US" dirty="0"/>
              <a:t> </a:t>
            </a:r>
            <a:r>
              <a:rPr lang="en-US" dirty="0" err="1"/>
              <a:t>su</a:t>
            </a:r>
            <a:r>
              <a:rPr lang="en-US" dirty="0"/>
              <a:t> T e B</a:t>
            </a:r>
          </a:p>
          <a:p>
            <a:pPr eaLnBrk="1" hangingPunct="1">
              <a:spcBef>
                <a:spcPct val="0"/>
              </a:spcBef>
            </a:pPr>
            <a:r>
              <a:rPr lang="en-US" dirty="0" err="1"/>
              <a:t>Micofenolato</a:t>
            </a:r>
            <a:r>
              <a:rPr lang="en-US" dirty="0"/>
              <a:t> </a:t>
            </a:r>
            <a:r>
              <a:rPr lang="en-US" dirty="0" err="1"/>
              <a:t>inibitore</a:t>
            </a:r>
            <a:r>
              <a:rPr lang="en-US" dirty="0"/>
              <a:t> </a:t>
            </a:r>
            <a:r>
              <a:rPr lang="en-US" dirty="0" err="1"/>
              <a:t>eenzimatico</a:t>
            </a:r>
            <a:r>
              <a:rPr lang="en-US" dirty="0"/>
              <a:t> T e B</a:t>
            </a:r>
            <a:endParaRPr lang="it-IT" dirty="0"/>
          </a:p>
          <a:p>
            <a:pPr eaLnBrk="1" hangingPunct="1">
              <a:spcBef>
                <a:spcPct val="0"/>
              </a:spcBef>
            </a:pPr>
            <a:endParaRPr lang="it-IT" dirty="0"/>
          </a:p>
        </p:txBody>
      </p:sp>
      <p:sp>
        <p:nvSpPr>
          <p:cNvPr id="33795"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FA8803-D841-4656-A875-DE7C09053A48}" type="slidenum">
              <a:rPr lang="it-IT">
                <a:cs typeface="Arial" charset="0"/>
              </a:rPr>
              <a:pPr fontAlgn="base">
                <a:spcBef>
                  <a:spcPct val="0"/>
                </a:spcBef>
                <a:spcAft>
                  <a:spcPct val="0"/>
                </a:spcAft>
                <a:defRPr/>
              </a:pPr>
              <a:t>6</a:t>
            </a:fld>
            <a:endParaRPr lang="it-IT">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immagine diapositiva 1"/>
          <p:cNvSpPr>
            <a:spLocks noGrp="1" noRot="1" noChangeAspect="1"/>
          </p:cNvSpPr>
          <p:nvPr>
            <p:ph type="sldImg"/>
          </p:nvPr>
        </p:nvSpPr>
        <p:spPr bwMode="auto">
          <a:noFill/>
          <a:ln>
            <a:solidFill>
              <a:srgbClr val="000000"/>
            </a:solidFill>
            <a:miter lim="800000"/>
            <a:headEnd/>
            <a:tailEnd/>
          </a:ln>
        </p:spPr>
      </p:sp>
      <p:sp>
        <p:nvSpPr>
          <p:cNvPr id="3584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Se impossibile mieloablazione nelle LLA si può usare RIC con una sopravvivenza del 66% SE MRM 0 pretrapianto e non TBI pregressa (OS rispettvamente 0 e 23% nei due casi)</a:t>
            </a:r>
          </a:p>
        </p:txBody>
      </p:sp>
      <p:sp>
        <p:nvSpPr>
          <p:cNvPr id="35843"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9D2072-64C1-446A-8F75-2877F0F0E51C}" type="slidenum">
              <a:rPr lang="it-IT">
                <a:cs typeface="Arial" charset="0"/>
              </a:rPr>
              <a:pPr fontAlgn="base">
                <a:spcBef>
                  <a:spcPct val="0"/>
                </a:spcBef>
                <a:spcAft>
                  <a:spcPct val="0"/>
                </a:spcAft>
                <a:defRPr/>
              </a:pPr>
              <a:t>7</a:t>
            </a:fld>
            <a:endParaRPr lang="it-IT">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egnaposto immagine diapositiva 1"/>
          <p:cNvSpPr>
            <a:spLocks noGrp="1" noRot="1" noChangeAspect="1"/>
          </p:cNvSpPr>
          <p:nvPr>
            <p:ph type="sldImg"/>
          </p:nvPr>
        </p:nvSpPr>
        <p:spPr bwMode="auto">
          <a:noFill/>
          <a:ln>
            <a:solidFill>
              <a:srgbClr val="000000"/>
            </a:solidFill>
            <a:miter lim="800000"/>
            <a:headEnd/>
            <a:tailEnd/>
          </a:ln>
        </p:spPr>
      </p:sp>
      <p:sp>
        <p:nvSpPr>
          <p:cNvPr id="4915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a:t>Basta un marcatore, meglio averne 2</a:t>
            </a:r>
          </a:p>
          <a:p>
            <a:pPr eaLnBrk="1" hangingPunct="1">
              <a:spcBef>
                <a:spcPct val="0"/>
              </a:spcBef>
            </a:pPr>
            <a:r>
              <a:rPr lang="it-IT"/>
              <a:t>MRM-PCR molecolare </a:t>
            </a:r>
          </a:p>
          <a:p>
            <a:pPr eaLnBrk="1" hangingPunct="1">
              <a:spcBef>
                <a:spcPct val="0"/>
              </a:spcBef>
            </a:pPr>
            <a:r>
              <a:rPr lang="it-IT"/>
              <a:t>MRM-fluorescenza</a:t>
            </a:r>
          </a:p>
        </p:txBody>
      </p:sp>
      <p:sp>
        <p:nvSpPr>
          <p:cNvPr id="38915"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9CE98-66FC-48CB-89B3-8C899A676F6F}" type="slidenum">
              <a:rPr lang="it-IT">
                <a:cs typeface="Arial" charset="0"/>
              </a:rPr>
              <a:pPr fontAlgn="base">
                <a:spcBef>
                  <a:spcPct val="0"/>
                </a:spcBef>
                <a:spcAft>
                  <a:spcPct val="0"/>
                </a:spcAft>
                <a:defRPr/>
              </a:pPr>
              <a:t>15</a:t>
            </a:fld>
            <a:endParaRPr lang="it-IT">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572E9A32-E06C-4C18-B9CC-FACB5F0A6087}" type="datetimeFigureOut">
              <a:rPr lang="it-IT"/>
              <a:pPr>
                <a:defRPr/>
              </a:pPr>
              <a:t>22/04/2022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2686C61-5D1D-40CE-AF23-7B9F4A531587}"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16103CFF-11F6-40DC-96F8-7E164DF93971}" type="datetimeFigureOut">
              <a:rPr lang="it-IT"/>
              <a:pPr>
                <a:defRPr/>
              </a:pPr>
              <a:t>22/04/2022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98173B8-BFAF-487D-AB7F-1EC38BFBB9F0}"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DFF622EA-52A5-46AD-8140-B38FAEBEBA10}" type="datetimeFigureOut">
              <a:rPr lang="it-IT"/>
              <a:pPr>
                <a:defRPr/>
              </a:pPr>
              <a:t>22/04/2022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7249C92-AE4B-41EF-9EAD-0B04AB6616FC}"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59070D4C-256A-4F7B-9FFF-7454184CBB75}" type="datetimeFigureOut">
              <a:rPr lang="it-IT"/>
              <a:pPr>
                <a:defRPr/>
              </a:pPr>
              <a:t>22/04/2022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0E7C2CA-3472-44C8-A6D8-5E7C54B40685}"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B172A5FC-A8C7-4F54-A063-2B5AD297235E}" type="datetimeFigureOut">
              <a:rPr lang="it-IT"/>
              <a:pPr>
                <a:defRPr/>
              </a:pPr>
              <a:t>22/04/2022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B6FE3FF-4BB8-4D52-A7F1-F2F9AA55FB7A}"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5C7BCD14-8C4C-4088-B058-563954C46B1E}" type="datetimeFigureOut">
              <a:rPr lang="it-IT"/>
              <a:pPr>
                <a:defRPr/>
              </a:pPr>
              <a:t>22/04/2022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711A095-818E-453C-BAC5-09D26278E04E}"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3066A251-8F00-4079-875A-F77BB70166C0}" type="datetimeFigureOut">
              <a:rPr lang="it-IT"/>
              <a:pPr>
                <a:defRPr/>
              </a:pPr>
              <a:t>22/04/2022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1C52F6CD-B69A-45AB-A531-F78B9355A6D3}"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data 3"/>
          <p:cNvSpPr>
            <a:spLocks noGrp="1"/>
          </p:cNvSpPr>
          <p:nvPr>
            <p:ph type="dt" sz="half" idx="10"/>
          </p:nvPr>
        </p:nvSpPr>
        <p:spPr/>
        <p:txBody>
          <a:bodyPr/>
          <a:lstStyle>
            <a:lvl1pPr>
              <a:defRPr/>
            </a:lvl1pPr>
          </a:lstStyle>
          <a:p>
            <a:pPr>
              <a:defRPr/>
            </a:pPr>
            <a:fld id="{293CDFDB-B070-432E-8309-ED44BBDCE589}" type="datetimeFigureOut">
              <a:rPr lang="it-IT"/>
              <a:pPr>
                <a:defRPr/>
              </a:pPr>
              <a:t>22/04/2022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34886DDD-A462-4B6D-9380-F4CF2E868C93}"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DD799C4B-7B92-4DED-B0F3-BBDFEC0749A7}" type="datetimeFigureOut">
              <a:rPr lang="it-IT"/>
              <a:pPr>
                <a:defRPr/>
              </a:pPr>
              <a:t>22/04/2022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9E0AEBA5-9C63-4938-96E0-635D44B60C4A}"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EA4D48F2-1B6F-4214-A28B-A6502F159AFB}" type="datetimeFigureOut">
              <a:rPr lang="it-IT"/>
              <a:pPr>
                <a:defRPr/>
              </a:pPr>
              <a:t>22/04/2022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2C86D3C-6FF6-4272-B2B0-DDABA2DB93D3}"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C0C0CC61-2F06-4A5E-8226-D0FF2F50C766}" type="datetimeFigureOut">
              <a:rPr lang="it-IT"/>
              <a:pPr>
                <a:defRPr/>
              </a:pPr>
              <a:t>22/04/2022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5FBEF85-3FB2-4FBF-B05F-7DB5226330F3}"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lo stile del titolo dello schema</a:t>
            </a:r>
          </a:p>
        </p:txBody>
      </p:sp>
      <p:sp>
        <p:nvSpPr>
          <p:cNvPr id="1027" name="Segnaposto testo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5585516-5751-4FF1-A6E0-7E2CE8021F41}" type="datetimeFigureOut">
              <a:rPr lang="it-IT"/>
              <a:pPr>
                <a:defRPr/>
              </a:pPr>
              <a:t>22/04/2022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F1C8353-3CF6-4102-B7A6-B02652888DDA}"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ncbi.nlm.nih.gov/pubmed/?term=Wahlstrom%20JT%5bAuthor%5d&amp;cauthor=true&amp;cauthor_uid=2582165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asellaDiTesto 3"/>
          <p:cNvSpPr txBox="1">
            <a:spLocks noChangeArrowheads="1"/>
          </p:cNvSpPr>
          <p:nvPr/>
        </p:nvSpPr>
        <p:spPr bwMode="auto">
          <a:xfrm>
            <a:off x="1795463" y="1174750"/>
            <a:ext cx="7381875" cy="2124075"/>
          </a:xfrm>
          <a:prstGeom prst="rect">
            <a:avLst/>
          </a:prstGeom>
          <a:noFill/>
          <a:ln w="9525">
            <a:noFill/>
            <a:miter lim="800000"/>
            <a:headEnd/>
            <a:tailEnd/>
          </a:ln>
        </p:spPr>
        <p:txBody>
          <a:bodyPr>
            <a:spAutoFit/>
          </a:bodyPr>
          <a:lstStyle/>
          <a:p>
            <a:pPr algn="ctr"/>
            <a:r>
              <a:rPr lang="it-IT" sz="6600">
                <a:latin typeface="Comic Sans MS" pitchFamily="66" charset="0"/>
              </a:rPr>
              <a:t>Trapianto di Midollo Allogenico </a:t>
            </a:r>
          </a:p>
        </p:txBody>
      </p:sp>
      <p:sp>
        <p:nvSpPr>
          <p:cNvPr id="26626" name="CasellaDiTesto 4"/>
          <p:cNvSpPr txBox="1">
            <a:spLocks noChangeArrowheads="1"/>
          </p:cNvSpPr>
          <p:nvPr/>
        </p:nvSpPr>
        <p:spPr bwMode="auto">
          <a:xfrm rot="-2655673">
            <a:off x="6627813" y="2882900"/>
            <a:ext cx="5740400" cy="830263"/>
          </a:xfrm>
          <a:prstGeom prst="rect">
            <a:avLst/>
          </a:prstGeom>
          <a:solidFill>
            <a:srgbClr val="FFFF00"/>
          </a:solidFill>
          <a:ln w="9525">
            <a:noFill/>
            <a:miter lim="800000"/>
            <a:headEnd/>
            <a:tailEnd/>
          </a:ln>
        </p:spPr>
        <p:txBody>
          <a:bodyPr>
            <a:spAutoFit/>
          </a:bodyPr>
          <a:lstStyle/>
          <a:p>
            <a:pPr algn="ctr"/>
            <a:r>
              <a:rPr lang="it-IT" sz="4800">
                <a:latin typeface="Calibri" pitchFamily="34" charset="0"/>
              </a:rPr>
              <a:t>FOR DUMMIES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asellaDiTesto 1"/>
          <p:cNvSpPr txBox="1">
            <a:spLocks noChangeArrowheads="1"/>
          </p:cNvSpPr>
          <p:nvPr/>
        </p:nvSpPr>
        <p:spPr bwMode="auto">
          <a:xfrm>
            <a:off x="463550" y="463550"/>
            <a:ext cx="6985000" cy="584200"/>
          </a:xfrm>
          <a:prstGeom prst="rect">
            <a:avLst/>
          </a:prstGeom>
          <a:solidFill>
            <a:srgbClr val="FFFF00"/>
          </a:solidFill>
          <a:ln w="9525">
            <a:noFill/>
            <a:miter lim="800000"/>
            <a:headEnd/>
            <a:tailEnd/>
          </a:ln>
        </p:spPr>
        <p:txBody>
          <a:bodyPr wrap="none">
            <a:spAutoFit/>
          </a:bodyPr>
          <a:lstStyle/>
          <a:p>
            <a:r>
              <a:rPr lang="it-IT" sz="3200" b="1">
                <a:latin typeface="Calibri" pitchFamily="34" charset="0"/>
              </a:rPr>
              <a:t>TRAPIANTO ALLOGENICO HLA IDENTICO</a:t>
            </a:r>
          </a:p>
        </p:txBody>
      </p:sp>
      <p:sp>
        <p:nvSpPr>
          <p:cNvPr id="17410" name="CasellaDiTesto 2"/>
          <p:cNvSpPr txBox="1">
            <a:spLocks noChangeArrowheads="1"/>
          </p:cNvSpPr>
          <p:nvPr/>
        </p:nvSpPr>
        <p:spPr bwMode="auto">
          <a:xfrm>
            <a:off x="463550" y="1157288"/>
            <a:ext cx="5872163" cy="461962"/>
          </a:xfrm>
          <a:prstGeom prst="rect">
            <a:avLst/>
          </a:prstGeom>
          <a:noFill/>
          <a:ln w="9525">
            <a:noFill/>
            <a:miter lim="800000"/>
            <a:headEnd/>
            <a:tailEnd/>
          </a:ln>
        </p:spPr>
        <p:txBody>
          <a:bodyPr wrap="none">
            <a:spAutoFit/>
          </a:bodyPr>
          <a:lstStyle/>
          <a:p>
            <a:r>
              <a:rPr lang="it-IT" sz="2400">
                <a:latin typeface="Calibri" pitchFamily="34" charset="0"/>
              </a:rPr>
              <a:t>Registro internazionale, 20 milioni di donatori</a:t>
            </a:r>
          </a:p>
        </p:txBody>
      </p:sp>
      <p:sp>
        <p:nvSpPr>
          <p:cNvPr id="17411" name="CasellaDiTesto 3"/>
          <p:cNvSpPr txBox="1">
            <a:spLocks noChangeArrowheads="1"/>
          </p:cNvSpPr>
          <p:nvPr/>
        </p:nvSpPr>
        <p:spPr bwMode="auto">
          <a:xfrm>
            <a:off x="463550" y="1728788"/>
            <a:ext cx="3138488" cy="461962"/>
          </a:xfrm>
          <a:prstGeom prst="rect">
            <a:avLst/>
          </a:prstGeom>
          <a:noFill/>
          <a:ln w="9525">
            <a:noFill/>
            <a:miter lim="800000"/>
            <a:headEnd/>
            <a:tailEnd/>
          </a:ln>
        </p:spPr>
        <p:txBody>
          <a:bodyPr wrap="none">
            <a:spAutoFit/>
          </a:bodyPr>
          <a:lstStyle/>
          <a:p>
            <a:r>
              <a:rPr lang="it-IT" sz="2400">
                <a:latin typeface="Calibri" pitchFamily="34" charset="0"/>
              </a:rPr>
              <a:t>HLA-</a:t>
            </a:r>
            <a:r>
              <a:rPr lang="it-IT" sz="2400" u="sng">
                <a:latin typeface="Calibri" pitchFamily="34" charset="0"/>
              </a:rPr>
              <a:t>A</a:t>
            </a:r>
            <a:r>
              <a:rPr lang="it-IT" sz="2400">
                <a:latin typeface="Calibri" pitchFamily="34" charset="0"/>
              </a:rPr>
              <a:t>, </a:t>
            </a:r>
            <a:r>
              <a:rPr lang="it-IT" sz="2400" u="sng">
                <a:latin typeface="Calibri" pitchFamily="34" charset="0"/>
              </a:rPr>
              <a:t>B</a:t>
            </a:r>
            <a:r>
              <a:rPr lang="it-IT" sz="2400">
                <a:latin typeface="Calibri" pitchFamily="34" charset="0"/>
              </a:rPr>
              <a:t>, C (I), DRB1 (II)</a:t>
            </a:r>
          </a:p>
        </p:txBody>
      </p:sp>
      <p:sp>
        <p:nvSpPr>
          <p:cNvPr id="17412" name="CasellaDiTesto 4"/>
          <p:cNvSpPr txBox="1">
            <a:spLocks noChangeArrowheads="1"/>
          </p:cNvSpPr>
          <p:nvPr/>
        </p:nvSpPr>
        <p:spPr bwMode="auto">
          <a:xfrm>
            <a:off x="463550" y="2300288"/>
            <a:ext cx="9161463" cy="461962"/>
          </a:xfrm>
          <a:prstGeom prst="rect">
            <a:avLst/>
          </a:prstGeom>
          <a:noFill/>
          <a:ln w="9525">
            <a:noFill/>
            <a:miter lim="800000"/>
            <a:headEnd/>
            <a:tailEnd/>
          </a:ln>
        </p:spPr>
        <p:txBody>
          <a:bodyPr wrap="none">
            <a:spAutoFit/>
          </a:bodyPr>
          <a:lstStyle/>
          <a:p>
            <a:r>
              <a:rPr lang="it-IT" sz="2400">
                <a:latin typeface="Calibri" pitchFamily="34" charset="0"/>
              </a:rPr>
              <a:t>Probabilità di trovare un donatore: 60-70% bianchi, &lt;10% per altre etnie</a:t>
            </a:r>
          </a:p>
        </p:txBody>
      </p:sp>
      <p:sp>
        <p:nvSpPr>
          <p:cNvPr id="17413" name="CasellaDiTesto 5"/>
          <p:cNvSpPr txBox="1">
            <a:spLocks noChangeArrowheads="1"/>
          </p:cNvSpPr>
          <p:nvPr/>
        </p:nvSpPr>
        <p:spPr bwMode="auto">
          <a:xfrm>
            <a:off x="463550" y="2871788"/>
            <a:ext cx="4330700" cy="461962"/>
          </a:xfrm>
          <a:prstGeom prst="rect">
            <a:avLst/>
          </a:prstGeom>
          <a:noFill/>
          <a:ln w="9525">
            <a:noFill/>
            <a:miter lim="800000"/>
            <a:headEnd/>
            <a:tailEnd/>
          </a:ln>
        </p:spPr>
        <p:txBody>
          <a:bodyPr wrap="none">
            <a:spAutoFit/>
          </a:bodyPr>
          <a:lstStyle/>
          <a:p>
            <a:r>
              <a:rPr lang="it-IT" sz="2400">
                <a:latin typeface="Calibri" pitchFamily="34" charset="0"/>
              </a:rPr>
              <a:t>3-4 mesi dalla ricerca al trapianto</a:t>
            </a:r>
          </a:p>
        </p:txBody>
      </p:sp>
      <p:sp>
        <p:nvSpPr>
          <p:cNvPr id="17414" name="CasellaDiTesto 6"/>
          <p:cNvSpPr txBox="1">
            <a:spLocks noChangeArrowheads="1"/>
          </p:cNvSpPr>
          <p:nvPr/>
        </p:nvSpPr>
        <p:spPr bwMode="auto">
          <a:xfrm>
            <a:off x="463550" y="3443288"/>
            <a:ext cx="1939925" cy="461962"/>
          </a:xfrm>
          <a:prstGeom prst="rect">
            <a:avLst/>
          </a:prstGeom>
          <a:noFill/>
          <a:ln w="9525">
            <a:noFill/>
            <a:miter lim="800000"/>
            <a:headEnd/>
            <a:tailEnd/>
          </a:ln>
        </p:spPr>
        <p:txBody>
          <a:bodyPr wrap="none">
            <a:spAutoFit/>
          </a:bodyPr>
          <a:lstStyle/>
          <a:p>
            <a:r>
              <a:rPr lang="it-IT" sz="2400">
                <a:latin typeface="Calibri" pitchFamily="34" charset="0"/>
              </a:rPr>
              <a:t>10-20% rifiuta</a:t>
            </a:r>
          </a:p>
        </p:txBody>
      </p:sp>
      <p:sp>
        <p:nvSpPr>
          <p:cNvPr id="17415" name="CasellaDiTesto 7"/>
          <p:cNvSpPr txBox="1">
            <a:spLocks noChangeArrowheads="1"/>
          </p:cNvSpPr>
          <p:nvPr/>
        </p:nvSpPr>
        <p:spPr bwMode="auto">
          <a:xfrm>
            <a:off x="463550" y="4014788"/>
            <a:ext cx="10647363" cy="830262"/>
          </a:xfrm>
          <a:prstGeom prst="rect">
            <a:avLst/>
          </a:prstGeom>
          <a:noFill/>
          <a:ln w="9525">
            <a:noFill/>
            <a:miter lim="800000"/>
            <a:headEnd/>
            <a:tailEnd/>
          </a:ln>
        </p:spPr>
        <p:txBody>
          <a:bodyPr>
            <a:spAutoFit/>
          </a:bodyPr>
          <a:lstStyle/>
          <a:p>
            <a:r>
              <a:rPr lang="it-IT" sz="2400">
                <a:latin typeface="Calibri" pitchFamily="34" charset="0"/>
              </a:rPr>
              <a:t>In passato più rigetto e GVHD, oggi con tipizzazione del DNA alta risoluzione outcome simile a trapianto da fratello</a:t>
            </a:r>
          </a:p>
        </p:txBody>
      </p:sp>
      <p:sp>
        <p:nvSpPr>
          <p:cNvPr id="17417" name="CasellaDiTesto 9"/>
          <p:cNvSpPr txBox="1">
            <a:spLocks noChangeArrowheads="1"/>
          </p:cNvSpPr>
          <p:nvPr/>
        </p:nvSpPr>
        <p:spPr bwMode="auto">
          <a:xfrm>
            <a:off x="463550" y="5064126"/>
            <a:ext cx="5586413" cy="461962"/>
          </a:xfrm>
          <a:prstGeom prst="rect">
            <a:avLst/>
          </a:prstGeom>
          <a:noFill/>
          <a:ln w="9525">
            <a:noFill/>
            <a:miter lim="800000"/>
            <a:headEnd/>
            <a:tailEnd/>
          </a:ln>
        </p:spPr>
        <p:txBody>
          <a:bodyPr wrap="none">
            <a:spAutoFit/>
          </a:bodyPr>
          <a:lstStyle/>
          <a:p>
            <a:r>
              <a:rPr lang="it-IT" sz="2400">
                <a:latin typeface="Calibri" pitchFamily="34" charset="0"/>
              </a:rPr>
              <a:t>Deplezione di cellule T nel trapianto ex vivo</a:t>
            </a:r>
          </a:p>
        </p:txBody>
      </p:sp>
      <p:sp>
        <p:nvSpPr>
          <p:cNvPr id="17418" name="CasellaDiTesto 10"/>
          <p:cNvSpPr txBox="1">
            <a:spLocks noChangeArrowheads="1"/>
          </p:cNvSpPr>
          <p:nvPr/>
        </p:nvSpPr>
        <p:spPr bwMode="auto">
          <a:xfrm>
            <a:off x="6335713" y="5068888"/>
            <a:ext cx="3367088" cy="457200"/>
          </a:xfrm>
          <a:prstGeom prst="rect">
            <a:avLst/>
          </a:prstGeom>
          <a:noFill/>
          <a:ln w="9525">
            <a:noFill/>
            <a:miter lim="800000"/>
            <a:headEnd/>
            <a:tailEnd/>
          </a:ln>
        </p:spPr>
        <p:txBody>
          <a:bodyPr wrap="none">
            <a:spAutoFit/>
          </a:bodyPr>
          <a:lstStyle/>
          <a:p>
            <a:r>
              <a:rPr lang="it-IT" sz="2400" dirty="0">
                <a:latin typeface="Calibri" pitchFamily="34" charset="0"/>
              </a:rPr>
              <a:t>Per ↓GVHD ma + infezioni</a:t>
            </a:r>
          </a:p>
        </p:txBody>
      </p:sp>
      <p:sp>
        <p:nvSpPr>
          <p:cNvPr id="17419" name="CasellaDiTesto 11"/>
          <p:cNvSpPr txBox="1">
            <a:spLocks noChangeArrowheads="1"/>
          </p:cNvSpPr>
          <p:nvPr/>
        </p:nvSpPr>
        <p:spPr bwMode="auto">
          <a:xfrm>
            <a:off x="5043488" y="2871788"/>
            <a:ext cx="2614612" cy="461962"/>
          </a:xfrm>
          <a:prstGeom prst="rect">
            <a:avLst/>
          </a:prstGeom>
          <a:noFill/>
          <a:ln w="9525">
            <a:noFill/>
            <a:miter lim="800000"/>
            <a:headEnd/>
            <a:tailEnd/>
          </a:ln>
        </p:spPr>
        <p:txBody>
          <a:bodyPr wrap="none">
            <a:spAutoFit/>
          </a:bodyPr>
          <a:lstStyle/>
          <a:p>
            <a:r>
              <a:rPr lang="it-IT" sz="2400">
                <a:latin typeface="Calibri" pitchFamily="34" charset="0"/>
              </a:rPr>
              <a:t>Non se c’è urgenza!</a:t>
            </a:r>
          </a:p>
        </p:txBody>
      </p:sp>
      <p:sp>
        <p:nvSpPr>
          <p:cNvPr id="2" name="CasellaDiTesto 1"/>
          <p:cNvSpPr txBox="1">
            <a:spLocks noChangeArrowheads="1"/>
          </p:cNvSpPr>
          <p:nvPr/>
        </p:nvSpPr>
        <p:spPr bwMode="auto">
          <a:xfrm>
            <a:off x="463550" y="5700712"/>
            <a:ext cx="4056063" cy="461962"/>
          </a:xfrm>
          <a:prstGeom prst="rect">
            <a:avLst/>
          </a:prstGeom>
          <a:noFill/>
          <a:ln w="9525">
            <a:noFill/>
            <a:miter lim="800000"/>
            <a:headEnd/>
            <a:tailEnd/>
          </a:ln>
        </p:spPr>
        <p:txBody>
          <a:bodyPr wrap="none">
            <a:spAutoFit/>
          </a:bodyPr>
          <a:lstStyle/>
          <a:p>
            <a:r>
              <a:rPr lang="it-IT" sz="2400" b="1" dirty="0">
                <a:latin typeface="Calibri" pitchFamily="34" charset="0"/>
              </a:rPr>
              <a:t>Deplezione linfociti alfa-beta   </a:t>
            </a:r>
          </a:p>
        </p:txBody>
      </p:sp>
    </p:spTree>
    <p:extLst>
      <p:ext uri="{BB962C8B-B14F-4D97-AF65-F5344CB8AC3E}">
        <p14:creationId xmlns:p14="http://schemas.microsoft.com/office/powerpoint/2010/main" val="318666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4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P spid="17412" grpId="0"/>
      <p:bldP spid="17413" grpId="0"/>
      <p:bldP spid="17414" grpId="0"/>
      <p:bldP spid="17415" grpId="0"/>
      <p:bldP spid="17417" grpId="0"/>
      <p:bldP spid="17418" grpId="0"/>
      <p:bldP spid="17419"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asellaDiTesto 1"/>
          <p:cNvSpPr txBox="1">
            <a:spLocks noChangeArrowheads="1"/>
          </p:cNvSpPr>
          <p:nvPr/>
        </p:nvSpPr>
        <p:spPr bwMode="auto">
          <a:xfrm>
            <a:off x="463550" y="463550"/>
            <a:ext cx="6878638" cy="584200"/>
          </a:xfrm>
          <a:prstGeom prst="rect">
            <a:avLst/>
          </a:prstGeom>
          <a:solidFill>
            <a:srgbClr val="FFFF00"/>
          </a:solidFill>
          <a:ln w="9525">
            <a:noFill/>
            <a:miter lim="800000"/>
            <a:headEnd/>
            <a:tailEnd/>
          </a:ln>
        </p:spPr>
        <p:txBody>
          <a:bodyPr wrap="none">
            <a:spAutoFit/>
          </a:bodyPr>
          <a:lstStyle/>
          <a:p>
            <a:r>
              <a:rPr lang="it-IT" sz="3200" b="1">
                <a:latin typeface="Calibri" pitchFamily="34" charset="0"/>
              </a:rPr>
              <a:t>TRAPIANTO DA CORDONE OMBELICALE</a:t>
            </a:r>
          </a:p>
        </p:txBody>
      </p:sp>
      <p:sp>
        <p:nvSpPr>
          <p:cNvPr id="18434" name="CasellaDiTesto 2"/>
          <p:cNvSpPr txBox="1">
            <a:spLocks noChangeArrowheads="1"/>
          </p:cNvSpPr>
          <p:nvPr/>
        </p:nvSpPr>
        <p:spPr bwMode="auto">
          <a:xfrm>
            <a:off x="463550" y="1103313"/>
            <a:ext cx="11018838" cy="1201737"/>
          </a:xfrm>
          <a:prstGeom prst="rect">
            <a:avLst/>
          </a:prstGeom>
          <a:noFill/>
          <a:ln w="9525">
            <a:noFill/>
            <a:miter lim="800000"/>
            <a:headEnd/>
            <a:tailEnd/>
          </a:ln>
        </p:spPr>
        <p:txBody>
          <a:bodyPr>
            <a:spAutoFit/>
          </a:bodyPr>
          <a:lstStyle/>
          <a:p>
            <a:r>
              <a:rPr lang="it-IT" sz="2400" u="sng">
                <a:latin typeface="Calibri" pitchFamily="34" charset="0"/>
              </a:rPr>
              <a:t>PRO</a:t>
            </a:r>
            <a:r>
              <a:rPr lang="it-IT" sz="2400">
                <a:latin typeface="Calibri" pitchFamily="34" charset="0"/>
              </a:rPr>
              <a:t>: assenza di rischi per il donatore, ridotto rischio di infezioni, immediata disponibilità di cellule criopreservate (3-4 settimane), meno GVHD, possibilità di discordanza HLA</a:t>
            </a:r>
          </a:p>
        </p:txBody>
      </p:sp>
      <p:sp>
        <p:nvSpPr>
          <p:cNvPr id="18435" name="CasellaDiTesto 4"/>
          <p:cNvSpPr txBox="1">
            <a:spLocks noChangeArrowheads="1"/>
          </p:cNvSpPr>
          <p:nvPr/>
        </p:nvSpPr>
        <p:spPr bwMode="auto">
          <a:xfrm>
            <a:off x="463550" y="2360613"/>
            <a:ext cx="1347788" cy="461962"/>
          </a:xfrm>
          <a:prstGeom prst="rect">
            <a:avLst/>
          </a:prstGeom>
          <a:noFill/>
          <a:ln w="9525">
            <a:noFill/>
            <a:miter lim="800000"/>
            <a:headEnd/>
            <a:tailEnd/>
          </a:ln>
        </p:spPr>
        <p:txBody>
          <a:bodyPr wrap="none">
            <a:spAutoFit/>
          </a:bodyPr>
          <a:lstStyle/>
          <a:p>
            <a:r>
              <a:rPr lang="it-IT" sz="2400" u="sng">
                <a:latin typeface="Calibri" pitchFamily="34" charset="0"/>
              </a:rPr>
              <a:t>CONTRO</a:t>
            </a:r>
            <a:r>
              <a:rPr lang="it-IT" sz="2400">
                <a:latin typeface="Calibri" pitchFamily="34" charset="0"/>
              </a:rPr>
              <a:t>:</a:t>
            </a:r>
          </a:p>
        </p:txBody>
      </p:sp>
      <p:sp>
        <p:nvSpPr>
          <p:cNvPr id="18436" name="CasellaDiTesto 5"/>
          <p:cNvSpPr txBox="1">
            <a:spLocks noChangeArrowheads="1"/>
          </p:cNvSpPr>
          <p:nvPr/>
        </p:nvSpPr>
        <p:spPr bwMode="auto">
          <a:xfrm>
            <a:off x="1851025" y="2359025"/>
            <a:ext cx="4520212" cy="1200329"/>
          </a:xfrm>
          <a:prstGeom prst="rect">
            <a:avLst/>
          </a:prstGeom>
          <a:noFill/>
          <a:ln w="9525">
            <a:noFill/>
            <a:miter lim="800000"/>
            <a:headEnd/>
            <a:tailEnd/>
          </a:ln>
        </p:spPr>
        <p:txBody>
          <a:bodyPr wrap="none">
            <a:spAutoFit/>
          </a:bodyPr>
          <a:lstStyle/>
          <a:p>
            <a:r>
              <a:rPr lang="it-IT" sz="2400" dirty="0">
                <a:latin typeface="Calibri" pitchFamily="34" charset="0"/>
              </a:rPr>
              <a:t>- Ridotto </a:t>
            </a:r>
            <a:r>
              <a:rPr lang="it-IT" sz="2400" dirty="0" err="1">
                <a:latin typeface="Calibri" pitchFamily="34" charset="0"/>
              </a:rPr>
              <a:t>engraftment</a:t>
            </a:r>
            <a:endParaRPr lang="it-IT" sz="2400" dirty="0">
              <a:latin typeface="Calibri" pitchFamily="34" charset="0"/>
            </a:endParaRPr>
          </a:p>
          <a:p>
            <a:r>
              <a:rPr lang="it-IT" sz="2400" dirty="0">
                <a:latin typeface="Calibri" pitchFamily="34" charset="0"/>
              </a:rPr>
              <a:t>- Recupero più lento dei neutrofili</a:t>
            </a:r>
          </a:p>
          <a:p>
            <a:r>
              <a:rPr lang="it-IT" sz="2400" dirty="0">
                <a:latin typeface="Calibri" pitchFamily="34" charset="0"/>
              </a:rPr>
              <a:t>- Assenza di linfociti T e B memoria</a:t>
            </a:r>
          </a:p>
        </p:txBody>
      </p:sp>
      <p:sp>
        <p:nvSpPr>
          <p:cNvPr id="18437" name="CasellaDiTesto 6"/>
          <p:cNvSpPr txBox="1">
            <a:spLocks noChangeArrowheads="1"/>
          </p:cNvSpPr>
          <p:nvPr/>
        </p:nvSpPr>
        <p:spPr bwMode="auto">
          <a:xfrm>
            <a:off x="463550" y="3616325"/>
            <a:ext cx="5584825" cy="461963"/>
          </a:xfrm>
          <a:prstGeom prst="rect">
            <a:avLst/>
          </a:prstGeom>
          <a:noFill/>
          <a:ln w="9525">
            <a:noFill/>
            <a:miter lim="800000"/>
            <a:headEnd/>
            <a:tailEnd/>
          </a:ln>
        </p:spPr>
        <p:txBody>
          <a:bodyPr wrap="none">
            <a:spAutoFit/>
          </a:bodyPr>
          <a:lstStyle/>
          <a:p>
            <a:r>
              <a:rPr lang="it-IT" sz="2400">
                <a:latin typeface="Calibri" pitchFamily="34" charset="0"/>
              </a:rPr>
              <a:t>Ci sono poche cellule, tra 1 x 10</a:t>
            </a:r>
            <a:r>
              <a:rPr lang="it-IT" sz="2400" baseline="30000">
                <a:latin typeface="Calibri" pitchFamily="34" charset="0"/>
              </a:rPr>
              <a:t>9</a:t>
            </a:r>
            <a:r>
              <a:rPr lang="it-IT" sz="2400">
                <a:latin typeface="Calibri" pitchFamily="34" charset="0"/>
              </a:rPr>
              <a:t> e 1.8 x 10</a:t>
            </a:r>
            <a:r>
              <a:rPr lang="it-IT" sz="2400" baseline="30000">
                <a:latin typeface="Calibri" pitchFamily="34" charset="0"/>
              </a:rPr>
              <a:t>9</a:t>
            </a:r>
          </a:p>
        </p:txBody>
      </p:sp>
      <p:sp>
        <p:nvSpPr>
          <p:cNvPr id="18438" name="CasellaDiTesto 7"/>
          <p:cNvSpPr txBox="1">
            <a:spLocks noChangeArrowheads="1"/>
          </p:cNvSpPr>
          <p:nvPr/>
        </p:nvSpPr>
        <p:spPr bwMode="auto">
          <a:xfrm>
            <a:off x="463550" y="4652963"/>
            <a:ext cx="6005513" cy="461962"/>
          </a:xfrm>
          <a:prstGeom prst="rect">
            <a:avLst/>
          </a:prstGeom>
          <a:noFill/>
          <a:ln w="9525">
            <a:noFill/>
            <a:miter lim="800000"/>
            <a:headEnd/>
            <a:tailEnd/>
          </a:ln>
        </p:spPr>
        <p:txBody>
          <a:bodyPr wrap="none">
            <a:spAutoFit/>
          </a:bodyPr>
          <a:lstStyle/>
          <a:p>
            <a:r>
              <a:rPr lang="it-IT" sz="2400">
                <a:latin typeface="Calibri" pitchFamily="34" charset="0"/>
              </a:rPr>
              <a:t>Impiegato poco per adolescenti &gt;40 kg e adulti</a:t>
            </a:r>
          </a:p>
        </p:txBody>
      </p:sp>
      <p:sp>
        <p:nvSpPr>
          <p:cNvPr id="18439" name="CasellaDiTesto 8"/>
          <p:cNvSpPr txBox="1">
            <a:spLocks noChangeArrowheads="1"/>
          </p:cNvSpPr>
          <p:nvPr/>
        </p:nvSpPr>
        <p:spPr bwMode="auto">
          <a:xfrm>
            <a:off x="463550" y="4135438"/>
            <a:ext cx="3581400" cy="460375"/>
          </a:xfrm>
          <a:prstGeom prst="rect">
            <a:avLst/>
          </a:prstGeom>
          <a:noFill/>
          <a:ln w="9525">
            <a:noFill/>
            <a:miter lim="800000"/>
            <a:headEnd/>
            <a:tailEnd/>
          </a:ln>
        </p:spPr>
        <p:txBody>
          <a:bodyPr wrap="none">
            <a:spAutoFit/>
          </a:bodyPr>
          <a:lstStyle/>
          <a:p>
            <a:r>
              <a:rPr lang="it-IT" sz="2400">
                <a:latin typeface="Calibri" pitchFamily="34" charset="0"/>
              </a:rPr>
              <a:t>Almeno 2.5 x 10</a:t>
            </a:r>
            <a:r>
              <a:rPr lang="it-IT" sz="2400" baseline="30000">
                <a:latin typeface="Calibri" pitchFamily="34" charset="0"/>
              </a:rPr>
              <a:t>7</a:t>
            </a:r>
            <a:r>
              <a:rPr lang="it-IT" sz="2400">
                <a:latin typeface="Calibri" pitchFamily="34" charset="0"/>
              </a:rPr>
              <a:t> cellule/kg</a:t>
            </a:r>
          </a:p>
        </p:txBody>
      </p:sp>
      <p:sp>
        <p:nvSpPr>
          <p:cNvPr id="3" name="CasellaDiTesto 2">
            <a:extLst>
              <a:ext uri="{FF2B5EF4-FFF2-40B4-BE49-F238E27FC236}">
                <a16:creationId xmlns:a16="http://schemas.microsoft.com/office/drawing/2014/main" id="{43BDA7AB-B4E8-6A4E-9E9F-0C9231C02689}"/>
              </a:ext>
            </a:extLst>
          </p:cNvPr>
          <p:cNvSpPr txBox="1"/>
          <p:nvPr/>
        </p:nvSpPr>
        <p:spPr>
          <a:xfrm>
            <a:off x="463550" y="5293022"/>
            <a:ext cx="9688293" cy="461665"/>
          </a:xfrm>
          <a:prstGeom prst="rect">
            <a:avLst/>
          </a:prstGeom>
          <a:noFill/>
        </p:spPr>
        <p:txBody>
          <a:bodyPr wrap="none" rtlCol="0">
            <a:spAutoFit/>
          </a:bodyPr>
          <a:lstStyle/>
          <a:p>
            <a:pPr algn="l"/>
            <a:r>
              <a:rPr lang="it-IT" sz="2400" dirty="0">
                <a:latin typeface="Calibri" panose="020F0502020204030204" pitchFamily="34" charset="0"/>
              </a:rPr>
              <a:t>Oggi impiegato di meno per le difficoltà di attecchimento e per la scarsa GVL</a:t>
            </a:r>
          </a:p>
        </p:txBody>
      </p:sp>
    </p:spTree>
    <p:extLst>
      <p:ext uri="{BB962C8B-B14F-4D97-AF65-F5344CB8AC3E}">
        <p14:creationId xmlns:p14="http://schemas.microsoft.com/office/powerpoint/2010/main" val="165020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P spid="18436" grpId="0"/>
      <p:bldP spid="18437" grpId="0"/>
      <p:bldP spid="18438" grpId="0"/>
      <p:bldP spid="18439"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asellaDiTesto 1"/>
          <p:cNvSpPr txBox="1">
            <a:spLocks noChangeArrowheads="1"/>
          </p:cNvSpPr>
          <p:nvPr/>
        </p:nvSpPr>
        <p:spPr bwMode="auto">
          <a:xfrm>
            <a:off x="463550" y="463550"/>
            <a:ext cx="4829175" cy="584200"/>
          </a:xfrm>
          <a:prstGeom prst="rect">
            <a:avLst/>
          </a:prstGeom>
          <a:solidFill>
            <a:srgbClr val="FFFF00"/>
          </a:solidFill>
          <a:ln w="9525">
            <a:noFill/>
            <a:miter lim="800000"/>
            <a:headEnd/>
            <a:tailEnd/>
          </a:ln>
        </p:spPr>
        <p:txBody>
          <a:bodyPr wrap="none">
            <a:spAutoFit/>
          </a:bodyPr>
          <a:lstStyle/>
          <a:p>
            <a:r>
              <a:rPr lang="it-IT" sz="3200" b="1">
                <a:latin typeface="Calibri" pitchFamily="34" charset="0"/>
              </a:rPr>
              <a:t>TRAPIANTO APLOIDENTICO</a:t>
            </a:r>
          </a:p>
        </p:txBody>
      </p:sp>
      <p:sp>
        <p:nvSpPr>
          <p:cNvPr id="20482" name="CasellaDiTesto 2"/>
          <p:cNvSpPr txBox="1">
            <a:spLocks noChangeArrowheads="1"/>
          </p:cNvSpPr>
          <p:nvPr/>
        </p:nvSpPr>
        <p:spPr bwMode="auto">
          <a:xfrm>
            <a:off x="463550" y="1047750"/>
            <a:ext cx="8216900" cy="461963"/>
          </a:xfrm>
          <a:prstGeom prst="rect">
            <a:avLst/>
          </a:prstGeom>
          <a:noFill/>
          <a:ln w="9525">
            <a:noFill/>
            <a:miter lim="800000"/>
            <a:headEnd/>
            <a:tailEnd/>
          </a:ln>
        </p:spPr>
        <p:txBody>
          <a:bodyPr wrap="none">
            <a:spAutoFit/>
          </a:bodyPr>
          <a:lstStyle/>
          <a:p>
            <a:r>
              <a:rPr lang="it-IT" sz="2400">
                <a:latin typeface="Calibri" pitchFamily="34" charset="0"/>
              </a:rPr>
              <a:t>Fonte immediata per chi non trova un donatore HLA compatibile</a:t>
            </a:r>
          </a:p>
        </p:txBody>
      </p:sp>
      <p:sp>
        <p:nvSpPr>
          <p:cNvPr id="20484" name="CasellaDiTesto 4"/>
          <p:cNvSpPr txBox="1">
            <a:spLocks noChangeArrowheads="1"/>
          </p:cNvSpPr>
          <p:nvPr/>
        </p:nvSpPr>
        <p:spPr bwMode="auto">
          <a:xfrm>
            <a:off x="463550" y="1604963"/>
            <a:ext cx="8898270" cy="461665"/>
          </a:xfrm>
          <a:prstGeom prst="rect">
            <a:avLst/>
          </a:prstGeom>
          <a:noFill/>
          <a:ln w="9525">
            <a:noFill/>
            <a:miter lim="800000"/>
            <a:headEnd/>
            <a:tailEnd/>
          </a:ln>
        </p:spPr>
        <p:txBody>
          <a:bodyPr wrap="none">
            <a:spAutoFit/>
          </a:bodyPr>
          <a:lstStyle/>
          <a:p>
            <a:r>
              <a:rPr lang="it-IT" sz="2400" dirty="0">
                <a:latin typeface="Calibri" pitchFamily="34" charset="0"/>
              </a:rPr>
              <a:t>Quasi tutti hanno un parente con almeno 1 HLA compatibile (genitore)</a:t>
            </a:r>
          </a:p>
        </p:txBody>
      </p:sp>
      <p:sp>
        <p:nvSpPr>
          <p:cNvPr id="20485" name="CasellaDiTesto 5"/>
          <p:cNvSpPr txBox="1">
            <a:spLocks noChangeArrowheads="1"/>
          </p:cNvSpPr>
          <p:nvPr/>
        </p:nvSpPr>
        <p:spPr bwMode="auto">
          <a:xfrm>
            <a:off x="463550" y="2617788"/>
            <a:ext cx="10771603" cy="461665"/>
          </a:xfrm>
          <a:prstGeom prst="rect">
            <a:avLst/>
          </a:prstGeom>
          <a:noFill/>
          <a:ln w="9525">
            <a:noFill/>
            <a:miter lim="800000"/>
            <a:headEnd/>
            <a:tailEnd/>
          </a:ln>
        </p:spPr>
        <p:txBody>
          <a:bodyPr wrap="none">
            <a:spAutoFit/>
          </a:bodyPr>
          <a:lstStyle/>
          <a:p>
            <a:r>
              <a:rPr lang="it-IT" sz="2400" dirty="0">
                <a:latin typeface="Calibri" pitchFamily="34" charset="0"/>
              </a:rPr>
              <a:t>Deplezione di linfociti T e infusioni di </a:t>
            </a:r>
            <a:r>
              <a:rPr lang="it-IT" sz="2400" dirty="0" err="1">
                <a:latin typeface="Calibri" pitchFamily="34" charset="0"/>
              </a:rPr>
              <a:t>thymoglobuline</a:t>
            </a:r>
            <a:r>
              <a:rPr lang="it-IT" sz="2400" dirty="0">
                <a:latin typeface="Calibri" pitchFamily="34" charset="0"/>
              </a:rPr>
              <a:t> </a:t>
            </a:r>
            <a:r>
              <a:rPr lang="it-IT" sz="2400" dirty="0" err="1">
                <a:latin typeface="Calibri" pitchFamily="34" charset="0"/>
              </a:rPr>
              <a:t>pre</a:t>
            </a:r>
            <a:r>
              <a:rPr lang="it-IT" sz="2400" dirty="0">
                <a:latin typeface="Calibri" pitchFamily="34" charset="0"/>
              </a:rPr>
              <a:t>-trapianto per evitare GVHD</a:t>
            </a:r>
          </a:p>
        </p:txBody>
      </p:sp>
      <p:sp>
        <p:nvSpPr>
          <p:cNvPr id="20489" name="CasellaDiTesto 9"/>
          <p:cNvSpPr txBox="1">
            <a:spLocks noChangeArrowheads="1"/>
          </p:cNvSpPr>
          <p:nvPr/>
        </p:nvSpPr>
        <p:spPr bwMode="auto">
          <a:xfrm>
            <a:off x="463190" y="3280817"/>
            <a:ext cx="8805862" cy="457200"/>
          </a:xfrm>
          <a:prstGeom prst="rect">
            <a:avLst/>
          </a:prstGeom>
          <a:noFill/>
          <a:ln w="9525">
            <a:noFill/>
            <a:miter lim="800000"/>
            <a:headEnd/>
            <a:tailEnd/>
          </a:ln>
        </p:spPr>
        <p:txBody>
          <a:bodyPr wrap="none">
            <a:spAutoFit/>
          </a:bodyPr>
          <a:lstStyle/>
          <a:p>
            <a:r>
              <a:rPr lang="it-IT" sz="2400" dirty="0">
                <a:latin typeface="Calibri" pitchFamily="34" charset="0"/>
              </a:rPr>
              <a:t>Alto tasso d’infezioni nei primi mesi per assenza di linfociti T memoria</a:t>
            </a:r>
          </a:p>
        </p:txBody>
      </p:sp>
      <p:sp>
        <p:nvSpPr>
          <p:cNvPr id="20490" name="CasellaDiTesto 10"/>
          <p:cNvSpPr txBox="1">
            <a:spLocks noChangeArrowheads="1"/>
          </p:cNvSpPr>
          <p:nvPr/>
        </p:nvSpPr>
        <p:spPr bwMode="auto">
          <a:xfrm>
            <a:off x="463190" y="3896202"/>
            <a:ext cx="11083925" cy="461962"/>
          </a:xfrm>
          <a:prstGeom prst="rect">
            <a:avLst/>
          </a:prstGeom>
          <a:noFill/>
          <a:ln w="9525">
            <a:noFill/>
            <a:miter lim="800000"/>
            <a:headEnd/>
            <a:tailEnd/>
          </a:ln>
        </p:spPr>
        <p:txBody>
          <a:bodyPr wrap="none">
            <a:spAutoFit/>
          </a:bodyPr>
          <a:lstStyle/>
          <a:p>
            <a:r>
              <a:rPr lang="it-IT" sz="2400" dirty="0">
                <a:latin typeface="Calibri" pitchFamily="34" charset="0"/>
              </a:rPr>
              <a:t>Infusione di l. T memoria specifici o deplezioni selettive (deplezione linfociti T alfa-beta)</a:t>
            </a:r>
          </a:p>
        </p:txBody>
      </p:sp>
      <p:sp>
        <p:nvSpPr>
          <p:cNvPr id="20492" name="CasellaDiTesto 12"/>
          <p:cNvSpPr txBox="1">
            <a:spLocks noChangeArrowheads="1"/>
          </p:cNvSpPr>
          <p:nvPr/>
        </p:nvSpPr>
        <p:spPr bwMode="auto">
          <a:xfrm>
            <a:off x="463190" y="4554766"/>
            <a:ext cx="8695457" cy="461665"/>
          </a:xfrm>
          <a:prstGeom prst="rect">
            <a:avLst/>
          </a:prstGeom>
          <a:noFill/>
          <a:ln w="9525">
            <a:noFill/>
            <a:miter lim="800000"/>
            <a:headEnd/>
            <a:tailEnd/>
          </a:ln>
        </p:spPr>
        <p:txBody>
          <a:bodyPr wrap="none">
            <a:spAutoFit/>
          </a:bodyPr>
          <a:lstStyle/>
          <a:p>
            <a:r>
              <a:rPr lang="it-IT" sz="2400" dirty="0">
                <a:latin typeface="Calibri" pitchFamily="34" charset="0"/>
              </a:rPr>
              <a:t>Anche senza linfociti T c’è una risposta GVL mediata dai </a:t>
            </a:r>
            <a:r>
              <a:rPr lang="it-IT" sz="2400" u="sng" dirty="0">
                <a:latin typeface="Calibri" pitchFamily="34" charset="0"/>
              </a:rPr>
              <a:t>linfociti NK</a:t>
            </a:r>
          </a:p>
        </p:txBody>
      </p:sp>
      <p:sp>
        <p:nvSpPr>
          <p:cNvPr id="20493" name="CasellaDiTesto 13"/>
          <p:cNvSpPr txBox="1">
            <a:spLocks noChangeArrowheads="1"/>
          </p:cNvSpPr>
          <p:nvPr/>
        </p:nvSpPr>
        <p:spPr bwMode="auto">
          <a:xfrm>
            <a:off x="6831467" y="5174912"/>
            <a:ext cx="2135187" cy="461963"/>
          </a:xfrm>
          <a:prstGeom prst="rect">
            <a:avLst/>
          </a:prstGeom>
          <a:noFill/>
          <a:ln w="9525">
            <a:noFill/>
            <a:miter lim="800000"/>
            <a:headEnd/>
            <a:tailEnd/>
          </a:ln>
        </p:spPr>
        <p:txBody>
          <a:bodyPr wrap="none">
            <a:spAutoFit/>
          </a:bodyPr>
          <a:lstStyle/>
          <a:p>
            <a:r>
              <a:rPr lang="it-IT" sz="2400" dirty="0">
                <a:latin typeface="Calibri" pitchFamily="34" charset="0"/>
              </a:rPr>
              <a:t>1/3 è resistente</a:t>
            </a:r>
          </a:p>
        </p:txBody>
      </p:sp>
      <p:sp>
        <p:nvSpPr>
          <p:cNvPr id="20495" name="Text Box 15"/>
          <p:cNvSpPr txBox="1">
            <a:spLocks noChangeArrowheads="1"/>
          </p:cNvSpPr>
          <p:nvPr/>
        </p:nvSpPr>
        <p:spPr bwMode="auto">
          <a:xfrm>
            <a:off x="463550" y="2111375"/>
            <a:ext cx="4338638" cy="457200"/>
          </a:xfrm>
          <a:prstGeom prst="rect">
            <a:avLst/>
          </a:prstGeom>
          <a:noFill/>
          <a:ln w="9525">
            <a:noFill/>
            <a:miter lim="800000"/>
            <a:headEnd/>
            <a:tailEnd/>
          </a:ln>
        </p:spPr>
        <p:txBody>
          <a:bodyPr>
            <a:spAutoFit/>
          </a:bodyPr>
          <a:lstStyle/>
          <a:p>
            <a:pPr>
              <a:spcBef>
                <a:spcPct val="50000"/>
              </a:spcBef>
            </a:pPr>
            <a:r>
              <a:rPr lang="it-IT" sz="2400" dirty="0">
                <a:latin typeface="Calibri" pitchFamily="34" charset="0"/>
              </a:rPr>
              <a:t>Disponibilità immediata</a:t>
            </a:r>
          </a:p>
        </p:txBody>
      </p:sp>
      <p:sp>
        <p:nvSpPr>
          <p:cNvPr id="3" name="CasellaDiTesto 2"/>
          <p:cNvSpPr txBox="1">
            <a:spLocks noChangeArrowheads="1"/>
          </p:cNvSpPr>
          <p:nvPr/>
        </p:nvSpPr>
        <p:spPr bwMode="auto">
          <a:xfrm>
            <a:off x="488897" y="5174913"/>
            <a:ext cx="5857875" cy="461963"/>
          </a:xfrm>
          <a:prstGeom prst="rect">
            <a:avLst/>
          </a:prstGeom>
          <a:noFill/>
          <a:ln w="9525">
            <a:noFill/>
            <a:miter lim="800000"/>
            <a:headEnd/>
            <a:tailEnd/>
          </a:ln>
        </p:spPr>
        <p:txBody>
          <a:bodyPr wrap="none">
            <a:spAutoFit/>
          </a:bodyPr>
          <a:lstStyle/>
          <a:p>
            <a:r>
              <a:rPr lang="it-IT" sz="2400" dirty="0">
                <a:latin typeface="Calibri" pitchFamily="34" charset="0"/>
              </a:rPr>
              <a:t>KIR riconoscono HLA-C gruppo 1, 2, HLA-Bw4</a:t>
            </a:r>
          </a:p>
        </p:txBody>
      </p:sp>
      <p:sp>
        <p:nvSpPr>
          <p:cNvPr id="2" name="CasellaDiTesto 1">
            <a:extLst>
              <a:ext uri="{FF2B5EF4-FFF2-40B4-BE49-F238E27FC236}">
                <a16:creationId xmlns:a16="http://schemas.microsoft.com/office/drawing/2014/main" id="{6FC7E119-E67A-2F48-9030-A903C4B5CB28}"/>
              </a:ext>
            </a:extLst>
          </p:cNvPr>
          <p:cNvSpPr txBox="1"/>
          <p:nvPr/>
        </p:nvSpPr>
        <p:spPr>
          <a:xfrm>
            <a:off x="488897" y="5810250"/>
            <a:ext cx="6342570" cy="461665"/>
          </a:xfrm>
          <a:prstGeom prst="rect">
            <a:avLst/>
          </a:prstGeom>
          <a:noFill/>
        </p:spPr>
        <p:txBody>
          <a:bodyPr wrap="none" rtlCol="0">
            <a:spAutoFit/>
          </a:bodyPr>
          <a:lstStyle/>
          <a:p>
            <a:pPr algn="l"/>
            <a:r>
              <a:rPr lang="it-IT" sz="2400" dirty="0">
                <a:latin typeface="Calibri" panose="020F0502020204030204" pitchFamily="34" charset="0"/>
              </a:rPr>
              <a:t>Oggi la mortalità è simile agli altri tipi di trapianto</a:t>
            </a:r>
          </a:p>
        </p:txBody>
      </p:sp>
      <p:pic>
        <p:nvPicPr>
          <p:cNvPr id="13" name="Immagine 5">
            <a:extLst>
              <a:ext uri="{FF2B5EF4-FFF2-40B4-BE49-F238E27FC236}">
                <a16:creationId xmlns:a16="http://schemas.microsoft.com/office/drawing/2014/main" id="{3262B87A-87BC-9A4C-9E75-DD0E7DECDD14}"/>
              </a:ext>
            </a:extLst>
          </p:cNvPr>
          <p:cNvPicPr>
            <a:picLocks noChangeAspect="1"/>
          </p:cNvPicPr>
          <p:nvPr/>
        </p:nvPicPr>
        <p:blipFill>
          <a:blip r:embed="rId2"/>
          <a:srcRect/>
          <a:stretch>
            <a:fillRect/>
          </a:stretch>
        </p:blipFill>
        <p:spPr bwMode="auto">
          <a:xfrm>
            <a:off x="9295395" y="112234"/>
            <a:ext cx="2896606" cy="2130634"/>
          </a:xfrm>
          <a:prstGeom prst="rect">
            <a:avLst/>
          </a:prstGeom>
          <a:noFill/>
          <a:ln w="9525">
            <a:noFill/>
            <a:miter lim="800000"/>
            <a:headEnd/>
            <a:tailEnd/>
          </a:ln>
        </p:spPr>
      </p:pic>
    </p:spTree>
    <p:extLst>
      <p:ext uri="{BB962C8B-B14F-4D97-AF65-F5344CB8AC3E}">
        <p14:creationId xmlns:p14="http://schemas.microsoft.com/office/powerpoint/2010/main" val="189910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9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49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4" grpId="0"/>
      <p:bldP spid="20485" grpId="0"/>
      <p:bldP spid="20489" grpId="0"/>
      <p:bldP spid="20490" grpId="0"/>
      <p:bldP spid="20492" grpId="0"/>
      <p:bldP spid="20493" grpId="0"/>
      <p:bldP spid="20495" grpId="0"/>
      <p:bldP spid="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Immagine 2" descr="Immagine che contiene testo, mappa&#10;&#10;Descrizione generata automaticamente"/>
          <p:cNvPicPr>
            <a:picLocks noChangeAspect="1"/>
          </p:cNvPicPr>
          <p:nvPr/>
        </p:nvPicPr>
        <p:blipFill>
          <a:blip r:embed="rId2"/>
          <a:srcRect/>
          <a:stretch>
            <a:fillRect/>
          </a:stretch>
        </p:blipFill>
        <p:spPr bwMode="auto">
          <a:xfrm>
            <a:off x="0" y="0"/>
            <a:ext cx="6597650" cy="4992688"/>
          </a:xfrm>
          <a:prstGeom prst="rect">
            <a:avLst/>
          </a:prstGeom>
          <a:noFill/>
          <a:ln w="9525">
            <a:noFill/>
            <a:miter lim="800000"/>
            <a:headEnd/>
            <a:tailEnd/>
          </a:ln>
        </p:spPr>
      </p:pic>
      <p:sp>
        <p:nvSpPr>
          <p:cNvPr id="45058" name="CasellaDiTesto 3"/>
          <p:cNvSpPr txBox="1">
            <a:spLocks noChangeArrowheads="1"/>
          </p:cNvSpPr>
          <p:nvPr/>
        </p:nvSpPr>
        <p:spPr bwMode="auto">
          <a:xfrm>
            <a:off x="8680450" y="368300"/>
            <a:ext cx="1439863" cy="522288"/>
          </a:xfrm>
          <a:prstGeom prst="rect">
            <a:avLst/>
          </a:prstGeom>
          <a:solidFill>
            <a:srgbClr val="FF0000"/>
          </a:solidFill>
          <a:ln w="9525">
            <a:noFill/>
            <a:miter lim="800000"/>
            <a:headEnd/>
            <a:tailEnd/>
          </a:ln>
        </p:spPr>
        <p:txBody>
          <a:bodyPr wrap="none">
            <a:spAutoFit/>
          </a:bodyPr>
          <a:lstStyle/>
          <a:p>
            <a:r>
              <a:rPr lang="it-IT" sz="2800" b="1">
                <a:latin typeface="Calibri" pitchFamily="34" charset="0"/>
              </a:rPr>
              <a:t>NICCHIA</a:t>
            </a:r>
          </a:p>
        </p:txBody>
      </p:sp>
      <p:sp>
        <p:nvSpPr>
          <p:cNvPr id="23555" name="CasellaDiTesto 4"/>
          <p:cNvSpPr txBox="1">
            <a:spLocks noChangeArrowheads="1"/>
          </p:cNvSpPr>
          <p:nvPr/>
        </p:nvSpPr>
        <p:spPr bwMode="auto">
          <a:xfrm>
            <a:off x="6677025" y="2881313"/>
            <a:ext cx="2103438" cy="461962"/>
          </a:xfrm>
          <a:prstGeom prst="rect">
            <a:avLst/>
          </a:prstGeom>
          <a:noFill/>
          <a:ln w="9525">
            <a:noFill/>
            <a:miter lim="800000"/>
            <a:headEnd/>
            <a:tailEnd/>
          </a:ln>
        </p:spPr>
        <p:txBody>
          <a:bodyPr wrap="none">
            <a:spAutoFit/>
          </a:bodyPr>
          <a:lstStyle/>
          <a:p>
            <a:r>
              <a:rPr lang="it-IT" sz="2400">
                <a:latin typeface="Calibri" pitchFamily="34" charset="0"/>
              </a:rPr>
              <a:t>Microambiente</a:t>
            </a:r>
          </a:p>
        </p:txBody>
      </p:sp>
      <p:sp>
        <p:nvSpPr>
          <p:cNvPr id="23556" name="CasellaDiTesto 5"/>
          <p:cNvSpPr txBox="1">
            <a:spLocks noChangeArrowheads="1"/>
          </p:cNvSpPr>
          <p:nvPr/>
        </p:nvSpPr>
        <p:spPr bwMode="auto">
          <a:xfrm>
            <a:off x="6677025" y="1123950"/>
            <a:ext cx="3370263" cy="461963"/>
          </a:xfrm>
          <a:prstGeom prst="rect">
            <a:avLst/>
          </a:prstGeom>
          <a:noFill/>
          <a:ln w="9525">
            <a:noFill/>
            <a:miter lim="800000"/>
            <a:headEnd/>
            <a:tailEnd/>
          </a:ln>
        </p:spPr>
        <p:txBody>
          <a:bodyPr wrap="none">
            <a:spAutoFit/>
          </a:bodyPr>
          <a:lstStyle/>
          <a:p>
            <a:r>
              <a:rPr lang="it-IT" sz="2400">
                <a:latin typeface="Calibri" pitchFamily="34" charset="0"/>
              </a:rPr>
              <a:t>Anatomicamente definito</a:t>
            </a:r>
          </a:p>
        </p:txBody>
      </p:sp>
      <p:sp>
        <p:nvSpPr>
          <p:cNvPr id="23557" name="CasellaDiTesto 6"/>
          <p:cNvSpPr txBox="1">
            <a:spLocks noChangeArrowheads="1"/>
          </p:cNvSpPr>
          <p:nvPr/>
        </p:nvSpPr>
        <p:spPr bwMode="auto">
          <a:xfrm>
            <a:off x="6677025" y="1817688"/>
            <a:ext cx="5097463" cy="831850"/>
          </a:xfrm>
          <a:prstGeom prst="rect">
            <a:avLst/>
          </a:prstGeom>
          <a:noFill/>
          <a:ln w="9525">
            <a:noFill/>
            <a:miter lim="800000"/>
            <a:headEnd/>
            <a:tailEnd/>
          </a:ln>
        </p:spPr>
        <p:txBody>
          <a:bodyPr wrap="none">
            <a:spAutoFit/>
          </a:bodyPr>
          <a:lstStyle/>
          <a:p>
            <a:r>
              <a:rPr lang="it-IT" sz="2400" dirty="0">
                <a:latin typeface="Calibri" pitchFamily="34" charset="0"/>
              </a:rPr>
              <a:t>Cellule staminali possono riprodursi ma</a:t>
            </a:r>
          </a:p>
          <a:p>
            <a:r>
              <a:rPr lang="it-IT" sz="2400" dirty="0">
                <a:latin typeface="Calibri" pitchFamily="34" charset="0"/>
              </a:rPr>
              <a:t>non differenziarsi</a:t>
            </a:r>
          </a:p>
        </p:txBody>
      </p:sp>
      <p:sp>
        <p:nvSpPr>
          <p:cNvPr id="23558" name="CasellaDiTesto 7"/>
          <p:cNvSpPr txBox="1">
            <a:spLocks noChangeArrowheads="1"/>
          </p:cNvSpPr>
          <p:nvPr/>
        </p:nvSpPr>
        <p:spPr bwMode="auto">
          <a:xfrm>
            <a:off x="6677025" y="3576638"/>
            <a:ext cx="4905375" cy="830262"/>
          </a:xfrm>
          <a:prstGeom prst="rect">
            <a:avLst/>
          </a:prstGeom>
          <a:noFill/>
          <a:ln w="9525">
            <a:noFill/>
            <a:miter lim="800000"/>
            <a:headEnd/>
            <a:tailEnd/>
          </a:ln>
        </p:spPr>
        <p:txBody>
          <a:bodyPr wrap="none">
            <a:spAutoFit/>
          </a:bodyPr>
          <a:lstStyle/>
          <a:p>
            <a:r>
              <a:rPr lang="it-IT" sz="2400" dirty="0">
                <a:latin typeface="Calibri" pitchFamily="34" charset="0"/>
              </a:rPr>
              <a:t>Regola riproduzione, differenziazione,</a:t>
            </a:r>
          </a:p>
          <a:p>
            <a:r>
              <a:rPr lang="it-IT" sz="2400" dirty="0" err="1">
                <a:latin typeface="Calibri" pitchFamily="34" charset="0"/>
              </a:rPr>
              <a:t>engraftment</a:t>
            </a:r>
            <a:r>
              <a:rPr lang="it-IT" sz="2400" dirty="0">
                <a:latin typeface="Calibri" pitchFamily="34" charset="0"/>
              </a:rPr>
              <a:t> e mobilizzazione</a:t>
            </a:r>
          </a:p>
        </p:txBody>
      </p:sp>
      <p:sp>
        <p:nvSpPr>
          <p:cNvPr id="23559" name="CasellaDiTesto 8"/>
          <p:cNvSpPr txBox="1">
            <a:spLocks noChangeArrowheads="1"/>
          </p:cNvSpPr>
          <p:nvPr/>
        </p:nvSpPr>
        <p:spPr bwMode="auto">
          <a:xfrm>
            <a:off x="379413" y="5265738"/>
            <a:ext cx="11859080" cy="830997"/>
          </a:xfrm>
          <a:prstGeom prst="rect">
            <a:avLst/>
          </a:prstGeom>
          <a:noFill/>
          <a:ln w="9525">
            <a:noFill/>
            <a:miter lim="800000"/>
            <a:headEnd/>
            <a:tailEnd/>
          </a:ln>
        </p:spPr>
        <p:txBody>
          <a:bodyPr wrap="none">
            <a:spAutoFit/>
          </a:bodyPr>
          <a:lstStyle/>
          <a:p>
            <a:r>
              <a:rPr lang="it-IT" sz="2400" dirty="0">
                <a:latin typeface="Calibri" pitchFamily="34" charset="0"/>
              </a:rPr>
              <a:t>Irradiazione e regime di condizionamento sovvertono il microambiente ma anche la neoplasia,</a:t>
            </a:r>
          </a:p>
          <a:p>
            <a:r>
              <a:rPr lang="it-IT" sz="2400" dirty="0">
                <a:latin typeface="Calibri" pitchFamily="34" charset="0"/>
              </a:rPr>
              <a:t>le trasfusioni…</a:t>
            </a:r>
          </a:p>
        </p:txBody>
      </p:sp>
      <p:sp>
        <p:nvSpPr>
          <p:cNvPr id="10" name="Ovale 9"/>
          <p:cNvSpPr/>
          <p:nvPr/>
        </p:nvSpPr>
        <p:spPr>
          <a:xfrm>
            <a:off x="5486400" y="890588"/>
            <a:ext cx="1190625" cy="2333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400" dirty="0"/>
          </a:p>
        </p:txBody>
      </p:sp>
      <p:sp>
        <p:nvSpPr>
          <p:cNvPr id="11" name="Ovale 10"/>
          <p:cNvSpPr/>
          <p:nvPr/>
        </p:nvSpPr>
        <p:spPr>
          <a:xfrm>
            <a:off x="914400" y="3009900"/>
            <a:ext cx="947738" cy="3333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400" dirty="0"/>
          </a:p>
        </p:txBody>
      </p:sp>
      <p:sp>
        <p:nvSpPr>
          <p:cNvPr id="12" name="Ovale 11"/>
          <p:cNvSpPr/>
          <p:nvPr/>
        </p:nvSpPr>
        <p:spPr>
          <a:xfrm>
            <a:off x="2336800" y="279400"/>
            <a:ext cx="1338263" cy="2619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400" dirty="0"/>
          </a:p>
        </p:txBody>
      </p:sp>
      <p:sp>
        <p:nvSpPr>
          <p:cNvPr id="13" name="Ovale 12"/>
          <p:cNvSpPr/>
          <p:nvPr/>
        </p:nvSpPr>
        <p:spPr>
          <a:xfrm>
            <a:off x="5351463" y="3284538"/>
            <a:ext cx="1189037" cy="3333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400"/>
          </a:p>
        </p:txBody>
      </p:sp>
      <p:sp>
        <p:nvSpPr>
          <p:cNvPr id="14" name="Ovale 13"/>
          <p:cNvSpPr/>
          <p:nvPr/>
        </p:nvSpPr>
        <p:spPr>
          <a:xfrm>
            <a:off x="2489200" y="4406900"/>
            <a:ext cx="1506538" cy="4873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400"/>
          </a:p>
        </p:txBody>
      </p:sp>
    </p:spTree>
    <p:extLst>
      <p:ext uri="{BB962C8B-B14F-4D97-AF65-F5344CB8AC3E}">
        <p14:creationId xmlns:p14="http://schemas.microsoft.com/office/powerpoint/2010/main" val="382382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6" grpId="0"/>
      <p:bldP spid="23557" grpId="0"/>
      <p:bldP spid="23558" grpId="0"/>
      <p:bldP spid="23559" grpId="0"/>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Immagine 3"/>
          <p:cNvPicPr>
            <a:picLocks noChangeAspect="1"/>
          </p:cNvPicPr>
          <p:nvPr/>
        </p:nvPicPr>
        <p:blipFill>
          <a:blip r:embed="rId2"/>
          <a:srcRect/>
          <a:stretch>
            <a:fillRect/>
          </a:stretch>
        </p:blipFill>
        <p:spPr bwMode="auto">
          <a:xfrm>
            <a:off x="0" y="0"/>
            <a:ext cx="6572250" cy="1225550"/>
          </a:xfrm>
          <a:prstGeom prst="rect">
            <a:avLst/>
          </a:prstGeom>
          <a:noFill/>
          <a:ln w="9525">
            <a:noFill/>
            <a:miter lim="800000"/>
            <a:headEnd/>
            <a:tailEnd/>
          </a:ln>
        </p:spPr>
      </p:pic>
      <p:sp>
        <p:nvSpPr>
          <p:cNvPr id="47106" name="CasellaDiTesto 1"/>
          <p:cNvSpPr txBox="1">
            <a:spLocks noChangeArrowheads="1"/>
          </p:cNvSpPr>
          <p:nvPr/>
        </p:nvSpPr>
        <p:spPr bwMode="auto">
          <a:xfrm>
            <a:off x="209550" y="1361976"/>
            <a:ext cx="2549525" cy="522288"/>
          </a:xfrm>
          <a:prstGeom prst="rect">
            <a:avLst/>
          </a:prstGeom>
          <a:noFill/>
          <a:ln w="9525">
            <a:noFill/>
            <a:miter lim="800000"/>
            <a:headEnd/>
            <a:tailEnd/>
          </a:ln>
        </p:spPr>
        <p:txBody>
          <a:bodyPr>
            <a:spAutoFit/>
          </a:bodyPr>
          <a:lstStyle/>
          <a:p>
            <a:r>
              <a:rPr lang="it-IT" sz="2800" dirty="0">
                <a:latin typeface="Comic Sans MS" pitchFamily="66" charset="0"/>
              </a:rPr>
              <a:t>LLA </a:t>
            </a:r>
            <a:r>
              <a:rPr lang="it-IT" sz="2800" dirty="0" err="1">
                <a:latin typeface="Comic Sans MS" pitchFamily="66" charset="0"/>
              </a:rPr>
              <a:t>pB</a:t>
            </a:r>
            <a:r>
              <a:rPr lang="it-IT" sz="2800" dirty="0">
                <a:latin typeface="Comic Sans MS" pitchFamily="66" charset="0"/>
              </a:rPr>
              <a:t> HR*</a:t>
            </a:r>
          </a:p>
        </p:txBody>
      </p:sp>
      <p:sp>
        <p:nvSpPr>
          <p:cNvPr id="47107" name="CasellaDiTesto 5"/>
          <p:cNvSpPr txBox="1">
            <a:spLocks noChangeArrowheads="1"/>
          </p:cNvSpPr>
          <p:nvPr/>
        </p:nvSpPr>
        <p:spPr bwMode="auto">
          <a:xfrm>
            <a:off x="252413" y="1946275"/>
            <a:ext cx="2549525" cy="522288"/>
          </a:xfrm>
          <a:prstGeom prst="rect">
            <a:avLst/>
          </a:prstGeom>
          <a:noFill/>
          <a:ln w="9525">
            <a:noFill/>
            <a:miter lim="800000"/>
            <a:headEnd/>
            <a:tailEnd/>
          </a:ln>
        </p:spPr>
        <p:txBody>
          <a:bodyPr>
            <a:spAutoFit/>
          </a:bodyPr>
          <a:lstStyle/>
          <a:p>
            <a:r>
              <a:rPr lang="it-IT" sz="2800">
                <a:latin typeface="Comic Sans MS" pitchFamily="66" charset="0"/>
              </a:rPr>
              <a:t>LMA HR</a:t>
            </a:r>
          </a:p>
        </p:txBody>
      </p:sp>
      <p:sp>
        <p:nvSpPr>
          <p:cNvPr id="47108" name="CasellaDiTesto 6"/>
          <p:cNvSpPr txBox="1">
            <a:spLocks noChangeArrowheads="1"/>
          </p:cNvSpPr>
          <p:nvPr/>
        </p:nvSpPr>
        <p:spPr bwMode="auto">
          <a:xfrm>
            <a:off x="133350" y="2519363"/>
            <a:ext cx="2787650" cy="522287"/>
          </a:xfrm>
          <a:prstGeom prst="rect">
            <a:avLst/>
          </a:prstGeom>
          <a:noFill/>
          <a:ln w="9525">
            <a:noFill/>
            <a:miter lim="800000"/>
            <a:headEnd/>
            <a:tailEnd/>
          </a:ln>
        </p:spPr>
        <p:txBody>
          <a:bodyPr>
            <a:spAutoFit/>
          </a:bodyPr>
          <a:lstStyle/>
          <a:p>
            <a:r>
              <a:rPr lang="it-IT" sz="2800">
                <a:latin typeface="Comic Sans MS" pitchFamily="66" charset="0"/>
              </a:rPr>
              <a:t>Mielodisplasie</a:t>
            </a:r>
          </a:p>
        </p:txBody>
      </p:sp>
      <p:sp>
        <p:nvSpPr>
          <p:cNvPr id="47109" name="CasellaDiTesto 7"/>
          <p:cNvSpPr txBox="1">
            <a:spLocks noChangeArrowheads="1"/>
          </p:cNvSpPr>
          <p:nvPr/>
        </p:nvSpPr>
        <p:spPr bwMode="auto">
          <a:xfrm>
            <a:off x="708025" y="3795713"/>
            <a:ext cx="2444750" cy="954087"/>
          </a:xfrm>
          <a:prstGeom prst="rect">
            <a:avLst/>
          </a:prstGeom>
          <a:noFill/>
          <a:ln w="9525">
            <a:noFill/>
            <a:miter lim="800000"/>
            <a:headEnd/>
            <a:tailEnd/>
          </a:ln>
        </p:spPr>
        <p:txBody>
          <a:bodyPr>
            <a:spAutoFit/>
          </a:bodyPr>
          <a:lstStyle/>
          <a:p>
            <a:r>
              <a:rPr lang="it-IT" sz="2800">
                <a:latin typeface="Comic Sans MS" pitchFamily="66" charset="0"/>
              </a:rPr>
              <a:t>Anemia Aplastica  </a:t>
            </a:r>
          </a:p>
        </p:txBody>
      </p:sp>
      <p:sp>
        <p:nvSpPr>
          <p:cNvPr id="47110" name="CasellaDiTesto 8"/>
          <p:cNvSpPr txBox="1">
            <a:spLocks noChangeArrowheads="1"/>
          </p:cNvSpPr>
          <p:nvPr/>
        </p:nvSpPr>
        <p:spPr bwMode="auto">
          <a:xfrm>
            <a:off x="8272463" y="3235325"/>
            <a:ext cx="2549525" cy="523875"/>
          </a:xfrm>
          <a:prstGeom prst="rect">
            <a:avLst/>
          </a:prstGeom>
          <a:noFill/>
          <a:ln w="9525">
            <a:noFill/>
            <a:miter lim="800000"/>
            <a:headEnd/>
            <a:tailEnd/>
          </a:ln>
        </p:spPr>
        <p:txBody>
          <a:bodyPr>
            <a:spAutoFit/>
          </a:bodyPr>
          <a:lstStyle/>
          <a:p>
            <a:r>
              <a:rPr lang="it-IT" sz="2800">
                <a:latin typeface="Comic Sans MS" pitchFamily="66" charset="0"/>
              </a:rPr>
              <a:t>SCID</a:t>
            </a:r>
          </a:p>
        </p:txBody>
      </p:sp>
      <p:sp>
        <p:nvSpPr>
          <p:cNvPr id="47111" name="CasellaDiTesto 9"/>
          <p:cNvSpPr txBox="1">
            <a:spLocks noChangeArrowheads="1"/>
          </p:cNvSpPr>
          <p:nvPr/>
        </p:nvSpPr>
        <p:spPr bwMode="auto">
          <a:xfrm>
            <a:off x="8301038" y="3795713"/>
            <a:ext cx="2551112" cy="523875"/>
          </a:xfrm>
          <a:prstGeom prst="rect">
            <a:avLst/>
          </a:prstGeom>
          <a:noFill/>
          <a:ln w="9525">
            <a:noFill/>
            <a:miter lim="800000"/>
            <a:headEnd/>
            <a:tailEnd/>
          </a:ln>
        </p:spPr>
        <p:txBody>
          <a:bodyPr>
            <a:spAutoFit/>
          </a:bodyPr>
          <a:lstStyle/>
          <a:p>
            <a:r>
              <a:rPr lang="it-IT" sz="2800">
                <a:latin typeface="Comic Sans MS" pitchFamily="66" charset="0"/>
              </a:rPr>
              <a:t>CGD</a:t>
            </a:r>
          </a:p>
        </p:txBody>
      </p:sp>
      <p:sp>
        <p:nvSpPr>
          <p:cNvPr id="47112" name="CasellaDiTesto 10"/>
          <p:cNvSpPr txBox="1">
            <a:spLocks noChangeArrowheads="1"/>
          </p:cNvSpPr>
          <p:nvPr/>
        </p:nvSpPr>
        <p:spPr bwMode="auto">
          <a:xfrm>
            <a:off x="8283575" y="4194175"/>
            <a:ext cx="2787650" cy="954088"/>
          </a:xfrm>
          <a:prstGeom prst="rect">
            <a:avLst/>
          </a:prstGeom>
          <a:noFill/>
          <a:ln w="9525">
            <a:noFill/>
            <a:miter lim="800000"/>
            <a:headEnd/>
            <a:tailEnd/>
          </a:ln>
        </p:spPr>
        <p:txBody>
          <a:bodyPr>
            <a:spAutoFit/>
          </a:bodyPr>
          <a:lstStyle/>
          <a:p>
            <a:r>
              <a:rPr lang="it-IT" sz="2800">
                <a:latin typeface="Comic Sans MS" pitchFamily="66" charset="0"/>
              </a:rPr>
              <a:t>Wiskott-Aldritch</a:t>
            </a:r>
          </a:p>
        </p:txBody>
      </p:sp>
      <p:sp>
        <p:nvSpPr>
          <p:cNvPr id="47113" name="CasellaDiTesto 11"/>
          <p:cNvSpPr txBox="1">
            <a:spLocks noChangeArrowheads="1"/>
          </p:cNvSpPr>
          <p:nvPr/>
        </p:nvSpPr>
        <p:spPr bwMode="auto">
          <a:xfrm>
            <a:off x="8281988" y="5148263"/>
            <a:ext cx="2551112" cy="522287"/>
          </a:xfrm>
          <a:prstGeom prst="rect">
            <a:avLst/>
          </a:prstGeom>
          <a:noFill/>
          <a:ln w="9525">
            <a:noFill/>
            <a:miter lim="800000"/>
            <a:headEnd/>
            <a:tailEnd/>
          </a:ln>
        </p:spPr>
        <p:txBody>
          <a:bodyPr>
            <a:spAutoFit/>
          </a:bodyPr>
          <a:lstStyle/>
          <a:p>
            <a:r>
              <a:rPr lang="it-IT" sz="2800">
                <a:latin typeface="Comic Sans MS" pitchFamily="66" charset="0"/>
              </a:rPr>
              <a:t>HLH</a:t>
            </a:r>
          </a:p>
        </p:txBody>
      </p:sp>
      <p:sp>
        <p:nvSpPr>
          <p:cNvPr id="47114" name="CasellaDiTesto 12"/>
          <p:cNvSpPr txBox="1">
            <a:spLocks noChangeArrowheads="1"/>
          </p:cNvSpPr>
          <p:nvPr/>
        </p:nvSpPr>
        <p:spPr bwMode="auto">
          <a:xfrm>
            <a:off x="8281988" y="5718175"/>
            <a:ext cx="2551112" cy="954088"/>
          </a:xfrm>
          <a:prstGeom prst="rect">
            <a:avLst/>
          </a:prstGeom>
          <a:noFill/>
          <a:ln w="9525">
            <a:noFill/>
            <a:miter lim="800000"/>
            <a:headEnd/>
            <a:tailEnd/>
          </a:ln>
        </p:spPr>
        <p:txBody>
          <a:bodyPr>
            <a:spAutoFit/>
          </a:bodyPr>
          <a:lstStyle/>
          <a:p>
            <a:r>
              <a:rPr lang="it-IT" sz="2800">
                <a:latin typeface="Comic Sans MS" pitchFamily="66" charset="0"/>
              </a:rPr>
              <a:t>Neutropenia congenita</a:t>
            </a:r>
          </a:p>
        </p:txBody>
      </p:sp>
      <p:sp>
        <p:nvSpPr>
          <p:cNvPr id="47115" name="CasellaDiTesto 13"/>
          <p:cNvSpPr txBox="1">
            <a:spLocks noChangeArrowheads="1"/>
          </p:cNvSpPr>
          <p:nvPr/>
        </p:nvSpPr>
        <p:spPr bwMode="auto">
          <a:xfrm>
            <a:off x="708025" y="5292725"/>
            <a:ext cx="2549525" cy="954088"/>
          </a:xfrm>
          <a:prstGeom prst="rect">
            <a:avLst/>
          </a:prstGeom>
          <a:noFill/>
          <a:ln w="9525">
            <a:noFill/>
            <a:miter lim="800000"/>
            <a:headEnd/>
            <a:tailEnd/>
          </a:ln>
        </p:spPr>
        <p:txBody>
          <a:bodyPr>
            <a:spAutoFit/>
          </a:bodyPr>
          <a:lstStyle/>
          <a:p>
            <a:r>
              <a:rPr lang="it-IT" sz="2800">
                <a:latin typeface="Comic Sans MS" pitchFamily="66" charset="0"/>
              </a:rPr>
              <a:t>Anemia Falciforme</a:t>
            </a:r>
          </a:p>
        </p:txBody>
      </p:sp>
      <p:sp>
        <p:nvSpPr>
          <p:cNvPr id="47116" name="CasellaDiTesto 14"/>
          <p:cNvSpPr txBox="1">
            <a:spLocks noChangeArrowheads="1"/>
          </p:cNvSpPr>
          <p:nvPr/>
        </p:nvSpPr>
        <p:spPr bwMode="auto">
          <a:xfrm>
            <a:off x="698500" y="4748213"/>
            <a:ext cx="2549525" cy="523875"/>
          </a:xfrm>
          <a:prstGeom prst="rect">
            <a:avLst/>
          </a:prstGeom>
          <a:noFill/>
          <a:ln w="9525">
            <a:noFill/>
            <a:miter lim="800000"/>
            <a:headEnd/>
            <a:tailEnd/>
          </a:ln>
        </p:spPr>
        <p:txBody>
          <a:bodyPr>
            <a:spAutoFit/>
          </a:bodyPr>
          <a:lstStyle/>
          <a:p>
            <a:r>
              <a:rPr lang="it-IT" sz="2800">
                <a:latin typeface="Comic Sans MS" pitchFamily="66" charset="0"/>
              </a:rPr>
              <a:t>Talassemia</a:t>
            </a:r>
          </a:p>
        </p:txBody>
      </p:sp>
      <p:sp>
        <p:nvSpPr>
          <p:cNvPr id="47117" name="CasellaDiTesto 15"/>
          <p:cNvSpPr txBox="1">
            <a:spLocks noChangeArrowheads="1"/>
          </p:cNvSpPr>
          <p:nvPr/>
        </p:nvSpPr>
        <p:spPr bwMode="auto">
          <a:xfrm>
            <a:off x="8159020" y="1354138"/>
            <a:ext cx="2551113" cy="523875"/>
          </a:xfrm>
          <a:prstGeom prst="rect">
            <a:avLst/>
          </a:prstGeom>
          <a:noFill/>
          <a:ln w="9525">
            <a:noFill/>
            <a:miter lim="800000"/>
            <a:headEnd/>
            <a:tailEnd/>
          </a:ln>
        </p:spPr>
        <p:txBody>
          <a:bodyPr>
            <a:spAutoFit/>
          </a:bodyPr>
          <a:lstStyle/>
          <a:p>
            <a:r>
              <a:rPr lang="it-IT" sz="2800" dirty="0">
                <a:latin typeface="Comic Sans MS" pitchFamily="66" charset="0"/>
              </a:rPr>
              <a:t>Osteopetrosi</a:t>
            </a:r>
          </a:p>
        </p:txBody>
      </p:sp>
      <p:sp>
        <p:nvSpPr>
          <p:cNvPr id="47118" name="CasellaDiTesto 16"/>
          <p:cNvSpPr txBox="1">
            <a:spLocks noChangeArrowheads="1"/>
          </p:cNvSpPr>
          <p:nvPr/>
        </p:nvSpPr>
        <p:spPr bwMode="auto">
          <a:xfrm>
            <a:off x="8083550" y="1782763"/>
            <a:ext cx="3705225" cy="954087"/>
          </a:xfrm>
          <a:prstGeom prst="rect">
            <a:avLst/>
          </a:prstGeom>
          <a:noFill/>
          <a:ln w="9525">
            <a:noFill/>
            <a:miter lim="800000"/>
            <a:headEnd/>
            <a:tailEnd/>
          </a:ln>
        </p:spPr>
        <p:txBody>
          <a:bodyPr>
            <a:spAutoFit/>
          </a:bodyPr>
          <a:lstStyle/>
          <a:p>
            <a:r>
              <a:rPr lang="it-IT" sz="2800">
                <a:latin typeface="Comic Sans MS" pitchFamily="66" charset="0"/>
              </a:rPr>
              <a:t>Mucopolisaccaridosi (Hurler)</a:t>
            </a:r>
          </a:p>
        </p:txBody>
      </p:sp>
      <p:sp>
        <p:nvSpPr>
          <p:cNvPr id="3" name="Rettangolo 2"/>
          <p:cNvSpPr/>
          <p:nvPr/>
        </p:nvSpPr>
        <p:spPr>
          <a:xfrm>
            <a:off x="209550" y="1336675"/>
            <a:ext cx="2119313" cy="46196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9" name="Rettangolo 18"/>
          <p:cNvSpPr/>
          <p:nvPr/>
        </p:nvSpPr>
        <p:spPr>
          <a:xfrm>
            <a:off x="209550" y="1955800"/>
            <a:ext cx="1585913" cy="46196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0" name="Rettangolo 19"/>
          <p:cNvSpPr/>
          <p:nvPr/>
        </p:nvSpPr>
        <p:spPr>
          <a:xfrm>
            <a:off x="209550" y="2593975"/>
            <a:ext cx="2444750" cy="46037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1" name="Rettangolo 20"/>
          <p:cNvSpPr/>
          <p:nvPr/>
        </p:nvSpPr>
        <p:spPr>
          <a:xfrm>
            <a:off x="8277225" y="3254375"/>
            <a:ext cx="1135063" cy="46196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2" name="Rettangolo 21"/>
          <p:cNvSpPr/>
          <p:nvPr/>
        </p:nvSpPr>
        <p:spPr>
          <a:xfrm>
            <a:off x="8116888" y="1354138"/>
            <a:ext cx="2517775" cy="46196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47124" name="Immagine 4"/>
          <p:cNvPicPr>
            <a:picLocks noChangeAspect="1"/>
          </p:cNvPicPr>
          <p:nvPr/>
        </p:nvPicPr>
        <p:blipFill>
          <a:blip r:embed="rId3"/>
          <a:srcRect/>
          <a:stretch>
            <a:fillRect/>
          </a:stretch>
        </p:blipFill>
        <p:spPr bwMode="auto">
          <a:xfrm>
            <a:off x="3638550" y="1366838"/>
            <a:ext cx="3324225" cy="4429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Immagine 3"/>
          <p:cNvPicPr>
            <a:picLocks noChangeAspect="1"/>
          </p:cNvPicPr>
          <p:nvPr/>
        </p:nvPicPr>
        <p:blipFill>
          <a:blip r:embed="rId3"/>
          <a:srcRect/>
          <a:stretch>
            <a:fillRect/>
          </a:stretch>
        </p:blipFill>
        <p:spPr bwMode="auto">
          <a:xfrm>
            <a:off x="0" y="0"/>
            <a:ext cx="1809750" cy="1204913"/>
          </a:xfrm>
          <a:prstGeom prst="rect">
            <a:avLst/>
          </a:prstGeom>
          <a:noFill/>
          <a:ln w="9525">
            <a:noFill/>
            <a:miter lim="800000"/>
            <a:headEnd/>
            <a:tailEnd/>
          </a:ln>
        </p:spPr>
      </p:pic>
      <p:pic>
        <p:nvPicPr>
          <p:cNvPr id="48130" name="Immagine 12"/>
          <p:cNvPicPr>
            <a:picLocks noChangeAspect="1"/>
          </p:cNvPicPr>
          <p:nvPr/>
        </p:nvPicPr>
        <p:blipFill>
          <a:blip r:embed="rId4"/>
          <a:srcRect l="22398" t="8199" r="8344" b="21693"/>
          <a:stretch>
            <a:fillRect/>
          </a:stretch>
        </p:blipFill>
        <p:spPr bwMode="auto">
          <a:xfrm>
            <a:off x="0" y="1204913"/>
            <a:ext cx="10209213" cy="3497262"/>
          </a:xfrm>
          <a:prstGeom prst="rect">
            <a:avLst/>
          </a:prstGeom>
          <a:noFill/>
          <a:ln w="9525">
            <a:noFill/>
            <a:miter lim="800000"/>
            <a:headEnd/>
            <a:tailEnd/>
          </a:ln>
        </p:spPr>
      </p:pic>
      <p:sp>
        <p:nvSpPr>
          <p:cNvPr id="48131" name="CasellaDiTesto 10"/>
          <p:cNvSpPr txBox="1">
            <a:spLocks noChangeArrowheads="1"/>
          </p:cNvSpPr>
          <p:nvPr/>
        </p:nvSpPr>
        <p:spPr bwMode="auto">
          <a:xfrm>
            <a:off x="0" y="4868863"/>
            <a:ext cx="4672013" cy="1568450"/>
          </a:xfrm>
          <a:prstGeom prst="rect">
            <a:avLst/>
          </a:prstGeom>
          <a:noFill/>
          <a:ln w="9525">
            <a:noFill/>
            <a:miter lim="800000"/>
            <a:headEnd/>
            <a:tailEnd/>
          </a:ln>
        </p:spPr>
        <p:txBody>
          <a:bodyPr>
            <a:spAutoFit/>
          </a:bodyPr>
          <a:lstStyle/>
          <a:p>
            <a:pPr algn="ctr"/>
            <a:r>
              <a:rPr lang="it-IT" sz="2400">
                <a:latin typeface="Comic Sans MS" pitchFamily="66" charset="0"/>
              </a:rPr>
              <a:t>CHI VA A TRAPIANTO? FONDAMENTALE LA </a:t>
            </a:r>
            <a:r>
              <a:rPr lang="it-IT" sz="2400">
                <a:solidFill>
                  <a:srgbClr val="FF0000"/>
                </a:solidFill>
                <a:latin typeface="Comic Sans MS" pitchFamily="66" charset="0"/>
              </a:rPr>
              <a:t>STRATIFICAZIONE </a:t>
            </a:r>
          </a:p>
          <a:p>
            <a:pPr algn="ctr"/>
            <a:r>
              <a:rPr lang="it-IT" sz="2400">
                <a:solidFill>
                  <a:srgbClr val="FF0000"/>
                </a:solidFill>
                <a:latin typeface="Comic Sans MS" pitchFamily="66" charset="0"/>
              </a:rPr>
              <a:t>DEL RISCHIO</a:t>
            </a:r>
            <a:endParaRPr lang="it-IT" sz="2400">
              <a:latin typeface="Comic Sans MS" pitchFamily="66" charset="0"/>
            </a:endParaRPr>
          </a:p>
        </p:txBody>
      </p:sp>
      <p:pic>
        <p:nvPicPr>
          <p:cNvPr id="48132" name="Immagine 11"/>
          <p:cNvPicPr>
            <a:picLocks noChangeAspect="1"/>
          </p:cNvPicPr>
          <p:nvPr/>
        </p:nvPicPr>
        <p:blipFill>
          <a:blip r:embed="rId5"/>
          <a:srcRect/>
          <a:stretch>
            <a:fillRect/>
          </a:stretch>
        </p:blipFill>
        <p:spPr bwMode="auto">
          <a:xfrm>
            <a:off x="4545013" y="4702175"/>
            <a:ext cx="2314575" cy="1924050"/>
          </a:xfrm>
          <a:prstGeom prst="rect">
            <a:avLst/>
          </a:prstGeom>
          <a:noFill/>
          <a:ln w="9525">
            <a:noFill/>
            <a:miter lim="800000"/>
            <a:headEnd/>
            <a:tailEnd/>
          </a:ln>
        </p:spPr>
      </p:pic>
      <p:sp>
        <p:nvSpPr>
          <p:cNvPr id="48133" name="CasellaDiTesto 12"/>
          <p:cNvSpPr txBox="1">
            <a:spLocks noChangeArrowheads="1"/>
          </p:cNvSpPr>
          <p:nvPr/>
        </p:nvSpPr>
        <p:spPr bwMode="auto">
          <a:xfrm>
            <a:off x="5457825" y="5111750"/>
            <a:ext cx="4464050" cy="1384300"/>
          </a:xfrm>
          <a:prstGeom prst="rect">
            <a:avLst/>
          </a:prstGeom>
          <a:noFill/>
          <a:ln w="9525">
            <a:noFill/>
            <a:miter lim="800000"/>
            <a:headEnd/>
            <a:tailEnd/>
          </a:ln>
        </p:spPr>
        <p:txBody>
          <a:bodyPr>
            <a:spAutoFit/>
          </a:bodyPr>
          <a:lstStyle/>
          <a:p>
            <a:pPr algn="ctr"/>
            <a:r>
              <a:rPr lang="it-IT" sz="2800">
                <a:solidFill>
                  <a:srgbClr val="FF0000"/>
                </a:solidFill>
                <a:latin typeface="Comic Sans MS" pitchFamily="66" charset="0"/>
              </a:rPr>
              <a:t>M</a:t>
            </a:r>
            <a:r>
              <a:rPr lang="it-IT" sz="2800">
                <a:latin typeface="Comic Sans MS" pitchFamily="66" charset="0"/>
              </a:rPr>
              <a:t>alattia</a:t>
            </a:r>
          </a:p>
          <a:p>
            <a:pPr algn="ctr"/>
            <a:r>
              <a:rPr lang="it-IT" sz="2800">
                <a:solidFill>
                  <a:srgbClr val="FF0000"/>
                </a:solidFill>
                <a:latin typeface="Comic Sans MS" pitchFamily="66" charset="0"/>
              </a:rPr>
              <a:t>R</a:t>
            </a:r>
            <a:r>
              <a:rPr lang="it-IT" sz="2800">
                <a:latin typeface="Comic Sans MS" pitchFamily="66" charset="0"/>
              </a:rPr>
              <a:t>esidua</a:t>
            </a:r>
          </a:p>
          <a:p>
            <a:pPr algn="ctr"/>
            <a:r>
              <a:rPr lang="it-IT" sz="2800">
                <a:solidFill>
                  <a:srgbClr val="FF0000"/>
                </a:solidFill>
                <a:latin typeface="Comic Sans MS" pitchFamily="66" charset="0"/>
              </a:rPr>
              <a:t>M</a:t>
            </a:r>
            <a:r>
              <a:rPr lang="it-IT" sz="2800">
                <a:latin typeface="Comic Sans MS" pitchFamily="66" charset="0"/>
              </a:rPr>
              <a:t>inima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arn(inVertical)">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8131"/>
                                        </p:tgtEl>
                                        <p:attrNameLst>
                                          <p:attrName>style.visibility</p:attrName>
                                        </p:attrNameLst>
                                      </p:cBhvr>
                                      <p:to>
                                        <p:strVal val="visible"/>
                                      </p:to>
                                    </p:set>
                                    <p:animEffect transition="in" filter="barn(inVertical)">
                                      <p:cBhvr>
                                        <p:cTn id="12" dur="500"/>
                                        <p:tgtEl>
                                          <p:spTgt spid="481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8133"/>
                                        </p:tgtEl>
                                        <p:attrNameLst>
                                          <p:attrName>style.visibility</p:attrName>
                                        </p:attrNameLst>
                                      </p:cBhvr>
                                      <p:to>
                                        <p:strVal val="visible"/>
                                      </p:to>
                                    </p:set>
                                    <p:animEffect transition="in" filter="barn(inVertical)">
                                      <p:cBhvr>
                                        <p:cTn id="17" dur="500"/>
                                        <p:tgtEl>
                                          <p:spTgt spid="48133"/>
                                        </p:tgtEl>
                                      </p:cBhvr>
                                    </p:animEffect>
                                  </p:childTnLst>
                                </p:cTn>
                              </p:par>
                              <p:par>
                                <p:cTn id="18" presetID="16" presetClass="entr" presetSubtype="21" fill="hold" nodeType="withEffect">
                                  <p:stCondLst>
                                    <p:cond delay="0"/>
                                  </p:stCondLst>
                                  <p:childTnLst>
                                    <p:set>
                                      <p:cBhvr>
                                        <p:cTn id="19" dur="1" fill="hold">
                                          <p:stCondLst>
                                            <p:cond delay="0"/>
                                          </p:stCondLst>
                                        </p:cTn>
                                        <p:tgtEl>
                                          <p:spTgt spid="48132"/>
                                        </p:tgtEl>
                                        <p:attrNameLst>
                                          <p:attrName>style.visibility</p:attrName>
                                        </p:attrNameLst>
                                      </p:cBhvr>
                                      <p:to>
                                        <p:strVal val="visible"/>
                                      </p:to>
                                    </p:set>
                                    <p:animEffect transition="in" filter="barn(inVertical)">
                                      <p:cBhvr>
                                        <p:cTn id="20"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P spid="481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asellaDiTesto 3"/>
          <p:cNvSpPr txBox="1">
            <a:spLocks noChangeArrowheads="1"/>
          </p:cNvSpPr>
          <p:nvPr/>
        </p:nvSpPr>
        <p:spPr bwMode="auto">
          <a:xfrm>
            <a:off x="242888" y="285750"/>
            <a:ext cx="1204912" cy="461963"/>
          </a:xfrm>
          <a:prstGeom prst="rect">
            <a:avLst/>
          </a:prstGeom>
          <a:noFill/>
          <a:ln w="9525">
            <a:noFill/>
            <a:miter lim="800000"/>
            <a:headEnd/>
            <a:tailEnd/>
          </a:ln>
        </p:spPr>
        <p:txBody>
          <a:bodyPr>
            <a:spAutoFit/>
          </a:bodyPr>
          <a:lstStyle/>
          <a:p>
            <a:r>
              <a:rPr lang="it-IT" sz="2400">
                <a:latin typeface="Comic Sans MS" pitchFamily="66" charset="0"/>
              </a:rPr>
              <a:t>4 anni </a:t>
            </a:r>
          </a:p>
        </p:txBody>
      </p:sp>
      <p:sp>
        <p:nvSpPr>
          <p:cNvPr id="27650" name="CasellaDiTesto 2"/>
          <p:cNvSpPr txBox="1">
            <a:spLocks noChangeArrowheads="1"/>
          </p:cNvSpPr>
          <p:nvPr/>
        </p:nvSpPr>
        <p:spPr bwMode="auto">
          <a:xfrm>
            <a:off x="1363663" y="849313"/>
            <a:ext cx="3313112" cy="461962"/>
          </a:xfrm>
          <a:prstGeom prst="rect">
            <a:avLst/>
          </a:prstGeom>
          <a:noFill/>
          <a:ln w="9525">
            <a:noFill/>
            <a:miter lim="800000"/>
            <a:headEnd/>
            <a:tailEnd/>
          </a:ln>
        </p:spPr>
        <p:txBody>
          <a:bodyPr>
            <a:spAutoFit/>
          </a:bodyPr>
          <a:lstStyle/>
          <a:p>
            <a:r>
              <a:rPr lang="it-IT" sz="2400" dirty="0">
                <a:latin typeface="Comic Sans MS" pitchFamily="66" charset="0"/>
              </a:rPr>
              <a:t>Splenomegalia, pallore</a:t>
            </a:r>
          </a:p>
        </p:txBody>
      </p:sp>
      <p:sp>
        <p:nvSpPr>
          <p:cNvPr id="27651" name="CasellaDiTesto 4"/>
          <p:cNvSpPr txBox="1">
            <a:spLocks noChangeArrowheads="1"/>
          </p:cNvSpPr>
          <p:nvPr/>
        </p:nvSpPr>
        <p:spPr bwMode="auto">
          <a:xfrm>
            <a:off x="3340100" y="2262188"/>
            <a:ext cx="5132388" cy="522287"/>
          </a:xfrm>
          <a:prstGeom prst="rect">
            <a:avLst/>
          </a:prstGeom>
          <a:noFill/>
          <a:ln w="28575">
            <a:solidFill>
              <a:srgbClr val="FF0000"/>
            </a:solidFill>
            <a:miter lim="800000"/>
            <a:headEnd/>
            <a:tailEnd/>
          </a:ln>
        </p:spPr>
        <p:txBody>
          <a:bodyPr>
            <a:spAutoFit/>
          </a:bodyPr>
          <a:lstStyle/>
          <a:p>
            <a:pPr algn="ctr"/>
            <a:r>
              <a:rPr lang="it-IT" sz="2800" dirty="0">
                <a:latin typeface="Comic Sans MS" pitchFamily="66" charset="0"/>
              </a:rPr>
              <a:t>Leucemia Mieloide Acuta</a:t>
            </a:r>
          </a:p>
        </p:txBody>
      </p:sp>
      <p:pic>
        <p:nvPicPr>
          <p:cNvPr id="27652" name="Immagine 5"/>
          <p:cNvPicPr>
            <a:picLocks noChangeAspect="1"/>
          </p:cNvPicPr>
          <p:nvPr/>
        </p:nvPicPr>
        <p:blipFill>
          <a:blip r:embed="rId2"/>
          <a:srcRect/>
          <a:stretch>
            <a:fillRect/>
          </a:stretch>
        </p:blipFill>
        <p:spPr bwMode="auto">
          <a:xfrm>
            <a:off x="671513" y="4325938"/>
            <a:ext cx="2341562" cy="1687512"/>
          </a:xfrm>
          <a:prstGeom prst="rect">
            <a:avLst/>
          </a:prstGeom>
          <a:noFill/>
          <a:ln w="9525">
            <a:noFill/>
            <a:miter lim="800000"/>
            <a:headEnd/>
            <a:tailEnd/>
          </a:ln>
        </p:spPr>
      </p:pic>
      <p:sp>
        <p:nvSpPr>
          <p:cNvPr id="27653" name="CasellaDiTesto 6"/>
          <p:cNvSpPr txBox="1">
            <a:spLocks noChangeArrowheads="1"/>
          </p:cNvSpPr>
          <p:nvPr/>
        </p:nvSpPr>
        <p:spPr bwMode="auto">
          <a:xfrm>
            <a:off x="3013075" y="4940300"/>
            <a:ext cx="2273300" cy="461963"/>
          </a:xfrm>
          <a:prstGeom prst="rect">
            <a:avLst/>
          </a:prstGeom>
          <a:noFill/>
          <a:ln w="9525">
            <a:noFill/>
            <a:miter lim="800000"/>
            <a:headEnd/>
            <a:tailEnd/>
          </a:ln>
        </p:spPr>
        <p:txBody>
          <a:bodyPr>
            <a:spAutoFit/>
          </a:bodyPr>
          <a:lstStyle/>
          <a:p>
            <a:pPr algn="ctr"/>
            <a:r>
              <a:rPr lang="it-IT" sz="2400">
                <a:latin typeface="Comic Sans MS" pitchFamily="66" charset="0"/>
              </a:rPr>
              <a:t>Monosomia 7 </a:t>
            </a:r>
          </a:p>
        </p:txBody>
      </p:sp>
      <p:sp>
        <p:nvSpPr>
          <p:cNvPr id="27654" name="CasellaDiTesto 10"/>
          <p:cNvSpPr txBox="1">
            <a:spLocks noChangeArrowheads="1"/>
          </p:cNvSpPr>
          <p:nvPr/>
        </p:nvSpPr>
        <p:spPr bwMode="auto">
          <a:xfrm>
            <a:off x="1063625" y="3133725"/>
            <a:ext cx="10012363" cy="461963"/>
          </a:xfrm>
          <a:prstGeom prst="rect">
            <a:avLst/>
          </a:prstGeom>
          <a:noFill/>
          <a:ln w="9525">
            <a:solidFill>
              <a:schemeClr val="tx1"/>
            </a:solidFill>
            <a:miter lim="800000"/>
            <a:headEnd/>
            <a:tailEnd/>
          </a:ln>
        </p:spPr>
        <p:txBody>
          <a:bodyPr>
            <a:spAutoFit/>
          </a:bodyPr>
          <a:lstStyle/>
          <a:p>
            <a:pPr algn="ctr"/>
            <a:r>
              <a:rPr lang="it-IT" sz="2400" dirty="0">
                <a:latin typeface="Comic Sans MS" pitchFamily="66" charset="0"/>
              </a:rPr>
              <a:t>Ciclo ICE (x2) e FLA: non remissione (14% di blasti)</a:t>
            </a:r>
          </a:p>
        </p:txBody>
      </p:sp>
      <p:pic>
        <p:nvPicPr>
          <p:cNvPr id="27655" name="Immagine 11"/>
          <p:cNvPicPr>
            <a:picLocks noChangeAspect="1"/>
          </p:cNvPicPr>
          <p:nvPr/>
        </p:nvPicPr>
        <p:blipFill>
          <a:blip r:embed="rId3"/>
          <a:srcRect/>
          <a:stretch>
            <a:fillRect/>
          </a:stretch>
        </p:blipFill>
        <p:spPr bwMode="auto">
          <a:xfrm>
            <a:off x="5800725" y="4330700"/>
            <a:ext cx="2225675" cy="1692275"/>
          </a:xfrm>
          <a:prstGeom prst="rect">
            <a:avLst/>
          </a:prstGeom>
          <a:noFill/>
          <a:ln w="9525">
            <a:noFill/>
            <a:miter lim="800000"/>
            <a:headEnd/>
            <a:tailEnd/>
          </a:ln>
        </p:spPr>
      </p:pic>
      <p:sp>
        <p:nvSpPr>
          <p:cNvPr id="27656" name="CasellaDiTesto 12"/>
          <p:cNvSpPr txBox="1">
            <a:spLocks noChangeArrowheads="1"/>
          </p:cNvSpPr>
          <p:nvPr/>
        </p:nvSpPr>
        <p:spPr bwMode="auto">
          <a:xfrm>
            <a:off x="8112125" y="4760913"/>
            <a:ext cx="2273300" cy="830262"/>
          </a:xfrm>
          <a:prstGeom prst="rect">
            <a:avLst/>
          </a:prstGeom>
          <a:noFill/>
          <a:ln w="9525">
            <a:noFill/>
            <a:miter lim="800000"/>
            <a:headEnd/>
            <a:tailEnd/>
          </a:ln>
        </p:spPr>
        <p:txBody>
          <a:bodyPr>
            <a:spAutoFit/>
          </a:bodyPr>
          <a:lstStyle/>
          <a:p>
            <a:pPr algn="ctr"/>
            <a:r>
              <a:rPr lang="it-IT" sz="2400">
                <a:latin typeface="Comic Sans MS" pitchFamily="66" charset="0"/>
              </a:rPr>
              <a:t>LMA su </a:t>
            </a:r>
            <a:r>
              <a:rPr lang="it-IT" sz="2400" b="1">
                <a:latin typeface="Comic Sans MS" pitchFamily="66" charset="0"/>
              </a:rPr>
              <a:t>Mielodisplasia</a:t>
            </a:r>
          </a:p>
        </p:txBody>
      </p:sp>
      <p:pic>
        <p:nvPicPr>
          <p:cNvPr id="14" name="Immagine 13"/>
          <p:cNvPicPr>
            <a:picLocks noChangeAspect="1"/>
          </p:cNvPicPr>
          <p:nvPr/>
        </p:nvPicPr>
        <p:blipFill>
          <a:blip r:embed="rId4"/>
          <a:srcRect/>
          <a:stretch>
            <a:fillRect/>
          </a:stretch>
        </p:blipFill>
        <p:spPr bwMode="auto">
          <a:xfrm>
            <a:off x="7337425" y="373063"/>
            <a:ext cx="1397000" cy="1262062"/>
          </a:xfrm>
          <a:prstGeom prst="rect">
            <a:avLst/>
          </a:prstGeom>
          <a:noFill/>
          <a:ln w="9525">
            <a:noFill/>
            <a:miter lim="800000"/>
            <a:headEnd/>
            <a:tailEnd/>
          </a:ln>
        </p:spPr>
      </p:pic>
      <p:sp>
        <p:nvSpPr>
          <p:cNvPr id="27658" name="Rettangolo 14"/>
          <p:cNvSpPr>
            <a:spLocks noChangeArrowheads="1"/>
          </p:cNvSpPr>
          <p:nvPr/>
        </p:nvSpPr>
        <p:spPr bwMode="auto">
          <a:xfrm>
            <a:off x="8824913" y="850900"/>
            <a:ext cx="2411412" cy="461963"/>
          </a:xfrm>
          <a:prstGeom prst="rect">
            <a:avLst/>
          </a:prstGeom>
          <a:noFill/>
          <a:ln w="9525">
            <a:noFill/>
            <a:miter lim="800000"/>
            <a:headEnd/>
            <a:tailEnd/>
          </a:ln>
        </p:spPr>
        <p:txBody>
          <a:bodyPr wrap="none">
            <a:spAutoFit/>
          </a:bodyPr>
          <a:lstStyle/>
          <a:p>
            <a:r>
              <a:rPr lang="it-IT" sz="2400">
                <a:latin typeface="Comic Sans MS" pitchFamily="66" charset="0"/>
              </a:rPr>
              <a:t>GB 72000/mmc</a:t>
            </a:r>
            <a:endParaRPr lang="it-IT"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arn(inVertical)">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658"/>
                                        </p:tgtEl>
                                        <p:attrNameLst>
                                          <p:attrName>style.visibility</p:attrName>
                                        </p:attrNameLst>
                                      </p:cBhvr>
                                      <p:to>
                                        <p:strVal val="visible"/>
                                      </p:to>
                                    </p:set>
                                    <p:animEffect transition="in" filter="barn(inVertical)">
                                      <p:cBhvr>
                                        <p:cTn id="15" dur="500"/>
                                        <p:tgtEl>
                                          <p:spTgt spid="2765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7651"/>
                                        </p:tgtEl>
                                        <p:attrNameLst>
                                          <p:attrName>style.visibility</p:attrName>
                                        </p:attrNameLst>
                                      </p:cBhvr>
                                      <p:to>
                                        <p:strVal val="visible"/>
                                      </p:to>
                                    </p:set>
                                    <p:animEffect transition="in" filter="barn(inVertical)">
                                      <p:cBhvr>
                                        <p:cTn id="20" dur="500"/>
                                        <p:tgtEl>
                                          <p:spTgt spid="2765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654"/>
                                        </p:tgtEl>
                                        <p:attrNameLst>
                                          <p:attrName>style.visibility</p:attrName>
                                        </p:attrNameLst>
                                      </p:cBhvr>
                                      <p:to>
                                        <p:strVal val="visible"/>
                                      </p:to>
                                    </p:set>
                                    <p:animEffect transition="in" filter="barn(inVertical)">
                                      <p:cBhvr>
                                        <p:cTn id="25" dur="500"/>
                                        <p:tgtEl>
                                          <p:spTgt spid="2765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7652"/>
                                        </p:tgtEl>
                                        <p:attrNameLst>
                                          <p:attrName>style.visibility</p:attrName>
                                        </p:attrNameLst>
                                      </p:cBhvr>
                                      <p:to>
                                        <p:strVal val="visible"/>
                                      </p:to>
                                    </p:set>
                                    <p:animEffect transition="in" filter="barn(inVertical)">
                                      <p:cBhvr>
                                        <p:cTn id="30" dur="500"/>
                                        <p:tgtEl>
                                          <p:spTgt spid="2765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7653"/>
                                        </p:tgtEl>
                                        <p:attrNameLst>
                                          <p:attrName>style.visibility</p:attrName>
                                        </p:attrNameLst>
                                      </p:cBhvr>
                                      <p:to>
                                        <p:strVal val="visible"/>
                                      </p:to>
                                    </p:set>
                                    <p:animEffect transition="in" filter="barn(inVertical)">
                                      <p:cBhvr>
                                        <p:cTn id="33" dur="500"/>
                                        <p:tgtEl>
                                          <p:spTgt spid="27653"/>
                                        </p:tgtEl>
                                      </p:cBhvr>
                                    </p:animEffect>
                                  </p:childTnLst>
                                </p:cTn>
                              </p:par>
                              <p:par>
                                <p:cTn id="34" presetID="16" presetClass="entr" presetSubtype="21" fill="hold" nodeType="withEffect">
                                  <p:stCondLst>
                                    <p:cond delay="0"/>
                                  </p:stCondLst>
                                  <p:childTnLst>
                                    <p:set>
                                      <p:cBhvr>
                                        <p:cTn id="35" dur="1" fill="hold">
                                          <p:stCondLst>
                                            <p:cond delay="0"/>
                                          </p:stCondLst>
                                        </p:cTn>
                                        <p:tgtEl>
                                          <p:spTgt spid="27655"/>
                                        </p:tgtEl>
                                        <p:attrNameLst>
                                          <p:attrName>style.visibility</p:attrName>
                                        </p:attrNameLst>
                                      </p:cBhvr>
                                      <p:to>
                                        <p:strVal val="visible"/>
                                      </p:to>
                                    </p:set>
                                    <p:animEffect transition="in" filter="barn(inVertical)">
                                      <p:cBhvr>
                                        <p:cTn id="36" dur="500"/>
                                        <p:tgtEl>
                                          <p:spTgt spid="2765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7656"/>
                                        </p:tgtEl>
                                        <p:attrNameLst>
                                          <p:attrName>style.visibility</p:attrName>
                                        </p:attrNameLst>
                                      </p:cBhvr>
                                      <p:to>
                                        <p:strVal val="visible"/>
                                      </p:to>
                                    </p:set>
                                    <p:animEffect transition="in" filter="barn(inVertical)">
                                      <p:cBhvr>
                                        <p:cTn id="39"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animBg="1"/>
      <p:bldP spid="27653" grpId="0"/>
      <p:bldP spid="27654" grpId="0" animBg="1"/>
      <p:bldP spid="27656" grpId="0"/>
      <p:bldP spid="276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asellaDiTesto 3"/>
          <p:cNvSpPr txBox="1">
            <a:spLocks noChangeArrowheads="1"/>
          </p:cNvSpPr>
          <p:nvPr/>
        </p:nvSpPr>
        <p:spPr bwMode="auto">
          <a:xfrm>
            <a:off x="242888" y="142875"/>
            <a:ext cx="1370012" cy="461963"/>
          </a:xfrm>
          <a:prstGeom prst="rect">
            <a:avLst/>
          </a:prstGeom>
          <a:noFill/>
          <a:ln w="9525">
            <a:noFill/>
            <a:miter lim="800000"/>
            <a:headEnd/>
            <a:tailEnd/>
          </a:ln>
        </p:spPr>
        <p:txBody>
          <a:bodyPr>
            <a:spAutoFit/>
          </a:bodyPr>
          <a:lstStyle/>
          <a:p>
            <a:r>
              <a:rPr lang="it-IT" sz="2400" dirty="0">
                <a:latin typeface="Comic Sans MS" pitchFamily="66" charset="0"/>
              </a:rPr>
              <a:t>1 anno</a:t>
            </a:r>
          </a:p>
        </p:txBody>
      </p:sp>
      <p:pic>
        <p:nvPicPr>
          <p:cNvPr id="28674" name="Picture 2" descr="Fig. 1"/>
          <p:cNvPicPr>
            <a:picLocks noChangeAspect="1" noChangeArrowheads="1"/>
          </p:cNvPicPr>
          <p:nvPr/>
        </p:nvPicPr>
        <p:blipFill>
          <a:blip r:embed="rId2"/>
          <a:srcRect/>
          <a:stretch>
            <a:fillRect/>
          </a:stretch>
        </p:blipFill>
        <p:spPr bwMode="auto">
          <a:xfrm>
            <a:off x="3460750" y="1698625"/>
            <a:ext cx="6804025" cy="3875088"/>
          </a:xfrm>
          <a:prstGeom prst="rect">
            <a:avLst/>
          </a:prstGeom>
          <a:noFill/>
          <a:ln w="9525">
            <a:noFill/>
            <a:miter lim="800000"/>
            <a:headEnd/>
            <a:tailEnd/>
          </a:ln>
        </p:spPr>
      </p:pic>
      <p:pic>
        <p:nvPicPr>
          <p:cNvPr id="5" name="Immagine 4"/>
          <p:cNvPicPr>
            <a:picLocks noChangeAspect="1"/>
          </p:cNvPicPr>
          <p:nvPr/>
        </p:nvPicPr>
        <p:blipFill>
          <a:blip r:embed="rId3"/>
          <a:srcRect/>
          <a:stretch>
            <a:fillRect/>
          </a:stretch>
        </p:blipFill>
        <p:spPr bwMode="auto">
          <a:xfrm>
            <a:off x="423863" y="5573713"/>
            <a:ext cx="1397000" cy="1263650"/>
          </a:xfrm>
          <a:prstGeom prst="rect">
            <a:avLst/>
          </a:prstGeom>
          <a:noFill/>
          <a:ln w="9525">
            <a:noFill/>
            <a:miter lim="800000"/>
            <a:headEnd/>
            <a:tailEnd/>
          </a:ln>
        </p:spPr>
      </p:pic>
      <p:sp>
        <p:nvSpPr>
          <p:cNvPr id="6" name="CasellaDiTesto 2"/>
          <p:cNvSpPr txBox="1">
            <a:spLocks noChangeArrowheads="1"/>
          </p:cNvSpPr>
          <p:nvPr/>
        </p:nvSpPr>
        <p:spPr bwMode="auto">
          <a:xfrm>
            <a:off x="1992313" y="5789613"/>
            <a:ext cx="3487737" cy="831850"/>
          </a:xfrm>
          <a:prstGeom prst="rect">
            <a:avLst/>
          </a:prstGeom>
          <a:noFill/>
          <a:ln w="38100">
            <a:solidFill>
              <a:srgbClr val="000000"/>
            </a:solidFill>
            <a:miter lim="800000"/>
            <a:headEnd/>
            <a:tailEnd/>
          </a:ln>
        </p:spPr>
        <p:txBody>
          <a:bodyPr>
            <a:spAutoFit/>
          </a:bodyPr>
          <a:lstStyle/>
          <a:p>
            <a:pPr algn="ctr"/>
            <a:r>
              <a:rPr lang="it-IT" altLang="it-IT" sz="2400">
                <a:latin typeface="Comic Sans MS" pitchFamily="66" charset="0"/>
              </a:rPr>
              <a:t>Hb 8.2 mg/dl </a:t>
            </a:r>
          </a:p>
          <a:p>
            <a:pPr algn="ctr"/>
            <a:r>
              <a:rPr lang="it-IT" altLang="it-IT" sz="2400">
                <a:latin typeface="Comic Sans MS" pitchFamily="66" charset="0"/>
              </a:rPr>
              <a:t>Piastrine 75000/mmc</a:t>
            </a:r>
          </a:p>
        </p:txBody>
      </p:sp>
      <p:sp>
        <p:nvSpPr>
          <p:cNvPr id="28677" name="CasellaDiTesto 1"/>
          <p:cNvSpPr txBox="1">
            <a:spLocks noChangeArrowheads="1"/>
          </p:cNvSpPr>
          <p:nvPr/>
        </p:nvSpPr>
        <p:spPr bwMode="auto">
          <a:xfrm>
            <a:off x="1751013" y="152400"/>
            <a:ext cx="8828087" cy="461963"/>
          </a:xfrm>
          <a:prstGeom prst="rect">
            <a:avLst/>
          </a:prstGeom>
          <a:noFill/>
          <a:ln w="9525">
            <a:noFill/>
            <a:miter lim="800000"/>
            <a:headEnd/>
            <a:tailEnd/>
          </a:ln>
        </p:spPr>
        <p:txBody>
          <a:bodyPr>
            <a:spAutoFit/>
          </a:bodyPr>
          <a:lstStyle/>
          <a:p>
            <a:r>
              <a:rPr lang="it-IT" sz="2400" dirty="0">
                <a:latin typeface="Comic Sans MS" pitchFamily="66" charset="0"/>
              </a:rPr>
              <a:t>Ritardo acquisizione tappe motorie, nistagmo</a:t>
            </a:r>
          </a:p>
        </p:txBody>
      </p:sp>
      <p:sp>
        <p:nvSpPr>
          <p:cNvPr id="28678" name="CasellaDiTesto 6"/>
          <p:cNvSpPr txBox="1">
            <a:spLocks noChangeArrowheads="1"/>
          </p:cNvSpPr>
          <p:nvPr/>
        </p:nvSpPr>
        <p:spPr bwMode="auto">
          <a:xfrm>
            <a:off x="1751013" y="608013"/>
            <a:ext cx="8828087" cy="461962"/>
          </a:xfrm>
          <a:prstGeom prst="rect">
            <a:avLst/>
          </a:prstGeom>
          <a:noFill/>
          <a:ln w="9525">
            <a:noFill/>
            <a:miter lim="800000"/>
            <a:headEnd/>
            <a:tailEnd/>
          </a:ln>
        </p:spPr>
        <p:txBody>
          <a:bodyPr>
            <a:spAutoFit/>
          </a:bodyPr>
          <a:lstStyle/>
          <a:p>
            <a:r>
              <a:rPr lang="it-IT" sz="2400">
                <a:latin typeface="Comic Sans MS" pitchFamily="66" charset="0"/>
              </a:rPr>
              <a:t>Epatosplenomegalia</a:t>
            </a:r>
          </a:p>
        </p:txBody>
      </p:sp>
      <p:pic>
        <p:nvPicPr>
          <p:cNvPr id="28679" name="Immagine 2"/>
          <p:cNvPicPr>
            <a:picLocks noChangeAspect="1"/>
          </p:cNvPicPr>
          <p:nvPr/>
        </p:nvPicPr>
        <p:blipFill>
          <a:blip r:embed="rId4"/>
          <a:srcRect r="53786" b="1259"/>
          <a:stretch>
            <a:fillRect/>
          </a:stretch>
        </p:blipFill>
        <p:spPr bwMode="auto">
          <a:xfrm>
            <a:off x="452438" y="2112963"/>
            <a:ext cx="2268537" cy="3046412"/>
          </a:xfrm>
          <a:prstGeom prst="rect">
            <a:avLst/>
          </a:prstGeom>
          <a:noFill/>
          <a:ln w="9525">
            <a:noFill/>
            <a:miter lim="800000"/>
            <a:headEnd/>
            <a:tailEnd/>
          </a:ln>
        </p:spPr>
      </p:pic>
      <p:sp>
        <p:nvSpPr>
          <p:cNvPr id="28680" name="CasellaDiTesto 9"/>
          <p:cNvSpPr txBox="1">
            <a:spLocks noChangeArrowheads="1"/>
          </p:cNvSpPr>
          <p:nvPr/>
        </p:nvSpPr>
        <p:spPr bwMode="auto">
          <a:xfrm>
            <a:off x="5845175" y="5988050"/>
            <a:ext cx="5132388" cy="523875"/>
          </a:xfrm>
          <a:prstGeom prst="rect">
            <a:avLst/>
          </a:prstGeom>
          <a:noFill/>
          <a:ln w="28575">
            <a:solidFill>
              <a:srgbClr val="FF0000"/>
            </a:solidFill>
            <a:miter lim="800000"/>
            <a:headEnd/>
            <a:tailEnd/>
          </a:ln>
        </p:spPr>
        <p:txBody>
          <a:bodyPr>
            <a:spAutoFit/>
          </a:bodyPr>
          <a:lstStyle/>
          <a:p>
            <a:pPr algn="ctr"/>
            <a:r>
              <a:rPr lang="it-IT" sz="2800">
                <a:latin typeface="Comic Sans MS" pitchFamily="66" charset="0"/>
              </a:rPr>
              <a:t>Osteopetrosi</a:t>
            </a:r>
          </a:p>
        </p:txBody>
      </p:sp>
      <p:pic>
        <p:nvPicPr>
          <p:cNvPr id="28681" name="Immagine 7"/>
          <p:cNvPicPr>
            <a:picLocks noChangeAspect="1"/>
          </p:cNvPicPr>
          <p:nvPr/>
        </p:nvPicPr>
        <p:blipFill>
          <a:blip r:embed="rId5"/>
          <a:srcRect/>
          <a:stretch>
            <a:fillRect/>
          </a:stretch>
        </p:blipFill>
        <p:spPr bwMode="auto">
          <a:xfrm>
            <a:off x="10264775" y="0"/>
            <a:ext cx="1927225" cy="1909763"/>
          </a:xfrm>
          <a:prstGeom prst="rect">
            <a:avLst/>
          </a:prstGeom>
          <a:noFill/>
          <a:ln w="9525">
            <a:noFill/>
            <a:miter lim="800000"/>
            <a:headEnd/>
            <a:tailEnd/>
          </a:ln>
        </p:spPr>
      </p:pic>
      <p:sp>
        <p:nvSpPr>
          <p:cNvPr id="28682" name="CasellaDiTesto 10"/>
          <p:cNvSpPr txBox="1">
            <a:spLocks noChangeArrowheads="1"/>
          </p:cNvSpPr>
          <p:nvPr/>
        </p:nvSpPr>
        <p:spPr bwMode="auto">
          <a:xfrm>
            <a:off x="1712913" y="1104900"/>
            <a:ext cx="5707062" cy="461963"/>
          </a:xfrm>
          <a:prstGeom prst="rect">
            <a:avLst/>
          </a:prstGeom>
          <a:noFill/>
          <a:ln w="9525">
            <a:noFill/>
            <a:miter lim="800000"/>
            <a:headEnd/>
            <a:tailEnd/>
          </a:ln>
        </p:spPr>
        <p:txBody>
          <a:bodyPr>
            <a:spAutoFit/>
          </a:bodyPr>
          <a:lstStyle/>
          <a:p>
            <a:r>
              <a:rPr lang="it-IT" sz="2400">
                <a:latin typeface="Comic Sans MS" pitchFamily="66" charset="0"/>
              </a:rPr>
              <a:t>Bozze frontali, esoftalmo, proptosi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barn(inVertical)">
                                      <p:cBhvr>
                                        <p:cTn id="7" dur="500"/>
                                        <p:tgtEl>
                                          <p:spTgt spid="2867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678"/>
                                        </p:tgtEl>
                                        <p:attrNameLst>
                                          <p:attrName>style.visibility</p:attrName>
                                        </p:attrNameLst>
                                      </p:cBhvr>
                                      <p:to>
                                        <p:strVal val="visible"/>
                                      </p:to>
                                    </p:set>
                                    <p:animEffect transition="in" filter="barn(inVertical)">
                                      <p:cBhvr>
                                        <p:cTn id="10" dur="500"/>
                                        <p:tgtEl>
                                          <p:spTgt spid="2867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8682"/>
                                        </p:tgtEl>
                                        <p:attrNameLst>
                                          <p:attrName>style.visibility</p:attrName>
                                        </p:attrNameLst>
                                      </p:cBhvr>
                                      <p:to>
                                        <p:strVal val="visible"/>
                                      </p:to>
                                    </p:set>
                                    <p:animEffect transition="in" filter="barn(inVertical)">
                                      <p:cBhvr>
                                        <p:cTn id="13" dur="500"/>
                                        <p:tgtEl>
                                          <p:spTgt spid="2868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8681"/>
                                        </p:tgtEl>
                                        <p:attrNameLst>
                                          <p:attrName>style.visibility</p:attrName>
                                        </p:attrNameLst>
                                      </p:cBhvr>
                                      <p:to>
                                        <p:strVal val="visible"/>
                                      </p:to>
                                    </p:set>
                                    <p:animEffect transition="in" filter="barn(inVertical)">
                                      <p:cBhvr>
                                        <p:cTn id="18" dur="500"/>
                                        <p:tgtEl>
                                          <p:spTgt spid="2868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8679"/>
                                        </p:tgtEl>
                                        <p:attrNameLst>
                                          <p:attrName>style.visibility</p:attrName>
                                        </p:attrNameLst>
                                      </p:cBhvr>
                                      <p:to>
                                        <p:strVal val="visible"/>
                                      </p:to>
                                    </p:set>
                                    <p:animEffect transition="in" filter="barn(inVertical)">
                                      <p:cBhvr>
                                        <p:cTn id="23" dur="500"/>
                                        <p:tgtEl>
                                          <p:spTgt spid="2867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8674"/>
                                        </p:tgtEl>
                                        <p:attrNameLst>
                                          <p:attrName>style.visibility</p:attrName>
                                        </p:attrNameLst>
                                      </p:cBhvr>
                                      <p:to>
                                        <p:strVal val="visible"/>
                                      </p:to>
                                    </p:set>
                                    <p:animEffect transition="in" filter="barn(inVertical)">
                                      <p:cBhvr>
                                        <p:cTn id="28" dur="500"/>
                                        <p:tgtEl>
                                          <p:spTgt spid="2867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8680"/>
                                        </p:tgtEl>
                                        <p:attrNameLst>
                                          <p:attrName>style.visibility</p:attrName>
                                        </p:attrNameLst>
                                      </p:cBhvr>
                                      <p:to>
                                        <p:strVal val="visible"/>
                                      </p:to>
                                    </p:set>
                                    <p:animEffect transition="in" filter="barn(inVertical)">
                                      <p:cBhvr>
                                        <p:cTn id="41"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677" grpId="0"/>
      <p:bldP spid="28678" grpId="0"/>
      <p:bldP spid="28680" grpId="0" animBg="1"/>
      <p:bldP spid="2868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asellaDiTesto 3"/>
          <p:cNvSpPr txBox="1">
            <a:spLocks noChangeArrowheads="1"/>
          </p:cNvSpPr>
          <p:nvPr/>
        </p:nvSpPr>
        <p:spPr bwMode="auto">
          <a:xfrm>
            <a:off x="168275" y="125413"/>
            <a:ext cx="5853113" cy="461962"/>
          </a:xfrm>
          <a:prstGeom prst="rect">
            <a:avLst/>
          </a:prstGeom>
          <a:noFill/>
          <a:ln w="9525">
            <a:noFill/>
            <a:miter lim="800000"/>
            <a:headEnd/>
            <a:tailEnd/>
          </a:ln>
        </p:spPr>
        <p:txBody>
          <a:bodyPr>
            <a:spAutoFit/>
          </a:bodyPr>
          <a:lstStyle/>
          <a:p>
            <a:r>
              <a:rPr lang="it-IT" sz="2400">
                <a:latin typeface="Comic Sans MS" pitchFamily="66" charset="0"/>
              </a:rPr>
              <a:t>4 anni</a:t>
            </a:r>
          </a:p>
        </p:txBody>
      </p:sp>
      <p:sp>
        <p:nvSpPr>
          <p:cNvPr id="29698" name="CasellaDiTesto 2"/>
          <p:cNvSpPr txBox="1">
            <a:spLocks noChangeArrowheads="1"/>
          </p:cNvSpPr>
          <p:nvPr/>
        </p:nvSpPr>
        <p:spPr bwMode="auto">
          <a:xfrm>
            <a:off x="168275" y="757238"/>
            <a:ext cx="4954588" cy="461962"/>
          </a:xfrm>
          <a:prstGeom prst="rect">
            <a:avLst/>
          </a:prstGeom>
          <a:noFill/>
          <a:ln w="9525">
            <a:noFill/>
            <a:miter lim="800000"/>
            <a:headEnd/>
            <a:tailEnd/>
          </a:ln>
        </p:spPr>
        <p:txBody>
          <a:bodyPr>
            <a:spAutoFit/>
          </a:bodyPr>
          <a:lstStyle/>
          <a:p>
            <a:r>
              <a:rPr lang="it-IT" sz="2400">
                <a:latin typeface="Comic Sans MS" pitchFamily="66" charset="0"/>
              </a:rPr>
              <a:t>Anemia falciforme SS</a:t>
            </a:r>
          </a:p>
        </p:txBody>
      </p:sp>
      <p:pic>
        <p:nvPicPr>
          <p:cNvPr id="29699" name="Immagine 1"/>
          <p:cNvPicPr>
            <a:picLocks noChangeAspect="1"/>
          </p:cNvPicPr>
          <p:nvPr/>
        </p:nvPicPr>
        <p:blipFill>
          <a:blip r:embed="rId2"/>
          <a:srcRect/>
          <a:stretch>
            <a:fillRect/>
          </a:stretch>
        </p:blipFill>
        <p:spPr bwMode="auto">
          <a:xfrm>
            <a:off x="198438" y="4314825"/>
            <a:ext cx="1663700" cy="1766888"/>
          </a:xfrm>
          <a:prstGeom prst="rect">
            <a:avLst/>
          </a:prstGeom>
          <a:noFill/>
          <a:ln w="9525">
            <a:noFill/>
            <a:miter lim="800000"/>
            <a:headEnd/>
            <a:tailEnd/>
          </a:ln>
        </p:spPr>
      </p:pic>
      <p:sp>
        <p:nvSpPr>
          <p:cNvPr id="29700" name="CasellaDiTesto 4"/>
          <p:cNvSpPr txBox="1">
            <a:spLocks noChangeArrowheads="1"/>
          </p:cNvSpPr>
          <p:nvPr/>
        </p:nvSpPr>
        <p:spPr bwMode="auto">
          <a:xfrm>
            <a:off x="1997075" y="4546600"/>
            <a:ext cx="4430713" cy="460375"/>
          </a:xfrm>
          <a:prstGeom prst="rect">
            <a:avLst/>
          </a:prstGeom>
          <a:noFill/>
          <a:ln w="9525">
            <a:noFill/>
            <a:miter lim="800000"/>
            <a:headEnd/>
            <a:tailEnd/>
          </a:ln>
        </p:spPr>
        <p:txBody>
          <a:bodyPr>
            <a:spAutoFit/>
          </a:bodyPr>
          <a:lstStyle/>
          <a:p>
            <a:r>
              <a:rPr lang="it-IT" sz="2400">
                <a:latin typeface="Comic Sans MS" pitchFamily="66" charset="0"/>
              </a:rPr>
              <a:t>Crisi vasoocclusive ricorrenti</a:t>
            </a:r>
          </a:p>
        </p:txBody>
      </p:sp>
      <p:sp>
        <p:nvSpPr>
          <p:cNvPr id="29701" name="CasellaDiTesto 5"/>
          <p:cNvSpPr txBox="1">
            <a:spLocks noChangeArrowheads="1"/>
          </p:cNvSpPr>
          <p:nvPr/>
        </p:nvSpPr>
        <p:spPr bwMode="auto">
          <a:xfrm>
            <a:off x="1997075" y="5084763"/>
            <a:ext cx="4430713" cy="461962"/>
          </a:xfrm>
          <a:prstGeom prst="rect">
            <a:avLst/>
          </a:prstGeom>
          <a:noFill/>
          <a:ln w="9525">
            <a:noFill/>
            <a:miter lim="800000"/>
            <a:headEnd/>
            <a:tailEnd/>
          </a:ln>
        </p:spPr>
        <p:txBody>
          <a:bodyPr>
            <a:spAutoFit/>
          </a:bodyPr>
          <a:lstStyle/>
          <a:p>
            <a:r>
              <a:rPr lang="it-IT" sz="2400">
                <a:latin typeface="Comic Sans MS" pitchFamily="66" charset="0"/>
              </a:rPr>
              <a:t>2 episodi di sindrome toracica</a:t>
            </a:r>
          </a:p>
        </p:txBody>
      </p:sp>
      <p:pic>
        <p:nvPicPr>
          <p:cNvPr id="29702" name="Immagine 7"/>
          <p:cNvPicPr>
            <a:picLocks noChangeAspect="1"/>
          </p:cNvPicPr>
          <p:nvPr/>
        </p:nvPicPr>
        <p:blipFill>
          <a:blip r:embed="rId3"/>
          <a:srcRect r="218" b="9178"/>
          <a:stretch>
            <a:fillRect/>
          </a:stretch>
        </p:blipFill>
        <p:spPr bwMode="auto">
          <a:xfrm>
            <a:off x="6851650" y="4260850"/>
            <a:ext cx="2043113" cy="1493838"/>
          </a:xfrm>
          <a:prstGeom prst="rect">
            <a:avLst/>
          </a:prstGeom>
          <a:noFill/>
          <a:ln w="9525">
            <a:noFill/>
            <a:miter lim="800000"/>
            <a:headEnd/>
            <a:tailEnd/>
          </a:ln>
        </p:spPr>
      </p:pic>
      <p:sp>
        <p:nvSpPr>
          <p:cNvPr id="29703" name="CasellaDiTesto 8"/>
          <p:cNvSpPr txBox="1">
            <a:spLocks noChangeArrowheads="1"/>
          </p:cNvSpPr>
          <p:nvPr/>
        </p:nvSpPr>
        <p:spPr bwMode="auto">
          <a:xfrm>
            <a:off x="9205913" y="4724400"/>
            <a:ext cx="2636837" cy="831850"/>
          </a:xfrm>
          <a:prstGeom prst="rect">
            <a:avLst/>
          </a:prstGeom>
          <a:noFill/>
          <a:ln w="9525">
            <a:noFill/>
            <a:miter lim="800000"/>
            <a:headEnd/>
            <a:tailEnd/>
          </a:ln>
        </p:spPr>
        <p:txBody>
          <a:bodyPr>
            <a:spAutoFit/>
          </a:bodyPr>
          <a:lstStyle/>
          <a:p>
            <a:r>
              <a:rPr lang="it-IT" sz="2400">
                <a:latin typeface="Comic Sans MS" pitchFamily="66" charset="0"/>
              </a:rPr>
              <a:t>Sorella HLA compatibile </a:t>
            </a:r>
          </a:p>
        </p:txBody>
      </p:sp>
      <p:pic>
        <p:nvPicPr>
          <p:cNvPr id="29704" name="Immagine 10"/>
          <p:cNvPicPr>
            <a:picLocks noChangeAspect="1"/>
          </p:cNvPicPr>
          <p:nvPr/>
        </p:nvPicPr>
        <p:blipFill>
          <a:blip r:embed="rId4"/>
          <a:srcRect/>
          <a:stretch>
            <a:fillRect/>
          </a:stretch>
        </p:blipFill>
        <p:spPr bwMode="auto">
          <a:xfrm>
            <a:off x="10925175" y="0"/>
            <a:ext cx="1266825" cy="904875"/>
          </a:xfrm>
          <a:prstGeom prst="rect">
            <a:avLst/>
          </a:prstGeom>
          <a:noFill/>
          <a:ln w="9525">
            <a:noFill/>
            <a:miter lim="800000"/>
            <a:headEnd/>
            <a:tailEnd/>
          </a:ln>
        </p:spPr>
      </p:pic>
      <p:sp>
        <p:nvSpPr>
          <p:cNvPr id="29705" name="CasellaDiTesto 11"/>
          <p:cNvSpPr txBox="1">
            <a:spLocks noChangeArrowheads="1"/>
          </p:cNvSpPr>
          <p:nvPr/>
        </p:nvSpPr>
        <p:spPr bwMode="auto">
          <a:xfrm>
            <a:off x="168275" y="1428750"/>
            <a:ext cx="4954588" cy="831850"/>
          </a:xfrm>
          <a:prstGeom prst="rect">
            <a:avLst/>
          </a:prstGeom>
          <a:noFill/>
          <a:ln w="9525">
            <a:noFill/>
            <a:miter lim="800000"/>
            <a:headEnd/>
            <a:tailEnd/>
          </a:ln>
        </p:spPr>
        <p:txBody>
          <a:bodyPr>
            <a:spAutoFit/>
          </a:bodyPr>
          <a:lstStyle/>
          <a:p>
            <a:r>
              <a:rPr lang="it-IT" sz="2400">
                <a:latin typeface="Comic Sans MS" pitchFamily="66" charset="0"/>
              </a:rPr>
              <a:t>Trasfuso regolarmente dai 6 mesi di vita  </a:t>
            </a:r>
          </a:p>
        </p:txBody>
      </p:sp>
      <p:pic>
        <p:nvPicPr>
          <p:cNvPr id="29706" name="Immagine 12"/>
          <p:cNvPicPr>
            <a:picLocks noChangeAspect="1"/>
          </p:cNvPicPr>
          <p:nvPr/>
        </p:nvPicPr>
        <p:blipFill>
          <a:blip r:embed="rId5"/>
          <a:srcRect l="53946" t="6123" r="8951" b="18913"/>
          <a:stretch>
            <a:fillRect/>
          </a:stretch>
        </p:blipFill>
        <p:spPr bwMode="auto">
          <a:xfrm>
            <a:off x="4552950" y="523875"/>
            <a:ext cx="1711325" cy="1811338"/>
          </a:xfrm>
          <a:prstGeom prst="rect">
            <a:avLst/>
          </a:prstGeom>
          <a:noFill/>
          <a:ln w="9525">
            <a:noFill/>
            <a:miter lim="800000"/>
            <a:headEnd/>
            <a:tailEnd/>
          </a:ln>
        </p:spPr>
      </p:pic>
      <p:sp>
        <p:nvSpPr>
          <p:cNvPr id="29707" name="CasellaDiTesto 13"/>
          <p:cNvSpPr txBox="1">
            <a:spLocks noChangeArrowheads="1"/>
          </p:cNvSpPr>
          <p:nvPr/>
        </p:nvSpPr>
        <p:spPr bwMode="auto">
          <a:xfrm>
            <a:off x="168275" y="2962275"/>
            <a:ext cx="5495925" cy="831850"/>
          </a:xfrm>
          <a:prstGeom prst="rect">
            <a:avLst/>
          </a:prstGeom>
          <a:noFill/>
          <a:ln w="9525">
            <a:noFill/>
            <a:miter lim="800000"/>
            <a:headEnd/>
            <a:tailEnd/>
          </a:ln>
        </p:spPr>
        <p:txBody>
          <a:bodyPr>
            <a:spAutoFit/>
          </a:bodyPr>
          <a:lstStyle/>
          <a:p>
            <a:r>
              <a:rPr lang="it-IT" sz="2400" dirty="0">
                <a:latin typeface="Comic Sans MS" pitchFamily="66" charset="0"/>
              </a:rPr>
              <a:t>Avvia terapia con </a:t>
            </a:r>
            <a:r>
              <a:rPr lang="it-IT" sz="2400" dirty="0" err="1">
                <a:latin typeface="Comic Sans MS" pitchFamily="66" charset="0"/>
              </a:rPr>
              <a:t>Idrossiurea</a:t>
            </a:r>
            <a:r>
              <a:rPr lang="it-IT" sz="2400" dirty="0">
                <a:latin typeface="Comic Sans MS" pitchFamily="66" charset="0"/>
              </a:rPr>
              <a:t> e terapia </a:t>
            </a:r>
            <a:r>
              <a:rPr lang="it-IT" sz="2400" dirty="0" err="1">
                <a:latin typeface="Comic Sans MS" pitchFamily="66" charset="0"/>
              </a:rPr>
              <a:t>ferrochelante</a:t>
            </a:r>
            <a:r>
              <a:rPr lang="it-IT" sz="2400" dirty="0">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arn(inVertical)">
                                      <p:cBhvr>
                                        <p:cTn id="7" dur="500"/>
                                        <p:tgtEl>
                                          <p:spTgt spid="296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705"/>
                                        </p:tgtEl>
                                        <p:attrNameLst>
                                          <p:attrName>style.visibility</p:attrName>
                                        </p:attrNameLst>
                                      </p:cBhvr>
                                      <p:to>
                                        <p:strVal val="visible"/>
                                      </p:to>
                                    </p:set>
                                    <p:animEffect transition="in" filter="barn(inVertical)">
                                      <p:cBhvr>
                                        <p:cTn id="10" dur="500"/>
                                        <p:tgtEl>
                                          <p:spTgt spid="2970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9706"/>
                                        </p:tgtEl>
                                        <p:attrNameLst>
                                          <p:attrName>style.visibility</p:attrName>
                                        </p:attrNameLst>
                                      </p:cBhvr>
                                      <p:to>
                                        <p:strVal val="visible"/>
                                      </p:to>
                                    </p:set>
                                    <p:animEffect transition="in" filter="barn(inVertical)">
                                      <p:cBhvr>
                                        <p:cTn id="15" dur="500"/>
                                        <p:tgtEl>
                                          <p:spTgt spid="2970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707"/>
                                        </p:tgtEl>
                                        <p:attrNameLst>
                                          <p:attrName>style.visibility</p:attrName>
                                        </p:attrNameLst>
                                      </p:cBhvr>
                                      <p:to>
                                        <p:strVal val="visible"/>
                                      </p:to>
                                    </p:set>
                                    <p:animEffect transition="in" filter="barn(inVertical)">
                                      <p:cBhvr>
                                        <p:cTn id="20" dur="500"/>
                                        <p:tgtEl>
                                          <p:spTgt spid="2970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9699"/>
                                        </p:tgtEl>
                                        <p:attrNameLst>
                                          <p:attrName>style.visibility</p:attrName>
                                        </p:attrNameLst>
                                      </p:cBhvr>
                                      <p:to>
                                        <p:strVal val="visible"/>
                                      </p:to>
                                    </p:set>
                                    <p:animEffect transition="in" filter="barn(inVertical)">
                                      <p:cBhvr>
                                        <p:cTn id="25" dur="500"/>
                                        <p:tgtEl>
                                          <p:spTgt spid="2969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9700"/>
                                        </p:tgtEl>
                                        <p:attrNameLst>
                                          <p:attrName>style.visibility</p:attrName>
                                        </p:attrNameLst>
                                      </p:cBhvr>
                                      <p:to>
                                        <p:strVal val="visible"/>
                                      </p:to>
                                    </p:set>
                                    <p:animEffect transition="in" filter="barn(inVertical)">
                                      <p:cBhvr>
                                        <p:cTn id="28" dur="500"/>
                                        <p:tgtEl>
                                          <p:spTgt spid="2970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9701"/>
                                        </p:tgtEl>
                                        <p:attrNameLst>
                                          <p:attrName>style.visibility</p:attrName>
                                        </p:attrNameLst>
                                      </p:cBhvr>
                                      <p:to>
                                        <p:strVal val="visible"/>
                                      </p:to>
                                    </p:set>
                                    <p:animEffect transition="in" filter="barn(inVertical)">
                                      <p:cBhvr>
                                        <p:cTn id="31" dur="500"/>
                                        <p:tgtEl>
                                          <p:spTgt spid="2970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9702"/>
                                        </p:tgtEl>
                                        <p:attrNameLst>
                                          <p:attrName>style.visibility</p:attrName>
                                        </p:attrNameLst>
                                      </p:cBhvr>
                                      <p:to>
                                        <p:strVal val="visible"/>
                                      </p:to>
                                    </p:set>
                                    <p:animEffect transition="in" filter="barn(inVertical)">
                                      <p:cBhvr>
                                        <p:cTn id="36" dur="500"/>
                                        <p:tgtEl>
                                          <p:spTgt spid="2970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9703"/>
                                        </p:tgtEl>
                                        <p:attrNameLst>
                                          <p:attrName>style.visibility</p:attrName>
                                        </p:attrNameLst>
                                      </p:cBhvr>
                                      <p:to>
                                        <p:strVal val="visible"/>
                                      </p:to>
                                    </p:set>
                                    <p:animEffect transition="in" filter="barn(inVertical)">
                                      <p:cBhvr>
                                        <p:cTn id="39" dur="5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0" grpId="0"/>
      <p:bldP spid="29701" grpId="0"/>
      <p:bldP spid="29703" grpId="0"/>
      <p:bldP spid="29705" grpId="0"/>
      <p:bldP spid="2970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rcRect/>
          <a:stretch>
            <a:fillRect/>
          </a:stretch>
        </p:blipFill>
        <p:spPr bwMode="auto">
          <a:xfrm>
            <a:off x="4287838" y="1966913"/>
            <a:ext cx="2689225" cy="2455862"/>
          </a:xfrm>
          <a:prstGeom prst="rect">
            <a:avLst/>
          </a:prstGeom>
          <a:noFill/>
          <a:ln w="9525">
            <a:noFill/>
            <a:miter lim="800000"/>
            <a:headEnd/>
            <a:tailEnd/>
          </a:ln>
        </p:spPr>
      </p:pic>
      <p:sp>
        <p:nvSpPr>
          <p:cNvPr id="30722" name="CasellaDiTesto 4"/>
          <p:cNvSpPr txBox="1">
            <a:spLocks noChangeArrowheads="1"/>
          </p:cNvSpPr>
          <p:nvPr/>
        </p:nvSpPr>
        <p:spPr bwMode="auto">
          <a:xfrm>
            <a:off x="414338" y="1973263"/>
            <a:ext cx="2751137" cy="831850"/>
          </a:xfrm>
          <a:prstGeom prst="rect">
            <a:avLst/>
          </a:prstGeom>
          <a:noFill/>
          <a:ln w="9525">
            <a:noFill/>
            <a:miter lim="800000"/>
            <a:headEnd/>
            <a:tailEnd/>
          </a:ln>
        </p:spPr>
        <p:txBody>
          <a:bodyPr>
            <a:spAutoFit/>
          </a:bodyPr>
          <a:lstStyle/>
          <a:p>
            <a:r>
              <a:rPr lang="it-IT" sz="2400">
                <a:latin typeface="Comic Sans MS" pitchFamily="66" charset="0"/>
              </a:rPr>
              <a:t>Gravità della malattia di base</a:t>
            </a:r>
          </a:p>
        </p:txBody>
      </p:sp>
      <p:sp>
        <p:nvSpPr>
          <p:cNvPr id="30723" name="CasellaDiTesto 5"/>
          <p:cNvSpPr txBox="1">
            <a:spLocks noChangeArrowheads="1"/>
          </p:cNvSpPr>
          <p:nvPr/>
        </p:nvSpPr>
        <p:spPr bwMode="auto">
          <a:xfrm>
            <a:off x="392113" y="968375"/>
            <a:ext cx="3632200" cy="831850"/>
          </a:xfrm>
          <a:prstGeom prst="rect">
            <a:avLst/>
          </a:prstGeom>
          <a:noFill/>
          <a:ln w="9525">
            <a:noFill/>
            <a:miter lim="800000"/>
            <a:headEnd/>
            <a:tailEnd/>
          </a:ln>
        </p:spPr>
        <p:txBody>
          <a:bodyPr>
            <a:spAutoFit/>
          </a:bodyPr>
          <a:lstStyle/>
          <a:p>
            <a:r>
              <a:rPr lang="it-IT" sz="2400">
                <a:latin typeface="Comic Sans MS" pitchFamily="66" charset="0"/>
              </a:rPr>
              <a:t>Complicanze extra-ematopoietiche</a:t>
            </a:r>
          </a:p>
        </p:txBody>
      </p:sp>
      <p:sp>
        <p:nvSpPr>
          <p:cNvPr id="30724" name="CasellaDiTesto 6"/>
          <p:cNvSpPr txBox="1">
            <a:spLocks noChangeArrowheads="1"/>
          </p:cNvSpPr>
          <p:nvPr/>
        </p:nvSpPr>
        <p:spPr bwMode="auto">
          <a:xfrm>
            <a:off x="4092575" y="436563"/>
            <a:ext cx="3079750" cy="522287"/>
          </a:xfrm>
          <a:prstGeom prst="rect">
            <a:avLst/>
          </a:prstGeom>
          <a:solidFill>
            <a:srgbClr val="FFFF00"/>
          </a:solidFill>
          <a:ln w="9525">
            <a:solidFill>
              <a:srgbClr val="FFFF00"/>
            </a:solidFill>
            <a:miter lim="800000"/>
            <a:headEnd/>
            <a:tailEnd/>
          </a:ln>
        </p:spPr>
        <p:txBody>
          <a:bodyPr>
            <a:spAutoFit/>
          </a:bodyPr>
          <a:lstStyle/>
          <a:p>
            <a:pPr algn="ctr"/>
            <a:r>
              <a:rPr lang="it-IT" sz="2800" dirty="0">
                <a:latin typeface="Comic Sans MS" pitchFamily="66" charset="0"/>
              </a:rPr>
              <a:t>Età</a:t>
            </a:r>
          </a:p>
        </p:txBody>
      </p:sp>
      <p:sp>
        <p:nvSpPr>
          <p:cNvPr id="30725" name="CasellaDiTesto 7"/>
          <p:cNvSpPr txBox="1">
            <a:spLocks noChangeArrowheads="1"/>
          </p:cNvSpPr>
          <p:nvPr/>
        </p:nvSpPr>
        <p:spPr bwMode="auto">
          <a:xfrm>
            <a:off x="7559675" y="968375"/>
            <a:ext cx="3079750" cy="831850"/>
          </a:xfrm>
          <a:prstGeom prst="rect">
            <a:avLst/>
          </a:prstGeom>
          <a:noFill/>
          <a:ln w="9525">
            <a:noFill/>
            <a:miter lim="800000"/>
            <a:headEnd/>
            <a:tailEnd/>
          </a:ln>
        </p:spPr>
        <p:txBody>
          <a:bodyPr>
            <a:spAutoFit/>
          </a:bodyPr>
          <a:lstStyle/>
          <a:p>
            <a:r>
              <a:rPr lang="it-IT" sz="2400" dirty="0">
                <a:latin typeface="Comic Sans MS" pitchFamily="66" charset="0"/>
              </a:rPr>
              <a:t>Mortalità trapianto correlata </a:t>
            </a:r>
          </a:p>
        </p:txBody>
      </p:sp>
      <p:sp>
        <p:nvSpPr>
          <p:cNvPr id="30726" name="CasellaDiTesto 8"/>
          <p:cNvSpPr txBox="1">
            <a:spLocks noChangeArrowheads="1"/>
          </p:cNvSpPr>
          <p:nvPr/>
        </p:nvSpPr>
        <p:spPr bwMode="auto">
          <a:xfrm>
            <a:off x="7559675" y="1966913"/>
            <a:ext cx="3079750" cy="830262"/>
          </a:xfrm>
          <a:prstGeom prst="rect">
            <a:avLst/>
          </a:prstGeom>
          <a:noFill/>
          <a:ln w="9525">
            <a:noFill/>
            <a:miter lim="800000"/>
            <a:headEnd/>
            <a:tailEnd/>
          </a:ln>
        </p:spPr>
        <p:txBody>
          <a:bodyPr>
            <a:spAutoFit/>
          </a:bodyPr>
          <a:lstStyle/>
          <a:p>
            <a:r>
              <a:rPr lang="it-IT" sz="2400">
                <a:latin typeface="Comic Sans MS" pitchFamily="66" charset="0"/>
              </a:rPr>
              <a:t>Morbilità trapianto correlata </a:t>
            </a:r>
          </a:p>
        </p:txBody>
      </p:sp>
      <p:sp>
        <p:nvSpPr>
          <p:cNvPr id="30727" name="CasellaDiTesto 10"/>
          <p:cNvSpPr txBox="1">
            <a:spLocks noChangeArrowheads="1"/>
          </p:cNvSpPr>
          <p:nvPr/>
        </p:nvSpPr>
        <p:spPr bwMode="auto">
          <a:xfrm>
            <a:off x="4092575" y="1141413"/>
            <a:ext cx="3079750" cy="523875"/>
          </a:xfrm>
          <a:prstGeom prst="rect">
            <a:avLst/>
          </a:prstGeom>
          <a:solidFill>
            <a:srgbClr val="FFFF00"/>
          </a:solidFill>
          <a:ln w="9525">
            <a:solidFill>
              <a:srgbClr val="FFFF00"/>
            </a:solidFill>
            <a:miter lim="800000"/>
            <a:headEnd/>
            <a:tailEnd/>
          </a:ln>
        </p:spPr>
        <p:txBody>
          <a:bodyPr>
            <a:spAutoFit/>
          </a:bodyPr>
          <a:lstStyle/>
          <a:p>
            <a:pPr algn="ctr"/>
            <a:r>
              <a:rPr lang="it-IT" sz="2800" dirty="0">
                <a:latin typeface="Comic Sans MS" pitchFamily="66" charset="0"/>
              </a:rPr>
              <a:t>Tipo di trapianto</a:t>
            </a:r>
          </a:p>
        </p:txBody>
      </p:sp>
      <p:sp>
        <p:nvSpPr>
          <p:cNvPr id="15" name="Freccia in giù 14"/>
          <p:cNvSpPr/>
          <p:nvPr/>
        </p:nvSpPr>
        <p:spPr>
          <a:xfrm>
            <a:off x="10707688" y="1403350"/>
            <a:ext cx="671512" cy="9779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rgbClr val="FF0000"/>
              </a:solidFill>
            </a:endParaRPr>
          </a:p>
        </p:txBody>
      </p:sp>
      <p:sp>
        <p:nvSpPr>
          <p:cNvPr id="30729" name="CasellaDiTesto 16"/>
          <p:cNvSpPr txBox="1">
            <a:spLocks noChangeArrowheads="1"/>
          </p:cNvSpPr>
          <p:nvPr/>
        </p:nvSpPr>
        <p:spPr bwMode="auto">
          <a:xfrm>
            <a:off x="7559675" y="3136900"/>
            <a:ext cx="4286250" cy="830263"/>
          </a:xfrm>
          <a:prstGeom prst="rect">
            <a:avLst/>
          </a:prstGeom>
          <a:noFill/>
          <a:ln w="9525">
            <a:solidFill>
              <a:srgbClr val="00B050"/>
            </a:solidFill>
            <a:miter lim="800000"/>
            <a:headEnd/>
            <a:tailEnd/>
          </a:ln>
        </p:spPr>
        <p:txBody>
          <a:bodyPr>
            <a:spAutoFit/>
          </a:bodyPr>
          <a:lstStyle/>
          <a:p>
            <a:r>
              <a:rPr lang="it-IT" sz="2400">
                <a:latin typeface="Comic Sans MS" pitchFamily="66" charset="0"/>
              </a:rPr>
              <a:t>Regimi di condizionamento target per malattia/paziente</a:t>
            </a:r>
          </a:p>
        </p:txBody>
      </p:sp>
      <p:sp>
        <p:nvSpPr>
          <p:cNvPr id="30730" name="CasellaDiTesto 17"/>
          <p:cNvSpPr txBox="1">
            <a:spLocks noChangeArrowheads="1"/>
          </p:cNvSpPr>
          <p:nvPr/>
        </p:nvSpPr>
        <p:spPr bwMode="auto">
          <a:xfrm>
            <a:off x="7559675" y="4095750"/>
            <a:ext cx="4286250" cy="461963"/>
          </a:xfrm>
          <a:prstGeom prst="rect">
            <a:avLst/>
          </a:prstGeom>
          <a:noFill/>
          <a:ln w="9525">
            <a:solidFill>
              <a:srgbClr val="00B050"/>
            </a:solidFill>
            <a:miter lim="800000"/>
            <a:headEnd/>
            <a:tailEnd/>
          </a:ln>
        </p:spPr>
        <p:txBody>
          <a:bodyPr>
            <a:spAutoFit/>
          </a:bodyPr>
          <a:lstStyle/>
          <a:p>
            <a:r>
              <a:rPr lang="it-IT" sz="2400">
                <a:latin typeface="Comic Sans MS" pitchFamily="66" charset="0"/>
              </a:rPr>
              <a:t>Migliore gestione GVHD</a:t>
            </a:r>
          </a:p>
        </p:txBody>
      </p:sp>
      <p:sp>
        <p:nvSpPr>
          <p:cNvPr id="30731" name="CasellaDiTesto 18"/>
          <p:cNvSpPr txBox="1">
            <a:spLocks noChangeArrowheads="1"/>
          </p:cNvSpPr>
          <p:nvPr/>
        </p:nvSpPr>
        <p:spPr bwMode="auto">
          <a:xfrm>
            <a:off x="361950" y="3125788"/>
            <a:ext cx="3386138" cy="1200150"/>
          </a:xfrm>
          <a:prstGeom prst="rect">
            <a:avLst/>
          </a:prstGeom>
          <a:noFill/>
          <a:ln w="9525">
            <a:solidFill>
              <a:srgbClr val="00B050"/>
            </a:solidFill>
            <a:miter lim="800000"/>
            <a:headEnd/>
            <a:tailEnd/>
          </a:ln>
        </p:spPr>
        <p:txBody>
          <a:bodyPr>
            <a:spAutoFit/>
          </a:bodyPr>
          <a:lstStyle/>
          <a:p>
            <a:r>
              <a:rPr lang="it-IT" sz="2400">
                <a:latin typeface="Comic Sans MS" pitchFamily="66" charset="0"/>
              </a:rPr>
              <a:t>Terapia genica per immunodeficienze e malattie ematologiche </a:t>
            </a:r>
          </a:p>
        </p:txBody>
      </p:sp>
      <p:sp>
        <p:nvSpPr>
          <p:cNvPr id="30732" name="CasellaDiTesto 19"/>
          <p:cNvSpPr txBox="1">
            <a:spLocks noChangeArrowheads="1"/>
          </p:cNvSpPr>
          <p:nvPr/>
        </p:nvSpPr>
        <p:spPr bwMode="auto">
          <a:xfrm>
            <a:off x="7559675" y="4722813"/>
            <a:ext cx="3998913" cy="461962"/>
          </a:xfrm>
          <a:prstGeom prst="rect">
            <a:avLst/>
          </a:prstGeom>
          <a:noFill/>
          <a:ln w="9525">
            <a:solidFill>
              <a:srgbClr val="00B050"/>
            </a:solidFill>
            <a:miter lim="800000"/>
            <a:headEnd/>
            <a:tailEnd/>
          </a:ln>
        </p:spPr>
        <p:txBody>
          <a:bodyPr>
            <a:spAutoFit/>
          </a:bodyPr>
          <a:lstStyle/>
          <a:p>
            <a:r>
              <a:rPr lang="it-IT" sz="2400">
                <a:latin typeface="Comic Sans MS" pitchFamily="66" charset="0"/>
              </a:rPr>
              <a:t>Platea donatori più ampia</a:t>
            </a:r>
          </a:p>
        </p:txBody>
      </p:sp>
      <p:sp>
        <p:nvSpPr>
          <p:cNvPr id="30733" name="CasellaDiTesto 20"/>
          <p:cNvSpPr txBox="1">
            <a:spLocks noChangeArrowheads="1"/>
          </p:cNvSpPr>
          <p:nvPr/>
        </p:nvSpPr>
        <p:spPr bwMode="auto">
          <a:xfrm>
            <a:off x="361950" y="4651375"/>
            <a:ext cx="2438400" cy="461963"/>
          </a:xfrm>
          <a:prstGeom prst="rect">
            <a:avLst/>
          </a:prstGeom>
          <a:noFill/>
          <a:ln w="9525">
            <a:solidFill>
              <a:srgbClr val="00B050"/>
            </a:solidFill>
            <a:miter lim="800000"/>
            <a:headEnd/>
            <a:tailEnd/>
          </a:ln>
        </p:spPr>
        <p:txBody>
          <a:bodyPr>
            <a:spAutoFit/>
          </a:bodyPr>
          <a:lstStyle/>
          <a:p>
            <a:r>
              <a:rPr lang="it-IT" sz="2400" dirty="0">
                <a:latin typeface="Comic Sans MS" pitchFamily="66" charset="0"/>
              </a:rPr>
              <a:t>CAR-T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barn(inVertical)">
                                      <p:cBhvr>
                                        <p:cTn id="12" dur="500"/>
                                        <p:tgtEl>
                                          <p:spTgt spid="3072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722"/>
                                        </p:tgtEl>
                                        <p:attrNameLst>
                                          <p:attrName>style.visibility</p:attrName>
                                        </p:attrNameLst>
                                      </p:cBhvr>
                                      <p:to>
                                        <p:strVal val="visible"/>
                                      </p:to>
                                    </p:set>
                                    <p:animEffect transition="in" filter="barn(inVertical)">
                                      <p:cBhvr>
                                        <p:cTn id="15" dur="500"/>
                                        <p:tgtEl>
                                          <p:spTgt spid="307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0725"/>
                                        </p:tgtEl>
                                        <p:attrNameLst>
                                          <p:attrName>style.visibility</p:attrName>
                                        </p:attrNameLst>
                                      </p:cBhvr>
                                      <p:to>
                                        <p:strVal val="visible"/>
                                      </p:to>
                                    </p:set>
                                    <p:animEffect transition="in" filter="barn(inVertical)">
                                      <p:cBhvr>
                                        <p:cTn id="20" dur="500"/>
                                        <p:tgtEl>
                                          <p:spTgt spid="3072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0726"/>
                                        </p:tgtEl>
                                        <p:attrNameLst>
                                          <p:attrName>style.visibility</p:attrName>
                                        </p:attrNameLst>
                                      </p:cBhvr>
                                      <p:to>
                                        <p:strVal val="visible"/>
                                      </p:to>
                                    </p:set>
                                    <p:animEffect transition="in" filter="barn(inVertical)">
                                      <p:cBhvr>
                                        <p:cTn id="23" dur="500"/>
                                        <p:tgtEl>
                                          <p:spTgt spid="3072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0731"/>
                                        </p:tgtEl>
                                        <p:attrNameLst>
                                          <p:attrName>style.visibility</p:attrName>
                                        </p:attrNameLst>
                                      </p:cBhvr>
                                      <p:to>
                                        <p:strVal val="visible"/>
                                      </p:to>
                                    </p:set>
                                    <p:animEffect transition="in" filter="barn(inVertical)">
                                      <p:cBhvr>
                                        <p:cTn id="28" dur="500"/>
                                        <p:tgtEl>
                                          <p:spTgt spid="3073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0733"/>
                                        </p:tgtEl>
                                        <p:attrNameLst>
                                          <p:attrName>style.visibility</p:attrName>
                                        </p:attrNameLst>
                                      </p:cBhvr>
                                      <p:to>
                                        <p:strVal val="visible"/>
                                      </p:to>
                                    </p:set>
                                    <p:animEffect transition="in" filter="barn(inVertical)">
                                      <p:cBhvr>
                                        <p:cTn id="33" dur="500"/>
                                        <p:tgtEl>
                                          <p:spTgt spid="3073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0729"/>
                                        </p:tgtEl>
                                        <p:attrNameLst>
                                          <p:attrName>style.visibility</p:attrName>
                                        </p:attrNameLst>
                                      </p:cBhvr>
                                      <p:to>
                                        <p:strVal val="visible"/>
                                      </p:to>
                                    </p:set>
                                    <p:animEffect transition="in" filter="barn(inVertical)">
                                      <p:cBhvr>
                                        <p:cTn id="41" dur="500"/>
                                        <p:tgtEl>
                                          <p:spTgt spid="30729"/>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0730"/>
                                        </p:tgtEl>
                                        <p:attrNameLst>
                                          <p:attrName>style.visibility</p:attrName>
                                        </p:attrNameLst>
                                      </p:cBhvr>
                                      <p:to>
                                        <p:strVal val="visible"/>
                                      </p:to>
                                    </p:set>
                                    <p:animEffect transition="in" filter="barn(inVertical)">
                                      <p:cBhvr>
                                        <p:cTn id="44" dur="500"/>
                                        <p:tgtEl>
                                          <p:spTgt spid="3073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0732"/>
                                        </p:tgtEl>
                                        <p:attrNameLst>
                                          <p:attrName>style.visibility</p:attrName>
                                        </p:attrNameLst>
                                      </p:cBhvr>
                                      <p:to>
                                        <p:strVal val="visible"/>
                                      </p:to>
                                    </p:set>
                                    <p:animEffect transition="in" filter="barn(inVertical)">
                                      <p:cBhvr>
                                        <p:cTn id="47" dur="500"/>
                                        <p:tgtEl>
                                          <p:spTgt spid="3073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0727"/>
                                        </p:tgtEl>
                                        <p:attrNameLst>
                                          <p:attrName>style.visibility</p:attrName>
                                        </p:attrNameLst>
                                      </p:cBhvr>
                                      <p:to>
                                        <p:strVal val="visible"/>
                                      </p:to>
                                    </p:set>
                                    <p:animEffect transition="in" filter="barn(inVertical)">
                                      <p:cBhvr>
                                        <p:cTn id="52" dur="500"/>
                                        <p:tgtEl>
                                          <p:spTgt spid="30727"/>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0724"/>
                                        </p:tgtEl>
                                        <p:attrNameLst>
                                          <p:attrName>style.visibility</p:attrName>
                                        </p:attrNameLst>
                                      </p:cBhvr>
                                      <p:to>
                                        <p:strVal val="visible"/>
                                      </p:to>
                                    </p:set>
                                    <p:animEffect transition="in" filter="barn(inVertical)">
                                      <p:cBhvr>
                                        <p:cTn id="55"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p:bldP spid="30724" grpId="0" animBg="1"/>
      <p:bldP spid="30725" grpId="0"/>
      <p:bldP spid="30726" grpId="0"/>
      <p:bldP spid="30727" grpId="0" animBg="1"/>
      <p:bldP spid="15" grpId="0" animBg="1"/>
      <p:bldP spid="30729" grpId="0" animBg="1"/>
      <p:bldP spid="30730" grpId="0" animBg="1"/>
      <p:bldP spid="30731" grpId="0" animBg="1"/>
      <p:bldP spid="30732" grpId="0" animBg="1"/>
      <p:bldP spid="307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asellaDiTesto 6"/>
          <p:cNvSpPr txBox="1">
            <a:spLocks noChangeArrowheads="1"/>
          </p:cNvSpPr>
          <p:nvPr/>
        </p:nvSpPr>
        <p:spPr bwMode="auto">
          <a:xfrm>
            <a:off x="-7938" y="3497263"/>
            <a:ext cx="1758951" cy="1570037"/>
          </a:xfrm>
          <a:prstGeom prst="rect">
            <a:avLst/>
          </a:prstGeom>
          <a:noFill/>
          <a:ln w="9525">
            <a:noFill/>
            <a:miter lim="800000"/>
            <a:headEnd/>
            <a:tailEnd/>
          </a:ln>
        </p:spPr>
        <p:txBody>
          <a:bodyPr>
            <a:spAutoFit/>
          </a:bodyPr>
          <a:lstStyle/>
          <a:p>
            <a:r>
              <a:rPr lang="it-IT" sz="2400" dirty="0">
                <a:latin typeface="Comic Sans MS" pitchFamily="66" charset="0"/>
              </a:rPr>
              <a:t>Scelta del donatore e raccolta CSE</a:t>
            </a:r>
          </a:p>
        </p:txBody>
      </p:sp>
      <p:sp>
        <p:nvSpPr>
          <p:cNvPr id="32770" name="CasellaDiTesto 7"/>
          <p:cNvSpPr txBox="1">
            <a:spLocks noChangeArrowheads="1"/>
          </p:cNvSpPr>
          <p:nvPr/>
        </p:nvSpPr>
        <p:spPr bwMode="auto">
          <a:xfrm>
            <a:off x="1998663" y="3514725"/>
            <a:ext cx="4287837" cy="461963"/>
          </a:xfrm>
          <a:prstGeom prst="rect">
            <a:avLst/>
          </a:prstGeom>
          <a:noFill/>
          <a:ln w="9525">
            <a:noFill/>
            <a:miter lim="800000"/>
            <a:headEnd/>
            <a:tailEnd/>
          </a:ln>
        </p:spPr>
        <p:txBody>
          <a:bodyPr>
            <a:spAutoFit/>
          </a:bodyPr>
          <a:lstStyle/>
          <a:p>
            <a:r>
              <a:rPr lang="it-IT" sz="2400">
                <a:latin typeface="Comic Sans MS" pitchFamily="66" charset="0"/>
              </a:rPr>
              <a:t>Liberare la nicchia midollare</a:t>
            </a:r>
          </a:p>
        </p:txBody>
      </p:sp>
      <p:sp>
        <p:nvSpPr>
          <p:cNvPr id="32771" name="CasellaDiTesto 8"/>
          <p:cNvSpPr txBox="1">
            <a:spLocks noChangeArrowheads="1"/>
          </p:cNvSpPr>
          <p:nvPr/>
        </p:nvSpPr>
        <p:spPr bwMode="auto">
          <a:xfrm>
            <a:off x="1998663" y="3922713"/>
            <a:ext cx="4287837" cy="461962"/>
          </a:xfrm>
          <a:prstGeom prst="rect">
            <a:avLst/>
          </a:prstGeom>
          <a:noFill/>
          <a:ln w="9525">
            <a:noFill/>
            <a:miter lim="800000"/>
            <a:headEnd/>
            <a:tailEnd/>
          </a:ln>
        </p:spPr>
        <p:txBody>
          <a:bodyPr>
            <a:spAutoFit/>
          </a:bodyPr>
          <a:lstStyle/>
          <a:p>
            <a:r>
              <a:rPr lang="it-IT" sz="2400">
                <a:latin typeface="Comic Sans MS" pitchFamily="66" charset="0"/>
              </a:rPr>
              <a:t>Eliminazione della malattia</a:t>
            </a:r>
          </a:p>
        </p:txBody>
      </p:sp>
      <p:sp>
        <p:nvSpPr>
          <p:cNvPr id="32772" name="CasellaDiTesto 9"/>
          <p:cNvSpPr txBox="1">
            <a:spLocks noChangeArrowheads="1"/>
          </p:cNvSpPr>
          <p:nvPr/>
        </p:nvSpPr>
        <p:spPr bwMode="auto">
          <a:xfrm>
            <a:off x="1819275" y="2065338"/>
            <a:ext cx="4129088" cy="954087"/>
          </a:xfrm>
          <a:prstGeom prst="rect">
            <a:avLst/>
          </a:prstGeom>
          <a:solidFill>
            <a:schemeClr val="bg1"/>
          </a:solidFill>
          <a:ln w="9525">
            <a:solidFill>
              <a:schemeClr val="bg1"/>
            </a:solidFill>
            <a:miter lim="800000"/>
            <a:headEnd/>
            <a:tailEnd/>
          </a:ln>
        </p:spPr>
        <p:txBody>
          <a:bodyPr>
            <a:spAutoFit/>
          </a:bodyPr>
          <a:lstStyle/>
          <a:p>
            <a:pPr algn="ctr"/>
            <a:r>
              <a:rPr lang="it-IT" sz="2800" dirty="0">
                <a:latin typeface="Comic Sans MS" pitchFamily="66" charset="0"/>
              </a:rPr>
              <a:t>Condizionamento </a:t>
            </a:r>
          </a:p>
          <a:p>
            <a:pPr algn="ctr"/>
            <a:r>
              <a:rPr lang="it-IT" sz="2800" dirty="0">
                <a:latin typeface="Comic Sans MS" pitchFamily="66" charset="0"/>
              </a:rPr>
              <a:t>(gg -4/-1) </a:t>
            </a:r>
          </a:p>
        </p:txBody>
      </p:sp>
      <p:sp>
        <p:nvSpPr>
          <p:cNvPr id="32773" name="CasellaDiTesto 10"/>
          <p:cNvSpPr txBox="1">
            <a:spLocks noChangeArrowheads="1"/>
          </p:cNvSpPr>
          <p:nvPr/>
        </p:nvSpPr>
        <p:spPr bwMode="auto">
          <a:xfrm>
            <a:off x="1998663" y="4359275"/>
            <a:ext cx="4287837" cy="461963"/>
          </a:xfrm>
          <a:prstGeom prst="rect">
            <a:avLst/>
          </a:prstGeom>
          <a:noFill/>
          <a:ln w="9525">
            <a:noFill/>
            <a:miter lim="800000"/>
            <a:headEnd/>
            <a:tailEnd/>
          </a:ln>
        </p:spPr>
        <p:txBody>
          <a:bodyPr>
            <a:spAutoFit/>
          </a:bodyPr>
          <a:lstStyle/>
          <a:p>
            <a:r>
              <a:rPr lang="it-IT" sz="2400">
                <a:latin typeface="Comic Sans MS" pitchFamily="66" charset="0"/>
              </a:rPr>
              <a:t>Immunosoppressione </a:t>
            </a:r>
          </a:p>
        </p:txBody>
      </p:sp>
      <p:sp>
        <p:nvSpPr>
          <p:cNvPr id="32774" name="CasellaDiTesto 12"/>
          <p:cNvSpPr txBox="1">
            <a:spLocks noChangeArrowheads="1"/>
          </p:cNvSpPr>
          <p:nvPr/>
        </p:nvSpPr>
        <p:spPr bwMode="auto">
          <a:xfrm>
            <a:off x="4267200" y="700088"/>
            <a:ext cx="4127500" cy="584200"/>
          </a:xfrm>
          <a:prstGeom prst="rect">
            <a:avLst/>
          </a:prstGeom>
          <a:solidFill>
            <a:schemeClr val="bg1"/>
          </a:solidFill>
          <a:ln w="9525">
            <a:solidFill>
              <a:schemeClr val="bg1"/>
            </a:solidFill>
            <a:miter lim="800000"/>
            <a:headEnd/>
            <a:tailEnd/>
          </a:ln>
        </p:spPr>
        <p:txBody>
          <a:bodyPr>
            <a:spAutoFit/>
          </a:bodyPr>
          <a:lstStyle/>
          <a:p>
            <a:r>
              <a:rPr lang="it-IT" sz="3200" dirty="0">
                <a:latin typeface="Comic Sans MS" pitchFamily="66" charset="0"/>
              </a:rPr>
              <a:t>Infusione CSE (gg 0)</a:t>
            </a:r>
          </a:p>
        </p:txBody>
      </p:sp>
      <p:sp>
        <p:nvSpPr>
          <p:cNvPr id="32775" name="CasellaDiTesto 13"/>
          <p:cNvSpPr txBox="1">
            <a:spLocks noChangeArrowheads="1"/>
          </p:cNvSpPr>
          <p:nvPr/>
        </p:nvSpPr>
        <p:spPr bwMode="auto">
          <a:xfrm>
            <a:off x="6532563" y="3451225"/>
            <a:ext cx="4549775" cy="461963"/>
          </a:xfrm>
          <a:prstGeom prst="rect">
            <a:avLst/>
          </a:prstGeom>
          <a:noFill/>
          <a:ln w="9525">
            <a:noFill/>
            <a:miter lim="800000"/>
            <a:headEnd/>
            <a:tailEnd/>
          </a:ln>
        </p:spPr>
        <p:txBody>
          <a:bodyPr>
            <a:spAutoFit/>
          </a:bodyPr>
          <a:lstStyle/>
          <a:p>
            <a:r>
              <a:rPr lang="it-IT" sz="2400" dirty="0">
                <a:latin typeface="Comic Sans MS" pitchFamily="66" charset="0"/>
              </a:rPr>
              <a:t>Attecchimento (gg +16-30)</a:t>
            </a:r>
          </a:p>
        </p:txBody>
      </p:sp>
      <p:sp>
        <p:nvSpPr>
          <p:cNvPr id="32776" name="CasellaDiTesto 14"/>
          <p:cNvSpPr txBox="1">
            <a:spLocks noChangeArrowheads="1"/>
          </p:cNvSpPr>
          <p:nvPr/>
        </p:nvSpPr>
        <p:spPr bwMode="auto">
          <a:xfrm>
            <a:off x="6532563" y="3937000"/>
            <a:ext cx="5772150" cy="460375"/>
          </a:xfrm>
          <a:prstGeom prst="rect">
            <a:avLst/>
          </a:prstGeom>
          <a:noFill/>
          <a:ln w="9525">
            <a:noFill/>
            <a:miter lim="800000"/>
            <a:headEnd/>
            <a:tailEnd/>
          </a:ln>
        </p:spPr>
        <p:txBody>
          <a:bodyPr>
            <a:spAutoFit/>
          </a:bodyPr>
          <a:lstStyle/>
          <a:p>
            <a:r>
              <a:rPr lang="it-IT" sz="2400">
                <a:latin typeface="Comic Sans MS" pitchFamily="66" charset="0"/>
              </a:rPr>
              <a:t>Ricostituzione immune (fino a due anni)</a:t>
            </a:r>
          </a:p>
        </p:txBody>
      </p:sp>
      <p:sp>
        <p:nvSpPr>
          <p:cNvPr id="32777" name="CasellaDiTesto 15"/>
          <p:cNvSpPr txBox="1">
            <a:spLocks noChangeArrowheads="1"/>
          </p:cNvSpPr>
          <p:nvPr/>
        </p:nvSpPr>
        <p:spPr bwMode="auto">
          <a:xfrm>
            <a:off x="7543800" y="2566988"/>
            <a:ext cx="3665538" cy="522287"/>
          </a:xfrm>
          <a:prstGeom prst="rect">
            <a:avLst/>
          </a:prstGeom>
          <a:solidFill>
            <a:schemeClr val="bg1"/>
          </a:solidFill>
          <a:ln w="9525">
            <a:solidFill>
              <a:schemeClr val="bg1"/>
            </a:solidFill>
            <a:miter lim="800000"/>
            <a:headEnd/>
            <a:tailEnd/>
          </a:ln>
        </p:spPr>
        <p:txBody>
          <a:bodyPr>
            <a:spAutoFit/>
          </a:bodyPr>
          <a:lstStyle/>
          <a:p>
            <a:pPr algn="ctr"/>
            <a:r>
              <a:rPr lang="it-IT" sz="2800" dirty="0">
                <a:latin typeface="Comic Sans MS" pitchFamily="66" charset="0"/>
              </a:rPr>
              <a:t>Profilassi Infettiva</a:t>
            </a:r>
          </a:p>
        </p:txBody>
      </p:sp>
      <p:sp>
        <p:nvSpPr>
          <p:cNvPr id="17" name="Freccia a destra 16"/>
          <p:cNvSpPr/>
          <p:nvPr/>
        </p:nvSpPr>
        <p:spPr>
          <a:xfrm>
            <a:off x="152400" y="3082925"/>
            <a:ext cx="11887200" cy="4841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2779" name="CasellaDiTesto 17"/>
          <p:cNvSpPr txBox="1">
            <a:spLocks noChangeArrowheads="1"/>
          </p:cNvSpPr>
          <p:nvPr/>
        </p:nvSpPr>
        <p:spPr bwMode="auto">
          <a:xfrm>
            <a:off x="6691313" y="1639888"/>
            <a:ext cx="5370512" cy="954087"/>
          </a:xfrm>
          <a:prstGeom prst="rect">
            <a:avLst/>
          </a:prstGeom>
          <a:solidFill>
            <a:schemeClr val="bg1"/>
          </a:solidFill>
          <a:ln w="9525">
            <a:solidFill>
              <a:schemeClr val="bg1"/>
            </a:solidFill>
            <a:miter lim="800000"/>
            <a:headEnd/>
            <a:tailEnd/>
          </a:ln>
        </p:spPr>
        <p:txBody>
          <a:bodyPr>
            <a:spAutoFit/>
          </a:bodyPr>
          <a:lstStyle/>
          <a:p>
            <a:pPr algn="ctr"/>
            <a:r>
              <a:rPr lang="it-IT" sz="2800" dirty="0">
                <a:latin typeface="Comic Sans MS" pitchFamily="66" charset="0"/>
              </a:rPr>
              <a:t>Immunosoppressione (</a:t>
            </a:r>
            <a:r>
              <a:rPr lang="it-IT" sz="2800" dirty="0" err="1">
                <a:latin typeface="Comic Sans MS" pitchFamily="66" charset="0"/>
              </a:rPr>
              <a:t>Tacrolimus</a:t>
            </a:r>
            <a:r>
              <a:rPr lang="it-IT" sz="2800" dirty="0">
                <a:latin typeface="Comic Sans MS" pitchFamily="66" charset="0"/>
              </a:rPr>
              <a:t>/</a:t>
            </a:r>
            <a:r>
              <a:rPr lang="it-IT" sz="2800" dirty="0" err="1">
                <a:latin typeface="Comic Sans MS" pitchFamily="66" charset="0"/>
              </a:rPr>
              <a:t>Micofenolato</a:t>
            </a:r>
            <a:r>
              <a:rPr lang="it-IT" sz="2800" dirty="0">
                <a:latin typeface="Comic Sans MS" pitchFamily="66" charset="0"/>
              </a:rPr>
              <a:t>) </a:t>
            </a:r>
          </a:p>
        </p:txBody>
      </p:sp>
      <p:sp>
        <p:nvSpPr>
          <p:cNvPr id="19" name="Freccia in giù 18"/>
          <p:cNvSpPr/>
          <p:nvPr/>
        </p:nvSpPr>
        <p:spPr>
          <a:xfrm>
            <a:off x="6088063" y="1284288"/>
            <a:ext cx="485775" cy="183356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32781" name="Immagine 19"/>
          <p:cNvPicPr>
            <a:picLocks noChangeAspect="1"/>
          </p:cNvPicPr>
          <p:nvPr/>
        </p:nvPicPr>
        <p:blipFill>
          <a:blip r:embed="rId3"/>
          <a:srcRect t="21153" r="1547" b="44186"/>
          <a:stretch>
            <a:fillRect/>
          </a:stretch>
        </p:blipFill>
        <p:spPr bwMode="auto">
          <a:xfrm>
            <a:off x="0" y="0"/>
            <a:ext cx="1992313" cy="977900"/>
          </a:xfrm>
          <a:prstGeom prst="rect">
            <a:avLst/>
          </a:prstGeom>
          <a:noFill/>
          <a:ln w="9525">
            <a:noFill/>
            <a:miter lim="800000"/>
            <a:headEnd/>
            <a:tailEnd/>
          </a:ln>
        </p:spPr>
      </p:pic>
      <p:pic>
        <p:nvPicPr>
          <p:cNvPr id="32782" name="Immagine 1"/>
          <p:cNvPicPr>
            <a:picLocks noChangeAspect="1"/>
          </p:cNvPicPr>
          <p:nvPr/>
        </p:nvPicPr>
        <p:blipFill>
          <a:blip r:embed="rId4"/>
          <a:srcRect l="48676" t="2" b="143"/>
          <a:stretch>
            <a:fillRect/>
          </a:stretch>
        </p:blipFill>
        <p:spPr bwMode="auto">
          <a:xfrm>
            <a:off x="109538" y="5195888"/>
            <a:ext cx="1758950" cy="1276350"/>
          </a:xfrm>
          <a:prstGeom prst="rect">
            <a:avLst/>
          </a:prstGeom>
          <a:noFill/>
          <a:ln w="9525">
            <a:noFill/>
            <a:miter lim="800000"/>
            <a:headEnd/>
            <a:tailEnd/>
          </a:ln>
        </p:spPr>
      </p:pic>
      <p:pic>
        <p:nvPicPr>
          <p:cNvPr id="32783" name="Immagine 2"/>
          <p:cNvPicPr>
            <a:picLocks noChangeAspect="1"/>
          </p:cNvPicPr>
          <p:nvPr/>
        </p:nvPicPr>
        <p:blipFill>
          <a:blip r:embed="rId5"/>
          <a:srcRect/>
          <a:stretch>
            <a:fillRect/>
          </a:stretch>
        </p:blipFill>
        <p:spPr bwMode="auto">
          <a:xfrm>
            <a:off x="7140575" y="5422900"/>
            <a:ext cx="1193800" cy="822325"/>
          </a:xfrm>
          <a:prstGeom prst="rect">
            <a:avLst/>
          </a:prstGeom>
          <a:noFill/>
          <a:ln w="9525">
            <a:noFill/>
            <a:miter lim="800000"/>
            <a:headEnd/>
            <a:tailEnd/>
          </a:ln>
        </p:spPr>
      </p:pic>
      <p:sp>
        <p:nvSpPr>
          <p:cNvPr id="32784" name="CasellaDiTesto 3"/>
          <p:cNvSpPr txBox="1">
            <a:spLocks noChangeArrowheads="1"/>
          </p:cNvSpPr>
          <p:nvPr/>
        </p:nvSpPr>
        <p:spPr bwMode="auto">
          <a:xfrm>
            <a:off x="8334375" y="5138738"/>
            <a:ext cx="3382963" cy="1322387"/>
          </a:xfrm>
          <a:prstGeom prst="rect">
            <a:avLst/>
          </a:prstGeom>
          <a:noFill/>
          <a:ln w="9525">
            <a:noFill/>
            <a:miter lim="800000"/>
            <a:headEnd/>
            <a:tailEnd/>
          </a:ln>
        </p:spPr>
        <p:txBody>
          <a:bodyPr>
            <a:spAutoFit/>
          </a:bodyPr>
          <a:lstStyle/>
          <a:p>
            <a:r>
              <a:rPr lang="it-IT" sz="2000" dirty="0">
                <a:latin typeface="Comic Sans MS" pitchFamily="66" charset="0"/>
              </a:rPr>
              <a:t>Monitora i livelli ematici del </a:t>
            </a:r>
            <a:r>
              <a:rPr lang="it-IT" sz="2000" dirty="0" err="1">
                <a:latin typeface="Comic Sans MS" pitchFamily="66" charset="0"/>
              </a:rPr>
              <a:t>Tacrolimus</a:t>
            </a:r>
            <a:r>
              <a:rPr lang="it-IT" sz="2000" dirty="0">
                <a:latin typeface="Comic Sans MS" pitchFamily="66" charset="0"/>
              </a:rPr>
              <a:t> (molte interazioni e variabilità interindividuale)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769"/>
                                        </p:tgtEl>
                                        <p:attrNameLst>
                                          <p:attrName>style.visibility</p:attrName>
                                        </p:attrNameLst>
                                      </p:cBhvr>
                                      <p:to>
                                        <p:strVal val="visible"/>
                                      </p:to>
                                    </p:set>
                                    <p:animEffect transition="in" filter="barn(inVertical)">
                                      <p:cBhvr>
                                        <p:cTn id="7" dur="500"/>
                                        <p:tgtEl>
                                          <p:spTgt spid="32769"/>
                                        </p:tgtEl>
                                      </p:cBhvr>
                                    </p:animEffect>
                                  </p:childTnLst>
                                </p:cTn>
                              </p:par>
                              <p:par>
                                <p:cTn id="8" presetID="16" presetClass="entr" presetSubtype="21" fill="hold" nodeType="withEffect">
                                  <p:stCondLst>
                                    <p:cond delay="0"/>
                                  </p:stCondLst>
                                  <p:childTnLst>
                                    <p:set>
                                      <p:cBhvr>
                                        <p:cTn id="9" dur="1" fill="hold">
                                          <p:stCondLst>
                                            <p:cond delay="0"/>
                                          </p:stCondLst>
                                        </p:cTn>
                                        <p:tgtEl>
                                          <p:spTgt spid="32782"/>
                                        </p:tgtEl>
                                        <p:attrNameLst>
                                          <p:attrName>style.visibility</p:attrName>
                                        </p:attrNameLst>
                                      </p:cBhvr>
                                      <p:to>
                                        <p:strVal val="visible"/>
                                      </p:to>
                                    </p:set>
                                    <p:animEffect transition="in" filter="barn(inVertical)">
                                      <p:cBhvr>
                                        <p:cTn id="10" dur="500"/>
                                        <p:tgtEl>
                                          <p:spTgt spid="3278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barn(inVertical)">
                                      <p:cBhvr>
                                        <p:cTn id="15" dur="500"/>
                                        <p:tgtEl>
                                          <p:spTgt spid="3277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2770"/>
                                        </p:tgtEl>
                                        <p:attrNameLst>
                                          <p:attrName>style.visibility</p:attrName>
                                        </p:attrNameLst>
                                      </p:cBhvr>
                                      <p:to>
                                        <p:strVal val="visible"/>
                                      </p:to>
                                    </p:set>
                                    <p:animEffect transition="in" filter="barn(inVertical)">
                                      <p:cBhvr>
                                        <p:cTn id="18" dur="500"/>
                                        <p:tgtEl>
                                          <p:spTgt spid="3277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2771"/>
                                        </p:tgtEl>
                                        <p:attrNameLst>
                                          <p:attrName>style.visibility</p:attrName>
                                        </p:attrNameLst>
                                      </p:cBhvr>
                                      <p:to>
                                        <p:strVal val="visible"/>
                                      </p:to>
                                    </p:set>
                                    <p:animEffect transition="in" filter="barn(inVertical)">
                                      <p:cBhvr>
                                        <p:cTn id="21" dur="500"/>
                                        <p:tgtEl>
                                          <p:spTgt spid="3277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2773"/>
                                        </p:tgtEl>
                                        <p:attrNameLst>
                                          <p:attrName>style.visibility</p:attrName>
                                        </p:attrNameLst>
                                      </p:cBhvr>
                                      <p:to>
                                        <p:strVal val="visible"/>
                                      </p:to>
                                    </p:set>
                                    <p:animEffect transition="in" filter="barn(inVertical)">
                                      <p:cBhvr>
                                        <p:cTn id="24" dur="500"/>
                                        <p:tgtEl>
                                          <p:spTgt spid="3277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2774"/>
                                        </p:tgtEl>
                                        <p:attrNameLst>
                                          <p:attrName>style.visibility</p:attrName>
                                        </p:attrNameLst>
                                      </p:cBhvr>
                                      <p:to>
                                        <p:strVal val="visible"/>
                                      </p:to>
                                    </p:set>
                                    <p:animEffect transition="in" filter="barn(inVertical)">
                                      <p:cBhvr>
                                        <p:cTn id="29" dur="500"/>
                                        <p:tgtEl>
                                          <p:spTgt spid="3277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2775"/>
                                        </p:tgtEl>
                                        <p:attrNameLst>
                                          <p:attrName>style.visibility</p:attrName>
                                        </p:attrNameLst>
                                      </p:cBhvr>
                                      <p:to>
                                        <p:strVal val="visible"/>
                                      </p:to>
                                    </p:set>
                                    <p:animEffect transition="in" filter="fade">
                                      <p:cBhvr>
                                        <p:cTn id="37" dur="1000"/>
                                        <p:tgtEl>
                                          <p:spTgt spid="32775"/>
                                        </p:tgtEl>
                                      </p:cBhvr>
                                    </p:animEffect>
                                    <p:anim calcmode="lin" valueType="num">
                                      <p:cBhvr>
                                        <p:cTn id="38" dur="1000" fill="hold"/>
                                        <p:tgtEl>
                                          <p:spTgt spid="32775"/>
                                        </p:tgtEl>
                                        <p:attrNameLst>
                                          <p:attrName>ppt_x</p:attrName>
                                        </p:attrNameLst>
                                      </p:cBhvr>
                                      <p:tavLst>
                                        <p:tav tm="0">
                                          <p:val>
                                            <p:strVal val="#ppt_x"/>
                                          </p:val>
                                        </p:tav>
                                        <p:tav tm="100000">
                                          <p:val>
                                            <p:strVal val="#ppt_x"/>
                                          </p:val>
                                        </p:tav>
                                      </p:tavLst>
                                    </p:anim>
                                    <p:anim calcmode="lin" valueType="num">
                                      <p:cBhvr>
                                        <p:cTn id="39" dur="1000" fill="hold"/>
                                        <p:tgtEl>
                                          <p:spTgt spid="3277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2776"/>
                                        </p:tgtEl>
                                        <p:attrNameLst>
                                          <p:attrName>style.visibility</p:attrName>
                                        </p:attrNameLst>
                                      </p:cBhvr>
                                      <p:to>
                                        <p:strVal val="visible"/>
                                      </p:to>
                                    </p:set>
                                    <p:animEffect transition="in" filter="fade">
                                      <p:cBhvr>
                                        <p:cTn id="42" dur="1000"/>
                                        <p:tgtEl>
                                          <p:spTgt spid="32776"/>
                                        </p:tgtEl>
                                      </p:cBhvr>
                                    </p:animEffect>
                                    <p:anim calcmode="lin" valueType="num">
                                      <p:cBhvr>
                                        <p:cTn id="43" dur="1000" fill="hold"/>
                                        <p:tgtEl>
                                          <p:spTgt spid="32776"/>
                                        </p:tgtEl>
                                        <p:attrNameLst>
                                          <p:attrName>ppt_x</p:attrName>
                                        </p:attrNameLst>
                                      </p:cBhvr>
                                      <p:tavLst>
                                        <p:tav tm="0">
                                          <p:val>
                                            <p:strVal val="#ppt_x"/>
                                          </p:val>
                                        </p:tav>
                                        <p:tav tm="100000">
                                          <p:val>
                                            <p:strVal val="#ppt_x"/>
                                          </p:val>
                                        </p:tav>
                                      </p:tavLst>
                                    </p:anim>
                                    <p:anim calcmode="lin" valueType="num">
                                      <p:cBhvr>
                                        <p:cTn id="44" dur="1000" fill="hold"/>
                                        <p:tgtEl>
                                          <p:spTgt spid="3277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2777"/>
                                        </p:tgtEl>
                                        <p:attrNameLst>
                                          <p:attrName>style.visibility</p:attrName>
                                        </p:attrNameLst>
                                      </p:cBhvr>
                                      <p:to>
                                        <p:strVal val="visible"/>
                                      </p:to>
                                    </p:set>
                                    <p:animEffect transition="in" filter="barn(inVertical)">
                                      <p:cBhvr>
                                        <p:cTn id="49" dur="500"/>
                                        <p:tgtEl>
                                          <p:spTgt spid="32777"/>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2779"/>
                                        </p:tgtEl>
                                        <p:attrNameLst>
                                          <p:attrName>style.visibility</p:attrName>
                                        </p:attrNameLst>
                                      </p:cBhvr>
                                      <p:to>
                                        <p:strVal val="visible"/>
                                      </p:to>
                                    </p:set>
                                    <p:animEffect transition="in" filter="barn(inVertical)">
                                      <p:cBhvr>
                                        <p:cTn id="52" dur="500"/>
                                        <p:tgtEl>
                                          <p:spTgt spid="3277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2784"/>
                                        </p:tgtEl>
                                        <p:attrNameLst>
                                          <p:attrName>style.visibility</p:attrName>
                                        </p:attrNameLst>
                                      </p:cBhvr>
                                      <p:to>
                                        <p:strVal val="visible"/>
                                      </p:to>
                                    </p:set>
                                    <p:animEffect transition="in" filter="barn(inVertical)">
                                      <p:cBhvr>
                                        <p:cTn id="57" dur="500"/>
                                        <p:tgtEl>
                                          <p:spTgt spid="32784"/>
                                        </p:tgtEl>
                                      </p:cBhvr>
                                    </p:animEffect>
                                  </p:childTnLst>
                                </p:cTn>
                              </p:par>
                              <p:par>
                                <p:cTn id="58" presetID="16" presetClass="entr" presetSubtype="21" fill="hold" nodeType="withEffect">
                                  <p:stCondLst>
                                    <p:cond delay="0"/>
                                  </p:stCondLst>
                                  <p:childTnLst>
                                    <p:set>
                                      <p:cBhvr>
                                        <p:cTn id="59" dur="1" fill="hold">
                                          <p:stCondLst>
                                            <p:cond delay="0"/>
                                          </p:stCondLst>
                                        </p:cTn>
                                        <p:tgtEl>
                                          <p:spTgt spid="32783"/>
                                        </p:tgtEl>
                                        <p:attrNameLst>
                                          <p:attrName>style.visibility</p:attrName>
                                        </p:attrNameLst>
                                      </p:cBhvr>
                                      <p:to>
                                        <p:strVal val="visible"/>
                                      </p:to>
                                    </p:set>
                                    <p:animEffect transition="in" filter="barn(inVertical)">
                                      <p:cBhvr>
                                        <p:cTn id="60" dur="500"/>
                                        <p:tgtEl>
                                          <p:spTgt spid="32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P spid="32770" grpId="0"/>
      <p:bldP spid="32771" grpId="0"/>
      <p:bldP spid="32772" grpId="0" animBg="1"/>
      <p:bldP spid="32773" grpId="0"/>
      <p:bldP spid="32774" grpId="0" animBg="1"/>
      <p:bldP spid="32775" grpId="0"/>
      <p:bldP spid="32776" grpId="0"/>
      <p:bldP spid="32777" grpId="0" animBg="1"/>
      <p:bldP spid="32779" grpId="0" animBg="1"/>
      <p:bldP spid="19" grpId="0" animBg="1"/>
      <p:bldP spid="327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Immagine 3"/>
          <p:cNvPicPr>
            <a:picLocks noChangeAspect="1"/>
          </p:cNvPicPr>
          <p:nvPr/>
        </p:nvPicPr>
        <p:blipFill>
          <a:blip r:embed="rId3"/>
          <a:srcRect/>
          <a:stretch>
            <a:fillRect/>
          </a:stretch>
        </p:blipFill>
        <p:spPr bwMode="auto">
          <a:xfrm>
            <a:off x="0" y="0"/>
            <a:ext cx="6858000" cy="6858000"/>
          </a:xfrm>
          <a:prstGeom prst="rect">
            <a:avLst/>
          </a:prstGeom>
          <a:noFill/>
          <a:ln w="9525">
            <a:noFill/>
            <a:miter lim="800000"/>
            <a:headEnd/>
            <a:tailEnd/>
          </a:ln>
        </p:spPr>
      </p:pic>
      <p:sp>
        <p:nvSpPr>
          <p:cNvPr id="34818" name="CasellaDiTesto 4"/>
          <p:cNvSpPr txBox="1">
            <a:spLocks noChangeArrowheads="1"/>
          </p:cNvSpPr>
          <p:nvPr/>
        </p:nvSpPr>
        <p:spPr bwMode="auto">
          <a:xfrm>
            <a:off x="7004050" y="665163"/>
            <a:ext cx="4670425" cy="1201737"/>
          </a:xfrm>
          <a:prstGeom prst="rect">
            <a:avLst/>
          </a:prstGeom>
          <a:noFill/>
          <a:ln w="9525">
            <a:noFill/>
            <a:miter lim="800000"/>
            <a:headEnd/>
            <a:tailEnd/>
          </a:ln>
        </p:spPr>
        <p:txBody>
          <a:bodyPr>
            <a:spAutoFit/>
          </a:bodyPr>
          <a:lstStyle/>
          <a:p>
            <a:r>
              <a:rPr lang="it-IT" sz="2400">
                <a:latin typeface="Comic Sans MS" pitchFamily="66" charset="0"/>
              </a:rPr>
              <a:t>LLA e LMA richiedono trattamento mieloablativo (se possibile) </a:t>
            </a:r>
          </a:p>
        </p:txBody>
      </p:sp>
      <p:sp>
        <p:nvSpPr>
          <p:cNvPr id="34819" name="CasellaDiTesto 5"/>
          <p:cNvSpPr txBox="1">
            <a:spLocks noChangeArrowheads="1"/>
          </p:cNvSpPr>
          <p:nvPr/>
        </p:nvSpPr>
        <p:spPr bwMode="auto">
          <a:xfrm>
            <a:off x="7004050" y="2178050"/>
            <a:ext cx="4670425" cy="1570038"/>
          </a:xfrm>
          <a:prstGeom prst="rect">
            <a:avLst/>
          </a:prstGeom>
          <a:noFill/>
          <a:ln w="9525">
            <a:noFill/>
            <a:miter lim="800000"/>
            <a:headEnd/>
            <a:tailEnd/>
          </a:ln>
        </p:spPr>
        <p:txBody>
          <a:bodyPr>
            <a:spAutoFit/>
          </a:bodyPr>
          <a:lstStyle/>
          <a:p>
            <a:r>
              <a:rPr lang="it-IT" sz="2400" dirty="0">
                <a:latin typeface="Comic Sans MS" pitchFamily="66" charset="0"/>
              </a:rPr>
              <a:t>Emoglobinopatie, immunodeficienze possono utilizzare trattamenti ad intensità ridotta…. </a:t>
            </a:r>
          </a:p>
        </p:txBody>
      </p:sp>
      <p:sp>
        <p:nvSpPr>
          <p:cNvPr id="34820" name="CasellaDiTesto 6"/>
          <p:cNvSpPr txBox="1">
            <a:spLocks noChangeArrowheads="1"/>
          </p:cNvSpPr>
          <p:nvPr/>
        </p:nvSpPr>
        <p:spPr bwMode="auto">
          <a:xfrm>
            <a:off x="7004050" y="4059238"/>
            <a:ext cx="4670425" cy="831850"/>
          </a:xfrm>
          <a:prstGeom prst="rect">
            <a:avLst/>
          </a:prstGeom>
          <a:noFill/>
          <a:ln w="9525">
            <a:noFill/>
            <a:miter lim="800000"/>
            <a:headEnd/>
            <a:tailEnd/>
          </a:ln>
        </p:spPr>
        <p:txBody>
          <a:bodyPr>
            <a:spAutoFit/>
          </a:bodyPr>
          <a:lstStyle/>
          <a:p>
            <a:r>
              <a:rPr lang="it-IT" sz="2400">
                <a:latin typeface="Comic Sans MS" pitchFamily="66" charset="0"/>
              </a:rPr>
              <a:t>Fino alla SCID X-linked che non richiede condizionamento</a:t>
            </a:r>
          </a:p>
        </p:txBody>
      </p:sp>
      <p:sp>
        <p:nvSpPr>
          <p:cNvPr id="2" name="Rettangolo 1"/>
          <p:cNvSpPr/>
          <p:nvPr/>
        </p:nvSpPr>
        <p:spPr>
          <a:xfrm>
            <a:off x="8496300" y="6427788"/>
            <a:ext cx="3695700" cy="430212"/>
          </a:xfrm>
          <a:prstGeom prst="rect">
            <a:avLst/>
          </a:prstGeom>
        </p:spPr>
        <p:txBody>
          <a:bodyPr>
            <a:spAutoFit/>
          </a:bodyPr>
          <a:lstStyle/>
          <a:p>
            <a:pPr fontAlgn="auto">
              <a:spcBef>
                <a:spcPts val="0"/>
              </a:spcBef>
              <a:spcAft>
                <a:spcPts val="0"/>
              </a:spcAft>
              <a:defRPr/>
            </a:pPr>
            <a:r>
              <a:rPr lang="en-US" sz="1050" dirty="0">
                <a:solidFill>
                  <a:srgbClr val="642A8F"/>
                </a:solidFill>
                <a:latin typeface="arial" panose="020B0604020202020204" pitchFamily="34" charset="0"/>
                <a:cs typeface="+mn-cs"/>
                <a:hlinkClick r:id="rId4"/>
              </a:rPr>
              <a:t>Justin T. Wahlstrom</a:t>
            </a:r>
            <a:r>
              <a:rPr lang="en-US" sz="1050" dirty="0">
                <a:solidFill>
                  <a:srgbClr val="000000"/>
                </a:solidFill>
                <a:latin typeface="arial" panose="020B0604020202020204" pitchFamily="34" charset="0"/>
                <a:cs typeface="+mn-cs"/>
              </a:rPr>
              <a:t>  Hematopoietic Stem Cell Transplantation for Severe Combined Immunodeficiency</a:t>
            </a:r>
          </a:p>
        </p:txBody>
      </p:sp>
      <p:pic>
        <p:nvPicPr>
          <p:cNvPr id="34822" name="Immagine 2"/>
          <p:cNvPicPr>
            <a:picLocks noChangeAspect="1"/>
          </p:cNvPicPr>
          <p:nvPr/>
        </p:nvPicPr>
        <p:blipFill>
          <a:blip r:embed="rId5"/>
          <a:srcRect/>
          <a:stretch>
            <a:fillRect/>
          </a:stretch>
        </p:blipFill>
        <p:spPr bwMode="auto">
          <a:xfrm>
            <a:off x="517525" y="936625"/>
            <a:ext cx="2208213" cy="1241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arn(inVertical)">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barn(inVertical)">
                                      <p:cBhvr>
                                        <p:cTn id="12" dur="500"/>
                                        <p:tgtEl>
                                          <p:spTgt spid="348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820"/>
                                        </p:tgtEl>
                                        <p:attrNameLst>
                                          <p:attrName>style.visibility</p:attrName>
                                        </p:attrNameLst>
                                      </p:cBhvr>
                                      <p:to>
                                        <p:strVal val="visible"/>
                                      </p:to>
                                    </p:set>
                                    <p:animEffect transition="in" filter="barn(inVertical)">
                                      <p:cBhvr>
                                        <p:cTn id="1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p:bldP spid="348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asellaDiTesto 1"/>
          <p:cNvSpPr txBox="1">
            <a:spLocks noChangeArrowheads="1"/>
          </p:cNvSpPr>
          <p:nvPr/>
        </p:nvSpPr>
        <p:spPr bwMode="auto">
          <a:xfrm>
            <a:off x="463550" y="463550"/>
            <a:ext cx="6261100" cy="584200"/>
          </a:xfrm>
          <a:prstGeom prst="rect">
            <a:avLst/>
          </a:prstGeom>
          <a:solidFill>
            <a:srgbClr val="FFFF00"/>
          </a:solidFill>
          <a:ln w="9525">
            <a:noFill/>
            <a:miter lim="800000"/>
            <a:headEnd/>
            <a:tailEnd/>
          </a:ln>
        </p:spPr>
        <p:txBody>
          <a:bodyPr>
            <a:spAutoFit/>
          </a:bodyPr>
          <a:lstStyle/>
          <a:p>
            <a:r>
              <a:rPr lang="it-IT" sz="3200" b="1">
                <a:latin typeface="Calibri" pitchFamily="34" charset="0"/>
              </a:rPr>
              <a:t>TRAPIANTO DI MIDOLLO OSSEO</a:t>
            </a:r>
          </a:p>
        </p:txBody>
      </p:sp>
      <p:sp>
        <p:nvSpPr>
          <p:cNvPr id="14338" name="CasellaDiTesto 2"/>
          <p:cNvSpPr txBox="1">
            <a:spLocks noChangeArrowheads="1"/>
          </p:cNvSpPr>
          <p:nvPr/>
        </p:nvSpPr>
        <p:spPr bwMode="auto">
          <a:xfrm>
            <a:off x="463550" y="1157288"/>
            <a:ext cx="1863725" cy="523875"/>
          </a:xfrm>
          <a:prstGeom prst="rect">
            <a:avLst/>
          </a:prstGeom>
          <a:solidFill>
            <a:srgbClr val="FFFF00"/>
          </a:solidFill>
          <a:ln w="9525">
            <a:noFill/>
            <a:miter lim="800000"/>
            <a:headEnd/>
            <a:tailEnd/>
          </a:ln>
        </p:spPr>
        <p:txBody>
          <a:bodyPr wrap="none">
            <a:spAutoFit/>
          </a:bodyPr>
          <a:lstStyle/>
          <a:p>
            <a:r>
              <a:rPr lang="it-IT" sz="2800">
                <a:latin typeface="Calibri" pitchFamily="34" charset="0"/>
              </a:rPr>
              <a:t>AUTOLOGO</a:t>
            </a:r>
          </a:p>
        </p:txBody>
      </p:sp>
      <p:sp>
        <p:nvSpPr>
          <p:cNvPr id="14339" name="CasellaDiTesto 3"/>
          <p:cNvSpPr txBox="1">
            <a:spLocks noChangeArrowheads="1"/>
          </p:cNvSpPr>
          <p:nvPr/>
        </p:nvSpPr>
        <p:spPr bwMode="auto">
          <a:xfrm>
            <a:off x="463550" y="1798638"/>
            <a:ext cx="8628063" cy="461962"/>
          </a:xfrm>
          <a:prstGeom prst="rect">
            <a:avLst/>
          </a:prstGeom>
          <a:noFill/>
          <a:ln w="9525">
            <a:noFill/>
            <a:miter lim="800000"/>
            <a:headEnd/>
            <a:tailEnd/>
          </a:ln>
        </p:spPr>
        <p:txBody>
          <a:bodyPr wrap="none">
            <a:spAutoFit/>
          </a:bodyPr>
          <a:lstStyle/>
          <a:p>
            <a:r>
              <a:rPr lang="it-IT" sz="2400">
                <a:latin typeface="Calibri" pitchFamily="34" charset="0"/>
              </a:rPr>
              <a:t>Strategia di salvataggio dopo altissime dosi di radio e chemioterapia</a:t>
            </a:r>
          </a:p>
        </p:txBody>
      </p:sp>
      <p:sp>
        <p:nvSpPr>
          <p:cNvPr id="14340" name="CasellaDiTesto 4"/>
          <p:cNvSpPr txBox="1">
            <a:spLocks noChangeArrowheads="1"/>
          </p:cNvSpPr>
          <p:nvPr/>
        </p:nvSpPr>
        <p:spPr bwMode="auto">
          <a:xfrm>
            <a:off x="463550" y="2962275"/>
            <a:ext cx="7223125" cy="461963"/>
          </a:xfrm>
          <a:prstGeom prst="rect">
            <a:avLst/>
          </a:prstGeom>
          <a:noFill/>
          <a:ln w="9525">
            <a:noFill/>
            <a:miter lim="800000"/>
            <a:headEnd/>
            <a:tailEnd/>
          </a:ln>
        </p:spPr>
        <p:txBody>
          <a:bodyPr wrap="none">
            <a:spAutoFit/>
          </a:bodyPr>
          <a:lstStyle/>
          <a:p>
            <a:r>
              <a:rPr lang="it-IT" sz="2400">
                <a:latin typeface="Calibri" pitchFamily="34" charset="0"/>
              </a:rPr>
              <a:t>Tumori solidi, recidiva di linfoma, tumori ad alto rischio</a:t>
            </a:r>
          </a:p>
        </p:txBody>
      </p:sp>
      <p:sp>
        <p:nvSpPr>
          <p:cNvPr id="14341" name="CasellaDiTesto 5"/>
          <p:cNvSpPr txBox="1">
            <a:spLocks noChangeArrowheads="1"/>
          </p:cNvSpPr>
          <p:nvPr/>
        </p:nvSpPr>
        <p:spPr bwMode="auto">
          <a:xfrm>
            <a:off x="463550" y="5008563"/>
            <a:ext cx="2071688" cy="522287"/>
          </a:xfrm>
          <a:prstGeom prst="rect">
            <a:avLst/>
          </a:prstGeom>
          <a:solidFill>
            <a:srgbClr val="FFFF00"/>
          </a:solidFill>
          <a:ln w="9525">
            <a:noFill/>
            <a:miter lim="800000"/>
            <a:headEnd/>
            <a:tailEnd/>
          </a:ln>
        </p:spPr>
        <p:txBody>
          <a:bodyPr wrap="none">
            <a:spAutoFit/>
          </a:bodyPr>
          <a:lstStyle/>
          <a:p>
            <a:r>
              <a:rPr lang="it-IT" sz="2800">
                <a:latin typeface="Calibri" pitchFamily="34" charset="0"/>
              </a:rPr>
              <a:t>ALLOGENICO</a:t>
            </a:r>
          </a:p>
        </p:txBody>
      </p:sp>
      <p:sp>
        <p:nvSpPr>
          <p:cNvPr id="14342" name="CasellaDiTesto 6"/>
          <p:cNvSpPr txBox="1">
            <a:spLocks noChangeArrowheads="1"/>
          </p:cNvSpPr>
          <p:nvPr/>
        </p:nvSpPr>
        <p:spPr bwMode="auto">
          <a:xfrm>
            <a:off x="463550" y="5700713"/>
            <a:ext cx="5992813" cy="461962"/>
          </a:xfrm>
          <a:prstGeom prst="rect">
            <a:avLst/>
          </a:prstGeom>
          <a:noFill/>
          <a:ln w="9525">
            <a:noFill/>
            <a:miter lim="800000"/>
            <a:headEnd/>
            <a:tailEnd/>
          </a:ln>
        </p:spPr>
        <p:txBody>
          <a:bodyPr wrap="none">
            <a:spAutoFit/>
          </a:bodyPr>
          <a:lstStyle/>
          <a:p>
            <a:r>
              <a:rPr lang="it-IT" sz="2400">
                <a:latin typeface="Calibri" pitchFamily="34" charset="0"/>
              </a:rPr>
              <a:t>Condizioni genetiche, leucemia, mielodisplasie</a:t>
            </a:r>
          </a:p>
        </p:txBody>
      </p:sp>
      <p:sp>
        <p:nvSpPr>
          <p:cNvPr id="2" name="CasellaDiTesto 1"/>
          <p:cNvSpPr txBox="1">
            <a:spLocks noChangeArrowheads="1"/>
          </p:cNvSpPr>
          <p:nvPr/>
        </p:nvSpPr>
        <p:spPr bwMode="auto">
          <a:xfrm>
            <a:off x="463550" y="2378075"/>
            <a:ext cx="2540000" cy="461963"/>
          </a:xfrm>
          <a:prstGeom prst="rect">
            <a:avLst/>
          </a:prstGeom>
          <a:noFill/>
          <a:ln w="9525">
            <a:noFill/>
            <a:miter lim="800000"/>
            <a:headEnd/>
            <a:tailEnd/>
          </a:ln>
        </p:spPr>
        <p:txBody>
          <a:bodyPr wrap="none">
            <a:spAutoFit/>
          </a:bodyPr>
          <a:lstStyle/>
          <a:p>
            <a:r>
              <a:rPr lang="it-IT" sz="2400" dirty="0">
                <a:latin typeface="Calibri" pitchFamily="34" charset="0"/>
              </a:rPr>
              <a:t>Indicazioni limitate</a:t>
            </a:r>
          </a:p>
        </p:txBody>
      </p:sp>
      <p:sp>
        <p:nvSpPr>
          <p:cNvPr id="3" name="CasellaDiTesto 2"/>
          <p:cNvSpPr txBox="1">
            <a:spLocks noChangeArrowheads="1"/>
          </p:cNvSpPr>
          <p:nvPr/>
        </p:nvSpPr>
        <p:spPr bwMode="auto">
          <a:xfrm>
            <a:off x="463550" y="3589338"/>
            <a:ext cx="6783388" cy="460375"/>
          </a:xfrm>
          <a:prstGeom prst="rect">
            <a:avLst/>
          </a:prstGeom>
          <a:noFill/>
          <a:ln w="9525">
            <a:noFill/>
            <a:miter lim="800000"/>
            <a:headEnd/>
            <a:tailEnd/>
          </a:ln>
        </p:spPr>
        <p:txBody>
          <a:bodyPr wrap="none">
            <a:spAutoFit/>
          </a:bodyPr>
          <a:lstStyle/>
          <a:p>
            <a:r>
              <a:rPr lang="it-IT" sz="2400">
                <a:latin typeface="Calibri" pitchFamily="34" charset="0"/>
              </a:rPr>
              <a:t>Basso rischio di complicanze ma alto tasso di recidive</a:t>
            </a:r>
          </a:p>
        </p:txBody>
      </p:sp>
      <p:sp>
        <p:nvSpPr>
          <p:cNvPr id="4" name="CasellaDiTesto 3"/>
          <p:cNvSpPr txBox="1">
            <a:spLocks noChangeArrowheads="1"/>
          </p:cNvSpPr>
          <p:nvPr/>
        </p:nvSpPr>
        <p:spPr bwMode="auto">
          <a:xfrm>
            <a:off x="463550" y="4230688"/>
            <a:ext cx="4919663" cy="461962"/>
          </a:xfrm>
          <a:prstGeom prst="rect">
            <a:avLst/>
          </a:prstGeom>
          <a:noFill/>
          <a:ln w="9525">
            <a:noFill/>
            <a:miter lim="800000"/>
            <a:headEnd/>
            <a:tailEnd/>
          </a:ln>
        </p:spPr>
        <p:txBody>
          <a:bodyPr wrap="none">
            <a:spAutoFit/>
          </a:bodyPr>
          <a:lstStyle/>
          <a:p>
            <a:r>
              <a:rPr lang="it-IT" sz="2400" dirty="0">
                <a:latin typeface="Calibri" pitchFamily="34" charset="0"/>
              </a:rPr>
              <a:t>Rischio di </a:t>
            </a:r>
            <a:r>
              <a:rPr lang="it-IT" sz="2400" dirty="0" err="1">
                <a:latin typeface="Calibri" pitchFamily="34" charset="0"/>
              </a:rPr>
              <a:t>reinfondere</a:t>
            </a:r>
            <a:r>
              <a:rPr lang="it-IT" sz="2400" dirty="0">
                <a:latin typeface="Calibri" pitchFamily="34" charset="0"/>
              </a:rPr>
              <a:t> cellule tumorali</a:t>
            </a:r>
          </a:p>
        </p:txBody>
      </p:sp>
    </p:spTree>
    <p:extLst>
      <p:ext uri="{BB962C8B-B14F-4D97-AF65-F5344CB8AC3E}">
        <p14:creationId xmlns:p14="http://schemas.microsoft.com/office/powerpoint/2010/main" val="271761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39" grpId="0"/>
      <p:bldP spid="14340" grpId="0"/>
      <p:bldP spid="14341" grpId="0" animBg="1"/>
      <p:bldP spid="14342" grpId="0"/>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asellaDiTesto 1"/>
          <p:cNvSpPr txBox="1">
            <a:spLocks noChangeArrowheads="1"/>
          </p:cNvSpPr>
          <p:nvPr/>
        </p:nvSpPr>
        <p:spPr bwMode="auto">
          <a:xfrm>
            <a:off x="463550" y="463550"/>
            <a:ext cx="9324975" cy="584200"/>
          </a:xfrm>
          <a:prstGeom prst="rect">
            <a:avLst/>
          </a:prstGeom>
          <a:solidFill>
            <a:srgbClr val="FFFF00"/>
          </a:solidFill>
          <a:ln w="9525">
            <a:noFill/>
            <a:miter lim="800000"/>
            <a:headEnd/>
            <a:tailEnd/>
          </a:ln>
        </p:spPr>
        <p:txBody>
          <a:bodyPr wrap="none">
            <a:spAutoFit/>
          </a:bodyPr>
          <a:lstStyle/>
          <a:p>
            <a:r>
              <a:rPr lang="it-IT" sz="3200" b="1">
                <a:latin typeface="Calibri" pitchFamily="34" charset="0"/>
              </a:rPr>
              <a:t>TRAPIANTO ALLOGENICO DA FRATELLO HLA IDENTICO</a:t>
            </a:r>
          </a:p>
        </p:txBody>
      </p:sp>
      <p:sp>
        <p:nvSpPr>
          <p:cNvPr id="16386" name="CasellaDiTesto 2"/>
          <p:cNvSpPr txBox="1">
            <a:spLocks noChangeArrowheads="1"/>
          </p:cNvSpPr>
          <p:nvPr/>
        </p:nvSpPr>
        <p:spPr bwMode="auto">
          <a:xfrm>
            <a:off x="463550" y="1387871"/>
            <a:ext cx="1941513" cy="460375"/>
          </a:xfrm>
          <a:prstGeom prst="rect">
            <a:avLst/>
          </a:prstGeom>
          <a:noFill/>
          <a:ln w="9525">
            <a:noFill/>
            <a:miter lim="800000"/>
            <a:headEnd/>
            <a:tailEnd/>
          </a:ln>
        </p:spPr>
        <p:txBody>
          <a:bodyPr wrap="none">
            <a:spAutoFit/>
          </a:bodyPr>
          <a:lstStyle/>
          <a:p>
            <a:r>
              <a:rPr lang="it-IT" sz="2400" dirty="0">
                <a:latin typeface="Calibri" pitchFamily="34" charset="0"/>
              </a:rPr>
              <a:t>Gold standard</a:t>
            </a:r>
          </a:p>
        </p:txBody>
      </p:sp>
      <p:sp>
        <p:nvSpPr>
          <p:cNvPr id="16387" name="CasellaDiTesto 3"/>
          <p:cNvSpPr txBox="1">
            <a:spLocks noChangeArrowheads="1"/>
          </p:cNvSpPr>
          <p:nvPr/>
        </p:nvSpPr>
        <p:spPr bwMode="auto">
          <a:xfrm>
            <a:off x="463550" y="2188368"/>
            <a:ext cx="2339975" cy="461963"/>
          </a:xfrm>
          <a:prstGeom prst="rect">
            <a:avLst/>
          </a:prstGeom>
          <a:noFill/>
          <a:ln w="9525">
            <a:noFill/>
            <a:miter lim="800000"/>
            <a:headEnd/>
            <a:tailEnd/>
          </a:ln>
        </p:spPr>
        <p:txBody>
          <a:bodyPr wrap="none">
            <a:spAutoFit/>
          </a:bodyPr>
          <a:lstStyle/>
          <a:p>
            <a:r>
              <a:rPr lang="it-IT" sz="2400" dirty="0">
                <a:latin typeface="Calibri" pitchFamily="34" charset="0"/>
              </a:rPr>
              <a:t>25% di possibilità</a:t>
            </a:r>
          </a:p>
        </p:txBody>
      </p:sp>
      <p:sp>
        <p:nvSpPr>
          <p:cNvPr id="16388" name="CasellaDiTesto 4"/>
          <p:cNvSpPr txBox="1">
            <a:spLocks noChangeArrowheads="1"/>
          </p:cNvSpPr>
          <p:nvPr/>
        </p:nvSpPr>
        <p:spPr bwMode="auto">
          <a:xfrm>
            <a:off x="463550" y="2967038"/>
            <a:ext cx="3881438" cy="461962"/>
          </a:xfrm>
          <a:prstGeom prst="rect">
            <a:avLst/>
          </a:prstGeom>
          <a:noFill/>
          <a:ln w="9525">
            <a:noFill/>
            <a:miter lim="800000"/>
            <a:headEnd/>
            <a:tailEnd/>
          </a:ln>
        </p:spPr>
        <p:txBody>
          <a:bodyPr wrap="none">
            <a:spAutoFit/>
          </a:bodyPr>
          <a:lstStyle/>
          <a:p>
            <a:r>
              <a:rPr lang="it-IT" sz="2400" dirty="0">
                <a:latin typeface="Calibri" pitchFamily="34" charset="0"/>
              </a:rPr>
              <a:t>Perché solo il fratello/sorella?</a:t>
            </a:r>
          </a:p>
        </p:txBody>
      </p:sp>
      <p:pic>
        <p:nvPicPr>
          <p:cNvPr id="6" name="Immagine 5">
            <a:extLst>
              <a:ext uri="{FF2B5EF4-FFF2-40B4-BE49-F238E27FC236}">
                <a16:creationId xmlns:a16="http://schemas.microsoft.com/office/drawing/2014/main" id="{4CAB765E-BD4E-A94D-A734-4668C6E6BEF6}"/>
              </a:ext>
            </a:extLst>
          </p:cNvPr>
          <p:cNvPicPr>
            <a:picLocks noChangeAspect="1"/>
          </p:cNvPicPr>
          <p:nvPr/>
        </p:nvPicPr>
        <p:blipFill>
          <a:blip r:embed="rId2"/>
          <a:srcRect/>
          <a:stretch>
            <a:fillRect/>
          </a:stretch>
        </p:blipFill>
        <p:spPr bwMode="auto">
          <a:xfrm>
            <a:off x="6096000" y="3276480"/>
            <a:ext cx="3881437" cy="2855039"/>
          </a:xfrm>
          <a:prstGeom prst="rect">
            <a:avLst/>
          </a:prstGeom>
          <a:noFill/>
          <a:ln w="9525">
            <a:noFill/>
            <a:miter lim="800000"/>
            <a:headEnd/>
            <a:tailEnd/>
          </a:ln>
        </p:spPr>
      </p:pic>
    </p:spTree>
    <p:extLst>
      <p:ext uri="{BB962C8B-B14F-4D97-AF65-F5344CB8AC3E}">
        <p14:creationId xmlns:p14="http://schemas.microsoft.com/office/powerpoint/2010/main" val="310787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16388"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a:latin typeface="Comic Sans MS" panose="030F0702030302020204" pitchFamily="66"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3149</TotalTime>
  <Words>807</Words>
  <Application>Microsoft Office PowerPoint</Application>
  <PresentationFormat>Widescreen</PresentationFormat>
  <Paragraphs>136</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vt:lpstr>
      <vt:lpstr>Calibri</vt:lpstr>
      <vt:lpstr>Calibri Light</vt:lpstr>
      <vt:lpstr>Comic Sans MS</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Antonio Grasso</dc:creator>
  <cp:lastModifiedBy>Alberto Tommasini</cp:lastModifiedBy>
  <cp:revision>145</cp:revision>
  <dcterms:created xsi:type="dcterms:W3CDTF">2019-11-10T10:00:33Z</dcterms:created>
  <dcterms:modified xsi:type="dcterms:W3CDTF">2022-04-22T20:21:12Z</dcterms:modified>
</cp:coreProperties>
</file>