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webextensions/webextension1.xml" ContentType="application/vnd.ms-office.webextension+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webextensions/webextension2.xml" ContentType="application/vnd.ms-office.webextension+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handoutMasterIdLst>
    <p:handoutMasterId r:id="rId37"/>
  </p:handoutMasterIdLst>
  <p:sldIdLst>
    <p:sldId id="256" r:id="rId2"/>
    <p:sldId id="312" r:id="rId3"/>
    <p:sldId id="271" r:id="rId4"/>
    <p:sldId id="313" r:id="rId5"/>
    <p:sldId id="321" r:id="rId6"/>
    <p:sldId id="322" r:id="rId7"/>
    <p:sldId id="258" r:id="rId8"/>
    <p:sldId id="257" r:id="rId9"/>
    <p:sldId id="305" r:id="rId10"/>
    <p:sldId id="306" r:id="rId11"/>
    <p:sldId id="307" r:id="rId12"/>
    <p:sldId id="259" r:id="rId13"/>
    <p:sldId id="265" r:id="rId14"/>
    <p:sldId id="275" r:id="rId15"/>
    <p:sldId id="294" r:id="rId16"/>
    <p:sldId id="323" r:id="rId17"/>
    <p:sldId id="260" r:id="rId18"/>
    <p:sldId id="262" r:id="rId19"/>
    <p:sldId id="264" r:id="rId20"/>
    <p:sldId id="263" r:id="rId21"/>
    <p:sldId id="261" r:id="rId22"/>
    <p:sldId id="266" r:id="rId23"/>
    <p:sldId id="267" r:id="rId24"/>
    <p:sldId id="268" r:id="rId25"/>
    <p:sldId id="317" r:id="rId26"/>
    <p:sldId id="324" r:id="rId27"/>
    <p:sldId id="300" r:id="rId28"/>
    <p:sldId id="301" r:id="rId29"/>
    <p:sldId id="318" r:id="rId30"/>
    <p:sldId id="327" r:id="rId31"/>
    <p:sldId id="328" r:id="rId32"/>
    <p:sldId id="326" r:id="rId33"/>
    <p:sldId id="319" r:id="rId34"/>
    <p:sldId id="320" r:id="rId35"/>
  </p:sldIdLst>
  <p:sldSz cx="9144000" cy="6858000" type="screen4x3"/>
  <p:notesSz cx="7099300" cy="10234613"/>
  <p:defaultTextStyle>
    <a:defPPr>
      <a:defRPr lang="it-IT"/>
    </a:defPPr>
    <a:lvl1pPr algn="l" rtl="0" eaLnBrk="0" fontAlgn="base" hangingPunct="0">
      <a:spcBef>
        <a:spcPct val="0"/>
      </a:spcBef>
      <a:spcAft>
        <a:spcPct val="0"/>
      </a:spcAft>
      <a:defRPr sz="1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70"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8EA97D8-C45F-4334-B340-E3AE9D2CF1EE}"/>
              </a:ext>
            </a:extLst>
          </p:cNvPr>
          <p:cNvSpPr>
            <a:spLocks noGrp="1" noChangeArrowheads="1"/>
          </p:cNvSpPr>
          <p:nvPr>
            <p:ph type="hdr" sz="quarter"/>
          </p:nvPr>
        </p:nvSpPr>
        <p:spPr bwMode="auto">
          <a:xfrm>
            <a:off x="0" y="0"/>
            <a:ext cx="3076364" cy="511486"/>
          </a:xfrm>
          <a:prstGeom prst="rect">
            <a:avLst/>
          </a:prstGeom>
          <a:noFill/>
          <a:ln w="9525">
            <a:noFill/>
            <a:miter lim="800000"/>
            <a:headEnd/>
            <a:tailEnd/>
          </a:ln>
        </p:spPr>
        <p:txBody>
          <a:bodyPr vert="horz" wrap="square" lIns="96368" tIns="48183" rIns="96368" bIns="48183" numCol="1" anchor="t" anchorCtr="0" compatLnSpc="1">
            <a:prstTxWarp prst="textNoShape">
              <a:avLst/>
            </a:prstTxWarp>
          </a:bodyPr>
          <a:lstStyle>
            <a:lvl1pPr algn="l"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7171" name="Rectangle 3">
            <a:extLst>
              <a:ext uri="{FF2B5EF4-FFF2-40B4-BE49-F238E27FC236}">
                <a16:creationId xmlns:a16="http://schemas.microsoft.com/office/drawing/2014/main" id="{FE57AED8-CB62-474C-B07E-B41070FCEED3}"/>
              </a:ext>
            </a:extLst>
          </p:cNvPr>
          <p:cNvSpPr>
            <a:spLocks noGrp="1" noChangeArrowheads="1"/>
          </p:cNvSpPr>
          <p:nvPr>
            <p:ph type="dt" sz="quarter" idx="1"/>
          </p:nvPr>
        </p:nvSpPr>
        <p:spPr bwMode="auto">
          <a:xfrm>
            <a:off x="4021283" y="0"/>
            <a:ext cx="3076364" cy="511486"/>
          </a:xfrm>
          <a:prstGeom prst="rect">
            <a:avLst/>
          </a:prstGeom>
          <a:noFill/>
          <a:ln w="9525">
            <a:noFill/>
            <a:miter lim="800000"/>
            <a:headEnd/>
            <a:tailEnd/>
          </a:ln>
        </p:spPr>
        <p:txBody>
          <a:bodyPr vert="horz" wrap="square" lIns="96368" tIns="48183" rIns="96368" bIns="48183" numCol="1" anchor="t" anchorCtr="0" compatLnSpc="1">
            <a:prstTxWarp prst="textNoShape">
              <a:avLst/>
            </a:prstTxWarp>
          </a:bodyPr>
          <a:lstStyle>
            <a:lvl1pPr algn="r"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7172" name="Rectangle 4">
            <a:extLst>
              <a:ext uri="{FF2B5EF4-FFF2-40B4-BE49-F238E27FC236}">
                <a16:creationId xmlns:a16="http://schemas.microsoft.com/office/drawing/2014/main" id="{3E717EB4-B7BB-43FE-B2B6-8845C386114A}"/>
              </a:ext>
            </a:extLst>
          </p:cNvPr>
          <p:cNvSpPr>
            <a:spLocks noGrp="1" noChangeArrowheads="1"/>
          </p:cNvSpPr>
          <p:nvPr>
            <p:ph type="ftr" sz="quarter" idx="2"/>
          </p:nvPr>
        </p:nvSpPr>
        <p:spPr bwMode="auto">
          <a:xfrm>
            <a:off x="0" y="9721493"/>
            <a:ext cx="3076364" cy="511485"/>
          </a:xfrm>
          <a:prstGeom prst="rect">
            <a:avLst/>
          </a:prstGeom>
          <a:noFill/>
          <a:ln w="9525">
            <a:noFill/>
            <a:miter lim="800000"/>
            <a:headEnd/>
            <a:tailEnd/>
          </a:ln>
        </p:spPr>
        <p:txBody>
          <a:bodyPr vert="horz" wrap="square" lIns="96368" tIns="48183" rIns="96368" bIns="48183" numCol="1" anchor="b" anchorCtr="0" compatLnSpc="1">
            <a:prstTxWarp prst="textNoShape">
              <a:avLst/>
            </a:prstTxWarp>
          </a:bodyPr>
          <a:lstStyle>
            <a:lvl1pPr algn="l"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7173" name="Rectangle 5">
            <a:extLst>
              <a:ext uri="{FF2B5EF4-FFF2-40B4-BE49-F238E27FC236}">
                <a16:creationId xmlns:a16="http://schemas.microsoft.com/office/drawing/2014/main" id="{FFCE02EA-63A7-493D-B6BE-8186D083A5DC}"/>
              </a:ext>
            </a:extLst>
          </p:cNvPr>
          <p:cNvSpPr>
            <a:spLocks noGrp="1" noChangeArrowheads="1"/>
          </p:cNvSpPr>
          <p:nvPr>
            <p:ph type="sldNum" sz="quarter" idx="3"/>
          </p:nvPr>
        </p:nvSpPr>
        <p:spPr bwMode="auto">
          <a:xfrm>
            <a:off x="4021283" y="9721493"/>
            <a:ext cx="3076364" cy="511485"/>
          </a:xfrm>
          <a:prstGeom prst="rect">
            <a:avLst/>
          </a:prstGeom>
          <a:noFill/>
          <a:ln w="9525">
            <a:noFill/>
            <a:miter lim="800000"/>
            <a:headEnd/>
            <a:tailEnd/>
          </a:ln>
        </p:spPr>
        <p:txBody>
          <a:bodyPr vert="horz" wrap="square" lIns="96368" tIns="48183" rIns="96368" bIns="48183" numCol="1" anchor="b" anchorCtr="0" compatLnSpc="1">
            <a:prstTxWarp prst="textNoShape">
              <a:avLst/>
            </a:prstTxWarp>
          </a:bodyPr>
          <a:lstStyle>
            <a:lvl1pPr algn="r" defTabSz="964051" eaLnBrk="1" hangingPunct="1">
              <a:defRPr sz="1200" b="0"/>
            </a:lvl1pPr>
          </a:lstStyle>
          <a:p>
            <a:pPr>
              <a:defRPr/>
            </a:pPr>
            <a:fld id="{2AFF9487-E5A0-406C-BDB4-C97DBE9F8858}" type="slidenum">
              <a:rPr lang="en-GB" altLang="it-IT"/>
              <a:pPr>
                <a:defRPr/>
              </a:pPr>
              <a:t>‹N›</a:t>
            </a:fld>
            <a:endParaRPr lang="en-GB"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593D451-406F-4CA7-BAE3-B0466831098C}"/>
              </a:ext>
            </a:extLst>
          </p:cNvPr>
          <p:cNvSpPr>
            <a:spLocks noGrp="1" noChangeArrowheads="1"/>
          </p:cNvSpPr>
          <p:nvPr>
            <p:ph type="hdr" sz="quarter"/>
          </p:nvPr>
        </p:nvSpPr>
        <p:spPr bwMode="auto">
          <a:xfrm>
            <a:off x="0" y="0"/>
            <a:ext cx="3076364" cy="511486"/>
          </a:xfrm>
          <a:prstGeom prst="rect">
            <a:avLst/>
          </a:prstGeom>
          <a:noFill/>
          <a:ln w="9525">
            <a:noFill/>
            <a:miter lim="800000"/>
            <a:headEnd/>
            <a:tailEnd/>
          </a:ln>
        </p:spPr>
        <p:txBody>
          <a:bodyPr vert="horz" wrap="square" lIns="96368" tIns="48183" rIns="96368" bIns="48183" numCol="1" anchor="t" anchorCtr="0" compatLnSpc="1">
            <a:prstTxWarp prst="textNoShape">
              <a:avLst/>
            </a:prstTxWarp>
          </a:bodyPr>
          <a:lstStyle>
            <a:lvl1pPr algn="l"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8195" name="Rectangle 3">
            <a:extLst>
              <a:ext uri="{FF2B5EF4-FFF2-40B4-BE49-F238E27FC236}">
                <a16:creationId xmlns:a16="http://schemas.microsoft.com/office/drawing/2014/main" id="{CF23F815-BD3E-4567-A3BF-AF3B96CDBF1A}"/>
              </a:ext>
            </a:extLst>
          </p:cNvPr>
          <p:cNvSpPr>
            <a:spLocks noGrp="1" noChangeArrowheads="1"/>
          </p:cNvSpPr>
          <p:nvPr>
            <p:ph type="dt" idx="1"/>
          </p:nvPr>
        </p:nvSpPr>
        <p:spPr bwMode="auto">
          <a:xfrm>
            <a:off x="4021283" y="0"/>
            <a:ext cx="3076364" cy="511486"/>
          </a:xfrm>
          <a:prstGeom prst="rect">
            <a:avLst/>
          </a:prstGeom>
          <a:noFill/>
          <a:ln w="9525">
            <a:noFill/>
            <a:miter lim="800000"/>
            <a:headEnd/>
            <a:tailEnd/>
          </a:ln>
        </p:spPr>
        <p:txBody>
          <a:bodyPr vert="horz" wrap="square" lIns="96368" tIns="48183" rIns="96368" bIns="48183" numCol="1" anchor="t" anchorCtr="0" compatLnSpc="1">
            <a:prstTxWarp prst="textNoShape">
              <a:avLst/>
            </a:prstTxWarp>
          </a:bodyPr>
          <a:lstStyle>
            <a:lvl1pPr algn="r"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9220" name="Rectangle 4">
            <a:extLst>
              <a:ext uri="{FF2B5EF4-FFF2-40B4-BE49-F238E27FC236}">
                <a16:creationId xmlns:a16="http://schemas.microsoft.com/office/drawing/2014/main" id="{D6E5B0CC-1FEF-432E-8D1F-3D802CF688BB}"/>
              </a:ext>
            </a:extLst>
          </p:cNvPr>
          <p:cNvSpPr>
            <a:spLocks noGrp="1" noRot="1" noChangeAspect="1" noChangeArrowheads="1" noTextEdit="1"/>
          </p:cNvSpPr>
          <p:nvPr>
            <p:ph type="sldImg" idx="2"/>
          </p:nvPr>
        </p:nvSpPr>
        <p:spPr bwMode="auto">
          <a:xfrm>
            <a:off x="992188" y="766763"/>
            <a:ext cx="5114925" cy="383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EB4FCB30-9EE6-41BC-AB4C-8F651C52093D}"/>
              </a:ext>
            </a:extLst>
          </p:cNvPr>
          <p:cNvSpPr>
            <a:spLocks noGrp="1" noChangeArrowheads="1"/>
          </p:cNvSpPr>
          <p:nvPr>
            <p:ph type="body" sz="quarter" idx="3"/>
          </p:nvPr>
        </p:nvSpPr>
        <p:spPr bwMode="auto">
          <a:xfrm>
            <a:off x="709931" y="4861565"/>
            <a:ext cx="5679440" cy="4605004"/>
          </a:xfrm>
          <a:prstGeom prst="rect">
            <a:avLst/>
          </a:prstGeom>
          <a:noFill/>
          <a:ln w="9525">
            <a:noFill/>
            <a:miter lim="800000"/>
            <a:headEnd/>
            <a:tailEnd/>
          </a:ln>
        </p:spPr>
        <p:txBody>
          <a:bodyPr vert="horz" wrap="square" lIns="96368" tIns="48183" rIns="96368" bIns="48183" numCol="1" anchor="t" anchorCtr="0" compatLnSpc="1">
            <a:prstTxWarp prst="textNoShape">
              <a:avLst/>
            </a:prstTxWarp>
          </a:bodyPr>
          <a:lstStyle/>
          <a:p>
            <a:pPr lvl="0"/>
            <a:r>
              <a:rPr lang="en-GB" noProof="0"/>
              <a:t>Fare clic per modificare gli stili del testo dello schema</a:t>
            </a:r>
          </a:p>
          <a:p>
            <a:pPr lvl="1"/>
            <a:r>
              <a:rPr lang="en-GB" noProof="0"/>
              <a:t>Secondo livello</a:t>
            </a:r>
          </a:p>
          <a:p>
            <a:pPr lvl="2"/>
            <a:r>
              <a:rPr lang="en-GB" noProof="0"/>
              <a:t>Terzo livello</a:t>
            </a:r>
          </a:p>
          <a:p>
            <a:pPr lvl="3"/>
            <a:r>
              <a:rPr lang="en-GB" noProof="0"/>
              <a:t>Quarto livello</a:t>
            </a:r>
          </a:p>
          <a:p>
            <a:pPr lvl="4"/>
            <a:r>
              <a:rPr lang="en-GB" noProof="0"/>
              <a:t>Quinto livello</a:t>
            </a:r>
          </a:p>
        </p:txBody>
      </p:sp>
      <p:sp>
        <p:nvSpPr>
          <p:cNvPr id="8198" name="Rectangle 6">
            <a:extLst>
              <a:ext uri="{FF2B5EF4-FFF2-40B4-BE49-F238E27FC236}">
                <a16:creationId xmlns:a16="http://schemas.microsoft.com/office/drawing/2014/main" id="{5E17B96A-E089-48AB-B681-E173F069CC67}"/>
              </a:ext>
            </a:extLst>
          </p:cNvPr>
          <p:cNvSpPr>
            <a:spLocks noGrp="1" noChangeArrowheads="1"/>
          </p:cNvSpPr>
          <p:nvPr>
            <p:ph type="ftr" sz="quarter" idx="4"/>
          </p:nvPr>
        </p:nvSpPr>
        <p:spPr bwMode="auto">
          <a:xfrm>
            <a:off x="0" y="9721493"/>
            <a:ext cx="3076364" cy="511485"/>
          </a:xfrm>
          <a:prstGeom prst="rect">
            <a:avLst/>
          </a:prstGeom>
          <a:noFill/>
          <a:ln w="9525">
            <a:noFill/>
            <a:miter lim="800000"/>
            <a:headEnd/>
            <a:tailEnd/>
          </a:ln>
        </p:spPr>
        <p:txBody>
          <a:bodyPr vert="horz" wrap="square" lIns="96368" tIns="48183" rIns="96368" bIns="48183" numCol="1" anchor="b" anchorCtr="0" compatLnSpc="1">
            <a:prstTxWarp prst="textNoShape">
              <a:avLst/>
            </a:prstTxWarp>
          </a:bodyPr>
          <a:lstStyle>
            <a:lvl1pPr algn="l" defTabSz="964051" eaLnBrk="1" hangingPunct="1">
              <a:defRPr sz="1200" b="0">
                <a:latin typeface="Arial" charset="0"/>
                <a:ea typeface="ＭＳ Ｐゴシック" panose="020B0600070205080204" pitchFamily="34" charset="-128"/>
                <a:cs typeface="+mn-cs"/>
              </a:defRPr>
            </a:lvl1pPr>
          </a:lstStyle>
          <a:p>
            <a:pPr>
              <a:defRPr/>
            </a:pPr>
            <a:endParaRPr lang="en-GB"/>
          </a:p>
        </p:txBody>
      </p:sp>
      <p:sp>
        <p:nvSpPr>
          <p:cNvPr id="8199" name="Rectangle 7">
            <a:extLst>
              <a:ext uri="{FF2B5EF4-FFF2-40B4-BE49-F238E27FC236}">
                <a16:creationId xmlns:a16="http://schemas.microsoft.com/office/drawing/2014/main" id="{FD701A1C-4EC7-497A-906D-F4EB42F1B00E}"/>
              </a:ext>
            </a:extLst>
          </p:cNvPr>
          <p:cNvSpPr>
            <a:spLocks noGrp="1" noChangeArrowheads="1"/>
          </p:cNvSpPr>
          <p:nvPr>
            <p:ph type="sldNum" sz="quarter" idx="5"/>
          </p:nvPr>
        </p:nvSpPr>
        <p:spPr bwMode="auto">
          <a:xfrm>
            <a:off x="4021283" y="9721493"/>
            <a:ext cx="3076364" cy="511485"/>
          </a:xfrm>
          <a:prstGeom prst="rect">
            <a:avLst/>
          </a:prstGeom>
          <a:noFill/>
          <a:ln w="9525">
            <a:noFill/>
            <a:miter lim="800000"/>
            <a:headEnd/>
            <a:tailEnd/>
          </a:ln>
        </p:spPr>
        <p:txBody>
          <a:bodyPr vert="horz" wrap="square" lIns="96368" tIns="48183" rIns="96368" bIns="48183" numCol="1" anchor="b" anchorCtr="0" compatLnSpc="1">
            <a:prstTxWarp prst="textNoShape">
              <a:avLst/>
            </a:prstTxWarp>
          </a:bodyPr>
          <a:lstStyle>
            <a:lvl1pPr algn="r" defTabSz="964051" eaLnBrk="1" hangingPunct="1">
              <a:defRPr sz="1200" b="0"/>
            </a:lvl1pPr>
          </a:lstStyle>
          <a:p>
            <a:pPr>
              <a:defRPr/>
            </a:pPr>
            <a:fld id="{1AC06C1D-D946-4BB3-A970-FFD73423BCD3}" type="slidenum">
              <a:rPr lang="en-GB" altLang="it-IT"/>
              <a:pPr>
                <a:defRPr/>
              </a:pPr>
              <a:t>‹N›</a:t>
            </a:fld>
            <a:endParaRPr lang="en-GB"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AACBF815-6FA7-4B13-A962-1626DE35C7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3E55EA7C-A928-43EA-A5A4-9E223256360B}" type="slidenum">
              <a:rPr lang="en-GB" altLang="it-IT" sz="1200" b="0"/>
              <a:pPr/>
              <a:t>1</a:t>
            </a:fld>
            <a:endParaRPr lang="en-GB" altLang="it-IT" sz="1200" b="0"/>
          </a:p>
        </p:txBody>
      </p:sp>
      <p:sp>
        <p:nvSpPr>
          <p:cNvPr id="12291" name="Rectangle 2">
            <a:extLst>
              <a:ext uri="{FF2B5EF4-FFF2-40B4-BE49-F238E27FC236}">
                <a16:creationId xmlns:a16="http://schemas.microsoft.com/office/drawing/2014/main" id="{5EFAE027-CBB0-4B1B-895F-B5F36EB6D9A8}"/>
              </a:ext>
            </a:extLst>
          </p:cNvPr>
          <p:cNvSpPr>
            <a:spLocks noGrp="1" noRot="1" noChangeAspect="1" noChangeArrowheads="1" noTextEdit="1"/>
          </p:cNvSpPr>
          <p:nvPr>
            <p:ph type="sldImg"/>
          </p:nvPr>
        </p:nvSpPr>
        <p:spPr>
          <a:xfrm>
            <a:off x="992188" y="766763"/>
            <a:ext cx="5114925" cy="3836987"/>
          </a:xfrm>
          <a:ln/>
        </p:spPr>
      </p:sp>
      <p:sp>
        <p:nvSpPr>
          <p:cNvPr id="12292" name="Rectangle 3">
            <a:extLst>
              <a:ext uri="{FF2B5EF4-FFF2-40B4-BE49-F238E27FC236}">
                <a16:creationId xmlns:a16="http://schemas.microsoft.com/office/drawing/2014/main" id="{C8BA2EBB-1CF3-435A-A36D-674CBF2B6C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immagine diapositiva 1">
            <a:extLst>
              <a:ext uri="{FF2B5EF4-FFF2-40B4-BE49-F238E27FC236}">
                <a16:creationId xmlns:a16="http://schemas.microsoft.com/office/drawing/2014/main" id="{4F05A35A-13F4-42BD-B06B-E5FA55AD17F7}"/>
              </a:ext>
            </a:extLst>
          </p:cNvPr>
          <p:cNvSpPr>
            <a:spLocks noGrp="1" noRot="1" noChangeAspect="1" noChangeArrowheads="1" noTextEdit="1"/>
          </p:cNvSpPr>
          <p:nvPr>
            <p:ph type="sldImg"/>
          </p:nvPr>
        </p:nvSpPr>
        <p:spPr>
          <a:xfrm>
            <a:off x="992188" y="766763"/>
            <a:ext cx="5114925" cy="3836987"/>
          </a:xfrm>
          <a:ln/>
        </p:spPr>
      </p:sp>
      <p:sp>
        <p:nvSpPr>
          <p:cNvPr id="38915" name="Segnaposto note 2">
            <a:extLst>
              <a:ext uri="{FF2B5EF4-FFF2-40B4-BE49-F238E27FC236}">
                <a16:creationId xmlns:a16="http://schemas.microsoft.com/office/drawing/2014/main" id="{74068E8D-487B-493E-A292-36076A445F1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38916" name="Segnaposto numero diapositiva 3">
            <a:extLst>
              <a:ext uri="{FF2B5EF4-FFF2-40B4-BE49-F238E27FC236}">
                <a16:creationId xmlns:a16="http://schemas.microsoft.com/office/drawing/2014/main" id="{F0E1BE03-E93D-4C7A-8D70-3C3139B7734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FF94CDF8-B928-4E0D-A1CE-DCB7C63DE801}" type="slidenum">
              <a:rPr lang="en-GB" altLang="it-IT" sz="1200" b="0"/>
              <a:pPr/>
              <a:t>19</a:t>
            </a:fld>
            <a:endParaRPr lang="en-GB" altLang="it-IT"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a:extLst>
              <a:ext uri="{FF2B5EF4-FFF2-40B4-BE49-F238E27FC236}">
                <a16:creationId xmlns:a16="http://schemas.microsoft.com/office/drawing/2014/main" id="{D246C595-344B-4D5A-B827-AE9321C6DD77}"/>
              </a:ext>
            </a:extLst>
          </p:cNvPr>
          <p:cNvSpPr>
            <a:spLocks noGrp="1" noRot="1" noChangeAspect="1" noChangeArrowheads="1" noTextEdit="1"/>
          </p:cNvSpPr>
          <p:nvPr>
            <p:ph type="sldImg"/>
          </p:nvPr>
        </p:nvSpPr>
        <p:spPr>
          <a:xfrm>
            <a:off x="992188" y="766763"/>
            <a:ext cx="5114925" cy="3836987"/>
          </a:xfrm>
          <a:ln/>
        </p:spPr>
      </p:sp>
      <p:sp>
        <p:nvSpPr>
          <p:cNvPr id="40963" name="Segnaposto note 2">
            <a:extLst>
              <a:ext uri="{FF2B5EF4-FFF2-40B4-BE49-F238E27FC236}">
                <a16:creationId xmlns:a16="http://schemas.microsoft.com/office/drawing/2014/main" id="{2253853D-D248-421E-8858-005771CFD06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40964" name="Segnaposto numero diapositiva 3">
            <a:extLst>
              <a:ext uri="{FF2B5EF4-FFF2-40B4-BE49-F238E27FC236}">
                <a16:creationId xmlns:a16="http://schemas.microsoft.com/office/drawing/2014/main" id="{041B508B-B34B-4227-AF1E-52FC55920B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B74EB724-1CE7-4E95-BAE1-D8E743507F21}" type="slidenum">
              <a:rPr lang="en-GB" altLang="it-IT" sz="1200" b="0"/>
              <a:pPr/>
              <a:t>20</a:t>
            </a:fld>
            <a:endParaRPr lang="en-GB" altLang="it-IT"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a:extLst>
              <a:ext uri="{FF2B5EF4-FFF2-40B4-BE49-F238E27FC236}">
                <a16:creationId xmlns:a16="http://schemas.microsoft.com/office/drawing/2014/main" id="{E080AE23-4B5A-4E47-9D72-A648D9B6144B}"/>
              </a:ext>
            </a:extLst>
          </p:cNvPr>
          <p:cNvSpPr>
            <a:spLocks noGrp="1" noRot="1" noChangeAspect="1" noChangeArrowheads="1" noTextEdit="1"/>
          </p:cNvSpPr>
          <p:nvPr>
            <p:ph type="sldImg"/>
          </p:nvPr>
        </p:nvSpPr>
        <p:spPr>
          <a:xfrm>
            <a:off x="992188" y="766763"/>
            <a:ext cx="5114925" cy="3836987"/>
          </a:xfrm>
          <a:ln/>
        </p:spPr>
      </p:sp>
      <p:sp>
        <p:nvSpPr>
          <p:cNvPr id="43011" name="Segnaposto note 2">
            <a:extLst>
              <a:ext uri="{FF2B5EF4-FFF2-40B4-BE49-F238E27FC236}">
                <a16:creationId xmlns:a16="http://schemas.microsoft.com/office/drawing/2014/main" id="{D89C93BC-E428-4D14-89E5-D57D6C9CC7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43012" name="Segnaposto numero diapositiva 3">
            <a:extLst>
              <a:ext uri="{FF2B5EF4-FFF2-40B4-BE49-F238E27FC236}">
                <a16:creationId xmlns:a16="http://schemas.microsoft.com/office/drawing/2014/main" id="{1E05B919-A0C6-44E3-8141-29D233FA59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A7951220-1CA5-4752-B28F-F7AD52AE69E7}" type="slidenum">
              <a:rPr lang="en-GB" altLang="it-IT" sz="1200" b="0"/>
              <a:pPr/>
              <a:t>21</a:t>
            </a:fld>
            <a:endParaRPr lang="en-GB" altLang="it-IT"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a:extLst>
              <a:ext uri="{FF2B5EF4-FFF2-40B4-BE49-F238E27FC236}">
                <a16:creationId xmlns:a16="http://schemas.microsoft.com/office/drawing/2014/main" id="{850FA60E-15E3-41B3-B238-860671980EB2}"/>
              </a:ext>
            </a:extLst>
          </p:cNvPr>
          <p:cNvSpPr>
            <a:spLocks noGrp="1" noRot="1" noChangeAspect="1" noChangeArrowheads="1" noTextEdit="1"/>
          </p:cNvSpPr>
          <p:nvPr>
            <p:ph type="sldImg"/>
          </p:nvPr>
        </p:nvSpPr>
        <p:spPr>
          <a:xfrm>
            <a:off x="992188" y="766763"/>
            <a:ext cx="5114925" cy="3836987"/>
          </a:xfrm>
          <a:ln/>
        </p:spPr>
      </p:sp>
      <p:sp>
        <p:nvSpPr>
          <p:cNvPr id="45059" name="Segnaposto note 2">
            <a:extLst>
              <a:ext uri="{FF2B5EF4-FFF2-40B4-BE49-F238E27FC236}">
                <a16:creationId xmlns:a16="http://schemas.microsoft.com/office/drawing/2014/main" id="{4286F896-0A61-4B1B-A036-27CF2FD54C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45060" name="Segnaposto numero diapositiva 3">
            <a:extLst>
              <a:ext uri="{FF2B5EF4-FFF2-40B4-BE49-F238E27FC236}">
                <a16:creationId xmlns:a16="http://schemas.microsoft.com/office/drawing/2014/main" id="{673BCF17-0E7A-4907-982E-A1476C77BB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9D801DBA-BD53-41D0-B7C4-73DBE8C586B9}" type="slidenum">
              <a:rPr lang="en-GB" altLang="it-IT" sz="1200" b="0"/>
              <a:pPr/>
              <a:t>22</a:t>
            </a:fld>
            <a:endParaRPr lang="en-GB" altLang="it-IT"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egnaposto immagine diapositiva 1">
            <a:extLst>
              <a:ext uri="{FF2B5EF4-FFF2-40B4-BE49-F238E27FC236}">
                <a16:creationId xmlns:a16="http://schemas.microsoft.com/office/drawing/2014/main" id="{C50817AE-35C4-4A10-95D5-79F7F4539939}"/>
              </a:ext>
            </a:extLst>
          </p:cNvPr>
          <p:cNvSpPr>
            <a:spLocks noGrp="1" noRot="1" noChangeAspect="1" noChangeArrowheads="1" noTextEdit="1"/>
          </p:cNvSpPr>
          <p:nvPr>
            <p:ph type="sldImg"/>
          </p:nvPr>
        </p:nvSpPr>
        <p:spPr>
          <a:xfrm>
            <a:off x="992188" y="766763"/>
            <a:ext cx="5114925" cy="3836987"/>
          </a:xfrm>
          <a:ln/>
        </p:spPr>
      </p:sp>
      <p:sp>
        <p:nvSpPr>
          <p:cNvPr id="47107" name="Segnaposto note 2">
            <a:extLst>
              <a:ext uri="{FF2B5EF4-FFF2-40B4-BE49-F238E27FC236}">
                <a16:creationId xmlns:a16="http://schemas.microsoft.com/office/drawing/2014/main" id="{B4EF51DB-F66E-49CF-AFD7-683225172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47108" name="Segnaposto numero diapositiva 3">
            <a:extLst>
              <a:ext uri="{FF2B5EF4-FFF2-40B4-BE49-F238E27FC236}">
                <a16:creationId xmlns:a16="http://schemas.microsoft.com/office/drawing/2014/main" id="{1286088D-76DA-46B1-A9F8-EB10AF9B13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19DB0469-3C59-4690-8525-CBEE97408674}" type="slidenum">
              <a:rPr lang="en-GB" altLang="it-IT" sz="1200" b="0"/>
              <a:pPr/>
              <a:t>23</a:t>
            </a:fld>
            <a:endParaRPr lang="en-GB" altLang="it-IT" sz="1200" b="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a:extLst>
              <a:ext uri="{FF2B5EF4-FFF2-40B4-BE49-F238E27FC236}">
                <a16:creationId xmlns:a16="http://schemas.microsoft.com/office/drawing/2014/main" id="{E8F30C75-83A3-43E6-8446-1C33DDA401B0}"/>
              </a:ext>
            </a:extLst>
          </p:cNvPr>
          <p:cNvSpPr>
            <a:spLocks noGrp="1" noRot="1" noChangeAspect="1" noChangeArrowheads="1" noTextEdit="1"/>
          </p:cNvSpPr>
          <p:nvPr>
            <p:ph type="sldImg"/>
          </p:nvPr>
        </p:nvSpPr>
        <p:spPr>
          <a:xfrm>
            <a:off x="992188" y="766763"/>
            <a:ext cx="5114925" cy="3836987"/>
          </a:xfrm>
          <a:ln/>
        </p:spPr>
      </p:sp>
      <p:sp>
        <p:nvSpPr>
          <p:cNvPr id="49155" name="Segnaposto note 2">
            <a:extLst>
              <a:ext uri="{FF2B5EF4-FFF2-40B4-BE49-F238E27FC236}">
                <a16:creationId xmlns:a16="http://schemas.microsoft.com/office/drawing/2014/main" id="{2B0DC789-9D11-4CAA-A16F-8DB6A48CFE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49156" name="Segnaposto numero diapositiva 3">
            <a:extLst>
              <a:ext uri="{FF2B5EF4-FFF2-40B4-BE49-F238E27FC236}">
                <a16:creationId xmlns:a16="http://schemas.microsoft.com/office/drawing/2014/main" id="{3C9E199B-3F7A-451C-9F91-8302C2589A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775B31A4-2CEA-4E78-B1AC-655F837BAD26}" type="slidenum">
              <a:rPr lang="en-GB" altLang="it-IT" sz="1200" b="0"/>
              <a:pPr/>
              <a:t>24</a:t>
            </a:fld>
            <a:endParaRPr lang="en-GB" altLang="it-IT"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immagine diapositiva 1">
            <a:extLst>
              <a:ext uri="{FF2B5EF4-FFF2-40B4-BE49-F238E27FC236}">
                <a16:creationId xmlns:a16="http://schemas.microsoft.com/office/drawing/2014/main" id="{23EA314D-179D-4DED-8676-90606FECD707}"/>
              </a:ext>
            </a:extLst>
          </p:cNvPr>
          <p:cNvSpPr>
            <a:spLocks noGrp="1" noRot="1" noChangeAspect="1" noChangeArrowheads="1" noTextEdit="1"/>
          </p:cNvSpPr>
          <p:nvPr>
            <p:ph type="sldImg"/>
          </p:nvPr>
        </p:nvSpPr>
        <p:spPr>
          <a:xfrm>
            <a:off x="992188" y="766763"/>
            <a:ext cx="5114925" cy="3836987"/>
          </a:xfrm>
          <a:ln/>
        </p:spPr>
      </p:sp>
      <p:sp>
        <p:nvSpPr>
          <p:cNvPr id="52227" name="Segnaposto note 2">
            <a:extLst>
              <a:ext uri="{FF2B5EF4-FFF2-40B4-BE49-F238E27FC236}">
                <a16:creationId xmlns:a16="http://schemas.microsoft.com/office/drawing/2014/main" id="{20E1E291-88FA-4036-B749-D944FCEC06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a:latin typeface="Arial" panose="020B0604020202020204" pitchFamily="34" charset="0"/>
            </a:endParaRPr>
          </a:p>
        </p:txBody>
      </p:sp>
      <p:sp>
        <p:nvSpPr>
          <p:cNvPr id="52228" name="Segnaposto numero diapositiva 3">
            <a:extLst>
              <a:ext uri="{FF2B5EF4-FFF2-40B4-BE49-F238E27FC236}">
                <a16:creationId xmlns:a16="http://schemas.microsoft.com/office/drawing/2014/main" id="{FF5799E9-5A32-44E4-A21E-FEF6C64E9B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C2844FB6-5291-44D1-AA72-66FC09D42A56}" type="slidenum">
              <a:rPr lang="en-GB" altLang="it-IT" sz="1200" b="0"/>
              <a:pPr/>
              <a:t>27</a:t>
            </a:fld>
            <a:endParaRPr lang="en-GB" altLang="it-IT"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egnaposto immagine diapositiva 1">
            <a:extLst>
              <a:ext uri="{FF2B5EF4-FFF2-40B4-BE49-F238E27FC236}">
                <a16:creationId xmlns:a16="http://schemas.microsoft.com/office/drawing/2014/main" id="{FBD73F00-5DD7-47FA-86B9-F28071FC38B8}"/>
              </a:ext>
            </a:extLst>
          </p:cNvPr>
          <p:cNvSpPr>
            <a:spLocks noGrp="1" noRot="1" noChangeAspect="1" noChangeArrowheads="1" noTextEdit="1"/>
          </p:cNvSpPr>
          <p:nvPr>
            <p:ph type="sldImg"/>
          </p:nvPr>
        </p:nvSpPr>
        <p:spPr>
          <a:xfrm>
            <a:off x="992188" y="766763"/>
            <a:ext cx="5114925" cy="3836987"/>
          </a:xfrm>
          <a:ln/>
        </p:spPr>
      </p:sp>
      <p:sp>
        <p:nvSpPr>
          <p:cNvPr id="54275" name="Segnaposto note 2">
            <a:extLst>
              <a:ext uri="{FF2B5EF4-FFF2-40B4-BE49-F238E27FC236}">
                <a16:creationId xmlns:a16="http://schemas.microsoft.com/office/drawing/2014/main" id="{5A701EDD-032C-4153-B82F-37DF16F923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a:latin typeface="Arial" panose="020B0604020202020204" pitchFamily="34" charset="0"/>
            </a:endParaRPr>
          </a:p>
        </p:txBody>
      </p:sp>
      <p:sp>
        <p:nvSpPr>
          <p:cNvPr id="54276" name="Segnaposto numero diapositiva 3">
            <a:extLst>
              <a:ext uri="{FF2B5EF4-FFF2-40B4-BE49-F238E27FC236}">
                <a16:creationId xmlns:a16="http://schemas.microsoft.com/office/drawing/2014/main" id="{254C7168-D4BE-433B-B57B-A675B89CC5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974CB625-8608-40EA-AF65-B5C8D6424356}" type="slidenum">
              <a:rPr lang="en-GB" altLang="it-IT" sz="1200" b="0"/>
              <a:pPr/>
              <a:t>28</a:t>
            </a:fld>
            <a:endParaRPr lang="en-GB" altLang="it-IT" sz="1200" b="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92188" y="766763"/>
            <a:ext cx="5114925" cy="3836987"/>
          </a:xfrm>
        </p:spPr>
      </p:sp>
      <p:sp>
        <p:nvSpPr>
          <p:cNvPr id="3" name="Segnaposto note 2"/>
          <p:cNvSpPr>
            <a:spLocks noGrp="1"/>
          </p:cNvSpPr>
          <p:nvPr>
            <p:ph type="body" idx="1"/>
          </p:nvPr>
        </p:nvSpPr>
        <p:spPr/>
        <p:txBody>
          <a:bodyPr/>
          <a:lstStyle/>
          <a:p>
            <a:r>
              <a:rPr lang="en-GB" b="1" dirty="0">
                <a:latin typeface="+mn-lt"/>
                <a:ea typeface="+mn-ea"/>
                <a:cs typeface="+mn-cs"/>
              </a:rPr>
              <a:t>Hungary</a:t>
            </a:r>
            <a:r>
              <a:rPr lang="en-GB" dirty="0">
                <a:latin typeface="+mn-lt"/>
                <a:ea typeface="+mn-ea"/>
                <a:cs typeface="+mn-cs"/>
              </a:rPr>
              <a:t> introduced a flat tax on personal incomes in 2011, substituting the previous double rates progressive system (17% and 32%) with a lower single tax rate of 16% combined with a family tax allowance granted to families with numerous children.</a:t>
            </a:r>
          </a:p>
          <a:p>
            <a:endParaRPr lang="it-IT" dirty="0">
              <a:latin typeface="+mn-lt"/>
              <a:ea typeface="+mn-ea"/>
              <a:cs typeface="+mn-cs"/>
            </a:endParaRPr>
          </a:p>
          <a:p>
            <a:r>
              <a:rPr lang="en-GB" dirty="0">
                <a:latin typeface="+mn-lt"/>
                <a:ea typeface="+mn-ea"/>
                <a:cs typeface="+mn-cs"/>
              </a:rPr>
              <a:t>After its enactment, in 2012 the tax yield increased significantly, recording a + 2% compared to 2011. </a:t>
            </a:r>
          </a:p>
          <a:p>
            <a:endParaRPr lang="en-GB" dirty="0">
              <a:latin typeface="+mn-lt"/>
              <a:ea typeface="+mn-ea"/>
              <a:cs typeface="+mn-cs"/>
            </a:endParaRPr>
          </a:p>
          <a:p>
            <a:r>
              <a:rPr lang="en-GB" dirty="0">
                <a:latin typeface="+mn-lt"/>
                <a:ea typeface="+mn-ea"/>
                <a:cs typeface="+mn-cs"/>
              </a:rPr>
              <a:t>This striking performance is due to </a:t>
            </a:r>
            <a:r>
              <a:rPr lang="en-GB" b="1" dirty="0">
                <a:latin typeface="+mn-lt"/>
                <a:ea typeface="+mn-ea"/>
                <a:cs typeface="+mn-cs"/>
              </a:rPr>
              <a:t>an increase in the Vat collected</a:t>
            </a:r>
            <a:r>
              <a:rPr lang="en-GB" dirty="0">
                <a:latin typeface="+mn-lt"/>
                <a:ea typeface="+mn-ea"/>
                <a:cs typeface="+mn-cs"/>
              </a:rPr>
              <a:t>: presumably, the lower tax burden on personal incomes has left taxpayers more money to spend in transactions subject to Vat.</a:t>
            </a:r>
            <a:endParaRPr lang="it-IT" dirty="0">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937AFE90-23DF-4B56-BEF1-FB430A509BF5}" type="slidenum">
              <a:rPr lang="it-IT" smtClean="0"/>
              <a:t>32</a:t>
            </a:fld>
            <a:endParaRPr lang="it-IT"/>
          </a:p>
        </p:txBody>
      </p:sp>
    </p:spTree>
    <p:extLst>
      <p:ext uri="{BB962C8B-B14F-4D97-AF65-F5344CB8AC3E}">
        <p14:creationId xmlns:p14="http://schemas.microsoft.com/office/powerpoint/2010/main" val="145684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7E9C7E7C-1D76-44B1-8E9F-E2E07E9DF6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667D9C4C-135F-4F13-98E2-6FEDCAF29FB0}" type="slidenum">
              <a:rPr lang="en-GB" altLang="it-IT" sz="1200" b="0"/>
              <a:pPr/>
              <a:t>7</a:t>
            </a:fld>
            <a:endParaRPr lang="en-GB" altLang="it-IT" sz="1200" b="0"/>
          </a:p>
        </p:txBody>
      </p:sp>
      <p:sp>
        <p:nvSpPr>
          <p:cNvPr id="18435" name="Rectangle 2">
            <a:extLst>
              <a:ext uri="{FF2B5EF4-FFF2-40B4-BE49-F238E27FC236}">
                <a16:creationId xmlns:a16="http://schemas.microsoft.com/office/drawing/2014/main" id="{C3793520-7678-45FF-BCF5-90C436E7155B}"/>
              </a:ext>
            </a:extLst>
          </p:cNvPr>
          <p:cNvSpPr>
            <a:spLocks noGrp="1" noRot="1" noChangeAspect="1" noChangeArrowheads="1" noTextEdit="1"/>
          </p:cNvSpPr>
          <p:nvPr>
            <p:ph type="sldImg"/>
          </p:nvPr>
        </p:nvSpPr>
        <p:spPr>
          <a:xfrm>
            <a:off x="992188" y="766763"/>
            <a:ext cx="5114925" cy="3836987"/>
          </a:xfrm>
          <a:ln/>
        </p:spPr>
      </p:sp>
      <p:sp>
        <p:nvSpPr>
          <p:cNvPr id="18436" name="Rectangle 3">
            <a:extLst>
              <a:ext uri="{FF2B5EF4-FFF2-40B4-BE49-F238E27FC236}">
                <a16:creationId xmlns:a16="http://schemas.microsoft.com/office/drawing/2014/main" id="{EC8CE0DC-B7A1-4BC0-AD31-9DE9D91394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BCAEF9C6-E858-4F7B-9CF8-A559A5FF4F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3DADA8E4-7CF8-4E54-847A-11280203BE76}" type="slidenum">
              <a:rPr lang="en-GB" altLang="it-IT" sz="1200" b="0"/>
              <a:pPr/>
              <a:t>8</a:t>
            </a:fld>
            <a:endParaRPr lang="en-GB" altLang="it-IT" sz="1200" b="0"/>
          </a:p>
        </p:txBody>
      </p:sp>
      <p:sp>
        <p:nvSpPr>
          <p:cNvPr id="20483" name="Rectangle 2">
            <a:extLst>
              <a:ext uri="{FF2B5EF4-FFF2-40B4-BE49-F238E27FC236}">
                <a16:creationId xmlns:a16="http://schemas.microsoft.com/office/drawing/2014/main" id="{430172B2-4127-4B77-874F-E1AB24D1D800}"/>
              </a:ext>
            </a:extLst>
          </p:cNvPr>
          <p:cNvSpPr>
            <a:spLocks noGrp="1" noRot="1" noChangeAspect="1" noChangeArrowheads="1" noTextEdit="1"/>
          </p:cNvSpPr>
          <p:nvPr>
            <p:ph type="sldImg"/>
          </p:nvPr>
        </p:nvSpPr>
        <p:spPr>
          <a:xfrm>
            <a:off x="992188" y="766763"/>
            <a:ext cx="5114925" cy="3836987"/>
          </a:xfrm>
          <a:ln/>
        </p:spPr>
      </p:sp>
      <p:sp>
        <p:nvSpPr>
          <p:cNvPr id="20484" name="Rectangle 3">
            <a:extLst>
              <a:ext uri="{FF2B5EF4-FFF2-40B4-BE49-F238E27FC236}">
                <a16:creationId xmlns:a16="http://schemas.microsoft.com/office/drawing/2014/main" id="{5692F0B4-EFEF-4F5A-A593-5686FAC258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E80E26D-17DF-4EAA-A715-9A00A97772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041E22AE-7D30-4F25-9E92-18BDF8CE63A9}" type="slidenum">
              <a:rPr lang="en-GB" altLang="it-IT" sz="1200" b="0"/>
              <a:pPr/>
              <a:t>12</a:t>
            </a:fld>
            <a:endParaRPr lang="en-GB" altLang="it-IT" sz="1200" b="0"/>
          </a:p>
        </p:txBody>
      </p:sp>
      <p:sp>
        <p:nvSpPr>
          <p:cNvPr id="25603" name="Rectangle 2">
            <a:extLst>
              <a:ext uri="{FF2B5EF4-FFF2-40B4-BE49-F238E27FC236}">
                <a16:creationId xmlns:a16="http://schemas.microsoft.com/office/drawing/2014/main" id="{BE834C05-04CE-4948-B071-DD77C068CEFC}"/>
              </a:ext>
            </a:extLst>
          </p:cNvPr>
          <p:cNvSpPr>
            <a:spLocks noGrp="1" noRot="1" noChangeAspect="1" noChangeArrowheads="1" noTextEdit="1"/>
          </p:cNvSpPr>
          <p:nvPr>
            <p:ph type="sldImg"/>
          </p:nvPr>
        </p:nvSpPr>
        <p:spPr>
          <a:xfrm>
            <a:off x="992188" y="766763"/>
            <a:ext cx="5114925" cy="3836987"/>
          </a:xfrm>
          <a:ln/>
        </p:spPr>
      </p:sp>
      <p:sp>
        <p:nvSpPr>
          <p:cNvPr id="25604" name="Rectangle 3">
            <a:extLst>
              <a:ext uri="{FF2B5EF4-FFF2-40B4-BE49-F238E27FC236}">
                <a16:creationId xmlns:a16="http://schemas.microsoft.com/office/drawing/2014/main" id="{21F1DCB9-36F7-4A5D-8DF8-C50F5DF07F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a:extLst>
              <a:ext uri="{FF2B5EF4-FFF2-40B4-BE49-F238E27FC236}">
                <a16:creationId xmlns:a16="http://schemas.microsoft.com/office/drawing/2014/main" id="{EBCEC625-8D7B-495C-941E-C71E6B885662}"/>
              </a:ext>
            </a:extLst>
          </p:cNvPr>
          <p:cNvSpPr>
            <a:spLocks noGrp="1" noRot="1" noChangeAspect="1" noChangeArrowheads="1" noTextEdit="1"/>
          </p:cNvSpPr>
          <p:nvPr>
            <p:ph type="sldImg"/>
          </p:nvPr>
        </p:nvSpPr>
        <p:spPr>
          <a:xfrm>
            <a:off x="992188" y="766763"/>
            <a:ext cx="5114925" cy="3836987"/>
          </a:xfrm>
          <a:ln/>
        </p:spPr>
      </p:sp>
      <p:sp>
        <p:nvSpPr>
          <p:cNvPr id="27651" name="Segnaposto note 2">
            <a:extLst>
              <a:ext uri="{FF2B5EF4-FFF2-40B4-BE49-F238E27FC236}">
                <a16:creationId xmlns:a16="http://schemas.microsoft.com/office/drawing/2014/main" id="{4CFC2205-0784-49D6-A418-1ECED4B0C7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27652" name="Segnaposto numero diapositiva 3">
            <a:extLst>
              <a:ext uri="{FF2B5EF4-FFF2-40B4-BE49-F238E27FC236}">
                <a16:creationId xmlns:a16="http://schemas.microsoft.com/office/drawing/2014/main" id="{118A7DB0-0B04-42D7-B619-89797F648A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03743BEF-E44F-4EAC-B118-DF07062D505F}" type="slidenum">
              <a:rPr lang="en-GB" altLang="it-IT" sz="1200" b="0"/>
              <a:pPr/>
              <a:t>13</a:t>
            </a:fld>
            <a:endParaRPr lang="en-GB" altLang="it-IT" sz="12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a:extLst>
              <a:ext uri="{FF2B5EF4-FFF2-40B4-BE49-F238E27FC236}">
                <a16:creationId xmlns:a16="http://schemas.microsoft.com/office/drawing/2014/main" id="{5512F0BA-E5F9-46A8-A208-9F5B12B844C4}"/>
              </a:ext>
            </a:extLst>
          </p:cNvPr>
          <p:cNvSpPr>
            <a:spLocks noGrp="1" noRot="1" noChangeAspect="1" noChangeArrowheads="1" noTextEdit="1"/>
          </p:cNvSpPr>
          <p:nvPr>
            <p:ph type="sldImg"/>
          </p:nvPr>
        </p:nvSpPr>
        <p:spPr>
          <a:xfrm>
            <a:off x="992188" y="766763"/>
            <a:ext cx="5114925" cy="3836987"/>
          </a:xfrm>
          <a:ln/>
        </p:spPr>
      </p:sp>
      <p:sp>
        <p:nvSpPr>
          <p:cNvPr id="29699" name="Segnaposto note 2">
            <a:extLst>
              <a:ext uri="{FF2B5EF4-FFF2-40B4-BE49-F238E27FC236}">
                <a16:creationId xmlns:a16="http://schemas.microsoft.com/office/drawing/2014/main" id="{76F1E334-506C-4482-8BFF-94DF03FF27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29700" name="Segnaposto numero diapositiva 3">
            <a:extLst>
              <a:ext uri="{FF2B5EF4-FFF2-40B4-BE49-F238E27FC236}">
                <a16:creationId xmlns:a16="http://schemas.microsoft.com/office/drawing/2014/main" id="{6776D246-9B93-4AA2-8491-11E6400101D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FB8B8DB3-B430-43FF-8184-C19101DA1CFD}" type="slidenum">
              <a:rPr lang="en-GB" altLang="it-IT" sz="1200" b="0"/>
              <a:pPr/>
              <a:t>14</a:t>
            </a:fld>
            <a:endParaRPr lang="en-GB" altLang="it-IT"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0383964-C271-466D-8F1D-73EEC28F90EA}"/>
              </a:ext>
            </a:extLst>
          </p:cNvPr>
          <p:cNvSpPr>
            <a:spLocks noGrp="1" noRot="1" noChangeAspect="1" noChangeArrowheads="1" noTextEdit="1"/>
          </p:cNvSpPr>
          <p:nvPr>
            <p:ph type="sldImg"/>
          </p:nvPr>
        </p:nvSpPr>
        <p:spPr>
          <a:xfrm>
            <a:off x="992188" y="766763"/>
            <a:ext cx="5114925" cy="3836987"/>
          </a:xfrm>
          <a:ln/>
        </p:spPr>
      </p:sp>
      <p:sp>
        <p:nvSpPr>
          <p:cNvPr id="31747" name="Rectangle 3">
            <a:extLst>
              <a:ext uri="{FF2B5EF4-FFF2-40B4-BE49-F238E27FC236}">
                <a16:creationId xmlns:a16="http://schemas.microsoft.com/office/drawing/2014/main" id="{515FDED9-5E29-4434-B457-A7D600DE6E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F3DF1247-52F4-42FC-904B-D6CBEFCA71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DDBFCC71-1A32-4BF7-B378-F2AD5A60DDE9}" type="slidenum">
              <a:rPr lang="en-GB" altLang="it-IT" sz="1200" b="0"/>
              <a:pPr/>
              <a:t>17</a:t>
            </a:fld>
            <a:endParaRPr lang="en-GB" altLang="it-IT" sz="1200" b="0"/>
          </a:p>
        </p:txBody>
      </p:sp>
      <p:sp>
        <p:nvSpPr>
          <p:cNvPr id="34819" name="Rectangle 2">
            <a:extLst>
              <a:ext uri="{FF2B5EF4-FFF2-40B4-BE49-F238E27FC236}">
                <a16:creationId xmlns:a16="http://schemas.microsoft.com/office/drawing/2014/main" id="{2205F1CD-3378-48ED-B7B6-5E7A2FFA09E2}"/>
              </a:ext>
            </a:extLst>
          </p:cNvPr>
          <p:cNvSpPr>
            <a:spLocks noGrp="1" noRot="1" noChangeAspect="1" noChangeArrowheads="1" noTextEdit="1"/>
          </p:cNvSpPr>
          <p:nvPr>
            <p:ph type="sldImg"/>
          </p:nvPr>
        </p:nvSpPr>
        <p:spPr>
          <a:xfrm>
            <a:off x="992188" y="766763"/>
            <a:ext cx="5114925" cy="3836987"/>
          </a:xfrm>
          <a:ln/>
        </p:spPr>
      </p:sp>
      <p:sp>
        <p:nvSpPr>
          <p:cNvPr id="34820" name="Rectangle 3">
            <a:extLst>
              <a:ext uri="{FF2B5EF4-FFF2-40B4-BE49-F238E27FC236}">
                <a16:creationId xmlns:a16="http://schemas.microsoft.com/office/drawing/2014/main" id="{D1F07C6F-D069-4D2B-9EAD-0111269651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a:extLst>
              <a:ext uri="{FF2B5EF4-FFF2-40B4-BE49-F238E27FC236}">
                <a16:creationId xmlns:a16="http://schemas.microsoft.com/office/drawing/2014/main" id="{216746C8-EFA1-4AF4-966F-42D37AEEA932}"/>
              </a:ext>
            </a:extLst>
          </p:cNvPr>
          <p:cNvSpPr>
            <a:spLocks noGrp="1" noRot="1" noChangeAspect="1" noChangeArrowheads="1" noTextEdit="1"/>
          </p:cNvSpPr>
          <p:nvPr>
            <p:ph type="sldImg"/>
          </p:nvPr>
        </p:nvSpPr>
        <p:spPr>
          <a:xfrm>
            <a:off x="992188" y="766763"/>
            <a:ext cx="5114925" cy="3836987"/>
          </a:xfrm>
          <a:ln/>
        </p:spPr>
      </p:sp>
      <p:sp>
        <p:nvSpPr>
          <p:cNvPr id="36867" name="Segnaposto note 2">
            <a:extLst>
              <a:ext uri="{FF2B5EF4-FFF2-40B4-BE49-F238E27FC236}">
                <a16:creationId xmlns:a16="http://schemas.microsoft.com/office/drawing/2014/main" id="{F8743DD5-1ED0-4B9B-9533-BC8C7B22F7E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it-IT">
              <a:latin typeface="Arial" panose="020B0604020202020204" pitchFamily="34" charset="0"/>
            </a:endParaRPr>
          </a:p>
        </p:txBody>
      </p:sp>
      <p:sp>
        <p:nvSpPr>
          <p:cNvPr id="36868" name="Segnaposto numero diapositiva 3">
            <a:extLst>
              <a:ext uri="{FF2B5EF4-FFF2-40B4-BE49-F238E27FC236}">
                <a16:creationId xmlns:a16="http://schemas.microsoft.com/office/drawing/2014/main" id="{E56AE1B3-9948-4A53-BD62-10CC08A7E8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051">
              <a:defRPr sz="1500" b="1">
                <a:solidFill>
                  <a:schemeClr val="tx1"/>
                </a:solidFill>
                <a:latin typeface="Arial" panose="020B0604020202020204" pitchFamily="34" charset="0"/>
                <a:ea typeface="MS PGothic" panose="020B0600070205080204" pitchFamily="34" charset="-128"/>
              </a:defRPr>
            </a:lvl1pPr>
            <a:lvl2pPr marL="768613" indent="-295621" defTabSz="964051">
              <a:defRPr sz="1500" b="1">
                <a:solidFill>
                  <a:schemeClr val="tx1"/>
                </a:solidFill>
                <a:latin typeface="Arial" panose="020B0604020202020204" pitchFamily="34" charset="0"/>
                <a:ea typeface="MS PGothic" panose="020B0600070205080204" pitchFamily="34" charset="-128"/>
              </a:defRPr>
            </a:lvl2pPr>
            <a:lvl3pPr marL="1182481" indent="-236496" defTabSz="964051">
              <a:defRPr sz="1500" b="1">
                <a:solidFill>
                  <a:schemeClr val="tx1"/>
                </a:solidFill>
                <a:latin typeface="Arial" panose="020B0604020202020204" pitchFamily="34" charset="0"/>
                <a:ea typeface="MS PGothic" panose="020B0600070205080204" pitchFamily="34" charset="-128"/>
              </a:defRPr>
            </a:lvl3pPr>
            <a:lvl4pPr marL="1655475" indent="-236496" defTabSz="964051">
              <a:defRPr sz="1500" b="1">
                <a:solidFill>
                  <a:schemeClr val="tx1"/>
                </a:solidFill>
                <a:latin typeface="Arial" panose="020B0604020202020204" pitchFamily="34" charset="0"/>
                <a:ea typeface="MS PGothic" panose="020B0600070205080204" pitchFamily="34" charset="-128"/>
              </a:defRPr>
            </a:lvl4pPr>
            <a:lvl5pPr marL="2128467" indent="-236496" defTabSz="964051">
              <a:defRPr sz="1500" b="1">
                <a:solidFill>
                  <a:schemeClr val="tx1"/>
                </a:solidFill>
                <a:latin typeface="Arial" panose="020B0604020202020204" pitchFamily="34" charset="0"/>
                <a:ea typeface="MS PGothic" panose="020B0600070205080204" pitchFamily="34" charset="-128"/>
              </a:defRPr>
            </a:lvl5pPr>
            <a:lvl6pPr marL="2601460"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6pPr>
            <a:lvl7pPr marL="3074452"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7pPr>
            <a:lvl8pPr marL="3547445"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8pPr>
            <a:lvl9pPr marL="4020437" indent="-236496" defTabSz="964051" eaLnBrk="0" fontAlgn="base" hangingPunct="0">
              <a:spcBef>
                <a:spcPct val="0"/>
              </a:spcBef>
              <a:spcAft>
                <a:spcPct val="0"/>
              </a:spcAft>
              <a:defRPr sz="1500" b="1">
                <a:solidFill>
                  <a:schemeClr val="tx1"/>
                </a:solidFill>
                <a:latin typeface="Arial" panose="020B0604020202020204" pitchFamily="34" charset="0"/>
                <a:ea typeface="MS PGothic" panose="020B0600070205080204" pitchFamily="34" charset="-128"/>
              </a:defRPr>
            </a:lvl9pPr>
          </a:lstStyle>
          <a:p>
            <a:fld id="{3274AEBC-11CF-48DD-9DF8-681AD30B134A}" type="slidenum">
              <a:rPr lang="en-GB" altLang="it-IT" sz="1200" b="0"/>
              <a:pPr/>
              <a:t>18</a:t>
            </a:fld>
            <a:endParaRPr lang="en-GB" altLang="it-IT"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88B8A59A-2860-43BF-A6FB-27B92F147383}"/>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5" name="Rettangolo 4">
            <a:extLst>
              <a:ext uri="{FF2B5EF4-FFF2-40B4-BE49-F238E27FC236}">
                <a16:creationId xmlns:a16="http://schemas.microsoft.com/office/drawing/2014/main" id="{30FAE0A6-9AC7-4203-99D6-F431EF95E676}"/>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6" name="Rettangolo 5">
            <a:extLst>
              <a:ext uri="{FF2B5EF4-FFF2-40B4-BE49-F238E27FC236}">
                <a16:creationId xmlns:a16="http://schemas.microsoft.com/office/drawing/2014/main" id="{4570C4BE-5F05-4B45-B5AC-001BECBEF491}"/>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7" name="Rettangolo 6">
            <a:extLst>
              <a:ext uri="{FF2B5EF4-FFF2-40B4-BE49-F238E27FC236}">
                <a16:creationId xmlns:a16="http://schemas.microsoft.com/office/drawing/2014/main" id="{83CECCA7-A768-472C-8577-BD23DE9EF0C6}"/>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8" name="Titolo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it-IT"/>
              <a:t>Fare clic per modificare lo stile del titolo</a:t>
            </a:r>
            <a:endParaRPr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10" name="Segnaposto data 27">
            <a:extLst>
              <a:ext uri="{FF2B5EF4-FFF2-40B4-BE49-F238E27FC236}">
                <a16:creationId xmlns:a16="http://schemas.microsoft.com/office/drawing/2014/main" id="{2FB821F9-DA76-4BC5-BDFC-C9E4BDD9558F}"/>
              </a:ext>
            </a:extLst>
          </p:cNvPr>
          <p:cNvSpPr>
            <a:spLocks noGrp="1"/>
          </p:cNvSpPr>
          <p:nvPr>
            <p:ph type="dt" sz="half" idx="10"/>
          </p:nvPr>
        </p:nvSpPr>
        <p:spPr>
          <a:xfrm>
            <a:off x="6400800" y="6354763"/>
            <a:ext cx="2286000" cy="366712"/>
          </a:xfrm>
        </p:spPr>
        <p:txBody>
          <a:bodyPr/>
          <a:lstStyle>
            <a:lvl1pPr>
              <a:defRPr/>
            </a:lvl1pPr>
          </a:lstStyle>
          <a:p>
            <a:pPr>
              <a:defRPr/>
            </a:pPr>
            <a:fld id="{AFB38EAB-07A9-4F73-97AC-E6AE3F789C7C}" type="datetime1">
              <a:rPr lang="it-IT" altLang="it-IT"/>
              <a:pPr>
                <a:defRPr/>
              </a:pPr>
              <a:t>14/04/2022</a:t>
            </a:fld>
            <a:endParaRPr lang="en-GB" altLang="it-IT"/>
          </a:p>
        </p:txBody>
      </p:sp>
      <p:sp>
        <p:nvSpPr>
          <p:cNvPr id="11" name="Segnaposto piè di pagina 16">
            <a:extLst>
              <a:ext uri="{FF2B5EF4-FFF2-40B4-BE49-F238E27FC236}">
                <a16:creationId xmlns:a16="http://schemas.microsoft.com/office/drawing/2014/main" id="{107FB2C6-B750-4439-85B5-198CEAB3ECAF}"/>
              </a:ext>
            </a:extLst>
          </p:cNvPr>
          <p:cNvSpPr>
            <a:spLocks noGrp="1"/>
          </p:cNvSpPr>
          <p:nvPr>
            <p:ph type="ftr" sz="quarter" idx="11"/>
          </p:nvPr>
        </p:nvSpPr>
        <p:spPr>
          <a:xfrm>
            <a:off x="2898775" y="6354763"/>
            <a:ext cx="3475038" cy="366712"/>
          </a:xfrm>
        </p:spPr>
        <p:txBody>
          <a:bodyPr/>
          <a:lstStyle>
            <a:lvl1pPr>
              <a:defRPr/>
            </a:lvl1pPr>
          </a:lstStyle>
          <a:p>
            <a:pPr>
              <a:defRPr/>
            </a:pPr>
            <a:endParaRPr lang="en-GB"/>
          </a:p>
        </p:txBody>
      </p:sp>
      <p:sp>
        <p:nvSpPr>
          <p:cNvPr id="12" name="Segnaposto numero diapositiva 28">
            <a:extLst>
              <a:ext uri="{FF2B5EF4-FFF2-40B4-BE49-F238E27FC236}">
                <a16:creationId xmlns:a16="http://schemas.microsoft.com/office/drawing/2014/main" id="{3B8FBD38-2AE0-42C8-9E57-D4135867109F}"/>
              </a:ext>
            </a:extLst>
          </p:cNvPr>
          <p:cNvSpPr>
            <a:spLocks noGrp="1"/>
          </p:cNvSpPr>
          <p:nvPr>
            <p:ph type="sldNum" sz="quarter" idx="12"/>
          </p:nvPr>
        </p:nvSpPr>
        <p:spPr>
          <a:xfrm>
            <a:off x="1216025" y="6354763"/>
            <a:ext cx="1219200" cy="366712"/>
          </a:xfrm>
        </p:spPr>
        <p:txBody>
          <a:bodyPr/>
          <a:lstStyle>
            <a:lvl1pPr>
              <a:defRPr/>
            </a:lvl1pPr>
          </a:lstStyle>
          <a:p>
            <a:pPr>
              <a:defRPr/>
            </a:pPr>
            <a:fld id="{D9271B2B-6412-45D6-BAE6-D696A099C8DB}" type="slidenum">
              <a:rPr lang="it-IT" altLang="it-IT"/>
              <a:pPr>
                <a:defRPr/>
              </a:pPr>
              <a:t>‹N›</a:t>
            </a:fld>
            <a:endParaRPr lang="it-IT" altLang="it-IT"/>
          </a:p>
        </p:txBody>
      </p:sp>
    </p:spTree>
    <p:extLst>
      <p:ext uri="{BB962C8B-B14F-4D97-AF65-F5344CB8AC3E}">
        <p14:creationId xmlns:p14="http://schemas.microsoft.com/office/powerpoint/2010/main" val="287985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A43C8CC9-ABA4-4E78-BD87-D846BA791489}"/>
              </a:ext>
            </a:extLst>
          </p:cNvPr>
          <p:cNvSpPr>
            <a:spLocks noGrp="1"/>
          </p:cNvSpPr>
          <p:nvPr>
            <p:ph type="dt" sz="half" idx="10"/>
          </p:nvPr>
        </p:nvSpPr>
        <p:spPr/>
        <p:txBody>
          <a:bodyPr/>
          <a:lstStyle>
            <a:lvl1pPr>
              <a:defRPr/>
            </a:lvl1pPr>
          </a:lstStyle>
          <a:p>
            <a:pPr>
              <a:defRPr/>
            </a:pPr>
            <a:fld id="{61376412-9EE7-41FE-A9A2-35A3088C7664}" type="datetime1">
              <a:rPr lang="it-IT" altLang="it-IT"/>
              <a:pPr>
                <a:defRPr/>
              </a:pPr>
              <a:t>14/04/2022</a:t>
            </a:fld>
            <a:endParaRPr lang="en-GB" altLang="it-IT"/>
          </a:p>
        </p:txBody>
      </p:sp>
      <p:sp>
        <p:nvSpPr>
          <p:cNvPr id="5" name="Segnaposto piè di pagina 2">
            <a:extLst>
              <a:ext uri="{FF2B5EF4-FFF2-40B4-BE49-F238E27FC236}">
                <a16:creationId xmlns:a16="http://schemas.microsoft.com/office/drawing/2014/main" id="{C3C60159-97B6-4B3A-AB37-1F21F8FA0E44}"/>
              </a:ext>
            </a:extLst>
          </p:cNvPr>
          <p:cNvSpPr>
            <a:spLocks noGrp="1"/>
          </p:cNvSpPr>
          <p:nvPr>
            <p:ph type="ftr" sz="quarter" idx="11"/>
          </p:nvPr>
        </p:nvSpPr>
        <p:spPr/>
        <p:txBody>
          <a:bodyPr/>
          <a:lstStyle>
            <a:lvl1pPr>
              <a:defRPr/>
            </a:lvl1pPr>
          </a:lstStyle>
          <a:p>
            <a:pPr>
              <a:defRPr/>
            </a:pPr>
            <a:endParaRPr lang="en-GB"/>
          </a:p>
        </p:txBody>
      </p:sp>
      <p:sp>
        <p:nvSpPr>
          <p:cNvPr id="6" name="Segnaposto numero diapositiva 22">
            <a:extLst>
              <a:ext uri="{FF2B5EF4-FFF2-40B4-BE49-F238E27FC236}">
                <a16:creationId xmlns:a16="http://schemas.microsoft.com/office/drawing/2014/main" id="{025D4B06-80C2-4B2D-89C0-8B38EC68B458}"/>
              </a:ext>
            </a:extLst>
          </p:cNvPr>
          <p:cNvSpPr>
            <a:spLocks noGrp="1"/>
          </p:cNvSpPr>
          <p:nvPr>
            <p:ph type="sldNum" sz="quarter" idx="12"/>
          </p:nvPr>
        </p:nvSpPr>
        <p:spPr/>
        <p:txBody>
          <a:bodyPr/>
          <a:lstStyle>
            <a:lvl1pPr>
              <a:defRPr/>
            </a:lvl1pPr>
          </a:lstStyle>
          <a:p>
            <a:pPr>
              <a:defRPr/>
            </a:pPr>
            <a:fld id="{BDE47310-C2E9-4A70-9FE3-A8D359725CA0}" type="slidenum">
              <a:rPr lang="it-IT" altLang="it-IT"/>
              <a:pPr>
                <a:defRPr/>
              </a:pPr>
              <a:t>‹N›</a:t>
            </a:fld>
            <a:endParaRPr lang="it-IT" altLang="it-IT"/>
          </a:p>
        </p:txBody>
      </p:sp>
    </p:spTree>
    <p:extLst>
      <p:ext uri="{BB962C8B-B14F-4D97-AF65-F5344CB8AC3E}">
        <p14:creationId xmlns:p14="http://schemas.microsoft.com/office/powerpoint/2010/main" val="185087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Connettore 1 10">
            <a:extLst>
              <a:ext uri="{FF2B5EF4-FFF2-40B4-BE49-F238E27FC236}">
                <a16:creationId xmlns:a16="http://schemas.microsoft.com/office/drawing/2014/main" id="{6510A0AE-1F18-4CE4-9C9F-D0730CBDCA29}"/>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5" name="Triangolo isoscele 4">
            <a:extLst>
              <a:ext uri="{FF2B5EF4-FFF2-40B4-BE49-F238E27FC236}">
                <a16:creationId xmlns:a16="http://schemas.microsoft.com/office/drawing/2014/main" id="{70F8C945-02B0-444B-B828-E000DED46710}"/>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6" name="Connettore 1 12">
            <a:extLst>
              <a:ext uri="{FF2B5EF4-FFF2-40B4-BE49-F238E27FC236}">
                <a16:creationId xmlns:a16="http://schemas.microsoft.com/office/drawing/2014/main" id="{D437849E-87B0-4B47-8E55-D3F1E702FA94}"/>
              </a:ext>
            </a:extLst>
          </p:cNvPr>
          <p:cNvSpPr>
            <a:spLocks noChangeShapeType="1"/>
          </p:cNvSpPr>
          <p:nvPr/>
        </p:nvSpPr>
        <p:spPr bwMode="auto">
          <a:xfrm rot="5400000">
            <a:off x="3630612" y="3201988"/>
            <a:ext cx="585152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3">
            <a:extLst>
              <a:ext uri="{FF2B5EF4-FFF2-40B4-BE49-F238E27FC236}">
                <a16:creationId xmlns:a16="http://schemas.microsoft.com/office/drawing/2014/main" id="{6E7AD972-95AA-4CAD-9100-2812E18E3EB7}"/>
              </a:ext>
            </a:extLst>
          </p:cNvPr>
          <p:cNvSpPr>
            <a:spLocks noGrp="1"/>
          </p:cNvSpPr>
          <p:nvPr>
            <p:ph type="dt" sz="half" idx="10"/>
          </p:nvPr>
        </p:nvSpPr>
        <p:spPr/>
        <p:txBody>
          <a:bodyPr/>
          <a:lstStyle>
            <a:lvl1pPr>
              <a:defRPr/>
            </a:lvl1pPr>
          </a:lstStyle>
          <a:p>
            <a:pPr>
              <a:defRPr/>
            </a:pPr>
            <a:fld id="{3029BB69-9C78-4D5B-BF4A-A4B20361C642}" type="datetime1">
              <a:rPr lang="it-IT" altLang="it-IT"/>
              <a:pPr>
                <a:defRPr/>
              </a:pPr>
              <a:t>14/04/2022</a:t>
            </a:fld>
            <a:endParaRPr lang="en-GB" altLang="it-IT"/>
          </a:p>
        </p:txBody>
      </p:sp>
      <p:sp>
        <p:nvSpPr>
          <p:cNvPr id="8" name="Segnaposto piè di pagina 4">
            <a:extLst>
              <a:ext uri="{FF2B5EF4-FFF2-40B4-BE49-F238E27FC236}">
                <a16:creationId xmlns:a16="http://schemas.microsoft.com/office/drawing/2014/main" id="{ADE9ABE5-F2ED-46D3-B24C-CD1CB7A09283}"/>
              </a:ext>
            </a:extLst>
          </p:cNvPr>
          <p:cNvSpPr>
            <a:spLocks noGrp="1"/>
          </p:cNvSpPr>
          <p:nvPr>
            <p:ph type="ftr" sz="quarter" idx="11"/>
          </p:nvPr>
        </p:nvSpPr>
        <p:spPr/>
        <p:txBody>
          <a:bodyPr/>
          <a:lstStyle>
            <a:lvl1pPr>
              <a:defRPr/>
            </a:lvl1pPr>
          </a:lstStyle>
          <a:p>
            <a:pPr>
              <a:defRPr/>
            </a:pPr>
            <a:endParaRPr lang="en-GB"/>
          </a:p>
        </p:txBody>
      </p:sp>
      <p:sp>
        <p:nvSpPr>
          <p:cNvPr id="9" name="Segnaposto numero diapositiva 5">
            <a:extLst>
              <a:ext uri="{FF2B5EF4-FFF2-40B4-BE49-F238E27FC236}">
                <a16:creationId xmlns:a16="http://schemas.microsoft.com/office/drawing/2014/main" id="{760C9044-55EF-48C3-B50B-000D5EC96034}"/>
              </a:ext>
            </a:extLst>
          </p:cNvPr>
          <p:cNvSpPr>
            <a:spLocks noGrp="1"/>
          </p:cNvSpPr>
          <p:nvPr>
            <p:ph type="sldNum" sz="quarter" idx="12"/>
          </p:nvPr>
        </p:nvSpPr>
        <p:spPr/>
        <p:txBody>
          <a:bodyPr/>
          <a:lstStyle>
            <a:lvl1pPr>
              <a:defRPr/>
            </a:lvl1pPr>
          </a:lstStyle>
          <a:p>
            <a:pPr>
              <a:defRPr/>
            </a:pPr>
            <a:fld id="{AA3E04D9-A65D-484D-AA76-F460BFB5332F}" type="slidenum">
              <a:rPr lang="it-IT" altLang="it-IT"/>
              <a:pPr>
                <a:defRPr/>
              </a:pPr>
              <a:t>‹N›</a:t>
            </a:fld>
            <a:endParaRPr lang="it-IT" altLang="it-IT"/>
          </a:p>
        </p:txBody>
      </p:sp>
    </p:spTree>
    <p:extLst>
      <p:ext uri="{BB962C8B-B14F-4D97-AF65-F5344CB8AC3E}">
        <p14:creationId xmlns:p14="http://schemas.microsoft.com/office/powerpoint/2010/main" val="985116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Vuota">
    <p:spTree>
      <p:nvGrpSpPr>
        <p:cNvPr id="1" name=""/>
        <p:cNvGrpSpPr/>
        <p:nvPr/>
      </p:nvGrpSpPr>
      <p:grpSpPr>
        <a:xfrm>
          <a:off x="0" y="0"/>
          <a:ext cx="0" cy="0"/>
          <a:chOff x="0" y="0"/>
          <a:chExt cx="0" cy="0"/>
        </a:xfrm>
      </p:grpSpPr>
      <p:sp>
        <p:nvSpPr>
          <p:cNvPr id="2" name="Segnaposto data 13">
            <a:extLst>
              <a:ext uri="{FF2B5EF4-FFF2-40B4-BE49-F238E27FC236}">
                <a16:creationId xmlns:a16="http://schemas.microsoft.com/office/drawing/2014/main" id="{2A39982F-505A-4ED2-A70A-7CC5248A0F46}"/>
              </a:ext>
            </a:extLst>
          </p:cNvPr>
          <p:cNvSpPr>
            <a:spLocks noGrp="1"/>
          </p:cNvSpPr>
          <p:nvPr>
            <p:ph type="dt" sz="half" idx="10"/>
          </p:nvPr>
        </p:nvSpPr>
        <p:spPr/>
        <p:txBody>
          <a:bodyPr/>
          <a:lstStyle>
            <a:lvl1pPr>
              <a:defRPr/>
            </a:lvl1pPr>
          </a:lstStyle>
          <a:p>
            <a:pPr>
              <a:defRPr/>
            </a:pPr>
            <a:fld id="{CF51182F-EC54-4157-BC33-3FFF53C36021}" type="datetime1">
              <a:rPr lang="it-IT" altLang="it-IT"/>
              <a:pPr>
                <a:defRPr/>
              </a:pPr>
              <a:t>14/04/2022</a:t>
            </a:fld>
            <a:endParaRPr lang="en-GB" altLang="it-IT"/>
          </a:p>
        </p:txBody>
      </p:sp>
      <p:sp>
        <p:nvSpPr>
          <p:cNvPr id="3" name="Segnaposto piè di pagina 2">
            <a:extLst>
              <a:ext uri="{FF2B5EF4-FFF2-40B4-BE49-F238E27FC236}">
                <a16:creationId xmlns:a16="http://schemas.microsoft.com/office/drawing/2014/main" id="{D503388D-0984-4983-B0BC-B547A7B6AAAC}"/>
              </a:ext>
            </a:extLst>
          </p:cNvPr>
          <p:cNvSpPr>
            <a:spLocks noGrp="1"/>
          </p:cNvSpPr>
          <p:nvPr>
            <p:ph type="ftr" sz="quarter" idx="11"/>
          </p:nvPr>
        </p:nvSpPr>
        <p:spPr/>
        <p:txBody>
          <a:bodyPr/>
          <a:lstStyle>
            <a:lvl1pPr>
              <a:defRPr/>
            </a:lvl1pPr>
          </a:lstStyle>
          <a:p>
            <a:pPr>
              <a:defRPr/>
            </a:pPr>
            <a:endParaRPr lang="en-GB"/>
          </a:p>
        </p:txBody>
      </p:sp>
      <p:sp>
        <p:nvSpPr>
          <p:cNvPr id="4" name="Segnaposto numero diapositiva 22">
            <a:extLst>
              <a:ext uri="{FF2B5EF4-FFF2-40B4-BE49-F238E27FC236}">
                <a16:creationId xmlns:a16="http://schemas.microsoft.com/office/drawing/2014/main" id="{B319C34D-7697-4211-B7A1-C3EC5D8FC2EE}"/>
              </a:ext>
            </a:extLst>
          </p:cNvPr>
          <p:cNvSpPr>
            <a:spLocks noGrp="1"/>
          </p:cNvSpPr>
          <p:nvPr>
            <p:ph type="sldNum" sz="quarter" idx="12"/>
          </p:nvPr>
        </p:nvSpPr>
        <p:spPr/>
        <p:txBody>
          <a:bodyPr/>
          <a:lstStyle>
            <a:lvl1pPr>
              <a:defRPr/>
            </a:lvl1pPr>
          </a:lstStyle>
          <a:p>
            <a:pPr>
              <a:defRPr/>
            </a:pPr>
            <a:fld id="{C59A39CD-8807-4D6B-AC71-DFC4B757BC28}" type="slidenum">
              <a:rPr lang="it-IT" altLang="it-IT"/>
              <a:pPr>
                <a:defRPr/>
              </a:pPr>
              <a:t>‹N›</a:t>
            </a:fld>
            <a:endParaRPr lang="it-IT" altLang="it-IT"/>
          </a:p>
        </p:txBody>
      </p:sp>
    </p:spTree>
    <p:extLst>
      <p:ext uri="{BB962C8B-B14F-4D97-AF65-F5344CB8AC3E}">
        <p14:creationId xmlns:p14="http://schemas.microsoft.com/office/powerpoint/2010/main" val="136777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8" name="Segnaposto contenuto 7"/>
          <p:cNvSpPr>
            <a:spLocks noGrp="1"/>
          </p:cNvSpPr>
          <p:nvPr>
            <p:ph sz="quarter" idx="1"/>
          </p:nvPr>
        </p:nvSpPr>
        <p:spPr>
          <a:xfrm>
            <a:off x="457200" y="1219200"/>
            <a:ext cx="8229600"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A4BF7E4D-2642-43A2-B4C6-BC48BB724200}"/>
              </a:ext>
            </a:extLst>
          </p:cNvPr>
          <p:cNvSpPr>
            <a:spLocks noGrp="1"/>
          </p:cNvSpPr>
          <p:nvPr>
            <p:ph type="dt" sz="half" idx="10"/>
          </p:nvPr>
        </p:nvSpPr>
        <p:spPr/>
        <p:txBody>
          <a:bodyPr/>
          <a:lstStyle>
            <a:lvl1pPr>
              <a:defRPr/>
            </a:lvl1pPr>
          </a:lstStyle>
          <a:p>
            <a:pPr>
              <a:defRPr/>
            </a:pPr>
            <a:fld id="{B43E662F-3449-422E-8A67-8E32BF089A40}" type="datetime1">
              <a:rPr lang="it-IT" altLang="it-IT"/>
              <a:pPr>
                <a:defRPr/>
              </a:pPr>
              <a:t>14/04/2022</a:t>
            </a:fld>
            <a:endParaRPr lang="en-GB" altLang="it-IT"/>
          </a:p>
        </p:txBody>
      </p:sp>
      <p:sp>
        <p:nvSpPr>
          <p:cNvPr id="5" name="Segnaposto piè di pagina 2">
            <a:extLst>
              <a:ext uri="{FF2B5EF4-FFF2-40B4-BE49-F238E27FC236}">
                <a16:creationId xmlns:a16="http://schemas.microsoft.com/office/drawing/2014/main" id="{59912E0E-A572-411F-B415-C0E321F57D27}"/>
              </a:ext>
            </a:extLst>
          </p:cNvPr>
          <p:cNvSpPr>
            <a:spLocks noGrp="1"/>
          </p:cNvSpPr>
          <p:nvPr>
            <p:ph type="ftr" sz="quarter" idx="11"/>
          </p:nvPr>
        </p:nvSpPr>
        <p:spPr/>
        <p:txBody>
          <a:bodyPr/>
          <a:lstStyle>
            <a:lvl1pPr>
              <a:defRPr/>
            </a:lvl1pPr>
          </a:lstStyle>
          <a:p>
            <a:pPr>
              <a:defRPr/>
            </a:pPr>
            <a:endParaRPr lang="en-GB"/>
          </a:p>
        </p:txBody>
      </p:sp>
      <p:sp>
        <p:nvSpPr>
          <p:cNvPr id="6" name="Segnaposto numero diapositiva 22">
            <a:extLst>
              <a:ext uri="{FF2B5EF4-FFF2-40B4-BE49-F238E27FC236}">
                <a16:creationId xmlns:a16="http://schemas.microsoft.com/office/drawing/2014/main" id="{DE062549-5A68-4127-B6AE-5BA6648357BB}"/>
              </a:ext>
            </a:extLst>
          </p:cNvPr>
          <p:cNvSpPr>
            <a:spLocks noGrp="1"/>
          </p:cNvSpPr>
          <p:nvPr>
            <p:ph type="sldNum" sz="quarter" idx="12"/>
          </p:nvPr>
        </p:nvSpPr>
        <p:spPr/>
        <p:txBody>
          <a:bodyPr/>
          <a:lstStyle>
            <a:lvl1pPr>
              <a:defRPr/>
            </a:lvl1pPr>
          </a:lstStyle>
          <a:p>
            <a:pPr>
              <a:defRPr/>
            </a:pPr>
            <a:fld id="{CBF0C98C-7948-4F43-9942-31F7025ACC70}" type="slidenum">
              <a:rPr lang="it-IT" altLang="it-IT"/>
              <a:pPr>
                <a:defRPr/>
              </a:pPr>
              <a:t>‹N›</a:t>
            </a:fld>
            <a:endParaRPr lang="it-IT" altLang="it-IT"/>
          </a:p>
        </p:txBody>
      </p:sp>
    </p:spTree>
    <p:extLst>
      <p:ext uri="{BB962C8B-B14F-4D97-AF65-F5344CB8AC3E}">
        <p14:creationId xmlns:p14="http://schemas.microsoft.com/office/powerpoint/2010/main" val="215284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14F07173-5F68-4085-957A-0999B38BB638}"/>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5" name="Rettangolo 4">
            <a:extLst>
              <a:ext uri="{FF2B5EF4-FFF2-40B4-BE49-F238E27FC236}">
                <a16:creationId xmlns:a16="http://schemas.microsoft.com/office/drawing/2014/main" id="{8EBA4CEF-6BC0-4C37-9F8A-D4CEB7F6DE4F}"/>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2" name="Titolo 1"/>
          <p:cNvSpPr>
            <a:spLocks noGrp="1"/>
          </p:cNvSpPr>
          <p:nvPr>
            <p:ph type="title"/>
          </p:nvPr>
        </p:nvSpPr>
        <p:spPr>
          <a:xfrm>
            <a:off x="1219200" y="2971800"/>
            <a:ext cx="6858000" cy="1066800"/>
          </a:xfrm>
        </p:spPr>
        <p:txBody>
          <a:bodyPr anchor="t"/>
          <a:lstStyle>
            <a:lvl1pPr algn="r">
              <a:buNone/>
              <a:defRPr sz="3200" b="0" cap="none" baseline="0"/>
            </a:lvl1pPr>
          </a:lstStyle>
          <a:p>
            <a:r>
              <a:rPr lang="it-IT"/>
              <a:t>Fare clic per modificare lo stile del titolo</a:t>
            </a:r>
            <a:endParaRPr lang="en-US"/>
          </a:p>
        </p:txBody>
      </p:sp>
      <p:sp>
        <p:nvSpPr>
          <p:cNvPr id="3" name="Segnaposto testo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6" name="Segnaposto data 3">
            <a:extLst>
              <a:ext uri="{FF2B5EF4-FFF2-40B4-BE49-F238E27FC236}">
                <a16:creationId xmlns:a16="http://schemas.microsoft.com/office/drawing/2014/main" id="{5466DA6B-92F8-47C0-A231-3EE85F3B5C9C}"/>
              </a:ext>
            </a:extLst>
          </p:cNvPr>
          <p:cNvSpPr>
            <a:spLocks noGrp="1"/>
          </p:cNvSpPr>
          <p:nvPr>
            <p:ph type="dt" sz="half" idx="10"/>
          </p:nvPr>
        </p:nvSpPr>
        <p:spPr>
          <a:xfrm>
            <a:off x="6400800" y="6354763"/>
            <a:ext cx="2286000" cy="366712"/>
          </a:xfrm>
        </p:spPr>
        <p:txBody>
          <a:bodyPr/>
          <a:lstStyle>
            <a:lvl1pPr>
              <a:defRPr/>
            </a:lvl1pPr>
          </a:lstStyle>
          <a:p>
            <a:pPr>
              <a:defRPr/>
            </a:pPr>
            <a:fld id="{ADA7B7E5-EB40-454C-B85D-06120833E02E}" type="datetime1">
              <a:rPr lang="it-IT" altLang="it-IT"/>
              <a:pPr>
                <a:defRPr/>
              </a:pPr>
              <a:t>14/04/2022</a:t>
            </a:fld>
            <a:endParaRPr lang="en-GB" altLang="it-IT"/>
          </a:p>
        </p:txBody>
      </p:sp>
      <p:sp>
        <p:nvSpPr>
          <p:cNvPr id="7" name="Segnaposto piè di pagina 4">
            <a:extLst>
              <a:ext uri="{FF2B5EF4-FFF2-40B4-BE49-F238E27FC236}">
                <a16:creationId xmlns:a16="http://schemas.microsoft.com/office/drawing/2014/main" id="{D0040AA8-F2A6-4E09-9277-53AACA0E4524}"/>
              </a:ext>
            </a:extLst>
          </p:cNvPr>
          <p:cNvSpPr>
            <a:spLocks noGrp="1"/>
          </p:cNvSpPr>
          <p:nvPr>
            <p:ph type="ftr" sz="quarter" idx="11"/>
          </p:nvPr>
        </p:nvSpPr>
        <p:spPr>
          <a:xfrm>
            <a:off x="2898775" y="6354763"/>
            <a:ext cx="3475038" cy="366712"/>
          </a:xfrm>
        </p:spPr>
        <p:txBody>
          <a:bodyPr/>
          <a:lstStyle>
            <a:lvl1pPr>
              <a:defRPr/>
            </a:lvl1pPr>
          </a:lstStyle>
          <a:p>
            <a:pPr>
              <a:defRPr/>
            </a:pPr>
            <a:endParaRPr lang="en-GB"/>
          </a:p>
        </p:txBody>
      </p:sp>
      <p:sp>
        <p:nvSpPr>
          <p:cNvPr id="8" name="Segnaposto numero diapositiva 5">
            <a:extLst>
              <a:ext uri="{FF2B5EF4-FFF2-40B4-BE49-F238E27FC236}">
                <a16:creationId xmlns:a16="http://schemas.microsoft.com/office/drawing/2014/main" id="{E4EF8CDA-8419-4411-947E-16CA01BB3870}"/>
              </a:ext>
            </a:extLst>
          </p:cNvPr>
          <p:cNvSpPr>
            <a:spLocks noGrp="1"/>
          </p:cNvSpPr>
          <p:nvPr>
            <p:ph type="sldNum" sz="quarter" idx="12"/>
          </p:nvPr>
        </p:nvSpPr>
        <p:spPr>
          <a:xfrm>
            <a:off x="1069975" y="6354763"/>
            <a:ext cx="1520825" cy="366712"/>
          </a:xfrm>
        </p:spPr>
        <p:txBody>
          <a:bodyPr/>
          <a:lstStyle>
            <a:lvl1pPr>
              <a:defRPr/>
            </a:lvl1pPr>
          </a:lstStyle>
          <a:p>
            <a:pPr>
              <a:defRPr/>
            </a:pPr>
            <a:fld id="{FF9C5071-9968-413A-A7ED-F0461625885E}" type="slidenum">
              <a:rPr lang="it-IT" altLang="it-IT"/>
              <a:pPr>
                <a:defRPr/>
              </a:pPr>
              <a:t>‹N›</a:t>
            </a:fld>
            <a:endParaRPr lang="it-IT" altLang="it-IT"/>
          </a:p>
        </p:txBody>
      </p:sp>
    </p:spTree>
    <p:extLst>
      <p:ext uri="{BB962C8B-B14F-4D97-AF65-F5344CB8AC3E}">
        <p14:creationId xmlns:p14="http://schemas.microsoft.com/office/powerpoint/2010/main" val="19138827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lang="it-IT"/>
              <a:t>Fare clic per modificare lo stile del titolo</a:t>
            </a:r>
            <a:endParaRPr lang="en-US"/>
          </a:p>
        </p:txBody>
      </p:sp>
      <p:sp>
        <p:nvSpPr>
          <p:cNvPr id="9" name="Segnaposto contenuto 8"/>
          <p:cNvSpPr>
            <a:spLocks noGrp="1"/>
          </p:cNvSpPr>
          <p:nvPr>
            <p:ph sz="quarter" idx="1"/>
          </p:nvPr>
        </p:nvSpPr>
        <p:spPr>
          <a:xfrm>
            <a:off x="457200" y="1219200"/>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Segnaposto contenuto 10"/>
          <p:cNvSpPr>
            <a:spLocks noGrp="1"/>
          </p:cNvSpPr>
          <p:nvPr>
            <p:ph sz="quarter" idx="2"/>
          </p:nvPr>
        </p:nvSpPr>
        <p:spPr>
          <a:xfrm>
            <a:off x="4632198" y="1216152"/>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a:extLst>
              <a:ext uri="{FF2B5EF4-FFF2-40B4-BE49-F238E27FC236}">
                <a16:creationId xmlns:a16="http://schemas.microsoft.com/office/drawing/2014/main" id="{84E65D1E-3557-463F-A05F-3F66F1CDDD64}"/>
              </a:ext>
            </a:extLst>
          </p:cNvPr>
          <p:cNvSpPr>
            <a:spLocks noGrp="1"/>
          </p:cNvSpPr>
          <p:nvPr>
            <p:ph type="dt" sz="half" idx="10"/>
          </p:nvPr>
        </p:nvSpPr>
        <p:spPr/>
        <p:txBody>
          <a:bodyPr/>
          <a:lstStyle>
            <a:lvl1pPr>
              <a:defRPr/>
            </a:lvl1pPr>
          </a:lstStyle>
          <a:p>
            <a:pPr>
              <a:defRPr/>
            </a:pPr>
            <a:fld id="{DF769E20-7FA8-4FEB-BDC9-932D184C5685}" type="datetime1">
              <a:rPr lang="it-IT" altLang="it-IT"/>
              <a:pPr>
                <a:defRPr/>
              </a:pPr>
              <a:t>14/04/2022</a:t>
            </a:fld>
            <a:endParaRPr lang="en-GB" altLang="it-IT"/>
          </a:p>
        </p:txBody>
      </p:sp>
      <p:sp>
        <p:nvSpPr>
          <p:cNvPr id="6" name="Segnaposto piè di pagina 2">
            <a:extLst>
              <a:ext uri="{FF2B5EF4-FFF2-40B4-BE49-F238E27FC236}">
                <a16:creationId xmlns:a16="http://schemas.microsoft.com/office/drawing/2014/main" id="{1265296E-411E-4D57-BFCD-D29FB2FA0227}"/>
              </a:ext>
            </a:extLst>
          </p:cNvPr>
          <p:cNvSpPr>
            <a:spLocks noGrp="1"/>
          </p:cNvSpPr>
          <p:nvPr>
            <p:ph type="ftr" sz="quarter" idx="11"/>
          </p:nvPr>
        </p:nvSpPr>
        <p:spPr/>
        <p:txBody>
          <a:bodyPr/>
          <a:lstStyle>
            <a:lvl1pPr>
              <a:defRPr/>
            </a:lvl1pPr>
          </a:lstStyle>
          <a:p>
            <a:pPr>
              <a:defRPr/>
            </a:pPr>
            <a:endParaRPr lang="en-GB"/>
          </a:p>
        </p:txBody>
      </p:sp>
      <p:sp>
        <p:nvSpPr>
          <p:cNvPr id="7" name="Segnaposto numero diapositiva 22">
            <a:extLst>
              <a:ext uri="{FF2B5EF4-FFF2-40B4-BE49-F238E27FC236}">
                <a16:creationId xmlns:a16="http://schemas.microsoft.com/office/drawing/2014/main" id="{1123355F-9A81-40D5-8623-AC523FF10B71}"/>
              </a:ext>
            </a:extLst>
          </p:cNvPr>
          <p:cNvSpPr>
            <a:spLocks noGrp="1"/>
          </p:cNvSpPr>
          <p:nvPr>
            <p:ph type="sldNum" sz="quarter" idx="12"/>
          </p:nvPr>
        </p:nvSpPr>
        <p:spPr/>
        <p:txBody>
          <a:bodyPr/>
          <a:lstStyle>
            <a:lvl1pPr>
              <a:defRPr/>
            </a:lvl1pPr>
          </a:lstStyle>
          <a:p>
            <a:pPr>
              <a:defRPr/>
            </a:pPr>
            <a:fld id="{108224D3-ED14-4B6E-9E66-70A2E5DAEDBA}" type="slidenum">
              <a:rPr lang="it-IT" altLang="it-IT"/>
              <a:pPr>
                <a:defRPr/>
              </a:pPr>
              <a:t>‹N›</a:t>
            </a:fld>
            <a:endParaRPr lang="it-IT" altLang="it-IT"/>
          </a:p>
        </p:txBody>
      </p:sp>
    </p:spTree>
    <p:extLst>
      <p:ext uri="{BB962C8B-B14F-4D97-AF65-F5344CB8AC3E}">
        <p14:creationId xmlns:p14="http://schemas.microsoft.com/office/powerpoint/2010/main" val="229840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11" name="Segnaposto contenuto 10"/>
          <p:cNvSpPr>
            <a:spLocks noGrp="1"/>
          </p:cNvSpPr>
          <p:nvPr>
            <p:ph sz="quarter" idx="2"/>
          </p:nvPr>
        </p:nvSpPr>
        <p:spPr>
          <a:xfrm>
            <a:off x="457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3" name="Segnaposto contenuto 12"/>
          <p:cNvSpPr>
            <a:spLocks noGrp="1"/>
          </p:cNvSpPr>
          <p:nvPr>
            <p:ph sz="quarter" idx="4"/>
          </p:nvPr>
        </p:nvSpPr>
        <p:spPr>
          <a:xfrm>
            <a:off x="4648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13">
            <a:extLst>
              <a:ext uri="{FF2B5EF4-FFF2-40B4-BE49-F238E27FC236}">
                <a16:creationId xmlns:a16="http://schemas.microsoft.com/office/drawing/2014/main" id="{5116B07F-E0E1-4B9C-BACD-9CAE1BECB073}"/>
              </a:ext>
            </a:extLst>
          </p:cNvPr>
          <p:cNvSpPr>
            <a:spLocks noGrp="1"/>
          </p:cNvSpPr>
          <p:nvPr>
            <p:ph type="dt" sz="half" idx="10"/>
          </p:nvPr>
        </p:nvSpPr>
        <p:spPr/>
        <p:txBody>
          <a:bodyPr/>
          <a:lstStyle>
            <a:lvl1pPr>
              <a:defRPr/>
            </a:lvl1pPr>
          </a:lstStyle>
          <a:p>
            <a:pPr>
              <a:defRPr/>
            </a:pPr>
            <a:fld id="{7F9A61D8-EBC0-4751-B98C-6A505A578475}" type="datetime1">
              <a:rPr lang="it-IT" altLang="it-IT"/>
              <a:pPr>
                <a:defRPr/>
              </a:pPr>
              <a:t>14/04/2022</a:t>
            </a:fld>
            <a:endParaRPr lang="en-GB" altLang="it-IT"/>
          </a:p>
        </p:txBody>
      </p:sp>
      <p:sp>
        <p:nvSpPr>
          <p:cNvPr id="8" name="Segnaposto piè di pagina 2">
            <a:extLst>
              <a:ext uri="{FF2B5EF4-FFF2-40B4-BE49-F238E27FC236}">
                <a16:creationId xmlns:a16="http://schemas.microsoft.com/office/drawing/2014/main" id="{2FFF9E32-7464-46C0-86C5-756D70F63CC8}"/>
              </a:ext>
            </a:extLst>
          </p:cNvPr>
          <p:cNvSpPr>
            <a:spLocks noGrp="1"/>
          </p:cNvSpPr>
          <p:nvPr>
            <p:ph type="ftr" sz="quarter" idx="11"/>
          </p:nvPr>
        </p:nvSpPr>
        <p:spPr/>
        <p:txBody>
          <a:bodyPr/>
          <a:lstStyle>
            <a:lvl1pPr>
              <a:defRPr/>
            </a:lvl1pPr>
          </a:lstStyle>
          <a:p>
            <a:pPr>
              <a:defRPr/>
            </a:pPr>
            <a:endParaRPr lang="en-GB"/>
          </a:p>
        </p:txBody>
      </p:sp>
      <p:sp>
        <p:nvSpPr>
          <p:cNvPr id="9" name="Segnaposto numero diapositiva 22">
            <a:extLst>
              <a:ext uri="{FF2B5EF4-FFF2-40B4-BE49-F238E27FC236}">
                <a16:creationId xmlns:a16="http://schemas.microsoft.com/office/drawing/2014/main" id="{430B9015-D0AE-4462-8F12-5988A9287397}"/>
              </a:ext>
            </a:extLst>
          </p:cNvPr>
          <p:cNvSpPr>
            <a:spLocks noGrp="1"/>
          </p:cNvSpPr>
          <p:nvPr>
            <p:ph type="sldNum" sz="quarter" idx="12"/>
          </p:nvPr>
        </p:nvSpPr>
        <p:spPr/>
        <p:txBody>
          <a:bodyPr/>
          <a:lstStyle>
            <a:lvl1pPr>
              <a:defRPr/>
            </a:lvl1pPr>
          </a:lstStyle>
          <a:p>
            <a:pPr>
              <a:defRPr/>
            </a:pPr>
            <a:fld id="{B85DA8B7-41ED-4497-871C-0854A7032E54}" type="slidenum">
              <a:rPr lang="it-IT" altLang="it-IT"/>
              <a:pPr>
                <a:defRPr/>
              </a:pPr>
              <a:t>‹N›</a:t>
            </a:fld>
            <a:endParaRPr lang="it-IT" altLang="it-IT"/>
          </a:p>
        </p:txBody>
      </p:sp>
    </p:spTree>
    <p:extLst>
      <p:ext uri="{BB962C8B-B14F-4D97-AF65-F5344CB8AC3E}">
        <p14:creationId xmlns:p14="http://schemas.microsoft.com/office/powerpoint/2010/main" val="118527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Triangolo isoscele 2">
            <a:extLst>
              <a:ext uri="{FF2B5EF4-FFF2-40B4-BE49-F238E27FC236}">
                <a16:creationId xmlns:a16="http://schemas.microsoft.com/office/drawing/2014/main" id="{380D9B2B-D293-4426-BD59-FB025FB94096}"/>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2" name="Titolo 1"/>
          <p:cNvSpPr>
            <a:spLocks noGrp="1"/>
          </p:cNvSpPr>
          <p:nvPr>
            <p:ph type="title"/>
          </p:nvPr>
        </p:nvSpPr>
        <p:spPr>
          <a:xfrm>
            <a:off x="457200" y="228600"/>
            <a:ext cx="8229600" cy="914400"/>
          </a:xfrm>
        </p:spPr>
        <p:txBody>
          <a:bodyPr/>
          <a:lstStyle/>
          <a:p>
            <a:r>
              <a:rPr lang="it-IT"/>
              <a:t>Fare clic per modificare lo stile del titolo</a:t>
            </a:r>
            <a:endParaRPr lang="en-US"/>
          </a:p>
        </p:txBody>
      </p:sp>
      <p:sp>
        <p:nvSpPr>
          <p:cNvPr id="4" name="Segnaposto data 2">
            <a:extLst>
              <a:ext uri="{FF2B5EF4-FFF2-40B4-BE49-F238E27FC236}">
                <a16:creationId xmlns:a16="http://schemas.microsoft.com/office/drawing/2014/main" id="{0E75EF58-DE38-48D4-99CD-D80BF73DD05C}"/>
              </a:ext>
            </a:extLst>
          </p:cNvPr>
          <p:cNvSpPr>
            <a:spLocks noGrp="1"/>
          </p:cNvSpPr>
          <p:nvPr>
            <p:ph type="dt" sz="half" idx="10"/>
          </p:nvPr>
        </p:nvSpPr>
        <p:spPr/>
        <p:txBody>
          <a:bodyPr/>
          <a:lstStyle>
            <a:lvl1pPr>
              <a:defRPr/>
            </a:lvl1pPr>
          </a:lstStyle>
          <a:p>
            <a:pPr>
              <a:defRPr/>
            </a:pPr>
            <a:fld id="{CF1588AF-6E9D-4507-808B-A1C6C3BA5E1F}" type="datetime1">
              <a:rPr lang="it-IT" altLang="it-IT"/>
              <a:pPr>
                <a:defRPr/>
              </a:pPr>
              <a:t>14/04/2022</a:t>
            </a:fld>
            <a:endParaRPr lang="en-GB" altLang="it-IT"/>
          </a:p>
        </p:txBody>
      </p:sp>
      <p:sp>
        <p:nvSpPr>
          <p:cNvPr id="5" name="Segnaposto piè di pagina 3">
            <a:extLst>
              <a:ext uri="{FF2B5EF4-FFF2-40B4-BE49-F238E27FC236}">
                <a16:creationId xmlns:a16="http://schemas.microsoft.com/office/drawing/2014/main" id="{3361C075-31A8-4780-89EE-12398D38D128}"/>
              </a:ext>
            </a:extLst>
          </p:cNvPr>
          <p:cNvSpPr>
            <a:spLocks noGrp="1"/>
          </p:cNvSpPr>
          <p:nvPr>
            <p:ph type="ftr" sz="quarter" idx="11"/>
          </p:nvPr>
        </p:nvSpPr>
        <p:spPr/>
        <p:txBody>
          <a:bodyPr/>
          <a:lstStyle>
            <a:lvl1pPr>
              <a:defRPr/>
            </a:lvl1pPr>
          </a:lstStyle>
          <a:p>
            <a:pPr>
              <a:defRPr/>
            </a:pPr>
            <a:endParaRPr lang="en-GB"/>
          </a:p>
        </p:txBody>
      </p:sp>
      <p:sp>
        <p:nvSpPr>
          <p:cNvPr id="6" name="Segnaposto numero diapositiva 4">
            <a:extLst>
              <a:ext uri="{FF2B5EF4-FFF2-40B4-BE49-F238E27FC236}">
                <a16:creationId xmlns:a16="http://schemas.microsoft.com/office/drawing/2014/main" id="{6F518A03-EFE4-47A2-B546-DFD8F14A2B2C}"/>
              </a:ext>
            </a:extLst>
          </p:cNvPr>
          <p:cNvSpPr>
            <a:spLocks noGrp="1"/>
          </p:cNvSpPr>
          <p:nvPr>
            <p:ph type="sldNum" sz="quarter" idx="12"/>
          </p:nvPr>
        </p:nvSpPr>
        <p:spPr/>
        <p:txBody>
          <a:bodyPr/>
          <a:lstStyle>
            <a:lvl1pPr>
              <a:defRPr/>
            </a:lvl1pPr>
          </a:lstStyle>
          <a:p>
            <a:pPr>
              <a:defRPr/>
            </a:pPr>
            <a:fld id="{AE4229EC-F9C8-4FD3-A54B-E92B24FB69C5}" type="slidenum">
              <a:rPr lang="it-IT" altLang="it-IT"/>
              <a:pPr>
                <a:defRPr/>
              </a:pPr>
              <a:t>‹N›</a:t>
            </a:fld>
            <a:endParaRPr lang="it-IT" altLang="it-IT"/>
          </a:p>
        </p:txBody>
      </p:sp>
    </p:spTree>
    <p:extLst>
      <p:ext uri="{BB962C8B-B14F-4D97-AF65-F5344CB8AC3E}">
        <p14:creationId xmlns:p14="http://schemas.microsoft.com/office/powerpoint/2010/main" val="4104895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Connettore 1 10">
            <a:extLst>
              <a:ext uri="{FF2B5EF4-FFF2-40B4-BE49-F238E27FC236}">
                <a16:creationId xmlns:a16="http://schemas.microsoft.com/office/drawing/2014/main" id="{9EA4113D-0F30-476E-9838-5198040F5533}"/>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3" name="Triangolo isoscele 2">
            <a:extLst>
              <a:ext uri="{FF2B5EF4-FFF2-40B4-BE49-F238E27FC236}">
                <a16:creationId xmlns:a16="http://schemas.microsoft.com/office/drawing/2014/main" id="{FF0FF147-4FBE-4D40-8B4D-DF9813E90039}"/>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4" name="Segnaposto data 1">
            <a:extLst>
              <a:ext uri="{FF2B5EF4-FFF2-40B4-BE49-F238E27FC236}">
                <a16:creationId xmlns:a16="http://schemas.microsoft.com/office/drawing/2014/main" id="{F348C9F8-CAC3-4FEE-A405-DE085149F572}"/>
              </a:ext>
            </a:extLst>
          </p:cNvPr>
          <p:cNvSpPr>
            <a:spLocks noGrp="1"/>
          </p:cNvSpPr>
          <p:nvPr>
            <p:ph type="dt" sz="half" idx="10"/>
          </p:nvPr>
        </p:nvSpPr>
        <p:spPr/>
        <p:txBody>
          <a:bodyPr/>
          <a:lstStyle>
            <a:lvl1pPr>
              <a:defRPr/>
            </a:lvl1pPr>
          </a:lstStyle>
          <a:p>
            <a:pPr>
              <a:defRPr/>
            </a:pPr>
            <a:fld id="{06B6BA64-6171-4DC1-B35E-9D15546D76CF}" type="datetime1">
              <a:rPr lang="it-IT" altLang="it-IT"/>
              <a:pPr>
                <a:defRPr/>
              </a:pPr>
              <a:t>14/04/2022</a:t>
            </a:fld>
            <a:endParaRPr lang="en-GB" altLang="it-IT"/>
          </a:p>
        </p:txBody>
      </p:sp>
      <p:sp>
        <p:nvSpPr>
          <p:cNvPr id="5" name="Segnaposto piè di pagina 2">
            <a:extLst>
              <a:ext uri="{FF2B5EF4-FFF2-40B4-BE49-F238E27FC236}">
                <a16:creationId xmlns:a16="http://schemas.microsoft.com/office/drawing/2014/main" id="{5817C4DD-EF50-4204-8EE8-116A0CA82E02}"/>
              </a:ext>
            </a:extLst>
          </p:cNvPr>
          <p:cNvSpPr>
            <a:spLocks noGrp="1"/>
          </p:cNvSpPr>
          <p:nvPr>
            <p:ph type="ftr" sz="quarter" idx="11"/>
          </p:nvPr>
        </p:nvSpPr>
        <p:spPr/>
        <p:txBody>
          <a:bodyPr/>
          <a:lstStyle>
            <a:lvl1pPr>
              <a:defRPr/>
            </a:lvl1pPr>
          </a:lstStyle>
          <a:p>
            <a:pPr>
              <a:defRPr/>
            </a:pPr>
            <a:endParaRPr lang="en-GB"/>
          </a:p>
        </p:txBody>
      </p:sp>
      <p:sp>
        <p:nvSpPr>
          <p:cNvPr id="6" name="Segnaposto numero diapositiva 3">
            <a:extLst>
              <a:ext uri="{FF2B5EF4-FFF2-40B4-BE49-F238E27FC236}">
                <a16:creationId xmlns:a16="http://schemas.microsoft.com/office/drawing/2014/main" id="{52152C34-2913-4828-ABEE-7F27564A1F77}"/>
              </a:ext>
            </a:extLst>
          </p:cNvPr>
          <p:cNvSpPr>
            <a:spLocks noGrp="1"/>
          </p:cNvSpPr>
          <p:nvPr>
            <p:ph type="sldNum" sz="quarter" idx="12"/>
          </p:nvPr>
        </p:nvSpPr>
        <p:spPr/>
        <p:txBody>
          <a:bodyPr/>
          <a:lstStyle>
            <a:lvl1pPr>
              <a:defRPr/>
            </a:lvl1pPr>
          </a:lstStyle>
          <a:p>
            <a:pPr>
              <a:defRPr/>
            </a:pPr>
            <a:fld id="{F84A90D5-0C7A-4497-B00B-774F8B43C093}" type="slidenum">
              <a:rPr lang="it-IT" altLang="it-IT"/>
              <a:pPr>
                <a:defRPr/>
              </a:pPr>
              <a:t>‹N›</a:t>
            </a:fld>
            <a:endParaRPr lang="it-IT" altLang="it-IT"/>
          </a:p>
        </p:txBody>
      </p:sp>
    </p:spTree>
    <p:extLst>
      <p:ext uri="{BB962C8B-B14F-4D97-AF65-F5344CB8AC3E}">
        <p14:creationId xmlns:p14="http://schemas.microsoft.com/office/powerpoint/2010/main" val="3984817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10">
            <a:extLst>
              <a:ext uri="{FF2B5EF4-FFF2-40B4-BE49-F238E27FC236}">
                <a16:creationId xmlns:a16="http://schemas.microsoft.com/office/drawing/2014/main" id="{2AC1E408-E776-441E-A933-3E7D19669061}"/>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6" name="Connettore 1 11">
            <a:extLst>
              <a:ext uri="{FF2B5EF4-FFF2-40B4-BE49-F238E27FC236}">
                <a16:creationId xmlns:a16="http://schemas.microsoft.com/office/drawing/2014/main" id="{04597B5D-D7A8-426C-AD94-1A001F948253}"/>
              </a:ext>
            </a:extLst>
          </p:cNvPr>
          <p:cNvSpPr>
            <a:spLocks noChangeShapeType="1"/>
          </p:cNvSpPr>
          <p:nvPr/>
        </p:nvSpPr>
        <p:spPr bwMode="auto">
          <a:xfrm rot="5400000">
            <a:off x="3160712" y="3324226"/>
            <a:ext cx="603567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7" name="Triangolo isoscele 6">
            <a:extLst>
              <a:ext uri="{FF2B5EF4-FFF2-40B4-BE49-F238E27FC236}">
                <a16:creationId xmlns:a16="http://schemas.microsoft.com/office/drawing/2014/main" id="{1027B798-E6BB-4C0A-BEEC-D3721BF50992}"/>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2" name="Titolo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a:t>Fare clic per modificare lo stile del titolo</a:t>
            </a:r>
            <a:endParaRPr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a:t>Fare clic per modificare stili del testo dello schema</a:t>
            </a:r>
          </a:p>
        </p:txBody>
      </p:sp>
      <p:sp>
        <p:nvSpPr>
          <p:cNvPr id="12" name="Segnaposto contenuto 11"/>
          <p:cNvSpPr>
            <a:spLocks noGrp="1"/>
          </p:cNvSpPr>
          <p:nvPr>
            <p:ph sz="quarter" idx="1"/>
          </p:nvPr>
        </p:nvSpPr>
        <p:spPr>
          <a:xfrm>
            <a:off x="304800" y="304800"/>
            <a:ext cx="5715000" cy="5715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8" name="Segnaposto data 4">
            <a:extLst>
              <a:ext uri="{FF2B5EF4-FFF2-40B4-BE49-F238E27FC236}">
                <a16:creationId xmlns:a16="http://schemas.microsoft.com/office/drawing/2014/main" id="{A00CAD08-3A50-4F02-A8A0-307413FF09BA}"/>
              </a:ext>
            </a:extLst>
          </p:cNvPr>
          <p:cNvSpPr>
            <a:spLocks noGrp="1"/>
          </p:cNvSpPr>
          <p:nvPr>
            <p:ph type="dt" sz="half" idx="10"/>
          </p:nvPr>
        </p:nvSpPr>
        <p:spPr/>
        <p:txBody>
          <a:bodyPr/>
          <a:lstStyle>
            <a:lvl1pPr>
              <a:defRPr/>
            </a:lvl1pPr>
          </a:lstStyle>
          <a:p>
            <a:pPr>
              <a:defRPr/>
            </a:pPr>
            <a:fld id="{F60BF6D4-290F-4FC8-A159-F14434A3E85E}" type="datetime1">
              <a:rPr lang="it-IT" altLang="it-IT"/>
              <a:pPr>
                <a:defRPr/>
              </a:pPr>
              <a:t>14/04/2022</a:t>
            </a:fld>
            <a:endParaRPr lang="en-GB" altLang="it-IT"/>
          </a:p>
        </p:txBody>
      </p:sp>
      <p:sp>
        <p:nvSpPr>
          <p:cNvPr id="9" name="Segnaposto piè di pagina 5">
            <a:extLst>
              <a:ext uri="{FF2B5EF4-FFF2-40B4-BE49-F238E27FC236}">
                <a16:creationId xmlns:a16="http://schemas.microsoft.com/office/drawing/2014/main" id="{EC6342A1-0C1C-49C9-A295-8AEEF9326EB6}"/>
              </a:ext>
            </a:extLst>
          </p:cNvPr>
          <p:cNvSpPr>
            <a:spLocks noGrp="1"/>
          </p:cNvSpPr>
          <p:nvPr>
            <p:ph type="ftr" sz="quarter" idx="11"/>
          </p:nvPr>
        </p:nvSpPr>
        <p:spPr/>
        <p:txBody>
          <a:bodyPr/>
          <a:lstStyle>
            <a:lvl1pPr>
              <a:defRPr/>
            </a:lvl1pPr>
          </a:lstStyle>
          <a:p>
            <a:pPr>
              <a:defRPr/>
            </a:pPr>
            <a:endParaRPr lang="en-GB"/>
          </a:p>
        </p:txBody>
      </p:sp>
      <p:sp>
        <p:nvSpPr>
          <p:cNvPr id="10" name="Segnaposto numero diapositiva 6">
            <a:extLst>
              <a:ext uri="{FF2B5EF4-FFF2-40B4-BE49-F238E27FC236}">
                <a16:creationId xmlns:a16="http://schemas.microsoft.com/office/drawing/2014/main" id="{85117CE6-91E5-43BE-8A12-1294FA41D694}"/>
              </a:ext>
            </a:extLst>
          </p:cNvPr>
          <p:cNvSpPr>
            <a:spLocks noGrp="1"/>
          </p:cNvSpPr>
          <p:nvPr>
            <p:ph type="sldNum" sz="quarter" idx="12"/>
          </p:nvPr>
        </p:nvSpPr>
        <p:spPr/>
        <p:txBody>
          <a:bodyPr/>
          <a:lstStyle>
            <a:lvl1pPr>
              <a:defRPr/>
            </a:lvl1pPr>
          </a:lstStyle>
          <a:p>
            <a:pPr>
              <a:defRPr/>
            </a:pPr>
            <a:fld id="{FD8AA684-0175-4B54-ADC1-7B4C3699EDDA}" type="slidenum">
              <a:rPr lang="it-IT" altLang="it-IT"/>
              <a:pPr>
                <a:defRPr/>
              </a:pPr>
              <a:t>‹N›</a:t>
            </a:fld>
            <a:endParaRPr lang="it-IT" altLang="it-IT"/>
          </a:p>
        </p:txBody>
      </p:sp>
    </p:spTree>
    <p:extLst>
      <p:ext uri="{BB962C8B-B14F-4D97-AF65-F5344CB8AC3E}">
        <p14:creationId xmlns:p14="http://schemas.microsoft.com/office/powerpoint/2010/main" val="280812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solidFill>
          <a:schemeClr val="bg2"/>
        </a:solidFill>
        <a:effectLst/>
      </p:bgPr>
    </p:bg>
    <p:spTree>
      <p:nvGrpSpPr>
        <p:cNvPr id="1" name=""/>
        <p:cNvGrpSpPr/>
        <p:nvPr/>
      </p:nvGrpSpPr>
      <p:grpSpPr>
        <a:xfrm>
          <a:off x="0" y="0"/>
          <a:ext cx="0" cy="0"/>
          <a:chOff x="0" y="0"/>
          <a:chExt cx="0" cy="0"/>
        </a:xfrm>
      </p:grpSpPr>
      <p:sp>
        <p:nvSpPr>
          <p:cNvPr id="5" name="Connettore 1 10">
            <a:extLst>
              <a:ext uri="{FF2B5EF4-FFF2-40B4-BE49-F238E27FC236}">
                <a16:creationId xmlns:a16="http://schemas.microsoft.com/office/drawing/2014/main" id="{388D64C5-EA26-4F51-A64D-3F7B63BA3B17}"/>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6" name="Triangolo isoscele 5">
            <a:extLst>
              <a:ext uri="{FF2B5EF4-FFF2-40B4-BE49-F238E27FC236}">
                <a16:creationId xmlns:a16="http://schemas.microsoft.com/office/drawing/2014/main" id="{6D1E4189-77D8-4FCD-999F-398D27F038A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7" name="Rettangolo 6">
            <a:extLst>
              <a:ext uri="{FF2B5EF4-FFF2-40B4-BE49-F238E27FC236}">
                <a16:creationId xmlns:a16="http://schemas.microsoft.com/office/drawing/2014/main" id="{5D4C5155-6643-43A6-85F4-6042550CB388}"/>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a:t>Fare clic per modificare lo stile del titolo</a:t>
            </a:r>
            <a:endParaRPr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dirty="0"/>
              <a:t>Fare clic sull'icona per inserire un'immagine</a:t>
            </a:r>
            <a:endParaRPr lang="en-US" noProof="0" dirty="0"/>
          </a:p>
        </p:txBody>
      </p:sp>
      <p:sp>
        <p:nvSpPr>
          <p:cNvPr id="4" name="Segnaposto testo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a:t>Fare clic per modificare stili del testo dello schema</a:t>
            </a:r>
          </a:p>
        </p:txBody>
      </p:sp>
      <p:sp>
        <p:nvSpPr>
          <p:cNvPr id="8" name="Segnaposto data 4">
            <a:extLst>
              <a:ext uri="{FF2B5EF4-FFF2-40B4-BE49-F238E27FC236}">
                <a16:creationId xmlns:a16="http://schemas.microsoft.com/office/drawing/2014/main" id="{103F79E5-BCFC-44EF-BF3B-7F57DA5D0804}"/>
              </a:ext>
            </a:extLst>
          </p:cNvPr>
          <p:cNvSpPr>
            <a:spLocks noGrp="1"/>
          </p:cNvSpPr>
          <p:nvPr>
            <p:ph type="dt" sz="half" idx="10"/>
          </p:nvPr>
        </p:nvSpPr>
        <p:spPr/>
        <p:txBody>
          <a:bodyPr/>
          <a:lstStyle>
            <a:lvl1pPr>
              <a:defRPr/>
            </a:lvl1pPr>
          </a:lstStyle>
          <a:p>
            <a:pPr>
              <a:defRPr/>
            </a:pPr>
            <a:fld id="{E29B6CFE-76A4-4D18-97D3-4C7B528B519A}" type="datetime1">
              <a:rPr lang="it-IT" altLang="it-IT"/>
              <a:pPr>
                <a:defRPr/>
              </a:pPr>
              <a:t>14/04/2022</a:t>
            </a:fld>
            <a:endParaRPr lang="en-GB" altLang="it-IT"/>
          </a:p>
        </p:txBody>
      </p:sp>
      <p:sp>
        <p:nvSpPr>
          <p:cNvPr id="9" name="Segnaposto piè di pagina 5">
            <a:extLst>
              <a:ext uri="{FF2B5EF4-FFF2-40B4-BE49-F238E27FC236}">
                <a16:creationId xmlns:a16="http://schemas.microsoft.com/office/drawing/2014/main" id="{D4A3CA91-95F9-46B7-AFDF-14A4D3E39C1F}"/>
              </a:ext>
            </a:extLst>
          </p:cNvPr>
          <p:cNvSpPr>
            <a:spLocks noGrp="1"/>
          </p:cNvSpPr>
          <p:nvPr>
            <p:ph type="ftr" sz="quarter" idx="11"/>
          </p:nvPr>
        </p:nvSpPr>
        <p:spPr/>
        <p:txBody>
          <a:bodyPr/>
          <a:lstStyle>
            <a:lvl1pPr>
              <a:defRPr/>
            </a:lvl1pPr>
          </a:lstStyle>
          <a:p>
            <a:pPr>
              <a:defRPr/>
            </a:pPr>
            <a:endParaRPr lang="en-GB"/>
          </a:p>
        </p:txBody>
      </p:sp>
      <p:sp>
        <p:nvSpPr>
          <p:cNvPr id="10" name="Segnaposto numero diapositiva 6">
            <a:extLst>
              <a:ext uri="{FF2B5EF4-FFF2-40B4-BE49-F238E27FC236}">
                <a16:creationId xmlns:a16="http://schemas.microsoft.com/office/drawing/2014/main" id="{5874560B-C1FE-4921-BFF3-A2144C5484AA}"/>
              </a:ext>
            </a:extLst>
          </p:cNvPr>
          <p:cNvSpPr>
            <a:spLocks noGrp="1"/>
          </p:cNvSpPr>
          <p:nvPr>
            <p:ph type="sldNum" sz="quarter" idx="12"/>
          </p:nvPr>
        </p:nvSpPr>
        <p:spPr/>
        <p:txBody>
          <a:bodyPr/>
          <a:lstStyle>
            <a:lvl1pPr>
              <a:defRPr/>
            </a:lvl1pPr>
          </a:lstStyle>
          <a:p>
            <a:pPr>
              <a:defRPr/>
            </a:pPr>
            <a:fld id="{81EF5A2A-3173-4656-9D25-78F79D662ACE}" type="slidenum">
              <a:rPr lang="it-IT" altLang="it-IT"/>
              <a:pPr>
                <a:defRPr/>
              </a:pPr>
              <a:t>‹N›</a:t>
            </a:fld>
            <a:endParaRPr lang="it-IT" altLang="it-IT"/>
          </a:p>
        </p:txBody>
      </p:sp>
    </p:spTree>
    <p:extLst>
      <p:ext uri="{BB962C8B-B14F-4D97-AF65-F5344CB8AC3E}">
        <p14:creationId xmlns:p14="http://schemas.microsoft.com/office/powerpoint/2010/main" val="349958726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21">
            <a:extLst>
              <a:ext uri="{FF2B5EF4-FFF2-40B4-BE49-F238E27FC236}">
                <a16:creationId xmlns:a16="http://schemas.microsoft.com/office/drawing/2014/main" id="{1B1FDE4D-B2FF-4928-B0C8-231620884272}"/>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a:extLst>
              <a:ext uri="{FF2B5EF4-FFF2-40B4-BE49-F238E27FC236}">
                <a16:creationId xmlns:a16="http://schemas.microsoft.com/office/drawing/2014/main" id="{2F0996DC-C881-474E-BE12-DB0036E752D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4" name="Segnaposto data 13">
            <a:extLst>
              <a:ext uri="{FF2B5EF4-FFF2-40B4-BE49-F238E27FC236}">
                <a16:creationId xmlns:a16="http://schemas.microsoft.com/office/drawing/2014/main" id="{5F101344-9723-4681-BA19-680B0794EF23}"/>
              </a:ext>
            </a:extLst>
          </p:cNvPr>
          <p:cNvSpPr>
            <a:spLocks noGrp="1"/>
          </p:cNvSpPr>
          <p:nvPr>
            <p:ph type="dt" sz="half" idx="2"/>
          </p:nvPr>
        </p:nvSpPr>
        <p:spPr>
          <a:xfrm>
            <a:off x="6400800" y="6356350"/>
            <a:ext cx="2289175"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chemeClr val="tx2"/>
                </a:solidFill>
              </a:defRPr>
            </a:lvl1pPr>
          </a:lstStyle>
          <a:p>
            <a:pPr>
              <a:defRPr/>
            </a:pPr>
            <a:fld id="{8256AA18-A01E-480E-941F-960B7FC0BE5C}" type="datetime1">
              <a:rPr lang="it-IT" altLang="it-IT"/>
              <a:pPr>
                <a:defRPr/>
              </a:pPr>
              <a:t>14/04/2022</a:t>
            </a:fld>
            <a:endParaRPr lang="en-GB" altLang="it-IT"/>
          </a:p>
        </p:txBody>
      </p:sp>
      <p:sp>
        <p:nvSpPr>
          <p:cNvPr id="3" name="Segnaposto piè di pagina 2">
            <a:extLst>
              <a:ext uri="{FF2B5EF4-FFF2-40B4-BE49-F238E27FC236}">
                <a16:creationId xmlns:a16="http://schemas.microsoft.com/office/drawing/2014/main" id="{1BC8B844-BFF0-43F0-9F66-5EF5874B3974}"/>
              </a:ext>
            </a:extLst>
          </p:cNvPr>
          <p:cNvSpPr>
            <a:spLocks noGrp="1"/>
          </p:cNvSpPr>
          <p:nvPr>
            <p:ph type="ftr" sz="quarter" idx="3"/>
          </p:nvPr>
        </p:nvSpPr>
        <p:spPr>
          <a:xfrm>
            <a:off x="2898775" y="6356350"/>
            <a:ext cx="35052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b="0">
                <a:solidFill>
                  <a:schemeClr val="tx2"/>
                </a:solidFill>
                <a:latin typeface="Arial" charset="0"/>
                <a:ea typeface="ＭＳ Ｐゴシック" panose="020B0600070205080204" pitchFamily="34" charset="-128"/>
                <a:cs typeface="+mn-cs"/>
              </a:defRPr>
            </a:lvl1pPr>
          </a:lstStyle>
          <a:p>
            <a:pPr>
              <a:defRPr/>
            </a:pPr>
            <a:endParaRPr lang="en-GB"/>
          </a:p>
        </p:txBody>
      </p:sp>
      <p:sp>
        <p:nvSpPr>
          <p:cNvPr id="23" name="Segnaposto numero diapositiva 22">
            <a:extLst>
              <a:ext uri="{FF2B5EF4-FFF2-40B4-BE49-F238E27FC236}">
                <a16:creationId xmlns:a16="http://schemas.microsoft.com/office/drawing/2014/main" id="{85260DAA-50C8-4B1F-B553-EC2DDF5B7A3E}"/>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chemeClr val="tx2"/>
                </a:solidFill>
              </a:defRPr>
            </a:lvl1pPr>
          </a:lstStyle>
          <a:p>
            <a:pPr>
              <a:defRPr/>
            </a:pPr>
            <a:fld id="{4AFD0237-98DA-412C-BFFD-8EF0357DBDE1}" type="slidenum">
              <a:rPr lang="it-IT" altLang="it-IT"/>
              <a:pPr>
                <a:defRPr/>
              </a:pPr>
              <a:t>‹N›</a:t>
            </a:fld>
            <a:endParaRPr lang="it-IT" altLang="it-IT"/>
          </a:p>
        </p:txBody>
      </p:sp>
      <p:sp>
        <p:nvSpPr>
          <p:cNvPr id="1031" name="Connettore 1 27">
            <a:extLst>
              <a:ext uri="{FF2B5EF4-FFF2-40B4-BE49-F238E27FC236}">
                <a16:creationId xmlns:a16="http://schemas.microsoft.com/office/drawing/2014/main" id="{D5340320-925C-47F8-A15F-3EF01EEC8AB2}"/>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32" name="Connettore 1 28">
            <a:extLst>
              <a:ext uri="{FF2B5EF4-FFF2-40B4-BE49-F238E27FC236}">
                <a16:creationId xmlns:a16="http://schemas.microsoft.com/office/drawing/2014/main" id="{B3353A98-8CD8-4CD1-8C0A-13B963140604}"/>
              </a:ext>
            </a:extLst>
          </p:cNvPr>
          <p:cNvSpPr>
            <a:spLocks noChangeShapeType="1"/>
          </p:cNvSpPr>
          <p:nvPr/>
        </p:nvSpPr>
        <p:spPr bwMode="auto">
          <a:xfrm>
            <a:off x="457200" y="1143000"/>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 name="Triangolo isoscele 9">
            <a:extLst>
              <a:ext uri="{FF2B5EF4-FFF2-40B4-BE49-F238E27FC236}">
                <a16:creationId xmlns:a16="http://schemas.microsoft.com/office/drawing/2014/main" id="{FB2DB90C-DB76-4704-A0EF-4A266F5AE195}"/>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b="0" dirty="0"/>
          </a:p>
        </p:txBody>
      </p:sp>
    </p:spTree>
  </p:cSld>
  <p:clrMap bg1="lt1" tx1="dk1" bg2="lt2" tx2="dk2" accent1="accent1" accent2="accent2" accent3="accent3" accent4="accent4" accent5="accent5" accent6="accent6" hlink="hlink" folHlink="folHlink"/>
  <p:sldLayoutIdLst>
    <p:sldLayoutId id="2147484190" r:id="rId1"/>
    <p:sldLayoutId id="2147484185" r:id="rId2"/>
    <p:sldLayoutId id="2147484191" r:id="rId3"/>
    <p:sldLayoutId id="2147484186" r:id="rId4"/>
    <p:sldLayoutId id="2147484187" r:id="rId5"/>
    <p:sldLayoutId id="2147484192" r:id="rId6"/>
    <p:sldLayoutId id="2147484193" r:id="rId7"/>
    <p:sldLayoutId id="2147484194" r:id="rId8"/>
    <p:sldLayoutId id="2147484195" r:id="rId9"/>
    <p:sldLayoutId id="2147484188" r:id="rId10"/>
    <p:sldLayoutId id="2147484196" r:id="rId11"/>
    <p:sldLayoutId id="2147484189" r:id="rId12"/>
  </p:sldLayoutIdLst>
  <p:hf hdr="0" ftr="0"/>
  <p:txStyles>
    <p:titleStyle>
      <a:lvl1pPr algn="l" rtl="0" eaLnBrk="0" fontAlgn="base" hangingPunct="0">
        <a:spcBef>
          <a:spcPct val="0"/>
        </a:spcBef>
        <a:spcAft>
          <a:spcPct val="0"/>
        </a:spcAft>
        <a:defRPr sz="3200" kern="12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3200">
          <a:solidFill>
            <a:schemeClr val="tx2"/>
          </a:solidFill>
          <a:latin typeface="Bookman Old Style" pitchFamily="18" charset="0"/>
          <a:ea typeface="MS PGothic" panose="020B0600070205080204" pitchFamily="34" charset="-128"/>
          <a:cs typeface="ＭＳ Ｐゴシック" charset="0"/>
        </a:defRPr>
      </a:lvl2pPr>
      <a:lvl3pPr algn="l" rtl="0" eaLnBrk="0" fontAlgn="base" hangingPunct="0">
        <a:spcBef>
          <a:spcPct val="0"/>
        </a:spcBef>
        <a:spcAft>
          <a:spcPct val="0"/>
        </a:spcAft>
        <a:defRPr sz="3200">
          <a:solidFill>
            <a:schemeClr val="tx2"/>
          </a:solidFill>
          <a:latin typeface="Bookman Old Style" pitchFamily="18" charset="0"/>
          <a:ea typeface="MS PGothic" panose="020B0600070205080204" pitchFamily="34" charset="-128"/>
          <a:cs typeface="ＭＳ Ｐゴシック" charset="0"/>
        </a:defRPr>
      </a:lvl3pPr>
      <a:lvl4pPr algn="l" rtl="0" eaLnBrk="0" fontAlgn="base" hangingPunct="0">
        <a:spcBef>
          <a:spcPct val="0"/>
        </a:spcBef>
        <a:spcAft>
          <a:spcPct val="0"/>
        </a:spcAft>
        <a:defRPr sz="3200">
          <a:solidFill>
            <a:schemeClr val="tx2"/>
          </a:solidFill>
          <a:latin typeface="Bookman Old Style" pitchFamily="18" charset="0"/>
          <a:ea typeface="MS PGothic" panose="020B0600070205080204" pitchFamily="34" charset="-128"/>
          <a:cs typeface="ＭＳ Ｐゴシック" charset="0"/>
        </a:defRPr>
      </a:lvl4pPr>
      <a:lvl5pPr algn="l" rtl="0" eaLnBrk="0" fontAlgn="base" hangingPunct="0">
        <a:spcBef>
          <a:spcPct val="0"/>
        </a:spcBef>
        <a:spcAft>
          <a:spcPct val="0"/>
        </a:spcAft>
        <a:defRPr sz="3200">
          <a:solidFill>
            <a:schemeClr val="tx2"/>
          </a:solidFill>
          <a:latin typeface="Bookman Old Style" pitchFamily="18" charset="0"/>
          <a:ea typeface="MS PGothic" panose="020B0600070205080204" pitchFamily="34" charset="-128"/>
          <a:cs typeface="ＭＳ Ｐゴシック"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S PGothic" panose="020B0600070205080204" pitchFamily="34" charset="-128"/>
          <a:cs typeface="ＭＳ Ｐゴシック" charset="0"/>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S PGothic" panose="020B0600070205080204" pitchFamily="34" charset="-128"/>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S PGothic" panose="020B0600070205080204" pitchFamily="34" charset="-128"/>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S PGothic" panose="020B0600070205080204" pitchFamily="34" charset="-128"/>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S PGothic" panose="020B0600070205080204" pitchFamily="34" charset="-128"/>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1/relationships/webextension" Target="../webextensions/webextension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fif"/><Relationship Id="rId1" Type="http://schemas.openxmlformats.org/officeDocument/2006/relationships/slideLayout" Target="../slideLayouts/slideLayout2.xml"/><Relationship Id="rId4" Type="http://schemas.openxmlformats.org/officeDocument/2006/relationships/image" Target="../media/image4.jfif"/></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1/relationships/webextension" Target="../webextensions/webextension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C5D522C-D2EF-4FB2-BE2B-975DB4DF399A}"/>
              </a:ext>
            </a:extLst>
          </p:cNvPr>
          <p:cNvSpPr>
            <a:spLocks noGrp="1"/>
          </p:cNvSpPr>
          <p:nvPr>
            <p:ph type="ctrTitle"/>
          </p:nvPr>
        </p:nvSpPr>
        <p:spPr/>
        <p:txBody>
          <a:bodyPr/>
          <a:lstStyle/>
          <a:p>
            <a:pPr eaLnBrk="1" hangingPunct="1"/>
            <a:r>
              <a:rPr lang="it-IT" altLang="it-IT" sz="2800" b="1"/>
              <a:t>Fundamental elements </a:t>
            </a:r>
            <a:br>
              <a:rPr lang="it-IT" altLang="it-IT" sz="2800" b="1"/>
            </a:br>
            <a:r>
              <a:rPr lang="it-IT" altLang="it-IT" sz="2800" b="1"/>
              <a:t>of taxation</a:t>
            </a:r>
          </a:p>
        </p:txBody>
      </p:sp>
      <p:sp>
        <p:nvSpPr>
          <p:cNvPr id="16386" name="Rectangle 3">
            <a:extLst>
              <a:ext uri="{FF2B5EF4-FFF2-40B4-BE49-F238E27FC236}">
                <a16:creationId xmlns:a16="http://schemas.microsoft.com/office/drawing/2014/main" id="{AE9DE8A2-CD2D-4586-8B7E-1F2C113F370F}"/>
              </a:ext>
            </a:extLst>
          </p:cNvPr>
          <p:cNvSpPr>
            <a:spLocks noGrp="1" noChangeArrowheads="1"/>
          </p:cNvSpPr>
          <p:nvPr>
            <p:ph type="subTitle" idx="1"/>
          </p:nvPr>
        </p:nvSpPr>
        <p:spPr>
          <a:xfrm>
            <a:off x="1219200" y="5013325"/>
            <a:ext cx="6858000" cy="533400"/>
          </a:xfrm>
        </p:spPr>
        <p:txBody>
          <a:bodyPr/>
          <a:lstStyle/>
          <a:p>
            <a:pPr eaLnBrk="1" hangingPunct="1">
              <a:defRPr/>
            </a:pPr>
            <a:r>
              <a:rPr lang="en-GB" altLang="it-IT">
                <a:ea typeface="MS PGothic" panose="020B0600070205080204" pitchFamily="34" charset="-128"/>
              </a:rPr>
              <a:t>Introduction to Italian Law – Tax Law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data 13">
            <a:extLst>
              <a:ext uri="{FF2B5EF4-FFF2-40B4-BE49-F238E27FC236}">
                <a16:creationId xmlns:a16="http://schemas.microsoft.com/office/drawing/2014/main" id="{120D90BC-D12A-4BFC-8D2B-EDF0CAFF7FE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DA1A95D2-B3BE-4278-8E80-540ABB9252E7}"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2531" name="Segnaposto numero diapositiva 22">
            <a:extLst>
              <a:ext uri="{FF2B5EF4-FFF2-40B4-BE49-F238E27FC236}">
                <a16:creationId xmlns:a16="http://schemas.microsoft.com/office/drawing/2014/main" id="{B1CB8191-B6BF-4FC5-B4D1-1E849FF0AE3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42CC7C55-EAC4-4EF4-A352-5E2276EF4003}" type="slidenum">
              <a:rPr lang="it-IT" altLang="it-IT" sz="1400" smtClean="0">
                <a:solidFill>
                  <a:schemeClr val="tx2"/>
                </a:solidFill>
                <a:latin typeface="Arial" panose="020B0604020202020204" pitchFamily="34" charset="0"/>
              </a:rPr>
              <a:pPr>
                <a:spcBef>
                  <a:spcPct val="0"/>
                </a:spcBef>
                <a:buClrTx/>
                <a:buSzTx/>
                <a:buFontTx/>
                <a:buNone/>
              </a:pPr>
              <a:t>10</a:t>
            </a:fld>
            <a:endParaRPr lang="it-IT" altLang="it-IT" sz="1400">
              <a:solidFill>
                <a:schemeClr val="tx2"/>
              </a:solidFill>
              <a:latin typeface="Arial" panose="020B0604020202020204" pitchFamily="34" charset="0"/>
            </a:endParaRPr>
          </a:p>
        </p:txBody>
      </p:sp>
      <p:sp>
        <p:nvSpPr>
          <p:cNvPr id="22532" name="Titolo 1">
            <a:extLst>
              <a:ext uri="{FF2B5EF4-FFF2-40B4-BE49-F238E27FC236}">
                <a16:creationId xmlns:a16="http://schemas.microsoft.com/office/drawing/2014/main" id="{02E11D55-16BC-496B-B704-1E4C146A66AC}"/>
              </a:ext>
            </a:extLst>
          </p:cNvPr>
          <p:cNvSpPr>
            <a:spLocks noGrp="1"/>
          </p:cNvSpPr>
          <p:nvPr>
            <p:ph type="title"/>
          </p:nvPr>
        </p:nvSpPr>
        <p:spPr/>
        <p:txBody>
          <a:bodyPr/>
          <a:lstStyle/>
          <a:p>
            <a:pPr algn="ctr" eaLnBrk="1" hangingPunct="1"/>
            <a:r>
              <a:rPr lang="it-IT" altLang="it-IT" b="1"/>
              <a:t>Characteristics of tax 2/2</a:t>
            </a:r>
            <a:endParaRPr lang="en-GB" altLang="it-IT" b="1"/>
          </a:p>
        </p:txBody>
      </p:sp>
      <p:sp>
        <p:nvSpPr>
          <p:cNvPr id="22533" name="Segnaposto numero diapositiva 3">
            <a:extLst>
              <a:ext uri="{FF2B5EF4-FFF2-40B4-BE49-F238E27FC236}">
                <a16:creationId xmlns:a16="http://schemas.microsoft.com/office/drawing/2014/main" id="{7668BA81-53B4-426C-9C36-0263217926F3}"/>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3AB75F2D-2F0B-4918-BD5F-33E5B43DD431}" type="slidenum">
              <a:rPr lang="it-IT" altLang="it-IT" sz="1400" b="0">
                <a:solidFill>
                  <a:schemeClr val="tx2"/>
                </a:solidFill>
                <a:latin typeface="Arial" panose="020B0604020202020204" pitchFamily="34" charset="0"/>
              </a:rPr>
              <a:pPr eaLnBrk="1" hangingPunct="1">
                <a:spcBef>
                  <a:spcPct val="0"/>
                </a:spcBef>
                <a:buClrTx/>
                <a:buSzTx/>
                <a:buFontTx/>
                <a:buNone/>
              </a:pPr>
              <a:t>10</a:t>
            </a:fld>
            <a:endParaRPr lang="it-IT" altLang="it-IT" sz="1400" b="0">
              <a:solidFill>
                <a:schemeClr val="tx2"/>
              </a:solidFill>
              <a:latin typeface="Arial" panose="020B0604020202020204" pitchFamily="34" charset="0"/>
            </a:endParaRPr>
          </a:p>
        </p:txBody>
      </p:sp>
      <p:sp>
        <p:nvSpPr>
          <p:cNvPr id="13316" name="Segnaposto contenuto 2">
            <a:extLst>
              <a:ext uri="{FF2B5EF4-FFF2-40B4-BE49-F238E27FC236}">
                <a16:creationId xmlns:a16="http://schemas.microsoft.com/office/drawing/2014/main" id="{B3A01FF1-8696-44CC-8EA2-5A03E6EE2F55}"/>
              </a:ext>
            </a:extLst>
          </p:cNvPr>
          <p:cNvSpPr>
            <a:spLocks noGrp="1"/>
          </p:cNvSpPr>
          <p:nvPr>
            <p:ph sz="quarter" idx="1"/>
          </p:nvPr>
        </p:nvSpPr>
        <p:spPr>
          <a:xfrm>
            <a:off x="457200" y="1219200"/>
            <a:ext cx="8229600" cy="4937125"/>
          </a:xfrm>
        </p:spPr>
        <p:txBody>
          <a:bodyPr/>
          <a:lstStyle/>
          <a:p>
            <a:pPr algn="just" eaLnBrk="1" hangingPunct="1"/>
            <a:r>
              <a:rPr lang="en-GB" altLang="it-IT" sz="2800"/>
              <a:t>It is </a:t>
            </a:r>
            <a:r>
              <a:rPr lang="en-GB" altLang="it-IT" sz="2800" i="1"/>
              <a:t>levied by the State which has jurisdiction over the person or property</a:t>
            </a:r>
            <a:r>
              <a:rPr lang="en-GB" altLang="it-IT" sz="2800"/>
              <a:t>;</a:t>
            </a:r>
          </a:p>
          <a:p>
            <a:pPr algn="just" eaLnBrk="1" hangingPunct="1"/>
            <a:endParaRPr lang="en-GB" altLang="it-IT" sz="2800"/>
          </a:p>
          <a:p>
            <a:pPr algn="just" eaLnBrk="1" hangingPunct="1"/>
            <a:r>
              <a:rPr lang="en-GB" altLang="it-IT" sz="2800"/>
              <a:t>It is </a:t>
            </a:r>
            <a:r>
              <a:rPr lang="en-GB" altLang="it-IT" sz="2800" i="1"/>
              <a:t>based on statute laws</a:t>
            </a:r>
            <a:r>
              <a:rPr lang="en-GB" altLang="it-IT" sz="2800"/>
              <a:t>;</a:t>
            </a:r>
          </a:p>
          <a:p>
            <a:pPr algn="just" eaLnBrk="1" hangingPunct="1"/>
            <a:endParaRPr lang="en-GB" altLang="it-IT" sz="2800"/>
          </a:p>
          <a:p>
            <a:pPr algn="just" eaLnBrk="1" hangingPunct="1"/>
            <a:r>
              <a:rPr lang="en-GB" altLang="it-IT" sz="2800"/>
              <a:t>Assessment and collection are possible only if a prior law is enacted by the law making body of the State;</a:t>
            </a:r>
          </a:p>
          <a:p>
            <a:pPr algn="just" eaLnBrk="1" hangingPunct="1"/>
            <a:endParaRPr lang="en-GB" altLang="it-IT" sz="2800"/>
          </a:p>
          <a:p>
            <a:pPr algn="just" eaLnBrk="1" hangingPunct="1"/>
            <a:r>
              <a:rPr lang="en-GB" altLang="it-IT" sz="2800"/>
              <a:t>Tax couldn't be enforced by the tax administration</a:t>
            </a:r>
            <a:r>
              <a:rPr lang="en-GB" altLang="it-IT"/>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fade">
                                      <p:cBhvr>
                                        <p:cTn id="7" dur="2000"/>
                                        <p:tgtEl>
                                          <p:spTgt spid="133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6">
                                            <p:txEl>
                                              <p:pRg st="2" end="2"/>
                                            </p:txEl>
                                          </p:spTgt>
                                        </p:tgtEl>
                                        <p:attrNameLst>
                                          <p:attrName>style.visibility</p:attrName>
                                        </p:attrNameLst>
                                      </p:cBhvr>
                                      <p:to>
                                        <p:strVal val="visible"/>
                                      </p:to>
                                    </p:set>
                                    <p:animEffect transition="in" filter="fade">
                                      <p:cBhvr>
                                        <p:cTn id="12" dur="2000"/>
                                        <p:tgtEl>
                                          <p:spTgt spid="1331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6">
                                            <p:txEl>
                                              <p:pRg st="4" end="4"/>
                                            </p:txEl>
                                          </p:spTgt>
                                        </p:tgtEl>
                                        <p:attrNameLst>
                                          <p:attrName>style.visibility</p:attrName>
                                        </p:attrNameLst>
                                      </p:cBhvr>
                                      <p:to>
                                        <p:strVal val="visible"/>
                                      </p:to>
                                    </p:set>
                                    <p:animEffect transition="in" filter="fade">
                                      <p:cBhvr>
                                        <p:cTn id="17" dur="2000"/>
                                        <p:tgtEl>
                                          <p:spTgt spid="1331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6">
                                            <p:txEl>
                                              <p:pRg st="6" end="6"/>
                                            </p:txEl>
                                          </p:spTgt>
                                        </p:tgtEl>
                                        <p:attrNameLst>
                                          <p:attrName>style.visibility</p:attrName>
                                        </p:attrNameLst>
                                      </p:cBhvr>
                                      <p:to>
                                        <p:strVal val="visible"/>
                                      </p:to>
                                    </p:set>
                                    <p:animEffect transition="in" filter="fade">
                                      <p:cBhvr>
                                        <p:cTn id="22" dur="2000"/>
                                        <p:tgtEl>
                                          <p:spTgt spid="133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data 13">
            <a:extLst>
              <a:ext uri="{FF2B5EF4-FFF2-40B4-BE49-F238E27FC236}">
                <a16:creationId xmlns:a16="http://schemas.microsoft.com/office/drawing/2014/main" id="{39CD3499-1320-4BC0-8944-00E2585A043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8ADB8CF4-6810-402C-92B2-0A8C872742F1}"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3555" name="Segnaposto numero diapositiva 22">
            <a:extLst>
              <a:ext uri="{FF2B5EF4-FFF2-40B4-BE49-F238E27FC236}">
                <a16:creationId xmlns:a16="http://schemas.microsoft.com/office/drawing/2014/main" id="{0797899E-DECC-4E07-833A-5E77525EDC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0D8055A1-B0CF-4A9F-B71F-45F8A03D62D5}" type="slidenum">
              <a:rPr lang="it-IT" altLang="it-IT" sz="1400" smtClean="0">
                <a:solidFill>
                  <a:schemeClr val="tx2"/>
                </a:solidFill>
                <a:latin typeface="Arial" panose="020B0604020202020204" pitchFamily="34" charset="0"/>
              </a:rPr>
              <a:pPr>
                <a:spcBef>
                  <a:spcPct val="0"/>
                </a:spcBef>
                <a:buClrTx/>
                <a:buSzTx/>
                <a:buFontTx/>
                <a:buNone/>
              </a:pPr>
              <a:t>11</a:t>
            </a:fld>
            <a:endParaRPr lang="it-IT" altLang="it-IT" sz="1400">
              <a:solidFill>
                <a:schemeClr val="tx2"/>
              </a:solidFill>
              <a:latin typeface="Arial" panose="020B0604020202020204" pitchFamily="34" charset="0"/>
            </a:endParaRPr>
          </a:p>
        </p:txBody>
      </p:sp>
      <p:sp>
        <p:nvSpPr>
          <p:cNvPr id="23556" name="Titolo 1">
            <a:extLst>
              <a:ext uri="{FF2B5EF4-FFF2-40B4-BE49-F238E27FC236}">
                <a16:creationId xmlns:a16="http://schemas.microsoft.com/office/drawing/2014/main" id="{06F9BD3C-A1EF-48AF-BC72-F126A65AEB3C}"/>
              </a:ext>
            </a:extLst>
          </p:cNvPr>
          <p:cNvSpPr>
            <a:spLocks noGrp="1"/>
          </p:cNvSpPr>
          <p:nvPr>
            <p:ph type="title"/>
          </p:nvPr>
        </p:nvSpPr>
        <p:spPr/>
        <p:txBody>
          <a:bodyPr/>
          <a:lstStyle/>
          <a:p>
            <a:pPr algn="ctr" eaLnBrk="1" hangingPunct="1"/>
            <a:r>
              <a:rPr lang="it-IT" altLang="it-IT" b="1"/>
              <a:t>Taxes vs. </a:t>
            </a:r>
            <a:r>
              <a:rPr lang="it-IT" altLang="it-IT" b="1">
                <a:solidFill>
                  <a:srgbClr val="FF0000"/>
                </a:solidFill>
              </a:rPr>
              <a:t>other kind of payments</a:t>
            </a:r>
          </a:p>
        </p:txBody>
      </p:sp>
      <p:sp>
        <p:nvSpPr>
          <p:cNvPr id="23557" name="Segnaposto numero diapositiva 3">
            <a:extLst>
              <a:ext uri="{FF2B5EF4-FFF2-40B4-BE49-F238E27FC236}">
                <a16:creationId xmlns:a16="http://schemas.microsoft.com/office/drawing/2014/main" id="{C60CF0D6-CF92-430D-A419-A90279C47D3B}"/>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F6AB398F-8DB2-4049-9B0F-EF7D3AAD2454}" type="slidenum">
              <a:rPr lang="it-IT" altLang="it-IT" sz="1400" b="0">
                <a:solidFill>
                  <a:schemeClr val="tx2"/>
                </a:solidFill>
                <a:latin typeface="Arial" panose="020B0604020202020204" pitchFamily="34" charset="0"/>
              </a:rPr>
              <a:pPr eaLnBrk="1" hangingPunct="1">
                <a:spcBef>
                  <a:spcPct val="0"/>
                </a:spcBef>
                <a:buClrTx/>
                <a:buSzTx/>
                <a:buFontTx/>
                <a:buNone/>
              </a:pPr>
              <a:t>11</a:t>
            </a:fld>
            <a:endParaRPr lang="it-IT" altLang="it-IT" sz="1400" b="0">
              <a:solidFill>
                <a:schemeClr val="tx2"/>
              </a:solidFill>
              <a:latin typeface="Arial" panose="020B0604020202020204" pitchFamily="34" charset="0"/>
            </a:endParaRPr>
          </a:p>
        </p:txBody>
      </p:sp>
      <p:sp>
        <p:nvSpPr>
          <p:cNvPr id="14340" name="Segnaposto contenuto 2">
            <a:extLst>
              <a:ext uri="{FF2B5EF4-FFF2-40B4-BE49-F238E27FC236}">
                <a16:creationId xmlns:a16="http://schemas.microsoft.com/office/drawing/2014/main" id="{E012C231-BDFC-4E69-8142-5AB3573737B9}"/>
              </a:ext>
            </a:extLst>
          </p:cNvPr>
          <p:cNvSpPr>
            <a:spLocks noGrp="1"/>
          </p:cNvSpPr>
          <p:nvPr>
            <p:ph sz="quarter" idx="1"/>
          </p:nvPr>
        </p:nvSpPr>
        <p:spPr>
          <a:xfrm>
            <a:off x="457200" y="1219200"/>
            <a:ext cx="8229600" cy="4937125"/>
          </a:xfrm>
        </p:spPr>
        <p:txBody>
          <a:bodyPr/>
          <a:lstStyle/>
          <a:p>
            <a:pPr algn="just" eaLnBrk="1" hangingPunct="1"/>
            <a:r>
              <a:rPr lang="en-US" altLang="it-IT" sz="2800"/>
              <a:t>Tax distinguishes from </a:t>
            </a:r>
            <a:r>
              <a:rPr lang="en-US" altLang="it-IT" sz="2800">
                <a:solidFill>
                  <a:srgbClr val="FF0000"/>
                </a:solidFill>
              </a:rPr>
              <a:t>toll</a:t>
            </a:r>
            <a:r>
              <a:rPr lang="en-US" altLang="it-IT" sz="2800"/>
              <a:t>, </a:t>
            </a:r>
            <a:r>
              <a:rPr lang="en-US" altLang="it-IT" sz="2800">
                <a:solidFill>
                  <a:srgbClr val="FF0000"/>
                </a:solidFill>
              </a:rPr>
              <a:t>fees</a:t>
            </a:r>
            <a:r>
              <a:rPr lang="en-US" altLang="it-IT" sz="2800"/>
              <a:t>, </a:t>
            </a:r>
            <a:r>
              <a:rPr lang="en-US" altLang="it-IT" sz="2800">
                <a:solidFill>
                  <a:srgbClr val="FF0000"/>
                </a:solidFill>
              </a:rPr>
              <a:t>price</a:t>
            </a:r>
            <a:r>
              <a:rPr lang="en-US" altLang="it-IT" sz="2800"/>
              <a:t>, etc.: tax is an expression of sovereignty, while toll or price are paid for the use of other</a:t>
            </a:r>
            <a:r>
              <a:rPr lang="en-US" altLang="ja-JP" sz="2800"/>
              <a:t>’s property</a:t>
            </a:r>
          </a:p>
          <a:p>
            <a:pPr algn="just" eaLnBrk="1" hangingPunct="1"/>
            <a:r>
              <a:rPr lang="en-US" altLang="it-IT" sz="2800"/>
              <a:t>A tax is enforced only by public authority (i.e. the State), while a toll may be imposed by a private individual or legal entity</a:t>
            </a:r>
          </a:p>
          <a:p>
            <a:pPr algn="just" eaLnBrk="1" hangingPunct="1"/>
            <a:r>
              <a:rPr lang="en-US" altLang="it-IT" sz="2800"/>
              <a:t>Tax shall be distinguished from </a:t>
            </a:r>
            <a:r>
              <a:rPr lang="en-US" altLang="it-IT" sz="2800">
                <a:solidFill>
                  <a:srgbClr val="FF0000"/>
                </a:solidFill>
              </a:rPr>
              <a:t>penalties</a:t>
            </a:r>
            <a:r>
              <a:rPr lang="en-US" altLang="it-IT" sz="2800"/>
              <a:t>: a tax is intended to raise revenues given a certain taxable capacity, while a penalty is thought to regulate conduct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fade">
                                      <p:cBhvr>
                                        <p:cTn id="7" dur="2000"/>
                                        <p:tgtEl>
                                          <p:spTgt spid="143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40">
                                            <p:txEl>
                                              <p:pRg st="1" end="1"/>
                                            </p:txEl>
                                          </p:spTgt>
                                        </p:tgtEl>
                                        <p:attrNameLst>
                                          <p:attrName>style.visibility</p:attrName>
                                        </p:attrNameLst>
                                      </p:cBhvr>
                                      <p:to>
                                        <p:strVal val="visible"/>
                                      </p:to>
                                    </p:set>
                                    <p:animEffect transition="in" filter="fade">
                                      <p:cBhvr>
                                        <p:cTn id="12" dur="2000"/>
                                        <p:tgtEl>
                                          <p:spTgt spid="1434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fade">
                                      <p:cBhvr>
                                        <p:cTn id="17" dur="2000"/>
                                        <p:tgtEl>
                                          <p:spTgt spid="143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data 13">
            <a:extLst>
              <a:ext uri="{FF2B5EF4-FFF2-40B4-BE49-F238E27FC236}">
                <a16:creationId xmlns:a16="http://schemas.microsoft.com/office/drawing/2014/main" id="{ACDCDEDC-2B11-482D-B0CE-11EC0F9D4E7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AC9DFE3B-1191-47B4-90A8-A8FB52CE4484}"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4579" name="Segnaposto numero diapositiva 22">
            <a:extLst>
              <a:ext uri="{FF2B5EF4-FFF2-40B4-BE49-F238E27FC236}">
                <a16:creationId xmlns:a16="http://schemas.microsoft.com/office/drawing/2014/main" id="{B3599E4A-D738-4CC5-AB68-29CCB59A71E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13DAB165-8FE2-46FC-AB46-32143CEA5F5C}" type="slidenum">
              <a:rPr lang="it-IT" altLang="it-IT" sz="1400" smtClean="0">
                <a:solidFill>
                  <a:schemeClr val="tx2"/>
                </a:solidFill>
                <a:latin typeface="Arial" panose="020B0604020202020204" pitchFamily="34" charset="0"/>
              </a:rPr>
              <a:pPr>
                <a:spcBef>
                  <a:spcPct val="0"/>
                </a:spcBef>
                <a:buClrTx/>
                <a:buSzTx/>
                <a:buFontTx/>
                <a:buNone/>
              </a:pPr>
              <a:t>12</a:t>
            </a:fld>
            <a:endParaRPr lang="it-IT" altLang="it-IT" sz="1400">
              <a:solidFill>
                <a:schemeClr val="tx2"/>
              </a:solidFill>
              <a:latin typeface="Arial" panose="020B0604020202020204" pitchFamily="34" charset="0"/>
            </a:endParaRPr>
          </a:p>
        </p:txBody>
      </p:sp>
      <p:sp>
        <p:nvSpPr>
          <p:cNvPr id="24580" name="Rectangle 2">
            <a:extLst>
              <a:ext uri="{FF2B5EF4-FFF2-40B4-BE49-F238E27FC236}">
                <a16:creationId xmlns:a16="http://schemas.microsoft.com/office/drawing/2014/main" id="{00F72A82-E954-4319-ADF4-453F4A61E1B8}"/>
              </a:ext>
            </a:extLst>
          </p:cNvPr>
          <p:cNvSpPr>
            <a:spLocks noGrp="1"/>
          </p:cNvSpPr>
          <p:nvPr>
            <p:ph type="title"/>
          </p:nvPr>
        </p:nvSpPr>
        <p:spPr/>
        <p:txBody>
          <a:bodyPr/>
          <a:lstStyle/>
          <a:p>
            <a:pPr algn="ctr" eaLnBrk="1" hangingPunct="1"/>
            <a:r>
              <a:rPr lang="it-IT" altLang="it-IT" b="1"/>
              <a:t>Taxes as a constitutional duty</a:t>
            </a:r>
          </a:p>
        </p:txBody>
      </p:sp>
      <p:sp>
        <p:nvSpPr>
          <p:cNvPr id="24581" name="Rectangle 6">
            <a:extLst>
              <a:ext uri="{FF2B5EF4-FFF2-40B4-BE49-F238E27FC236}">
                <a16:creationId xmlns:a16="http://schemas.microsoft.com/office/drawing/2014/main" id="{F9E05D89-4A54-4F11-AFCD-DD779DA60C5F}"/>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844A52EA-FC3D-4F81-8EB7-596237892BA0}" type="slidenum">
              <a:rPr lang="it-IT" altLang="it-IT" sz="1400" b="0">
                <a:solidFill>
                  <a:schemeClr val="tx2"/>
                </a:solidFill>
                <a:latin typeface="Arial" panose="020B0604020202020204" pitchFamily="34" charset="0"/>
              </a:rPr>
              <a:pPr eaLnBrk="1" hangingPunct="1">
                <a:spcBef>
                  <a:spcPct val="0"/>
                </a:spcBef>
                <a:buClrTx/>
                <a:buSzTx/>
                <a:buFontTx/>
                <a:buNone/>
              </a:pPr>
              <a:t>12</a:t>
            </a:fld>
            <a:endParaRPr lang="it-IT" altLang="it-IT" sz="1400" b="0">
              <a:solidFill>
                <a:schemeClr val="tx2"/>
              </a:solidFill>
              <a:latin typeface="Arial" panose="020B0604020202020204" pitchFamily="34" charset="0"/>
            </a:endParaRPr>
          </a:p>
        </p:txBody>
      </p:sp>
      <p:sp>
        <p:nvSpPr>
          <p:cNvPr id="2" name="Rectangle 3">
            <a:extLst>
              <a:ext uri="{FF2B5EF4-FFF2-40B4-BE49-F238E27FC236}">
                <a16:creationId xmlns:a16="http://schemas.microsoft.com/office/drawing/2014/main" id="{EC83A96B-75EB-49AF-B396-4731EA544FA6}"/>
              </a:ext>
            </a:extLst>
          </p:cNvPr>
          <p:cNvSpPr>
            <a:spLocks noGrp="1"/>
          </p:cNvSpPr>
          <p:nvPr>
            <p:ph sz="quarter" idx="1"/>
          </p:nvPr>
        </p:nvSpPr>
        <p:spPr>
          <a:xfrm>
            <a:off x="457200" y="1219200"/>
            <a:ext cx="8229600" cy="4937125"/>
          </a:xfrm>
        </p:spPr>
        <p:txBody>
          <a:bodyPr/>
          <a:lstStyle/>
          <a:p>
            <a:pPr algn="just" eaLnBrk="1" hangingPunct="1"/>
            <a:r>
              <a:rPr lang="en-US" altLang="it-IT" sz="2800" b="1"/>
              <a:t>Art. 53.1 It. Const.</a:t>
            </a:r>
            <a:r>
              <a:rPr lang="en-US" altLang="it-IT" sz="2800"/>
              <a:t>: </a:t>
            </a:r>
            <a:r>
              <a:rPr lang="en-US" altLang="ja-JP" sz="2800"/>
              <a:t>“</a:t>
            </a:r>
            <a:r>
              <a:rPr lang="en-US" altLang="ja-JP" sz="2800" b="1" u="sng"/>
              <a:t>Everybody shall contribute to public expenditure, in relation to his taxable capacity</a:t>
            </a:r>
            <a:r>
              <a:rPr lang="en-US" altLang="ja-JP" sz="2800"/>
              <a:t>” (ability to pay)</a:t>
            </a:r>
          </a:p>
          <a:p>
            <a:pPr algn="just" eaLnBrk="1" hangingPunct="1"/>
            <a:r>
              <a:rPr lang="en-US" altLang="it-IT" sz="2800" b="1"/>
              <a:t>Art. 53.2 It. Const.</a:t>
            </a:r>
            <a:r>
              <a:rPr lang="en-US" altLang="it-IT" sz="2800"/>
              <a:t>: </a:t>
            </a:r>
            <a:r>
              <a:rPr lang="en-US" altLang="ja-JP" sz="2800"/>
              <a:t>“</a:t>
            </a:r>
            <a:r>
              <a:rPr lang="en-US" altLang="ja-JP" sz="2800" b="1" u="sng"/>
              <a:t>The taxation system shall be based on progression criteria</a:t>
            </a:r>
            <a:r>
              <a:rPr lang="en-US" altLang="ja-JP" sz="2800"/>
              <a:t>”</a:t>
            </a:r>
          </a:p>
          <a:p>
            <a:pPr algn="just" eaLnBrk="1" hangingPunct="1">
              <a:buFont typeface="Wingdings 3" panose="05040102010807070707" pitchFamily="18" charset="2"/>
              <a:buNone/>
            </a:pPr>
            <a:endParaRPr lang="en-US" altLang="it-IT"/>
          </a:p>
          <a:p>
            <a:pPr algn="just" eaLnBrk="1" hangingPunct="1">
              <a:buFont typeface="Wingdings 3" panose="05040102010807070707" pitchFamily="18" charset="2"/>
              <a:buNone/>
            </a:pPr>
            <a:endParaRPr lang="en-US" altLang="it-IT"/>
          </a:p>
          <a:p>
            <a:pPr algn="just" eaLnBrk="1" hangingPunct="1">
              <a:buFont typeface="Wingdings 3" panose="05040102010807070707" pitchFamily="18" charset="2"/>
              <a:buNone/>
            </a:pPr>
            <a:r>
              <a:rPr lang="en-US" altLang="it-IT"/>
              <a:t>			What does </a:t>
            </a:r>
            <a:r>
              <a:rPr lang="en-US" altLang="ja-JP"/>
              <a:t>“taxable capacity” mean?</a:t>
            </a:r>
          </a:p>
          <a:p>
            <a:pPr algn="just" eaLnBrk="1" hangingPunct="1">
              <a:buFont typeface="Wingdings 3" panose="05040102010807070707" pitchFamily="18" charset="2"/>
              <a:buNone/>
            </a:pPr>
            <a:r>
              <a:rPr lang="en-US" altLang="it-IT"/>
              <a:t>			Who is the rule thought for?</a:t>
            </a:r>
          </a:p>
        </p:txBody>
      </p:sp>
      <p:sp>
        <p:nvSpPr>
          <p:cNvPr id="24583" name="AutoShape 6">
            <a:extLst>
              <a:ext uri="{FF2B5EF4-FFF2-40B4-BE49-F238E27FC236}">
                <a16:creationId xmlns:a16="http://schemas.microsoft.com/office/drawing/2014/main" id="{4D70CE70-C876-42AB-9092-5245B5871E4E}"/>
              </a:ext>
            </a:extLst>
          </p:cNvPr>
          <p:cNvSpPr>
            <a:spLocks noChangeArrowheads="1"/>
          </p:cNvSpPr>
          <p:nvPr/>
        </p:nvSpPr>
        <p:spPr bwMode="auto">
          <a:xfrm>
            <a:off x="900113" y="4652963"/>
            <a:ext cx="935037" cy="360362"/>
          </a:xfrm>
          <a:prstGeom prst="rightArrow">
            <a:avLst>
              <a:gd name="adj1" fmla="val 50000"/>
              <a:gd name="adj2" fmla="val 64868"/>
            </a:avLst>
          </a:prstGeom>
          <a:solidFill>
            <a:schemeClr val="accent1"/>
          </a:solidFill>
          <a:ln w="9525">
            <a:solidFill>
              <a:schemeClr val="tx1"/>
            </a:solidFill>
            <a:miter lim="800000"/>
            <a:headEnd/>
            <a:tailEnd/>
          </a:ln>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lgn="ctr" eaLnBrk="1" hangingPunct="1">
              <a:spcBef>
                <a:spcPct val="0"/>
              </a:spcBef>
              <a:buClrTx/>
              <a:buSzTx/>
              <a:buFontTx/>
              <a:buNone/>
            </a:pPr>
            <a:endParaRPr lang="en-US" altLang="it-IT" sz="1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10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10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data 13">
            <a:extLst>
              <a:ext uri="{FF2B5EF4-FFF2-40B4-BE49-F238E27FC236}">
                <a16:creationId xmlns:a16="http://schemas.microsoft.com/office/drawing/2014/main" id="{E76657CC-C4E1-450D-A4F3-0AB03CF3D6BA}"/>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678D1D6-50D0-4D03-B17A-0262EA3BEC29}"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6627" name="Segnaposto numero diapositiva 22">
            <a:extLst>
              <a:ext uri="{FF2B5EF4-FFF2-40B4-BE49-F238E27FC236}">
                <a16:creationId xmlns:a16="http://schemas.microsoft.com/office/drawing/2014/main" id="{79F26387-8A2C-4A29-9CE2-CFDA04D0F1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7B5EFE41-92AD-4CB4-B77B-2E9B65E7729D}" type="slidenum">
              <a:rPr lang="it-IT" altLang="it-IT" sz="1400" smtClean="0">
                <a:solidFill>
                  <a:schemeClr val="tx2"/>
                </a:solidFill>
                <a:latin typeface="Arial" panose="020B0604020202020204" pitchFamily="34" charset="0"/>
              </a:rPr>
              <a:pPr>
                <a:spcBef>
                  <a:spcPct val="0"/>
                </a:spcBef>
                <a:buClrTx/>
                <a:buSzTx/>
                <a:buFontTx/>
                <a:buNone/>
              </a:pPr>
              <a:t>13</a:t>
            </a:fld>
            <a:endParaRPr lang="it-IT" altLang="it-IT" sz="1400">
              <a:solidFill>
                <a:schemeClr val="tx2"/>
              </a:solidFill>
              <a:latin typeface="Arial" panose="020B0604020202020204" pitchFamily="34" charset="0"/>
            </a:endParaRPr>
          </a:p>
        </p:txBody>
      </p:sp>
      <p:sp>
        <p:nvSpPr>
          <p:cNvPr id="26628" name="Rectangle 2">
            <a:extLst>
              <a:ext uri="{FF2B5EF4-FFF2-40B4-BE49-F238E27FC236}">
                <a16:creationId xmlns:a16="http://schemas.microsoft.com/office/drawing/2014/main" id="{2DAB7740-0024-4284-A435-6AFB172BF379}"/>
              </a:ext>
            </a:extLst>
          </p:cNvPr>
          <p:cNvSpPr>
            <a:spLocks noGrp="1"/>
          </p:cNvSpPr>
          <p:nvPr>
            <p:ph type="title"/>
          </p:nvPr>
        </p:nvSpPr>
        <p:spPr/>
        <p:txBody>
          <a:bodyPr/>
          <a:lstStyle/>
          <a:p>
            <a:pPr algn="ctr" eaLnBrk="1" hangingPunct="1"/>
            <a:r>
              <a:rPr lang="en-GB" altLang="it-IT" b="1"/>
              <a:t>The historical reasons of the aforesaid expression</a:t>
            </a:r>
          </a:p>
        </p:txBody>
      </p:sp>
      <p:sp>
        <p:nvSpPr>
          <p:cNvPr id="26629" name="Rectangle 6">
            <a:extLst>
              <a:ext uri="{FF2B5EF4-FFF2-40B4-BE49-F238E27FC236}">
                <a16:creationId xmlns:a16="http://schemas.microsoft.com/office/drawing/2014/main" id="{DE9749ED-DB52-44DC-8FD1-EE504304A937}"/>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85DCDE71-0BDF-459A-8D87-822A819B5A7B}" type="slidenum">
              <a:rPr lang="it-IT" altLang="it-IT" sz="1400" b="0">
                <a:solidFill>
                  <a:schemeClr val="tx2"/>
                </a:solidFill>
                <a:latin typeface="Arial" panose="020B0604020202020204" pitchFamily="34" charset="0"/>
              </a:rPr>
              <a:pPr eaLnBrk="1" hangingPunct="1">
                <a:spcBef>
                  <a:spcPct val="0"/>
                </a:spcBef>
                <a:buClrTx/>
                <a:buSzTx/>
                <a:buFontTx/>
                <a:buNone/>
              </a:pPr>
              <a:t>13</a:t>
            </a:fld>
            <a:endParaRPr lang="it-IT" altLang="it-IT" sz="1400" b="0">
              <a:solidFill>
                <a:schemeClr val="tx2"/>
              </a:solidFill>
              <a:latin typeface="Arial" panose="020B0604020202020204" pitchFamily="34" charset="0"/>
            </a:endParaRPr>
          </a:p>
        </p:txBody>
      </p:sp>
      <p:sp>
        <p:nvSpPr>
          <p:cNvPr id="21510" name="Rectangle 3">
            <a:extLst>
              <a:ext uri="{FF2B5EF4-FFF2-40B4-BE49-F238E27FC236}">
                <a16:creationId xmlns:a16="http://schemas.microsoft.com/office/drawing/2014/main" id="{68C69AB8-BA6E-4E93-9CAB-F9AA119846A2}"/>
              </a:ext>
            </a:extLst>
          </p:cNvPr>
          <p:cNvSpPr>
            <a:spLocks noGrp="1"/>
          </p:cNvSpPr>
          <p:nvPr>
            <p:ph sz="quarter" idx="1"/>
          </p:nvPr>
        </p:nvSpPr>
        <p:spPr>
          <a:xfrm>
            <a:off x="457200" y="1219200"/>
            <a:ext cx="8229600" cy="4937125"/>
          </a:xfrm>
        </p:spPr>
        <p:txBody>
          <a:bodyPr/>
          <a:lstStyle/>
          <a:p>
            <a:pPr algn="just" eaLnBrk="1" hangingPunct="1">
              <a:lnSpc>
                <a:spcPct val="80000"/>
              </a:lnSpc>
            </a:pPr>
            <a:endParaRPr lang="en-GB" altLang="it-IT" sz="2800"/>
          </a:p>
          <a:p>
            <a:pPr algn="just" eaLnBrk="1" hangingPunct="1">
              <a:lnSpc>
                <a:spcPct val="80000"/>
              </a:lnSpc>
            </a:pPr>
            <a:r>
              <a:rPr lang="en-GB" altLang="it-IT" sz="2800"/>
              <a:t>Other constitutions, such as the German one, don</a:t>
            </a:r>
            <a:r>
              <a:rPr lang="en-GB" altLang="en-US" sz="2800"/>
              <a:t>’</a:t>
            </a:r>
            <a:r>
              <a:rPr lang="en-GB" altLang="it-IT" sz="2800"/>
              <a:t>t refer to tax at all, because the power to levy taxes is implied in the idea of sovereignty;</a:t>
            </a:r>
          </a:p>
          <a:p>
            <a:pPr algn="just" eaLnBrk="1" hangingPunct="1">
              <a:lnSpc>
                <a:spcPct val="80000"/>
              </a:lnSpc>
            </a:pPr>
            <a:endParaRPr lang="en-GB" altLang="it-IT" sz="2800"/>
          </a:p>
          <a:p>
            <a:pPr algn="just" eaLnBrk="1" hangingPunct="1">
              <a:lnSpc>
                <a:spcPct val="80000"/>
              </a:lnSpc>
            </a:pPr>
            <a:r>
              <a:rPr lang="en-GB" altLang="it-IT" sz="2800"/>
              <a:t>During the works of the Italian Constituent Assembly, at the beginning no mention to tax issues was  proposed;</a:t>
            </a:r>
          </a:p>
          <a:p>
            <a:pPr algn="just" eaLnBrk="1" hangingPunct="1">
              <a:lnSpc>
                <a:spcPct val="80000"/>
              </a:lnSpc>
            </a:pPr>
            <a:endParaRPr lang="en-GB" altLang="it-IT" sz="2800"/>
          </a:p>
          <a:p>
            <a:pPr algn="just" eaLnBrk="1" hangingPunct="1">
              <a:lnSpc>
                <a:spcPct val="80000"/>
              </a:lnSpc>
            </a:pPr>
            <a:r>
              <a:rPr lang="en-GB" altLang="it-IT" sz="2800"/>
              <a:t>Afterwards, it was decided to insert a reference to tax matter in the It. Constitution.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10">
                                            <p:txEl>
                                              <p:pRg st="1" end="1"/>
                                            </p:txEl>
                                          </p:spTgt>
                                        </p:tgtEl>
                                        <p:attrNameLst>
                                          <p:attrName>style.visibility</p:attrName>
                                        </p:attrNameLst>
                                      </p:cBhvr>
                                      <p:to>
                                        <p:strVal val="visible"/>
                                      </p:to>
                                    </p:set>
                                    <p:animEffect transition="in" filter="fade">
                                      <p:cBhvr>
                                        <p:cTn id="7" dur="2000"/>
                                        <p:tgtEl>
                                          <p:spTgt spid="2151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10">
                                            <p:txEl>
                                              <p:pRg st="3" end="3"/>
                                            </p:txEl>
                                          </p:spTgt>
                                        </p:tgtEl>
                                        <p:attrNameLst>
                                          <p:attrName>style.visibility</p:attrName>
                                        </p:attrNameLst>
                                      </p:cBhvr>
                                      <p:to>
                                        <p:strVal val="visible"/>
                                      </p:to>
                                    </p:set>
                                    <p:animEffect transition="in" filter="fade">
                                      <p:cBhvr>
                                        <p:cTn id="12" dur="2000"/>
                                        <p:tgtEl>
                                          <p:spTgt spid="2151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10">
                                            <p:txEl>
                                              <p:pRg st="5" end="5"/>
                                            </p:txEl>
                                          </p:spTgt>
                                        </p:tgtEl>
                                        <p:attrNameLst>
                                          <p:attrName>style.visibility</p:attrName>
                                        </p:attrNameLst>
                                      </p:cBhvr>
                                      <p:to>
                                        <p:strVal val="visible"/>
                                      </p:to>
                                    </p:set>
                                    <p:animEffect transition="in" filter="fade">
                                      <p:cBhvr>
                                        <p:cTn id="17" dur="2000"/>
                                        <p:tgtEl>
                                          <p:spTgt spid="215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data 13">
            <a:extLst>
              <a:ext uri="{FF2B5EF4-FFF2-40B4-BE49-F238E27FC236}">
                <a16:creationId xmlns:a16="http://schemas.microsoft.com/office/drawing/2014/main" id="{59544574-836A-4B92-B0C2-C0B323F71AC3}"/>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AC5951A4-E641-45A6-8459-255F3EFC7CD2}"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8675" name="Segnaposto numero diapositiva 22">
            <a:extLst>
              <a:ext uri="{FF2B5EF4-FFF2-40B4-BE49-F238E27FC236}">
                <a16:creationId xmlns:a16="http://schemas.microsoft.com/office/drawing/2014/main" id="{0947A166-03B6-4865-B811-8A6A322BFAB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83A43D9-D67C-4756-8EBC-F83C0F84CD0F}" type="slidenum">
              <a:rPr lang="it-IT" altLang="it-IT" sz="1400" smtClean="0">
                <a:solidFill>
                  <a:schemeClr val="tx2"/>
                </a:solidFill>
                <a:latin typeface="Arial" panose="020B0604020202020204" pitchFamily="34" charset="0"/>
              </a:rPr>
              <a:pPr>
                <a:spcBef>
                  <a:spcPct val="0"/>
                </a:spcBef>
                <a:buClrTx/>
                <a:buSzTx/>
                <a:buFontTx/>
                <a:buNone/>
              </a:pPr>
              <a:t>14</a:t>
            </a:fld>
            <a:endParaRPr lang="it-IT" altLang="it-IT" sz="1400">
              <a:solidFill>
                <a:schemeClr val="tx2"/>
              </a:solidFill>
              <a:latin typeface="Arial" panose="020B0604020202020204" pitchFamily="34" charset="0"/>
            </a:endParaRPr>
          </a:p>
        </p:txBody>
      </p:sp>
      <p:sp>
        <p:nvSpPr>
          <p:cNvPr id="28676" name="Titolo 1">
            <a:extLst>
              <a:ext uri="{FF2B5EF4-FFF2-40B4-BE49-F238E27FC236}">
                <a16:creationId xmlns:a16="http://schemas.microsoft.com/office/drawing/2014/main" id="{216CB6F3-8CF0-40B8-9580-FD27E39594DF}"/>
              </a:ext>
            </a:extLst>
          </p:cNvPr>
          <p:cNvSpPr>
            <a:spLocks noGrp="1"/>
          </p:cNvSpPr>
          <p:nvPr>
            <p:ph type="title"/>
          </p:nvPr>
        </p:nvSpPr>
        <p:spPr/>
        <p:txBody>
          <a:bodyPr/>
          <a:lstStyle/>
          <a:p>
            <a:pPr algn="ctr" eaLnBrk="1" hangingPunct="1"/>
            <a:r>
              <a:rPr lang="en-GB" altLang="it-IT" b="1"/>
              <a:t>The safeguard of the elementary needs of the individual</a:t>
            </a:r>
          </a:p>
        </p:txBody>
      </p:sp>
      <p:sp>
        <p:nvSpPr>
          <p:cNvPr id="28677" name="Rectangle 6">
            <a:extLst>
              <a:ext uri="{FF2B5EF4-FFF2-40B4-BE49-F238E27FC236}">
                <a16:creationId xmlns:a16="http://schemas.microsoft.com/office/drawing/2014/main" id="{554BFAA5-21EC-4931-A7A0-A8ADB253DD29}"/>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B2AF8B05-9D02-4BBD-919D-AC200C57C45B}" type="slidenum">
              <a:rPr lang="it-IT" altLang="it-IT" sz="1400" b="0">
                <a:solidFill>
                  <a:schemeClr val="tx2"/>
                </a:solidFill>
                <a:latin typeface="Arial" panose="020B0604020202020204" pitchFamily="34" charset="0"/>
              </a:rPr>
              <a:pPr eaLnBrk="1" hangingPunct="1">
                <a:spcBef>
                  <a:spcPct val="0"/>
                </a:spcBef>
                <a:buClrTx/>
                <a:buSzTx/>
                <a:buFontTx/>
                <a:buNone/>
              </a:pPr>
              <a:t>14</a:t>
            </a:fld>
            <a:endParaRPr lang="it-IT" altLang="it-IT" sz="1400" b="0">
              <a:solidFill>
                <a:schemeClr val="tx2"/>
              </a:solidFill>
              <a:latin typeface="Arial" panose="020B0604020202020204" pitchFamily="34" charset="0"/>
            </a:endParaRPr>
          </a:p>
        </p:txBody>
      </p:sp>
      <p:sp>
        <p:nvSpPr>
          <p:cNvPr id="22534" name="Segnaposto contenuto 2">
            <a:extLst>
              <a:ext uri="{FF2B5EF4-FFF2-40B4-BE49-F238E27FC236}">
                <a16:creationId xmlns:a16="http://schemas.microsoft.com/office/drawing/2014/main" id="{1225D85F-0159-4F8B-87EE-DD777A422B52}"/>
              </a:ext>
            </a:extLst>
          </p:cNvPr>
          <p:cNvSpPr>
            <a:spLocks noGrp="1"/>
          </p:cNvSpPr>
          <p:nvPr>
            <p:ph sz="quarter" idx="1"/>
          </p:nvPr>
        </p:nvSpPr>
        <p:spPr>
          <a:xfrm>
            <a:off x="457200" y="1219200"/>
            <a:ext cx="8229600" cy="4937125"/>
          </a:xfrm>
        </p:spPr>
        <p:txBody>
          <a:bodyPr/>
          <a:lstStyle/>
          <a:p>
            <a:pPr algn="just" eaLnBrk="1" hangingPunct="1">
              <a:lnSpc>
                <a:spcPct val="80000"/>
              </a:lnSpc>
            </a:pPr>
            <a:r>
              <a:rPr lang="en-GB" altLang="it-IT" sz="2800"/>
              <a:t>Some proposed to insert an expression as the one contained in the old </a:t>
            </a:r>
            <a:r>
              <a:rPr lang="en-GB" altLang="it-IT" sz="2800" i="1"/>
              <a:t>Statuto Albertino</a:t>
            </a:r>
            <a:r>
              <a:rPr lang="en-GB" altLang="it-IT" sz="2800"/>
              <a:t>, which made reference to the properties of individuals (</a:t>
            </a:r>
            <a:r>
              <a:rPr lang="en-GB" altLang="en-US" sz="2800"/>
              <a:t>“</a:t>
            </a:r>
            <a:r>
              <a:rPr lang="en-GB" altLang="ja-JP" sz="2800" b="1"/>
              <a:t>averi</a:t>
            </a:r>
            <a:r>
              <a:rPr lang="en-GB" altLang="en-US" sz="2800"/>
              <a:t>”</a:t>
            </a:r>
            <a:r>
              <a:rPr lang="en-GB" altLang="ja-JP" sz="2800"/>
              <a:t>, that means broadly </a:t>
            </a:r>
            <a:r>
              <a:rPr lang="en-GB" altLang="en-US" sz="2800"/>
              <a:t>“</a:t>
            </a:r>
            <a:r>
              <a:rPr lang="en-GB" altLang="ja-JP" sz="2800"/>
              <a:t>property</a:t>
            </a:r>
            <a:r>
              <a:rPr lang="en-GB" altLang="en-US" sz="2800"/>
              <a:t>”</a:t>
            </a:r>
            <a:r>
              <a:rPr lang="en-GB" altLang="ja-JP" sz="2800"/>
              <a:t>);</a:t>
            </a:r>
          </a:p>
          <a:p>
            <a:pPr algn="just" eaLnBrk="1" hangingPunct="1">
              <a:lnSpc>
                <a:spcPct val="80000"/>
              </a:lnSpc>
            </a:pPr>
            <a:endParaRPr lang="en-GB" altLang="it-IT" sz="2800"/>
          </a:p>
          <a:p>
            <a:pPr algn="just" eaLnBrk="1" hangingPunct="1">
              <a:lnSpc>
                <a:spcPct val="80000"/>
              </a:lnSpc>
            </a:pPr>
            <a:r>
              <a:rPr lang="en-GB" altLang="it-IT" sz="2800"/>
              <a:t>But others were worried of granting no taxation under a minimum threshold calculated according to the elementary needs of the individual (exemption of the minimum of subsistence);</a:t>
            </a:r>
          </a:p>
          <a:p>
            <a:pPr algn="just" eaLnBrk="1" hangingPunct="1">
              <a:lnSpc>
                <a:spcPct val="80000"/>
              </a:lnSpc>
            </a:pPr>
            <a:endParaRPr lang="en-GB" altLang="it-IT" sz="2800"/>
          </a:p>
          <a:p>
            <a:pPr algn="just" eaLnBrk="1" hangingPunct="1">
              <a:lnSpc>
                <a:spcPct val="80000"/>
              </a:lnSpc>
            </a:pPr>
            <a:r>
              <a:rPr lang="en-GB" altLang="it-IT" sz="2800"/>
              <a:t>This is why the formula </a:t>
            </a:r>
            <a:r>
              <a:rPr lang="en-GB" altLang="en-US" sz="2800"/>
              <a:t>“</a:t>
            </a:r>
            <a:r>
              <a:rPr lang="en-GB" altLang="ja-JP" sz="2800" b="1"/>
              <a:t>taxable capacity</a:t>
            </a:r>
            <a:r>
              <a:rPr lang="en-GB" altLang="en-US" sz="2800"/>
              <a:t>”</a:t>
            </a:r>
            <a:r>
              <a:rPr lang="en-GB" altLang="ja-JP" sz="2800"/>
              <a:t> was chosen (</a:t>
            </a:r>
            <a:r>
              <a:rPr lang="en-GB" altLang="ja-JP" sz="2800" b="1">
                <a:solidFill>
                  <a:srgbClr val="00FF00"/>
                </a:solidFill>
              </a:rPr>
              <a:t>not every economic capacity shows a capacity to contribute</a:t>
            </a:r>
            <a:r>
              <a:rPr lang="en-GB" altLang="ja-JP" sz="2800"/>
              <a:t>).</a:t>
            </a:r>
          </a:p>
          <a:p>
            <a:pPr eaLnBrk="1" hangingPunct="1"/>
            <a:endParaRPr lang="it-IT" altLang="it-IT"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4">
                                            <p:txEl>
                                              <p:pRg st="0" end="0"/>
                                            </p:txEl>
                                          </p:spTgt>
                                        </p:tgtEl>
                                        <p:attrNameLst>
                                          <p:attrName>style.visibility</p:attrName>
                                        </p:attrNameLst>
                                      </p:cBhvr>
                                      <p:to>
                                        <p:strVal val="visible"/>
                                      </p:to>
                                    </p:set>
                                    <p:animEffect transition="in" filter="fade">
                                      <p:cBhvr>
                                        <p:cTn id="7" dur="2000"/>
                                        <p:tgtEl>
                                          <p:spTgt spid="225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4">
                                            <p:txEl>
                                              <p:pRg st="2" end="2"/>
                                            </p:txEl>
                                          </p:spTgt>
                                        </p:tgtEl>
                                        <p:attrNameLst>
                                          <p:attrName>style.visibility</p:attrName>
                                        </p:attrNameLst>
                                      </p:cBhvr>
                                      <p:to>
                                        <p:strVal val="visible"/>
                                      </p:to>
                                    </p:set>
                                    <p:animEffect transition="in" filter="fade">
                                      <p:cBhvr>
                                        <p:cTn id="12" dur="2000"/>
                                        <p:tgtEl>
                                          <p:spTgt spid="2253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4">
                                            <p:txEl>
                                              <p:pRg st="4" end="4"/>
                                            </p:txEl>
                                          </p:spTgt>
                                        </p:tgtEl>
                                        <p:attrNameLst>
                                          <p:attrName>style.visibility</p:attrName>
                                        </p:attrNameLst>
                                      </p:cBhvr>
                                      <p:to>
                                        <p:strVal val="visible"/>
                                      </p:to>
                                    </p:set>
                                    <p:animEffect transition="in" filter="fade">
                                      <p:cBhvr>
                                        <p:cTn id="17" dur="2000"/>
                                        <p:tgtEl>
                                          <p:spTgt spid="225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data 13">
            <a:extLst>
              <a:ext uri="{FF2B5EF4-FFF2-40B4-BE49-F238E27FC236}">
                <a16:creationId xmlns:a16="http://schemas.microsoft.com/office/drawing/2014/main" id="{C5A01C8B-B49A-4FF0-8BE0-7EE6BB70083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18629438-6DF7-4E61-A907-FED5EC62BEAA}"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0723" name="Segnaposto numero diapositiva 22">
            <a:extLst>
              <a:ext uri="{FF2B5EF4-FFF2-40B4-BE49-F238E27FC236}">
                <a16:creationId xmlns:a16="http://schemas.microsoft.com/office/drawing/2014/main" id="{0A756425-7563-4C12-B7BC-7B9F4F302C7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79B876D-D0E7-40BB-A2C2-4E90EBAC0522}" type="slidenum">
              <a:rPr lang="it-IT" altLang="it-IT" sz="1400" smtClean="0">
                <a:solidFill>
                  <a:schemeClr val="tx2"/>
                </a:solidFill>
                <a:latin typeface="Arial" panose="020B0604020202020204" pitchFamily="34" charset="0"/>
              </a:rPr>
              <a:pPr>
                <a:spcBef>
                  <a:spcPct val="0"/>
                </a:spcBef>
                <a:buClrTx/>
                <a:buSzTx/>
                <a:buFontTx/>
                <a:buNone/>
              </a:pPr>
              <a:t>15</a:t>
            </a:fld>
            <a:endParaRPr lang="it-IT" altLang="it-IT" sz="1400">
              <a:solidFill>
                <a:schemeClr val="tx2"/>
              </a:solidFill>
              <a:latin typeface="Arial" panose="020B0604020202020204" pitchFamily="34" charset="0"/>
            </a:endParaRPr>
          </a:p>
        </p:txBody>
      </p:sp>
      <p:sp>
        <p:nvSpPr>
          <p:cNvPr id="30724" name="Rectangle 2">
            <a:extLst>
              <a:ext uri="{FF2B5EF4-FFF2-40B4-BE49-F238E27FC236}">
                <a16:creationId xmlns:a16="http://schemas.microsoft.com/office/drawing/2014/main" id="{D95ECDA7-9CC6-40E1-8AAD-9FFD3ADF6B0F}"/>
              </a:ext>
            </a:extLst>
          </p:cNvPr>
          <p:cNvSpPr>
            <a:spLocks noGrp="1"/>
          </p:cNvSpPr>
          <p:nvPr>
            <p:ph type="title"/>
          </p:nvPr>
        </p:nvSpPr>
        <p:spPr/>
        <p:txBody>
          <a:bodyPr/>
          <a:lstStyle/>
          <a:p>
            <a:pPr algn="ctr" eaLnBrk="1" hangingPunct="1"/>
            <a:r>
              <a:rPr lang="en-GB" altLang="it-IT" b="1"/>
              <a:t>Taxable capacity and jurisdiction to tax</a:t>
            </a:r>
          </a:p>
        </p:txBody>
      </p:sp>
      <p:sp>
        <p:nvSpPr>
          <p:cNvPr id="30725" name="Rectangle 6">
            <a:extLst>
              <a:ext uri="{FF2B5EF4-FFF2-40B4-BE49-F238E27FC236}">
                <a16:creationId xmlns:a16="http://schemas.microsoft.com/office/drawing/2014/main" id="{4E381CB2-AEB8-4E79-B224-A41A0D4FECC1}"/>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A27C650A-9052-4F3B-954B-9D6563890A7A}" type="slidenum">
              <a:rPr lang="it-IT" altLang="it-IT" sz="1400" b="0">
                <a:solidFill>
                  <a:schemeClr val="tx2"/>
                </a:solidFill>
                <a:latin typeface="Arial" panose="020B0604020202020204" pitchFamily="34" charset="0"/>
              </a:rPr>
              <a:pPr eaLnBrk="1" hangingPunct="1">
                <a:spcBef>
                  <a:spcPct val="0"/>
                </a:spcBef>
                <a:buClrTx/>
                <a:buSzTx/>
                <a:buFontTx/>
                <a:buNone/>
              </a:pPr>
              <a:t>15</a:t>
            </a:fld>
            <a:endParaRPr lang="it-IT" altLang="it-IT" sz="1400" b="0">
              <a:solidFill>
                <a:schemeClr val="tx2"/>
              </a:solidFill>
              <a:latin typeface="Arial" panose="020B0604020202020204" pitchFamily="34" charset="0"/>
            </a:endParaRPr>
          </a:p>
        </p:txBody>
      </p:sp>
      <p:sp>
        <p:nvSpPr>
          <p:cNvPr id="30726" name="Rectangle 3">
            <a:extLst>
              <a:ext uri="{FF2B5EF4-FFF2-40B4-BE49-F238E27FC236}">
                <a16:creationId xmlns:a16="http://schemas.microsoft.com/office/drawing/2014/main" id="{7A7908D4-EF7B-43DB-8606-9956AC49446C}"/>
              </a:ext>
            </a:extLst>
          </p:cNvPr>
          <p:cNvSpPr>
            <a:spLocks noGrp="1"/>
          </p:cNvSpPr>
          <p:nvPr>
            <p:ph sz="quarter" idx="1"/>
          </p:nvPr>
        </p:nvSpPr>
        <p:spPr>
          <a:xfrm>
            <a:off x="457200" y="1219200"/>
            <a:ext cx="8229600" cy="4937125"/>
          </a:xfrm>
        </p:spPr>
        <p:txBody>
          <a:bodyPr/>
          <a:lstStyle/>
          <a:p>
            <a:pPr algn="just" eaLnBrk="1" hangingPunct="1"/>
            <a:endParaRPr lang="en-GB" altLang="it-IT"/>
          </a:p>
          <a:p>
            <a:pPr algn="just" eaLnBrk="1" hangingPunct="1"/>
            <a:r>
              <a:rPr lang="en-GB" altLang="it-IT"/>
              <a:t>Art. 53 It. Const. refers not only to citizens or residents individuals, but to </a:t>
            </a:r>
            <a:r>
              <a:rPr lang="en-GB" altLang="en-US"/>
              <a:t>“</a:t>
            </a:r>
            <a:r>
              <a:rPr lang="en-GB" altLang="ja-JP" b="1"/>
              <a:t>everyone</a:t>
            </a:r>
            <a:r>
              <a:rPr lang="en-GB" altLang="en-US"/>
              <a:t>”</a:t>
            </a:r>
            <a:endParaRPr lang="en-GB" altLang="ja-JP"/>
          </a:p>
          <a:p>
            <a:pPr algn="just" eaLnBrk="1" hangingPunct="1"/>
            <a:endParaRPr lang="en-GB" altLang="it-IT"/>
          </a:p>
          <a:p>
            <a:pPr algn="just" eaLnBrk="1" hangingPunct="1"/>
            <a:r>
              <a:rPr lang="en-GB" altLang="it-IT"/>
              <a:t>It means that </a:t>
            </a:r>
            <a:r>
              <a:rPr lang="en-GB" altLang="it-IT" u="sng"/>
              <a:t>even foreign (not residents) individuals and legal entities can be legally obliged to pay taxes to Italian State or Regions</a:t>
            </a:r>
            <a:r>
              <a:rPr lang="en-GB" altLang="it-IT"/>
              <a:t>, depending on a reasonable link with the Italian territory (in terms of source of income)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a:extLst>
              <a:ext uri="{FF2B5EF4-FFF2-40B4-BE49-F238E27FC236}">
                <a16:creationId xmlns:a16="http://schemas.microsoft.com/office/drawing/2014/main" id="{DDD0411C-0619-44F8-9A8A-961C060E573F}"/>
              </a:ext>
            </a:extLst>
          </p:cNvPr>
          <p:cNvSpPr>
            <a:spLocks noGrp="1"/>
          </p:cNvSpPr>
          <p:nvPr>
            <p:ph type="title"/>
          </p:nvPr>
        </p:nvSpPr>
        <p:spPr>
          <a:xfrm>
            <a:off x="755576" y="128588"/>
            <a:ext cx="8229600" cy="990600"/>
          </a:xfrm>
        </p:spPr>
        <p:txBody>
          <a:bodyPr/>
          <a:lstStyle/>
          <a:p>
            <a:pPr algn="ctr"/>
            <a:r>
              <a:rPr lang="en-US" altLang="it-IT" b="1" dirty="0"/>
              <a:t>Double taxation issues</a:t>
            </a:r>
            <a:r>
              <a:rPr lang="en-US" altLang="it-IT" dirty="0"/>
              <a:t>	</a:t>
            </a:r>
          </a:p>
        </p:txBody>
      </p:sp>
      <p:sp>
        <p:nvSpPr>
          <p:cNvPr id="32771" name="Segnaposto contenuto 2">
            <a:extLst>
              <a:ext uri="{FF2B5EF4-FFF2-40B4-BE49-F238E27FC236}">
                <a16:creationId xmlns:a16="http://schemas.microsoft.com/office/drawing/2014/main" id="{D9908E8A-D078-48C3-8784-D45C8505A369}"/>
              </a:ext>
            </a:extLst>
          </p:cNvPr>
          <p:cNvSpPr>
            <a:spLocks noGrp="1"/>
          </p:cNvSpPr>
          <p:nvPr>
            <p:ph sz="quarter" idx="1"/>
          </p:nvPr>
        </p:nvSpPr>
        <p:spPr>
          <a:xfrm>
            <a:off x="457200" y="1219200"/>
            <a:ext cx="8229600" cy="4937125"/>
          </a:xfrm>
        </p:spPr>
        <p:txBody>
          <a:bodyPr/>
          <a:lstStyle/>
          <a:p>
            <a:pPr algn="just"/>
            <a:r>
              <a:rPr lang="en-US" altLang="it-IT" dirty="0"/>
              <a:t>The major part of the States abide to the </a:t>
            </a:r>
            <a:r>
              <a:rPr lang="en-US" altLang="it-IT" i="1" dirty="0"/>
              <a:t>worldwide taxation principle</a:t>
            </a:r>
            <a:r>
              <a:rPr lang="en-US" altLang="it-IT" dirty="0"/>
              <a:t> for resident taxpayers and to the </a:t>
            </a:r>
            <a:r>
              <a:rPr lang="en-US" altLang="it-IT" i="1" dirty="0"/>
              <a:t>territoriality principle </a:t>
            </a:r>
            <a:r>
              <a:rPr lang="en-US" altLang="it-IT" dirty="0"/>
              <a:t>for non-resident taxpayers</a:t>
            </a:r>
          </a:p>
          <a:p>
            <a:pPr algn="just"/>
            <a:r>
              <a:rPr lang="en-US" altLang="it-IT" dirty="0"/>
              <a:t>The overlapping of two tax claims by two different jurisdictions (the source State and the residence State) raises an actual risk of double taxation of the same income</a:t>
            </a:r>
          </a:p>
          <a:p>
            <a:pPr algn="just"/>
            <a:r>
              <a:rPr lang="en-US" altLang="it-IT" dirty="0"/>
              <a:t>It is addressed by domestic law of the residence State (for instance, granting a </a:t>
            </a:r>
            <a:r>
              <a:rPr lang="en-US" altLang="it-IT" dirty="0">
                <a:solidFill>
                  <a:srgbClr val="7030A0"/>
                </a:solidFill>
              </a:rPr>
              <a:t>tax credit </a:t>
            </a:r>
            <a:r>
              <a:rPr lang="en-US" altLang="it-IT" dirty="0"/>
              <a:t>against taxes paid abroad) and/or by bilateral </a:t>
            </a:r>
            <a:r>
              <a:rPr lang="en-US" altLang="it-IT" dirty="0">
                <a:solidFill>
                  <a:srgbClr val="7030A0"/>
                </a:solidFill>
              </a:rPr>
              <a:t>tax treaties </a:t>
            </a:r>
            <a:r>
              <a:rPr lang="en-US" altLang="it-IT" dirty="0"/>
              <a:t>for the avoidance of double taxation</a:t>
            </a:r>
          </a:p>
        </p:txBody>
      </p:sp>
      <p:sp>
        <p:nvSpPr>
          <p:cNvPr id="32772" name="Segnaposto data 3">
            <a:extLst>
              <a:ext uri="{FF2B5EF4-FFF2-40B4-BE49-F238E27FC236}">
                <a16:creationId xmlns:a16="http://schemas.microsoft.com/office/drawing/2014/main" id="{1740D78F-F4CA-4C74-9015-F9F5202FFA3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40E0F9BE-558A-4411-A0E8-58B0F07055E0}"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2773" name="Segnaposto numero diapositiva 4">
            <a:extLst>
              <a:ext uri="{FF2B5EF4-FFF2-40B4-BE49-F238E27FC236}">
                <a16:creationId xmlns:a16="http://schemas.microsoft.com/office/drawing/2014/main" id="{211552DF-AFCF-41CC-94B3-3673802C93B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A56D6E4A-524B-4233-81DC-FA999E950F2E}" type="slidenum">
              <a:rPr lang="it-IT" altLang="it-IT" sz="1400" smtClean="0">
                <a:solidFill>
                  <a:schemeClr val="tx2"/>
                </a:solidFill>
                <a:latin typeface="Arial" panose="020B0604020202020204" pitchFamily="34" charset="0"/>
              </a:rPr>
              <a:pPr>
                <a:spcBef>
                  <a:spcPct val="0"/>
                </a:spcBef>
                <a:buClrTx/>
                <a:buSzTx/>
                <a:buFontTx/>
                <a:buNone/>
              </a:pPr>
              <a:t>16</a:t>
            </a:fld>
            <a:endParaRPr lang="it-IT" altLang="it-IT" sz="1400">
              <a:solidFill>
                <a:schemeClr val="tx2"/>
              </a:solidFill>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data 13">
            <a:extLst>
              <a:ext uri="{FF2B5EF4-FFF2-40B4-BE49-F238E27FC236}">
                <a16:creationId xmlns:a16="http://schemas.microsoft.com/office/drawing/2014/main" id="{6DA58B71-8ECD-4BFF-A207-26826299D9D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5FBEE906-5FA1-4F72-89A4-FB6B9C1B9FE7}"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3795" name="Segnaposto numero diapositiva 22">
            <a:extLst>
              <a:ext uri="{FF2B5EF4-FFF2-40B4-BE49-F238E27FC236}">
                <a16:creationId xmlns:a16="http://schemas.microsoft.com/office/drawing/2014/main" id="{9BACF630-62D4-4225-BCA2-670BBBBC93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B9D24DB0-91B2-422C-968C-4AF146F1AE86}" type="slidenum">
              <a:rPr lang="it-IT" altLang="it-IT" sz="1400" smtClean="0">
                <a:solidFill>
                  <a:schemeClr val="tx2"/>
                </a:solidFill>
                <a:latin typeface="Arial" panose="020B0604020202020204" pitchFamily="34" charset="0"/>
              </a:rPr>
              <a:pPr>
                <a:spcBef>
                  <a:spcPct val="0"/>
                </a:spcBef>
                <a:buClrTx/>
                <a:buSzTx/>
                <a:buFontTx/>
                <a:buNone/>
              </a:pPr>
              <a:t>17</a:t>
            </a:fld>
            <a:endParaRPr lang="it-IT" altLang="it-IT" sz="1400">
              <a:solidFill>
                <a:schemeClr val="tx2"/>
              </a:solidFill>
              <a:latin typeface="Arial" panose="020B0604020202020204" pitchFamily="34" charset="0"/>
            </a:endParaRPr>
          </a:p>
        </p:txBody>
      </p:sp>
      <p:sp>
        <p:nvSpPr>
          <p:cNvPr id="33796" name="Rectangle 2">
            <a:extLst>
              <a:ext uri="{FF2B5EF4-FFF2-40B4-BE49-F238E27FC236}">
                <a16:creationId xmlns:a16="http://schemas.microsoft.com/office/drawing/2014/main" id="{323FDBF7-373A-40A1-84FF-9ABC6CDB7F61}"/>
              </a:ext>
            </a:extLst>
          </p:cNvPr>
          <p:cNvSpPr>
            <a:spLocks noGrp="1"/>
          </p:cNvSpPr>
          <p:nvPr>
            <p:ph type="title"/>
          </p:nvPr>
        </p:nvSpPr>
        <p:spPr/>
        <p:txBody>
          <a:bodyPr/>
          <a:lstStyle/>
          <a:p>
            <a:pPr algn="ctr" eaLnBrk="1" hangingPunct="1"/>
            <a:r>
              <a:rPr lang="en-GB" altLang="it-IT" b="1"/>
              <a:t>Expression of solidarity principle</a:t>
            </a:r>
          </a:p>
        </p:txBody>
      </p:sp>
      <p:sp>
        <p:nvSpPr>
          <p:cNvPr id="33797" name="Rectangle 6">
            <a:extLst>
              <a:ext uri="{FF2B5EF4-FFF2-40B4-BE49-F238E27FC236}">
                <a16:creationId xmlns:a16="http://schemas.microsoft.com/office/drawing/2014/main" id="{B5019E3F-0625-464A-9504-FC5C6AD4704D}"/>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EF5736AD-B71C-47FB-9660-7D23B4E11ECD}" type="slidenum">
              <a:rPr lang="it-IT" altLang="it-IT" sz="1400" b="0">
                <a:solidFill>
                  <a:schemeClr val="tx2"/>
                </a:solidFill>
                <a:latin typeface="Arial" panose="020B0604020202020204" pitchFamily="34" charset="0"/>
              </a:rPr>
              <a:pPr eaLnBrk="1" hangingPunct="1">
                <a:spcBef>
                  <a:spcPct val="0"/>
                </a:spcBef>
                <a:buClrTx/>
                <a:buSzTx/>
                <a:buFontTx/>
                <a:buNone/>
              </a:pPr>
              <a:t>17</a:t>
            </a:fld>
            <a:endParaRPr lang="it-IT" altLang="it-IT" sz="1400" b="0">
              <a:solidFill>
                <a:schemeClr val="tx2"/>
              </a:solidFill>
              <a:latin typeface="Arial" panose="020B0604020202020204" pitchFamily="34" charset="0"/>
            </a:endParaRPr>
          </a:p>
        </p:txBody>
      </p:sp>
      <p:sp>
        <p:nvSpPr>
          <p:cNvPr id="33798" name="Rectangle 3">
            <a:extLst>
              <a:ext uri="{FF2B5EF4-FFF2-40B4-BE49-F238E27FC236}">
                <a16:creationId xmlns:a16="http://schemas.microsoft.com/office/drawing/2014/main" id="{FD2577A8-B113-456E-9098-958D771CAA54}"/>
              </a:ext>
            </a:extLst>
          </p:cNvPr>
          <p:cNvSpPr>
            <a:spLocks noGrp="1"/>
          </p:cNvSpPr>
          <p:nvPr>
            <p:ph sz="quarter" idx="1"/>
          </p:nvPr>
        </p:nvSpPr>
        <p:spPr>
          <a:xfrm>
            <a:off x="457200" y="1219200"/>
            <a:ext cx="8229600" cy="4937125"/>
          </a:xfrm>
        </p:spPr>
        <p:txBody>
          <a:bodyPr/>
          <a:lstStyle/>
          <a:p>
            <a:pPr algn="just" eaLnBrk="1" hangingPunct="1"/>
            <a:r>
              <a:rPr lang="en-GB" altLang="it-IT" sz="2800"/>
              <a:t>Art. 53 It. Const. is an aspect of </a:t>
            </a:r>
            <a:r>
              <a:rPr lang="en-GB" altLang="it-IT" sz="2800" b="1"/>
              <a:t>solidarity duties</a:t>
            </a:r>
            <a:r>
              <a:rPr lang="en-GB" altLang="it-IT" sz="2800"/>
              <a:t>, and it is considered a projection of </a:t>
            </a:r>
            <a:r>
              <a:rPr lang="en-GB" altLang="it-IT" sz="2800" b="1"/>
              <a:t>art. 2 It. Const. </a:t>
            </a:r>
            <a:r>
              <a:rPr lang="en-GB" altLang="it-IT" sz="2400"/>
              <a:t>(</a:t>
            </a:r>
            <a:r>
              <a:rPr lang="en-GB" altLang="en-US" sz="2400"/>
              <a:t>“</a:t>
            </a:r>
            <a:r>
              <a:rPr lang="en-GB" altLang="ja-JP" sz="2400" i="1"/>
              <a:t>The Republic expects the fundamental duties of political, </a:t>
            </a:r>
            <a:r>
              <a:rPr lang="en-GB" altLang="ja-JP" sz="2400" i="1" u="sng"/>
              <a:t>economic</a:t>
            </a:r>
            <a:r>
              <a:rPr lang="en-GB" altLang="ja-JP" sz="2400" i="1"/>
              <a:t> and social solidarity to be fulfilled</a:t>
            </a:r>
            <a:r>
              <a:rPr lang="en-GB" altLang="en-US" sz="2400"/>
              <a:t>”</a:t>
            </a:r>
            <a:r>
              <a:rPr lang="en-GB" altLang="ja-JP" sz="2400"/>
              <a:t>)</a:t>
            </a:r>
            <a:r>
              <a:rPr lang="en-GB" altLang="ja-JP" sz="2800"/>
              <a:t>.</a:t>
            </a:r>
          </a:p>
          <a:p>
            <a:pPr algn="just" eaLnBrk="1" hangingPunct="1"/>
            <a:r>
              <a:rPr lang="en-GB" altLang="it-IT" sz="2800"/>
              <a:t>Art. 53 It. Const., according to the Italian Constitutional Court, covers only taxes levied upon a taxable capacity, no matter on how many services are requested by the taxpayer.</a:t>
            </a:r>
          </a:p>
          <a:p>
            <a:pPr algn="just" eaLnBrk="1" hangingPunct="1"/>
            <a:r>
              <a:rPr lang="en-GB" altLang="it-IT" sz="2800"/>
              <a:t>On the opposite, fees and taxes based on the benefit principle shouldn't be covered by art. 53 It. Const.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data 13">
            <a:extLst>
              <a:ext uri="{FF2B5EF4-FFF2-40B4-BE49-F238E27FC236}">
                <a16:creationId xmlns:a16="http://schemas.microsoft.com/office/drawing/2014/main" id="{745E0C2B-D075-48A4-B9ED-8923AC8BFD87}"/>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DEFC952C-3011-470E-B72C-D753FB4050DE}"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5843" name="Segnaposto numero diapositiva 22">
            <a:extLst>
              <a:ext uri="{FF2B5EF4-FFF2-40B4-BE49-F238E27FC236}">
                <a16:creationId xmlns:a16="http://schemas.microsoft.com/office/drawing/2014/main" id="{8F4ACAE4-3E54-4F80-9014-CD59BBD212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57777C7-D782-4D05-A12F-D28096F941EC}" type="slidenum">
              <a:rPr lang="it-IT" altLang="it-IT" sz="1400" smtClean="0">
                <a:solidFill>
                  <a:schemeClr val="tx2"/>
                </a:solidFill>
                <a:latin typeface="Arial" panose="020B0604020202020204" pitchFamily="34" charset="0"/>
              </a:rPr>
              <a:pPr>
                <a:spcBef>
                  <a:spcPct val="0"/>
                </a:spcBef>
                <a:buClrTx/>
                <a:buSzTx/>
                <a:buFontTx/>
                <a:buNone/>
              </a:pPr>
              <a:t>18</a:t>
            </a:fld>
            <a:endParaRPr lang="it-IT" altLang="it-IT" sz="1400">
              <a:solidFill>
                <a:schemeClr val="tx2"/>
              </a:solidFill>
              <a:latin typeface="Arial" panose="020B0604020202020204" pitchFamily="34" charset="0"/>
            </a:endParaRPr>
          </a:p>
        </p:txBody>
      </p:sp>
      <p:sp>
        <p:nvSpPr>
          <p:cNvPr id="35844" name="Rectangle 2">
            <a:extLst>
              <a:ext uri="{FF2B5EF4-FFF2-40B4-BE49-F238E27FC236}">
                <a16:creationId xmlns:a16="http://schemas.microsoft.com/office/drawing/2014/main" id="{63A08CCA-EE1C-4D50-BDE3-1ECF9BD5D1AC}"/>
              </a:ext>
            </a:extLst>
          </p:cNvPr>
          <p:cNvSpPr>
            <a:spLocks noGrp="1"/>
          </p:cNvSpPr>
          <p:nvPr>
            <p:ph type="title"/>
          </p:nvPr>
        </p:nvSpPr>
        <p:spPr/>
        <p:txBody>
          <a:bodyPr/>
          <a:lstStyle/>
          <a:p>
            <a:pPr algn="ctr" eaLnBrk="1" hangingPunct="1"/>
            <a:r>
              <a:rPr lang="en-GB" altLang="en-US" b="1"/>
              <a:t>“</a:t>
            </a:r>
            <a:r>
              <a:rPr lang="en-GB" altLang="it-IT" b="1"/>
              <a:t>Ability to pay</a:t>
            </a:r>
            <a:r>
              <a:rPr lang="en-GB" altLang="en-US" b="1"/>
              <a:t>”</a:t>
            </a:r>
            <a:r>
              <a:rPr lang="en-GB" altLang="it-IT" b="1"/>
              <a:t> as ground for taxation. The </a:t>
            </a:r>
            <a:r>
              <a:rPr lang="en-GB" altLang="en-US" b="1"/>
              <a:t>“</a:t>
            </a:r>
            <a:r>
              <a:rPr lang="en-GB" altLang="it-IT" b="1"/>
              <a:t>sacrifice</a:t>
            </a:r>
            <a:r>
              <a:rPr lang="en-GB" altLang="en-US" b="1"/>
              <a:t>”</a:t>
            </a:r>
            <a:r>
              <a:rPr lang="en-GB" altLang="it-IT" b="1"/>
              <a:t> theory</a:t>
            </a:r>
          </a:p>
        </p:txBody>
      </p:sp>
      <p:sp>
        <p:nvSpPr>
          <p:cNvPr id="35845" name="Rectangle 6">
            <a:extLst>
              <a:ext uri="{FF2B5EF4-FFF2-40B4-BE49-F238E27FC236}">
                <a16:creationId xmlns:a16="http://schemas.microsoft.com/office/drawing/2014/main" id="{859EB317-3348-424B-90AA-E71D94197BD9}"/>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430C63A5-C44D-4524-8968-6297B6AC34CF}" type="slidenum">
              <a:rPr lang="it-IT" altLang="it-IT" sz="1400" b="0">
                <a:solidFill>
                  <a:schemeClr val="tx2"/>
                </a:solidFill>
                <a:latin typeface="Arial" panose="020B0604020202020204" pitchFamily="34" charset="0"/>
              </a:rPr>
              <a:pPr eaLnBrk="1" hangingPunct="1">
                <a:spcBef>
                  <a:spcPct val="0"/>
                </a:spcBef>
                <a:buClrTx/>
                <a:buSzTx/>
                <a:buFontTx/>
                <a:buNone/>
              </a:pPr>
              <a:t>18</a:t>
            </a:fld>
            <a:endParaRPr lang="it-IT" altLang="it-IT" sz="1400" b="0">
              <a:solidFill>
                <a:schemeClr val="tx2"/>
              </a:solidFill>
              <a:latin typeface="Arial" panose="020B0604020202020204" pitchFamily="34" charset="0"/>
            </a:endParaRPr>
          </a:p>
        </p:txBody>
      </p:sp>
      <p:sp>
        <p:nvSpPr>
          <p:cNvPr id="27654" name="Rectangle 3">
            <a:extLst>
              <a:ext uri="{FF2B5EF4-FFF2-40B4-BE49-F238E27FC236}">
                <a16:creationId xmlns:a16="http://schemas.microsoft.com/office/drawing/2014/main" id="{BC3E3679-317E-40DC-8BDC-CB24072CB245}"/>
              </a:ext>
            </a:extLst>
          </p:cNvPr>
          <p:cNvSpPr>
            <a:spLocks noGrp="1"/>
          </p:cNvSpPr>
          <p:nvPr>
            <p:ph sz="quarter" idx="1"/>
          </p:nvPr>
        </p:nvSpPr>
        <p:spPr>
          <a:xfrm>
            <a:off x="457200" y="1219200"/>
            <a:ext cx="8229600" cy="4937125"/>
          </a:xfrm>
        </p:spPr>
        <p:txBody>
          <a:bodyPr/>
          <a:lstStyle/>
          <a:p>
            <a:pPr algn="just" eaLnBrk="1" hangingPunct="1"/>
            <a:r>
              <a:rPr lang="en-GB" altLang="it-IT" sz="2800" b="1"/>
              <a:t>Taxable capacity</a:t>
            </a:r>
            <a:r>
              <a:rPr lang="en-GB" altLang="it-IT" sz="2800"/>
              <a:t>, or </a:t>
            </a:r>
            <a:r>
              <a:rPr lang="en-GB" altLang="en-US" sz="2800"/>
              <a:t>“</a:t>
            </a:r>
            <a:r>
              <a:rPr lang="en-GB" altLang="it-IT" sz="2800"/>
              <a:t>ability to pay</a:t>
            </a:r>
            <a:r>
              <a:rPr lang="en-GB" altLang="en-US" sz="2800"/>
              <a:t>”</a:t>
            </a:r>
            <a:r>
              <a:rPr lang="en-GB" altLang="it-IT" sz="2800"/>
              <a:t>, is the </a:t>
            </a:r>
            <a:r>
              <a:rPr lang="en-GB" altLang="it-IT" sz="2800" u="sng"/>
              <a:t>theoretical amount of tax which each individual taxpayer is able to contribute to his government;</a:t>
            </a:r>
          </a:p>
          <a:p>
            <a:pPr algn="just" eaLnBrk="1" hangingPunct="1"/>
            <a:endParaRPr lang="en-GB" altLang="it-IT" sz="2800"/>
          </a:p>
          <a:p>
            <a:pPr algn="just" eaLnBrk="1" hangingPunct="1"/>
            <a:r>
              <a:rPr lang="en-GB" altLang="it-IT" sz="2800"/>
              <a:t>It is based on the principle that </a:t>
            </a:r>
            <a:r>
              <a:rPr lang="en-GB" altLang="it-IT" sz="2800" u="sng"/>
              <a:t>individuals with higher income or greater wealth should pay more taxes than those with lower income or lesser wealth</a:t>
            </a:r>
          </a:p>
          <a:p>
            <a:pPr algn="just" eaLnBrk="1" hangingPunct="1"/>
            <a:endParaRPr lang="en-GB" altLang="it-IT" sz="2800"/>
          </a:p>
          <a:p>
            <a:pPr algn="just" eaLnBrk="1" hangingPunct="1"/>
            <a:r>
              <a:rPr lang="en-GB" altLang="it-IT" sz="2800"/>
              <a:t>The lower the wealth, the lower the </a:t>
            </a:r>
            <a:r>
              <a:rPr lang="en-GB" altLang="en-US" sz="2800"/>
              <a:t>“</a:t>
            </a:r>
            <a:r>
              <a:rPr lang="en-GB" altLang="it-IT" sz="2800"/>
              <a:t>sacrifice</a:t>
            </a:r>
            <a:r>
              <a:rPr lang="en-GB" altLang="en-US" sz="2800"/>
              <a:t>”</a:t>
            </a:r>
            <a:r>
              <a:rPr lang="en-GB" altLang="it-IT" sz="2800"/>
              <a:t> requested to the taxpayer in paying taxes</a:t>
            </a:r>
          </a:p>
          <a:p>
            <a:pPr eaLnBrk="1" hangingPunct="1">
              <a:buFontTx/>
              <a:buNone/>
            </a:pPr>
            <a:endParaRPr lang="en-GB" alt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4">
                                            <p:txEl>
                                              <p:pRg st="0" end="0"/>
                                            </p:txEl>
                                          </p:spTgt>
                                        </p:tgtEl>
                                        <p:attrNameLst>
                                          <p:attrName>style.visibility</p:attrName>
                                        </p:attrNameLst>
                                      </p:cBhvr>
                                      <p:to>
                                        <p:strVal val="visible"/>
                                      </p:to>
                                    </p:set>
                                    <p:animEffect transition="in" filter="fade">
                                      <p:cBhvr>
                                        <p:cTn id="7" dur="2000"/>
                                        <p:tgtEl>
                                          <p:spTgt spid="276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4">
                                            <p:txEl>
                                              <p:pRg st="2" end="2"/>
                                            </p:txEl>
                                          </p:spTgt>
                                        </p:tgtEl>
                                        <p:attrNameLst>
                                          <p:attrName>style.visibility</p:attrName>
                                        </p:attrNameLst>
                                      </p:cBhvr>
                                      <p:to>
                                        <p:strVal val="visible"/>
                                      </p:to>
                                    </p:set>
                                    <p:animEffect transition="in" filter="fade">
                                      <p:cBhvr>
                                        <p:cTn id="12" dur="2000"/>
                                        <p:tgtEl>
                                          <p:spTgt spid="2765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4">
                                            <p:txEl>
                                              <p:pRg st="4" end="4"/>
                                            </p:txEl>
                                          </p:spTgt>
                                        </p:tgtEl>
                                        <p:attrNameLst>
                                          <p:attrName>style.visibility</p:attrName>
                                        </p:attrNameLst>
                                      </p:cBhvr>
                                      <p:to>
                                        <p:strVal val="visible"/>
                                      </p:to>
                                    </p:set>
                                    <p:animEffect transition="in" filter="fade">
                                      <p:cBhvr>
                                        <p:cTn id="17" dur="2000"/>
                                        <p:tgtEl>
                                          <p:spTgt spid="276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data 13">
            <a:extLst>
              <a:ext uri="{FF2B5EF4-FFF2-40B4-BE49-F238E27FC236}">
                <a16:creationId xmlns:a16="http://schemas.microsoft.com/office/drawing/2014/main" id="{F9AFAF5C-6519-4CD5-8B45-1E76098BB30D}"/>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BC157BC-7830-4560-9B87-00E9C62352A9}"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7891" name="Segnaposto numero diapositiva 22">
            <a:extLst>
              <a:ext uri="{FF2B5EF4-FFF2-40B4-BE49-F238E27FC236}">
                <a16:creationId xmlns:a16="http://schemas.microsoft.com/office/drawing/2014/main" id="{D51E0949-7465-488F-9B8D-8732D579039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A42079F2-720B-4A76-BDC9-7542E030E8CA}" type="slidenum">
              <a:rPr lang="it-IT" altLang="it-IT" sz="1400" smtClean="0">
                <a:solidFill>
                  <a:schemeClr val="tx2"/>
                </a:solidFill>
                <a:latin typeface="Arial" panose="020B0604020202020204" pitchFamily="34" charset="0"/>
              </a:rPr>
              <a:pPr>
                <a:spcBef>
                  <a:spcPct val="0"/>
                </a:spcBef>
                <a:buClrTx/>
                <a:buSzTx/>
                <a:buFontTx/>
                <a:buNone/>
              </a:pPr>
              <a:t>19</a:t>
            </a:fld>
            <a:endParaRPr lang="it-IT" altLang="it-IT" sz="1400">
              <a:solidFill>
                <a:schemeClr val="tx2"/>
              </a:solidFill>
              <a:latin typeface="Arial" panose="020B0604020202020204" pitchFamily="34" charset="0"/>
            </a:endParaRPr>
          </a:p>
        </p:txBody>
      </p:sp>
      <p:sp>
        <p:nvSpPr>
          <p:cNvPr id="37892" name="Rectangle 2">
            <a:extLst>
              <a:ext uri="{FF2B5EF4-FFF2-40B4-BE49-F238E27FC236}">
                <a16:creationId xmlns:a16="http://schemas.microsoft.com/office/drawing/2014/main" id="{98DD02B1-F264-41E1-B191-FE8C05ADB120}"/>
              </a:ext>
            </a:extLst>
          </p:cNvPr>
          <p:cNvSpPr>
            <a:spLocks noGrp="1"/>
          </p:cNvSpPr>
          <p:nvPr>
            <p:ph type="title"/>
          </p:nvPr>
        </p:nvSpPr>
        <p:spPr/>
        <p:txBody>
          <a:bodyPr/>
          <a:lstStyle/>
          <a:p>
            <a:pPr algn="ctr" eaLnBrk="1" hangingPunct="1"/>
            <a:r>
              <a:rPr lang="en-GB" altLang="it-IT" b="1"/>
              <a:t>Some issues on taxable capacity</a:t>
            </a:r>
          </a:p>
        </p:txBody>
      </p:sp>
      <p:sp>
        <p:nvSpPr>
          <p:cNvPr id="37893" name="Rectangle 6">
            <a:extLst>
              <a:ext uri="{FF2B5EF4-FFF2-40B4-BE49-F238E27FC236}">
                <a16:creationId xmlns:a16="http://schemas.microsoft.com/office/drawing/2014/main" id="{7007980E-D08F-49A0-BEB5-959154151B38}"/>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1539CEA3-00A9-4AE5-A652-B4E253CB83A2}" type="slidenum">
              <a:rPr lang="it-IT" altLang="it-IT" sz="1400" b="0">
                <a:solidFill>
                  <a:schemeClr val="tx2"/>
                </a:solidFill>
                <a:latin typeface="Arial" panose="020B0604020202020204" pitchFamily="34" charset="0"/>
              </a:rPr>
              <a:pPr eaLnBrk="1" hangingPunct="1">
                <a:spcBef>
                  <a:spcPct val="0"/>
                </a:spcBef>
                <a:buClrTx/>
                <a:buSzTx/>
                <a:buFontTx/>
                <a:buNone/>
              </a:pPr>
              <a:t>19</a:t>
            </a:fld>
            <a:endParaRPr lang="it-IT" altLang="it-IT" sz="1400" b="0">
              <a:solidFill>
                <a:schemeClr val="tx2"/>
              </a:solidFill>
              <a:latin typeface="Arial" panose="020B0604020202020204" pitchFamily="34" charset="0"/>
            </a:endParaRPr>
          </a:p>
        </p:txBody>
      </p:sp>
      <p:sp>
        <p:nvSpPr>
          <p:cNvPr id="28676" name="Rectangle 3">
            <a:extLst>
              <a:ext uri="{FF2B5EF4-FFF2-40B4-BE49-F238E27FC236}">
                <a16:creationId xmlns:a16="http://schemas.microsoft.com/office/drawing/2014/main" id="{5D8864B6-5688-4681-BDE0-702416FECAC3}"/>
              </a:ext>
            </a:extLst>
          </p:cNvPr>
          <p:cNvSpPr>
            <a:spLocks noGrp="1" noChangeArrowheads="1"/>
          </p:cNvSpPr>
          <p:nvPr>
            <p:ph sz="quarter" idx="1"/>
          </p:nvPr>
        </p:nvSpPr>
        <p:spPr>
          <a:xfrm>
            <a:off x="457200" y="1219200"/>
            <a:ext cx="8229600" cy="4937125"/>
          </a:xfrm>
        </p:spPr>
        <p:txBody>
          <a:bodyPr/>
          <a:lstStyle/>
          <a:p>
            <a:pPr algn="just" eaLnBrk="1" hangingPunct="1">
              <a:lnSpc>
                <a:spcPct val="90000"/>
              </a:lnSpc>
              <a:buFont typeface="Wingdings 3" panose="05040102010807070707" pitchFamily="18" charset="2"/>
              <a:buNone/>
              <a:defRPr/>
            </a:pPr>
            <a:r>
              <a:rPr lang="en-GB" dirty="0">
                <a:ea typeface="ＭＳ Ｐゴシック" pitchFamily="34" charset="-128"/>
                <a:cs typeface="+mn-cs"/>
              </a:rPr>
              <a:t>The Italian Constitutional Court has settled some principles regarding art. 53 It. Const.:</a:t>
            </a:r>
          </a:p>
          <a:p>
            <a:pPr algn="just" eaLnBrk="1" hangingPunct="1">
              <a:lnSpc>
                <a:spcPct val="90000"/>
              </a:lnSpc>
              <a:buFont typeface="Wingdings 3" panose="05040102010807070707" pitchFamily="18" charset="2"/>
              <a:buNone/>
              <a:defRPr/>
            </a:pPr>
            <a:endParaRPr lang="en-GB" dirty="0">
              <a:ea typeface="ＭＳ Ｐゴシック" pitchFamily="34" charset="-128"/>
              <a:cs typeface="+mn-cs"/>
            </a:endParaRPr>
          </a:p>
          <a:p>
            <a:pPr marL="514350" indent="-514350" algn="just" eaLnBrk="1" hangingPunct="1">
              <a:lnSpc>
                <a:spcPct val="90000"/>
              </a:lnSpc>
              <a:buFont typeface="+mj-lt"/>
              <a:buAutoNum type="arabicPeriod"/>
              <a:defRPr/>
            </a:pPr>
            <a:r>
              <a:rPr lang="en-GB" dirty="0">
                <a:ea typeface="ＭＳ Ｐゴシック" pitchFamily="34" charset="-128"/>
                <a:cs typeface="+mn-cs"/>
              </a:rPr>
              <a:t>The taxable capacity shall be </a:t>
            </a:r>
            <a:r>
              <a:rPr lang="en-GB" b="1" dirty="0">
                <a:ea typeface="ＭＳ Ｐゴシック" pitchFamily="34" charset="-128"/>
                <a:cs typeface="+mn-cs"/>
              </a:rPr>
              <a:t>actual</a:t>
            </a:r>
            <a:r>
              <a:rPr lang="en-GB" dirty="0">
                <a:ea typeface="ＭＳ Ｐゴシック" pitchFamily="34" charset="-128"/>
                <a:cs typeface="+mn-cs"/>
              </a:rPr>
              <a:t> and </a:t>
            </a:r>
            <a:r>
              <a:rPr lang="en-GB" b="1" dirty="0">
                <a:ea typeface="ＭＳ Ｐゴシック" pitchFamily="34" charset="-128"/>
                <a:cs typeface="+mn-cs"/>
              </a:rPr>
              <a:t>current</a:t>
            </a:r>
            <a:r>
              <a:rPr lang="en-GB" dirty="0">
                <a:ea typeface="ＭＳ Ｐゴシック" pitchFamily="34" charset="-128"/>
                <a:cs typeface="+mn-cs"/>
              </a:rPr>
              <a:t>, so tax statutes introducing financial obligations of payment based on past facts could be unconstitutional, if taxable capacity is likely to be absent when the law is enforced;</a:t>
            </a:r>
          </a:p>
          <a:p>
            <a:pPr marL="514350" indent="-514350" algn="just" eaLnBrk="1" hangingPunct="1">
              <a:lnSpc>
                <a:spcPct val="90000"/>
              </a:lnSpc>
              <a:buFont typeface="+mj-lt"/>
              <a:buAutoNum type="arabicPeriod"/>
              <a:defRPr/>
            </a:pPr>
            <a:r>
              <a:rPr lang="en-GB" dirty="0">
                <a:ea typeface="ＭＳ Ｐゴシック" pitchFamily="34" charset="-128"/>
                <a:cs typeface="+mn-cs"/>
              </a:rPr>
              <a:t>The </a:t>
            </a:r>
            <a:r>
              <a:rPr lang="en-GB" b="1" dirty="0">
                <a:ea typeface="ＭＳ Ｐゴシック" pitchFamily="34" charset="-128"/>
                <a:cs typeface="+mn-cs"/>
              </a:rPr>
              <a:t>effectiveness</a:t>
            </a:r>
            <a:r>
              <a:rPr lang="en-GB" dirty="0">
                <a:ea typeface="ＭＳ Ｐゴシック" pitchFamily="34" charset="-128"/>
                <a:cs typeface="+mn-cs"/>
              </a:rPr>
              <a:t> means that taxable capacity cannot be only alleged or presumed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6">
                                            <p:txEl>
                                              <p:pRg st="0" end="0"/>
                                            </p:txEl>
                                          </p:spTgt>
                                        </p:tgtEl>
                                        <p:attrNameLst>
                                          <p:attrName>style.visibility</p:attrName>
                                        </p:attrNameLst>
                                      </p:cBhvr>
                                      <p:to>
                                        <p:strVal val="visible"/>
                                      </p:to>
                                    </p:set>
                                    <p:animEffect transition="in" filter="fade">
                                      <p:cBhvr>
                                        <p:cTn id="7" dur="2000"/>
                                        <p:tgtEl>
                                          <p:spTgt spid="286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animEffect transition="in" filter="fade">
                                      <p:cBhvr>
                                        <p:cTn id="12" dur="2000"/>
                                        <p:tgtEl>
                                          <p:spTgt spid="2867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6">
                                            <p:txEl>
                                              <p:pRg st="3" end="3"/>
                                            </p:txEl>
                                          </p:spTgt>
                                        </p:tgtEl>
                                        <p:attrNameLst>
                                          <p:attrName>style.visibility</p:attrName>
                                        </p:attrNameLst>
                                      </p:cBhvr>
                                      <p:to>
                                        <p:strVal val="visible"/>
                                      </p:to>
                                    </p:set>
                                    <p:animEffect transition="in" filter="fade">
                                      <p:cBhvr>
                                        <p:cTn id="17" dur="2000"/>
                                        <p:tgtEl>
                                          <p:spTgt spid="286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data 13">
            <a:extLst>
              <a:ext uri="{FF2B5EF4-FFF2-40B4-BE49-F238E27FC236}">
                <a16:creationId xmlns:a16="http://schemas.microsoft.com/office/drawing/2014/main" id="{ABBD8B82-CE3F-4164-A4A8-564DC084A77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3D4E041-1275-4F42-AF80-A2480230AE89}"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13315" name="Segnaposto numero diapositiva 22">
            <a:extLst>
              <a:ext uri="{FF2B5EF4-FFF2-40B4-BE49-F238E27FC236}">
                <a16:creationId xmlns:a16="http://schemas.microsoft.com/office/drawing/2014/main" id="{217A7851-E45C-4EA7-B178-DDEF81556A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8974FBA2-AAE5-43CF-A9A7-0030259A54F7}" type="slidenum">
              <a:rPr lang="it-IT" altLang="it-IT" sz="1400" smtClean="0">
                <a:solidFill>
                  <a:schemeClr val="tx2"/>
                </a:solidFill>
                <a:latin typeface="Arial" panose="020B0604020202020204" pitchFamily="34" charset="0"/>
              </a:rPr>
              <a:pPr>
                <a:spcBef>
                  <a:spcPct val="0"/>
                </a:spcBef>
                <a:buClrTx/>
                <a:buSzTx/>
                <a:buFontTx/>
                <a:buNone/>
              </a:pPr>
              <a:t>2</a:t>
            </a:fld>
            <a:endParaRPr lang="it-IT" altLang="it-IT" sz="1400">
              <a:solidFill>
                <a:schemeClr val="tx2"/>
              </a:solidFill>
              <a:latin typeface="Arial" panose="020B0604020202020204" pitchFamily="34" charset="0"/>
            </a:endParaRPr>
          </a:p>
        </p:txBody>
      </p:sp>
      <p:sp>
        <p:nvSpPr>
          <p:cNvPr id="13316" name="Rectangle 2">
            <a:extLst>
              <a:ext uri="{FF2B5EF4-FFF2-40B4-BE49-F238E27FC236}">
                <a16:creationId xmlns:a16="http://schemas.microsoft.com/office/drawing/2014/main" id="{B47E0F72-28B3-4F7B-B82E-AA2D351728D9}"/>
              </a:ext>
            </a:extLst>
          </p:cNvPr>
          <p:cNvSpPr>
            <a:spLocks noGrp="1"/>
          </p:cNvSpPr>
          <p:nvPr>
            <p:ph type="title"/>
          </p:nvPr>
        </p:nvSpPr>
        <p:spPr/>
        <p:txBody>
          <a:bodyPr/>
          <a:lstStyle/>
          <a:p>
            <a:pPr algn="ctr" eaLnBrk="1" hangingPunct="1"/>
            <a:r>
              <a:rPr lang="it-IT" altLang="it-IT" b="1"/>
              <a:t>Executive summary</a:t>
            </a:r>
          </a:p>
        </p:txBody>
      </p:sp>
      <p:sp>
        <p:nvSpPr>
          <p:cNvPr id="119811" name="Rectangle 3">
            <a:extLst>
              <a:ext uri="{FF2B5EF4-FFF2-40B4-BE49-F238E27FC236}">
                <a16:creationId xmlns:a16="http://schemas.microsoft.com/office/drawing/2014/main" id="{22206250-E7C2-4474-B09A-EE24B8A917D0}"/>
              </a:ext>
            </a:extLst>
          </p:cNvPr>
          <p:cNvSpPr>
            <a:spLocks noGrp="1"/>
          </p:cNvSpPr>
          <p:nvPr>
            <p:ph type="body" idx="1"/>
          </p:nvPr>
        </p:nvSpPr>
        <p:spPr>
          <a:xfrm>
            <a:off x="457200" y="1219200"/>
            <a:ext cx="8229600" cy="4910138"/>
          </a:xfrm>
        </p:spPr>
        <p:txBody>
          <a:bodyPr/>
          <a:lstStyle/>
          <a:p>
            <a:pPr eaLnBrk="1" hangingPunct="1"/>
            <a:endParaRPr lang="en-GB" altLang="it-IT" b="1"/>
          </a:p>
          <a:p>
            <a:pPr eaLnBrk="1" hangingPunct="1"/>
            <a:r>
              <a:rPr lang="en-GB" altLang="it-IT" b="1"/>
              <a:t>Taxation </a:t>
            </a:r>
            <a:r>
              <a:rPr lang="en-GB" altLang="it-IT"/>
              <a:t>and </a:t>
            </a:r>
            <a:r>
              <a:rPr lang="en-GB" altLang="it-IT" b="1"/>
              <a:t>definition</a:t>
            </a:r>
            <a:r>
              <a:rPr lang="en-GB" altLang="it-IT"/>
              <a:t> of taxes;</a:t>
            </a:r>
          </a:p>
          <a:p>
            <a:pPr eaLnBrk="1" hangingPunct="1"/>
            <a:endParaRPr lang="en-GB" altLang="it-IT"/>
          </a:p>
          <a:p>
            <a:pPr eaLnBrk="1" hangingPunct="1"/>
            <a:r>
              <a:rPr lang="en-GB" altLang="it-IT" b="1"/>
              <a:t>Characteristics </a:t>
            </a:r>
            <a:r>
              <a:rPr lang="en-GB" altLang="it-IT"/>
              <a:t>of tax;</a:t>
            </a:r>
          </a:p>
          <a:p>
            <a:pPr eaLnBrk="1" hangingPunct="1"/>
            <a:endParaRPr lang="en-GB" altLang="it-IT"/>
          </a:p>
          <a:p>
            <a:pPr eaLnBrk="1" hangingPunct="1"/>
            <a:r>
              <a:rPr lang="en-GB" altLang="it-IT" b="1"/>
              <a:t>Taxes vs. other kind of payments</a:t>
            </a:r>
            <a:r>
              <a:rPr lang="en-GB" altLang="it-IT"/>
              <a:t>;</a:t>
            </a:r>
          </a:p>
          <a:p>
            <a:pPr eaLnBrk="1" hangingPunct="1"/>
            <a:endParaRPr lang="en-GB" altLang="it-IT"/>
          </a:p>
          <a:p>
            <a:pPr eaLnBrk="1" hangingPunct="1"/>
            <a:r>
              <a:rPr lang="en-GB" altLang="it-IT"/>
              <a:t>Taxes as a</a:t>
            </a:r>
            <a:r>
              <a:rPr lang="en-GB" altLang="it-IT" b="1"/>
              <a:t> constitutional duty</a:t>
            </a:r>
            <a:r>
              <a:rPr lang="en-GB" altLang="it-IT"/>
              <a:t>.</a:t>
            </a:r>
          </a:p>
          <a:p>
            <a:pPr eaLnBrk="1" hangingPunct="1"/>
            <a:endParaRPr lang="it-IT" alt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1">
                                            <p:txEl>
                                              <p:pRg st="1" end="1"/>
                                            </p:txEl>
                                          </p:spTgt>
                                        </p:tgtEl>
                                        <p:attrNameLst>
                                          <p:attrName>style.visibility</p:attrName>
                                        </p:attrNameLst>
                                      </p:cBhvr>
                                      <p:to>
                                        <p:strVal val="visible"/>
                                      </p:to>
                                    </p:set>
                                    <p:anim calcmode="lin" valueType="num">
                                      <p:cBhvr additive="base">
                                        <p:cTn id="7" dur="1000" fill="hold"/>
                                        <p:tgtEl>
                                          <p:spTgt spid="119811">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1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1">
                                            <p:txEl>
                                              <p:pRg st="3" end="3"/>
                                            </p:txEl>
                                          </p:spTgt>
                                        </p:tgtEl>
                                        <p:attrNameLst>
                                          <p:attrName>style.visibility</p:attrName>
                                        </p:attrNameLst>
                                      </p:cBhvr>
                                      <p:to>
                                        <p:strVal val="visible"/>
                                      </p:to>
                                    </p:set>
                                    <p:anim calcmode="lin" valueType="num">
                                      <p:cBhvr additive="base">
                                        <p:cTn id="13" dur="1000" fill="hold"/>
                                        <p:tgtEl>
                                          <p:spTgt spid="119811">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1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1">
                                            <p:txEl>
                                              <p:pRg st="5" end="5"/>
                                            </p:txEl>
                                          </p:spTgt>
                                        </p:tgtEl>
                                        <p:attrNameLst>
                                          <p:attrName>style.visibility</p:attrName>
                                        </p:attrNameLst>
                                      </p:cBhvr>
                                      <p:to>
                                        <p:strVal val="visible"/>
                                      </p:to>
                                    </p:set>
                                    <p:anim calcmode="lin" valueType="num">
                                      <p:cBhvr additive="base">
                                        <p:cTn id="19" dur="1000" fill="hold"/>
                                        <p:tgtEl>
                                          <p:spTgt spid="119811">
                                            <p:txEl>
                                              <p:pRg st="5" end="5"/>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198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811">
                                            <p:txEl>
                                              <p:pRg st="7" end="7"/>
                                            </p:txEl>
                                          </p:spTgt>
                                        </p:tgtEl>
                                        <p:attrNameLst>
                                          <p:attrName>style.visibility</p:attrName>
                                        </p:attrNameLst>
                                      </p:cBhvr>
                                      <p:to>
                                        <p:strVal val="visible"/>
                                      </p:to>
                                    </p:set>
                                    <p:anim calcmode="lin" valueType="num">
                                      <p:cBhvr additive="base">
                                        <p:cTn id="25" dur="1000" fill="hold"/>
                                        <p:tgtEl>
                                          <p:spTgt spid="119811">
                                            <p:txEl>
                                              <p:pRg st="7" end="7"/>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1198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data 13">
            <a:extLst>
              <a:ext uri="{FF2B5EF4-FFF2-40B4-BE49-F238E27FC236}">
                <a16:creationId xmlns:a16="http://schemas.microsoft.com/office/drawing/2014/main" id="{C3D07383-9672-409D-AA28-22933DE1055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070F11C3-790C-42F6-A3AD-1D500BFBF0B1}"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39939" name="Segnaposto numero diapositiva 22">
            <a:extLst>
              <a:ext uri="{FF2B5EF4-FFF2-40B4-BE49-F238E27FC236}">
                <a16:creationId xmlns:a16="http://schemas.microsoft.com/office/drawing/2014/main" id="{ED0E9F20-729E-4FBC-87FF-855964A620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3EEA02A-268E-42C9-A5D3-BCBD81CB2EF0}" type="slidenum">
              <a:rPr lang="it-IT" altLang="it-IT" sz="1400" smtClean="0">
                <a:solidFill>
                  <a:schemeClr val="tx2"/>
                </a:solidFill>
                <a:latin typeface="Arial" panose="020B0604020202020204" pitchFamily="34" charset="0"/>
              </a:rPr>
              <a:pPr>
                <a:spcBef>
                  <a:spcPct val="0"/>
                </a:spcBef>
                <a:buClrTx/>
                <a:buSzTx/>
                <a:buFontTx/>
                <a:buNone/>
              </a:pPr>
              <a:t>20</a:t>
            </a:fld>
            <a:endParaRPr lang="it-IT" altLang="it-IT" sz="1400">
              <a:solidFill>
                <a:schemeClr val="tx2"/>
              </a:solidFill>
              <a:latin typeface="Arial" panose="020B0604020202020204" pitchFamily="34" charset="0"/>
            </a:endParaRPr>
          </a:p>
        </p:txBody>
      </p:sp>
      <p:sp>
        <p:nvSpPr>
          <p:cNvPr id="39940" name="Rectangle 2">
            <a:extLst>
              <a:ext uri="{FF2B5EF4-FFF2-40B4-BE49-F238E27FC236}">
                <a16:creationId xmlns:a16="http://schemas.microsoft.com/office/drawing/2014/main" id="{213FD1FB-C4F8-475C-90DD-679E8E24BFEC}"/>
              </a:ext>
            </a:extLst>
          </p:cNvPr>
          <p:cNvSpPr>
            <a:spLocks noGrp="1"/>
          </p:cNvSpPr>
          <p:nvPr>
            <p:ph type="title"/>
          </p:nvPr>
        </p:nvSpPr>
        <p:spPr/>
        <p:txBody>
          <a:bodyPr/>
          <a:lstStyle/>
          <a:p>
            <a:pPr algn="ctr" eaLnBrk="1" hangingPunct="1"/>
            <a:r>
              <a:rPr lang="en-GB" altLang="it-IT" sz="2800" b="1"/>
              <a:t>Taxable capacity as a matter of equality</a:t>
            </a:r>
          </a:p>
        </p:txBody>
      </p:sp>
      <p:sp>
        <p:nvSpPr>
          <p:cNvPr id="39941" name="Rectangle 6">
            <a:extLst>
              <a:ext uri="{FF2B5EF4-FFF2-40B4-BE49-F238E27FC236}">
                <a16:creationId xmlns:a16="http://schemas.microsoft.com/office/drawing/2014/main" id="{D0BA100D-8F3F-4870-B83F-E8C498BFDA9A}"/>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E4EF135F-7361-4DBC-8727-35000012E58B}" type="slidenum">
              <a:rPr lang="it-IT" altLang="it-IT" sz="1400" b="0">
                <a:solidFill>
                  <a:schemeClr val="tx2"/>
                </a:solidFill>
                <a:latin typeface="Arial" panose="020B0604020202020204" pitchFamily="34" charset="0"/>
              </a:rPr>
              <a:pPr eaLnBrk="1" hangingPunct="1">
                <a:spcBef>
                  <a:spcPct val="0"/>
                </a:spcBef>
                <a:buClrTx/>
                <a:buSzTx/>
                <a:buFontTx/>
                <a:buNone/>
              </a:pPr>
              <a:t>20</a:t>
            </a:fld>
            <a:endParaRPr lang="it-IT" altLang="it-IT" sz="1400" b="0">
              <a:solidFill>
                <a:schemeClr val="tx2"/>
              </a:solidFill>
              <a:latin typeface="Arial" panose="020B0604020202020204" pitchFamily="34" charset="0"/>
            </a:endParaRPr>
          </a:p>
        </p:txBody>
      </p:sp>
      <p:sp>
        <p:nvSpPr>
          <p:cNvPr id="39942" name="Rectangle 3">
            <a:extLst>
              <a:ext uri="{FF2B5EF4-FFF2-40B4-BE49-F238E27FC236}">
                <a16:creationId xmlns:a16="http://schemas.microsoft.com/office/drawing/2014/main" id="{4909D720-B7FD-4BFD-A23E-FEE400274967}"/>
              </a:ext>
            </a:extLst>
          </p:cNvPr>
          <p:cNvSpPr>
            <a:spLocks noGrp="1"/>
          </p:cNvSpPr>
          <p:nvPr>
            <p:ph sz="quarter" idx="1"/>
          </p:nvPr>
        </p:nvSpPr>
        <p:spPr>
          <a:xfrm>
            <a:off x="457200" y="1219200"/>
            <a:ext cx="8229600" cy="4937125"/>
          </a:xfrm>
        </p:spPr>
        <p:txBody>
          <a:bodyPr/>
          <a:lstStyle/>
          <a:p>
            <a:pPr algn="just" eaLnBrk="1" hangingPunct="1">
              <a:lnSpc>
                <a:spcPct val="90000"/>
              </a:lnSpc>
            </a:pPr>
            <a:endParaRPr lang="en-GB" altLang="it-IT" sz="2800"/>
          </a:p>
          <a:p>
            <a:pPr algn="just" eaLnBrk="1" hangingPunct="1">
              <a:lnSpc>
                <a:spcPct val="90000"/>
              </a:lnSpc>
            </a:pPr>
            <a:r>
              <a:rPr lang="en-GB" altLang="it-IT" sz="2800"/>
              <a:t>Taxable capacity thus </a:t>
            </a:r>
            <a:r>
              <a:rPr lang="en-GB" altLang="it-IT" sz="2800" u="sng"/>
              <a:t>relates to the economic capacity of each taxpayer as compared to the economic capacity of individuals in different circumstances</a:t>
            </a:r>
          </a:p>
          <a:p>
            <a:pPr algn="just" eaLnBrk="1" hangingPunct="1">
              <a:lnSpc>
                <a:spcPct val="90000"/>
              </a:lnSpc>
            </a:pPr>
            <a:endParaRPr lang="en-GB" altLang="it-IT" sz="2800"/>
          </a:p>
          <a:p>
            <a:pPr algn="just" eaLnBrk="1" hangingPunct="1">
              <a:lnSpc>
                <a:spcPct val="90000"/>
              </a:lnSpc>
            </a:pPr>
            <a:r>
              <a:rPr lang="en-GB" altLang="it-IT" sz="2800"/>
              <a:t>Taxable capacity is more a </a:t>
            </a:r>
            <a:r>
              <a:rPr lang="en-GB" altLang="it-IT" sz="2800" b="1"/>
              <a:t>matter of equitable distribution of tax burden</a:t>
            </a:r>
            <a:r>
              <a:rPr lang="en-GB" altLang="it-IT" sz="2800"/>
              <a:t> among taxpayers than a tool to determine the actual amount that can be paid by each individual taxpayer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data 13">
            <a:extLst>
              <a:ext uri="{FF2B5EF4-FFF2-40B4-BE49-F238E27FC236}">
                <a16:creationId xmlns:a16="http://schemas.microsoft.com/office/drawing/2014/main" id="{5BD2E3BF-741C-497D-8A13-77FC1F121B63}"/>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8A1DC11D-4A77-4901-9D24-975EA593C3BC}"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41987" name="Segnaposto numero diapositiva 22">
            <a:extLst>
              <a:ext uri="{FF2B5EF4-FFF2-40B4-BE49-F238E27FC236}">
                <a16:creationId xmlns:a16="http://schemas.microsoft.com/office/drawing/2014/main" id="{F5F5818A-2940-4B6A-BE3D-A86AA415E0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58645B9D-FEDE-40EA-B9A7-9C6091D236B3}" type="slidenum">
              <a:rPr lang="it-IT" altLang="it-IT" sz="1400" smtClean="0">
                <a:solidFill>
                  <a:schemeClr val="tx2"/>
                </a:solidFill>
                <a:latin typeface="Arial" panose="020B0604020202020204" pitchFamily="34" charset="0"/>
              </a:rPr>
              <a:pPr>
                <a:spcBef>
                  <a:spcPct val="0"/>
                </a:spcBef>
                <a:buClrTx/>
                <a:buSzTx/>
                <a:buFontTx/>
                <a:buNone/>
              </a:pPr>
              <a:t>21</a:t>
            </a:fld>
            <a:endParaRPr lang="it-IT" altLang="it-IT" sz="1400">
              <a:solidFill>
                <a:schemeClr val="tx2"/>
              </a:solidFill>
              <a:latin typeface="Arial" panose="020B0604020202020204" pitchFamily="34" charset="0"/>
            </a:endParaRPr>
          </a:p>
        </p:txBody>
      </p:sp>
      <p:sp>
        <p:nvSpPr>
          <p:cNvPr id="41988" name="Rectangle 2">
            <a:extLst>
              <a:ext uri="{FF2B5EF4-FFF2-40B4-BE49-F238E27FC236}">
                <a16:creationId xmlns:a16="http://schemas.microsoft.com/office/drawing/2014/main" id="{162C2894-0E35-486D-BC30-06E0639D1ABC}"/>
              </a:ext>
            </a:extLst>
          </p:cNvPr>
          <p:cNvSpPr>
            <a:spLocks noGrp="1"/>
          </p:cNvSpPr>
          <p:nvPr>
            <p:ph type="title"/>
          </p:nvPr>
        </p:nvSpPr>
        <p:spPr/>
        <p:txBody>
          <a:bodyPr/>
          <a:lstStyle/>
          <a:p>
            <a:pPr algn="ctr" eaLnBrk="1" hangingPunct="1"/>
            <a:r>
              <a:rPr lang="en-GB" altLang="it-IT" b="1"/>
              <a:t>Taxable capacity and equality principle</a:t>
            </a:r>
          </a:p>
        </p:txBody>
      </p:sp>
      <p:sp>
        <p:nvSpPr>
          <p:cNvPr id="41989" name="Rectangle 6">
            <a:extLst>
              <a:ext uri="{FF2B5EF4-FFF2-40B4-BE49-F238E27FC236}">
                <a16:creationId xmlns:a16="http://schemas.microsoft.com/office/drawing/2014/main" id="{F09BC07E-6B23-4640-AF8D-DB5E55053048}"/>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9E895A01-9BE0-4B4D-95C4-F062BBCE3F03}" type="slidenum">
              <a:rPr lang="it-IT" altLang="it-IT" sz="1400" b="0">
                <a:solidFill>
                  <a:schemeClr val="tx2"/>
                </a:solidFill>
                <a:latin typeface="Arial" panose="020B0604020202020204" pitchFamily="34" charset="0"/>
              </a:rPr>
              <a:pPr eaLnBrk="1" hangingPunct="1">
                <a:spcBef>
                  <a:spcPct val="0"/>
                </a:spcBef>
                <a:buClrTx/>
                <a:buSzTx/>
                <a:buFontTx/>
                <a:buNone/>
              </a:pPr>
              <a:t>21</a:t>
            </a:fld>
            <a:endParaRPr lang="it-IT" altLang="it-IT" sz="1400" b="0">
              <a:solidFill>
                <a:schemeClr val="tx2"/>
              </a:solidFill>
              <a:latin typeface="Arial" panose="020B0604020202020204" pitchFamily="34" charset="0"/>
            </a:endParaRPr>
          </a:p>
        </p:txBody>
      </p:sp>
      <p:sp>
        <p:nvSpPr>
          <p:cNvPr id="26630" name="Rectangle 3">
            <a:extLst>
              <a:ext uri="{FF2B5EF4-FFF2-40B4-BE49-F238E27FC236}">
                <a16:creationId xmlns:a16="http://schemas.microsoft.com/office/drawing/2014/main" id="{ABCA2D42-4D9F-4516-8914-A3DF80736970}"/>
              </a:ext>
            </a:extLst>
          </p:cNvPr>
          <p:cNvSpPr>
            <a:spLocks noGrp="1"/>
          </p:cNvSpPr>
          <p:nvPr>
            <p:ph sz="quarter" idx="1"/>
          </p:nvPr>
        </p:nvSpPr>
        <p:spPr>
          <a:xfrm>
            <a:off x="457200" y="1219200"/>
            <a:ext cx="8229600" cy="4937125"/>
          </a:xfrm>
        </p:spPr>
        <p:txBody>
          <a:bodyPr/>
          <a:lstStyle/>
          <a:p>
            <a:pPr algn="just" eaLnBrk="1" hangingPunct="1"/>
            <a:endParaRPr lang="en-GB" altLang="it-IT"/>
          </a:p>
          <a:p>
            <a:pPr algn="just" eaLnBrk="1" hangingPunct="1"/>
            <a:r>
              <a:rPr lang="en-GB" altLang="it-IT"/>
              <a:t>The rule stated in art. 53 It. Const. is at first glance a </a:t>
            </a:r>
            <a:r>
              <a:rPr lang="en-GB" altLang="it-IT" b="1"/>
              <a:t>duty for taxpayers</a:t>
            </a:r>
            <a:r>
              <a:rPr lang="en-GB" altLang="it-IT"/>
              <a:t>, but it</a:t>
            </a:r>
            <a:r>
              <a:rPr lang="en-GB" altLang="en-US"/>
              <a:t>’</a:t>
            </a:r>
            <a:r>
              <a:rPr lang="en-GB" altLang="it-IT"/>
              <a:t>s also a </a:t>
            </a:r>
            <a:r>
              <a:rPr lang="en-GB" altLang="it-IT" b="1"/>
              <a:t>limit to the power of the legislator</a:t>
            </a:r>
            <a:r>
              <a:rPr lang="en-GB" altLang="it-IT"/>
              <a:t>, who cannot impose taxes when taxable capacity is lacking;</a:t>
            </a:r>
          </a:p>
          <a:p>
            <a:pPr algn="just" eaLnBrk="1" hangingPunct="1"/>
            <a:r>
              <a:rPr lang="en-GB" altLang="it-IT"/>
              <a:t>In this respect, </a:t>
            </a:r>
            <a:r>
              <a:rPr lang="en-GB" altLang="it-IT">
                <a:solidFill>
                  <a:srgbClr val="FF0000"/>
                </a:solidFill>
              </a:rPr>
              <a:t>a tax not founded on taxable capacity would be unconstitutional</a:t>
            </a:r>
            <a:r>
              <a:rPr lang="en-GB" altLang="it-IT"/>
              <a:t>;</a:t>
            </a:r>
          </a:p>
          <a:p>
            <a:pPr algn="just" eaLnBrk="1" hangingPunct="1"/>
            <a:r>
              <a:rPr lang="en-GB" altLang="it-IT"/>
              <a:t>On the other hand, even a tax law issued without taking into account the equality principle would be unconstitutional.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animEffect transition="in" filter="fade">
                                      <p:cBhvr>
                                        <p:cTn id="7" dur="2000"/>
                                        <p:tgtEl>
                                          <p:spTgt spid="2663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30">
                                            <p:txEl>
                                              <p:pRg st="2" end="2"/>
                                            </p:txEl>
                                          </p:spTgt>
                                        </p:tgtEl>
                                        <p:attrNameLst>
                                          <p:attrName>style.visibility</p:attrName>
                                        </p:attrNameLst>
                                      </p:cBhvr>
                                      <p:to>
                                        <p:strVal val="visible"/>
                                      </p:to>
                                    </p:set>
                                    <p:animEffect transition="in" filter="fade">
                                      <p:cBhvr>
                                        <p:cTn id="12" dur="2000"/>
                                        <p:tgtEl>
                                          <p:spTgt spid="2663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30">
                                            <p:txEl>
                                              <p:pRg st="3" end="3"/>
                                            </p:txEl>
                                          </p:spTgt>
                                        </p:tgtEl>
                                        <p:attrNameLst>
                                          <p:attrName>style.visibility</p:attrName>
                                        </p:attrNameLst>
                                      </p:cBhvr>
                                      <p:to>
                                        <p:strVal val="visible"/>
                                      </p:to>
                                    </p:set>
                                    <p:animEffect transition="in" filter="fade">
                                      <p:cBhvr>
                                        <p:cTn id="17" dur="2000"/>
                                        <p:tgtEl>
                                          <p:spTgt spid="266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data 13">
            <a:extLst>
              <a:ext uri="{FF2B5EF4-FFF2-40B4-BE49-F238E27FC236}">
                <a16:creationId xmlns:a16="http://schemas.microsoft.com/office/drawing/2014/main" id="{5C1D8D21-F748-4384-885E-9B4E0D825B5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0BC9C8C9-5DB9-4A47-9A8F-CCEB6DF012D3}"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44035" name="Segnaposto numero diapositiva 22">
            <a:extLst>
              <a:ext uri="{FF2B5EF4-FFF2-40B4-BE49-F238E27FC236}">
                <a16:creationId xmlns:a16="http://schemas.microsoft.com/office/drawing/2014/main" id="{343CD2DB-97C2-4145-BC76-C95118DCC0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0833D025-5173-4F12-893D-50B55F0DB72D}" type="slidenum">
              <a:rPr lang="it-IT" altLang="it-IT" sz="1400" smtClean="0">
                <a:solidFill>
                  <a:schemeClr val="tx2"/>
                </a:solidFill>
                <a:latin typeface="Arial" panose="020B0604020202020204" pitchFamily="34" charset="0"/>
              </a:rPr>
              <a:pPr>
                <a:spcBef>
                  <a:spcPct val="0"/>
                </a:spcBef>
                <a:buClrTx/>
                <a:buSzTx/>
                <a:buFontTx/>
                <a:buNone/>
              </a:pPr>
              <a:t>22</a:t>
            </a:fld>
            <a:endParaRPr lang="it-IT" altLang="it-IT" sz="1400">
              <a:solidFill>
                <a:schemeClr val="tx2"/>
              </a:solidFill>
              <a:latin typeface="Arial" panose="020B0604020202020204" pitchFamily="34" charset="0"/>
            </a:endParaRPr>
          </a:p>
        </p:txBody>
      </p:sp>
      <p:sp>
        <p:nvSpPr>
          <p:cNvPr id="44036" name="Rectangle 2">
            <a:extLst>
              <a:ext uri="{FF2B5EF4-FFF2-40B4-BE49-F238E27FC236}">
                <a16:creationId xmlns:a16="http://schemas.microsoft.com/office/drawing/2014/main" id="{A3EFA7A1-D423-4CE1-B22E-9C52005DDE70}"/>
              </a:ext>
            </a:extLst>
          </p:cNvPr>
          <p:cNvSpPr>
            <a:spLocks noGrp="1"/>
          </p:cNvSpPr>
          <p:nvPr>
            <p:ph type="title"/>
          </p:nvPr>
        </p:nvSpPr>
        <p:spPr/>
        <p:txBody>
          <a:bodyPr/>
          <a:lstStyle/>
          <a:p>
            <a:pPr algn="ctr" eaLnBrk="1" hangingPunct="1"/>
            <a:r>
              <a:rPr lang="en-GB" altLang="it-IT" b="1"/>
              <a:t>Some cases 1/3</a:t>
            </a:r>
            <a:endParaRPr lang="en-GB" altLang="it-IT"/>
          </a:p>
        </p:txBody>
      </p:sp>
      <p:sp>
        <p:nvSpPr>
          <p:cNvPr id="44037" name="Rectangle 6">
            <a:extLst>
              <a:ext uri="{FF2B5EF4-FFF2-40B4-BE49-F238E27FC236}">
                <a16:creationId xmlns:a16="http://schemas.microsoft.com/office/drawing/2014/main" id="{2E39A989-432E-4984-8110-7935BFDC4AB7}"/>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D9078ABF-23A4-4D7E-9648-7D777B638CB8}" type="slidenum">
              <a:rPr lang="it-IT" altLang="it-IT" sz="1400" b="0">
                <a:solidFill>
                  <a:schemeClr val="tx2"/>
                </a:solidFill>
                <a:latin typeface="Arial" panose="020B0604020202020204" pitchFamily="34" charset="0"/>
              </a:rPr>
              <a:pPr eaLnBrk="1" hangingPunct="1">
                <a:spcBef>
                  <a:spcPct val="0"/>
                </a:spcBef>
                <a:buClrTx/>
                <a:buSzTx/>
                <a:buFontTx/>
                <a:buNone/>
              </a:pPr>
              <a:t>22</a:t>
            </a:fld>
            <a:endParaRPr lang="it-IT" altLang="it-IT" sz="1400" b="0">
              <a:solidFill>
                <a:schemeClr val="tx2"/>
              </a:solidFill>
              <a:latin typeface="Arial" panose="020B0604020202020204" pitchFamily="34" charset="0"/>
            </a:endParaRPr>
          </a:p>
        </p:txBody>
      </p:sp>
      <p:sp>
        <p:nvSpPr>
          <p:cNvPr id="30724" name="Rectangle 3">
            <a:extLst>
              <a:ext uri="{FF2B5EF4-FFF2-40B4-BE49-F238E27FC236}">
                <a16:creationId xmlns:a16="http://schemas.microsoft.com/office/drawing/2014/main" id="{3000CC17-3C1C-419D-87D7-894356352F01}"/>
              </a:ext>
            </a:extLst>
          </p:cNvPr>
          <p:cNvSpPr>
            <a:spLocks noGrp="1"/>
          </p:cNvSpPr>
          <p:nvPr>
            <p:ph sz="quarter" idx="1"/>
          </p:nvPr>
        </p:nvSpPr>
        <p:spPr>
          <a:xfrm>
            <a:off x="457200" y="1219200"/>
            <a:ext cx="8229600" cy="4937125"/>
          </a:xfrm>
        </p:spPr>
        <p:txBody>
          <a:bodyPr/>
          <a:lstStyle/>
          <a:p>
            <a:pPr algn="just" eaLnBrk="1" hangingPunct="1">
              <a:buFont typeface="Wingdings 3" panose="05040102010807070707" pitchFamily="18" charset="2"/>
              <a:buNone/>
            </a:pPr>
            <a:r>
              <a:rPr lang="en-GB" altLang="it-IT" u="sng"/>
              <a:t>The Italian Constitutional Court has sometimes judged </a:t>
            </a:r>
            <a:r>
              <a:rPr lang="en-GB" altLang="it-IT" u="sng">
                <a:solidFill>
                  <a:srgbClr val="FF0000"/>
                </a:solidFill>
              </a:rPr>
              <a:t>unconstitutional</a:t>
            </a:r>
            <a:r>
              <a:rPr lang="en-GB" altLang="it-IT" u="sng"/>
              <a:t> statutes tax law in which equality principle was violated</a:t>
            </a:r>
          </a:p>
          <a:p>
            <a:pPr algn="just" eaLnBrk="1" hangingPunct="1">
              <a:buFont typeface="Wingdings 3" panose="05040102010807070707" pitchFamily="18" charset="2"/>
              <a:buNone/>
            </a:pPr>
            <a:endParaRPr lang="en-GB" altLang="it-IT" u="sng"/>
          </a:p>
          <a:p>
            <a:pPr algn="just" eaLnBrk="1" hangingPunct="1">
              <a:buFont typeface="Wingdings 3" panose="05040102010807070707" pitchFamily="18" charset="2"/>
              <a:buNone/>
            </a:pPr>
            <a:r>
              <a:rPr lang="en-GB" altLang="it-IT" b="1" u="sng"/>
              <a:t>ILOR</a:t>
            </a:r>
          </a:p>
          <a:p>
            <a:pPr algn="just" eaLnBrk="1" hangingPunct="1"/>
            <a:r>
              <a:rPr lang="en-GB" altLang="it-IT"/>
              <a:t>In a judgment concerning a tax on income stemming from </a:t>
            </a:r>
            <a:r>
              <a:rPr lang="en-GB" altLang="en-US"/>
              <a:t>“</a:t>
            </a:r>
            <a:r>
              <a:rPr lang="en-GB" altLang="it-IT"/>
              <a:t>capital</a:t>
            </a:r>
            <a:r>
              <a:rPr lang="en-GB" altLang="en-US"/>
              <a:t>”</a:t>
            </a:r>
            <a:r>
              <a:rPr lang="en-GB" altLang="it-IT"/>
              <a:t> (</a:t>
            </a:r>
            <a:r>
              <a:rPr lang="en-GB" altLang="en-US"/>
              <a:t>“</a:t>
            </a:r>
            <a:r>
              <a:rPr lang="en-GB" altLang="ja-JP" b="1"/>
              <a:t>Ilor</a:t>
            </a:r>
            <a:r>
              <a:rPr lang="en-GB" altLang="en-US"/>
              <a:t>”</a:t>
            </a:r>
            <a:r>
              <a:rPr lang="en-GB" altLang="ja-JP"/>
              <a:t>), it was considered inconsistent (and unconstitutional) that, given the aim to tax income arising from </a:t>
            </a:r>
            <a:r>
              <a:rPr lang="en-GB" altLang="en-US"/>
              <a:t>“</a:t>
            </a:r>
            <a:r>
              <a:rPr lang="en-GB" altLang="ja-JP"/>
              <a:t>capital</a:t>
            </a:r>
            <a:r>
              <a:rPr lang="en-GB" altLang="en-US"/>
              <a:t>”</a:t>
            </a:r>
            <a:r>
              <a:rPr lang="en-GB" altLang="ja-JP"/>
              <a:t>, income from professional services was taxed </a:t>
            </a:r>
            <a:endParaRPr lang="en-GB" alt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Effect transition="in" filter="wipe(down)">
                                      <p:cBhvr>
                                        <p:cTn id="7" dur="500"/>
                                        <p:tgtEl>
                                          <p:spTgt spid="307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724">
                                            <p:txEl>
                                              <p:pRg st="2" end="2"/>
                                            </p:txEl>
                                          </p:spTgt>
                                        </p:tgtEl>
                                        <p:attrNameLst>
                                          <p:attrName>style.visibility</p:attrName>
                                        </p:attrNameLst>
                                      </p:cBhvr>
                                      <p:to>
                                        <p:strVal val="visible"/>
                                      </p:to>
                                    </p:set>
                                    <p:animEffect transition="in" filter="wipe(down)">
                                      <p:cBhvr>
                                        <p:cTn id="12" dur="500"/>
                                        <p:tgtEl>
                                          <p:spTgt spid="3072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0724">
                                            <p:txEl>
                                              <p:pRg st="3" end="3"/>
                                            </p:txEl>
                                          </p:spTgt>
                                        </p:tgtEl>
                                        <p:attrNameLst>
                                          <p:attrName>style.visibility</p:attrName>
                                        </p:attrNameLst>
                                      </p:cBhvr>
                                      <p:to>
                                        <p:strVal val="visible"/>
                                      </p:to>
                                    </p:set>
                                    <p:animEffect transition="in" filter="wipe(down)">
                                      <p:cBhvr>
                                        <p:cTn id="17" dur="500"/>
                                        <p:tgtEl>
                                          <p:spTgt spid="307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data 13">
            <a:extLst>
              <a:ext uri="{FF2B5EF4-FFF2-40B4-BE49-F238E27FC236}">
                <a16:creationId xmlns:a16="http://schemas.microsoft.com/office/drawing/2014/main" id="{47E7A3CF-CCE2-4C37-86C3-4A363D5FCF9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32C147D-3148-4838-B2F6-DBDF17ACDE7F}"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46083" name="Segnaposto numero diapositiva 22">
            <a:extLst>
              <a:ext uri="{FF2B5EF4-FFF2-40B4-BE49-F238E27FC236}">
                <a16:creationId xmlns:a16="http://schemas.microsoft.com/office/drawing/2014/main" id="{CED0E783-2481-4FB1-BA39-D53748928CE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8A4736AA-8F4C-481B-AB60-9D09FFCA7001}" type="slidenum">
              <a:rPr lang="it-IT" altLang="it-IT" sz="1400" smtClean="0">
                <a:solidFill>
                  <a:schemeClr val="tx2"/>
                </a:solidFill>
                <a:latin typeface="Arial" panose="020B0604020202020204" pitchFamily="34" charset="0"/>
              </a:rPr>
              <a:pPr>
                <a:spcBef>
                  <a:spcPct val="0"/>
                </a:spcBef>
                <a:buClrTx/>
                <a:buSzTx/>
                <a:buFontTx/>
                <a:buNone/>
              </a:pPr>
              <a:t>23</a:t>
            </a:fld>
            <a:endParaRPr lang="it-IT" altLang="it-IT" sz="1400">
              <a:solidFill>
                <a:schemeClr val="tx2"/>
              </a:solidFill>
              <a:latin typeface="Arial" panose="020B0604020202020204" pitchFamily="34" charset="0"/>
            </a:endParaRPr>
          </a:p>
        </p:txBody>
      </p:sp>
      <p:sp>
        <p:nvSpPr>
          <p:cNvPr id="46084" name="Rectangle 2">
            <a:extLst>
              <a:ext uri="{FF2B5EF4-FFF2-40B4-BE49-F238E27FC236}">
                <a16:creationId xmlns:a16="http://schemas.microsoft.com/office/drawing/2014/main" id="{3B1F4396-4A67-4841-8DC4-80C7BB5A6ED6}"/>
              </a:ext>
            </a:extLst>
          </p:cNvPr>
          <p:cNvSpPr>
            <a:spLocks noGrp="1"/>
          </p:cNvSpPr>
          <p:nvPr>
            <p:ph type="title"/>
          </p:nvPr>
        </p:nvSpPr>
        <p:spPr/>
        <p:txBody>
          <a:bodyPr/>
          <a:lstStyle/>
          <a:p>
            <a:pPr algn="ctr" eaLnBrk="1" hangingPunct="1"/>
            <a:r>
              <a:rPr lang="en-GB" altLang="it-IT" b="1"/>
              <a:t>Some cases 2/3</a:t>
            </a:r>
          </a:p>
        </p:txBody>
      </p:sp>
      <p:sp>
        <p:nvSpPr>
          <p:cNvPr id="46085" name="Rectangle 6">
            <a:extLst>
              <a:ext uri="{FF2B5EF4-FFF2-40B4-BE49-F238E27FC236}">
                <a16:creationId xmlns:a16="http://schemas.microsoft.com/office/drawing/2014/main" id="{1A12523C-CB98-4BE8-8459-67AB1DC5DE12}"/>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89119B31-8ACB-4F4D-ACEC-3DAAF6539196}" type="slidenum">
              <a:rPr lang="it-IT" altLang="it-IT" sz="1400" b="0">
                <a:solidFill>
                  <a:schemeClr val="tx2"/>
                </a:solidFill>
                <a:latin typeface="Arial" panose="020B0604020202020204" pitchFamily="34" charset="0"/>
              </a:rPr>
              <a:pPr eaLnBrk="1" hangingPunct="1">
                <a:spcBef>
                  <a:spcPct val="0"/>
                </a:spcBef>
                <a:buClrTx/>
                <a:buSzTx/>
                <a:buFontTx/>
                <a:buNone/>
              </a:pPr>
              <a:t>23</a:t>
            </a:fld>
            <a:endParaRPr lang="it-IT" altLang="it-IT" sz="1400" b="0">
              <a:solidFill>
                <a:schemeClr val="tx2"/>
              </a:solidFill>
              <a:latin typeface="Arial" panose="020B0604020202020204" pitchFamily="34" charset="0"/>
            </a:endParaRPr>
          </a:p>
        </p:txBody>
      </p:sp>
      <p:sp>
        <p:nvSpPr>
          <p:cNvPr id="31748" name="Rectangle 3">
            <a:extLst>
              <a:ext uri="{FF2B5EF4-FFF2-40B4-BE49-F238E27FC236}">
                <a16:creationId xmlns:a16="http://schemas.microsoft.com/office/drawing/2014/main" id="{003C64D8-F11E-40FC-9A9A-184D64D3AFFD}"/>
              </a:ext>
            </a:extLst>
          </p:cNvPr>
          <p:cNvSpPr>
            <a:spLocks noGrp="1"/>
          </p:cNvSpPr>
          <p:nvPr>
            <p:ph sz="quarter" idx="1"/>
          </p:nvPr>
        </p:nvSpPr>
        <p:spPr>
          <a:xfrm>
            <a:off x="457200" y="1219200"/>
            <a:ext cx="8229600" cy="4937125"/>
          </a:xfrm>
        </p:spPr>
        <p:txBody>
          <a:bodyPr/>
          <a:lstStyle/>
          <a:p>
            <a:pPr algn="just" eaLnBrk="1" hangingPunct="1">
              <a:buFont typeface="Wingdings 3" panose="05040102010807070707" pitchFamily="18" charset="2"/>
              <a:buNone/>
            </a:pPr>
            <a:r>
              <a:rPr lang="en-GB" altLang="it-IT" b="1" u="sng"/>
              <a:t>Taxation of selected income</a:t>
            </a:r>
          </a:p>
          <a:p>
            <a:pPr algn="just" eaLnBrk="1" hangingPunct="1">
              <a:buFont typeface="Wingdings 3" panose="05040102010807070707" pitchFamily="18" charset="2"/>
              <a:buNone/>
            </a:pPr>
            <a:endParaRPr lang="en-GB" altLang="it-IT" b="1" u="sng"/>
          </a:p>
          <a:p>
            <a:pPr algn="just" eaLnBrk="1" hangingPunct="1"/>
            <a:r>
              <a:rPr lang="en-GB" altLang="it-IT"/>
              <a:t>Sometimes lawmaker put a tax burden on income stemming from specific sources (pensions, public officers wages)</a:t>
            </a:r>
          </a:p>
          <a:p>
            <a:pPr algn="just" eaLnBrk="1" hangingPunct="1"/>
            <a:r>
              <a:rPr lang="en-GB" altLang="it-IT"/>
              <a:t>The Italian Constitutional Court held as unconstitutional the taxation of selected income like that, for the infringment of equality and fairness in taxation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8">
                                            <p:txEl>
                                              <p:pRg st="0" end="0"/>
                                            </p:txEl>
                                          </p:spTgt>
                                        </p:tgtEl>
                                        <p:attrNameLst>
                                          <p:attrName>style.visibility</p:attrName>
                                        </p:attrNameLst>
                                      </p:cBhvr>
                                      <p:to>
                                        <p:strVal val="visible"/>
                                      </p:to>
                                    </p:set>
                                    <p:animEffect transition="in" filter="wipe(down)">
                                      <p:cBhvr>
                                        <p:cTn id="7" dur="500"/>
                                        <p:tgtEl>
                                          <p:spTgt spid="317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748">
                                            <p:txEl>
                                              <p:pRg st="2" end="2"/>
                                            </p:txEl>
                                          </p:spTgt>
                                        </p:tgtEl>
                                        <p:attrNameLst>
                                          <p:attrName>style.visibility</p:attrName>
                                        </p:attrNameLst>
                                      </p:cBhvr>
                                      <p:to>
                                        <p:strVal val="visible"/>
                                      </p:to>
                                    </p:set>
                                    <p:animEffect transition="in" filter="wipe(down)">
                                      <p:cBhvr>
                                        <p:cTn id="12" dur="500"/>
                                        <p:tgtEl>
                                          <p:spTgt spid="3174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748">
                                            <p:txEl>
                                              <p:pRg st="3" end="3"/>
                                            </p:txEl>
                                          </p:spTgt>
                                        </p:tgtEl>
                                        <p:attrNameLst>
                                          <p:attrName>style.visibility</p:attrName>
                                        </p:attrNameLst>
                                      </p:cBhvr>
                                      <p:to>
                                        <p:strVal val="visible"/>
                                      </p:to>
                                    </p:set>
                                    <p:animEffect transition="in" filter="wipe(down)">
                                      <p:cBhvr>
                                        <p:cTn id="17" dur="500"/>
                                        <p:tgtEl>
                                          <p:spTgt spid="317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data 13">
            <a:extLst>
              <a:ext uri="{FF2B5EF4-FFF2-40B4-BE49-F238E27FC236}">
                <a16:creationId xmlns:a16="http://schemas.microsoft.com/office/drawing/2014/main" id="{5FE22BDF-694F-4045-9A5D-DCFFAA35891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F03F0EFB-9DC4-44F7-AF57-1A8C0C817AC4}"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48131" name="Segnaposto numero diapositiva 22">
            <a:extLst>
              <a:ext uri="{FF2B5EF4-FFF2-40B4-BE49-F238E27FC236}">
                <a16:creationId xmlns:a16="http://schemas.microsoft.com/office/drawing/2014/main" id="{1A17583B-386F-4B0C-A0F5-800405C4DE5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B1DDB83-3E70-454B-9552-8BDF172B38CD}" type="slidenum">
              <a:rPr lang="it-IT" altLang="it-IT" sz="1400" smtClean="0">
                <a:solidFill>
                  <a:schemeClr val="tx2"/>
                </a:solidFill>
                <a:latin typeface="Arial" panose="020B0604020202020204" pitchFamily="34" charset="0"/>
              </a:rPr>
              <a:pPr>
                <a:spcBef>
                  <a:spcPct val="0"/>
                </a:spcBef>
                <a:buClrTx/>
                <a:buSzTx/>
                <a:buFontTx/>
                <a:buNone/>
              </a:pPr>
              <a:t>24</a:t>
            </a:fld>
            <a:endParaRPr lang="it-IT" altLang="it-IT" sz="1400">
              <a:solidFill>
                <a:schemeClr val="tx2"/>
              </a:solidFill>
              <a:latin typeface="Arial" panose="020B0604020202020204" pitchFamily="34" charset="0"/>
            </a:endParaRPr>
          </a:p>
        </p:txBody>
      </p:sp>
      <p:sp>
        <p:nvSpPr>
          <p:cNvPr id="48132" name="Rectangle 2">
            <a:extLst>
              <a:ext uri="{FF2B5EF4-FFF2-40B4-BE49-F238E27FC236}">
                <a16:creationId xmlns:a16="http://schemas.microsoft.com/office/drawing/2014/main" id="{DB2BA506-B741-4019-A977-684ECF3809DE}"/>
              </a:ext>
            </a:extLst>
          </p:cNvPr>
          <p:cNvSpPr>
            <a:spLocks noGrp="1"/>
          </p:cNvSpPr>
          <p:nvPr>
            <p:ph type="title"/>
          </p:nvPr>
        </p:nvSpPr>
        <p:spPr/>
        <p:txBody>
          <a:bodyPr/>
          <a:lstStyle/>
          <a:p>
            <a:pPr algn="ctr" eaLnBrk="1" hangingPunct="1"/>
            <a:r>
              <a:rPr lang="en-GB" altLang="it-IT" b="1"/>
              <a:t>Some cases 3/3</a:t>
            </a:r>
          </a:p>
        </p:txBody>
      </p:sp>
      <p:sp>
        <p:nvSpPr>
          <p:cNvPr id="48133" name="Rectangle 6">
            <a:extLst>
              <a:ext uri="{FF2B5EF4-FFF2-40B4-BE49-F238E27FC236}">
                <a16:creationId xmlns:a16="http://schemas.microsoft.com/office/drawing/2014/main" id="{5A7D23CE-E038-4F06-968B-2318AE5B645E}"/>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6E5D9C93-0588-42BC-8305-CE13C54E577E}" type="slidenum">
              <a:rPr lang="it-IT" altLang="it-IT" sz="1400" b="0">
                <a:solidFill>
                  <a:schemeClr val="tx2"/>
                </a:solidFill>
                <a:latin typeface="Arial" panose="020B0604020202020204" pitchFamily="34" charset="0"/>
              </a:rPr>
              <a:pPr eaLnBrk="1" hangingPunct="1">
                <a:spcBef>
                  <a:spcPct val="0"/>
                </a:spcBef>
                <a:buClrTx/>
                <a:buSzTx/>
                <a:buFontTx/>
                <a:buNone/>
              </a:pPr>
              <a:t>24</a:t>
            </a:fld>
            <a:endParaRPr lang="it-IT" altLang="it-IT" sz="1400" b="0">
              <a:solidFill>
                <a:schemeClr val="tx2"/>
              </a:solidFill>
              <a:latin typeface="Arial" panose="020B0604020202020204" pitchFamily="34" charset="0"/>
            </a:endParaRPr>
          </a:p>
        </p:txBody>
      </p:sp>
      <p:sp>
        <p:nvSpPr>
          <p:cNvPr id="32772" name="Rectangle 3">
            <a:extLst>
              <a:ext uri="{FF2B5EF4-FFF2-40B4-BE49-F238E27FC236}">
                <a16:creationId xmlns:a16="http://schemas.microsoft.com/office/drawing/2014/main" id="{EF95E281-E039-4C48-A595-3C44EB8C70E7}"/>
              </a:ext>
            </a:extLst>
          </p:cNvPr>
          <p:cNvSpPr>
            <a:spLocks noGrp="1"/>
          </p:cNvSpPr>
          <p:nvPr>
            <p:ph sz="quarter" idx="1"/>
          </p:nvPr>
        </p:nvSpPr>
        <p:spPr>
          <a:xfrm>
            <a:off x="457200" y="1219200"/>
            <a:ext cx="8229600" cy="4937125"/>
          </a:xfrm>
        </p:spPr>
        <p:txBody>
          <a:bodyPr/>
          <a:lstStyle/>
          <a:p>
            <a:pPr eaLnBrk="1" hangingPunct="1">
              <a:lnSpc>
                <a:spcPct val="90000"/>
              </a:lnSpc>
              <a:buFont typeface="Wingdings 3" panose="05040102010807070707" pitchFamily="18" charset="2"/>
              <a:buNone/>
            </a:pPr>
            <a:r>
              <a:rPr lang="en-GB" altLang="it-IT" b="1" u="sng"/>
              <a:t>The so-called </a:t>
            </a:r>
            <a:r>
              <a:rPr lang="en-GB" altLang="en-US" b="1" u="sng"/>
              <a:t>“</a:t>
            </a:r>
            <a:r>
              <a:rPr lang="en-GB" altLang="it-IT" b="1" u="sng"/>
              <a:t>Robin Hood Tax</a:t>
            </a:r>
            <a:r>
              <a:rPr lang="en-GB" altLang="en-US" b="1" u="sng"/>
              <a:t>”</a:t>
            </a:r>
            <a:r>
              <a:rPr lang="en-GB" altLang="it-IT" b="1" u="sng"/>
              <a:t> as a case of excessive profit tax</a:t>
            </a:r>
          </a:p>
          <a:p>
            <a:pPr eaLnBrk="1" hangingPunct="1">
              <a:lnSpc>
                <a:spcPct val="90000"/>
              </a:lnSpc>
              <a:buFont typeface="Wingdings 3" panose="05040102010807070707" pitchFamily="18" charset="2"/>
              <a:buNone/>
            </a:pPr>
            <a:endParaRPr lang="en-GB" altLang="it-IT" b="1" u="sng"/>
          </a:p>
          <a:p>
            <a:pPr algn="just" eaLnBrk="1" hangingPunct="1">
              <a:lnSpc>
                <a:spcPct val="90000"/>
              </a:lnSpc>
            </a:pPr>
            <a:r>
              <a:rPr lang="en-GB" altLang="it-IT"/>
              <a:t>A statute law raised the corporation tax rate for selected activities (oil and gas, electric power producers), on the assumption of a greater taxable capability due to extra-profits made in the past</a:t>
            </a:r>
          </a:p>
          <a:p>
            <a:pPr algn="just" eaLnBrk="1" hangingPunct="1">
              <a:lnSpc>
                <a:spcPct val="90000"/>
              </a:lnSpc>
            </a:pPr>
            <a:r>
              <a:rPr lang="en-GB" altLang="it-IT"/>
              <a:t>This is quite odd, since IT Corporation tax is a flat rate tax: raising tax rate only for certain activities could infringe equality principle</a:t>
            </a:r>
          </a:p>
          <a:p>
            <a:pPr algn="just" eaLnBrk="1" hangingPunct="1">
              <a:lnSpc>
                <a:spcPct val="90000"/>
              </a:lnSpc>
            </a:pPr>
            <a:r>
              <a:rPr lang="en-GB" altLang="it-IT"/>
              <a:t>Italian Constitutional Court decision n. 10/2015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wipe(down)">
                                      <p:cBhvr>
                                        <p:cTn id="7" dur="500"/>
                                        <p:tgtEl>
                                          <p:spTgt spid="327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2772">
                                            <p:txEl>
                                              <p:pRg st="2" end="2"/>
                                            </p:txEl>
                                          </p:spTgt>
                                        </p:tgtEl>
                                        <p:attrNameLst>
                                          <p:attrName>style.visibility</p:attrName>
                                        </p:attrNameLst>
                                      </p:cBhvr>
                                      <p:to>
                                        <p:strVal val="visible"/>
                                      </p:to>
                                    </p:set>
                                    <p:animEffect transition="in" filter="wipe(down)">
                                      <p:cBhvr>
                                        <p:cTn id="12" dur="500"/>
                                        <p:tgtEl>
                                          <p:spTgt spid="3277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2772">
                                            <p:txEl>
                                              <p:pRg st="3" end="3"/>
                                            </p:txEl>
                                          </p:spTgt>
                                        </p:tgtEl>
                                        <p:attrNameLst>
                                          <p:attrName>style.visibility</p:attrName>
                                        </p:attrNameLst>
                                      </p:cBhvr>
                                      <p:to>
                                        <p:strVal val="visible"/>
                                      </p:to>
                                    </p:set>
                                    <p:animEffect transition="in" filter="wipe(down)">
                                      <p:cBhvr>
                                        <p:cTn id="17" dur="500"/>
                                        <p:tgtEl>
                                          <p:spTgt spid="3277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2772">
                                            <p:txEl>
                                              <p:pRg st="4" end="4"/>
                                            </p:txEl>
                                          </p:spTgt>
                                        </p:tgtEl>
                                        <p:attrNameLst>
                                          <p:attrName>style.visibility</p:attrName>
                                        </p:attrNameLst>
                                      </p:cBhvr>
                                      <p:to>
                                        <p:strVal val="visible"/>
                                      </p:to>
                                    </p:set>
                                    <p:animEffect transition="in" filter="wipe(down)">
                                      <p:cBhvr>
                                        <p:cTn id="22" dur="500"/>
                                        <p:tgtEl>
                                          <p:spTgt spid="327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a:extLst>
              <a:ext uri="{FF2B5EF4-FFF2-40B4-BE49-F238E27FC236}">
                <a16:creationId xmlns:a16="http://schemas.microsoft.com/office/drawing/2014/main" id="{7D28A6C9-2D3F-44A7-9215-9B9C2B942D38}"/>
              </a:ext>
            </a:extLst>
          </p:cNvPr>
          <p:cNvSpPr>
            <a:spLocks noGrp="1"/>
          </p:cNvSpPr>
          <p:nvPr>
            <p:ph type="title"/>
          </p:nvPr>
        </p:nvSpPr>
        <p:spPr/>
        <p:txBody>
          <a:bodyPr/>
          <a:lstStyle/>
          <a:p>
            <a:pPr algn="ctr"/>
            <a:r>
              <a:rPr lang="en-GB" altLang="it-IT" b="1"/>
              <a:t>Art. 53.2 Cost: progressivity</a:t>
            </a:r>
          </a:p>
        </p:txBody>
      </p:sp>
      <p:sp>
        <p:nvSpPr>
          <p:cNvPr id="50179" name="Segnaposto data 4">
            <a:extLst>
              <a:ext uri="{FF2B5EF4-FFF2-40B4-BE49-F238E27FC236}">
                <a16:creationId xmlns:a16="http://schemas.microsoft.com/office/drawing/2014/main" id="{9F8498CA-BD22-46B1-849A-7D457F3C86D2}"/>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92E79A24-76E8-4C5E-9364-4B7462AA4554}"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50180" name="Segnaposto numero diapositiva 3">
            <a:extLst>
              <a:ext uri="{FF2B5EF4-FFF2-40B4-BE49-F238E27FC236}">
                <a16:creationId xmlns:a16="http://schemas.microsoft.com/office/drawing/2014/main" id="{CA9985D6-3056-4FD7-A8AB-D4C7FB2BE4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F644E5FA-D411-4872-A9CF-63F01FFF9C99}"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25</a:t>
            </a:fld>
            <a:endParaRPr lang="en-GB" altLang="it-IT" sz="1400">
              <a:solidFill>
                <a:schemeClr val="tx2"/>
              </a:solidFill>
              <a:latin typeface="Arial" panose="020B0604020202020204" pitchFamily="34" charset="0"/>
              <a:cs typeface="Arial" panose="020B0604020202020204" pitchFamily="34" charset="0"/>
            </a:endParaRPr>
          </a:p>
        </p:txBody>
      </p:sp>
      <p:sp>
        <p:nvSpPr>
          <p:cNvPr id="50181" name="Segnaposto contenuto 2">
            <a:extLst>
              <a:ext uri="{FF2B5EF4-FFF2-40B4-BE49-F238E27FC236}">
                <a16:creationId xmlns:a16="http://schemas.microsoft.com/office/drawing/2014/main" id="{768C4916-5C0C-42BD-A29A-C023C06ACE48}"/>
              </a:ext>
            </a:extLst>
          </p:cNvPr>
          <p:cNvSpPr>
            <a:spLocks noGrp="1"/>
          </p:cNvSpPr>
          <p:nvPr>
            <p:ph sz="quarter" idx="1"/>
          </p:nvPr>
        </p:nvSpPr>
        <p:spPr>
          <a:xfrm>
            <a:off x="457200" y="1219200"/>
            <a:ext cx="8229600" cy="4937125"/>
          </a:xfrm>
        </p:spPr>
        <p:txBody>
          <a:bodyPr/>
          <a:lstStyle/>
          <a:p>
            <a:pPr algn="just"/>
            <a:r>
              <a:rPr lang="en-GB" altLang="it-IT" i="1"/>
              <a:t>Progressive income tax</a:t>
            </a:r>
            <a:r>
              <a:rPr lang="en-GB" altLang="it-IT"/>
              <a:t>: the rates of individual income tax, and in some countries rates of corporate income tax, are usually progressive, i.e. </a:t>
            </a:r>
            <a:r>
              <a:rPr lang="en-GB" altLang="it-IT" b="1" u="sng">
                <a:solidFill>
                  <a:srgbClr val="00B050"/>
                </a:solidFill>
              </a:rPr>
              <a:t>an increasing proportion of income must be paid in tax as the income increases</a:t>
            </a:r>
            <a:r>
              <a:rPr lang="en-GB" altLang="it-IT">
                <a:solidFill>
                  <a:srgbClr val="00B050"/>
                </a:solidFill>
              </a:rPr>
              <a:t>.</a:t>
            </a:r>
          </a:p>
          <a:p>
            <a:pPr algn="just"/>
            <a:endParaRPr lang="en-GB" altLang="it-IT"/>
          </a:p>
          <a:p>
            <a:pPr algn="just"/>
            <a:r>
              <a:rPr lang="en-GB" altLang="it-IT"/>
              <a:t>This is defended on the grounds that </a:t>
            </a:r>
            <a:r>
              <a:rPr lang="en-GB" altLang="it-IT" u="sng"/>
              <a:t>the marginal utility of additional layers of income and wealth constantly decreases</a:t>
            </a:r>
            <a:r>
              <a:rPr lang="en-GB" altLang="it-IT"/>
              <a:t> (and taxable capacity correspondingly increases) so that a larger proportion of tax may be taken from successive slices of income or capital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3C050-F06E-41DE-8B30-C862E53512E3}"/>
              </a:ext>
            </a:extLst>
          </p:cNvPr>
          <p:cNvSpPr>
            <a:spLocks noGrp="1"/>
          </p:cNvSpPr>
          <p:nvPr>
            <p:ph type="title"/>
          </p:nvPr>
        </p:nvSpPr>
        <p:spPr/>
        <p:txBody>
          <a:bodyPr/>
          <a:lstStyle/>
          <a:p>
            <a:r>
              <a:rPr lang="it-IT" altLang="it-IT" i="1" dirty="0"/>
              <a:t>In </a:t>
            </a:r>
            <a:r>
              <a:rPr lang="it-IT" altLang="it-IT" i="1" dirty="0" err="1"/>
              <a:t>your</a:t>
            </a:r>
            <a:r>
              <a:rPr lang="it-IT" altLang="it-IT" i="1" dirty="0"/>
              <a:t> opinion…</a:t>
            </a:r>
            <a:endParaRPr lang="it-IT" i="1"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Segnaposto contenuto 5" title="Mentimeter - Interactive Presentations">
                <a:extLst>
                  <a:ext uri="{FF2B5EF4-FFF2-40B4-BE49-F238E27FC236}">
                    <a16:creationId xmlns:a16="http://schemas.microsoft.com/office/drawing/2014/main" id="{C7958BF4-CF78-451B-92D3-A0AC734D4394}"/>
                  </a:ext>
                </a:extLst>
              </p:cNvPr>
              <p:cNvGraphicFramePr>
                <a:graphicFrameLocks noGrp="1"/>
              </p:cNvGraphicFramePr>
              <p:nvPr>
                <p:ph sz="quarter" idx="1"/>
              </p:nvPr>
            </p:nvGraphicFramePr>
            <p:xfrm>
              <a:off x="457200" y="1219200"/>
              <a:ext cx="8229600" cy="4937125"/>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6" name="Segnaposto contenuto 5" title="Mentimeter - Interactive Presentations">
                <a:extLst>
                  <a:ext uri="{FF2B5EF4-FFF2-40B4-BE49-F238E27FC236}">
                    <a16:creationId xmlns:a16="http://schemas.microsoft.com/office/drawing/2014/main" id="{C7958BF4-CF78-451B-92D3-A0AC734D4394}"/>
                  </a:ext>
                </a:extLst>
              </p:cNvPr>
              <p:cNvPicPr>
                <a:picLocks noGrp="1" noRot="1" noChangeAspect="1" noMove="1" noResize="1" noEditPoints="1" noAdjustHandles="1" noChangeArrowheads="1" noChangeShapeType="1"/>
              </p:cNvPicPr>
              <p:nvPr/>
            </p:nvPicPr>
            <p:blipFill>
              <a:blip r:embed="rId3"/>
              <a:stretch>
                <a:fillRect/>
              </a:stretch>
            </p:blipFill>
            <p:spPr>
              <a:xfrm>
                <a:off x="457200" y="1219200"/>
                <a:ext cx="8229600" cy="4937125"/>
              </a:xfrm>
              <a:prstGeom prst="rect">
                <a:avLst/>
              </a:prstGeom>
            </p:spPr>
          </p:pic>
        </mc:Fallback>
      </mc:AlternateContent>
      <p:sp>
        <p:nvSpPr>
          <p:cNvPr id="4" name="Segnaposto data 3">
            <a:extLst>
              <a:ext uri="{FF2B5EF4-FFF2-40B4-BE49-F238E27FC236}">
                <a16:creationId xmlns:a16="http://schemas.microsoft.com/office/drawing/2014/main" id="{526D0F9A-D152-4D08-AB44-9DB12A478709}"/>
              </a:ext>
            </a:extLst>
          </p:cNvPr>
          <p:cNvSpPr>
            <a:spLocks noGrp="1"/>
          </p:cNvSpPr>
          <p:nvPr>
            <p:ph type="dt" sz="half" idx="10"/>
          </p:nvPr>
        </p:nvSpPr>
        <p:spPr/>
        <p:txBody>
          <a:bodyPr/>
          <a:lstStyle/>
          <a:p>
            <a:pPr>
              <a:defRPr/>
            </a:pPr>
            <a:fld id="{B43E662F-3449-422E-8A67-8E32BF089A40}" type="datetime1">
              <a:rPr lang="it-IT" altLang="it-IT" smtClean="0"/>
              <a:pPr>
                <a:defRPr/>
              </a:pPr>
              <a:t>14/04/2022</a:t>
            </a:fld>
            <a:endParaRPr lang="en-GB" altLang="it-IT"/>
          </a:p>
        </p:txBody>
      </p:sp>
      <p:sp>
        <p:nvSpPr>
          <p:cNvPr id="5" name="Segnaposto numero diapositiva 4">
            <a:extLst>
              <a:ext uri="{FF2B5EF4-FFF2-40B4-BE49-F238E27FC236}">
                <a16:creationId xmlns:a16="http://schemas.microsoft.com/office/drawing/2014/main" id="{AFCC3581-31E5-45A3-BD83-FB189F1796EF}"/>
              </a:ext>
            </a:extLst>
          </p:cNvPr>
          <p:cNvSpPr>
            <a:spLocks noGrp="1"/>
          </p:cNvSpPr>
          <p:nvPr>
            <p:ph type="sldNum" sz="quarter" idx="12"/>
          </p:nvPr>
        </p:nvSpPr>
        <p:spPr/>
        <p:txBody>
          <a:bodyPr/>
          <a:lstStyle/>
          <a:p>
            <a:pPr>
              <a:defRPr/>
            </a:pPr>
            <a:fld id="{CBF0C98C-7948-4F43-9942-31F7025ACC70}" type="slidenum">
              <a:rPr lang="it-IT" altLang="it-IT" smtClean="0"/>
              <a:pPr>
                <a:defRPr/>
              </a:pPr>
              <a:t>26</a:t>
            </a:fld>
            <a:endParaRPr lang="it-IT" altLang="it-IT"/>
          </a:p>
        </p:txBody>
      </p:sp>
    </p:spTree>
    <p:extLst>
      <p:ext uri="{BB962C8B-B14F-4D97-AF65-F5344CB8AC3E}">
        <p14:creationId xmlns:p14="http://schemas.microsoft.com/office/powerpoint/2010/main" val="1634751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egnaposto data 13">
            <a:extLst>
              <a:ext uri="{FF2B5EF4-FFF2-40B4-BE49-F238E27FC236}">
                <a16:creationId xmlns:a16="http://schemas.microsoft.com/office/drawing/2014/main" id="{7754C0C3-A749-49AA-B342-7544D63C7787}"/>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63976480-8906-4F6A-BE8E-572F31AAF852}"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51203" name="Segnaposto numero diapositiva 22">
            <a:extLst>
              <a:ext uri="{FF2B5EF4-FFF2-40B4-BE49-F238E27FC236}">
                <a16:creationId xmlns:a16="http://schemas.microsoft.com/office/drawing/2014/main" id="{AA703898-4F0D-475D-999D-349A448A57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4172C50D-42FD-44E5-8629-4BF3C9235093}" type="slidenum">
              <a:rPr lang="it-IT" altLang="it-IT" sz="1400" smtClean="0">
                <a:solidFill>
                  <a:schemeClr val="tx2"/>
                </a:solidFill>
                <a:latin typeface="Arial" panose="020B0604020202020204" pitchFamily="34" charset="0"/>
              </a:rPr>
              <a:pPr>
                <a:spcBef>
                  <a:spcPct val="0"/>
                </a:spcBef>
                <a:buClrTx/>
                <a:buSzTx/>
                <a:buFontTx/>
                <a:buNone/>
              </a:pPr>
              <a:t>27</a:t>
            </a:fld>
            <a:endParaRPr lang="it-IT" altLang="it-IT" sz="1400">
              <a:solidFill>
                <a:schemeClr val="tx2"/>
              </a:solidFill>
              <a:latin typeface="Arial" panose="020B0604020202020204" pitchFamily="34" charset="0"/>
            </a:endParaRPr>
          </a:p>
        </p:txBody>
      </p:sp>
      <p:sp>
        <p:nvSpPr>
          <p:cNvPr id="51204" name="Titolo 1">
            <a:extLst>
              <a:ext uri="{FF2B5EF4-FFF2-40B4-BE49-F238E27FC236}">
                <a16:creationId xmlns:a16="http://schemas.microsoft.com/office/drawing/2014/main" id="{8860E81C-08F3-4B66-9729-5E65F20AAA1E}"/>
              </a:ext>
            </a:extLst>
          </p:cNvPr>
          <p:cNvSpPr>
            <a:spLocks noGrp="1"/>
          </p:cNvSpPr>
          <p:nvPr>
            <p:ph type="title"/>
          </p:nvPr>
        </p:nvSpPr>
        <p:spPr/>
        <p:txBody>
          <a:bodyPr/>
          <a:lstStyle/>
          <a:p>
            <a:pPr algn="ctr" eaLnBrk="1" hangingPunct="1"/>
            <a:r>
              <a:rPr lang="it-IT" altLang="it-IT" b="1" dirty="0" err="1"/>
              <a:t>Is</a:t>
            </a:r>
            <a:r>
              <a:rPr lang="it-IT" altLang="it-IT" b="1" dirty="0"/>
              <a:t> </a:t>
            </a:r>
            <a:r>
              <a:rPr lang="it-IT" altLang="it-IT" b="1" dirty="0" err="1"/>
              <a:t>there</a:t>
            </a:r>
            <a:r>
              <a:rPr lang="it-IT" altLang="it-IT" b="1" dirty="0"/>
              <a:t> a </a:t>
            </a:r>
            <a:r>
              <a:rPr lang="it-IT" altLang="it-IT" b="1" dirty="0" err="1"/>
              <a:t>limit</a:t>
            </a:r>
            <a:r>
              <a:rPr lang="it-IT" altLang="it-IT" b="1" dirty="0"/>
              <a:t> in the </a:t>
            </a:r>
            <a:r>
              <a:rPr lang="it-IT" altLang="it-IT" b="1" dirty="0" err="1"/>
              <a:t>percentage</a:t>
            </a:r>
            <a:r>
              <a:rPr lang="it-IT" altLang="it-IT" b="1" dirty="0"/>
              <a:t> of </a:t>
            </a:r>
            <a:r>
              <a:rPr lang="it-IT" altLang="it-IT" b="1" dirty="0" err="1"/>
              <a:t>taxation</a:t>
            </a:r>
            <a:r>
              <a:rPr lang="it-IT" altLang="it-IT" b="1" dirty="0"/>
              <a:t>? 1/2</a:t>
            </a:r>
          </a:p>
        </p:txBody>
      </p:sp>
      <p:sp>
        <p:nvSpPr>
          <p:cNvPr id="51205" name="Segnaposto numero diapositiva 3">
            <a:extLst>
              <a:ext uri="{FF2B5EF4-FFF2-40B4-BE49-F238E27FC236}">
                <a16:creationId xmlns:a16="http://schemas.microsoft.com/office/drawing/2014/main" id="{E81141B5-6AA0-416A-BB54-05B27F05A0D8}"/>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8A8F39BC-F49F-4D73-9DC8-4631C5AE2F03}" type="slidenum">
              <a:rPr lang="it-IT" altLang="it-IT" sz="1400" b="0">
                <a:solidFill>
                  <a:schemeClr val="tx2"/>
                </a:solidFill>
                <a:latin typeface="Arial" panose="020B0604020202020204" pitchFamily="34" charset="0"/>
              </a:rPr>
              <a:pPr eaLnBrk="1" hangingPunct="1">
                <a:spcBef>
                  <a:spcPct val="0"/>
                </a:spcBef>
                <a:buClrTx/>
                <a:buSzTx/>
                <a:buFontTx/>
                <a:buNone/>
              </a:pPr>
              <a:t>27</a:t>
            </a:fld>
            <a:endParaRPr lang="it-IT" altLang="it-IT" sz="1400" b="0">
              <a:solidFill>
                <a:schemeClr val="tx2"/>
              </a:solidFill>
              <a:latin typeface="Arial" panose="020B0604020202020204" pitchFamily="34" charset="0"/>
            </a:endParaRPr>
          </a:p>
        </p:txBody>
      </p:sp>
      <p:sp>
        <p:nvSpPr>
          <p:cNvPr id="51206" name="Segnaposto contenuto 2">
            <a:extLst>
              <a:ext uri="{FF2B5EF4-FFF2-40B4-BE49-F238E27FC236}">
                <a16:creationId xmlns:a16="http://schemas.microsoft.com/office/drawing/2014/main" id="{9125E5CF-A736-4638-A672-55ACC93FDD78}"/>
              </a:ext>
            </a:extLst>
          </p:cNvPr>
          <p:cNvSpPr>
            <a:spLocks noGrp="1"/>
          </p:cNvSpPr>
          <p:nvPr>
            <p:ph sz="quarter" idx="1"/>
          </p:nvPr>
        </p:nvSpPr>
        <p:spPr>
          <a:xfrm>
            <a:off x="457200" y="1219200"/>
            <a:ext cx="8229600" cy="4937125"/>
          </a:xfrm>
        </p:spPr>
        <p:txBody>
          <a:bodyPr/>
          <a:lstStyle/>
          <a:p>
            <a:pPr algn="just" eaLnBrk="1" hangingPunct="1"/>
            <a:r>
              <a:rPr lang="en-GB" altLang="it-IT" dirty="0"/>
              <a:t>There</a:t>
            </a:r>
            <a:r>
              <a:rPr lang="en-GB" altLang="en-US" dirty="0"/>
              <a:t>’</a:t>
            </a:r>
            <a:r>
              <a:rPr lang="en-GB" altLang="ja-JP" dirty="0"/>
              <a:t>s an </a:t>
            </a:r>
            <a:r>
              <a:rPr lang="en-GB" altLang="ja-JP" b="1" dirty="0"/>
              <a:t>issue concerning the existence (or not) of a superior limit</a:t>
            </a:r>
            <a:r>
              <a:rPr lang="en-GB" altLang="ja-JP" dirty="0"/>
              <a:t> in imposing taxes, so that the taxpayer is granted certain amount of income after the taxation;</a:t>
            </a:r>
          </a:p>
          <a:p>
            <a:pPr algn="just" eaLnBrk="1" hangingPunct="1"/>
            <a:endParaRPr lang="en-GB" altLang="it-IT" dirty="0"/>
          </a:p>
          <a:p>
            <a:pPr algn="just" eaLnBrk="1" hangingPunct="1"/>
            <a:r>
              <a:rPr lang="en-GB" altLang="it-IT" dirty="0"/>
              <a:t>Some argue that such a limit exists. </a:t>
            </a:r>
          </a:p>
          <a:p>
            <a:pPr algn="just" eaLnBrk="1" hangingPunct="1"/>
            <a:endParaRPr lang="en-GB" altLang="it-IT" dirty="0"/>
          </a:p>
          <a:p>
            <a:pPr algn="just" eaLnBrk="1" hangingPunct="1"/>
            <a:r>
              <a:rPr lang="en-GB" altLang="it-IT" dirty="0"/>
              <a:t>For instance according to </a:t>
            </a:r>
            <a:r>
              <a:rPr lang="en-GB" altLang="it-IT" i="1" dirty="0"/>
              <a:t>German Const. Court</a:t>
            </a:r>
            <a:r>
              <a:rPr lang="en-GB" altLang="it-IT" dirty="0"/>
              <a:t>, tax should refrain from collecting more than 50 per cent of the income of the individual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data 13">
            <a:extLst>
              <a:ext uri="{FF2B5EF4-FFF2-40B4-BE49-F238E27FC236}">
                <a16:creationId xmlns:a16="http://schemas.microsoft.com/office/drawing/2014/main" id="{C776ABBE-039B-48AC-9412-E412955CCCC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8BA463B-5DEA-458B-A1FC-A5719CC69259}"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53251" name="Segnaposto numero diapositiva 22">
            <a:extLst>
              <a:ext uri="{FF2B5EF4-FFF2-40B4-BE49-F238E27FC236}">
                <a16:creationId xmlns:a16="http://schemas.microsoft.com/office/drawing/2014/main" id="{A5195E3D-F3B8-4DAB-ACAD-F7D05DF393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9F765B17-6041-4C7F-B1BC-E1B507BDF5BA}" type="slidenum">
              <a:rPr lang="it-IT" altLang="it-IT" sz="1400" smtClean="0">
                <a:solidFill>
                  <a:schemeClr val="tx2"/>
                </a:solidFill>
                <a:latin typeface="Arial" panose="020B0604020202020204" pitchFamily="34" charset="0"/>
              </a:rPr>
              <a:pPr>
                <a:spcBef>
                  <a:spcPct val="0"/>
                </a:spcBef>
                <a:buClrTx/>
                <a:buSzTx/>
                <a:buFontTx/>
                <a:buNone/>
              </a:pPr>
              <a:t>28</a:t>
            </a:fld>
            <a:endParaRPr lang="it-IT" altLang="it-IT" sz="1400">
              <a:solidFill>
                <a:schemeClr val="tx2"/>
              </a:solidFill>
              <a:latin typeface="Arial" panose="020B0604020202020204" pitchFamily="34" charset="0"/>
            </a:endParaRPr>
          </a:p>
        </p:txBody>
      </p:sp>
      <p:sp>
        <p:nvSpPr>
          <p:cNvPr id="53252" name="Titolo 1">
            <a:extLst>
              <a:ext uri="{FF2B5EF4-FFF2-40B4-BE49-F238E27FC236}">
                <a16:creationId xmlns:a16="http://schemas.microsoft.com/office/drawing/2014/main" id="{E4B06F99-3E99-4774-AD67-34D3B60BC740}"/>
              </a:ext>
            </a:extLst>
          </p:cNvPr>
          <p:cNvSpPr>
            <a:spLocks noGrp="1"/>
          </p:cNvSpPr>
          <p:nvPr>
            <p:ph type="title"/>
          </p:nvPr>
        </p:nvSpPr>
        <p:spPr/>
        <p:txBody>
          <a:bodyPr/>
          <a:lstStyle/>
          <a:p>
            <a:pPr algn="ctr" eaLnBrk="1" hangingPunct="1"/>
            <a:r>
              <a:rPr lang="it-IT" altLang="it-IT" b="1"/>
              <a:t>Is there a limit in the percentage of taxation? 2/2</a:t>
            </a:r>
            <a:endParaRPr lang="en-GB" altLang="it-IT" b="1"/>
          </a:p>
        </p:txBody>
      </p:sp>
      <p:sp>
        <p:nvSpPr>
          <p:cNvPr id="53253" name="Segnaposto numero diapositiva 3">
            <a:extLst>
              <a:ext uri="{FF2B5EF4-FFF2-40B4-BE49-F238E27FC236}">
                <a16:creationId xmlns:a16="http://schemas.microsoft.com/office/drawing/2014/main" id="{3730F502-7FCA-4A43-BC8B-34EC41984CCD}"/>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B28FA2F3-E4DF-4B21-8E91-9C2B265D06CA}" type="slidenum">
              <a:rPr lang="it-IT" altLang="it-IT" sz="1400" b="0">
                <a:solidFill>
                  <a:schemeClr val="tx2"/>
                </a:solidFill>
                <a:latin typeface="Arial" panose="020B0604020202020204" pitchFamily="34" charset="0"/>
              </a:rPr>
              <a:pPr eaLnBrk="1" hangingPunct="1">
                <a:spcBef>
                  <a:spcPct val="0"/>
                </a:spcBef>
                <a:buClrTx/>
                <a:buSzTx/>
                <a:buFontTx/>
                <a:buNone/>
              </a:pPr>
              <a:t>28</a:t>
            </a:fld>
            <a:endParaRPr lang="it-IT" altLang="it-IT" sz="1400" b="0">
              <a:solidFill>
                <a:schemeClr val="tx2"/>
              </a:solidFill>
              <a:latin typeface="Arial" panose="020B0604020202020204" pitchFamily="34" charset="0"/>
            </a:endParaRPr>
          </a:p>
        </p:txBody>
      </p:sp>
      <p:sp>
        <p:nvSpPr>
          <p:cNvPr id="53254" name="Segnaposto contenuto 2">
            <a:extLst>
              <a:ext uri="{FF2B5EF4-FFF2-40B4-BE49-F238E27FC236}">
                <a16:creationId xmlns:a16="http://schemas.microsoft.com/office/drawing/2014/main" id="{73C42BEB-EB02-4A18-9CC2-0FCA63056690}"/>
              </a:ext>
            </a:extLst>
          </p:cNvPr>
          <p:cNvSpPr>
            <a:spLocks noGrp="1"/>
          </p:cNvSpPr>
          <p:nvPr>
            <p:ph sz="quarter" idx="1"/>
          </p:nvPr>
        </p:nvSpPr>
        <p:spPr>
          <a:xfrm>
            <a:off x="457200" y="1219200"/>
            <a:ext cx="8229600" cy="4937125"/>
          </a:xfrm>
        </p:spPr>
        <p:txBody>
          <a:bodyPr/>
          <a:lstStyle/>
          <a:p>
            <a:pPr algn="just" eaLnBrk="1" hangingPunct="1"/>
            <a:endParaRPr lang="en-US" altLang="it-IT"/>
          </a:p>
          <a:p>
            <a:pPr algn="just" eaLnBrk="1" hangingPunct="1"/>
            <a:r>
              <a:rPr lang="en-US" altLang="it-IT"/>
              <a:t>Some argue that such a limit can be founded on the right to freely perform an economic activity (art. 41 It. Const.) and on right of property (art. 42 It. Const.)</a:t>
            </a:r>
          </a:p>
          <a:p>
            <a:pPr algn="just" eaLnBrk="1" hangingPunct="1"/>
            <a:endParaRPr lang="en-US" altLang="it-IT"/>
          </a:p>
          <a:p>
            <a:pPr algn="just" eaLnBrk="1" hangingPunct="1"/>
            <a:r>
              <a:rPr lang="en-US" altLang="it-IT"/>
              <a:t>The underlying idea is that taxation can</a:t>
            </a:r>
            <a:r>
              <a:rPr lang="en-US" altLang="ja-JP"/>
              <a:t>’t “expropriate” the income or properties of taxpayers</a:t>
            </a:r>
            <a:endParaRPr lang="en-US" alt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olo 1">
            <a:extLst>
              <a:ext uri="{FF2B5EF4-FFF2-40B4-BE49-F238E27FC236}">
                <a16:creationId xmlns:a16="http://schemas.microsoft.com/office/drawing/2014/main" id="{CDE34E2F-9696-4A7D-BFD7-4F37E0EC9D57}"/>
              </a:ext>
            </a:extLst>
          </p:cNvPr>
          <p:cNvSpPr>
            <a:spLocks noGrp="1"/>
          </p:cNvSpPr>
          <p:nvPr>
            <p:ph type="title"/>
          </p:nvPr>
        </p:nvSpPr>
        <p:spPr/>
        <p:txBody>
          <a:bodyPr/>
          <a:lstStyle/>
          <a:p>
            <a:pPr algn="ctr"/>
            <a:r>
              <a:rPr lang="en-GB" altLang="it-IT" b="1"/>
              <a:t>Flat rate or proportional tax</a:t>
            </a:r>
          </a:p>
        </p:txBody>
      </p:sp>
      <p:sp>
        <p:nvSpPr>
          <p:cNvPr id="55299" name="Segnaposto data 4">
            <a:extLst>
              <a:ext uri="{FF2B5EF4-FFF2-40B4-BE49-F238E27FC236}">
                <a16:creationId xmlns:a16="http://schemas.microsoft.com/office/drawing/2014/main" id="{F13C2D69-56C1-4834-A21C-309842A6AE8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39B2D699-FC15-4BFF-8F8D-74AE89ABE02E}"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55300" name="Segnaposto numero diapositiva 3">
            <a:extLst>
              <a:ext uri="{FF2B5EF4-FFF2-40B4-BE49-F238E27FC236}">
                <a16:creationId xmlns:a16="http://schemas.microsoft.com/office/drawing/2014/main" id="{368A74BD-8E0C-43C7-9836-420109100D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A68DA4C0-F709-4EB0-A7E5-8600C6789FCD}"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29</a:t>
            </a:fld>
            <a:endParaRPr lang="en-GB" altLang="it-IT" sz="1400">
              <a:solidFill>
                <a:schemeClr val="tx2"/>
              </a:solidFill>
              <a:latin typeface="Arial" panose="020B0604020202020204" pitchFamily="34" charset="0"/>
              <a:cs typeface="Arial" panose="020B0604020202020204" pitchFamily="34" charset="0"/>
            </a:endParaRPr>
          </a:p>
        </p:txBody>
      </p:sp>
      <p:sp>
        <p:nvSpPr>
          <p:cNvPr id="55301" name="Segnaposto contenuto 2">
            <a:extLst>
              <a:ext uri="{FF2B5EF4-FFF2-40B4-BE49-F238E27FC236}">
                <a16:creationId xmlns:a16="http://schemas.microsoft.com/office/drawing/2014/main" id="{78A6EDCF-2449-4EDA-AC37-81CF66111682}"/>
              </a:ext>
            </a:extLst>
          </p:cNvPr>
          <p:cNvSpPr>
            <a:spLocks noGrp="1"/>
          </p:cNvSpPr>
          <p:nvPr>
            <p:ph sz="quarter" idx="1"/>
          </p:nvPr>
        </p:nvSpPr>
        <p:spPr>
          <a:xfrm>
            <a:off x="457200" y="1219200"/>
            <a:ext cx="8229600" cy="4937125"/>
          </a:xfrm>
        </p:spPr>
        <p:txBody>
          <a:bodyPr/>
          <a:lstStyle/>
          <a:p>
            <a:pPr algn="just"/>
            <a:r>
              <a:rPr lang="en-GB" altLang="it-IT"/>
              <a:t>Flat rate taxation occurs where </a:t>
            </a:r>
            <a:r>
              <a:rPr lang="en-GB" altLang="it-IT" u="sng"/>
              <a:t>a </a:t>
            </a:r>
            <a:r>
              <a:rPr lang="en-GB" altLang="it-IT" b="1" u="sng"/>
              <a:t>single rate of tax </a:t>
            </a:r>
            <a:r>
              <a:rPr lang="en-GB" altLang="it-IT" u="sng"/>
              <a:t>is applied regardless of the amount of income</a:t>
            </a:r>
          </a:p>
          <a:p>
            <a:pPr algn="just"/>
            <a:endParaRPr lang="en-GB" altLang="it-IT"/>
          </a:p>
          <a:p>
            <a:pPr algn="just"/>
            <a:r>
              <a:rPr lang="en-GB" altLang="it-IT"/>
              <a:t>In some countries, flat rate taxation may be applied as a unilateral method for the avoidance of double taxation (instead of the foreign tax credit)</a:t>
            </a:r>
          </a:p>
          <a:p>
            <a:pPr algn="just"/>
            <a:endParaRPr lang="en-GB" altLang="it-IT"/>
          </a:p>
          <a:p>
            <a:pPr algn="just"/>
            <a:r>
              <a:rPr lang="en-GB" altLang="it-IT"/>
              <a:t>In many countries corporations are subject to tax at a flat 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5F68D1-E4AE-4A3F-A381-88C9B35C108E}"/>
              </a:ext>
            </a:extLst>
          </p:cNvPr>
          <p:cNvSpPr>
            <a:spLocks noGrp="1"/>
          </p:cNvSpPr>
          <p:nvPr>
            <p:ph type="title"/>
          </p:nvPr>
        </p:nvSpPr>
        <p:spPr/>
        <p:txBody>
          <a:bodyPr/>
          <a:lstStyle/>
          <a:p>
            <a:pPr algn="ctr"/>
            <a:r>
              <a:rPr lang="it-IT" b="1" dirty="0"/>
              <a:t>Taxes </a:t>
            </a:r>
            <a:r>
              <a:rPr lang="en-GB" b="1" dirty="0"/>
              <a:t>through</a:t>
            </a:r>
            <a:r>
              <a:rPr lang="it-IT" b="1" dirty="0"/>
              <a:t> the </a:t>
            </a:r>
            <a:r>
              <a:rPr lang="it-IT" b="1" dirty="0" err="1"/>
              <a:t>ages</a:t>
            </a:r>
            <a:endParaRPr lang="it-IT" b="1" dirty="0"/>
          </a:p>
        </p:txBody>
      </p:sp>
      <p:pic>
        <p:nvPicPr>
          <p:cNvPr id="5" name="Segnaposto contenuto 4">
            <a:extLst>
              <a:ext uri="{FF2B5EF4-FFF2-40B4-BE49-F238E27FC236}">
                <a16:creationId xmlns:a16="http://schemas.microsoft.com/office/drawing/2014/main" id="{1849F7D5-A35A-44E3-814A-5577416D1B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3808" y="3758709"/>
            <a:ext cx="2344069" cy="1644347"/>
          </a:xfrm>
        </p:spPr>
      </p:pic>
      <p:pic>
        <p:nvPicPr>
          <p:cNvPr id="7" name="Immagine 6">
            <a:extLst>
              <a:ext uri="{FF2B5EF4-FFF2-40B4-BE49-F238E27FC236}">
                <a16:creationId xmlns:a16="http://schemas.microsoft.com/office/drawing/2014/main" id="{007BBDE8-853F-40C5-B959-8B1CCD3E4F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276" y="1628800"/>
            <a:ext cx="2488597" cy="1512168"/>
          </a:xfrm>
          <a:prstGeom prst="rect">
            <a:avLst/>
          </a:prstGeom>
        </p:spPr>
      </p:pic>
      <p:pic>
        <p:nvPicPr>
          <p:cNvPr id="9" name="Immagine 8">
            <a:extLst>
              <a:ext uri="{FF2B5EF4-FFF2-40B4-BE49-F238E27FC236}">
                <a16:creationId xmlns:a16="http://schemas.microsoft.com/office/drawing/2014/main" id="{370CC470-343A-4A9E-82E6-4B23E81728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7563" y="2492896"/>
            <a:ext cx="2464738" cy="1655153"/>
          </a:xfrm>
          <a:prstGeom prst="rect">
            <a:avLst/>
          </a:prstGeom>
        </p:spPr>
      </p:pic>
      <p:sp>
        <p:nvSpPr>
          <p:cNvPr id="3" name="CasellaDiTesto 2">
            <a:extLst>
              <a:ext uri="{FF2B5EF4-FFF2-40B4-BE49-F238E27FC236}">
                <a16:creationId xmlns:a16="http://schemas.microsoft.com/office/drawing/2014/main" id="{FD6655CC-8F52-4AC4-A4C0-246453141CD2}"/>
              </a:ext>
            </a:extLst>
          </p:cNvPr>
          <p:cNvSpPr txBox="1"/>
          <p:nvPr/>
        </p:nvSpPr>
        <p:spPr>
          <a:xfrm>
            <a:off x="2699792" y="5589240"/>
            <a:ext cx="2488085" cy="738664"/>
          </a:xfrm>
          <a:prstGeom prst="rect">
            <a:avLst/>
          </a:prstGeom>
          <a:noFill/>
        </p:spPr>
        <p:txBody>
          <a:bodyPr wrap="square" rtlCol="0">
            <a:spAutoFit/>
          </a:bodyPr>
          <a:lstStyle/>
          <a:p>
            <a:pPr algn="ctr"/>
            <a:r>
              <a:rPr lang="it-IT" b="0" dirty="0" err="1"/>
              <a:t>Medieval</a:t>
            </a:r>
            <a:r>
              <a:rPr lang="it-IT" b="0" dirty="0"/>
              <a:t> times: market </a:t>
            </a:r>
            <a:r>
              <a:rPr lang="it-IT" b="0" dirty="0" err="1"/>
              <a:t>dues</a:t>
            </a:r>
            <a:r>
              <a:rPr lang="it-IT" b="0" dirty="0"/>
              <a:t>, </a:t>
            </a:r>
            <a:r>
              <a:rPr lang="it-IT" b="0" dirty="0" err="1"/>
              <a:t>tolls</a:t>
            </a:r>
            <a:r>
              <a:rPr lang="it-IT" b="0" dirty="0"/>
              <a:t> for use of roads, ferries, </a:t>
            </a:r>
            <a:r>
              <a:rPr lang="it-IT" b="0" dirty="0" err="1"/>
              <a:t>land</a:t>
            </a:r>
            <a:r>
              <a:rPr lang="it-IT" b="0" dirty="0"/>
              <a:t> </a:t>
            </a:r>
            <a:r>
              <a:rPr lang="it-IT" b="0" dirty="0" err="1"/>
              <a:t>rent</a:t>
            </a:r>
            <a:endParaRPr lang="it-IT" b="0" dirty="0"/>
          </a:p>
        </p:txBody>
      </p:sp>
      <p:sp>
        <p:nvSpPr>
          <p:cNvPr id="8" name="CasellaDiTesto 7">
            <a:extLst>
              <a:ext uri="{FF2B5EF4-FFF2-40B4-BE49-F238E27FC236}">
                <a16:creationId xmlns:a16="http://schemas.microsoft.com/office/drawing/2014/main" id="{94D3E78F-CD61-4639-B2AC-E5F1865DDC62}"/>
              </a:ext>
            </a:extLst>
          </p:cNvPr>
          <p:cNvSpPr txBox="1"/>
          <p:nvPr/>
        </p:nvSpPr>
        <p:spPr>
          <a:xfrm>
            <a:off x="6137124" y="4293096"/>
            <a:ext cx="2488085" cy="738664"/>
          </a:xfrm>
          <a:prstGeom prst="rect">
            <a:avLst/>
          </a:prstGeom>
          <a:noFill/>
        </p:spPr>
        <p:txBody>
          <a:bodyPr wrap="square" rtlCol="0">
            <a:spAutoFit/>
          </a:bodyPr>
          <a:lstStyle/>
          <a:p>
            <a:pPr algn="ctr"/>
            <a:r>
              <a:rPr lang="it-IT" b="0" dirty="0" err="1"/>
              <a:t>Modern</a:t>
            </a:r>
            <a:r>
              <a:rPr lang="it-IT" b="0" dirty="0"/>
              <a:t> time: public </a:t>
            </a:r>
            <a:r>
              <a:rPr lang="it-IT" b="0" dirty="0" err="1"/>
              <a:t>expenditures</a:t>
            </a:r>
            <a:r>
              <a:rPr lang="it-IT" b="0" dirty="0"/>
              <a:t>, </a:t>
            </a:r>
            <a:r>
              <a:rPr lang="it-IT" b="0" dirty="0" err="1"/>
              <a:t>redistribution</a:t>
            </a:r>
            <a:r>
              <a:rPr lang="it-IT" b="0" dirty="0"/>
              <a:t> </a:t>
            </a:r>
            <a:r>
              <a:rPr lang="it-IT" b="0" dirty="0" err="1"/>
              <a:t>effects</a:t>
            </a:r>
            <a:r>
              <a:rPr lang="it-IT" b="0" dirty="0"/>
              <a:t>, policy</a:t>
            </a:r>
          </a:p>
        </p:txBody>
      </p:sp>
      <p:sp>
        <p:nvSpPr>
          <p:cNvPr id="10" name="CasellaDiTesto 9">
            <a:extLst>
              <a:ext uri="{FF2B5EF4-FFF2-40B4-BE49-F238E27FC236}">
                <a16:creationId xmlns:a16="http://schemas.microsoft.com/office/drawing/2014/main" id="{943AA2FD-4E1B-473F-AE3A-F6C8F0A1F813}"/>
              </a:ext>
            </a:extLst>
          </p:cNvPr>
          <p:cNvSpPr txBox="1"/>
          <p:nvPr/>
        </p:nvSpPr>
        <p:spPr>
          <a:xfrm>
            <a:off x="367350" y="3264748"/>
            <a:ext cx="2488085" cy="307777"/>
          </a:xfrm>
          <a:prstGeom prst="rect">
            <a:avLst/>
          </a:prstGeom>
          <a:noFill/>
        </p:spPr>
        <p:txBody>
          <a:bodyPr wrap="square" rtlCol="0">
            <a:spAutoFit/>
          </a:bodyPr>
          <a:lstStyle/>
          <a:p>
            <a:pPr algn="ctr"/>
            <a:r>
              <a:rPr lang="it-IT" b="0" dirty="0"/>
              <a:t>Ancient times: </a:t>
            </a:r>
            <a:r>
              <a:rPr lang="it-IT" b="0" dirty="0" err="1"/>
              <a:t>material</a:t>
            </a:r>
            <a:r>
              <a:rPr lang="it-IT" b="0" dirty="0"/>
              <a:t> </a:t>
            </a:r>
            <a:r>
              <a:rPr lang="it-IT" b="0" dirty="0" err="1"/>
              <a:t>dues</a:t>
            </a:r>
            <a:endParaRPr lang="it-IT" b="0" dirty="0"/>
          </a:p>
        </p:txBody>
      </p:sp>
      <p:sp>
        <p:nvSpPr>
          <p:cNvPr id="4" name="Segnaposto data 3">
            <a:extLst>
              <a:ext uri="{FF2B5EF4-FFF2-40B4-BE49-F238E27FC236}">
                <a16:creationId xmlns:a16="http://schemas.microsoft.com/office/drawing/2014/main" id="{FA258468-1B87-4355-9F77-B03ED339BC18}"/>
              </a:ext>
            </a:extLst>
          </p:cNvPr>
          <p:cNvSpPr>
            <a:spLocks noGrp="1"/>
          </p:cNvSpPr>
          <p:nvPr>
            <p:ph type="dt" sz="half" idx="10"/>
          </p:nvPr>
        </p:nvSpPr>
        <p:spPr/>
        <p:txBody>
          <a:bodyPr/>
          <a:lstStyle/>
          <a:p>
            <a:pPr>
              <a:defRPr/>
            </a:pPr>
            <a:fld id="{3234EB89-1C68-42AF-909E-431FC0A0F1BF}" type="datetime1">
              <a:rPr lang="it-IT" altLang="it-IT" smtClean="0"/>
              <a:t>14/04/2022</a:t>
            </a:fld>
            <a:endParaRPr lang="en-GB" altLang="it-IT"/>
          </a:p>
        </p:txBody>
      </p:sp>
      <p:sp>
        <p:nvSpPr>
          <p:cNvPr id="6" name="Segnaposto numero diapositiva 5">
            <a:extLst>
              <a:ext uri="{FF2B5EF4-FFF2-40B4-BE49-F238E27FC236}">
                <a16:creationId xmlns:a16="http://schemas.microsoft.com/office/drawing/2014/main" id="{143401DE-7DCF-41E6-9AEB-D9F6EC46FA31}"/>
              </a:ext>
            </a:extLst>
          </p:cNvPr>
          <p:cNvSpPr>
            <a:spLocks noGrp="1"/>
          </p:cNvSpPr>
          <p:nvPr>
            <p:ph type="sldNum" sz="quarter" idx="12"/>
          </p:nvPr>
        </p:nvSpPr>
        <p:spPr/>
        <p:txBody>
          <a:bodyPr/>
          <a:lstStyle/>
          <a:p>
            <a:pPr>
              <a:defRPr/>
            </a:pPr>
            <a:fld id="{CBF0C98C-7948-4F43-9942-31F7025ACC70}" type="slidenum">
              <a:rPr lang="it-IT" altLang="it-IT" smtClean="0"/>
              <a:pPr>
                <a:defRPr/>
              </a:pPr>
              <a:t>3</a:t>
            </a:fld>
            <a:endParaRPr lang="it-IT" altLang="it-IT"/>
          </a:p>
        </p:txBody>
      </p:sp>
    </p:spTree>
    <p:extLst>
      <p:ext uri="{BB962C8B-B14F-4D97-AF65-F5344CB8AC3E}">
        <p14:creationId xmlns:p14="http://schemas.microsoft.com/office/powerpoint/2010/main" val="2461197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A3FF19-180C-47FF-B13E-0030F29E0BB4}"/>
              </a:ext>
            </a:extLst>
          </p:cNvPr>
          <p:cNvSpPr>
            <a:spLocks noGrp="1"/>
          </p:cNvSpPr>
          <p:nvPr>
            <p:ph type="title"/>
          </p:nvPr>
        </p:nvSpPr>
        <p:spPr/>
        <p:txBody>
          <a:bodyPr/>
          <a:lstStyle/>
          <a:p>
            <a:pPr algn="ctr"/>
            <a:r>
              <a:rPr lang="it-IT" b="1" dirty="0" err="1"/>
              <a:t>Flat</a:t>
            </a:r>
            <a:r>
              <a:rPr lang="it-IT" b="1" dirty="0"/>
              <a:t> or progressive?</a:t>
            </a:r>
          </a:p>
        </p:txBody>
      </p:sp>
      <p:sp>
        <p:nvSpPr>
          <p:cNvPr id="3" name="Segnaposto contenuto 2">
            <a:extLst>
              <a:ext uri="{FF2B5EF4-FFF2-40B4-BE49-F238E27FC236}">
                <a16:creationId xmlns:a16="http://schemas.microsoft.com/office/drawing/2014/main" id="{5EF6B976-C5D7-4BF9-B41B-4935D87CD539}"/>
              </a:ext>
            </a:extLst>
          </p:cNvPr>
          <p:cNvSpPr>
            <a:spLocks noGrp="1"/>
          </p:cNvSpPr>
          <p:nvPr>
            <p:ph sz="quarter" idx="1"/>
          </p:nvPr>
        </p:nvSpPr>
        <p:spPr/>
        <p:txBody>
          <a:bodyPr/>
          <a:lstStyle/>
          <a:p>
            <a:r>
              <a:rPr lang="en-US" dirty="0"/>
              <a:t>Personal income taxes are no more “comprehensive” income taxes</a:t>
            </a:r>
          </a:p>
          <a:p>
            <a:r>
              <a:rPr lang="en-US" dirty="0"/>
              <a:t>Personal income taxes do not grant the protection of the minimum of subsistence</a:t>
            </a:r>
          </a:p>
          <a:p>
            <a:r>
              <a:rPr lang="en-US" dirty="0"/>
              <a:t>The international perspective</a:t>
            </a:r>
          </a:p>
          <a:p>
            <a:pPr algn="r"/>
            <a:endParaRPr lang="en-US" dirty="0"/>
          </a:p>
          <a:p>
            <a:pPr algn="r"/>
            <a:endParaRPr lang="en-US" dirty="0"/>
          </a:p>
          <a:p>
            <a:pPr algn="r"/>
            <a:r>
              <a:rPr lang="en-US" dirty="0"/>
              <a:t>Simplification</a:t>
            </a:r>
          </a:p>
          <a:p>
            <a:pPr algn="r"/>
            <a:r>
              <a:rPr lang="en-US" dirty="0"/>
              <a:t>Higher compliance</a:t>
            </a:r>
          </a:p>
          <a:p>
            <a:pPr algn="r"/>
            <a:r>
              <a:rPr lang="en-US" dirty="0"/>
              <a:t>Minimum of subsistence protected</a:t>
            </a:r>
            <a:endParaRPr lang="it-IT" dirty="0"/>
          </a:p>
        </p:txBody>
      </p:sp>
      <p:sp>
        <p:nvSpPr>
          <p:cNvPr id="4" name="Segnaposto data 3">
            <a:extLst>
              <a:ext uri="{FF2B5EF4-FFF2-40B4-BE49-F238E27FC236}">
                <a16:creationId xmlns:a16="http://schemas.microsoft.com/office/drawing/2014/main" id="{A46912E6-8FD4-4527-909B-952DB10E3A0F}"/>
              </a:ext>
            </a:extLst>
          </p:cNvPr>
          <p:cNvSpPr>
            <a:spLocks noGrp="1"/>
          </p:cNvSpPr>
          <p:nvPr>
            <p:ph type="dt" sz="half" idx="10"/>
          </p:nvPr>
        </p:nvSpPr>
        <p:spPr/>
        <p:txBody>
          <a:bodyPr/>
          <a:lstStyle/>
          <a:p>
            <a:pPr>
              <a:defRPr/>
            </a:pPr>
            <a:fld id="{B43E662F-3449-422E-8A67-8E32BF089A40}" type="datetime1">
              <a:rPr lang="it-IT" altLang="it-IT" smtClean="0"/>
              <a:pPr>
                <a:defRPr/>
              </a:pPr>
              <a:t>14/04/2022</a:t>
            </a:fld>
            <a:endParaRPr lang="en-GB" altLang="it-IT"/>
          </a:p>
        </p:txBody>
      </p:sp>
      <p:sp>
        <p:nvSpPr>
          <p:cNvPr id="5" name="Segnaposto numero diapositiva 4">
            <a:extLst>
              <a:ext uri="{FF2B5EF4-FFF2-40B4-BE49-F238E27FC236}">
                <a16:creationId xmlns:a16="http://schemas.microsoft.com/office/drawing/2014/main" id="{321A6184-5B48-49B8-A0C1-A6DC13FE1210}"/>
              </a:ext>
            </a:extLst>
          </p:cNvPr>
          <p:cNvSpPr>
            <a:spLocks noGrp="1"/>
          </p:cNvSpPr>
          <p:nvPr>
            <p:ph type="sldNum" sz="quarter" idx="12"/>
          </p:nvPr>
        </p:nvSpPr>
        <p:spPr/>
        <p:txBody>
          <a:bodyPr/>
          <a:lstStyle/>
          <a:p>
            <a:pPr>
              <a:defRPr/>
            </a:pPr>
            <a:fld id="{CBF0C98C-7948-4F43-9942-31F7025ACC70}" type="slidenum">
              <a:rPr lang="it-IT" altLang="it-IT" smtClean="0"/>
              <a:pPr>
                <a:defRPr/>
              </a:pPr>
              <a:t>30</a:t>
            </a:fld>
            <a:endParaRPr lang="it-IT" altLang="it-IT"/>
          </a:p>
        </p:txBody>
      </p:sp>
      <p:pic>
        <p:nvPicPr>
          <p:cNvPr id="6" name="Segnaposto contenuto 4">
            <a:extLst>
              <a:ext uri="{FF2B5EF4-FFF2-40B4-BE49-F238E27FC236}">
                <a16:creationId xmlns:a16="http://schemas.microsoft.com/office/drawing/2014/main" id="{8990C4F3-2858-4C94-9AF8-004820CB27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4005064"/>
            <a:ext cx="1256209" cy="1182746"/>
          </a:xfrm>
          <a:prstGeom prst="rect">
            <a:avLst/>
          </a:prstGeom>
        </p:spPr>
      </p:pic>
    </p:spTree>
    <p:extLst>
      <p:ext uri="{BB962C8B-B14F-4D97-AF65-F5344CB8AC3E}">
        <p14:creationId xmlns:p14="http://schemas.microsoft.com/office/powerpoint/2010/main" val="3186498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AC4C91-181D-438B-9121-0113E72461E2}"/>
              </a:ext>
            </a:extLst>
          </p:cNvPr>
          <p:cNvSpPr>
            <a:spLocks noGrp="1"/>
          </p:cNvSpPr>
          <p:nvPr>
            <p:ph type="title"/>
          </p:nvPr>
        </p:nvSpPr>
        <p:spPr/>
        <p:txBody>
          <a:bodyPr/>
          <a:lstStyle/>
          <a:p>
            <a:r>
              <a:rPr lang="it-IT" i="1" dirty="0"/>
              <a:t>In </a:t>
            </a:r>
            <a:r>
              <a:rPr lang="it-IT" i="1" dirty="0" err="1"/>
              <a:t>your</a:t>
            </a:r>
            <a:r>
              <a:rPr lang="it-IT" i="1" dirty="0"/>
              <a:t> opinion…</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Segnaposto contenuto 5" title="Mentimeter - Interactive Presentations">
                <a:extLst>
                  <a:ext uri="{FF2B5EF4-FFF2-40B4-BE49-F238E27FC236}">
                    <a16:creationId xmlns:a16="http://schemas.microsoft.com/office/drawing/2014/main" id="{376E8CB9-A088-4B32-B3BE-F9C3CDA919A9}"/>
                  </a:ext>
                </a:extLst>
              </p:cNvPr>
              <p:cNvGraphicFramePr>
                <a:graphicFrameLocks noGrp="1"/>
              </p:cNvGraphicFramePr>
              <p:nvPr>
                <p:ph sz="quarter" idx="1"/>
              </p:nvPr>
            </p:nvGraphicFramePr>
            <p:xfrm>
              <a:off x="457200" y="1219200"/>
              <a:ext cx="8229600" cy="4937125"/>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6" name="Segnaposto contenuto 5" title="Mentimeter - Interactive Presentations">
                <a:extLst>
                  <a:ext uri="{FF2B5EF4-FFF2-40B4-BE49-F238E27FC236}">
                    <a16:creationId xmlns:a16="http://schemas.microsoft.com/office/drawing/2014/main" id="{376E8CB9-A088-4B32-B3BE-F9C3CDA919A9}"/>
                  </a:ext>
                </a:extLst>
              </p:cNvPr>
              <p:cNvPicPr>
                <a:picLocks noGrp="1" noRot="1" noChangeAspect="1" noMove="1" noResize="1" noEditPoints="1" noAdjustHandles="1" noChangeArrowheads="1" noChangeShapeType="1"/>
              </p:cNvPicPr>
              <p:nvPr/>
            </p:nvPicPr>
            <p:blipFill>
              <a:blip r:embed="rId3"/>
              <a:stretch>
                <a:fillRect/>
              </a:stretch>
            </p:blipFill>
            <p:spPr>
              <a:xfrm>
                <a:off x="457200" y="1219200"/>
                <a:ext cx="8229600" cy="4937125"/>
              </a:xfrm>
              <a:prstGeom prst="rect">
                <a:avLst/>
              </a:prstGeom>
            </p:spPr>
          </p:pic>
        </mc:Fallback>
      </mc:AlternateContent>
      <p:sp>
        <p:nvSpPr>
          <p:cNvPr id="4" name="Segnaposto data 3">
            <a:extLst>
              <a:ext uri="{FF2B5EF4-FFF2-40B4-BE49-F238E27FC236}">
                <a16:creationId xmlns:a16="http://schemas.microsoft.com/office/drawing/2014/main" id="{7913D281-B3CE-45BA-93FC-561642262DCB}"/>
              </a:ext>
            </a:extLst>
          </p:cNvPr>
          <p:cNvSpPr>
            <a:spLocks noGrp="1"/>
          </p:cNvSpPr>
          <p:nvPr>
            <p:ph type="dt" sz="half" idx="10"/>
          </p:nvPr>
        </p:nvSpPr>
        <p:spPr/>
        <p:txBody>
          <a:bodyPr/>
          <a:lstStyle/>
          <a:p>
            <a:pPr>
              <a:defRPr/>
            </a:pPr>
            <a:fld id="{B43E662F-3449-422E-8A67-8E32BF089A40}" type="datetime1">
              <a:rPr lang="it-IT" altLang="it-IT" smtClean="0"/>
              <a:pPr>
                <a:defRPr/>
              </a:pPr>
              <a:t>14/04/2022</a:t>
            </a:fld>
            <a:endParaRPr lang="en-GB" altLang="it-IT"/>
          </a:p>
        </p:txBody>
      </p:sp>
      <p:sp>
        <p:nvSpPr>
          <p:cNvPr id="5" name="Segnaposto numero diapositiva 4">
            <a:extLst>
              <a:ext uri="{FF2B5EF4-FFF2-40B4-BE49-F238E27FC236}">
                <a16:creationId xmlns:a16="http://schemas.microsoft.com/office/drawing/2014/main" id="{7CB7200C-E423-4C8F-8A90-8FAEF4226020}"/>
              </a:ext>
            </a:extLst>
          </p:cNvPr>
          <p:cNvSpPr>
            <a:spLocks noGrp="1"/>
          </p:cNvSpPr>
          <p:nvPr>
            <p:ph type="sldNum" sz="quarter" idx="12"/>
          </p:nvPr>
        </p:nvSpPr>
        <p:spPr/>
        <p:txBody>
          <a:bodyPr/>
          <a:lstStyle/>
          <a:p>
            <a:pPr>
              <a:defRPr/>
            </a:pPr>
            <a:fld id="{CBF0C98C-7948-4F43-9942-31F7025ACC70}" type="slidenum">
              <a:rPr lang="it-IT" altLang="it-IT" smtClean="0"/>
              <a:pPr>
                <a:defRPr/>
              </a:pPr>
              <a:t>31</a:t>
            </a:fld>
            <a:endParaRPr lang="it-IT" altLang="it-IT"/>
          </a:p>
        </p:txBody>
      </p:sp>
    </p:spTree>
    <p:extLst>
      <p:ext uri="{BB962C8B-B14F-4D97-AF65-F5344CB8AC3E}">
        <p14:creationId xmlns:p14="http://schemas.microsoft.com/office/powerpoint/2010/main" val="2477995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4F5BA23-BFE4-404F-A833-E6B22D1478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6775" y="857250"/>
            <a:ext cx="4730451" cy="4745649"/>
          </a:xfrm>
          <a:prstGeom prst="rect">
            <a:avLst/>
          </a:prstGeom>
        </p:spPr>
      </p:pic>
      <p:sp>
        <p:nvSpPr>
          <p:cNvPr id="6" name="Rettangolo 5">
            <a:extLst>
              <a:ext uri="{FF2B5EF4-FFF2-40B4-BE49-F238E27FC236}">
                <a16:creationId xmlns:a16="http://schemas.microsoft.com/office/drawing/2014/main" id="{04E25D0C-0FD7-4681-B33C-A94DF31BEB8E}"/>
              </a:ext>
            </a:extLst>
          </p:cNvPr>
          <p:cNvSpPr/>
          <p:nvPr/>
        </p:nvSpPr>
        <p:spPr>
          <a:xfrm>
            <a:off x="7186613" y="1109038"/>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err="1">
                <a:solidFill>
                  <a:srgbClr val="7030A0"/>
                </a:solidFill>
                <a:latin typeface="Kaushan Script" panose="03060602040705080205" pitchFamily="66" charset="0"/>
              </a:rPr>
              <a:t>Esthonia</a:t>
            </a: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r>
              <a:rPr lang="it-IT" sz="1050" dirty="0">
                <a:solidFill>
                  <a:srgbClr val="7030A0"/>
                </a:solidFill>
                <a:latin typeface="Kaushan Script" panose="03060602040705080205" pitchFamily="66" charset="0"/>
              </a:rPr>
              <a:t>Lithuania</a:t>
            </a:r>
          </a:p>
          <a:p>
            <a:pPr algn="ctr"/>
            <a:endParaRPr lang="it-IT" sz="1050" dirty="0"/>
          </a:p>
        </p:txBody>
      </p:sp>
      <p:sp>
        <p:nvSpPr>
          <p:cNvPr id="7" name="Rettangolo 6">
            <a:extLst>
              <a:ext uri="{FF2B5EF4-FFF2-40B4-BE49-F238E27FC236}">
                <a16:creationId xmlns:a16="http://schemas.microsoft.com/office/drawing/2014/main" id="{613F0A5E-BC62-4296-A527-DCFF1C822A7D}"/>
              </a:ext>
            </a:extLst>
          </p:cNvPr>
          <p:cNvSpPr/>
          <p:nvPr/>
        </p:nvSpPr>
        <p:spPr>
          <a:xfrm>
            <a:off x="7186613" y="1562100"/>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Latvia</a:t>
            </a:r>
          </a:p>
          <a:p>
            <a:pPr algn="ctr"/>
            <a:endParaRPr lang="it-IT" sz="1050" dirty="0"/>
          </a:p>
        </p:txBody>
      </p:sp>
      <p:sp>
        <p:nvSpPr>
          <p:cNvPr id="8" name="Rettangolo 7">
            <a:extLst>
              <a:ext uri="{FF2B5EF4-FFF2-40B4-BE49-F238E27FC236}">
                <a16:creationId xmlns:a16="http://schemas.microsoft.com/office/drawing/2014/main" id="{2E897B72-9945-407F-BEE2-6D984C6E2A76}"/>
              </a:ext>
            </a:extLst>
          </p:cNvPr>
          <p:cNvSpPr/>
          <p:nvPr/>
        </p:nvSpPr>
        <p:spPr>
          <a:xfrm>
            <a:off x="7153275" y="1976437"/>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Russia</a:t>
            </a:r>
          </a:p>
          <a:p>
            <a:pPr algn="ctr"/>
            <a:endParaRPr lang="it-IT" sz="1050" dirty="0">
              <a:solidFill>
                <a:srgbClr val="7030A0"/>
              </a:solidFill>
              <a:latin typeface="Kaushan Script" panose="03060602040705080205" pitchFamily="66" charset="0"/>
            </a:endParaRPr>
          </a:p>
          <a:p>
            <a:pPr algn="ctr"/>
            <a:endParaRPr lang="it-IT" sz="1050" dirty="0"/>
          </a:p>
        </p:txBody>
      </p:sp>
      <p:sp>
        <p:nvSpPr>
          <p:cNvPr id="9" name="Rettangolo 8">
            <a:extLst>
              <a:ext uri="{FF2B5EF4-FFF2-40B4-BE49-F238E27FC236}">
                <a16:creationId xmlns:a16="http://schemas.microsoft.com/office/drawing/2014/main" id="{361725CD-622B-49A6-BFD6-07C5D94395EC}"/>
              </a:ext>
            </a:extLst>
          </p:cNvPr>
          <p:cNvSpPr/>
          <p:nvPr/>
        </p:nvSpPr>
        <p:spPr>
          <a:xfrm>
            <a:off x="7153275" y="2262187"/>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Serbia</a:t>
            </a:r>
          </a:p>
          <a:p>
            <a:pPr algn="ctr"/>
            <a:endParaRPr lang="it-IT" sz="1050" dirty="0">
              <a:solidFill>
                <a:srgbClr val="7030A0"/>
              </a:solidFill>
              <a:latin typeface="Kaushan Script" panose="03060602040705080205" pitchFamily="66" charset="0"/>
            </a:endParaRPr>
          </a:p>
          <a:p>
            <a:pPr algn="ctr"/>
            <a:endParaRPr lang="it-IT" sz="1050" dirty="0"/>
          </a:p>
        </p:txBody>
      </p:sp>
      <p:sp>
        <p:nvSpPr>
          <p:cNvPr id="10" name="Rettangolo 9">
            <a:extLst>
              <a:ext uri="{FF2B5EF4-FFF2-40B4-BE49-F238E27FC236}">
                <a16:creationId xmlns:a16="http://schemas.microsoft.com/office/drawing/2014/main" id="{01053940-B91D-4783-9853-675CC1DB7D13}"/>
              </a:ext>
            </a:extLst>
          </p:cNvPr>
          <p:cNvSpPr/>
          <p:nvPr/>
        </p:nvSpPr>
        <p:spPr>
          <a:xfrm>
            <a:off x="7153275" y="2597944"/>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err="1">
                <a:solidFill>
                  <a:srgbClr val="7030A0"/>
                </a:solidFill>
                <a:latin typeface="Kaushan Script" panose="03060602040705080205" pitchFamily="66" charset="0"/>
              </a:rPr>
              <a:t>Slovakia</a:t>
            </a:r>
            <a:endParaRPr lang="it-IT" sz="1050" dirty="0">
              <a:solidFill>
                <a:srgbClr val="7030A0"/>
              </a:solidFill>
              <a:latin typeface="Kaushan Script" panose="03060602040705080205" pitchFamily="66" charset="0"/>
            </a:endParaRPr>
          </a:p>
          <a:p>
            <a:pPr algn="ctr"/>
            <a:r>
              <a:rPr lang="it-IT" sz="1050" dirty="0">
                <a:solidFill>
                  <a:srgbClr val="7030A0"/>
                </a:solidFill>
                <a:latin typeface="Kaushan Script" panose="03060602040705080205" pitchFamily="66" charset="0"/>
              </a:rPr>
              <a:t>Ukraine</a:t>
            </a:r>
          </a:p>
          <a:p>
            <a:pPr algn="ctr"/>
            <a:endParaRPr lang="it-IT" sz="1050" dirty="0">
              <a:solidFill>
                <a:srgbClr val="7030A0"/>
              </a:solidFill>
              <a:latin typeface="Kaushan Script" panose="03060602040705080205" pitchFamily="66" charset="0"/>
            </a:endParaRPr>
          </a:p>
          <a:p>
            <a:pPr algn="ctr"/>
            <a:endParaRPr lang="it-IT" sz="1050" dirty="0"/>
          </a:p>
        </p:txBody>
      </p:sp>
      <p:sp>
        <p:nvSpPr>
          <p:cNvPr id="11" name="Rettangolo 10">
            <a:extLst>
              <a:ext uri="{FF2B5EF4-FFF2-40B4-BE49-F238E27FC236}">
                <a16:creationId xmlns:a16="http://schemas.microsoft.com/office/drawing/2014/main" id="{B6A78C2B-0FD2-48F2-8782-2BFD2F7B4266}"/>
              </a:ext>
            </a:extLst>
          </p:cNvPr>
          <p:cNvSpPr/>
          <p:nvPr/>
        </p:nvSpPr>
        <p:spPr>
          <a:xfrm>
            <a:off x="7153275" y="3088481"/>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Romania</a:t>
            </a:r>
          </a:p>
          <a:p>
            <a:pPr algn="ct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endParaRPr lang="it-IT" sz="1050" dirty="0"/>
          </a:p>
        </p:txBody>
      </p:sp>
      <p:sp>
        <p:nvSpPr>
          <p:cNvPr id="12" name="Rettangolo 11">
            <a:extLst>
              <a:ext uri="{FF2B5EF4-FFF2-40B4-BE49-F238E27FC236}">
                <a16:creationId xmlns:a16="http://schemas.microsoft.com/office/drawing/2014/main" id="{B2831A43-1135-44CB-8CCB-A541A357923B}"/>
              </a:ext>
            </a:extLst>
          </p:cNvPr>
          <p:cNvSpPr/>
          <p:nvPr/>
        </p:nvSpPr>
        <p:spPr>
          <a:xfrm>
            <a:off x="7153275" y="3371850"/>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Macedonia</a:t>
            </a:r>
          </a:p>
          <a:p>
            <a:pPr algn="ct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endParaRPr lang="it-IT" sz="1050" dirty="0"/>
          </a:p>
        </p:txBody>
      </p:sp>
      <p:sp>
        <p:nvSpPr>
          <p:cNvPr id="13" name="Rettangolo 12">
            <a:extLst>
              <a:ext uri="{FF2B5EF4-FFF2-40B4-BE49-F238E27FC236}">
                <a16:creationId xmlns:a16="http://schemas.microsoft.com/office/drawing/2014/main" id="{13A780A3-A7AB-44A0-B53F-793BA9EBB358}"/>
              </a:ext>
            </a:extLst>
          </p:cNvPr>
          <p:cNvSpPr/>
          <p:nvPr/>
        </p:nvSpPr>
        <p:spPr>
          <a:xfrm>
            <a:off x="7153275" y="3686175"/>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a:solidFill>
                  <a:srgbClr val="7030A0"/>
                </a:solidFill>
                <a:latin typeface="Kaushan Script" panose="03060602040705080205" pitchFamily="66" charset="0"/>
              </a:rPr>
              <a:t>Bulgaria</a:t>
            </a:r>
          </a:p>
          <a:p>
            <a:pPr algn="ct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endParaRPr lang="it-IT" sz="1050" dirty="0"/>
          </a:p>
        </p:txBody>
      </p:sp>
      <p:sp>
        <p:nvSpPr>
          <p:cNvPr id="14" name="Rettangolo 13">
            <a:extLst>
              <a:ext uri="{FF2B5EF4-FFF2-40B4-BE49-F238E27FC236}">
                <a16:creationId xmlns:a16="http://schemas.microsoft.com/office/drawing/2014/main" id="{886D1E8D-2E25-491D-92A5-47F21AEE6467}"/>
              </a:ext>
            </a:extLst>
          </p:cNvPr>
          <p:cNvSpPr/>
          <p:nvPr/>
        </p:nvSpPr>
        <p:spPr>
          <a:xfrm>
            <a:off x="7153275" y="4010025"/>
            <a:ext cx="133350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dirty="0" err="1">
                <a:solidFill>
                  <a:srgbClr val="7030A0"/>
                </a:solidFill>
                <a:latin typeface="Kaushan Script" panose="03060602040705080205" pitchFamily="66" charset="0"/>
              </a:rPr>
              <a:t>Hungary</a:t>
            </a: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endParaRPr lang="it-IT" sz="1050" dirty="0">
              <a:solidFill>
                <a:srgbClr val="7030A0"/>
              </a:solidFill>
              <a:latin typeface="Kaushan Script" panose="03060602040705080205" pitchFamily="66" charset="0"/>
            </a:endParaRPr>
          </a:p>
          <a:p>
            <a:pPr algn="ctr"/>
            <a:endParaRPr lang="it-IT" sz="1050" dirty="0"/>
          </a:p>
        </p:txBody>
      </p:sp>
      <p:pic>
        <p:nvPicPr>
          <p:cNvPr id="16" name="Immagine 15">
            <a:extLst>
              <a:ext uri="{FF2B5EF4-FFF2-40B4-BE49-F238E27FC236}">
                <a16:creationId xmlns:a16="http://schemas.microsoft.com/office/drawing/2014/main" id="{110AB061-C50D-4957-ACE1-69D87C6B2A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49180" y="1824263"/>
            <a:ext cx="404372" cy="304350"/>
          </a:xfrm>
          <a:prstGeom prst="rect">
            <a:avLst/>
          </a:prstGeom>
        </p:spPr>
      </p:pic>
      <p:pic>
        <p:nvPicPr>
          <p:cNvPr id="17" name="Immagine 16">
            <a:extLst>
              <a:ext uri="{FF2B5EF4-FFF2-40B4-BE49-F238E27FC236}">
                <a16:creationId xmlns:a16="http://schemas.microsoft.com/office/drawing/2014/main" id="{404A5798-2341-4729-9321-1B0A2874E4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4791" y="2821607"/>
            <a:ext cx="404372" cy="304350"/>
          </a:xfrm>
          <a:prstGeom prst="rect">
            <a:avLst/>
          </a:prstGeom>
        </p:spPr>
      </p:pic>
      <p:pic>
        <p:nvPicPr>
          <p:cNvPr id="18" name="Immagine 17">
            <a:extLst>
              <a:ext uri="{FF2B5EF4-FFF2-40B4-BE49-F238E27FC236}">
                <a16:creationId xmlns:a16="http://schemas.microsoft.com/office/drawing/2014/main" id="{1D0400F1-53A2-4F40-9A1E-33981D83CB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49180" y="3716378"/>
            <a:ext cx="404372" cy="304350"/>
          </a:xfrm>
          <a:prstGeom prst="rect">
            <a:avLst/>
          </a:prstGeom>
        </p:spPr>
      </p:pic>
      <p:pic>
        <p:nvPicPr>
          <p:cNvPr id="19" name="Immagine 18">
            <a:extLst>
              <a:ext uri="{FF2B5EF4-FFF2-40B4-BE49-F238E27FC236}">
                <a16:creationId xmlns:a16="http://schemas.microsoft.com/office/drawing/2014/main" id="{1CE88C77-64F7-41C5-9841-D664C08A4A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49948" y="2425756"/>
            <a:ext cx="287067" cy="268646"/>
          </a:xfrm>
          <a:prstGeom prst="rect">
            <a:avLst/>
          </a:prstGeom>
        </p:spPr>
      </p:pic>
      <p:pic>
        <p:nvPicPr>
          <p:cNvPr id="20" name="Immagine 19">
            <a:extLst>
              <a:ext uri="{FF2B5EF4-FFF2-40B4-BE49-F238E27FC236}">
                <a16:creationId xmlns:a16="http://schemas.microsoft.com/office/drawing/2014/main" id="{A5AA5F6B-1136-486F-9966-B968FC78DF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49947" y="3519868"/>
            <a:ext cx="287067" cy="268646"/>
          </a:xfrm>
          <a:prstGeom prst="rect">
            <a:avLst/>
          </a:prstGeom>
        </p:spPr>
      </p:pic>
      <p:sp>
        <p:nvSpPr>
          <p:cNvPr id="2" name="Segnaposto data 1">
            <a:extLst>
              <a:ext uri="{FF2B5EF4-FFF2-40B4-BE49-F238E27FC236}">
                <a16:creationId xmlns:a16="http://schemas.microsoft.com/office/drawing/2014/main" id="{81C91581-52DE-4806-9A52-B62C4225F340}"/>
              </a:ext>
            </a:extLst>
          </p:cNvPr>
          <p:cNvSpPr>
            <a:spLocks noGrp="1"/>
          </p:cNvSpPr>
          <p:nvPr>
            <p:ph type="dt" sz="half" idx="10"/>
          </p:nvPr>
        </p:nvSpPr>
        <p:spPr/>
        <p:txBody>
          <a:bodyPr/>
          <a:lstStyle/>
          <a:p>
            <a:pPr>
              <a:defRPr/>
            </a:pPr>
            <a:fld id="{79C92990-4E76-4869-AD88-A2ED1E94A4CF}" type="datetime1">
              <a:rPr lang="it-IT" altLang="it-IT" smtClean="0"/>
              <a:t>14/04/2022</a:t>
            </a:fld>
            <a:endParaRPr lang="en-GB" altLang="it-IT"/>
          </a:p>
        </p:txBody>
      </p:sp>
      <p:sp>
        <p:nvSpPr>
          <p:cNvPr id="4" name="Segnaposto numero diapositiva 3">
            <a:extLst>
              <a:ext uri="{FF2B5EF4-FFF2-40B4-BE49-F238E27FC236}">
                <a16:creationId xmlns:a16="http://schemas.microsoft.com/office/drawing/2014/main" id="{B4679349-6824-4E30-BE5F-2F3AFB0C5DD6}"/>
              </a:ext>
            </a:extLst>
          </p:cNvPr>
          <p:cNvSpPr>
            <a:spLocks noGrp="1"/>
          </p:cNvSpPr>
          <p:nvPr>
            <p:ph type="sldNum" sz="quarter" idx="12"/>
          </p:nvPr>
        </p:nvSpPr>
        <p:spPr/>
        <p:txBody>
          <a:bodyPr/>
          <a:lstStyle/>
          <a:p>
            <a:pPr>
              <a:defRPr/>
            </a:pPr>
            <a:fld id="{F84A90D5-0C7A-4497-B00B-774F8B43C093}" type="slidenum">
              <a:rPr lang="it-IT" altLang="it-IT" smtClean="0"/>
              <a:pPr>
                <a:defRPr/>
              </a:pPr>
              <a:t>32</a:t>
            </a:fld>
            <a:endParaRPr lang="it-IT" altLang="it-IT"/>
          </a:p>
        </p:txBody>
      </p:sp>
    </p:spTree>
    <p:extLst>
      <p:ext uri="{BB962C8B-B14F-4D97-AF65-F5344CB8AC3E}">
        <p14:creationId xmlns:p14="http://schemas.microsoft.com/office/powerpoint/2010/main" val="425523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1">
            <a:extLst>
              <a:ext uri="{FF2B5EF4-FFF2-40B4-BE49-F238E27FC236}">
                <a16:creationId xmlns:a16="http://schemas.microsoft.com/office/drawing/2014/main" id="{C78C0164-58DB-409B-B654-E13C8936720C}"/>
              </a:ext>
            </a:extLst>
          </p:cNvPr>
          <p:cNvSpPr>
            <a:spLocks noGrp="1"/>
          </p:cNvSpPr>
          <p:nvPr>
            <p:ph type="title"/>
          </p:nvPr>
        </p:nvSpPr>
        <p:spPr/>
        <p:txBody>
          <a:bodyPr/>
          <a:lstStyle/>
          <a:p>
            <a:pPr algn="ctr"/>
            <a:r>
              <a:rPr lang="en-GB" altLang="it-IT" b="1">
                <a:solidFill>
                  <a:srgbClr val="FF0000"/>
                </a:solidFill>
              </a:rPr>
              <a:t>Regressive taxes 1/2</a:t>
            </a:r>
          </a:p>
        </p:txBody>
      </p:sp>
      <p:sp>
        <p:nvSpPr>
          <p:cNvPr id="56323" name="Segnaposto data 4">
            <a:extLst>
              <a:ext uri="{FF2B5EF4-FFF2-40B4-BE49-F238E27FC236}">
                <a16:creationId xmlns:a16="http://schemas.microsoft.com/office/drawing/2014/main" id="{8D6B90FC-A298-403B-8CF8-5680D1E0E35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059DD436-E689-4A0C-BE35-18F867AFBD30}"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56324" name="Segnaposto numero diapositiva 3">
            <a:extLst>
              <a:ext uri="{FF2B5EF4-FFF2-40B4-BE49-F238E27FC236}">
                <a16:creationId xmlns:a16="http://schemas.microsoft.com/office/drawing/2014/main" id="{73119FA1-0D63-4AFA-894F-AB0738596E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45F9B04F-5C1F-42F3-9A99-179ADCA686AC}"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33</a:t>
            </a:fld>
            <a:endParaRPr lang="en-GB" altLang="it-IT" sz="1400">
              <a:solidFill>
                <a:schemeClr val="tx2"/>
              </a:solidFill>
              <a:latin typeface="Arial" panose="020B0604020202020204" pitchFamily="34" charset="0"/>
              <a:cs typeface="Arial" panose="020B0604020202020204" pitchFamily="34" charset="0"/>
            </a:endParaRPr>
          </a:p>
        </p:txBody>
      </p:sp>
      <p:sp>
        <p:nvSpPr>
          <p:cNvPr id="56325" name="Segnaposto contenuto 2">
            <a:extLst>
              <a:ext uri="{FF2B5EF4-FFF2-40B4-BE49-F238E27FC236}">
                <a16:creationId xmlns:a16="http://schemas.microsoft.com/office/drawing/2014/main" id="{425491CA-EF3F-4685-BBBA-862F2D48693F}"/>
              </a:ext>
            </a:extLst>
          </p:cNvPr>
          <p:cNvSpPr>
            <a:spLocks noGrp="1"/>
          </p:cNvSpPr>
          <p:nvPr>
            <p:ph sz="quarter" idx="1"/>
          </p:nvPr>
        </p:nvSpPr>
        <p:spPr>
          <a:xfrm>
            <a:off x="457200" y="1219200"/>
            <a:ext cx="8229600" cy="4937125"/>
          </a:xfrm>
        </p:spPr>
        <p:txBody>
          <a:bodyPr/>
          <a:lstStyle/>
          <a:p>
            <a:pPr algn="just"/>
            <a:r>
              <a:rPr lang="en-GB" altLang="it-IT"/>
              <a:t>A tax is regressive when it takes a greater percentage of a lower income than a high income, i.e. when </a:t>
            </a:r>
            <a:r>
              <a:rPr lang="en-GB" altLang="it-IT" b="1" u="sng"/>
              <a:t>the burden of paying the tax falls proportionately more heavily on those least able to pay it</a:t>
            </a:r>
          </a:p>
          <a:p>
            <a:pPr algn="just"/>
            <a:endParaRPr lang="en-GB" altLang="it-IT"/>
          </a:p>
          <a:p>
            <a:pPr algn="just"/>
            <a:r>
              <a:rPr lang="en-GB" altLang="it-IT"/>
              <a:t>As far as direct taxes are concerned, regression can be avoided or mitigated by establishing exemption limits and providing relief for dependents and for health insurance or life assurance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olo 1">
            <a:extLst>
              <a:ext uri="{FF2B5EF4-FFF2-40B4-BE49-F238E27FC236}">
                <a16:creationId xmlns:a16="http://schemas.microsoft.com/office/drawing/2014/main" id="{6362AE88-CD40-4EA1-93A4-04E8B3CD4A4F}"/>
              </a:ext>
            </a:extLst>
          </p:cNvPr>
          <p:cNvSpPr>
            <a:spLocks noGrp="1"/>
          </p:cNvSpPr>
          <p:nvPr>
            <p:ph type="title"/>
          </p:nvPr>
        </p:nvSpPr>
        <p:spPr/>
        <p:txBody>
          <a:bodyPr/>
          <a:lstStyle/>
          <a:p>
            <a:pPr algn="ctr"/>
            <a:r>
              <a:rPr lang="en-GB" altLang="it-IT" b="1">
                <a:solidFill>
                  <a:srgbClr val="FF0000"/>
                </a:solidFill>
              </a:rPr>
              <a:t>Regressive taxes 2/2</a:t>
            </a:r>
          </a:p>
        </p:txBody>
      </p:sp>
      <p:sp>
        <p:nvSpPr>
          <p:cNvPr id="57347" name="Segnaposto data 4">
            <a:extLst>
              <a:ext uri="{FF2B5EF4-FFF2-40B4-BE49-F238E27FC236}">
                <a16:creationId xmlns:a16="http://schemas.microsoft.com/office/drawing/2014/main" id="{5D83EFD7-85C4-45F5-8A06-AEC00242E49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5DAE50D2-ED6E-42D2-86BD-1663E4F4EECA}"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57348" name="Segnaposto numero diapositiva 3">
            <a:extLst>
              <a:ext uri="{FF2B5EF4-FFF2-40B4-BE49-F238E27FC236}">
                <a16:creationId xmlns:a16="http://schemas.microsoft.com/office/drawing/2014/main" id="{E90CFC88-AA54-4518-A39B-56C55896C6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27FB98C4-0FC1-4AFA-A136-DC56860CC431}"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34</a:t>
            </a:fld>
            <a:endParaRPr lang="en-GB" altLang="it-IT" sz="1400">
              <a:solidFill>
                <a:schemeClr val="tx2"/>
              </a:solidFill>
              <a:latin typeface="Arial" panose="020B0604020202020204" pitchFamily="34" charset="0"/>
              <a:cs typeface="Arial" panose="020B0604020202020204" pitchFamily="34" charset="0"/>
            </a:endParaRPr>
          </a:p>
        </p:txBody>
      </p:sp>
      <p:sp>
        <p:nvSpPr>
          <p:cNvPr id="57349" name="Segnaposto contenuto 2">
            <a:extLst>
              <a:ext uri="{FF2B5EF4-FFF2-40B4-BE49-F238E27FC236}">
                <a16:creationId xmlns:a16="http://schemas.microsoft.com/office/drawing/2014/main" id="{45B8CA51-EFFE-4FB9-AB17-6C1CEBF90088}"/>
              </a:ext>
            </a:extLst>
          </p:cNvPr>
          <p:cNvSpPr>
            <a:spLocks noGrp="1"/>
          </p:cNvSpPr>
          <p:nvPr>
            <p:ph sz="quarter" idx="1"/>
          </p:nvPr>
        </p:nvSpPr>
        <p:spPr>
          <a:xfrm>
            <a:off x="457200" y="1219200"/>
            <a:ext cx="8229600" cy="4937125"/>
          </a:xfrm>
        </p:spPr>
        <p:txBody>
          <a:bodyPr/>
          <a:lstStyle/>
          <a:p>
            <a:pPr algn="just"/>
            <a:endParaRPr lang="en-GB" altLang="it-IT" u="sng"/>
          </a:p>
          <a:p>
            <a:pPr algn="just"/>
            <a:r>
              <a:rPr lang="en-GB" altLang="it-IT" u="sng"/>
              <a:t>Indirect taxes</a:t>
            </a:r>
            <a:r>
              <a:rPr lang="en-GB" altLang="it-IT"/>
              <a:t> on commodities and services are more likely than direct taxes to be regressive, but the regressive effect of such taxes may also be mitigated  by exempting food and other necessities such as the cost of medical services and medicine from indirect taxation or by imposing lower than normal rates of tax on such goods and services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a:extLst>
              <a:ext uri="{FF2B5EF4-FFF2-40B4-BE49-F238E27FC236}">
                <a16:creationId xmlns:a16="http://schemas.microsoft.com/office/drawing/2014/main" id="{E3AC6938-C139-4553-A8EA-A3B29259339E}"/>
              </a:ext>
            </a:extLst>
          </p:cNvPr>
          <p:cNvSpPr>
            <a:spLocks noGrp="1"/>
          </p:cNvSpPr>
          <p:nvPr>
            <p:ph type="title"/>
          </p:nvPr>
        </p:nvSpPr>
        <p:spPr/>
        <p:txBody>
          <a:bodyPr/>
          <a:lstStyle/>
          <a:p>
            <a:pPr algn="ctr"/>
            <a:r>
              <a:rPr lang="it-IT" altLang="it-IT" b="1"/>
              <a:t>Concept of taxation</a:t>
            </a:r>
            <a:r>
              <a:rPr lang="it-IT" altLang="it-IT"/>
              <a:t>	</a:t>
            </a:r>
          </a:p>
        </p:txBody>
      </p:sp>
      <p:sp>
        <p:nvSpPr>
          <p:cNvPr id="14339" name="Segnaposto data 4">
            <a:extLst>
              <a:ext uri="{FF2B5EF4-FFF2-40B4-BE49-F238E27FC236}">
                <a16:creationId xmlns:a16="http://schemas.microsoft.com/office/drawing/2014/main" id="{78290964-8CC8-4BBA-ACC5-6A18623C3302}"/>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D22769CE-E776-4923-AC40-4D51645AB16D}"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14340" name="Segnaposto numero diapositiva 3">
            <a:extLst>
              <a:ext uri="{FF2B5EF4-FFF2-40B4-BE49-F238E27FC236}">
                <a16:creationId xmlns:a16="http://schemas.microsoft.com/office/drawing/2014/main" id="{6E74E194-A840-40F5-AB23-727AE4AFC3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61055A1C-C56C-4688-807D-BAFBBBC50BB8}"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4</a:t>
            </a:fld>
            <a:endParaRPr lang="en-GB" altLang="it-IT" sz="1400">
              <a:solidFill>
                <a:schemeClr val="tx2"/>
              </a:solidFill>
              <a:latin typeface="Arial" panose="020B0604020202020204" pitchFamily="34" charset="0"/>
              <a:cs typeface="Arial" panose="020B0604020202020204" pitchFamily="34" charset="0"/>
            </a:endParaRPr>
          </a:p>
        </p:txBody>
      </p:sp>
      <p:sp>
        <p:nvSpPr>
          <p:cNvPr id="2" name="Segnaposto contenuto 2">
            <a:extLst>
              <a:ext uri="{FF2B5EF4-FFF2-40B4-BE49-F238E27FC236}">
                <a16:creationId xmlns:a16="http://schemas.microsoft.com/office/drawing/2014/main" id="{02D7D6A3-76CE-48B4-B582-D647A3893DA2}"/>
              </a:ext>
            </a:extLst>
          </p:cNvPr>
          <p:cNvSpPr>
            <a:spLocks noGrp="1"/>
          </p:cNvSpPr>
          <p:nvPr>
            <p:ph sz="quarter" idx="1"/>
          </p:nvPr>
        </p:nvSpPr>
        <p:spPr>
          <a:xfrm>
            <a:off x="457200" y="1219200"/>
            <a:ext cx="8229600" cy="4937125"/>
          </a:xfrm>
        </p:spPr>
        <p:txBody>
          <a:bodyPr/>
          <a:lstStyle/>
          <a:p>
            <a:endParaRPr lang="it-IT" altLang="it-IT" noProof="1"/>
          </a:p>
          <a:p>
            <a:pPr algn="just"/>
            <a:r>
              <a:rPr lang="it-IT" altLang="it-IT" noProof="1"/>
              <a:t>Taxation</a:t>
            </a:r>
            <a:r>
              <a:rPr lang="en-US" altLang="it-IT"/>
              <a:t> is the </a:t>
            </a:r>
            <a:r>
              <a:rPr lang="en-US" altLang="it-IT" b="1"/>
              <a:t>inherent power of the State to </a:t>
            </a:r>
            <a:r>
              <a:rPr lang="en-US" altLang="it-IT" b="1" noProof="1"/>
              <a:t>impose</a:t>
            </a:r>
            <a:r>
              <a:rPr lang="en-US" altLang="it-IT" b="1"/>
              <a:t> and demand contribution upon persons, properties or rights </a:t>
            </a:r>
            <a:r>
              <a:rPr lang="en-US" altLang="it-IT"/>
              <a:t>for the purpose of generating revenues for public expenses.</a:t>
            </a:r>
          </a:p>
          <a:p>
            <a:pPr algn="just"/>
            <a:endParaRPr lang="en-US" altLang="it-IT"/>
          </a:p>
          <a:p>
            <a:pPr algn="just"/>
            <a:r>
              <a:rPr lang="en-US" altLang="it-IT"/>
              <a:t>The State needs </a:t>
            </a:r>
            <a:r>
              <a:rPr lang="en-US" altLang="it-IT" b="1"/>
              <a:t>financial means </a:t>
            </a:r>
            <a:r>
              <a:rPr lang="en-US" altLang="it-IT"/>
              <a:t>to grant public services: taxation is an expression of sovereignty.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a:extLst>
              <a:ext uri="{FF2B5EF4-FFF2-40B4-BE49-F238E27FC236}">
                <a16:creationId xmlns:a16="http://schemas.microsoft.com/office/drawing/2014/main" id="{46A8A137-865D-4981-B4DD-F869B548D32D}"/>
              </a:ext>
            </a:extLst>
          </p:cNvPr>
          <p:cNvSpPr>
            <a:spLocks noGrp="1"/>
          </p:cNvSpPr>
          <p:nvPr>
            <p:ph type="title"/>
          </p:nvPr>
        </p:nvSpPr>
        <p:spPr/>
        <p:txBody>
          <a:bodyPr/>
          <a:lstStyle/>
          <a:p>
            <a:pPr algn="ctr"/>
            <a:r>
              <a:rPr lang="it-IT" altLang="it-IT" b="1">
                <a:solidFill>
                  <a:srgbClr val="FF0000"/>
                </a:solidFill>
              </a:rPr>
              <a:t>The benefit principle</a:t>
            </a:r>
          </a:p>
        </p:txBody>
      </p:sp>
      <p:sp>
        <p:nvSpPr>
          <p:cNvPr id="15363" name="Segnaposto data 4">
            <a:extLst>
              <a:ext uri="{FF2B5EF4-FFF2-40B4-BE49-F238E27FC236}">
                <a16:creationId xmlns:a16="http://schemas.microsoft.com/office/drawing/2014/main" id="{3D17B75C-0D4F-4356-A7DF-5B35DB62A85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CD73B712-295F-4D59-8CF1-ED6658C3D623}"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15364" name="Segnaposto numero diapositiva 3">
            <a:extLst>
              <a:ext uri="{FF2B5EF4-FFF2-40B4-BE49-F238E27FC236}">
                <a16:creationId xmlns:a16="http://schemas.microsoft.com/office/drawing/2014/main" id="{104EB7C4-25E0-4035-8C13-8BA788CE82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8E5E631D-C6EC-470F-8E5B-3D7349E8CFE9}"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5</a:t>
            </a:fld>
            <a:endParaRPr lang="en-GB" altLang="it-IT" sz="1400">
              <a:solidFill>
                <a:schemeClr val="tx2"/>
              </a:solidFill>
              <a:latin typeface="Arial" panose="020B0604020202020204" pitchFamily="34" charset="0"/>
              <a:cs typeface="Arial" panose="020B0604020202020204" pitchFamily="34" charset="0"/>
            </a:endParaRPr>
          </a:p>
        </p:txBody>
      </p:sp>
      <p:sp>
        <p:nvSpPr>
          <p:cNvPr id="2" name="Segnaposto contenuto 2">
            <a:extLst>
              <a:ext uri="{FF2B5EF4-FFF2-40B4-BE49-F238E27FC236}">
                <a16:creationId xmlns:a16="http://schemas.microsoft.com/office/drawing/2014/main" id="{4086D85F-A535-4590-8000-A2B700102940}"/>
              </a:ext>
            </a:extLst>
          </p:cNvPr>
          <p:cNvSpPr>
            <a:spLocks noGrp="1"/>
          </p:cNvSpPr>
          <p:nvPr>
            <p:ph sz="quarter" idx="1"/>
          </p:nvPr>
        </p:nvSpPr>
        <p:spPr>
          <a:xfrm>
            <a:off x="457200" y="1219200"/>
            <a:ext cx="8229600" cy="4937125"/>
          </a:xfrm>
        </p:spPr>
        <p:txBody>
          <a:bodyPr/>
          <a:lstStyle/>
          <a:p>
            <a:pPr algn="just">
              <a:buFont typeface="Wingdings 3" panose="05040102010807070707" pitchFamily="18" charset="2"/>
              <a:buNone/>
            </a:pPr>
            <a:endParaRPr lang="it-IT" altLang="it-IT"/>
          </a:p>
          <a:p>
            <a:pPr algn="just">
              <a:buFont typeface="Wingdings 3" panose="05040102010807070707" pitchFamily="18" charset="2"/>
              <a:buNone/>
            </a:pPr>
            <a:r>
              <a:rPr lang="en-GB" altLang="it-IT"/>
              <a:t>This holds that:</a:t>
            </a:r>
          </a:p>
          <a:p>
            <a:pPr algn="just"/>
            <a:endParaRPr lang="en-GB" altLang="it-IT"/>
          </a:p>
          <a:p>
            <a:pPr algn="just"/>
            <a:r>
              <a:rPr lang="en-GB" altLang="it-IT"/>
              <a:t>the </a:t>
            </a:r>
            <a:r>
              <a:rPr lang="en-GB" altLang="it-IT" b="1"/>
              <a:t>individuals should be taxed in proportion to the benefits they receive from the public authority</a:t>
            </a:r>
            <a:r>
              <a:rPr lang="en-GB" altLang="it-IT"/>
              <a:t>; </a:t>
            </a:r>
          </a:p>
          <a:p>
            <a:pPr algn="just"/>
            <a:endParaRPr lang="en-GB" altLang="it-IT" b="1"/>
          </a:p>
          <a:p>
            <a:pPr algn="just"/>
            <a:r>
              <a:rPr lang="en-GB" altLang="it-IT" b="1"/>
              <a:t>taxes should be paid by those people who receive the direct benefit of the public programs</a:t>
            </a:r>
            <a:r>
              <a:rPr lang="en-GB" altLang="it-IT"/>
              <a:t> and projects out of the taxes paid.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a:extLst>
              <a:ext uri="{FF2B5EF4-FFF2-40B4-BE49-F238E27FC236}">
                <a16:creationId xmlns:a16="http://schemas.microsoft.com/office/drawing/2014/main" id="{B8267ED7-FE4C-4472-A995-4B391FBB82AF}"/>
              </a:ext>
            </a:extLst>
          </p:cNvPr>
          <p:cNvSpPr>
            <a:spLocks noGrp="1"/>
          </p:cNvSpPr>
          <p:nvPr>
            <p:ph type="title"/>
          </p:nvPr>
        </p:nvSpPr>
        <p:spPr/>
        <p:txBody>
          <a:bodyPr/>
          <a:lstStyle/>
          <a:p>
            <a:pPr algn="ctr"/>
            <a:r>
              <a:rPr lang="it-IT" altLang="it-IT" b="1"/>
              <a:t>The ability-to-pay principle</a:t>
            </a:r>
          </a:p>
        </p:txBody>
      </p:sp>
      <p:sp>
        <p:nvSpPr>
          <p:cNvPr id="16387" name="Segnaposto data 5">
            <a:extLst>
              <a:ext uri="{FF2B5EF4-FFF2-40B4-BE49-F238E27FC236}">
                <a16:creationId xmlns:a16="http://schemas.microsoft.com/office/drawing/2014/main" id="{DE48D5A9-EA9B-4C7F-A370-DC95556828A3}"/>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E7F561C-8B6C-4F3F-8448-8FC38FB6E546}" type="datetime1">
              <a:rPr lang="it-IT"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14/04/2022</a:t>
            </a:fld>
            <a:endParaRPr lang="it-IT" altLang="it-IT" sz="1400">
              <a:solidFill>
                <a:schemeClr val="tx2"/>
              </a:solidFill>
              <a:latin typeface="Arial" panose="020B0604020202020204" pitchFamily="34" charset="0"/>
              <a:cs typeface="Arial" panose="020B0604020202020204" pitchFamily="34" charset="0"/>
            </a:endParaRPr>
          </a:p>
        </p:txBody>
      </p:sp>
      <p:sp>
        <p:nvSpPr>
          <p:cNvPr id="16388" name="Segnaposto numero diapositiva 3">
            <a:extLst>
              <a:ext uri="{FF2B5EF4-FFF2-40B4-BE49-F238E27FC236}">
                <a16:creationId xmlns:a16="http://schemas.microsoft.com/office/drawing/2014/main" id="{0406ABD8-CB08-437B-BF94-1E4B057FDC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78471473-8E0C-492F-90A0-8A0DFAF5401F}" type="slidenum">
              <a:rPr lang="en-GB" altLang="it-IT" sz="1400" smtClean="0">
                <a:solidFill>
                  <a:schemeClr val="tx2"/>
                </a:solidFill>
                <a:latin typeface="Arial" panose="020B0604020202020204" pitchFamily="34" charset="0"/>
                <a:cs typeface="Arial" panose="020B0604020202020204" pitchFamily="34" charset="0"/>
              </a:rPr>
              <a:pPr>
                <a:spcBef>
                  <a:spcPct val="0"/>
                </a:spcBef>
                <a:buClrTx/>
                <a:buSzTx/>
                <a:buFontTx/>
                <a:buNone/>
              </a:pPr>
              <a:t>6</a:t>
            </a:fld>
            <a:endParaRPr lang="en-GB" altLang="it-IT" sz="1400">
              <a:solidFill>
                <a:schemeClr val="tx2"/>
              </a:solidFill>
              <a:latin typeface="Arial" panose="020B0604020202020204" pitchFamily="34" charset="0"/>
              <a:cs typeface="Arial" panose="020B0604020202020204" pitchFamily="34" charset="0"/>
            </a:endParaRPr>
          </a:p>
        </p:txBody>
      </p:sp>
      <p:sp>
        <p:nvSpPr>
          <p:cNvPr id="16389" name="Segnaposto contenuto 2">
            <a:extLst>
              <a:ext uri="{FF2B5EF4-FFF2-40B4-BE49-F238E27FC236}">
                <a16:creationId xmlns:a16="http://schemas.microsoft.com/office/drawing/2014/main" id="{9C5FBAC2-7DCE-418A-B563-F9FBC025D552}"/>
              </a:ext>
            </a:extLst>
          </p:cNvPr>
          <p:cNvSpPr>
            <a:spLocks noGrp="1"/>
          </p:cNvSpPr>
          <p:nvPr>
            <p:ph sz="quarter" idx="1"/>
          </p:nvPr>
        </p:nvSpPr>
        <p:spPr>
          <a:xfrm>
            <a:off x="457200" y="1219200"/>
            <a:ext cx="8229600" cy="4937125"/>
          </a:xfrm>
        </p:spPr>
        <p:txBody>
          <a:bodyPr/>
          <a:lstStyle/>
          <a:p>
            <a:pPr algn="just"/>
            <a:r>
              <a:rPr lang="en-GB" altLang="it-IT"/>
              <a:t>This principle holds that </a:t>
            </a:r>
            <a:r>
              <a:rPr lang="en-GB" altLang="it-IT" b="1"/>
              <a:t>taxes should relate with the people</a:t>
            </a:r>
            <a:r>
              <a:rPr lang="en-GB" altLang="en-US" b="1"/>
              <a:t>’</a:t>
            </a:r>
            <a:r>
              <a:rPr lang="en-GB" altLang="it-IT" b="1"/>
              <a:t>s income or the ability to pay</a:t>
            </a:r>
          </a:p>
          <a:p>
            <a:pPr algn="just"/>
            <a:endParaRPr lang="en-GB" altLang="it-IT"/>
          </a:p>
          <a:p>
            <a:pPr algn="just"/>
            <a:endParaRPr lang="en-GB" altLang="it-IT"/>
          </a:p>
          <a:p>
            <a:pPr algn="ctr">
              <a:buFont typeface="Wingdings 3" panose="05040102010807070707" pitchFamily="18" charset="2"/>
              <a:buNone/>
            </a:pPr>
            <a:r>
              <a:rPr lang="en-GB" altLang="it-IT"/>
              <a:t>people with greater income or wealth who can afford to pay more taxes should be taxed at a higher rate than people with less wealth</a:t>
            </a:r>
          </a:p>
          <a:p>
            <a:pPr algn="ctr">
              <a:buFont typeface="Wingdings 3" panose="05040102010807070707" pitchFamily="18" charset="2"/>
              <a:buNone/>
            </a:pPr>
            <a:endParaRPr lang="en-GB" altLang="it-IT"/>
          </a:p>
          <a:p>
            <a:pPr algn="just"/>
            <a:r>
              <a:rPr lang="en-GB" altLang="it-IT"/>
              <a:t>A clear application of this principle is the individual income tax (Irpef).</a:t>
            </a:r>
          </a:p>
        </p:txBody>
      </p:sp>
      <p:sp>
        <p:nvSpPr>
          <p:cNvPr id="5" name="Freccia in giù 4">
            <a:extLst>
              <a:ext uri="{FF2B5EF4-FFF2-40B4-BE49-F238E27FC236}">
                <a16:creationId xmlns:a16="http://schemas.microsoft.com/office/drawing/2014/main" id="{C5F250FF-2B95-438E-8273-2001EB26F30C}"/>
              </a:ext>
            </a:extLst>
          </p:cNvPr>
          <p:cNvSpPr/>
          <p:nvPr/>
        </p:nvSpPr>
        <p:spPr>
          <a:xfrm>
            <a:off x="4419600" y="2266950"/>
            <a:ext cx="438150" cy="781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data 13">
            <a:extLst>
              <a:ext uri="{FF2B5EF4-FFF2-40B4-BE49-F238E27FC236}">
                <a16:creationId xmlns:a16="http://schemas.microsoft.com/office/drawing/2014/main" id="{D20260D5-E8F7-4901-B98B-84DBE60BBB0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D3879E39-E27A-4FB5-BABA-3C7CE8B7B25C}"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17411" name="Segnaposto numero diapositiva 22">
            <a:extLst>
              <a:ext uri="{FF2B5EF4-FFF2-40B4-BE49-F238E27FC236}">
                <a16:creationId xmlns:a16="http://schemas.microsoft.com/office/drawing/2014/main" id="{132EBE10-9144-4D21-802D-F558324670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6CCE8578-873C-4B71-8A63-5B1A1249EF70}" type="slidenum">
              <a:rPr lang="it-IT" altLang="it-IT" sz="1400" smtClean="0">
                <a:solidFill>
                  <a:schemeClr val="tx2"/>
                </a:solidFill>
                <a:latin typeface="Arial" panose="020B0604020202020204" pitchFamily="34" charset="0"/>
              </a:rPr>
              <a:pPr>
                <a:spcBef>
                  <a:spcPct val="0"/>
                </a:spcBef>
                <a:buClrTx/>
                <a:buSzTx/>
                <a:buFontTx/>
                <a:buNone/>
              </a:pPr>
              <a:t>7</a:t>
            </a:fld>
            <a:endParaRPr lang="it-IT" altLang="it-IT" sz="1400">
              <a:solidFill>
                <a:schemeClr val="tx2"/>
              </a:solidFill>
              <a:latin typeface="Arial" panose="020B0604020202020204" pitchFamily="34" charset="0"/>
            </a:endParaRPr>
          </a:p>
        </p:txBody>
      </p:sp>
      <p:sp>
        <p:nvSpPr>
          <p:cNvPr id="17412" name="Rectangle 2">
            <a:extLst>
              <a:ext uri="{FF2B5EF4-FFF2-40B4-BE49-F238E27FC236}">
                <a16:creationId xmlns:a16="http://schemas.microsoft.com/office/drawing/2014/main" id="{5DF0F358-F84D-438B-82EC-FA798A6954E0}"/>
              </a:ext>
            </a:extLst>
          </p:cNvPr>
          <p:cNvSpPr>
            <a:spLocks noGrp="1"/>
          </p:cNvSpPr>
          <p:nvPr>
            <p:ph type="title"/>
          </p:nvPr>
        </p:nvSpPr>
        <p:spPr/>
        <p:txBody>
          <a:bodyPr/>
          <a:lstStyle/>
          <a:p>
            <a:pPr algn="ctr" eaLnBrk="1" hangingPunct="1"/>
            <a:r>
              <a:rPr lang="en-GB" altLang="it-IT" b="1"/>
              <a:t>Definition</a:t>
            </a:r>
            <a:r>
              <a:rPr lang="it-IT" altLang="it-IT" b="1"/>
              <a:t> of </a:t>
            </a:r>
            <a:r>
              <a:rPr lang="ja-JP" altLang="it-IT" b="1"/>
              <a:t>“</a:t>
            </a:r>
            <a:r>
              <a:rPr lang="it-IT" altLang="ja-JP" b="1"/>
              <a:t>taxes</a:t>
            </a:r>
            <a:r>
              <a:rPr lang="ja-JP" altLang="it-IT" b="1"/>
              <a:t>” </a:t>
            </a:r>
            <a:r>
              <a:rPr lang="it-IT" altLang="ja-JP" b="1"/>
              <a:t>1/2</a:t>
            </a:r>
            <a:endParaRPr lang="en-GB" altLang="it-IT" b="1"/>
          </a:p>
        </p:txBody>
      </p:sp>
      <p:sp>
        <p:nvSpPr>
          <p:cNvPr id="17413" name="Rectangle 6">
            <a:extLst>
              <a:ext uri="{FF2B5EF4-FFF2-40B4-BE49-F238E27FC236}">
                <a16:creationId xmlns:a16="http://schemas.microsoft.com/office/drawing/2014/main" id="{29EBE690-B37E-4837-8326-9C0F23BBEAFC}"/>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B9BD5B83-CA8C-48E0-8DA9-A2B5190A2BD6}" type="slidenum">
              <a:rPr lang="it-IT" altLang="it-IT" sz="1400" b="0">
                <a:solidFill>
                  <a:schemeClr val="tx2"/>
                </a:solidFill>
                <a:latin typeface="Arial" panose="020B0604020202020204" pitchFamily="34" charset="0"/>
              </a:rPr>
              <a:pPr eaLnBrk="1" hangingPunct="1">
                <a:spcBef>
                  <a:spcPct val="0"/>
                </a:spcBef>
                <a:buClrTx/>
                <a:buSzTx/>
                <a:buFontTx/>
                <a:buNone/>
              </a:pPr>
              <a:t>7</a:t>
            </a:fld>
            <a:endParaRPr lang="it-IT" altLang="it-IT" sz="1400" b="0">
              <a:solidFill>
                <a:schemeClr val="tx2"/>
              </a:solidFill>
              <a:latin typeface="Arial" panose="020B0604020202020204" pitchFamily="34" charset="0"/>
            </a:endParaRPr>
          </a:p>
        </p:txBody>
      </p:sp>
      <p:sp>
        <p:nvSpPr>
          <p:cNvPr id="18436" name="Rectangle 3">
            <a:extLst>
              <a:ext uri="{FF2B5EF4-FFF2-40B4-BE49-F238E27FC236}">
                <a16:creationId xmlns:a16="http://schemas.microsoft.com/office/drawing/2014/main" id="{FB1731C5-39DF-41EE-B667-39ABB7C439F4}"/>
              </a:ext>
            </a:extLst>
          </p:cNvPr>
          <p:cNvSpPr>
            <a:spLocks noGrp="1"/>
          </p:cNvSpPr>
          <p:nvPr>
            <p:ph sz="quarter" idx="1"/>
          </p:nvPr>
        </p:nvSpPr>
        <p:spPr>
          <a:xfrm>
            <a:off x="457200" y="1219200"/>
            <a:ext cx="8229600" cy="4937125"/>
          </a:xfrm>
        </p:spPr>
        <p:txBody>
          <a:bodyPr/>
          <a:lstStyle/>
          <a:p>
            <a:pPr algn="just" eaLnBrk="1" hangingPunct="1">
              <a:lnSpc>
                <a:spcPct val="90000"/>
              </a:lnSpc>
            </a:pPr>
            <a:r>
              <a:rPr lang="en-US" altLang="it-IT" b="1"/>
              <a:t>In Italian Tax system taxes are not defined</a:t>
            </a:r>
            <a:r>
              <a:rPr lang="en-US" altLang="it-IT"/>
              <a:t>, but several statutes, even of constitutional level, refer to this concept</a:t>
            </a:r>
          </a:p>
          <a:p>
            <a:pPr algn="just" eaLnBrk="1" hangingPunct="1">
              <a:lnSpc>
                <a:spcPct val="90000"/>
              </a:lnSpc>
            </a:pPr>
            <a:endParaRPr lang="en-US" altLang="it-IT"/>
          </a:p>
          <a:p>
            <a:pPr algn="just" eaLnBrk="1" hangingPunct="1">
              <a:lnSpc>
                <a:spcPct val="90000"/>
              </a:lnSpc>
            </a:pPr>
            <a:r>
              <a:rPr lang="en-US" altLang="it-IT"/>
              <a:t>According to </a:t>
            </a:r>
            <a:r>
              <a:rPr lang="en-US" altLang="it-IT" b="1"/>
              <a:t>art. 75 It. Const</a:t>
            </a:r>
            <a:r>
              <a:rPr lang="en-US" altLang="it-IT"/>
              <a:t>., abrogative referendum is not admissible in the case of tax laws</a:t>
            </a:r>
          </a:p>
          <a:p>
            <a:pPr algn="just" eaLnBrk="1" hangingPunct="1">
              <a:lnSpc>
                <a:spcPct val="90000"/>
              </a:lnSpc>
            </a:pPr>
            <a:endParaRPr lang="en-US" altLang="it-IT"/>
          </a:p>
          <a:p>
            <a:pPr algn="just" eaLnBrk="1" hangingPunct="1">
              <a:lnSpc>
                <a:spcPct val="90000"/>
              </a:lnSpc>
            </a:pPr>
            <a:r>
              <a:rPr lang="en-US" altLang="it-IT"/>
              <a:t>Under </a:t>
            </a:r>
            <a:r>
              <a:rPr lang="en-US" altLang="it-IT" b="1"/>
              <a:t>art. 81 It. Const</a:t>
            </a:r>
            <a:r>
              <a:rPr lang="en-US" altLang="it-IT"/>
              <a:t>., </a:t>
            </a:r>
            <a:r>
              <a:rPr lang="en-US" altLang="ja-JP"/>
              <a:t>“</a:t>
            </a:r>
            <a:r>
              <a:rPr lang="en-US" altLang="ja-JP" i="1"/>
              <a:t>it is not possible to introduce new taxes and new expenditures in the law approving the budget</a:t>
            </a:r>
            <a:r>
              <a:rPr lang="en-US" altLang="ja-JP"/>
              <a:t>”</a:t>
            </a:r>
          </a:p>
          <a:p>
            <a:pPr algn="just" eaLnBrk="1" hangingPunct="1">
              <a:lnSpc>
                <a:spcPct val="90000"/>
              </a:lnSpc>
            </a:pPr>
            <a:endParaRPr lang="en-US" altLang="it-IT"/>
          </a:p>
          <a:p>
            <a:pPr algn="just" eaLnBrk="1" hangingPunct="1">
              <a:lnSpc>
                <a:spcPct val="90000"/>
              </a:lnSpc>
            </a:pPr>
            <a:r>
              <a:rPr lang="en-US" altLang="it-IT"/>
              <a:t>Jurisdiction on taxes is performed by </a:t>
            </a:r>
            <a:r>
              <a:rPr lang="en-US" altLang="ja-JP"/>
              <a:t>a special judge</a:t>
            </a:r>
          </a:p>
          <a:p>
            <a:pPr algn="just" eaLnBrk="1" hangingPunct="1">
              <a:lnSpc>
                <a:spcPct val="90000"/>
              </a:lnSpc>
            </a:pPr>
            <a:endParaRPr lang="en-US" alt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Effect transition="in" filter="fade">
                                      <p:cBhvr>
                                        <p:cTn id="12" dur="2000"/>
                                        <p:tgtEl>
                                          <p:spTgt spid="1843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6">
                                            <p:txEl>
                                              <p:pRg st="4" end="4"/>
                                            </p:txEl>
                                          </p:spTgt>
                                        </p:tgtEl>
                                        <p:attrNameLst>
                                          <p:attrName>style.visibility</p:attrName>
                                        </p:attrNameLst>
                                      </p:cBhvr>
                                      <p:to>
                                        <p:strVal val="visible"/>
                                      </p:to>
                                    </p:set>
                                    <p:animEffect transition="in" filter="fade">
                                      <p:cBhvr>
                                        <p:cTn id="17" dur="2000"/>
                                        <p:tgtEl>
                                          <p:spTgt spid="1843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6">
                                            <p:txEl>
                                              <p:pRg st="6" end="6"/>
                                            </p:txEl>
                                          </p:spTgt>
                                        </p:tgtEl>
                                        <p:attrNameLst>
                                          <p:attrName>style.visibility</p:attrName>
                                        </p:attrNameLst>
                                      </p:cBhvr>
                                      <p:to>
                                        <p:strVal val="visible"/>
                                      </p:to>
                                    </p:set>
                                    <p:animEffect transition="in" filter="fade">
                                      <p:cBhvr>
                                        <p:cTn id="22" dur="2000"/>
                                        <p:tgtEl>
                                          <p:spTgt spid="184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data 13">
            <a:extLst>
              <a:ext uri="{FF2B5EF4-FFF2-40B4-BE49-F238E27FC236}">
                <a16:creationId xmlns:a16="http://schemas.microsoft.com/office/drawing/2014/main" id="{89958424-B254-4AF0-B41C-617DADBA13EA}"/>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9793BC40-5E6B-4EEE-8BFF-296314C14175}"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19459" name="Segnaposto numero diapositiva 22">
            <a:extLst>
              <a:ext uri="{FF2B5EF4-FFF2-40B4-BE49-F238E27FC236}">
                <a16:creationId xmlns:a16="http://schemas.microsoft.com/office/drawing/2014/main" id="{5DC17692-9870-4A01-A561-12275DA1FA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CFBAA8A2-0355-45E9-AE51-87272B30C079}" type="slidenum">
              <a:rPr lang="it-IT" altLang="it-IT" sz="1400" smtClean="0">
                <a:solidFill>
                  <a:schemeClr val="tx2"/>
                </a:solidFill>
                <a:latin typeface="Arial" panose="020B0604020202020204" pitchFamily="34" charset="0"/>
              </a:rPr>
              <a:pPr>
                <a:spcBef>
                  <a:spcPct val="0"/>
                </a:spcBef>
                <a:buClrTx/>
                <a:buSzTx/>
                <a:buFontTx/>
                <a:buNone/>
              </a:pPr>
              <a:t>8</a:t>
            </a:fld>
            <a:endParaRPr lang="it-IT" altLang="it-IT" sz="1400">
              <a:solidFill>
                <a:schemeClr val="tx2"/>
              </a:solidFill>
              <a:latin typeface="Arial" panose="020B0604020202020204" pitchFamily="34" charset="0"/>
            </a:endParaRPr>
          </a:p>
        </p:txBody>
      </p:sp>
      <p:sp>
        <p:nvSpPr>
          <p:cNvPr id="19460" name="Rectangle 2">
            <a:extLst>
              <a:ext uri="{FF2B5EF4-FFF2-40B4-BE49-F238E27FC236}">
                <a16:creationId xmlns:a16="http://schemas.microsoft.com/office/drawing/2014/main" id="{2C20EC8E-0307-423C-981D-1231484BA704}"/>
              </a:ext>
            </a:extLst>
          </p:cNvPr>
          <p:cNvSpPr>
            <a:spLocks noGrp="1"/>
          </p:cNvSpPr>
          <p:nvPr>
            <p:ph type="title"/>
          </p:nvPr>
        </p:nvSpPr>
        <p:spPr/>
        <p:txBody>
          <a:bodyPr/>
          <a:lstStyle/>
          <a:p>
            <a:pPr algn="ctr" eaLnBrk="1" hangingPunct="1"/>
            <a:r>
              <a:rPr lang="en-GB" altLang="it-IT" b="1"/>
              <a:t>Definition</a:t>
            </a:r>
            <a:r>
              <a:rPr lang="it-IT" altLang="it-IT" b="1"/>
              <a:t> of </a:t>
            </a:r>
            <a:r>
              <a:rPr lang="ja-JP" altLang="it-IT" b="1"/>
              <a:t>“</a:t>
            </a:r>
            <a:r>
              <a:rPr lang="it-IT" altLang="ja-JP" b="1"/>
              <a:t>taxes</a:t>
            </a:r>
            <a:r>
              <a:rPr lang="ja-JP" altLang="it-IT" b="1"/>
              <a:t>” </a:t>
            </a:r>
            <a:r>
              <a:rPr lang="it-IT" altLang="ja-JP" b="1"/>
              <a:t>2/2</a:t>
            </a:r>
            <a:endParaRPr lang="it-IT" altLang="it-IT" b="1"/>
          </a:p>
        </p:txBody>
      </p:sp>
      <p:sp>
        <p:nvSpPr>
          <p:cNvPr id="19461" name="Rectangle 6">
            <a:extLst>
              <a:ext uri="{FF2B5EF4-FFF2-40B4-BE49-F238E27FC236}">
                <a16:creationId xmlns:a16="http://schemas.microsoft.com/office/drawing/2014/main" id="{08E27210-345F-4E9D-83DB-EBBF64ACEC20}"/>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5D8B16E5-E359-458B-9593-6A4AD2482A2D}" type="slidenum">
              <a:rPr lang="it-IT" altLang="it-IT" sz="1400" b="0">
                <a:solidFill>
                  <a:schemeClr val="tx2"/>
                </a:solidFill>
                <a:latin typeface="Arial" panose="020B0604020202020204" pitchFamily="34" charset="0"/>
              </a:rPr>
              <a:pPr eaLnBrk="1" hangingPunct="1">
                <a:spcBef>
                  <a:spcPct val="0"/>
                </a:spcBef>
                <a:buClrTx/>
                <a:buSzTx/>
                <a:buFontTx/>
                <a:buNone/>
              </a:pPr>
              <a:t>8</a:t>
            </a:fld>
            <a:endParaRPr lang="it-IT" altLang="it-IT" sz="1400" b="0">
              <a:solidFill>
                <a:schemeClr val="tx2"/>
              </a:solidFill>
              <a:latin typeface="Arial" panose="020B0604020202020204" pitchFamily="34" charset="0"/>
            </a:endParaRPr>
          </a:p>
        </p:txBody>
      </p:sp>
      <p:sp>
        <p:nvSpPr>
          <p:cNvPr id="19462" name="Rectangle 3">
            <a:extLst>
              <a:ext uri="{FF2B5EF4-FFF2-40B4-BE49-F238E27FC236}">
                <a16:creationId xmlns:a16="http://schemas.microsoft.com/office/drawing/2014/main" id="{CB23B3C2-91E1-46BD-BAFF-EE5672E060DF}"/>
              </a:ext>
            </a:extLst>
          </p:cNvPr>
          <p:cNvSpPr>
            <a:spLocks noGrp="1"/>
          </p:cNvSpPr>
          <p:nvPr>
            <p:ph sz="quarter" idx="1"/>
          </p:nvPr>
        </p:nvSpPr>
        <p:spPr>
          <a:xfrm>
            <a:off x="457200" y="1219200"/>
            <a:ext cx="8229600" cy="4937125"/>
          </a:xfrm>
        </p:spPr>
        <p:txBody>
          <a:bodyPr/>
          <a:lstStyle/>
          <a:p>
            <a:pPr algn="just" eaLnBrk="1" hangingPunct="1"/>
            <a:endParaRPr lang="en-US" altLang="it-IT" sz="2800"/>
          </a:p>
          <a:p>
            <a:pPr algn="just" eaLnBrk="1" hangingPunct="1"/>
            <a:r>
              <a:rPr lang="en-US" altLang="it-IT" sz="2800"/>
              <a:t>Taxes are </a:t>
            </a:r>
            <a:r>
              <a:rPr lang="en-US" altLang="it-IT" sz="2800" b="1"/>
              <a:t>financial means to grant public expenditure</a:t>
            </a:r>
            <a:r>
              <a:rPr lang="en-US" altLang="it-IT" sz="2800"/>
              <a:t>;</a:t>
            </a:r>
          </a:p>
          <a:p>
            <a:pPr algn="just" eaLnBrk="1" hangingPunct="1"/>
            <a:endParaRPr lang="en-US" altLang="it-IT" sz="2800"/>
          </a:p>
          <a:p>
            <a:pPr algn="just" eaLnBrk="1" hangingPunct="1"/>
            <a:r>
              <a:rPr lang="en-US" altLang="it-IT" sz="2800"/>
              <a:t>They consist of </a:t>
            </a:r>
            <a:r>
              <a:rPr lang="en-US" altLang="it-IT" sz="2800" u="sng"/>
              <a:t>legal obligations of payment</a:t>
            </a:r>
            <a:r>
              <a:rPr lang="en-US" altLang="it-IT" sz="2800"/>
              <a:t>, which arise in connection to the demand of public services, or just because the taxpayer has the </a:t>
            </a:r>
            <a:r>
              <a:rPr lang="en-US" altLang="ja-JP" sz="2800"/>
              <a:t>“ability to pay”, id est a taxable capability in terms of “economic strength” (income, property, consumption, etc.);</a:t>
            </a:r>
            <a:endParaRPr lang="en-US" altLang="it-IT"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data 13">
            <a:extLst>
              <a:ext uri="{FF2B5EF4-FFF2-40B4-BE49-F238E27FC236}">
                <a16:creationId xmlns:a16="http://schemas.microsoft.com/office/drawing/2014/main" id="{0FEEA829-19F7-4B1B-918F-FED9DF9F0FA8}"/>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244472C8-044D-4CE8-A891-BF44E419376C}" type="datetime1">
              <a:rPr lang="it-IT" altLang="it-IT" sz="1400" smtClean="0">
                <a:solidFill>
                  <a:schemeClr val="tx2"/>
                </a:solidFill>
                <a:latin typeface="Arial" panose="020B0604020202020204" pitchFamily="34" charset="0"/>
              </a:rPr>
              <a:pPr>
                <a:spcBef>
                  <a:spcPct val="0"/>
                </a:spcBef>
                <a:buClrTx/>
                <a:buSzTx/>
                <a:buFontTx/>
                <a:buNone/>
              </a:pPr>
              <a:t>14/04/2022</a:t>
            </a:fld>
            <a:endParaRPr lang="en-GB" altLang="it-IT" sz="1400">
              <a:solidFill>
                <a:schemeClr val="tx2"/>
              </a:solidFill>
              <a:latin typeface="Arial" panose="020B0604020202020204" pitchFamily="34" charset="0"/>
            </a:endParaRPr>
          </a:p>
        </p:txBody>
      </p:sp>
      <p:sp>
        <p:nvSpPr>
          <p:cNvPr id="21507" name="Segnaposto numero diapositiva 22">
            <a:extLst>
              <a:ext uri="{FF2B5EF4-FFF2-40B4-BE49-F238E27FC236}">
                <a16:creationId xmlns:a16="http://schemas.microsoft.com/office/drawing/2014/main" id="{A9EE29B8-2140-40B0-BA2A-0695CBC21DA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a:spcBef>
                <a:spcPct val="0"/>
              </a:spcBef>
              <a:buClrTx/>
              <a:buSzTx/>
              <a:buFontTx/>
              <a:buNone/>
            </a:pPr>
            <a:fld id="{E8E889C2-8CA9-4DAC-9654-A31B6D1137AF}" type="slidenum">
              <a:rPr lang="it-IT" altLang="it-IT" sz="1400" smtClean="0">
                <a:solidFill>
                  <a:schemeClr val="tx2"/>
                </a:solidFill>
                <a:latin typeface="Arial" panose="020B0604020202020204" pitchFamily="34" charset="0"/>
              </a:rPr>
              <a:pPr>
                <a:spcBef>
                  <a:spcPct val="0"/>
                </a:spcBef>
                <a:buClrTx/>
                <a:buSzTx/>
                <a:buFontTx/>
                <a:buNone/>
              </a:pPr>
              <a:t>9</a:t>
            </a:fld>
            <a:endParaRPr lang="it-IT" altLang="it-IT" sz="1400">
              <a:solidFill>
                <a:schemeClr val="tx2"/>
              </a:solidFill>
              <a:latin typeface="Arial" panose="020B0604020202020204" pitchFamily="34" charset="0"/>
            </a:endParaRPr>
          </a:p>
        </p:txBody>
      </p:sp>
      <p:sp>
        <p:nvSpPr>
          <p:cNvPr id="21508" name="Titolo 1">
            <a:extLst>
              <a:ext uri="{FF2B5EF4-FFF2-40B4-BE49-F238E27FC236}">
                <a16:creationId xmlns:a16="http://schemas.microsoft.com/office/drawing/2014/main" id="{4CEFA2CB-48C3-4300-9A06-D5DA7998445C}"/>
              </a:ext>
            </a:extLst>
          </p:cNvPr>
          <p:cNvSpPr>
            <a:spLocks noGrp="1"/>
          </p:cNvSpPr>
          <p:nvPr>
            <p:ph type="title"/>
          </p:nvPr>
        </p:nvSpPr>
        <p:spPr/>
        <p:txBody>
          <a:bodyPr/>
          <a:lstStyle/>
          <a:p>
            <a:pPr algn="ctr" eaLnBrk="1" hangingPunct="1"/>
            <a:r>
              <a:rPr lang="en-GB" altLang="it-IT" b="1"/>
              <a:t>Characteristics</a:t>
            </a:r>
            <a:r>
              <a:rPr lang="it-IT" altLang="it-IT" b="1"/>
              <a:t> of </a:t>
            </a:r>
            <a:r>
              <a:rPr lang="en-GB" altLang="it-IT" b="1"/>
              <a:t>tax</a:t>
            </a:r>
            <a:r>
              <a:rPr lang="it-IT" altLang="it-IT" b="1"/>
              <a:t> 1/2</a:t>
            </a:r>
          </a:p>
        </p:txBody>
      </p:sp>
      <p:sp>
        <p:nvSpPr>
          <p:cNvPr id="21509" name="Segnaposto numero diapositiva 3">
            <a:extLst>
              <a:ext uri="{FF2B5EF4-FFF2-40B4-BE49-F238E27FC236}">
                <a16:creationId xmlns:a16="http://schemas.microsoft.com/office/drawing/2014/main" id="{B0F5F8B0-1D6C-412E-BB09-4436EAC71D40}"/>
              </a:ext>
            </a:extLst>
          </p:cNvPr>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ea typeface="MS PGothic" panose="020B0600070205080204" pitchFamily="34" charset="-12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ea typeface="MS PGothic" panose="020B0600070205080204" pitchFamily="34" charset="-12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ea typeface="MS PGothic" panose="020B0600070205080204" pitchFamily="34" charset="-128"/>
              </a:defRPr>
            </a:lvl3pPr>
            <a:lvl4pPr marL="1600200" indent="-22860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ea typeface="MS PGothic" panose="020B0600070205080204" pitchFamily="34" charset="-12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ea typeface="MS PGothic" panose="020B0600070205080204" pitchFamily="34" charset="-128"/>
              </a:defRPr>
            </a:lvl9pPr>
          </a:lstStyle>
          <a:p>
            <a:pPr eaLnBrk="1" hangingPunct="1">
              <a:spcBef>
                <a:spcPct val="0"/>
              </a:spcBef>
              <a:buClrTx/>
              <a:buSzTx/>
              <a:buFontTx/>
              <a:buNone/>
            </a:pPr>
            <a:fld id="{7944E501-3A1C-41FD-8059-50FEE72A80F0}" type="slidenum">
              <a:rPr lang="it-IT" altLang="it-IT" sz="1400" b="0">
                <a:solidFill>
                  <a:schemeClr val="tx2"/>
                </a:solidFill>
                <a:latin typeface="Arial" panose="020B0604020202020204" pitchFamily="34" charset="0"/>
              </a:rPr>
              <a:pPr eaLnBrk="1" hangingPunct="1">
                <a:spcBef>
                  <a:spcPct val="0"/>
                </a:spcBef>
                <a:buClrTx/>
                <a:buSzTx/>
                <a:buFontTx/>
                <a:buNone/>
              </a:pPr>
              <a:t>9</a:t>
            </a:fld>
            <a:endParaRPr lang="it-IT" altLang="it-IT" sz="1400" b="0">
              <a:solidFill>
                <a:schemeClr val="tx2"/>
              </a:solidFill>
              <a:latin typeface="Arial" panose="020B0604020202020204" pitchFamily="34" charset="0"/>
            </a:endParaRPr>
          </a:p>
        </p:txBody>
      </p:sp>
      <p:sp>
        <p:nvSpPr>
          <p:cNvPr id="11268" name="Segnaposto contenuto 2">
            <a:extLst>
              <a:ext uri="{FF2B5EF4-FFF2-40B4-BE49-F238E27FC236}">
                <a16:creationId xmlns:a16="http://schemas.microsoft.com/office/drawing/2014/main" id="{03054557-AC1D-4A3C-8A0F-2BDC6C2272C8}"/>
              </a:ext>
            </a:extLst>
          </p:cNvPr>
          <p:cNvSpPr>
            <a:spLocks noGrp="1"/>
          </p:cNvSpPr>
          <p:nvPr>
            <p:ph sz="quarter" idx="1"/>
          </p:nvPr>
        </p:nvSpPr>
        <p:spPr>
          <a:xfrm>
            <a:off x="457200" y="1219200"/>
            <a:ext cx="8229600" cy="4937125"/>
          </a:xfrm>
        </p:spPr>
        <p:txBody>
          <a:bodyPr/>
          <a:lstStyle/>
          <a:p>
            <a:pPr algn="just" eaLnBrk="1" hangingPunct="1"/>
            <a:endParaRPr lang="en-US" altLang="it-IT" sz="2800" b="1"/>
          </a:p>
          <a:p>
            <a:pPr algn="just" eaLnBrk="1" hangingPunct="1"/>
            <a:r>
              <a:rPr lang="en-US" altLang="it-IT" sz="2800" b="1"/>
              <a:t>Enforced contribution</a:t>
            </a:r>
            <a:r>
              <a:rPr lang="en-US" altLang="it-IT" sz="2800"/>
              <a:t>. Tax payment is </a:t>
            </a:r>
            <a:r>
              <a:rPr lang="en-US" altLang="it-IT" sz="2800" i="1"/>
              <a:t>not voluntary</a:t>
            </a:r>
            <a:r>
              <a:rPr lang="en-US" altLang="it-IT" sz="2800"/>
              <a:t>, and the imposition doesn't</a:t>
            </a:r>
            <a:r>
              <a:rPr lang="en-US" altLang="ja-JP" sz="2800"/>
              <a:t> depend on the will of the person taxed;</a:t>
            </a:r>
          </a:p>
          <a:p>
            <a:pPr algn="just" eaLnBrk="1" hangingPunct="1"/>
            <a:r>
              <a:rPr lang="en-US" altLang="it-IT" sz="2800"/>
              <a:t>It is generally payable in </a:t>
            </a:r>
            <a:r>
              <a:rPr lang="en-US" altLang="it-IT" sz="2800" b="1"/>
              <a:t>cash</a:t>
            </a:r>
            <a:r>
              <a:rPr lang="en-US" altLang="it-IT" sz="2800"/>
              <a:t>;</a:t>
            </a:r>
          </a:p>
          <a:p>
            <a:pPr algn="just" eaLnBrk="1" hangingPunct="1"/>
            <a:r>
              <a:rPr lang="en-US" altLang="it-IT" sz="2800" b="1"/>
              <a:t>Proportionate</a:t>
            </a:r>
            <a:r>
              <a:rPr lang="en-US" altLang="it-IT" sz="2800"/>
              <a:t> to the income or wealth of the taxpayer;</a:t>
            </a:r>
          </a:p>
          <a:p>
            <a:pPr algn="just" eaLnBrk="1" hangingPunct="1"/>
            <a:r>
              <a:rPr lang="en-US" altLang="it-IT" sz="2800"/>
              <a:t>It is </a:t>
            </a:r>
            <a:r>
              <a:rPr lang="en-US" altLang="it-IT" sz="2800" i="1"/>
              <a:t>levied on person or property, on acts, rights, privileges</a:t>
            </a:r>
            <a:r>
              <a:rPr lang="en-US" altLang="it-IT" sz="28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8">
                                            <p:txEl>
                                              <p:pRg st="1" end="1"/>
                                            </p:txEl>
                                          </p:spTgt>
                                        </p:tgtEl>
                                        <p:attrNameLst>
                                          <p:attrName>style.visibility</p:attrName>
                                        </p:attrNameLst>
                                      </p:cBhvr>
                                      <p:to>
                                        <p:strVal val="visible"/>
                                      </p:to>
                                    </p:set>
                                    <p:animEffect transition="in" filter="fade">
                                      <p:cBhvr>
                                        <p:cTn id="7" dur="2000"/>
                                        <p:tgtEl>
                                          <p:spTgt spid="1126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8">
                                            <p:txEl>
                                              <p:pRg st="2" end="2"/>
                                            </p:txEl>
                                          </p:spTgt>
                                        </p:tgtEl>
                                        <p:attrNameLst>
                                          <p:attrName>style.visibility</p:attrName>
                                        </p:attrNameLst>
                                      </p:cBhvr>
                                      <p:to>
                                        <p:strVal val="visible"/>
                                      </p:to>
                                    </p:set>
                                    <p:animEffect transition="in" filter="fade">
                                      <p:cBhvr>
                                        <p:cTn id="12" dur="2000"/>
                                        <p:tgtEl>
                                          <p:spTgt spid="1126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8">
                                            <p:txEl>
                                              <p:pRg st="3" end="3"/>
                                            </p:txEl>
                                          </p:spTgt>
                                        </p:tgtEl>
                                        <p:attrNameLst>
                                          <p:attrName>style.visibility</p:attrName>
                                        </p:attrNameLst>
                                      </p:cBhvr>
                                      <p:to>
                                        <p:strVal val="visible"/>
                                      </p:to>
                                    </p:set>
                                    <p:animEffect transition="in" filter="fade">
                                      <p:cBhvr>
                                        <p:cTn id="17" dur="2000"/>
                                        <p:tgtEl>
                                          <p:spTgt spid="1126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68">
                                            <p:txEl>
                                              <p:pRg st="4" end="4"/>
                                            </p:txEl>
                                          </p:spTgt>
                                        </p:tgtEl>
                                        <p:attrNameLst>
                                          <p:attrName>style.visibility</p:attrName>
                                        </p:attrNameLst>
                                      </p:cBhvr>
                                      <p:to>
                                        <p:strVal val="visible"/>
                                      </p:to>
                                    </p:set>
                                    <p:animEffect transition="in" filter="fade">
                                      <p:cBhvr>
                                        <p:cTn id="22" dur="2000"/>
                                        <p:tgtEl>
                                          <p:spTgt spid="112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webextensions/_rels/webextension1.xml.rels><?xml version="1.0" encoding="UTF-8" standalone="yes"?>
<Relationships xmlns="http://schemas.openxmlformats.org/package/2006/relationships"><Relationship Id="rId1" Type="http://schemas.openxmlformats.org/officeDocument/2006/relationships/image" Target="../media/image5.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7.png"/></Relationships>
</file>

<file path=ppt/webextensions/webextension1.xml><?xml version="1.0" encoding="utf-8"?>
<we:webextension xmlns:we="http://schemas.microsoft.com/office/webextensions/webextension/2010/11" id="{DB1A6D70-5FE2-49B2-9A57-F796AD534892}">
  <we:reference id="wa104379261" version="3.0.2.0" store="en-US" storeType="OMEX"/>
  <we:alternateReferences>
    <we:reference id="wa104379261" version="3.0.2.0" store="wa104379261" storeType="OMEX"/>
  </we:alternateReferences>
  <we:properties>
    <we:property name="mentimeter-slide" value="{&quot;seriesId&quot;:&quot;64e1663e892f3923662ec072fc67c027&quot;,&quot;questionId&quot;:&quot;402ad87cea59&quot;,&quot;link&quot;:&quot;https://www.mentimeter.com/s/64e1663e892f3923662ec072fc67c027/402ad87cea59/edit?new&quot;}"/>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B6F5EDF6-BD24-47BB-97A7-10DDF2DAF783}">
  <we:reference id="wa104379261" version="3.0.2.0" store="en-US" storeType="OMEX"/>
  <we:alternateReferences>
    <we:reference id="wa104379261" version="3.0.2.0" store="wa104379261" storeType="OMEX"/>
  </we:alternateReferences>
  <we:properties>
    <we:property name="mentimeter-slide" value="{&quot;seriesId&quot;:&quot;a4ee6d53a84ff5d9cb0218f57f2e3c99&quot;,&quot;questionId&quot;:&quot;c66f3af84e29&quot;,&quot;link&quot;:&quot;https://www.mentimeter.com/s/a4ee6d53a84ff5d9cb0218f57f2e3c99/c66f3af84e29/edit?new&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emplate>Origin</Template>
  <TotalTime>19577</TotalTime>
  <Words>2292</Words>
  <Application>Microsoft Office PowerPoint</Application>
  <PresentationFormat>Presentazione su schermo (4:3)</PresentationFormat>
  <Paragraphs>297</Paragraphs>
  <Slides>34</Slides>
  <Notes>18</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34</vt:i4>
      </vt:variant>
    </vt:vector>
  </HeadingPairs>
  <TitlesOfParts>
    <vt:vector size="42" baseType="lpstr">
      <vt:lpstr>Arial</vt:lpstr>
      <vt:lpstr>Bookman Old Style</vt:lpstr>
      <vt:lpstr>Calibri</vt:lpstr>
      <vt:lpstr>Gill Sans MT</vt:lpstr>
      <vt:lpstr>Kaushan Script</vt:lpstr>
      <vt:lpstr>Wingdings</vt:lpstr>
      <vt:lpstr>Wingdings 3</vt:lpstr>
      <vt:lpstr>Satellite</vt:lpstr>
      <vt:lpstr>Fundamental elements  of taxation</vt:lpstr>
      <vt:lpstr>Executive summary</vt:lpstr>
      <vt:lpstr>Taxes through the ages</vt:lpstr>
      <vt:lpstr>Concept of taxation </vt:lpstr>
      <vt:lpstr>The benefit principle</vt:lpstr>
      <vt:lpstr>The ability-to-pay principle</vt:lpstr>
      <vt:lpstr>Definition of “taxes” 1/2</vt:lpstr>
      <vt:lpstr>Definition of “taxes” 2/2</vt:lpstr>
      <vt:lpstr>Characteristics of tax 1/2</vt:lpstr>
      <vt:lpstr>Characteristics of tax 2/2</vt:lpstr>
      <vt:lpstr>Taxes vs. other kind of payments</vt:lpstr>
      <vt:lpstr>Taxes as a constitutional duty</vt:lpstr>
      <vt:lpstr>The historical reasons of the aforesaid expression</vt:lpstr>
      <vt:lpstr>The safeguard of the elementary needs of the individual</vt:lpstr>
      <vt:lpstr>Taxable capacity and jurisdiction to tax</vt:lpstr>
      <vt:lpstr>Double taxation issues </vt:lpstr>
      <vt:lpstr>Expression of solidarity principle</vt:lpstr>
      <vt:lpstr>“Ability to pay” as ground for taxation. The “sacrifice” theory</vt:lpstr>
      <vt:lpstr>Some issues on taxable capacity</vt:lpstr>
      <vt:lpstr>Taxable capacity as a matter of equality</vt:lpstr>
      <vt:lpstr>Taxable capacity and equality principle</vt:lpstr>
      <vt:lpstr>Some cases 1/3</vt:lpstr>
      <vt:lpstr>Some cases 2/3</vt:lpstr>
      <vt:lpstr>Some cases 3/3</vt:lpstr>
      <vt:lpstr>Art. 53.2 Cost: progressivity</vt:lpstr>
      <vt:lpstr>In your opinion…</vt:lpstr>
      <vt:lpstr>Is there a limit in the percentage of taxation? 1/2</vt:lpstr>
      <vt:lpstr>Is there a limit in the percentage of taxation? 2/2</vt:lpstr>
      <vt:lpstr>Flat rate or proportional tax</vt:lpstr>
      <vt:lpstr>Flat or progressive?</vt:lpstr>
      <vt:lpstr>In your opinion…</vt:lpstr>
      <vt:lpstr>Presentazione standard di PowerPoint</vt:lpstr>
      <vt:lpstr>Regressive taxes 1/2</vt:lpstr>
      <vt:lpstr>Regressive taxes 2/2</vt:lpstr>
    </vt:vector>
  </TitlesOfParts>
  <Company>Stevanato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Elements of taxation</dc:title>
  <dc:creator>Alessia S</dc:creator>
  <cp:lastModifiedBy>Alessia S</cp:lastModifiedBy>
  <cp:revision>156</cp:revision>
  <cp:lastPrinted>2021-04-14T09:58:16Z</cp:lastPrinted>
  <dcterms:created xsi:type="dcterms:W3CDTF">2012-03-12T16:42:24Z</dcterms:created>
  <dcterms:modified xsi:type="dcterms:W3CDTF">2022-04-14T08:11:00Z</dcterms:modified>
</cp:coreProperties>
</file>