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45" r:id="rId2"/>
    <p:sldId id="446" r:id="rId3"/>
    <p:sldId id="447" r:id="rId4"/>
    <p:sldId id="549" r:id="rId5"/>
    <p:sldId id="550" r:id="rId6"/>
    <p:sldId id="551" r:id="rId7"/>
    <p:sldId id="552" r:id="rId8"/>
    <p:sldId id="553" r:id="rId9"/>
    <p:sldId id="554" r:id="rId10"/>
    <p:sldId id="555" r:id="rId11"/>
    <p:sldId id="556" r:id="rId12"/>
    <p:sldId id="557" r:id="rId13"/>
    <p:sldId id="558" r:id="rId14"/>
    <p:sldId id="559" r:id="rId15"/>
    <p:sldId id="560" r:id="rId16"/>
    <p:sldId id="561" r:id="rId17"/>
    <p:sldId id="562" r:id="rId18"/>
    <p:sldId id="584" r:id="rId19"/>
    <p:sldId id="563" r:id="rId20"/>
    <p:sldId id="585" r:id="rId21"/>
    <p:sldId id="564" r:id="rId22"/>
    <p:sldId id="565" r:id="rId23"/>
    <p:sldId id="566" r:id="rId24"/>
    <p:sldId id="567" r:id="rId25"/>
    <p:sldId id="568" r:id="rId26"/>
    <p:sldId id="569"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p:cViewPr varScale="1">
        <p:scale>
          <a:sx n="75" d="100"/>
          <a:sy n="75" d="100"/>
        </p:scale>
        <p:origin x="1048"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3C28CC-24B3-458F-9C85-EDA3BC510755}" type="datetimeFigureOut">
              <a:rPr lang="it-IT" smtClean="0"/>
              <a:t>26/04/2022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9AD3B-971C-414D-9CDF-FADDF5365112}" type="slidenum">
              <a:rPr lang="it-IT" smtClean="0"/>
              <a:t>‹N›</a:t>
            </a:fld>
            <a:endParaRPr lang="it-IT"/>
          </a:p>
        </p:txBody>
      </p:sp>
    </p:spTree>
    <p:extLst>
      <p:ext uri="{BB962C8B-B14F-4D97-AF65-F5344CB8AC3E}">
        <p14:creationId xmlns:p14="http://schemas.microsoft.com/office/powerpoint/2010/main" val="219320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4E9AD3B-971C-414D-9CDF-FADDF5365112}" type="slidenum">
              <a:rPr lang="it-IT" smtClean="0"/>
              <a:t>15</a:t>
            </a:fld>
            <a:endParaRPr lang="it-IT"/>
          </a:p>
        </p:txBody>
      </p:sp>
    </p:spTree>
    <p:extLst>
      <p:ext uri="{BB962C8B-B14F-4D97-AF65-F5344CB8AC3E}">
        <p14:creationId xmlns:p14="http://schemas.microsoft.com/office/powerpoint/2010/main" val="1804497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4E9AD3B-971C-414D-9CDF-FADDF5365112}" type="slidenum">
              <a:rPr lang="it-IT" smtClean="0"/>
              <a:t>16</a:t>
            </a:fld>
            <a:endParaRPr lang="it-IT"/>
          </a:p>
        </p:txBody>
      </p:sp>
    </p:spTree>
    <p:extLst>
      <p:ext uri="{BB962C8B-B14F-4D97-AF65-F5344CB8AC3E}">
        <p14:creationId xmlns:p14="http://schemas.microsoft.com/office/powerpoint/2010/main" val="177458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4E9AD3B-971C-414D-9CDF-FADDF5365112}" type="slidenum">
              <a:rPr lang="it-IT" smtClean="0"/>
              <a:t>20</a:t>
            </a:fld>
            <a:endParaRPr lang="it-IT"/>
          </a:p>
        </p:txBody>
      </p:sp>
    </p:spTree>
    <p:extLst>
      <p:ext uri="{BB962C8B-B14F-4D97-AF65-F5344CB8AC3E}">
        <p14:creationId xmlns:p14="http://schemas.microsoft.com/office/powerpoint/2010/main" val="242893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B7EF3FF-A65F-40D0-80A7-F5D0BAA38CF9}" type="datetimeFigureOut">
              <a:rPr lang="it-IT" smtClean="0"/>
              <a:t>26/04/2022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423853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B7EF3FF-A65F-40D0-80A7-F5D0BAA38CF9}" type="datetimeFigureOut">
              <a:rPr lang="it-IT" smtClean="0"/>
              <a:t>26/04/2022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90544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B7EF3FF-A65F-40D0-80A7-F5D0BAA38CF9}" type="datetimeFigureOut">
              <a:rPr lang="it-IT" smtClean="0"/>
              <a:t>26/04/2022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91512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p:cNvSpPr>
            <a:spLocks noGrp="1"/>
          </p:cNvSpPr>
          <p:nvPr>
            <p:ph type="chart" sz="half" idx="2"/>
          </p:nvPr>
        </p:nvSpPr>
        <p:spPr>
          <a:xfrm>
            <a:off x="4648200" y="1981200"/>
            <a:ext cx="3810000" cy="4114800"/>
          </a:xfrm>
        </p:spPr>
        <p:txBody>
          <a:bodyPr/>
          <a:lstStyle/>
          <a:p>
            <a:endParaRPr lang="it-IT"/>
          </a:p>
        </p:txBody>
      </p:sp>
      <p:sp>
        <p:nvSpPr>
          <p:cNvPr id="5" name="Segnaposto data 4"/>
          <p:cNvSpPr>
            <a:spLocks noGrp="1"/>
          </p:cNvSpPr>
          <p:nvPr>
            <p:ph type="dt" sz="half" idx="10"/>
          </p:nvPr>
        </p:nvSpPr>
        <p:spPr>
          <a:xfrm>
            <a:off x="685800" y="6248400"/>
            <a:ext cx="1905000" cy="457200"/>
          </a:xfrm>
        </p:spPr>
        <p:txBody>
          <a:bodyPr/>
          <a:lstStyle>
            <a:lvl1pPr>
              <a:defRPr/>
            </a:lvl1pPr>
          </a:lstStyle>
          <a:p>
            <a:endParaRPr lang="it-IT" altLang="it-IT"/>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r>
              <a:rPr lang="it-IT" altLang="it-IT"/>
              <a:t>Preparazione polveri</a:t>
            </a:r>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fld id="{12CB874F-7E94-49E2-8AEB-7A802C6B8AB9}" type="slidenum">
              <a:rPr lang="it-IT" altLang="it-IT"/>
              <a:pPr/>
              <a:t>‹N›</a:t>
            </a:fld>
            <a:endParaRPr lang="it-IT" altLang="it-IT"/>
          </a:p>
        </p:txBody>
      </p:sp>
    </p:spTree>
    <p:extLst>
      <p:ext uri="{BB962C8B-B14F-4D97-AF65-F5344CB8AC3E}">
        <p14:creationId xmlns:p14="http://schemas.microsoft.com/office/powerpoint/2010/main" val="53157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B7EF3FF-A65F-40D0-80A7-F5D0BAA38CF9}" type="datetimeFigureOut">
              <a:rPr lang="it-IT" smtClean="0"/>
              <a:t>26/04/2022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40195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B7EF3FF-A65F-40D0-80A7-F5D0BAA38CF9}" type="datetimeFigureOut">
              <a:rPr lang="it-IT" smtClean="0"/>
              <a:t>26/04/2022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350088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B7EF3FF-A65F-40D0-80A7-F5D0BAA38CF9}" type="datetimeFigureOut">
              <a:rPr lang="it-IT" smtClean="0"/>
              <a:t>26/04/2022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318207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B7EF3FF-A65F-40D0-80A7-F5D0BAA38CF9}" type="datetimeFigureOut">
              <a:rPr lang="it-IT" smtClean="0"/>
              <a:t>26/04/2022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06824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B7EF3FF-A65F-40D0-80A7-F5D0BAA38CF9}" type="datetimeFigureOut">
              <a:rPr lang="it-IT" smtClean="0"/>
              <a:t>26/04/2022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13444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B7EF3FF-A65F-40D0-80A7-F5D0BAA38CF9}" type="datetimeFigureOut">
              <a:rPr lang="it-IT" smtClean="0"/>
              <a:t>26/04/2022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334684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B7EF3FF-A65F-40D0-80A7-F5D0BAA38CF9}" type="datetimeFigureOut">
              <a:rPr lang="it-IT" smtClean="0"/>
              <a:t>26/04/2022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95650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B7EF3FF-A65F-40D0-80A7-F5D0BAA38CF9}" type="datetimeFigureOut">
              <a:rPr lang="it-IT" smtClean="0"/>
              <a:t>26/04/2022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39413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EF3FF-A65F-40D0-80A7-F5D0BAA38CF9}" type="datetimeFigureOut">
              <a:rPr lang="it-IT" smtClean="0"/>
              <a:t>26/04/2022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6B99D-4710-401D-9F35-133807037E9F}" type="slidenum">
              <a:rPr lang="it-IT" smtClean="0"/>
              <a:t>‹N›</a:t>
            </a:fld>
            <a:endParaRPr lang="it-IT"/>
          </a:p>
        </p:txBody>
      </p:sp>
    </p:spTree>
    <p:extLst>
      <p:ext uri="{BB962C8B-B14F-4D97-AF65-F5344CB8AC3E}">
        <p14:creationId xmlns:p14="http://schemas.microsoft.com/office/powerpoint/2010/main" val="1666985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Oxygen" TargetMode="External"/><Relationship Id="rId2" Type="http://schemas.openxmlformats.org/officeDocument/2006/relationships/hyperlink" Target="https://en.wikipedia.org/wiki/Iron"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9.png"/><Relationship Id="rId4" Type="http://schemas.openxmlformats.org/officeDocument/2006/relationships/image" Target="../media/image28.wmf"/></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2.png"/><Relationship Id="rId5" Type="http://schemas.openxmlformats.org/officeDocument/2006/relationships/image" Target="../media/image30.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Colloidal Chemical Methods</a:t>
            </a:r>
          </a:p>
        </p:txBody>
      </p:sp>
      <p:sp>
        <p:nvSpPr>
          <p:cNvPr id="3" name="Sottotitolo 2"/>
          <p:cNvSpPr>
            <a:spLocks noGrp="1"/>
          </p:cNvSpPr>
          <p:nvPr>
            <p:ph type="subTitle" idx="1"/>
          </p:nvPr>
        </p:nvSpPr>
        <p:spPr>
          <a:xfrm>
            <a:off x="1474163" y="1844824"/>
            <a:ext cx="7704856" cy="4464496"/>
          </a:xfrm>
        </p:spPr>
        <p:txBody>
          <a:bodyPr>
            <a:normAutofit/>
          </a:bodyPr>
          <a:lstStyle/>
          <a:p>
            <a:r>
              <a:rPr lang="en-US" altLang="en-US" sz="2800" dirty="0">
                <a:solidFill>
                  <a:schemeClr val="tx1"/>
                </a:solidFill>
              </a:rPr>
              <a:t>Examples: Gold</a:t>
            </a:r>
          </a:p>
          <a:p>
            <a:pPr lvl="1"/>
            <a:r>
              <a:rPr lang="en-US" altLang="en-US" sz="2400" dirty="0">
                <a:solidFill>
                  <a:schemeClr val="tx1"/>
                </a:solidFill>
              </a:rPr>
              <a:t>A common method for preparing colloidal gold nanoparticles involves combining hydrogen </a:t>
            </a:r>
            <a:r>
              <a:rPr lang="en-US" altLang="en-US" sz="2400" dirty="0" err="1">
                <a:solidFill>
                  <a:schemeClr val="tx1"/>
                </a:solidFill>
              </a:rPr>
              <a:t>tetrachloroaurate</a:t>
            </a:r>
            <a:r>
              <a:rPr lang="en-US" altLang="en-US" sz="2400" dirty="0">
                <a:solidFill>
                  <a:schemeClr val="tx1"/>
                </a:solidFill>
              </a:rPr>
              <a:t> (</a:t>
            </a:r>
            <a:r>
              <a:rPr lang="en-US" altLang="en-US" sz="2400" dirty="0">
                <a:solidFill>
                  <a:srgbClr val="FF0000"/>
                </a:solidFill>
              </a:rPr>
              <a:t>HAuCl</a:t>
            </a:r>
            <a:r>
              <a:rPr lang="en-US" altLang="en-US" sz="2400" baseline="-25000" dirty="0">
                <a:solidFill>
                  <a:srgbClr val="FF0000"/>
                </a:solidFill>
              </a:rPr>
              <a:t>4</a:t>
            </a:r>
            <a:r>
              <a:rPr lang="en-US" altLang="en-US" sz="2400" dirty="0">
                <a:solidFill>
                  <a:schemeClr val="tx1"/>
                </a:solidFill>
              </a:rPr>
              <a:t>) and sodium citrate (</a:t>
            </a:r>
            <a:r>
              <a:rPr lang="en-US" altLang="en-US" sz="2400" dirty="0">
                <a:solidFill>
                  <a:srgbClr val="FF0000"/>
                </a:solidFill>
              </a:rPr>
              <a:t>Na</a:t>
            </a:r>
            <a:r>
              <a:rPr lang="en-US" altLang="en-US" sz="2400" baseline="-25000" dirty="0">
                <a:solidFill>
                  <a:srgbClr val="FF0000"/>
                </a:solidFill>
              </a:rPr>
              <a:t>3</a:t>
            </a:r>
            <a:r>
              <a:rPr lang="en-US" altLang="en-US" sz="2400" dirty="0">
                <a:solidFill>
                  <a:srgbClr val="FF0000"/>
                </a:solidFill>
              </a:rPr>
              <a:t>C</a:t>
            </a:r>
            <a:r>
              <a:rPr lang="en-US" altLang="en-US" sz="2400" baseline="-25000" dirty="0">
                <a:solidFill>
                  <a:srgbClr val="FF0000"/>
                </a:solidFill>
              </a:rPr>
              <a:t>6</a:t>
            </a:r>
            <a:r>
              <a:rPr lang="en-US" altLang="en-US" sz="2400" dirty="0">
                <a:solidFill>
                  <a:srgbClr val="FF0000"/>
                </a:solidFill>
              </a:rPr>
              <a:t>H</a:t>
            </a:r>
            <a:r>
              <a:rPr lang="en-US" altLang="en-US" sz="2400" baseline="-25000" dirty="0">
                <a:solidFill>
                  <a:srgbClr val="FF0000"/>
                </a:solidFill>
              </a:rPr>
              <a:t>5</a:t>
            </a:r>
            <a:r>
              <a:rPr lang="en-US" altLang="en-US" sz="2400" dirty="0">
                <a:solidFill>
                  <a:srgbClr val="FF0000"/>
                </a:solidFill>
              </a:rPr>
              <a:t>O</a:t>
            </a:r>
            <a:r>
              <a:rPr lang="en-US" altLang="en-US" sz="2400" baseline="-25000" dirty="0">
                <a:solidFill>
                  <a:srgbClr val="FF0000"/>
                </a:solidFill>
              </a:rPr>
              <a:t>7</a:t>
            </a:r>
            <a:r>
              <a:rPr lang="en-US" altLang="en-US" sz="2400" dirty="0">
                <a:solidFill>
                  <a:schemeClr val="tx1"/>
                </a:solidFill>
              </a:rPr>
              <a:t>) in a dilute solution.</a:t>
            </a:r>
          </a:p>
          <a:p>
            <a:pPr lvl="1"/>
            <a:r>
              <a:rPr lang="en-US" altLang="en-US" sz="2400" dirty="0">
                <a:solidFill>
                  <a:schemeClr val="tx1"/>
                </a:solidFill>
              </a:rPr>
              <a:t>Upon dissociation,  the citrate ions (C</a:t>
            </a:r>
            <a:r>
              <a:rPr lang="en-US" altLang="en-US" sz="2400" baseline="-25000" dirty="0">
                <a:solidFill>
                  <a:schemeClr val="tx1"/>
                </a:solidFill>
              </a:rPr>
              <a:t>6</a:t>
            </a:r>
            <a:r>
              <a:rPr lang="en-US" altLang="en-US" sz="2400" dirty="0">
                <a:solidFill>
                  <a:schemeClr val="tx1"/>
                </a:solidFill>
              </a:rPr>
              <a:t>H</a:t>
            </a:r>
            <a:r>
              <a:rPr lang="en-US" altLang="en-US" sz="2400" baseline="-25000" dirty="0">
                <a:solidFill>
                  <a:schemeClr val="tx1"/>
                </a:solidFill>
              </a:rPr>
              <a:t>5</a:t>
            </a:r>
            <a:r>
              <a:rPr lang="en-US" altLang="en-US" sz="2400" dirty="0">
                <a:solidFill>
                  <a:schemeClr val="tx1"/>
                </a:solidFill>
              </a:rPr>
              <a:t>O</a:t>
            </a:r>
            <a:r>
              <a:rPr lang="en-US" altLang="en-US" sz="2400" baseline="-25000" dirty="0">
                <a:solidFill>
                  <a:schemeClr val="tx1"/>
                </a:solidFill>
              </a:rPr>
              <a:t>7</a:t>
            </a:r>
            <a:r>
              <a:rPr lang="en-US" altLang="en-US" sz="2400" baseline="30000" dirty="0">
                <a:solidFill>
                  <a:schemeClr val="tx1"/>
                </a:solidFill>
              </a:rPr>
              <a:t>3-</a:t>
            </a:r>
            <a:r>
              <a:rPr lang="en-US" altLang="en-US" sz="2400" dirty="0">
                <a:solidFill>
                  <a:schemeClr val="tx1"/>
                </a:solidFill>
              </a:rPr>
              <a:t>) reduce Au</a:t>
            </a:r>
            <a:r>
              <a:rPr lang="en-US" altLang="en-US" sz="2400" baseline="30000" dirty="0">
                <a:solidFill>
                  <a:schemeClr val="tx1"/>
                </a:solidFill>
              </a:rPr>
              <a:t>3+ </a:t>
            </a:r>
            <a:r>
              <a:rPr lang="en-US" altLang="en-US" sz="2400" dirty="0">
                <a:solidFill>
                  <a:schemeClr val="tx1"/>
                </a:solidFill>
              </a:rPr>
              <a:t>to yield 30-40 nm gold particles. </a:t>
            </a:r>
            <a:endParaRPr lang="en-US" altLang="en-US" sz="2400" baseline="30000" dirty="0">
              <a:solidFill>
                <a:schemeClr val="tx1"/>
              </a:solidFill>
            </a:endParaRPr>
          </a:p>
          <a:p>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29" y="764704"/>
            <a:ext cx="2189358" cy="2561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149080"/>
            <a:ext cx="1727145" cy="2237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5934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Colloidal methods : M/Fe core-shell nanoparticles</a:t>
            </a:r>
          </a:p>
        </p:txBody>
      </p:sp>
      <p:sp>
        <p:nvSpPr>
          <p:cNvPr id="8" name="Rettangolo 7"/>
          <p:cNvSpPr/>
          <p:nvPr/>
        </p:nvSpPr>
        <p:spPr>
          <a:xfrm>
            <a:off x="899592" y="908721"/>
            <a:ext cx="7460952" cy="1754326"/>
          </a:xfrm>
          <a:prstGeom prst="rect">
            <a:avLst/>
          </a:prstGeom>
        </p:spPr>
        <p:txBody>
          <a:bodyPr wrap="square">
            <a:spAutoFit/>
          </a:bodyPr>
          <a:lstStyle/>
          <a:p>
            <a:r>
              <a:rPr lang="en-US" dirty="0" err="1"/>
              <a:t>Palladized</a:t>
            </a:r>
            <a:r>
              <a:rPr lang="en-US" dirty="0"/>
              <a:t> Fe particles are prepared by soaking the nanoscale iron particles with an </a:t>
            </a:r>
            <a:r>
              <a:rPr lang="en-US" dirty="0">
                <a:solidFill>
                  <a:srgbClr val="FF0000"/>
                </a:solidFill>
              </a:rPr>
              <a:t>ethanol solution </a:t>
            </a:r>
            <a:r>
              <a:rPr lang="en-US" dirty="0"/>
              <a:t>of 1wt% of </a:t>
            </a:r>
            <a:r>
              <a:rPr lang="en-US" dirty="0">
                <a:solidFill>
                  <a:srgbClr val="FF0000"/>
                </a:solidFill>
              </a:rPr>
              <a:t>palladium acetate</a:t>
            </a:r>
            <a:r>
              <a:rPr lang="en-US" dirty="0"/>
              <a:t> ([</a:t>
            </a:r>
            <a:r>
              <a:rPr lang="en-US" dirty="0" err="1"/>
              <a:t>Pd</a:t>
            </a:r>
            <a:r>
              <a:rPr lang="en-US" dirty="0"/>
              <a:t>(C</a:t>
            </a:r>
            <a:r>
              <a:rPr lang="en-US" baseline="-25000" dirty="0"/>
              <a:t>2</a:t>
            </a:r>
            <a:r>
              <a:rPr lang="en-US" dirty="0"/>
              <a:t>H</a:t>
            </a:r>
            <a:r>
              <a:rPr lang="en-US" baseline="-25000" dirty="0"/>
              <a:t>3</a:t>
            </a:r>
            <a:r>
              <a:rPr lang="en-US" dirty="0"/>
              <a:t>O</a:t>
            </a:r>
            <a:r>
              <a:rPr lang="en-US" baseline="-25000" dirty="0"/>
              <a:t>2</a:t>
            </a:r>
            <a:r>
              <a:rPr lang="en-US" dirty="0"/>
              <a:t>)</a:t>
            </a:r>
            <a:r>
              <a:rPr lang="en-US" baseline="-25000" dirty="0"/>
              <a:t>2</a:t>
            </a:r>
            <a:r>
              <a:rPr lang="en-US" dirty="0"/>
              <a:t>]</a:t>
            </a:r>
            <a:r>
              <a:rPr lang="en-US" baseline="-25000" dirty="0"/>
              <a:t>3</a:t>
            </a:r>
            <a:r>
              <a:rPr lang="en-US" dirty="0"/>
              <a:t>). This causes the reduction and deposition of </a:t>
            </a:r>
            <a:r>
              <a:rPr lang="en-US" dirty="0" err="1"/>
              <a:t>Pd</a:t>
            </a:r>
            <a:r>
              <a:rPr lang="en-US" dirty="0"/>
              <a:t> on the Fe surface: </a:t>
            </a:r>
          </a:p>
          <a:p>
            <a:endParaRPr lang="en-US" dirty="0"/>
          </a:p>
          <a:p>
            <a:r>
              <a:rPr lang="en-US" dirty="0"/>
              <a:t>Pd</a:t>
            </a:r>
            <a:r>
              <a:rPr lang="en-US" baseline="30000" dirty="0"/>
              <a:t>2+</a:t>
            </a:r>
            <a:r>
              <a:rPr lang="en-US" dirty="0"/>
              <a:t> + Fe </a:t>
            </a:r>
            <a:r>
              <a:rPr lang="en-US" baseline="30000" dirty="0"/>
              <a:t>0</a:t>
            </a:r>
            <a:r>
              <a:rPr lang="en-US" dirty="0"/>
              <a:t> → Pd</a:t>
            </a:r>
            <a:r>
              <a:rPr lang="en-US" baseline="30000" dirty="0"/>
              <a:t>0</a:t>
            </a:r>
            <a:r>
              <a:rPr lang="en-US" dirty="0"/>
              <a:t> + Fe</a:t>
            </a:r>
            <a:r>
              <a:rPr lang="en-US" baseline="30000" dirty="0"/>
              <a:t>2+</a:t>
            </a:r>
            <a:r>
              <a:rPr lang="en-US" dirty="0"/>
              <a:t> </a:t>
            </a:r>
          </a:p>
          <a:p>
            <a:endParaRPr lang="en-US" dirty="0"/>
          </a:p>
        </p:txBody>
      </p:sp>
      <p:pic>
        <p:nvPicPr>
          <p:cNvPr id="3" name="Immagine 2"/>
          <p:cNvPicPr>
            <a:picLocks noChangeAspect="1"/>
          </p:cNvPicPr>
          <p:nvPr/>
        </p:nvPicPr>
        <p:blipFill>
          <a:blip r:embed="rId2"/>
          <a:stretch>
            <a:fillRect/>
          </a:stretch>
        </p:blipFill>
        <p:spPr>
          <a:xfrm>
            <a:off x="5292080" y="2204864"/>
            <a:ext cx="3299655" cy="3120950"/>
          </a:xfrm>
          <a:prstGeom prst="rect">
            <a:avLst/>
          </a:prstGeom>
        </p:spPr>
      </p:pic>
      <p:sp>
        <p:nvSpPr>
          <p:cNvPr id="4" name="Rettangolo 3"/>
          <p:cNvSpPr/>
          <p:nvPr/>
        </p:nvSpPr>
        <p:spPr>
          <a:xfrm>
            <a:off x="940254" y="3120119"/>
            <a:ext cx="4572000" cy="1754326"/>
          </a:xfrm>
          <a:prstGeom prst="rect">
            <a:avLst/>
          </a:prstGeom>
        </p:spPr>
        <p:txBody>
          <a:bodyPr>
            <a:spAutoFit/>
          </a:bodyPr>
          <a:lstStyle/>
          <a:p>
            <a:r>
              <a:rPr lang="en-US" dirty="0"/>
              <a:t>Similar methods may be used to prepared Fe/Pt, Fe/Ag, Fe/Ni, Fe/Co, and Fe/Cu bimetallic particles. With the above methods, nanoparticles of diameter </a:t>
            </a:r>
            <a:r>
              <a:rPr lang="en-US" dirty="0">
                <a:solidFill>
                  <a:srgbClr val="FF0000"/>
                </a:solidFill>
              </a:rPr>
              <a:t>50-70 nm</a:t>
            </a:r>
            <a:r>
              <a:rPr lang="en-US" dirty="0"/>
              <a:t> may be produced. The average specific surface area of </a:t>
            </a:r>
            <a:r>
              <a:rPr lang="en-US" dirty="0" err="1"/>
              <a:t>Pd</a:t>
            </a:r>
            <a:r>
              <a:rPr lang="en-US" dirty="0"/>
              <a:t>/Fe particles is about </a:t>
            </a:r>
            <a:r>
              <a:rPr lang="en-US" dirty="0">
                <a:solidFill>
                  <a:srgbClr val="FF0000"/>
                </a:solidFill>
              </a:rPr>
              <a:t>35 m</a:t>
            </a:r>
            <a:r>
              <a:rPr lang="en-US" baseline="30000" dirty="0">
                <a:solidFill>
                  <a:srgbClr val="FF0000"/>
                </a:solidFill>
              </a:rPr>
              <a:t>2</a:t>
            </a:r>
            <a:r>
              <a:rPr lang="en-US" dirty="0">
                <a:solidFill>
                  <a:srgbClr val="FF0000"/>
                </a:solidFill>
              </a:rPr>
              <a:t>/g</a:t>
            </a:r>
            <a:r>
              <a:rPr lang="en-US" dirty="0"/>
              <a:t>. </a:t>
            </a:r>
          </a:p>
        </p:txBody>
      </p:sp>
    </p:spTree>
    <p:extLst>
      <p:ext uri="{BB962C8B-B14F-4D97-AF65-F5344CB8AC3E}">
        <p14:creationId xmlns:p14="http://schemas.microsoft.com/office/powerpoint/2010/main" val="3093604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Precipitation of magnetite Fe</a:t>
            </a:r>
            <a:r>
              <a:rPr lang="en-US" altLang="en-US" sz="2800" b="1" baseline="-25000" dirty="0">
                <a:solidFill>
                  <a:srgbClr val="0070C0"/>
                </a:solidFill>
                <a:latin typeface="Times New Roman" panose="02020603050405020304" pitchFamily="18" charset="0"/>
                <a:cs typeface="Times New Roman" panose="02020603050405020304" pitchFamily="18" charset="0"/>
              </a:rPr>
              <a:t>3</a:t>
            </a:r>
            <a:r>
              <a:rPr lang="en-US" altLang="en-US" sz="2800" b="1" dirty="0">
                <a:solidFill>
                  <a:srgbClr val="0070C0"/>
                </a:solidFill>
                <a:latin typeface="Times New Roman" panose="02020603050405020304" pitchFamily="18" charset="0"/>
                <a:cs typeface="Times New Roman" panose="02020603050405020304" pitchFamily="18" charset="0"/>
              </a:rPr>
              <a:t>O</a:t>
            </a:r>
            <a:r>
              <a:rPr lang="en-US" altLang="en-US" sz="2800" b="1" baseline="-25000" dirty="0">
                <a:solidFill>
                  <a:srgbClr val="0070C0"/>
                </a:solidFill>
                <a:latin typeface="Times New Roman" panose="02020603050405020304" pitchFamily="18" charset="0"/>
                <a:cs typeface="Times New Roman" panose="02020603050405020304" pitchFamily="18" charset="0"/>
              </a:rPr>
              <a:t>4</a:t>
            </a:r>
            <a:r>
              <a:rPr lang="en-US" altLang="en-US" sz="2800" b="1" dirty="0">
                <a:solidFill>
                  <a:srgbClr val="0070C0"/>
                </a:solidFill>
                <a:latin typeface="Times New Roman" panose="02020603050405020304" pitchFamily="18" charset="0"/>
                <a:cs typeface="Times New Roman" panose="02020603050405020304" pitchFamily="18" charset="0"/>
              </a:rPr>
              <a:t> nanoparticles</a:t>
            </a:r>
          </a:p>
        </p:txBody>
      </p:sp>
      <p:sp>
        <p:nvSpPr>
          <p:cNvPr id="7" name="Rettangolo 6"/>
          <p:cNvSpPr/>
          <p:nvPr/>
        </p:nvSpPr>
        <p:spPr>
          <a:xfrm>
            <a:off x="539552" y="1340768"/>
            <a:ext cx="7488832" cy="369332"/>
          </a:xfrm>
          <a:prstGeom prst="rect">
            <a:avLst/>
          </a:prstGeom>
        </p:spPr>
        <p:txBody>
          <a:bodyPr wrap="square">
            <a:spAutoFit/>
          </a:bodyPr>
          <a:lstStyle/>
          <a:p>
            <a:r>
              <a:rPr lang="pt-BR" dirty="0"/>
              <a:t>2 Fe</a:t>
            </a:r>
            <a:r>
              <a:rPr lang="pt-BR" baseline="30000" dirty="0">
                <a:effectLst/>
              </a:rPr>
              <a:t>3+ </a:t>
            </a:r>
            <a:r>
              <a:rPr lang="pt-BR" dirty="0"/>
              <a:t>+ Fe</a:t>
            </a:r>
            <a:r>
              <a:rPr lang="pt-BR" baseline="30000" dirty="0">
                <a:effectLst/>
              </a:rPr>
              <a:t>2+ </a:t>
            </a:r>
            <a:r>
              <a:rPr lang="pt-BR" dirty="0"/>
              <a:t>+ 8 OH</a:t>
            </a:r>
            <a:r>
              <a:rPr lang="pt-BR" baseline="30000" dirty="0"/>
              <a:t>- </a:t>
            </a:r>
            <a:r>
              <a:rPr lang="pt-BR" dirty="0"/>
              <a:t>→ Fe</a:t>
            </a:r>
            <a:r>
              <a:rPr lang="pt-BR" baseline="-25000" dirty="0"/>
              <a:t>3</a:t>
            </a:r>
            <a:r>
              <a:rPr lang="pt-BR" dirty="0"/>
              <a:t>O</a:t>
            </a:r>
            <a:r>
              <a:rPr lang="pt-BR" baseline="-25000" dirty="0"/>
              <a:t>4</a:t>
            </a:r>
            <a:r>
              <a:rPr lang="pt-BR" dirty="0"/>
              <a:t>↓ + 4 H</a:t>
            </a:r>
            <a:r>
              <a:rPr lang="pt-BR" baseline="-25000" dirty="0"/>
              <a:t>2</a:t>
            </a:r>
            <a:r>
              <a:rPr lang="pt-BR" dirty="0"/>
              <a:t>O </a:t>
            </a:r>
            <a:endParaRPr lang="it-IT" dirty="0"/>
          </a:p>
        </p:txBody>
      </p:sp>
      <p:sp>
        <p:nvSpPr>
          <p:cNvPr id="9" name="Rettangolo 8"/>
          <p:cNvSpPr/>
          <p:nvPr/>
        </p:nvSpPr>
        <p:spPr>
          <a:xfrm>
            <a:off x="572790" y="2182505"/>
            <a:ext cx="8175673" cy="1754326"/>
          </a:xfrm>
          <a:prstGeom prst="rect">
            <a:avLst/>
          </a:prstGeom>
        </p:spPr>
        <p:txBody>
          <a:bodyPr wrap="square">
            <a:spAutoFit/>
          </a:bodyPr>
          <a:lstStyle/>
          <a:p>
            <a:r>
              <a:rPr lang="en-US" dirty="0"/>
              <a:t>The size and shape of the nanoparticles can be controlled by adjusting pH, ionic strength, temperature, or the Fe(II)/Fe(III) concentration ratio.</a:t>
            </a:r>
          </a:p>
          <a:p>
            <a:endParaRPr lang="en-US" dirty="0"/>
          </a:p>
          <a:p>
            <a:r>
              <a:rPr lang="en-US" dirty="0"/>
              <a:t>Optimum conditions for this reaction are </a:t>
            </a:r>
            <a:r>
              <a:rPr lang="en-US" b="1" dirty="0">
                <a:solidFill>
                  <a:srgbClr val="00B050"/>
                </a:solidFill>
              </a:rPr>
              <a:t>pH between 8 and 14</a:t>
            </a:r>
            <a:r>
              <a:rPr lang="en-US" dirty="0"/>
              <a:t>, </a:t>
            </a:r>
            <a:r>
              <a:rPr lang="en-US" b="1" dirty="0">
                <a:solidFill>
                  <a:srgbClr val="00B050"/>
                </a:solidFill>
              </a:rPr>
              <a:t>Fe</a:t>
            </a:r>
            <a:r>
              <a:rPr lang="en-US" b="1" baseline="30000" dirty="0">
                <a:solidFill>
                  <a:srgbClr val="00B050"/>
                </a:solidFill>
                <a:effectLst/>
              </a:rPr>
              <a:t>3+</a:t>
            </a:r>
            <a:r>
              <a:rPr lang="en-US" b="1" dirty="0">
                <a:solidFill>
                  <a:srgbClr val="00B050"/>
                </a:solidFill>
              </a:rPr>
              <a:t>/Fe</a:t>
            </a:r>
            <a:r>
              <a:rPr lang="en-US" b="1" baseline="30000" dirty="0">
                <a:solidFill>
                  <a:srgbClr val="00B050"/>
                </a:solidFill>
                <a:effectLst/>
              </a:rPr>
              <a:t>2+  </a:t>
            </a:r>
            <a:r>
              <a:rPr lang="en-US" b="1" dirty="0">
                <a:solidFill>
                  <a:srgbClr val="00B050"/>
                </a:solidFill>
              </a:rPr>
              <a:t>ratio of 2:1 </a:t>
            </a:r>
            <a:r>
              <a:rPr lang="en-US" dirty="0">
                <a:solidFill>
                  <a:srgbClr val="00B050"/>
                </a:solidFill>
              </a:rPr>
              <a:t>and a non-oxidizing environment</a:t>
            </a:r>
            <a:r>
              <a:rPr lang="en-US" dirty="0"/>
              <a:t>. </a:t>
            </a:r>
          </a:p>
          <a:p>
            <a:endParaRPr lang="en-US" dirty="0"/>
          </a:p>
        </p:txBody>
      </p:sp>
      <p:sp>
        <p:nvSpPr>
          <p:cNvPr id="10" name="Rettangolo 9"/>
          <p:cNvSpPr/>
          <p:nvPr/>
        </p:nvSpPr>
        <p:spPr>
          <a:xfrm>
            <a:off x="686220" y="4149080"/>
            <a:ext cx="3956852" cy="369332"/>
          </a:xfrm>
          <a:prstGeom prst="rect">
            <a:avLst/>
          </a:prstGeom>
        </p:spPr>
        <p:txBody>
          <a:bodyPr wrap="none">
            <a:spAutoFit/>
          </a:bodyPr>
          <a:lstStyle/>
          <a:p>
            <a:r>
              <a:rPr lang="it-IT" dirty="0"/>
              <a:t>2 </a:t>
            </a:r>
            <a:r>
              <a:rPr lang="it-IT" dirty="0">
                <a:hlinkClick r:id="rId2" tooltip="Iron"/>
              </a:rPr>
              <a:t>Fe</a:t>
            </a:r>
            <a:r>
              <a:rPr lang="it-IT" baseline="-25000" dirty="0"/>
              <a:t>3</a:t>
            </a:r>
            <a:r>
              <a:rPr lang="it-IT" dirty="0">
                <a:hlinkClick r:id="rId3" tooltip="Oxygen"/>
              </a:rPr>
              <a:t>O</a:t>
            </a:r>
            <a:r>
              <a:rPr lang="it-IT" baseline="-25000" dirty="0"/>
              <a:t>4</a:t>
            </a:r>
            <a:r>
              <a:rPr lang="it-IT" dirty="0"/>
              <a:t> + </a:t>
            </a:r>
            <a:r>
              <a:rPr lang="it-IT" dirty="0">
                <a:hlinkClick r:id="rId3" tooltip="Oxygen"/>
              </a:rPr>
              <a:t>O</a:t>
            </a:r>
            <a:r>
              <a:rPr lang="it-IT" baseline="-25000" dirty="0"/>
              <a:t>2</a:t>
            </a:r>
            <a:r>
              <a:rPr lang="it-IT" dirty="0"/>
              <a:t> → 2 </a:t>
            </a:r>
            <a:r>
              <a:rPr lang="el-GR" dirty="0"/>
              <a:t>γ</a:t>
            </a:r>
            <a:r>
              <a:rPr lang="it-IT" dirty="0"/>
              <a:t> - </a:t>
            </a:r>
            <a:r>
              <a:rPr lang="it-IT" dirty="0">
                <a:hlinkClick r:id="rId2" tooltip="Iron"/>
              </a:rPr>
              <a:t>Fe</a:t>
            </a:r>
            <a:r>
              <a:rPr lang="it-IT" baseline="-25000" dirty="0"/>
              <a:t>2</a:t>
            </a:r>
            <a:r>
              <a:rPr lang="it-IT" dirty="0">
                <a:hlinkClick r:id="rId3" tooltip="Oxygen"/>
              </a:rPr>
              <a:t>O</a:t>
            </a:r>
            <a:r>
              <a:rPr lang="it-IT" baseline="-25000" dirty="0"/>
              <a:t>3      </a:t>
            </a:r>
            <a:r>
              <a:rPr lang="it-IT" dirty="0" err="1">
                <a:solidFill>
                  <a:srgbClr val="FF0000"/>
                </a:solidFill>
              </a:rPr>
              <a:t>maghemite</a:t>
            </a:r>
            <a:r>
              <a:rPr lang="it-IT" dirty="0"/>
              <a:t> </a:t>
            </a:r>
          </a:p>
        </p:txBody>
      </p:sp>
      <p:sp>
        <p:nvSpPr>
          <p:cNvPr id="11" name="Rettangolo 10"/>
          <p:cNvSpPr/>
          <p:nvPr/>
        </p:nvSpPr>
        <p:spPr>
          <a:xfrm>
            <a:off x="295716" y="5517232"/>
            <a:ext cx="8694712" cy="646331"/>
          </a:xfrm>
          <a:prstGeom prst="rect">
            <a:avLst/>
          </a:prstGeom>
        </p:spPr>
        <p:txBody>
          <a:bodyPr wrap="square">
            <a:spAutoFit/>
          </a:bodyPr>
          <a:lstStyle/>
          <a:p>
            <a:r>
              <a:rPr lang="en-US" i="1" dirty="0"/>
              <a:t>"Magnetic Iron Oxide Nanoparticles: Synthesis, Stabilization, Vectorization, Physicochemical Characterizations, and Biological Applications". Chemical Reviews. </a:t>
            </a:r>
            <a:r>
              <a:rPr lang="en-US" b="1" i="1" dirty="0"/>
              <a:t>108</a:t>
            </a:r>
            <a:r>
              <a:rPr lang="en-US" i="1" dirty="0"/>
              <a:t> (6): 2064–110</a:t>
            </a:r>
            <a:endParaRPr lang="it-IT" dirty="0"/>
          </a:p>
        </p:txBody>
      </p:sp>
    </p:spTree>
    <p:extLst>
      <p:ext uri="{BB962C8B-B14F-4D97-AF65-F5344CB8AC3E}">
        <p14:creationId xmlns:p14="http://schemas.microsoft.com/office/powerpoint/2010/main" val="342912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err="1">
                <a:solidFill>
                  <a:srgbClr val="0070C0"/>
                </a:solidFill>
                <a:latin typeface="Times New Roman" panose="02020603050405020304" pitchFamily="18" charset="0"/>
                <a:cs typeface="Times New Roman" panose="02020603050405020304" pitchFamily="18" charset="0"/>
              </a:rPr>
              <a:t>Ferrofluid</a:t>
            </a:r>
            <a:r>
              <a:rPr lang="en-US" altLang="en-US" sz="2800" b="1" dirty="0">
                <a:solidFill>
                  <a:srgbClr val="0070C0"/>
                </a:solidFill>
                <a:latin typeface="Times New Roman" panose="02020603050405020304" pitchFamily="18" charset="0"/>
                <a:cs typeface="Times New Roman" panose="02020603050405020304" pitchFamily="18" charset="0"/>
              </a:rPr>
              <a:t> Fe</a:t>
            </a:r>
            <a:r>
              <a:rPr lang="en-US" altLang="en-US" sz="2800" b="1" baseline="-25000" dirty="0">
                <a:solidFill>
                  <a:srgbClr val="0070C0"/>
                </a:solidFill>
                <a:latin typeface="Times New Roman" panose="02020603050405020304" pitchFamily="18" charset="0"/>
                <a:cs typeface="Times New Roman" panose="02020603050405020304" pitchFamily="18" charset="0"/>
              </a:rPr>
              <a:t>3</a:t>
            </a:r>
            <a:r>
              <a:rPr lang="en-US" altLang="en-US" sz="2800" b="1" dirty="0">
                <a:solidFill>
                  <a:srgbClr val="0070C0"/>
                </a:solidFill>
                <a:latin typeface="Times New Roman" panose="02020603050405020304" pitchFamily="18" charset="0"/>
                <a:cs typeface="Times New Roman" panose="02020603050405020304" pitchFamily="18" charset="0"/>
              </a:rPr>
              <a:t>O</a:t>
            </a:r>
            <a:r>
              <a:rPr lang="en-US" altLang="en-US" sz="2800" b="1" baseline="-25000" dirty="0">
                <a:solidFill>
                  <a:srgbClr val="0070C0"/>
                </a:solidFill>
                <a:latin typeface="Times New Roman" panose="02020603050405020304" pitchFamily="18" charset="0"/>
                <a:cs typeface="Times New Roman" panose="02020603050405020304" pitchFamily="18" charset="0"/>
              </a:rPr>
              <a:t>4</a:t>
            </a:r>
            <a:r>
              <a:rPr lang="en-US" altLang="en-US" sz="2800" b="1" dirty="0">
                <a:solidFill>
                  <a:srgbClr val="0070C0"/>
                </a:solidFill>
                <a:latin typeface="Times New Roman" panose="02020603050405020304" pitchFamily="18" charset="0"/>
                <a:cs typeface="Times New Roman" panose="02020603050405020304" pitchFamily="18" charset="0"/>
              </a:rPr>
              <a:t> nanoparticles</a:t>
            </a:r>
          </a:p>
        </p:txBody>
      </p:sp>
      <p:sp>
        <p:nvSpPr>
          <p:cNvPr id="3" name="Rettangolo 2"/>
          <p:cNvSpPr/>
          <p:nvPr/>
        </p:nvSpPr>
        <p:spPr>
          <a:xfrm>
            <a:off x="323528" y="1268760"/>
            <a:ext cx="8424936" cy="5632311"/>
          </a:xfrm>
          <a:prstGeom prst="rect">
            <a:avLst/>
          </a:prstGeom>
        </p:spPr>
        <p:txBody>
          <a:bodyPr wrap="square">
            <a:spAutoFit/>
          </a:bodyPr>
          <a:lstStyle/>
          <a:p>
            <a:r>
              <a:rPr lang="en-US" dirty="0" err="1"/>
              <a:t>Ferrofluids</a:t>
            </a:r>
            <a:r>
              <a:rPr lang="en-US" dirty="0"/>
              <a:t> are composed of very tiny nanoscale particles (diameter usually </a:t>
            </a:r>
            <a:r>
              <a:rPr lang="en-US" b="1" dirty="0">
                <a:solidFill>
                  <a:srgbClr val="00B0F0"/>
                </a:solidFill>
              </a:rPr>
              <a:t>10 nanometers or less</a:t>
            </a:r>
            <a:r>
              <a:rPr lang="en-US" dirty="0"/>
              <a:t>) of magnetite, hematite or some other compound containing iron, and a liquid. This is small enough for thermal agitation to disperse them evenly within a carrier fluid, and for them to contribute to the </a:t>
            </a:r>
            <a:r>
              <a:rPr lang="en-US" dirty="0">
                <a:solidFill>
                  <a:srgbClr val="00B050"/>
                </a:solidFill>
              </a:rPr>
              <a:t>overall magnetic response of the fluid</a:t>
            </a:r>
            <a:r>
              <a:rPr lang="en-US" dirty="0"/>
              <a:t>.</a:t>
            </a:r>
          </a:p>
          <a:p>
            <a:endParaRPr lang="en-US" dirty="0"/>
          </a:p>
          <a:p>
            <a:r>
              <a:rPr lang="en-US" b="1" dirty="0"/>
              <a:t>Common </a:t>
            </a:r>
            <a:r>
              <a:rPr lang="en-US" b="1" dirty="0" err="1"/>
              <a:t>ferrofluid</a:t>
            </a:r>
            <a:r>
              <a:rPr lang="en-US" b="1" dirty="0"/>
              <a:t> surfactants</a:t>
            </a:r>
          </a:p>
          <a:p>
            <a:endParaRPr lang="en-US" b="1" dirty="0"/>
          </a:p>
          <a:p>
            <a:r>
              <a:rPr lang="en-US" dirty="0"/>
              <a:t>The surfactants used to coat the nanoparticles include, but are not limited to: </a:t>
            </a:r>
          </a:p>
          <a:p>
            <a:r>
              <a:rPr lang="en-US" dirty="0">
                <a:solidFill>
                  <a:srgbClr val="FF0000"/>
                </a:solidFill>
              </a:rPr>
              <a:t>	</a:t>
            </a:r>
          </a:p>
          <a:p>
            <a:r>
              <a:rPr lang="en-US" dirty="0">
                <a:solidFill>
                  <a:srgbClr val="FF0000"/>
                </a:solidFill>
              </a:rPr>
              <a:t>	oleic acid</a:t>
            </a:r>
          </a:p>
          <a:p>
            <a:r>
              <a:rPr lang="en-US" dirty="0">
                <a:solidFill>
                  <a:srgbClr val="FF0000"/>
                </a:solidFill>
              </a:rPr>
              <a:t>	</a:t>
            </a:r>
            <a:r>
              <a:rPr lang="en-US" dirty="0" err="1">
                <a:solidFill>
                  <a:srgbClr val="FF0000"/>
                </a:solidFill>
              </a:rPr>
              <a:t>tetramethylammonium</a:t>
            </a:r>
            <a:r>
              <a:rPr lang="en-US" dirty="0">
                <a:solidFill>
                  <a:srgbClr val="FF0000"/>
                </a:solidFill>
              </a:rPr>
              <a:t> hydroxide</a:t>
            </a:r>
          </a:p>
          <a:p>
            <a:r>
              <a:rPr lang="en-US" dirty="0">
                <a:solidFill>
                  <a:srgbClr val="FF0000"/>
                </a:solidFill>
              </a:rPr>
              <a:t>	citric acid</a:t>
            </a:r>
          </a:p>
          <a:p>
            <a:r>
              <a:rPr lang="en-US" dirty="0">
                <a:solidFill>
                  <a:srgbClr val="FF0000"/>
                </a:solidFill>
              </a:rPr>
              <a:t>	soy lecithin</a:t>
            </a:r>
          </a:p>
          <a:p>
            <a:endParaRPr lang="en-US" dirty="0"/>
          </a:p>
          <a:p>
            <a:r>
              <a:rPr lang="en-US" dirty="0"/>
              <a:t>These surfactants prevent the nanoparticles from clumping together, ensuring that the particles do not form aggregates that become too heavy to be held in suspension by Brownian motion. The magnetic particles in an ideal </a:t>
            </a:r>
            <a:r>
              <a:rPr lang="en-US" dirty="0" err="1"/>
              <a:t>ferrofluid</a:t>
            </a:r>
            <a:r>
              <a:rPr lang="en-US" dirty="0"/>
              <a:t> do not settle out, even when exposed to a strong magnetic, or gravitational field. </a:t>
            </a:r>
          </a:p>
          <a:p>
            <a:endParaRPr lang="en-US" dirty="0"/>
          </a:p>
          <a:p>
            <a:endParaRPr lang="en-US" dirty="0"/>
          </a:p>
        </p:txBody>
      </p:sp>
    </p:spTree>
    <p:extLst>
      <p:ext uri="{BB962C8B-B14F-4D97-AF65-F5344CB8AC3E}">
        <p14:creationId xmlns:p14="http://schemas.microsoft.com/office/powerpoint/2010/main" val="4144733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1124744"/>
            <a:ext cx="5616624" cy="5909310"/>
          </a:xfrm>
          <a:prstGeom prst="rect">
            <a:avLst/>
          </a:prstGeom>
        </p:spPr>
        <p:txBody>
          <a:bodyPr wrap="square">
            <a:spAutoFit/>
          </a:bodyPr>
          <a:lstStyle/>
          <a:p>
            <a:r>
              <a:rPr lang="en-US" dirty="0"/>
              <a:t>A surfactant has a </a:t>
            </a:r>
            <a:r>
              <a:rPr lang="en-US" dirty="0">
                <a:solidFill>
                  <a:srgbClr val="FF0000"/>
                </a:solidFill>
              </a:rPr>
              <a:t>polar head </a:t>
            </a:r>
            <a:r>
              <a:rPr lang="en-US" dirty="0"/>
              <a:t>and </a:t>
            </a:r>
            <a:r>
              <a:rPr lang="en-US" dirty="0">
                <a:solidFill>
                  <a:srgbClr val="00B050"/>
                </a:solidFill>
              </a:rPr>
              <a:t>non-polar tail </a:t>
            </a:r>
            <a:r>
              <a:rPr lang="en-US" dirty="0"/>
              <a:t>(or vice versa), one of which adsorbs to a nanoparticle, while the non-polar tail (or polar head) sticks out into the carrier medium, forming an inverse or regular micelle, respectively, around the particle. </a:t>
            </a:r>
          </a:p>
          <a:p>
            <a:r>
              <a:rPr lang="en-US" dirty="0">
                <a:solidFill>
                  <a:srgbClr val="FF0000"/>
                </a:solidFill>
              </a:rPr>
              <a:t>Electrostatic repulsion then prevents agglomeration of the particles.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err="1">
                <a:solidFill>
                  <a:srgbClr val="0070C0"/>
                </a:solidFill>
                <a:latin typeface="Times New Roman" panose="02020603050405020304" pitchFamily="18" charset="0"/>
                <a:cs typeface="Times New Roman" panose="02020603050405020304" pitchFamily="18" charset="0"/>
              </a:rPr>
              <a:t>Ferrofluid</a:t>
            </a:r>
            <a:r>
              <a:rPr lang="en-US" altLang="en-US" sz="2800" b="1" dirty="0">
                <a:solidFill>
                  <a:srgbClr val="0070C0"/>
                </a:solidFill>
                <a:latin typeface="Times New Roman" panose="02020603050405020304" pitchFamily="18" charset="0"/>
                <a:cs typeface="Times New Roman" panose="02020603050405020304" pitchFamily="18" charset="0"/>
              </a:rPr>
              <a:t> surfactants</a:t>
            </a:r>
          </a:p>
        </p:txBody>
      </p:sp>
      <p:pic>
        <p:nvPicPr>
          <p:cNvPr id="8" name="Immagine 7"/>
          <p:cNvPicPr>
            <a:picLocks noChangeAspect="1"/>
          </p:cNvPicPr>
          <p:nvPr/>
        </p:nvPicPr>
        <p:blipFill>
          <a:blip r:embed="rId2"/>
          <a:stretch>
            <a:fillRect/>
          </a:stretch>
        </p:blipFill>
        <p:spPr>
          <a:xfrm>
            <a:off x="6084168" y="1052736"/>
            <a:ext cx="2843655" cy="2473647"/>
          </a:xfrm>
          <a:prstGeom prst="rect">
            <a:avLst/>
          </a:prstGeom>
        </p:spPr>
      </p:pic>
      <p:pic>
        <p:nvPicPr>
          <p:cNvPr id="10" name="Immagine 9"/>
          <p:cNvPicPr>
            <a:picLocks noChangeAspect="1"/>
          </p:cNvPicPr>
          <p:nvPr/>
        </p:nvPicPr>
        <p:blipFill>
          <a:blip r:embed="rId3"/>
          <a:stretch>
            <a:fillRect/>
          </a:stretch>
        </p:blipFill>
        <p:spPr>
          <a:xfrm>
            <a:off x="1259632" y="3284984"/>
            <a:ext cx="4294237" cy="3049531"/>
          </a:xfrm>
          <a:prstGeom prst="rect">
            <a:avLst/>
          </a:prstGeom>
        </p:spPr>
      </p:pic>
    </p:spTree>
    <p:extLst>
      <p:ext uri="{BB962C8B-B14F-4D97-AF65-F5344CB8AC3E}">
        <p14:creationId xmlns:p14="http://schemas.microsoft.com/office/powerpoint/2010/main" val="123942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err="1">
                <a:solidFill>
                  <a:srgbClr val="0070C0"/>
                </a:solidFill>
                <a:latin typeface="Times New Roman" panose="02020603050405020304" pitchFamily="18" charset="0"/>
                <a:cs typeface="Times New Roman" panose="02020603050405020304" pitchFamily="18" charset="0"/>
              </a:rPr>
              <a:t>Ferrofluid</a:t>
            </a:r>
            <a:r>
              <a:rPr lang="en-US" altLang="en-US" sz="2800" b="1" dirty="0">
                <a:solidFill>
                  <a:srgbClr val="0070C0"/>
                </a:solidFill>
                <a:latin typeface="Times New Roman" panose="02020603050405020304" pitchFamily="18" charset="0"/>
                <a:cs typeface="Times New Roman" panose="02020603050405020304" pitchFamily="18" charset="0"/>
              </a:rPr>
              <a:t> surfactants</a:t>
            </a:r>
          </a:p>
        </p:txBody>
      </p:sp>
      <p:sp>
        <p:nvSpPr>
          <p:cNvPr id="2" name="Rettangolo 1"/>
          <p:cNvSpPr/>
          <p:nvPr/>
        </p:nvSpPr>
        <p:spPr>
          <a:xfrm>
            <a:off x="395536" y="980728"/>
            <a:ext cx="4968552" cy="3693319"/>
          </a:xfrm>
          <a:prstGeom prst="rect">
            <a:avLst/>
          </a:prstGeom>
        </p:spPr>
        <p:txBody>
          <a:bodyPr wrap="square">
            <a:spAutoFit/>
          </a:bodyPr>
          <a:lstStyle/>
          <a:p>
            <a:endParaRPr lang="en-US" dirty="0"/>
          </a:p>
          <a:p>
            <a:r>
              <a:rPr lang="en-US" dirty="0"/>
              <a:t>The addition of </a:t>
            </a:r>
            <a:r>
              <a:rPr lang="en-US" dirty="0">
                <a:solidFill>
                  <a:srgbClr val="00B050"/>
                </a:solidFill>
              </a:rPr>
              <a:t>surfactants</a:t>
            </a:r>
            <a:r>
              <a:rPr lang="en-US" dirty="0"/>
              <a:t> </a:t>
            </a:r>
            <a:r>
              <a:rPr lang="en-US" dirty="0">
                <a:solidFill>
                  <a:srgbClr val="00B050"/>
                </a:solidFill>
              </a:rPr>
              <a:t>decreases the packing density</a:t>
            </a:r>
            <a:r>
              <a:rPr lang="en-US" dirty="0"/>
              <a:t> of the </a:t>
            </a:r>
            <a:r>
              <a:rPr lang="en-US" dirty="0" err="1"/>
              <a:t>ferroparticles</a:t>
            </a:r>
            <a:r>
              <a:rPr lang="en-US" dirty="0"/>
              <a:t> while in its activated state, thus </a:t>
            </a:r>
            <a:r>
              <a:rPr lang="en-US" dirty="0">
                <a:solidFill>
                  <a:srgbClr val="00B0F0"/>
                </a:solidFill>
              </a:rPr>
              <a:t>decreasing</a:t>
            </a:r>
            <a:r>
              <a:rPr lang="en-US" dirty="0"/>
              <a:t> the fluid's on-state </a:t>
            </a:r>
            <a:r>
              <a:rPr lang="en-US" dirty="0">
                <a:solidFill>
                  <a:srgbClr val="00B0F0"/>
                </a:solidFill>
              </a:rPr>
              <a:t>viscosity</a:t>
            </a:r>
            <a:r>
              <a:rPr lang="en-US" dirty="0"/>
              <a:t>, resulting in a "softer" activated fluid. While the on-state viscosity (the "hardness" of the activated fluid) is less of a concern for some </a:t>
            </a:r>
            <a:r>
              <a:rPr lang="en-US" dirty="0" err="1"/>
              <a:t>ferrofluid</a:t>
            </a:r>
            <a:r>
              <a:rPr lang="en-US" dirty="0"/>
              <a:t> applications, it is a primary fluid property for the majority of their commercial and industrial applications and therefore a compromise must be met when considering on-state viscosity versus the settling rate of a </a:t>
            </a:r>
            <a:r>
              <a:rPr lang="en-US" dirty="0" err="1"/>
              <a:t>ferrofluid</a:t>
            </a:r>
            <a:r>
              <a:rPr lang="en-US" dirty="0"/>
              <a:t>. </a:t>
            </a:r>
          </a:p>
          <a:p>
            <a:endParaRPr lang="en-US" dirty="0"/>
          </a:p>
        </p:txBody>
      </p:sp>
      <p:pic>
        <p:nvPicPr>
          <p:cNvPr id="3" name="Immagine 2"/>
          <p:cNvPicPr>
            <a:picLocks noChangeAspect="1"/>
          </p:cNvPicPr>
          <p:nvPr/>
        </p:nvPicPr>
        <p:blipFill>
          <a:blip r:embed="rId2"/>
          <a:stretch>
            <a:fillRect/>
          </a:stretch>
        </p:blipFill>
        <p:spPr>
          <a:xfrm>
            <a:off x="5364088" y="1313751"/>
            <a:ext cx="3551255" cy="2602909"/>
          </a:xfrm>
          <a:prstGeom prst="rect">
            <a:avLst/>
          </a:prstGeom>
        </p:spPr>
      </p:pic>
      <p:pic>
        <p:nvPicPr>
          <p:cNvPr id="7" name="Immagine 6"/>
          <p:cNvPicPr>
            <a:picLocks noChangeAspect="1"/>
          </p:cNvPicPr>
          <p:nvPr/>
        </p:nvPicPr>
        <p:blipFill>
          <a:blip r:embed="rId3"/>
          <a:stretch>
            <a:fillRect/>
          </a:stretch>
        </p:blipFill>
        <p:spPr>
          <a:xfrm>
            <a:off x="5452518" y="4941168"/>
            <a:ext cx="3048000" cy="952500"/>
          </a:xfrm>
          <a:prstGeom prst="rect">
            <a:avLst/>
          </a:prstGeom>
        </p:spPr>
      </p:pic>
      <p:sp>
        <p:nvSpPr>
          <p:cNvPr id="9" name="Rettangolo 8"/>
          <p:cNvSpPr/>
          <p:nvPr/>
        </p:nvSpPr>
        <p:spPr>
          <a:xfrm>
            <a:off x="4053205" y="6093296"/>
            <a:ext cx="4862138" cy="523220"/>
          </a:xfrm>
          <a:prstGeom prst="rect">
            <a:avLst/>
          </a:prstGeom>
        </p:spPr>
        <p:txBody>
          <a:bodyPr wrap="square">
            <a:spAutoFit/>
          </a:bodyPr>
          <a:lstStyle/>
          <a:p>
            <a:r>
              <a:rPr lang="en-US" sz="1400" b="1" dirty="0"/>
              <a:t>The backgrounds from behind the president's face on a $1, $5 and $10 bill: Note the different spacing used in each one.</a:t>
            </a:r>
            <a:endParaRPr lang="it-IT" sz="1400" dirty="0"/>
          </a:p>
        </p:txBody>
      </p:sp>
      <p:pic>
        <p:nvPicPr>
          <p:cNvPr id="11" name="Immagine 10"/>
          <p:cNvPicPr>
            <a:picLocks noChangeAspect="1"/>
          </p:cNvPicPr>
          <p:nvPr/>
        </p:nvPicPr>
        <p:blipFill>
          <a:blip r:embed="rId4"/>
          <a:stretch>
            <a:fillRect/>
          </a:stretch>
        </p:blipFill>
        <p:spPr>
          <a:xfrm>
            <a:off x="683568" y="4859233"/>
            <a:ext cx="3117726" cy="1750380"/>
          </a:xfrm>
          <a:prstGeom prst="rect">
            <a:avLst/>
          </a:prstGeom>
        </p:spPr>
      </p:pic>
    </p:spTree>
    <p:extLst>
      <p:ext uri="{BB962C8B-B14F-4D97-AF65-F5344CB8AC3E}">
        <p14:creationId xmlns:p14="http://schemas.microsoft.com/office/powerpoint/2010/main" val="2603625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err="1">
                <a:solidFill>
                  <a:srgbClr val="0070C0"/>
                </a:solidFill>
                <a:latin typeface="Times New Roman" panose="02020603050405020304" pitchFamily="18" charset="0"/>
                <a:cs typeface="Times New Roman" panose="02020603050405020304" pitchFamily="18" charset="0"/>
              </a:rPr>
              <a:t>Ferrofluid</a:t>
            </a:r>
            <a:r>
              <a:rPr lang="en-US" altLang="en-US" sz="2800" b="1" dirty="0">
                <a:solidFill>
                  <a:srgbClr val="0070C0"/>
                </a:solidFill>
                <a:latin typeface="Times New Roman" panose="02020603050405020304" pitchFamily="18" charset="0"/>
                <a:cs typeface="Times New Roman" panose="02020603050405020304" pitchFamily="18" charset="0"/>
              </a:rPr>
              <a:t> surfactants</a:t>
            </a:r>
          </a:p>
        </p:txBody>
      </p:sp>
      <p:sp>
        <p:nvSpPr>
          <p:cNvPr id="8" name="Rettangolo 7"/>
          <p:cNvSpPr/>
          <p:nvPr/>
        </p:nvSpPr>
        <p:spPr>
          <a:xfrm>
            <a:off x="323528" y="909400"/>
            <a:ext cx="8712968" cy="646331"/>
          </a:xfrm>
          <a:prstGeom prst="rect">
            <a:avLst/>
          </a:prstGeom>
        </p:spPr>
        <p:txBody>
          <a:bodyPr wrap="square">
            <a:spAutoFit/>
          </a:bodyPr>
          <a:lstStyle/>
          <a:p>
            <a:r>
              <a:rPr lang="en-US" dirty="0"/>
              <a:t>While surfactants are useful in prolonging the settling rate in </a:t>
            </a:r>
            <a:r>
              <a:rPr lang="en-US" dirty="0" err="1"/>
              <a:t>ferrofluids</a:t>
            </a:r>
            <a:r>
              <a:rPr lang="en-US" dirty="0"/>
              <a:t>, they also prove detrimental to the fluid's magnetic properties (specifically, the fluid's magnetic saturation). </a:t>
            </a:r>
          </a:p>
        </p:txBody>
      </p:sp>
      <p:pic>
        <p:nvPicPr>
          <p:cNvPr id="9" name="Immagine 8"/>
          <p:cNvPicPr>
            <a:picLocks noChangeAspect="1"/>
          </p:cNvPicPr>
          <p:nvPr/>
        </p:nvPicPr>
        <p:blipFill rotWithShape="1">
          <a:blip r:embed="rId3" cstate="print">
            <a:extLst>
              <a:ext uri="{28A0092B-C50C-407E-A947-70E740481C1C}">
                <a14:useLocalDpi xmlns:a14="http://schemas.microsoft.com/office/drawing/2010/main" val="0"/>
              </a:ext>
            </a:extLst>
          </a:blip>
          <a:srcRect b="2686"/>
          <a:stretch/>
        </p:blipFill>
        <p:spPr>
          <a:xfrm>
            <a:off x="323528" y="1988840"/>
            <a:ext cx="5205368" cy="3312368"/>
          </a:xfrm>
          <a:prstGeom prst="rect">
            <a:avLst/>
          </a:prstGeom>
        </p:spPr>
      </p:pic>
      <p:sp>
        <p:nvSpPr>
          <p:cNvPr id="10" name="Rettangolo 9"/>
          <p:cNvSpPr/>
          <p:nvPr/>
        </p:nvSpPr>
        <p:spPr>
          <a:xfrm>
            <a:off x="5940152" y="2780928"/>
            <a:ext cx="2952328" cy="2031325"/>
          </a:xfrm>
          <a:prstGeom prst="rect">
            <a:avLst/>
          </a:prstGeom>
        </p:spPr>
        <p:txBody>
          <a:bodyPr wrap="square">
            <a:spAutoFit/>
          </a:bodyPr>
          <a:lstStyle/>
          <a:p>
            <a:r>
              <a:rPr lang="en-US" dirty="0"/>
              <a:t>Magnetic saturation is the state reached when an increase in applied external magnetic field H cannot increase the magnetization of the material further.</a:t>
            </a:r>
          </a:p>
          <a:p>
            <a:endParaRPr lang="it-IT" dirty="0"/>
          </a:p>
        </p:txBody>
      </p:sp>
    </p:spTree>
    <p:extLst>
      <p:ext uri="{BB962C8B-B14F-4D97-AF65-F5344CB8AC3E}">
        <p14:creationId xmlns:p14="http://schemas.microsoft.com/office/powerpoint/2010/main" val="1237833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780928"/>
            <a:ext cx="3920852" cy="2750448"/>
          </a:xfrm>
          <a:prstGeom prst="rect">
            <a:avLst/>
          </a:prstGeom>
        </p:spPr>
      </p:pic>
      <p:pic>
        <p:nvPicPr>
          <p:cNvPr id="5" name="Immagine 4"/>
          <p:cNvPicPr>
            <a:picLocks noChangeAspect="1"/>
          </p:cNvPicPr>
          <p:nvPr/>
        </p:nvPicPr>
        <p:blipFill rotWithShape="1">
          <a:blip r:embed="rId4"/>
          <a:srcRect l="24393" t="8104" r="51206" b="15196"/>
          <a:stretch/>
        </p:blipFill>
        <p:spPr>
          <a:xfrm>
            <a:off x="179512" y="764704"/>
            <a:ext cx="4104456" cy="5832648"/>
          </a:xfrm>
          <a:prstGeom prst="rect">
            <a:avLst/>
          </a:prstGeom>
        </p:spPr>
      </p:pic>
      <p:sp>
        <p:nvSpPr>
          <p:cNvPr id="6" name="Rettangolo 5"/>
          <p:cNvSpPr/>
          <p:nvPr/>
        </p:nvSpPr>
        <p:spPr>
          <a:xfrm>
            <a:off x="4355976" y="5733256"/>
            <a:ext cx="4572000" cy="369332"/>
          </a:xfrm>
          <a:prstGeom prst="rect">
            <a:avLst/>
          </a:prstGeom>
        </p:spPr>
        <p:txBody>
          <a:bodyPr>
            <a:spAutoFit/>
          </a:bodyPr>
          <a:lstStyle/>
          <a:p>
            <a:r>
              <a:rPr lang="it-IT" dirty="0" err="1">
                <a:latin typeface="Arial" panose="020B0604020202020204" pitchFamily="34" charset="0"/>
              </a:rPr>
              <a:t>J.Phys.Chem.C</a:t>
            </a:r>
            <a:r>
              <a:rPr lang="it-IT" dirty="0">
                <a:latin typeface="Arial" panose="020B0604020202020204" pitchFamily="34" charset="0"/>
              </a:rPr>
              <a:t> 2014, 118, 16209−16217</a:t>
            </a:r>
            <a:endParaRPr lang="it-IT" dirty="0"/>
          </a:p>
        </p:txBody>
      </p:sp>
      <p:sp>
        <p:nvSpPr>
          <p:cNvPr id="7"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err="1">
                <a:solidFill>
                  <a:srgbClr val="0070C0"/>
                </a:solidFill>
                <a:latin typeface="Times New Roman" panose="02020603050405020304" pitchFamily="18" charset="0"/>
                <a:cs typeface="Times New Roman" panose="02020603050405020304" pitchFamily="18" charset="0"/>
              </a:rPr>
              <a:t>Ferrofluid</a:t>
            </a:r>
            <a:r>
              <a:rPr lang="en-US" altLang="en-US" sz="2800" b="1" dirty="0">
                <a:solidFill>
                  <a:srgbClr val="0070C0"/>
                </a:solidFill>
                <a:latin typeface="Times New Roman" panose="02020603050405020304" pitchFamily="18" charset="0"/>
                <a:cs typeface="Times New Roman" panose="02020603050405020304" pitchFamily="18" charset="0"/>
              </a:rPr>
              <a:t> surfactants</a:t>
            </a:r>
          </a:p>
        </p:txBody>
      </p:sp>
      <p:sp>
        <p:nvSpPr>
          <p:cNvPr id="8" name="Rettangolo 7"/>
          <p:cNvSpPr/>
          <p:nvPr/>
        </p:nvSpPr>
        <p:spPr>
          <a:xfrm>
            <a:off x="4464496" y="1342509"/>
            <a:ext cx="4572000" cy="1200329"/>
          </a:xfrm>
          <a:prstGeom prst="rect">
            <a:avLst/>
          </a:prstGeom>
        </p:spPr>
        <p:txBody>
          <a:bodyPr>
            <a:spAutoFit/>
          </a:bodyPr>
          <a:lstStyle/>
          <a:p>
            <a:r>
              <a:rPr lang="en-US" dirty="0"/>
              <a:t>Surfactants prove detrimental to the fluid's magnetic saturation. </a:t>
            </a:r>
          </a:p>
          <a:p>
            <a:endParaRPr lang="en-US" dirty="0"/>
          </a:p>
          <a:p>
            <a:r>
              <a:rPr lang="en-US" dirty="0"/>
              <a:t>Size effects</a:t>
            </a:r>
          </a:p>
        </p:txBody>
      </p:sp>
    </p:spTree>
    <p:extLst>
      <p:ext uri="{BB962C8B-B14F-4D97-AF65-F5344CB8AC3E}">
        <p14:creationId xmlns:p14="http://schemas.microsoft.com/office/powerpoint/2010/main" val="594626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a:solidFill>
                  <a:srgbClr val="0070C0"/>
                </a:solidFill>
                <a:latin typeface="Times New Roman" panose="02020603050405020304" pitchFamily="18" charset="0"/>
                <a:cs typeface="Times New Roman" panose="02020603050405020304" pitchFamily="18" charset="0"/>
              </a:rPr>
              <a:t>Fe</a:t>
            </a:r>
            <a:r>
              <a:rPr lang="en-US" altLang="en-US" sz="2800" b="1" baseline="-25000" dirty="0">
                <a:solidFill>
                  <a:srgbClr val="0070C0"/>
                </a:solidFill>
                <a:latin typeface="Times New Roman" panose="02020603050405020304" pitchFamily="18" charset="0"/>
                <a:cs typeface="Times New Roman" panose="02020603050405020304" pitchFamily="18" charset="0"/>
              </a:rPr>
              <a:t>3</a:t>
            </a:r>
            <a:r>
              <a:rPr lang="en-US" altLang="en-US" sz="2800" b="1" dirty="0">
                <a:solidFill>
                  <a:srgbClr val="0070C0"/>
                </a:solidFill>
                <a:latin typeface="Times New Roman" panose="02020603050405020304" pitchFamily="18" charset="0"/>
                <a:cs typeface="Times New Roman" panose="02020603050405020304" pitchFamily="18" charset="0"/>
              </a:rPr>
              <a:t>O</a:t>
            </a:r>
            <a:r>
              <a:rPr lang="en-US" altLang="en-US" sz="2800" b="1" baseline="-25000" dirty="0">
                <a:solidFill>
                  <a:srgbClr val="0070C0"/>
                </a:solidFill>
                <a:latin typeface="Times New Roman" panose="02020603050405020304" pitchFamily="18" charset="0"/>
                <a:cs typeface="Times New Roman" panose="02020603050405020304" pitchFamily="18" charset="0"/>
              </a:rPr>
              <a:t>4</a:t>
            </a:r>
            <a:r>
              <a:rPr lang="en-US" altLang="en-US" sz="2800" b="1" dirty="0">
                <a:solidFill>
                  <a:srgbClr val="0070C0"/>
                </a:solidFill>
                <a:latin typeface="Times New Roman" panose="02020603050405020304" pitchFamily="18" charset="0"/>
                <a:cs typeface="Times New Roman" panose="02020603050405020304" pitchFamily="18" charset="0"/>
              </a:rPr>
              <a:t> nanoparticles anticancer applications</a:t>
            </a:r>
          </a:p>
        </p:txBody>
      </p:sp>
      <p:sp>
        <p:nvSpPr>
          <p:cNvPr id="7" name="Rettangolo 6"/>
          <p:cNvSpPr/>
          <p:nvPr/>
        </p:nvSpPr>
        <p:spPr>
          <a:xfrm>
            <a:off x="867489" y="1196752"/>
            <a:ext cx="6840760" cy="2031325"/>
          </a:xfrm>
          <a:prstGeom prst="rect">
            <a:avLst/>
          </a:prstGeom>
        </p:spPr>
        <p:txBody>
          <a:bodyPr wrap="square">
            <a:spAutoFit/>
          </a:bodyPr>
          <a:lstStyle/>
          <a:p>
            <a:pPr algn="just"/>
            <a:r>
              <a:rPr lang="en-US" dirty="0"/>
              <a:t>Iron oxide nanoparticles may be used in </a:t>
            </a:r>
            <a:r>
              <a:rPr lang="en-US" dirty="0">
                <a:solidFill>
                  <a:srgbClr val="FF0000"/>
                </a:solidFill>
              </a:rPr>
              <a:t>magnetic</a:t>
            </a:r>
            <a:r>
              <a:rPr lang="en-US" dirty="0"/>
              <a:t> </a:t>
            </a:r>
            <a:r>
              <a:rPr lang="en-US" dirty="0">
                <a:solidFill>
                  <a:srgbClr val="FF0000"/>
                </a:solidFill>
              </a:rPr>
              <a:t>hyperthermia</a:t>
            </a:r>
            <a:r>
              <a:rPr lang="en-US" dirty="0"/>
              <a:t> as a cancer treatment method. In this method, the </a:t>
            </a:r>
            <a:r>
              <a:rPr lang="en-US" dirty="0" err="1"/>
              <a:t>ferrofluid</a:t>
            </a:r>
            <a:r>
              <a:rPr lang="en-US" dirty="0"/>
              <a:t> which contains iron oxide is injected to the tumor and then heated up by an </a:t>
            </a:r>
            <a:r>
              <a:rPr lang="en-US" dirty="0">
                <a:solidFill>
                  <a:srgbClr val="FF0000"/>
                </a:solidFill>
              </a:rPr>
              <a:t>alternating high frequency magnetic field</a:t>
            </a:r>
            <a:r>
              <a:rPr lang="en-US" dirty="0"/>
              <a:t>. The temperature distribution produced by this heat generation may help to destroy cancerous cells inside the tumor.</a:t>
            </a:r>
          </a:p>
          <a:p>
            <a:pPr algn="just"/>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393" y="3207859"/>
            <a:ext cx="6258798" cy="3267531"/>
          </a:xfrm>
          <a:prstGeom prst="rect">
            <a:avLst/>
          </a:prstGeom>
        </p:spPr>
      </p:pic>
    </p:spTree>
    <p:extLst>
      <p:ext uri="{BB962C8B-B14F-4D97-AF65-F5344CB8AC3E}">
        <p14:creationId xmlns:p14="http://schemas.microsoft.com/office/powerpoint/2010/main" val="215611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a:solidFill>
                  <a:srgbClr val="0070C0"/>
                </a:solidFill>
                <a:latin typeface="Times New Roman" panose="02020603050405020304" pitchFamily="18" charset="0"/>
                <a:cs typeface="Times New Roman" panose="02020603050405020304" pitchFamily="18" charset="0"/>
              </a:rPr>
              <a:t>Fe</a:t>
            </a:r>
            <a:r>
              <a:rPr lang="en-US" altLang="en-US" sz="2800" b="1" baseline="-25000" dirty="0">
                <a:solidFill>
                  <a:srgbClr val="0070C0"/>
                </a:solidFill>
                <a:latin typeface="Times New Roman" panose="02020603050405020304" pitchFamily="18" charset="0"/>
                <a:cs typeface="Times New Roman" panose="02020603050405020304" pitchFamily="18" charset="0"/>
              </a:rPr>
              <a:t>3</a:t>
            </a:r>
            <a:r>
              <a:rPr lang="en-US" altLang="en-US" sz="2800" b="1" dirty="0">
                <a:solidFill>
                  <a:srgbClr val="0070C0"/>
                </a:solidFill>
                <a:latin typeface="Times New Roman" panose="02020603050405020304" pitchFamily="18" charset="0"/>
                <a:cs typeface="Times New Roman" panose="02020603050405020304" pitchFamily="18" charset="0"/>
              </a:rPr>
              <a:t>O</a:t>
            </a:r>
            <a:r>
              <a:rPr lang="en-US" altLang="en-US" sz="2800" b="1" baseline="-25000" dirty="0">
                <a:solidFill>
                  <a:srgbClr val="0070C0"/>
                </a:solidFill>
                <a:latin typeface="Times New Roman" panose="02020603050405020304" pitchFamily="18" charset="0"/>
                <a:cs typeface="Times New Roman" panose="02020603050405020304" pitchFamily="18" charset="0"/>
              </a:rPr>
              <a:t>4</a:t>
            </a:r>
            <a:r>
              <a:rPr lang="en-US" altLang="en-US" sz="2800" b="1" dirty="0">
                <a:solidFill>
                  <a:srgbClr val="0070C0"/>
                </a:solidFill>
                <a:latin typeface="Times New Roman" panose="02020603050405020304" pitchFamily="18" charset="0"/>
                <a:cs typeface="Times New Roman" panose="02020603050405020304" pitchFamily="18" charset="0"/>
              </a:rPr>
              <a:t> nanoparticles anticancer applications</a:t>
            </a:r>
          </a:p>
        </p:txBody>
      </p:sp>
      <p:sp>
        <p:nvSpPr>
          <p:cNvPr id="7" name="Rettangolo 6"/>
          <p:cNvSpPr/>
          <p:nvPr/>
        </p:nvSpPr>
        <p:spPr>
          <a:xfrm>
            <a:off x="867489" y="1196752"/>
            <a:ext cx="6840760" cy="2862322"/>
          </a:xfrm>
          <a:prstGeom prst="rect">
            <a:avLst/>
          </a:prstGeom>
        </p:spPr>
        <p:txBody>
          <a:bodyPr wrap="square">
            <a:spAutoFit/>
          </a:bodyPr>
          <a:lstStyle/>
          <a:p>
            <a:pPr algn="just"/>
            <a:r>
              <a:rPr lang="en-US" dirty="0"/>
              <a:t>Iron oxide nanoparticles are used in cancer </a:t>
            </a:r>
            <a:r>
              <a:rPr lang="en-US" dirty="0">
                <a:solidFill>
                  <a:srgbClr val="FF0000"/>
                </a:solidFill>
              </a:rPr>
              <a:t>magnetic </a:t>
            </a:r>
            <a:r>
              <a:rPr lang="en-US" dirty="0" err="1">
                <a:solidFill>
                  <a:srgbClr val="FF0000"/>
                </a:solidFill>
              </a:rPr>
              <a:t>nanotherapy</a:t>
            </a:r>
            <a:r>
              <a:rPr lang="en-US" dirty="0">
                <a:solidFill>
                  <a:srgbClr val="FF0000"/>
                </a:solidFill>
              </a:rPr>
              <a:t> </a:t>
            </a:r>
            <a:r>
              <a:rPr lang="en-US" dirty="0"/>
              <a:t>that is based on the magneto-spin effects in free-radical reactions and semiconductor material ability to generate oxygen radicals, furthermore, control oxidative stress in biological media under inhomogeneous electromagnetic radiation. The magnetic </a:t>
            </a:r>
            <a:r>
              <a:rPr lang="en-US" dirty="0" err="1"/>
              <a:t>nanotherapy</a:t>
            </a:r>
            <a:r>
              <a:rPr lang="en-US" dirty="0"/>
              <a:t> is remotely controlled by </a:t>
            </a:r>
            <a:r>
              <a:rPr lang="en-US" dirty="0">
                <a:solidFill>
                  <a:srgbClr val="FF0000"/>
                </a:solidFill>
              </a:rPr>
              <a:t>external electromagnetic field </a:t>
            </a:r>
            <a:r>
              <a:rPr lang="en-US" dirty="0"/>
              <a:t>reactive oxygen species (</a:t>
            </a:r>
            <a:r>
              <a:rPr lang="en-US" dirty="0">
                <a:solidFill>
                  <a:srgbClr val="FF0000"/>
                </a:solidFill>
              </a:rPr>
              <a:t>ROS</a:t>
            </a:r>
            <a:r>
              <a:rPr lang="en-US" dirty="0"/>
              <a:t>) and reactive nitrogen species (</a:t>
            </a:r>
            <a:r>
              <a:rPr lang="en-US" dirty="0">
                <a:solidFill>
                  <a:srgbClr val="FF0000"/>
                </a:solidFill>
              </a:rPr>
              <a:t>RNS</a:t>
            </a:r>
            <a:r>
              <a:rPr lang="en-US" dirty="0"/>
              <a:t>)-mediated local toxicity in the tumor during chemotherapy with antitumor magnetic complex and lesser side effects in normal tissues. </a:t>
            </a:r>
          </a:p>
          <a:p>
            <a:endParaRPr lang="en-US"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059074"/>
            <a:ext cx="3764173" cy="2056152"/>
          </a:xfrm>
          <a:prstGeom prst="rect">
            <a:avLst/>
          </a:prstGeom>
        </p:spPr>
      </p:pic>
      <p:sp>
        <p:nvSpPr>
          <p:cNvPr id="3" name="Rectangle 1"/>
          <p:cNvSpPr>
            <a:spLocks noChangeArrowheads="1"/>
          </p:cNvSpPr>
          <p:nvPr/>
        </p:nvSpPr>
        <p:spPr bwMode="auto">
          <a:xfrm>
            <a:off x="4785792" y="6444734"/>
            <a:ext cx="4250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1" u="none" strike="noStrike" cap="none" normalizeH="0" baseline="0">
                <a:ln>
                  <a:noFill/>
                </a:ln>
                <a:solidFill>
                  <a:schemeClr val="tx1"/>
                </a:solidFill>
                <a:effectLst/>
                <a:latin typeface="Arial" panose="020B0604020202020204" pitchFamily="34" charset="0"/>
              </a:rPr>
              <a:t>J. Mater. Chem. B</a:t>
            </a:r>
            <a:r>
              <a:rPr kumimoji="0" lang="it-IT" altLang="it-IT" sz="1800" b="0" i="0" u="none" strike="noStrike" cap="none" normalizeH="0" baseline="0">
                <a:ln>
                  <a:noFill/>
                </a:ln>
                <a:solidFill>
                  <a:schemeClr val="tx1"/>
                </a:solidFill>
                <a:effectLst/>
                <a:latin typeface="Arial" panose="020B0604020202020204" pitchFamily="34" charset="0"/>
              </a:rPr>
              <a:t>, 2013,</a:t>
            </a:r>
            <a:r>
              <a:rPr kumimoji="0" lang="it-IT" altLang="it-IT" sz="1800" b="1" i="0" u="none" strike="noStrike" cap="none" normalizeH="0" baseline="0">
                <a:ln>
                  <a:noFill/>
                </a:ln>
                <a:solidFill>
                  <a:schemeClr val="tx1"/>
                </a:solidFill>
                <a:effectLst/>
                <a:latin typeface="Arial" panose="020B0604020202020204" pitchFamily="34" charset="0"/>
              </a:rPr>
              <a:t>1</a:t>
            </a:r>
            <a:r>
              <a:rPr kumimoji="0" lang="it-IT" altLang="it-IT" sz="1800" b="0" i="0" u="none" strike="noStrike" cap="none" normalizeH="0" baseline="0">
                <a:ln>
                  <a:noFill/>
                </a:ln>
                <a:solidFill>
                  <a:schemeClr val="tx1"/>
                </a:solidFill>
                <a:effectLst/>
                <a:latin typeface="Arial" panose="020B0604020202020204" pitchFamily="34" charset="0"/>
              </a:rPr>
              <a:t>, 5100-5107 </a:t>
            </a:r>
          </a:p>
        </p:txBody>
      </p:sp>
    </p:spTree>
    <p:extLst>
      <p:ext uri="{BB962C8B-B14F-4D97-AF65-F5344CB8AC3E}">
        <p14:creationId xmlns:p14="http://schemas.microsoft.com/office/powerpoint/2010/main" val="86236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a:solidFill>
                  <a:srgbClr val="0070C0"/>
                </a:solidFill>
                <a:latin typeface="Times New Roman" panose="02020603050405020304" pitchFamily="18" charset="0"/>
                <a:cs typeface="Times New Roman" panose="02020603050405020304" pitchFamily="18" charset="0"/>
              </a:rPr>
              <a:t>Fe</a:t>
            </a:r>
            <a:r>
              <a:rPr lang="en-US" altLang="en-US" sz="2800" b="1" baseline="-25000">
                <a:solidFill>
                  <a:srgbClr val="0070C0"/>
                </a:solidFill>
                <a:latin typeface="Times New Roman" panose="02020603050405020304" pitchFamily="18" charset="0"/>
                <a:cs typeface="Times New Roman" panose="02020603050405020304" pitchFamily="18" charset="0"/>
              </a:rPr>
              <a:t>3</a:t>
            </a:r>
            <a:r>
              <a:rPr lang="en-US" altLang="en-US" sz="2800" b="1">
                <a:solidFill>
                  <a:srgbClr val="0070C0"/>
                </a:solidFill>
                <a:latin typeface="Times New Roman" panose="02020603050405020304" pitchFamily="18" charset="0"/>
                <a:cs typeface="Times New Roman" panose="02020603050405020304" pitchFamily="18" charset="0"/>
              </a:rPr>
              <a:t>O</a:t>
            </a:r>
            <a:r>
              <a:rPr lang="en-US" altLang="en-US" sz="2800" b="1" baseline="-25000">
                <a:solidFill>
                  <a:srgbClr val="0070C0"/>
                </a:solidFill>
                <a:latin typeface="Times New Roman" panose="02020603050405020304" pitchFamily="18" charset="0"/>
                <a:cs typeface="Times New Roman" panose="02020603050405020304" pitchFamily="18" charset="0"/>
              </a:rPr>
              <a:t>4</a:t>
            </a:r>
            <a:r>
              <a:rPr lang="en-US" altLang="en-US" sz="2800" b="1">
                <a:solidFill>
                  <a:srgbClr val="0070C0"/>
                </a:solidFill>
                <a:latin typeface="Times New Roman" panose="02020603050405020304" pitchFamily="18" charset="0"/>
                <a:cs typeface="Times New Roman" panose="02020603050405020304" pitchFamily="18" charset="0"/>
              </a:rPr>
              <a:t> nanoparticles</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1043608" y="1196752"/>
            <a:ext cx="7416824" cy="1754326"/>
          </a:xfrm>
          <a:prstGeom prst="rect">
            <a:avLst/>
          </a:prstGeom>
        </p:spPr>
        <p:txBody>
          <a:bodyPr wrap="square">
            <a:spAutoFit/>
          </a:bodyPr>
          <a:lstStyle/>
          <a:p>
            <a:pPr algn="just"/>
            <a:r>
              <a:rPr lang="en-US" b="1" i="1" dirty="0"/>
              <a:t>Magnetic complexes </a:t>
            </a:r>
            <a:r>
              <a:rPr lang="en-US" dirty="0"/>
              <a:t>that consist of iron oxide nanoparticles </a:t>
            </a:r>
            <a:r>
              <a:rPr lang="en-US" dirty="0">
                <a:solidFill>
                  <a:srgbClr val="FF0000"/>
                </a:solidFill>
              </a:rPr>
              <a:t>loaded with antitumor drug </a:t>
            </a:r>
            <a:r>
              <a:rPr lang="en-US" dirty="0"/>
              <a:t>have additional advantages over conventional antitumor drugs due to their ability to be remotely controlled while targeting with a constant magnetic field and further strengthening of their antitumor activity by moderate inductive hyperthermia (below 40 °C).</a:t>
            </a:r>
          </a:p>
          <a:p>
            <a:pPr algn="just"/>
            <a:endParaRPr lang="en-US" dirty="0">
              <a:solidFill>
                <a:srgbClr val="FF0000"/>
              </a:solidFill>
            </a:endParaRPr>
          </a:p>
        </p:txBody>
      </p:sp>
      <p:pic>
        <p:nvPicPr>
          <p:cNvPr id="6" name="Immagine 5"/>
          <p:cNvPicPr>
            <a:picLocks noChangeAspect="1"/>
          </p:cNvPicPr>
          <p:nvPr/>
        </p:nvPicPr>
        <p:blipFill>
          <a:blip r:embed="rId2"/>
          <a:stretch>
            <a:fillRect/>
          </a:stretch>
        </p:blipFill>
        <p:spPr>
          <a:xfrm>
            <a:off x="1002995" y="2780928"/>
            <a:ext cx="7565593" cy="3757063"/>
          </a:xfrm>
          <a:prstGeom prst="rect">
            <a:avLst/>
          </a:prstGeom>
        </p:spPr>
      </p:pic>
    </p:spTree>
    <p:extLst>
      <p:ext uri="{BB962C8B-B14F-4D97-AF65-F5344CB8AC3E}">
        <p14:creationId xmlns:p14="http://schemas.microsoft.com/office/powerpoint/2010/main" val="6497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Formation of Gold Nanoparticles</a:t>
            </a:r>
          </a:p>
        </p:txBody>
      </p:sp>
      <p:sp>
        <p:nvSpPr>
          <p:cNvPr id="3" name="Sottotitolo 2"/>
          <p:cNvSpPr>
            <a:spLocks noGrp="1"/>
          </p:cNvSpPr>
          <p:nvPr>
            <p:ph type="subTitle" idx="1"/>
          </p:nvPr>
        </p:nvSpPr>
        <p:spPr>
          <a:xfrm>
            <a:off x="199356" y="3933056"/>
            <a:ext cx="8784976" cy="2808312"/>
          </a:xfrm>
        </p:spPr>
        <p:txBody>
          <a:bodyPr>
            <a:normAutofit lnSpcReduction="10000"/>
          </a:bodyPr>
          <a:lstStyle/>
          <a:p>
            <a:pPr>
              <a:buFontTx/>
              <a:buAutoNum type="arabicPeriod"/>
            </a:pPr>
            <a:r>
              <a:rPr lang="en-US" altLang="en-US" sz="2000" dirty="0">
                <a:solidFill>
                  <a:schemeClr val="tx1"/>
                </a:solidFill>
              </a:rPr>
              <a:t> Heat a solution of </a:t>
            </a:r>
            <a:r>
              <a:rPr lang="en-US" altLang="en-US" sz="2000" dirty="0" err="1">
                <a:solidFill>
                  <a:schemeClr val="tx1"/>
                </a:solidFill>
              </a:rPr>
              <a:t>chloroauric</a:t>
            </a:r>
            <a:r>
              <a:rPr lang="en-US" altLang="en-US" sz="2000" dirty="0">
                <a:solidFill>
                  <a:schemeClr val="tx1"/>
                </a:solidFill>
              </a:rPr>
              <a:t> acid (HAuCl</a:t>
            </a:r>
            <a:r>
              <a:rPr lang="en-US" altLang="en-US" sz="2000" baseline="-25000" dirty="0">
                <a:solidFill>
                  <a:schemeClr val="tx1"/>
                </a:solidFill>
              </a:rPr>
              <a:t>4</a:t>
            </a:r>
            <a:r>
              <a:rPr lang="en-US" altLang="en-US" sz="2000" dirty="0">
                <a:solidFill>
                  <a:schemeClr val="tx1"/>
                </a:solidFill>
              </a:rPr>
              <a:t>) up to </a:t>
            </a:r>
            <a:r>
              <a:rPr lang="en-US" altLang="en-US" sz="2000" dirty="0">
                <a:solidFill>
                  <a:srgbClr val="FF0000"/>
                </a:solidFill>
              </a:rPr>
              <a:t>reflux</a:t>
            </a:r>
            <a:r>
              <a:rPr lang="en-US" altLang="en-US" sz="2000" dirty="0">
                <a:solidFill>
                  <a:schemeClr val="tx1"/>
                </a:solidFill>
              </a:rPr>
              <a:t> (boiling). HAuCl</a:t>
            </a:r>
            <a:r>
              <a:rPr lang="en-US" altLang="en-US" sz="2000" baseline="-25000" dirty="0">
                <a:solidFill>
                  <a:schemeClr val="tx1"/>
                </a:solidFill>
              </a:rPr>
              <a:t>4</a:t>
            </a:r>
            <a:r>
              <a:rPr lang="en-US" altLang="en-US" sz="2000" dirty="0">
                <a:solidFill>
                  <a:schemeClr val="tx1"/>
                </a:solidFill>
              </a:rPr>
              <a:t> is a water soluble gold salt.</a:t>
            </a:r>
          </a:p>
          <a:p>
            <a:pPr>
              <a:buFontTx/>
              <a:buAutoNum type="arabicPeriod"/>
            </a:pPr>
            <a:r>
              <a:rPr lang="en-US" altLang="en-US" sz="2000" dirty="0">
                <a:solidFill>
                  <a:schemeClr val="tx1"/>
                </a:solidFill>
              </a:rPr>
              <a:t> Add </a:t>
            </a:r>
            <a:r>
              <a:rPr lang="en-US" altLang="en-US" sz="2000" dirty="0" err="1">
                <a:solidFill>
                  <a:schemeClr val="tx1"/>
                </a:solidFill>
              </a:rPr>
              <a:t>trisodium</a:t>
            </a:r>
            <a:r>
              <a:rPr lang="en-US" altLang="en-US" sz="2000" dirty="0">
                <a:solidFill>
                  <a:schemeClr val="tx1"/>
                </a:solidFill>
              </a:rPr>
              <a:t> citrate, which is a reducing agent.</a:t>
            </a:r>
          </a:p>
          <a:p>
            <a:pPr>
              <a:buFontTx/>
              <a:buAutoNum type="arabicPeriod"/>
            </a:pPr>
            <a:r>
              <a:rPr lang="en-US" altLang="en-US" sz="2000" dirty="0">
                <a:solidFill>
                  <a:schemeClr val="tx1"/>
                </a:solidFill>
              </a:rPr>
              <a:t> Continue stirring and heating for about 10 minutes.</a:t>
            </a:r>
          </a:p>
          <a:p>
            <a:pPr lvl="1">
              <a:buFont typeface="Arial" panose="020B0604020202020204" pitchFamily="34" charset="0"/>
              <a:buChar char="•"/>
            </a:pPr>
            <a:r>
              <a:rPr lang="en-US" altLang="en-US" sz="2000" dirty="0">
                <a:solidFill>
                  <a:schemeClr val="tx1"/>
                </a:solidFill>
              </a:rPr>
              <a:t> During this time, the sodium citrate reduces the gold salt (Au</a:t>
            </a:r>
            <a:r>
              <a:rPr lang="en-US" altLang="en-US" sz="2000" baseline="30000" dirty="0">
                <a:solidFill>
                  <a:schemeClr val="tx1"/>
                </a:solidFill>
              </a:rPr>
              <a:t>3+</a:t>
            </a:r>
            <a:r>
              <a:rPr lang="en-US" altLang="en-US" sz="2000" dirty="0">
                <a:solidFill>
                  <a:schemeClr val="tx1"/>
                </a:solidFill>
              </a:rPr>
              <a:t>) to metallic gold (Au</a:t>
            </a:r>
            <a:r>
              <a:rPr lang="en-US" altLang="en-US" sz="2000" baseline="30000" dirty="0">
                <a:solidFill>
                  <a:schemeClr val="tx1"/>
                </a:solidFill>
              </a:rPr>
              <a:t>0</a:t>
            </a:r>
            <a:r>
              <a:rPr lang="en-US" altLang="en-US" sz="2000" dirty="0">
                <a:solidFill>
                  <a:schemeClr val="tx1"/>
                </a:solidFill>
              </a:rPr>
              <a:t>).</a:t>
            </a:r>
          </a:p>
          <a:p>
            <a:pPr lvl="1">
              <a:buFont typeface="Arial" panose="020B0604020202020204" pitchFamily="34" charset="0"/>
              <a:buChar char="•"/>
            </a:pPr>
            <a:r>
              <a:rPr lang="en-US" altLang="en-US" sz="2000" dirty="0">
                <a:solidFill>
                  <a:schemeClr val="tx1"/>
                </a:solidFill>
              </a:rPr>
              <a:t> The neutral gold atoms aggregate into seed crystals.</a:t>
            </a:r>
          </a:p>
          <a:p>
            <a:pPr lvl="1">
              <a:buFont typeface="Arial" panose="020B0604020202020204" pitchFamily="34" charset="0"/>
              <a:buChar char="•"/>
            </a:pPr>
            <a:r>
              <a:rPr lang="en-US" altLang="en-US" sz="2000" dirty="0">
                <a:solidFill>
                  <a:schemeClr val="tx1"/>
                </a:solidFill>
              </a:rPr>
              <a:t> The seed crystals continue to grow and eventually form gold nanoparticles.</a:t>
            </a:r>
          </a:p>
        </p:txBody>
      </p:sp>
      <p:grpSp>
        <p:nvGrpSpPr>
          <p:cNvPr id="4" name="Group 24"/>
          <p:cNvGrpSpPr>
            <a:grpSpLocks/>
          </p:cNvGrpSpPr>
          <p:nvPr/>
        </p:nvGrpSpPr>
        <p:grpSpPr bwMode="auto">
          <a:xfrm>
            <a:off x="1366838" y="1757363"/>
            <a:ext cx="914400" cy="1812925"/>
            <a:chOff x="1366380" y="1956150"/>
            <a:chExt cx="914400" cy="1812018"/>
          </a:xfrm>
        </p:grpSpPr>
        <p:grpSp>
          <p:nvGrpSpPr>
            <p:cNvPr id="5" name="Group 13"/>
            <p:cNvGrpSpPr>
              <a:grpSpLocks/>
            </p:cNvGrpSpPr>
            <p:nvPr/>
          </p:nvGrpSpPr>
          <p:grpSpPr bwMode="auto">
            <a:xfrm>
              <a:off x="1366380" y="1956150"/>
              <a:ext cx="914400" cy="1372452"/>
              <a:chOff x="3683695" y="1981201"/>
              <a:chExt cx="914400" cy="1372452"/>
            </a:xfrm>
          </p:grpSpPr>
          <p:sp>
            <p:nvSpPr>
              <p:cNvPr id="10" name="Can 11"/>
              <p:cNvSpPr/>
              <p:nvPr/>
            </p:nvSpPr>
            <p:spPr>
              <a:xfrm>
                <a:off x="3683695" y="2439758"/>
                <a:ext cx="914400" cy="913943"/>
              </a:xfrm>
              <a:prstGeom prst="can">
                <a:avLst/>
              </a:prstGeom>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HAuCl</a:t>
                </a:r>
                <a:r>
                  <a:rPr lang="en-US" sz="1600" baseline="-25000" dirty="0">
                    <a:solidFill>
                      <a:schemeClr val="tx1"/>
                    </a:solidFill>
                  </a:rPr>
                  <a:t>4</a:t>
                </a:r>
              </a:p>
            </p:txBody>
          </p:sp>
          <p:sp>
            <p:nvSpPr>
              <p:cNvPr id="11" name="Can 12"/>
              <p:cNvSpPr/>
              <p:nvPr/>
            </p:nvSpPr>
            <p:spPr>
              <a:xfrm>
                <a:off x="3683695" y="1981201"/>
                <a:ext cx="914400" cy="1370914"/>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 name="Group 23"/>
            <p:cNvGrpSpPr>
              <a:grpSpLocks/>
            </p:cNvGrpSpPr>
            <p:nvPr/>
          </p:nvGrpSpPr>
          <p:grpSpPr bwMode="auto">
            <a:xfrm>
              <a:off x="1498582" y="3367336"/>
              <a:ext cx="650989" cy="400832"/>
              <a:chOff x="1494772" y="3447346"/>
              <a:chExt cx="650989" cy="400832"/>
            </a:xfrm>
          </p:grpSpPr>
          <p:sp>
            <p:nvSpPr>
              <p:cNvPr id="7" name="Freeform 20"/>
              <p:cNvSpPr/>
              <p:nvPr/>
            </p:nvSpPr>
            <p:spPr>
              <a:xfrm>
                <a:off x="1494332"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21"/>
              <p:cNvSpPr/>
              <p:nvPr/>
            </p:nvSpPr>
            <p:spPr>
              <a:xfrm>
                <a:off x="1753095"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22"/>
              <p:cNvSpPr/>
              <p:nvPr/>
            </p:nvSpPr>
            <p:spPr>
              <a:xfrm>
                <a:off x="2011857"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12" name="Group 33"/>
          <p:cNvGrpSpPr>
            <a:grpSpLocks/>
          </p:cNvGrpSpPr>
          <p:nvPr/>
        </p:nvGrpSpPr>
        <p:grpSpPr bwMode="auto">
          <a:xfrm>
            <a:off x="5083175" y="1757363"/>
            <a:ext cx="914400" cy="1812925"/>
            <a:chOff x="1366380" y="1956150"/>
            <a:chExt cx="914400" cy="1812018"/>
          </a:xfrm>
        </p:grpSpPr>
        <p:grpSp>
          <p:nvGrpSpPr>
            <p:cNvPr id="13" name="Group 13"/>
            <p:cNvGrpSpPr>
              <a:grpSpLocks/>
            </p:cNvGrpSpPr>
            <p:nvPr/>
          </p:nvGrpSpPr>
          <p:grpSpPr bwMode="auto">
            <a:xfrm>
              <a:off x="1366380" y="1956150"/>
              <a:ext cx="914400" cy="1372452"/>
              <a:chOff x="3683695" y="1981201"/>
              <a:chExt cx="914400" cy="1372452"/>
            </a:xfrm>
          </p:grpSpPr>
          <p:sp>
            <p:nvSpPr>
              <p:cNvPr id="18" name="Can 39"/>
              <p:cNvSpPr/>
              <p:nvPr/>
            </p:nvSpPr>
            <p:spPr>
              <a:xfrm>
                <a:off x="3683695" y="2439758"/>
                <a:ext cx="914400" cy="913943"/>
              </a:xfrm>
              <a:prstGeom prst="can">
                <a:avLst/>
              </a:prstGeom>
              <a:solidFill>
                <a:srgbClr val="9966FF"/>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aseline="-25000" dirty="0">
                  <a:solidFill>
                    <a:schemeClr val="tx1"/>
                  </a:solidFill>
                </a:endParaRPr>
              </a:p>
            </p:txBody>
          </p:sp>
          <p:sp>
            <p:nvSpPr>
              <p:cNvPr id="19" name="Can 40"/>
              <p:cNvSpPr/>
              <p:nvPr/>
            </p:nvSpPr>
            <p:spPr>
              <a:xfrm>
                <a:off x="3683695" y="1981201"/>
                <a:ext cx="914400" cy="1370914"/>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4" name="Group 23"/>
            <p:cNvGrpSpPr>
              <a:grpSpLocks/>
            </p:cNvGrpSpPr>
            <p:nvPr/>
          </p:nvGrpSpPr>
          <p:grpSpPr bwMode="auto">
            <a:xfrm>
              <a:off x="1498582" y="3367336"/>
              <a:ext cx="650989" cy="400832"/>
              <a:chOff x="1494772" y="3447346"/>
              <a:chExt cx="650989" cy="400832"/>
            </a:xfrm>
          </p:grpSpPr>
          <p:sp>
            <p:nvSpPr>
              <p:cNvPr id="15" name="Freeform 36"/>
              <p:cNvSpPr/>
              <p:nvPr/>
            </p:nvSpPr>
            <p:spPr>
              <a:xfrm>
                <a:off x="1494333"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37"/>
              <p:cNvSpPr/>
              <p:nvPr/>
            </p:nvSpPr>
            <p:spPr>
              <a:xfrm>
                <a:off x="1753095"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38"/>
              <p:cNvSpPr/>
              <p:nvPr/>
            </p:nvSpPr>
            <p:spPr>
              <a:xfrm>
                <a:off x="2011858"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20" name="Group 41"/>
          <p:cNvGrpSpPr>
            <a:grpSpLocks/>
          </p:cNvGrpSpPr>
          <p:nvPr/>
        </p:nvGrpSpPr>
        <p:grpSpPr bwMode="auto">
          <a:xfrm>
            <a:off x="6921500" y="1757363"/>
            <a:ext cx="914400" cy="1812925"/>
            <a:chOff x="1366380" y="1956150"/>
            <a:chExt cx="914400" cy="1812018"/>
          </a:xfrm>
        </p:grpSpPr>
        <p:grpSp>
          <p:nvGrpSpPr>
            <p:cNvPr id="21" name="Group 13"/>
            <p:cNvGrpSpPr>
              <a:grpSpLocks/>
            </p:cNvGrpSpPr>
            <p:nvPr/>
          </p:nvGrpSpPr>
          <p:grpSpPr bwMode="auto">
            <a:xfrm>
              <a:off x="1366380" y="1956150"/>
              <a:ext cx="914400" cy="1372452"/>
              <a:chOff x="3683695" y="1981201"/>
              <a:chExt cx="914400" cy="1372452"/>
            </a:xfrm>
          </p:grpSpPr>
          <p:sp>
            <p:nvSpPr>
              <p:cNvPr id="26" name="Can 47"/>
              <p:cNvSpPr/>
              <p:nvPr/>
            </p:nvSpPr>
            <p:spPr>
              <a:xfrm>
                <a:off x="3683695" y="2439758"/>
                <a:ext cx="914400" cy="913943"/>
              </a:xfrm>
              <a:prstGeom prst="can">
                <a:avLst/>
              </a:prstGeom>
              <a:solidFill>
                <a:srgbClr val="CC0000"/>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Gold</a:t>
                </a:r>
              </a:p>
              <a:p>
                <a:pPr algn="ctr">
                  <a:defRPr/>
                </a:pPr>
                <a:r>
                  <a:rPr lang="en-US" sz="1600" dirty="0">
                    <a:solidFill>
                      <a:schemeClr val="tx1"/>
                    </a:solidFill>
                  </a:rPr>
                  <a:t>NP</a:t>
                </a:r>
              </a:p>
            </p:txBody>
          </p:sp>
          <p:sp>
            <p:nvSpPr>
              <p:cNvPr id="27" name="Can 48"/>
              <p:cNvSpPr/>
              <p:nvPr/>
            </p:nvSpPr>
            <p:spPr>
              <a:xfrm>
                <a:off x="3683695" y="1981201"/>
                <a:ext cx="914400" cy="1370914"/>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2" name="Group 23"/>
            <p:cNvGrpSpPr>
              <a:grpSpLocks/>
            </p:cNvGrpSpPr>
            <p:nvPr/>
          </p:nvGrpSpPr>
          <p:grpSpPr bwMode="auto">
            <a:xfrm>
              <a:off x="1498582" y="3367336"/>
              <a:ext cx="650989" cy="400832"/>
              <a:chOff x="1494772" y="3447346"/>
              <a:chExt cx="650989" cy="400832"/>
            </a:xfrm>
          </p:grpSpPr>
          <p:sp>
            <p:nvSpPr>
              <p:cNvPr id="23" name="Freeform 44"/>
              <p:cNvSpPr/>
              <p:nvPr/>
            </p:nvSpPr>
            <p:spPr>
              <a:xfrm>
                <a:off x="1494333"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Freeform 45"/>
              <p:cNvSpPr/>
              <p:nvPr/>
            </p:nvSpPr>
            <p:spPr>
              <a:xfrm>
                <a:off x="1753095"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Freeform 46"/>
              <p:cNvSpPr/>
              <p:nvPr/>
            </p:nvSpPr>
            <p:spPr>
              <a:xfrm>
                <a:off x="2011858"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28" name="Group 56"/>
          <p:cNvGrpSpPr>
            <a:grpSpLocks/>
          </p:cNvGrpSpPr>
          <p:nvPr/>
        </p:nvGrpSpPr>
        <p:grpSpPr bwMode="auto">
          <a:xfrm>
            <a:off x="2692400" y="982663"/>
            <a:ext cx="1590675" cy="2587625"/>
            <a:chOff x="2536761" y="1232713"/>
            <a:chExt cx="1591996" cy="2587647"/>
          </a:xfrm>
        </p:grpSpPr>
        <p:grpSp>
          <p:nvGrpSpPr>
            <p:cNvPr id="29" name="Group 54"/>
            <p:cNvGrpSpPr>
              <a:grpSpLocks/>
            </p:cNvGrpSpPr>
            <p:nvPr/>
          </p:nvGrpSpPr>
          <p:grpSpPr bwMode="auto">
            <a:xfrm>
              <a:off x="3072008" y="1232713"/>
              <a:ext cx="1056749" cy="2587647"/>
              <a:chOff x="3072008" y="1232713"/>
              <a:chExt cx="1056749" cy="2587647"/>
            </a:xfrm>
          </p:grpSpPr>
          <p:grpSp>
            <p:nvGrpSpPr>
              <p:cNvPr id="31" name="Group 25"/>
              <p:cNvGrpSpPr>
                <a:grpSpLocks/>
              </p:cNvGrpSpPr>
              <p:nvPr/>
            </p:nvGrpSpPr>
            <p:grpSpPr bwMode="auto">
              <a:xfrm>
                <a:off x="3072008" y="2008342"/>
                <a:ext cx="914400" cy="1812018"/>
                <a:chOff x="1366380" y="1956150"/>
                <a:chExt cx="914400" cy="1812018"/>
              </a:xfrm>
            </p:grpSpPr>
            <p:grpSp>
              <p:nvGrpSpPr>
                <p:cNvPr id="36" name="Group 13"/>
                <p:cNvGrpSpPr>
                  <a:grpSpLocks/>
                </p:cNvGrpSpPr>
                <p:nvPr/>
              </p:nvGrpSpPr>
              <p:grpSpPr bwMode="auto">
                <a:xfrm>
                  <a:off x="1366380" y="1956150"/>
                  <a:ext cx="914400" cy="1372452"/>
                  <a:chOff x="3683695" y="1981201"/>
                  <a:chExt cx="914400" cy="1372452"/>
                </a:xfrm>
              </p:grpSpPr>
              <p:sp>
                <p:nvSpPr>
                  <p:cNvPr id="41" name="Can 31"/>
                  <p:cNvSpPr/>
                  <p:nvPr/>
                </p:nvSpPr>
                <p:spPr>
                  <a:xfrm>
                    <a:off x="3683880" y="2439070"/>
                    <a:ext cx="913570" cy="914407"/>
                  </a:xfrm>
                  <a:prstGeom prst="can">
                    <a:avLst/>
                  </a:prstGeom>
                  <a:solidFill>
                    <a:schemeClr val="bg1">
                      <a:lumMod val="7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HAuCl</a:t>
                    </a:r>
                    <a:r>
                      <a:rPr lang="en-US" sz="1600" baseline="-25000" dirty="0">
                        <a:solidFill>
                          <a:schemeClr val="tx1"/>
                        </a:solidFill>
                      </a:rPr>
                      <a:t>4</a:t>
                    </a:r>
                  </a:p>
                </p:txBody>
              </p:sp>
              <p:sp>
                <p:nvSpPr>
                  <p:cNvPr id="42" name="Can 32"/>
                  <p:cNvSpPr/>
                  <p:nvPr/>
                </p:nvSpPr>
                <p:spPr>
                  <a:xfrm>
                    <a:off x="3683880" y="1981866"/>
                    <a:ext cx="913570" cy="1370024"/>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 name="Group 23"/>
                <p:cNvGrpSpPr>
                  <a:grpSpLocks/>
                </p:cNvGrpSpPr>
                <p:nvPr/>
              </p:nvGrpSpPr>
              <p:grpSpPr bwMode="auto">
                <a:xfrm>
                  <a:off x="1498582" y="3367336"/>
                  <a:ext cx="650989" cy="400832"/>
                  <a:chOff x="1494772" y="3447346"/>
                  <a:chExt cx="650989" cy="400832"/>
                </a:xfrm>
              </p:grpSpPr>
              <p:sp>
                <p:nvSpPr>
                  <p:cNvPr id="38" name="Freeform 28"/>
                  <p:cNvSpPr/>
                  <p:nvPr/>
                </p:nvSpPr>
                <p:spPr>
                  <a:xfrm>
                    <a:off x="1494627" y="3448125"/>
                    <a:ext cx="133461" cy="400053"/>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 name="Freeform 29"/>
                  <p:cNvSpPr/>
                  <p:nvPr/>
                </p:nvSpPr>
                <p:spPr>
                  <a:xfrm>
                    <a:off x="1753605" y="3448125"/>
                    <a:ext cx="119161" cy="400053"/>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0" name="Freeform 30"/>
                  <p:cNvSpPr/>
                  <p:nvPr/>
                </p:nvSpPr>
                <p:spPr>
                  <a:xfrm>
                    <a:off x="1998283" y="3448125"/>
                    <a:ext cx="133461" cy="400053"/>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32" name="Group 53"/>
              <p:cNvGrpSpPr>
                <a:grpSpLocks/>
              </p:cNvGrpSpPr>
              <p:nvPr/>
            </p:nvGrpSpPr>
            <p:grpSpPr bwMode="auto">
              <a:xfrm>
                <a:off x="3374377" y="1232713"/>
                <a:ext cx="754380" cy="1308992"/>
                <a:chOff x="3522649" y="1232713"/>
                <a:chExt cx="754380" cy="1308992"/>
              </a:xfrm>
            </p:grpSpPr>
            <p:sp>
              <p:nvSpPr>
                <p:cNvPr id="33" name="Can 49"/>
                <p:cNvSpPr>
                  <a:spLocks noChangeAspect="1"/>
                </p:cNvSpPr>
                <p:nvPr/>
              </p:nvSpPr>
              <p:spPr>
                <a:xfrm rot="15165912">
                  <a:off x="3648064" y="1106990"/>
                  <a:ext cx="503241" cy="75468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Teardrop 50"/>
                <p:cNvSpPr>
                  <a:spLocks noChangeAspect="1"/>
                </p:cNvSpPr>
                <p:nvPr/>
              </p:nvSpPr>
              <p:spPr>
                <a:xfrm rot="18897435">
                  <a:off x="3569286" y="1957338"/>
                  <a:ext cx="184152" cy="182714"/>
                </a:xfrm>
                <a:prstGeom prst="teardrop">
                  <a:avLst>
                    <a:gd name="adj" fmla="val 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Teardrop 51"/>
                <p:cNvSpPr>
                  <a:spLocks noChangeAspect="1"/>
                </p:cNvSpPr>
                <p:nvPr/>
              </p:nvSpPr>
              <p:spPr>
                <a:xfrm rot="18897435">
                  <a:off x="3570080" y="2359772"/>
                  <a:ext cx="182564" cy="182714"/>
                </a:xfrm>
                <a:prstGeom prst="teardrop">
                  <a:avLst>
                    <a:gd name="adj" fmla="val 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30" name="TextBox 55"/>
            <p:cNvSpPr txBox="1">
              <a:spLocks noChangeArrowheads="1"/>
            </p:cNvSpPr>
            <p:nvPr/>
          </p:nvSpPr>
          <p:spPr bwMode="auto">
            <a:xfrm>
              <a:off x="2536761" y="1453018"/>
              <a:ext cx="878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Sodium</a:t>
              </a:r>
            </a:p>
            <a:p>
              <a:pPr algn="ctr" eaLnBrk="1" hangingPunct="1"/>
              <a:r>
                <a:rPr lang="en-US" altLang="en-US" sz="1600"/>
                <a:t>Citrate</a:t>
              </a:r>
            </a:p>
          </p:txBody>
        </p:sp>
      </p:grpSp>
      <p:sp>
        <p:nvSpPr>
          <p:cNvPr id="43" name="TextBox 57"/>
          <p:cNvSpPr txBox="1">
            <a:spLocks noChangeArrowheads="1"/>
          </p:cNvSpPr>
          <p:nvPr/>
        </p:nvSpPr>
        <p:spPr bwMode="auto">
          <a:xfrm>
            <a:off x="889000" y="3155950"/>
            <a:ext cx="67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Heat</a:t>
            </a:r>
          </a:p>
        </p:txBody>
      </p:sp>
      <p:cxnSp>
        <p:nvCxnSpPr>
          <p:cNvPr id="44" name="Straight Arrow Connector 60"/>
          <p:cNvCxnSpPr/>
          <p:nvPr/>
        </p:nvCxnSpPr>
        <p:spPr>
          <a:xfrm>
            <a:off x="2517775" y="2574925"/>
            <a:ext cx="4635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61"/>
          <p:cNvCxnSpPr/>
          <p:nvPr/>
        </p:nvCxnSpPr>
        <p:spPr>
          <a:xfrm>
            <a:off x="4360863" y="2574925"/>
            <a:ext cx="46196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62"/>
          <p:cNvCxnSpPr/>
          <p:nvPr/>
        </p:nvCxnSpPr>
        <p:spPr>
          <a:xfrm>
            <a:off x="6202363" y="2574925"/>
            <a:ext cx="4635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65"/>
          <p:cNvSpPr txBox="1">
            <a:spLocks noChangeArrowheads="1"/>
          </p:cNvSpPr>
          <p:nvPr/>
        </p:nvSpPr>
        <p:spPr bwMode="auto">
          <a:xfrm>
            <a:off x="6321425" y="1403350"/>
            <a:ext cx="2116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Red Color = Gold NP</a:t>
            </a:r>
          </a:p>
        </p:txBody>
      </p:sp>
      <p:sp>
        <p:nvSpPr>
          <p:cNvPr id="48" name="Rectangle 58"/>
          <p:cNvSpPr>
            <a:spLocks noChangeArrowheads="1"/>
          </p:cNvSpPr>
          <p:nvPr/>
        </p:nvSpPr>
        <p:spPr bwMode="auto">
          <a:xfrm>
            <a:off x="3225800" y="6495147"/>
            <a:ext cx="5918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000" dirty="0"/>
              <a:t>J. Chem. Ed. 2004, 81, 544A.</a:t>
            </a:r>
          </a:p>
        </p:txBody>
      </p:sp>
    </p:spTree>
    <p:extLst>
      <p:ext uri="{BB962C8B-B14F-4D97-AF65-F5344CB8AC3E}">
        <p14:creationId xmlns:p14="http://schemas.microsoft.com/office/powerpoint/2010/main" val="369644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a:solidFill>
                  <a:srgbClr val="0070C0"/>
                </a:solidFill>
                <a:latin typeface="Times New Roman" panose="02020603050405020304" pitchFamily="18" charset="0"/>
                <a:cs typeface="Times New Roman" panose="02020603050405020304" pitchFamily="18" charset="0"/>
              </a:rPr>
              <a:t>Fe</a:t>
            </a:r>
            <a:r>
              <a:rPr lang="en-US" altLang="en-US" sz="2800" b="1" baseline="-25000">
                <a:solidFill>
                  <a:srgbClr val="0070C0"/>
                </a:solidFill>
                <a:latin typeface="Times New Roman" panose="02020603050405020304" pitchFamily="18" charset="0"/>
                <a:cs typeface="Times New Roman" panose="02020603050405020304" pitchFamily="18" charset="0"/>
              </a:rPr>
              <a:t>3</a:t>
            </a:r>
            <a:r>
              <a:rPr lang="en-US" altLang="en-US" sz="2800" b="1">
                <a:solidFill>
                  <a:srgbClr val="0070C0"/>
                </a:solidFill>
                <a:latin typeface="Times New Roman" panose="02020603050405020304" pitchFamily="18" charset="0"/>
                <a:cs typeface="Times New Roman" panose="02020603050405020304" pitchFamily="18" charset="0"/>
              </a:rPr>
              <a:t>O</a:t>
            </a:r>
            <a:r>
              <a:rPr lang="en-US" altLang="en-US" sz="2800" b="1" baseline="-25000">
                <a:solidFill>
                  <a:srgbClr val="0070C0"/>
                </a:solidFill>
                <a:latin typeface="Times New Roman" panose="02020603050405020304" pitchFamily="18" charset="0"/>
                <a:cs typeface="Times New Roman" panose="02020603050405020304" pitchFamily="18" charset="0"/>
              </a:rPr>
              <a:t>4</a:t>
            </a:r>
            <a:r>
              <a:rPr lang="en-US" altLang="en-US" sz="2800" b="1">
                <a:solidFill>
                  <a:srgbClr val="0070C0"/>
                </a:solidFill>
                <a:latin typeface="Times New Roman" panose="02020603050405020304" pitchFamily="18" charset="0"/>
                <a:cs typeface="Times New Roman" panose="02020603050405020304" pitchFamily="18" charset="0"/>
              </a:rPr>
              <a:t> nanoparticles</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899592" y="1124744"/>
            <a:ext cx="7128792" cy="923330"/>
          </a:xfrm>
          <a:prstGeom prst="rect">
            <a:avLst/>
          </a:prstGeom>
        </p:spPr>
        <p:txBody>
          <a:bodyPr wrap="square">
            <a:spAutoFit/>
          </a:bodyPr>
          <a:lstStyle/>
          <a:p>
            <a:r>
              <a:rPr lang="en-US" dirty="0">
                <a:solidFill>
                  <a:srgbClr val="FF0000"/>
                </a:solidFill>
              </a:rPr>
              <a:t>Multifunctional magnetic complexes </a:t>
            </a:r>
            <a:r>
              <a:rPr lang="en-US" dirty="0"/>
              <a:t>with magnetic memory can combine cancer magnetic </a:t>
            </a:r>
            <a:r>
              <a:rPr lang="en-US" dirty="0" err="1"/>
              <a:t>nanotherapy</a:t>
            </a:r>
            <a:r>
              <a:rPr lang="en-US" dirty="0"/>
              <a:t>, tumor targeting and medical imaging functionalities in </a:t>
            </a:r>
            <a:r>
              <a:rPr lang="en-US" dirty="0" err="1"/>
              <a:t>theranostics</a:t>
            </a:r>
            <a:r>
              <a:rPr lang="en-US" dirty="0"/>
              <a:t> approach for personalized cancer medicine.</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288554"/>
            <a:ext cx="4686300" cy="4114800"/>
          </a:xfrm>
          <a:prstGeom prst="rect">
            <a:avLst/>
          </a:prstGeom>
        </p:spPr>
      </p:pic>
      <p:pic>
        <p:nvPicPr>
          <p:cNvPr id="7" name="Immagine 6"/>
          <p:cNvPicPr>
            <a:picLocks noChangeAspect="1"/>
          </p:cNvPicPr>
          <p:nvPr/>
        </p:nvPicPr>
        <p:blipFill>
          <a:blip r:embed="rId4"/>
          <a:stretch>
            <a:fillRect/>
          </a:stretch>
        </p:blipFill>
        <p:spPr>
          <a:xfrm>
            <a:off x="5220072" y="2636912"/>
            <a:ext cx="3281361" cy="3418084"/>
          </a:xfrm>
          <a:prstGeom prst="rect">
            <a:avLst/>
          </a:prstGeom>
        </p:spPr>
      </p:pic>
    </p:spTree>
    <p:extLst>
      <p:ext uri="{BB962C8B-B14F-4D97-AF65-F5344CB8AC3E}">
        <p14:creationId xmlns:p14="http://schemas.microsoft.com/office/powerpoint/2010/main" val="2397761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Colloidal methods: Silver </a:t>
            </a:r>
          </a:p>
        </p:txBody>
      </p:sp>
      <p:sp>
        <p:nvSpPr>
          <p:cNvPr id="8" name="Rectangle 3"/>
          <p:cNvSpPr>
            <a:spLocks noChangeArrowheads="1"/>
          </p:cNvSpPr>
          <p:nvPr/>
        </p:nvSpPr>
        <p:spPr bwMode="auto">
          <a:xfrm>
            <a:off x="4827588" y="6318250"/>
            <a:ext cx="434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R. Patakfalvi et al. / Colloids and Surfaces A: Physicochem. Eng. Aspects 220 (2003) 45/54</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533525"/>
            <a:ext cx="2370138"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755576" y="1690062"/>
            <a:ext cx="4608512" cy="4093428"/>
          </a:xfrm>
          <a:prstGeom prst="rect">
            <a:avLst/>
          </a:prstGeom>
        </p:spPr>
        <p:txBody>
          <a:bodyPr wrap="square">
            <a:spAutoFit/>
          </a:bodyPr>
          <a:lstStyle/>
          <a:p>
            <a:pPr lvl="1"/>
            <a:r>
              <a:rPr lang="en-US" altLang="en-US" sz="2000" dirty="0"/>
              <a:t>The reduction of AgNO</a:t>
            </a:r>
            <a:r>
              <a:rPr lang="en-US" altLang="en-US" sz="2000" baseline="-25000" dirty="0"/>
              <a:t>3 </a:t>
            </a:r>
            <a:r>
              <a:rPr lang="en-US" altLang="en-US" sz="2000" dirty="0"/>
              <a:t>by NaBH</a:t>
            </a:r>
            <a:r>
              <a:rPr lang="en-US" altLang="en-US" sz="2000" baseline="-25000" dirty="0"/>
              <a:t>4</a:t>
            </a:r>
            <a:r>
              <a:rPr lang="en-US" altLang="en-US" sz="2000" dirty="0"/>
              <a:t> in aqueous solution can produce small diameter (&lt; 5nm) silver nanoparticles.</a:t>
            </a:r>
          </a:p>
          <a:p>
            <a:pPr lvl="1"/>
            <a:endParaRPr lang="en-US" altLang="en-US" sz="2000" dirty="0"/>
          </a:p>
          <a:p>
            <a:pPr lvl="1"/>
            <a:r>
              <a:rPr lang="en-US" altLang="en-US" sz="2000" dirty="0"/>
              <a:t>The reduction can take place even in </a:t>
            </a:r>
            <a:r>
              <a:rPr lang="en-US" altLang="en-US" sz="2000" dirty="0">
                <a:solidFill>
                  <a:srgbClr val="FF0000"/>
                </a:solidFill>
              </a:rPr>
              <a:t>confined space</a:t>
            </a:r>
            <a:r>
              <a:rPr lang="en-US" altLang="en-US" sz="2000" dirty="0"/>
              <a:t>, such as between layers of kaolinite, a layered silicate clay material that functions to limit particle growth.</a:t>
            </a:r>
          </a:p>
          <a:p>
            <a:pPr lvl="1"/>
            <a:endParaRPr lang="en-US" altLang="en-US" sz="2000" dirty="0"/>
          </a:p>
          <a:p>
            <a:pPr lvl="1"/>
            <a:r>
              <a:rPr lang="en-US" altLang="en-US" sz="2000" dirty="0"/>
              <a:t>Dimethyl sulfoxide is used as a capping agent to prevent aggregation of the Ag particles</a:t>
            </a:r>
            <a:r>
              <a:rPr lang="en-US" altLang="en-US" dirty="0"/>
              <a:t>.</a:t>
            </a:r>
            <a:endParaRPr lang="en-US" altLang="en-US" sz="2000" dirty="0"/>
          </a:p>
        </p:txBody>
      </p:sp>
    </p:spTree>
    <p:extLst>
      <p:ext uri="{BB962C8B-B14F-4D97-AF65-F5344CB8AC3E}">
        <p14:creationId xmlns:p14="http://schemas.microsoft.com/office/powerpoint/2010/main" val="3646693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Sol-Gel technique</a:t>
            </a:r>
          </a:p>
        </p:txBody>
      </p:sp>
      <p:sp>
        <p:nvSpPr>
          <p:cNvPr id="3" name="Rettangolo 2"/>
          <p:cNvSpPr/>
          <p:nvPr/>
        </p:nvSpPr>
        <p:spPr>
          <a:xfrm>
            <a:off x="323528" y="1052736"/>
            <a:ext cx="3528392" cy="2031325"/>
          </a:xfrm>
          <a:prstGeom prst="rect">
            <a:avLst/>
          </a:prstGeom>
        </p:spPr>
        <p:txBody>
          <a:bodyPr wrap="square">
            <a:spAutoFit/>
          </a:bodyPr>
          <a:lstStyle/>
          <a:p>
            <a:pPr algn="ctr"/>
            <a:r>
              <a:rPr lang="en-US" b="1" i="1" dirty="0">
                <a:solidFill>
                  <a:srgbClr val="7030A0"/>
                </a:solidFill>
              </a:rPr>
              <a:t>Sol-gel</a:t>
            </a:r>
            <a:r>
              <a:rPr lang="en-US" dirty="0"/>
              <a:t> technology is a well established </a:t>
            </a:r>
            <a:r>
              <a:rPr lang="it-IT" dirty="0" err="1"/>
              <a:t>colloidal</a:t>
            </a:r>
            <a:r>
              <a:rPr lang="it-IT" dirty="0"/>
              <a:t> </a:t>
            </a:r>
            <a:r>
              <a:rPr lang="it-IT" dirty="0" err="1"/>
              <a:t>chemistry</a:t>
            </a:r>
            <a:r>
              <a:rPr lang="it-IT" dirty="0"/>
              <a:t> </a:t>
            </a:r>
            <a:r>
              <a:rPr lang="it-IT" dirty="0" err="1"/>
              <a:t>technology</a:t>
            </a:r>
            <a:r>
              <a:rPr lang="it-IT" dirty="0"/>
              <a:t>, </a:t>
            </a:r>
            <a:r>
              <a:rPr lang="it-IT" dirty="0" err="1"/>
              <a:t>which</a:t>
            </a:r>
            <a:r>
              <a:rPr lang="it-IT" dirty="0"/>
              <a:t> </a:t>
            </a:r>
            <a:r>
              <a:rPr lang="it-IT" dirty="0" err="1"/>
              <a:t>offers</a:t>
            </a:r>
            <a:r>
              <a:rPr lang="it-IT" dirty="0"/>
              <a:t> </a:t>
            </a:r>
            <a:r>
              <a:rPr lang="it-IT" dirty="0" err="1"/>
              <a:t>possibility</a:t>
            </a:r>
            <a:r>
              <a:rPr lang="it-IT" dirty="0"/>
              <a:t> </a:t>
            </a:r>
            <a:r>
              <a:rPr lang="en-US" dirty="0"/>
              <a:t>to produce various materials with novel, predefined properties in a simple process and at relatively low </a:t>
            </a:r>
            <a:r>
              <a:rPr lang="it-IT" dirty="0" err="1"/>
              <a:t>process</a:t>
            </a:r>
            <a:r>
              <a:rPr lang="it-IT" dirty="0"/>
              <a:t> </a:t>
            </a:r>
            <a:r>
              <a:rPr lang="it-IT" dirty="0" err="1"/>
              <a:t>cost</a:t>
            </a:r>
            <a:r>
              <a:rPr lang="it-IT" dirty="0"/>
              <a:t>.</a:t>
            </a:r>
            <a:endParaRPr lang="en-US" altLang="en-US" sz="2000" dirty="0"/>
          </a:p>
        </p:txBody>
      </p:sp>
      <p:sp>
        <p:nvSpPr>
          <p:cNvPr id="4" name="Rettangolo 3"/>
          <p:cNvSpPr/>
          <p:nvPr/>
        </p:nvSpPr>
        <p:spPr>
          <a:xfrm>
            <a:off x="4716016" y="1196752"/>
            <a:ext cx="3888432" cy="923330"/>
          </a:xfrm>
          <a:prstGeom prst="rect">
            <a:avLst/>
          </a:prstGeom>
          <a:solidFill>
            <a:schemeClr val="accent6">
              <a:lumMod val="20000"/>
              <a:lumOff val="80000"/>
            </a:schemeClr>
          </a:solidFill>
        </p:spPr>
        <p:txBody>
          <a:bodyPr wrap="square">
            <a:spAutoFit/>
          </a:bodyPr>
          <a:lstStyle/>
          <a:p>
            <a:r>
              <a:rPr lang="en-US" dirty="0"/>
              <a:t>The </a:t>
            </a:r>
            <a:r>
              <a:rPr lang="en-US" b="1" dirty="0">
                <a:solidFill>
                  <a:srgbClr val="0070C0"/>
                </a:solidFill>
              </a:rPr>
              <a:t>sol</a:t>
            </a:r>
            <a:r>
              <a:rPr lang="en-US" dirty="0"/>
              <a:t> is a name of a colloidal solution made of solid particles (50-100 nm in diameter) suspended in a liquid phase.</a:t>
            </a:r>
            <a:endParaRPr lang="it-IT" dirty="0"/>
          </a:p>
        </p:txBody>
      </p:sp>
      <p:sp>
        <p:nvSpPr>
          <p:cNvPr id="6" name="Rettangolo 5"/>
          <p:cNvSpPr/>
          <p:nvPr/>
        </p:nvSpPr>
        <p:spPr>
          <a:xfrm>
            <a:off x="4716016" y="2852936"/>
            <a:ext cx="3888432" cy="646331"/>
          </a:xfrm>
          <a:prstGeom prst="rect">
            <a:avLst/>
          </a:prstGeom>
          <a:solidFill>
            <a:schemeClr val="accent3">
              <a:lumMod val="40000"/>
              <a:lumOff val="60000"/>
            </a:schemeClr>
          </a:solidFill>
        </p:spPr>
        <p:txBody>
          <a:bodyPr wrap="square">
            <a:spAutoFit/>
          </a:bodyPr>
          <a:lstStyle/>
          <a:p>
            <a:r>
              <a:rPr lang="en-US" dirty="0"/>
              <a:t>The </a:t>
            </a:r>
            <a:r>
              <a:rPr lang="en-US" b="1" i="1" dirty="0">
                <a:solidFill>
                  <a:srgbClr val="FF0000"/>
                </a:solidFill>
              </a:rPr>
              <a:t>gel</a:t>
            </a:r>
            <a:r>
              <a:rPr lang="en-US" dirty="0"/>
              <a:t> can be considered as a solid</a:t>
            </a:r>
          </a:p>
          <a:p>
            <a:r>
              <a:rPr lang="it-IT" dirty="0" err="1"/>
              <a:t>scaffold</a:t>
            </a:r>
            <a:r>
              <a:rPr lang="it-IT" dirty="0"/>
              <a:t> </a:t>
            </a:r>
            <a:r>
              <a:rPr lang="it-IT" dirty="0" err="1"/>
              <a:t>incorporating</a:t>
            </a:r>
            <a:r>
              <a:rPr lang="it-IT" dirty="0"/>
              <a:t> the </a:t>
            </a:r>
            <a:r>
              <a:rPr lang="it-IT" dirty="0" err="1"/>
              <a:t>solvent</a:t>
            </a:r>
            <a:r>
              <a:rPr lang="it-IT" dirty="0"/>
              <a:t>.</a:t>
            </a:r>
          </a:p>
        </p:txBody>
      </p:sp>
      <p:sp>
        <p:nvSpPr>
          <p:cNvPr id="7" name="CasellaDiTesto 6"/>
          <p:cNvSpPr txBox="1"/>
          <p:nvPr/>
        </p:nvSpPr>
        <p:spPr>
          <a:xfrm>
            <a:off x="6546190" y="2276872"/>
            <a:ext cx="300082" cy="369332"/>
          </a:xfrm>
          <a:prstGeom prst="rect">
            <a:avLst/>
          </a:prstGeom>
          <a:noFill/>
        </p:spPr>
        <p:txBody>
          <a:bodyPr wrap="none" rtlCol="0">
            <a:spAutoFit/>
          </a:bodyPr>
          <a:lstStyle/>
          <a:p>
            <a:r>
              <a:rPr lang="it-IT" dirty="0"/>
              <a:t>+</a:t>
            </a:r>
          </a:p>
        </p:txBody>
      </p:sp>
      <p:sp>
        <p:nvSpPr>
          <p:cNvPr id="9" name="Rettangolo 8"/>
          <p:cNvSpPr/>
          <p:nvPr/>
        </p:nvSpPr>
        <p:spPr>
          <a:xfrm>
            <a:off x="1691680" y="3933056"/>
            <a:ext cx="5526360" cy="1200329"/>
          </a:xfrm>
          <a:prstGeom prst="rect">
            <a:avLst/>
          </a:prstGeom>
          <a:solidFill>
            <a:srgbClr val="FFC000"/>
          </a:solidFill>
        </p:spPr>
        <p:txBody>
          <a:bodyPr wrap="square">
            <a:spAutoFit/>
          </a:bodyPr>
          <a:lstStyle/>
          <a:p>
            <a:pPr algn="ctr"/>
            <a:r>
              <a:rPr lang="it-IT" dirty="0"/>
              <a:t>Sol-gel </a:t>
            </a:r>
            <a:r>
              <a:rPr lang="it-IT" dirty="0" err="1"/>
              <a:t>process</a:t>
            </a:r>
            <a:r>
              <a:rPr lang="it-IT" dirty="0"/>
              <a:t> </a:t>
            </a:r>
            <a:r>
              <a:rPr lang="it-IT" dirty="0" err="1"/>
              <a:t>consists</a:t>
            </a:r>
            <a:endParaRPr lang="it-IT" dirty="0"/>
          </a:p>
          <a:p>
            <a:pPr algn="ctr"/>
            <a:r>
              <a:rPr lang="en-US" dirty="0"/>
              <a:t>in the </a:t>
            </a:r>
            <a:r>
              <a:rPr lang="en-US" b="1" u="sng" dirty="0"/>
              <a:t>chemical transformation </a:t>
            </a:r>
            <a:r>
              <a:rPr lang="en-US" dirty="0"/>
              <a:t>of a liquid (the sol)</a:t>
            </a:r>
          </a:p>
          <a:p>
            <a:pPr algn="ctr"/>
            <a:r>
              <a:rPr lang="en-US" dirty="0"/>
              <a:t>into a gel state and with subsequent post-treatment</a:t>
            </a:r>
          </a:p>
          <a:p>
            <a:pPr algn="ctr"/>
            <a:r>
              <a:rPr lang="en-US" dirty="0"/>
              <a:t>and transition into solid oxide material.</a:t>
            </a:r>
            <a:endParaRPr lang="it-IT" dirty="0"/>
          </a:p>
        </p:txBody>
      </p:sp>
      <p:sp>
        <p:nvSpPr>
          <p:cNvPr id="10" name="Rettangolo 9"/>
          <p:cNvSpPr/>
          <p:nvPr/>
        </p:nvSpPr>
        <p:spPr>
          <a:xfrm>
            <a:off x="2122229" y="5301208"/>
            <a:ext cx="4724043" cy="923330"/>
          </a:xfrm>
          <a:prstGeom prst="rect">
            <a:avLst/>
          </a:prstGeom>
          <a:solidFill>
            <a:schemeClr val="bg2">
              <a:lumMod val="50000"/>
            </a:schemeClr>
          </a:solidFill>
        </p:spPr>
        <p:txBody>
          <a:bodyPr wrap="square">
            <a:spAutoFit/>
          </a:bodyPr>
          <a:lstStyle/>
          <a:p>
            <a:pPr algn="ctr"/>
            <a:r>
              <a:rPr lang="en-US" dirty="0">
                <a:solidFill>
                  <a:srgbClr val="FFFF00"/>
                </a:solidFill>
                <a:latin typeface="TTE2283328t00"/>
              </a:rPr>
              <a:t>The main </a:t>
            </a:r>
            <a:r>
              <a:rPr lang="en-US" dirty="0">
                <a:solidFill>
                  <a:srgbClr val="FFFF00"/>
                </a:solidFill>
                <a:latin typeface="TTE1D9E350t00"/>
              </a:rPr>
              <a:t>benefits </a:t>
            </a:r>
            <a:r>
              <a:rPr lang="en-US" dirty="0">
                <a:solidFill>
                  <a:srgbClr val="FFFF00"/>
                </a:solidFill>
                <a:latin typeface="TTE2283328t00"/>
              </a:rPr>
              <a:t>of sol–gel processing are</a:t>
            </a:r>
          </a:p>
          <a:p>
            <a:pPr algn="ctr"/>
            <a:r>
              <a:rPr lang="en-US" dirty="0">
                <a:solidFill>
                  <a:srgbClr val="FFFF00"/>
                </a:solidFill>
                <a:latin typeface="TTE2283328t00"/>
              </a:rPr>
              <a:t>the high purity and uniform nanostructure</a:t>
            </a:r>
          </a:p>
          <a:p>
            <a:pPr algn="ctr"/>
            <a:r>
              <a:rPr lang="it-IT" dirty="0" err="1">
                <a:solidFill>
                  <a:srgbClr val="FFFF00"/>
                </a:solidFill>
                <a:latin typeface="TTE2283328t00"/>
              </a:rPr>
              <a:t>achievable</a:t>
            </a:r>
            <a:r>
              <a:rPr lang="it-IT" dirty="0">
                <a:solidFill>
                  <a:srgbClr val="FFFF00"/>
                </a:solidFill>
                <a:latin typeface="TTE2283328t00"/>
              </a:rPr>
              <a:t> </a:t>
            </a:r>
            <a:r>
              <a:rPr lang="it-IT" dirty="0" err="1">
                <a:solidFill>
                  <a:srgbClr val="FFFF00"/>
                </a:solidFill>
                <a:latin typeface="TTE2283328t00"/>
              </a:rPr>
              <a:t>at</a:t>
            </a:r>
            <a:r>
              <a:rPr lang="it-IT" dirty="0">
                <a:solidFill>
                  <a:srgbClr val="FFFF00"/>
                </a:solidFill>
                <a:latin typeface="TTE2283328t00"/>
              </a:rPr>
              <a:t> </a:t>
            </a:r>
            <a:r>
              <a:rPr lang="it-IT" dirty="0" err="1">
                <a:solidFill>
                  <a:srgbClr val="FFFF00"/>
                </a:solidFill>
                <a:latin typeface="TTE2283328t00"/>
              </a:rPr>
              <a:t>low</a:t>
            </a:r>
            <a:r>
              <a:rPr lang="it-IT" dirty="0">
                <a:solidFill>
                  <a:srgbClr val="FFFF00"/>
                </a:solidFill>
                <a:latin typeface="TTE2283328t00"/>
              </a:rPr>
              <a:t> </a:t>
            </a:r>
            <a:r>
              <a:rPr lang="it-IT" dirty="0" err="1">
                <a:solidFill>
                  <a:srgbClr val="FFFF00"/>
                </a:solidFill>
                <a:latin typeface="TTE2283328t00"/>
              </a:rPr>
              <a:t>temperatures</a:t>
            </a:r>
            <a:r>
              <a:rPr lang="it-IT" dirty="0">
                <a:solidFill>
                  <a:srgbClr val="FFFF00"/>
                </a:solidFill>
                <a:latin typeface="TTE2283328t00"/>
              </a:rPr>
              <a:t>.</a:t>
            </a:r>
            <a:endParaRPr lang="it-IT" dirty="0"/>
          </a:p>
        </p:txBody>
      </p:sp>
      <p:sp>
        <p:nvSpPr>
          <p:cNvPr id="11" name="Rettangolo 10"/>
          <p:cNvSpPr/>
          <p:nvPr/>
        </p:nvSpPr>
        <p:spPr>
          <a:xfrm>
            <a:off x="-36512" y="6316578"/>
            <a:ext cx="9433048" cy="784830"/>
          </a:xfrm>
          <a:prstGeom prst="rect">
            <a:avLst/>
          </a:prstGeom>
        </p:spPr>
        <p:txBody>
          <a:bodyPr wrap="square">
            <a:spAutoFit/>
          </a:bodyPr>
          <a:lstStyle/>
          <a:p>
            <a:pPr marL="457200" indent="-457200">
              <a:spcBef>
                <a:spcPct val="50000"/>
              </a:spcBef>
              <a:tabLst>
                <a:tab pos="0" algn="l"/>
              </a:tabLst>
            </a:pPr>
            <a:r>
              <a:rPr lang="it-IT" altLang="it-IT" dirty="0">
                <a:latin typeface="Times New Roman" pitchFamily="18" charset="0"/>
              </a:rPr>
              <a:t>Ultra-fine </a:t>
            </a:r>
            <a:r>
              <a:rPr lang="it-IT" altLang="it-IT" dirty="0">
                <a:latin typeface="Symbol" panose="05050102010706020507" pitchFamily="18" charset="2"/>
              </a:rPr>
              <a:t>a</a:t>
            </a:r>
            <a:r>
              <a:rPr lang="it-IT" altLang="it-IT" dirty="0">
                <a:latin typeface="Times New Roman" pitchFamily="18" charset="0"/>
              </a:rPr>
              <a:t>-</a:t>
            </a:r>
            <a:r>
              <a:rPr lang="it-IT" altLang="it-IT" dirty="0" err="1">
                <a:latin typeface="Times New Roman" pitchFamily="18" charset="0"/>
              </a:rPr>
              <a:t>alumina</a:t>
            </a:r>
            <a:r>
              <a:rPr lang="it-IT" altLang="it-IT" dirty="0">
                <a:latin typeface="Times New Roman" pitchFamily="18" charset="0"/>
              </a:rPr>
              <a:t> 99.99%, high </a:t>
            </a:r>
            <a:r>
              <a:rPr lang="it-IT" altLang="it-IT" dirty="0" err="1">
                <a:latin typeface="Times New Roman" pitchFamily="18" charset="0"/>
              </a:rPr>
              <a:t>purity</a:t>
            </a:r>
            <a:r>
              <a:rPr lang="it-IT" altLang="it-IT" dirty="0">
                <a:latin typeface="Times New Roman" pitchFamily="18" charset="0"/>
              </a:rPr>
              <a:t> &amp; ultra-fine TiO</a:t>
            </a:r>
            <a:r>
              <a:rPr lang="it-IT" altLang="it-IT" baseline="-25000" dirty="0">
                <a:latin typeface="Times New Roman" pitchFamily="18" charset="0"/>
              </a:rPr>
              <a:t>2</a:t>
            </a:r>
            <a:r>
              <a:rPr lang="it-IT" altLang="it-IT" dirty="0">
                <a:latin typeface="Times New Roman" pitchFamily="18" charset="0"/>
              </a:rPr>
              <a:t>, SiO</a:t>
            </a:r>
            <a:r>
              <a:rPr lang="it-IT" altLang="it-IT" baseline="-25000" dirty="0">
                <a:latin typeface="Times New Roman" pitchFamily="18" charset="0"/>
              </a:rPr>
              <a:t>2</a:t>
            </a:r>
            <a:r>
              <a:rPr lang="it-IT" altLang="it-IT" dirty="0">
                <a:latin typeface="Times New Roman" pitchFamily="18" charset="0"/>
              </a:rPr>
              <a:t> &amp; Al</a:t>
            </a:r>
            <a:r>
              <a:rPr lang="it-IT" altLang="it-IT" baseline="-25000" dirty="0">
                <a:latin typeface="Times New Roman" pitchFamily="18" charset="0"/>
              </a:rPr>
              <a:t>2</a:t>
            </a:r>
            <a:r>
              <a:rPr lang="it-IT" altLang="it-IT" dirty="0">
                <a:latin typeface="Times New Roman" pitchFamily="18" charset="0"/>
              </a:rPr>
              <a:t>O</a:t>
            </a:r>
            <a:r>
              <a:rPr lang="it-IT" altLang="it-IT" baseline="-25000" dirty="0">
                <a:latin typeface="Times New Roman" pitchFamily="18" charset="0"/>
              </a:rPr>
              <a:t>3</a:t>
            </a:r>
            <a:r>
              <a:rPr lang="it-IT" altLang="it-IT" dirty="0">
                <a:latin typeface="Times New Roman" pitchFamily="18" charset="0"/>
              </a:rPr>
              <a:t> with </a:t>
            </a:r>
            <a:r>
              <a:rPr lang="it-IT" altLang="it-IT" dirty="0" err="1">
                <a:latin typeface="Times New Roman" pitchFamily="18" charset="0"/>
              </a:rPr>
              <a:t>controlled</a:t>
            </a:r>
            <a:r>
              <a:rPr lang="it-IT" altLang="it-IT" dirty="0">
                <a:latin typeface="Times New Roman" pitchFamily="18" charset="0"/>
              </a:rPr>
              <a:t> </a:t>
            </a:r>
            <a:r>
              <a:rPr lang="it-IT" altLang="it-IT" dirty="0" err="1">
                <a:latin typeface="Times New Roman" pitchFamily="18" charset="0"/>
              </a:rPr>
              <a:t>porosity</a:t>
            </a:r>
            <a:endParaRPr lang="it-IT" altLang="it-IT" b="1" u="sng" dirty="0">
              <a:latin typeface="Times New Roman" pitchFamily="18" charset="0"/>
            </a:endParaRPr>
          </a:p>
          <a:p>
            <a:pPr marL="457200" indent="-457200">
              <a:spcBef>
                <a:spcPct val="50000"/>
              </a:spcBef>
              <a:buFontTx/>
              <a:buNone/>
              <a:tabLst>
                <a:tab pos="0" algn="l"/>
              </a:tabLst>
            </a:pPr>
            <a:r>
              <a:rPr lang="it-IT" altLang="it-IT" dirty="0">
                <a:latin typeface="Times New Roman" pitchFamily="18" charset="0"/>
              </a:rPr>
              <a:t> </a:t>
            </a:r>
            <a:endParaRPr lang="it-IT" altLang="it-IT" b="1" u="sng" dirty="0">
              <a:latin typeface="Times New Roman" pitchFamily="18" charset="0"/>
            </a:endParaRPr>
          </a:p>
        </p:txBody>
      </p:sp>
      <p:sp>
        <p:nvSpPr>
          <p:cNvPr id="13" name="CasellaDiTesto 12"/>
          <p:cNvSpPr txBox="1"/>
          <p:nvPr/>
        </p:nvSpPr>
        <p:spPr>
          <a:xfrm>
            <a:off x="7524328" y="4050262"/>
            <a:ext cx="1547664" cy="2308324"/>
          </a:xfrm>
          <a:prstGeom prst="rect">
            <a:avLst/>
          </a:prstGeom>
          <a:noFill/>
        </p:spPr>
        <p:txBody>
          <a:bodyPr wrap="square" rtlCol="0">
            <a:spAutoFit/>
          </a:bodyPr>
          <a:lstStyle/>
          <a:p>
            <a:r>
              <a:rPr lang="it-IT" dirty="0"/>
              <a:t>The </a:t>
            </a:r>
            <a:r>
              <a:rPr lang="it-IT" dirty="0" err="1"/>
              <a:t>point</a:t>
            </a:r>
            <a:r>
              <a:rPr lang="it-IT" dirty="0"/>
              <a:t> of </a:t>
            </a:r>
            <a:r>
              <a:rPr lang="it-IT" dirty="0" err="1"/>
              <a:t>gelification</a:t>
            </a:r>
            <a:r>
              <a:rPr lang="it-IT" dirty="0"/>
              <a:t> </a:t>
            </a:r>
            <a:r>
              <a:rPr lang="it-IT" dirty="0" err="1"/>
              <a:t>depends</a:t>
            </a:r>
            <a:r>
              <a:rPr lang="it-IT" dirty="0"/>
              <a:t> on </a:t>
            </a:r>
            <a:r>
              <a:rPr lang="it-IT" dirty="0" err="1"/>
              <a:t>pH</a:t>
            </a:r>
            <a:r>
              <a:rPr lang="it-IT" dirty="0"/>
              <a:t>, </a:t>
            </a:r>
            <a:r>
              <a:rPr lang="it-IT" dirty="0" err="1"/>
              <a:t>ionic</a:t>
            </a:r>
            <a:r>
              <a:rPr lang="it-IT" dirty="0"/>
              <a:t> </a:t>
            </a:r>
            <a:r>
              <a:rPr lang="it-IT" dirty="0" err="1"/>
              <a:t>strength</a:t>
            </a:r>
            <a:r>
              <a:rPr lang="it-IT" dirty="0"/>
              <a:t>, temperature,</a:t>
            </a:r>
          </a:p>
          <a:p>
            <a:r>
              <a:rPr lang="it-IT" dirty="0" err="1"/>
              <a:t>concentration</a:t>
            </a:r>
            <a:r>
              <a:rPr lang="it-IT" dirty="0"/>
              <a:t>…. </a:t>
            </a:r>
          </a:p>
        </p:txBody>
      </p:sp>
    </p:spTree>
    <p:extLst>
      <p:ext uri="{BB962C8B-B14F-4D97-AF65-F5344CB8AC3E}">
        <p14:creationId xmlns:p14="http://schemas.microsoft.com/office/powerpoint/2010/main" val="2579600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sultato immagini per sol-g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75" y="548680"/>
            <a:ext cx="7164885"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665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44473" y="980728"/>
            <a:ext cx="8064896" cy="3416320"/>
          </a:xfrm>
          <a:prstGeom prst="rect">
            <a:avLst/>
          </a:prstGeom>
        </p:spPr>
        <p:txBody>
          <a:bodyPr wrap="square">
            <a:spAutoFit/>
          </a:bodyPr>
          <a:lstStyle/>
          <a:p>
            <a:pPr marL="342900" indent="-342900">
              <a:buAutoNum type="arabicPeriod"/>
            </a:pPr>
            <a:r>
              <a:rPr lang="it-IT" dirty="0" err="1"/>
              <a:t>partial</a:t>
            </a:r>
            <a:r>
              <a:rPr lang="it-IT" dirty="0"/>
              <a:t> </a:t>
            </a:r>
            <a:r>
              <a:rPr lang="it-IT" dirty="0" err="1">
                <a:solidFill>
                  <a:srgbClr val="0070C0"/>
                </a:solidFill>
              </a:rPr>
              <a:t>hydrolysis</a:t>
            </a:r>
            <a:r>
              <a:rPr lang="it-IT" dirty="0">
                <a:solidFill>
                  <a:srgbClr val="0070C0"/>
                </a:solidFill>
              </a:rPr>
              <a:t> </a:t>
            </a:r>
            <a:r>
              <a:rPr lang="it-IT" dirty="0"/>
              <a:t>of metal </a:t>
            </a:r>
            <a:r>
              <a:rPr lang="it-IT" dirty="0" err="1"/>
              <a:t>alkoxides</a:t>
            </a:r>
            <a:r>
              <a:rPr lang="it-IT" dirty="0"/>
              <a:t> to </a:t>
            </a:r>
            <a:r>
              <a:rPr lang="it-IT" dirty="0" err="1"/>
              <a:t>form</a:t>
            </a:r>
            <a:r>
              <a:rPr lang="it-IT" dirty="0"/>
              <a:t> </a:t>
            </a:r>
            <a:r>
              <a:rPr lang="it-IT" dirty="0" err="1"/>
              <a:t>reactive</a:t>
            </a:r>
            <a:r>
              <a:rPr lang="it-IT" dirty="0"/>
              <a:t> </a:t>
            </a:r>
            <a:r>
              <a:rPr lang="it-IT" b="1" dirty="0" err="1">
                <a:solidFill>
                  <a:srgbClr val="00B0F0"/>
                </a:solidFill>
              </a:rPr>
              <a:t>monomers</a:t>
            </a:r>
            <a:r>
              <a:rPr lang="it-IT" dirty="0"/>
              <a:t>,</a:t>
            </a:r>
          </a:p>
          <a:p>
            <a:pPr marL="342900" indent="-342900">
              <a:buAutoNum type="arabicPeriod"/>
            </a:pPr>
            <a:endParaRPr lang="it-IT" dirty="0"/>
          </a:p>
          <a:p>
            <a:r>
              <a:rPr lang="it-IT" dirty="0"/>
              <a:t>	M-OR + H</a:t>
            </a:r>
            <a:r>
              <a:rPr lang="it-IT" baseline="-25000" dirty="0"/>
              <a:t>2</a:t>
            </a:r>
            <a:r>
              <a:rPr lang="it-IT" dirty="0"/>
              <a:t>O </a:t>
            </a:r>
            <a:r>
              <a:rPr lang="it-IT" dirty="0">
                <a:solidFill>
                  <a:srgbClr val="0070C0"/>
                </a:solidFill>
              </a:rPr>
              <a:t>→</a:t>
            </a:r>
            <a:r>
              <a:rPr lang="it-IT" dirty="0"/>
              <a:t> M-OH + ROH</a:t>
            </a:r>
          </a:p>
          <a:p>
            <a:pPr marL="342900" indent="-342900">
              <a:buAutoNum type="arabicPeriod"/>
            </a:pPr>
            <a:endParaRPr lang="it-IT" dirty="0"/>
          </a:p>
          <a:p>
            <a:r>
              <a:rPr lang="it-IT" dirty="0"/>
              <a:t>2. </a:t>
            </a:r>
            <a:r>
              <a:rPr lang="it-IT" dirty="0" err="1">
                <a:solidFill>
                  <a:srgbClr val="0070C0"/>
                </a:solidFill>
              </a:rPr>
              <a:t>condensation</a:t>
            </a:r>
            <a:r>
              <a:rPr lang="it-IT" dirty="0">
                <a:solidFill>
                  <a:srgbClr val="0070C0"/>
                </a:solidFill>
              </a:rPr>
              <a:t> </a:t>
            </a:r>
            <a:r>
              <a:rPr lang="it-IT" dirty="0"/>
              <a:t>of </a:t>
            </a:r>
            <a:r>
              <a:rPr lang="it-IT" dirty="0" err="1"/>
              <a:t>these</a:t>
            </a:r>
            <a:r>
              <a:rPr lang="it-IT" dirty="0"/>
              <a:t> </a:t>
            </a:r>
            <a:r>
              <a:rPr lang="it-IT" dirty="0" err="1"/>
              <a:t>monomers</a:t>
            </a:r>
            <a:r>
              <a:rPr lang="it-IT" dirty="0"/>
              <a:t> to </a:t>
            </a:r>
            <a:r>
              <a:rPr lang="it-IT" dirty="0" err="1"/>
              <a:t>form</a:t>
            </a:r>
            <a:r>
              <a:rPr lang="it-IT" dirty="0"/>
              <a:t> </a:t>
            </a:r>
            <a:r>
              <a:rPr lang="it-IT" dirty="0" err="1"/>
              <a:t>colloid-like</a:t>
            </a:r>
            <a:r>
              <a:rPr lang="it-IT" dirty="0"/>
              <a:t> </a:t>
            </a:r>
            <a:r>
              <a:rPr lang="it-IT" dirty="0" err="1"/>
              <a:t>oligomers</a:t>
            </a:r>
            <a:r>
              <a:rPr lang="it-IT" dirty="0"/>
              <a:t> (</a:t>
            </a:r>
            <a:r>
              <a:rPr lang="it-IT" b="1" dirty="0">
                <a:solidFill>
                  <a:srgbClr val="7030A0"/>
                </a:solidFill>
              </a:rPr>
              <a:t>sol </a:t>
            </a:r>
            <a:r>
              <a:rPr lang="it-IT" b="1" dirty="0" err="1">
                <a:solidFill>
                  <a:srgbClr val="7030A0"/>
                </a:solidFill>
              </a:rPr>
              <a:t>formation</a:t>
            </a:r>
            <a:r>
              <a:rPr lang="it-IT" dirty="0"/>
              <a:t>),</a:t>
            </a:r>
          </a:p>
          <a:p>
            <a:r>
              <a:rPr lang="pt-BR" dirty="0"/>
              <a:t>	M-OH + </a:t>
            </a:r>
            <a:r>
              <a:rPr lang="pt-BR" dirty="0">
                <a:solidFill>
                  <a:srgbClr val="7030A0"/>
                </a:solidFill>
              </a:rPr>
              <a:t>X</a:t>
            </a:r>
            <a:r>
              <a:rPr lang="pt-BR" dirty="0"/>
              <a:t>O-M </a:t>
            </a:r>
            <a:r>
              <a:rPr lang="pt-BR" dirty="0">
                <a:solidFill>
                  <a:srgbClr val="0070C0"/>
                </a:solidFill>
              </a:rPr>
              <a:t>→</a:t>
            </a:r>
            <a:r>
              <a:rPr lang="pt-BR" dirty="0"/>
              <a:t> M-O-M + </a:t>
            </a:r>
            <a:r>
              <a:rPr lang="pt-BR" dirty="0">
                <a:solidFill>
                  <a:srgbClr val="7030A0"/>
                </a:solidFill>
              </a:rPr>
              <a:t>X</a:t>
            </a:r>
            <a:r>
              <a:rPr lang="pt-BR" dirty="0"/>
              <a:t>-OH (X = </a:t>
            </a:r>
            <a:r>
              <a:rPr lang="pt-BR" dirty="0">
                <a:solidFill>
                  <a:srgbClr val="FF0000"/>
                </a:solidFill>
              </a:rPr>
              <a:t>H</a:t>
            </a:r>
            <a:r>
              <a:rPr lang="pt-BR" dirty="0"/>
              <a:t> o </a:t>
            </a:r>
            <a:r>
              <a:rPr lang="pt-BR" dirty="0">
                <a:solidFill>
                  <a:srgbClr val="00B050"/>
                </a:solidFill>
              </a:rPr>
              <a:t>R</a:t>
            </a:r>
            <a:r>
              <a:rPr lang="pt-BR" dirty="0"/>
              <a:t>)  </a:t>
            </a:r>
            <a:r>
              <a:rPr lang="pt-BR" dirty="0">
                <a:solidFill>
                  <a:srgbClr val="FF0000"/>
                </a:solidFill>
              </a:rPr>
              <a:t>water</a:t>
            </a:r>
            <a:r>
              <a:rPr lang="pt-BR" dirty="0"/>
              <a:t> or </a:t>
            </a:r>
            <a:r>
              <a:rPr lang="pt-BR" dirty="0">
                <a:solidFill>
                  <a:srgbClr val="00B050"/>
                </a:solidFill>
              </a:rPr>
              <a:t>alcohol</a:t>
            </a:r>
            <a:r>
              <a:rPr lang="pt-BR" dirty="0"/>
              <a:t> condensation</a:t>
            </a:r>
          </a:p>
          <a:p>
            <a:endParaRPr lang="it-IT" dirty="0"/>
          </a:p>
          <a:p>
            <a:r>
              <a:rPr lang="pt-BR" dirty="0"/>
              <a:t>	M-OH + </a:t>
            </a:r>
            <a:r>
              <a:rPr lang="pt-BR" dirty="0">
                <a:solidFill>
                  <a:srgbClr val="7030A0"/>
                </a:solidFill>
              </a:rPr>
              <a:t>X</a:t>
            </a:r>
            <a:r>
              <a:rPr lang="pt-BR" dirty="0"/>
              <a:t>O-M </a:t>
            </a:r>
            <a:r>
              <a:rPr lang="pt-BR" dirty="0">
                <a:solidFill>
                  <a:srgbClr val="0070C0"/>
                </a:solidFill>
              </a:rPr>
              <a:t>→</a:t>
            </a:r>
            <a:r>
              <a:rPr lang="pt-BR" dirty="0"/>
              <a:t> M-(OH)-M-O</a:t>
            </a:r>
            <a:r>
              <a:rPr lang="pt-BR" dirty="0">
                <a:solidFill>
                  <a:srgbClr val="7030A0"/>
                </a:solidFill>
              </a:rPr>
              <a:t>X</a:t>
            </a:r>
            <a:r>
              <a:rPr lang="pt-BR" dirty="0"/>
              <a:t> (X = </a:t>
            </a:r>
            <a:r>
              <a:rPr lang="pt-BR" dirty="0">
                <a:solidFill>
                  <a:srgbClr val="FF0000"/>
                </a:solidFill>
              </a:rPr>
              <a:t>H</a:t>
            </a:r>
            <a:r>
              <a:rPr lang="pt-BR" dirty="0"/>
              <a:t> o </a:t>
            </a:r>
            <a:r>
              <a:rPr lang="pt-BR" dirty="0">
                <a:solidFill>
                  <a:srgbClr val="00B050"/>
                </a:solidFill>
              </a:rPr>
              <a:t>R</a:t>
            </a:r>
            <a:r>
              <a:rPr lang="pt-BR" dirty="0"/>
              <a:t>) </a:t>
            </a:r>
          </a:p>
          <a:p>
            <a:endParaRPr lang="it-IT" dirty="0"/>
          </a:p>
          <a:p>
            <a:r>
              <a:rPr lang="it-IT" dirty="0"/>
              <a:t>3. </a:t>
            </a:r>
            <a:r>
              <a:rPr lang="it-IT" dirty="0" err="1"/>
              <a:t>additional</a:t>
            </a:r>
            <a:r>
              <a:rPr lang="it-IT" dirty="0"/>
              <a:t> </a:t>
            </a:r>
            <a:r>
              <a:rPr lang="it-IT" dirty="0" err="1"/>
              <a:t>hydrolysis</a:t>
            </a:r>
            <a:r>
              <a:rPr lang="it-IT" dirty="0"/>
              <a:t> to </a:t>
            </a:r>
            <a:r>
              <a:rPr lang="it-IT" dirty="0" err="1"/>
              <a:t>promote</a:t>
            </a:r>
            <a:r>
              <a:rPr lang="it-IT" dirty="0"/>
              <a:t> </a:t>
            </a:r>
            <a:r>
              <a:rPr lang="it-IT" dirty="0" err="1">
                <a:solidFill>
                  <a:srgbClr val="0070C0"/>
                </a:solidFill>
              </a:rPr>
              <a:t>polymerization</a:t>
            </a:r>
            <a:r>
              <a:rPr lang="it-IT" dirty="0">
                <a:solidFill>
                  <a:srgbClr val="0070C0"/>
                </a:solidFill>
              </a:rPr>
              <a:t> </a:t>
            </a:r>
          </a:p>
          <a:p>
            <a:r>
              <a:rPr lang="it-IT" dirty="0"/>
              <a:t>    and cross-</a:t>
            </a:r>
            <a:r>
              <a:rPr lang="it-IT" dirty="0" err="1"/>
              <a:t>linking</a:t>
            </a:r>
            <a:r>
              <a:rPr lang="it-IT" dirty="0"/>
              <a:t> </a:t>
            </a:r>
            <a:r>
              <a:rPr lang="it-IT" dirty="0" err="1"/>
              <a:t>leading</a:t>
            </a:r>
            <a:r>
              <a:rPr lang="it-IT" dirty="0"/>
              <a:t> to a </a:t>
            </a:r>
            <a:r>
              <a:rPr lang="it-IT" dirty="0" err="1"/>
              <a:t>three-dimensional</a:t>
            </a:r>
            <a:r>
              <a:rPr lang="it-IT" dirty="0"/>
              <a:t> </a:t>
            </a:r>
          </a:p>
          <a:p>
            <a:r>
              <a:rPr lang="it-IT" dirty="0"/>
              <a:t>     </a:t>
            </a:r>
            <a:r>
              <a:rPr lang="it-IT" dirty="0" err="1"/>
              <a:t>matrix</a:t>
            </a:r>
            <a:r>
              <a:rPr lang="it-IT" dirty="0"/>
              <a:t> (</a:t>
            </a:r>
            <a:r>
              <a:rPr lang="it-IT" b="1" dirty="0">
                <a:solidFill>
                  <a:srgbClr val="7030A0"/>
                </a:solidFill>
              </a:rPr>
              <a:t>gel </a:t>
            </a:r>
            <a:r>
              <a:rPr lang="it-IT" b="1" dirty="0" err="1">
                <a:solidFill>
                  <a:srgbClr val="7030A0"/>
                </a:solidFill>
              </a:rPr>
              <a:t>formation</a:t>
            </a:r>
            <a:r>
              <a:rPr lang="it-IT" dirty="0"/>
              <a:t>).</a:t>
            </a:r>
          </a:p>
        </p:txBody>
      </p:sp>
      <p:sp>
        <p:nvSpPr>
          <p:cNvPr id="3" name="Rettangolo 2"/>
          <p:cNvSpPr/>
          <p:nvPr/>
        </p:nvSpPr>
        <p:spPr>
          <a:xfrm>
            <a:off x="2771800" y="5014405"/>
            <a:ext cx="6246440" cy="1477328"/>
          </a:xfrm>
          <a:prstGeom prst="rect">
            <a:avLst/>
          </a:prstGeom>
          <a:solidFill>
            <a:schemeClr val="accent6">
              <a:lumMod val="40000"/>
              <a:lumOff val="60000"/>
            </a:schemeClr>
          </a:solidFill>
        </p:spPr>
        <p:txBody>
          <a:bodyPr wrap="square">
            <a:spAutoFit/>
          </a:bodyPr>
          <a:lstStyle/>
          <a:p>
            <a:r>
              <a:rPr lang="en-US" dirty="0"/>
              <a:t>This process occurs in liquid solution of organometallic precursors </a:t>
            </a:r>
            <a:r>
              <a:rPr lang="it-IT" dirty="0"/>
              <a:t>(</a:t>
            </a:r>
            <a:r>
              <a:rPr lang="it-IT" dirty="0" err="1"/>
              <a:t>Tetramethyl</a:t>
            </a:r>
            <a:r>
              <a:rPr lang="it-IT" dirty="0"/>
              <a:t> </a:t>
            </a:r>
            <a:r>
              <a:rPr lang="it-IT" dirty="0" err="1"/>
              <a:t>orthosilicate</a:t>
            </a:r>
            <a:r>
              <a:rPr lang="it-IT" dirty="0"/>
              <a:t> (TMOS), </a:t>
            </a:r>
            <a:r>
              <a:rPr lang="it-IT" dirty="0" err="1"/>
              <a:t>Tetraethyl</a:t>
            </a:r>
            <a:r>
              <a:rPr lang="it-IT" dirty="0"/>
              <a:t> </a:t>
            </a:r>
            <a:r>
              <a:rPr lang="it-IT" dirty="0" err="1"/>
              <a:t>orthosilicate</a:t>
            </a:r>
            <a:r>
              <a:rPr lang="it-IT" dirty="0"/>
              <a:t> (TEOS), Zr(IV)-</a:t>
            </a:r>
            <a:r>
              <a:rPr lang="it-IT" dirty="0" err="1"/>
              <a:t>Propoxide</a:t>
            </a:r>
            <a:r>
              <a:rPr lang="it-IT" dirty="0"/>
              <a:t>, Ti(IV)-</a:t>
            </a:r>
            <a:r>
              <a:rPr lang="it-IT" dirty="0" err="1"/>
              <a:t>Butoxide</a:t>
            </a:r>
            <a:r>
              <a:rPr lang="it-IT" dirty="0"/>
              <a:t>, etc. ), </a:t>
            </a:r>
            <a:r>
              <a:rPr lang="it-IT" dirty="0" err="1"/>
              <a:t>which</a:t>
            </a:r>
            <a:r>
              <a:rPr lang="it-IT" dirty="0"/>
              <a:t>, </a:t>
            </a:r>
            <a:r>
              <a:rPr lang="en-US" dirty="0"/>
              <a:t>by means of hydrolysis and condensation reactions, lead to the  formation of a new phase (SOL).</a:t>
            </a:r>
            <a:endParaRPr lang="it-IT" dirty="0"/>
          </a:p>
        </p:txBody>
      </p:sp>
      <p:sp>
        <p:nvSpPr>
          <p:cNvPr id="11"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a:solidFill>
                  <a:srgbClr val="0070C0"/>
                </a:solidFill>
                <a:latin typeface="Times New Roman" panose="02020603050405020304" pitchFamily="18" charset="0"/>
                <a:cs typeface="Times New Roman" panose="02020603050405020304" pitchFamily="18" charset="0"/>
              </a:rPr>
              <a:t>Sol-Gel technique</a:t>
            </a:r>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890424"/>
            <a:ext cx="24384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65" y="4473552"/>
            <a:ext cx="2505319" cy="2273735"/>
          </a:xfrm>
          <a:prstGeom prst="rect">
            <a:avLst/>
          </a:prstGeom>
        </p:spPr>
      </p:pic>
    </p:spTree>
    <p:extLst>
      <p:ext uri="{BB962C8B-B14F-4D97-AF65-F5344CB8AC3E}">
        <p14:creationId xmlns:p14="http://schemas.microsoft.com/office/powerpoint/2010/main" val="4135414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8" name="Text Box 96"/>
          <p:cNvSpPr txBox="1">
            <a:spLocks noChangeArrowheads="1"/>
          </p:cNvSpPr>
          <p:nvPr/>
        </p:nvSpPr>
        <p:spPr bwMode="auto">
          <a:xfrm>
            <a:off x="2343150" y="398207"/>
            <a:ext cx="4343400" cy="61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4762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2100" i="1" dirty="0">
                <a:solidFill>
                  <a:srgbClr val="006600"/>
                </a:solidFill>
                <a:latin typeface="Comic Sans MS" panose="030F0702030302020204" pitchFamily="66" charset="0"/>
              </a:rPr>
              <a:t>Basic </a:t>
            </a:r>
            <a:r>
              <a:rPr lang="it-IT" altLang="it-IT" sz="2100" i="1" dirty="0" err="1">
                <a:solidFill>
                  <a:srgbClr val="006600"/>
                </a:solidFill>
                <a:latin typeface="Comic Sans MS" panose="030F0702030302020204" pitchFamily="66" charset="0"/>
              </a:rPr>
              <a:t>catalysis</a:t>
            </a:r>
            <a:endParaRPr lang="it-IT" altLang="it-IT" sz="1800" i="1" dirty="0">
              <a:solidFill>
                <a:srgbClr val="006600"/>
              </a:solidFill>
              <a:latin typeface="Comic Sans MS" panose="030F0702030302020204" pitchFamily="66" charset="0"/>
            </a:endParaRPr>
          </a:p>
          <a:p>
            <a:pPr>
              <a:lnSpc>
                <a:spcPts val="1500"/>
              </a:lnSpc>
            </a:pPr>
            <a:endParaRPr lang="it-IT" altLang="it-IT" sz="1800" dirty="0">
              <a:solidFill>
                <a:srgbClr val="009900"/>
              </a:solidFill>
              <a:latin typeface="Comic Sans MS" panose="030F0702030302020204" pitchFamily="66" charset="0"/>
            </a:endParaRPr>
          </a:p>
        </p:txBody>
      </p:sp>
      <p:grpSp>
        <p:nvGrpSpPr>
          <p:cNvPr id="8324" name="Group 132"/>
          <p:cNvGrpSpPr>
            <a:grpSpLocks/>
          </p:cNvGrpSpPr>
          <p:nvPr/>
        </p:nvGrpSpPr>
        <p:grpSpPr bwMode="auto">
          <a:xfrm>
            <a:off x="3824138" y="1621408"/>
            <a:ext cx="4636294" cy="727472"/>
            <a:chOff x="213" y="1152"/>
            <a:chExt cx="3894" cy="611"/>
          </a:xfrm>
        </p:grpSpPr>
        <p:graphicFrame>
          <p:nvGraphicFramePr>
            <p:cNvPr id="8321" name="Object 129"/>
            <p:cNvGraphicFramePr>
              <a:graphicFrameLocks noChangeAspect="1"/>
            </p:cNvGraphicFramePr>
            <p:nvPr/>
          </p:nvGraphicFramePr>
          <p:xfrm>
            <a:off x="213" y="1152"/>
            <a:ext cx="3894" cy="611"/>
          </p:xfrm>
          <a:graphic>
            <a:graphicData uri="http://schemas.openxmlformats.org/presentationml/2006/ole">
              <mc:AlternateContent xmlns:mc="http://schemas.openxmlformats.org/markup-compatibility/2006">
                <mc:Choice xmlns:v="urn:schemas-microsoft-com:vml" Requires="v">
                  <p:oleObj spid="_x0000_s1043" name="CS ChemDraw Drawing" r:id="rId3" imgW="6182280" imgH="970200" progId="ChemDraw.Document.4.5">
                    <p:embed/>
                  </p:oleObj>
                </mc:Choice>
                <mc:Fallback>
                  <p:oleObj name="CS ChemDraw Drawing" r:id="rId3" imgW="6182280" imgH="970200" progId="ChemDraw.Document.4.5">
                    <p:embed/>
                    <p:pic>
                      <p:nvPicPr>
                        <p:cNvPr id="8321" name="Object 1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 y="1152"/>
                          <a:ext cx="3894" cy="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22" name="Text Box 130"/>
            <p:cNvSpPr txBox="1">
              <a:spLocks noChangeArrowheads="1"/>
            </p:cNvSpPr>
            <p:nvPr/>
          </p:nvSpPr>
          <p:spPr bwMode="auto">
            <a:xfrm>
              <a:off x="1632" y="1488"/>
              <a:ext cx="24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200">
                  <a:latin typeface="Symbol" panose="05050102010706020507" pitchFamily="18" charset="2"/>
                </a:rPr>
                <a:t>d</a:t>
              </a:r>
              <a:r>
                <a:rPr lang="it-IT" altLang="it-IT" sz="1200" baseline="30000"/>
                <a:t>-</a:t>
              </a:r>
            </a:p>
          </p:txBody>
        </p:sp>
        <p:sp>
          <p:nvSpPr>
            <p:cNvPr id="8323" name="Text Box 131"/>
            <p:cNvSpPr txBox="1">
              <a:spLocks noChangeArrowheads="1"/>
            </p:cNvSpPr>
            <p:nvPr/>
          </p:nvSpPr>
          <p:spPr bwMode="auto">
            <a:xfrm>
              <a:off x="2208" y="1488"/>
              <a:ext cx="24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200">
                  <a:latin typeface="Symbol" panose="05050102010706020507" pitchFamily="18" charset="2"/>
                </a:rPr>
                <a:t>d</a:t>
              </a:r>
              <a:r>
                <a:rPr lang="it-IT" altLang="it-IT" sz="1200" baseline="30000"/>
                <a:t>-</a:t>
              </a:r>
            </a:p>
          </p:txBody>
        </p:sp>
      </p:grpSp>
      <p:sp>
        <p:nvSpPr>
          <p:cNvPr id="8333" name="Rectangle 141"/>
          <p:cNvSpPr>
            <a:spLocks noChangeArrowheads="1"/>
          </p:cNvSpPr>
          <p:nvPr/>
        </p:nvSpPr>
        <p:spPr bwMode="auto">
          <a:xfrm>
            <a:off x="3343275" y="2368153"/>
            <a:ext cx="5143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350"/>
          </a:p>
        </p:txBody>
      </p:sp>
      <p:sp>
        <p:nvSpPr>
          <p:cNvPr id="8326" name="Text Box 134"/>
          <p:cNvSpPr txBox="1">
            <a:spLocks noChangeArrowheads="1"/>
          </p:cNvSpPr>
          <p:nvPr/>
        </p:nvSpPr>
        <p:spPr bwMode="auto">
          <a:xfrm>
            <a:off x="4425301" y="2954411"/>
            <a:ext cx="3548267"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4762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600" dirty="0" err="1">
                <a:solidFill>
                  <a:srgbClr val="006600"/>
                </a:solidFill>
                <a:latin typeface="Comic Sans MS" panose="030F0702030302020204" pitchFamily="66" charset="0"/>
              </a:rPr>
              <a:t>Away</a:t>
            </a:r>
            <a:r>
              <a:rPr lang="it-IT" altLang="it-IT" sz="1600" dirty="0">
                <a:solidFill>
                  <a:srgbClr val="006600"/>
                </a:solidFill>
                <a:latin typeface="Comic Sans MS" panose="030F0702030302020204" pitchFamily="66" charset="0"/>
              </a:rPr>
              <a:t> from </a:t>
            </a:r>
            <a:r>
              <a:rPr lang="it-IT" altLang="it-IT" sz="1600" dirty="0" err="1">
                <a:solidFill>
                  <a:srgbClr val="006600"/>
                </a:solidFill>
                <a:latin typeface="Comic Sans MS" panose="030F0702030302020204" pitchFamily="66" charset="0"/>
              </a:rPr>
              <a:t>gelation</a:t>
            </a:r>
            <a:r>
              <a:rPr lang="it-IT" altLang="it-IT" sz="1600" dirty="0">
                <a:solidFill>
                  <a:srgbClr val="006600"/>
                </a:solidFill>
                <a:latin typeface="Comic Sans MS" panose="030F0702030302020204" pitchFamily="66" charset="0"/>
              </a:rPr>
              <a:t> </a:t>
            </a:r>
            <a:r>
              <a:rPr lang="it-IT" altLang="it-IT" sz="1600" dirty="0" err="1">
                <a:solidFill>
                  <a:srgbClr val="006600"/>
                </a:solidFill>
                <a:latin typeface="Comic Sans MS" panose="030F0702030302020204" pitchFamily="66" charset="0"/>
              </a:rPr>
              <a:t>point</a:t>
            </a:r>
            <a:r>
              <a:rPr lang="it-IT" altLang="it-IT" sz="1600" dirty="0">
                <a:solidFill>
                  <a:srgbClr val="006600"/>
                </a:solidFill>
                <a:latin typeface="Comic Sans MS" panose="030F0702030302020204" pitchFamily="66" charset="0"/>
              </a:rPr>
              <a:t>: </a:t>
            </a:r>
            <a:r>
              <a:rPr lang="it-IT" altLang="it-IT" sz="1600" dirty="0" err="1">
                <a:solidFill>
                  <a:srgbClr val="006600"/>
                </a:solidFill>
                <a:latin typeface="Comic Sans MS" panose="030F0702030302020204" pitchFamily="66" charset="0"/>
              </a:rPr>
              <a:t>isolated</a:t>
            </a:r>
            <a:r>
              <a:rPr lang="it-IT" altLang="it-IT" sz="1600" dirty="0">
                <a:solidFill>
                  <a:srgbClr val="006600"/>
                </a:solidFill>
                <a:latin typeface="Comic Sans MS" panose="030F0702030302020204" pitchFamily="66" charset="0"/>
              </a:rPr>
              <a:t> </a:t>
            </a:r>
            <a:r>
              <a:rPr lang="it-IT" altLang="it-IT" sz="1600" dirty="0" err="1">
                <a:solidFill>
                  <a:srgbClr val="006600"/>
                </a:solidFill>
                <a:latin typeface="Comic Sans MS" panose="030F0702030302020204" pitchFamily="66" charset="0"/>
              </a:rPr>
              <a:t>branched</a:t>
            </a:r>
            <a:r>
              <a:rPr lang="it-IT" altLang="it-IT" sz="1600" dirty="0">
                <a:solidFill>
                  <a:srgbClr val="006600"/>
                </a:solidFill>
                <a:latin typeface="Comic Sans MS" panose="030F0702030302020204" pitchFamily="66" charset="0"/>
              </a:rPr>
              <a:t> </a:t>
            </a:r>
            <a:r>
              <a:rPr lang="it-IT" altLang="it-IT" sz="1600" dirty="0" err="1">
                <a:solidFill>
                  <a:srgbClr val="006600"/>
                </a:solidFill>
                <a:latin typeface="Comic Sans MS" panose="030F0702030302020204" pitchFamily="66" charset="0"/>
              </a:rPr>
              <a:t>structure</a:t>
            </a:r>
            <a:endParaRPr lang="it-IT" altLang="it-IT" sz="1600" dirty="0">
              <a:solidFill>
                <a:srgbClr val="006600"/>
              </a:solidFill>
              <a:latin typeface="Comic Sans MS" panose="030F0702030302020204" pitchFamily="66" charset="0"/>
            </a:endParaRPr>
          </a:p>
          <a:p>
            <a:pPr algn="ctr"/>
            <a:endParaRPr lang="it-IT" altLang="it-IT" sz="1600" dirty="0">
              <a:solidFill>
                <a:srgbClr val="006600"/>
              </a:solidFill>
              <a:latin typeface="Comic Sans MS" panose="030F0702030302020204" pitchFamily="66" charset="0"/>
            </a:endParaRPr>
          </a:p>
          <a:p>
            <a:pPr algn="ctr"/>
            <a:endParaRPr lang="it-IT" altLang="it-IT" sz="1600" dirty="0">
              <a:solidFill>
                <a:srgbClr val="006600"/>
              </a:solidFill>
              <a:latin typeface="Comic Sans MS" panose="030F0702030302020204" pitchFamily="66" charset="0"/>
            </a:endParaRPr>
          </a:p>
          <a:p>
            <a:pPr algn="ctr"/>
            <a:r>
              <a:rPr lang="it-IT" altLang="it-IT" sz="1600" dirty="0" err="1">
                <a:solidFill>
                  <a:srgbClr val="006600"/>
                </a:solidFill>
                <a:latin typeface="Comic Sans MS" panose="030F0702030302020204" pitchFamily="66" charset="0"/>
              </a:rPr>
              <a:t>Closed</a:t>
            </a:r>
            <a:r>
              <a:rPr lang="it-IT" altLang="it-IT" sz="1600" dirty="0">
                <a:solidFill>
                  <a:srgbClr val="006600"/>
                </a:solidFill>
                <a:latin typeface="Comic Sans MS" panose="030F0702030302020204" pitchFamily="66" charset="0"/>
              </a:rPr>
              <a:t> to </a:t>
            </a:r>
            <a:r>
              <a:rPr lang="it-IT" altLang="it-IT" sz="1600" dirty="0" err="1">
                <a:solidFill>
                  <a:srgbClr val="006600"/>
                </a:solidFill>
                <a:latin typeface="Comic Sans MS" panose="030F0702030302020204" pitchFamily="66" charset="0"/>
              </a:rPr>
              <a:t>gelation</a:t>
            </a:r>
            <a:r>
              <a:rPr lang="it-IT" altLang="it-IT" sz="1600" dirty="0">
                <a:solidFill>
                  <a:srgbClr val="006600"/>
                </a:solidFill>
                <a:latin typeface="Comic Sans MS" panose="030F0702030302020204" pitchFamily="66" charset="0"/>
              </a:rPr>
              <a:t> </a:t>
            </a:r>
            <a:r>
              <a:rPr lang="it-IT" altLang="it-IT" sz="1600" dirty="0" err="1">
                <a:solidFill>
                  <a:srgbClr val="006600"/>
                </a:solidFill>
                <a:latin typeface="Comic Sans MS" panose="030F0702030302020204" pitchFamily="66" charset="0"/>
              </a:rPr>
              <a:t>point</a:t>
            </a:r>
            <a:endParaRPr lang="it-IT" altLang="it-IT" sz="1600" dirty="0">
              <a:solidFill>
                <a:srgbClr val="006600"/>
              </a:solidFill>
              <a:latin typeface="Comic Sans MS" panose="030F0702030302020204" pitchFamily="66" charset="0"/>
            </a:endParaRPr>
          </a:p>
          <a:p>
            <a:pPr algn="ctr"/>
            <a:r>
              <a:rPr lang="it-IT" altLang="it-IT" sz="1600" dirty="0" err="1">
                <a:solidFill>
                  <a:srgbClr val="006600"/>
                </a:solidFill>
                <a:latin typeface="Comic Sans MS" panose="030F0702030302020204" pitchFamily="66" charset="0"/>
              </a:rPr>
              <a:t>Growth</a:t>
            </a:r>
            <a:r>
              <a:rPr lang="it-IT" altLang="it-IT" sz="1600" dirty="0">
                <a:solidFill>
                  <a:srgbClr val="006600"/>
                </a:solidFill>
                <a:latin typeface="Comic Sans MS" panose="030F0702030302020204" pitchFamily="66" charset="0"/>
              </a:rPr>
              <a:t> and </a:t>
            </a:r>
            <a:r>
              <a:rPr lang="it-IT" altLang="it-IT" sz="1600" dirty="0" err="1">
                <a:solidFill>
                  <a:srgbClr val="006600"/>
                </a:solidFill>
                <a:latin typeface="Comic Sans MS" panose="030F0702030302020204" pitchFamily="66" charset="0"/>
              </a:rPr>
              <a:t>branch</a:t>
            </a:r>
            <a:endParaRPr lang="it-IT" altLang="it-IT" sz="1600" dirty="0">
              <a:solidFill>
                <a:srgbClr val="006600"/>
              </a:solidFill>
              <a:latin typeface="Comic Sans MS" panose="030F0702030302020204" pitchFamily="66" charset="0"/>
            </a:endParaRPr>
          </a:p>
          <a:p>
            <a:pPr algn="ctr"/>
            <a:endParaRPr lang="it-IT" altLang="it-IT" sz="1600" dirty="0">
              <a:solidFill>
                <a:srgbClr val="006600"/>
              </a:solidFill>
              <a:latin typeface="Comic Sans MS" panose="030F0702030302020204" pitchFamily="66" charset="0"/>
            </a:endParaRPr>
          </a:p>
          <a:p>
            <a:pPr algn="ctr"/>
            <a:endParaRPr lang="it-IT" altLang="it-IT" sz="1600" dirty="0">
              <a:solidFill>
                <a:srgbClr val="006600"/>
              </a:solidFill>
              <a:latin typeface="Comic Sans MS" panose="030F0702030302020204" pitchFamily="66" charset="0"/>
            </a:endParaRPr>
          </a:p>
          <a:p>
            <a:pPr algn="ctr">
              <a:lnSpc>
                <a:spcPts val="1500"/>
              </a:lnSpc>
            </a:pPr>
            <a:r>
              <a:rPr lang="it-IT" altLang="it-IT" sz="1600" dirty="0" err="1">
                <a:solidFill>
                  <a:srgbClr val="FF0000"/>
                </a:solidFill>
                <a:latin typeface="Comic Sans MS" panose="030F0702030302020204" pitchFamily="66" charset="0"/>
              </a:rPr>
              <a:t>Gelation</a:t>
            </a:r>
            <a:r>
              <a:rPr lang="it-IT" altLang="it-IT" sz="1600" dirty="0">
                <a:solidFill>
                  <a:srgbClr val="FF0000"/>
                </a:solidFill>
                <a:latin typeface="Comic Sans MS" panose="030F0702030302020204" pitchFamily="66" charset="0"/>
              </a:rPr>
              <a:t> </a:t>
            </a:r>
            <a:r>
              <a:rPr lang="it-IT" altLang="it-IT" sz="1600" dirty="0" err="1">
                <a:solidFill>
                  <a:srgbClr val="FF0000"/>
                </a:solidFill>
                <a:latin typeface="Comic Sans MS" panose="030F0702030302020204" pitchFamily="66" charset="0"/>
              </a:rPr>
              <a:t>point</a:t>
            </a:r>
            <a:r>
              <a:rPr lang="it-IT" altLang="it-IT" sz="1600" dirty="0">
                <a:solidFill>
                  <a:srgbClr val="FF0000"/>
                </a:solidFill>
                <a:latin typeface="Comic Sans MS" panose="030F0702030302020204" pitchFamily="66" charset="0"/>
              </a:rPr>
              <a:t> </a:t>
            </a:r>
          </a:p>
          <a:p>
            <a:pPr algn="ctr">
              <a:lnSpc>
                <a:spcPts val="1500"/>
              </a:lnSpc>
            </a:pPr>
            <a:r>
              <a:rPr lang="it-IT" altLang="it-IT" sz="1600" dirty="0" err="1">
                <a:solidFill>
                  <a:srgbClr val="FF0000"/>
                </a:solidFill>
                <a:latin typeface="Comic Sans MS" panose="030F0702030302020204" pitchFamily="66" charset="0"/>
              </a:rPr>
              <a:t>Interconnected</a:t>
            </a:r>
            <a:r>
              <a:rPr lang="it-IT" altLang="it-IT" sz="1600" dirty="0">
                <a:solidFill>
                  <a:srgbClr val="FF0000"/>
                </a:solidFill>
                <a:latin typeface="Comic Sans MS" panose="030F0702030302020204" pitchFamily="66" charset="0"/>
              </a:rPr>
              <a:t> </a:t>
            </a:r>
            <a:r>
              <a:rPr lang="it-IT" altLang="it-IT" sz="1600" dirty="0" err="1">
                <a:solidFill>
                  <a:srgbClr val="FF0000"/>
                </a:solidFill>
                <a:latin typeface="Comic Sans MS" panose="030F0702030302020204" pitchFamily="66" charset="0"/>
              </a:rPr>
              <a:t>Polymers</a:t>
            </a:r>
            <a:endParaRPr lang="it-IT" altLang="it-IT" sz="1600" dirty="0">
              <a:solidFill>
                <a:srgbClr val="FF0000"/>
              </a:solidFill>
              <a:latin typeface="Comic Sans MS" panose="030F0702030302020204" pitchFamily="66" charset="0"/>
            </a:endParaRPr>
          </a:p>
        </p:txBody>
      </p:sp>
      <p:pic>
        <p:nvPicPr>
          <p:cNvPr id="8334" name="Picture 1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85" y="1628800"/>
            <a:ext cx="2984525"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389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descr="Carta di giornale"/>
          <p:cNvSpPr>
            <a:spLocks noChangeArrowheads="1"/>
          </p:cNvSpPr>
          <p:nvPr/>
        </p:nvSpPr>
        <p:spPr bwMode="auto">
          <a:xfrm>
            <a:off x="3257550" y="342900"/>
            <a:ext cx="2286000" cy="628650"/>
          </a:xfrm>
          <a:prstGeom prst="rect">
            <a:avLst/>
          </a:prstGeom>
          <a:blipFill dpi="0" rotWithShape="0">
            <a:blip r:embed="rId3"/>
            <a:srcRect/>
            <a:tile tx="0" ty="0" sx="100000" sy="100000" flip="none" algn="tl"/>
          </a:blipFill>
          <a:ln w="31750">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ltLang="it-IT" sz="1350"/>
          </a:p>
        </p:txBody>
      </p:sp>
      <p:sp>
        <p:nvSpPr>
          <p:cNvPr id="19459" name="Text Box 3"/>
          <p:cNvSpPr txBox="1">
            <a:spLocks noChangeArrowheads="1"/>
          </p:cNvSpPr>
          <p:nvPr/>
        </p:nvSpPr>
        <p:spPr bwMode="auto">
          <a:xfrm>
            <a:off x="2228850" y="457201"/>
            <a:ext cx="4343400" cy="60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4762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2100" i="1" dirty="0">
                <a:solidFill>
                  <a:srgbClr val="006600"/>
                </a:solidFill>
                <a:latin typeface="Comic Sans MS" panose="030F0702030302020204" pitchFamily="66" charset="0"/>
              </a:rPr>
              <a:t>Acid </a:t>
            </a:r>
            <a:r>
              <a:rPr lang="it-IT" altLang="it-IT" sz="2100" i="1" dirty="0" err="1">
                <a:solidFill>
                  <a:srgbClr val="006600"/>
                </a:solidFill>
                <a:latin typeface="Comic Sans MS" panose="030F0702030302020204" pitchFamily="66" charset="0"/>
              </a:rPr>
              <a:t>Catalysis</a:t>
            </a:r>
            <a:endParaRPr lang="it-IT" altLang="it-IT" sz="1800" i="1" dirty="0">
              <a:solidFill>
                <a:srgbClr val="006600"/>
              </a:solidFill>
              <a:latin typeface="Comic Sans MS" panose="030F0702030302020204" pitchFamily="66" charset="0"/>
            </a:endParaRPr>
          </a:p>
          <a:p>
            <a:pPr>
              <a:lnSpc>
                <a:spcPts val="1500"/>
              </a:lnSpc>
            </a:pPr>
            <a:endParaRPr lang="it-IT" altLang="it-IT" sz="1800" dirty="0">
              <a:solidFill>
                <a:srgbClr val="009900"/>
              </a:solidFill>
              <a:latin typeface="Comic Sans MS" panose="030F0702030302020204" pitchFamily="66" charset="0"/>
            </a:endParaRPr>
          </a:p>
        </p:txBody>
      </p:sp>
      <p:graphicFrame>
        <p:nvGraphicFramePr>
          <p:cNvPr id="19482" name="Object 26"/>
          <p:cNvGraphicFramePr>
            <a:graphicFrameLocks noChangeAspect="1"/>
          </p:cNvGraphicFramePr>
          <p:nvPr/>
        </p:nvGraphicFramePr>
        <p:xfrm>
          <a:off x="2182416" y="1371601"/>
          <a:ext cx="4780359" cy="727472"/>
        </p:xfrm>
        <a:graphic>
          <a:graphicData uri="http://schemas.openxmlformats.org/presentationml/2006/ole">
            <mc:AlternateContent xmlns:mc="http://schemas.openxmlformats.org/markup-compatibility/2006">
              <mc:Choice xmlns:v="urn:schemas-microsoft-com:vml" Requires="v">
                <p:oleObj spid="_x0000_s2067" name="CS ChemDraw Drawing" r:id="rId4" imgW="6372720" imgH="970200" progId="ChemDraw.Document.4.5">
                  <p:embed/>
                </p:oleObj>
              </mc:Choice>
              <mc:Fallback>
                <p:oleObj name="CS ChemDraw Drawing" r:id="rId4" imgW="6372720" imgH="970200" progId="ChemDraw.Document.4.5">
                  <p:embed/>
                  <p:pic>
                    <p:nvPicPr>
                      <p:cNvPr id="19482"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416" y="1371601"/>
                        <a:ext cx="4780359" cy="72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83" name="Text Box 27"/>
          <p:cNvSpPr txBox="1">
            <a:spLocks noChangeArrowheads="1"/>
          </p:cNvSpPr>
          <p:nvPr/>
        </p:nvSpPr>
        <p:spPr bwMode="auto">
          <a:xfrm>
            <a:off x="3886200" y="1428750"/>
            <a:ext cx="31130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200">
                <a:latin typeface="Symbol" panose="05050102010706020507" pitchFamily="18" charset="2"/>
              </a:rPr>
              <a:t>d</a:t>
            </a:r>
            <a:r>
              <a:rPr lang="it-IT" altLang="it-IT" sz="1200" baseline="30000"/>
              <a:t>+</a:t>
            </a:r>
          </a:p>
          <a:p>
            <a:endParaRPr lang="it-IT" altLang="it-IT" sz="1350"/>
          </a:p>
        </p:txBody>
      </p:sp>
      <p:sp>
        <p:nvSpPr>
          <p:cNvPr id="19484" name="Text Box 28"/>
          <p:cNvSpPr txBox="1">
            <a:spLocks noChangeArrowheads="1"/>
          </p:cNvSpPr>
          <p:nvPr/>
        </p:nvSpPr>
        <p:spPr bwMode="auto">
          <a:xfrm>
            <a:off x="4699397" y="1428750"/>
            <a:ext cx="31130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200">
                <a:latin typeface="Symbol" panose="05050102010706020507" pitchFamily="18" charset="2"/>
              </a:rPr>
              <a:t>d</a:t>
            </a:r>
            <a:r>
              <a:rPr lang="it-IT" altLang="it-IT" sz="1200" baseline="30000"/>
              <a:t>+</a:t>
            </a:r>
          </a:p>
          <a:p>
            <a:endParaRPr lang="it-IT" altLang="it-IT" sz="1350"/>
          </a:p>
        </p:txBody>
      </p:sp>
      <p:sp>
        <p:nvSpPr>
          <p:cNvPr id="19485" name="Text Box 29"/>
          <p:cNvSpPr txBox="1">
            <a:spLocks noChangeArrowheads="1"/>
          </p:cNvSpPr>
          <p:nvPr/>
        </p:nvSpPr>
        <p:spPr bwMode="auto">
          <a:xfrm>
            <a:off x="3207544" y="1428750"/>
            <a:ext cx="269626"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200">
                <a:latin typeface="Symbol" panose="05050102010706020507" pitchFamily="18" charset="2"/>
              </a:rPr>
              <a:t>+</a:t>
            </a:r>
            <a:endParaRPr lang="it-IT" altLang="it-IT" sz="1200" baseline="30000"/>
          </a:p>
          <a:p>
            <a:endParaRPr lang="it-IT" altLang="it-IT" sz="1350"/>
          </a:p>
        </p:txBody>
      </p:sp>
      <p:sp>
        <p:nvSpPr>
          <p:cNvPr id="19487" name="Rectangle 31"/>
          <p:cNvSpPr>
            <a:spLocks noChangeArrowheads="1"/>
          </p:cNvSpPr>
          <p:nvPr/>
        </p:nvSpPr>
        <p:spPr bwMode="auto">
          <a:xfrm>
            <a:off x="3432572" y="2282428"/>
            <a:ext cx="5143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350"/>
          </a:p>
        </p:txBody>
      </p:sp>
      <p:pic>
        <p:nvPicPr>
          <p:cNvPr id="19488" name="Picture 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3688" y="2620780"/>
            <a:ext cx="2079086" cy="425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619550" y="3105006"/>
            <a:ext cx="4572000" cy="2608406"/>
          </a:xfrm>
          <a:prstGeom prst="rect">
            <a:avLst/>
          </a:prstGeom>
        </p:spPr>
        <p:txBody>
          <a:bodyPr>
            <a:spAutoFit/>
          </a:bodyPr>
          <a:lstStyle/>
          <a:p>
            <a:pPr algn="ctr"/>
            <a:r>
              <a:rPr lang="it-IT" altLang="it-IT" dirty="0" err="1">
                <a:solidFill>
                  <a:srgbClr val="006600"/>
                </a:solidFill>
                <a:latin typeface="Comic Sans MS" panose="030F0702030302020204" pitchFamily="66" charset="0"/>
              </a:rPr>
              <a:t>Away</a:t>
            </a:r>
            <a:r>
              <a:rPr lang="it-IT" altLang="it-IT" dirty="0">
                <a:solidFill>
                  <a:srgbClr val="006600"/>
                </a:solidFill>
                <a:latin typeface="Comic Sans MS" panose="030F0702030302020204" pitchFamily="66" charset="0"/>
              </a:rPr>
              <a:t> from </a:t>
            </a:r>
            <a:r>
              <a:rPr lang="it-IT" altLang="it-IT" dirty="0" err="1">
                <a:solidFill>
                  <a:srgbClr val="006600"/>
                </a:solidFill>
                <a:latin typeface="Comic Sans MS" panose="030F0702030302020204" pitchFamily="66" charset="0"/>
              </a:rPr>
              <a:t>gelation</a:t>
            </a:r>
            <a:r>
              <a:rPr lang="it-IT" altLang="it-IT" dirty="0">
                <a:solidFill>
                  <a:srgbClr val="006600"/>
                </a:solidFill>
                <a:latin typeface="Comic Sans MS" panose="030F0702030302020204" pitchFamily="66" charset="0"/>
              </a:rPr>
              <a:t> </a:t>
            </a:r>
            <a:r>
              <a:rPr lang="it-IT" altLang="it-IT" dirty="0" err="1">
                <a:solidFill>
                  <a:srgbClr val="006600"/>
                </a:solidFill>
                <a:latin typeface="Comic Sans MS" panose="030F0702030302020204" pitchFamily="66" charset="0"/>
              </a:rPr>
              <a:t>point</a:t>
            </a:r>
            <a:endParaRPr lang="it-IT" altLang="it-IT" dirty="0">
              <a:solidFill>
                <a:srgbClr val="006600"/>
              </a:solidFill>
              <a:latin typeface="Comic Sans MS" panose="030F0702030302020204" pitchFamily="66" charset="0"/>
            </a:endParaRPr>
          </a:p>
          <a:p>
            <a:pPr algn="ctr"/>
            <a:endParaRPr lang="it-IT" altLang="it-IT" dirty="0">
              <a:solidFill>
                <a:srgbClr val="006600"/>
              </a:solidFill>
              <a:latin typeface="Comic Sans MS" panose="030F0702030302020204" pitchFamily="66" charset="0"/>
            </a:endParaRPr>
          </a:p>
          <a:p>
            <a:pPr algn="ctr"/>
            <a:endParaRPr lang="it-IT" altLang="it-IT" dirty="0">
              <a:solidFill>
                <a:srgbClr val="006600"/>
              </a:solidFill>
              <a:latin typeface="Comic Sans MS" panose="030F0702030302020204" pitchFamily="66" charset="0"/>
            </a:endParaRPr>
          </a:p>
          <a:p>
            <a:pPr algn="ctr"/>
            <a:r>
              <a:rPr lang="it-IT" altLang="it-IT" dirty="0" err="1">
                <a:solidFill>
                  <a:srgbClr val="006600"/>
                </a:solidFill>
                <a:latin typeface="Comic Sans MS" panose="030F0702030302020204" pitchFamily="66" charset="0"/>
              </a:rPr>
              <a:t>Closed</a:t>
            </a:r>
            <a:r>
              <a:rPr lang="it-IT" altLang="it-IT" dirty="0">
                <a:solidFill>
                  <a:srgbClr val="006600"/>
                </a:solidFill>
                <a:latin typeface="Comic Sans MS" panose="030F0702030302020204" pitchFamily="66" charset="0"/>
              </a:rPr>
              <a:t> to </a:t>
            </a:r>
            <a:r>
              <a:rPr lang="it-IT" altLang="it-IT" dirty="0" err="1">
                <a:solidFill>
                  <a:srgbClr val="006600"/>
                </a:solidFill>
                <a:latin typeface="Comic Sans MS" panose="030F0702030302020204" pitchFamily="66" charset="0"/>
              </a:rPr>
              <a:t>gelation</a:t>
            </a:r>
            <a:r>
              <a:rPr lang="it-IT" altLang="it-IT" dirty="0">
                <a:solidFill>
                  <a:srgbClr val="006600"/>
                </a:solidFill>
                <a:latin typeface="Comic Sans MS" panose="030F0702030302020204" pitchFamily="66" charset="0"/>
              </a:rPr>
              <a:t> </a:t>
            </a:r>
            <a:r>
              <a:rPr lang="it-IT" altLang="it-IT" dirty="0" err="1">
                <a:solidFill>
                  <a:srgbClr val="006600"/>
                </a:solidFill>
                <a:latin typeface="Comic Sans MS" panose="030F0702030302020204" pitchFamily="66" charset="0"/>
              </a:rPr>
              <a:t>point</a:t>
            </a:r>
            <a:endParaRPr lang="it-IT" altLang="it-IT" dirty="0">
              <a:solidFill>
                <a:srgbClr val="006600"/>
              </a:solidFill>
              <a:latin typeface="Comic Sans MS" panose="030F0702030302020204" pitchFamily="66" charset="0"/>
            </a:endParaRPr>
          </a:p>
          <a:p>
            <a:pPr algn="ctr"/>
            <a:r>
              <a:rPr lang="it-IT" altLang="it-IT" dirty="0" err="1">
                <a:solidFill>
                  <a:srgbClr val="006600"/>
                </a:solidFill>
                <a:latin typeface="Comic Sans MS" panose="030F0702030302020204" pitchFamily="66" charset="0"/>
              </a:rPr>
              <a:t>Primary</a:t>
            </a:r>
            <a:r>
              <a:rPr lang="it-IT" altLang="it-IT" dirty="0">
                <a:solidFill>
                  <a:srgbClr val="006600"/>
                </a:solidFill>
                <a:latin typeface="Comic Sans MS" panose="030F0702030302020204" pitchFamily="66" charset="0"/>
              </a:rPr>
              <a:t> </a:t>
            </a:r>
            <a:r>
              <a:rPr lang="it-IT" altLang="it-IT" dirty="0" err="1">
                <a:solidFill>
                  <a:srgbClr val="006600"/>
                </a:solidFill>
                <a:latin typeface="Comic Sans MS" panose="030F0702030302020204" pitchFamily="66" charset="0"/>
              </a:rPr>
              <a:t>interconnection</a:t>
            </a:r>
            <a:endParaRPr lang="it-IT" altLang="it-IT" dirty="0">
              <a:solidFill>
                <a:srgbClr val="006600"/>
              </a:solidFill>
              <a:latin typeface="Comic Sans MS" panose="030F0702030302020204" pitchFamily="66" charset="0"/>
            </a:endParaRPr>
          </a:p>
          <a:p>
            <a:pPr algn="ctr"/>
            <a:endParaRPr lang="it-IT" altLang="it-IT" dirty="0">
              <a:solidFill>
                <a:srgbClr val="006600"/>
              </a:solidFill>
              <a:latin typeface="Comic Sans MS" panose="030F0702030302020204" pitchFamily="66" charset="0"/>
            </a:endParaRPr>
          </a:p>
          <a:p>
            <a:pPr algn="ctr"/>
            <a:endParaRPr lang="it-IT" altLang="it-IT" dirty="0">
              <a:solidFill>
                <a:srgbClr val="006600"/>
              </a:solidFill>
              <a:latin typeface="Comic Sans MS" panose="030F0702030302020204" pitchFamily="66" charset="0"/>
            </a:endParaRPr>
          </a:p>
          <a:p>
            <a:pPr algn="ctr">
              <a:lnSpc>
                <a:spcPts val="1500"/>
              </a:lnSpc>
            </a:pPr>
            <a:r>
              <a:rPr lang="it-IT" altLang="it-IT" dirty="0" err="1">
                <a:solidFill>
                  <a:srgbClr val="FF0000"/>
                </a:solidFill>
                <a:latin typeface="Comic Sans MS" panose="030F0702030302020204" pitchFamily="66" charset="0"/>
              </a:rPr>
              <a:t>Gelation</a:t>
            </a:r>
            <a:r>
              <a:rPr lang="it-IT" altLang="it-IT" dirty="0">
                <a:solidFill>
                  <a:srgbClr val="FF0000"/>
                </a:solidFill>
                <a:latin typeface="Comic Sans MS" panose="030F0702030302020204" pitchFamily="66" charset="0"/>
              </a:rPr>
              <a:t> </a:t>
            </a:r>
            <a:r>
              <a:rPr lang="it-IT" altLang="it-IT" dirty="0" err="1">
                <a:solidFill>
                  <a:srgbClr val="FF0000"/>
                </a:solidFill>
                <a:latin typeface="Comic Sans MS" panose="030F0702030302020204" pitchFamily="66" charset="0"/>
              </a:rPr>
              <a:t>point</a:t>
            </a:r>
            <a:r>
              <a:rPr lang="it-IT" altLang="it-IT" dirty="0">
                <a:solidFill>
                  <a:srgbClr val="FF0000"/>
                </a:solidFill>
                <a:latin typeface="Comic Sans MS" panose="030F0702030302020204" pitchFamily="66" charset="0"/>
              </a:rPr>
              <a:t> </a:t>
            </a:r>
          </a:p>
          <a:p>
            <a:pPr algn="ctr">
              <a:lnSpc>
                <a:spcPts val="1500"/>
              </a:lnSpc>
            </a:pPr>
            <a:r>
              <a:rPr lang="it-IT" altLang="it-IT" dirty="0">
                <a:solidFill>
                  <a:srgbClr val="FF0000"/>
                </a:solidFill>
                <a:latin typeface="Comic Sans MS" panose="030F0702030302020204" pitchFamily="66" charset="0"/>
              </a:rPr>
              <a:t>Branching from the </a:t>
            </a:r>
            <a:r>
              <a:rPr lang="it-IT" altLang="it-IT" dirty="0" err="1">
                <a:solidFill>
                  <a:srgbClr val="FF0000"/>
                </a:solidFill>
                <a:latin typeface="Comic Sans MS" panose="030F0702030302020204" pitchFamily="66" charset="0"/>
              </a:rPr>
              <a:t>interconnection</a:t>
            </a:r>
            <a:r>
              <a:rPr lang="it-IT" altLang="it-IT" dirty="0">
                <a:solidFill>
                  <a:srgbClr val="FF0000"/>
                </a:solidFill>
                <a:latin typeface="Comic Sans MS" panose="030F0702030302020204" pitchFamily="66" charset="0"/>
              </a:rPr>
              <a:t> </a:t>
            </a:r>
            <a:r>
              <a:rPr lang="it-IT" altLang="it-IT" dirty="0" err="1">
                <a:solidFill>
                  <a:srgbClr val="FF0000"/>
                </a:solidFill>
                <a:latin typeface="Comic Sans MS" panose="030F0702030302020204" pitchFamily="66" charset="0"/>
              </a:rPr>
              <a:t>points</a:t>
            </a:r>
            <a:endParaRPr lang="it-IT" altLang="it-IT"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7403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Formation of Gold Nanoparticles</a:t>
            </a:r>
          </a:p>
        </p:txBody>
      </p:sp>
      <p:sp>
        <p:nvSpPr>
          <p:cNvPr id="50" name="TextBox 6"/>
          <p:cNvSpPr txBox="1"/>
          <p:nvPr/>
        </p:nvSpPr>
        <p:spPr>
          <a:xfrm>
            <a:off x="204788" y="1065213"/>
            <a:ext cx="4692650" cy="368300"/>
          </a:xfrm>
          <a:prstGeom prst="rect">
            <a:avLst/>
          </a:prstGeom>
          <a:noFill/>
        </p:spPr>
        <p:txBody>
          <a:bodyPr wrap="none">
            <a:spAutoFit/>
          </a:bodyPr>
          <a:lstStyle/>
          <a:p>
            <a:pPr>
              <a:defRPr/>
            </a:pPr>
            <a:r>
              <a:rPr lang="en-US" u="sng" dirty="0">
                <a:latin typeface="+mn-lt"/>
              </a:rPr>
              <a:t>Reduction of gold ions:</a:t>
            </a:r>
            <a:r>
              <a:rPr lang="en-US" dirty="0">
                <a:latin typeface="+mn-lt"/>
              </a:rPr>
              <a:t> Au(III) + 3e</a:t>
            </a:r>
            <a:r>
              <a:rPr lang="en-US" baseline="30000" dirty="0">
                <a:latin typeface="+mn-lt"/>
              </a:rPr>
              <a:t>-</a:t>
            </a:r>
            <a:r>
              <a:rPr lang="en-US" dirty="0">
                <a:latin typeface="+mn-lt"/>
              </a:rPr>
              <a:t> </a:t>
            </a:r>
            <a:r>
              <a:rPr lang="en-US" dirty="0">
                <a:latin typeface="+mn-lt"/>
                <a:cs typeface="Times New Roman"/>
              </a:rPr>
              <a:t>→ Au(0)</a:t>
            </a:r>
            <a:endParaRPr lang="en-US" dirty="0">
              <a:latin typeface="+mn-lt"/>
            </a:endParaRPr>
          </a:p>
        </p:txBody>
      </p:sp>
      <p:sp>
        <p:nvSpPr>
          <p:cNvPr id="51" name="TextBox 51"/>
          <p:cNvSpPr txBox="1"/>
          <p:nvPr/>
        </p:nvSpPr>
        <p:spPr>
          <a:xfrm>
            <a:off x="204788" y="1655763"/>
            <a:ext cx="3621087" cy="369887"/>
          </a:xfrm>
          <a:prstGeom prst="rect">
            <a:avLst/>
          </a:prstGeom>
          <a:noFill/>
        </p:spPr>
        <p:txBody>
          <a:bodyPr wrap="none">
            <a:spAutoFit/>
          </a:bodyPr>
          <a:lstStyle/>
          <a:p>
            <a:pPr>
              <a:defRPr/>
            </a:pPr>
            <a:r>
              <a:rPr lang="en-US" u="sng" dirty="0">
                <a:latin typeface="+mn-lt"/>
              </a:rPr>
              <a:t>Nucleation of Au(0) seed crystals:</a:t>
            </a:r>
          </a:p>
        </p:txBody>
      </p:sp>
      <p:grpSp>
        <p:nvGrpSpPr>
          <p:cNvPr id="52" name="Group 55"/>
          <p:cNvGrpSpPr>
            <a:grpSpLocks/>
          </p:cNvGrpSpPr>
          <p:nvPr/>
        </p:nvGrpSpPr>
        <p:grpSpPr bwMode="auto">
          <a:xfrm>
            <a:off x="688975" y="2073275"/>
            <a:ext cx="2011363" cy="2012950"/>
            <a:chOff x="688932" y="2630466"/>
            <a:chExt cx="2011680" cy="2011680"/>
          </a:xfrm>
        </p:grpSpPr>
        <p:sp>
          <p:nvSpPr>
            <p:cNvPr id="53" name="Oval 4"/>
            <p:cNvSpPr>
              <a:spLocks noChangeAspect="1"/>
            </p:cNvSpPr>
            <p:nvPr/>
          </p:nvSpPr>
          <p:spPr>
            <a:xfrm>
              <a:off x="1090633" y="2739935"/>
              <a:ext cx="146073" cy="1475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7"/>
            <p:cNvSpPr>
              <a:spLocks noChangeAspect="1"/>
            </p:cNvSpPr>
            <p:nvPr/>
          </p:nvSpPr>
          <p:spPr>
            <a:xfrm>
              <a:off x="2254454" y="3058821"/>
              <a:ext cx="146073" cy="1475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8"/>
            <p:cNvSpPr>
              <a:spLocks noChangeAspect="1"/>
            </p:cNvSpPr>
            <p:nvPr/>
          </p:nvSpPr>
          <p:spPr>
            <a:xfrm>
              <a:off x="1511387" y="320795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9"/>
            <p:cNvSpPr>
              <a:spLocks noChangeAspect="1"/>
            </p:cNvSpPr>
            <p:nvPr/>
          </p:nvSpPr>
          <p:spPr>
            <a:xfrm>
              <a:off x="2024230" y="3721977"/>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10"/>
            <p:cNvSpPr>
              <a:spLocks noChangeAspect="1"/>
            </p:cNvSpPr>
            <p:nvPr/>
          </p:nvSpPr>
          <p:spPr>
            <a:xfrm>
              <a:off x="1538379" y="4140812"/>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11"/>
            <p:cNvSpPr>
              <a:spLocks noChangeAspect="1"/>
            </p:cNvSpPr>
            <p:nvPr/>
          </p:nvSpPr>
          <p:spPr>
            <a:xfrm>
              <a:off x="928683" y="3741015"/>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12"/>
            <p:cNvSpPr>
              <a:spLocks noChangeAspect="1"/>
            </p:cNvSpPr>
            <p:nvPr/>
          </p:nvSpPr>
          <p:spPr>
            <a:xfrm>
              <a:off x="1490746" y="3674382"/>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13"/>
            <p:cNvSpPr>
              <a:spLocks noChangeAspect="1"/>
            </p:cNvSpPr>
            <p:nvPr/>
          </p:nvSpPr>
          <p:spPr>
            <a:xfrm>
              <a:off x="976315" y="3054062"/>
              <a:ext cx="146073" cy="1475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14"/>
            <p:cNvSpPr>
              <a:spLocks noChangeAspect="1"/>
            </p:cNvSpPr>
            <p:nvPr/>
          </p:nvSpPr>
          <p:spPr>
            <a:xfrm>
              <a:off x="1938492" y="2816087"/>
              <a:ext cx="146073" cy="1475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15"/>
            <p:cNvSpPr>
              <a:spLocks noChangeAspect="1"/>
            </p:cNvSpPr>
            <p:nvPr/>
          </p:nvSpPr>
          <p:spPr>
            <a:xfrm>
              <a:off x="2471976" y="3579192"/>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16"/>
            <p:cNvSpPr>
              <a:spLocks noChangeAspect="1"/>
            </p:cNvSpPr>
            <p:nvPr/>
          </p:nvSpPr>
          <p:spPr>
            <a:xfrm>
              <a:off x="881050" y="4226483"/>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17"/>
            <p:cNvSpPr>
              <a:spLocks noChangeAspect="1"/>
            </p:cNvSpPr>
            <p:nvPr/>
          </p:nvSpPr>
          <p:spPr>
            <a:xfrm>
              <a:off x="2176654" y="4293116"/>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5" name="Straight Arrow Connector 45"/>
            <p:cNvCxnSpPr>
              <a:stCxn id="55" idx="4"/>
              <a:endCxn id="59" idx="0"/>
            </p:cNvCxnSpPr>
            <p:nvPr/>
          </p:nvCxnSpPr>
          <p:spPr>
            <a:xfrm rot="5400000">
              <a:off x="1413867" y="3503825"/>
              <a:ext cx="320473" cy="2064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48"/>
            <p:cNvCxnSpPr>
              <a:stCxn id="56" idx="2"/>
              <a:endCxn id="59" idx="6"/>
            </p:cNvCxnSpPr>
            <p:nvPr/>
          </p:nvCxnSpPr>
          <p:spPr>
            <a:xfrm rot="10800000">
              <a:off x="1636819" y="3747361"/>
              <a:ext cx="387411" cy="47595"/>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7" name="Rectangle 52"/>
            <p:cNvSpPr/>
            <p:nvPr/>
          </p:nvSpPr>
          <p:spPr>
            <a:xfrm>
              <a:off x="688932" y="2630466"/>
              <a:ext cx="2011680" cy="2011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8" name="Group 56"/>
          <p:cNvGrpSpPr>
            <a:grpSpLocks/>
          </p:cNvGrpSpPr>
          <p:nvPr/>
        </p:nvGrpSpPr>
        <p:grpSpPr bwMode="auto">
          <a:xfrm>
            <a:off x="3665538" y="2073275"/>
            <a:ext cx="2011362" cy="2012950"/>
            <a:chOff x="3584532" y="2695184"/>
            <a:chExt cx="2011680" cy="2011680"/>
          </a:xfrm>
        </p:grpSpPr>
        <p:sp>
          <p:nvSpPr>
            <p:cNvPr id="69" name="Oval 18"/>
            <p:cNvSpPr>
              <a:spLocks noChangeAspect="1"/>
            </p:cNvSpPr>
            <p:nvPr/>
          </p:nvSpPr>
          <p:spPr>
            <a:xfrm>
              <a:off x="4243448" y="2741193"/>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19"/>
            <p:cNvSpPr>
              <a:spLocks noChangeAspect="1"/>
            </p:cNvSpPr>
            <p:nvPr/>
          </p:nvSpPr>
          <p:spPr>
            <a:xfrm>
              <a:off x="4559411" y="3126712"/>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20"/>
            <p:cNvSpPr>
              <a:spLocks noChangeAspect="1"/>
            </p:cNvSpPr>
            <p:nvPr/>
          </p:nvSpPr>
          <p:spPr>
            <a:xfrm>
              <a:off x="4643561" y="3569345"/>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Oval 21"/>
            <p:cNvSpPr>
              <a:spLocks noChangeAspect="1"/>
            </p:cNvSpPr>
            <p:nvPr/>
          </p:nvSpPr>
          <p:spPr>
            <a:xfrm>
              <a:off x="4662614" y="3721649"/>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22"/>
            <p:cNvSpPr>
              <a:spLocks noChangeAspect="1"/>
            </p:cNvSpPr>
            <p:nvPr/>
          </p:nvSpPr>
          <p:spPr>
            <a:xfrm>
              <a:off x="4748353" y="4483168"/>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Oval 23"/>
            <p:cNvSpPr>
              <a:spLocks noChangeAspect="1"/>
            </p:cNvSpPr>
            <p:nvPr/>
          </p:nvSpPr>
          <p:spPr>
            <a:xfrm>
              <a:off x="3662331" y="3816839"/>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24"/>
            <p:cNvSpPr>
              <a:spLocks noChangeAspect="1"/>
            </p:cNvSpPr>
            <p:nvPr/>
          </p:nvSpPr>
          <p:spPr>
            <a:xfrm>
              <a:off x="4510190" y="3674054"/>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25"/>
            <p:cNvSpPr>
              <a:spLocks noChangeAspect="1"/>
            </p:cNvSpPr>
            <p:nvPr/>
          </p:nvSpPr>
          <p:spPr>
            <a:xfrm>
              <a:off x="3919547" y="3188586"/>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26"/>
            <p:cNvSpPr>
              <a:spLocks noChangeAspect="1"/>
            </p:cNvSpPr>
            <p:nvPr/>
          </p:nvSpPr>
          <p:spPr>
            <a:xfrm>
              <a:off x="5005569" y="2741193"/>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27"/>
            <p:cNvSpPr>
              <a:spLocks noChangeAspect="1"/>
            </p:cNvSpPr>
            <p:nvPr/>
          </p:nvSpPr>
          <p:spPr>
            <a:xfrm>
              <a:off x="5405682" y="3407522"/>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28"/>
            <p:cNvSpPr>
              <a:spLocks noChangeAspect="1"/>
            </p:cNvSpPr>
            <p:nvPr/>
          </p:nvSpPr>
          <p:spPr>
            <a:xfrm>
              <a:off x="3824282" y="435942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29"/>
            <p:cNvSpPr>
              <a:spLocks noChangeAspect="1"/>
            </p:cNvSpPr>
            <p:nvPr/>
          </p:nvSpPr>
          <p:spPr>
            <a:xfrm>
              <a:off x="5310417" y="435942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42"/>
            <p:cNvSpPr>
              <a:spLocks noChangeAspect="1"/>
            </p:cNvSpPr>
            <p:nvPr/>
          </p:nvSpPr>
          <p:spPr>
            <a:xfrm>
              <a:off x="4484786" y="3532855"/>
              <a:ext cx="390587" cy="39027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Rectangle 53"/>
            <p:cNvSpPr/>
            <p:nvPr/>
          </p:nvSpPr>
          <p:spPr>
            <a:xfrm>
              <a:off x="3584532" y="2695184"/>
              <a:ext cx="2011680" cy="2011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3" name="Group 69"/>
          <p:cNvGrpSpPr>
            <a:grpSpLocks/>
          </p:cNvGrpSpPr>
          <p:nvPr/>
        </p:nvGrpSpPr>
        <p:grpSpPr bwMode="auto">
          <a:xfrm>
            <a:off x="6640513" y="2073275"/>
            <a:ext cx="2011362" cy="2012950"/>
            <a:chOff x="6640883" y="2474935"/>
            <a:chExt cx="2011680" cy="2011680"/>
          </a:xfrm>
        </p:grpSpPr>
        <p:sp>
          <p:nvSpPr>
            <p:cNvPr id="84" name="Oval 30"/>
            <p:cNvSpPr>
              <a:spLocks noChangeAspect="1"/>
            </p:cNvSpPr>
            <p:nvPr/>
          </p:nvSpPr>
          <p:spPr>
            <a:xfrm>
              <a:off x="7268044" y="2941366"/>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31"/>
            <p:cNvSpPr>
              <a:spLocks noChangeAspect="1"/>
            </p:cNvSpPr>
            <p:nvPr/>
          </p:nvSpPr>
          <p:spPr>
            <a:xfrm>
              <a:off x="7717378" y="332847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32"/>
            <p:cNvSpPr>
              <a:spLocks noChangeAspect="1"/>
            </p:cNvSpPr>
            <p:nvPr/>
          </p:nvSpPr>
          <p:spPr>
            <a:xfrm>
              <a:off x="7568130" y="3282463"/>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33"/>
            <p:cNvSpPr>
              <a:spLocks noChangeAspect="1"/>
            </p:cNvSpPr>
            <p:nvPr/>
          </p:nvSpPr>
          <p:spPr>
            <a:xfrm>
              <a:off x="7591945" y="3434767"/>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Oval 34"/>
            <p:cNvSpPr>
              <a:spLocks noChangeAspect="1"/>
            </p:cNvSpPr>
            <p:nvPr/>
          </p:nvSpPr>
          <p:spPr>
            <a:xfrm>
              <a:off x="7684035" y="4032876"/>
              <a:ext cx="147661"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Oval 35"/>
            <p:cNvSpPr>
              <a:spLocks noChangeAspect="1"/>
            </p:cNvSpPr>
            <p:nvPr/>
          </p:nvSpPr>
          <p:spPr>
            <a:xfrm>
              <a:off x="7466514" y="3534716"/>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36"/>
            <p:cNvSpPr>
              <a:spLocks noChangeAspect="1"/>
            </p:cNvSpPr>
            <p:nvPr/>
          </p:nvSpPr>
          <p:spPr>
            <a:xfrm>
              <a:off x="7439521" y="3380826"/>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Oval 38"/>
            <p:cNvSpPr>
              <a:spLocks noChangeAspect="1"/>
            </p:cNvSpPr>
            <p:nvPr/>
          </p:nvSpPr>
          <p:spPr>
            <a:xfrm>
              <a:off x="7953953" y="286680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39"/>
            <p:cNvSpPr>
              <a:spLocks noChangeAspect="1"/>
            </p:cNvSpPr>
            <p:nvPr/>
          </p:nvSpPr>
          <p:spPr>
            <a:xfrm>
              <a:off x="7733256" y="348712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40"/>
            <p:cNvSpPr>
              <a:spLocks noChangeAspect="1"/>
            </p:cNvSpPr>
            <p:nvPr/>
          </p:nvSpPr>
          <p:spPr>
            <a:xfrm>
              <a:off x="7010828" y="3671155"/>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41"/>
            <p:cNvSpPr>
              <a:spLocks noChangeAspect="1"/>
            </p:cNvSpPr>
            <p:nvPr/>
          </p:nvSpPr>
          <p:spPr>
            <a:xfrm>
              <a:off x="7610998" y="358707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Oval 43"/>
            <p:cNvSpPr>
              <a:spLocks noChangeAspect="1"/>
            </p:cNvSpPr>
            <p:nvPr/>
          </p:nvSpPr>
          <p:spPr>
            <a:xfrm>
              <a:off x="7417293" y="3252319"/>
              <a:ext cx="516020" cy="51402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Rectangle 54"/>
            <p:cNvSpPr/>
            <p:nvPr/>
          </p:nvSpPr>
          <p:spPr>
            <a:xfrm>
              <a:off x="6640883" y="2474935"/>
              <a:ext cx="2011680" cy="2011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97" name="Straight Arrow Connector 58"/>
          <p:cNvCxnSpPr/>
          <p:nvPr/>
        </p:nvCxnSpPr>
        <p:spPr>
          <a:xfrm>
            <a:off x="2981325" y="3079750"/>
            <a:ext cx="4635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59"/>
          <p:cNvCxnSpPr/>
          <p:nvPr/>
        </p:nvCxnSpPr>
        <p:spPr>
          <a:xfrm>
            <a:off x="5899150" y="3079750"/>
            <a:ext cx="4635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TextBox 60"/>
          <p:cNvSpPr txBox="1">
            <a:spLocks noChangeArrowheads="1"/>
          </p:cNvSpPr>
          <p:nvPr/>
        </p:nvSpPr>
        <p:spPr bwMode="auto">
          <a:xfrm>
            <a:off x="6550025" y="1516063"/>
            <a:ext cx="2185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Seed Crystal</a:t>
            </a:r>
          </a:p>
          <a:p>
            <a:pPr algn="ctr" eaLnBrk="1" hangingPunct="1"/>
            <a:r>
              <a:rPr lang="en-US" altLang="en-US" sz="1600"/>
              <a:t>10’s to 100’s of Atoms</a:t>
            </a:r>
          </a:p>
        </p:txBody>
      </p:sp>
      <p:grpSp>
        <p:nvGrpSpPr>
          <p:cNvPr id="100" name="Group 70"/>
          <p:cNvGrpSpPr>
            <a:grpSpLocks/>
          </p:cNvGrpSpPr>
          <p:nvPr/>
        </p:nvGrpSpPr>
        <p:grpSpPr bwMode="auto">
          <a:xfrm>
            <a:off x="1006475" y="5238750"/>
            <a:ext cx="515938" cy="515938"/>
            <a:chOff x="4103130" y="4882889"/>
            <a:chExt cx="515059" cy="515059"/>
          </a:xfrm>
        </p:grpSpPr>
        <p:sp>
          <p:nvSpPr>
            <p:cNvPr id="101" name="Oval 61"/>
            <p:cNvSpPr>
              <a:spLocks noChangeAspect="1"/>
            </p:cNvSpPr>
            <p:nvPr/>
          </p:nvSpPr>
          <p:spPr>
            <a:xfrm>
              <a:off x="4418505" y="4958959"/>
              <a:ext cx="145801" cy="145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62"/>
            <p:cNvSpPr>
              <a:spLocks noChangeAspect="1"/>
            </p:cNvSpPr>
            <p:nvPr/>
          </p:nvSpPr>
          <p:spPr>
            <a:xfrm>
              <a:off x="4269534" y="4913001"/>
              <a:ext cx="145801" cy="145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Oval 63"/>
            <p:cNvSpPr>
              <a:spLocks noChangeAspect="1"/>
            </p:cNvSpPr>
            <p:nvPr/>
          </p:nvSpPr>
          <p:spPr>
            <a:xfrm>
              <a:off x="4293305" y="5065141"/>
              <a:ext cx="145801" cy="1473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Oval 64"/>
            <p:cNvSpPr>
              <a:spLocks noChangeAspect="1"/>
            </p:cNvSpPr>
            <p:nvPr/>
          </p:nvSpPr>
          <p:spPr>
            <a:xfrm>
              <a:off x="4168107" y="5166568"/>
              <a:ext cx="147385" cy="145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Oval 65"/>
            <p:cNvSpPr>
              <a:spLocks noChangeAspect="1"/>
            </p:cNvSpPr>
            <p:nvPr/>
          </p:nvSpPr>
          <p:spPr>
            <a:xfrm>
              <a:off x="4141165" y="5012842"/>
              <a:ext cx="145801" cy="145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Oval 66"/>
            <p:cNvSpPr>
              <a:spLocks noChangeAspect="1"/>
            </p:cNvSpPr>
            <p:nvPr/>
          </p:nvSpPr>
          <p:spPr>
            <a:xfrm>
              <a:off x="4434353" y="5119024"/>
              <a:ext cx="147385" cy="145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Oval 67"/>
            <p:cNvSpPr>
              <a:spLocks noChangeAspect="1"/>
            </p:cNvSpPr>
            <p:nvPr/>
          </p:nvSpPr>
          <p:spPr>
            <a:xfrm>
              <a:off x="4312323" y="5217281"/>
              <a:ext cx="145801" cy="1473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Oval 68"/>
            <p:cNvSpPr>
              <a:spLocks noChangeAspect="1"/>
            </p:cNvSpPr>
            <p:nvPr/>
          </p:nvSpPr>
          <p:spPr>
            <a:xfrm>
              <a:off x="4103130" y="4882889"/>
              <a:ext cx="515059" cy="51505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09" name="Straight Arrow Connector 73"/>
          <p:cNvCxnSpPr/>
          <p:nvPr/>
        </p:nvCxnSpPr>
        <p:spPr>
          <a:xfrm flipV="1">
            <a:off x="1938338" y="5011738"/>
            <a:ext cx="903287" cy="342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Can 76"/>
          <p:cNvSpPr/>
          <p:nvPr/>
        </p:nvSpPr>
        <p:spPr>
          <a:xfrm rot="5400000">
            <a:off x="4887119" y="5214144"/>
            <a:ext cx="412750" cy="1563688"/>
          </a:xfrm>
          <a:prstGeom prst="can">
            <a:avLst>
              <a:gd name="adj" fmla="val 45170"/>
            </a:avLst>
          </a:prstGeom>
          <a:solidFill>
            <a:srgbClr val="FFC000"/>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1" name="Straight Arrow Connector 77"/>
          <p:cNvCxnSpPr/>
          <p:nvPr/>
        </p:nvCxnSpPr>
        <p:spPr>
          <a:xfrm>
            <a:off x="1935163" y="5614988"/>
            <a:ext cx="904875" cy="342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 name="TextBox 78"/>
          <p:cNvSpPr txBox="1">
            <a:spLocks noChangeArrowheads="1"/>
          </p:cNvSpPr>
          <p:nvPr/>
        </p:nvSpPr>
        <p:spPr bwMode="auto">
          <a:xfrm>
            <a:off x="3044825" y="5807075"/>
            <a:ext cx="1073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Nanorods</a:t>
            </a:r>
          </a:p>
        </p:txBody>
      </p:sp>
      <p:sp>
        <p:nvSpPr>
          <p:cNvPr id="113" name="TextBox 79"/>
          <p:cNvSpPr txBox="1">
            <a:spLocks noChangeArrowheads="1"/>
          </p:cNvSpPr>
          <p:nvPr/>
        </p:nvSpPr>
        <p:spPr bwMode="auto">
          <a:xfrm>
            <a:off x="2919413" y="4676775"/>
            <a:ext cx="1436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Spherical</a:t>
            </a:r>
          </a:p>
          <a:p>
            <a:pPr algn="ctr" eaLnBrk="1" hangingPunct="1"/>
            <a:r>
              <a:rPr lang="en-US" altLang="en-US" sz="1600"/>
              <a:t>Nanoparticles</a:t>
            </a:r>
          </a:p>
        </p:txBody>
      </p:sp>
      <p:sp>
        <p:nvSpPr>
          <p:cNvPr id="114" name="TextBox 80"/>
          <p:cNvSpPr txBox="1">
            <a:spLocks noChangeArrowheads="1"/>
          </p:cNvSpPr>
          <p:nvPr/>
        </p:nvSpPr>
        <p:spPr bwMode="auto">
          <a:xfrm>
            <a:off x="1773238" y="4633913"/>
            <a:ext cx="862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Isotropic</a:t>
            </a:r>
          </a:p>
          <a:p>
            <a:pPr algn="ctr" eaLnBrk="1" hangingPunct="1"/>
            <a:r>
              <a:rPr lang="en-US" altLang="en-US" sz="1400"/>
              <a:t>Growth</a:t>
            </a:r>
          </a:p>
        </p:txBody>
      </p:sp>
      <p:sp>
        <p:nvSpPr>
          <p:cNvPr id="115" name="TextBox 81"/>
          <p:cNvSpPr txBox="1">
            <a:spLocks noChangeArrowheads="1"/>
          </p:cNvSpPr>
          <p:nvPr/>
        </p:nvSpPr>
        <p:spPr bwMode="auto">
          <a:xfrm>
            <a:off x="1668463" y="5864225"/>
            <a:ext cx="1071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Anisotropic</a:t>
            </a:r>
          </a:p>
          <a:p>
            <a:pPr algn="ctr" eaLnBrk="1" hangingPunct="1"/>
            <a:r>
              <a:rPr lang="en-US" altLang="en-US" sz="1400"/>
              <a:t>Growth</a:t>
            </a:r>
          </a:p>
        </p:txBody>
      </p:sp>
      <p:grpSp>
        <p:nvGrpSpPr>
          <p:cNvPr id="116" name="Group 97"/>
          <p:cNvGrpSpPr>
            <a:grpSpLocks/>
          </p:cNvGrpSpPr>
          <p:nvPr/>
        </p:nvGrpSpPr>
        <p:grpSpPr bwMode="auto">
          <a:xfrm>
            <a:off x="4443413" y="4354513"/>
            <a:ext cx="3916362" cy="1258887"/>
            <a:chOff x="5446064" y="4417627"/>
            <a:chExt cx="3915991" cy="1258785"/>
          </a:xfrm>
        </p:grpSpPr>
        <p:sp>
          <p:nvSpPr>
            <p:cNvPr id="117" name="Arc 82"/>
            <p:cNvSpPr/>
            <p:nvPr/>
          </p:nvSpPr>
          <p:spPr>
            <a:xfrm>
              <a:off x="5973064" y="4417627"/>
              <a:ext cx="1306388" cy="1258785"/>
            </a:xfrm>
            <a:prstGeom prst="arc">
              <a:avLst>
                <a:gd name="adj1" fmla="val 19942861"/>
                <a:gd name="adj2" fmla="val 1710929"/>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18" name="Group 96"/>
            <p:cNvGrpSpPr>
              <a:grpSpLocks/>
            </p:cNvGrpSpPr>
            <p:nvPr/>
          </p:nvGrpSpPr>
          <p:grpSpPr bwMode="auto">
            <a:xfrm>
              <a:off x="5446064" y="4584698"/>
              <a:ext cx="3915991" cy="914404"/>
              <a:chOff x="5458590" y="4584698"/>
              <a:chExt cx="3915991" cy="914404"/>
            </a:xfrm>
          </p:grpSpPr>
          <p:sp>
            <p:nvSpPr>
              <p:cNvPr id="119" name="Oval 75"/>
              <p:cNvSpPr>
                <a:spLocks noChangeAspect="1"/>
              </p:cNvSpPr>
              <p:nvPr/>
            </p:nvSpPr>
            <p:spPr>
              <a:xfrm>
                <a:off x="5458590" y="4708115"/>
                <a:ext cx="598430" cy="598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Diamond 83"/>
              <p:cNvSpPr>
                <a:spLocks noChangeAspect="1"/>
              </p:cNvSpPr>
              <p:nvPr/>
            </p:nvSpPr>
            <p:spPr>
              <a:xfrm>
                <a:off x="7328488" y="4838279"/>
                <a:ext cx="119051" cy="119053"/>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Diamond 84"/>
              <p:cNvSpPr>
                <a:spLocks noChangeAspect="1"/>
              </p:cNvSpPr>
              <p:nvPr/>
            </p:nvSpPr>
            <p:spPr>
              <a:xfrm>
                <a:off x="7284042" y="4704940"/>
                <a:ext cx="119051" cy="119053"/>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Diamond 85"/>
              <p:cNvSpPr>
                <a:spLocks noChangeAspect="1"/>
              </p:cNvSpPr>
              <p:nvPr/>
            </p:nvSpPr>
            <p:spPr>
              <a:xfrm>
                <a:off x="7328488" y="5003366"/>
                <a:ext cx="119051" cy="119053"/>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Diamond 86"/>
              <p:cNvSpPr>
                <a:spLocks noChangeAspect="1"/>
              </p:cNvSpPr>
              <p:nvPr/>
            </p:nvSpPr>
            <p:spPr>
              <a:xfrm>
                <a:off x="7328488" y="5149404"/>
                <a:ext cx="119051" cy="119053"/>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Diamond 87"/>
              <p:cNvSpPr>
                <a:spLocks noChangeAspect="1"/>
              </p:cNvSpPr>
              <p:nvPr/>
            </p:nvSpPr>
            <p:spPr>
              <a:xfrm>
                <a:off x="7271343" y="5289093"/>
                <a:ext cx="119051" cy="119053"/>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Rectangle 88"/>
              <p:cNvSpPr/>
              <p:nvPr/>
            </p:nvSpPr>
            <p:spPr>
              <a:xfrm>
                <a:off x="6852283" y="4584300"/>
                <a:ext cx="914313" cy="914326"/>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6" name="Straight Connector 90"/>
              <p:cNvCxnSpPr>
                <a:endCxn id="119" idx="7"/>
              </p:cNvCxnSpPr>
              <p:nvPr/>
            </p:nvCxnSpPr>
            <p:spPr>
              <a:xfrm rot="10800000" flipV="1">
                <a:off x="5969717" y="4584300"/>
                <a:ext cx="876217" cy="21270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92"/>
              <p:cNvCxnSpPr>
                <a:endCxn id="119" idx="7"/>
              </p:cNvCxnSpPr>
              <p:nvPr/>
            </p:nvCxnSpPr>
            <p:spPr>
              <a:xfrm rot="10800000">
                <a:off x="5969717" y="4797008"/>
                <a:ext cx="882566" cy="7016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8" name="TextBox 95"/>
              <p:cNvSpPr txBox="1">
                <a:spLocks noChangeArrowheads="1"/>
              </p:cNvSpPr>
              <p:nvPr/>
            </p:nvSpPr>
            <p:spPr bwMode="auto">
              <a:xfrm>
                <a:off x="7756830" y="4749800"/>
                <a:ext cx="1617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Surface capped</a:t>
                </a:r>
              </a:p>
              <a:p>
                <a:pPr algn="ctr" eaLnBrk="1" hangingPunct="1"/>
                <a:r>
                  <a:rPr lang="en-US" altLang="en-US" sz="1400"/>
                  <a:t>with citrate anions</a:t>
                </a:r>
              </a:p>
            </p:txBody>
          </p:sp>
        </p:grpSp>
      </p:grpSp>
      <p:sp>
        <p:nvSpPr>
          <p:cNvPr id="129" name="TextBox 98"/>
          <p:cNvSpPr txBox="1">
            <a:spLocks noChangeArrowheads="1"/>
          </p:cNvSpPr>
          <p:nvPr/>
        </p:nvSpPr>
        <p:spPr bwMode="auto">
          <a:xfrm>
            <a:off x="5846763" y="5653088"/>
            <a:ext cx="33385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t>Adding </a:t>
            </a:r>
            <a:r>
              <a:rPr lang="en-US" altLang="en-US" sz="1400" dirty="0">
                <a:solidFill>
                  <a:srgbClr val="FF0000"/>
                </a:solidFill>
              </a:rPr>
              <a:t>surfactant</a:t>
            </a:r>
            <a:r>
              <a:rPr lang="en-US" altLang="en-US" sz="1400" dirty="0"/>
              <a:t> to growth solution</a:t>
            </a:r>
          </a:p>
          <a:p>
            <a:pPr eaLnBrk="1" hangingPunct="1"/>
            <a:r>
              <a:rPr lang="en-US" altLang="en-US" sz="1400" dirty="0"/>
              <a:t>caps certain crystal faces and promotes</a:t>
            </a:r>
          </a:p>
          <a:p>
            <a:pPr eaLnBrk="1" hangingPunct="1"/>
            <a:r>
              <a:rPr lang="en-US" altLang="en-US" sz="1400" dirty="0"/>
              <a:t>growth only in selected directions.</a:t>
            </a:r>
          </a:p>
        </p:txBody>
      </p:sp>
      <p:sp>
        <p:nvSpPr>
          <p:cNvPr id="130" name="TextBox 99"/>
          <p:cNvSpPr txBox="1"/>
          <p:nvPr/>
        </p:nvSpPr>
        <p:spPr>
          <a:xfrm>
            <a:off x="204788" y="4200525"/>
            <a:ext cx="2684462" cy="369888"/>
          </a:xfrm>
          <a:prstGeom prst="rect">
            <a:avLst/>
          </a:prstGeom>
          <a:noFill/>
        </p:spPr>
        <p:txBody>
          <a:bodyPr wrap="none">
            <a:spAutoFit/>
          </a:bodyPr>
          <a:lstStyle/>
          <a:p>
            <a:pPr>
              <a:defRPr/>
            </a:pPr>
            <a:r>
              <a:rPr lang="en-US" u="sng" dirty="0">
                <a:latin typeface="+mn-lt"/>
              </a:rPr>
              <a:t>Growth of nanoparticles:</a:t>
            </a:r>
          </a:p>
        </p:txBody>
      </p:sp>
      <p:sp>
        <p:nvSpPr>
          <p:cNvPr id="131" name="TextBox 100"/>
          <p:cNvSpPr txBox="1">
            <a:spLocks noChangeArrowheads="1"/>
          </p:cNvSpPr>
          <p:nvPr/>
        </p:nvSpPr>
        <p:spPr bwMode="auto">
          <a:xfrm>
            <a:off x="309563" y="5314950"/>
            <a:ext cx="661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Seed</a:t>
            </a:r>
          </a:p>
        </p:txBody>
      </p:sp>
    </p:spTree>
    <p:extLst>
      <p:ext uri="{BB962C8B-B14F-4D97-AF65-F5344CB8AC3E}">
        <p14:creationId xmlns:p14="http://schemas.microsoft.com/office/powerpoint/2010/main" val="72171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100" b="1" dirty="0" err="1">
                <a:solidFill>
                  <a:srgbClr val="0070C0"/>
                </a:solidFill>
              </a:rPr>
              <a:t>Colloidal</a:t>
            </a:r>
            <a:r>
              <a:rPr lang="it-IT" sz="3100" b="1" dirty="0">
                <a:solidFill>
                  <a:srgbClr val="0070C0"/>
                </a:solidFill>
              </a:rPr>
              <a:t> Gold </a:t>
            </a:r>
            <a:r>
              <a:rPr lang="it-IT" sz="3100" b="1" dirty="0" err="1">
                <a:solidFill>
                  <a:srgbClr val="0070C0"/>
                </a:solidFill>
              </a:rPr>
              <a:t>Nanorod</a:t>
            </a:r>
            <a:r>
              <a:rPr lang="it-IT" sz="3100" b="1" dirty="0">
                <a:solidFill>
                  <a:srgbClr val="0070C0"/>
                </a:solidFill>
              </a:rPr>
              <a:t> Clusters</a:t>
            </a:r>
            <a:br>
              <a:rPr lang="it-IT" b="1" dirty="0"/>
            </a:br>
            <a:endParaRPr lang="it-IT" dirty="0"/>
          </a:p>
        </p:txBody>
      </p:sp>
      <p:pic>
        <p:nvPicPr>
          <p:cNvPr id="4" name="Immagine 3"/>
          <p:cNvPicPr>
            <a:picLocks noChangeAspect="1"/>
          </p:cNvPicPr>
          <p:nvPr/>
        </p:nvPicPr>
        <p:blipFill rotWithShape="1">
          <a:blip r:embed="rId2"/>
          <a:srcRect t="51512"/>
          <a:stretch/>
        </p:blipFill>
        <p:spPr>
          <a:xfrm>
            <a:off x="1447214" y="1192116"/>
            <a:ext cx="5891693" cy="2957314"/>
          </a:xfrm>
          <a:prstGeom prst="rect">
            <a:avLst/>
          </a:prstGeom>
        </p:spPr>
      </p:pic>
      <p:sp>
        <p:nvSpPr>
          <p:cNvPr id="5" name="Rettangolo 4"/>
          <p:cNvSpPr/>
          <p:nvPr/>
        </p:nvSpPr>
        <p:spPr>
          <a:xfrm>
            <a:off x="469706" y="4170440"/>
            <a:ext cx="7846707" cy="2308324"/>
          </a:xfrm>
          <a:prstGeom prst="rect">
            <a:avLst/>
          </a:prstGeom>
        </p:spPr>
        <p:txBody>
          <a:bodyPr wrap="square">
            <a:spAutoFit/>
          </a:bodyPr>
          <a:lstStyle/>
          <a:p>
            <a:endParaRPr lang="it-IT" dirty="0"/>
          </a:p>
          <a:p>
            <a:pPr marL="342900" indent="-342900">
              <a:buAutoNum type="arabicPeriod"/>
            </a:pPr>
            <a:r>
              <a:rPr lang="it-IT" dirty="0"/>
              <a:t>A </a:t>
            </a:r>
            <a:r>
              <a:rPr lang="it-IT" b="1" dirty="0" err="1">
                <a:solidFill>
                  <a:srgbClr val="0070C0"/>
                </a:solidFill>
              </a:rPr>
              <a:t>seed</a:t>
            </a:r>
            <a:r>
              <a:rPr lang="it-IT" b="1" dirty="0">
                <a:solidFill>
                  <a:srgbClr val="0070C0"/>
                </a:solidFill>
              </a:rPr>
              <a:t> </a:t>
            </a:r>
            <a:r>
              <a:rPr lang="it-IT" b="1" dirty="0" err="1">
                <a:solidFill>
                  <a:srgbClr val="0070C0"/>
                </a:solidFill>
              </a:rPr>
              <a:t>solution</a:t>
            </a:r>
            <a:r>
              <a:rPr lang="it-IT" b="1" dirty="0">
                <a:solidFill>
                  <a:srgbClr val="0070C0"/>
                </a:solidFill>
              </a:rPr>
              <a:t> </a:t>
            </a:r>
            <a:r>
              <a:rPr lang="it-IT" dirty="0"/>
              <a:t>of </a:t>
            </a:r>
            <a:r>
              <a:rPr lang="it-IT" dirty="0" err="1"/>
              <a:t>gold</a:t>
            </a:r>
            <a:r>
              <a:rPr lang="it-IT" dirty="0"/>
              <a:t> </a:t>
            </a:r>
            <a:r>
              <a:rPr lang="it-IT" dirty="0" err="1"/>
              <a:t>nanoparticles</a:t>
            </a:r>
            <a:r>
              <a:rPr lang="it-IT" dirty="0"/>
              <a:t> </a:t>
            </a:r>
            <a:r>
              <a:rPr lang="it-IT" dirty="0" err="1"/>
              <a:t>was</a:t>
            </a:r>
            <a:r>
              <a:rPr lang="it-IT" dirty="0"/>
              <a:t> </a:t>
            </a:r>
            <a:r>
              <a:rPr lang="it-IT" dirty="0" err="1"/>
              <a:t>prepared</a:t>
            </a:r>
            <a:r>
              <a:rPr lang="it-IT" dirty="0"/>
              <a:t> by </a:t>
            </a:r>
            <a:r>
              <a:rPr lang="it-IT" dirty="0" err="1">
                <a:solidFill>
                  <a:srgbClr val="FF0000"/>
                </a:solidFill>
              </a:rPr>
              <a:t>borohydride</a:t>
            </a:r>
            <a:r>
              <a:rPr lang="it-IT" dirty="0"/>
              <a:t> (30 </a:t>
            </a:r>
            <a:r>
              <a:rPr lang="it-IT" dirty="0" err="1"/>
              <a:t>mM</a:t>
            </a:r>
            <a:r>
              <a:rPr lang="it-IT" dirty="0"/>
              <a:t>, 0.3 </a:t>
            </a:r>
            <a:r>
              <a:rPr lang="it-IT" dirty="0" err="1"/>
              <a:t>mL</a:t>
            </a:r>
            <a:r>
              <a:rPr lang="it-IT" dirty="0"/>
              <a:t>) </a:t>
            </a:r>
            <a:r>
              <a:rPr lang="it-IT" dirty="0" err="1"/>
              <a:t>reduction</a:t>
            </a:r>
            <a:r>
              <a:rPr lang="it-IT" dirty="0"/>
              <a:t> of </a:t>
            </a:r>
            <a:r>
              <a:rPr lang="it-IT" dirty="0">
                <a:solidFill>
                  <a:srgbClr val="FF0000"/>
                </a:solidFill>
              </a:rPr>
              <a:t>HAuCl</a:t>
            </a:r>
            <a:r>
              <a:rPr lang="it-IT" baseline="-25000" dirty="0">
                <a:solidFill>
                  <a:srgbClr val="FF0000"/>
                </a:solidFill>
              </a:rPr>
              <a:t>4</a:t>
            </a:r>
            <a:r>
              <a:rPr lang="it-IT" dirty="0"/>
              <a:t> (0.25 </a:t>
            </a:r>
            <a:r>
              <a:rPr lang="it-IT" dirty="0" err="1"/>
              <a:t>mM</a:t>
            </a:r>
            <a:r>
              <a:rPr lang="it-IT" dirty="0"/>
              <a:t>, 5 </a:t>
            </a:r>
            <a:r>
              <a:rPr lang="it-IT" dirty="0" err="1"/>
              <a:t>mL</a:t>
            </a:r>
            <a:r>
              <a:rPr lang="it-IT" dirty="0"/>
              <a:t>) in </a:t>
            </a:r>
            <a:r>
              <a:rPr lang="it-IT" dirty="0" err="1"/>
              <a:t>aqueous</a:t>
            </a:r>
            <a:r>
              <a:rPr lang="it-IT" dirty="0"/>
              <a:t> </a:t>
            </a:r>
            <a:r>
              <a:rPr lang="it-IT" dirty="0" err="1">
                <a:solidFill>
                  <a:srgbClr val="FF0000"/>
                </a:solidFill>
              </a:rPr>
              <a:t>cetyltrimethylammonium</a:t>
            </a:r>
            <a:r>
              <a:rPr lang="it-IT" dirty="0">
                <a:solidFill>
                  <a:srgbClr val="FF0000"/>
                </a:solidFill>
              </a:rPr>
              <a:t> </a:t>
            </a:r>
            <a:r>
              <a:rPr lang="it-IT" dirty="0" err="1">
                <a:solidFill>
                  <a:srgbClr val="FF0000"/>
                </a:solidFill>
              </a:rPr>
              <a:t>bromide</a:t>
            </a:r>
            <a:r>
              <a:rPr lang="it-IT" dirty="0"/>
              <a:t> (CTAB) </a:t>
            </a:r>
            <a:r>
              <a:rPr lang="it-IT" dirty="0" err="1"/>
              <a:t>solution</a:t>
            </a:r>
            <a:r>
              <a:rPr lang="it-IT" dirty="0"/>
              <a:t> (0.1 M). </a:t>
            </a:r>
          </a:p>
          <a:p>
            <a:pPr marL="342900" indent="-342900">
              <a:buAutoNum type="arabicPeriod"/>
            </a:pPr>
            <a:endParaRPr lang="it-IT" dirty="0"/>
          </a:p>
          <a:p>
            <a:r>
              <a:rPr lang="it-IT" dirty="0"/>
              <a:t>2.   An </a:t>
            </a:r>
            <a:r>
              <a:rPr lang="it-IT" dirty="0" err="1"/>
              <a:t>aliquot</a:t>
            </a:r>
            <a:r>
              <a:rPr lang="it-IT" dirty="0"/>
              <a:t> of </a:t>
            </a:r>
            <a:r>
              <a:rPr lang="it-IT" dirty="0" err="1"/>
              <a:t>seed</a:t>
            </a:r>
            <a:r>
              <a:rPr lang="it-IT" dirty="0"/>
              <a:t> </a:t>
            </a:r>
            <a:r>
              <a:rPr lang="it-IT" dirty="0" err="1"/>
              <a:t>solution</a:t>
            </a:r>
            <a:r>
              <a:rPr lang="it-IT" dirty="0"/>
              <a:t> (24 </a:t>
            </a:r>
            <a:r>
              <a:rPr lang="el-GR" dirty="0"/>
              <a:t>μ</a:t>
            </a:r>
            <a:r>
              <a:rPr lang="it-IT" dirty="0"/>
              <a:t>L) </a:t>
            </a:r>
            <a:r>
              <a:rPr lang="it-IT" dirty="0" err="1"/>
              <a:t>was</a:t>
            </a:r>
            <a:r>
              <a:rPr lang="it-IT" dirty="0"/>
              <a:t> </a:t>
            </a:r>
            <a:r>
              <a:rPr lang="it-IT" dirty="0" err="1"/>
              <a:t>added</a:t>
            </a:r>
            <a:r>
              <a:rPr lang="it-IT" dirty="0"/>
              <a:t> to a </a:t>
            </a:r>
            <a:r>
              <a:rPr lang="it-IT" dirty="0" err="1">
                <a:solidFill>
                  <a:srgbClr val="00B050"/>
                </a:solidFill>
              </a:rPr>
              <a:t>growth</a:t>
            </a:r>
            <a:r>
              <a:rPr lang="it-IT" dirty="0">
                <a:solidFill>
                  <a:srgbClr val="00B050"/>
                </a:solidFill>
              </a:rPr>
              <a:t> </a:t>
            </a:r>
            <a:r>
              <a:rPr lang="it-IT" dirty="0" err="1">
                <a:solidFill>
                  <a:srgbClr val="00B050"/>
                </a:solidFill>
              </a:rPr>
              <a:t>solution</a:t>
            </a:r>
            <a:r>
              <a:rPr lang="it-IT" dirty="0">
                <a:solidFill>
                  <a:srgbClr val="00B050"/>
                </a:solidFill>
              </a:rPr>
              <a:t> </a:t>
            </a:r>
            <a:r>
              <a:rPr lang="it-IT" dirty="0"/>
              <a:t>(10 </a:t>
            </a:r>
            <a:r>
              <a:rPr lang="it-IT" dirty="0" err="1"/>
              <a:t>mL</a:t>
            </a:r>
            <a:r>
              <a:rPr lang="it-IT" dirty="0"/>
              <a:t>) </a:t>
            </a:r>
            <a:r>
              <a:rPr lang="it-IT" dirty="0" err="1"/>
              <a:t>containing</a:t>
            </a:r>
            <a:r>
              <a:rPr lang="it-IT" dirty="0"/>
              <a:t> </a:t>
            </a:r>
            <a:r>
              <a:rPr lang="it-IT" dirty="0">
                <a:solidFill>
                  <a:srgbClr val="00B050"/>
                </a:solidFill>
              </a:rPr>
              <a:t>CTAB</a:t>
            </a:r>
            <a:r>
              <a:rPr lang="it-IT" dirty="0"/>
              <a:t> (0.1 M), </a:t>
            </a:r>
            <a:r>
              <a:rPr lang="it-IT" dirty="0">
                <a:solidFill>
                  <a:srgbClr val="00B050"/>
                </a:solidFill>
              </a:rPr>
              <a:t>HAuCl</a:t>
            </a:r>
            <a:r>
              <a:rPr lang="it-IT" baseline="-25000" dirty="0">
                <a:solidFill>
                  <a:srgbClr val="00B050"/>
                </a:solidFill>
              </a:rPr>
              <a:t>4</a:t>
            </a:r>
            <a:r>
              <a:rPr lang="it-IT" dirty="0"/>
              <a:t> (0.5 </a:t>
            </a:r>
            <a:r>
              <a:rPr lang="it-IT" dirty="0" err="1"/>
              <a:t>mM</a:t>
            </a:r>
            <a:r>
              <a:rPr lang="it-IT" dirty="0"/>
              <a:t>), </a:t>
            </a:r>
            <a:r>
              <a:rPr lang="it-IT" b="1" dirty="0" err="1">
                <a:solidFill>
                  <a:srgbClr val="00B050"/>
                </a:solidFill>
              </a:rPr>
              <a:t>ascorbic</a:t>
            </a:r>
            <a:r>
              <a:rPr lang="it-IT" b="1" dirty="0">
                <a:solidFill>
                  <a:srgbClr val="00B050"/>
                </a:solidFill>
              </a:rPr>
              <a:t> acid </a:t>
            </a:r>
            <a:r>
              <a:rPr lang="it-IT" dirty="0"/>
              <a:t>(0.8 </a:t>
            </a:r>
            <a:r>
              <a:rPr lang="it-IT" dirty="0" err="1"/>
              <a:t>mM</a:t>
            </a:r>
            <a:r>
              <a:rPr lang="it-IT" dirty="0"/>
              <a:t>), …... </a:t>
            </a:r>
            <a:r>
              <a:rPr lang="it-IT" dirty="0" err="1"/>
              <a:t>Mixtures</a:t>
            </a:r>
            <a:r>
              <a:rPr lang="it-IT" dirty="0"/>
              <a:t> </a:t>
            </a:r>
            <a:r>
              <a:rPr lang="it-IT" dirty="0" err="1"/>
              <a:t>were</a:t>
            </a:r>
            <a:r>
              <a:rPr lang="it-IT" dirty="0"/>
              <a:t> </a:t>
            </a:r>
            <a:r>
              <a:rPr lang="it-IT" dirty="0" err="1"/>
              <a:t>left</a:t>
            </a:r>
            <a:r>
              <a:rPr lang="it-IT" dirty="0"/>
              <a:t> </a:t>
            </a:r>
            <a:r>
              <a:rPr lang="it-IT" dirty="0" err="1"/>
              <a:t>undisturbed</a:t>
            </a:r>
            <a:r>
              <a:rPr lang="it-IT" dirty="0"/>
              <a:t> for 4 h </a:t>
            </a:r>
            <a:r>
              <a:rPr lang="it-IT" dirty="0" err="1"/>
              <a:t>at</a:t>
            </a:r>
            <a:r>
              <a:rPr lang="it-IT" dirty="0"/>
              <a:t> 27 °C.</a:t>
            </a:r>
          </a:p>
        </p:txBody>
      </p:sp>
      <p:sp>
        <p:nvSpPr>
          <p:cNvPr id="6" name="Rettangolo 5"/>
          <p:cNvSpPr/>
          <p:nvPr/>
        </p:nvSpPr>
        <p:spPr>
          <a:xfrm>
            <a:off x="5290203" y="6354125"/>
            <a:ext cx="3398687" cy="369332"/>
          </a:xfrm>
          <a:prstGeom prst="rect">
            <a:avLst/>
          </a:prstGeom>
        </p:spPr>
        <p:txBody>
          <a:bodyPr wrap="none">
            <a:spAutoFit/>
          </a:bodyPr>
          <a:lstStyle/>
          <a:p>
            <a:r>
              <a:rPr lang="it-IT" i="1" dirty="0" err="1"/>
              <a:t>Langmuir</a:t>
            </a:r>
            <a:r>
              <a:rPr lang="it-IT" dirty="0"/>
              <a:t> 2012, 28, 24, 8826-8833</a:t>
            </a:r>
          </a:p>
        </p:txBody>
      </p:sp>
    </p:spTree>
    <p:extLst>
      <p:ext uri="{BB962C8B-B14F-4D97-AF65-F5344CB8AC3E}">
        <p14:creationId xmlns:p14="http://schemas.microsoft.com/office/powerpoint/2010/main" val="411787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Colloidal methods : Molybdenum</a:t>
            </a:r>
          </a:p>
        </p:txBody>
      </p:sp>
      <p:sp>
        <p:nvSpPr>
          <p:cNvPr id="133" name="Rectangle 3"/>
          <p:cNvSpPr txBox="1">
            <a:spLocks noChangeArrowheads="1"/>
          </p:cNvSpPr>
          <p:nvPr/>
        </p:nvSpPr>
        <p:spPr>
          <a:xfrm>
            <a:off x="323528" y="908720"/>
            <a:ext cx="8496944"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r>
              <a:rPr lang="en-US" altLang="en-US" dirty="0">
                <a:solidFill>
                  <a:schemeClr val="tx1"/>
                </a:solidFill>
              </a:rPr>
              <a:t>1-5 nm molybdenum nanoparticles can be created at room temperature by reducing MoCl</a:t>
            </a:r>
            <a:r>
              <a:rPr lang="en-US" altLang="en-US" baseline="-25000" dirty="0">
                <a:solidFill>
                  <a:schemeClr val="tx1"/>
                </a:solidFill>
              </a:rPr>
              <a:t>3</a:t>
            </a:r>
            <a:r>
              <a:rPr lang="en-US" altLang="en-US" dirty="0">
                <a:solidFill>
                  <a:schemeClr val="tx1"/>
                </a:solidFill>
              </a:rPr>
              <a:t> in a </a:t>
            </a:r>
            <a:r>
              <a:rPr lang="en-US" altLang="en-US" dirty="0">
                <a:solidFill>
                  <a:srgbClr val="FF0000"/>
                </a:solidFill>
              </a:rPr>
              <a:t>toluene</a:t>
            </a:r>
            <a:r>
              <a:rPr lang="en-US" altLang="en-US" dirty="0">
                <a:solidFill>
                  <a:schemeClr val="tx1"/>
                </a:solidFill>
              </a:rPr>
              <a:t> solution in the presence of sodium </a:t>
            </a:r>
            <a:r>
              <a:rPr lang="en-US" altLang="en-US" dirty="0" err="1">
                <a:solidFill>
                  <a:schemeClr val="tx1"/>
                </a:solidFill>
              </a:rPr>
              <a:t>triethylborohydride</a:t>
            </a:r>
            <a:r>
              <a:rPr lang="en-US" altLang="en-US" dirty="0">
                <a:solidFill>
                  <a:schemeClr val="tx1"/>
                </a:solidFill>
              </a:rPr>
              <a:t> (NaBEt</a:t>
            </a:r>
            <a:r>
              <a:rPr lang="en-US" altLang="en-US" baseline="-25000" dirty="0">
                <a:solidFill>
                  <a:schemeClr val="tx1"/>
                </a:solidFill>
              </a:rPr>
              <a:t>3</a:t>
            </a:r>
            <a:r>
              <a:rPr lang="en-US" altLang="en-US" dirty="0">
                <a:solidFill>
                  <a:schemeClr val="tx1"/>
                </a:solidFill>
              </a:rPr>
              <a:t>H).</a:t>
            </a:r>
          </a:p>
          <a:p>
            <a:pPr lvl="1">
              <a:buFontTx/>
              <a:buNone/>
            </a:pPr>
            <a:endParaRPr lang="en-US" altLang="en-US" dirty="0"/>
          </a:p>
          <a:p>
            <a:pPr lvl="1">
              <a:buFontTx/>
              <a:buNone/>
            </a:pPr>
            <a:r>
              <a:rPr lang="en-US" altLang="en-US" dirty="0">
                <a:solidFill>
                  <a:schemeClr val="tx1"/>
                </a:solidFill>
              </a:rPr>
              <a:t>MoCl</a:t>
            </a:r>
            <a:r>
              <a:rPr lang="en-US" altLang="en-US" baseline="-25000" dirty="0">
                <a:solidFill>
                  <a:schemeClr val="tx1"/>
                </a:solidFill>
              </a:rPr>
              <a:t>3</a:t>
            </a:r>
            <a:r>
              <a:rPr lang="en-US" altLang="en-US" dirty="0">
                <a:solidFill>
                  <a:schemeClr val="tx1"/>
                </a:solidFill>
              </a:rPr>
              <a:t> + 3NaBEt</a:t>
            </a:r>
            <a:r>
              <a:rPr lang="en-US" altLang="en-US" baseline="-25000" dirty="0">
                <a:solidFill>
                  <a:schemeClr val="tx1"/>
                </a:solidFill>
              </a:rPr>
              <a:t>3</a:t>
            </a:r>
            <a:r>
              <a:rPr lang="en-US" altLang="en-US" dirty="0">
                <a:solidFill>
                  <a:schemeClr val="tx1"/>
                </a:solidFill>
              </a:rPr>
              <a:t>H </a:t>
            </a:r>
            <a:r>
              <a:rPr lang="en-US" altLang="en-US" dirty="0">
                <a:solidFill>
                  <a:schemeClr val="tx1"/>
                </a:solidFill>
                <a:sym typeface="Wingdings" panose="05000000000000000000" pitchFamily="2" charset="2"/>
              </a:rPr>
              <a:t> Mo + 3NaCl + 3BEt</a:t>
            </a:r>
            <a:r>
              <a:rPr lang="en-US" altLang="en-US" baseline="-25000" dirty="0">
                <a:solidFill>
                  <a:schemeClr val="tx1"/>
                </a:solidFill>
                <a:sym typeface="Wingdings" panose="05000000000000000000" pitchFamily="2" charset="2"/>
              </a:rPr>
              <a:t>3</a:t>
            </a:r>
            <a:r>
              <a:rPr lang="en-US" altLang="en-US" dirty="0">
                <a:solidFill>
                  <a:schemeClr val="tx1"/>
                </a:solidFill>
                <a:sym typeface="Wingdings" panose="05000000000000000000" pitchFamily="2" charset="2"/>
              </a:rPr>
              <a:t> + (3/2) </a:t>
            </a:r>
            <a:r>
              <a:rPr lang="en-US" altLang="en-US" dirty="0">
                <a:solidFill>
                  <a:srgbClr val="FF0000"/>
                </a:solidFill>
                <a:sym typeface="Wingdings" panose="05000000000000000000" pitchFamily="2" charset="2"/>
              </a:rPr>
              <a:t>H</a:t>
            </a:r>
            <a:r>
              <a:rPr lang="en-US" altLang="en-US" baseline="-25000" dirty="0">
                <a:solidFill>
                  <a:srgbClr val="FF0000"/>
                </a:solidFill>
                <a:sym typeface="Wingdings" panose="05000000000000000000" pitchFamily="2" charset="2"/>
              </a:rPr>
              <a:t>2</a:t>
            </a:r>
            <a:endParaRPr lang="en-US" altLang="en-US" baseline="-25000" dirty="0">
              <a:solidFill>
                <a:srgbClr val="FF0000"/>
              </a:solidFill>
            </a:endParaRPr>
          </a:p>
        </p:txBody>
      </p:sp>
      <p:sp>
        <p:nvSpPr>
          <p:cNvPr id="3" name="Rettangolo 2"/>
          <p:cNvSpPr/>
          <p:nvPr/>
        </p:nvSpPr>
        <p:spPr>
          <a:xfrm>
            <a:off x="652058" y="4149080"/>
            <a:ext cx="7952390" cy="2585323"/>
          </a:xfrm>
          <a:prstGeom prst="rect">
            <a:avLst/>
          </a:prstGeom>
        </p:spPr>
        <p:txBody>
          <a:bodyPr wrap="square">
            <a:spAutoFit/>
          </a:bodyPr>
          <a:lstStyle/>
          <a:p>
            <a:r>
              <a:rPr lang="en-US" dirty="0"/>
              <a:t>The main applications of molybdenum nanoparticles are as </a:t>
            </a:r>
            <a:r>
              <a:rPr lang="en-US" dirty="0">
                <a:solidFill>
                  <a:srgbClr val="7030A0"/>
                </a:solidFill>
              </a:rPr>
              <a:t>additives in alloys for hi-tech applications</a:t>
            </a:r>
            <a:r>
              <a:rPr lang="en-US" dirty="0"/>
              <a:t>, such as high-vacuum or corrosive environments. </a:t>
            </a:r>
          </a:p>
          <a:p>
            <a:endParaRPr lang="en-US" dirty="0"/>
          </a:p>
          <a:p>
            <a:r>
              <a:rPr lang="en-US" dirty="0"/>
              <a:t>Some of these areas are as follows:</a:t>
            </a:r>
          </a:p>
          <a:p>
            <a:r>
              <a:rPr lang="en-US" dirty="0"/>
              <a:t>	- High-temperature lubrication;</a:t>
            </a:r>
          </a:p>
          <a:p>
            <a:r>
              <a:rPr lang="en-US" dirty="0"/>
              <a:t> 	- Hard alloys, cutting tools, textiles;</a:t>
            </a:r>
          </a:p>
          <a:p>
            <a:r>
              <a:rPr lang="en-US" dirty="0"/>
              <a:t>	- Microelectronics films;</a:t>
            </a:r>
          </a:p>
          <a:p>
            <a:r>
              <a:rPr lang="en-US" dirty="0"/>
              <a:t>	- Sintering additives, coatings, plastics, nanowire and nanofiber;</a:t>
            </a:r>
          </a:p>
          <a:p>
            <a:r>
              <a:rPr lang="en-US" dirty="0"/>
              <a:t>	- High-power vacuum valve, heater tube and X-ray tube.</a:t>
            </a:r>
          </a:p>
        </p:txBody>
      </p:sp>
    </p:spTree>
    <p:extLst>
      <p:ext uri="{BB962C8B-B14F-4D97-AF65-F5344CB8AC3E}">
        <p14:creationId xmlns:p14="http://schemas.microsoft.com/office/powerpoint/2010/main" val="3385957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023929">
            <a:off x="3592736" y="1831830"/>
            <a:ext cx="1781550" cy="93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Colloidal methods: Iron</a:t>
            </a:r>
          </a:p>
        </p:txBody>
      </p:sp>
      <p:sp>
        <p:nvSpPr>
          <p:cNvPr id="133" name="Rectangle 3"/>
          <p:cNvSpPr txBox="1">
            <a:spLocks noChangeArrowheads="1"/>
          </p:cNvSpPr>
          <p:nvPr/>
        </p:nvSpPr>
        <p:spPr>
          <a:xfrm>
            <a:off x="196866" y="908720"/>
            <a:ext cx="4392488"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l"/>
            <a:r>
              <a:rPr lang="en-US" altLang="en-US" sz="2400" dirty="0">
                <a:solidFill>
                  <a:schemeClr val="tx1"/>
                </a:solidFill>
              </a:rPr>
              <a:t>3 nm Fe nanoparticles produced by reducing FeCl</a:t>
            </a:r>
            <a:r>
              <a:rPr lang="en-US" altLang="en-US" sz="2400" baseline="-25000" dirty="0">
                <a:solidFill>
                  <a:schemeClr val="tx1"/>
                </a:solidFill>
              </a:rPr>
              <a:t>2</a:t>
            </a:r>
            <a:r>
              <a:rPr lang="en-US" altLang="en-US" sz="2400" dirty="0">
                <a:solidFill>
                  <a:schemeClr val="tx1"/>
                </a:solidFill>
              </a:rPr>
              <a:t> with sodium borohydride (NaBH</a:t>
            </a:r>
            <a:r>
              <a:rPr lang="en-US" altLang="en-US" sz="2400" baseline="-25000" dirty="0">
                <a:solidFill>
                  <a:schemeClr val="tx1"/>
                </a:solidFill>
              </a:rPr>
              <a:t>4</a:t>
            </a:r>
            <a:r>
              <a:rPr lang="en-US" altLang="en-US" sz="2400" dirty="0">
                <a:solidFill>
                  <a:schemeClr val="tx1"/>
                </a:solidFill>
              </a:rPr>
              <a:t>) in </a:t>
            </a:r>
            <a:r>
              <a:rPr lang="en-US" altLang="en-US" sz="2400" dirty="0">
                <a:solidFill>
                  <a:srgbClr val="FF0000"/>
                </a:solidFill>
              </a:rPr>
              <a:t>xylene</a:t>
            </a:r>
            <a:r>
              <a:rPr lang="en-US" altLang="en-US" sz="2400" dirty="0">
                <a:solidFill>
                  <a:schemeClr val="tx1"/>
                </a:solidFill>
              </a:rPr>
              <a:t>.  </a:t>
            </a:r>
          </a:p>
          <a:p>
            <a:pPr lvl="1" algn="l"/>
            <a:endParaRPr lang="en-US" altLang="en-US" sz="2400" dirty="0">
              <a:solidFill>
                <a:schemeClr val="tx1"/>
              </a:solidFill>
            </a:endParaRPr>
          </a:p>
          <a:p>
            <a:pPr lvl="1" algn="l"/>
            <a:r>
              <a:rPr lang="en-US" altLang="en-US" sz="2400" dirty="0" err="1">
                <a:solidFill>
                  <a:schemeClr val="tx1"/>
                </a:solidFill>
              </a:rPr>
              <a:t>Trioctylphosphine</a:t>
            </a:r>
            <a:r>
              <a:rPr lang="en-US" altLang="en-US" sz="2400" dirty="0">
                <a:solidFill>
                  <a:schemeClr val="tx1"/>
                </a:solidFill>
              </a:rPr>
              <a:t> oxide (</a:t>
            </a:r>
            <a:r>
              <a:rPr lang="en-US" altLang="en-US" sz="2400" dirty="0">
                <a:solidFill>
                  <a:srgbClr val="FF0000"/>
                </a:solidFill>
              </a:rPr>
              <a:t>TOPO</a:t>
            </a:r>
            <a:r>
              <a:rPr lang="en-US" altLang="en-US" sz="2400" dirty="0">
                <a:solidFill>
                  <a:schemeClr val="tx1"/>
                </a:solidFill>
              </a:rPr>
              <a:t>) was introduced as a capping agent to prevent </a:t>
            </a:r>
            <a:r>
              <a:rPr lang="en-US" altLang="en-US" sz="2400" dirty="0">
                <a:solidFill>
                  <a:srgbClr val="0070C0"/>
                </a:solidFill>
              </a:rPr>
              <a:t>oxidation and aggregation</a:t>
            </a:r>
            <a:r>
              <a:rPr lang="en-US" altLang="en-US" sz="2400" dirty="0">
                <a:solidFill>
                  <a:schemeClr val="tx1"/>
                </a:solidFill>
              </a:rPr>
              <a:t>.</a:t>
            </a:r>
            <a:endParaRPr lang="en-US" altLang="en-US" sz="2400" baseline="-25000" dirty="0">
              <a:solidFill>
                <a:schemeClr val="tx1"/>
              </a:solidFill>
            </a:endParaRPr>
          </a:p>
        </p:txBody>
      </p:sp>
      <p:sp>
        <p:nvSpPr>
          <p:cNvPr id="5" name="Rectangle 3"/>
          <p:cNvSpPr>
            <a:spLocks noChangeArrowheads="1"/>
          </p:cNvSpPr>
          <p:nvPr/>
        </p:nvSpPr>
        <p:spPr bwMode="auto">
          <a:xfrm>
            <a:off x="6705600" y="64008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dirty="0"/>
              <a:t>Phys. Chem. Chem. Phys., 2001, 3, 1661-1665</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295400"/>
            <a:ext cx="366712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410200" y="5867400"/>
            <a:ext cx="345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TEM image of Fe nanoparticles </a:t>
            </a:r>
          </a:p>
        </p:txBody>
      </p:sp>
    </p:spTree>
    <p:extLst>
      <p:ext uri="{BB962C8B-B14F-4D97-AF65-F5344CB8AC3E}">
        <p14:creationId xmlns:p14="http://schemas.microsoft.com/office/powerpoint/2010/main" val="128397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Colloidal methods : Iron</a:t>
            </a:r>
          </a:p>
        </p:txBody>
      </p:sp>
      <p:sp>
        <p:nvSpPr>
          <p:cNvPr id="4" name="Rettangolo 3"/>
          <p:cNvSpPr/>
          <p:nvPr/>
        </p:nvSpPr>
        <p:spPr>
          <a:xfrm>
            <a:off x="372741" y="2204864"/>
            <a:ext cx="8136904" cy="646331"/>
          </a:xfrm>
          <a:prstGeom prst="rect">
            <a:avLst/>
          </a:prstGeom>
        </p:spPr>
        <p:txBody>
          <a:bodyPr wrap="square">
            <a:spAutoFit/>
          </a:bodyPr>
          <a:lstStyle/>
          <a:p>
            <a:r>
              <a:rPr lang="en-US" dirty="0"/>
              <a:t>Nano zero-valent iron for groundwater cleanup, have been deployed at full-scale cleanup sites</a:t>
            </a:r>
            <a:endParaRPr lang="it-IT" dirty="0"/>
          </a:p>
        </p:txBody>
      </p:sp>
      <p:sp>
        <p:nvSpPr>
          <p:cNvPr id="8" name="Rettangolo 7"/>
          <p:cNvSpPr/>
          <p:nvPr/>
        </p:nvSpPr>
        <p:spPr>
          <a:xfrm>
            <a:off x="323528" y="980728"/>
            <a:ext cx="8541072" cy="1200329"/>
          </a:xfrm>
          <a:prstGeom prst="rect">
            <a:avLst/>
          </a:prstGeom>
        </p:spPr>
        <p:txBody>
          <a:bodyPr wrap="square">
            <a:spAutoFit/>
          </a:bodyPr>
          <a:lstStyle/>
          <a:p>
            <a:r>
              <a:rPr lang="en-US" dirty="0"/>
              <a:t>NaBH</a:t>
            </a:r>
            <a:r>
              <a:rPr lang="en-US" baseline="-25000" dirty="0"/>
              <a:t>4</a:t>
            </a:r>
            <a:r>
              <a:rPr lang="en-US" dirty="0"/>
              <a:t> (</a:t>
            </a:r>
            <a:r>
              <a:rPr lang="en-US" dirty="0">
                <a:solidFill>
                  <a:srgbClr val="FF0000"/>
                </a:solidFill>
              </a:rPr>
              <a:t>0.2 M</a:t>
            </a:r>
            <a:r>
              <a:rPr lang="en-US" dirty="0"/>
              <a:t>) is added into FeCl</a:t>
            </a:r>
            <a:r>
              <a:rPr lang="en-US" baseline="-25000" dirty="0"/>
              <a:t>3</a:t>
            </a:r>
            <a:r>
              <a:rPr lang="en-US" dirty="0"/>
              <a:t>•6H</a:t>
            </a:r>
            <a:r>
              <a:rPr lang="en-US" baseline="-25000" dirty="0"/>
              <a:t>2</a:t>
            </a:r>
            <a:r>
              <a:rPr lang="en-US" dirty="0"/>
              <a:t>O (</a:t>
            </a:r>
            <a:r>
              <a:rPr lang="en-US" dirty="0">
                <a:solidFill>
                  <a:srgbClr val="FF0000"/>
                </a:solidFill>
              </a:rPr>
              <a:t>0.05 M</a:t>
            </a:r>
            <a:r>
              <a:rPr lang="en-US" dirty="0"/>
              <a:t>) solution (~1:1 volume ratio). Ferric iron is reduced via the following reaction: </a:t>
            </a:r>
          </a:p>
          <a:p>
            <a:endParaRPr lang="en-US" dirty="0"/>
          </a:p>
          <a:p>
            <a:r>
              <a:rPr lang="en-US" dirty="0">
                <a:solidFill>
                  <a:schemeClr val="tx2">
                    <a:lumMod val="75000"/>
                  </a:schemeClr>
                </a:solidFill>
              </a:rPr>
              <a:t>4 </a:t>
            </a:r>
            <a:r>
              <a:rPr lang="en-US" dirty="0"/>
              <a:t>Fe</a:t>
            </a:r>
            <a:r>
              <a:rPr lang="en-US" baseline="30000" dirty="0"/>
              <a:t>3+</a:t>
            </a:r>
            <a:r>
              <a:rPr lang="en-US" dirty="0"/>
              <a:t> + </a:t>
            </a:r>
            <a:r>
              <a:rPr lang="en-US" dirty="0">
                <a:solidFill>
                  <a:schemeClr val="tx2">
                    <a:lumMod val="75000"/>
                  </a:schemeClr>
                </a:solidFill>
              </a:rPr>
              <a:t>3</a:t>
            </a:r>
            <a:r>
              <a:rPr lang="en-US" dirty="0"/>
              <a:t>BH</a:t>
            </a:r>
            <a:r>
              <a:rPr lang="en-US" baseline="-25000" dirty="0">
                <a:effectLst/>
              </a:rPr>
              <a:t>4 </a:t>
            </a:r>
            <a:r>
              <a:rPr lang="en-US" baseline="30000" dirty="0">
                <a:effectLst/>
              </a:rPr>
              <a:t>−</a:t>
            </a:r>
            <a:r>
              <a:rPr lang="en-US" dirty="0"/>
              <a:t> + 9H</a:t>
            </a:r>
            <a:r>
              <a:rPr lang="en-US" baseline="-25000" dirty="0"/>
              <a:t>2</a:t>
            </a:r>
            <a:r>
              <a:rPr lang="en-US" dirty="0"/>
              <a:t>O → 4Fe</a:t>
            </a:r>
            <a:r>
              <a:rPr lang="en-US" baseline="30000" dirty="0"/>
              <a:t>0</a:t>
            </a:r>
            <a:r>
              <a:rPr lang="en-US" dirty="0"/>
              <a:t> + 3H</a:t>
            </a:r>
            <a:r>
              <a:rPr lang="en-US" baseline="-25000" dirty="0"/>
              <a:t>2</a:t>
            </a:r>
            <a:r>
              <a:rPr lang="en-US" dirty="0"/>
              <a:t>BO</a:t>
            </a:r>
            <a:r>
              <a:rPr lang="en-US" baseline="-25000" dirty="0">
                <a:effectLst/>
              </a:rPr>
              <a:t>3</a:t>
            </a:r>
            <a:r>
              <a:rPr lang="en-US" baseline="30000" dirty="0">
                <a:effectLst/>
              </a:rPr>
              <a:t>−</a:t>
            </a:r>
            <a:r>
              <a:rPr lang="en-US" dirty="0"/>
              <a:t> + 12H</a:t>
            </a:r>
            <a:r>
              <a:rPr lang="en-US" baseline="30000" dirty="0"/>
              <a:t>+</a:t>
            </a:r>
            <a:r>
              <a:rPr lang="en-US" dirty="0"/>
              <a:t> + 6H</a:t>
            </a:r>
            <a:r>
              <a:rPr lang="en-US" baseline="-25000" dirty="0"/>
              <a:t>2</a:t>
            </a:r>
            <a:r>
              <a:rPr lang="en-US" dirty="0"/>
              <a:t> </a:t>
            </a:r>
          </a:p>
        </p:txBody>
      </p:sp>
      <p:sp>
        <p:nvSpPr>
          <p:cNvPr id="3" name="Rettangolo 2"/>
          <p:cNvSpPr/>
          <p:nvPr/>
        </p:nvSpPr>
        <p:spPr>
          <a:xfrm>
            <a:off x="6228184" y="6237312"/>
            <a:ext cx="2416046" cy="369332"/>
          </a:xfrm>
          <a:prstGeom prst="rect">
            <a:avLst/>
          </a:prstGeom>
        </p:spPr>
        <p:txBody>
          <a:bodyPr wrap="none">
            <a:spAutoFit/>
          </a:bodyPr>
          <a:lstStyle/>
          <a:p>
            <a:r>
              <a:rPr lang="it-IT" dirty="0"/>
              <a:t>https://nanoiron.cz/en/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004041"/>
            <a:ext cx="4943847" cy="3288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636912"/>
            <a:ext cx="2336095" cy="314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5861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76672"/>
            <a:ext cx="7704855" cy="5784680"/>
          </a:xfrm>
          <a:prstGeom prst="rect">
            <a:avLst/>
          </a:prstGeom>
        </p:spPr>
      </p:pic>
    </p:spTree>
    <p:extLst>
      <p:ext uri="{BB962C8B-B14F-4D97-AF65-F5344CB8AC3E}">
        <p14:creationId xmlns:p14="http://schemas.microsoft.com/office/powerpoint/2010/main" val="68304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ultato immagini per olumuc and nano i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07" y="370929"/>
            <a:ext cx="8101409" cy="608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64639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1684</TotalTime>
  <Words>1923</Words>
  <Application>Microsoft Office PowerPoint</Application>
  <PresentationFormat>Presentazione su schermo (4:3)</PresentationFormat>
  <Paragraphs>196</Paragraphs>
  <Slides>26</Slides>
  <Notes>3</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26</vt:i4>
      </vt:variant>
    </vt:vector>
  </HeadingPairs>
  <TitlesOfParts>
    <vt:vector size="36" baseType="lpstr">
      <vt:lpstr>Arial</vt:lpstr>
      <vt:lpstr>Calibri</vt:lpstr>
      <vt:lpstr>Comic Sans MS</vt:lpstr>
      <vt:lpstr>Symbol</vt:lpstr>
      <vt:lpstr>Times New Roman</vt:lpstr>
      <vt:lpstr>TTE1D9E350t00</vt:lpstr>
      <vt:lpstr>TTE2283328t00</vt:lpstr>
      <vt:lpstr>Wingdings</vt:lpstr>
      <vt:lpstr>Tema di Office</vt:lpstr>
      <vt:lpstr>CS ChemDraw Drawing</vt:lpstr>
      <vt:lpstr>Colloidal Chemical Methods</vt:lpstr>
      <vt:lpstr>Formation of Gold Nanoparticles</vt:lpstr>
      <vt:lpstr>Formation of Gold Nanoparticles</vt:lpstr>
      <vt:lpstr>Colloidal Gold Nanorod Clusters </vt:lpstr>
      <vt:lpstr>Colloidal methods : Molybdenum</vt:lpstr>
      <vt:lpstr>Colloidal methods: Iron</vt:lpstr>
      <vt:lpstr>Colloidal methods : Iron</vt:lpstr>
      <vt:lpstr>Presentazione standard di PowerPoint</vt:lpstr>
      <vt:lpstr>Presentazione standard di PowerPoint</vt:lpstr>
      <vt:lpstr>Colloidal methods : M/Fe core-shell nanoparticles</vt:lpstr>
      <vt:lpstr>Precipitation of magnetite Fe3O4 nanoparticles</vt:lpstr>
      <vt:lpstr>Ferrofluid Fe3O4 nanoparticles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Fe3O4 nanoparticles</vt:lpstr>
      <vt:lpstr>Fe3O4 nanoparticles</vt:lpstr>
      <vt:lpstr>Colloidal methods: Silver </vt:lpstr>
      <vt:lpstr>Sol-Gel technique</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Nanoparticle Synthesis</dc:title>
  <dc:creator>fornasiero</dc:creator>
  <cp:lastModifiedBy>FORNASIERO PAOLO</cp:lastModifiedBy>
  <cp:revision>111</cp:revision>
  <dcterms:created xsi:type="dcterms:W3CDTF">2020-03-16T12:24:42Z</dcterms:created>
  <dcterms:modified xsi:type="dcterms:W3CDTF">2022-04-26T06:15:07Z</dcterms:modified>
</cp:coreProperties>
</file>