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20" r:id="rId2"/>
    <p:sldId id="519" r:id="rId3"/>
    <p:sldId id="428" r:id="rId4"/>
    <p:sldId id="429" r:id="rId5"/>
    <p:sldId id="430" r:id="rId6"/>
    <p:sldId id="431" r:id="rId7"/>
    <p:sldId id="432" r:id="rId8"/>
    <p:sldId id="433" r:id="rId9"/>
    <p:sldId id="434" r:id="rId10"/>
    <p:sldId id="435" r:id="rId11"/>
    <p:sldId id="436" r:id="rId12"/>
    <p:sldId id="437" r:id="rId13"/>
    <p:sldId id="438" r:id="rId14"/>
    <p:sldId id="439" r:id="rId15"/>
    <p:sldId id="440" r:id="rId16"/>
    <p:sldId id="441" r:id="rId17"/>
    <p:sldId id="442" r:id="rId18"/>
    <p:sldId id="443" r:id="rId19"/>
    <p:sldId id="444"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5" d="100"/>
          <a:sy n="75" d="100"/>
        </p:scale>
        <p:origin x="104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26/04/2022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368777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5315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26/04/2022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7EF3FF-A65F-40D0-80A7-F5D0BAA38CF9}" type="datetimeFigureOut">
              <a:rPr lang="it-IT" smtClean="0"/>
              <a:t>26/04/2022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B7EF3FF-A65F-40D0-80A7-F5D0BAA38CF9}" type="datetimeFigureOut">
              <a:rPr lang="it-IT" smtClean="0"/>
              <a:t>26/04/2022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26/04/2022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26/04/2022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26/04/2022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01486" y="418012"/>
            <a:ext cx="7097486" cy="5632311"/>
          </a:xfrm>
          <a:prstGeom prst="rect">
            <a:avLst/>
          </a:prstGeom>
          <a:noFill/>
        </p:spPr>
        <p:txBody>
          <a:bodyPr wrap="square" rtlCol="0">
            <a:spAutoFit/>
          </a:bodyPr>
          <a:lstStyle/>
          <a:p>
            <a:r>
              <a:rPr lang="it-IT" dirty="0">
                <a:solidFill>
                  <a:srgbClr val="0070C0"/>
                </a:solidFill>
              </a:rPr>
              <a:t>M/CeO</a:t>
            </a:r>
            <a:r>
              <a:rPr lang="it-IT" baseline="-25000" dirty="0">
                <a:solidFill>
                  <a:srgbClr val="0070C0"/>
                </a:solidFill>
              </a:rPr>
              <a:t>2</a:t>
            </a:r>
            <a:r>
              <a:rPr lang="it-IT" dirty="0">
                <a:solidFill>
                  <a:srgbClr val="0070C0"/>
                </a:solidFill>
              </a:rPr>
              <a:t>  </a:t>
            </a:r>
            <a:r>
              <a:rPr lang="it-IT" dirty="0" err="1">
                <a:solidFill>
                  <a:srgbClr val="0070C0"/>
                </a:solidFill>
              </a:rPr>
              <a:t>based</a:t>
            </a:r>
            <a:r>
              <a:rPr lang="it-IT" dirty="0">
                <a:solidFill>
                  <a:srgbClr val="0070C0"/>
                </a:solidFill>
              </a:rPr>
              <a:t> </a:t>
            </a:r>
            <a:r>
              <a:rPr lang="it-IT" dirty="0" err="1">
                <a:solidFill>
                  <a:srgbClr val="0070C0"/>
                </a:solidFill>
              </a:rPr>
              <a:t>materials</a:t>
            </a:r>
            <a:r>
              <a:rPr lang="it-IT" dirty="0">
                <a:solidFill>
                  <a:srgbClr val="0070C0"/>
                </a:solidFill>
              </a:rPr>
              <a:t> </a:t>
            </a:r>
            <a:r>
              <a:rPr lang="it-IT" dirty="0" err="1">
                <a:solidFill>
                  <a:srgbClr val="0070C0"/>
                </a:solidFill>
              </a:rPr>
              <a:t>reducibility</a:t>
            </a:r>
            <a:endParaRPr lang="it-IT" dirty="0">
              <a:solidFill>
                <a:srgbClr val="0070C0"/>
              </a:solidFill>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5" name="Rettangolo 4"/>
          <p:cNvSpPr/>
          <p:nvPr/>
        </p:nvSpPr>
        <p:spPr>
          <a:xfrm>
            <a:off x="914400" y="5561205"/>
            <a:ext cx="7707086" cy="923330"/>
          </a:xfrm>
          <a:prstGeom prst="rect">
            <a:avLst/>
          </a:prstGeom>
        </p:spPr>
        <p:txBody>
          <a:bodyPr wrap="square">
            <a:spAutoFit/>
          </a:bodyPr>
          <a:lstStyle/>
          <a:p>
            <a:r>
              <a:rPr lang="it-IT" dirty="0"/>
              <a:t>TPR-MS </a:t>
            </a:r>
            <a:r>
              <a:rPr lang="it-IT" dirty="0" err="1"/>
              <a:t>profiles</a:t>
            </a:r>
            <a:r>
              <a:rPr lang="it-IT" dirty="0"/>
              <a:t> for </a:t>
            </a:r>
            <a:r>
              <a:rPr lang="it-IT" dirty="0" err="1"/>
              <a:t>fresh</a:t>
            </a:r>
            <a:r>
              <a:rPr lang="it-IT" dirty="0"/>
              <a:t> Rh/Ce</a:t>
            </a:r>
            <a:r>
              <a:rPr lang="it-IT" baseline="-25000" dirty="0"/>
              <a:t>0.68</a:t>
            </a:r>
            <a:r>
              <a:rPr lang="it-IT" dirty="0"/>
              <a:t>Zr</a:t>
            </a:r>
            <a:r>
              <a:rPr lang="it-IT" baseline="-25000" dirty="0"/>
              <a:t>0.32</a:t>
            </a:r>
            <a:r>
              <a:rPr lang="it-IT" dirty="0"/>
              <a:t>O</a:t>
            </a:r>
            <a:r>
              <a:rPr lang="it-IT" baseline="-25000" dirty="0"/>
              <a:t>2</a:t>
            </a:r>
            <a:r>
              <a:rPr lang="it-IT" dirty="0"/>
              <a:t> (A), </a:t>
            </a:r>
            <a:r>
              <a:rPr lang="it-IT" dirty="0" err="1"/>
              <a:t>Pt</a:t>
            </a:r>
            <a:r>
              <a:rPr lang="it-IT" dirty="0"/>
              <a:t>/Ce</a:t>
            </a:r>
            <a:r>
              <a:rPr lang="it-IT" baseline="-25000" dirty="0"/>
              <a:t>0.68</a:t>
            </a:r>
            <a:r>
              <a:rPr lang="it-IT" dirty="0"/>
              <a:t>Zr</a:t>
            </a:r>
            <a:r>
              <a:rPr lang="it-IT" baseline="-25000" dirty="0"/>
              <a:t>0.32</a:t>
            </a:r>
            <a:r>
              <a:rPr lang="it-IT" dirty="0"/>
              <a:t>O</a:t>
            </a:r>
            <a:r>
              <a:rPr lang="it-IT" baseline="-25000" dirty="0"/>
              <a:t>2</a:t>
            </a:r>
            <a:r>
              <a:rPr lang="it-IT" dirty="0"/>
              <a:t> (B), and Pd/Ce</a:t>
            </a:r>
            <a:r>
              <a:rPr lang="it-IT" baseline="-25000" dirty="0"/>
              <a:t>0.68</a:t>
            </a:r>
            <a:r>
              <a:rPr lang="it-IT" dirty="0"/>
              <a:t>Zr</a:t>
            </a:r>
            <a:r>
              <a:rPr lang="it-IT" baseline="-25000" dirty="0"/>
              <a:t>0.32</a:t>
            </a:r>
            <a:r>
              <a:rPr lang="it-IT" dirty="0"/>
              <a:t>O</a:t>
            </a:r>
            <a:r>
              <a:rPr lang="it-IT" baseline="-25000" dirty="0"/>
              <a:t>2</a:t>
            </a:r>
            <a:r>
              <a:rPr lang="it-IT" dirty="0"/>
              <a:t> (C):  H</a:t>
            </a:r>
            <a:r>
              <a:rPr lang="it-IT" baseline="-25000" dirty="0"/>
              <a:t>2</a:t>
            </a:r>
            <a:r>
              <a:rPr lang="it-IT" dirty="0"/>
              <a:t> </a:t>
            </a:r>
            <a:r>
              <a:rPr lang="it-IT" dirty="0" err="1"/>
              <a:t>uptake</a:t>
            </a:r>
            <a:r>
              <a:rPr lang="it-IT" dirty="0"/>
              <a:t> (</a:t>
            </a:r>
            <a:r>
              <a:rPr lang="it-IT" dirty="0" err="1"/>
              <a:t>upper</a:t>
            </a:r>
            <a:r>
              <a:rPr lang="it-IT" dirty="0"/>
              <a:t> </a:t>
            </a:r>
            <a:r>
              <a:rPr lang="it-IT" dirty="0" err="1"/>
              <a:t>traces</a:t>
            </a:r>
            <a:r>
              <a:rPr lang="it-IT" dirty="0"/>
              <a:t>) and H</a:t>
            </a:r>
            <a:r>
              <a:rPr lang="it-IT" baseline="-25000" dirty="0"/>
              <a:t>2</a:t>
            </a:r>
            <a:r>
              <a:rPr lang="it-IT" dirty="0"/>
              <a:t>O </a:t>
            </a:r>
            <a:r>
              <a:rPr lang="it-IT" dirty="0" err="1"/>
              <a:t>evolution</a:t>
            </a:r>
            <a:r>
              <a:rPr lang="it-IT" dirty="0"/>
              <a:t> (</a:t>
            </a:r>
            <a:r>
              <a:rPr lang="it-IT" dirty="0" err="1"/>
              <a:t>lower</a:t>
            </a:r>
            <a:r>
              <a:rPr lang="it-IT" dirty="0"/>
              <a:t> </a:t>
            </a:r>
            <a:r>
              <a:rPr lang="it-IT" dirty="0" err="1"/>
              <a:t>traces</a:t>
            </a:r>
            <a:r>
              <a:rPr lang="it-IT" dirty="0"/>
              <a:t>).</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979" y="1024367"/>
            <a:ext cx="4762500" cy="4419600"/>
          </a:xfrm>
          <a:prstGeom prst="rect">
            <a:avLst/>
          </a:prstGeom>
        </p:spPr>
      </p:pic>
    </p:spTree>
    <p:extLst>
      <p:ext uri="{BB962C8B-B14F-4D97-AF65-F5344CB8AC3E}">
        <p14:creationId xmlns:p14="http://schemas.microsoft.com/office/powerpoint/2010/main" val="135407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Complex</a:t>
            </a:r>
            <a:r>
              <a:rPr lang="it-IT" altLang="it-IT" sz="4000" dirty="0">
                <a:solidFill>
                  <a:srgbClr val="0070C0"/>
                </a:solidFill>
                <a:latin typeface="Times New Roman" pitchFamily="18" charset="0"/>
              </a:rPr>
              <a:t> </a:t>
            </a:r>
            <a:r>
              <a:rPr lang="it-IT" altLang="it-IT" sz="4000" dirty="0" err="1">
                <a:solidFill>
                  <a:srgbClr val="0070C0"/>
                </a:solidFill>
                <a:latin typeface="Times New Roman" pitchFamily="18" charset="0"/>
              </a:rPr>
              <a:t>formation</a:t>
            </a:r>
            <a:endParaRPr lang="it-IT" altLang="it-IT" sz="4000" dirty="0">
              <a:solidFill>
                <a:srgbClr val="0070C0"/>
              </a:solidFill>
              <a:latin typeface="Times New Roman" pitchFamily="18" charset="0"/>
            </a:endParaRPr>
          </a:p>
        </p:txBody>
      </p:sp>
      <p:sp>
        <p:nvSpPr>
          <p:cNvPr id="9" name="AutoShape 4" descr="Risultato immagini per aluminium hydroxide precip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AutoShape 2" descr="Risultato immagini per aluminium hydroxide precipit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Picture 2"/>
          <p:cNvPicPr>
            <a:picLocks noChangeAspect="1" noChangeArrowheads="1"/>
          </p:cNvPicPr>
          <p:nvPr/>
        </p:nvPicPr>
        <p:blipFill rotWithShape="1">
          <a:blip r:embed="rId2"/>
          <a:srcRect t="18171" b="27474"/>
          <a:stretch/>
        </p:blipFill>
        <p:spPr bwMode="auto">
          <a:xfrm>
            <a:off x="214282" y="1700997"/>
            <a:ext cx="8715436" cy="3528203"/>
          </a:xfrm>
          <a:prstGeom prst="rect">
            <a:avLst/>
          </a:prstGeom>
          <a:noFill/>
          <a:ln w="9525">
            <a:noFill/>
            <a:miter lim="800000"/>
            <a:headEnd/>
            <a:tailEnd/>
          </a:ln>
          <a:effectLst/>
        </p:spPr>
      </p:pic>
    </p:spTree>
    <p:extLst>
      <p:ext uri="{BB962C8B-B14F-4D97-AF65-F5344CB8AC3E}">
        <p14:creationId xmlns:p14="http://schemas.microsoft.com/office/powerpoint/2010/main" val="164325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381000" y="2276872"/>
            <a:ext cx="3581400" cy="2464296"/>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a:bodyPr>
          <a:lstStyle/>
          <a:p>
            <a:pPr marL="92075" indent="0">
              <a:buFontTx/>
              <a:buNone/>
            </a:pPr>
            <a:r>
              <a:rPr lang="it-IT" altLang="it-IT" sz="1800" dirty="0">
                <a:latin typeface="Times New Roman" pitchFamily="18" charset="0"/>
              </a:rPr>
              <a:t>The </a:t>
            </a:r>
            <a:r>
              <a:rPr lang="it-IT" altLang="it-IT" sz="1800" dirty="0" err="1">
                <a:latin typeface="Times New Roman" pitchFamily="18" charset="0"/>
              </a:rPr>
              <a:t>solubility</a:t>
            </a:r>
            <a:r>
              <a:rPr lang="it-IT" altLang="it-IT" sz="1800" dirty="0">
                <a:latin typeface="Times New Roman" pitchFamily="18" charset="0"/>
              </a:rPr>
              <a:t> curve </a:t>
            </a:r>
            <a:r>
              <a:rPr lang="it-IT" altLang="it-IT" sz="1800" dirty="0" err="1">
                <a:latin typeface="Times New Roman" pitchFamily="18" charset="0"/>
              </a:rPr>
              <a:t>is</a:t>
            </a:r>
            <a:r>
              <a:rPr lang="it-IT" altLang="it-IT" sz="1800" dirty="0">
                <a:latin typeface="Times New Roman" pitchFamily="18" charset="0"/>
              </a:rPr>
              <a:t> a </a:t>
            </a:r>
            <a:r>
              <a:rPr lang="it-IT" altLang="it-IT" sz="1800" dirty="0" err="1">
                <a:latin typeface="Times New Roman" pitchFamily="18" charset="0"/>
              </a:rPr>
              <a:t>function</a:t>
            </a:r>
            <a:r>
              <a:rPr lang="it-IT" altLang="it-IT" sz="1800" dirty="0">
                <a:latin typeface="Times New Roman" pitchFamily="18" charset="0"/>
              </a:rPr>
              <a:t> of </a:t>
            </a:r>
            <a:r>
              <a:rPr lang="it-IT" altLang="it-IT" sz="1800" dirty="0">
                <a:solidFill>
                  <a:srgbClr val="00B050"/>
                </a:solidFill>
                <a:latin typeface="Times New Roman" pitchFamily="18" charset="0"/>
              </a:rPr>
              <a:t>temperature and </a:t>
            </a:r>
            <a:r>
              <a:rPr lang="it-IT" altLang="it-IT" sz="1800" dirty="0" err="1">
                <a:solidFill>
                  <a:srgbClr val="00B050"/>
                </a:solidFill>
                <a:latin typeface="Times New Roman" pitchFamily="18" charset="0"/>
              </a:rPr>
              <a:t>concentration</a:t>
            </a:r>
            <a:r>
              <a:rPr lang="it-IT" altLang="it-IT" sz="1800" dirty="0">
                <a:solidFill>
                  <a:srgbClr val="00B050"/>
                </a:solidFill>
                <a:latin typeface="Times New Roman" pitchFamily="18" charset="0"/>
              </a:rPr>
              <a:t> (</a:t>
            </a:r>
            <a:r>
              <a:rPr lang="it-IT" altLang="it-IT" sz="1800" dirty="0" err="1">
                <a:solidFill>
                  <a:srgbClr val="00B050"/>
                </a:solidFill>
                <a:latin typeface="Times New Roman" pitchFamily="18" charset="0"/>
              </a:rPr>
              <a:t>pH</a:t>
            </a:r>
            <a:r>
              <a:rPr lang="it-IT" altLang="it-IT" sz="1800" dirty="0">
                <a:solidFill>
                  <a:srgbClr val="00B050"/>
                </a:solidFill>
                <a:latin typeface="Times New Roman" pitchFamily="18" charset="0"/>
              </a:rPr>
              <a:t>)</a:t>
            </a:r>
            <a:r>
              <a:rPr lang="it-IT" altLang="it-IT" sz="1800" dirty="0">
                <a:latin typeface="Times New Roman" pitchFamily="18" charset="0"/>
              </a:rPr>
              <a:t>; the </a:t>
            </a:r>
            <a:r>
              <a:rPr lang="it-IT" altLang="it-IT" sz="1800" dirty="0" err="1">
                <a:latin typeface="Times New Roman" pitchFamily="18" charset="0"/>
              </a:rPr>
              <a:t>supersaturated</a:t>
            </a:r>
            <a:r>
              <a:rPr lang="it-IT" altLang="it-IT" sz="1800" dirty="0">
                <a:latin typeface="Times New Roman" pitchFamily="18" charset="0"/>
              </a:rPr>
              <a:t> </a:t>
            </a:r>
            <a:r>
              <a:rPr lang="it-IT" altLang="it-IT" sz="1800" dirty="0" err="1">
                <a:latin typeface="Times New Roman" pitchFamily="18" charset="0"/>
              </a:rPr>
              <a:t>solution</a:t>
            </a:r>
            <a:r>
              <a:rPr lang="it-IT" altLang="it-IT" sz="1800" dirty="0">
                <a:latin typeface="Times New Roman" pitchFamily="18" charset="0"/>
              </a:rPr>
              <a:t> </a:t>
            </a:r>
            <a:r>
              <a:rPr lang="it-IT" altLang="it-IT" sz="1800" dirty="0" err="1">
                <a:latin typeface="Times New Roman" pitchFamily="18" charset="0"/>
              </a:rPr>
              <a:t>is</a:t>
            </a:r>
            <a:r>
              <a:rPr lang="it-IT" altLang="it-IT" sz="1800" dirty="0">
                <a:latin typeface="Times New Roman" pitchFamily="18" charset="0"/>
              </a:rPr>
              <a:t> </a:t>
            </a:r>
            <a:r>
              <a:rPr lang="it-IT" altLang="it-IT" sz="1800" dirty="0" err="1">
                <a:latin typeface="Times New Roman" pitchFamily="18" charset="0"/>
              </a:rPr>
              <a:t>unstable</a:t>
            </a:r>
            <a:r>
              <a:rPr lang="it-IT" altLang="it-IT" sz="1800" dirty="0">
                <a:latin typeface="Times New Roman" pitchFamily="18" charset="0"/>
              </a:rPr>
              <a:t>. The </a:t>
            </a:r>
            <a:r>
              <a:rPr lang="it-IT" altLang="it-IT" sz="1800" dirty="0" err="1">
                <a:latin typeface="Times New Roman" pitchFamily="18" charset="0"/>
              </a:rPr>
              <a:t>supersaturated</a:t>
            </a:r>
            <a:r>
              <a:rPr lang="it-IT" altLang="it-IT" sz="1800" dirty="0">
                <a:latin typeface="Times New Roman" pitchFamily="18" charset="0"/>
              </a:rPr>
              <a:t> </a:t>
            </a:r>
            <a:r>
              <a:rPr lang="it-IT" altLang="it-IT" sz="1800" dirty="0" err="1">
                <a:latin typeface="Times New Roman" pitchFamily="18" charset="0"/>
              </a:rPr>
              <a:t>conditions</a:t>
            </a:r>
            <a:r>
              <a:rPr lang="it-IT" altLang="it-IT" sz="1800" dirty="0">
                <a:latin typeface="Times New Roman" pitchFamily="18" charset="0"/>
              </a:rPr>
              <a:t> can be </a:t>
            </a:r>
            <a:r>
              <a:rPr lang="it-IT" altLang="it-IT" sz="1800" dirty="0" err="1">
                <a:latin typeface="Times New Roman" pitchFamily="18" charset="0"/>
              </a:rPr>
              <a:t>obtained</a:t>
            </a:r>
            <a:r>
              <a:rPr lang="it-IT" altLang="it-IT" sz="1800" dirty="0">
                <a:latin typeface="Times New Roman" pitchFamily="18" charset="0"/>
              </a:rPr>
              <a:t> by </a:t>
            </a:r>
            <a:r>
              <a:rPr lang="it-IT" altLang="it-IT" sz="1800" dirty="0" err="1">
                <a:solidFill>
                  <a:srgbClr val="FF0000"/>
                </a:solidFill>
                <a:latin typeface="Times New Roman" pitchFamily="18" charset="0"/>
              </a:rPr>
              <a:t>solvent</a:t>
            </a:r>
            <a:r>
              <a:rPr lang="it-IT" altLang="it-IT" sz="1800" dirty="0">
                <a:solidFill>
                  <a:srgbClr val="FF0000"/>
                </a:solidFill>
                <a:latin typeface="Times New Roman" pitchFamily="18" charset="0"/>
              </a:rPr>
              <a:t> </a:t>
            </a:r>
            <a:r>
              <a:rPr lang="it-IT" altLang="it-IT" sz="1800" dirty="0" err="1">
                <a:solidFill>
                  <a:srgbClr val="FF0000"/>
                </a:solidFill>
                <a:latin typeface="Times New Roman" pitchFamily="18" charset="0"/>
              </a:rPr>
              <a:t>evaporation</a:t>
            </a:r>
            <a:r>
              <a:rPr lang="it-IT" altLang="it-IT" sz="1800" dirty="0">
                <a:solidFill>
                  <a:srgbClr val="FF0000"/>
                </a:solidFill>
                <a:latin typeface="Times New Roman" pitchFamily="18" charset="0"/>
              </a:rPr>
              <a:t>, by </a:t>
            </a:r>
            <a:r>
              <a:rPr lang="it-IT" altLang="it-IT" sz="1800" dirty="0" err="1">
                <a:solidFill>
                  <a:srgbClr val="FF0000"/>
                </a:solidFill>
                <a:latin typeface="Times New Roman" pitchFamily="18" charset="0"/>
              </a:rPr>
              <a:t>dropping</a:t>
            </a:r>
            <a:r>
              <a:rPr lang="it-IT" altLang="it-IT" sz="1800" dirty="0">
                <a:solidFill>
                  <a:srgbClr val="FF0000"/>
                </a:solidFill>
                <a:latin typeface="Times New Roman" pitchFamily="18" charset="0"/>
              </a:rPr>
              <a:t> the temperature or by </a:t>
            </a:r>
            <a:r>
              <a:rPr lang="it-IT" altLang="it-IT" sz="1800" dirty="0" err="1">
                <a:solidFill>
                  <a:srgbClr val="FF0000"/>
                </a:solidFill>
                <a:latin typeface="Times New Roman" pitchFamily="18" charset="0"/>
              </a:rPr>
              <a:t>increasing</a:t>
            </a:r>
            <a:r>
              <a:rPr lang="it-IT" altLang="it-IT" sz="1800" dirty="0">
                <a:solidFill>
                  <a:srgbClr val="FF0000"/>
                </a:solidFill>
                <a:latin typeface="Times New Roman" pitchFamily="18" charset="0"/>
              </a:rPr>
              <a:t> the </a:t>
            </a:r>
            <a:r>
              <a:rPr lang="it-IT" altLang="it-IT" sz="1800" dirty="0" err="1">
                <a:solidFill>
                  <a:srgbClr val="FF0000"/>
                </a:solidFill>
                <a:latin typeface="Times New Roman" pitchFamily="18" charset="0"/>
              </a:rPr>
              <a:t>pH</a:t>
            </a:r>
            <a:r>
              <a:rPr lang="it-IT" altLang="it-IT" sz="1800" dirty="0">
                <a:solidFill>
                  <a:srgbClr val="FF0000"/>
                </a:solidFill>
                <a:latin typeface="Times New Roman" pitchFamily="18" charset="0"/>
              </a:rPr>
              <a:t> of the </a:t>
            </a:r>
            <a:r>
              <a:rPr lang="it-IT" altLang="it-IT" sz="1800" dirty="0" err="1">
                <a:solidFill>
                  <a:srgbClr val="FF0000"/>
                </a:solidFill>
                <a:latin typeface="Times New Roman" pitchFamily="18" charset="0"/>
              </a:rPr>
              <a:t>solution</a:t>
            </a:r>
            <a:r>
              <a:rPr lang="it-IT" altLang="it-IT" sz="1800" dirty="0">
                <a:latin typeface="Times New Roman" pitchFamily="18" charset="0"/>
              </a:rPr>
              <a:t>. </a:t>
            </a:r>
          </a:p>
        </p:txBody>
      </p:sp>
      <p:sp>
        <p:nvSpPr>
          <p:cNvPr id="18436" name="Rectangle 4"/>
          <p:cNvSpPr>
            <a:spLocks noChangeArrowheads="1"/>
          </p:cNvSpPr>
          <p:nvPr/>
        </p:nvSpPr>
        <p:spPr bwMode="auto">
          <a:xfrm>
            <a:off x="381000" y="1600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a:defRPr sz="2400">
                <a:solidFill>
                  <a:schemeClr val="tx1"/>
                </a:solidFill>
                <a:latin typeface="Comic Sans MS" pitchFamily="66" charset="0"/>
              </a:defRPr>
            </a:lvl1pPr>
            <a:lvl2pPr marL="568325">
              <a:defRPr sz="2400">
                <a:solidFill>
                  <a:schemeClr val="tx1"/>
                </a:solidFill>
                <a:latin typeface="Comic Sans MS" pitchFamily="66" charset="0"/>
              </a:defRPr>
            </a:lvl2pPr>
            <a:lvl3pPr>
              <a:defRPr sz="2400">
                <a:solidFill>
                  <a:schemeClr val="tx1"/>
                </a:solidFill>
                <a:latin typeface="Comic Sans MS" pitchFamily="66" charset="0"/>
              </a:defRPr>
            </a:lvl3pPr>
            <a:lvl4pPr>
              <a:defRPr sz="2400">
                <a:solidFill>
                  <a:schemeClr val="tx1"/>
                </a:solidFill>
                <a:latin typeface="Comic Sans MS" pitchFamily="66" charset="0"/>
              </a:defRPr>
            </a:lvl4pPr>
            <a:lvl5pPr>
              <a:defRPr sz="2400">
                <a:solidFill>
                  <a:schemeClr val="tx1"/>
                </a:solidFill>
                <a:latin typeface="Comic Sans MS" pitchFamily="66" charset="0"/>
              </a:defRPr>
            </a:lvl5pPr>
            <a:lvl6pPr eaLnBrk="0" fontAlgn="base" hangingPunct="0">
              <a:spcBef>
                <a:spcPct val="0"/>
              </a:spcBef>
              <a:spcAft>
                <a:spcPct val="0"/>
              </a:spcAft>
              <a:defRPr sz="2400">
                <a:solidFill>
                  <a:schemeClr val="tx1"/>
                </a:solidFill>
                <a:latin typeface="Comic Sans MS" pitchFamily="66" charset="0"/>
              </a:defRPr>
            </a:lvl6pPr>
            <a:lvl7pPr eaLnBrk="0" fontAlgn="base" hangingPunct="0">
              <a:spcBef>
                <a:spcPct val="0"/>
              </a:spcBef>
              <a:spcAft>
                <a:spcPct val="0"/>
              </a:spcAft>
              <a:defRPr sz="2400">
                <a:solidFill>
                  <a:schemeClr val="tx1"/>
                </a:solidFill>
                <a:latin typeface="Comic Sans MS" pitchFamily="66" charset="0"/>
              </a:defRPr>
            </a:lvl7pPr>
            <a:lvl8pPr eaLnBrk="0" fontAlgn="base" hangingPunct="0">
              <a:spcBef>
                <a:spcPct val="0"/>
              </a:spcBef>
              <a:spcAft>
                <a:spcPct val="0"/>
              </a:spcAft>
              <a:defRPr sz="2400">
                <a:solidFill>
                  <a:schemeClr val="tx1"/>
                </a:solidFill>
                <a:latin typeface="Comic Sans MS" pitchFamily="66" charset="0"/>
              </a:defRPr>
            </a:lvl8pPr>
            <a:lvl9pPr eaLnBrk="0" fontAlgn="base" hangingPunct="0">
              <a:spcBef>
                <a:spcPct val="0"/>
              </a:spcBef>
              <a:spcAft>
                <a:spcPct val="0"/>
              </a:spcAft>
              <a:defRPr sz="2400">
                <a:solidFill>
                  <a:schemeClr val="tx1"/>
                </a:solidFill>
                <a:latin typeface="Comic Sans MS" pitchFamily="66" charset="0"/>
              </a:defRPr>
            </a:lvl9pPr>
          </a:lstStyle>
          <a:p>
            <a:endParaRPr lang="en-US" altLang="it-IT" b="1">
              <a:solidFill>
                <a:schemeClr val="accent2"/>
              </a:solidFill>
              <a:effectLst/>
            </a:endParaRPr>
          </a:p>
        </p:txBody>
      </p:sp>
      <p:sp>
        <p:nvSpPr>
          <p:cNvPr id="18438" name="Text Box 6"/>
          <p:cNvSpPr txBox="1">
            <a:spLocks noChangeArrowheads="1"/>
          </p:cNvSpPr>
          <p:nvPr/>
        </p:nvSpPr>
        <p:spPr bwMode="auto">
          <a:xfrm>
            <a:off x="467544" y="953869"/>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err="1">
                <a:effectLst/>
                <a:latin typeface="Times New Roman" pitchFamily="18" charset="0"/>
              </a:rPr>
              <a:t>Precipitation</a:t>
            </a:r>
            <a:r>
              <a:rPr lang="it-IT" altLang="it-IT" dirty="0">
                <a:effectLst/>
                <a:latin typeface="Times New Roman" pitchFamily="18" charset="0"/>
              </a:rPr>
              <a:t> </a:t>
            </a:r>
            <a:r>
              <a:rPr lang="it-IT" altLang="it-IT" dirty="0" err="1">
                <a:effectLst/>
                <a:latin typeface="Times New Roman" pitchFamily="18" charset="0"/>
              </a:rPr>
              <a:t>occurs</a:t>
            </a:r>
            <a:r>
              <a:rPr lang="it-IT" altLang="it-IT" dirty="0">
                <a:effectLst/>
                <a:latin typeface="Times New Roman" pitchFamily="18" charset="0"/>
              </a:rPr>
              <a:t> in </a:t>
            </a:r>
            <a:r>
              <a:rPr lang="it-IT" altLang="it-IT" dirty="0" err="1">
                <a:effectLst/>
                <a:latin typeface="Times New Roman" pitchFamily="18" charset="0"/>
              </a:rPr>
              <a:t>three</a:t>
            </a:r>
            <a:r>
              <a:rPr lang="it-IT" altLang="it-IT" dirty="0">
                <a:effectLst/>
                <a:latin typeface="Times New Roman" pitchFamily="18" charset="0"/>
              </a:rPr>
              <a:t> </a:t>
            </a:r>
            <a:r>
              <a:rPr lang="it-IT" altLang="it-IT" dirty="0" err="1">
                <a:effectLst/>
                <a:latin typeface="Times New Roman" pitchFamily="18" charset="0"/>
              </a:rPr>
              <a:t>steps</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supersaturated</a:t>
            </a:r>
            <a:r>
              <a:rPr lang="it-IT" altLang="it-IT" dirty="0">
                <a:effectLst/>
                <a:latin typeface="Times New Roman" pitchFamily="18" charset="0"/>
              </a:rPr>
              <a:t> </a:t>
            </a:r>
            <a:r>
              <a:rPr lang="it-IT" altLang="it-IT" dirty="0" err="1">
                <a:effectLst/>
                <a:latin typeface="Times New Roman" pitchFamily="18" charset="0"/>
              </a:rPr>
              <a:t>solution</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nucleation</a:t>
            </a:r>
            <a:r>
              <a:rPr lang="it-IT" altLang="it-IT" dirty="0">
                <a:effectLst/>
                <a:latin typeface="Times New Roman" pitchFamily="18" charset="0"/>
              </a:rPr>
              <a:t>;  </a:t>
            </a:r>
          </a:p>
          <a:p>
            <a:pPr marL="400050" indent="-400050">
              <a:buAutoNum type="romanLcParenR"/>
            </a:pPr>
            <a:r>
              <a:rPr lang="it-IT" altLang="it-IT" dirty="0" err="1">
                <a:effectLst/>
                <a:latin typeface="Times New Roman" pitchFamily="18" charset="0"/>
              </a:rPr>
              <a:t>grain</a:t>
            </a:r>
            <a:r>
              <a:rPr lang="it-IT" altLang="it-IT" dirty="0">
                <a:effectLst/>
                <a:latin typeface="Times New Roman" pitchFamily="18" charset="0"/>
              </a:rPr>
              <a:t> </a:t>
            </a:r>
            <a:r>
              <a:rPr lang="it-IT" altLang="it-IT" dirty="0" err="1">
                <a:effectLst/>
                <a:latin typeface="Times New Roman" pitchFamily="18" charset="0"/>
              </a:rPr>
              <a:t>growth</a:t>
            </a:r>
            <a:endParaRPr lang="it-IT" altLang="it-IT" dirty="0">
              <a:effectLst/>
              <a:latin typeface="Times New Roman" pitchFamily="18" charset="0"/>
            </a:endParaRPr>
          </a:p>
        </p:txBody>
      </p:sp>
      <p:pic>
        <p:nvPicPr>
          <p:cNvPr id="18440" name="Picture 8" descr="Figura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196752"/>
            <a:ext cx="4408201" cy="347103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9511" y="4869160"/>
            <a:ext cx="8672388" cy="1815882"/>
          </a:xfrm>
          <a:prstGeom prst="rect">
            <a:avLst/>
          </a:prstGeom>
        </p:spPr>
        <p:txBody>
          <a:bodyPr wrap="square">
            <a:spAutoFit/>
          </a:bodyPr>
          <a:lstStyle/>
          <a:p>
            <a:r>
              <a:rPr lang="en-US" sz="1600" dirty="0"/>
              <a:t>• </a:t>
            </a:r>
            <a:r>
              <a:rPr lang="en-US" sz="1600" dirty="0">
                <a:solidFill>
                  <a:srgbClr val="0070C0"/>
                </a:solidFill>
              </a:rPr>
              <a:t>Saturated solution</a:t>
            </a:r>
            <a:r>
              <a:rPr lang="en-US" sz="1600" dirty="0"/>
              <a:t>: A solution that contains the maximum amount of a solute that can be dissolved at equilibrium at a given temperature.</a:t>
            </a:r>
          </a:p>
          <a:p>
            <a:r>
              <a:rPr lang="en-US" sz="1600" dirty="0"/>
              <a:t>• </a:t>
            </a:r>
            <a:r>
              <a:rPr lang="en-US" sz="1600" dirty="0">
                <a:solidFill>
                  <a:srgbClr val="0070C0"/>
                </a:solidFill>
              </a:rPr>
              <a:t>Unsaturated solution</a:t>
            </a:r>
            <a:r>
              <a:rPr lang="en-US" sz="1600" dirty="0"/>
              <a:t>: A solution that contains less than the maximum amount of a solute that can be dissolved </a:t>
            </a:r>
            <a:r>
              <a:rPr lang="it-IT" sz="1600" dirty="0" err="1"/>
              <a:t>at</a:t>
            </a:r>
            <a:r>
              <a:rPr lang="it-IT" sz="1600" dirty="0"/>
              <a:t> a </a:t>
            </a:r>
            <a:r>
              <a:rPr lang="it-IT" sz="1600" dirty="0" err="1"/>
              <a:t>given</a:t>
            </a:r>
            <a:r>
              <a:rPr lang="it-IT" sz="1600" dirty="0"/>
              <a:t> temperature.</a:t>
            </a:r>
          </a:p>
          <a:p>
            <a:r>
              <a:rPr lang="en-US" sz="1600" dirty="0"/>
              <a:t>• </a:t>
            </a:r>
            <a:r>
              <a:rPr lang="en-US" sz="1600" dirty="0">
                <a:solidFill>
                  <a:srgbClr val="0070C0"/>
                </a:solidFill>
              </a:rPr>
              <a:t>Supersaturated solution</a:t>
            </a:r>
            <a:r>
              <a:rPr lang="en-US" sz="1600" dirty="0"/>
              <a:t>: A solution that contains more than the maximum amount of a solute that can be dissolved under equilibrium conditions at a given temperature. When a supersaturated solution is disturbed in any way, the excess solute will separate and the equilibrium solubility is restored.</a:t>
            </a:r>
            <a:endParaRPr lang="it-IT" sz="1600" dirty="0"/>
          </a:p>
        </p:txBody>
      </p:sp>
      <p:sp>
        <p:nvSpPr>
          <p:cNvPr id="4" name="Rettangolo 3"/>
          <p:cNvSpPr/>
          <p:nvPr/>
        </p:nvSpPr>
        <p:spPr>
          <a:xfrm>
            <a:off x="1475656" y="188640"/>
            <a:ext cx="5688632" cy="461665"/>
          </a:xfrm>
          <a:prstGeom prst="rect">
            <a:avLst/>
          </a:prstGeom>
        </p:spPr>
        <p:txBody>
          <a:bodyPr wrap="square">
            <a:spAutoFit/>
          </a:bodyPr>
          <a:lstStyle/>
          <a:p>
            <a:pPr algn="ctr"/>
            <a:r>
              <a:rPr lang="it-IT" altLang="it-IT" sz="2400" dirty="0" err="1">
                <a:solidFill>
                  <a:srgbClr val="0070C0"/>
                </a:solidFill>
                <a:latin typeface="Times New Roman" pitchFamily="18" charset="0"/>
              </a:rPr>
              <a:t>Precipitation</a:t>
            </a:r>
            <a:r>
              <a:rPr lang="it-IT" altLang="it-IT" sz="2400" dirty="0">
                <a:solidFill>
                  <a:srgbClr val="0070C0"/>
                </a:solidFill>
                <a:latin typeface="Times New Roman" pitchFamily="18" charset="0"/>
              </a:rPr>
              <a:t>/</a:t>
            </a:r>
            <a:r>
              <a:rPr lang="it-IT" altLang="it-IT" sz="2400" dirty="0" err="1">
                <a:solidFill>
                  <a:srgbClr val="0070C0"/>
                </a:solidFill>
                <a:latin typeface="Times New Roman" pitchFamily="18" charset="0"/>
              </a:rPr>
              <a:t>coprecipitation</a:t>
            </a:r>
            <a:endParaRPr lang="it-IT" sz="2400" dirty="0"/>
          </a:p>
        </p:txBody>
      </p:sp>
    </p:spTree>
    <p:extLst>
      <p:ext uri="{BB962C8B-B14F-4D97-AF65-F5344CB8AC3E}">
        <p14:creationId xmlns:p14="http://schemas.microsoft.com/office/powerpoint/2010/main" val="340765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827584" y="3212976"/>
            <a:ext cx="1800200" cy="1224136"/>
          </a:xfrm>
          <a:prstGeom prst="rect">
            <a:avLst/>
          </a:prstGeom>
          <a:solidFill>
            <a:schemeClr val="tx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43" name="Rectangle 3"/>
          <p:cNvSpPr>
            <a:spLocks noGrp="1" noChangeArrowheads="1"/>
          </p:cNvSpPr>
          <p:nvPr>
            <p:ph type="body" sz="half" idx="1"/>
          </p:nvPr>
        </p:nvSpPr>
        <p:spPr>
          <a:xfrm>
            <a:off x="611560" y="1412776"/>
            <a:ext cx="8424936" cy="4876800"/>
          </a:xfrm>
        </p:spPr>
        <p:txBody>
          <a:bodyPr>
            <a:normAutofit fontScale="92500" lnSpcReduction="10000"/>
          </a:bodyPr>
          <a:lstStyle/>
          <a:p>
            <a:pPr lvl="0"/>
            <a:r>
              <a:rPr lang="en-US" sz="1700" dirty="0"/>
              <a:t>Nucleation = the appearance of «solid nuclei» in the solution. It can be </a:t>
            </a:r>
            <a:r>
              <a:rPr lang="en-US" sz="1700" dirty="0">
                <a:solidFill>
                  <a:srgbClr val="FF0000"/>
                </a:solidFill>
              </a:rPr>
              <a:t>homogeneous</a:t>
            </a:r>
            <a:r>
              <a:rPr lang="en-US" sz="1700" dirty="0"/>
              <a:t> (agglomeration of ions from the pure solution) or </a:t>
            </a:r>
            <a:r>
              <a:rPr lang="en-US" sz="1700" dirty="0">
                <a:solidFill>
                  <a:schemeClr val="tx2">
                    <a:lumMod val="75000"/>
                  </a:schemeClr>
                </a:solidFill>
              </a:rPr>
              <a:t>heterogeneous</a:t>
            </a:r>
            <a:r>
              <a:rPr lang="en-US" sz="1700" dirty="0"/>
              <a:t> (crystallization agents).</a:t>
            </a:r>
            <a:endParaRPr lang="it-IT" sz="1700" dirty="0"/>
          </a:p>
          <a:p>
            <a:pPr lvl="0"/>
            <a:r>
              <a:rPr lang="en-US" sz="1700" dirty="0"/>
              <a:t>The </a:t>
            </a:r>
            <a:r>
              <a:rPr lang="en-US" sz="1700" b="1" i="1" dirty="0">
                <a:solidFill>
                  <a:schemeClr val="tx2">
                    <a:lumMod val="60000"/>
                    <a:lumOff val="40000"/>
                  </a:schemeClr>
                </a:solidFill>
              </a:rPr>
              <a:t>dimension</a:t>
            </a:r>
            <a:r>
              <a:rPr lang="en-US" sz="1700" dirty="0">
                <a:solidFill>
                  <a:schemeClr val="tx2">
                    <a:lumMod val="60000"/>
                    <a:lumOff val="40000"/>
                  </a:schemeClr>
                </a:solidFill>
              </a:rPr>
              <a:t> </a:t>
            </a:r>
            <a:r>
              <a:rPr lang="en-US" sz="1700" dirty="0"/>
              <a:t>of the final nanoparticles depends on the ration between the </a:t>
            </a:r>
            <a:r>
              <a:rPr lang="en-US" sz="1700" b="1" dirty="0">
                <a:solidFill>
                  <a:schemeClr val="tx2">
                    <a:lumMod val="60000"/>
                    <a:lumOff val="40000"/>
                  </a:schemeClr>
                </a:solidFill>
              </a:rPr>
              <a:t>rates</a:t>
            </a:r>
            <a:r>
              <a:rPr lang="en-US" sz="1700" dirty="0">
                <a:solidFill>
                  <a:schemeClr val="tx2">
                    <a:lumMod val="60000"/>
                    <a:lumOff val="40000"/>
                  </a:schemeClr>
                </a:solidFill>
              </a:rPr>
              <a:t> </a:t>
            </a:r>
            <a:r>
              <a:rPr lang="en-US" sz="1700" dirty="0"/>
              <a:t>of nucleation and growth, and on the possible aging strategies. </a:t>
            </a:r>
          </a:p>
          <a:p>
            <a:pPr lvl="0"/>
            <a:endParaRPr lang="en-US" sz="2400" dirty="0"/>
          </a:p>
          <a:p>
            <a:pPr lvl="0"/>
            <a:r>
              <a:rPr lang="en-US" sz="2400" dirty="0"/>
              <a:t>nucleation 					growth</a:t>
            </a:r>
          </a:p>
          <a:p>
            <a:pPr lvl="0"/>
            <a:endParaRPr lang="en-US" sz="2400" dirty="0"/>
          </a:p>
          <a:p>
            <a:pPr lvl="0"/>
            <a:endParaRPr lang="en-US" sz="2400" dirty="0"/>
          </a:p>
          <a:p>
            <a:pPr lvl="0"/>
            <a:endParaRPr lang="en-US" sz="2400" dirty="0"/>
          </a:p>
          <a:p>
            <a:pPr marL="2286000" lvl="5" indent="0">
              <a:buNone/>
            </a:pPr>
            <a:endParaRPr lang="it-IT" sz="1700" dirty="0"/>
          </a:p>
          <a:p>
            <a:pPr marL="2286000" lvl="5" indent="0">
              <a:buNone/>
            </a:pPr>
            <a:endParaRPr lang="it-IT" sz="1200" dirty="0"/>
          </a:p>
          <a:p>
            <a:pPr marL="2286000" lvl="5" indent="0">
              <a:buNone/>
            </a:pPr>
            <a:endParaRPr lang="it-IT" sz="1200" dirty="0"/>
          </a:p>
          <a:p>
            <a:pPr lvl="0"/>
            <a:r>
              <a:rPr lang="en-US" sz="1700" dirty="0"/>
              <a:t>The rate of nucleation depends on the level of </a:t>
            </a:r>
            <a:r>
              <a:rPr lang="en-US" sz="1700" b="1" dirty="0">
                <a:solidFill>
                  <a:schemeClr val="tx2">
                    <a:lumMod val="60000"/>
                    <a:lumOff val="40000"/>
                  </a:schemeClr>
                </a:solidFill>
              </a:rPr>
              <a:t>supersaturation</a:t>
            </a:r>
            <a:r>
              <a:rPr lang="en-US" sz="1700" dirty="0"/>
              <a:t> (easier preparation with low solubility compounds)</a:t>
            </a:r>
            <a:endParaRPr lang="it-IT" sz="1700" dirty="0"/>
          </a:p>
          <a:p>
            <a:pPr lvl="0"/>
            <a:r>
              <a:rPr lang="en-US" sz="1700" dirty="0">
                <a:solidFill>
                  <a:srgbClr val="FF0000"/>
                </a:solidFill>
              </a:rPr>
              <a:t>Highly soluble compounds </a:t>
            </a:r>
            <a:r>
              <a:rPr lang="en-US" sz="1700" dirty="0"/>
              <a:t>leads to a rapid dissolution of the smallest nanoparticles followed by deposition on the largest nanoparticles with the obtainment of </a:t>
            </a:r>
            <a:r>
              <a:rPr lang="en-US" sz="1700" dirty="0">
                <a:solidFill>
                  <a:srgbClr val="FF0000"/>
                </a:solidFill>
              </a:rPr>
              <a:t>large precipitate</a:t>
            </a:r>
            <a:r>
              <a:rPr lang="en-US" sz="1700" dirty="0"/>
              <a:t>. </a:t>
            </a:r>
            <a:endParaRPr lang="it-IT" sz="1700" dirty="0"/>
          </a:p>
        </p:txBody>
      </p:sp>
      <p:sp>
        <p:nvSpPr>
          <p:cNvPr id="2"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 /co-</a:t>
            </a:r>
            <a:r>
              <a:rPr lang="it-IT" altLang="it-IT" dirty="0" err="1">
                <a:solidFill>
                  <a:srgbClr val="0070C0"/>
                </a:solidFill>
                <a:latin typeface="Times New Roman" pitchFamily="18" charset="0"/>
              </a:rPr>
              <a:t>precipitation</a:t>
            </a:r>
            <a:endParaRPr lang="it-IT" dirty="0"/>
          </a:p>
        </p:txBody>
      </p:sp>
      <p:sp>
        <p:nvSpPr>
          <p:cNvPr id="3" name="Ovale 2"/>
          <p:cNvSpPr/>
          <p:nvPr/>
        </p:nvSpPr>
        <p:spPr>
          <a:xfrm>
            <a:off x="1187624"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899592" y="37890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691680"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797224"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2175497" y="342505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1187624" y="414908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259632" y="3531564"/>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2186127" y="4065223"/>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2630868" y="3362656"/>
            <a:ext cx="792088" cy="416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2609570" y="4087288"/>
            <a:ext cx="813385" cy="387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tella a 5 punte 14"/>
          <p:cNvSpPr/>
          <p:nvPr/>
        </p:nvSpPr>
        <p:spPr>
          <a:xfrm>
            <a:off x="2915816" y="3869586"/>
            <a:ext cx="288032" cy="443897"/>
          </a:xfrm>
          <a:prstGeom prst="star5">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tella a 5 punte 17"/>
          <p:cNvSpPr/>
          <p:nvPr/>
        </p:nvSpPr>
        <p:spPr>
          <a:xfrm>
            <a:off x="4067944" y="4030888"/>
            <a:ext cx="288032" cy="443897"/>
          </a:xfrm>
          <a:prstGeom prst="star5">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039488" y="403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247964" y="403324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4297739" y="4330782"/>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3916129" y="4258774"/>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3784422" y="3999209"/>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flipV="1">
            <a:off x="4472224" y="4149219"/>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3860198" y="41405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3967480" y="4402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4333743" y="41920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4477759" y="398095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4562256" y="4330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4225731" y="38610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3962970" y="32015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4171446" y="3203868"/>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4221221" y="3501410"/>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3995936" y="3356992"/>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3707904" y="3169837"/>
            <a:ext cx="216024"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flipV="1">
            <a:off x="4395706" y="331984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3783680" y="33111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3890962"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4257225" y="33626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4401241" y="315158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4485738" y="350141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4149213" y="30316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932040" y="3789040"/>
            <a:ext cx="936104" cy="178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flipV="1">
            <a:off x="6354176"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6359711"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6372200"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flipV="1">
            <a:off x="6372200"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372200"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flipV="1">
            <a:off x="6570200" y="418354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6575735" y="40152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6588224"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flipV="1">
            <a:off x="6588224" y="3813285"/>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6588224"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flipV="1">
            <a:off x="6786224"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a:off x="6804248"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6804248"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flipV="1">
            <a:off x="6804248"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6804248"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flipV="1">
            <a:off x="7002248" y="4111533"/>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7007783" y="39432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7020272"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flipV="1">
            <a:off x="7020272" y="374127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7020272"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flipV="1">
            <a:off x="7236296"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p:cNvSpPr/>
          <p:nvPr/>
        </p:nvSpPr>
        <p:spPr>
          <a:xfrm>
            <a:off x="7241831"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7254320"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flipV="1">
            <a:off x="7254320"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7254320"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flipV="1">
            <a:off x="7452320" y="418354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7457855" y="40152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7470344"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flipV="1">
            <a:off x="7470344" y="3813285"/>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7470344"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flipV="1">
            <a:off x="7668344" y="396751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a:off x="7686368" y="37992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a:off x="7686368"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flipV="1">
            <a:off x="7686368" y="3597261"/>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p:cNvSpPr/>
          <p:nvPr/>
        </p:nvSpPr>
        <p:spPr>
          <a:xfrm>
            <a:off x="7686368" y="3429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p:cNvSpPr/>
          <p:nvPr/>
        </p:nvSpPr>
        <p:spPr>
          <a:xfrm flipV="1">
            <a:off x="7884368" y="4111533"/>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7889903" y="39432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7902392" y="42930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flipV="1">
            <a:off x="7902392" y="3741277"/>
            <a:ext cx="216024" cy="1815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a:off x="7902392"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5148064" y="3501008"/>
            <a:ext cx="614271" cy="369332"/>
          </a:xfrm>
          <a:prstGeom prst="rect">
            <a:avLst/>
          </a:prstGeom>
          <a:noFill/>
        </p:spPr>
        <p:txBody>
          <a:bodyPr wrap="none" rtlCol="0">
            <a:spAutoFit/>
          </a:bodyPr>
          <a:lstStyle/>
          <a:p>
            <a:r>
              <a:rPr lang="it-IT" dirty="0"/>
              <a:t>time</a:t>
            </a:r>
          </a:p>
        </p:txBody>
      </p:sp>
      <p:sp>
        <p:nvSpPr>
          <p:cNvPr id="86" name="Rettangolo 85"/>
          <p:cNvSpPr/>
          <p:nvPr/>
        </p:nvSpPr>
        <p:spPr>
          <a:xfrm>
            <a:off x="2627784" y="3013854"/>
            <a:ext cx="972895" cy="369332"/>
          </a:xfrm>
          <a:prstGeom prst="rect">
            <a:avLst/>
          </a:prstGeom>
        </p:spPr>
        <p:txBody>
          <a:bodyPr wrap="none">
            <a:spAutoFit/>
          </a:bodyPr>
          <a:lstStyle/>
          <a:p>
            <a:r>
              <a:rPr lang="en-US" dirty="0"/>
              <a:t>primary </a:t>
            </a:r>
            <a:endParaRPr lang="it-IT" dirty="0"/>
          </a:p>
        </p:txBody>
      </p:sp>
      <p:sp>
        <p:nvSpPr>
          <p:cNvPr id="87" name="Rettangolo 86"/>
          <p:cNvSpPr/>
          <p:nvPr/>
        </p:nvSpPr>
        <p:spPr>
          <a:xfrm>
            <a:off x="-180528" y="4443209"/>
            <a:ext cx="4293098" cy="353943"/>
          </a:xfrm>
          <a:prstGeom prst="rect">
            <a:avLst/>
          </a:prstGeom>
        </p:spPr>
        <p:txBody>
          <a:bodyPr wrap="none">
            <a:spAutoFit/>
          </a:bodyPr>
          <a:lstStyle/>
          <a:p>
            <a:pPr lvl="5"/>
            <a:r>
              <a:rPr lang="it-IT" sz="1700" dirty="0" err="1"/>
              <a:t>Induced</a:t>
            </a:r>
            <a:r>
              <a:rPr lang="it-IT" sz="1700" dirty="0"/>
              <a:t> /</a:t>
            </a:r>
            <a:r>
              <a:rPr lang="it-IT" sz="1700" dirty="0" err="1"/>
              <a:t>secondary</a:t>
            </a:r>
            <a:r>
              <a:rPr lang="it-IT" sz="1700" dirty="0"/>
              <a:t> </a:t>
            </a:r>
          </a:p>
        </p:txBody>
      </p:sp>
    </p:spTree>
    <p:extLst>
      <p:ext uri="{BB962C8B-B14F-4D97-AF65-F5344CB8AC3E}">
        <p14:creationId xmlns:p14="http://schemas.microsoft.com/office/powerpoint/2010/main" val="149808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t="20777" r="43073" b="1936"/>
          <a:stretch/>
        </p:blipFill>
        <p:spPr bwMode="auto">
          <a:xfrm>
            <a:off x="467544" y="908720"/>
            <a:ext cx="5042783" cy="5134709"/>
          </a:xfrm>
          <a:prstGeom prst="rect">
            <a:avLst/>
          </a:prstGeom>
          <a:noFill/>
          <a:ln w="9525">
            <a:noFill/>
            <a:miter lim="800000"/>
            <a:headEnd/>
            <a:tailEnd/>
          </a:ln>
          <a:effectLst/>
        </p:spPr>
      </p:pic>
      <p:sp>
        <p:nvSpPr>
          <p:cNvPr id="8"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 /co-</a:t>
            </a:r>
            <a:r>
              <a:rPr lang="it-IT" altLang="it-IT" dirty="0" err="1">
                <a:solidFill>
                  <a:srgbClr val="0070C0"/>
                </a:solidFill>
                <a:latin typeface="Times New Roman" pitchFamily="18" charset="0"/>
              </a:rPr>
              <a:t>precipitation</a:t>
            </a:r>
            <a:endParaRPr lang="it-IT" dirty="0"/>
          </a:p>
        </p:txBody>
      </p:sp>
    </p:spTree>
    <p:extLst>
      <p:ext uri="{BB962C8B-B14F-4D97-AF65-F5344CB8AC3E}">
        <p14:creationId xmlns:p14="http://schemas.microsoft.com/office/powerpoint/2010/main" val="416745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685800" y="1295400"/>
            <a:ext cx="4114800" cy="5334000"/>
          </a:xfrm>
          <a:ln w="57150" cmpd="thinThick">
            <a:solidFill>
              <a:schemeClr val="tx1"/>
            </a:solidFill>
            <a:miter lim="800000"/>
            <a:headEnd/>
            <a:tailEnd/>
          </a:ln>
        </p:spPr>
        <p:txBody>
          <a:bodyPr/>
          <a:lstStyle/>
          <a:p>
            <a:pPr marL="0" indent="0">
              <a:lnSpc>
                <a:spcPct val="90000"/>
              </a:lnSpc>
              <a:buFontTx/>
              <a:buNone/>
            </a:pPr>
            <a:r>
              <a:rPr lang="it-IT" altLang="it-IT" sz="2000" dirty="0" err="1">
                <a:latin typeface="Times New Roman" pitchFamily="18" charset="0"/>
              </a:rPr>
              <a:t>Weimarn’s</a:t>
            </a:r>
            <a:r>
              <a:rPr lang="it-IT" altLang="it-IT" sz="2000" dirty="0">
                <a:latin typeface="Times New Roman" pitchFamily="18" charset="0"/>
              </a:rPr>
              <a:t> law  </a:t>
            </a:r>
          </a:p>
          <a:p>
            <a:pPr marL="0" indent="0">
              <a:lnSpc>
                <a:spcPct val="90000"/>
              </a:lnSpc>
              <a:buFontTx/>
              <a:buNone/>
            </a:pPr>
            <a:endParaRPr lang="it-IT" altLang="it-IT" sz="2000" dirty="0">
              <a:latin typeface="Times New Roman" pitchFamily="18" charset="0"/>
            </a:endParaRPr>
          </a:p>
          <a:p>
            <a:pPr marL="0" indent="0" algn="ctr">
              <a:lnSpc>
                <a:spcPct val="90000"/>
              </a:lnSpc>
              <a:buFontTx/>
              <a:buNone/>
            </a:pPr>
            <a:r>
              <a:rPr lang="it-IT" altLang="it-IT" sz="2400" b="1" dirty="0">
                <a:latin typeface="Times New Roman" pitchFamily="18" charset="0"/>
              </a:rPr>
              <a:t>D x C</a:t>
            </a:r>
            <a:r>
              <a:rPr lang="it-IT" altLang="it-IT" sz="2400" b="1" baseline="-25000" dirty="0">
                <a:latin typeface="Times New Roman" pitchFamily="18" charset="0"/>
              </a:rPr>
              <a:t>0</a:t>
            </a:r>
            <a:r>
              <a:rPr lang="it-IT" altLang="it-IT" sz="2400" b="1" dirty="0">
                <a:latin typeface="Times New Roman" pitchFamily="18" charset="0"/>
              </a:rPr>
              <a:t> = </a:t>
            </a:r>
            <a:r>
              <a:rPr lang="it-IT" altLang="it-IT" sz="2400" b="1" dirty="0" err="1">
                <a:latin typeface="Times New Roman" pitchFamily="18" charset="0"/>
              </a:rPr>
              <a:t>constant</a:t>
            </a:r>
            <a:endParaRPr lang="it-IT" altLang="it-IT" sz="2400" dirty="0">
              <a:latin typeface="Times New Roman" pitchFamily="18" charset="0"/>
            </a:endParaRPr>
          </a:p>
          <a:p>
            <a:pPr marL="0" indent="0">
              <a:lnSpc>
                <a:spcPct val="90000"/>
              </a:lnSpc>
              <a:buFontTx/>
              <a:buNone/>
            </a:pPr>
            <a:endParaRPr lang="it-IT" altLang="it-IT" sz="2400" dirty="0">
              <a:latin typeface="Times New Roman" pitchFamily="18" charset="0"/>
            </a:endParaRPr>
          </a:p>
          <a:p>
            <a:pPr marL="0" indent="0">
              <a:lnSpc>
                <a:spcPct val="90000"/>
              </a:lnSpc>
              <a:buFontTx/>
              <a:buNone/>
            </a:pPr>
            <a:r>
              <a:rPr lang="it-IT" altLang="it-IT" sz="2000" dirty="0">
                <a:latin typeface="Times New Roman" pitchFamily="18" charset="0"/>
              </a:rPr>
              <a:t>C</a:t>
            </a:r>
            <a:r>
              <a:rPr lang="it-IT" altLang="it-IT" sz="2000" baseline="-25000" dirty="0">
                <a:latin typeface="Times New Roman" pitchFamily="18" charset="0"/>
              </a:rPr>
              <a:t>0</a:t>
            </a:r>
            <a:r>
              <a:rPr lang="it-IT" altLang="it-IT" sz="2000" dirty="0">
                <a:latin typeface="Times New Roman" pitchFamily="18" charset="0"/>
              </a:rPr>
              <a:t> = </a:t>
            </a:r>
            <a:r>
              <a:rPr lang="it-IT" altLang="it-IT" sz="2000" dirty="0" err="1">
                <a:latin typeface="Times New Roman" pitchFamily="18" charset="0"/>
              </a:rPr>
              <a:t>initial</a:t>
            </a:r>
            <a:r>
              <a:rPr lang="it-IT" altLang="it-IT" sz="2000" dirty="0">
                <a:latin typeface="Times New Roman" pitchFamily="18" charset="0"/>
              </a:rPr>
              <a:t> </a:t>
            </a:r>
            <a:r>
              <a:rPr lang="it-IT" altLang="it-IT" sz="2000" dirty="0" err="1">
                <a:latin typeface="Times New Roman" pitchFamily="18" charset="0"/>
              </a:rPr>
              <a:t>concentration</a:t>
            </a:r>
            <a:endParaRPr lang="it-IT" altLang="it-IT" sz="2000" dirty="0">
              <a:latin typeface="Times New Roman" pitchFamily="18" charset="0"/>
            </a:endParaRPr>
          </a:p>
          <a:p>
            <a:pPr marL="0" indent="0">
              <a:lnSpc>
                <a:spcPct val="90000"/>
              </a:lnSpc>
              <a:buFontTx/>
              <a:buNone/>
            </a:pPr>
            <a:r>
              <a:rPr lang="it-IT" altLang="it-IT" sz="2000" dirty="0">
                <a:latin typeface="Times New Roman" pitchFamily="18" charset="0"/>
              </a:rPr>
              <a:t>D = </a:t>
            </a:r>
            <a:r>
              <a:rPr lang="it-IT" altLang="it-IT" sz="2000" dirty="0" err="1">
                <a:latin typeface="Times New Roman" pitchFamily="18" charset="0"/>
              </a:rPr>
              <a:t>particle</a:t>
            </a:r>
            <a:r>
              <a:rPr lang="it-IT" altLang="it-IT" sz="2000" dirty="0">
                <a:latin typeface="Times New Roman" pitchFamily="18" charset="0"/>
              </a:rPr>
              <a:t> </a:t>
            </a:r>
            <a:r>
              <a:rPr lang="it-IT" altLang="it-IT" sz="2000" dirty="0" err="1">
                <a:latin typeface="Times New Roman" pitchFamily="18" charset="0"/>
              </a:rPr>
              <a:t>dimention</a:t>
            </a:r>
            <a:r>
              <a:rPr lang="it-IT" altLang="it-IT" sz="2000" dirty="0">
                <a:latin typeface="Times New Roman" pitchFamily="18" charset="0"/>
              </a:rPr>
              <a:t> </a:t>
            </a:r>
          </a:p>
          <a:p>
            <a:pPr marL="0" indent="0">
              <a:lnSpc>
                <a:spcPct val="90000"/>
              </a:lnSpc>
              <a:buFontTx/>
              <a:buNone/>
            </a:pPr>
            <a:r>
              <a:rPr lang="it-IT" altLang="it-IT" sz="2000" dirty="0">
                <a:latin typeface="Times New Roman" pitchFamily="18" charset="0"/>
              </a:rPr>
              <a:t>C</a:t>
            </a:r>
            <a:r>
              <a:rPr lang="it-IT" altLang="it-IT" sz="2000" baseline="-25000" dirty="0">
                <a:latin typeface="Times New Roman" pitchFamily="18" charset="0"/>
              </a:rPr>
              <a:t>s</a:t>
            </a:r>
            <a:r>
              <a:rPr lang="it-IT" altLang="it-IT" sz="2000" dirty="0">
                <a:latin typeface="Times New Roman" pitchFamily="18" charset="0"/>
              </a:rPr>
              <a:t> = </a:t>
            </a:r>
            <a:r>
              <a:rPr lang="it-IT" altLang="it-IT" sz="2000" dirty="0" err="1">
                <a:latin typeface="Times New Roman" pitchFamily="18" charset="0"/>
              </a:rPr>
              <a:t>solubility</a:t>
            </a:r>
            <a:endParaRPr lang="it-IT" altLang="it-IT" sz="2000" dirty="0">
              <a:latin typeface="Times New Roman" pitchFamily="18" charset="0"/>
            </a:endParaRPr>
          </a:p>
          <a:p>
            <a:pPr marL="0" indent="0">
              <a:lnSpc>
                <a:spcPct val="90000"/>
              </a:lnSpc>
              <a:buFontTx/>
              <a:buNone/>
            </a:pPr>
            <a:r>
              <a:rPr lang="it-IT" altLang="it-IT" sz="2000" dirty="0">
                <a:latin typeface="Times New Roman" pitchFamily="18" charset="0"/>
              </a:rPr>
              <a:t>L</a:t>
            </a:r>
            <a:r>
              <a:rPr lang="it-IT" altLang="it-IT" sz="2000" baseline="-25000" dirty="0">
                <a:latin typeface="Times New Roman" pitchFamily="18" charset="0"/>
              </a:rPr>
              <a:t>1</a:t>
            </a:r>
            <a:r>
              <a:rPr lang="it-IT" altLang="it-IT" sz="2000" dirty="0">
                <a:latin typeface="Times New Roman" pitchFamily="18" charset="0"/>
              </a:rPr>
              <a:t>’ &gt; L</a:t>
            </a:r>
            <a:r>
              <a:rPr lang="it-IT" altLang="it-IT" sz="2000" baseline="-25000" dirty="0">
                <a:latin typeface="Times New Roman" pitchFamily="18" charset="0"/>
              </a:rPr>
              <a:t>1</a:t>
            </a:r>
            <a:r>
              <a:rPr lang="it-IT" altLang="it-IT" sz="2000" dirty="0">
                <a:latin typeface="Times New Roman" pitchFamily="18" charset="0"/>
              </a:rPr>
              <a:t>” &gt; L</a:t>
            </a:r>
            <a:r>
              <a:rPr lang="it-IT" altLang="it-IT" sz="2000" baseline="-25000" dirty="0">
                <a:latin typeface="Times New Roman" pitchFamily="18" charset="0"/>
              </a:rPr>
              <a:t>1</a:t>
            </a:r>
            <a:r>
              <a:rPr lang="it-IT" altLang="it-IT" sz="2000" dirty="0">
                <a:latin typeface="Times New Roman" pitchFamily="18" charset="0"/>
              </a:rPr>
              <a:t>”’ = </a:t>
            </a:r>
            <a:r>
              <a:rPr lang="it-IT" altLang="it-IT" sz="2000" dirty="0" err="1">
                <a:latin typeface="Times New Roman" pitchFamily="18" charset="0"/>
              </a:rPr>
              <a:t>solubility</a:t>
            </a:r>
            <a:r>
              <a:rPr lang="it-IT" altLang="it-IT" sz="2000" dirty="0">
                <a:latin typeface="Times New Roman" pitchFamily="18" charset="0"/>
              </a:rPr>
              <a:t> </a:t>
            </a:r>
          </a:p>
          <a:p>
            <a:pPr marL="0" indent="0">
              <a:lnSpc>
                <a:spcPct val="90000"/>
              </a:lnSpc>
              <a:buFontTx/>
              <a:buNone/>
            </a:pPr>
            <a:endParaRPr lang="it-IT" altLang="it-IT" sz="2000" dirty="0">
              <a:latin typeface="Times New Roman" pitchFamily="18" charset="0"/>
            </a:endParaRPr>
          </a:p>
          <a:p>
            <a:pPr marL="0" indent="0">
              <a:lnSpc>
                <a:spcPct val="90000"/>
              </a:lnSpc>
              <a:buFontTx/>
              <a:buNone/>
            </a:pPr>
            <a:r>
              <a:rPr lang="it-IT" altLang="it-IT" sz="2000" dirty="0" err="1">
                <a:latin typeface="Times New Roman" pitchFamily="18" charset="0"/>
              </a:rPr>
              <a:t>When</a:t>
            </a:r>
            <a:r>
              <a:rPr lang="it-IT" altLang="it-IT" sz="2000" dirty="0">
                <a:latin typeface="Times New Roman" pitchFamily="18" charset="0"/>
              </a:rPr>
              <a:t> C</a:t>
            </a:r>
            <a:r>
              <a:rPr lang="it-IT" altLang="it-IT" sz="2000" baseline="-25000" dirty="0">
                <a:latin typeface="Times New Roman" pitchFamily="18" charset="0"/>
              </a:rPr>
              <a:t>0</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high = the </a:t>
            </a:r>
            <a:r>
              <a:rPr lang="it-IT" altLang="it-IT" sz="2000" dirty="0" err="1">
                <a:latin typeface="Times New Roman" pitchFamily="18" charset="0"/>
              </a:rPr>
              <a:t>precipitation</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a:t>
            </a:r>
            <a:r>
              <a:rPr lang="it-IT" altLang="it-IT" sz="2000" dirty="0" err="1">
                <a:latin typeface="Times New Roman" pitchFamily="18" charset="0"/>
              </a:rPr>
              <a:t>controlled</a:t>
            </a:r>
            <a:r>
              <a:rPr lang="it-IT" altLang="it-IT" sz="2000" dirty="0">
                <a:latin typeface="Times New Roman" pitchFamily="18" charset="0"/>
              </a:rPr>
              <a:t> by nuclei </a:t>
            </a:r>
            <a:r>
              <a:rPr lang="it-IT" altLang="it-IT" sz="2000" dirty="0" err="1">
                <a:latin typeface="Times New Roman" pitchFamily="18" charset="0"/>
              </a:rPr>
              <a:t>formation</a:t>
            </a:r>
            <a:r>
              <a:rPr lang="it-IT" altLang="it-IT" sz="2000" dirty="0">
                <a:latin typeface="Times New Roman" pitchFamily="18" charset="0"/>
              </a:rPr>
              <a:t> </a:t>
            </a:r>
          </a:p>
          <a:p>
            <a:pPr marL="0" indent="0">
              <a:lnSpc>
                <a:spcPct val="90000"/>
              </a:lnSpc>
              <a:buFontTx/>
              <a:buNone/>
            </a:pPr>
            <a:endParaRPr lang="it-IT" altLang="it-IT" sz="2000" dirty="0">
              <a:latin typeface="Times New Roman" pitchFamily="18" charset="0"/>
            </a:endParaRPr>
          </a:p>
          <a:p>
            <a:pPr marL="0" indent="0">
              <a:lnSpc>
                <a:spcPct val="90000"/>
              </a:lnSpc>
              <a:buFontTx/>
              <a:buNone/>
            </a:pPr>
            <a:r>
              <a:rPr lang="it-IT" altLang="it-IT" sz="2000" dirty="0" err="1">
                <a:latin typeface="Times New Roman" pitchFamily="18" charset="0"/>
              </a:rPr>
              <a:t>When</a:t>
            </a:r>
            <a:r>
              <a:rPr lang="it-IT" altLang="it-IT" sz="2000" dirty="0">
                <a:latin typeface="Times New Roman" pitchFamily="18" charset="0"/>
              </a:rPr>
              <a:t> C</a:t>
            </a:r>
            <a:r>
              <a:rPr lang="it-IT" altLang="it-IT" sz="2000" baseline="-25000" dirty="0">
                <a:latin typeface="Times New Roman" pitchFamily="18" charset="0"/>
              </a:rPr>
              <a:t>0</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small = the </a:t>
            </a:r>
            <a:r>
              <a:rPr lang="it-IT" altLang="it-IT" sz="2000" dirty="0" err="1">
                <a:latin typeface="Times New Roman" pitchFamily="18" charset="0"/>
              </a:rPr>
              <a:t>precipitation</a:t>
            </a:r>
            <a:r>
              <a:rPr lang="it-IT" altLang="it-IT" sz="2000" dirty="0">
                <a:latin typeface="Times New Roman" pitchFamily="18" charset="0"/>
              </a:rPr>
              <a:t> </a:t>
            </a:r>
            <a:r>
              <a:rPr lang="it-IT" altLang="it-IT" sz="2000" dirty="0" err="1">
                <a:latin typeface="Times New Roman" pitchFamily="18" charset="0"/>
              </a:rPr>
              <a:t>is</a:t>
            </a:r>
            <a:r>
              <a:rPr lang="it-IT" altLang="it-IT" sz="2000" dirty="0">
                <a:latin typeface="Times New Roman" pitchFamily="18" charset="0"/>
              </a:rPr>
              <a:t> </a:t>
            </a:r>
            <a:r>
              <a:rPr lang="it-IT" altLang="it-IT" sz="2000" dirty="0" err="1">
                <a:latin typeface="Times New Roman" pitchFamily="18" charset="0"/>
              </a:rPr>
              <a:t>controlled</a:t>
            </a:r>
            <a:r>
              <a:rPr lang="it-IT" altLang="it-IT" sz="2000" dirty="0">
                <a:latin typeface="Times New Roman" pitchFamily="18" charset="0"/>
              </a:rPr>
              <a:t> by the rate of nuclei </a:t>
            </a:r>
            <a:r>
              <a:rPr lang="it-IT" altLang="it-IT" sz="2000" dirty="0" err="1">
                <a:latin typeface="Times New Roman" pitchFamily="18" charset="0"/>
              </a:rPr>
              <a:t>growth</a:t>
            </a:r>
            <a:endParaRPr lang="it-IT" altLang="it-IT" sz="2000" dirty="0">
              <a:latin typeface="Times New Roman" pitchFamily="18" charset="0"/>
            </a:endParaRPr>
          </a:p>
        </p:txBody>
      </p:sp>
      <p:pic>
        <p:nvPicPr>
          <p:cNvPr id="21510" name="Picture 6" descr="Figur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4067175" cy="4481513"/>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475656" y="188640"/>
            <a:ext cx="5688632" cy="461665"/>
          </a:xfrm>
          <a:prstGeom prst="rect">
            <a:avLst/>
          </a:prstGeom>
        </p:spPr>
        <p:txBody>
          <a:bodyPr wrap="square">
            <a:spAutoFit/>
          </a:bodyPr>
          <a:lstStyle/>
          <a:p>
            <a:pPr algn="ctr"/>
            <a:r>
              <a:rPr lang="it-IT" altLang="it-IT" sz="2400" dirty="0" err="1">
                <a:solidFill>
                  <a:srgbClr val="0070C0"/>
                </a:solidFill>
                <a:latin typeface="Times New Roman" pitchFamily="18" charset="0"/>
              </a:rPr>
              <a:t>Precipitation</a:t>
            </a:r>
            <a:r>
              <a:rPr lang="it-IT" altLang="it-IT" sz="2400" dirty="0">
                <a:solidFill>
                  <a:srgbClr val="0070C0"/>
                </a:solidFill>
                <a:latin typeface="Times New Roman" pitchFamily="18" charset="0"/>
              </a:rPr>
              <a:t>/</a:t>
            </a:r>
            <a:r>
              <a:rPr lang="it-IT" altLang="it-IT" sz="2400" dirty="0" err="1">
                <a:solidFill>
                  <a:srgbClr val="0070C0"/>
                </a:solidFill>
                <a:latin typeface="Times New Roman" pitchFamily="18" charset="0"/>
              </a:rPr>
              <a:t>coprecipitation</a:t>
            </a:r>
            <a:endParaRPr lang="it-IT" sz="2400" dirty="0"/>
          </a:p>
        </p:txBody>
      </p:sp>
    </p:spTree>
    <p:extLst>
      <p:ext uri="{BB962C8B-B14F-4D97-AF65-F5344CB8AC3E}">
        <p14:creationId xmlns:p14="http://schemas.microsoft.com/office/powerpoint/2010/main" val="317978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0"/>
            <a:ext cx="7315200" cy="1143000"/>
          </a:xfrm>
        </p:spPr>
        <p:txBody>
          <a:bodyPr>
            <a:normAutofit/>
          </a:bodyPr>
          <a:lstStyle/>
          <a:p>
            <a:r>
              <a:rPr lang="it-IT" altLang="it-IT" sz="2800" dirty="0" err="1">
                <a:solidFill>
                  <a:srgbClr val="0070C0"/>
                </a:solidFill>
                <a:latin typeface="Times New Roman" pitchFamily="18" charset="0"/>
              </a:rPr>
              <a:t>Factors</a:t>
            </a:r>
            <a:r>
              <a:rPr lang="it-IT" altLang="it-IT" sz="2800" dirty="0">
                <a:solidFill>
                  <a:srgbClr val="0070C0"/>
                </a:solidFill>
                <a:latin typeface="Times New Roman" pitchFamily="18" charset="0"/>
              </a:rPr>
              <a:t> </a:t>
            </a:r>
            <a:r>
              <a:rPr lang="it-IT" altLang="it-IT" sz="2800" dirty="0" err="1">
                <a:solidFill>
                  <a:srgbClr val="0070C0"/>
                </a:solidFill>
                <a:latin typeface="Times New Roman" pitchFamily="18" charset="0"/>
              </a:rPr>
              <a:t>influencing</a:t>
            </a:r>
            <a:r>
              <a:rPr lang="it-IT" altLang="it-IT" sz="2800" dirty="0">
                <a:solidFill>
                  <a:srgbClr val="0070C0"/>
                </a:solidFill>
                <a:latin typeface="Times New Roman" pitchFamily="18" charset="0"/>
              </a:rPr>
              <a:t> precipitate </a:t>
            </a:r>
            <a:r>
              <a:rPr lang="it-IT" altLang="it-IT" sz="2800" dirty="0" err="1">
                <a:solidFill>
                  <a:srgbClr val="0070C0"/>
                </a:solidFill>
                <a:latin typeface="Times New Roman" pitchFamily="18" charset="0"/>
              </a:rPr>
              <a:t>formations</a:t>
            </a:r>
            <a:endParaRPr lang="it-IT" altLang="it-IT" sz="2800" dirty="0">
              <a:solidFill>
                <a:srgbClr val="0070C0"/>
              </a:solidFill>
              <a:latin typeface="Times New Roman" pitchFamily="18" charset="0"/>
            </a:endParaRPr>
          </a:p>
        </p:txBody>
      </p:sp>
      <p:pic>
        <p:nvPicPr>
          <p:cNvPr id="12294" name="Picture 6" descr="Figura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836712"/>
            <a:ext cx="4794250"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381000" y="1295400"/>
            <a:ext cx="8305800" cy="457200"/>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fontScale="92500"/>
          </a:bodyPr>
          <a:lstStyle/>
          <a:p>
            <a:pPr marL="0" indent="0">
              <a:buFontTx/>
              <a:buNone/>
            </a:pPr>
            <a:r>
              <a:rPr lang="it-IT" altLang="it-IT" sz="2200" b="1" dirty="0" err="1">
                <a:latin typeface="Times New Roman" pitchFamily="18" charset="0"/>
              </a:rPr>
              <a:t>Effect</a:t>
            </a:r>
            <a:r>
              <a:rPr lang="it-IT" altLang="it-IT" sz="2200" b="1" dirty="0">
                <a:latin typeface="Times New Roman" pitchFamily="18" charset="0"/>
              </a:rPr>
              <a:t> of </a:t>
            </a:r>
            <a:r>
              <a:rPr lang="it-IT" altLang="it-IT" sz="2200" b="1" dirty="0">
                <a:solidFill>
                  <a:srgbClr val="FF0000"/>
                </a:solidFill>
                <a:latin typeface="Times New Roman" pitchFamily="18" charset="0"/>
              </a:rPr>
              <a:t>Temperature</a:t>
            </a:r>
            <a:r>
              <a:rPr lang="it-IT" altLang="it-IT" sz="2200" b="1" dirty="0">
                <a:latin typeface="Times New Roman" pitchFamily="18" charset="0"/>
              </a:rPr>
              <a:t> and </a:t>
            </a:r>
            <a:r>
              <a:rPr lang="it-IT" altLang="it-IT" sz="2200" b="1" dirty="0" err="1">
                <a:solidFill>
                  <a:srgbClr val="FF0000"/>
                </a:solidFill>
                <a:latin typeface="Times New Roman" pitchFamily="18" charset="0"/>
              </a:rPr>
              <a:t>Concentration</a:t>
            </a:r>
            <a:r>
              <a:rPr lang="it-IT" altLang="it-IT" sz="2200" b="1" dirty="0">
                <a:latin typeface="Times New Roman" pitchFamily="18" charset="0"/>
              </a:rPr>
              <a:t> on the </a:t>
            </a:r>
            <a:r>
              <a:rPr lang="it-IT" altLang="it-IT" sz="2200" b="1" dirty="0" err="1">
                <a:latin typeface="Times New Roman" pitchFamily="18" charset="0"/>
              </a:rPr>
              <a:t>precipitation</a:t>
            </a:r>
            <a:r>
              <a:rPr lang="it-IT" altLang="it-IT" sz="2200" b="1" dirty="0">
                <a:latin typeface="Times New Roman" pitchFamily="18" charset="0"/>
              </a:rPr>
              <a:t> of CaCO</a:t>
            </a:r>
            <a:r>
              <a:rPr lang="it-IT" altLang="it-IT" sz="2200" b="1" baseline="-25000" dirty="0">
                <a:latin typeface="Times New Roman" pitchFamily="18" charset="0"/>
              </a:rPr>
              <a:t>3</a:t>
            </a:r>
            <a:endParaRPr lang="it-IT" altLang="it-IT" sz="2200" b="1" dirty="0">
              <a:latin typeface="Times New Roman" pitchFamily="18" charset="0"/>
            </a:endParaRPr>
          </a:p>
        </p:txBody>
      </p:sp>
      <p:pic>
        <p:nvPicPr>
          <p:cNvPr id="24583" name="Picture 7" descr="Figura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97" y="1700808"/>
            <a:ext cx="3649663" cy="359727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figura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792476"/>
            <a:ext cx="2339752" cy="1661193"/>
          </a:xfrm>
          <a:prstGeom prst="rect">
            <a:avLst/>
          </a:prstGeom>
          <a:noFill/>
          <a:extLst>
            <a:ext uri="{909E8E84-426E-40DD-AFC4-6F175D3DCCD1}">
              <a14:hiddenFill xmlns:a14="http://schemas.microsoft.com/office/drawing/2010/main">
                <a:solidFill>
                  <a:srgbClr val="FFFFFF"/>
                </a:solidFill>
              </a14:hiddenFill>
            </a:ext>
          </a:extLst>
        </p:spPr>
      </p:pic>
      <p:sp>
        <p:nvSpPr>
          <p:cNvPr id="24585" name="Text Box 9"/>
          <p:cNvSpPr txBox="1">
            <a:spLocks noChangeArrowheads="1"/>
          </p:cNvSpPr>
          <p:nvPr/>
        </p:nvSpPr>
        <p:spPr bwMode="auto">
          <a:xfrm>
            <a:off x="4124137" y="239447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effectLst/>
              </a:rPr>
              <a:t>(a) Calcite (T&lt;25°C)</a:t>
            </a:r>
          </a:p>
        </p:txBody>
      </p:sp>
      <p:sp>
        <p:nvSpPr>
          <p:cNvPr id="24586" name="Text Box 10"/>
          <p:cNvSpPr txBox="1">
            <a:spLocks noChangeArrowheads="1"/>
          </p:cNvSpPr>
          <p:nvPr/>
        </p:nvSpPr>
        <p:spPr bwMode="auto">
          <a:xfrm>
            <a:off x="107504" y="5477668"/>
            <a:ext cx="472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dirty="0">
                <a:effectLst/>
              </a:rPr>
              <a:t>Ca(HCO</a:t>
            </a:r>
            <a:r>
              <a:rPr lang="it-IT" altLang="it-IT" sz="1800" baseline="-25000" dirty="0">
                <a:effectLst/>
              </a:rPr>
              <a:t>3</a:t>
            </a:r>
            <a:r>
              <a:rPr lang="it-IT" altLang="it-IT" sz="1800" dirty="0">
                <a:effectLst/>
              </a:rPr>
              <a:t>)</a:t>
            </a:r>
            <a:r>
              <a:rPr lang="it-IT" altLang="it-IT" sz="1800" baseline="-25000" dirty="0">
                <a:effectLst/>
              </a:rPr>
              <a:t>2</a:t>
            </a:r>
            <a:r>
              <a:rPr lang="it-IT" altLang="it-IT" sz="1800" dirty="0">
                <a:effectLst/>
              </a:rPr>
              <a:t> (</a:t>
            </a:r>
            <a:r>
              <a:rPr lang="it-IT" altLang="it-IT" sz="1800" dirty="0" err="1">
                <a:effectLst/>
              </a:rPr>
              <a:t>aq</a:t>
            </a:r>
            <a:r>
              <a:rPr lang="it-IT" altLang="it-IT" sz="1800" dirty="0">
                <a:effectLst/>
              </a:rPr>
              <a:t>) </a:t>
            </a:r>
            <a:r>
              <a:rPr lang="it-IT" altLang="it-IT" sz="1800" dirty="0">
                <a:effectLst/>
                <a:sym typeface="Wingdings" pitchFamily="2" charset="2"/>
              </a:rPr>
              <a:t> CaCO</a:t>
            </a:r>
            <a:r>
              <a:rPr lang="it-IT" altLang="it-IT" sz="1800" baseline="-25000" dirty="0">
                <a:effectLst/>
                <a:sym typeface="Wingdings" pitchFamily="2" charset="2"/>
              </a:rPr>
              <a:t>3</a:t>
            </a:r>
            <a:r>
              <a:rPr lang="it-IT" altLang="it-IT" sz="1800" dirty="0">
                <a:effectLst/>
                <a:sym typeface="Wingdings" pitchFamily="2" charset="2"/>
              </a:rPr>
              <a:t>  + H</a:t>
            </a:r>
            <a:r>
              <a:rPr lang="it-IT" altLang="it-IT" sz="1800" baseline="-25000" dirty="0">
                <a:effectLst/>
                <a:sym typeface="Wingdings" pitchFamily="2" charset="2"/>
              </a:rPr>
              <a:t>2</a:t>
            </a:r>
            <a:r>
              <a:rPr lang="it-IT" altLang="it-IT" sz="1800" dirty="0">
                <a:effectLst/>
                <a:sym typeface="Wingdings" pitchFamily="2" charset="2"/>
              </a:rPr>
              <a:t>O + CO</a:t>
            </a:r>
            <a:r>
              <a:rPr lang="it-IT" altLang="it-IT" sz="1800" baseline="-25000" dirty="0">
                <a:effectLst/>
                <a:sym typeface="Wingdings" pitchFamily="2" charset="2"/>
              </a:rPr>
              <a:t>2</a:t>
            </a:r>
          </a:p>
        </p:txBody>
      </p:sp>
      <p:sp>
        <p:nvSpPr>
          <p:cNvPr id="10"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
        <p:nvSpPr>
          <p:cNvPr id="12" name="Text Box 11"/>
          <p:cNvSpPr txBox="1">
            <a:spLocks noChangeArrowheads="1"/>
          </p:cNvSpPr>
          <p:nvPr/>
        </p:nvSpPr>
        <p:spPr bwMode="auto">
          <a:xfrm>
            <a:off x="6516216" y="3851756"/>
            <a:ext cx="2483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dirty="0">
                <a:effectLst/>
              </a:rPr>
              <a:t>(b)Aragonite (70-80°C)</a:t>
            </a:r>
          </a:p>
        </p:txBody>
      </p:sp>
      <p:pic>
        <p:nvPicPr>
          <p:cNvPr id="13" name="Picture 9" descr="figura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296445"/>
            <a:ext cx="2219706" cy="15819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4442641" y="5306604"/>
            <a:ext cx="23522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200" dirty="0">
                <a:effectLst/>
              </a:rPr>
              <a:t>(c) </a:t>
            </a:r>
            <a:r>
              <a:rPr lang="it-IT" altLang="it-IT" sz="2200" dirty="0" err="1">
                <a:effectLst/>
              </a:rPr>
              <a:t>Vaterite</a:t>
            </a:r>
            <a:r>
              <a:rPr lang="it-IT" altLang="it-IT" sz="2200" dirty="0">
                <a:effectLst/>
              </a:rPr>
              <a:t> (T&gt; 40°C high </a:t>
            </a:r>
            <a:r>
              <a:rPr lang="it-IT" altLang="it-IT" sz="2200" dirty="0" err="1">
                <a:effectLst/>
              </a:rPr>
              <a:t>concentration</a:t>
            </a:r>
            <a:r>
              <a:rPr lang="it-IT" altLang="it-IT" sz="2200" dirty="0">
                <a:effectLst/>
              </a:rPr>
              <a:t>)</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4887724"/>
            <a:ext cx="2177988" cy="166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8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6"/>
          <p:cNvSpPr>
            <a:spLocks noGrp="1"/>
          </p:cNvSpPr>
          <p:nvPr>
            <p:ph type="sldNum" sz="quarter" idx="12"/>
          </p:nvPr>
        </p:nvSpPr>
        <p:spPr/>
        <p:txBody>
          <a:bodyPr/>
          <a:lstStyle/>
          <a:p>
            <a:fld id="{7440D6E0-16C1-4570-9116-0003336DD438}" type="slidenum">
              <a:rPr lang="it-IT" altLang="it-IT"/>
              <a:pPr/>
              <a:t>17</a:t>
            </a:fld>
            <a:endParaRPr lang="it-IT" altLang="it-IT"/>
          </a:p>
        </p:txBody>
      </p:sp>
      <p:sp>
        <p:nvSpPr>
          <p:cNvPr id="22531" name="Rectangle 3"/>
          <p:cNvSpPr>
            <a:spLocks noGrp="1" noChangeArrowheads="1"/>
          </p:cNvSpPr>
          <p:nvPr>
            <p:ph type="body" sz="half" idx="1"/>
          </p:nvPr>
        </p:nvSpPr>
        <p:spPr>
          <a:xfrm>
            <a:off x="242217" y="1268760"/>
            <a:ext cx="3962400" cy="1219200"/>
          </a:xfrm>
          <a:ln w="57150" cmpd="thinThick">
            <a:solidFill>
              <a:schemeClr val="bg1"/>
            </a:solidFill>
            <a:miter lim="800000"/>
            <a:headEnd/>
            <a:tailEnd/>
          </a:ln>
        </p:spPr>
        <p:txBody>
          <a:bodyPr/>
          <a:lstStyle/>
          <a:p>
            <a:pPr marL="0" indent="0">
              <a:buFontTx/>
              <a:buNone/>
            </a:pPr>
            <a:endParaRPr lang="it-IT" altLang="it-IT" sz="1000" b="1" dirty="0">
              <a:latin typeface="Times New Roman" pitchFamily="18" charset="0"/>
            </a:endParaRPr>
          </a:p>
          <a:p>
            <a:pPr marL="0" indent="0" algn="ctr">
              <a:buFontTx/>
              <a:buNone/>
            </a:pPr>
            <a:r>
              <a:rPr lang="it-IT" altLang="it-IT" sz="2000" dirty="0">
                <a:latin typeface="Times New Roman" pitchFamily="18" charset="0"/>
              </a:rPr>
              <a:t>Ca(OH)</a:t>
            </a:r>
            <a:r>
              <a:rPr lang="it-IT" altLang="it-IT" sz="2000" baseline="-25000" dirty="0">
                <a:latin typeface="Times New Roman" pitchFamily="18" charset="0"/>
              </a:rPr>
              <a:t>2</a:t>
            </a:r>
            <a:endParaRPr lang="it-IT" altLang="it-IT" sz="2000" dirty="0">
              <a:latin typeface="Times New Roman" pitchFamily="18" charset="0"/>
            </a:endParaRPr>
          </a:p>
        </p:txBody>
      </p:sp>
      <p:sp>
        <p:nvSpPr>
          <p:cNvPr id="22535" name="Text Box 7"/>
          <p:cNvSpPr txBox="1">
            <a:spLocks noChangeArrowheads="1"/>
          </p:cNvSpPr>
          <p:nvPr/>
        </p:nvSpPr>
        <p:spPr bwMode="auto">
          <a:xfrm>
            <a:off x="5486400" y="5029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it-IT">
              <a:effectLst/>
            </a:endParaRPr>
          </a:p>
        </p:txBody>
      </p:sp>
      <p:pic>
        <p:nvPicPr>
          <p:cNvPr id="22536" name="Picture 8" descr="fi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304165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fi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0"/>
            <a:ext cx="4648200" cy="5016500"/>
          </a:xfrm>
          <a:prstGeom prst="rect">
            <a:avLst/>
          </a:prstGeom>
          <a:noFill/>
          <a:extLst>
            <a:ext uri="{909E8E84-426E-40DD-AFC4-6F175D3DCCD1}">
              <a14:hiddenFill xmlns:a14="http://schemas.microsoft.com/office/drawing/2010/main">
                <a:solidFill>
                  <a:srgbClr val="FFFFFF"/>
                </a:solidFill>
              </a14:hiddenFill>
            </a:ext>
          </a:extLst>
        </p:spPr>
      </p:pic>
      <p:sp>
        <p:nvSpPr>
          <p:cNvPr id="22538" name="Text Box 10"/>
          <p:cNvSpPr txBox="1">
            <a:spLocks noChangeArrowheads="1"/>
          </p:cNvSpPr>
          <p:nvPr/>
        </p:nvSpPr>
        <p:spPr bwMode="auto">
          <a:xfrm>
            <a:off x="179512" y="6065043"/>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dirty="0">
                <a:effectLst/>
              </a:rPr>
              <a:t>CaCl</a:t>
            </a:r>
            <a:r>
              <a:rPr lang="it-IT" altLang="it-IT" sz="1800" baseline="-25000" dirty="0">
                <a:effectLst/>
              </a:rPr>
              <a:t>2 (</a:t>
            </a:r>
            <a:r>
              <a:rPr lang="it-IT" altLang="it-IT" sz="1800" baseline="-25000" dirty="0" err="1">
                <a:effectLst/>
              </a:rPr>
              <a:t>aq</a:t>
            </a:r>
            <a:r>
              <a:rPr lang="it-IT" altLang="it-IT" sz="1800" baseline="-25000" dirty="0">
                <a:effectLst/>
              </a:rPr>
              <a:t>)</a:t>
            </a:r>
            <a:r>
              <a:rPr lang="it-IT" altLang="it-IT" sz="1800" dirty="0">
                <a:effectLst/>
              </a:rPr>
              <a:t>+2 </a:t>
            </a:r>
            <a:r>
              <a:rPr lang="it-IT" altLang="it-IT" sz="1800" dirty="0" err="1">
                <a:effectLst/>
              </a:rPr>
              <a:t>NaOH</a:t>
            </a:r>
            <a:r>
              <a:rPr lang="it-IT" altLang="it-IT" sz="1800" dirty="0">
                <a:effectLst/>
              </a:rPr>
              <a:t> </a:t>
            </a:r>
            <a:r>
              <a:rPr lang="it-IT" altLang="it-IT" sz="1800" baseline="-25000" dirty="0">
                <a:effectLst/>
              </a:rPr>
              <a:t>(</a:t>
            </a:r>
            <a:r>
              <a:rPr lang="it-IT" altLang="it-IT" sz="1800" baseline="-25000" dirty="0" err="1">
                <a:effectLst/>
              </a:rPr>
              <a:t>aq</a:t>
            </a:r>
            <a:r>
              <a:rPr lang="it-IT" altLang="it-IT" sz="1800" baseline="-25000" dirty="0">
                <a:effectLst/>
              </a:rPr>
              <a:t>) </a:t>
            </a:r>
            <a:r>
              <a:rPr lang="it-IT" altLang="it-IT" sz="1800" dirty="0">
                <a:effectLst/>
                <a:sym typeface="Wingdings" pitchFamily="2" charset="2"/>
              </a:rPr>
              <a:t> Ca(OH)</a:t>
            </a:r>
            <a:r>
              <a:rPr lang="it-IT" altLang="it-IT" sz="1800" baseline="-25000" dirty="0">
                <a:effectLst/>
                <a:sym typeface="Wingdings" pitchFamily="2" charset="2"/>
              </a:rPr>
              <a:t>2</a:t>
            </a:r>
            <a:r>
              <a:rPr lang="it-IT" altLang="it-IT" sz="1800" dirty="0">
                <a:effectLst/>
                <a:sym typeface="Wingdings" pitchFamily="2" charset="2"/>
              </a:rPr>
              <a:t> </a:t>
            </a:r>
            <a:r>
              <a:rPr lang="it-IT" altLang="it-IT" sz="1800" baseline="-25000" dirty="0">
                <a:effectLst/>
                <a:sym typeface="Wingdings" pitchFamily="2" charset="2"/>
              </a:rPr>
              <a:t>(s)</a:t>
            </a:r>
            <a:r>
              <a:rPr lang="it-IT" altLang="it-IT" sz="1800" dirty="0">
                <a:effectLst/>
                <a:sym typeface="Wingdings" pitchFamily="2" charset="2"/>
              </a:rPr>
              <a:t> + 2 </a:t>
            </a:r>
            <a:r>
              <a:rPr lang="it-IT" altLang="it-IT" sz="1800" dirty="0" err="1">
                <a:effectLst/>
                <a:sym typeface="Wingdings" pitchFamily="2" charset="2"/>
              </a:rPr>
              <a:t>NaCl</a:t>
            </a:r>
            <a:r>
              <a:rPr lang="it-IT" altLang="it-IT" sz="1800" dirty="0">
                <a:effectLst/>
                <a:sym typeface="Wingdings" pitchFamily="2" charset="2"/>
              </a:rPr>
              <a:t> </a:t>
            </a:r>
            <a:r>
              <a:rPr lang="it-IT" altLang="it-IT" sz="1800" baseline="-25000" dirty="0">
                <a:effectLst/>
                <a:sym typeface="Wingdings" pitchFamily="2" charset="2"/>
              </a:rPr>
              <a:t>(</a:t>
            </a:r>
            <a:r>
              <a:rPr lang="it-IT" altLang="it-IT" sz="1800" baseline="-25000" dirty="0" err="1">
                <a:effectLst/>
                <a:sym typeface="Wingdings" pitchFamily="2" charset="2"/>
              </a:rPr>
              <a:t>aq</a:t>
            </a:r>
            <a:r>
              <a:rPr lang="it-IT" altLang="it-IT" sz="1800" baseline="-25000" dirty="0">
                <a:effectLst/>
                <a:sym typeface="Wingdings" pitchFamily="2" charset="2"/>
              </a:rPr>
              <a:t>)</a:t>
            </a:r>
          </a:p>
        </p:txBody>
      </p:sp>
      <p:sp>
        <p:nvSpPr>
          <p:cNvPr id="11"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Tree>
    <p:extLst>
      <p:ext uri="{BB962C8B-B14F-4D97-AF65-F5344CB8AC3E}">
        <p14:creationId xmlns:p14="http://schemas.microsoft.com/office/powerpoint/2010/main" val="96676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657D0D0A-AD6B-46AA-9AA1-2A8F5BD27261}" type="slidenum">
              <a:rPr lang="it-IT" altLang="it-IT"/>
              <a:pPr/>
              <a:t>18</a:t>
            </a:fld>
            <a:endParaRPr lang="it-IT" altLang="it-IT"/>
          </a:p>
        </p:txBody>
      </p:sp>
      <p:sp>
        <p:nvSpPr>
          <p:cNvPr id="23555" name="Rectangle 3"/>
          <p:cNvSpPr>
            <a:spLocks noGrp="1" noChangeArrowheads="1"/>
          </p:cNvSpPr>
          <p:nvPr>
            <p:ph type="body" sz="half" idx="1"/>
          </p:nvPr>
        </p:nvSpPr>
        <p:spPr>
          <a:xfrm>
            <a:off x="610273" y="1268760"/>
            <a:ext cx="8153400" cy="609600"/>
          </a:xfrm>
          <a:ln/>
          <a:extLst>
            <a:ext uri="{91240B29-F687-4F45-9708-019B960494DF}">
              <a14:hiddenLine xmlns:a14="http://schemas.microsoft.com/office/drawing/2010/main" w="57150" cmpd="thinThick">
                <a:solidFill>
                  <a:schemeClr val="tx1"/>
                </a:solidFill>
                <a:miter lim="800000"/>
                <a:headEnd/>
                <a:tailEnd/>
              </a14:hiddenLine>
            </a:ext>
          </a:extLst>
        </p:spPr>
        <p:txBody>
          <a:bodyPr>
            <a:normAutofit/>
          </a:bodyPr>
          <a:lstStyle/>
          <a:p>
            <a:pPr marL="0" indent="0">
              <a:lnSpc>
                <a:spcPct val="90000"/>
              </a:lnSpc>
              <a:buFontTx/>
              <a:buNone/>
            </a:pPr>
            <a:r>
              <a:rPr lang="it-IT" altLang="it-IT" sz="2000" b="1" dirty="0" err="1">
                <a:latin typeface="Times New Roman" pitchFamily="18" charset="0"/>
              </a:rPr>
              <a:t>Addition</a:t>
            </a:r>
            <a:r>
              <a:rPr lang="it-IT" altLang="it-IT" sz="2000" b="1" dirty="0">
                <a:latin typeface="Times New Roman" pitchFamily="18" charset="0"/>
              </a:rPr>
              <a:t> of  </a:t>
            </a:r>
            <a:r>
              <a:rPr lang="it-IT" altLang="it-IT" sz="2000" b="1" dirty="0" err="1">
                <a:latin typeface="Times New Roman" pitchFamily="18" charset="0"/>
              </a:rPr>
              <a:t>NaOH</a:t>
            </a:r>
            <a:r>
              <a:rPr lang="it-IT" altLang="it-IT" sz="2000" b="1" dirty="0">
                <a:latin typeface="Times New Roman" pitchFamily="18" charset="0"/>
              </a:rPr>
              <a:t> to a CaCl</a:t>
            </a:r>
            <a:r>
              <a:rPr lang="it-IT" altLang="it-IT" sz="2000" b="1" baseline="-25000" dirty="0">
                <a:latin typeface="Times New Roman" pitchFamily="18" charset="0"/>
              </a:rPr>
              <a:t>2</a:t>
            </a:r>
            <a:r>
              <a:rPr lang="it-IT" altLang="it-IT" sz="2000" b="1" dirty="0">
                <a:latin typeface="Times New Roman" pitchFamily="18" charset="0"/>
              </a:rPr>
              <a:t>/H</a:t>
            </a:r>
            <a:r>
              <a:rPr lang="it-IT" altLang="it-IT" sz="2000" b="1" baseline="-25000" dirty="0">
                <a:latin typeface="Times New Roman" pitchFamily="18" charset="0"/>
              </a:rPr>
              <a:t>2</a:t>
            </a:r>
            <a:r>
              <a:rPr lang="it-IT" altLang="it-IT" sz="2000" b="1" dirty="0">
                <a:latin typeface="Times New Roman" pitchFamily="18" charset="0"/>
              </a:rPr>
              <a:t>O/</a:t>
            </a:r>
            <a:r>
              <a:rPr lang="it-IT" altLang="it-IT" sz="2000" b="1" dirty="0" err="1">
                <a:solidFill>
                  <a:srgbClr val="FF0000"/>
                </a:solidFill>
                <a:latin typeface="Times New Roman" pitchFamily="18" charset="0"/>
              </a:rPr>
              <a:t>methanol</a:t>
            </a:r>
            <a:r>
              <a:rPr lang="it-IT" altLang="it-IT" sz="2000" b="1" dirty="0">
                <a:latin typeface="Times New Roman" pitchFamily="18" charset="0"/>
              </a:rPr>
              <a:t> </a:t>
            </a:r>
            <a:r>
              <a:rPr lang="it-IT" altLang="it-IT" sz="2000" b="1" dirty="0" err="1">
                <a:latin typeface="Times New Roman" pitchFamily="18" charset="0"/>
              </a:rPr>
              <a:t>solution</a:t>
            </a:r>
            <a:r>
              <a:rPr lang="it-IT" altLang="it-IT" sz="2000" b="1" u="sng" dirty="0">
                <a:latin typeface="Times New Roman" pitchFamily="18" charset="0"/>
              </a:rPr>
              <a:t> </a:t>
            </a:r>
            <a:endParaRPr lang="it-IT" altLang="it-IT" sz="2000" b="1" dirty="0">
              <a:latin typeface="Times New Roman" pitchFamily="18" charset="0"/>
            </a:endParaRPr>
          </a:p>
        </p:txBody>
      </p:sp>
      <p:pic>
        <p:nvPicPr>
          <p:cNvPr id="23559" name="Picture 7" descr="f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14446"/>
            <a:ext cx="3724275" cy="445135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fig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57400"/>
            <a:ext cx="4116388" cy="3082925"/>
          </a:xfrm>
          <a:prstGeom prst="rect">
            <a:avLst/>
          </a:prstGeom>
          <a:noFill/>
          <a:extLst>
            <a:ext uri="{909E8E84-426E-40DD-AFC4-6F175D3DCCD1}">
              <a14:hiddenFill xmlns:a14="http://schemas.microsoft.com/office/drawing/2010/main">
                <a:solidFill>
                  <a:srgbClr val="FFFFFF"/>
                </a:solidFill>
              </a14:hiddenFill>
            </a:ext>
          </a:extLst>
        </p:spPr>
      </p:pic>
      <p:sp>
        <p:nvSpPr>
          <p:cNvPr id="23561" name="Text Box 9"/>
          <p:cNvSpPr txBox="1">
            <a:spLocks noChangeArrowheads="1"/>
          </p:cNvSpPr>
          <p:nvPr/>
        </p:nvSpPr>
        <p:spPr bwMode="auto">
          <a:xfrm>
            <a:off x="4419600" y="5257800"/>
            <a:ext cx="449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200" dirty="0" err="1">
                <a:effectLst/>
                <a:latin typeface="Times New Roman" pitchFamily="18" charset="0"/>
              </a:rPr>
              <a:t>Adsorption</a:t>
            </a:r>
            <a:r>
              <a:rPr lang="it-IT" altLang="it-IT" sz="2200" dirty="0">
                <a:effectLst/>
                <a:latin typeface="Times New Roman" pitchFamily="18" charset="0"/>
              </a:rPr>
              <a:t> of •OCH</a:t>
            </a:r>
            <a:r>
              <a:rPr lang="it-IT" altLang="it-IT" sz="2200" baseline="-25000" dirty="0">
                <a:effectLst/>
                <a:latin typeface="Times New Roman" pitchFamily="18" charset="0"/>
              </a:rPr>
              <a:t>3</a:t>
            </a:r>
            <a:r>
              <a:rPr lang="it-IT" altLang="it-IT" sz="2200" dirty="0">
                <a:effectLst/>
                <a:latin typeface="Times New Roman" pitchFamily="18" charset="0"/>
              </a:rPr>
              <a:t> on the </a:t>
            </a:r>
            <a:r>
              <a:rPr lang="it-IT" altLang="it-IT" sz="2200" dirty="0">
                <a:solidFill>
                  <a:srgbClr val="FF0000"/>
                </a:solidFill>
                <a:effectLst/>
                <a:latin typeface="Times New Roman" pitchFamily="18" charset="0"/>
              </a:rPr>
              <a:t>001</a:t>
            </a:r>
            <a:r>
              <a:rPr lang="it-IT" altLang="it-IT" sz="2200" dirty="0">
                <a:effectLst/>
                <a:latin typeface="Times New Roman" pitchFamily="18" charset="0"/>
              </a:rPr>
              <a:t> </a:t>
            </a:r>
            <a:r>
              <a:rPr lang="it-IT" altLang="it-IT" sz="2200" dirty="0" err="1">
                <a:effectLst/>
                <a:latin typeface="Times New Roman" pitchFamily="18" charset="0"/>
              </a:rPr>
              <a:t>facets</a:t>
            </a:r>
            <a:r>
              <a:rPr lang="it-IT" altLang="it-IT" sz="2200" dirty="0">
                <a:effectLst/>
                <a:latin typeface="Times New Roman" pitchFamily="18" charset="0"/>
              </a:rPr>
              <a:t> with the </a:t>
            </a:r>
            <a:r>
              <a:rPr lang="it-IT" altLang="it-IT" sz="2200" dirty="0" err="1">
                <a:effectLst/>
                <a:latin typeface="Times New Roman" pitchFamily="18" charset="0"/>
              </a:rPr>
              <a:t>suppression</a:t>
            </a:r>
            <a:r>
              <a:rPr lang="it-IT" altLang="it-IT" sz="2200" dirty="0">
                <a:effectLst/>
                <a:latin typeface="Times New Roman" pitchFamily="18" charset="0"/>
              </a:rPr>
              <a:t> /</a:t>
            </a:r>
            <a:r>
              <a:rPr lang="it-IT" altLang="it-IT" sz="2200" dirty="0" err="1">
                <a:effectLst/>
                <a:latin typeface="Times New Roman" pitchFamily="18" charset="0"/>
              </a:rPr>
              <a:t>inhibition</a:t>
            </a:r>
            <a:r>
              <a:rPr lang="it-IT" altLang="it-IT" sz="2200" dirty="0">
                <a:effectLst/>
                <a:latin typeface="Times New Roman" pitchFamily="18" charset="0"/>
              </a:rPr>
              <a:t> of </a:t>
            </a:r>
            <a:r>
              <a:rPr lang="it-IT" altLang="it-IT" sz="2200" dirty="0" err="1">
                <a:effectLst/>
                <a:latin typeface="Times New Roman" pitchFamily="18" charset="0"/>
              </a:rPr>
              <a:t>their</a:t>
            </a:r>
            <a:r>
              <a:rPr lang="it-IT" altLang="it-IT" sz="2200" dirty="0">
                <a:effectLst/>
                <a:latin typeface="Times New Roman" pitchFamily="18" charset="0"/>
              </a:rPr>
              <a:t> </a:t>
            </a:r>
            <a:r>
              <a:rPr lang="it-IT" altLang="it-IT" sz="2200" dirty="0" err="1">
                <a:effectLst/>
                <a:latin typeface="Times New Roman" pitchFamily="18" charset="0"/>
              </a:rPr>
              <a:t>growth</a:t>
            </a:r>
            <a:r>
              <a:rPr lang="it-IT" altLang="it-IT" sz="2200" dirty="0">
                <a:effectLst/>
                <a:latin typeface="Times New Roman" pitchFamily="18" charset="0"/>
              </a:rPr>
              <a:t> </a:t>
            </a:r>
          </a:p>
        </p:txBody>
      </p:sp>
      <p:sp>
        <p:nvSpPr>
          <p:cNvPr id="9" name="Titolo 1"/>
          <p:cNvSpPr>
            <a:spLocks noGrp="1"/>
          </p:cNvSpPr>
          <p:nvPr>
            <p:ph type="title"/>
          </p:nvPr>
        </p:nvSpPr>
        <p:spPr>
          <a:xfrm>
            <a:off x="683568" y="260648"/>
            <a:ext cx="7772400" cy="1143000"/>
          </a:xfrm>
        </p:spPr>
        <p:txBody>
          <a:bodyPr/>
          <a:lstStyle/>
          <a:p>
            <a:r>
              <a:rPr lang="it-IT" altLang="it-IT" dirty="0" err="1">
                <a:solidFill>
                  <a:srgbClr val="0070C0"/>
                </a:solidFill>
                <a:latin typeface="Times New Roman" pitchFamily="18" charset="0"/>
              </a:rPr>
              <a:t>Precipitation</a:t>
            </a:r>
            <a:r>
              <a:rPr lang="it-IT" altLang="it-IT" dirty="0">
                <a:solidFill>
                  <a:srgbClr val="0070C0"/>
                </a:solidFill>
                <a:latin typeface="Times New Roman" pitchFamily="18" charset="0"/>
              </a:rPr>
              <a:t>/</a:t>
            </a:r>
            <a:r>
              <a:rPr lang="it-IT" altLang="it-IT" dirty="0" err="1">
                <a:solidFill>
                  <a:srgbClr val="0070C0"/>
                </a:solidFill>
                <a:latin typeface="Times New Roman" pitchFamily="18" charset="0"/>
              </a:rPr>
              <a:t>coprecipitation</a:t>
            </a:r>
            <a:endParaRPr lang="it-IT" dirty="0"/>
          </a:p>
        </p:txBody>
      </p:sp>
    </p:spTree>
    <p:extLst>
      <p:ext uri="{BB962C8B-B14F-4D97-AF65-F5344CB8AC3E}">
        <p14:creationId xmlns:p14="http://schemas.microsoft.com/office/powerpoint/2010/main" val="182163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p:txBody>
          <a:bodyPr/>
          <a:lstStyle/>
          <a:p>
            <a:fld id="{0BF8F55D-115A-4E04-AA40-D4CC62D4EECF}" type="slidenum">
              <a:rPr lang="it-IT" altLang="it-IT"/>
              <a:pPr/>
              <a:t>19</a:t>
            </a:fld>
            <a:endParaRPr lang="it-IT" altLang="it-IT"/>
          </a:p>
        </p:txBody>
      </p:sp>
      <p:sp>
        <p:nvSpPr>
          <p:cNvPr id="11266" name="Rectangle 2"/>
          <p:cNvSpPr>
            <a:spLocks noGrp="1" noChangeArrowheads="1"/>
          </p:cNvSpPr>
          <p:nvPr>
            <p:ph type="title"/>
          </p:nvPr>
        </p:nvSpPr>
        <p:spPr>
          <a:xfrm>
            <a:off x="1981200" y="228600"/>
            <a:ext cx="6477000" cy="609600"/>
          </a:xfrm>
        </p:spPr>
        <p:txBody>
          <a:bodyPr>
            <a:normAutofit fontScale="90000"/>
          </a:bodyPr>
          <a:lstStyle/>
          <a:p>
            <a:r>
              <a:rPr lang="it-IT" altLang="it-IT" sz="4000" dirty="0" err="1">
                <a:solidFill>
                  <a:srgbClr val="0070C0"/>
                </a:solidFill>
                <a:latin typeface="Times New Roman" pitchFamily="18" charset="0"/>
              </a:rPr>
              <a:t>Precipitation</a:t>
            </a:r>
            <a:r>
              <a:rPr lang="it-IT" altLang="it-IT" sz="4000" dirty="0">
                <a:solidFill>
                  <a:srgbClr val="0070C0"/>
                </a:solidFill>
                <a:latin typeface="Times New Roman" pitchFamily="18" charset="0"/>
              </a:rPr>
              <a:t> by </a:t>
            </a:r>
            <a:r>
              <a:rPr lang="it-IT" altLang="it-IT" sz="4000" dirty="0" err="1">
                <a:solidFill>
                  <a:srgbClr val="0070C0"/>
                </a:solidFill>
                <a:latin typeface="Times New Roman" pitchFamily="18" charset="0"/>
              </a:rPr>
              <a:t>increasing</a:t>
            </a:r>
            <a:r>
              <a:rPr lang="it-IT" altLang="it-IT" sz="4000" dirty="0">
                <a:solidFill>
                  <a:srgbClr val="0070C0"/>
                </a:solidFill>
                <a:latin typeface="Times New Roman" pitchFamily="18" charset="0"/>
              </a:rPr>
              <a:t> </a:t>
            </a:r>
            <a:r>
              <a:rPr lang="it-IT" altLang="it-IT" sz="4000" dirty="0" err="1">
                <a:solidFill>
                  <a:srgbClr val="0070C0"/>
                </a:solidFill>
                <a:latin typeface="Times New Roman" pitchFamily="18" charset="0"/>
              </a:rPr>
              <a:t>pH</a:t>
            </a:r>
            <a:endParaRPr lang="it-IT" altLang="it-IT" sz="4000" dirty="0">
              <a:solidFill>
                <a:srgbClr val="0070C0"/>
              </a:solidFill>
              <a:latin typeface="Times New Roman" pitchFamily="18" charset="0"/>
            </a:endParaRPr>
          </a:p>
        </p:txBody>
      </p:sp>
      <p:sp>
        <p:nvSpPr>
          <p:cNvPr id="11267" name="Rectangle 3"/>
          <p:cNvSpPr>
            <a:spLocks noGrp="1" noChangeArrowheads="1"/>
          </p:cNvSpPr>
          <p:nvPr>
            <p:ph type="body" sz="half" idx="1"/>
          </p:nvPr>
        </p:nvSpPr>
        <p:spPr>
          <a:xfrm>
            <a:off x="533400" y="1295400"/>
            <a:ext cx="3657600" cy="5562600"/>
          </a:xfrm>
          <a:ln/>
          <a:extLst>
            <a:ext uri="{91240B29-F687-4F45-9708-019B960494DF}">
              <a14:hiddenLine xmlns:a14="http://schemas.microsoft.com/office/drawing/2010/main" w="57150" cmpd="thinThick">
                <a:solidFill>
                  <a:schemeClr val="tx1"/>
                </a:solidFill>
                <a:miter lim="800000"/>
                <a:headEnd/>
                <a:tailEnd/>
              </a14:hiddenLine>
            </a:ext>
          </a:extLst>
        </p:spPr>
        <p:txBody>
          <a:bodyPr/>
          <a:lstStyle/>
          <a:p>
            <a:pPr marL="0" indent="0">
              <a:buFontTx/>
              <a:buNone/>
            </a:pPr>
            <a:endParaRPr lang="it-IT" altLang="it-IT" sz="1000" dirty="0"/>
          </a:p>
          <a:p>
            <a:pPr marL="0" indent="0">
              <a:buFontTx/>
              <a:buNone/>
            </a:pPr>
            <a:r>
              <a:rPr lang="it-IT" altLang="it-IT" sz="2400" dirty="0">
                <a:latin typeface="Times New Roman" pitchFamily="18" charset="0"/>
              </a:rPr>
              <a:t>:</a:t>
            </a:r>
          </a:p>
          <a:p>
            <a:pPr marL="377825" lvl="1" indent="-187325"/>
            <a:r>
              <a:rPr lang="it-IT" altLang="it-IT" sz="2400" dirty="0">
                <a:latin typeface="Times New Roman" pitchFamily="18" charset="0"/>
              </a:rPr>
              <a:t> </a:t>
            </a:r>
            <a:r>
              <a:rPr lang="it-IT" altLang="it-IT" sz="2400" dirty="0" err="1">
                <a:latin typeface="Times New Roman" pitchFamily="18" charset="0"/>
              </a:rPr>
              <a:t>increasing</a:t>
            </a:r>
            <a:r>
              <a:rPr lang="it-IT" altLang="it-IT" sz="2400" dirty="0">
                <a:latin typeface="Times New Roman" pitchFamily="18" charset="0"/>
              </a:rPr>
              <a:t> the </a:t>
            </a:r>
            <a:r>
              <a:rPr lang="it-IT" altLang="it-IT" sz="2400" dirty="0" err="1">
                <a:latin typeface="Times New Roman" pitchFamily="18" charset="0"/>
              </a:rPr>
              <a:t>pH</a:t>
            </a:r>
            <a:r>
              <a:rPr lang="it-IT" altLang="it-IT" sz="2400" dirty="0">
                <a:latin typeface="Times New Roman" pitchFamily="18" charset="0"/>
              </a:rPr>
              <a:t> (</a:t>
            </a:r>
            <a:r>
              <a:rPr lang="it-IT" altLang="it-IT" sz="2400" dirty="0" err="1">
                <a:solidFill>
                  <a:srgbClr val="FF0000"/>
                </a:solidFill>
                <a:latin typeface="Times New Roman" pitchFamily="18" charset="0"/>
              </a:rPr>
              <a:t>one</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element</a:t>
            </a:r>
            <a:r>
              <a:rPr lang="it-IT" altLang="it-IT" sz="2400" dirty="0">
                <a:solidFill>
                  <a:srgbClr val="FF0000"/>
                </a:solidFill>
                <a:latin typeface="Times New Roman" pitchFamily="18" charset="0"/>
              </a:rPr>
              <a:t> to precipitate</a:t>
            </a:r>
            <a:r>
              <a:rPr lang="it-IT" altLang="it-IT" sz="2400" dirty="0">
                <a:latin typeface="Times New Roman" pitchFamily="18" charset="0"/>
              </a:rPr>
              <a:t>)</a:t>
            </a:r>
          </a:p>
          <a:p>
            <a:pPr marL="377825" lvl="1" indent="-187325"/>
            <a:endParaRPr lang="it-IT" altLang="it-IT" sz="2400" dirty="0">
              <a:latin typeface="Times New Roman" pitchFamily="18" charset="0"/>
            </a:endParaRPr>
          </a:p>
          <a:p>
            <a:pPr marL="377825" lvl="1" indent="-187325"/>
            <a:r>
              <a:rPr lang="it-IT" altLang="it-IT" sz="2400" dirty="0">
                <a:latin typeface="Times New Roman" pitchFamily="18" charset="0"/>
              </a:rPr>
              <a:t> </a:t>
            </a:r>
            <a:r>
              <a:rPr lang="it-IT" altLang="it-IT" sz="2400" dirty="0" err="1">
                <a:solidFill>
                  <a:srgbClr val="FF0000"/>
                </a:solidFill>
                <a:latin typeface="Times New Roman" pitchFamily="18" charset="0"/>
              </a:rPr>
              <a:t>at</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constant</a:t>
            </a:r>
            <a:r>
              <a:rPr lang="it-IT" altLang="it-IT" sz="2400" dirty="0">
                <a:solidFill>
                  <a:srgbClr val="FF0000"/>
                </a:solidFill>
                <a:latin typeface="Times New Roman" pitchFamily="18" charset="0"/>
              </a:rPr>
              <a:t> </a:t>
            </a:r>
            <a:r>
              <a:rPr lang="it-IT" altLang="it-IT" sz="2400" dirty="0" err="1">
                <a:solidFill>
                  <a:srgbClr val="FF0000"/>
                </a:solidFill>
                <a:latin typeface="Times New Roman" pitchFamily="18" charset="0"/>
              </a:rPr>
              <a:t>pH</a:t>
            </a:r>
            <a:r>
              <a:rPr lang="it-IT" altLang="it-IT" sz="2400" dirty="0">
                <a:solidFill>
                  <a:srgbClr val="FF0000"/>
                </a:solidFill>
                <a:latin typeface="Times New Roman" pitchFamily="18" charset="0"/>
              </a:rPr>
              <a:t> </a:t>
            </a:r>
            <a:r>
              <a:rPr lang="it-IT" altLang="it-IT" sz="2400" dirty="0">
                <a:latin typeface="Times New Roman" pitchFamily="18" charset="0"/>
              </a:rPr>
              <a:t>(the </a:t>
            </a:r>
            <a:r>
              <a:rPr lang="it-IT" altLang="it-IT" sz="2400" dirty="0" err="1">
                <a:latin typeface="Times New Roman" pitchFamily="18" charset="0"/>
              </a:rPr>
              <a:t>most</a:t>
            </a:r>
            <a:r>
              <a:rPr lang="it-IT" altLang="it-IT" sz="2400" dirty="0">
                <a:latin typeface="Times New Roman" pitchFamily="18" charset="0"/>
              </a:rPr>
              <a:t> </a:t>
            </a:r>
            <a:r>
              <a:rPr lang="it-IT" altLang="it-IT" sz="2400" dirty="0" err="1">
                <a:latin typeface="Times New Roman" pitchFamily="18" charset="0"/>
              </a:rPr>
              <a:t>used</a:t>
            </a:r>
            <a:r>
              <a:rPr lang="it-IT" altLang="it-IT" sz="2400" dirty="0">
                <a:latin typeface="Times New Roman" pitchFamily="18" charset="0"/>
              </a:rPr>
              <a:t> case)</a:t>
            </a:r>
          </a:p>
          <a:p>
            <a:pPr marL="377825" lvl="1" indent="-187325"/>
            <a:endParaRPr lang="it-IT" altLang="it-IT" sz="2400" dirty="0">
              <a:latin typeface="Times New Roman" pitchFamily="18" charset="0"/>
            </a:endParaRPr>
          </a:p>
          <a:p>
            <a:pPr marL="377825" lvl="1" indent="-187325"/>
            <a:r>
              <a:rPr lang="it-IT" altLang="it-IT" sz="2400" dirty="0">
                <a:latin typeface="Times New Roman" pitchFamily="18" charset="0"/>
              </a:rPr>
              <a:t> </a:t>
            </a:r>
            <a:r>
              <a:rPr lang="it-IT" altLang="it-IT" sz="2400" dirty="0" err="1">
                <a:latin typeface="Times New Roman" pitchFamily="18" charset="0"/>
              </a:rPr>
              <a:t>at</a:t>
            </a:r>
            <a:r>
              <a:rPr lang="it-IT" altLang="it-IT" sz="2400" dirty="0">
                <a:latin typeface="Times New Roman" pitchFamily="18" charset="0"/>
              </a:rPr>
              <a:t> </a:t>
            </a:r>
            <a:r>
              <a:rPr lang="it-IT" altLang="it-IT" sz="2400" dirty="0" err="1">
                <a:latin typeface="Times New Roman" pitchFamily="18" charset="0"/>
              </a:rPr>
              <a:t>constant</a:t>
            </a:r>
            <a:r>
              <a:rPr lang="it-IT" altLang="it-IT" sz="2400" dirty="0">
                <a:latin typeface="Times New Roman" pitchFamily="18" charset="0"/>
              </a:rPr>
              <a:t> </a:t>
            </a:r>
            <a:r>
              <a:rPr lang="it-IT" altLang="it-IT" sz="2400" dirty="0" err="1">
                <a:latin typeface="Times New Roman" pitchFamily="18" charset="0"/>
              </a:rPr>
              <a:t>pH</a:t>
            </a:r>
            <a:r>
              <a:rPr lang="it-IT" altLang="it-IT" sz="2400" dirty="0">
                <a:latin typeface="Times New Roman" pitchFamily="18" charset="0"/>
              </a:rPr>
              <a:t> in a </a:t>
            </a:r>
            <a:r>
              <a:rPr lang="it-IT" altLang="it-IT" sz="2400" dirty="0" err="1">
                <a:latin typeface="Times New Roman" pitchFamily="18" charset="0"/>
              </a:rPr>
              <a:t>continuous</a:t>
            </a:r>
            <a:r>
              <a:rPr lang="it-IT" altLang="it-IT" sz="2400" dirty="0">
                <a:latin typeface="Times New Roman" pitchFamily="18" charset="0"/>
              </a:rPr>
              <a:t> flow</a:t>
            </a:r>
          </a:p>
        </p:txBody>
      </p:sp>
      <p:pic>
        <p:nvPicPr>
          <p:cNvPr id="11271" name="Picture 7" descr="fig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371600"/>
            <a:ext cx="3070225"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1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01486" y="418012"/>
            <a:ext cx="7097486" cy="5632311"/>
          </a:xfrm>
          <a:prstGeom prst="rect">
            <a:avLst/>
          </a:prstGeom>
          <a:noFill/>
        </p:spPr>
        <p:txBody>
          <a:bodyPr wrap="square" rtlCol="0">
            <a:spAutoFit/>
          </a:bodyPr>
          <a:lstStyle/>
          <a:p>
            <a:r>
              <a:rPr lang="it-IT" dirty="0">
                <a:solidFill>
                  <a:srgbClr val="0070C0"/>
                </a:solidFill>
              </a:rPr>
              <a:t>Pd </a:t>
            </a:r>
            <a:r>
              <a:rPr lang="it-IT" dirty="0" err="1">
                <a:solidFill>
                  <a:srgbClr val="0070C0"/>
                </a:solidFill>
              </a:rPr>
              <a:t>nanoparticle</a:t>
            </a:r>
            <a:r>
              <a:rPr lang="it-IT" dirty="0">
                <a:solidFill>
                  <a:srgbClr val="0070C0"/>
                </a:solidFill>
              </a:rPr>
              <a:t> and </a:t>
            </a:r>
            <a:r>
              <a:rPr lang="it-IT" dirty="0" err="1">
                <a:solidFill>
                  <a:srgbClr val="0070C0"/>
                </a:solidFill>
              </a:rPr>
              <a:t>chemisorption</a:t>
            </a:r>
            <a:r>
              <a:rPr lang="it-IT" dirty="0">
                <a:solidFill>
                  <a:srgbClr val="0070C0"/>
                </a:solidFill>
              </a:rPr>
              <a:t> </a:t>
            </a:r>
            <a:r>
              <a:rPr lang="it-IT" dirty="0" err="1">
                <a:solidFill>
                  <a:srgbClr val="0070C0"/>
                </a:solidFill>
              </a:rPr>
              <a:t>at</a:t>
            </a:r>
            <a:r>
              <a:rPr lang="it-IT" dirty="0">
                <a:solidFill>
                  <a:srgbClr val="0070C0"/>
                </a:solidFill>
              </a:rPr>
              <a:t> 25°C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49079"/>
          <a:stretch/>
        </p:blipFill>
        <p:spPr>
          <a:xfrm>
            <a:off x="2575495" y="1428206"/>
            <a:ext cx="3923341" cy="3492137"/>
          </a:xfrm>
          <a:prstGeom prst="rect">
            <a:avLst/>
          </a:prstGeom>
        </p:spPr>
      </p:pic>
      <p:sp>
        <p:nvSpPr>
          <p:cNvPr id="5" name="Rettangolo 4"/>
          <p:cNvSpPr/>
          <p:nvPr/>
        </p:nvSpPr>
        <p:spPr>
          <a:xfrm>
            <a:off x="914400" y="5561205"/>
            <a:ext cx="7707086" cy="369332"/>
          </a:xfrm>
          <a:prstGeom prst="rect">
            <a:avLst/>
          </a:prstGeom>
        </p:spPr>
        <p:txBody>
          <a:bodyPr wrap="square">
            <a:spAutoFit/>
          </a:bodyPr>
          <a:lstStyle/>
          <a:p>
            <a:r>
              <a:rPr lang="en-US" dirty="0"/>
              <a:t>(A) and the same sample oxidized at 427 °C and </a:t>
            </a:r>
            <a:r>
              <a:rPr lang="en-US" dirty="0" err="1"/>
              <a:t>rereduced</a:t>
            </a:r>
            <a:r>
              <a:rPr lang="en-US" dirty="0"/>
              <a:t> at 150 °C (B)</a:t>
            </a:r>
            <a:endParaRPr lang="it-IT" dirty="0"/>
          </a:p>
        </p:txBody>
      </p:sp>
    </p:spTree>
    <p:extLst>
      <p:ext uri="{BB962C8B-B14F-4D97-AF65-F5344CB8AC3E}">
        <p14:creationId xmlns:p14="http://schemas.microsoft.com/office/powerpoint/2010/main" val="360426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Nanoparticle Synthesis</a:t>
            </a:r>
            <a:endParaRPr lang="it-IT" sz="2800" b="1" dirty="0">
              <a:solidFill>
                <a:srgbClr val="0070C0"/>
              </a:solidFill>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23528" y="1124744"/>
            <a:ext cx="7920880" cy="5256584"/>
          </a:xfrm>
        </p:spPr>
        <p:txBody>
          <a:bodyPr>
            <a:normAutofit fontScale="40000" lnSpcReduction="20000"/>
          </a:bodyPr>
          <a:lstStyle/>
          <a:p>
            <a:pPr lvl="1" algn="l"/>
            <a:r>
              <a:rPr lang="en-US" altLang="en-US" sz="9800" dirty="0">
                <a:solidFill>
                  <a:schemeClr val="tx1"/>
                </a:solidFill>
              </a:rPr>
              <a:t>Wet Chemistry</a:t>
            </a:r>
          </a:p>
          <a:p>
            <a:pPr lvl="1" algn="l"/>
            <a:r>
              <a:rPr lang="en-US" altLang="en-US" sz="9800" dirty="0">
                <a:solidFill>
                  <a:schemeClr val="tx1"/>
                </a:solidFill>
              </a:rPr>
              <a:t>High-temperature decomposition of organic precursors</a:t>
            </a:r>
          </a:p>
          <a:p>
            <a:pPr lvl="1" algn="l"/>
            <a:r>
              <a:rPr lang="en-US" altLang="en-US" sz="9800" dirty="0">
                <a:solidFill>
                  <a:schemeClr val="tx1"/>
                </a:solidFill>
              </a:rPr>
              <a:t>Attrition</a:t>
            </a:r>
          </a:p>
          <a:p>
            <a:pPr lvl="1" algn="l"/>
            <a:r>
              <a:rPr lang="en-US" altLang="en-US" sz="9800" dirty="0">
                <a:solidFill>
                  <a:schemeClr val="tx1"/>
                </a:solidFill>
              </a:rPr>
              <a:t>Pyrolysis</a:t>
            </a:r>
          </a:p>
          <a:p>
            <a:pPr lvl="1" algn="l"/>
            <a:r>
              <a:rPr lang="en-US" altLang="en-US" sz="9800" dirty="0">
                <a:solidFill>
                  <a:schemeClr val="tx1"/>
                </a:solidFill>
              </a:rPr>
              <a:t>RF Plasma</a:t>
            </a:r>
          </a:p>
          <a:p>
            <a:pPr lvl="1" algn="l"/>
            <a:r>
              <a:rPr lang="en-US" altLang="en-US" sz="9800" dirty="0">
                <a:solidFill>
                  <a:schemeClr val="tx1"/>
                </a:solidFill>
              </a:rPr>
              <a:t>Pulsed Laser Method</a:t>
            </a:r>
          </a:p>
          <a:p>
            <a:pPr lvl="1" algn="l"/>
            <a:r>
              <a:rPr lang="en-US" altLang="en-US" sz="9800" dirty="0">
                <a:solidFill>
                  <a:schemeClr val="tx1"/>
                </a:solidFill>
              </a:rPr>
              <a:t>Biosynthesis</a:t>
            </a:r>
          </a:p>
          <a:p>
            <a:pPr lvl="1" algn="l"/>
            <a:r>
              <a:rPr lang="en-US" altLang="en-US" sz="9800" dirty="0">
                <a:solidFill>
                  <a:schemeClr val="tx1"/>
                </a:solidFill>
              </a:rPr>
              <a:t>…..</a:t>
            </a:r>
          </a:p>
          <a:p>
            <a:endParaRPr lang="it-IT" dirty="0"/>
          </a:p>
        </p:txBody>
      </p:sp>
    </p:spTree>
    <p:extLst>
      <p:ext uri="{BB962C8B-B14F-4D97-AF65-F5344CB8AC3E}">
        <p14:creationId xmlns:p14="http://schemas.microsoft.com/office/powerpoint/2010/main" val="29961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0070C0"/>
                </a:solidFill>
              </a:rPr>
              <a:t>Liquid </a:t>
            </a:r>
            <a:r>
              <a:rPr lang="it-IT" dirty="0" err="1">
                <a:solidFill>
                  <a:srgbClr val="0070C0"/>
                </a:solidFill>
              </a:rPr>
              <a:t>phase</a:t>
            </a:r>
            <a:r>
              <a:rPr lang="it-IT" dirty="0">
                <a:solidFill>
                  <a:srgbClr val="0070C0"/>
                </a:solidFill>
              </a:rPr>
              <a:t> </a:t>
            </a:r>
            <a:r>
              <a:rPr lang="it-IT" dirty="0" err="1">
                <a:solidFill>
                  <a:srgbClr val="0070C0"/>
                </a:solidFill>
              </a:rPr>
              <a:t>synthesis</a:t>
            </a:r>
            <a:endParaRPr lang="it-IT" dirty="0">
              <a:solidFill>
                <a:srgbClr val="0070C0"/>
              </a:solidFill>
            </a:endParaRPr>
          </a:p>
        </p:txBody>
      </p:sp>
      <p:sp>
        <p:nvSpPr>
          <p:cNvPr id="3" name="Segnaposto contenuto 2"/>
          <p:cNvSpPr>
            <a:spLocks noGrp="1"/>
          </p:cNvSpPr>
          <p:nvPr>
            <p:ph idx="1"/>
          </p:nvPr>
        </p:nvSpPr>
        <p:spPr>
          <a:xfrm>
            <a:off x="579126" y="1412776"/>
            <a:ext cx="8291264" cy="4713387"/>
          </a:xfrm>
        </p:spPr>
        <p:txBody>
          <a:bodyPr>
            <a:normAutofit fontScale="55000" lnSpcReduction="20000"/>
          </a:bodyPr>
          <a:lstStyle/>
          <a:p>
            <a:pPr marL="0" indent="0">
              <a:buNone/>
            </a:pPr>
            <a:r>
              <a:rPr lang="en-US" dirty="0"/>
              <a:t>Precipitating nanoparticles from a solution of chemical compounds can be classified into five </a:t>
            </a:r>
            <a:r>
              <a:rPr lang="it-IT" dirty="0"/>
              <a:t>major </a:t>
            </a:r>
            <a:r>
              <a:rPr lang="it-IT" dirty="0" err="1"/>
              <a:t>categories</a:t>
            </a:r>
            <a:r>
              <a:rPr lang="it-IT" dirty="0"/>
              <a:t>:</a:t>
            </a:r>
          </a:p>
          <a:p>
            <a:pPr marL="0" indent="0">
              <a:buNone/>
            </a:pPr>
            <a:endParaRPr lang="it-IT" dirty="0"/>
          </a:p>
          <a:p>
            <a:pPr marL="0" indent="0">
              <a:buNone/>
            </a:pPr>
            <a:r>
              <a:rPr lang="it-IT" dirty="0"/>
              <a:t>	(1) </a:t>
            </a:r>
            <a:r>
              <a:rPr lang="it-IT" dirty="0" err="1"/>
              <a:t>colloidal</a:t>
            </a:r>
            <a:r>
              <a:rPr lang="it-IT" dirty="0"/>
              <a:t> </a:t>
            </a:r>
            <a:r>
              <a:rPr lang="it-IT" dirty="0" err="1"/>
              <a:t>methods</a:t>
            </a:r>
            <a:r>
              <a:rPr lang="it-IT" dirty="0"/>
              <a:t>;</a:t>
            </a:r>
          </a:p>
          <a:p>
            <a:pPr marL="0" indent="0">
              <a:buNone/>
            </a:pPr>
            <a:r>
              <a:rPr lang="it-IT" dirty="0"/>
              <a:t>	(2) sol – gel processing;</a:t>
            </a:r>
          </a:p>
          <a:p>
            <a:pPr marL="0" indent="0">
              <a:buNone/>
            </a:pPr>
            <a:r>
              <a:rPr lang="en-US" dirty="0"/>
              <a:t>	(3) </a:t>
            </a:r>
            <a:r>
              <a:rPr lang="en-US" dirty="0" err="1"/>
              <a:t>microemulsions</a:t>
            </a:r>
            <a:r>
              <a:rPr lang="en-US" dirty="0"/>
              <a:t> method;</a:t>
            </a:r>
          </a:p>
          <a:p>
            <a:pPr marL="0" indent="0">
              <a:buNone/>
            </a:pPr>
            <a:r>
              <a:rPr lang="it-IT" dirty="0"/>
              <a:t>	(4) </a:t>
            </a:r>
            <a:r>
              <a:rPr lang="it-IT" dirty="0" err="1"/>
              <a:t>hydrothermal</a:t>
            </a:r>
            <a:r>
              <a:rPr lang="it-IT" dirty="0"/>
              <a:t> </a:t>
            </a:r>
            <a:r>
              <a:rPr lang="it-IT" dirty="0" err="1"/>
              <a:t>synthesis</a:t>
            </a:r>
            <a:r>
              <a:rPr lang="it-IT" dirty="0"/>
              <a:t>; </a:t>
            </a:r>
          </a:p>
          <a:p>
            <a:pPr marL="0" indent="0">
              <a:buNone/>
            </a:pPr>
            <a:r>
              <a:rPr lang="it-IT" dirty="0"/>
              <a:t>	(5) </a:t>
            </a:r>
            <a:r>
              <a:rPr lang="it-IT" dirty="0" err="1"/>
              <a:t>polyol</a:t>
            </a:r>
            <a:r>
              <a:rPr lang="it-IT" dirty="0"/>
              <a:t> </a:t>
            </a:r>
            <a:r>
              <a:rPr lang="it-IT" dirty="0" err="1"/>
              <a:t>method</a:t>
            </a:r>
            <a:r>
              <a:rPr lang="it-IT" dirty="0"/>
              <a:t>.</a:t>
            </a:r>
          </a:p>
          <a:p>
            <a:pPr marL="0" indent="0">
              <a:buNone/>
            </a:pPr>
            <a:endParaRPr lang="it-IT" dirty="0"/>
          </a:p>
          <a:p>
            <a:pPr marL="0" indent="0">
              <a:buNone/>
            </a:pPr>
            <a:r>
              <a:rPr lang="en-US" dirty="0"/>
              <a:t>Solution precipitation relies on the precipitation of nanometer-sized particles within a continuous fluid solvent. An inorganic metal salt, such as chloride, nitride and so on, is dissolved in water. Metal cations exist in the form of metal hydrate species, for example, Al(H</a:t>
            </a:r>
            <a:r>
              <a:rPr lang="en-US" baseline="-25000" dirty="0"/>
              <a:t>2</a:t>
            </a:r>
            <a:r>
              <a:rPr lang="en-US" dirty="0"/>
              <a:t>O)</a:t>
            </a:r>
            <a:r>
              <a:rPr lang="en-US" baseline="-25000" dirty="0"/>
              <a:t>6</a:t>
            </a:r>
            <a:r>
              <a:rPr lang="en-US" baseline="30000" dirty="0"/>
              <a:t>3+</a:t>
            </a:r>
            <a:r>
              <a:rPr lang="en-US" dirty="0"/>
              <a:t> or Fe(H</a:t>
            </a:r>
            <a:r>
              <a:rPr lang="en-US" baseline="-25000" dirty="0"/>
              <a:t>2</a:t>
            </a:r>
            <a:r>
              <a:rPr lang="en-US" dirty="0"/>
              <a:t>O)</a:t>
            </a:r>
            <a:r>
              <a:rPr lang="en-US" baseline="-25000" dirty="0"/>
              <a:t>6</a:t>
            </a:r>
            <a:r>
              <a:rPr lang="en-US" baseline="30000" dirty="0"/>
              <a:t>3+</a:t>
            </a:r>
            <a:r>
              <a:rPr lang="en-US" dirty="0"/>
              <a:t>.</a:t>
            </a:r>
          </a:p>
          <a:p>
            <a:pPr marL="0" indent="0">
              <a:buNone/>
            </a:pPr>
            <a:endParaRPr lang="en-US" dirty="0"/>
          </a:p>
          <a:p>
            <a:pPr marL="0" indent="0">
              <a:buNone/>
            </a:pPr>
            <a:r>
              <a:rPr lang="en-US" dirty="0"/>
              <a:t>These hydrates are added with basic solutions, such as </a:t>
            </a:r>
            <a:r>
              <a:rPr lang="en-US" dirty="0" err="1"/>
              <a:t>NaOH</a:t>
            </a:r>
            <a:r>
              <a:rPr lang="en-US" dirty="0"/>
              <a:t> or NH</a:t>
            </a:r>
            <a:r>
              <a:rPr lang="en-US" baseline="-25000" dirty="0"/>
              <a:t>4</a:t>
            </a:r>
            <a:r>
              <a:rPr lang="en-US" dirty="0"/>
              <a:t>OH.</a:t>
            </a:r>
          </a:p>
          <a:p>
            <a:pPr marL="0" indent="0">
              <a:buNone/>
            </a:pPr>
            <a:r>
              <a:rPr lang="en-US" dirty="0"/>
              <a:t>The hydrolyzed species condense and then washed, filtered, dried and calcined in order to obtain the final product.                 </a:t>
            </a:r>
            <a:endParaRPr lang="it-IT" dirty="0"/>
          </a:p>
        </p:txBody>
      </p:sp>
    </p:spTree>
    <p:extLst>
      <p:ext uri="{BB962C8B-B14F-4D97-AF65-F5344CB8AC3E}">
        <p14:creationId xmlns:p14="http://schemas.microsoft.com/office/powerpoint/2010/main" val="403141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a:solidFill>
                  <a:srgbClr val="0070C0"/>
                </a:solidFill>
                <a:latin typeface="Times New Roman" panose="02020603050405020304" pitchFamily="18" charset="0"/>
                <a:cs typeface="Times New Roman" panose="02020603050405020304" pitchFamily="18" charset="0"/>
              </a:rPr>
              <a:t>Colloidal Chemical Methods</a:t>
            </a:r>
          </a:p>
        </p:txBody>
      </p:sp>
      <p:sp>
        <p:nvSpPr>
          <p:cNvPr id="3" name="Sottotitolo 2"/>
          <p:cNvSpPr>
            <a:spLocks noGrp="1"/>
          </p:cNvSpPr>
          <p:nvPr>
            <p:ph type="subTitle" idx="1"/>
          </p:nvPr>
        </p:nvSpPr>
        <p:spPr>
          <a:xfrm>
            <a:off x="543259" y="947992"/>
            <a:ext cx="8586700" cy="1584176"/>
          </a:xfrm>
        </p:spPr>
        <p:txBody>
          <a:bodyPr>
            <a:normAutofit fontScale="25000" lnSpcReduction="20000"/>
          </a:bodyPr>
          <a:lstStyle/>
          <a:p>
            <a:pPr algn="l">
              <a:lnSpc>
                <a:spcPct val="120000"/>
              </a:lnSpc>
              <a:spcBef>
                <a:spcPts val="0"/>
              </a:spcBef>
            </a:pPr>
            <a:r>
              <a:rPr lang="en-US" altLang="en-US" sz="7200" dirty="0">
                <a:solidFill>
                  <a:schemeClr val="tx1"/>
                </a:solidFill>
              </a:rPr>
              <a:t>Colloidal methods are </a:t>
            </a:r>
            <a:r>
              <a:rPr lang="en-US" altLang="en-US" sz="7200" dirty="0">
                <a:solidFill>
                  <a:srgbClr val="FF0000"/>
                </a:solidFill>
              </a:rPr>
              <a:t>simple, easy, cheap </a:t>
            </a:r>
            <a:r>
              <a:rPr lang="en-US" altLang="en-US" sz="7200" dirty="0">
                <a:solidFill>
                  <a:schemeClr val="tx1"/>
                </a:solidFill>
              </a:rPr>
              <a:t>and well established wet chemistry precipitation processes in which solutions of the different ions are mixed under controlled </a:t>
            </a:r>
            <a:r>
              <a:rPr lang="en-US" altLang="en-US" sz="7200" dirty="0">
                <a:solidFill>
                  <a:srgbClr val="7030A0"/>
                </a:solidFill>
              </a:rPr>
              <a:t>temperature and pressure </a:t>
            </a:r>
            <a:r>
              <a:rPr lang="en-US" altLang="en-US" sz="7200" dirty="0">
                <a:solidFill>
                  <a:schemeClr val="tx1"/>
                </a:solidFill>
              </a:rPr>
              <a:t>to form insoluble precipitates.</a:t>
            </a:r>
          </a:p>
          <a:p>
            <a:pPr algn="l">
              <a:lnSpc>
                <a:spcPct val="120000"/>
              </a:lnSpc>
              <a:spcBef>
                <a:spcPts val="0"/>
              </a:spcBef>
            </a:pPr>
            <a:r>
              <a:rPr lang="en-US" altLang="en-US" sz="7200" dirty="0">
                <a:solidFill>
                  <a:schemeClr val="tx1"/>
                </a:solidFill>
              </a:rPr>
              <a:t>For metal nanoparticles the basic principles of colloidal preparation were known since antiquity. E.g. gold colloids used for high quality red and purple stained glass from medieval times to date.</a:t>
            </a:r>
          </a:p>
          <a:p>
            <a:pPr algn="l"/>
            <a:endParaRPr lang="en-US" altLang="en-US" sz="29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532168"/>
            <a:ext cx="2826060" cy="376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51968" y="2771050"/>
            <a:ext cx="5616624" cy="3693319"/>
          </a:xfrm>
          <a:prstGeom prst="rect">
            <a:avLst/>
          </a:prstGeom>
        </p:spPr>
        <p:txBody>
          <a:bodyPr wrap="square">
            <a:spAutoFit/>
          </a:bodyPr>
          <a:lstStyle/>
          <a:p>
            <a:r>
              <a:rPr lang="en-US" altLang="en-US" dirty="0"/>
              <a:t>However, proper scientific investigations of colloidal preparation methods started only in </a:t>
            </a:r>
            <a:r>
              <a:rPr lang="en-US" altLang="en-US" b="1" dirty="0">
                <a:solidFill>
                  <a:srgbClr val="FF0000"/>
                </a:solidFill>
              </a:rPr>
              <a:t>1857 when Faraday </a:t>
            </a:r>
            <a:r>
              <a:rPr lang="en-US" altLang="en-US" dirty="0"/>
              <a:t>has published results of his experiments with gold. He prepared gold colloids by reduction of </a:t>
            </a:r>
            <a:r>
              <a:rPr lang="en-US" altLang="en-US" dirty="0">
                <a:solidFill>
                  <a:srgbClr val="FF0000"/>
                </a:solidFill>
              </a:rPr>
              <a:t>HAuCl</a:t>
            </a:r>
            <a:r>
              <a:rPr lang="en-US" altLang="en-US" baseline="-25000" dirty="0">
                <a:solidFill>
                  <a:srgbClr val="FF0000"/>
                </a:solidFill>
              </a:rPr>
              <a:t>4</a:t>
            </a:r>
            <a:r>
              <a:rPr lang="en-US" altLang="en-US" dirty="0">
                <a:solidFill>
                  <a:srgbClr val="FF0000"/>
                </a:solidFill>
              </a:rPr>
              <a:t> </a:t>
            </a:r>
            <a:r>
              <a:rPr lang="en-US" altLang="en-US" dirty="0"/>
              <a:t>with </a:t>
            </a:r>
            <a:r>
              <a:rPr lang="en-US" altLang="en-US" dirty="0">
                <a:solidFill>
                  <a:srgbClr val="FF0000"/>
                </a:solidFill>
              </a:rPr>
              <a:t>phosphorus</a:t>
            </a:r>
            <a:r>
              <a:rPr lang="en-US" altLang="en-US" dirty="0"/>
              <a:t>.</a:t>
            </a:r>
          </a:p>
          <a:p>
            <a:endParaRPr lang="en-US" altLang="en-US" dirty="0"/>
          </a:p>
          <a:p>
            <a:r>
              <a:rPr lang="en-US" altLang="en-US" dirty="0"/>
              <a:t>Aggregation is prevented by </a:t>
            </a:r>
            <a:r>
              <a:rPr lang="en-US" altLang="en-US" dirty="0">
                <a:solidFill>
                  <a:schemeClr val="accent1">
                    <a:lumMod val="75000"/>
                  </a:schemeClr>
                </a:solidFill>
              </a:rPr>
              <a:t>electrostatic repulsion </a:t>
            </a:r>
            <a:r>
              <a:rPr lang="en-US" altLang="en-US" dirty="0"/>
              <a:t>or the introduction of </a:t>
            </a:r>
            <a:r>
              <a:rPr lang="en-US" altLang="en-US" dirty="0">
                <a:solidFill>
                  <a:schemeClr val="accent1">
                    <a:lumMod val="75000"/>
                  </a:schemeClr>
                </a:solidFill>
              </a:rPr>
              <a:t>a stabilizing reagent that coats the particle surfaces</a:t>
            </a:r>
            <a:r>
              <a:rPr lang="en-US" altLang="en-US" dirty="0"/>
              <a:t>.</a:t>
            </a:r>
          </a:p>
          <a:p>
            <a:endParaRPr lang="en-US" altLang="en-US" dirty="0"/>
          </a:p>
          <a:p>
            <a:r>
              <a:rPr lang="en-US" altLang="en-US" dirty="0"/>
              <a:t>Particle sizes range from 1-200 nm and are controlled by the </a:t>
            </a:r>
            <a:r>
              <a:rPr lang="en-US" altLang="en-US" dirty="0">
                <a:solidFill>
                  <a:srgbClr val="00B050"/>
                </a:solidFill>
              </a:rPr>
              <a:t>initial concentrations of the reactants and the action of the stabilizing reagent</a:t>
            </a:r>
            <a:r>
              <a:rPr lang="en-US" altLang="en-US" dirty="0"/>
              <a:t>. </a:t>
            </a:r>
          </a:p>
        </p:txBody>
      </p:sp>
    </p:spTree>
    <p:extLst>
      <p:ext uri="{BB962C8B-B14F-4D97-AF65-F5344CB8AC3E}">
        <p14:creationId xmlns:p14="http://schemas.microsoft.com/office/powerpoint/2010/main" val="240782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p:txBody>
          <a:bodyPr/>
          <a:lstStyle/>
          <a:p>
            <a:fld id="{D0B36104-A3AC-49E3-8139-C283A7732255}" type="slidenum">
              <a:rPr lang="it-IT" altLang="it-IT"/>
              <a:pPr/>
              <a:t>6</a:t>
            </a:fld>
            <a:endParaRPr lang="it-IT" altLang="it-IT"/>
          </a:p>
        </p:txBody>
      </p:sp>
      <p:sp>
        <p:nvSpPr>
          <p:cNvPr id="19458" name="Rectangle 2"/>
          <p:cNvSpPr>
            <a:spLocks noGrp="1" noChangeArrowheads="1"/>
          </p:cNvSpPr>
          <p:nvPr>
            <p:ph type="title"/>
          </p:nvPr>
        </p:nvSpPr>
        <p:spPr>
          <a:xfrm>
            <a:off x="1066800" y="228600"/>
            <a:ext cx="7315200" cy="685800"/>
          </a:xfrm>
        </p:spPr>
        <p:txBody>
          <a:bodyPr>
            <a:normAutofit fontScale="90000"/>
          </a:bodyPr>
          <a:lstStyle/>
          <a:p>
            <a:r>
              <a:rPr lang="it-IT" altLang="it-IT" sz="4000" dirty="0" err="1">
                <a:solidFill>
                  <a:srgbClr val="0070C0"/>
                </a:solidFill>
                <a:latin typeface="Times New Roman" pitchFamily="18" charset="0"/>
              </a:rPr>
              <a:t>Precipitation</a:t>
            </a:r>
            <a:r>
              <a:rPr lang="it-IT" altLang="it-IT" sz="4000" dirty="0">
                <a:solidFill>
                  <a:srgbClr val="0070C0"/>
                </a:solidFill>
                <a:latin typeface="Times New Roman" pitchFamily="18" charset="0"/>
              </a:rPr>
              <a:t>/</a:t>
            </a:r>
            <a:r>
              <a:rPr lang="it-IT" altLang="it-IT" sz="4000" dirty="0" err="1">
                <a:solidFill>
                  <a:srgbClr val="0070C0"/>
                </a:solidFill>
                <a:latin typeface="Times New Roman" pitchFamily="18" charset="0"/>
              </a:rPr>
              <a:t>coprecipitation</a:t>
            </a:r>
            <a:endParaRPr lang="it-IT" altLang="it-IT" sz="4000" dirty="0">
              <a:solidFill>
                <a:srgbClr val="0070C0"/>
              </a:solidFill>
              <a:latin typeface="Times New Roman" pitchFamily="18" charset="0"/>
            </a:endParaRPr>
          </a:p>
        </p:txBody>
      </p:sp>
      <p:sp>
        <p:nvSpPr>
          <p:cNvPr id="19459" name="Rectangle 3"/>
          <p:cNvSpPr>
            <a:spLocks noChangeArrowheads="1"/>
          </p:cNvSpPr>
          <p:nvPr/>
        </p:nvSpPr>
        <p:spPr bwMode="auto">
          <a:xfrm>
            <a:off x="251520" y="1340768"/>
            <a:ext cx="547260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568325">
              <a:defRPr sz="2400">
                <a:solidFill>
                  <a:schemeClr val="tx1"/>
                </a:solidFill>
                <a:latin typeface="Comic Sans MS" pitchFamily="66" charset="0"/>
              </a:defRPr>
            </a:lvl2pPr>
            <a:lvl3pPr>
              <a:defRPr sz="2400">
                <a:solidFill>
                  <a:schemeClr val="tx1"/>
                </a:solidFill>
                <a:latin typeface="Comic Sans MS" pitchFamily="66" charset="0"/>
              </a:defRPr>
            </a:lvl3pPr>
            <a:lvl4pPr>
              <a:defRPr sz="2400">
                <a:solidFill>
                  <a:schemeClr val="tx1"/>
                </a:solidFill>
                <a:latin typeface="Comic Sans MS" pitchFamily="66" charset="0"/>
              </a:defRPr>
            </a:lvl4pPr>
            <a:lvl5pPr>
              <a:defRPr sz="2400">
                <a:solidFill>
                  <a:schemeClr val="tx1"/>
                </a:solidFill>
                <a:latin typeface="Comic Sans MS" pitchFamily="66" charset="0"/>
              </a:defRPr>
            </a:lvl5pPr>
            <a:lvl6pPr eaLnBrk="0" fontAlgn="base" hangingPunct="0">
              <a:spcBef>
                <a:spcPct val="0"/>
              </a:spcBef>
              <a:spcAft>
                <a:spcPct val="0"/>
              </a:spcAft>
              <a:defRPr sz="2400">
                <a:solidFill>
                  <a:schemeClr val="tx1"/>
                </a:solidFill>
                <a:latin typeface="Comic Sans MS" pitchFamily="66" charset="0"/>
              </a:defRPr>
            </a:lvl6pPr>
            <a:lvl7pPr eaLnBrk="0" fontAlgn="base" hangingPunct="0">
              <a:spcBef>
                <a:spcPct val="0"/>
              </a:spcBef>
              <a:spcAft>
                <a:spcPct val="0"/>
              </a:spcAft>
              <a:defRPr sz="2400">
                <a:solidFill>
                  <a:schemeClr val="tx1"/>
                </a:solidFill>
                <a:latin typeface="Comic Sans MS" pitchFamily="66" charset="0"/>
              </a:defRPr>
            </a:lvl7pPr>
            <a:lvl8pPr eaLnBrk="0" fontAlgn="base" hangingPunct="0">
              <a:spcBef>
                <a:spcPct val="0"/>
              </a:spcBef>
              <a:spcAft>
                <a:spcPct val="0"/>
              </a:spcAft>
              <a:defRPr sz="2400">
                <a:solidFill>
                  <a:schemeClr val="tx1"/>
                </a:solidFill>
                <a:latin typeface="Comic Sans MS" pitchFamily="66" charset="0"/>
              </a:defRPr>
            </a:lvl8pPr>
            <a:lvl9pPr eaLnBrk="0" fontAlgn="base" hangingPunct="0">
              <a:spcBef>
                <a:spcPct val="0"/>
              </a:spcBef>
              <a:spcAft>
                <a:spcPct val="0"/>
              </a:spcAft>
              <a:defRPr sz="2400">
                <a:solidFill>
                  <a:schemeClr val="tx1"/>
                </a:solidFill>
                <a:latin typeface="Comic Sans MS" pitchFamily="66" charset="0"/>
              </a:defRPr>
            </a:lvl9pPr>
          </a:lstStyle>
          <a:p>
            <a:pPr algn="ctr"/>
            <a:r>
              <a:rPr lang="it-IT" altLang="it-IT" b="1" dirty="0">
                <a:solidFill>
                  <a:schemeClr val="accent2"/>
                </a:solidFill>
                <a:effectLst/>
                <a:latin typeface="Times New Roman" pitchFamily="18" charset="0"/>
              </a:rPr>
              <a:t>Mg</a:t>
            </a:r>
            <a:r>
              <a:rPr lang="it-IT" altLang="it-IT" b="1" baseline="30000" dirty="0">
                <a:solidFill>
                  <a:schemeClr val="accent2"/>
                </a:solidFill>
                <a:effectLst/>
                <a:latin typeface="Times New Roman" pitchFamily="18" charset="0"/>
              </a:rPr>
              <a:t>2+</a:t>
            </a:r>
            <a:r>
              <a:rPr lang="it-IT" altLang="it-IT" b="1" baseline="-25000" dirty="0">
                <a:solidFill>
                  <a:schemeClr val="accent2"/>
                </a:solidFill>
                <a:effectLst/>
                <a:latin typeface="Times New Roman" pitchFamily="18" charset="0"/>
              </a:rPr>
              <a:t>(</a:t>
            </a:r>
            <a:r>
              <a:rPr lang="it-IT" altLang="it-IT" b="1" baseline="-25000" dirty="0" err="1">
                <a:solidFill>
                  <a:schemeClr val="accent2"/>
                </a:solidFill>
                <a:effectLst/>
                <a:latin typeface="Times New Roman" pitchFamily="18" charset="0"/>
              </a:rPr>
              <a:t>aq</a:t>
            </a:r>
            <a:r>
              <a:rPr lang="it-IT" altLang="it-IT" b="1" baseline="-25000" dirty="0">
                <a:solidFill>
                  <a:schemeClr val="accent2"/>
                </a:solidFill>
                <a:effectLst/>
                <a:latin typeface="Times New Roman" pitchFamily="18" charset="0"/>
              </a:rPr>
              <a:t>)</a:t>
            </a:r>
            <a:r>
              <a:rPr lang="it-IT" altLang="it-IT" b="1" dirty="0">
                <a:solidFill>
                  <a:schemeClr val="accent2"/>
                </a:solidFill>
                <a:effectLst/>
                <a:latin typeface="Times New Roman" pitchFamily="18" charset="0"/>
              </a:rPr>
              <a:t> + 4H</a:t>
            </a:r>
            <a:r>
              <a:rPr lang="it-IT" altLang="it-IT" b="1" baseline="-25000" dirty="0">
                <a:solidFill>
                  <a:schemeClr val="accent2"/>
                </a:solidFill>
                <a:effectLst/>
                <a:latin typeface="Times New Roman" pitchFamily="18" charset="0"/>
              </a:rPr>
              <a:t>2</a:t>
            </a:r>
            <a:r>
              <a:rPr lang="it-IT" altLang="it-IT" b="1" dirty="0">
                <a:solidFill>
                  <a:schemeClr val="accent2"/>
                </a:solidFill>
                <a:effectLst/>
                <a:latin typeface="Times New Roman" pitchFamily="18" charset="0"/>
              </a:rPr>
              <a:t>O </a:t>
            </a:r>
            <a:r>
              <a:rPr lang="it-IT" altLang="it-IT" b="1" dirty="0">
                <a:solidFill>
                  <a:schemeClr val="accent2"/>
                </a:solidFill>
                <a:effectLst/>
                <a:latin typeface="Times New Roman" pitchFamily="18" charset="0"/>
                <a:sym typeface="Wingdings" pitchFamily="2" charset="2"/>
              </a:rPr>
              <a:t> Mg(OH)</a:t>
            </a:r>
            <a:r>
              <a:rPr lang="it-IT" altLang="it-IT" b="1" baseline="-25000" dirty="0">
                <a:solidFill>
                  <a:schemeClr val="accent2"/>
                </a:solidFill>
                <a:effectLst/>
                <a:latin typeface="Times New Roman" pitchFamily="18" charset="0"/>
                <a:sym typeface="Wingdings" pitchFamily="2" charset="2"/>
              </a:rPr>
              <a:t>2</a:t>
            </a:r>
            <a:r>
              <a:rPr lang="it-IT" altLang="it-IT" b="1" dirty="0">
                <a:solidFill>
                  <a:schemeClr val="accent2"/>
                </a:solidFill>
                <a:effectLst/>
                <a:latin typeface="Times New Roman" pitchFamily="18" charset="0"/>
                <a:sym typeface="Wingdings" pitchFamily="2" charset="2"/>
              </a:rPr>
              <a:t> +</a:t>
            </a:r>
            <a:r>
              <a:rPr lang="it-IT" altLang="it-IT" b="1" dirty="0">
                <a:solidFill>
                  <a:schemeClr val="accent2"/>
                </a:solidFill>
                <a:latin typeface="Times New Roman" pitchFamily="18" charset="0"/>
                <a:sym typeface="Wingdings" pitchFamily="2" charset="2"/>
              </a:rPr>
              <a:t>2H</a:t>
            </a:r>
            <a:r>
              <a:rPr lang="it-IT" altLang="it-IT" b="1" baseline="-25000" dirty="0">
                <a:solidFill>
                  <a:schemeClr val="accent2"/>
                </a:solidFill>
                <a:latin typeface="Times New Roman" pitchFamily="18" charset="0"/>
                <a:sym typeface="Wingdings" pitchFamily="2" charset="2"/>
              </a:rPr>
              <a:t>3</a:t>
            </a:r>
            <a:r>
              <a:rPr lang="it-IT" altLang="it-IT" b="1" dirty="0">
                <a:solidFill>
                  <a:schemeClr val="accent2"/>
                </a:solidFill>
                <a:latin typeface="Times New Roman" pitchFamily="18" charset="0"/>
                <a:sym typeface="Wingdings" pitchFamily="2" charset="2"/>
              </a:rPr>
              <a:t>O</a:t>
            </a:r>
            <a:r>
              <a:rPr lang="it-IT" altLang="it-IT" b="1" baseline="30000" dirty="0">
                <a:solidFill>
                  <a:schemeClr val="accent2"/>
                </a:solidFill>
                <a:effectLst/>
                <a:latin typeface="Times New Roman" pitchFamily="18" charset="0"/>
                <a:sym typeface="Wingdings" pitchFamily="2" charset="2"/>
              </a:rPr>
              <a:t>+</a:t>
            </a:r>
            <a:r>
              <a:rPr lang="it-IT" altLang="it-IT" b="1" baseline="-25000" dirty="0">
                <a:solidFill>
                  <a:schemeClr val="accent2"/>
                </a:solidFill>
                <a:latin typeface="Times New Roman" pitchFamily="18" charset="0"/>
              </a:rPr>
              <a:t>(</a:t>
            </a:r>
            <a:r>
              <a:rPr lang="it-IT" altLang="it-IT" b="1" baseline="-25000" dirty="0" err="1">
                <a:solidFill>
                  <a:schemeClr val="accent2"/>
                </a:solidFill>
                <a:latin typeface="Times New Roman" pitchFamily="18" charset="0"/>
              </a:rPr>
              <a:t>aq</a:t>
            </a:r>
            <a:r>
              <a:rPr lang="it-IT" altLang="it-IT" b="1" baseline="-25000" dirty="0">
                <a:solidFill>
                  <a:schemeClr val="accent2"/>
                </a:solidFill>
                <a:latin typeface="Times New Roman" pitchFamily="18" charset="0"/>
              </a:rPr>
              <a:t>)</a:t>
            </a:r>
            <a:endParaRPr lang="it-IT" altLang="it-IT" b="1" baseline="30000" dirty="0">
              <a:solidFill>
                <a:schemeClr val="accent2"/>
              </a:solidFill>
              <a:effectLst/>
              <a:latin typeface="Times New Roman" pitchFamily="18" charset="0"/>
              <a:sym typeface="Wingdings" pitchFamily="2" charset="2"/>
            </a:endParaRPr>
          </a:p>
          <a:p>
            <a:endParaRPr lang="it-IT" altLang="it-IT" b="1" baseline="30000" dirty="0">
              <a:solidFill>
                <a:schemeClr val="accent2"/>
              </a:solidFill>
              <a:effectLst/>
              <a:latin typeface="Times New Roman" pitchFamily="18" charset="0"/>
              <a:sym typeface="Wingdings" pitchFamily="2" charset="2"/>
            </a:endParaRPr>
          </a:p>
          <a:p>
            <a:pPr algn="ctr"/>
            <a:r>
              <a:rPr lang="it-IT" altLang="it-IT" b="1" dirty="0" err="1">
                <a:solidFill>
                  <a:schemeClr val="accent2"/>
                </a:solidFill>
                <a:effectLst/>
                <a:latin typeface="Times New Roman" pitchFamily="18" charset="0"/>
                <a:sym typeface="Wingdings" pitchFamily="2" charset="2"/>
              </a:rPr>
              <a:t>K</a:t>
            </a:r>
            <a:r>
              <a:rPr lang="it-IT" altLang="it-IT" b="1" baseline="-25000" dirty="0" err="1">
                <a:solidFill>
                  <a:schemeClr val="accent2"/>
                </a:solidFill>
                <a:effectLst/>
                <a:latin typeface="Times New Roman" pitchFamily="18" charset="0"/>
                <a:sym typeface="Wingdings" pitchFamily="2" charset="2"/>
              </a:rPr>
              <a:t>ps</a:t>
            </a:r>
            <a:r>
              <a:rPr lang="it-IT" altLang="it-IT" b="1" dirty="0">
                <a:solidFill>
                  <a:schemeClr val="accent2"/>
                </a:solidFill>
                <a:effectLst/>
                <a:latin typeface="Times New Roman" pitchFamily="18" charset="0"/>
                <a:sym typeface="Wingdings" pitchFamily="2" charset="2"/>
              </a:rPr>
              <a:t> = [</a:t>
            </a:r>
            <a:r>
              <a:rPr lang="it-IT" altLang="it-IT" b="1" dirty="0">
                <a:solidFill>
                  <a:schemeClr val="accent2"/>
                </a:solidFill>
                <a:effectLst/>
                <a:latin typeface="Times New Roman" pitchFamily="18" charset="0"/>
              </a:rPr>
              <a:t>Mg</a:t>
            </a:r>
            <a:r>
              <a:rPr lang="it-IT" altLang="it-IT" b="1" baseline="30000" dirty="0">
                <a:solidFill>
                  <a:schemeClr val="accent2"/>
                </a:solidFill>
                <a:effectLst/>
                <a:latin typeface="Times New Roman" pitchFamily="18" charset="0"/>
              </a:rPr>
              <a:t>2+</a:t>
            </a:r>
            <a:r>
              <a:rPr lang="it-IT" altLang="it-IT" b="1" dirty="0">
                <a:solidFill>
                  <a:schemeClr val="accent2"/>
                </a:solidFill>
                <a:effectLst/>
                <a:latin typeface="Times New Roman" pitchFamily="18" charset="0"/>
              </a:rPr>
              <a:t> ][OH</a:t>
            </a:r>
            <a:r>
              <a:rPr lang="it-IT" altLang="it-IT" b="1" baseline="30000" dirty="0">
                <a:solidFill>
                  <a:schemeClr val="accent2"/>
                </a:solidFill>
                <a:effectLst/>
                <a:latin typeface="Times New Roman" pitchFamily="18" charset="0"/>
              </a:rPr>
              <a:t>-</a:t>
            </a:r>
            <a:r>
              <a:rPr lang="it-IT" altLang="it-IT" b="1" dirty="0">
                <a:solidFill>
                  <a:schemeClr val="accent2"/>
                </a:solidFill>
                <a:effectLst/>
                <a:latin typeface="Times New Roman" pitchFamily="18" charset="0"/>
              </a:rPr>
              <a:t>]</a:t>
            </a:r>
            <a:r>
              <a:rPr lang="it-IT" altLang="it-IT" b="1" baseline="30000" dirty="0">
                <a:solidFill>
                  <a:schemeClr val="accent2"/>
                </a:solidFill>
                <a:effectLst/>
                <a:latin typeface="Times New Roman" pitchFamily="18" charset="0"/>
              </a:rPr>
              <a:t>2 </a:t>
            </a:r>
            <a:r>
              <a:rPr lang="it-IT" altLang="it-IT" b="1" dirty="0">
                <a:solidFill>
                  <a:schemeClr val="accent2"/>
                </a:solidFill>
                <a:effectLst/>
                <a:latin typeface="Times New Roman" pitchFamily="18" charset="0"/>
              </a:rPr>
              <a:t>= 1,8 x 10</a:t>
            </a:r>
            <a:r>
              <a:rPr lang="it-IT" altLang="it-IT" b="1" baseline="30000" dirty="0">
                <a:solidFill>
                  <a:schemeClr val="accent2"/>
                </a:solidFill>
                <a:effectLst/>
                <a:latin typeface="Times New Roman" pitchFamily="18" charset="0"/>
              </a:rPr>
              <a:t>-11</a:t>
            </a:r>
            <a:endParaRPr lang="it-IT" altLang="it-IT" b="1" dirty="0">
              <a:solidFill>
                <a:schemeClr val="accent2"/>
              </a:solidFill>
              <a:effectLst/>
              <a:latin typeface="Times New Roman" pitchFamily="18" charset="0"/>
            </a:endParaRPr>
          </a:p>
          <a:p>
            <a:endParaRPr lang="it-IT" altLang="it-IT" b="1" dirty="0">
              <a:effectLst/>
              <a:latin typeface="Times New Roman" pitchFamily="18" charset="0"/>
            </a:endParaRPr>
          </a:p>
          <a:p>
            <a:r>
              <a:rPr lang="it-IT" altLang="it-IT" dirty="0">
                <a:effectLst/>
                <a:latin typeface="Times New Roman" pitchFamily="18" charset="0"/>
              </a:rPr>
              <a:t>Fine </a:t>
            </a:r>
            <a:r>
              <a:rPr lang="it-IT" altLang="it-IT" dirty="0" err="1">
                <a:effectLst/>
                <a:latin typeface="Times New Roman" pitchFamily="18" charset="0"/>
              </a:rPr>
              <a:t>tuning</a:t>
            </a:r>
            <a:r>
              <a:rPr lang="it-IT" altLang="it-IT" dirty="0">
                <a:effectLst/>
                <a:latin typeface="Times New Roman" pitchFamily="18" charset="0"/>
              </a:rPr>
              <a:t> of </a:t>
            </a:r>
            <a:r>
              <a:rPr lang="it-IT" altLang="it-IT" dirty="0" err="1">
                <a:effectLst/>
                <a:latin typeface="Times New Roman" pitchFamily="18" charset="0"/>
              </a:rPr>
              <a:t>pH</a:t>
            </a:r>
            <a:r>
              <a:rPr lang="it-IT" altLang="it-IT" dirty="0">
                <a:effectLst/>
                <a:latin typeface="Times New Roman" pitchFamily="18" charset="0"/>
              </a:rPr>
              <a:t> to </a:t>
            </a:r>
            <a:r>
              <a:rPr lang="it-IT" altLang="it-IT" dirty="0" err="1">
                <a:effectLst/>
                <a:latin typeface="Times New Roman" pitchFamily="18" charset="0"/>
              </a:rPr>
              <a:t>avoid</a:t>
            </a:r>
            <a:r>
              <a:rPr lang="it-IT" altLang="it-IT" dirty="0">
                <a:effectLst/>
                <a:latin typeface="Times New Roman" pitchFamily="18" charset="0"/>
              </a:rPr>
              <a:t> </a:t>
            </a:r>
            <a:r>
              <a:rPr lang="it-IT" altLang="it-IT" dirty="0">
                <a:latin typeface="Times New Roman" pitchFamily="18" charset="0"/>
              </a:rPr>
              <a:t>c</a:t>
            </a:r>
            <a:r>
              <a:rPr lang="it-IT" altLang="it-IT" dirty="0">
                <a:effectLst/>
                <a:latin typeface="Times New Roman" pitchFamily="18" charset="0"/>
              </a:rPr>
              <a:t>onsecutive </a:t>
            </a:r>
            <a:r>
              <a:rPr lang="it-IT" altLang="it-IT" dirty="0" err="1">
                <a:effectLst/>
                <a:latin typeface="Times New Roman" pitchFamily="18" charset="0"/>
              </a:rPr>
              <a:t>precipitation</a:t>
            </a:r>
            <a:endParaRPr lang="it-IT" altLang="it-IT" dirty="0">
              <a:effectLst/>
              <a:latin typeface="Times New Roman" pitchFamily="18" charset="0"/>
            </a:endParaRPr>
          </a:p>
          <a:p>
            <a:endParaRPr lang="it-IT" altLang="it-IT" b="1" dirty="0">
              <a:latin typeface="Times New Roman" pitchFamily="18" charset="0"/>
            </a:endParaRPr>
          </a:p>
          <a:p>
            <a:r>
              <a:rPr lang="it-IT" altLang="it-IT" sz="1800" b="1" dirty="0">
                <a:effectLst/>
                <a:latin typeface="Times New Roman" pitchFamily="18" charset="0"/>
              </a:rPr>
              <a:t>Metal </a:t>
            </a:r>
            <a:r>
              <a:rPr lang="it-IT" altLang="it-IT" sz="1800" b="1" dirty="0" err="1">
                <a:effectLst/>
                <a:latin typeface="Times New Roman" pitchFamily="18" charset="0"/>
              </a:rPr>
              <a:t>precursors</a:t>
            </a:r>
            <a:r>
              <a:rPr lang="it-IT" altLang="it-IT" sz="1800" b="1" dirty="0">
                <a:effectLst/>
                <a:latin typeface="Times New Roman" pitchFamily="18" charset="0"/>
              </a:rPr>
              <a:t> </a:t>
            </a:r>
            <a:r>
              <a:rPr lang="it-IT" altLang="it-IT" sz="1800" dirty="0" err="1">
                <a:solidFill>
                  <a:srgbClr val="0070C0"/>
                </a:solidFill>
                <a:effectLst/>
                <a:latin typeface="Times New Roman" pitchFamily="18" charset="0"/>
              </a:rPr>
              <a:t>chlorides</a:t>
            </a:r>
            <a:r>
              <a:rPr lang="it-IT" altLang="it-IT" sz="1800" dirty="0">
                <a:solidFill>
                  <a:srgbClr val="0070C0"/>
                </a:solidFill>
                <a:effectLst/>
                <a:latin typeface="Times New Roman" pitchFamily="18" charset="0"/>
              </a:rPr>
              <a:t>, </a:t>
            </a:r>
            <a:r>
              <a:rPr lang="it-IT" altLang="it-IT" sz="1800" dirty="0" err="1">
                <a:solidFill>
                  <a:srgbClr val="0070C0"/>
                </a:solidFill>
                <a:effectLst/>
                <a:latin typeface="Times New Roman" pitchFamily="18" charset="0"/>
              </a:rPr>
              <a:t>nitrates</a:t>
            </a:r>
            <a:r>
              <a:rPr lang="it-IT" altLang="it-IT" sz="1800" dirty="0">
                <a:solidFill>
                  <a:srgbClr val="0070C0"/>
                </a:solidFill>
                <a:effectLst/>
                <a:latin typeface="Times New Roman" pitchFamily="18" charset="0"/>
              </a:rPr>
              <a:t>, acetate,..</a:t>
            </a:r>
          </a:p>
          <a:p>
            <a:r>
              <a:rPr lang="it-IT" altLang="it-IT" sz="1800" b="1" dirty="0" err="1">
                <a:latin typeface="Times New Roman" pitchFamily="18" charset="0"/>
              </a:rPr>
              <a:t>Precipitating</a:t>
            </a:r>
            <a:r>
              <a:rPr lang="it-IT" altLang="it-IT" sz="1800" b="1" dirty="0">
                <a:latin typeface="Times New Roman" pitchFamily="18" charset="0"/>
              </a:rPr>
              <a:t> agents</a:t>
            </a:r>
            <a:r>
              <a:rPr lang="it-IT" altLang="it-IT" sz="1800" dirty="0">
                <a:solidFill>
                  <a:srgbClr val="0070C0"/>
                </a:solidFill>
                <a:latin typeface="Times New Roman" pitchFamily="18" charset="0"/>
              </a:rPr>
              <a:t>, </a:t>
            </a:r>
            <a:r>
              <a:rPr lang="it-IT" altLang="it-IT" sz="1800" dirty="0" err="1">
                <a:solidFill>
                  <a:srgbClr val="0070C0"/>
                </a:solidFill>
                <a:latin typeface="Times New Roman" pitchFamily="18" charset="0"/>
              </a:rPr>
              <a:t>NaOH</a:t>
            </a:r>
            <a:r>
              <a:rPr lang="it-IT" altLang="it-IT" sz="1800" dirty="0">
                <a:solidFill>
                  <a:srgbClr val="0070C0"/>
                </a:solidFill>
                <a:latin typeface="Times New Roman" pitchFamily="18" charset="0"/>
              </a:rPr>
              <a:t>, NH</a:t>
            </a:r>
            <a:r>
              <a:rPr lang="it-IT" altLang="it-IT" sz="1800" baseline="-25000" dirty="0">
                <a:solidFill>
                  <a:srgbClr val="0070C0"/>
                </a:solidFill>
                <a:latin typeface="Times New Roman" pitchFamily="18" charset="0"/>
              </a:rPr>
              <a:t>4</a:t>
            </a:r>
            <a:r>
              <a:rPr lang="it-IT" altLang="it-IT" sz="1800" dirty="0">
                <a:solidFill>
                  <a:srgbClr val="0070C0"/>
                </a:solidFill>
                <a:latin typeface="Times New Roman" pitchFamily="18" charset="0"/>
              </a:rPr>
              <a:t>OH, Na</a:t>
            </a:r>
            <a:r>
              <a:rPr lang="it-IT" altLang="it-IT" sz="1800" baseline="-25000" dirty="0">
                <a:solidFill>
                  <a:srgbClr val="0070C0"/>
                </a:solidFill>
                <a:latin typeface="Times New Roman" pitchFamily="18" charset="0"/>
              </a:rPr>
              <a:t>2</a:t>
            </a:r>
            <a:r>
              <a:rPr lang="it-IT" altLang="it-IT" sz="1800" dirty="0">
                <a:solidFill>
                  <a:srgbClr val="0070C0"/>
                </a:solidFill>
                <a:latin typeface="Times New Roman" pitchFamily="18" charset="0"/>
              </a:rPr>
              <a:t>CO</a:t>
            </a:r>
            <a:r>
              <a:rPr lang="it-IT" altLang="it-IT" sz="1800" baseline="-25000" dirty="0">
                <a:solidFill>
                  <a:srgbClr val="0070C0"/>
                </a:solidFill>
                <a:latin typeface="Times New Roman" pitchFamily="18" charset="0"/>
              </a:rPr>
              <a:t>3</a:t>
            </a:r>
            <a:r>
              <a:rPr lang="it-IT" altLang="it-IT" sz="1800" dirty="0">
                <a:solidFill>
                  <a:srgbClr val="0070C0"/>
                </a:solidFill>
                <a:latin typeface="Times New Roman" pitchFamily="18" charset="0"/>
              </a:rPr>
              <a:t>….</a:t>
            </a:r>
          </a:p>
          <a:p>
            <a:endParaRPr lang="it-IT" altLang="it-IT" sz="1800" dirty="0">
              <a:solidFill>
                <a:srgbClr val="0070C0"/>
              </a:solidFill>
              <a:latin typeface="Times New Roman" pitchFamily="18" charset="0"/>
            </a:endParaRPr>
          </a:p>
          <a:p>
            <a:r>
              <a:rPr lang="en-US" altLang="it-IT" sz="1800" dirty="0">
                <a:solidFill>
                  <a:srgbClr val="0070C0"/>
                </a:solidFill>
                <a:latin typeface="Times New Roman" pitchFamily="18" charset="0"/>
              </a:rPr>
              <a:t>Precipitate must </a:t>
            </a:r>
          </a:p>
          <a:p>
            <a:pPr marL="285750" indent="-285750">
              <a:buFontTx/>
              <a:buChar char="-"/>
            </a:pPr>
            <a:r>
              <a:rPr lang="en-US" altLang="it-IT" sz="1800" dirty="0">
                <a:solidFill>
                  <a:srgbClr val="0070C0"/>
                </a:solidFill>
                <a:latin typeface="Times New Roman" pitchFamily="18" charset="0"/>
              </a:rPr>
              <a:t>Be cheap:</a:t>
            </a:r>
          </a:p>
          <a:p>
            <a:pPr marL="285750" indent="-285750">
              <a:buFontTx/>
              <a:buChar char="-"/>
            </a:pPr>
            <a:r>
              <a:rPr lang="en-US" altLang="it-IT" sz="1800" dirty="0">
                <a:solidFill>
                  <a:srgbClr val="0070C0"/>
                </a:solidFill>
                <a:latin typeface="Times New Roman" pitchFamily="18" charset="0"/>
              </a:rPr>
              <a:t>have low solubility;</a:t>
            </a:r>
          </a:p>
          <a:p>
            <a:pPr marL="285750" indent="-285750">
              <a:buFontTx/>
              <a:buChar char="-"/>
            </a:pPr>
            <a:r>
              <a:rPr lang="en-US" altLang="it-IT" sz="1800" dirty="0">
                <a:solidFill>
                  <a:srgbClr val="0070C0"/>
                </a:solidFill>
                <a:latin typeface="Times New Roman" pitchFamily="18" charset="0"/>
              </a:rPr>
              <a:t>be easy to decompose;</a:t>
            </a:r>
          </a:p>
          <a:p>
            <a:pPr marL="285750" indent="-285750">
              <a:buFontTx/>
              <a:buChar char="-"/>
            </a:pPr>
            <a:r>
              <a:rPr lang="en-US" altLang="it-IT" sz="1800" dirty="0">
                <a:solidFill>
                  <a:srgbClr val="0070C0"/>
                </a:solidFill>
                <a:latin typeface="Times New Roman" pitchFamily="18" charset="0"/>
              </a:rPr>
              <a:t>lead to safe decomposition.</a:t>
            </a:r>
          </a:p>
        </p:txBody>
      </p:sp>
      <p:pic>
        <p:nvPicPr>
          <p:cNvPr id="19462" name="Picture 6" descr="Figura 3"/>
          <p:cNvPicPr>
            <a:picLocks noChangeArrowheads="1"/>
          </p:cNvPicPr>
          <p:nvPr/>
        </p:nvPicPr>
        <p:blipFill rotWithShape="1">
          <a:blip r:embed="rId2">
            <a:extLst>
              <a:ext uri="{28A0092B-C50C-407E-A947-70E740481C1C}">
                <a14:useLocalDpi xmlns:a14="http://schemas.microsoft.com/office/drawing/2010/main" val="0"/>
              </a:ext>
            </a:extLst>
          </a:blip>
          <a:srcRect l="4399" r="6821"/>
          <a:stretch/>
        </p:blipFill>
        <p:spPr bwMode="auto">
          <a:xfrm>
            <a:off x="5076056" y="1905121"/>
            <a:ext cx="3853215" cy="49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8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srcRect l="9136" t="11356" r="9019" b="7427"/>
          <a:stretch/>
        </p:blipFill>
        <p:spPr bwMode="auto">
          <a:xfrm>
            <a:off x="836022" y="1463689"/>
            <a:ext cx="7489371" cy="5565711"/>
          </a:xfrm>
          <a:prstGeom prst="rect">
            <a:avLst/>
          </a:prstGeom>
          <a:noFill/>
          <a:ln w="9525">
            <a:noFill/>
            <a:miter lim="800000"/>
            <a:headEnd/>
            <a:tailEnd/>
          </a:ln>
          <a:effectLst/>
        </p:spPr>
      </p:pic>
      <p:sp>
        <p:nvSpPr>
          <p:cNvPr id="6" name="Rettangolo 5"/>
          <p:cNvSpPr/>
          <p:nvPr/>
        </p:nvSpPr>
        <p:spPr>
          <a:xfrm>
            <a:off x="3131840" y="1123403"/>
            <a:ext cx="432048" cy="5548293"/>
          </a:xfrm>
          <a:prstGeom prst="rect">
            <a:avLst/>
          </a:prstGeom>
          <a:noFill/>
          <a:ln>
            <a:solidFill>
              <a:srgbClr val="00B050"/>
            </a:solidFill>
          </a:ln>
          <a:scene3d>
            <a:camera prst="orthographicFront"/>
            <a:lightRig rig="threePt" dir="t"/>
          </a:scene3d>
          <a:sp3d contourW="38100">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RT and atm P</a:t>
            </a:r>
          </a:p>
        </p:txBody>
      </p:sp>
    </p:spTree>
    <p:extLst>
      <p:ext uri="{BB962C8B-B14F-4D97-AF65-F5344CB8AC3E}">
        <p14:creationId xmlns:p14="http://schemas.microsoft.com/office/powerpoint/2010/main" val="274866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l="15641" t="13831" r="22919" b="5023"/>
          <a:stretch/>
        </p:blipFill>
        <p:spPr bwMode="auto">
          <a:xfrm>
            <a:off x="1656272" y="1086928"/>
            <a:ext cx="5486400" cy="5434642"/>
          </a:xfrm>
          <a:prstGeom prst="rect">
            <a:avLst/>
          </a:prstGeom>
          <a:noFill/>
          <a:ln w="9525">
            <a:noFill/>
            <a:miter lim="800000"/>
            <a:headEnd/>
            <a:tailEnd/>
          </a:ln>
          <a:effectLst/>
        </p:spPr>
      </p:pic>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effect</a:t>
            </a:r>
            <a:r>
              <a:rPr lang="it-IT" altLang="it-IT" sz="4000" dirty="0">
                <a:solidFill>
                  <a:srgbClr val="0070C0"/>
                </a:solidFill>
                <a:latin typeface="Times New Roman" pitchFamily="18" charset="0"/>
              </a:rPr>
              <a:t> of temperature</a:t>
            </a:r>
          </a:p>
        </p:txBody>
      </p:sp>
    </p:spTree>
    <p:extLst>
      <p:ext uri="{BB962C8B-B14F-4D97-AF65-F5344CB8AC3E}">
        <p14:creationId xmlns:p14="http://schemas.microsoft.com/office/powerpoint/2010/main" val="108081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l="36975" t="24668" r="21598" b="3204"/>
          <a:stretch/>
        </p:blipFill>
        <p:spPr bwMode="auto">
          <a:xfrm>
            <a:off x="6012160" y="1124744"/>
            <a:ext cx="3003744" cy="3796572"/>
          </a:xfrm>
          <a:prstGeom prst="rect">
            <a:avLst/>
          </a:prstGeom>
          <a:noFill/>
          <a:ln w="9525">
            <a:noFill/>
            <a:miter lim="800000"/>
            <a:headEnd/>
            <a:tailEnd/>
          </a:ln>
          <a:effectLst/>
        </p:spPr>
      </p:pic>
      <p:sp>
        <p:nvSpPr>
          <p:cNvPr id="6" name="Rectangle 2"/>
          <p:cNvSpPr txBox="1">
            <a:spLocks noChangeArrowheads="1"/>
          </p:cNvSpPr>
          <p:nvPr/>
        </p:nvSpPr>
        <p:spPr>
          <a:xfrm>
            <a:off x="1066800" y="260648"/>
            <a:ext cx="73152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err="1">
                <a:solidFill>
                  <a:srgbClr val="0070C0"/>
                </a:solidFill>
                <a:latin typeface="Times New Roman" pitchFamily="18" charset="0"/>
              </a:rPr>
              <a:t>Solubility</a:t>
            </a:r>
            <a:r>
              <a:rPr lang="it-IT" altLang="it-IT" sz="4000" dirty="0">
                <a:solidFill>
                  <a:srgbClr val="0070C0"/>
                </a:solidFill>
                <a:latin typeface="Times New Roman" pitchFamily="18" charset="0"/>
              </a:rPr>
              <a:t> : </a:t>
            </a:r>
            <a:r>
              <a:rPr lang="it-IT" altLang="it-IT" sz="4000" dirty="0" err="1">
                <a:solidFill>
                  <a:srgbClr val="0070C0"/>
                </a:solidFill>
                <a:latin typeface="Times New Roman" pitchFamily="18" charset="0"/>
              </a:rPr>
              <a:t>effect</a:t>
            </a:r>
            <a:r>
              <a:rPr lang="it-IT" altLang="it-IT" sz="4000" dirty="0">
                <a:solidFill>
                  <a:srgbClr val="0070C0"/>
                </a:solidFill>
                <a:latin typeface="Times New Roman" pitchFamily="18" charset="0"/>
              </a:rPr>
              <a:t> of </a:t>
            </a:r>
            <a:r>
              <a:rPr lang="it-IT" altLang="it-IT" sz="4000" dirty="0" err="1">
                <a:solidFill>
                  <a:srgbClr val="0070C0"/>
                </a:solidFill>
                <a:latin typeface="Times New Roman" pitchFamily="18" charset="0"/>
              </a:rPr>
              <a:t>pH</a:t>
            </a:r>
            <a:endParaRPr lang="it-IT" altLang="it-IT" sz="4000" dirty="0">
              <a:solidFill>
                <a:srgbClr val="0070C0"/>
              </a:solidFill>
              <a:latin typeface="Times New Roman" pitchFamily="18" charset="0"/>
            </a:endParaRPr>
          </a:p>
        </p:txBody>
      </p:sp>
      <p:pic>
        <p:nvPicPr>
          <p:cNvPr id="8" name="Picture 2"/>
          <p:cNvPicPr>
            <a:picLocks noChangeAspect="1" noChangeArrowheads="1"/>
          </p:cNvPicPr>
          <p:nvPr/>
        </p:nvPicPr>
        <p:blipFill rotWithShape="1">
          <a:blip r:embed="rId2"/>
          <a:srcRect l="1920" t="8310" r="52890" b="77030"/>
          <a:stretch/>
        </p:blipFill>
        <p:spPr bwMode="auto">
          <a:xfrm>
            <a:off x="1763688" y="1124744"/>
            <a:ext cx="4076062" cy="959922"/>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99" y="2583021"/>
            <a:ext cx="5400600" cy="301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4" descr="Risultato immagini per aluminium hydroxide precip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195" r="22108"/>
          <a:stretch/>
        </p:blipFill>
        <p:spPr bwMode="auto">
          <a:xfrm>
            <a:off x="3255455" y="3359400"/>
            <a:ext cx="42089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829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987</Words>
  <Application>Microsoft Office PowerPoint</Application>
  <PresentationFormat>Presentazione su schermo (4:3)</PresentationFormat>
  <Paragraphs>153</Paragraphs>
  <Slides>19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Comic Sans MS</vt:lpstr>
      <vt:lpstr>Times New Roman</vt:lpstr>
      <vt:lpstr>Wingdings</vt:lpstr>
      <vt:lpstr>Tema di Office</vt:lpstr>
      <vt:lpstr>Presentazione standard di PowerPoint</vt:lpstr>
      <vt:lpstr>Presentazione standard di PowerPoint</vt:lpstr>
      <vt:lpstr>Nanoparticle Synthesis</vt:lpstr>
      <vt:lpstr>Liquid phase synthesis</vt:lpstr>
      <vt:lpstr>Colloidal Chemical Methods</vt:lpstr>
      <vt:lpstr>Precipitation/coprecipitation</vt:lpstr>
      <vt:lpstr>Presentazione standard di PowerPoint</vt:lpstr>
      <vt:lpstr>Presentazione standard di PowerPoint</vt:lpstr>
      <vt:lpstr>Presentazione standard di PowerPoint</vt:lpstr>
      <vt:lpstr>Presentazione standard di PowerPoint</vt:lpstr>
      <vt:lpstr>Presentazione standard di PowerPoint</vt:lpstr>
      <vt:lpstr>Precipitation /co-precipitation</vt:lpstr>
      <vt:lpstr>Precipitation /co-precipitation</vt:lpstr>
      <vt:lpstr>Presentazione standard di PowerPoint</vt:lpstr>
      <vt:lpstr>Factors influencing precipitate formations</vt:lpstr>
      <vt:lpstr>Precipitation/coprecipitation</vt:lpstr>
      <vt:lpstr>Precipitation/coprecipitation</vt:lpstr>
      <vt:lpstr>Precipitation/coprecipitation</vt:lpstr>
      <vt:lpstr>Precipitation by increasing 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FORNASIERO PAOLO</cp:lastModifiedBy>
  <cp:revision>95</cp:revision>
  <dcterms:created xsi:type="dcterms:W3CDTF">2020-03-16T12:24:42Z</dcterms:created>
  <dcterms:modified xsi:type="dcterms:W3CDTF">2022-04-26T06:53:33Z</dcterms:modified>
</cp:coreProperties>
</file>