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62" r:id="rId6"/>
    <p:sldId id="261" r:id="rId7"/>
    <p:sldId id="258" r:id="rId8"/>
    <p:sldId id="263" r:id="rId9"/>
    <p:sldId id="265" r:id="rId10"/>
    <p:sldId id="259" r:id="rId11"/>
    <p:sldId id="260" r:id="rId12"/>
    <p:sldId id="264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90036A-4DEA-44F3-BB2C-0212F4DC6E29}" v="38" dt="2022-04-08T05:52:31.652"/>
    <p1510:client id="{B295C727-D72A-411A-AD0D-DAD909FA4984}" v="125" dt="2022-04-13T15:57:44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ELLI MARCO" userId="S::8036@ds.units.it::a6151164-0b2c-4e6b-b73d-5c6967b9ac01" providerId="AD" clId="Web-{B295C727-D72A-411A-AD0D-DAD909FA4984}"/>
    <pc:docChg chg="modSld">
      <pc:chgData name="FERNANDELLI MARCO" userId="S::8036@ds.units.it::a6151164-0b2c-4e6b-b73d-5c6967b9ac01" providerId="AD" clId="Web-{B295C727-D72A-411A-AD0D-DAD909FA4984}" dt="2022-04-13T15:57:44.903" v="72" actId="20577"/>
      <pc:docMkLst>
        <pc:docMk/>
      </pc:docMkLst>
      <pc:sldChg chg="modSp">
        <pc:chgData name="FERNANDELLI MARCO" userId="S::8036@ds.units.it::a6151164-0b2c-4e6b-b73d-5c6967b9ac01" providerId="AD" clId="Web-{B295C727-D72A-411A-AD0D-DAD909FA4984}" dt="2022-04-13T15:57:44.903" v="72" actId="20577"/>
        <pc:sldMkLst>
          <pc:docMk/>
          <pc:sldMk cId="467298139" sldId="260"/>
        </pc:sldMkLst>
        <pc:spChg chg="mod">
          <ac:chgData name="FERNANDELLI MARCO" userId="S::8036@ds.units.it::a6151164-0b2c-4e6b-b73d-5c6967b9ac01" providerId="AD" clId="Web-{B295C727-D72A-411A-AD0D-DAD909FA4984}" dt="2022-04-13T15:57:44.903" v="72" actId="20577"/>
          <ac:spMkLst>
            <pc:docMk/>
            <pc:sldMk cId="467298139" sldId="260"/>
            <ac:spMk id="2" creationId="{00000000-0000-0000-0000-000000000000}"/>
          </ac:spMkLst>
        </pc:spChg>
      </pc:sldChg>
    </pc:docChg>
  </pc:docChgLst>
  <pc:docChgLst>
    <pc:chgData name="FERNANDELLI MARCO" userId="S::8036@ds.units.it::a6151164-0b2c-4e6b-b73d-5c6967b9ac01" providerId="AD" clId="Web-{A090036A-4DEA-44F3-BB2C-0212F4DC6E29}"/>
    <pc:docChg chg="addSld delSld modSld sldOrd">
      <pc:chgData name="FERNANDELLI MARCO" userId="S::8036@ds.units.it::a6151164-0b2c-4e6b-b73d-5c6967b9ac01" providerId="AD" clId="Web-{A090036A-4DEA-44F3-BB2C-0212F4DC6E29}" dt="2022-04-08T05:52:31.652" v="33" actId="14100"/>
      <pc:docMkLst>
        <pc:docMk/>
      </pc:docMkLst>
      <pc:sldChg chg="modSp">
        <pc:chgData name="FERNANDELLI MARCO" userId="S::8036@ds.units.it::a6151164-0b2c-4e6b-b73d-5c6967b9ac01" providerId="AD" clId="Web-{A090036A-4DEA-44F3-BB2C-0212F4DC6E29}" dt="2022-04-08T04:54:59.814" v="4" actId="20577"/>
        <pc:sldMkLst>
          <pc:docMk/>
          <pc:sldMk cId="3292468186" sldId="263"/>
        </pc:sldMkLst>
        <pc:spChg chg="mod">
          <ac:chgData name="FERNANDELLI MARCO" userId="S::8036@ds.units.it::a6151164-0b2c-4e6b-b73d-5c6967b9ac01" providerId="AD" clId="Web-{A090036A-4DEA-44F3-BB2C-0212F4DC6E29}" dt="2022-04-08T04:54:59.814" v="4" actId="20577"/>
          <ac:spMkLst>
            <pc:docMk/>
            <pc:sldMk cId="3292468186" sldId="263"/>
            <ac:spMk id="2" creationId="{00000000-0000-0000-0000-000000000000}"/>
          </ac:spMkLst>
        </pc:spChg>
      </pc:sldChg>
      <pc:sldChg chg="addSp delSp modSp new add del ord">
        <pc:chgData name="FERNANDELLI MARCO" userId="S::8036@ds.units.it::a6151164-0b2c-4e6b-b73d-5c6967b9ac01" providerId="AD" clId="Web-{A090036A-4DEA-44F3-BB2C-0212F4DC6E29}" dt="2022-04-08T05:52:31.652" v="33" actId="14100"/>
        <pc:sldMkLst>
          <pc:docMk/>
          <pc:sldMk cId="1707276140" sldId="265"/>
        </pc:sldMkLst>
        <pc:spChg chg="add del mod">
          <ac:chgData name="FERNANDELLI MARCO" userId="S::8036@ds.units.it::a6151164-0b2c-4e6b-b73d-5c6967b9ac01" providerId="AD" clId="Web-{A090036A-4DEA-44F3-BB2C-0212F4DC6E29}" dt="2022-04-08T05:49:05.975" v="11"/>
          <ac:spMkLst>
            <pc:docMk/>
            <pc:sldMk cId="1707276140" sldId="265"/>
            <ac:spMk id="2" creationId="{4B0BC276-69EB-A845-B90F-7083D1662CB7}"/>
          </ac:spMkLst>
        </pc:spChg>
        <pc:spChg chg="add del mod">
          <ac:chgData name="FERNANDELLI MARCO" userId="S::8036@ds.units.it::a6151164-0b2c-4e6b-b73d-5c6967b9ac01" providerId="AD" clId="Web-{A090036A-4DEA-44F3-BB2C-0212F4DC6E29}" dt="2022-04-08T05:49:53.836" v="21"/>
          <ac:spMkLst>
            <pc:docMk/>
            <pc:sldMk cId="1707276140" sldId="265"/>
            <ac:spMk id="3" creationId="{24410AA9-98F6-0EAF-A1C6-84A1A6082836}"/>
          </ac:spMkLst>
        </pc:spChg>
        <pc:picChg chg="add mod">
          <ac:chgData name="FERNANDELLI MARCO" userId="S::8036@ds.units.it::a6151164-0b2c-4e6b-b73d-5c6967b9ac01" providerId="AD" clId="Web-{A090036A-4DEA-44F3-BB2C-0212F4DC6E29}" dt="2022-04-08T05:52:31.652" v="33" actId="14100"/>
          <ac:picMkLst>
            <pc:docMk/>
            <pc:sldMk cId="1707276140" sldId="265"/>
            <ac:picMk id="4" creationId="{9FB7B601-2F5F-850B-5CC5-C1AA35957E83}"/>
          </ac:picMkLst>
        </pc:picChg>
      </pc:sldChg>
      <pc:sldChg chg="add del replId">
        <pc:chgData name="FERNANDELLI MARCO" userId="S::8036@ds.units.it::a6151164-0b2c-4e6b-b73d-5c6967b9ac01" providerId="AD" clId="Web-{A090036A-4DEA-44F3-BB2C-0212F4DC6E29}" dt="2022-04-08T05:51:28.947" v="25"/>
        <pc:sldMkLst>
          <pc:docMk/>
          <pc:sldMk cId="649933714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06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4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407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7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74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792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23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77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81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39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95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4611097E-C7DD-4DDE-8CDB-7EB98BD23E43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C21E6B3B-FD0E-4501-BFD0-C88F705B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881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3200">
                <a:latin typeface="Palatino Linotype" panose="02040502050505030304" pitchFamily="18" charset="0"/>
              </a:rPr>
              <a:t>Lingua e letteratura latina</a:t>
            </a:r>
            <a:br>
              <a:rPr lang="it-IT" sz="2400">
                <a:latin typeface="Palatino Linotype" panose="02040502050505030304" pitchFamily="18" charset="0"/>
              </a:rPr>
            </a:br>
            <a:br>
              <a:rPr lang="it-IT" sz="2400">
                <a:latin typeface="Palatino Linotype" panose="02040502050505030304" pitchFamily="18" charset="0"/>
              </a:rPr>
            </a:br>
            <a:r>
              <a:rPr lang="it-IT" sz="2400">
                <a:latin typeface="Palatino Linotype" panose="02040502050505030304" pitchFamily="18" charset="0"/>
              </a:rPr>
              <a:t>Docente: Marco Fernandelli</a:t>
            </a:r>
            <a:endParaRPr lang="it-IT" sz="240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</a:rPr>
              <a:t>mfernandelli@units.it</a:t>
            </a:r>
          </a:p>
        </p:txBody>
      </p:sp>
    </p:spTree>
    <p:extLst>
      <p:ext uri="{BB962C8B-B14F-4D97-AF65-F5344CB8AC3E}">
        <p14:creationId xmlns:p14="http://schemas.microsoft.com/office/powerpoint/2010/main" val="285805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16146" y="2166818"/>
            <a:ext cx="47041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it-IT" dirty="0">
              <a:latin typeface="Palatino Linotype"/>
            </a:endParaRPr>
          </a:p>
          <a:p>
            <a:pPr algn="ctr"/>
            <a:endParaRPr lang="it-IT" dirty="0">
              <a:latin typeface="Palatino Linotype"/>
            </a:endParaRPr>
          </a:p>
          <a:p>
            <a:pPr algn="ctr"/>
            <a:r>
              <a:rPr lang="it-IT" sz="2400" i="1" dirty="0">
                <a:latin typeface="Palatino Linotype" panose="02040502050505030304" pitchFamily="18" charset="0"/>
              </a:rPr>
              <a:t>palliata</a:t>
            </a:r>
            <a:r>
              <a:rPr lang="it-IT" sz="2400" dirty="0">
                <a:latin typeface="Palatino Linotype" panose="02040502050505030304" pitchFamily="18" charset="0"/>
              </a:rPr>
              <a:t>,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dirty="0">
                <a:latin typeface="Palatino Linotype" panose="02040502050505030304" pitchFamily="18" charset="0"/>
              </a:rPr>
              <a:t>Terenzio, </a:t>
            </a:r>
            <a:r>
              <a:rPr lang="it-IT" sz="2400" i="1" dirty="0">
                <a:latin typeface="Palatino Linotype" panose="02040502050505030304" pitchFamily="18" charset="0"/>
              </a:rPr>
              <a:t>Andria</a:t>
            </a:r>
            <a:r>
              <a:rPr lang="it-IT" sz="2400" dirty="0">
                <a:latin typeface="Palatino Linotype" panose="02040502050505030304" pitchFamily="18" charset="0"/>
              </a:rPr>
              <a:t>, prologo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30899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79269" y="610662"/>
            <a:ext cx="8020593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Hor. </a:t>
            </a:r>
            <a:r>
              <a:rPr lang="it-IT" sz="2000" b="1" i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epist</a:t>
            </a:r>
            <a:r>
              <a:rPr lang="it-IT" sz="2000" b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. II 1,156-160</a:t>
            </a:r>
          </a:p>
          <a:p>
            <a:endParaRPr lang="it-IT" sz="200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000" i="1">
                <a:solidFill>
                  <a:srgbClr val="000000"/>
                </a:solidFill>
                <a:latin typeface="Palatino Linotype" panose="02040502050505030304" pitchFamily="18" charset="0"/>
              </a:rPr>
              <a:t>Graecia capta ferum victorem cepit et artes</a:t>
            </a:r>
            <a:br>
              <a:rPr lang="it-IT" sz="2000" i="1">
                <a:latin typeface="Palatino Linotype" panose="02040502050505030304" pitchFamily="18" charset="0"/>
              </a:rPr>
            </a:br>
            <a:r>
              <a:rPr lang="it-IT" sz="2000" i="1">
                <a:solidFill>
                  <a:srgbClr val="000000"/>
                </a:solidFill>
                <a:latin typeface="Palatino Linotype" panose="02040502050505030304" pitchFamily="18" charset="0"/>
              </a:rPr>
              <a:t>intulit agresti Latio</a:t>
            </a:r>
            <a:r>
              <a:rPr lang="it-IT" sz="2000">
                <a:solidFill>
                  <a:srgbClr val="000000"/>
                </a:solidFill>
                <a:latin typeface="Palatino Linotype" panose="02040502050505030304" pitchFamily="18" charset="0"/>
              </a:rPr>
              <a:t>; sic horridus ille</a:t>
            </a:r>
            <a:br>
              <a:rPr lang="it-IT" sz="2000">
                <a:latin typeface="Palatino Linotype" panose="02040502050505030304" pitchFamily="18" charset="0"/>
              </a:rPr>
            </a:br>
            <a:r>
              <a:rPr lang="it-IT" sz="2000">
                <a:solidFill>
                  <a:srgbClr val="000000"/>
                </a:solidFill>
                <a:latin typeface="Palatino Linotype" panose="02040502050505030304" pitchFamily="18" charset="0"/>
              </a:rPr>
              <a:t>defluxit numerus Saturnius, et grave uirus</a:t>
            </a:r>
            <a:br>
              <a:rPr lang="it-IT" sz="2000">
                <a:latin typeface="Palatino Linotype" panose="02040502050505030304" pitchFamily="18" charset="0"/>
              </a:rPr>
            </a:br>
            <a:r>
              <a:rPr lang="it-IT" sz="2000">
                <a:solidFill>
                  <a:srgbClr val="000000"/>
                </a:solidFill>
                <a:latin typeface="Palatino Linotype" panose="02040502050505030304" pitchFamily="18" charset="0"/>
              </a:rPr>
              <a:t>munditiae pepulere; sed in longum tamen aevum</a:t>
            </a:r>
            <a:br>
              <a:rPr lang="it-IT" sz="2000">
                <a:latin typeface="Palatino Linotype" panose="02040502050505030304" pitchFamily="18" charset="0"/>
              </a:rPr>
            </a:br>
            <a:r>
              <a:rPr lang="it-IT" sz="2000">
                <a:solidFill>
                  <a:srgbClr val="000000"/>
                </a:solidFill>
                <a:latin typeface="Palatino Linotype" panose="02040502050505030304" pitchFamily="18" charset="0"/>
              </a:rPr>
              <a:t>manserunt </a:t>
            </a:r>
            <a:r>
              <a:rPr lang="it-IT" sz="2000" i="1">
                <a:solidFill>
                  <a:srgbClr val="000000"/>
                </a:solidFill>
                <a:latin typeface="Palatino Linotype" panose="02040502050505030304" pitchFamily="18" charset="0"/>
              </a:rPr>
              <a:t>hodieque manent vestigia ruris</a:t>
            </a:r>
            <a:r>
              <a:rPr lang="it-IT" sz="2000">
                <a:solidFill>
                  <a:srgbClr val="000000"/>
                </a:solidFill>
                <a:latin typeface="Palatino Linotype" panose="02040502050505030304" pitchFamily="18" charset="0"/>
              </a:rPr>
              <a:t>.               160</a:t>
            </a:r>
          </a:p>
          <a:p>
            <a:pPr>
              <a:lnSpc>
                <a:spcPct val="150000"/>
              </a:lnSpc>
            </a:pPr>
            <a:endParaRPr lang="it-IT" sz="200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La Grecia conquistata conquistò il feroce vincitore e portò </a:t>
            </a:r>
          </a:p>
          <a:p>
            <a:pPr>
              <a:lnSpc>
                <a:spcPct val="150000"/>
              </a:lnSpc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le sue arti nel Lazio contadino; così il saturnio, quel selvaggio</a:t>
            </a:r>
          </a:p>
          <a:p>
            <a:pPr>
              <a:lnSpc>
                <a:spcPct val="150000"/>
              </a:lnSpc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ritmo, si estinse e l’eleganza bandì</a:t>
            </a:r>
          </a:p>
          <a:p>
            <a:pPr>
              <a:lnSpc>
                <a:spcPct val="150000"/>
              </a:lnSpc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la greve acredine del gusto. Tuttavia per un lungo tempo</a:t>
            </a:r>
          </a:p>
          <a:p>
            <a:pPr>
              <a:lnSpc>
                <a:spcPct val="150000"/>
              </a:lnSpc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rimasero le tracce della rusticità, e restano tuttora. </a:t>
            </a:r>
          </a:p>
          <a:p>
            <a:pPr>
              <a:lnSpc>
                <a:spcPct val="150000"/>
              </a:lnSpc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it-IT" sz="16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31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Origini del teatro latino - Docsit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37" y="248195"/>
            <a:ext cx="8112034" cy="636161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e 2"/>
          <p:cNvSpPr/>
          <p:nvPr/>
        </p:nvSpPr>
        <p:spPr>
          <a:xfrm>
            <a:off x="4702628" y="4637314"/>
            <a:ext cx="914400" cy="914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960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5943" y="-156754"/>
            <a:ext cx="8791303" cy="75405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" indent="0">
              <a:buNone/>
            </a:pPr>
            <a:endParaRPr lang="it-IT">
              <a:latin typeface="Palatino Linotype" panose="02040502050505030304" pitchFamily="18" charset="0"/>
            </a:endParaRPr>
          </a:p>
          <a:p>
            <a:pPr marL="34290" indent="0">
              <a:buNone/>
            </a:pPr>
            <a:endParaRPr lang="it-IT" b="1" cap="small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pPr marL="34290" indent="0">
              <a:buNone/>
            </a:pPr>
            <a:r>
              <a:rPr lang="it-IT" b="1" cap="small" dirty="0" err="1">
                <a:solidFill>
                  <a:srgbClr val="0070C0"/>
                </a:solidFill>
                <a:latin typeface="Palatino Linotype"/>
              </a:rPr>
              <a:t>Plaut</a:t>
            </a:r>
            <a:r>
              <a:rPr lang="it-IT" b="1" dirty="0">
                <a:solidFill>
                  <a:srgbClr val="0070C0"/>
                </a:solidFill>
                <a:latin typeface="Palatino Linotype"/>
              </a:rPr>
              <a:t>. </a:t>
            </a:r>
            <a:r>
              <a:rPr lang="it-IT" b="1" i="1" dirty="0" err="1">
                <a:solidFill>
                  <a:srgbClr val="0070C0"/>
                </a:solidFill>
                <a:latin typeface="Palatino Linotype"/>
              </a:rPr>
              <a:t>Asin</a:t>
            </a:r>
            <a:r>
              <a:rPr lang="it-IT" b="1" dirty="0">
                <a:solidFill>
                  <a:srgbClr val="0070C0"/>
                </a:solidFill>
                <a:latin typeface="Palatino Linotype"/>
              </a:rPr>
              <a:t>. 9-12</a:t>
            </a:r>
          </a:p>
          <a:p>
            <a:pPr marL="34290" indent="0">
              <a:buNone/>
            </a:pPr>
            <a:endParaRPr lang="it-IT">
              <a:latin typeface="Palatino Linotype" panose="02040502050505030304" pitchFamily="18" charset="0"/>
            </a:endParaRPr>
          </a:p>
          <a:p>
            <a:pPr marL="34290" indent="0">
              <a:buNone/>
            </a:pPr>
            <a:r>
              <a:rPr lang="it-IT" sz="1600" dirty="0">
                <a:latin typeface="Palatino Linotype"/>
              </a:rPr>
              <a:t>Nunc </a:t>
            </a:r>
            <a:r>
              <a:rPr lang="it-IT" sz="1600" dirty="0" err="1">
                <a:latin typeface="Palatino Linotype"/>
              </a:rPr>
              <a:t>quod</a:t>
            </a:r>
            <a:r>
              <a:rPr lang="it-IT" sz="1600" dirty="0">
                <a:latin typeface="Palatino Linotype"/>
              </a:rPr>
              <a:t> me </a:t>
            </a:r>
            <a:r>
              <a:rPr lang="it-IT" sz="1600" dirty="0" err="1">
                <a:latin typeface="Palatino Linotype"/>
              </a:rPr>
              <a:t>dixi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velle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vobis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dicere</a:t>
            </a:r>
          </a:p>
          <a:p>
            <a:pPr marL="34290"/>
            <a:r>
              <a:rPr lang="it-IT" sz="1600" dirty="0" err="1">
                <a:latin typeface="Palatino Linotype"/>
              </a:rPr>
              <a:t>dicam</a:t>
            </a:r>
            <a:r>
              <a:rPr lang="it-IT" sz="1600" dirty="0">
                <a:latin typeface="Palatino Linotype"/>
              </a:rPr>
              <a:t>: </a:t>
            </a:r>
            <a:r>
              <a:rPr lang="it-IT" sz="1600" dirty="0" err="1">
                <a:latin typeface="Palatino Linotype"/>
              </a:rPr>
              <a:t>huic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nomen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Graece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Onagost</a:t>
            </a:r>
            <a:r>
              <a:rPr lang="it-IT" sz="1600" dirty="0">
                <a:latin typeface="Palatino Linotype"/>
              </a:rPr>
              <a:t> [= </a:t>
            </a:r>
            <a:r>
              <a:rPr lang="el-GR" sz="1600" dirty="0" err="1">
                <a:latin typeface="Palatino Linotype"/>
              </a:rPr>
              <a:t>Ὀναγός</a:t>
            </a:r>
            <a:r>
              <a:rPr lang="it-IT" sz="1600" dirty="0">
                <a:latin typeface="Palatino Linotype"/>
              </a:rPr>
              <a:t>] </a:t>
            </a:r>
            <a:r>
              <a:rPr lang="it-IT" sz="1600" dirty="0" err="1">
                <a:latin typeface="Palatino Linotype"/>
              </a:rPr>
              <a:t>fabulae</a:t>
            </a:r>
            <a:r>
              <a:rPr lang="it-IT" sz="1600" dirty="0">
                <a:latin typeface="Palatino Linotype"/>
              </a:rPr>
              <a:t>: </a:t>
            </a:r>
          </a:p>
          <a:p>
            <a:pPr marL="34290" indent="0">
              <a:buNone/>
            </a:pPr>
            <a:r>
              <a:rPr lang="it-IT" sz="1600" dirty="0" err="1">
                <a:latin typeface="Palatino Linotype"/>
              </a:rPr>
              <a:t>Demopilus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scripsit</a:t>
            </a:r>
            <a:r>
              <a:rPr lang="it-IT" sz="1600" dirty="0">
                <a:latin typeface="Palatino Linotype"/>
              </a:rPr>
              <a:t>, </a:t>
            </a:r>
            <a:r>
              <a:rPr lang="it-IT" sz="1600" dirty="0" err="1">
                <a:latin typeface="Palatino Linotype"/>
              </a:rPr>
              <a:t>Maccus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solidFill>
                  <a:srgbClr val="C00000"/>
                </a:solidFill>
                <a:latin typeface="Palatino Linotype"/>
              </a:rPr>
              <a:t>vortit</a:t>
            </a:r>
            <a:r>
              <a:rPr lang="it-IT" sz="1600" dirty="0">
                <a:solidFill>
                  <a:srgbClr val="C00000"/>
                </a:solidFill>
                <a:latin typeface="Palatino Linotype"/>
              </a:rPr>
              <a:t> barbare</a:t>
            </a:r>
            <a:r>
              <a:rPr lang="it-IT" sz="1600" dirty="0">
                <a:latin typeface="Palatino Linotype"/>
              </a:rPr>
              <a:t>;</a:t>
            </a:r>
          </a:p>
          <a:p>
            <a:pPr marL="34290" indent="0">
              <a:buNone/>
            </a:pPr>
            <a:r>
              <a:rPr lang="it-IT" sz="1600" dirty="0" err="1">
                <a:latin typeface="Palatino Linotype"/>
              </a:rPr>
              <a:t>Asinariam</a:t>
            </a:r>
            <a:r>
              <a:rPr lang="it-IT" sz="1600" dirty="0">
                <a:latin typeface="Palatino Linotype"/>
              </a:rPr>
              <a:t> volt esse, si per </a:t>
            </a:r>
            <a:r>
              <a:rPr lang="it-IT" sz="1600" dirty="0" err="1">
                <a:latin typeface="Palatino Linotype"/>
              </a:rPr>
              <a:t>vos</a:t>
            </a:r>
            <a:r>
              <a:rPr lang="it-IT" sz="1600" dirty="0">
                <a:latin typeface="Palatino Linotype"/>
              </a:rPr>
              <a:t> licet.</a:t>
            </a:r>
          </a:p>
          <a:p>
            <a:pPr marL="34290" indent="0">
              <a:buNone/>
            </a:pPr>
            <a:endParaRPr lang="it-IT" sz="1600">
              <a:latin typeface="Palatino Linotype" panose="02040502050505030304" pitchFamily="18" charset="0"/>
            </a:endParaRPr>
          </a:p>
          <a:p>
            <a:pPr marL="34290"/>
            <a:r>
              <a:rPr lang="it-IT" sz="1400" dirty="0">
                <a:latin typeface="Palatino Linotype"/>
              </a:rPr>
              <a:t>Ora vi dirò quel che vi ho detto di volervi | dire: in greco  il titolo di questa commedia è «L’asino»: </a:t>
            </a:r>
            <a:r>
              <a:rPr lang="it-IT" sz="1400" dirty="0" err="1">
                <a:latin typeface="Palatino Linotype"/>
              </a:rPr>
              <a:t>Demofilo</a:t>
            </a:r>
            <a:r>
              <a:rPr lang="it-IT" sz="1400" dirty="0">
                <a:latin typeface="Palatino Linotype"/>
              </a:rPr>
              <a:t> l’ha scritta, Macco l’ha tradotta in latino. Vuole che si intitoli «</a:t>
            </a:r>
            <a:r>
              <a:rPr lang="it-IT" sz="1400" dirty="0" err="1">
                <a:latin typeface="Palatino Linotype"/>
              </a:rPr>
              <a:t>Asinaria</a:t>
            </a:r>
            <a:r>
              <a:rPr lang="it-IT" sz="1400" dirty="0">
                <a:latin typeface="Palatino Linotype"/>
              </a:rPr>
              <a:t>», se glielo consentite.</a:t>
            </a:r>
          </a:p>
          <a:p>
            <a:pPr marL="34290"/>
            <a:endParaRPr lang="it-IT" sz="1400">
              <a:latin typeface="Palatino Linotype" panose="02040502050505030304" pitchFamily="18" charset="0"/>
            </a:endParaRPr>
          </a:p>
          <a:p>
            <a:pPr marL="34290" indent="0">
              <a:buNone/>
            </a:pPr>
            <a:endParaRPr lang="it-IT">
              <a:latin typeface="Palatino Linotype" panose="02040502050505030304" pitchFamily="18" charset="0"/>
            </a:endParaRPr>
          </a:p>
          <a:p>
            <a:pPr marL="34290" indent="0">
              <a:buNone/>
            </a:pPr>
            <a:r>
              <a:rPr lang="it-IT" b="1" i="1" dirty="0" err="1">
                <a:solidFill>
                  <a:srgbClr val="0070C0"/>
                </a:solidFill>
                <a:latin typeface="Palatino Linotype"/>
              </a:rPr>
              <a:t>Trin</a:t>
            </a:r>
            <a:r>
              <a:rPr lang="it-IT" b="1" dirty="0">
                <a:solidFill>
                  <a:srgbClr val="0070C0"/>
                </a:solidFill>
                <a:latin typeface="Palatino Linotype"/>
              </a:rPr>
              <a:t>. 16-22</a:t>
            </a:r>
          </a:p>
          <a:p>
            <a:pPr marL="34290" indent="0">
              <a:buNone/>
            </a:pPr>
            <a:endParaRPr lang="it-IT">
              <a:latin typeface="Palatino Linotype" panose="02040502050505030304" pitchFamily="18" charset="0"/>
            </a:endParaRPr>
          </a:p>
          <a:p>
            <a:pPr marL="34290" indent="0">
              <a:buNone/>
            </a:pPr>
            <a:r>
              <a:rPr lang="it-IT" sz="1600" dirty="0">
                <a:latin typeface="Palatino Linotype"/>
              </a:rPr>
              <a:t>Sed de </a:t>
            </a:r>
            <a:r>
              <a:rPr lang="it-IT" sz="1600" dirty="0" err="1">
                <a:latin typeface="Palatino Linotype"/>
              </a:rPr>
              <a:t>argumento</a:t>
            </a:r>
            <a:r>
              <a:rPr lang="it-IT" sz="1600" dirty="0">
                <a:latin typeface="Palatino Linotype"/>
              </a:rPr>
              <a:t> ne </a:t>
            </a:r>
            <a:r>
              <a:rPr lang="it-IT" sz="1600" dirty="0" err="1">
                <a:latin typeface="Palatino Linotype"/>
              </a:rPr>
              <a:t>expectetis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fabulae</a:t>
            </a:r>
            <a:r>
              <a:rPr lang="it-IT" sz="1600" dirty="0">
                <a:latin typeface="Palatino Linotype"/>
              </a:rPr>
              <a:t>:</a:t>
            </a:r>
          </a:p>
          <a:p>
            <a:pPr marL="34290" indent="0">
              <a:buNone/>
            </a:pPr>
            <a:r>
              <a:rPr lang="it-IT" sz="1600" dirty="0" err="1">
                <a:latin typeface="Palatino Linotype"/>
              </a:rPr>
              <a:t>senes</a:t>
            </a:r>
            <a:r>
              <a:rPr lang="it-IT" sz="1600" dirty="0">
                <a:latin typeface="Palatino Linotype"/>
              </a:rPr>
              <a:t> qui </a:t>
            </a:r>
            <a:r>
              <a:rPr lang="it-IT" sz="1600" dirty="0" err="1">
                <a:latin typeface="Palatino Linotype"/>
              </a:rPr>
              <a:t>huc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venient</a:t>
            </a:r>
            <a:r>
              <a:rPr lang="it-IT" sz="1600" dirty="0">
                <a:latin typeface="Palatino Linotype"/>
              </a:rPr>
              <a:t>, i rem </a:t>
            </a:r>
            <a:r>
              <a:rPr lang="it-IT" sz="1600" dirty="0" err="1">
                <a:latin typeface="Palatino Linotype"/>
              </a:rPr>
              <a:t>vobis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aperient</a:t>
            </a:r>
            <a:r>
              <a:rPr lang="it-IT" sz="1600" dirty="0">
                <a:latin typeface="Palatino Linotype"/>
              </a:rPr>
              <a:t>.</a:t>
            </a:r>
          </a:p>
          <a:p>
            <a:pPr marL="34290"/>
            <a:r>
              <a:rPr lang="it-IT" sz="1600" dirty="0" err="1">
                <a:latin typeface="Palatino Linotype"/>
              </a:rPr>
              <a:t>Huic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Graece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nomen</a:t>
            </a:r>
            <a:r>
              <a:rPr lang="it-IT" sz="1600" dirty="0">
                <a:latin typeface="Palatino Linotype"/>
              </a:rPr>
              <a:t> est </a:t>
            </a:r>
            <a:r>
              <a:rPr lang="it-IT" sz="1600" dirty="0" err="1">
                <a:latin typeface="Palatino Linotype"/>
              </a:rPr>
              <a:t>Thensauro</a:t>
            </a:r>
            <a:r>
              <a:rPr lang="it-IT" sz="1600" dirty="0">
                <a:latin typeface="Palatino Linotype"/>
              </a:rPr>
              <a:t> [= </a:t>
            </a:r>
            <a:r>
              <a:rPr lang="el-GR" sz="1600" dirty="0" err="1">
                <a:latin typeface="Palatino Linotype"/>
              </a:rPr>
              <a:t>Θησαυρός</a:t>
            </a:r>
            <a:r>
              <a:rPr lang="it-IT" sz="1600" dirty="0">
                <a:latin typeface="Palatino Linotype"/>
              </a:rPr>
              <a:t>] </a:t>
            </a:r>
            <a:r>
              <a:rPr lang="it-IT" sz="1600" dirty="0" err="1">
                <a:latin typeface="Palatino Linotype"/>
              </a:rPr>
              <a:t>fabulae</a:t>
            </a:r>
            <a:r>
              <a:rPr lang="it-IT" sz="1600" dirty="0">
                <a:latin typeface="Palatino Linotype"/>
              </a:rPr>
              <a:t>: </a:t>
            </a:r>
            <a:endParaRPr lang="it-IT" sz="1600" dirty="0">
              <a:latin typeface="Palatino Linotype" panose="02040502050505030304" pitchFamily="18" charset="0"/>
            </a:endParaRPr>
          </a:p>
          <a:p>
            <a:pPr marL="34290" indent="0">
              <a:buNone/>
            </a:pPr>
            <a:r>
              <a:rPr lang="it-IT" sz="1600" dirty="0" err="1">
                <a:latin typeface="Palatino Linotype"/>
              </a:rPr>
              <a:t>Philemo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scripsit</a:t>
            </a:r>
            <a:r>
              <a:rPr lang="it-IT" sz="1600" dirty="0">
                <a:latin typeface="Palatino Linotype"/>
              </a:rPr>
              <a:t>, </a:t>
            </a:r>
            <a:r>
              <a:rPr lang="it-IT" sz="1600" dirty="0" err="1">
                <a:latin typeface="Palatino Linotype"/>
              </a:rPr>
              <a:t>Plautus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solidFill>
                  <a:srgbClr val="C00000"/>
                </a:solidFill>
                <a:latin typeface="Palatino Linotype"/>
              </a:rPr>
              <a:t>vortit</a:t>
            </a:r>
            <a:r>
              <a:rPr lang="it-IT" sz="1600" dirty="0">
                <a:solidFill>
                  <a:srgbClr val="C00000"/>
                </a:solidFill>
                <a:latin typeface="Palatino Linotype"/>
              </a:rPr>
              <a:t> barbare</a:t>
            </a:r>
            <a:r>
              <a:rPr lang="it-IT" sz="1600" dirty="0">
                <a:latin typeface="Palatino Linotype"/>
              </a:rPr>
              <a:t>,</a:t>
            </a:r>
          </a:p>
          <a:p>
            <a:pPr marL="34290" indent="0">
              <a:buNone/>
            </a:pPr>
            <a:r>
              <a:rPr lang="it-IT" sz="1600" dirty="0" err="1">
                <a:latin typeface="Palatino Linotype"/>
              </a:rPr>
              <a:t>nomen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Trinummo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fecit</a:t>
            </a:r>
            <a:r>
              <a:rPr lang="it-IT" sz="1600" dirty="0">
                <a:latin typeface="Palatino Linotype"/>
              </a:rPr>
              <a:t>. Nunc hoc </a:t>
            </a:r>
            <a:r>
              <a:rPr lang="it-IT" sz="1600" dirty="0" err="1">
                <a:latin typeface="Palatino Linotype"/>
              </a:rPr>
              <a:t>vos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rogat</a:t>
            </a:r>
          </a:p>
          <a:p>
            <a:pPr marL="34290" indent="0">
              <a:buNone/>
            </a:pPr>
            <a:r>
              <a:rPr lang="it-IT" sz="1600" dirty="0">
                <a:latin typeface="Palatino Linotype"/>
              </a:rPr>
              <a:t>ut </a:t>
            </a:r>
            <a:r>
              <a:rPr lang="it-IT" sz="1600" dirty="0" err="1">
                <a:latin typeface="Palatino Linotype"/>
              </a:rPr>
              <a:t>liceat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possidere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hanc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nomen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fabulam</a:t>
            </a:r>
            <a:r>
              <a:rPr lang="it-IT" sz="1600" dirty="0">
                <a:latin typeface="Palatino Linotype"/>
              </a:rPr>
              <a:t>.</a:t>
            </a:r>
          </a:p>
          <a:p>
            <a:pPr marL="34290" indent="0">
              <a:buNone/>
            </a:pPr>
            <a:r>
              <a:rPr lang="it-IT" sz="1600" dirty="0" err="1">
                <a:latin typeface="Palatino Linotype"/>
              </a:rPr>
              <a:t>Tantumst</a:t>
            </a:r>
            <a:r>
              <a:rPr lang="it-IT" sz="1600" dirty="0">
                <a:latin typeface="Palatino Linotype"/>
              </a:rPr>
              <a:t>. Valete, </a:t>
            </a:r>
            <a:r>
              <a:rPr lang="it-IT" sz="1600" dirty="0" err="1">
                <a:latin typeface="Palatino Linotype"/>
              </a:rPr>
              <a:t>adeste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cum</a:t>
            </a:r>
            <a:r>
              <a:rPr lang="it-IT" sz="1600" dirty="0">
                <a:latin typeface="Palatino Linotype"/>
              </a:rPr>
              <a:t> </a:t>
            </a:r>
            <a:r>
              <a:rPr lang="it-IT" sz="1600" dirty="0" err="1">
                <a:latin typeface="Palatino Linotype"/>
              </a:rPr>
              <a:t>silentio</a:t>
            </a:r>
            <a:r>
              <a:rPr lang="it-IT" sz="1600" dirty="0">
                <a:latin typeface="Palatino Linotype"/>
              </a:rPr>
              <a:t>.</a:t>
            </a:r>
          </a:p>
          <a:p>
            <a:pPr marL="34290" indent="0">
              <a:buNone/>
            </a:pPr>
            <a:endParaRPr lang="it-IT">
              <a:latin typeface="Palatino Linotype" panose="02040502050505030304" pitchFamily="18" charset="0"/>
            </a:endParaRPr>
          </a:p>
          <a:p>
            <a:pPr marL="34290"/>
            <a:r>
              <a:rPr lang="it-IT" sz="1400" dirty="0">
                <a:latin typeface="Palatino Linotype"/>
              </a:rPr>
              <a:t>Ma non vi aspettate da me chiarimenti sull’argomento della commedia: | i vecchi che stanno per arrivare vi illustreranno il fatto. | In greco il titolo di questa commedia è «Il tesoro»: Filemone l’ha scritta, Plauto l’ha tradotta in latino e l’ha chiamata «Le tre monete». Ora vi chiede il permesso | che la commedia conservi il nuovo titolo. | </a:t>
            </a:r>
            <a:r>
              <a:rPr lang="it-IT" sz="1400" dirty="0">
                <a:latin typeface="Palatino Linotype"/>
                <a:cs typeface="Calibri"/>
              </a:rPr>
              <a:t>È tutto. Statevi bene e mettetevi ad ascoltare in silenzio.</a:t>
            </a:r>
            <a:r>
              <a:rPr lang="it-IT" sz="1400" dirty="0">
                <a:latin typeface="Palatino Linotype"/>
              </a:rPr>
              <a:t> </a:t>
            </a:r>
            <a:endParaRPr lang="it-IT" sz="1400" dirty="0">
              <a:latin typeface="Palatino Linotype" panose="02040502050505030304" pitchFamily="18" charset="0"/>
            </a:endParaRPr>
          </a:p>
          <a:p>
            <a:pPr marL="34290" indent="0">
              <a:buNone/>
            </a:pPr>
            <a:endParaRPr lang="it-IT">
              <a:latin typeface="Palatino Linotype" panose="02040502050505030304" pitchFamily="18" charset="0"/>
            </a:endParaRPr>
          </a:p>
          <a:p>
            <a:pPr marL="34290"/>
            <a:endParaRPr lang="it-IT" sz="1400">
              <a:latin typeface="Palatino Linotype" panose="02040502050505030304" pitchFamily="18" charset="0"/>
            </a:endParaRPr>
          </a:p>
          <a:p>
            <a:pPr marL="34290" indent="0">
              <a:buNone/>
            </a:pPr>
            <a:endParaRPr lang="it-IT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468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4" descr="Immagine che contiene testo, quotidiano, screenshot&#10;&#10;Descrizione generata automaticamente">
            <a:extLst>
              <a:ext uri="{FF2B5EF4-FFF2-40B4-BE49-F238E27FC236}">
                <a16:creationId xmlns:a16="http://schemas.microsoft.com/office/drawing/2014/main" id="{9FB7B601-2F5F-850B-5CC5-C1AA35957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416" y="114300"/>
            <a:ext cx="9195457" cy="662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276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l Teatro nell'antica Roma - Parte II - Il Teatro Romano di Terracin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593" y="339636"/>
            <a:ext cx="6609805" cy="590441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282720" y="6283236"/>
            <a:ext cx="92316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i="1"/>
              <a:t>Attori prima dell’entrata in scena</a:t>
            </a:r>
            <a:r>
              <a:rPr lang="it-IT" sz="1300"/>
              <a:t>, mosaico dalla Casa del Poeta Tragico a Pompei, Museo Archeologico Nazionale di Napoli.</a:t>
            </a:r>
          </a:p>
        </p:txBody>
      </p:sp>
    </p:spTree>
    <p:extLst>
      <p:ext uri="{BB962C8B-B14F-4D97-AF65-F5344CB8AC3E}">
        <p14:creationId xmlns:p14="http://schemas.microsoft.com/office/powerpoint/2010/main" val="201206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2865" y="1162595"/>
            <a:ext cx="8299196" cy="46089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000" b="1" i="1" dirty="0">
                <a:solidFill>
                  <a:srgbClr val="0070C0"/>
                </a:solidFill>
                <a:latin typeface="Palatino Linotype"/>
              </a:rPr>
              <a:t>Ludi </a:t>
            </a:r>
            <a:r>
              <a:rPr lang="it-IT" sz="2000" b="1" dirty="0">
                <a:solidFill>
                  <a:srgbClr val="0070C0"/>
                </a:solidFill>
                <a:latin typeface="Palatino Linotype"/>
              </a:rPr>
              <a:t>a Roma alla fine della Repubblica</a:t>
            </a:r>
          </a:p>
          <a:p>
            <a:endParaRPr lang="it-IT" sz="2000" b="1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endParaRPr lang="it-IT">
              <a:latin typeface="Palatino Linotype" panose="02040502050505030304" pitchFamily="18" charset="0"/>
            </a:endParaRPr>
          </a:p>
          <a:p>
            <a:pPr>
              <a:spcAft>
                <a:spcPts val="500"/>
              </a:spcAft>
            </a:pPr>
            <a:r>
              <a:rPr lang="it-IT" dirty="0">
                <a:solidFill>
                  <a:srgbClr val="C00000"/>
                </a:solidFill>
                <a:latin typeface="Palatino Linotype"/>
              </a:rPr>
              <a:t>Romani*</a:t>
            </a:r>
            <a:r>
              <a:rPr lang="it-IT" dirty="0">
                <a:latin typeface="Palatino Linotype"/>
              </a:rPr>
              <a:t> (4-19 settembre)</a:t>
            </a:r>
          </a:p>
          <a:p>
            <a:pPr>
              <a:spcAft>
                <a:spcPts val="500"/>
              </a:spcAft>
            </a:pPr>
            <a:r>
              <a:rPr lang="it-IT" dirty="0">
                <a:solidFill>
                  <a:srgbClr val="C00000"/>
                </a:solidFill>
                <a:latin typeface="Palatino Linotype"/>
              </a:rPr>
              <a:t>Plebei </a:t>
            </a:r>
            <a:r>
              <a:rPr lang="it-IT" dirty="0">
                <a:latin typeface="Palatino Linotype"/>
              </a:rPr>
              <a:t>(4-17 novembre)</a:t>
            </a:r>
          </a:p>
          <a:p>
            <a:pPr>
              <a:spcAft>
                <a:spcPts val="500"/>
              </a:spcAft>
            </a:pPr>
            <a:r>
              <a:rPr lang="it-IT" dirty="0">
                <a:latin typeface="Palatino Linotype"/>
              </a:rPr>
              <a:t>di Cerere (12-19 aprile)</a:t>
            </a:r>
          </a:p>
          <a:p>
            <a:pPr>
              <a:spcAft>
                <a:spcPts val="500"/>
              </a:spcAft>
            </a:pPr>
            <a:r>
              <a:rPr lang="it-IT" dirty="0" err="1">
                <a:solidFill>
                  <a:srgbClr val="C00000"/>
                </a:solidFill>
                <a:latin typeface="Palatino Linotype"/>
              </a:rPr>
              <a:t>Apollinares</a:t>
            </a:r>
            <a:r>
              <a:rPr lang="it-IT" dirty="0">
                <a:solidFill>
                  <a:srgbClr val="C00000"/>
                </a:solidFill>
                <a:latin typeface="Palatino Linotype"/>
              </a:rPr>
              <a:t> </a:t>
            </a:r>
            <a:r>
              <a:rPr lang="it-IT" dirty="0">
                <a:latin typeface="Palatino Linotype"/>
              </a:rPr>
              <a:t>(6-13 luglio)</a:t>
            </a:r>
          </a:p>
          <a:p>
            <a:pPr>
              <a:spcAft>
                <a:spcPts val="500"/>
              </a:spcAft>
            </a:pPr>
            <a:r>
              <a:rPr lang="it-IT" dirty="0" err="1">
                <a:solidFill>
                  <a:srgbClr val="C00000"/>
                </a:solidFill>
                <a:latin typeface="Palatino Linotype"/>
              </a:rPr>
              <a:t>Megalenses</a:t>
            </a:r>
            <a:r>
              <a:rPr lang="it-IT" dirty="0">
                <a:latin typeface="Palatino Linotype"/>
              </a:rPr>
              <a:t> (4-10 aprile)</a:t>
            </a:r>
          </a:p>
          <a:p>
            <a:pPr>
              <a:spcAft>
                <a:spcPts val="500"/>
              </a:spcAft>
            </a:pPr>
            <a:r>
              <a:rPr lang="it-IT" dirty="0">
                <a:latin typeface="Palatino Linotype"/>
              </a:rPr>
              <a:t>di Flora (28 aprile-3 maggio)</a:t>
            </a:r>
          </a:p>
          <a:p>
            <a:pPr>
              <a:spcAft>
                <a:spcPts val="500"/>
              </a:spcAft>
            </a:pPr>
            <a:r>
              <a:rPr lang="it-IT" dirty="0">
                <a:latin typeface="Palatino Linotype"/>
              </a:rPr>
              <a:t>per la vittoria di Silla (settembre), poi di Cesare (luglio)</a:t>
            </a:r>
          </a:p>
          <a:p>
            <a:pPr>
              <a:spcAft>
                <a:spcPts val="500"/>
              </a:spcAft>
            </a:pPr>
            <a:endParaRPr lang="it-IT" dirty="0">
              <a:latin typeface="Palatino Linotype" panose="02040502050505030304" pitchFamily="18" charset="0"/>
            </a:endParaRPr>
          </a:p>
          <a:p>
            <a:pPr>
              <a:spcAft>
                <a:spcPts val="500"/>
              </a:spcAft>
            </a:pPr>
            <a:r>
              <a:rPr lang="it-IT" sz="1600" dirty="0">
                <a:solidFill>
                  <a:srgbClr val="C00000"/>
                </a:solidFill>
                <a:latin typeface="Palatino Linotype"/>
              </a:rPr>
              <a:t>*</a:t>
            </a:r>
            <a:r>
              <a:rPr lang="it-IT" sz="1600" dirty="0">
                <a:latin typeface="Palatino Linotype"/>
              </a:rPr>
              <a:t>in rosso i ludi che accoglievano spettacoli teatrali all'epoca di Plauto e Terenzio</a:t>
            </a:r>
            <a:endParaRPr lang="it-IT" sz="1600" dirty="0">
              <a:latin typeface="Palatino Linotype" panose="02040502050505030304" pitchFamily="18" charset="0"/>
            </a:endParaRPr>
          </a:p>
          <a:p>
            <a:endParaRPr lang="it-IT">
              <a:latin typeface="Palatino Linotype" panose="02040502050505030304" pitchFamily="18" charset="0"/>
            </a:endParaRPr>
          </a:p>
          <a:p>
            <a:endParaRPr lang="it-IT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298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18" y="984250"/>
            <a:ext cx="8667624" cy="4767193"/>
          </a:xfrm>
          <a:prstGeom prst="rect">
            <a:avLst/>
          </a:prstGeom>
        </p:spPr>
      </p:pic>
      <p:sp>
        <p:nvSpPr>
          <p:cNvPr id="3" name="Ovale 2"/>
          <p:cNvSpPr/>
          <p:nvPr/>
        </p:nvSpPr>
        <p:spPr>
          <a:xfrm>
            <a:off x="2875722" y="1537252"/>
            <a:ext cx="728869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1331844" y="3465443"/>
            <a:ext cx="728869" cy="5565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329291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7A131F822ABEC43B6C713003CEBC6EE" ma:contentTypeVersion="2" ma:contentTypeDescription="Creare un nuovo documento." ma:contentTypeScope="" ma:versionID="4019d7c137d425c0a382ce520e28bbfa">
  <xsd:schema xmlns:xsd="http://www.w3.org/2001/XMLSchema" xmlns:xs="http://www.w3.org/2001/XMLSchema" xmlns:p="http://schemas.microsoft.com/office/2006/metadata/properties" xmlns:ns2="f6f665cf-f97f-441c-b0e0-b4a572ddd3cd" targetNamespace="http://schemas.microsoft.com/office/2006/metadata/properties" ma:root="true" ma:fieldsID="7064f1388a96c7532c589e59bcaba968" ns2:_="">
    <xsd:import namespace="f6f665cf-f97f-441c-b0e0-b4a572ddd3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665cf-f97f-441c-b0e0-b4a572ddd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C0CD05-5925-4104-8F71-447F43FD19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C9FC70-FA6C-4126-A561-CDA0AFBC27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f665cf-f97f-441c-b0e0-b4a572ddd3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E3E40C-F204-4F7F-9E70-F70040D7118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516</TotalTime>
  <Words>434</Words>
  <Application>Microsoft Office PowerPoint</Application>
  <PresentationFormat>Presentazione su schermo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Base</vt:lpstr>
      <vt:lpstr>Lingua e letteratura latina  Docente: Marco Fernandelli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Lingua e letteratura latina Lezione 9 – 8 aprile 2020  Docente: Marco Fernandelli</dc:title>
  <dc:creator>Marco Fernandelli</dc:creator>
  <cp:lastModifiedBy>FERNANDELLI MARCO</cp:lastModifiedBy>
  <cp:revision>60</cp:revision>
  <dcterms:created xsi:type="dcterms:W3CDTF">2020-04-08T07:45:26Z</dcterms:created>
  <dcterms:modified xsi:type="dcterms:W3CDTF">2022-04-13T15:57:50Z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0x01010067A131F822ABEC43B6C713003CEBC6EE</vt:lpwstr>
  </property>
</Properties>
</file>