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83" r:id="rId3"/>
    <p:sldId id="284" r:id="rId4"/>
    <p:sldId id="296" r:id="rId5"/>
    <p:sldId id="285" r:id="rId6"/>
    <p:sldId id="297" r:id="rId7"/>
    <p:sldId id="303" r:id="rId8"/>
    <p:sldId id="286" r:id="rId9"/>
    <p:sldId id="287" r:id="rId10"/>
    <p:sldId id="288" r:id="rId11"/>
    <p:sldId id="275" r:id="rId12"/>
    <p:sldId id="289" r:id="rId13"/>
    <p:sldId id="290" r:id="rId14"/>
    <p:sldId id="31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5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66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44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06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43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1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0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53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7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20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415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era.it/_bicamerali/schengen/fonti/convdubl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a9692en/CA9692EN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2021-2022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17 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031" y="396473"/>
            <a:ext cx="2766153" cy="833378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287" y="2556423"/>
            <a:ext cx="6025793" cy="2414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Migrazione </a:t>
            </a:r>
            <a:r>
              <a:rPr lang="it-IT" b="1" dirty="0">
                <a:solidFill>
                  <a:schemeClr val="tx1"/>
                </a:solidFill>
              </a:rPr>
              <a:t>internazionale</a:t>
            </a:r>
            <a:r>
              <a:rPr lang="it-IT" dirty="0">
                <a:solidFill>
                  <a:schemeClr val="tx1"/>
                </a:solidFill>
              </a:rPr>
              <a:t> quando una persona si trasferisce in maniera permanente o prolungata nel tempo in uno Stato diverso da quello d’origine.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Circa 260 milioni/anno (1/3 di quella interna), perché più complesse da organizzare e gestire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00" y="36777"/>
            <a:ext cx="5940500" cy="47082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9F2E60-3CB8-454B-96AC-DDE4ED51980A}"/>
              </a:ext>
            </a:extLst>
          </p:cNvPr>
          <p:cNvSpPr txBox="1"/>
          <p:nvPr/>
        </p:nvSpPr>
        <p:spPr>
          <a:xfrm>
            <a:off x="225706" y="4971172"/>
            <a:ext cx="11871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Assume dimensioni globali quando interessa diversi continenti (schiavismo, colonizzazione decolonizzazione, sviluppo Americhe..)</a:t>
            </a:r>
          </a:p>
          <a:p>
            <a:endParaRPr lang="it-IT" dirty="0"/>
          </a:p>
          <a:p>
            <a:r>
              <a:rPr lang="it-IT" dirty="0"/>
              <a:t>Su scala globale, il </a:t>
            </a:r>
            <a:r>
              <a:rPr lang="it-IT" b="1" dirty="0"/>
              <a:t>35</a:t>
            </a:r>
            <a:r>
              <a:rPr lang="it-IT" dirty="0"/>
              <a:t>% dei migranti si sposta verso paesi del Nord globale</a:t>
            </a:r>
          </a:p>
          <a:p>
            <a:r>
              <a:rPr lang="it-IT" b="1" dirty="0"/>
              <a:t>Tre decimi </a:t>
            </a:r>
            <a:r>
              <a:rPr lang="it-IT" dirty="0"/>
              <a:t>dei migranti si spostano da paesi poveri (Asia, Africa, America Latina)</a:t>
            </a:r>
          </a:p>
          <a:p>
            <a:r>
              <a:rPr lang="it-IT" b="1" dirty="0"/>
              <a:t>Un terzo </a:t>
            </a:r>
            <a:r>
              <a:rPr lang="it-IT" dirty="0"/>
              <a:t>da paesi economicamente sviluppati</a:t>
            </a:r>
          </a:p>
        </p:txBody>
      </p:sp>
    </p:spTree>
    <p:extLst>
      <p:ext uri="{BB962C8B-B14F-4D97-AF65-F5344CB8AC3E}">
        <p14:creationId xmlns:p14="http://schemas.microsoft.com/office/powerpoint/2010/main" val="1166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14"/>
    </mc:Choice>
    <mc:Fallback xmlns="">
      <p:transition spd="slow" advTm="1782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778" y="686364"/>
            <a:ext cx="2824027" cy="880599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318" y="2069940"/>
            <a:ext cx="10954968" cy="468920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Profughi ambientali</a:t>
            </a:r>
            <a:r>
              <a:rPr lang="it-IT" sz="2400" dirty="0">
                <a:solidFill>
                  <a:schemeClr val="tx1"/>
                </a:solidFill>
              </a:rPr>
              <a:t>: quanti lasciano i propri paesi perché eventi legati ai cambiamenti climatici del pianeta, quali siccità e desertificazione, innalzamento del livello marino, inondazioni, cicloni hanno reso invivibili le loro terre</a:t>
            </a:r>
          </a:p>
          <a:p>
            <a:r>
              <a:rPr lang="it-IT" sz="2400" dirty="0">
                <a:solidFill>
                  <a:schemeClr val="tx1"/>
                </a:solidFill>
              </a:rPr>
              <a:t>Oltre 32 milioni anno (secondo ONU saranno 143 nel 2050 in seguito al cambiamento climatico)</a:t>
            </a:r>
          </a:p>
          <a:p>
            <a:r>
              <a:rPr lang="it-IT" sz="2400" dirty="0">
                <a:solidFill>
                  <a:schemeClr val="tx1"/>
                </a:solidFill>
              </a:rPr>
              <a:t>Problemi: riguarda tutta la popolazione dell’area (non soltanto lavoratori), sradicamento dal luogo d’origine, pressione sui paesi «sicuri» confinanti</a:t>
            </a:r>
          </a:p>
        </p:txBody>
      </p:sp>
    </p:spTree>
    <p:extLst>
      <p:ext uri="{BB962C8B-B14F-4D97-AF65-F5344CB8AC3E}">
        <p14:creationId xmlns:p14="http://schemas.microsoft.com/office/powerpoint/2010/main" val="29850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14"/>
    </mc:Choice>
    <mc:Fallback xmlns="">
      <p:transition spd="slow" advTm="18801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690" y="689700"/>
            <a:ext cx="3043946" cy="788001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3008" y="1937733"/>
            <a:ext cx="11169413" cy="4920267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Dichiarazione universale dei diritti dell’uomo (1948): «ogni individuo ha diritto di godere e cercare asilo in altri paesi a causa di persecuzioni» recepito dalla Costituzione italiana</a:t>
            </a:r>
          </a:p>
          <a:p>
            <a:r>
              <a:rPr lang="it-IT" sz="2200" dirty="0">
                <a:solidFill>
                  <a:schemeClr val="tx1"/>
                </a:solidFill>
              </a:rPr>
              <a:t>Convenzione di Ginevra (1951)</a:t>
            </a:r>
          </a:p>
          <a:p>
            <a:r>
              <a:rPr lang="it-IT" sz="2200" dirty="0">
                <a:solidFill>
                  <a:schemeClr val="tx1"/>
                </a:solidFill>
              </a:rPr>
              <a:t>Carta dei diritti fondamentali dell’Unione Europea (2000)</a:t>
            </a:r>
          </a:p>
          <a:p>
            <a:r>
              <a:rPr lang="it-IT" sz="2200" b="1" dirty="0">
                <a:solidFill>
                  <a:schemeClr val="tx1"/>
                </a:solidFill>
              </a:rPr>
              <a:t>Profugo</a:t>
            </a:r>
            <a:r>
              <a:rPr lang="it-IT" sz="2200" dirty="0">
                <a:solidFill>
                  <a:schemeClr val="tx1"/>
                </a:solidFill>
              </a:rPr>
              <a:t>: chi lascia il proprio paese a causa di guerre, catastrofi naturali o altro</a:t>
            </a:r>
          </a:p>
          <a:p>
            <a:r>
              <a:rPr lang="it-IT" sz="2200" b="1" dirty="0">
                <a:solidFill>
                  <a:schemeClr val="tx1"/>
                </a:solidFill>
              </a:rPr>
              <a:t>Rifugiato</a:t>
            </a:r>
            <a:r>
              <a:rPr lang="it-IT" sz="2200" dirty="0">
                <a:solidFill>
                  <a:schemeClr val="tx1"/>
                </a:solidFill>
              </a:rPr>
              <a:t>: la condizione giuridica di chi, temendo di essere perseguitato per motivi di etnia, religione, nazionalità , appartenenza a un determinato gruppo sociale  o per opinioni politiche, si trova al di fuori del paese di cui ha la cittadinanza per cercare rifugio in un paese straniero (</a:t>
            </a:r>
            <a:r>
              <a:rPr lang="it-IT" sz="2200" b="1" dirty="0">
                <a:solidFill>
                  <a:schemeClr val="tx1"/>
                </a:solidFill>
              </a:rPr>
              <a:t>richiedente asilo</a:t>
            </a:r>
            <a:r>
              <a:rPr lang="it-IT" sz="2200" dirty="0">
                <a:solidFill>
                  <a:schemeClr val="tx1"/>
                </a:solidFill>
              </a:rPr>
              <a:t>)</a:t>
            </a:r>
          </a:p>
          <a:p>
            <a:r>
              <a:rPr lang="it-IT" sz="2200" dirty="0">
                <a:solidFill>
                  <a:schemeClr val="tx1"/>
                </a:solidFill>
              </a:rPr>
              <a:t>Regolamento di Dublino 2003 </a:t>
            </a:r>
            <a:r>
              <a:rPr lang="it-IT" dirty="0"/>
              <a:t>(</a:t>
            </a:r>
            <a:r>
              <a:rPr lang="it-IT" sz="1500" dirty="0">
                <a:hlinkClick r:id="rId2"/>
              </a:rPr>
              <a:t>https://www.camera.it/_bicamerali/schengen/fonti/convdubl.htm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63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04"/>
    </mc:Choice>
    <mc:Fallback xmlns="">
      <p:transition spd="slow" advTm="40890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746" y="770722"/>
            <a:ext cx="2835602" cy="799576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0746" y="2026508"/>
            <a:ext cx="11754735" cy="4559642"/>
          </a:xfrm>
        </p:spPr>
        <p:txBody>
          <a:bodyPr>
            <a:normAutofit fontScale="92500" lnSpcReduction="10000"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America settentrionale: Usa e Canada, principali destinazioni migratorie fino a fine 900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 quasi metà dei migranti mondiali. Prima Europa, poi America Latina e Asia</a:t>
            </a:r>
          </a:p>
          <a:p>
            <a:endParaRPr lang="it-IT" sz="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America latina: fino a ½ 900 destinazione privilegiata da Spagna, Portogallo e Italia, ma anche Giappone, Germania, Russia. Poi instabilità politica e economica e malavitosa (Colombia). Ora emigranti</a:t>
            </a:r>
          </a:p>
          <a:p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Europa: terra di emigrazione fino a ½ del XX secolo. Prima migrazioni interne, poi nord Africa, poi Balcani (caduta socialismo, guerre)</a:t>
            </a:r>
          </a:p>
          <a:p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Asia: il continente che registra da solo un quarto di tutti i migranti mondiali, ma fra paese e paese a seconda del momento</a:t>
            </a:r>
          </a:p>
          <a:p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Africa: un decimo dei migranti, sia interne sia ex colonie verso Europa (fuga cervelli), profughi interni (guerre e conflitti)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88"/>
    </mc:Choice>
    <mc:Fallback xmlns="">
      <p:transition spd="slow" advTm="39258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9486-4607-274B-AD1E-C567BF4A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Migrazioni italiane (2002 - 2020)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DC4F36D-6869-3E4B-9204-80153F295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995" y="2384855"/>
            <a:ext cx="10869003" cy="3755403"/>
          </a:xfrm>
        </p:spPr>
      </p:pic>
    </p:spTree>
    <p:extLst>
      <p:ext uri="{BB962C8B-B14F-4D97-AF65-F5344CB8AC3E}">
        <p14:creationId xmlns:p14="http://schemas.microsoft.com/office/powerpoint/2010/main" val="83344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5831" y="413419"/>
            <a:ext cx="11053023" cy="933467"/>
          </a:xfrm>
        </p:spPr>
        <p:txBody>
          <a:bodyPr>
            <a:normAutofit/>
          </a:bodyPr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5831" y="1884059"/>
            <a:ext cx="11324872" cy="4864117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Ecologia della popolazione</a:t>
            </a:r>
            <a:r>
              <a:rPr lang="it-IT" sz="2200" dirty="0">
                <a:solidFill>
                  <a:schemeClr val="tx1"/>
                </a:solidFill>
              </a:rPr>
              <a:t>: studio del rapporto fra il numero degli abitanti e le condizioni ambientali di un territorio</a:t>
            </a:r>
          </a:p>
          <a:p>
            <a:r>
              <a:rPr lang="it-IT" sz="2200" b="1" dirty="0">
                <a:solidFill>
                  <a:schemeClr val="tx1"/>
                </a:solidFill>
              </a:rPr>
              <a:t>Teoria malthusiana </a:t>
            </a:r>
            <a:r>
              <a:rPr lang="it-IT" sz="2200" dirty="0">
                <a:solidFill>
                  <a:schemeClr val="tx1"/>
                </a:solidFill>
              </a:rPr>
              <a:t>(1798): risorse alimentari crescono in modo aritmetico, la popolazione cresce in maniera esponenziale. Superata la soglia di sostenibilità – </a:t>
            </a:r>
            <a:r>
              <a:rPr lang="it-IT" sz="2200" i="1" dirty="0">
                <a:solidFill>
                  <a:schemeClr val="tx1"/>
                </a:solidFill>
              </a:rPr>
              <a:t>punto di crisi </a:t>
            </a:r>
            <a:r>
              <a:rPr lang="it-IT" sz="2200" dirty="0">
                <a:solidFill>
                  <a:schemeClr val="tx1"/>
                </a:solidFill>
              </a:rPr>
              <a:t>-  intervengono ostacoli repressivi (epidemie, carestie) che riducono la popolazione e la riportano al di sotto della soglia. Per evitarlo la società dovrebbe frapporre ostacoli preventivi, di diverso tipo (matrimoni tardivi, astinenza sessuale…). 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		</a:t>
            </a:r>
            <a:r>
              <a:rPr lang="it-IT" sz="2200" b="1" dirty="0">
                <a:solidFill>
                  <a:schemeClr val="tx1"/>
                </a:solidFill>
                <a:sym typeface="Wingdings" panose="05000000000000000000" pitchFamily="2" charset="2"/>
              </a:rPr>
              <a:t>Capacità di carico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(neomalthusiani, XX secolo)</a:t>
            </a: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Non considera il mercato, ma soltanto l’ambiente come fattore di produzione delle risorse alimentari, né le capacità dello stato di intervenire, né le possibili innovazioni tecniche e tecnologiche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525117-5FF0-D843-AF76-76DD2AC6A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902" y="127177"/>
            <a:ext cx="3187941" cy="18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572"/>
    </mc:Choice>
    <mc:Fallback xmlns="">
      <p:transition spd="slow" advTm="3555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492" y="111044"/>
            <a:ext cx="11294076" cy="1334697"/>
          </a:xfrm>
        </p:spPr>
        <p:txBody>
          <a:bodyPr>
            <a:normAutofit/>
          </a:bodyPr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6065" y="2033547"/>
            <a:ext cx="10837503" cy="5092860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Insicurezza alimentare </a:t>
            </a:r>
            <a:r>
              <a:rPr lang="it-IT" sz="2200" dirty="0">
                <a:solidFill>
                  <a:schemeClr val="tx1"/>
                </a:solidFill>
              </a:rPr>
              <a:t>come elemento determinante nell’andamento della popolazione: impossibilità fisica o economica di accedere al cibo per povertà, sovrappopolazione, guerre, conflitti, scarsità di risorse, degrado ambientale o disastri naturali. (</a:t>
            </a:r>
            <a:r>
              <a:rPr lang="it-IT" sz="2200" i="1" dirty="0">
                <a:solidFill>
                  <a:schemeClr val="tx1"/>
                </a:solidFill>
              </a:rPr>
              <a:t>Miseria…)</a:t>
            </a:r>
            <a:endParaRPr lang="it-IT" sz="2200" dirty="0">
              <a:solidFill>
                <a:schemeClr val="tx1"/>
              </a:solidFill>
            </a:endParaRPr>
          </a:p>
          <a:p>
            <a:r>
              <a:rPr lang="it-IT" sz="2200" dirty="0">
                <a:solidFill>
                  <a:schemeClr val="tx1"/>
                </a:solidFill>
              </a:rPr>
              <a:t>Nel 2015 1 abitante su 10 del mondo viveva con un reddito inferiore a 1,9 $ (1,75 euro) al giorno </a:t>
            </a:r>
          </a:p>
          <a:p>
            <a:r>
              <a:rPr lang="it-IT" sz="2200" dirty="0">
                <a:solidFill>
                  <a:schemeClr val="tx1"/>
                </a:solidFill>
              </a:rPr>
              <a:t>Fame, malnutrizione e denutrizione dipendono da: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Presenza di agricoltura di sussistenza insufficiente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Povertà diffusa in ambiente urbano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Presenza di guerre e carestie (coinvolge almeno 40 milioni di persone)</a:t>
            </a:r>
          </a:p>
          <a:p>
            <a:pPr marL="457200" lvl="1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915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52"/>
    </mc:Choice>
    <mc:Fallback xmlns="">
      <p:transition spd="slow" advTm="2927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136315-728C-1C47-AB63-F748334C4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5065" y="3611456"/>
            <a:ext cx="1995591" cy="271716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DDAAD3-1331-F646-A038-2616B71AD874}"/>
              </a:ext>
            </a:extLst>
          </p:cNvPr>
          <p:cNvSpPr txBox="1"/>
          <p:nvPr/>
        </p:nvSpPr>
        <p:spPr>
          <a:xfrm>
            <a:off x="198646" y="0"/>
            <a:ext cx="11993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 indent="0">
              <a:buNone/>
            </a:pPr>
            <a:r>
              <a:rPr lang="it-IT" sz="2000" dirty="0"/>
              <a:t>Unicef (2020): </a:t>
            </a:r>
            <a:r>
              <a:rPr lang="it-IT" sz="2000" i="1" dirty="0"/>
              <a:t>«quasi 690 milioni di abitanti del pianeta hanno sofferto la fame […] circa 2 miliardi, nel mondo, le persone che affrontano livelli moderati o gravi di insicurezza alimentare»</a:t>
            </a:r>
          </a:p>
          <a:p>
            <a:pPr marL="11113" lvl="1" indent="0">
              <a:buNone/>
            </a:pPr>
            <a:endParaRPr lang="it-IT" sz="2000" i="1" dirty="0"/>
          </a:p>
          <a:p>
            <a:pPr marL="11113" lvl="1" indent="0">
              <a:buNone/>
            </a:pPr>
            <a:r>
              <a:rPr lang="it-IT" sz="1600" i="1" dirty="0"/>
              <a:t>Fonte:  </a:t>
            </a:r>
            <a:r>
              <a:rPr lang="it-IT" sz="16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State of Food Security and Nutrition in the World"</a:t>
            </a:r>
            <a:r>
              <a:rPr lang="it-IT" sz="1600" dirty="0"/>
              <a:t>,</a:t>
            </a:r>
            <a:r>
              <a:rPr lang="it-IT" sz="1600" i="1" dirty="0"/>
              <a:t> </a:t>
            </a:r>
          </a:p>
          <a:p>
            <a:pPr marL="11113" lvl="1" indent="0">
              <a:buNone/>
            </a:pPr>
            <a:endParaRPr lang="it-IT" sz="1300" i="1" dirty="0"/>
          </a:p>
          <a:p>
            <a:pPr marL="11113" lvl="1" indent="0">
              <a:buNone/>
            </a:pPr>
            <a:r>
              <a:rPr lang="it-IT" sz="1300" i="1" dirty="0"/>
              <a:t> http://</a:t>
            </a:r>
            <a:r>
              <a:rPr lang="it-IT" sz="1300" i="1" dirty="0" err="1"/>
              <a:t>www.fao.org</a:t>
            </a:r>
            <a:r>
              <a:rPr lang="it-IT" sz="1300" i="1" dirty="0"/>
              <a:t>/3/ca9692en/CA9692EN.pdf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4DB2CB-6005-B34D-8757-A472C06C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38" y="2007131"/>
            <a:ext cx="8274946" cy="48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5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298" y="491462"/>
            <a:ext cx="2939773" cy="811151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778" y="1961916"/>
            <a:ext cx="11837773" cy="4673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Mobilità spaziale</a:t>
            </a: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lvl="1"/>
            <a:r>
              <a:rPr lang="it-IT" sz="2200" b="1" dirty="0">
                <a:solidFill>
                  <a:schemeClr val="tx1"/>
                </a:solidFill>
              </a:rPr>
              <a:t>Migrazioni</a:t>
            </a:r>
            <a:r>
              <a:rPr lang="it-IT" sz="2200" dirty="0">
                <a:solidFill>
                  <a:schemeClr val="tx1"/>
                </a:solidFill>
              </a:rPr>
              <a:t>: spostamento permanente o di lungo termine di un gruppo di persone o di un individuo dal proprio luogo d’origine a un altro luogo</a:t>
            </a:r>
          </a:p>
          <a:p>
            <a:pPr lvl="1"/>
            <a:r>
              <a:rPr lang="it-IT" sz="2200" b="1" dirty="0">
                <a:solidFill>
                  <a:schemeClr val="tx1"/>
                </a:solidFill>
              </a:rPr>
              <a:t>Circolazione di persone</a:t>
            </a:r>
            <a:r>
              <a:rPr lang="it-IT" sz="2200" dirty="0">
                <a:solidFill>
                  <a:schemeClr val="tx1"/>
                </a:solidFill>
              </a:rPr>
              <a:t>: spostamento temporaneo, spesso ciclico, di un gruppo di persone o di un individuo dal proprio luogo d’origine a un altro luogo. Comprende le migrazioni temporanee e i movimenti pendolari</a:t>
            </a:r>
          </a:p>
          <a:p>
            <a:pPr marL="530352" lvl="1" indent="0">
              <a:buNone/>
            </a:pPr>
            <a:r>
              <a:rPr lang="it-IT" sz="2200" i="0" dirty="0">
                <a:solidFill>
                  <a:schemeClr val="tx1"/>
                </a:solidFill>
              </a:rPr>
              <a:t>Ogni migrazione prevede una emigrazione e una immigrazione</a:t>
            </a:r>
          </a:p>
          <a:p>
            <a:pPr marL="892175" lvl="1" indent="-344488"/>
            <a:r>
              <a:rPr lang="it-IT" sz="2200" b="1" i="0" dirty="0">
                <a:solidFill>
                  <a:schemeClr val="tx1"/>
                </a:solidFill>
              </a:rPr>
              <a:t>Saldo migratorio netto</a:t>
            </a:r>
            <a:r>
              <a:rPr lang="it-IT" sz="2200" i="0" dirty="0">
                <a:solidFill>
                  <a:schemeClr val="tx1"/>
                </a:solidFill>
              </a:rPr>
              <a:t>: la differenza fra immigrati e emigrati</a:t>
            </a:r>
          </a:p>
          <a:p>
            <a:pPr marL="892175" lvl="1" indent="-355600"/>
            <a:r>
              <a:rPr lang="it-IT" sz="2200" b="1" i="0" dirty="0">
                <a:solidFill>
                  <a:schemeClr val="tx1"/>
                </a:solidFill>
              </a:rPr>
              <a:t>Equazione demografica</a:t>
            </a:r>
            <a:r>
              <a:rPr lang="it-IT" sz="2200" i="0" dirty="0">
                <a:solidFill>
                  <a:schemeClr val="tx1"/>
                </a:solidFill>
              </a:rPr>
              <a:t>: crescita naturale della popolazione + saldo migratorio (in un determinato arco di tempo</a:t>
            </a:r>
            <a:r>
              <a:rPr lang="it-IT" sz="2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32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87"/>
    </mc:Choice>
    <mc:Fallback xmlns="">
      <p:transition spd="slow" advTm="2207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47612D-3562-6B4E-AB68-8A9662A6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Italia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B92EBAE-DE2E-D546-A2E8-974554A4F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396605"/>
              </p:ext>
            </p:extLst>
          </p:nvPr>
        </p:nvGraphicFramePr>
        <p:xfrm>
          <a:off x="3410466" y="3113903"/>
          <a:ext cx="8314685" cy="309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11">
                  <a:extLst>
                    <a:ext uri="{9D8B030D-6E8A-4147-A177-3AD203B41FA5}">
                      <a16:colId xmlns:a16="http://schemas.microsoft.com/office/drawing/2014/main" val="3002388128"/>
                    </a:ext>
                  </a:extLst>
                </a:gridCol>
                <a:gridCol w="1246080">
                  <a:extLst>
                    <a:ext uri="{9D8B030D-6E8A-4147-A177-3AD203B41FA5}">
                      <a16:colId xmlns:a16="http://schemas.microsoft.com/office/drawing/2014/main" val="3687802264"/>
                    </a:ext>
                  </a:extLst>
                </a:gridCol>
                <a:gridCol w="1269591">
                  <a:extLst>
                    <a:ext uri="{9D8B030D-6E8A-4147-A177-3AD203B41FA5}">
                      <a16:colId xmlns:a16="http://schemas.microsoft.com/office/drawing/2014/main" val="4291511079"/>
                    </a:ext>
                  </a:extLst>
                </a:gridCol>
                <a:gridCol w="1503167">
                  <a:extLst>
                    <a:ext uri="{9D8B030D-6E8A-4147-A177-3AD203B41FA5}">
                      <a16:colId xmlns:a16="http://schemas.microsoft.com/office/drawing/2014/main" val="2961740018"/>
                    </a:ext>
                  </a:extLst>
                </a:gridCol>
                <a:gridCol w="1187812">
                  <a:extLst>
                    <a:ext uri="{9D8B030D-6E8A-4147-A177-3AD203B41FA5}">
                      <a16:colId xmlns:a16="http://schemas.microsoft.com/office/drawing/2014/main" val="732876877"/>
                    </a:ext>
                  </a:extLst>
                </a:gridCol>
                <a:gridCol w="1187812">
                  <a:extLst>
                    <a:ext uri="{9D8B030D-6E8A-4147-A177-3AD203B41FA5}">
                      <a16:colId xmlns:a16="http://schemas.microsoft.com/office/drawing/2014/main" val="2292409489"/>
                    </a:ext>
                  </a:extLst>
                </a:gridCol>
                <a:gridCol w="1187812">
                  <a:extLst>
                    <a:ext uri="{9D8B030D-6E8A-4147-A177-3AD203B41FA5}">
                      <a16:colId xmlns:a16="http://schemas.microsoft.com/office/drawing/2014/main" val="592079558"/>
                    </a:ext>
                  </a:extLst>
                </a:gridCol>
              </a:tblGrid>
              <a:tr h="910089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italiani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stranieri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morti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naturale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78697"/>
                  </a:ext>
                </a:extLst>
              </a:tr>
              <a:tr h="689309">
                <a:tc>
                  <a:txBody>
                    <a:bodyPr/>
                    <a:lstStyle/>
                    <a:p>
                      <a:r>
                        <a:rPr lang="it-IT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-69.908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245.272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175.364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439.747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633.218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-193.386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34007"/>
                  </a:ext>
                </a:extLst>
              </a:tr>
              <a:tr h="689309">
                <a:tc>
                  <a:txBody>
                    <a:bodyPr/>
                    <a:lstStyle/>
                    <a:p>
                      <a:r>
                        <a:rPr lang="it-IT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-53.389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205.034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151.645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420.170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634.432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-214.262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09436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r>
                        <a:rPr lang="it-IT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-53.813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207.086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153273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404.104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746.146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-342.042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67739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r>
                        <a:rPr lang="it-IT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-65.190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152.832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87642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404.892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740.317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-335.425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78501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6196FB-91B5-D648-8000-D2C588DA5B7A}"/>
              </a:ext>
            </a:extLst>
          </p:cNvPr>
          <p:cNvSpPr txBox="1"/>
          <p:nvPr/>
        </p:nvSpPr>
        <p:spPr>
          <a:xfrm>
            <a:off x="271849" y="3459892"/>
            <a:ext cx="27679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Popolazione </a:t>
            </a:r>
          </a:p>
          <a:p>
            <a:r>
              <a:rPr lang="it-IT" sz="2200" dirty="0"/>
              <a:t>2018: </a:t>
            </a:r>
            <a:r>
              <a:rPr lang="it-IT" sz="2200" b="1" dirty="0"/>
              <a:t>59.816.673</a:t>
            </a:r>
            <a:endParaRPr lang="it-IT" sz="2200" dirty="0"/>
          </a:p>
          <a:p>
            <a:r>
              <a:rPr lang="it-IT" sz="2200" dirty="0"/>
              <a:t>2019 : </a:t>
            </a:r>
            <a:r>
              <a:rPr lang="it-IT" sz="2200" b="1" dirty="0"/>
              <a:t>59.641.488</a:t>
            </a:r>
            <a:endParaRPr lang="it-IT" sz="2200" dirty="0"/>
          </a:p>
          <a:p>
            <a:r>
              <a:rPr lang="it-IT" sz="2200" dirty="0"/>
              <a:t>2020 : </a:t>
            </a:r>
            <a:r>
              <a:rPr lang="it-IT" sz="2200" b="1" dirty="0"/>
              <a:t>59.236.213</a:t>
            </a:r>
          </a:p>
          <a:p>
            <a:endParaRPr lang="it-IT" sz="2200" dirty="0"/>
          </a:p>
          <a:p>
            <a:r>
              <a:rPr lang="it-IT" sz="2200" dirty="0"/>
              <a:t>1 gennaio</a:t>
            </a:r>
          </a:p>
          <a:p>
            <a:r>
              <a:rPr lang="it-IT" sz="2200" dirty="0"/>
              <a:t>2022: 58.983.122</a:t>
            </a:r>
          </a:p>
        </p:txBody>
      </p:sp>
    </p:spTree>
    <p:extLst>
      <p:ext uri="{BB962C8B-B14F-4D97-AF65-F5344CB8AC3E}">
        <p14:creationId xmlns:p14="http://schemas.microsoft.com/office/powerpoint/2010/main" val="428558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1C020-73C2-2349-AAEA-32DFBD3C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1364F-87DA-7D4F-85F7-801EE8955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E6D96A-A51A-4743-A073-B2ED6EA5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4" y="0"/>
            <a:ext cx="112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3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6563" y="667265"/>
            <a:ext cx="2862702" cy="840259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2995" y="1754658"/>
            <a:ext cx="11436412" cy="5103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Possono essere forzate o volontarie</a:t>
            </a:r>
          </a:p>
          <a:p>
            <a:pPr mar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Forzate</a:t>
            </a:r>
            <a:r>
              <a:rPr lang="it-IT" sz="2000" dirty="0">
                <a:solidFill>
                  <a:schemeClr val="tx1"/>
                </a:solidFill>
              </a:rPr>
              <a:t>: quando una persona o un potere o altro costringono una o più persone a cambiare luogo di residenza contro la loro volontà (nativi d’America, schiavi dall’Africa, balcanici dalla Germania)</a:t>
            </a:r>
          </a:p>
          <a:p>
            <a:pPr mar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Volontarie</a:t>
            </a:r>
            <a:r>
              <a:rPr lang="it-IT" sz="2000" dirty="0">
                <a:solidFill>
                  <a:schemeClr val="tx1"/>
                </a:solidFill>
              </a:rPr>
              <a:t>: trasferimenti di lunga durata o permanenti a seguito di scelte personali, anche se quasi obbligatorie (da paesi poveri a paesi ricchi, da campagna a città)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Le cause/motivazioni sono molteplici, ma esistono </a:t>
            </a:r>
            <a:r>
              <a:rPr lang="it-IT" sz="2000" b="1" dirty="0">
                <a:solidFill>
                  <a:schemeClr val="tx1"/>
                </a:solidFill>
              </a:rPr>
              <a:t>fattori di spinta (</a:t>
            </a:r>
            <a:r>
              <a:rPr lang="it-IT" sz="2000" i="1" dirty="0" err="1">
                <a:solidFill>
                  <a:schemeClr val="tx1"/>
                </a:solidFill>
              </a:rPr>
              <a:t>push</a:t>
            </a:r>
            <a:r>
              <a:rPr lang="it-IT" sz="2000" i="1" dirty="0">
                <a:solidFill>
                  <a:schemeClr val="tx1"/>
                </a:solidFill>
              </a:rPr>
              <a:t> </a:t>
            </a:r>
            <a:r>
              <a:rPr lang="it-IT" sz="2000" i="1" dirty="0" err="1">
                <a:solidFill>
                  <a:schemeClr val="tx1"/>
                </a:solidFill>
              </a:rPr>
              <a:t>factors</a:t>
            </a:r>
            <a:r>
              <a:rPr lang="it-IT" sz="2000" b="1" i="1" dirty="0">
                <a:solidFill>
                  <a:schemeClr val="tx1"/>
                </a:solidFill>
              </a:rPr>
              <a:t>)</a:t>
            </a:r>
            <a:r>
              <a:rPr lang="it-IT" sz="2000" b="1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e</a:t>
            </a:r>
            <a:r>
              <a:rPr lang="it-IT" sz="2000" b="1" dirty="0">
                <a:solidFill>
                  <a:schemeClr val="tx1"/>
                </a:solidFill>
              </a:rPr>
              <a:t> fattori di attrazione (</a:t>
            </a:r>
            <a:r>
              <a:rPr lang="it-IT" sz="2000" i="1" dirty="0">
                <a:solidFill>
                  <a:schemeClr val="tx1"/>
                </a:solidFill>
              </a:rPr>
              <a:t>pull </a:t>
            </a:r>
            <a:r>
              <a:rPr lang="it-IT" sz="2000" i="1" dirty="0" err="1">
                <a:solidFill>
                  <a:schemeClr val="tx1"/>
                </a:solidFill>
              </a:rPr>
              <a:t>factors</a:t>
            </a:r>
            <a:r>
              <a:rPr lang="it-IT" sz="2000" b="1" dirty="0">
                <a:solidFill>
                  <a:schemeClr val="tx1"/>
                </a:solidFill>
              </a:rPr>
              <a:t>) </a:t>
            </a:r>
            <a:r>
              <a:rPr lang="it-IT" sz="2000" dirty="0">
                <a:solidFill>
                  <a:schemeClr val="tx1"/>
                </a:solidFill>
              </a:rPr>
              <a:t>legati alle difficoltà presenti nel luogo d’origine e alle conoscenze delle condizioni dello spostamento (viaggio e arrivo)</a:t>
            </a:r>
            <a:endParaRPr lang="it-IT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74688" indent="-171450">
              <a:buFont typeface="Wingdings" panose="05000000000000000000" pitchFamily="2" charset="2"/>
              <a:buChar char="à"/>
            </a:pP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Informazioni</a:t>
            </a:r>
          </a:p>
          <a:p>
            <a:pPr marL="674688" indent="-171450">
              <a:buFont typeface="Wingdings" panose="05000000000000000000" pitchFamily="2" charset="2"/>
              <a:buChar char="à"/>
            </a:pP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Percezione delle conoscenze </a:t>
            </a:r>
          </a:p>
          <a:p>
            <a:pPr marL="674688" indent="-171450">
              <a:buFont typeface="Wingdings" panose="05000000000000000000" pitchFamily="2" charset="2"/>
              <a:buChar char="à"/>
            </a:pP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Però utile distinguere fra spostamenti per povertà/insicurezza e ricerca di migliori condizioni (es. </a:t>
            </a:r>
            <a:r>
              <a:rPr lang="it-IT" sz="2000" i="1" dirty="0">
                <a:solidFill>
                  <a:schemeClr val="tx1"/>
                </a:solidFill>
                <a:sym typeface="Wingdings" panose="05000000000000000000" pitchFamily="2" charset="2"/>
              </a:rPr>
              <a:t>cervelli in fuga</a:t>
            </a: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27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38"/>
    </mc:Choice>
    <mc:Fallback xmlns="">
      <p:transition spd="slow" advTm="4181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32" y="706056"/>
            <a:ext cx="2766153" cy="753277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551" y="2248930"/>
            <a:ext cx="11071028" cy="42560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Migrazioni interne</a:t>
            </a:r>
            <a:r>
              <a:rPr lang="it-IT" sz="2200" dirty="0">
                <a:solidFill>
                  <a:schemeClr val="tx1"/>
                </a:solidFill>
              </a:rPr>
              <a:t>, ovvero che interessano il movimento di persone interno allo stesso paese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Circa 740 milioni/anno (da aree rurali a zono urbane)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Legate a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Età (giovani, famiglie giovani più propensi)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Ricerca occupazione 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Ricerca migliori caratteristiche naturali e ambientali</a:t>
            </a:r>
          </a:p>
          <a:p>
            <a:pPr marL="502920" lvl="1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it-IT" sz="2200" i="0" dirty="0">
                <a:solidFill>
                  <a:schemeClr val="tx1"/>
                </a:solidFill>
              </a:rPr>
              <a:t>In economie emergenti lo spostamento verso zone rurali è il più consistente (lavori stagionali)</a:t>
            </a:r>
          </a:p>
          <a:p>
            <a:pPr marL="0" lvl="1" indent="0">
              <a:buNone/>
            </a:pPr>
            <a:r>
              <a:rPr lang="it-IT" sz="2200" i="0" dirty="0">
                <a:solidFill>
                  <a:schemeClr val="tx1"/>
                </a:solidFill>
              </a:rPr>
              <a:t>In quelle avanzate o forti (Cina) verso le città</a:t>
            </a:r>
          </a:p>
        </p:txBody>
      </p:sp>
    </p:spTree>
    <p:extLst>
      <p:ext uri="{BB962C8B-B14F-4D97-AF65-F5344CB8AC3E}">
        <p14:creationId xmlns:p14="http://schemas.microsoft.com/office/powerpoint/2010/main" val="18675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69"/>
    </mc:Choice>
    <mc:Fallback xmlns="">
      <p:transition spd="slow" advTm="312369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tazi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{3AAEA5FB-6210-BD4C-9C0E-30A1FC5D1463}tf10001121</Template>
  <TotalTime>5188</TotalTime>
  <Words>1173</Words>
  <Application>Microsoft Macintosh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Wingdings</vt:lpstr>
      <vt:lpstr>Wingdings 2</vt:lpstr>
      <vt:lpstr>Citazione</vt:lpstr>
      <vt:lpstr>Geografia (LE006)   Corso di Studio  LE01 - DISCIPLINE STORICHE E FILOSOFICHE </vt:lpstr>
      <vt:lpstr>Capacità di carico di un territorio</vt:lpstr>
      <vt:lpstr>Capacità di carico di un territorio</vt:lpstr>
      <vt:lpstr>Presentazione standard di PowerPoint</vt:lpstr>
      <vt:lpstr>Migrazioni</vt:lpstr>
      <vt:lpstr>Dati Italia</vt:lpstr>
      <vt:lpstr>Presentazione standard di PowerPoint</vt:lpstr>
      <vt:lpstr>Migrazioni</vt:lpstr>
      <vt:lpstr>Migrazioni</vt:lpstr>
      <vt:lpstr>Migrazioni</vt:lpstr>
      <vt:lpstr>Migrazioni</vt:lpstr>
      <vt:lpstr>Migrazioni</vt:lpstr>
      <vt:lpstr>Migrazioni</vt:lpstr>
      <vt:lpstr>Migrazioni italiane (2002 - 2020)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71</cp:revision>
  <dcterms:created xsi:type="dcterms:W3CDTF">2022-03-01T08:25:09Z</dcterms:created>
  <dcterms:modified xsi:type="dcterms:W3CDTF">2022-04-27T15:54:24Z</dcterms:modified>
</cp:coreProperties>
</file>