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90" r:id="rId2"/>
  </p:sldMasterIdLst>
  <p:notesMasterIdLst>
    <p:notesMasterId r:id="rId74"/>
  </p:notesMasterIdLst>
  <p:sldIdLst>
    <p:sldId id="476" r:id="rId3"/>
    <p:sldId id="478" r:id="rId4"/>
    <p:sldId id="480" r:id="rId5"/>
    <p:sldId id="481" r:id="rId6"/>
    <p:sldId id="482" r:id="rId7"/>
    <p:sldId id="483" r:id="rId8"/>
    <p:sldId id="484" r:id="rId9"/>
    <p:sldId id="485" r:id="rId10"/>
    <p:sldId id="486" r:id="rId11"/>
    <p:sldId id="487" r:id="rId12"/>
    <p:sldId id="488" r:id="rId13"/>
    <p:sldId id="489" r:id="rId14"/>
    <p:sldId id="490" r:id="rId15"/>
    <p:sldId id="491" r:id="rId16"/>
    <p:sldId id="492" r:id="rId17"/>
    <p:sldId id="493" r:id="rId18"/>
    <p:sldId id="494" r:id="rId19"/>
    <p:sldId id="529" r:id="rId20"/>
    <p:sldId id="530" r:id="rId21"/>
    <p:sldId id="521" r:id="rId22"/>
    <p:sldId id="531" r:id="rId23"/>
    <p:sldId id="532" r:id="rId24"/>
    <p:sldId id="522" r:id="rId25"/>
    <p:sldId id="523" r:id="rId26"/>
    <p:sldId id="542" r:id="rId27"/>
    <p:sldId id="524" r:id="rId28"/>
    <p:sldId id="507" r:id="rId29"/>
    <p:sldId id="528" r:id="rId30"/>
    <p:sldId id="509" r:id="rId31"/>
    <p:sldId id="543" r:id="rId32"/>
    <p:sldId id="510" r:id="rId33"/>
    <p:sldId id="511" r:id="rId34"/>
    <p:sldId id="512" r:id="rId35"/>
    <p:sldId id="535" r:id="rId36"/>
    <p:sldId id="384" r:id="rId37"/>
    <p:sldId id="536" r:id="rId38"/>
    <p:sldId id="537" r:id="rId39"/>
    <p:sldId id="538" r:id="rId40"/>
    <p:sldId id="539" r:id="rId41"/>
    <p:sldId id="540" r:id="rId42"/>
    <p:sldId id="541" r:id="rId43"/>
    <p:sldId id="307" r:id="rId44"/>
    <p:sldId id="262" r:id="rId45"/>
    <p:sldId id="264" r:id="rId46"/>
    <p:sldId id="442" r:id="rId47"/>
    <p:sldId id="434" r:id="rId48"/>
    <p:sldId id="284" r:id="rId49"/>
    <p:sldId id="283" r:id="rId50"/>
    <p:sldId id="443" r:id="rId51"/>
    <p:sldId id="329" r:id="rId52"/>
    <p:sldId id="292" r:id="rId53"/>
    <p:sldId id="293" r:id="rId54"/>
    <p:sldId id="295" r:id="rId55"/>
    <p:sldId id="545" r:id="rId56"/>
    <p:sldId id="546" r:id="rId57"/>
    <p:sldId id="547" r:id="rId58"/>
    <p:sldId id="548" r:id="rId59"/>
    <p:sldId id="549" r:id="rId60"/>
    <p:sldId id="550" r:id="rId61"/>
    <p:sldId id="551" r:id="rId62"/>
    <p:sldId id="552" r:id="rId63"/>
    <p:sldId id="553" r:id="rId64"/>
    <p:sldId id="554" r:id="rId65"/>
    <p:sldId id="562" r:id="rId66"/>
    <p:sldId id="555" r:id="rId67"/>
    <p:sldId id="556" r:id="rId68"/>
    <p:sldId id="557" r:id="rId69"/>
    <p:sldId id="558" r:id="rId70"/>
    <p:sldId id="559" r:id="rId71"/>
    <p:sldId id="560" r:id="rId72"/>
    <p:sldId id="561" r:id="rId7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FFCC00"/>
    <a:srgbClr val="00FF00"/>
    <a:srgbClr val="CCFFFF"/>
    <a:srgbClr val="3399FF"/>
    <a:srgbClr val="66FFFF"/>
    <a:srgbClr val="FFFF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44CF62E-D4C8-4F5F-9307-3CAE1D368442}" v="219" dt="2022-04-26T22:06:20.9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5" autoAdjust="0"/>
    <p:restoredTop sz="94660"/>
  </p:normalViewPr>
  <p:slideViewPr>
    <p:cSldViewPr>
      <p:cViewPr varScale="1">
        <p:scale>
          <a:sx n="85" d="100"/>
          <a:sy n="85" d="100"/>
        </p:scale>
        <p:origin x="1387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56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06F908FB-8506-4351-A00C-E24E581DA06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BB38196E-2651-4B00-BFAB-9693B1C701A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24932" name="Rectangle 4">
            <a:extLst>
              <a:ext uri="{FF2B5EF4-FFF2-40B4-BE49-F238E27FC236}">
                <a16:creationId xmlns:a16="http://schemas.microsoft.com/office/drawing/2014/main" id="{F43406AE-A8B3-449A-96AC-016909E0F3D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50AAE128-83D7-4D67-9817-6D38178F494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1DE46A09-457B-41A3-B28E-22E74AEBBBF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D83F029E-C13F-4C2B-B44A-BCFFAC8B48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EA5005-9973-488E-AD2D-A8A363E21FA7}" type="slidenum">
              <a:rPr lang="it-IT" altLang="it-IT"/>
              <a:pPr/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>
            <a:extLst>
              <a:ext uri="{FF2B5EF4-FFF2-40B4-BE49-F238E27FC236}">
                <a16:creationId xmlns:a16="http://schemas.microsoft.com/office/drawing/2014/main" id="{5918268A-6F26-47D8-B82A-244821980A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C16897-D4EF-453C-B221-10BBD97393A4}" type="slidenum">
              <a:rPr lang="it-IT" altLang="it-IT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16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25955" name="Rectangle 2">
            <a:extLst>
              <a:ext uri="{FF2B5EF4-FFF2-40B4-BE49-F238E27FC236}">
                <a16:creationId xmlns:a16="http://schemas.microsoft.com/office/drawing/2014/main" id="{FFC3ED21-B0DF-481B-8061-280C041EE7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>
            <a:extLst>
              <a:ext uri="{FF2B5EF4-FFF2-40B4-BE49-F238E27FC236}">
                <a16:creationId xmlns:a16="http://schemas.microsoft.com/office/drawing/2014/main" id="{09391BDC-AA48-4E84-AC8C-FE5AFD6F77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>
            <a:extLst>
              <a:ext uri="{FF2B5EF4-FFF2-40B4-BE49-F238E27FC236}">
                <a16:creationId xmlns:a16="http://schemas.microsoft.com/office/drawing/2014/main" id="{A4575F4B-0CB7-42A6-B01C-BE0EBC46A9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2997755-C8CE-4549-B292-EB053B90E1F3}" type="slidenum">
              <a:rPr lang="en-GB" altLang="it-IT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</a:pPr>
              <a:t>19</a:t>
            </a:fld>
            <a:endParaRPr lang="en-GB" altLang="it-IT">
              <a:solidFill>
                <a:srgbClr val="FFFFFF"/>
              </a:solidFill>
            </a:endParaRPr>
          </a:p>
        </p:txBody>
      </p:sp>
      <p:sp>
        <p:nvSpPr>
          <p:cNvPr id="126979" name="Text Box 2">
            <a:extLst>
              <a:ext uri="{FF2B5EF4-FFF2-40B4-BE49-F238E27FC236}">
                <a16:creationId xmlns:a16="http://schemas.microsoft.com/office/drawing/2014/main" id="{AA7B73F9-A607-4D12-AE70-6D4C828A2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defTabSz="449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it-IT" altLang="it-IT" sz="2400">
              <a:solidFill>
                <a:srgbClr val="FFFFFF"/>
              </a:solidFill>
              <a:latin typeface="Times New Roman" panose="02020603050405020304" pitchFamily="18" charset="0"/>
              <a:ea typeface="MS Gothic" panose="020B0609070205080204" pitchFamily="49" charset="-128"/>
            </a:endParaRPr>
          </a:p>
        </p:txBody>
      </p:sp>
      <p:sp>
        <p:nvSpPr>
          <p:cNvPr id="126980" name="Rectangle 3">
            <a:extLst>
              <a:ext uri="{FF2B5EF4-FFF2-40B4-BE49-F238E27FC236}">
                <a16:creationId xmlns:a16="http://schemas.microsoft.com/office/drawing/2014/main" id="{FDD0EB02-E567-4663-9AAD-0087F9BA23E8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59147"/>
          <a:lstStyle/>
          <a:p>
            <a:pPr marL="457200" indent="-457200" eaLnBrk="1" hangingPunct="1">
              <a:lnSpc>
                <a:spcPct val="93000"/>
              </a:lnSpc>
              <a:spcBef>
                <a:spcPts val="875"/>
              </a:spcBef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</a:pPr>
            <a:endParaRPr lang="it-IT" altLang="it-IT" sz="1400">
              <a:ea typeface="MS Gothic" panose="020B0609070205080204" pitchFamily="49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>
            <a:extLst>
              <a:ext uri="{FF2B5EF4-FFF2-40B4-BE49-F238E27FC236}">
                <a16:creationId xmlns:a16="http://schemas.microsoft.com/office/drawing/2014/main" id="{F3DA31A4-4D4A-4529-9C75-D852BF97FD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AD551C9-52C6-4A9C-82B3-E655418D64E4}" type="slidenum">
              <a:rPr lang="it-IT" altLang="it-IT"/>
              <a:pPr eaLnBrk="1" hangingPunct="1">
                <a:spcBef>
                  <a:spcPct val="0"/>
                </a:spcBef>
              </a:pPr>
              <a:t>20</a:t>
            </a:fld>
            <a:endParaRPr lang="it-IT" altLang="it-IT"/>
          </a:p>
        </p:txBody>
      </p:sp>
      <p:sp>
        <p:nvSpPr>
          <p:cNvPr id="128003" name="Rectangle 2">
            <a:extLst>
              <a:ext uri="{FF2B5EF4-FFF2-40B4-BE49-F238E27FC236}">
                <a16:creationId xmlns:a16="http://schemas.microsoft.com/office/drawing/2014/main" id="{11129FB0-DA3E-417F-968A-C7AE8F8C30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>
            <a:extLst>
              <a:ext uri="{FF2B5EF4-FFF2-40B4-BE49-F238E27FC236}">
                <a16:creationId xmlns:a16="http://schemas.microsoft.com/office/drawing/2014/main" id="{9849AAC8-BC2D-475D-AAD7-3F02720A26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5E1304-63AA-497C-B081-4BAD9D9D99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E1361C-8133-4F8E-B025-EBB83C1940D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3E91008-AFBD-4A6C-9690-89811A7FDB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AD8D5-2551-4D64-A7DE-1264B4F57C32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00658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E95853-7B1B-4222-A6FB-854142D2D5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8C48F76-1287-4EFC-B53E-8E8BBE0A01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98A813-B041-4CAF-B013-393A604935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A2CDA4-0DE1-4E08-9796-ACC50594DB68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1426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BB13B37-3E76-4EA1-BE68-A3FE4871F4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4C72AA-960B-4BB8-AC95-7FD96C6144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4EC613-C23F-48AB-B273-4B732EC3B7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240F5-8D94-4A1C-AE8A-D9D6953334FC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3055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6880F8-9B12-455C-91E4-FDAB7ED385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DC5AEB-3CBD-49D5-A835-5FA34F5D84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6E4FEE-B9C8-4A39-A5CC-B07D4300E7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0D3AE-8DA1-4D0B-A409-966002617BA9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0578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9900" y="549275"/>
            <a:ext cx="8205788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628775"/>
            <a:ext cx="3810000" cy="44672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28775"/>
            <a:ext cx="3810000" cy="44672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07364B2-21D2-4405-9C44-54465616E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Firenze 3/3/2006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A9B057B-6FBB-427D-99DC-21A0EB95A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Manipolazione minima dei preparati di cellule staminali</a:t>
            </a:r>
          </a:p>
        </p:txBody>
      </p:sp>
    </p:spTree>
    <p:extLst>
      <p:ext uri="{BB962C8B-B14F-4D97-AF65-F5344CB8AC3E}">
        <p14:creationId xmlns:p14="http://schemas.microsoft.com/office/powerpoint/2010/main" val="3235712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9900" y="549275"/>
            <a:ext cx="8205788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628775"/>
            <a:ext cx="3810000" cy="44672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28775"/>
            <a:ext cx="3810000" cy="21574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3810000" cy="2157412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8D380046-5BBE-4441-8A5D-5C78CCDD5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Firenze 3/3/2006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4D752809-6C38-42B9-A058-5A403CBCA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Manipolazione minima dei preparati di cellule staminali</a:t>
            </a:r>
          </a:p>
        </p:txBody>
      </p:sp>
    </p:spTree>
    <p:extLst>
      <p:ext uri="{BB962C8B-B14F-4D97-AF65-F5344CB8AC3E}">
        <p14:creationId xmlns:p14="http://schemas.microsoft.com/office/powerpoint/2010/main" val="1769877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741DE0-CF11-4382-9300-366584B9D6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62DE62-4F71-4A34-BEFE-D39F30173D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59C05F-65F4-4C71-8232-9BAC73EEC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4FEB9-2716-43AE-90D9-E6DA7222B25E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4356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36E65E-CB1E-4472-B31B-4C3F874AEE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1EFF8FC-F26A-46F0-AE29-A45288FADF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D26613-EB66-4F4D-BB45-FA4DEF15B3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6E73A5-3DCB-4DE2-9E43-0B815A6C9359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98743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CB897C-044D-47E4-B06E-11451A558A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F4449F-F51C-4257-9E3E-03E2F56AD9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CD40ABD-CC04-4033-97CE-5913F2E640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A113E1-F27D-42EE-B69B-CFA99DEC691D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452558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BDFDAB-3A4C-42E4-893D-217E91FEFB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6F7F4D-6DC8-4961-8DE1-F8137427B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F1801-C7A9-49AD-A909-4CC3EBEA8C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6FBC0-341E-4CD2-83C8-7CF29C77A435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687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3E7CFC-578D-4FBA-8E05-1586C1CF4D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084D1EE-2E58-4912-80BE-FE68A0B867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D8BC0A5-D798-42C8-8407-743860EC5B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2B2478-D00F-4AAA-95E9-801E7E6DE4F4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6725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7792DD-A713-4543-AC45-1043A4D150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E2DD98-535B-4CBF-AB26-E15EA3ABFD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A640F54-1429-47FD-83A7-94A0482BCF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63A8C9-3694-4BC2-A11F-F8BF2E55038B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26765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007B962-E78E-4FCF-B137-2B24B50929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7BE8D56-E1C4-47B8-88E0-A36FD32652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A4DFA5-34AF-48ED-AFD2-0B1E05467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14540F-CF5A-4F2E-B801-0C8FC24C7040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94765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3B6766-5839-4A3A-A5DF-DBE94685E9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2CCC03-D07B-42B9-90D5-4826AE1689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DDF250B-6D89-4460-B55F-75734BF249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63803-5087-4043-B0C2-BBF8076256FE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14501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15E6E3-472B-4F06-8A70-0E59D8B45A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01479B-E5EF-401F-AABA-7192DCEFCA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77A6F4-E2AA-4CFB-A2BB-EE7B3B0D96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F08755-D51D-486F-A0F6-EA02925BD83C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184874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7D56B6-BC23-468D-BB86-45C18512F4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367F14-60BE-4FF1-BB87-C6FE0AB453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7A3FB8-4B1D-46EB-BC1F-C3AC63EED7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57B0C-46C7-4777-9B6D-1903CE398240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766030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49260C-F645-46ED-BC47-830B2FFD3F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906E17-39DC-4C44-AD4E-0A2FB2D8D5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FC974E-72FC-4FFB-915B-E768DBE30F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E3D877-88FC-4527-B90E-B2EA3234D30D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789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90F5E3-D19B-42ED-917F-918EA15BE1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DED489-7727-4F56-A4DA-80D086A47B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B321CC8-CD4B-4865-98CF-7C9DFD1035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83E13F-BDF3-457C-B97E-C915130697C4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6505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59AF949-7091-495B-A039-1DBF920161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66049E7-C782-496A-AA27-B227281412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12ADC9-779E-4E34-B22F-5850F24008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ADCC23-72BB-494D-BA25-E5AE7FC769FC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6984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988D36-63E7-4E1E-ABDC-8FDB97A789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39B50B-211E-4134-BF72-27AA2019F0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3DD135C-B67C-4A4B-9BEC-738C1B96F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1A7DCE-53BF-4EBE-9057-2EC9E0D0582D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779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BCC34C-4B55-4BFB-8653-F7B84F9B5B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12C8305-D0C6-459C-83B5-7310EB97D1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112052A-D95A-4215-A009-52EDDA502B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4160CD-B27B-4827-9F41-7170E4D45A34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00097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B1C7C00-E07A-499A-AEE3-B2C96BD112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37E1330-1458-4F93-87EC-2B8FFF09E8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5981EF-B671-4915-8683-2EEFFE8113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F25C64-2191-4196-8B3D-7E34FA25F10C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627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CBE7B8C-5476-4242-BE76-961DE0DD52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1390217-BD6E-461B-A321-E6AF6DE5F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1D900D2-F653-4903-9CC7-80E776DF90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44A701-EE92-41FF-86A5-01B4652DC33D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1938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6208DA-A055-446C-BFD8-41713EBB48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89DB4C-551D-4A81-949D-765B457801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A46DF3-381C-4DE9-9AE1-B2E91B80C2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1CA90-7849-4303-9E9D-325B1D2D669A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02706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240DC5-3695-4A75-8828-6F4E1825AD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BCB4B6-EC06-4693-ABE6-5379E6A3F8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81B7C3-861F-4B8E-BBDE-EF43F6B754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9BC8E3-AA4C-4584-9CD9-C6D029E826D1}" type="slidenum">
              <a:rPr lang="it-IT" altLang="it-IT"/>
              <a:pPr/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8047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277C2D1-7280-4D40-8DE6-68E42DB2D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215F8E0-10EF-4C7C-A23E-CDBA07CFEC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A6DDF52-C5B8-4C36-8B17-C84B6E28D2D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07BDF8D-5628-4143-82AB-9D0A27932B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CC213F5-8CE3-4FDA-A483-274D315348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A85C1CA-93D1-43C3-9B8A-A51509B9893B}" type="slidenum">
              <a:rPr lang="it-IT" altLang="it-IT"/>
              <a:pPr/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  <p:sldLayoutId id="2147484212" r:id="rId12"/>
    <p:sldLayoutId id="2147484240" r:id="rId13"/>
    <p:sldLayoutId id="214748424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4DB187D-0C48-416C-BB68-70D1053CA7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1EB9116D-A369-4447-A899-965317004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EFBFF42-6335-4F5E-B48E-7D003F68069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01D0D96C-B3AA-46FD-AA3B-8804683658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7C70CAB-C381-4B11-A275-9EAB99DA086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792D9154-EC68-4A20-A8C8-FC811FFB587D}" type="slidenum">
              <a:rPr lang="it-IT" altLang="it-IT"/>
              <a:pPr/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5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D54C2F6-0089-44CC-A9AF-DB1CE749143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1196975"/>
            <a:ext cx="8569325" cy="2376488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Cellule staminali emopoietiche: razionale della raccolta</a:t>
            </a:r>
          </a:p>
        </p:txBody>
      </p:sp>
      <p:sp>
        <p:nvSpPr>
          <p:cNvPr id="33795" name="Sottotitolo 1">
            <a:extLst>
              <a:ext uri="{FF2B5EF4-FFF2-40B4-BE49-F238E27FC236}">
                <a16:creationId xmlns:a16="http://schemas.microsoft.com/office/drawing/2014/main" id="{6AB02D83-8ECC-4D35-9906-6F390068D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088" y="3886200"/>
            <a:ext cx="7416800" cy="1752600"/>
          </a:xfrm>
        </p:spPr>
        <p:txBody>
          <a:bodyPr/>
          <a:lstStyle/>
          <a:p>
            <a:r>
              <a:rPr lang="it-IT" altLang="it-IT" sz="4400" b="1" dirty="0">
                <a:solidFill>
                  <a:srgbClr val="0070C0"/>
                </a:solidFill>
              </a:rPr>
              <a:t>Trapianto di midollo osseo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721B1A41-84E2-4F59-BB6B-1323BDFE8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81075"/>
            <a:ext cx="9144000" cy="362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it-IT" alt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Dove si trovano ?</a:t>
            </a:r>
            <a:r>
              <a:rPr lang="it-IT" alt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it-IT" alt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nei tessuti dell’adulto, del feto, nel cordone ombelicale e nella placenta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it-IT" alt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mantenimento e riparazione dei tessuti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it-IT" alt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RISERVA FUNZIONALE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67E5E05B-8AF7-440C-8241-2263E3BA5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0350"/>
            <a:ext cx="9144000" cy="55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it-IT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STAMINALI SOMATICHE (adulte)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6C05A3C-F7E4-46BA-AA22-81EC1BDBB3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8229600" cy="574675"/>
          </a:xfrm>
        </p:spPr>
        <p:txBody>
          <a:bodyPr/>
          <a:lstStyle/>
          <a:p>
            <a:pPr eaLnBrk="1" hangingPunct="1"/>
            <a:r>
              <a:rPr lang="it-IT" altLang="it-IT" sz="4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EMOPOIESI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061D8624-89D2-448F-9B10-CD9041C9E7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981075"/>
            <a:ext cx="8229600" cy="5543550"/>
          </a:xfrm>
        </p:spPr>
        <p:txBody>
          <a:bodyPr/>
          <a:lstStyle/>
          <a:p>
            <a:pPr marL="533400" indent="-533400" algn="just" eaLnBrk="1" hangingPunct="1">
              <a:lnSpc>
                <a:spcPct val="90000"/>
              </a:lnSpc>
              <a:buFontTx/>
              <a:buNone/>
            </a:pPr>
            <a:r>
              <a:rPr lang="it-IT" altLang="it-IT" sz="2800">
                <a:latin typeface="Calibri" panose="020F0502020204030204" pitchFamily="34" charset="0"/>
                <a:cs typeface="Calibri" panose="020F0502020204030204" pitchFamily="34" charset="0"/>
              </a:rPr>
              <a:t>    Rappresenta l’insieme dei processi cellulari tesi alla formazione degli elementi figurati del sangue (WBC, RBC, PLT) che originano dalle </a:t>
            </a:r>
            <a:r>
              <a:rPr lang="it-IT" altLang="it-IT" sz="2800" b="1" u="sng">
                <a:latin typeface="Calibri" panose="020F0502020204030204" pitchFamily="34" charset="0"/>
                <a:cs typeface="Calibri" panose="020F0502020204030204" pitchFamily="34" charset="0"/>
              </a:rPr>
              <a:t>cellule staminali emopoietiche</a:t>
            </a:r>
            <a:r>
              <a:rPr lang="it-IT" altLang="it-IT" sz="2800">
                <a:latin typeface="Calibri" panose="020F0502020204030204" pitchFamily="34" charset="0"/>
                <a:cs typeface="Calibri" panose="020F0502020204030204" pitchFamily="34" charset="0"/>
              </a:rPr>
              <a:t> (un esempio di </a:t>
            </a:r>
            <a:r>
              <a:rPr lang="it-IT" altLang="it-IT" sz="2800" u="sng">
                <a:latin typeface="Calibri" panose="020F0502020204030204" pitchFamily="34" charset="0"/>
                <a:cs typeface="Calibri" panose="020F0502020204030204" pitchFamily="34" charset="0"/>
              </a:rPr>
              <a:t>staminali adulte</a:t>
            </a:r>
            <a:r>
              <a:rPr lang="it-IT" altLang="it-IT" sz="28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533400" indent="-533400" algn="just" eaLnBrk="1" hangingPunct="1">
              <a:lnSpc>
                <a:spcPct val="90000"/>
              </a:lnSpc>
              <a:buFontTx/>
              <a:buNone/>
            </a:pPr>
            <a:endParaRPr lang="it-IT" altLang="it-IT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Si può distinguere</a:t>
            </a: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u="sng">
                <a:latin typeface="Calibri" panose="020F0502020204030204" pitchFamily="34" charset="0"/>
                <a:cs typeface="Calibri" panose="020F0502020204030204" pitchFamily="34" charset="0"/>
              </a:rPr>
              <a:t>emopoiesi prenatale</a:t>
            </a: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       (fetale)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it-IT" alt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it-IT" alt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it-IT" alt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it-IT" altLang="it-IT" sz="2400" b="1" u="sng">
                <a:latin typeface="Calibri" panose="020F0502020204030204" pitchFamily="34" charset="0"/>
                <a:cs typeface="Calibri" panose="020F0502020204030204" pitchFamily="34" charset="0"/>
              </a:rPr>
              <a:t>emopoiesi postnatale</a:t>
            </a: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:    MIDOLLO OSSEO</a:t>
            </a:r>
            <a:endParaRPr lang="it-IT" alt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84" name="Text Box 5">
            <a:extLst>
              <a:ext uri="{FF2B5EF4-FFF2-40B4-BE49-F238E27FC236}">
                <a16:creationId xmlns:a16="http://schemas.microsoft.com/office/drawing/2014/main" id="{815DF4FD-8DA8-47B8-B2A9-63816E7F9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284538"/>
            <a:ext cx="28797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MESOBLASTICA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EPATICA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SPLENICA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MIELOIDE</a:t>
            </a:r>
            <a:endParaRPr lang="it-IT" alt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085" name="AutoShape 6">
            <a:extLst>
              <a:ext uri="{FF2B5EF4-FFF2-40B4-BE49-F238E27FC236}">
                <a16:creationId xmlns:a16="http://schemas.microsoft.com/office/drawing/2014/main" id="{8F0E562C-E871-4105-97FE-45226647BA98}"/>
              </a:ext>
            </a:extLst>
          </p:cNvPr>
          <p:cNvSpPr>
            <a:spLocks/>
          </p:cNvSpPr>
          <p:nvPr/>
        </p:nvSpPr>
        <p:spPr bwMode="auto">
          <a:xfrm>
            <a:off x="4427538" y="3213100"/>
            <a:ext cx="287337" cy="1655763"/>
          </a:xfrm>
          <a:prstGeom prst="leftBrace">
            <a:avLst>
              <a:gd name="adj1" fmla="val 48020"/>
              <a:gd name="adj2" fmla="val 50000"/>
            </a:avLst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>
            <a:extLst>
              <a:ext uri="{FF2B5EF4-FFF2-40B4-BE49-F238E27FC236}">
                <a16:creationId xmlns:a16="http://schemas.microsoft.com/office/drawing/2014/main" id="{8E2553C5-B7D6-4766-AD88-99949FCFF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8642350" cy="554355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Rectangle 5">
            <a:extLst>
              <a:ext uri="{FF2B5EF4-FFF2-40B4-BE49-F238E27FC236}">
                <a16:creationId xmlns:a16="http://schemas.microsoft.com/office/drawing/2014/main" id="{53634302-8D1F-42D9-AACE-CAFAA5344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260350"/>
            <a:ext cx="8229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EMOPOIESI FETALE</a:t>
            </a:r>
          </a:p>
        </p:txBody>
      </p:sp>
      <p:sp>
        <p:nvSpPr>
          <p:cNvPr id="47108" name="Text Box 6">
            <a:extLst>
              <a:ext uri="{FF2B5EF4-FFF2-40B4-BE49-F238E27FC236}">
                <a16:creationId xmlns:a16="http://schemas.microsoft.com/office/drawing/2014/main" id="{57C938C7-6D7C-49F1-943A-57D31D96E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620713"/>
            <a:ext cx="6335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Sviluppo delle cellule staminali emopoietiche</a:t>
            </a:r>
          </a:p>
        </p:txBody>
      </p:sp>
      <p:sp>
        <p:nvSpPr>
          <p:cNvPr id="47109" name="Text Box 7">
            <a:extLst>
              <a:ext uri="{FF2B5EF4-FFF2-40B4-BE49-F238E27FC236}">
                <a16:creationId xmlns:a16="http://schemas.microsoft.com/office/drawing/2014/main" id="{A69BC333-DF33-48EE-829E-A95BF17ED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825" y="2852738"/>
            <a:ext cx="3527425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Lo </a:t>
            </a:r>
            <a:r>
              <a:rPr lang="it-IT" altLang="it-IT" sz="1800" b="1">
                <a:solidFill>
                  <a:srgbClr val="000000"/>
                </a:solidFill>
              </a:rPr>
              <a:t>stadio midollare</a:t>
            </a:r>
            <a:r>
              <a:rPr lang="it-IT" altLang="it-IT" sz="1800">
                <a:solidFill>
                  <a:srgbClr val="000000"/>
                </a:solidFill>
              </a:rPr>
              <a:t> inizia verso il 4° mese e diventa prevalente al 6° mese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>
            <a:extLst>
              <a:ext uri="{FF2B5EF4-FFF2-40B4-BE49-F238E27FC236}">
                <a16:creationId xmlns:a16="http://schemas.microsoft.com/office/drawing/2014/main" id="{85EA64D0-44FE-4725-A9B7-AD7EE67BD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046163"/>
            <a:ext cx="7343775" cy="569595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Rectangle 5">
            <a:extLst>
              <a:ext uri="{FF2B5EF4-FFF2-40B4-BE49-F238E27FC236}">
                <a16:creationId xmlns:a16="http://schemas.microsoft.com/office/drawing/2014/main" id="{A6FC6AA1-1287-4D29-88EA-D9E86E4D3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88913"/>
            <a:ext cx="8229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EMOPOIESI</a:t>
            </a:r>
          </a:p>
        </p:txBody>
      </p:sp>
      <p:sp>
        <p:nvSpPr>
          <p:cNvPr id="48132" name="Text Box 6">
            <a:extLst>
              <a:ext uri="{FF2B5EF4-FFF2-40B4-BE49-F238E27FC236}">
                <a16:creationId xmlns:a16="http://schemas.microsoft.com/office/drawing/2014/main" id="{66E6470D-41F8-4BBA-8DD2-BE6856082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549275"/>
            <a:ext cx="5040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Sede anatomica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>
            <a:extLst>
              <a:ext uri="{FF2B5EF4-FFF2-40B4-BE49-F238E27FC236}">
                <a16:creationId xmlns:a16="http://schemas.microsoft.com/office/drawing/2014/main" id="{D2A5A28A-EDF6-4DD7-95B4-7AF1B434E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550863"/>
            <a:ext cx="5980113" cy="6234112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Rectangle 5">
            <a:extLst>
              <a:ext uri="{FF2B5EF4-FFF2-40B4-BE49-F238E27FC236}">
                <a16:creationId xmlns:a16="http://schemas.microsoft.com/office/drawing/2014/main" id="{F8FF8D9B-9B6A-4D21-9E20-6005D8D3D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15888"/>
            <a:ext cx="8229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EMOPOIESI</a:t>
            </a:r>
          </a:p>
        </p:txBody>
      </p:sp>
      <p:sp>
        <p:nvSpPr>
          <p:cNvPr id="49156" name="Rectangle 6">
            <a:extLst>
              <a:ext uri="{FF2B5EF4-FFF2-40B4-BE49-F238E27FC236}">
                <a16:creationId xmlns:a16="http://schemas.microsoft.com/office/drawing/2014/main" id="{E44E774D-57A5-4FC9-A679-8563BF143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4888" y="1557338"/>
            <a:ext cx="1295400" cy="3095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49157" name="Rectangle 7">
            <a:extLst>
              <a:ext uri="{FF2B5EF4-FFF2-40B4-BE49-F238E27FC236}">
                <a16:creationId xmlns:a16="http://schemas.microsoft.com/office/drawing/2014/main" id="{C8EB95A0-5114-4CFE-887B-450213EED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557338"/>
            <a:ext cx="4032250" cy="51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49158" name="Text Box 8">
            <a:extLst>
              <a:ext uri="{FF2B5EF4-FFF2-40B4-BE49-F238E27FC236}">
                <a16:creationId xmlns:a16="http://schemas.microsoft.com/office/drawing/2014/main" id="{137F3BA7-986E-46FE-AEF3-5CFE7E6B3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5738" y="549275"/>
            <a:ext cx="208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it-IT" altLang="it-IT" sz="1400">
                <a:solidFill>
                  <a:srgbClr val="000000"/>
                </a:solidFill>
              </a:rPr>
              <a:t>Cellula staminale </a:t>
            </a: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it-IT" altLang="it-IT" sz="1400">
                <a:solidFill>
                  <a:srgbClr val="000000"/>
                </a:solidFill>
              </a:rPr>
              <a:t>pluripotente</a:t>
            </a:r>
          </a:p>
        </p:txBody>
      </p:sp>
      <p:sp>
        <p:nvSpPr>
          <p:cNvPr id="49159" name="Text Box 9">
            <a:extLst>
              <a:ext uri="{FF2B5EF4-FFF2-40B4-BE49-F238E27FC236}">
                <a16:creationId xmlns:a16="http://schemas.microsoft.com/office/drawing/2014/main" id="{E97DDF4A-1432-4D68-8CE4-4827AA45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765175"/>
            <a:ext cx="115093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1400">
                <a:solidFill>
                  <a:srgbClr val="000000"/>
                </a:solidFill>
              </a:rPr>
              <a:t>Staminale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1400">
                <a:solidFill>
                  <a:srgbClr val="000000"/>
                </a:solidFill>
              </a:rPr>
              <a:t>mieloide</a:t>
            </a:r>
          </a:p>
        </p:txBody>
      </p:sp>
      <p:sp>
        <p:nvSpPr>
          <p:cNvPr id="49160" name="Text Box 10">
            <a:extLst>
              <a:ext uri="{FF2B5EF4-FFF2-40B4-BE49-F238E27FC236}">
                <a16:creationId xmlns:a16="http://schemas.microsoft.com/office/drawing/2014/main" id="{747307B6-C8E0-4286-96B1-195756B96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620713"/>
            <a:ext cx="1150937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1400">
                <a:solidFill>
                  <a:srgbClr val="000000"/>
                </a:solidFill>
              </a:rPr>
              <a:t>Staminale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1400">
                <a:solidFill>
                  <a:srgbClr val="000000"/>
                </a:solidFill>
              </a:rPr>
              <a:t>linfoide</a:t>
            </a:r>
          </a:p>
        </p:txBody>
      </p:sp>
      <p:sp>
        <p:nvSpPr>
          <p:cNvPr id="49161" name="Oval 11">
            <a:extLst>
              <a:ext uri="{FF2B5EF4-FFF2-40B4-BE49-F238E27FC236}">
                <a16:creationId xmlns:a16="http://schemas.microsoft.com/office/drawing/2014/main" id="{4766FBD0-1F1F-47EC-B201-E128B8BF1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908050"/>
            <a:ext cx="935037" cy="576263"/>
          </a:xfrm>
          <a:prstGeom prst="ellips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49162" name="Oval 12">
            <a:extLst>
              <a:ext uri="{FF2B5EF4-FFF2-40B4-BE49-F238E27FC236}">
                <a16:creationId xmlns:a16="http://schemas.microsoft.com/office/drawing/2014/main" id="{0DB619B9-05A7-4099-8218-8B1C99CFD1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908050"/>
            <a:ext cx="935037" cy="576263"/>
          </a:xfrm>
          <a:prstGeom prst="ellips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49163" name="Oval 13">
            <a:extLst>
              <a:ext uri="{FF2B5EF4-FFF2-40B4-BE49-F238E27FC236}">
                <a16:creationId xmlns:a16="http://schemas.microsoft.com/office/drawing/2014/main" id="{FD8A67EB-FBB7-4C41-9CC9-3459A4EBC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908050"/>
            <a:ext cx="935037" cy="576263"/>
          </a:xfrm>
          <a:prstGeom prst="ellipse">
            <a:avLst/>
          </a:prstGeom>
          <a:noFill/>
          <a:ln w="190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A53F85B9-624E-45F9-A97A-74DAF73133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305800" cy="7620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Cellule staminali ematopoietiche</a:t>
            </a:r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E83C49D7-C824-4AE2-B49A-13057F244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872719"/>
            <a:ext cx="5783262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capacità di </a:t>
            </a:r>
            <a:r>
              <a:rPr lang="it-IT" altLang="it-IT" sz="24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autorinnovarsi</a:t>
            </a:r>
            <a:r>
              <a:rPr lang="it-IT" altLang="it-IT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e di </a:t>
            </a:r>
            <a:r>
              <a:rPr lang="it-IT" altLang="it-IT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proliferare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ad un ritmo elevato, differenziandosi in elementi cellulari maturi del sangue circolante: </a:t>
            </a:r>
            <a:r>
              <a:rPr lang="it-IT" altLang="it-IT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leucociti, eritrociti, piastrine</a:t>
            </a:r>
          </a:p>
        </p:txBody>
      </p:sp>
      <p:pic>
        <p:nvPicPr>
          <p:cNvPr id="50180" name="Picture 4" descr="midollo5">
            <a:extLst>
              <a:ext uri="{FF2B5EF4-FFF2-40B4-BE49-F238E27FC236}">
                <a16:creationId xmlns:a16="http://schemas.microsoft.com/office/drawing/2014/main" id="{F7B6A5FA-8285-42E7-9CFA-F04BC6FF8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2781300"/>
            <a:ext cx="1760537" cy="1760538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midollo4">
            <a:extLst>
              <a:ext uri="{FF2B5EF4-FFF2-40B4-BE49-F238E27FC236}">
                <a16:creationId xmlns:a16="http://schemas.microsoft.com/office/drawing/2014/main" id="{515EC77D-3E83-413A-AF50-2D8845EE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429000"/>
            <a:ext cx="2286000" cy="1531938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midollo6">
            <a:extLst>
              <a:ext uri="{FF2B5EF4-FFF2-40B4-BE49-F238E27FC236}">
                <a16:creationId xmlns:a16="http://schemas.microsoft.com/office/drawing/2014/main" id="{D32B261F-F532-455F-BAE8-0FA9D72B1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2320925" cy="165735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3" name="Picture 7" descr="Midollo1">
            <a:extLst>
              <a:ext uri="{FF2B5EF4-FFF2-40B4-BE49-F238E27FC236}">
                <a16:creationId xmlns:a16="http://schemas.microsoft.com/office/drawing/2014/main" id="{29276DD9-2B27-4000-84E4-2CEC0AFED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81400"/>
            <a:ext cx="4038600" cy="278765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4" name="Text Box 8">
            <a:extLst>
              <a:ext uri="{FF2B5EF4-FFF2-40B4-BE49-F238E27FC236}">
                <a16:creationId xmlns:a16="http://schemas.microsoft.com/office/drawing/2014/main" id="{312D506F-4160-46EE-89E2-81BE164AE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5157788"/>
            <a:ext cx="2321323" cy="46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Dove si trovano?</a:t>
            </a:r>
          </a:p>
        </p:txBody>
      </p:sp>
      <p:sp>
        <p:nvSpPr>
          <p:cNvPr id="50185" name="AutoShape 9">
            <a:extLst>
              <a:ext uri="{FF2B5EF4-FFF2-40B4-BE49-F238E27FC236}">
                <a16:creationId xmlns:a16="http://schemas.microsoft.com/office/drawing/2014/main" id="{C32D9ECF-7D5F-4C93-B76D-7757038E39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5334000"/>
            <a:ext cx="1371600" cy="304800"/>
          </a:xfrm>
          <a:prstGeom prst="leftArrow">
            <a:avLst>
              <a:gd name="adj1" fmla="val 50000"/>
              <a:gd name="adj2" fmla="val 1125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86" name="AutoShape 10">
            <a:extLst>
              <a:ext uri="{FF2B5EF4-FFF2-40B4-BE49-F238E27FC236}">
                <a16:creationId xmlns:a16="http://schemas.microsoft.com/office/drawing/2014/main" id="{340B5088-BEEE-4C52-82E6-B744C5A25F4D}"/>
              </a:ext>
            </a:extLst>
          </p:cNvPr>
          <p:cNvSpPr>
            <a:spLocks noChangeArrowheads="1"/>
          </p:cNvSpPr>
          <p:nvPr/>
        </p:nvSpPr>
        <p:spPr bwMode="auto">
          <a:xfrm rot="-2077168">
            <a:off x="6732588" y="2708275"/>
            <a:ext cx="203200" cy="609600"/>
          </a:xfrm>
          <a:prstGeom prst="downArrow">
            <a:avLst>
              <a:gd name="adj1" fmla="val 50000"/>
              <a:gd name="adj2" fmla="val 75000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187" name="Text Box 11">
            <a:extLst>
              <a:ext uri="{FF2B5EF4-FFF2-40B4-BE49-F238E27FC236}">
                <a16:creationId xmlns:a16="http://schemas.microsoft.com/office/drawing/2014/main" id="{46E51438-65DA-4B95-8982-7144D9E87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538" y="5638800"/>
            <a:ext cx="4487862" cy="120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Nelle cavità delle ossa, in particolare quelle “brevi”: bacino, coste, sterno, etc…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>
            <a:extLst>
              <a:ext uri="{FF2B5EF4-FFF2-40B4-BE49-F238E27FC236}">
                <a16:creationId xmlns:a16="http://schemas.microsoft.com/office/drawing/2014/main" id="{2122F57C-3DD0-4B28-A0B7-89B7E39DA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52400"/>
            <a:ext cx="61722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endParaRPr lang="it-IT" altLang="it-IT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03" name="AutoShape 3">
            <a:extLst>
              <a:ext uri="{FF2B5EF4-FFF2-40B4-BE49-F238E27FC236}">
                <a16:creationId xmlns:a16="http://schemas.microsoft.com/office/drawing/2014/main" id="{EB300914-5B86-400F-B9FC-5759EA325D4C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562600" y="2813050"/>
            <a:ext cx="2514600" cy="916926"/>
          </a:xfrm>
          <a:prstGeom prst="flowChartMagneticDis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E90E550C-5963-4D21-BB44-722CE3864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3375"/>
            <a:ext cx="8280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CELLULE STAMINALI MULTIPOTENTI</a:t>
            </a:r>
          </a:p>
        </p:txBody>
      </p:sp>
      <p:sp>
        <p:nvSpPr>
          <p:cNvPr id="51205" name="Text Box 5">
            <a:extLst>
              <a:ext uri="{FF2B5EF4-FFF2-40B4-BE49-F238E27FC236}">
                <a16:creationId xmlns:a16="http://schemas.microsoft.com/office/drawing/2014/main" id="{85270793-6BF4-40DE-98DF-E1DFC7CB8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268413"/>
            <a:ext cx="7772400" cy="1876425"/>
          </a:xfrm>
          <a:prstGeom prst="rect">
            <a:avLst/>
          </a:prstGeom>
          <a:noFill/>
          <a:ln w="762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68" tIns="45682" rIns="91368" bIns="45682">
            <a:spAutoFit/>
          </a:bodyPr>
          <a:lstStyle>
            <a:lvl1pPr marL="287338" indent="-101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it-IT" sz="2800" b="1">
                <a:latin typeface="Calibri" panose="020F0502020204030204" pitchFamily="34" charset="0"/>
                <a:cs typeface="Calibri" panose="020F0502020204030204" pitchFamily="34" charset="0"/>
              </a:rPr>
              <a:t>A tutt’oggi le cellule staminali </a:t>
            </a:r>
            <a:r>
              <a:rPr lang="it-IT" altLang="it-IT" sz="2800" b="1" u="sng">
                <a:latin typeface="Calibri" panose="020F0502020204030204" pitchFamily="34" charset="0"/>
                <a:cs typeface="Calibri" panose="020F0502020204030204" pitchFamily="34" charset="0"/>
              </a:rPr>
              <a:t>emopoietiche</a:t>
            </a:r>
            <a:r>
              <a:rPr lang="it-IT" altLang="it-IT" sz="2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2800" b="1" u="sng">
                <a:latin typeface="Calibri" panose="020F0502020204030204" pitchFamily="34" charset="0"/>
                <a:cs typeface="Calibri" panose="020F0502020204030204" pitchFamily="34" charset="0"/>
              </a:rPr>
              <a:t>multipotenti</a:t>
            </a:r>
            <a:r>
              <a:rPr lang="it-IT" altLang="it-IT" sz="2800" b="1">
                <a:latin typeface="Calibri" panose="020F0502020204030204" pitchFamily="34" charset="0"/>
                <a:cs typeface="Calibri" panose="020F0502020204030204" pitchFamily="34" charset="0"/>
              </a:rPr>
              <a:t> sono quelle più studiate e caratterizzate sia biologicamente che funzionalmente. </a:t>
            </a:r>
          </a:p>
        </p:txBody>
      </p:sp>
      <p:grpSp>
        <p:nvGrpSpPr>
          <p:cNvPr id="51206" name="Group 6">
            <a:extLst>
              <a:ext uri="{FF2B5EF4-FFF2-40B4-BE49-F238E27FC236}">
                <a16:creationId xmlns:a16="http://schemas.microsoft.com/office/drawing/2014/main" id="{C9970BAF-E27F-44A4-BC67-CFF771AACFF3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3357563"/>
            <a:ext cx="7913687" cy="3122612"/>
            <a:chOff x="768" y="144"/>
            <a:chExt cx="4224" cy="2008"/>
          </a:xfrm>
        </p:grpSpPr>
        <p:sp>
          <p:nvSpPr>
            <p:cNvPr id="51207" name="Text Box 7">
              <a:extLst>
                <a:ext uri="{FF2B5EF4-FFF2-40B4-BE49-F238E27FC236}">
                  <a16:creationId xmlns:a16="http://schemas.microsoft.com/office/drawing/2014/main" id="{5DB368A6-5C9F-4D03-9E8F-86D394F8B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144"/>
              <a:ext cx="4224" cy="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4206" tIns="52101" rIns="104206" bIns="52101">
              <a:spAutoFit/>
            </a:bodyPr>
            <a:lstStyle>
              <a:lvl1pPr defTabSz="104298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4298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4298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42988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42988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42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42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42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42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it-IT" altLang="it-IT" b="1">
                  <a:latin typeface="Calibri" panose="020F0502020204030204" pitchFamily="34" charset="0"/>
                  <a:cs typeface="Calibri" panose="020F0502020204030204" pitchFamily="34" charset="0"/>
                </a:rPr>
                <a:t>ANTIGENE CD34</a:t>
              </a:r>
              <a:endParaRPr lang="it-IT" altLang="it-IT" sz="28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208" name="Text Box 8">
              <a:extLst>
                <a:ext uri="{FF2B5EF4-FFF2-40B4-BE49-F238E27FC236}">
                  <a16:creationId xmlns:a16="http://schemas.microsoft.com/office/drawing/2014/main" id="{938EAF62-0EC3-45CC-BE32-CC17FBFB8F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782"/>
              <a:ext cx="4224" cy="1370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104206" tIns="52101" rIns="104206" bIns="52101">
              <a:spAutoFit/>
            </a:bodyPr>
            <a:lstStyle>
              <a:lvl1pPr defTabSz="1042988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042988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042988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042988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042988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042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042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042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04298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it-IT" altLang="it-IT" b="1">
                  <a:latin typeface="Calibri" panose="020F0502020204030204" pitchFamily="34" charset="0"/>
                  <a:cs typeface="Calibri" panose="020F0502020204030204" pitchFamily="34" charset="0"/>
                </a:rPr>
                <a:t>Rappresenta il marcatore delle cellule staminali </a:t>
              </a:r>
              <a:r>
                <a:rPr lang="it-IT" altLang="it-IT" sz="2800" b="1">
                  <a:latin typeface="Calibri" panose="020F0502020204030204" pitchFamily="34" charset="0"/>
                  <a:cs typeface="Calibri" panose="020F0502020204030204" pitchFamily="34" charset="0"/>
                </a:rPr>
                <a:t>(0,1-0,5%)</a:t>
              </a:r>
              <a:r>
                <a:rPr lang="it-IT" altLang="it-IT" sz="280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altLang="it-IT" b="1">
                  <a:latin typeface="Calibri" panose="020F0502020204030204" pitchFamily="34" charset="0"/>
                  <a:cs typeface="Calibri" panose="020F0502020204030204" pitchFamily="34" charset="0"/>
                </a:rPr>
                <a:t>che si autorinnovano nonché dei progenitori emopoietici “più a valle”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id="{7AB2E3A5-15D6-45B2-B47B-6F3806B69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765175"/>
            <a:ext cx="7704138" cy="5822950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Rectangle 3">
            <a:extLst>
              <a:ext uri="{FF2B5EF4-FFF2-40B4-BE49-F238E27FC236}">
                <a16:creationId xmlns:a16="http://schemas.microsoft.com/office/drawing/2014/main" id="{DF527A8A-DEC0-40F8-8A0C-6ED9D0190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0"/>
            <a:ext cx="88931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Cellule staminali ematopoietiche: CD34+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007BF0BA-5CB3-44AF-B957-8BD76E333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04813"/>
            <a:ext cx="82296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PROGENITORI EMOPOIETICI</a:t>
            </a:r>
          </a:p>
        </p:txBody>
      </p:sp>
      <p:sp>
        <p:nvSpPr>
          <p:cNvPr id="40963" name="Text Box 3">
            <a:extLst>
              <a:ext uri="{FF2B5EF4-FFF2-40B4-BE49-F238E27FC236}">
                <a16:creationId xmlns:a16="http://schemas.microsoft.com/office/drawing/2014/main" id="{51D01161-665F-488D-91A9-84F02D3F1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268413"/>
            <a:ext cx="7632700" cy="8509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altLang="it-IT" sz="2400" b="1" dirty="0">
                <a:solidFill>
                  <a:srgbClr val="FFCC00"/>
                </a:solidFill>
              </a:rPr>
              <a:t>Midollo Osseo</a:t>
            </a:r>
            <a:r>
              <a:rPr lang="it-IT" altLang="it-IT" sz="2400" dirty="0">
                <a:solidFill>
                  <a:schemeClr val="bg1"/>
                </a:solidFill>
              </a:rPr>
              <a:t>: le cellule CD34 sono circa l’</a:t>
            </a:r>
            <a:r>
              <a:rPr lang="it-IT" altLang="it-IT" sz="2400" dirty="0">
                <a:solidFill>
                  <a:srgbClr val="00FF00"/>
                </a:solidFill>
              </a:rPr>
              <a:t>1-3%</a:t>
            </a:r>
            <a:r>
              <a:rPr lang="it-IT" altLang="it-IT" sz="2400" dirty="0">
                <a:solidFill>
                  <a:schemeClr val="bg1"/>
                </a:solidFill>
              </a:rPr>
              <a:t> delle cellule presenti in un midollo normale</a:t>
            </a:r>
            <a:endParaRPr lang="it-IT" altLang="it-IT" sz="2400" dirty="0"/>
          </a:p>
        </p:txBody>
      </p:sp>
      <p:sp>
        <p:nvSpPr>
          <p:cNvPr id="53252" name="Text Box 4">
            <a:extLst>
              <a:ext uri="{FF2B5EF4-FFF2-40B4-BE49-F238E27FC236}">
                <a16:creationId xmlns:a16="http://schemas.microsoft.com/office/drawing/2014/main" id="{CE110444-0BEB-4BB4-9E88-2BD27A80F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1638" y="5176838"/>
            <a:ext cx="5780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3253" name="Text Box 5">
            <a:extLst>
              <a:ext uri="{FF2B5EF4-FFF2-40B4-BE49-F238E27FC236}">
                <a16:creationId xmlns:a16="http://schemas.microsoft.com/office/drawing/2014/main" id="{47CF2385-D1DF-4167-99F6-C745CD18B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300663"/>
            <a:ext cx="59039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>
                <a:solidFill>
                  <a:srgbClr val="FFCC00"/>
                </a:solidFill>
              </a:rPr>
              <a:t>Sangue Cordonale</a:t>
            </a:r>
            <a:r>
              <a:rPr lang="it-IT" altLang="it-IT" sz="2400" dirty="0">
                <a:solidFill>
                  <a:schemeClr val="bg1"/>
                </a:solidFill>
              </a:rPr>
              <a:t>: </a:t>
            </a:r>
            <a:r>
              <a:rPr lang="it-IT" altLang="it-IT" sz="2400" dirty="0">
                <a:solidFill>
                  <a:srgbClr val="00FF00"/>
                </a:solidFill>
              </a:rPr>
              <a:t>0.1 – 0.4 %</a:t>
            </a:r>
            <a:r>
              <a:rPr lang="it-IT" altLang="it-IT" sz="2400" dirty="0">
                <a:solidFill>
                  <a:schemeClr val="bg1"/>
                </a:solidFill>
              </a:rPr>
              <a:t> di CD34 </a:t>
            </a:r>
            <a:endParaRPr lang="it-IT" altLang="it-IT" sz="2400" dirty="0"/>
          </a:p>
        </p:txBody>
      </p:sp>
      <p:sp>
        <p:nvSpPr>
          <p:cNvPr id="53254" name="AutoShape 6">
            <a:extLst>
              <a:ext uri="{FF2B5EF4-FFF2-40B4-BE49-F238E27FC236}">
                <a16:creationId xmlns:a16="http://schemas.microsoft.com/office/drawing/2014/main" id="{9D61CAF7-79FC-4F8B-BCC4-F6A7A6A6B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2349500"/>
            <a:ext cx="431800" cy="865188"/>
          </a:xfrm>
          <a:prstGeom prst="upArrow">
            <a:avLst>
              <a:gd name="adj1" fmla="val 50000"/>
              <a:gd name="adj2" fmla="val 500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3255" name="AutoShape 7">
            <a:extLst>
              <a:ext uri="{FF2B5EF4-FFF2-40B4-BE49-F238E27FC236}">
                <a16:creationId xmlns:a16="http://schemas.microsoft.com/office/drawing/2014/main" id="{49F5C368-B990-48EA-BDA6-47DE2055FF01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219700" y="2349500"/>
            <a:ext cx="431800" cy="865188"/>
          </a:xfrm>
          <a:prstGeom prst="upArrow">
            <a:avLst>
              <a:gd name="adj1" fmla="val 50000"/>
              <a:gd name="adj2" fmla="val 500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3256" name="Text Box 8">
            <a:extLst>
              <a:ext uri="{FF2B5EF4-FFF2-40B4-BE49-F238E27FC236}">
                <a16:creationId xmlns:a16="http://schemas.microsoft.com/office/drawing/2014/main" id="{7F0D310B-E6E5-40CA-8CDD-03A2D8FA1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8400" y="2492375"/>
            <a:ext cx="13668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000" dirty="0"/>
              <a:t>Equilibrio Dinamico</a:t>
            </a:r>
          </a:p>
        </p:txBody>
      </p:sp>
      <p:sp>
        <p:nvSpPr>
          <p:cNvPr id="40970" name="Text Box 10">
            <a:extLst>
              <a:ext uri="{FF2B5EF4-FFF2-40B4-BE49-F238E27FC236}">
                <a16:creationId xmlns:a16="http://schemas.microsoft.com/office/drawing/2014/main" id="{0EEFDC26-9FF7-4B6E-9F59-3ABFEE6D8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429000"/>
            <a:ext cx="7488238" cy="121602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28575">
            <a:solidFill>
              <a:srgbClr val="66FF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it-IT" altLang="it-IT" sz="2400" b="1" dirty="0">
                <a:solidFill>
                  <a:srgbClr val="FFCC00"/>
                </a:solidFill>
              </a:rPr>
              <a:t>Sangue periferico</a:t>
            </a:r>
            <a:r>
              <a:rPr lang="it-IT" altLang="it-IT" sz="2400" dirty="0">
                <a:solidFill>
                  <a:schemeClr val="bg1"/>
                </a:solidFill>
              </a:rPr>
              <a:t>: Le cellule CD34 possono arrivare a circa 1/100 – 1/10 (</a:t>
            </a:r>
            <a:r>
              <a:rPr lang="it-IT" altLang="it-IT" sz="2400" dirty="0">
                <a:solidFill>
                  <a:srgbClr val="00FF00"/>
                </a:solidFill>
              </a:rPr>
              <a:t>0.01-0.1%</a:t>
            </a:r>
            <a:r>
              <a:rPr lang="it-IT" altLang="it-IT" sz="2400" dirty="0">
                <a:solidFill>
                  <a:schemeClr val="bg1"/>
                </a:solidFill>
              </a:rPr>
              <a:t>) di quelle presenti nel midollo osseo o nel sangue cordonale.</a:t>
            </a:r>
            <a:endParaRPr lang="it-IT" altLang="it-IT" sz="2400" dirty="0"/>
          </a:p>
        </p:txBody>
      </p:sp>
      <p:graphicFrame>
        <p:nvGraphicFramePr>
          <p:cNvPr id="53258" name="Object 11">
            <a:extLst>
              <a:ext uri="{FF2B5EF4-FFF2-40B4-BE49-F238E27FC236}">
                <a16:creationId xmlns:a16="http://schemas.microsoft.com/office/drawing/2014/main" id="{8906BC70-B3F0-4671-B113-2EB9029B950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04025" y="4941888"/>
          <a:ext cx="2084388" cy="160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3" imgW="4580952" imgH="3362794" progId="PhotoDeluxe.Image.2">
                  <p:embed/>
                </p:oleObj>
              </mc:Choice>
              <mc:Fallback>
                <p:oleObj name="Image" r:id="rId3" imgW="4580952" imgH="3362794" progId="PhotoDeluxe.Image.2">
                  <p:embed/>
                  <p:pic>
                    <p:nvPicPr>
                      <p:cNvPr id="53258" name="Object 11">
                        <a:extLst>
                          <a:ext uri="{FF2B5EF4-FFF2-40B4-BE49-F238E27FC236}">
                            <a16:creationId xmlns:a16="http://schemas.microsoft.com/office/drawing/2014/main" id="{8906BC70-B3F0-4671-B113-2EB9029B950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4941888"/>
                        <a:ext cx="2084388" cy="16049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>
            <a:extLst>
              <a:ext uri="{FF2B5EF4-FFF2-40B4-BE49-F238E27FC236}">
                <a16:creationId xmlns:a16="http://schemas.microsoft.com/office/drawing/2014/main" id="{7E18F350-F6E8-4D3A-8A5F-BA768D499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3744913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5" name="Text Box 3">
            <a:extLst>
              <a:ext uri="{FF2B5EF4-FFF2-40B4-BE49-F238E27FC236}">
                <a16:creationId xmlns:a16="http://schemas.microsoft.com/office/drawing/2014/main" id="{B6E5728F-A3F7-42C3-A5DF-54104D6B7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3" y="125413"/>
            <a:ext cx="8077200" cy="130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0304" rIns="90000" bIns="46800">
            <a:spAutoFit/>
          </a:bodyPr>
          <a:lstStyle>
            <a:lvl1pPr defTabSz="449263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CSE da midollo osseo o da  </a:t>
            </a:r>
          </a:p>
          <a:p>
            <a:pPr algn="ctr" eaLnBrk="1" hangingPunct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it-IT" altLang="it-IT" sz="4000" b="1" dirty="0">
                <a:solidFill>
                  <a:srgbClr val="0070C0"/>
                </a:solidFill>
                <a:cs typeface="Times New Roman" panose="02020603050405020304" pitchFamily="18" charset="0"/>
              </a:rPr>
              <a:t>sangue periferico</a:t>
            </a:r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553E6699-A032-4E18-BF55-CAC254296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28750"/>
            <a:ext cx="33718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4277" name="Rectangle 5">
            <a:extLst>
              <a:ext uri="{FF2B5EF4-FFF2-40B4-BE49-F238E27FC236}">
                <a16:creationId xmlns:a16="http://schemas.microsoft.com/office/drawing/2014/main" id="{1021121C-31E3-4D3D-9FA7-AAF6B122A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4292600"/>
            <a:ext cx="374332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it-IT" sz="3000">
                <a:solidFill>
                  <a:srgbClr val="000066"/>
                </a:solidFill>
              </a:rPr>
              <a:t>Nel midollo osseo il </a:t>
            </a:r>
            <a:r>
              <a:rPr lang="en-GB" altLang="it-IT" sz="3000">
                <a:solidFill>
                  <a:srgbClr val="CC0000"/>
                </a:solidFill>
              </a:rPr>
              <a:t>3-5%</a:t>
            </a:r>
            <a:r>
              <a:rPr lang="en-GB" altLang="it-IT" sz="3000">
                <a:solidFill>
                  <a:srgbClr val="000066"/>
                </a:solidFill>
              </a:rPr>
              <a:t> delle cellule sono CD34+ </a:t>
            </a:r>
          </a:p>
        </p:txBody>
      </p:sp>
      <p:sp>
        <p:nvSpPr>
          <p:cNvPr id="54278" name="Rectangle 6">
            <a:extLst>
              <a:ext uri="{FF2B5EF4-FFF2-40B4-BE49-F238E27FC236}">
                <a16:creationId xmlns:a16="http://schemas.microsoft.com/office/drawing/2014/main" id="{D58AB117-94AE-47B1-8FC8-4F87886ED4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700" y="4413250"/>
            <a:ext cx="38512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defTabSz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en-GB" altLang="it-IT" sz="3000">
                <a:solidFill>
                  <a:srgbClr val="000066"/>
                </a:solidFill>
              </a:rPr>
              <a:t>Nel sangue periferico il </a:t>
            </a:r>
            <a:r>
              <a:rPr lang="en-GB" altLang="it-IT" sz="3000">
                <a:solidFill>
                  <a:srgbClr val="CC0000"/>
                </a:solidFill>
              </a:rPr>
              <a:t>0.003-0.005%</a:t>
            </a:r>
            <a:r>
              <a:rPr lang="en-GB" altLang="it-IT" sz="3000">
                <a:solidFill>
                  <a:srgbClr val="000066"/>
                </a:solidFill>
              </a:rPr>
              <a:t> delle cellule sono CD34+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>
            <a:extLst>
              <a:ext uri="{FF2B5EF4-FFF2-40B4-BE49-F238E27FC236}">
                <a16:creationId xmlns:a16="http://schemas.microsoft.com/office/drawing/2014/main" id="{3D6FD7F5-7D67-4EDE-B9F7-3A70FFDCF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620688"/>
            <a:ext cx="8610600" cy="5375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000" dirty="0">
                <a:solidFill>
                  <a:srgbClr val="0070C0"/>
                </a:solidFill>
                <a:latin typeface="Verdana" panose="020B0604030504040204" pitchFamily="34" charset="0"/>
              </a:rPr>
              <a:t>CELLULA STAMINALE</a:t>
            </a:r>
          </a:p>
          <a:p>
            <a:pPr algn="ctr" eaLnBrk="1" hangingPunct="1">
              <a:lnSpc>
                <a:spcPct val="120000"/>
              </a:lnSpc>
              <a:spcBef>
                <a:spcPct val="50000"/>
              </a:spcBef>
              <a:buFontTx/>
              <a:buNone/>
            </a:pPr>
            <a:r>
              <a:rPr lang="it-IT" altLang="it-IT" sz="2800" dirty="0">
                <a:latin typeface="Verdana" panose="020B0604030504040204" pitchFamily="34" charset="0"/>
              </a:rPr>
              <a:t>CELLULA </a:t>
            </a:r>
            <a:br>
              <a:rPr lang="it-IT" altLang="it-IT" sz="2800" dirty="0">
                <a:latin typeface="Verdana" panose="020B0604030504040204" pitchFamily="34" charset="0"/>
              </a:rPr>
            </a:br>
            <a:r>
              <a:rPr lang="it-IT" altLang="it-IT" sz="2800" b="1" dirty="0">
                <a:latin typeface="Verdana" panose="020B0604030504040204" pitchFamily="34" charset="0"/>
              </a:rPr>
              <a:t>NON DIFFERENZIATA </a:t>
            </a:r>
            <a:br>
              <a:rPr lang="it-IT" altLang="it-IT" sz="2800" b="1" dirty="0">
                <a:latin typeface="Verdana" panose="020B0604030504040204" pitchFamily="34" charset="0"/>
              </a:rPr>
            </a:br>
            <a:r>
              <a:rPr lang="it-IT" altLang="it-IT" sz="2800" dirty="0">
                <a:latin typeface="Verdana" panose="020B0604030504040204" pitchFamily="34" charset="0"/>
              </a:rPr>
              <a:t>IN GRADO DI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endParaRPr lang="it-IT" altLang="it-IT" sz="2800" b="1" dirty="0"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0"/>
              </a:lnSpc>
              <a:spcBef>
                <a:spcPct val="50000"/>
              </a:spcBef>
              <a:buFontTx/>
              <a:buNone/>
            </a:pPr>
            <a:r>
              <a:rPr lang="it-IT" altLang="it-IT" sz="2800" b="1" dirty="0">
                <a:latin typeface="Verdana" panose="020B0604030504040204" pitchFamily="34" charset="0"/>
              </a:rPr>
              <a:t>RIPRODURRE SE STESSA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2800" b="1" dirty="0">
                <a:latin typeface="Verdana" panose="020B0604030504040204" pitchFamily="34" charset="0"/>
              </a:rPr>
              <a:t>INDEFINITAMENTE</a:t>
            </a:r>
            <a:r>
              <a:rPr lang="it-IT" altLang="it-IT" sz="2800" dirty="0">
                <a:latin typeface="Verdan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it-IT" altLang="it-IT" sz="2800" dirty="0">
                <a:latin typeface="Verdana" panose="020B0604030504040204" pitchFamily="34" charset="0"/>
              </a:rPr>
              <a:t>E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2800" dirty="0">
                <a:latin typeface="Verdana" panose="020B0604030504040204" pitchFamily="34" charset="0"/>
              </a:rPr>
              <a:t> </a:t>
            </a:r>
            <a:r>
              <a:rPr lang="it-IT" altLang="it-IT" sz="2800" b="1" dirty="0">
                <a:latin typeface="Verdana" panose="020B0604030504040204" pitchFamily="34" charset="0"/>
              </a:rPr>
              <a:t>GENERARE TIPI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2800" b="1" dirty="0">
                <a:latin typeface="Verdana" panose="020B0604030504040204" pitchFamily="34" charset="0"/>
              </a:rPr>
              <a:t> CELLULARI DIVERSI</a:t>
            </a:r>
            <a:r>
              <a:rPr lang="it-IT" altLang="it-IT" sz="2800" dirty="0">
                <a:latin typeface="Verdana" panose="020B0604030504040204" pitchFamily="34" charset="0"/>
              </a:rPr>
              <a:t> 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it-IT" altLang="it-IT" sz="2800" dirty="0">
                <a:latin typeface="Verdana" panose="020B0604030504040204" pitchFamily="34" charset="0"/>
              </a:rPr>
              <a:t>PER DIFFERENZIAZIONE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>
            <a:extLst>
              <a:ext uri="{FF2B5EF4-FFF2-40B4-BE49-F238E27FC236}">
                <a16:creationId xmlns:a16="http://schemas.microsoft.com/office/drawing/2014/main" id="{A61853C2-F190-4008-AA7E-64E0F7320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88913"/>
            <a:ext cx="89646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TRAPIANTO DI MIDOLLO OSSEO</a:t>
            </a:r>
            <a:r>
              <a:rPr lang="it-IT" altLang="it-IT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F6F6F2C6-3ECD-41D2-82F5-22EF248A93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692150"/>
            <a:ext cx="7772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  <a:latin typeface="Comic Sans MS" panose="030F0702030302020204" pitchFamily="66" charset="0"/>
              </a:rPr>
              <a:t>SOSTITUZIONE DI UN MIDOLLO OSSEO MALATO O DANNEGGIATO CON CELLULE STAMINALI SANE, IN GRADO DI RIGENERARE TUTTE LE CELLULE DEL SANGUE</a:t>
            </a:r>
          </a:p>
        </p:txBody>
      </p:sp>
      <p:pic>
        <p:nvPicPr>
          <p:cNvPr id="55300" name="Picture 4" descr="3">
            <a:extLst>
              <a:ext uri="{FF2B5EF4-FFF2-40B4-BE49-F238E27FC236}">
                <a16:creationId xmlns:a16="http://schemas.microsoft.com/office/drawing/2014/main" id="{F7997088-A02A-46D1-8132-6B5DA7C3C97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7988"/>
            <a:ext cx="8770938" cy="49974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admo3">
            <a:extLst>
              <a:ext uri="{FF2B5EF4-FFF2-40B4-BE49-F238E27FC236}">
                <a16:creationId xmlns:a16="http://schemas.microsoft.com/office/drawing/2014/main" id="{5D6A4D64-E4C1-4671-B98C-665FFB839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3473450" cy="4929188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Text Box 3">
            <a:extLst>
              <a:ext uri="{FF2B5EF4-FFF2-40B4-BE49-F238E27FC236}">
                <a16:creationId xmlns:a16="http://schemas.microsoft.com/office/drawing/2014/main" id="{813F00AA-28F3-40A0-B49F-424945BE3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1196975"/>
            <a:ext cx="4876800" cy="46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 sz="2800" b="1">
                <a:latin typeface="Calibri" panose="020F0502020204030204" pitchFamily="34" charset="0"/>
                <a:cs typeface="Calibri" panose="020F0502020204030204" pitchFamily="34" charset="0"/>
              </a:rPr>
              <a:t> E’ un tessuto da cui hanno origine tutte le cellule del sangue</a:t>
            </a:r>
          </a:p>
          <a:p>
            <a:pPr algn="just" eaLnBrk="1" hangingPunct="1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 sz="2800" b="1" i="1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altLang="it-IT" sz="2800" b="1">
                <a:latin typeface="Calibri" panose="020F0502020204030204" pitchFamily="34" charset="0"/>
                <a:cs typeface="Calibri" panose="020F0502020204030204" pitchFamily="34" charset="0"/>
              </a:rPr>
              <a:t>Contiene un gran numero di “ cellule staminali “</a:t>
            </a:r>
          </a:p>
          <a:p>
            <a:pPr algn="just" eaLnBrk="1" hangingPunct="1">
              <a:spcBef>
                <a:spcPct val="5000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 sz="2800" b="1">
                <a:latin typeface="Calibri" panose="020F0502020204030204" pitchFamily="34" charset="0"/>
                <a:cs typeface="Calibri" panose="020F0502020204030204" pitchFamily="34" charset="0"/>
              </a:rPr>
              <a:t>Vengono infuse a letto del paziente come una semplice trasfusione di sangue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it-IT" altLang="it-IT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324" name="Rectangle 4">
            <a:extLst>
              <a:ext uri="{FF2B5EF4-FFF2-40B4-BE49-F238E27FC236}">
                <a16:creationId xmlns:a16="http://schemas.microsoft.com/office/drawing/2014/main" id="{FF9CEA1C-5FB2-4848-8405-3C1E2FE42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188640"/>
            <a:ext cx="62701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TRAPIANTO DI MIDOLLO OSSEO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C85E7FC6-7A3B-485F-B98B-9D978A90B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565400"/>
            <a:ext cx="7559675" cy="402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75" tIns="40087" rIns="80175" bIns="40087">
            <a:spAutoFit/>
          </a:bodyPr>
          <a:lstStyle>
            <a:lvl1pPr defTabSz="8016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016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016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016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016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 sz="2800">
                <a:latin typeface="Arial Black" panose="020B0A04020102020204" pitchFamily="34" charset="0"/>
              </a:rPr>
              <a:t> </a:t>
            </a:r>
            <a:r>
              <a:rPr lang="it-IT" altLang="it-IT">
                <a:latin typeface="Comic Sans MS" panose="030F0702030302020204" pitchFamily="66" charset="0"/>
              </a:rPr>
              <a:t>Leucemie 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>
                <a:latin typeface="Comic Sans MS" panose="030F0702030302020204" pitchFamily="66" charset="0"/>
              </a:rPr>
              <a:t> Linfomi 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>
                <a:latin typeface="Comic Sans MS" panose="030F0702030302020204" pitchFamily="66" charset="0"/>
              </a:rPr>
              <a:t> Mieloma                                                                                                                       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>
                <a:latin typeface="Comic Sans MS" panose="030F0702030302020204" pitchFamily="66" charset="0"/>
              </a:rPr>
              <a:t> Emoglobinopatie  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>
                <a:latin typeface="Comic Sans MS" panose="030F0702030302020204" pitchFamily="66" charset="0"/>
              </a:rPr>
              <a:t> Mielodisplasie  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>
                <a:latin typeface="Comic Sans MS" panose="030F0702030302020204" pitchFamily="66" charset="0"/>
              </a:rPr>
              <a:t> Disordini del sistema immunitario  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>
                <a:latin typeface="Comic Sans MS" panose="030F0702030302020204" pitchFamily="66" charset="0"/>
              </a:rPr>
              <a:t> Malattie metaboliche  </a:t>
            </a:r>
          </a:p>
          <a:p>
            <a:pPr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>
                <a:latin typeface="Comic Sans MS" panose="030F0702030302020204" pitchFamily="66" charset="0"/>
              </a:rPr>
              <a:t> Aplasie midollari</a:t>
            </a:r>
          </a:p>
        </p:txBody>
      </p:sp>
      <p:sp>
        <p:nvSpPr>
          <p:cNvPr id="57347" name="Text Box 3">
            <a:extLst>
              <a:ext uri="{FF2B5EF4-FFF2-40B4-BE49-F238E27FC236}">
                <a16:creationId xmlns:a16="http://schemas.microsoft.com/office/drawing/2014/main" id="{DA51E976-302A-4091-9F6F-65721B92C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60350"/>
            <a:ext cx="8675688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75" tIns="40087" rIns="80175" bIns="40087">
            <a:spAutoFit/>
          </a:bodyPr>
          <a:lstStyle>
            <a:lvl1pPr defTabSz="8016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016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016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016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016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Patologie trattabili con trapianto di cellule staminali ematopoietiche</a:t>
            </a:r>
          </a:p>
        </p:txBody>
      </p:sp>
      <p:sp>
        <p:nvSpPr>
          <p:cNvPr id="57348" name="Text Box 4">
            <a:extLst>
              <a:ext uri="{FF2B5EF4-FFF2-40B4-BE49-F238E27FC236}">
                <a16:creationId xmlns:a16="http://schemas.microsoft.com/office/drawing/2014/main" id="{E7E68B15-CC86-49AA-8DBE-39984C172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84313"/>
            <a:ext cx="8820150" cy="1046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 dirty="0"/>
              <a:t>Utilizzo razionale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it-IT" altLang="it-IT" sz="2800" b="1" u="sng" dirty="0"/>
              <a:t>approvato e riconosciuto dalle società scientifiche</a:t>
            </a:r>
          </a:p>
        </p:txBody>
      </p:sp>
      <p:pic>
        <p:nvPicPr>
          <p:cNvPr id="57349" name="Immagine 6" descr="Immagine2.jpg">
            <a:extLst>
              <a:ext uri="{FF2B5EF4-FFF2-40B4-BE49-F238E27FC236}">
                <a16:creationId xmlns:a16="http://schemas.microsoft.com/office/drawing/2014/main" id="{EE94AD65-14A4-435D-8AFE-BDAF98D07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597150"/>
            <a:ext cx="3744913" cy="2389188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5E65202F-D27B-460B-A8D6-2D9F5A511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88913"/>
            <a:ext cx="8305800" cy="707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PRELIEVO MIDOLLO OSSEO</a:t>
            </a:r>
          </a:p>
        </p:txBody>
      </p:sp>
      <p:pic>
        <p:nvPicPr>
          <p:cNvPr id="58371" name="Picture 3" descr="1129">
            <a:extLst>
              <a:ext uri="{FF2B5EF4-FFF2-40B4-BE49-F238E27FC236}">
                <a16:creationId xmlns:a16="http://schemas.microsoft.com/office/drawing/2014/main" id="{E899510C-F933-403F-ADCB-06D456D18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57263"/>
            <a:ext cx="8207375" cy="57372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10">
            <a:extLst>
              <a:ext uri="{FF2B5EF4-FFF2-40B4-BE49-F238E27FC236}">
                <a16:creationId xmlns:a16="http://schemas.microsoft.com/office/drawing/2014/main" id="{F0DE0469-26A5-4A07-9935-D33C999B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5305425" cy="5199063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5" name="Text Box 3">
            <a:extLst>
              <a:ext uri="{FF2B5EF4-FFF2-40B4-BE49-F238E27FC236}">
                <a16:creationId xmlns:a16="http://schemas.microsoft.com/office/drawing/2014/main" id="{BFE89D23-6457-4846-BE7E-066219539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16632"/>
            <a:ext cx="7696200" cy="132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SCELTA DEL DONATORE E LE BANCHE DI MIDOLLO OSSEO</a:t>
            </a:r>
            <a:endParaRPr lang="it-IT" altLang="it-IT" sz="40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60" name="Text Box 4">
            <a:extLst>
              <a:ext uri="{FF2B5EF4-FFF2-40B4-BE49-F238E27FC236}">
                <a16:creationId xmlns:a16="http://schemas.microsoft.com/office/drawing/2014/main" id="{044A7BB6-8B4E-466F-A53E-CF9FD8DFE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1981200"/>
            <a:ext cx="3124200" cy="1800225"/>
          </a:xfrm>
          <a:prstGeom prst="rect">
            <a:avLst/>
          </a:prstGeom>
          <a:noFill/>
          <a:ln>
            <a:noFill/>
          </a:ln>
          <a:effectLst/>
        </p:spPr>
        <p:txBody>
          <a:bodyPr lIns="91431" tIns="45715" rIns="91431" bIns="45715">
            <a:spAutoFit/>
          </a:bodyPr>
          <a:lstStyle/>
          <a:p>
            <a:pPr algn="just">
              <a:defRPr/>
            </a:pP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Il donatore è un </a:t>
            </a:r>
          </a:p>
          <a:p>
            <a:pPr algn="just">
              <a:defRPr/>
            </a:pP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famigliare o un volontario sano</a:t>
            </a:r>
          </a:p>
          <a:p>
            <a:pPr algn="just">
              <a:defRPr/>
            </a:pP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altLang="it-IT" sz="3200" dirty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397" name="Text Box 5">
            <a:extLst>
              <a:ext uri="{FF2B5EF4-FFF2-40B4-BE49-F238E27FC236}">
                <a16:creationId xmlns:a16="http://schemas.microsoft.com/office/drawing/2014/main" id="{2088FC86-0EC3-4236-BEFA-3B4526ACD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3505200"/>
            <a:ext cx="30511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u="sng">
                <a:latin typeface="Calibri" panose="020F0502020204030204" pitchFamily="34" charset="0"/>
                <a:cs typeface="Calibri" panose="020F0502020204030204" pitchFamily="34" charset="0"/>
              </a:rPr>
              <a:t>geneticamente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it-IT" altLang="it-IT" u="sng">
                <a:latin typeface="Calibri" panose="020F0502020204030204" pitchFamily="34" charset="0"/>
                <a:cs typeface="Calibri" panose="020F0502020204030204" pitchFamily="34" charset="0"/>
              </a:rPr>
              <a:t>compatibile</a:t>
            </a:r>
            <a:endParaRPr lang="it-IT" altLang="it-IT" sz="2400" u="sng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22119CB7-9AB5-4B39-8B4A-47976A449F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4213" y="188913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SELEZIONE DEL DONATORE</a:t>
            </a:r>
            <a:b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Trapianto Allogenico</a:t>
            </a:r>
          </a:p>
        </p:txBody>
      </p:sp>
      <p:sp>
        <p:nvSpPr>
          <p:cNvPr id="60419" name="Text Box 5">
            <a:extLst>
              <a:ext uri="{FF2B5EF4-FFF2-40B4-BE49-F238E27FC236}">
                <a16:creationId xmlns:a16="http://schemas.microsoft.com/office/drawing/2014/main" id="{CF6A63A2-6564-4E32-A587-AEBE3D57E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341438"/>
            <a:ext cx="48244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 b="1" u="sng">
                <a:latin typeface="Calibri" panose="020F0502020204030204" pitchFamily="34" charset="0"/>
                <a:cs typeface="Calibri" panose="020F0502020204030204" pitchFamily="34" charset="0"/>
              </a:rPr>
              <a:t>Considerazioni preliminari</a:t>
            </a:r>
            <a:r>
              <a:rPr lang="it-IT" altLang="it-IT" sz="2800" b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0420" name="Text Box 6">
            <a:extLst>
              <a:ext uri="{FF2B5EF4-FFF2-40B4-BE49-F238E27FC236}">
                <a16:creationId xmlns:a16="http://schemas.microsoft.com/office/drawing/2014/main" id="{0535676C-6385-40E9-AB26-2A0E24AAB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989138"/>
            <a:ext cx="7704137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Caratteristiche del paziente</a:t>
            </a: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Patologie</a:t>
            </a:r>
          </a:p>
          <a:p>
            <a:pPr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Età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Caratteristiche del donatore</a:t>
            </a: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Familiare HLA-identico</a:t>
            </a:r>
          </a:p>
          <a:p>
            <a:pPr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Familiare HLA-aploidentico</a:t>
            </a:r>
          </a:p>
          <a:p>
            <a:pPr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Non familiare HLA-compatibile</a:t>
            </a:r>
          </a:p>
          <a:p>
            <a:pPr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Non familiare HLA-parzialmente compatibile</a:t>
            </a:r>
          </a:p>
        </p:txBody>
      </p:sp>
      <p:pic>
        <p:nvPicPr>
          <p:cNvPr id="60421" name="Picture 7" descr="10">
            <a:extLst>
              <a:ext uri="{FF2B5EF4-FFF2-40B4-BE49-F238E27FC236}">
                <a16:creationId xmlns:a16="http://schemas.microsoft.com/office/drawing/2014/main" id="{9C740127-525D-4B24-9E34-30D0879F3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989138"/>
            <a:ext cx="3600450" cy="35274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30D9CCE3-511A-4573-A971-98B45A964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557338"/>
            <a:ext cx="8686800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800" b="1">
                <a:latin typeface="Calibri" panose="020F0502020204030204" pitchFamily="34" charset="0"/>
                <a:cs typeface="Calibri" panose="020F0502020204030204" pitchFamily="34" charset="0"/>
              </a:rPr>
              <a:t> oltre il 70% dei malati affetti da emopatie letali ha difficoltà a giovarsi di una terapia valida (donatore compatibile)</a:t>
            </a:r>
          </a:p>
          <a:p>
            <a:pPr algn="just" eaLnBrk="1" hangingPunct="1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endParaRPr lang="it-IT" altLang="it-IT" sz="28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800" b="1">
                <a:latin typeface="Calibri" panose="020F0502020204030204" pitchFamily="34" charset="0"/>
                <a:cs typeface="Calibri" panose="020F0502020204030204" pitchFamily="34" charset="0"/>
              </a:rPr>
              <a:t> la compatibilità nell’ambito famigliare è 1/4, nella popolazione generale &gt; 1/100.000</a:t>
            </a:r>
          </a:p>
          <a:p>
            <a:pPr algn="just" eaLnBrk="1" hangingPunct="1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None/>
            </a:pPr>
            <a:endParaRPr lang="it-IT" altLang="it-IT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2D9F94F5-3B42-4894-BCD7-CB81F90B5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419" y="17735"/>
            <a:ext cx="7777162" cy="132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Perchè</a:t>
            </a:r>
            <a:r>
              <a:rPr lang="it-IT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servono donatori di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cellule staminali ematopoietiche ?</a:t>
            </a:r>
            <a:endParaRPr lang="it-IT" altLang="it-IT" sz="4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444" name="Rectangle 4">
            <a:extLst>
              <a:ext uri="{FF2B5EF4-FFF2-40B4-BE49-F238E27FC236}">
                <a16:creationId xmlns:a16="http://schemas.microsoft.com/office/drawing/2014/main" id="{64A268BF-5B57-4E0D-99EB-CC4F0D1AF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5183971"/>
            <a:ext cx="650671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Tutto ciò ha spinto gli ematologi a cercare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il donatore al di fuori dell'ambito familiare</a:t>
            </a:r>
          </a:p>
        </p:txBody>
      </p:sp>
      <p:sp>
        <p:nvSpPr>
          <p:cNvPr id="61445" name="AutoShape 5">
            <a:extLst>
              <a:ext uri="{FF2B5EF4-FFF2-40B4-BE49-F238E27FC236}">
                <a16:creationId xmlns:a16="http://schemas.microsoft.com/office/drawing/2014/main" id="{D0A83654-2826-4229-9E9A-A7909F9AB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661025"/>
            <a:ext cx="1079500" cy="215900"/>
          </a:xfrm>
          <a:prstGeom prst="rightArrow">
            <a:avLst>
              <a:gd name="adj1" fmla="val 50000"/>
              <a:gd name="adj2" fmla="val 1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2">
            <a:extLst>
              <a:ext uri="{FF2B5EF4-FFF2-40B4-BE49-F238E27FC236}">
                <a16:creationId xmlns:a16="http://schemas.microsoft.com/office/drawing/2014/main" id="{73E1E214-5690-4FD3-BE71-3C2C0A25E1C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"/>
            <a:ext cx="6848475" cy="4772025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3">
            <a:extLst>
              <a:ext uri="{FF2B5EF4-FFF2-40B4-BE49-F238E27FC236}">
                <a16:creationId xmlns:a16="http://schemas.microsoft.com/office/drawing/2014/main" id="{565E83F8-EC87-4D0D-9A7D-EEDB41311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181600"/>
            <a:ext cx="8534400" cy="156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>
                <a:latin typeface="Calibri" panose="020F0502020204030204" pitchFamily="34" charset="0"/>
                <a:cs typeface="Calibri" panose="020F0502020204030204" pitchFamily="34" charset="0"/>
              </a:rPr>
              <a:t>Le cellule staminali possono essere prelevate dal midollo osseo, dal sangue periferico o dal </a:t>
            </a:r>
            <a:r>
              <a:rPr lang="it-IT" altLang="it-IT" b="1" u="sng">
                <a:latin typeface="Calibri" panose="020F0502020204030204" pitchFamily="34" charset="0"/>
                <a:cs typeface="Calibri" panose="020F0502020204030204" pitchFamily="34" charset="0"/>
              </a:rPr>
              <a:t>CORDONE OMBELICALE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A1744852-5E4C-4C2C-89A5-AC0CAF4082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3716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TRAPIANTO DI CELLULE STAMINALI EMOPOIETICHE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DC3FDF96-798E-4BFA-937A-B66FC0891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628775"/>
            <a:ext cx="8669338" cy="4495800"/>
          </a:xfrm>
        </p:spPr>
        <p:txBody>
          <a:bodyPr/>
          <a:lstStyle/>
          <a:p>
            <a:pPr marL="609600" indent="-609600" algn="just" eaLnBrk="1" hangingPunct="1">
              <a:buFontTx/>
              <a:buNone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La storia degli </a:t>
            </a:r>
            <a:r>
              <a:rPr lang="it-IT" altLang="it-IT" sz="2400" b="1" i="1">
                <a:latin typeface="Calibri" panose="020F0502020204030204" pitchFamily="34" charset="0"/>
                <a:cs typeface="Calibri" panose="020F0502020204030204" pitchFamily="34" charset="0"/>
              </a:rPr>
              <a:t>allotrapianti </a:t>
            </a: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di cellule staminali ematopoietiche:</a:t>
            </a:r>
          </a:p>
          <a:p>
            <a:pPr marL="609600" indent="-609600" algn="just" eaLnBrk="1" hangingPunct="1">
              <a:buFontTx/>
              <a:buNone/>
            </a:pPr>
            <a:endParaRPr lang="it-IT" alt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90600" lvl="1" indent="-533400" algn="just" eaLnBrk="1" hangingPunct="1"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trapianto di </a:t>
            </a: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midollo osseo</a:t>
            </a: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 (1968)</a:t>
            </a:r>
          </a:p>
          <a:p>
            <a:pPr marL="990600" lvl="1" indent="-533400" algn="just" eaLnBrk="1" hangingPunct="1">
              <a:buClr>
                <a:srgbClr val="FFCC00"/>
              </a:buClr>
              <a:buFont typeface="Wingdings" panose="05000000000000000000" pitchFamily="2" charset="2"/>
              <a:buNone/>
            </a:pPr>
            <a:endParaRPr lang="it-IT" alt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90600" lvl="1" indent="-533400" algn="just" eaLnBrk="1" hangingPunct="1">
              <a:buClr>
                <a:srgbClr val="FFCC00"/>
              </a:buClr>
              <a:buFont typeface="Wingdings" panose="05000000000000000000" pitchFamily="2" charset="2"/>
              <a:buNone/>
            </a:pPr>
            <a:endParaRPr lang="it-IT" alt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90600" lvl="1" indent="-533400" algn="just" eaLnBrk="1" hangingPunct="1"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di sangue del </a:t>
            </a: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cordone ombelicale</a:t>
            </a: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 (1988)</a:t>
            </a:r>
          </a:p>
          <a:p>
            <a:pPr marL="990600" lvl="1" indent="-533400" algn="just" eaLnBrk="1" hangingPunct="1">
              <a:buClr>
                <a:srgbClr val="FFCC00"/>
              </a:buClr>
              <a:buFont typeface="Wingdings" panose="05000000000000000000" pitchFamily="2" charset="2"/>
              <a:buNone/>
            </a:pPr>
            <a:endParaRPr lang="it-IT" alt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90600" lvl="1" indent="-533400" algn="just" eaLnBrk="1" hangingPunct="1">
              <a:buClr>
                <a:srgbClr val="FFCC00"/>
              </a:buClr>
              <a:buFont typeface="Wingdings" panose="05000000000000000000" pitchFamily="2" charset="2"/>
              <a:buNone/>
            </a:pPr>
            <a:endParaRPr lang="it-IT" alt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90600" lvl="1" indent="-533400" algn="just" eaLnBrk="1" hangingPunct="1"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di </a:t>
            </a: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sangue periferico</a:t>
            </a:r>
            <a:r>
              <a:rPr lang="it-IT" altLang="it-IT" sz="2400">
                <a:latin typeface="Calibri" panose="020F0502020204030204" pitchFamily="34" charset="0"/>
                <a:cs typeface="Calibri" panose="020F0502020204030204" pitchFamily="34" charset="0"/>
              </a:rPr>
              <a:t> (1989)</a:t>
            </a:r>
            <a:endParaRPr lang="en-GB" alt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492" name="Picture 4">
            <a:extLst>
              <a:ext uri="{FF2B5EF4-FFF2-40B4-BE49-F238E27FC236}">
                <a16:creationId xmlns:a16="http://schemas.microsoft.com/office/drawing/2014/main" id="{452AF500-F94A-46DF-87E0-FF3580C1B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860800"/>
            <a:ext cx="1835150" cy="1724025"/>
          </a:xfrm>
          <a:prstGeom prst="rect">
            <a:avLst/>
          </a:prstGeom>
          <a:solidFill>
            <a:schemeClr val="bg1"/>
          </a:solidFill>
          <a:ln w="3810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63493" name="Picture 5" descr="1129">
            <a:extLst>
              <a:ext uri="{FF2B5EF4-FFF2-40B4-BE49-F238E27FC236}">
                <a16:creationId xmlns:a16="http://schemas.microsoft.com/office/drawing/2014/main" id="{76616C38-1301-4893-8947-0A66AFB84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133600"/>
            <a:ext cx="2303462" cy="16097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6">
            <a:extLst>
              <a:ext uri="{FF2B5EF4-FFF2-40B4-BE49-F238E27FC236}">
                <a16:creationId xmlns:a16="http://schemas.microsoft.com/office/drawing/2014/main" id="{95E8E334-2701-45BA-A533-817C2DC60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084763"/>
            <a:ext cx="2087563" cy="161925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CB1246DA-210E-4B84-8F89-5379D4C9F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8"/>
            <a:ext cx="9144000" cy="78105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5556" name="Rectangle 20">
            <a:extLst>
              <a:ext uri="{FF2B5EF4-FFF2-40B4-BE49-F238E27FC236}">
                <a16:creationId xmlns:a16="http://schemas.microsoft.com/office/drawing/2014/main" id="{FFE1C888-AB5E-43D7-BE8B-AD14980D5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28600"/>
            <a:ext cx="7918450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4D4D4D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it-IT" altLang="it-IT" sz="2000">
                <a:solidFill>
                  <a:srgbClr val="FFFFFF"/>
                </a:solidFill>
                <a:latin typeface="Tahoma" panose="020B0604030504040204" pitchFamily="34" charset="0"/>
              </a:rPr>
              <a:t>Trapianti di CSE da non consanguineo in Italia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282F1-4407-4799-AA5A-3F813AB7E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49" y="712234"/>
            <a:ext cx="8447502" cy="54335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38A7D762-5815-4148-917D-EAE53DEC6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371600"/>
            <a:ext cx="5715000" cy="481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 sz="4800" dirty="0">
                <a:solidFill>
                  <a:srgbClr val="C00000"/>
                </a:solidFill>
                <a:latin typeface="Verdana" panose="020B0604030504040204" pitchFamily="34" charset="0"/>
              </a:rPr>
              <a:t> TOTIPOTENTI</a:t>
            </a:r>
          </a:p>
          <a:p>
            <a:pPr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endParaRPr lang="it-IT" altLang="it-IT" sz="4800" dirty="0">
              <a:solidFill>
                <a:srgbClr val="C00000"/>
              </a:solidFill>
              <a:latin typeface="Verdana" panose="020B0604030504040204" pitchFamily="34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it-IT" altLang="it-IT" sz="4800" dirty="0">
                <a:solidFill>
                  <a:srgbClr val="C00000"/>
                </a:solidFill>
                <a:latin typeface="Verdana" panose="020B0604030504040204" pitchFamily="34" charset="0"/>
              </a:rPr>
              <a:t> PLURIPOTENTI 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it-IT" sz="4800" dirty="0">
                <a:solidFill>
                  <a:srgbClr val="C00000"/>
                </a:solidFill>
                <a:latin typeface="Verdana" panose="020B0604030504040204" pitchFamily="34" charset="0"/>
              </a:rPr>
              <a:t> MULTIPOTENTI </a:t>
            </a:r>
          </a:p>
          <a:p>
            <a:pPr eaLnBrk="1" hangingPunct="1">
              <a:lnSpc>
                <a:spcPct val="20000"/>
              </a:lnSpc>
              <a:spcBef>
                <a:spcPct val="50000"/>
              </a:spcBef>
              <a:buFontTx/>
              <a:buNone/>
            </a:pPr>
            <a:endParaRPr lang="it-IT" altLang="it-IT" sz="4800" dirty="0">
              <a:solidFill>
                <a:srgbClr val="C00000"/>
              </a:solidFill>
              <a:latin typeface="Verdana" panose="020B060403050404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it-IT" altLang="it-IT" sz="4800" dirty="0">
                <a:solidFill>
                  <a:srgbClr val="C00000"/>
                </a:solidFill>
                <a:latin typeface="Verdana" panose="020B0604030504040204" pitchFamily="34" charset="0"/>
              </a:rPr>
              <a:t> UNIPOTENTI</a:t>
            </a:r>
          </a:p>
        </p:txBody>
      </p:sp>
      <p:sp>
        <p:nvSpPr>
          <p:cNvPr id="158723" name="AutoShape 3">
            <a:extLst>
              <a:ext uri="{FF2B5EF4-FFF2-40B4-BE49-F238E27FC236}">
                <a16:creationId xmlns:a16="http://schemas.microsoft.com/office/drawing/2014/main" id="{4F858C73-1C95-47DF-B362-89E831B00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524000"/>
            <a:ext cx="1066800" cy="4648200"/>
          </a:xfrm>
          <a:prstGeom prst="downArrow">
            <a:avLst>
              <a:gd name="adj1" fmla="val 53574"/>
              <a:gd name="adj2" fmla="val 112499"/>
            </a:avLst>
          </a:prstGeom>
          <a:gradFill rotWithShape="0">
            <a:gsLst>
              <a:gs pos="0">
                <a:schemeClr val="bg1"/>
              </a:gs>
              <a:gs pos="100000">
                <a:srgbClr val="FF00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8" tIns="45682" rIns="91368" bIns="4568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 sz="480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6CC6F396-5FA4-4212-BA1E-6E1D7B9DD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763000" cy="70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4000" dirty="0">
                <a:solidFill>
                  <a:srgbClr val="0070C0"/>
                </a:solidFill>
                <a:latin typeface="Verdana" panose="020B0604030504040204" pitchFamily="34" charset="0"/>
              </a:rPr>
              <a:t>Un criterio di classificazione:</a:t>
            </a:r>
          </a:p>
        </p:txBody>
      </p:sp>
      <p:sp>
        <p:nvSpPr>
          <p:cNvPr id="158725" name="Text Box 5">
            <a:extLst>
              <a:ext uri="{FF2B5EF4-FFF2-40B4-BE49-F238E27FC236}">
                <a16:creationId xmlns:a16="http://schemas.microsoft.com/office/drawing/2014/main" id="{CDBA2723-C674-437B-BFBC-D9473455A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5334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endParaRPr lang="it-IT" altLang="it-IT" sz="2000">
              <a:solidFill>
                <a:srgbClr val="000000"/>
              </a:solidFill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D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I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F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F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E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R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E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N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Z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I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A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M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E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N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T</a:t>
            </a:r>
          </a:p>
          <a:p>
            <a:pPr algn="ctr" eaLnBrk="1" hangingPunct="1">
              <a:lnSpc>
                <a:spcPct val="3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O</a:t>
            </a:r>
          </a:p>
        </p:txBody>
      </p:sp>
      <p:sp>
        <p:nvSpPr>
          <p:cNvPr id="158726" name="AutoShape 6">
            <a:extLst>
              <a:ext uri="{FF2B5EF4-FFF2-40B4-BE49-F238E27FC236}">
                <a16:creationId xmlns:a16="http://schemas.microsoft.com/office/drawing/2014/main" id="{3113AAB4-6E19-47B8-AE2C-1F0DC2F23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371600"/>
            <a:ext cx="2514600" cy="914400"/>
          </a:xfrm>
          <a:prstGeom prst="leftArrowCallout">
            <a:avLst>
              <a:gd name="adj1" fmla="val 32981"/>
              <a:gd name="adj2" fmla="val 48264"/>
              <a:gd name="adj3" fmla="val 36628"/>
              <a:gd name="adj4" fmla="val 82829"/>
            </a:avLst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8" tIns="45682" rIns="91368" bIns="45682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it-IT" altLang="it-IT" sz="2000">
                <a:solidFill>
                  <a:srgbClr val="000000"/>
                </a:solidFill>
                <a:latin typeface="Verdana" panose="020B0604030504040204" pitchFamily="34" charset="0"/>
              </a:rPr>
              <a:t>EMBRIONALI</a:t>
            </a:r>
          </a:p>
          <a:p>
            <a:pPr algn="ctr" eaLnBrk="1" hangingPunct="1">
              <a:lnSpc>
                <a:spcPct val="40000"/>
              </a:lnSpc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rgbClr val="000000"/>
                </a:solidFill>
                <a:latin typeface="Verdana" panose="020B0604030504040204" pitchFamily="34" charset="0"/>
              </a:rPr>
              <a:t>(fino 4gg.-8 cell.)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58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8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animBg="1" autoUpdateAnimBg="0"/>
      <p:bldP spid="158725" grpId="0" autoUpdateAnimBg="0"/>
      <p:bldP spid="158726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FE8CDF-C1F3-476D-8581-C31B6E5EF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775" y="763674"/>
            <a:ext cx="8428450" cy="53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27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A77A9FD5-7E59-4831-8256-5530F14B7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88913"/>
            <a:ext cx="8697912" cy="549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75" tIns="40087" rIns="80175" bIns="40087">
            <a:spAutoFit/>
          </a:bodyPr>
          <a:lstStyle>
            <a:lvl1pPr defTabSz="8016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016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016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016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016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VANTAGGI DEL SANGUE CORDONALE per Trapianto Allogenico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latin typeface="Calibri" panose="020F0502020204030204" pitchFamily="34" charset="0"/>
                <a:cs typeface="Calibri" panose="020F0502020204030204" pitchFamily="34" charset="0"/>
              </a:rPr>
              <a:t>di natura pratica e biologica</a:t>
            </a: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                                                        </a:t>
            </a: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 </a:t>
            </a: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assenza di rischi legati a procedure invasive per la madre e per il neonato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None/>
            </a:pP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</a:t>
            </a:r>
            <a:r>
              <a:rPr lang="it-IT" alt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assenza del rischio di rifiuto della donazione (previo consenso della madre)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None/>
            </a:pP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</a:t>
            </a:r>
            <a:r>
              <a:rPr lang="it-IT" alt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pronta disponibilità alla richiesta</a:t>
            </a:r>
          </a:p>
        </p:txBody>
      </p:sp>
      <p:pic>
        <p:nvPicPr>
          <p:cNvPr id="69635" name="Picture 3">
            <a:extLst>
              <a:ext uri="{FF2B5EF4-FFF2-40B4-BE49-F238E27FC236}">
                <a16:creationId xmlns:a16="http://schemas.microsoft.com/office/drawing/2014/main" id="{B28A7C56-33B6-4DFB-A799-62F7F65DA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941888"/>
            <a:ext cx="1655763" cy="1617662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0BE4527B-587E-4656-B77E-1369697DC4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57188"/>
            <a:ext cx="8882063" cy="1177925"/>
          </a:xfrm>
        </p:spPr>
        <p:txBody>
          <a:bodyPr/>
          <a:lstStyle/>
          <a:p>
            <a:pPr eaLnBrk="1" hangingPunct="1"/>
            <a:r>
              <a:rPr lang="it-IT" altLang="it-IT" sz="35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VANTAGGI DEL SANGUE CORDONALE per Trapianto Allogenico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1277363E-5B1C-4FA5-A8BB-87D7480CC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700213"/>
            <a:ext cx="8682038" cy="402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75" tIns="40087" rIns="80175" bIns="40087">
            <a:spAutoFit/>
          </a:bodyPr>
          <a:lstStyle>
            <a:lvl1pPr defTabSz="8016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016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016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016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016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presenza di minoranze etniche emergenti in una società multirazziale</a:t>
            </a:r>
          </a:p>
          <a:p>
            <a:pPr algn="just" eaLnBrk="1" hangingPunct="1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endParaRPr lang="it-IT" alt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 minor rischio di malattie infettive trasmissibili</a:t>
            </a:r>
          </a:p>
          <a:p>
            <a:pPr algn="just" eaLnBrk="1" hangingPunct="1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endParaRPr lang="it-IT" alt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 miglior compatibilità tra donatore e ricevente</a:t>
            </a:r>
          </a:p>
          <a:p>
            <a:pPr algn="just" eaLnBrk="1" hangingPunct="1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endParaRPr lang="it-IT" alt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dirty="0">
                <a:latin typeface="Calibri" panose="020F0502020204030204" pitchFamily="34" charset="0"/>
                <a:cs typeface="Calibri" panose="020F0502020204030204" pitchFamily="34" charset="0"/>
              </a:rPr>
              <a:t> minor rischio di rigetto (GVHD)</a:t>
            </a:r>
          </a:p>
        </p:txBody>
      </p:sp>
      <p:pic>
        <p:nvPicPr>
          <p:cNvPr id="70660" name="Picture 4">
            <a:extLst>
              <a:ext uri="{FF2B5EF4-FFF2-40B4-BE49-F238E27FC236}">
                <a16:creationId xmlns:a16="http://schemas.microsoft.com/office/drawing/2014/main" id="{7AD37867-32FF-4F7E-ADCF-98442CC4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154613"/>
            <a:ext cx="1549400" cy="1514475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>
            <a:extLst>
              <a:ext uri="{FF2B5EF4-FFF2-40B4-BE49-F238E27FC236}">
                <a16:creationId xmlns:a16="http://schemas.microsoft.com/office/drawing/2014/main" id="{334BDC6E-E501-4727-A114-8F37913E4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0"/>
            <a:ext cx="4310062" cy="57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25" tIns="40060" rIns="80125" bIns="40060">
            <a:spAutoFit/>
          </a:bodyPr>
          <a:lstStyle>
            <a:lvl1pPr defTabSz="8016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016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016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016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016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Criticità</a:t>
            </a:r>
          </a:p>
        </p:txBody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48F20C8D-4F02-499A-9474-DE0898523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620688"/>
            <a:ext cx="8497887" cy="5651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25" tIns="40060" rIns="80125" bIns="40060">
            <a:spAutoFit/>
          </a:bodyPr>
          <a:lstStyle>
            <a:lvl1pPr marL="342900" indent="-342900" defTabSz="801688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01688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01688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01688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01688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0168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FF9900"/>
              </a:buClr>
              <a:buFontTx/>
              <a:buAutoNum type="arabicPeriod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Volume ridotto &gt; uso pediatrico</a:t>
            </a:r>
          </a:p>
          <a:p>
            <a:pPr eaLnBrk="1" hangingPunct="1">
              <a:spcBef>
                <a:spcPct val="0"/>
              </a:spcBef>
              <a:buClr>
                <a:srgbClr val="FF9900"/>
              </a:buClr>
              <a:buFontTx/>
              <a:buAutoNum type="arabicPeriod"/>
            </a:pP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9900"/>
              </a:buClr>
              <a:buFontTx/>
              <a:buAutoNum type="arabicPeriod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Le linee guida internazionali raccomandano una dose minima di 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cellule nucleate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per un trapianto di midollo pari a 20-30 x 10</a:t>
            </a:r>
            <a:r>
              <a:rPr lang="it-IT" altLang="it-IT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per ogni Kg  di peso del ricevente.</a:t>
            </a:r>
          </a:p>
          <a:p>
            <a:pPr eaLnBrk="1" hangingPunct="1">
              <a:spcBef>
                <a:spcPct val="0"/>
              </a:spcBef>
              <a:buClr>
                <a:srgbClr val="FF9900"/>
              </a:buClr>
              <a:buFontTx/>
              <a:buAutoNum type="arabicPeriod"/>
            </a:pP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9900"/>
              </a:buClr>
              <a:buFontTx/>
              <a:buAutoNum type="arabicPeriod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La soglia cellulare minima per il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bancaggio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delle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delle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unità di sangue cordonale è di 800 x 10</a:t>
            </a:r>
            <a:r>
              <a:rPr lang="it-IT" altLang="it-IT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di cellule nucleate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-processazione. </a:t>
            </a:r>
          </a:p>
          <a:p>
            <a:pPr eaLnBrk="1" hangingPunct="1">
              <a:spcBef>
                <a:spcPct val="0"/>
              </a:spcBef>
              <a:buClr>
                <a:srgbClr val="FF9900"/>
              </a:buClr>
              <a:buFontTx/>
              <a:buAutoNum type="arabicPeriod"/>
            </a:pP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9900"/>
              </a:buClr>
              <a:buFontTx/>
              <a:buAutoNum type="arabicPeriod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Nel TMO solo il 5% delle cellule staminali trapiantate raggiungo la loro destinazione (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Homing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) permettendo l’attecchimento del trapianto</a:t>
            </a:r>
          </a:p>
          <a:p>
            <a:pPr eaLnBrk="1" hangingPunct="1">
              <a:spcBef>
                <a:spcPct val="0"/>
              </a:spcBef>
              <a:buClr>
                <a:srgbClr val="FF9900"/>
              </a:buClr>
              <a:buFontTx/>
              <a:buAutoNum type="arabicPeriod"/>
            </a:pPr>
            <a:endParaRPr lang="it-IT" altLang="it-IT" sz="2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FF9900"/>
              </a:buClr>
              <a:buFontTx/>
              <a:buAutoNum type="arabicPeriod"/>
            </a:pPr>
            <a:endParaRPr lang="it-IT" altLang="it-IT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F006A287-83BA-4715-BCD1-C7873E3D8E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32656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2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AFERESI DI CELLULE STAMINALI</a:t>
            </a:r>
            <a:br>
              <a:rPr lang="it-IT" altLang="it-IT" sz="32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32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Trapianto Allogenico</a:t>
            </a: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2EE9E55E-73B4-4D21-8502-3F93226D1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133600"/>
            <a:ext cx="8569325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Si sottopone il donatore ad una o più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staminoaferesi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da infondere al paziente dopo terapia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mieloablativa</a:t>
            </a: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Terapia di mobilizzazione con il solo 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fattore di crescita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, terapia di 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5 giorni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consecutivi che precede la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staminoaferesi</a:t>
            </a: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Il donatore può essere richiamato in caso di mancato attecchimento dopo trapianto allogenico per ripetere la procedura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it-IT" altLang="it-IT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5">
            <a:extLst>
              <a:ext uri="{FF2B5EF4-FFF2-40B4-BE49-F238E27FC236}">
                <a16:creationId xmlns:a16="http://schemas.microsoft.com/office/drawing/2014/main" id="{9A0ED4B6-D2F3-4003-BF15-E094AAD88B4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8497887" cy="4879975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5" name="Text Box 3">
            <a:extLst>
              <a:ext uri="{FF2B5EF4-FFF2-40B4-BE49-F238E27FC236}">
                <a16:creationId xmlns:a16="http://schemas.microsoft.com/office/drawing/2014/main" id="{8CBFEC88-84A1-4C4E-99D1-54321BA39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49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5" rIns="91431" bIns="45715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en-GB" alt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PRELIEVO DI CELLULE STAMINALI PERIFERICHE: LEUCAFERESI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it-IT" alt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Trapianto: AUTOLOGO/ALLOGENICO</a:t>
            </a:r>
          </a:p>
        </p:txBody>
      </p:sp>
      <p:sp>
        <p:nvSpPr>
          <p:cNvPr id="74756" name="Text Box 4">
            <a:extLst>
              <a:ext uri="{FF2B5EF4-FFF2-40B4-BE49-F238E27FC236}">
                <a16:creationId xmlns:a16="http://schemas.microsoft.com/office/drawing/2014/main" id="{91ACD5F7-2848-4381-A2DB-81C0A30F11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5300663"/>
            <a:ext cx="122555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1800">
                <a:solidFill>
                  <a:srgbClr val="000099"/>
                </a:solidFill>
              </a:rPr>
              <a:t>Pazienti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1800" b="1" u="sng">
                <a:solidFill>
                  <a:srgbClr val="000099"/>
                </a:solidFill>
              </a:rPr>
              <a:t>Trapianto 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1800" b="1" u="sng">
                <a:solidFill>
                  <a:srgbClr val="000099"/>
                </a:solidFill>
              </a:rPr>
              <a:t>Autologo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9D0BB762-A68B-4B42-9E73-3930096B42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MOBILIZZAZIONE CD34 </a:t>
            </a:r>
            <a:b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 SANGUE PERIFERICO</a:t>
            </a:r>
          </a:p>
        </p:txBody>
      </p:sp>
      <p:sp>
        <p:nvSpPr>
          <p:cNvPr id="75779" name="Text Box 4">
            <a:extLst>
              <a:ext uri="{FF2B5EF4-FFF2-40B4-BE49-F238E27FC236}">
                <a16:creationId xmlns:a16="http://schemas.microsoft.com/office/drawing/2014/main" id="{2DFC9FF8-AFFB-4776-9D87-9AF9103239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89138"/>
            <a:ext cx="8569325" cy="19431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tx1"/>
              </a:gs>
            </a:gsLst>
            <a:lin ang="5400000" scaled="1"/>
          </a:gra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 u="sng">
                <a:solidFill>
                  <a:srgbClr val="FFCC00"/>
                </a:solidFill>
              </a:rPr>
              <a:t>Fattori di crescita</a:t>
            </a:r>
            <a:r>
              <a:rPr lang="it-IT" altLang="it-IT" sz="2400">
                <a:solidFill>
                  <a:schemeClr val="bg1"/>
                </a:solidFill>
              </a:rPr>
              <a:t> (</a:t>
            </a:r>
            <a:r>
              <a:rPr lang="it-IT" altLang="it-IT" sz="2400">
                <a:solidFill>
                  <a:srgbClr val="FFFF00"/>
                </a:solidFill>
              </a:rPr>
              <a:t>G-CSF: Granulocytic Colony Stimulating Factor</a:t>
            </a:r>
            <a:r>
              <a:rPr lang="it-IT" altLang="it-IT" sz="2400">
                <a:solidFill>
                  <a:schemeClr val="bg1"/>
                </a:solidFill>
              </a:rPr>
              <a:t>) </a:t>
            </a:r>
            <a:r>
              <a:rPr lang="it-IT" altLang="it-IT" sz="2400" b="1">
                <a:solidFill>
                  <a:srgbClr val="FFC000"/>
                </a:solidFill>
              </a:rPr>
              <a:t>PAZIENTI</a:t>
            </a:r>
            <a:r>
              <a:rPr lang="it-IT" altLang="it-IT" sz="2400">
                <a:solidFill>
                  <a:srgbClr val="FFC000"/>
                </a:solidFill>
              </a:rPr>
              <a:t> e </a:t>
            </a:r>
            <a:r>
              <a:rPr lang="it-IT" altLang="it-IT" sz="2400" b="1">
                <a:solidFill>
                  <a:srgbClr val="FFC000"/>
                </a:solidFill>
              </a:rPr>
              <a:t>DONATORI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chemeClr val="bg1"/>
                </a:solidFill>
              </a:rPr>
              <a:t>Il picco delle cellule CD34 arriva fino a </a:t>
            </a:r>
            <a:r>
              <a:rPr lang="it-IT" altLang="it-IT" sz="2400" b="1">
                <a:solidFill>
                  <a:srgbClr val="FFFF00"/>
                </a:solidFill>
              </a:rPr>
              <a:t>1000 volte i valori basali (4-5 gg)</a:t>
            </a:r>
            <a:r>
              <a:rPr lang="it-IT" altLang="it-IT" sz="2400">
                <a:solidFill>
                  <a:schemeClr val="bg1"/>
                </a:solidFill>
              </a:rPr>
              <a:t>, spesso superando il numero di CSE che si possono raccogliere da un espianto di midollo osseo.</a:t>
            </a:r>
            <a:endParaRPr lang="it-IT" altLang="it-IT" sz="2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F48BF680-5092-46B9-B914-95C2574A64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6477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SOMMINISTRAZIONE DI G-CSF</a:t>
            </a:r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C0A4334F-3E47-4CDE-87EC-EDB7536A97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450" y="1196752"/>
            <a:ext cx="85693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Comunemente usato come terapia di supporto nel 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trapianto autologo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di CSE, nella neutropenia primitiva o indotta da chemioterapia. </a:t>
            </a: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Agisce stimolando la proliferazione e differenziazione delle cellule della 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linea granulocitaria</a:t>
            </a: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Più recentemente utilizzato nel 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trapianto allogenico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; viene somministrato a donatori volontari sani per la raccolta aferetica di CSE (senza G-CSF occorrerebbero 10 sedute !)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B5D0B3F8-E3BE-4A20-96DF-4E6321DF08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MONITORAGGIO CD34+ E TIMING 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57AB9796-D7C3-4E37-B828-659840B24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557338"/>
            <a:ext cx="8820150" cy="4319587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Inizio monitoraggio CD34+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Char char="•"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donatore allogenico: giorno +3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Char char="•"/>
            </a:pPr>
            <a:r>
              <a:rPr lang="en-US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donatore autologo: 1</a:t>
            </a: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° giorno con WBC &gt; 1000/</a:t>
            </a:r>
            <a:r>
              <a:rPr lang="en-US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µL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endParaRPr lang="it-IT" alt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0" indent="-609600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Timing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Char char="•"/>
            </a:pPr>
            <a:r>
              <a:rPr lang="en-US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donatore allogenico: </a:t>
            </a: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&gt;20 CD34+/</a:t>
            </a:r>
            <a:r>
              <a:rPr lang="en-US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µL 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it-IT" sz="2400" b="1" u="sng">
                <a:latin typeface="Calibri" panose="020F0502020204030204" pitchFamily="34" charset="0"/>
                <a:cs typeface="Calibri" panose="020F0502020204030204" pitchFamily="34" charset="0"/>
              </a:rPr>
              <a:t>Pazienti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Char char="•"/>
            </a:pPr>
            <a:r>
              <a:rPr lang="en-US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donatore autologo “</a:t>
            </a:r>
            <a:r>
              <a:rPr lang="en-US" altLang="it-IT" sz="2400" b="1" i="1">
                <a:latin typeface="Calibri" panose="020F0502020204030204" pitchFamily="34" charset="0"/>
                <a:cs typeface="Calibri" panose="020F0502020204030204" pitchFamily="34" charset="0"/>
              </a:rPr>
              <a:t>poor mobilizer</a:t>
            </a:r>
            <a:r>
              <a:rPr lang="en-US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”: &gt;20 CD34+/µL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Char char="•"/>
            </a:pPr>
            <a:r>
              <a:rPr lang="en-US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donatore autologo “</a:t>
            </a:r>
            <a:r>
              <a:rPr lang="en-US" altLang="it-IT" sz="2400" b="1" i="1">
                <a:latin typeface="Calibri" panose="020F0502020204030204" pitchFamily="34" charset="0"/>
                <a:cs typeface="Calibri" panose="020F0502020204030204" pitchFamily="34" charset="0"/>
              </a:rPr>
              <a:t>good mobilizer</a:t>
            </a:r>
            <a:r>
              <a:rPr lang="en-US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”: &gt;50 CD34+/µL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None/>
            </a:pPr>
            <a:r>
              <a:rPr lang="en-US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	Piastrine &gt; 20.000-30.000/µL</a:t>
            </a:r>
          </a:p>
          <a:p>
            <a:pPr marL="990600" lvl="1" indent="-533400" eaLnBrk="1" hangingPunct="1">
              <a:lnSpc>
                <a:spcPct val="80000"/>
              </a:lnSpc>
              <a:buFontTx/>
              <a:buChar char="•"/>
            </a:pPr>
            <a:r>
              <a:rPr lang="en-US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WBC &gt; 3.000/µL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ig 6">
            <a:extLst>
              <a:ext uri="{FF2B5EF4-FFF2-40B4-BE49-F238E27FC236}">
                <a16:creationId xmlns:a16="http://schemas.microsoft.com/office/drawing/2014/main" id="{59E332B9-6A3A-4221-B478-497C300F2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" r="22824"/>
          <a:stretch>
            <a:fillRect/>
          </a:stretch>
        </p:blipFill>
        <p:spPr bwMode="auto">
          <a:xfrm>
            <a:off x="1042988" y="2924175"/>
            <a:ext cx="2282825" cy="3717925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851" name="Text Box 3">
            <a:extLst>
              <a:ext uri="{FF2B5EF4-FFF2-40B4-BE49-F238E27FC236}">
                <a16:creationId xmlns:a16="http://schemas.microsoft.com/office/drawing/2014/main" id="{B17BAB78-3571-4344-87DB-B988458A6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6525" y="7710488"/>
            <a:ext cx="914400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100" b="1">
                <a:cs typeface="Times New Roman" panose="02020603050405020304" pitchFamily="18" charset="0"/>
              </a:rPr>
              <a:t>Figure 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78852" name="Rectangle 20">
            <a:extLst>
              <a:ext uri="{FF2B5EF4-FFF2-40B4-BE49-F238E27FC236}">
                <a16:creationId xmlns:a16="http://schemas.microsoft.com/office/drawing/2014/main" id="{1483F22E-4499-4E98-8ACC-7D8AB6A00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-1476375"/>
            <a:ext cx="163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449263" algn="r"/>
                <a:tab pos="2743200" algn="ctr"/>
                <a:tab pos="5486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49263" algn="r"/>
                <a:tab pos="2743200" algn="ctr"/>
                <a:tab pos="5486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49263" algn="r"/>
                <a:tab pos="2743200" algn="ctr"/>
                <a:tab pos="5486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49263" algn="r"/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49263" algn="r"/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78853" name="Rectangle 21">
            <a:extLst>
              <a:ext uri="{FF2B5EF4-FFF2-40B4-BE49-F238E27FC236}">
                <a16:creationId xmlns:a16="http://schemas.microsoft.com/office/drawing/2014/main" id="{56864D70-8D91-4DD2-B7A8-65DF7E082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-1293813"/>
            <a:ext cx="16351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br>
              <a:rPr lang="en-US" altLang="it-IT" sz="1800"/>
            </a:b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78854" name="Rectangle 22">
            <a:extLst>
              <a:ext uri="{FF2B5EF4-FFF2-40B4-BE49-F238E27FC236}">
                <a16:creationId xmlns:a16="http://schemas.microsoft.com/office/drawing/2014/main" id="{B9817737-E0D4-4EDF-A645-1431265E6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113" y="-377825"/>
            <a:ext cx="1635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78855" name="Rectangle 23">
            <a:extLst>
              <a:ext uri="{FF2B5EF4-FFF2-40B4-BE49-F238E27FC236}">
                <a16:creationId xmlns:a16="http://schemas.microsoft.com/office/drawing/2014/main" id="{A725E88D-7BE7-4DB5-B59B-D31501162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134225"/>
            <a:ext cx="163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449263" algn="r"/>
                <a:tab pos="2743200" algn="ctr"/>
                <a:tab pos="5486400" algn="r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449263" algn="r"/>
                <a:tab pos="2743200" algn="ctr"/>
                <a:tab pos="5486400" algn="r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449263" algn="r"/>
                <a:tab pos="2743200" algn="ctr"/>
                <a:tab pos="5486400" algn="r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449263" algn="r"/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449263" algn="r"/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49263" algn="r"/>
                <a:tab pos="2743200" algn="ctr"/>
                <a:tab pos="5486400" algn="r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800"/>
          </a:p>
        </p:txBody>
      </p:sp>
      <p:sp>
        <p:nvSpPr>
          <p:cNvPr id="78856" name="Text Box 24">
            <a:extLst>
              <a:ext uri="{FF2B5EF4-FFF2-40B4-BE49-F238E27FC236}">
                <a16:creationId xmlns:a16="http://schemas.microsoft.com/office/drawing/2014/main" id="{71AB55B1-3F8F-4F20-A17D-F2053B9D7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44675"/>
            <a:ext cx="40322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 u="sng">
                <a:latin typeface="Calibri" panose="020F0502020204030204" pitchFamily="34" charset="0"/>
                <a:cs typeface="Calibri" panose="020F0502020204030204" pitchFamily="34" charset="0"/>
              </a:rPr>
              <a:t>STANDARD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800" b="1" u="sng">
                <a:latin typeface="Calibri" panose="020F0502020204030204" pitchFamily="34" charset="0"/>
                <a:cs typeface="Calibri" panose="020F0502020204030204" pitchFamily="34" charset="0"/>
              </a:rPr>
              <a:t>ISHAGE </a:t>
            </a:r>
          </a:p>
        </p:txBody>
      </p:sp>
      <p:sp>
        <p:nvSpPr>
          <p:cNvPr id="78857" name="Text Box 25">
            <a:extLst>
              <a:ext uri="{FF2B5EF4-FFF2-40B4-BE49-F238E27FC236}">
                <a16:creationId xmlns:a16="http://schemas.microsoft.com/office/drawing/2014/main" id="{A0D9C0A1-BD10-4698-B90F-4EF95DAF2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115888"/>
            <a:ext cx="381635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CONTEGGIO</a:t>
            </a:r>
            <a:br>
              <a:rPr lang="it-IT" altLang="it-IT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CELLULE CD34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citofluorimetria</a:t>
            </a:r>
          </a:p>
        </p:txBody>
      </p:sp>
      <p:pic>
        <p:nvPicPr>
          <p:cNvPr id="78859" name="Picture 27">
            <a:extLst>
              <a:ext uri="{FF2B5EF4-FFF2-40B4-BE49-F238E27FC236}">
                <a16:creationId xmlns:a16="http://schemas.microsoft.com/office/drawing/2014/main" id="{913C7486-1C5A-41CB-9640-D05D49230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5888"/>
            <a:ext cx="3086100" cy="3333750"/>
          </a:xfrm>
          <a:prstGeom prst="rect">
            <a:avLst/>
          </a:prstGeom>
          <a:noFill/>
          <a:ln w="254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4" name="Picture 2" descr="Miltenyi Biotech MACSQuant 10 Flow Cytometer">
            <a:extLst>
              <a:ext uri="{FF2B5EF4-FFF2-40B4-BE49-F238E27FC236}">
                <a16:creationId xmlns:a16="http://schemas.microsoft.com/office/drawing/2014/main" id="{7805A5A4-3044-4D59-AED7-DE340A89E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717032"/>
            <a:ext cx="2736304" cy="284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>
            <a:extLst>
              <a:ext uri="{FF2B5EF4-FFF2-40B4-BE49-F238E27FC236}">
                <a16:creationId xmlns:a16="http://schemas.microsoft.com/office/drawing/2014/main" id="{0E46ECD1-7F06-4007-BF8A-092AB4515C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29" y="1125116"/>
            <a:ext cx="3886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4000">
                <a:latin typeface="Calibri" panose="020F0502020204030204" pitchFamily="34" charset="0"/>
                <a:cs typeface="Calibri" panose="020F0502020204030204" pitchFamily="34" charset="0"/>
              </a:rPr>
              <a:t>EMBRIONALI</a:t>
            </a:r>
          </a:p>
        </p:txBody>
      </p:sp>
      <p:sp>
        <p:nvSpPr>
          <p:cNvPr id="38916" name="Text Box 4">
            <a:extLst>
              <a:ext uri="{FF2B5EF4-FFF2-40B4-BE49-F238E27FC236}">
                <a16:creationId xmlns:a16="http://schemas.microsoft.com/office/drawing/2014/main" id="{1A7CF4B4-B31C-4C09-9D70-0F7F816448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4941" y="1053679"/>
            <a:ext cx="40671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4000">
                <a:latin typeface="Calibri" panose="020F0502020204030204" pitchFamily="34" charset="0"/>
                <a:cs typeface="Calibri" panose="020F0502020204030204" pitchFamily="34" charset="0"/>
              </a:rPr>
              <a:t>SOMATICHE</a:t>
            </a:r>
            <a:endParaRPr lang="it-IT" altLang="it-IT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0774" name="Picture 6" descr="Immagine">
            <a:extLst>
              <a:ext uri="{FF2B5EF4-FFF2-40B4-BE49-F238E27FC236}">
                <a16:creationId xmlns:a16="http://schemas.microsoft.com/office/drawing/2014/main" id="{90E2A812-175F-4FC0-A02F-132A5F42B2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04" y="1807741"/>
            <a:ext cx="377031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5" name="Picture 7" descr="2">
            <a:extLst>
              <a:ext uri="{FF2B5EF4-FFF2-40B4-BE49-F238E27FC236}">
                <a16:creationId xmlns:a16="http://schemas.microsoft.com/office/drawing/2014/main" id="{84C79E65-3745-47CA-8084-AB5CE62F3A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032250" cy="39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0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0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4C093FFA-8373-4528-B461-899E9B105E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CD34+: TARGET CELLULARE</a:t>
            </a:r>
            <a:b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 raccolta per TMO</a:t>
            </a:r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1A96B01B-9DFC-4949-9C95-C13752D9B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1989138"/>
            <a:ext cx="8424863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Dose minima</a:t>
            </a: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alt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3 x 10</a:t>
            </a:r>
            <a:r>
              <a:rPr lang="it-IT" altLang="it-IT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it-IT" alt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/Kg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Dose ideale</a:t>
            </a: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:   </a:t>
            </a:r>
            <a:r>
              <a:rPr lang="it-IT" alt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5 x 10</a:t>
            </a:r>
            <a:r>
              <a:rPr lang="it-IT" altLang="it-IT" sz="28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it-IT" alt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/Kg</a:t>
            </a:r>
          </a:p>
          <a:p>
            <a:pPr eaLnBrk="1" hangingPunct="1">
              <a:lnSpc>
                <a:spcPct val="90000"/>
              </a:lnSpc>
            </a:pPr>
            <a:endParaRPr lang="it-IT" alt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  Correlazione positiva tra quantità di cellule CD34 trapiantate e </a:t>
            </a:r>
            <a:r>
              <a:rPr lang="it-IT" alt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qualità dell’attecchimento</a:t>
            </a:r>
            <a:endParaRPr lang="it-IT" alt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 BUON SUCCESSO DEL TRAPIANTO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endParaRPr lang="it-IT" altLang="it-IT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   Una dose &gt; agli 8 x 10</a:t>
            </a:r>
            <a:r>
              <a:rPr lang="it-IT" altLang="it-IT" sz="28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it-IT" altLang="it-IT" sz="2800" dirty="0">
                <a:latin typeface="Calibri" panose="020F0502020204030204" pitchFamily="34" charset="0"/>
                <a:cs typeface="Calibri" panose="020F0502020204030204" pitchFamily="34" charset="0"/>
              </a:rPr>
              <a:t>/Kg non dà ulteriori vantaggi</a:t>
            </a:r>
          </a:p>
        </p:txBody>
      </p:sp>
      <p:pic>
        <p:nvPicPr>
          <p:cNvPr id="79876" name="Picture 4" descr="j0433179">
            <a:extLst>
              <a:ext uri="{FF2B5EF4-FFF2-40B4-BE49-F238E27FC236}">
                <a16:creationId xmlns:a16="http://schemas.microsoft.com/office/drawing/2014/main" id="{BD2325D7-C05D-4BE4-A6EF-54021FA6E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268413"/>
            <a:ext cx="2479675" cy="18605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0CAFE2E6-6623-4EDF-9D7B-D223B1A659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AFERESI STAMINALI:RAZIONALE </a:t>
            </a:r>
            <a:b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24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RICOSTITUZIONE EMATOLOGICA</a:t>
            </a:r>
          </a:p>
        </p:txBody>
      </p:sp>
      <p:sp>
        <p:nvSpPr>
          <p:cNvPr id="80899" name="Text Box 3">
            <a:extLst>
              <a:ext uri="{FF2B5EF4-FFF2-40B4-BE49-F238E27FC236}">
                <a16:creationId xmlns:a16="http://schemas.microsoft.com/office/drawing/2014/main" id="{C26C1E56-5F1A-4D5E-80DE-76E3BE914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1700560"/>
            <a:ext cx="583406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reinfusione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di progenitori emopoietici circolanti (CD34+) dopo terapia </a:t>
            </a:r>
            <a:r>
              <a:rPr lang="it-IT" altLang="it-IT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mieloablativa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 è in grado di sostenere una completa e duratura ricostituzione ematologica.</a:t>
            </a: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La ricostituzione è totalmente a carico delle cellule infuse e non di quelle residue.</a:t>
            </a: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Esiste una correlazione tra numero di CSE infuse e ripresa ematologica.</a:t>
            </a:r>
          </a:p>
        </p:txBody>
      </p:sp>
      <p:pic>
        <p:nvPicPr>
          <p:cNvPr id="80900" name="Picture 4" descr="med7">
            <a:extLst>
              <a:ext uri="{FF2B5EF4-FFF2-40B4-BE49-F238E27FC236}">
                <a16:creationId xmlns:a16="http://schemas.microsoft.com/office/drawing/2014/main" id="{DEF3F308-869B-4ED2-A62E-86871E668A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366" y="1700560"/>
            <a:ext cx="2287587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128EB3A7-4B48-4E2C-8097-98067C879B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260350"/>
            <a:ext cx="7775575" cy="936625"/>
          </a:xfrm>
        </p:spPr>
        <p:txBody>
          <a:bodyPr/>
          <a:lstStyle/>
          <a:p>
            <a:pPr algn="l" eaLnBrk="1" hangingPunct="1"/>
            <a:r>
              <a:rPr lang="it-IT" altLang="it-IT" sz="3200" b="1" u="sng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PBSC</a:t>
            </a:r>
            <a: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		versus   Midollo osseo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1BD5E5-0D0E-498A-A8A2-3F56162EA5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3860800"/>
            <a:ext cx="8167688" cy="27368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FFCC00"/>
              </a:buClr>
              <a:buFont typeface="Wingdings" panose="05000000000000000000" pitchFamily="2" charset="2"/>
              <a:buNone/>
            </a:pPr>
            <a:r>
              <a:rPr lang="it-IT" altLang="it-IT" sz="2400">
                <a:sym typeface="Symbol" panose="05050102010706020507" pitchFamily="18" charset="2"/>
              </a:rPr>
              <a:t>                   </a:t>
            </a:r>
            <a:r>
              <a:rPr lang="it-IT" altLang="it-IT" sz="2400" b="1">
                <a:sym typeface="Symbol" panose="05050102010706020507" pitchFamily="18" charset="2"/>
              </a:rPr>
              <a:t>VANTAGGI</a:t>
            </a:r>
          </a:p>
          <a:p>
            <a:pPr eaLnBrk="1" hangingPunct="1">
              <a:lnSpc>
                <a:spcPct val="80000"/>
              </a:lnSpc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>
                <a:sym typeface="Symbol" panose="05050102010706020507" pitchFamily="18" charset="2"/>
              </a:rPr>
              <a:t></a:t>
            </a:r>
            <a:r>
              <a:rPr lang="it-IT" altLang="it-IT" sz="2400"/>
              <a:t> tempo di ricostituzione emopoietica e immunologica</a:t>
            </a:r>
          </a:p>
          <a:p>
            <a:pPr eaLnBrk="1" hangingPunct="1">
              <a:lnSpc>
                <a:spcPct val="80000"/>
              </a:lnSpc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>
                <a:sym typeface="Symbol" panose="05050102010706020507" pitchFamily="18" charset="2"/>
              </a:rPr>
              <a:t></a:t>
            </a:r>
            <a:r>
              <a:rPr lang="it-IT" altLang="it-IT" sz="2400"/>
              <a:t> tossicità iatrogena</a:t>
            </a:r>
          </a:p>
          <a:p>
            <a:pPr eaLnBrk="1" hangingPunct="1">
              <a:lnSpc>
                <a:spcPct val="80000"/>
              </a:lnSpc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/>
              <a:t>semplicità di esecuzione</a:t>
            </a:r>
          </a:p>
          <a:p>
            <a:pPr eaLnBrk="1" hangingPunct="1">
              <a:lnSpc>
                <a:spcPct val="80000"/>
              </a:lnSpc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>
                <a:sym typeface="Symbol" panose="05050102010706020507" pitchFamily="18" charset="2"/>
              </a:rPr>
              <a:t></a:t>
            </a:r>
            <a:r>
              <a:rPr lang="it-IT" altLang="it-IT" sz="2400"/>
              <a:t> tempo di ospedalizzazione</a:t>
            </a:r>
          </a:p>
          <a:p>
            <a:pPr eaLnBrk="1" hangingPunct="1">
              <a:lnSpc>
                <a:spcPct val="80000"/>
              </a:lnSpc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>
                <a:sym typeface="Symbol" panose="05050102010706020507" pitchFamily="18" charset="2"/>
              </a:rPr>
              <a:t></a:t>
            </a:r>
            <a:r>
              <a:rPr lang="it-IT" altLang="it-IT" sz="2400"/>
              <a:t> costi</a:t>
            </a:r>
          </a:p>
          <a:p>
            <a:pPr eaLnBrk="1" hangingPunct="1">
              <a:lnSpc>
                <a:spcPct val="80000"/>
              </a:lnSpc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/>
              <a:t>miglior accettazione da parte dei pazienti</a:t>
            </a:r>
          </a:p>
        </p:txBody>
      </p:sp>
      <p:pic>
        <p:nvPicPr>
          <p:cNvPr id="81924" name="Picture 4" descr="midollo5">
            <a:extLst>
              <a:ext uri="{FF2B5EF4-FFF2-40B4-BE49-F238E27FC236}">
                <a16:creationId xmlns:a16="http://schemas.microsoft.com/office/drawing/2014/main" id="{D12D49C8-B497-4829-9BFD-AD54166DB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2592387" cy="237648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5" name="Picture 5" descr="Midollo1">
            <a:extLst>
              <a:ext uri="{FF2B5EF4-FFF2-40B4-BE49-F238E27FC236}">
                <a16:creationId xmlns:a16="http://schemas.microsoft.com/office/drawing/2014/main" id="{0284457A-43BD-4F65-98B8-7588CC745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268413"/>
            <a:ext cx="2736850" cy="237648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6" name="AutoShape 6">
            <a:extLst>
              <a:ext uri="{FF2B5EF4-FFF2-40B4-BE49-F238E27FC236}">
                <a16:creationId xmlns:a16="http://schemas.microsoft.com/office/drawing/2014/main" id="{8CFA7FC9-0F60-4813-BAF1-215ECA242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2276475"/>
            <a:ext cx="865187" cy="288925"/>
          </a:xfrm>
          <a:prstGeom prst="leftRightArrow">
            <a:avLst>
              <a:gd name="adj1" fmla="val 50000"/>
              <a:gd name="adj2" fmla="val 5989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81927" name="Text Box 7">
            <a:extLst>
              <a:ext uri="{FF2B5EF4-FFF2-40B4-BE49-F238E27FC236}">
                <a16:creationId xmlns:a16="http://schemas.microsoft.com/office/drawing/2014/main" id="{CFA33976-36D7-4D56-9058-BC8EE4D93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4724400"/>
            <a:ext cx="3527425" cy="1242648"/>
          </a:xfrm>
          <a:prstGeom prst="rect">
            <a:avLst/>
          </a:prstGeom>
          <a:solidFill>
            <a:schemeClr val="accent5"/>
          </a:solidFill>
          <a:ln w="25400">
            <a:solidFill>
              <a:srgbClr val="FFFF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it-IT" altLang="it-IT" sz="2400" b="1" dirty="0"/>
              <a:t>SVANTAGGI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it-IT" sz="2400" b="1" dirty="0"/>
              <a:t> Follow-up donatori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it-IT" altLang="it-IT" sz="2400" b="1" dirty="0"/>
              <a:t> GVHD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303C76D2-C10F-40BF-A212-E7C1645ED7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229600" cy="652463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TRAPIANTO AUTOLOGO</a:t>
            </a:r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87116197-E199-4416-B801-C3882D16F2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196975"/>
            <a:ext cx="856932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Inizialmente indicato nei casi di LMA; oggi esteso a Linfomi, Mieloma e tumori solidi</a:t>
            </a: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Possibilità di chemioterapia ad alte dosi</a:t>
            </a: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Presupposto (non sempre vero) che nel sangue periferico la probabilità  di contaminazione di cellule tumorali sia molto bassa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2415DB69-73D4-4CBC-9228-3F50197D0C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TRAPIANTO AUTOLOGO </a:t>
            </a:r>
            <a:br>
              <a:rPr lang="it-IT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Fattori Condizionanti</a:t>
            </a:r>
          </a:p>
        </p:txBody>
      </p:sp>
      <p:sp>
        <p:nvSpPr>
          <p:cNvPr id="91139" name="Text Box 3">
            <a:extLst>
              <a:ext uri="{FF2B5EF4-FFF2-40B4-BE49-F238E27FC236}">
                <a16:creationId xmlns:a16="http://schemas.microsoft.com/office/drawing/2014/main" id="{A30EDA96-9D99-4021-B3A6-FF33377EF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557338"/>
            <a:ext cx="8713788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Caratteristiche paziente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età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patologia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coinvolgimento midollare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pretrattamento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Terapia di mobilizzazione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Caratteristiche operative della </a:t>
            </a:r>
            <a:r>
              <a:rPr lang="it-IT" alt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staminoaferesi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timing della raccolta 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rgbClr val="FFFF00"/>
              </a:buClr>
            </a:pP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efficienza separatore cellulare</a:t>
            </a:r>
          </a:p>
          <a:p>
            <a:pPr algn="just" eaLnBrk="1" hangingPunct="1">
              <a:lnSpc>
                <a:spcPct val="80000"/>
              </a:lnSpc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Possibilità di effettuare un </a:t>
            </a:r>
            <a:r>
              <a:rPr lang="it-IT" alt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purging</a:t>
            </a: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 del prodotto aferetico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4" descr="fig1">
            <a:extLst>
              <a:ext uri="{FF2B5EF4-FFF2-40B4-BE49-F238E27FC236}">
                <a16:creationId xmlns:a16="http://schemas.microsoft.com/office/drawing/2014/main" id="{F4D11772-A947-4B12-A6A0-3B8C3DFC8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81075"/>
            <a:ext cx="2519363" cy="4751388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3" name="Picture 5" descr="fig2">
            <a:extLst>
              <a:ext uri="{FF2B5EF4-FFF2-40B4-BE49-F238E27FC236}">
                <a16:creationId xmlns:a16="http://schemas.microsoft.com/office/drawing/2014/main" id="{2AFABBA3-DC9E-468F-8A96-6B583829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5329237" cy="2451100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4" name="Picture 6" descr="fig3">
            <a:extLst>
              <a:ext uri="{FF2B5EF4-FFF2-40B4-BE49-F238E27FC236}">
                <a16:creationId xmlns:a16="http://schemas.microsoft.com/office/drawing/2014/main" id="{1884C6CB-CF1F-44B4-ADF3-592605054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149725"/>
            <a:ext cx="5329237" cy="2506663"/>
          </a:xfrm>
          <a:prstGeom prst="rect">
            <a:avLst/>
          </a:prstGeom>
          <a:noFill/>
          <a:ln w="254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5" name="Text Box 7">
            <a:extLst>
              <a:ext uri="{FF2B5EF4-FFF2-40B4-BE49-F238E27FC236}">
                <a16:creationId xmlns:a16="http://schemas.microsoft.com/office/drawing/2014/main" id="{C5F444E6-C62A-4898-9838-2575DEE35C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15888"/>
            <a:ext cx="8713787" cy="55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it-IT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TRAPIANTO AUTOLOGO:EMOCROMO </a:t>
            </a:r>
          </a:p>
        </p:txBody>
      </p:sp>
      <p:sp>
        <p:nvSpPr>
          <p:cNvPr id="92166" name="Text Box 8">
            <a:extLst>
              <a:ext uri="{FF2B5EF4-FFF2-40B4-BE49-F238E27FC236}">
                <a16:creationId xmlns:a16="http://schemas.microsoft.com/office/drawing/2014/main" id="{B7414EFD-5218-4515-8BCF-F5CB25BDE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20713"/>
            <a:ext cx="5219700" cy="52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1800" b="1" dirty="0"/>
              <a:t>PAZIENTE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1800" b="1" dirty="0"/>
              <a:t>SANGUE PERIFERICO PRE-RACCOLTA</a:t>
            </a:r>
          </a:p>
        </p:txBody>
      </p:sp>
      <p:sp>
        <p:nvSpPr>
          <p:cNvPr id="92167" name="Text Box 9">
            <a:extLst>
              <a:ext uri="{FF2B5EF4-FFF2-40B4-BE49-F238E27FC236}">
                <a16:creationId xmlns:a16="http://schemas.microsoft.com/office/drawing/2014/main" id="{C7302793-DCB7-4B88-BC8A-F408740FEF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60800"/>
            <a:ext cx="4716462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</a:rPr>
              <a:t>SANGUE PERIFERICO POST-RACCOLTA</a:t>
            </a:r>
          </a:p>
        </p:txBody>
      </p:sp>
      <p:sp>
        <p:nvSpPr>
          <p:cNvPr id="92168" name="Text Box 10">
            <a:extLst>
              <a:ext uri="{FF2B5EF4-FFF2-40B4-BE49-F238E27FC236}">
                <a16:creationId xmlns:a16="http://schemas.microsoft.com/office/drawing/2014/main" id="{1E8C0CD8-28F6-46B3-9EEA-A247003AC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3550" y="692150"/>
            <a:ext cx="3600450" cy="24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1800" b="1"/>
              <a:t>SACCA DI RACCOLTA 170/mL</a:t>
            </a:r>
          </a:p>
        </p:txBody>
      </p:sp>
      <p:sp>
        <p:nvSpPr>
          <p:cNvPr id="92169" name="Text Box 11">
            <a:extLst>
              <a:ext uri="{FF2B5EF4-FFF2-40B4-BE49-F238E27FC236}">
                <a16:creationId xmlns:a16="http://schemas.microsoft.com/office/drawing/2014/main" id="{BDA63E76-6C42-4848-9198-7DF0A386D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2205038"/>
            <a:ext cx="2376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chemeClr val="accent2"/>
                </a:solidFill>
              </a:rPr>
              <a:t>CD34: 236/</a:t>
            </a:r>
            <a:r>
              <a:rPr lang="el-GR" altLang="it-IT" sz="2000" b="1">
                <a:solidFill>
                  <a:schemeClr val="accent2"/>
                </a:solidFill>
                <a:cs typeface="Arial" panose="020B0604020202020204" pitchFamily="34" charset="0"/>
              </a:rPr>
              <a:t>μ</a:t>
            </a:r>
            <a:r>
              <a:rPr lang="it-IT" altLang="it-IT" sz="2000" b="1">
                <a:solidFill>
                  <a:schemeClr val="accent2"/>
                </a:solidFill>
                <a:cs typeface="Arial" panose="020B0604020202020204" pitchFamily="34" charset="0"/>
              </a:rPr>
              <a:t>L</a:t>
            </a:r>
            <a:r>
              <a:rPr lang="it-IT" altLang="it-IT" sz="180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endParaRPr lang="el-GR" altLang="it-IT" sz="180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92170" name="Text Box 12">
            <a:extLst>
              <a:ext uri="{FF2B5EF4-FFF2-40B4-BE49-F238E27FC236}">
                <a16:creationId xmlns:a16="http://schemas.microsoft.com/office/drawing/2014/main" id="{AD8FD7E4-2581-42D2-8D92-0B7C6F917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373688"/>
            <a:ext cx="23764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>
                <a:solidFill>
                  <a:schemeClr val="accent2"/>
                </a:solidFill>
              </a:rPr>
              <a:t>CD34: 3807/</a:t>
            </a:r>
            <a:r>
              <a:rPr lang="el-GR" altLang="it-IT" sz="2000" b="1">
                <a:solidFill>
                  <a:schemeClr val="accent2"/>
                </a:solidFill>
                <a:cs typeface="Arial" panose="020B0604020202020204" pitchFamily="34" charset="0"/>
              </a:rPr>
              <a:t>μ</a:t>
            </a:r>
            <a:r>
              <a:rPr lang="it-IT" altLang="it-IT" sz="2000" b="1">
                <a:solidFill>
                  <a:schemeClr val="accent2"/>
                </a:solidFill>
                <a:cs typeface="Arial" panose="020B0604020202020204" pitchFamily="34" charset="0"/>
              </a:rPr>
              <a:t>L</a:t>
            </a:r>
            <a:r>
              <a:rPr lang="it-IT" altLang="it-IT" sz="1800">
                <a:solidFill>
                  <a:srgbClr val="FFFF00"/>
                </a:solidFill>
                <a:cs typeface="Arial" panose="020B0604020202020204" pitchFamily="34" charset="0"/>
              </a:rPr>
              <a:t> </a:t>
            </a:r>
            <a:endParaRPr lang="el-GR" altLang="it-IT" sz="180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92171" name="Text Box 13">
            <a:extLst>
              <a:ext uri="{FF2B5EF4-FFF2-40B4-BE49-F238E27FC236}">
                <a16:creationId xmlns:a16="http://schemas.microsoft.com/office/drawing/2014/main" id="{C260795B-E902-4CC0-816C-7CE8F9DF7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4888" y="5876925"/>
            <a:ext cx="2736850" cy="817563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tx2"/>
              </a:gs>
            </a:gsLst>
            <a:lin ang="5400000" scaled="1"/>
          </a:gradFill>
          <a:ln w="38100">
            <a:solidFill>
              <a:srgbClr val="FF99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>
                <a:solidFill>
                  <a:schemeClr val="bg1"/>
                </a:solidFill>
              </a:rPr>
              <a:t>Peso 36 Kg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 b="1">
                <a:solidFill>
                  <a:srgbClr val="FFFF00"/>
                </a:solidFill>
              </a:rPr>
              <a:t>CD34: 17.98 x 10</a:t>
            </a:r>
            <a:r>
              <a:rPr lang="it-IT" altLang="it-IT" sz="1800" b="1" baseline="30000">
                <a:solidFill>
                  <a:srgbClr val="FFFF00"/>
                </a:solidFill>
              </a:rPr>
              <a:t>6</a:t>
            </a:r>
            <a:r>
              <a:rPr lang="it-IT" altLang="it-IT" sz="1800" b="1">
                <a:solidFill>
                  <a:srgbClr val="FFFF00"/>
                </a:solidFill>
              </a:rPr>
              <a:t>/Kg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F38824F2-14F2-461B-908D-E0BB715EBC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40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altLang="it-IT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ACCESSI  VASCOLARI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82238636-C997-4743-BF2D-EDB13AA3DC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91513" cy="47815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2800" b="1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it-IT" altLang="it-IT" sz="2800" b="1" u="sng">
                <a:latin typeface="Calibri" panose="020F0502020204030204" pitchFamily="34" charset="0"/>
                <a:cs typeface="Calibri" panose="020F0502020204030204" pitchFamily="34" charset="0"/>
              </a:rPr>
              <a:t>Aspirazione:</a:t>
            </a:r>
            <a:r>
              <a:rPr lang="it-IT" altLang="it-IT" sz="2800" b="1">
                <a:latin typeface="Calibri" panose="020F0502020204030204" pitchFamily="34" charset="0"/>
                <a:cs typeface="Calibri" panose="020F0502020204030204" pitchFamily="34" charset="0"/>
              </a:rPr>
              <a:t> 	</a:t>
            </a:r>
          </a:p>
          <a:p>
            <a:pPr lvl="1" eaLnBrk="1" hangingPunct="1">
              <a:buFontTx/>
              <a:buChar char="•"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Vene antecubitali</a:t>
            </a:r>
          </a:p>
          <a:p>
            <a:pPr lvl="1" eaLnBrk="1" hangingPunct="1">
              <a:buFontTx/>
              <a:buChar char="•"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CVC</a:t>
            </a:r>
          </a:p>
          <a:p>
            <a:pPr lvl="1" eaLnBrk="1" hangingPunct="1">
              <a:buFontTx/>
              <a:buChar char="•"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Femorale</a:t>
            </a:r>
          </a:p>
          <a:p>
            <a:pPr lvl="1" eaLnBrk="1" hangingPunct="1">
              <a:buFontTx/>
              <a:buChar char="•"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Arteria radiale</a:t>
            </a:r>
          </a:p>
          <a:p>
            <a:pPr lvl="1" eaLnBrk="1" hangingPunct="1">
              <a:buFontTx/>
              <a:buNone/>
            </a:pPr>
            <a:endParaRPr lang="it-IT" altLang="it-IT" sz="2400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eaLnBrk="1" hangingPunct="1">
              <a:buFontTx/>
              <a:buNone/>
            </a:pPr>
            <a:r>
              <a:rPr lang="it-IT" altLang="it-IT" b="1" u="sng">
                <a:latin typeface="Calibri" panose="020F0502020204030204" pitchFamily="34" charset="0"/>
                <a:cs typeface="Calibri" panose="020F0502020204030204" pitchFamily="34" charset="0"/>
              </a:rPr>
              <a:t>Reinfusione:</a:t>
            </a:r>
          </a:p>
          <a:p>
            <a:pPr lvl="1" eaLnBrk="1" hangingPunct="1">
              <a:buFontTx/>
              <a:buChar char="•"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CVC</a:t>
            </a:r>
          </a:p>
          <a:p>
            <a:pPr lvl="1" eaLnBrk="1" hangingPunct="1">
              <a:buFontTx/>
              <a:buChar char="•"/>
            </a:pPr>
            <a:r>
              <a:rPr lang="it-IT" altLang="it-IT" sz="2400" b="1">
                <a:latin typeface="Calibri" panose="020F0502020204030204" pitchFamily="34" charset="0"/>
                <a:cs typeface="Calibri" panose="020F0502020204030204" pitchFamily="34" charset="0"/>
              </a:rPr>
              <a:t>Vene periferiche avambraccio</a:t>
            </a:r>
          </a:p>
          <a:p>
            <a:pPr eaLnBrk="1" hangingPunct="1">
              <a:buFontTx/>
              <a:buNone/>
            </a:pPr>
            <a:endParaRPr lang="it-IT" altLang="it-IT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3188" name="Picture 4" descr="med25i">
            <a:extLst>
              <a:ext uri="{FF2B5EF4-FFF2-40B4-BE49-F238E27FC236}">
                <a16:creationId xmlns:a16="http://schemas.microsoft.com/office/drawing/2014/main" id="{935A305F-2810-4BA0-BD0C-84349E11B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700213"/>
            <a:ext cx="2462213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9B34F1EE-9F2B-428C-B40C-1011FC8B18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AFERESI DI CELLULE STAMINALI</a:t>
            </a:r>
            <a:b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Gestione della Procedura</a:t>
            </a:r>
          </a:p>
        </p:txBody>
      </p:sp>
      <p:sp>
        <p:nvSpPr>
          <p:cNvPr id="94211" name="Text Box 3">
            <a:extLst>
              <a:ext uri="{FF2B5EF4-FFF2-40B4-BE49-F238E27FC236}">
                <a16:creationId xmlns:a16="http://schemas.microsoft.com/office/drawing/2014/main" id="{D589C122-552D-4219-BC5D-965EC3EF9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37" y="1556792"/>
            <a:ext cx="8569325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SEDE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: presso il Servizio Trasfusionale</a:t>
            </a: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OPERATORI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: Identificati Medici Referenti del progetto “Raccolta progenitori emopoietici periferici”, personale infermieristico e personale tecnico opportunamente addestrato</a:t>
            </a: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RESPONSABILITA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’: Medico di riferimento, secondo protocolli operativi ed istruzioni di lavoro in uso nell’Unità di Aferesi</a:t>
            </a: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CONSENSO ALLA PROCEDURA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: In occasione di ogni procedura il donatore dovrà rinnovare per iscritto il proprio consenso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AFC725B5-C675-44FE-B5BE-E9474BF54F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1143000"/>
          </a:xfrm>
        </p:spPr>
        <p:txBody>
          <a:bodyPr/>
          <a:lstStyle/>
          <a:p>
            <a:pPr eaLnBrk="1" hangingPunct="1"/>
            <a: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AFERESI DI CELLULE STAMINALI</a:t>
            </a:r>
            <a:b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Gestione della Procedura</a:t>
            </a:r>
          </a:p>
        </p:txBody>
      </p:sp>
      <p:sp>
        <p:nvSpPr>
          <p:cNvPr id="95235" name="Text Box 3">
            <a:extLst>
              <a:ext uri="{FF2B5EF4-FFF2-40B4-BE49-F238E27FC236}">
                <a16:creationId xmlns:a16="http://schemas.microsoft.com/office/drawing/2014/main" id="{C8614347-9EE5-4EAF-92CB-BC4C0B6E7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628775"/>
            <a:ext cx="85693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TEST IMMUNOLOGICI DI QUALIFICAZIONE BIOLOGICA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: Prima della procedura </a:t>
            </a: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REGISTRAZIONE UNITA’ PRELEVATE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: Tutti dati relativi alla procedura (raccolta, CQ, carico e scarico prodotti, manipolazione, conservazione) devono essere registrati</a:t>
            </a:r>
          </a:p>
          <a:p>
            <a:pPr algn="just" eaLnBrk="1" hangingPunct="1">
              <a:spcBef>
                <a:spcPct val="50000"/>
              </a:spcBef>
              <a:buClr>
                <a:srgbClr val="FFCC00"/>
              </a:buClr>
              <a:buFont typeface="Wingdings" panose="05000000000000000000" pitchFamily="2" charset="2"/>
              <a:buChar char="Ø"/>
            </a:pPr>
            <a:r>
              <a:rPr lang="it-IT" alt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FOLLOW-UP POST-DONAZIONE</a:t>
            </a:r>
            <a:r>
              <a:rPr lang="it-IT" altLang="it-IT" sz="2400" dirty="0">
                <a:latin typeface="Calibri" panose="020F0502020204030204" pitchFamily="34" charset="0"/>
                <a:cs typeface="Calibri" panose="020F0502020204030204" pitchFamily="34" charset="0"/>
              </a:rPr>
              <a:t>: Dopo la donazione il donatore verrà seguito dal Servizio Trasfusionale; controlli inizialmente ravvicinati poi distanziati, almeno nei primi 5 anni, preferibilmente per i primi 10</a:t>
            </a:r>
            <a:r>
              <a:rPr lang="it-IT" altLang="it-IT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4">
            <a:extLst>
              <a:ext uri="{FF2B5EF4-FFF2-40B4-BE49-F238E27FC236}">
                <a16:creationId xmlns:a16="http://schemas.microsoft.com/office/drawing/2014/main" id="{8B11EF3D-4190-4615-98AE-4F476E1A4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1484313"/>
            <a:ext cx="8135937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Compatibilità ABO/Rh(D)</a:t>
            </a:r>
            <a:endParaRPr lang="it-IT" alt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trapianto di CSE di per sé non necessita di una compatibilità ABO/Rh(D) ma:</a:t>
            </a:r>
            <a:endParaRPr lang="it-IT" altLang="it-IT" sz="2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it-IT" altLang="it-IT" sz="2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gruppo ABO/Rh(D) da trasfondere al paziente sottoposto a TMO allogenico deve essere </a:t>
            </a:r>
            <a:r>
              <a:rPr lang="it-IT" altLang="it-IT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contemporaneamente compatibile con il gruppo del ricevente e del donatore.</a:t>
            </a:r>
          </a:p>
          <a:p>
            <a:pPr algn="just"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it-IT" alt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Poiché gli eritrociti trasfusi possono rimanere circolanti per giorni e settimane sono richiesti opportuni accorgimenti per </a:t>
            </a:r>
            <a:r>
              <a:rPr lang="it-IT" altLang="it-IT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selezionare gli emocomponenti ABO/Rh(D)-compatibili il prima possibile</a:t>
            </a: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it-IT" alt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Per questa ragione è opportuno trasfondere </a:t>
            </a:r>
            <a:r>
              <a:rPr lang="it-IT" altLang="it-IT" sz="2000" u="sng" dirty="0">
                <a:latin typeface="Calibri" panose="020F0502020204030204" pitchFamily="34" charset="0"/>
                <a:cs typeface="Calibri" panose="020F0502020204030204" pitchFamily="34" charset="0"/>
              </a:rPr>
              <a:t>eritrociti di gruppo O appena informati della possibilità di un trapianto ABO/Rh(D)-non compatibile.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it-IT" altLang="it-IT" sz="20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259" name="Rectangle 5">
            <a:extLst>
              <a:ext uri="{FF2B5EF4-FFF2-40B4-BE49-F238E27FC236}">
                <a16:creationId xmlns:a16="http://schemas.microsoft.com/office/drawing/2014/main" id="{BA638D6E-98FA-4CA1-89F6-509B188ED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549275"/>
            <a:ext cx="84248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it-IT" alt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MEDICINA TRASFUSIONALE NEL TMO </a:t>
            </a:r>
            <a:r>
              <a:rPr lang="it-IT" altLang="it-IT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Fondamenti Generali: trapianto allogenico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>
            <a:extLst>
              <a:ext uri="{FF2B5EF4-FFF2-40B4-BE49-F238E27FC236}">
                <a16:creationId xmlns:a16="http://schemas.microsoft.com/office/drawing/2014/main" id="{B88D3FA2-295E-4B24-9EC7-EEB761EFB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04800"/>
            <a:ext cx="7924800" cy="5786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EMBRIONALI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Vengono prelevate dalla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buFontTx/>
              <a:buNone/>
            </a:pPr>
            <a:r>
              <a:rPr lang="it-IT" alt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 blastocisti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endParaRPr lang="it-IT" altLang="it-IT" sz="4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Danno origine a </a:t>
            </a:r>
            <a:r>
              <a:rPr lang="it-IT" altLang="it-IT" sz="4400" u="sng" dirty="0">
                <a:latin typeface="Calibri" panose="020F0502020204030204" pitchFamily="34" charset="0"/>
                <a:cs typeface="Calibri" panose="020F0502020204030204" pitchFamily="34" charset="0"/>
              </a:rPr>
              <a:t>tutti i tessuti dell’organismo</a:t>
            </a:r>
            <a:r>
              <a:rPr lang="it-IT" altLang="it-IT" sz="44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altLang="it-IT" sz="4400" u="sng" dirty="0">
                <a:latin typeface="Calibri" panose="020F0502020204030204" pitchFamily="34" charset="0"/>
                <a:cs typeface="Calibri" panose="020F0502020204030204" pitchFamily="34" charset="0"/>
              </a:rPr>
              <a:t>ai tessuti placentari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5A727552-AF97-4BC5-99EE-A07DF4516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650" y="549275"/>
            <a:ext cx="7772400" cy="3810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SEPARATORE CELLULARE</a:t>
            </a:r>
            <a:br>
              <a:rPr lang="it-IT" altLang="it-IT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altLang="it-IT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COBE </a:t>
            </a:r>
            <a:r>
              <a:rPr lang="it-IT" altLang="it-IT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Spectra</a:t>
            </a:r>
            <a:endParaRPr lang="it-IT" altLang="it-IT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8307" name="Picture 4" descr="MNCI'face">
            <a:extLst>
              <a:ext uri="{FF2B5EF4-FFF2-40B4-BE49-F238E27FC236}">
                <a16:creationId xmlns:a16="http://schemas.microsoft.com/office/drawing/2014/main" id="{3FAD4507-6AD5-4915-AB28-24453A7B4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341438"/>
            <a:ext cx="3657600" cy="25146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8" descr="DSCF0525">
            <a:extLst>
              <a:ext uri="{FF2B5EF4-FFF2-40B4-BE49-F238E27FC236}">
                <a16:creationId xmlns:a16="http://schemas.microsoft.com/office/drawing/2014/main" id="{B7515C42-1876-4415-A18B-F034B30C7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1341438"/>
            <a:ext cx="3995738" cy="53276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9" name="Picture 9" descr="DSCF0526">
            <a:extLst>
              <a:ext uri="{FF2B5EF4-FFF2-40B4-BE49-F238E27FC236}">
                <a16:creationId xmlns:a16="http://schemas.microsoft.com/office/drawing/2014/main" id="{A9EFF9C9-9BC0-4DE5-8F4D-95EDC3F0B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05263"/>
            <a:ext cx="3671887" cy="26638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9330" name="Object 4">
            <a:extLst>
              <a:ext uri="{FF2B5EF4-FFF2-40B4-BE49-F238E27FC236}">
                <a16:creationId xmlns:a16="http://schemas.microsoft.com/office/drawing/2014/main" id="{E5F6D752-DA47-46EB-AD60-4BE8D29078F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8888" y="1773238"/>
          <a:ext cx="6551612" cy="4335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Image" r:id="rId3" imgW="4001058" imgH="2647619" progId="PhotoDeluxe.Image.2">
                  <p:embed/>
                </p:oleObj>
              </mc:Choice>
              <mc:Fallback>
                <p:oleObj name="Image" r:id="rId3" imgW="4001058" imgH="2647619" progId="PhotoDeluxe.Image.2">
                  <p:embed/>
                  <p:pic>
                    <p:nvPicPr>
                      <p:cNvPr id="99330" name="Object 4">
                        <a:extLst>
                          <a:ext uri="{FF2B5EF4-FFF2-40B4-BE49-F238E27FC236}">
                            <a16:creationId xmlns:a16="http://schemas.microsoft.com/office/drawing/2014/main" id="{E5F6D752-DA47-46EB-AD60-4BE8D29078F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773238"/>
                        <a:ext cx="6551612" cy="4335462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1" name="Text Box 5">
            <a:extLst>
              <a:ext uri="{FF2B5EF4-FFF2-40B4-BE49-F238E27FC236}">
                <a16:creationId xmlns:a16="http://schemas.microsoft.com/office/drawing/2014/main" id="{4572F24F-FEE2-419A-82DB-B96F6A2DC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33375"/>
            <a:ext cx="8208962" cy="113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it-IT" alt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SPECTRA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it-IT" altLang="it-IT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Canale di Separazione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6">
            <a:extLst>
              <a:ext uri="{FF2B5EF4-FFF2-40B4-BE49-F238E27FC236}">
                <a16:creationId xmlns:a16="http://schemas.microsoft.com/office/drawing/2014/main" id="{9690AA46-BD47-4108-8997-1A24A89A6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33375"/>
            <a:ext cx="8208962" cy="113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it-IT" altLang="it-IT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 SPECTRA</a:t>
            </a:r>
          </a:p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it-IT" altLang="it-IT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Canale di Separazione</a:t>
            </a:r>
          </a:p>
        </p:txBody>
      </p:sp>
      <p:pic>
        <p:nvPicPr>
          <p:cNvPr id="100355" name="Picture 7" descr="interfacecontrol_41">
            <a:extLst>
              <a:ext uri="{FF2B5EF4-FFF2-40B4-BE49-F238E27FC236}">
                <a16:creationId xmlns:a16="http://schemas.microsoft.com/office/drawing/2014/main" id="{9FC32C92-74ED-4CA0-8641-8E76EA4D4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8064500" cy="47180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378" name="Object 4">
            <a:extLst>
              <a:ext uri="{FF2B5EF4-FFF2-40B4-BE49-F238E27FC236}">
                <a16:creationId xmlns:a16="http://schemas.microsoft.com/office/drawing/2014/main" id="{8F050269-63D5-41D4-A392-BD350B0057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4835712"/>
              </p:ext>
            </p:extLst>
          </p:nvPr>
        </p:nvGraphicFramePr>
        <p:xfrm>
          <a:off x="539750" y="1844675"/>
          <a:ext cx="4248150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Image" r:id="rId3" imgW="3580952" imgH="3457143" progId="PhotoDeluxe.Image.2">
                  <p:embed/>
                </p:oleObj>
              </mc:Choice>
              <mc:Fallback>
                <p:oleObj name="Image" r:id="rId3" imgW="3580952" imgH="3457143" progId="PhotoDeluxe.Image.2">
                  <p:embed/>
                  <p:pic>
                    <p:nvPicPr>
                      <p:cNvPr id="101378" name="Object 4">
                        <a:extLst>
                          <a:ext uri="{FF2B5EF4-FFF2-40B4-BE49-F238E27FC236}">
                            <a16:creationId xmlns:a16="http://schemas.microsoft.com/office/drawing/2014/main" id="{8F050269-63D5-41D4-A392-BD350B00572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844675"/>
                        <a:ext cx="4248150" cy="44640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379" name="Text Box 5">
            <a:extLst>
              <a:ext uri="{FF2B5EF4-FFF2-40B4-BE49-F238E27FC236}">
                <a16:creationId xmlns:a16="http://schemas.microsoft.com/office/drawing/2014/main" id="{A171C49B-54D7-4A35-AA7B-0C75508BA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333375"/>
            <a:ext cx="8208962" cy="49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  <a:buFontTx/>
              <a:buNone/>
            </a:pPr>
            <a:r>
              <a:rPr lang="it-IT" alt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Aggiustamento Interfaccia di Raccolta</a:t>
            </a:r>
          </a:p>
        </p:txBody>
      </p:sp>
      <p:sp>
        <p:nvSpPr>
          <p:cNvPr id="101380" name="Text Box 6">
            <a:extLst>
              <a:ext uri="{FF2B5EF4-FFF2-40B4-BE49-F238E27FC236}">
                <a16:creationId xmlns:a16="http://schemas.microsoft.com/office/drawing/2014/main" id="{030CAA0B-6655-414D-A14E-6951632AD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3800" y="1773238"/>
            <a:ext cx="3816350" cy="454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 u="sng">
                <a:latin typeface="Calibri" panose="020F0502020204030204" pitchFamily="34" charset="0"/>
                <a:cs typeface="Calibri" panose="020F0502020204030204" pitchFamily="34" charset="0"/>
              </a:rPr>
              <a:t>Troppo Scura</a:t>
            </a: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: raccolta troppo profonda nello strato di globuli rossi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</a:t>
            </a: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</a:rPr>
              <a:t> RBC (contaminazione)</a:t>
            </a:r>
          </a:p>
          <a:p>
            <a:pPr algn="just" eaLnBrk="1" hangingPunct="1">
              <a:spcBef>
                <a:spcPct val="50000"/>
              </a:spcBef>
              <a:buFont typeface="Symbol" panose="05050102010706020507" pitchFamily="18" charset="2"/>
              <a:buChar char="­"/>
            </a:pP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 MNC</a:t>
            </a:r>
          </a:p>
          <a:p>
            <a:pPr algn="just" eaLnBrk="1" hangingPunct="1">
              <a:spcBef>
                <a:spcPct val="50000"/>
              </a:spcBef>
              <a:buFont typeface="Symbol" panose="05050102010706020507" pitchFamily="18" charset="2"/>
              <a:buNone/>
            </a:pP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 PLT </a:t>
            </a: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</a:rPr>
              <a:t>(contaminazione)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 u="sng">
                <a:latin typeface="Calibri" panose="020F0502020204030204" pitchFamily="34" charset="0"/>
                <a:cs typeface="Calibri" panose="020F0502020204030204" pitchFamily="34" charset="0"/>
              </a:rPr>
              <a:t>Troppo Chiara</a:t>
            </a: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: raccolta poco profonda nello strato di globuli rossi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</a:t>
            </a: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</a:rPr>
              <a:t> RBC (contaminazione)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 MNC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  <a:sym typeface="Symbol" panose="05050102010706020507" pitchFamily="18" charset="2"/>
              </a:rPr>
              <a:t> PLT </a:t>
            </a:r>
            <a:r>
              <a:rPr lang="it-IT" altLang="it-IT" sz="1800">
                <a:latin typeface="Calibri" panose="020F0502020204030204" pitchFamily="34" charset="0"/>
                <a:cs typeface="Calibri" panose="020F0502020204030204" pitchFamily="34" charset="0"/>
              </a:rPr>
              <a:t>(contaminazione)</a:t>
            </a:r>
          </a:p>
        </p:txBody>
      </p:sp>
      <p:sp>
        <p:nvSpPr>
          <p:cNvPr id="101381" name="Oval 7">
            <a:extLst>
              <a:ext uri="{FF2B5EF4-FFF2-40B4-BE49-F238E27FC236}">
                <a16:creationId xmlns:a16="http://schemas.microsoft.com/office/drawing/2014/main" id="{9A678120-0398-4E44-9195-069DED56E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2420938"/>
            <a:ext cx="360363" cy="1008062"/>
          </a:xfrm>
          <a:prstGeom prst="ellips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382" name="Oval 8">
            <a:extLst>
              <a:ext uri="{FF2B5EF4-FFF2-40B4-BE49-F238E27FC236}">
                <a16:creationId xmlns:a16="http://schemas.microsoft.com/office/drawing/2014/main" id="{46977FDC-E78F-4151-95BA-C66C03DB2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5157788"/>
            <a:ext cx="360363" cy="1008062"/>
          </a:xfrm>
          <a:prstGeom prst="ellipse">
            <a:avLst/>
          </a:prstGeom>
          <a:noFill/>
          <a:ln w="28575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0E1BEF0C-67ED-46F8-96C7-1F94149DB7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chemeClr val="tx1"/>
                </a:solidFill>
              </a:rPr>
              <a:t>Composizione preparati contenenti CSE</a:t>
            </a:r>
          </a:p>
        </p:txBody>
      </p:sp>
      <p:sp>
        <p:nvSpPr>
          <p:cNvPr id="107523" name="Rectangle 11">
            <a:extLst>
              <a:ext uri="{FF2B5EF4-FFF2-40B4-BE49-F238E27FC236}">
                <a16:creationId xmlns:a16="http://schemas.microsoft.com/office/drawing/2014/main" id="{4B7AFD70-3C83-4833-A4EA-A090D64FEB5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088281" y="1916112"/>
            <a:ext cx="3810000" cy="4467225"/>
          </a:xfrm>
        </p:spPr>
        <p:txBody>
          <a:bodyPr/>
          <a:lstStyle/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it-IT" altLang="it-IT" sz="2500" b="1"/>
              <a:t>		</a:t>
            </a:r>
            <a:r>
              <a:rPr lang="it-IT" altLang="it-IT" sz="2500" b="1">
                <a:solidFill>
                  <a:schemeClr val="hlink"/>
                </a:solidFill>
              </a:rPr>
              <a:t>espianto</a:t>
            </a:r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it-IT" altLang="it-IT" sz="2000">
                <a:solidFill>
                  <a:schemeClr val="hlink"/>
                </a:solidFill>
              </a:rPr>
              <a:t>	</a:t>
            </a:r>
            <a:r>
              <a:rPr lang="it-IT" altLang="it-IT" sz="2500" b="1">
                <a:solidFill>
                  <a:schemeClr val="hlink"/>
                </a:solidFill>
              </a:rPr>
              <a:t>midollo osseo</a:t>
            </a:r>
          </a:p>
        </p:txBody>
      </p:sp>
      <p:sp>
        <p:nvSpPr>
          <p:cNvPr id="107524" name="Rectangle 12">
            <a:extLst>
              <a:ext uri="{FF2B5EF4-FFF2-40B4-BE49-F238E27FC236}">
                <a16:creationId xmlns:a16="http://schemas.microsoft.com/office/drawing/2014/main" id="{EF9314CA-A603-4F68-AD8B-93AC7B6CD335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718050" y="1412776"/>
            <a:ext cx="3810000" cy="4343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it-IT" altLang="it-IT" sz="2500" b="1" dirty="0"/>
          </a:p>
          <a:p>
            <a:pPr eaLnBrk="1" hangingPunct="1">
              <a:lnSpc>
                <a:spcPct val="70000"/>
              </a:lnSpc>
              <a:buFont typeface="Wingdings" panose="05000000000000000000" pitchFamily="2" charset="2"/>
              <a:buNone/>
            </a:pPr>
            <a:r>
              <a:rPr lang="it-IT" altLang="it-IT" sz="2500" b="1" dirty="0"/>
              <a:t>	 </a:t>
            </a:r>
            <a:r>
              <a:rPr lang="it-IT" altLang="it-IT" sz="2500" b="1" dirty="0">
                <a:solidFill>
                  <a:schemeClr val="hlink"/>
                </a:solidFill>
              </a:rPr>
              <a:t>raccolta aferetica</a:t>
            </a:r>
          </a:p>
        </p:txBody>
      </p:sp>
      <p:grpSp>
        <p:nvGrpSpPr>
          <p:cNvPr id="107525" name="Group 43">
            <a:extLst>
              <a:ext uri="{FF2B5EF4-FFF2-40B4-BE49-F238E27FC236}">
                <a16:creationId xmlns:a16="http://schemas.microsoft.com/office/drawing/2014/main" id="{8DA17C79-CFD9-4E84-A6E1-6BD5FB808A1A}"/>
              </a:ext>
            </a:extLst>
          </p:cNvPr>
          <p:cNvGrpSpPr>
            <a:grpSpLocks/>
          </p:cNvGrpSpPr>
          <p:nvPr/>
        </p:nvGrpSpPr>
        <p:grpSpPr bwMode="auto">
          <a:xfrm>
            <a:off x="4964113" y="2492375"/>
            <a:ext cx="3856038" cy="3063875"/>
            <a:chOff x="3127" y="1570"/>
            <a:chExt cx="2429" cy="1930"/>
          </a:xfrm>
        </p:grpSpPr>
        <p:sp>
          <p:nvSpPr>
            <p:cNvPr id="107539" name="Text Box 29">
              <a:extLst>
                <a:ext uri="{FF2B5EF4-FFF2-40B4-BE49-F238E27FC236}">
                  <a16:creationId xmlns:a16="http://schemas.microsoft.com/office/drawing/2014/main" id="{A0E380AA-442B-4FE1-AEBF-C91E364E5E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7" y="2355"/>
              <a:ext cx="67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dirty="0">
                  <a:latin typeface="Times New Roman" panose="02020603050405020304" pitchFamily="18" charset="0"/>
                </a:rPr>
                <a:t>Plasma</a:t>
              </a:r>
            </a:p>
          </p:txBody>
        </p:sp>
        <p:sp>
          <p:nvSpPr>
            <p:cNvPr id="107540" name="AutoShape 26">
              <a:extLst>
                <a:ext uri="{FF2B5EF4-FFF2-40B4-BE49-F238E27FC236}">
                  <a16:creationId xmlns:a16="http://schemas.microsoft.com/office/drawing/2014/main" id="{D10C0159-7DA0-4B8C-83D6-A78CF39C6A1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8323462">
              <a:off x="3177" y="1972"/>
              <a:ext cx="1064" cy="12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0 w 21600"/>
                <a:gd name="T13" fmla="*/ 5444 h 21600"/>
                <a:gd name="T14" fmla="*/ 18900 w 21600"/>
                <a:gd name="T15" fmla="*/ 1615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7541" name="AutoShape 27">
              <a:extLst>
                <a:ext uri="{FF2B5EF4-FFF2-40B4-BE49-F238E27FC236}">
                  <a16:creationId xmlns:a16="http://schemas.microsoft.com/office/drawing/2014/main" id="{24B6734B-9200-4367-B55E-4F83374715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6626903">
              <a:off x="3215" y="2349"/>
              <a:ext cx="1452" cy="5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7 w 21600"/>
                <a:gd name="T13" fmla="*/ 5305 h 21600"/>
                <a:gd name="T14" fmla="*/ 18907 w 21600"/>
                <a:gd name="T15" fmla="*/ 1629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7542" name="AutoShape 28">
              <a:extLst>
                <a:ext uri="{FF2B5EF4-FFF2-40B4-BE49-F238E27FC236}">
                  <a16:creationId xmlns:a16="http://schemas.microsoft.com/office/drawing/2014/main" id="{D3477C4C-5947-4DAD-B26E-C91ED47C111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157268">
              <a:off x="4202" y="2062"/>
              <a:ext cx="1211" cy="22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1 w 21600"/>
                <a:gd name="T13" fmla="*/ 5424 h 21600"/>
                <a:gd name="T14" fmla="*/ 18907 w 21600"/>
                <a:gd name="T15" fmla="*/ 1617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EA9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7543" name="Text Box 30">
              <a:extLst>
                <a:ext uri="{FF2B5EF4-FFF2-40B4-BE49-F238E27FC236}">
                  <a16:creationId xmlns:a16="http://schemas.microsoft.com/office/drawing/2014/main" id="{90420F48-400A-4983-A755-592883EE5E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4" y="2976"/>
              <a:ext cx="80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>
                  <a:solidFill>
                    <a:srgbClr val="FF3300"/>
                  </a:solidFill>
                  <a:latin typeface="Times New Roman" panose="02020603050405020304" pitchFamily="18" charset="0"/>
                </a:rPr>
                <a:t>Eritrociti</a:t>
              </a:r>
            </a:p>
          </p:txBody>
        </p:sp>
        <p:sp>
          <p:nvSpPr>
            <p:cNvPr id="31775" name="Text Box 31">
              <a:extLst>
                <a:ext uri="{FF2B5EF4-FFF2-40B4-BE49-F238E27FC236}">
                  <a16:creationId xmlns:a16="http://schemas.microsoft.com/office/drawing/2014/main" id="{34D29861-AD76-440B-8C15-92C2422A98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" y="3074"/>
              <a:ext cx="1314" cy="42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defRPr/>
              </a:pPr>
              <a:r>
                <a:rPr lang="it-IT" altLang="it-IT" sz="2400" dirty="0">
                  <a:solidFill>
                    <a:srgbClr val="FFFFFF"/>
                  </a:solidFill>
                  <a:latin typeface="Times New Roman" pitchFamily="18" charset="0"/>
                </a:rPr>
                <a:t>Globuli bianchi</a:t>
              </a:r>
            </a:p>
            <a:p>
              <a:pPr>
                <a:lnSpc>
                  <a:spcPct val="80000"/>
                </a:lnSpc>
                <a:defRPr/>
              </a:pPr>
              <a:r>
                <a:rPr lang="it-IT" altLang="it-IT" sz="2400" dirty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</a:rPr>
                <a:t>(CSE)</a:t>
              </a:r>
            </a:p>
          </p:txBody>
        </p:sp>
        <p:grpSp>
          <p:nvGrpSpPr>
            <p:cNvPr id="107545" name="Group 32">
              <a:extLst>
                <a:ext uri="{FF2B5EF4-FFF2-40B4-BE49-F238E27FC236}">
                  <a16:creationId xmlns:a16="http://schemas.microsoft.com/office/drawing/2014/main" id="{6900CAB5-065B-4CED-B4B3-FC3364E52E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6" y="1692"/>
              <a:ext cx="318" cy="1407"/>
              <a:chOff x="1565" y="1706"/>
              <a:chExt cx="179" cy="1364"/>
            </a:xfrm>
          </p:grpSpPr>
          <p:sp>
            <p:nvSpPr>
              <p:cNvPr id="107547" name="AutoShape 33">
                <a:extLst>
                  <a:ext uri="{FF2B5EF4-FFF2-40B4-BE49-F238E27FC236}">
                    <a16:creationId xmlns:a16="http://schemas.microsoft.com/office/drawing/2014/main" id="{A9679AC3-A1D7-4601-ABE9-C24233ABCF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681187">
                <a:off x="975" y="2301"/>
                <a:ext cx="1359" cy="17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0 w 21600"/>
                  <a:gd name="T13" fmla="*/ 5430 h 21600"/>
                  <a:gd name="T14" fmla="*/ 18898 w 21600"/>
                  <a:gd name="T15" fmla="*/ 1617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7548" name="AutoShape 34">
                <a:extLst>
                  <a:ext uri="{FF2B5EF4-FFF2-40B4-BE49-F238E27FC236}">
                    <a16:creationId xmlns:a16="http://schemas.microsoft.com/office/drawing/2014/main" id="{854F2AA2-165E-4AF9-9D8A-08D43D6CA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681187">
                <a:off x="972" y="2344"/>
                <a:ext cx="1360" cy="8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67 w 21600"/>
                  <a:gd name="T13" fmla="*/ 5465 h 21600"/>
                  <a:gd name="T14" fmla="*/ 18900 w 21600"/>
                  <a:gd name="T15" fmla="*/ 1613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7546" name="Text Box 35">
              <a:extLst>
                <a:ext uri="{FF2B5EF4-FFF2-40B4-BE49-F238E27FC236}">
                  <a16:creationId xmlns:a16="http://schemas.microsoft.com/office/drawing/2014/main" id="{9B6AAB54-51D6-40BE-AD68-76365D403A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9" y="2645"/>
              <a:ext cx="78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1pPr>
              <a:lvl2pPr marL="742950" indent="-285750"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22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2pPr>
              <a:lvl3pPr marL="1143000" indent="-228600"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3pPr>
              <a:lvl4pPr marL="1600200" indent="-228600"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4pPr>
              <a:lvl5pPr marL="2057400" indent="-228600" eaLnBrk="0" hangingPunct="0">
                <a:spcBef>
                  <a:spcPct val="40000"/>
                </a:spcBef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rgbClr val="FFEA9F"/>
                </a:buClr>
                <a:buSzPct val="70000"/>
                <a:buFont typeface="Wingdings" panose="05000000000000000000" pitchFamily="2" charset="2"/>
                <a:buChar char="Ø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it-IT" altLang="it-IT" dirty="0">
                  <a:latin typeface="Times New Roman" panose="02020603050405020304" pitchFamily="18" charset="0"/>
                </a:rPr>
                <a:t>Piastrine</a:t>
              </a:r>
            </a:p>
          </p:txBody>
        </p:sp>
      </p:grpSp>
      <p:grpSp>
        <p:nvGrpSpPr>
          <p:cNvPr id="107526" name="Group 45">
            <a:extLst>
              <a:ext uri="{FF2B5EF4-FFF2-40B4-BE49-F238E27FC236}">
                <a16:creationId xmlns:a16="http://schemas.microsoft.com/office/drawing/2014/main" id="{4EFFB8B9-D9EF-4CA3-9159-98FE05A3FCEC}"/>
              </a:ext>
            </a:extLst>
          </p:cNvPr>
          <p:cNvGrpSpPr>
            <a:grpSpLocks/>
          </p:cNvGrpSpPr>
          <p:nvPr/>
        </p:nvGrpSpPr>
        <p:grpSpPr bwMode="auto">
          <a:xfrm>
            <a:off x="629723" y="1795976"/>
            <a:ext cx="4324350" cy="4176712"/>
            <a:chOff x="156" y="1071"/>
            <a:chExt cx="2724" cy="2631"/>
          </a:xfrm>
        </p:grpSpPr>
        <p:grpSp>
          <p:nvGrpSpPr>
            <p:cNvPr id="107527" name="Group 44">
              <a:extLst>
                <a:ext uri="{FF2B5EF4-FFF2-40B4-BE49-F238E27FC236}">
                  <a16:creationId xmlns:a16="http://schemas.microsoft.com/office/drawing/2014/main" id="{6F4158F9-763B-441B-B356-1823F94646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" y="1584"/>
              <a:ext cx="2604" cy="1930"/>
              <a:chOff x="156" y="1584"/>
              <a:chExt cx="2604" cy="1930"/>
            </a:xfrm>
          </p:grpSpPr>
          <p:sp>
            <p:nvSpPr>
              <p:cNvPr id="107529" name="AutoShape 14">
                <a:extLst>
                  <a:ext uri="{FF2B5EF4-FFF2-40B4-BE49-F238E27FC236}">
                    <a16:creationId xmlns:a16="http://schemas.microsoft.com/office/drawing/2014/main" id="{7B04A20B-8932-44B3-BE6B-5722B2516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323462">
                <a:off x="393" y="1973"/>
                <a:ext cx="1064" cy="13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0 w 21600"/>
                  <a:gd name="T13" fmla="*/ 5361 h 21600"/>
                  <a:gd name="T14" fmla="*/ 18900 w 21600"/>
                  <a:gd name="T15" fmla="*/ 16239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7530" name="AutoShape 15">
                <a:extLst>
                  <a:ext uri="{FF2B5EF4-FFF2-40B4-BE49-F238E27FC236}">
                    <a16:creationId xmlns:a16="http://schemas.microsoft.com/office/drawing/2014/main" id="{059AACFF-5BF4-41EA-80F1-726E7320C4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626903">
                <a:off x="453" y="2273"/>
                <a:ext cx="1452" cy="22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7 w 21600"/>
                  <a:gd name="T13" fmla="*/ 5424 h 21600"/>
                  <a:gd name="T14" fmla="*/ 18907 w 21600"/>
                  <a:gd name="T15" fmla="*/ 1617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7531" name="AutoShape 18">
                <a:extLst>
                  <a:ext uri="{FF2B5EF4-FFF2-40B4-BE49-F238E27FC236}">
                    <a16:creationId xmlns:a16="http://schemas.microsoft.com/office/drawing/2014/main" id="{325CEE32-8C2F-47FF-BA90-66A6841A9D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157268">
                <a:off x="1373" y="2146"/>
                <a:ext cx="1211" cy="8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1 w 21600"/>
                  <a:gd name="T13" fmla="*/ 5462 h 21600"/>
                  <a:gd name="T14" fmla="*/ 18907 w 21600"/>
                  <a:gd name="T15" fmla="*/ 1613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rgbClr val="FFEA9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7532" name="Text Box 19">
                <a:extLst>
                  <a:ext uri="{FF2B5EF4-FFF2-40B4-BE49-F238E27FC236}">
                    <a16:creationId xmlns:a16="http://schemas.microsoft.com/office/drawing/2014/main" id="{6E5847AB-C5AA-4180-B343-616C040A08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6" y="2400"/>
                <a:ext cx="67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it-IT" altLang="it-IT" dirty="0">
                    <a:latin typeface="Times New Roman" panose="02020603050405020304" pitchFamily="18" charset="0"/>
                  </a:rPr>
                  <a:t>Plasma</a:t>
                </a:r>
              </a:p>
            </p:txBody>
          </p:sp>
          <p:sp>
            <p:nvSpPr>
              <p:cNvPr id="107533" name="Text Box 20">
                <a:extLst>
                  <a:ext uri="{FF2B5EF4-FFF2-40B4-BE49-F238E27FC236}">
                    <a16:creationId xmlns:a16="http://schemas.microsoft.com/office/drawing/2014/main" id="{4C66E6BE-E36B-42D9-9D57-0BBF066667A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2976"/>
                <a:ext cx="80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it-IT" altLang="it-IT">
                    <a:solidFill>
                      <a:srgbClr val="FF3300"/>
                    </a:solidFill>
                    <a:latin typeface="Times New Roman" panose="02020603050405020304" pitchFamily="18" charset="0"/>
                  </a:rPr>
                  <a:t>Eritrociti</a:t>
                </a:r>
              </a:p>
            </p:txBody>
          </p:sp>
          <p:sp>
            <p:nvSpPr>
              <p:cNvPr id="107534" name="Text Box 21">
                <a:extLst>
                  <a:ext uri="{FF2B5EF4-FFF2-40B4-BE49-F238E27FC236}">
                    <a16:creationId xmlns:a16="http://schemas.microsoft.com/office/drawing/2014/main" id="{75102818-8186-4024-A3F3-B72668D832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73" y="2614"/>
                <a:ext cx="787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it-IT" altLang="it-IT" dirty="0">
                    <a:latin typeface="Times New Roman" panose="02020603050405020304" pitchFamily="18" charset="0"/>
                  </a:rPr>
                  <a:t>Piastrine</a:t>
                </a:r>
              </a:p>
            </p:txBody>
          </p:sp>
          <p:sp>
            <p:nvSpPr>
              <p:cNvPr id="31766" name="Text Box 22">
                <a:extLst>
                  <a:ext uri="{FF2B5EF4-FFF2-40B4-BE49-F238E27FC236}">
                    <a16:creationId xmlns:a16="http://schemas.microsoft.com/office/drawing/2014/main" id="{6CF2E240-0906-4EC5-B927-FCCA5EA047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38" y="3088"/>
                <a:ext cx="1314" cy="426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lnSpc>
                    <a:spcPct val="80000"/>
                  </a:lnSpc>
                  <a:defRPr/>
                </a:pPr>
                <a:r>
                  <a:rPr lang="it-IT" altLang="it-IT" sz="2400">
                    <a:solidFill>
                      <a:srgbClr val="FFFFFF"/>
                    </a:solidFill>
                    <a:latin typeface="Times New Roman" pitchFamily="18" charset="0"/>
                  </a:rPr>
                  <a:t>Globuli bianchi</a:t>
                </a:r>
              </a:p>
              <a:p>
                <a:pPr>
                  <a:lnSpc>
                    <a:spcPct val="80000"/>
                  </a:lnSpc>
                  <a:defRPr/>
                </a:pPr>
                <a:r>
                  <a:rPr lang="it-IT" altLang="it-IT" sz="2400">
                    <a:solidFill>
                      <a:srgbClr val="00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itchFamily="18" charset="0"/>
                  </a:rPr>
                  <a:t>(CSE)</a:t>
                </a:r>
              </a:p>
            </p:txBody>
          </p:sp>
          <p:grpSp>
            <p:nvGrpSpPr>
              <p:cNvPr id="107536" name="Group 25">
                <a:extLst>
                  <a:ext uri="{FF2B5EF4-FFF2-40B4-BE49-F238E27FC236}">
                    <a16:creationId xmlns:a16="http://schemas.microsoft.com/office/drawing/2014/main" id="{72BDD8E6-AB5D-4014-8C28-ED18B4BFED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5" y="1706"/>
                <a:ext cx="226" cy="1407"/>
                <a:chOff x="1565" y="1706"/>
                <a:chExt cx="179" cy="1364"/>
              </a:xfrm>
            </p:grpSpPr>
            <p:sp>
              <p:nvSpPr>
                <p:cNvPr id="107537" name="AutoShape 16">
                  <a:extLst>
                    <a:ext uri="{FF2B5EF4-FFF2-40B4-BE49-F238E27FC236}">
                      <a16:creationId xmlns:a16="http://schemas.microsoft.com/office/drawing/2014/main" id="{65133664-CD73-475E-B5B1-D873A141A43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4681187">
                  <a:off x="975" y="2301"/>
                  <a:ext cx="1359" cy="17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70 w 21600"/>
                    <a:gd name="T13" fmla="*/ 5430 h 21600"/>
                    <a:gd name="T14" fmla="*/ 18898 w 21600"/>
                    <a:gd name="T15" fmla="*/ 1617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lnTo>
                        <a:pt x="16200" y="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lnTo>
                        <a:pt x="135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lnTo>
                        <a:pt x="0" y="54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107538" name="AutoShape 24">
                  <a:extLst>
                    <a:ext uri="{FF2B5EF4-FFF2-40B4-BE49-F238E27FC236}">
                      <a16:creationId xmlns:a16="http://schemas.microsoft.com/office/drawing/2014/main" id="{7FE52FD9-CA14-4E8E-9696-3976739739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4681187">
                  <a:off x="972" y="2344"/>
                  <a:ext cx="1360" cy="8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3367 w 21600"/>
                    <a:gd name="T13" fmla="*/ 5465 h 21600"/>
                    <a:gd name="T14" fmla="*/ 18900 w 21600"/>
                    <a:gd name="T15" fmla="*/ 1613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6200" y="0"/>
                      </a:moveTo>
                      <a:lnTo>
                        <a:pt x="16200" y="5400"/>
                      </a:lnTo>
                      <a:lnTo>
                        <a:pt x="3375" y="5400"/>
                      </a:lnTo>
                      <a:lnTo>
                        <a:pt x="3375" y="16200"/>
                      </a:lnTo>
                      <a:lnTo>
                        <a:pt x="16200" y="16200"/>
                      </a:lnTo>
                      <a:lnTo>
                        <a:pt x="16200" y="21600"/>
                      </a:lnTo>
                      <a:lnTo>
                        <a:pt x="21600" y="10800"/>
                      </a:lnTo>
                      <a:lnTo>
                        <a:pt x="16200" y="0"/>
                      </a:lnTo>
                      <a:close/>
                    </a:path>
                    <a:path w="21600" h="21600">
                      <a:moveTo>
                        <a:pt x="1350" y="5400"/>
                      </a:moveTo>
                      <a:lnTo>
                        <a:pt x="1350" y="16200"/>
                      </a:lnTo>
                      <a:lnTo>
                        <a:pt x="2700" y="16200"/>
                      </a:lnTo>
                      <a:lnTo>
                        <a:pt x="2700" y="5400"/>
                      </a:lnTo>
                      <a:lnTo>
                        <a:pt x="1350" y="5400"/>
                      </a:lnTo>
                      <a:close/>
                    </a:path>
                    <a:path w="21600" h="21600">
                      <a:moveTo>
                        <a:pt x="0" y="5400"/>
                      </a:moveTo>
                      <a:lnTo>
                        <a:pt x="0" y="16200"/>
                      </a:lnTo>
                      <a:lnTo>
                        <a:pt x="675" y="16200"/>
                      </a:lnTo>
                      <a:lnTo>
                        <a:pt x="675" y="5400"/>
                      </a:lnTo>
                      <a:lnTo>
                        <a:pt x="0" y="5400"/>
                      </a:lnTo>
                      <a:close/>
                    </a:path>
                  </a:pathLst>
                </a:custGeom>
                <a:solidFill>
                  <a:srgbClr val="00FF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sp>
          <p:nvSpPr>
            <p:cNvPr id="107528" name="Line 36">
              <a:extLst>
                <a:ext uri="{FF2B5EF4-FFF2-40B4-BE49-F238E27FC236}">
                  <a16:creationId xmlns:a16="http://schemas.microsoft.com/office/drawing/2014/main" id="{E73C84F8-EF05-4916-B26E-9B05E3D4C2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071"/>
              <a:ext cx="0" cy="26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3551876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280B63FA-C4AD-402C-AE3F-589918052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chemeClr val="tx1"/>
                </a:solidFill>
              </a:rPr>
              <a:t>Manipolazioni possibili</a:t>
            </a:r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4B121487-E711-4973-B7CC-82FA769591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9200" y="1340768"/>
            <a:ext cx="8229600" cy="45259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it-IT" altLang="it-IT" u="sng" dirty="0"/>
              <a:t>Scopo</a:t>
            </a:r>
            <a:r>
              <a:rPr lang="it-IT" altLang="it-IT" dirty="0"/>
              <a:t>: eliminare componenti ‘nocive’ o di ostacolo al trapianto; recuperare componenti ‘superflue’ ma utili per il donatore: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altLang="it-IT" dirty="0"/>
              <a:t>Rimozione del </a:t>
            </a:r>
            <a:r>
              <a:rPr lang="it-IT" altLang="it-IT" dirty="0">
                <a:solidFill>
                  <a:schemeClr val="folHlink"/>
                </a:solidFill>
              </a:rPr>
              <a:t>plasma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altLang="it-IT" dirty="0"/>
              <a:t>Rimozione delle </a:t>
            </a:r>
            <a:r>
              <a:rPr lang="it-IT" altLang="it-IT" dirty="0">
                <a:solidFill>
                  <a:schemeClr val="tx2"/>
                </a:solidFill>
              </a:rPr>
              <a:t>piastrine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altLang="it-IT" dirty="0"/>
              <a:t>Rimozione dei </a:t>
            </a:r>
            <a:r>
              <a:rPr lang="it-IT" altLang="it-IT" dirty="0">
                <a:solidFill>
                  <a:srgbClr val="FF3300"/>
                </a:solidFill>
              </a:rPr>
              <a:t>globuli rossi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altLang="it-IT" dirty="0"/>
              <a:t>Rimozione di parte dei </a:t>
            </a:r>
            <a:r>
              <a:rPr lang="it-IT" altLang="it-IT" dirty="0">
                <a:solidFill>
                  <a:srgbClr val="FFFFFF"/>
                </a:solidFill>
              </a:rPr>
              <a:t>globuli bianchi</a:t>
            </a:r>
            <a:r>
              <a:rPr lang="it-IT" altLang="it-IT" dirty="0"/>
              <a:t> </a:t>
            </a:r>
            <a:br>
              <a:rPr lang="it-IT" altLang="it-IT" dirty="0"/>
            </a:br>
            <a:r>
              <a:rPr lang="it-IT" altLang="it-IT" dirty="0"/>
              <a:t>(o di alcune popolazioni specifiche)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 dirty="0"/>
          </a:p>
          <a:p>
            <a:pPr algn="just" eaLnBrk="1" hangingPunct="1">
              <a:lnSpc>
                <a:spcPct val="90000"/>
              </a:lnSpc>
            </a:pPr>
            <a:r>
              <a:rPr lang="it-IT" altLang="it-IT" dirty="0"/>
              <a:t>Criopreservazione/scongelamento</a:t>
            </a:r>
          </a:p>
        </p:txBody>
      </p:sp>
    </p:spTree>
    <p:extLst>
      <p:ext uri="{BB962C8B-B14F-4D97-AF65-F5344CB8AC3E}">
        <p14:creationId xmlns:p14="http://schemas.microsoft.com/office/powerpoint/2010/main" val="19117857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812A2002-6536-431C-91F3-8586F92CD0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chemeClr val="tx1"/>
                </a:solidFill>
              </a:rPr>
              <a:t>Rimozione plasma: razionale</a:t>
            </a:r>
          </a:p>
        </p:txBody>
      </p:sp>
      <p:sp>
        <p:nvSpPr>
          <p:cNvPr id="109571" name="Rectangle 3">
            <a:extLst>
              <a:ext uri="{FF2B5EF4-FFF2-40B4-BE49-F238E27FC236}">
                <a16:creationId xmlns:a16="http://schemas.microsoft.com/office/drawing/2014/main" id="{BBC9EC00-A02E-49D5-B47D-E66DBB06E6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u="sng"/>
              <a:t>Indicazioni</a:t>
            </a:r>
            <a:endParaRPr lang="it-IT" altLang="it-IT">
              <a:solidFill>
                <a:schemeClr val="folHlink"/>
              </a:solidFill>
            </a:endParaRPr>
          </a:p>
          <a:p>
            <a:pPr algn="just" eaLnBrk="1" hangingPunct="1"/>
            <a:r>
              <a:rPr lang="it-IT" altLang="it-IT"/>
              <a:t>per evitare reazioni emolitiche dovute</a:t>
            </a:r>
            <a:r>
              <a:rPr lang="it-IT" altLang="it-IT">
                <a:solidFill>
                  <a:schemeClr val="folHlink"/>
                </a:solidFill>
              </a:rPr>
              <a:t> </a:t>
            </a:r>
            <a:r>
              <a:rPr lang="it-IT" altLang="it-IT"/>
              <a:t>all’</a:t>
            </a:r>
            <a:r>
              <a:rPr lang="it-IT" altLang="it-IT">
                <a:solidFill>
                  <a:schemeClr val="folHlink"/>
                </a:solidFill>
              </a:rPr>
              <a:t>incompatibilità AB0 tra il plasma del donatore </a:t>
            </a:r>
            <a:r>
              <a:rPr lang="it-IT" altLang="it-IT"/>
              <a:t>contenuto nel midollo osseo o nell’aferesi</a:t>
            </a:r>
            <a:r>
              <a:rPr lang="it-IT" altLang="it-IT">
                <a:solidFill>
                  <a:schemeClr val="folHlink"/>
                </a:solidFill>
              </a:rPr>
              <a:t> ed eritrociti del ricevente, </a:t>
            </a:r>
            <a:r>
              <a:rPr lang="it-IT" altLang="it-IT"/>
              <a:t>nel trapianto allogenico: ad es. donatore di gruppo 0 e ricevente di gruppo A;</a:t>
            </a:r>
          </a:p>
          <a:p>
            <a:pPr algn="just" eaLnBrk="1" hangingPunct="1"/>
            <a:r>
              <a:rPr lang="it-IT" altLang="it-IT"/>
              <a:t>per </a:t>
            </a:r>
            <a:r>
              <a:rPr lang="it-IT" altLang="it-IT">
                <a:solidFill>
                  <a:schemeClr val="folHlink"/>
                </a:solidFill>
              </a:rPr>
              <a:t>concentrare il prodotto</a:t>
            </a:r>
            <a:r>
              <a:rPr lang="it-IT" altLang="it-IT"/>
              <a:t> destinato al trapianto (criopreservazione).</a:t>
            </a:r>
          </a:p>
        </p:txBody>
      </p:sp>
    </p:spTree>
    <p:extLst>
      <p:ext uri="{BB962C8B-B14F-4D97-AF65-F5344CB8AC3E}">
        <p14:creationId xmlns:p14="http://schemas.microsoft.com/office/powerpoint/2010/main" val="14867558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6B7CF97B-C73E-46AD-9DD2-927CAA87CF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chemeClr val="tx1"/>
                </a:solidFill>
              </a:rPr>
              <a:t>Rimozione plasma: metodica</a:t>
            </a:r>
          </a:p>
        </p:txBody>
      </p:sp>
      <p:sp>
        <p:nvSpPr>
          <p:cNvPr id="110595" name="Rectangle 3">
            <a:extLst>
              <a:ext uri="{FF2B5EF4-FFF2-40B4-BE49-F238E27FC236}">
                <a16:creationId xmlns:a16="http://schemas.microsoft.com/office/drawing/2014/main" id="{32AADDF1-3899-4B03-859C-7AA3F9137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5536" y="1052736"/>
            <a:ext cx="8373616" cy="4525963"/>
          </a:xfrm>
        </p:spPr>
        <p:txBody>
          <a:bodyPr/>
          <a:lstStyle/>
          <a:p>
            <a:pPr algn="just" eaLnBrk="1" hangingPunct="1"/>
            <a:r>
              <a:rPr lang="it-IT" altLang="it-IT" dirty="0">
                <a:solidFill>
                  <a:schemeClr val="folHlink"/>
                </a:solidFill>
              </a:rPr>
              <a:t>Centrifugazione</a:t>
            </a:r>
            <a:r>
              <a:rPr lang="it-IT" altLang="it-IT" dirty="0"/>
              <a:t> 10’-15’ a 1500g</a:t>
            </a:r>
          </a:p>
          <a:p>
            <a:pPr marL="0" indent="0" algn="just" eaLnBrk="1" hangingPunct="1">
              <a:buNone/>
            </a:pPr>
            <a:r>
              <a:rPr lang="it-IT" altLang="it-IT" dirty="0"/>
              <a:t>Risospendere in fisiologica/PBS contenenti </a:t>
            </a:r>
            <a:r>
              <a:rPr lang="it-IT" altLang="it-IT" dirty="0" err="1"/>
              <a:t>albumina+ACD</a:t>
            </a:r>
            <a:r>
              <a:rPr lang="it-IT" altLang="it-IT" dirty="0"/>
              <a:t> o in plasma di gruppo idoneo</a:t>
            </a:r>
          </a:p>
          <a:p>
            <a:pPr algn="just" eaLnBrk="1" hangingPunct="1"/>
            <a:r>
              <a:rPr lang="it-IT" altLang="it-IT" dirty="0">
                <a:solidFill>
                  <a:schemeClr val="folHlink"/>
                </a:solidFill>
              </a:rPr>
              <a:t>Recupero</a:t>
            </a:r>
            <a:r>
              <a:rPr lang="it-IT" altLang="it-IT" dirty="0"/>
              <a:t> cellule nucleate e cellule CD34+: vicino al 100%. </a:t>
            </a:r>
            <a:r>
              <a:rPr lang="it-IT" altLang="it-IT" dirty="0">
                <a:solidFill>
                  <a:schemeClr val="folHlink"/>
                </a:solidFill>
              </a:rPr>
              <a:t>Durata</a:t>
            </a:r>
            <a:r>
              <a:rPr lang="it-IT" altLang="it-IT" dirty="0"/>
              <a:t>: 30’.</a:t>
            </a:r>
          </a:p>
          <a:p>
            <a:pPr algn="just" eaLnBrk="1" hangingPunct="1"/>
            <a:r>
              <a:rPr lang="it-IT" altLang="it-IT" dirty="0">
                <a:solidFill>
                  <a:schemeClr val="folHlink"/>
                </a:solidFill>
              </a:rPr>
              <a:t>Rischi</a:t>
            </a:r>
            <a:r>
              <a:rPr lang="it-IT" altLang="it-IT" dirty="0"/>
              <a:t>: possibile rottura della sacca </a:t>
            </a:r>
          </a:p>
          <a:p>
            <a:pPr algn="just" eaLnBrk="1" hangingPunct="1"/>
            <a:r>
              <a:rPr lang="it-IT" altLang="it-IT" dirty="0">
                <a:solidFill>
                  <a:schemeClr val="folHlink"/>
                </a:solidFill>
              </a:rPr>
              <a:t>Accortezze</a:t>
            </a:r>
            <a:r>
              <a:rPr lang="it-IT" altLang="it-IT" dirty="0"/>
              <a:t>: utilizzare sacche di capienza vicina al volume da trattare</a:t>
            </a:r>
          </a:p>
        </p:txBody>
      </p:sp>
    </p:spTree>
    <p:extLst>
      <p:ext uri="{BB962C8B-B14F-4D97-AF65-F5344CB8AC3E}">
        <p14:creationId xmlns:p14="http://schemas.microsoft.com/office/powerpoint/2010/main" val="42088470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557EA1D-642D-42C4-A88F-598541BBBB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chemeClr val="tx1"/>
                </a:solidFill>
              </a:rPr>
              <a:t>Rimozione PLT: razionale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DFC5D14D-BC4B-4D53-B69F-A4F73DF586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8" y="1259632"/>
            <a:ext cx="8355632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u="sng" dirty="0"/>
              <a:t>Indicazioni</a:t>
            </a:r>
            <a:endParaRPr lang="it-IT" altLang="it-IT" dirty="0"/>
          </a:p>
          <a:p>
            <a:pPr algn="just" eaLnBrk="1" hangingPunct="1"/>
            <a:r>
              <a:rPr lang="it-IT" altLang="it-IT" dirty="0" err="1">
                <a:solidFill>
                  <a:schemeClr val="folHlink"/>
                </a:solidFill>
              </a:rPr>
              <a:t>diminuizione</a:t>
            </a:r>
            <a:r>
              <a:rPr lang="it-IT" altLang="it-IT" dirty="0">
                <a:solidFill>
                  <a:schemeClr val="folHlink"/>
                </a:solidFill>
              </a:rPr>
              <a:t> della conta piastrinica </a:t>
            </a:r>
            <a:r>
              <a:rPr lang="it-IT" altLang="it-IT" dirty="0"/>
              <a:t>del donatore di cellule staminali al di sotto di livelli di sicurezza dopo raccolte aferetiche prolungate o ripetute (ad es. trapianto </a:t>
            </a:r>
            <a:r>
              <a:rPr lang="it-IT" altLang="it-IT" dirty="0" err="1"/>
              <a:t>aploidentico</a:t>
            </a:r>
            <a:r>
              <a:rPr lang="it-IT" altLang="it-IT" dirty="0"/>
              <a:t>): </a:t>
            </a:r>
            <a:r>
              <a:rPr lang="it-IT" altLang="it-IT" dirty="0">
                <a:sym typeface="Symbol" panose="05050102010706020507" pitchFamily="18" charset="2"/>
              </a:rPr>
              <a:t></a:t>
            </a:r>
            <a:r>
              <a:rPr lang="it-IT" altLang="it-IT" dirty="0"/>
              <a:t> </a:t>
            </a:r>
            <a:r>
              <a:rPr lang="it-IT" altLang="it-IT" dirty="0">
                <a:solidFill>
                  <a:schemeClr val="folHlink"/>
                </a:solidFill>
              </a:rPr>
              <a:t>rimozione PLT dalla sacca e loro successiva </a:t>
            </a:r>
            <a:r>
              <a:rPr lang="it-IT" altLang="it-IT" dirty="0" err="1">
                <a:solidFill>
                  <a:schemeClr val="folHlink"/>
                </a:solidFill>
              </a:rPr>
              <a:t>reinfusione</a:t>
            </a:r>
            <a:r>
              <a:rPr lang="it-IT" altLang="it-IT" dirty="0">
                <a:solidFill>
                  <a:schemeClr val="folHlink"/>
                </a:solidFill>
              </a:rPr>
              <a:t> al donatore</a:t>
            </a:r>
            <a:r>
              <a:rPr lang="it-IT" altLang="it-IT" dirty="0"/>
              <a:t>;</a:t>
            </a:r>
          </a:p>
          <a:p>
            <a:pPr algn="just" eaLnBrk="1" hangingPunct="1"/>
            <a:r>
              <a:rPr lang="it-IT" altLang="it-IT" dirty="0"/>
              <a:t>per </a:t>
            </a:r>
            <a:r>
              <a:rPr lang="it-IT" altLang="it-IT" dirty="0">
                <a:solidFill>
                  <a:schemeClr val="folHlink"/>
                </a:solidFill>
              </a:rPr>
              <a:t>ridurre la quantità di piastrine ed il volume</a:t>
            </a:r>
            <a:r>
              <a:rPr lang="it-IT" altLang="it-IT" dirty="0"/>
              <a:t> del prodotto destinato alla criopreservazione.</a:t>
            </a:r>
          </a:p>
        </p:txBody>
      </p:sp>
    </p:spTree>
    <p:extLst>
      <p:ext uri="{BB962C8B-B14F-4D97-AF65-F5344CB8AC3E}">
        <p14:creationId xmlns:p14="http://schemas.microsoft.com/office/powerpoint/2010/main" val="7995590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DF8EA855-A832-4DEF-8778-078182152F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rgbClr val="0070C0"/>
                </a:solidFill>
              </a:rPr>
              <a:t>Recupero/rimozione PLT: metodica</a:t>
            </a:r>
          </a:p>
        </p:txBody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6405F994-0169-4FE8-A13A-CD015DD4EB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/>
            <a:r>
              <a:rPr lang="it-IT" altLang="it-IT" dirty="0"/>
              <a:t>Centrifugazione a 150-200gx15’, decelerazione lenta. Dopo la rimozione PRP, risospendere in fisiologica/PBS con </a:t>
            </a:r>
            <a:r>
              <a:rPr lang="it-IT" altLang="it-IT" dirty="0" err="1"/>
              <a:t>albumina+ACD</a:t>
            </a:r>
            <a:r>
              <a:rPr lang="it-IT" altLang="it-IT" dirty="0"/>
              <a:t> o plasma.</a:t>
            </a:r>
          </a:p>
          <a:p>
            <a:pPr algn="just" eaLnBrk="1" hangingPunct="1"/>
            <a:r>
              <a:rPr lang="it-IT" altLang="it-IT" dirty="0">
                <a:solidFill>
                  <a:schemeClr val="folHlink"/>
                </a:solidFill>
              </a:rPr>
              <a:t>Recupero</a:t>
            </a:r>
            <a:r>
              <a:rPr lang="it-IT" altLang="it-IT" dirty="0"/>
              <a:t> NCT e cellule CD34+: vicine al 100%. </a:t>
            </a:r>
            <a:r>
              <a:rPr lang="it-IT" altLang="it-IT" dirty="0">
                <a:solidFill>
                  <a:schemeClr val="folHlink"/>
                </a:solidFill>
              </a:rPr>
              <a:t>Rimozione PLT</a:t>
            </a:r>
            <a:r>
              <a:rPr lang="it-IT" altLang="it-IT" dirty="0"/>
              <a:t>: 50-70%. </a:t>
            </a:r>
          </a:p>
          <a:p>
            <a:pPr algn="just" eaLnBrk="1" hangingPunct="1"/>
            <a:r>
              <a:rPr lang="it-IT" altLang="it-IT" dirty="0">
                <a:solidFill>
                  <a:schemeClr val="folHlink"/>
                </a:solidFill>
              </a:rPr>
              <a:t>Durata</a:t>
            </a:r>
            <a:r>
              <a:rPr lang="it-IT" altLang="it-IT" dirty="0"/>
              <a:t>: 40’. </a:t>
            </a:r>
            <a:r>
              <a:rPr lang="it-IT" altLang="it-IT" dirty="0">
                <a:solidFill>
                  <a:schemeClr val="folHlink"/>
                </a:solidFill>
              </a:rPr>
              <a:t>Rischi</a:t>
            </a:r>
            <a:r>
              <a:rPr lang="it-IT" altLang="it-IT" dirty="0"/>
              <a:t>: vedi rimozione plasma. </a:t>
            </a:r>
          </a:p>
          <a:p>
            <a:pPr algn="just" eaLnBrk="1" hangingPunct="1"/>
            <a:r>
              <a:rPr lang="it-IT" altLang="it-IT" dirty="0">
                <a:solidFill>
                  <a:schemeClr val="folHlink"/>
                </a:solidFill>
              </a:rPr>
              <a:t>Accortezze</a:t>
            </a:r>
            <a:r>
              <a:rPr lang="it-IT" altLang="it-IT" dirty="0"/>
              <a:t>: velocità e tempo di centrifugazione critiche</a:t>
            </a:r>
          </a:p>
        </p:txBody>
      </p:sp>
    </p:spTree>
    <p:extLst>
      <p:ext uri="{BB962C8B-B14F-4D97-AF65-F5344CB8AC3E}">
        <p14:creationId xmlns:p14="http://schemas.microsoft.com/office/powerpoint/2010/main" val="423140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>
            <a:extLst>
              <a:ext uri="{FF2B5EF4-FFF2-40B4-BE49-F238E27FC236}">
                <a16:creationId xmlns:a16="http://schemas.microsoft.com/office/drawing/2014/main" id="{5A77B5BD-DA62-427E-A4D0-7CF19DDBB68E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" y="533400"/>
            <a:ext cx="8458200" cy="5791200"/>
          </a:xfrm>
          <a:prstGeom prst="line">
            <a:avLst/>
          </a:prstGeom>
          <a:noFill/>
          <a:ln w="685800">
            <a:solidFill>
              <a:srgbClr val="FF00FF"/>
            </a:solidFill>
            <a:round/>
            <a:headEnd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pic>
        <p:nvPicPr>
          <p:cNvPr id="164867" name="Picture 3" descr="morulacc">
            <a:extLst>
              <a:ext uri="{FF2B5EF4-FFF2-40B4-BE49-F238E27FC236}">
                <a16:creationId xmlns:a16="http://schemas.microsoft.com/office/drawing/2014/main" id="{FAF68727-1555-423A-9C6D-E4761C74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52600"/>
            <a:ext cx="17145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Picture 4" descr="blasto">
            <a:extLst>
              <a:ext uri="{FF2B5EF4-FFF2-40B4-BE49-F238E27FC236}">
                <a16:creationId xmlns:a16="http://schemas.microsoft.com/office/drawing/2014/main" id="{F46F35A0-421A-4D6A-950D-0C70E46F4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0"/>
            <a:ext cx="1828800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9" name="Picture 5" descr="feuillets">
            <a:extLst>
              <a:ext uri="{FF2B5EF4-FFF2-40B4-BE49-F238E27FC236}">
                <a16:creationId xmlns:a16="http://schemas.microsoft.com/office/drawing/2014/main" id="{8282ACB8-80FB-4FF6-BBB6-9A24E1E37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267200"/>
            <a:ext cx="17526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0" name="Picture 6" descr="karyoplast-einsetzen">
            <a:extLst>
              <a:ext uri="{FF2B5EF4-FFF2-40B4-BE49-F238E27FC236}">
                <a16:creationId xmlns:a16="http://schemas.microsoft.com/office/drawing/2014/main" id="{F46EDA87-826C-4BF1-B058-7DA9730F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17526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1" name="Text Box 7">
            <a:extLst>
              <a:ext uri="{FF2B5EF4-FFF2-40B4-BE49-F238E27FC236}">
                <a16:creationId xmlns:a16="http://schemas.microsoft.com/office/drawing/2014/main" id="{1165C2F0-5F12-4472-AC38-009B356FC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86000"/>
            <a:ext cx="15240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latin typeface="Verdana" panose="020B0604030504040204" pitchFamily="34" charset="0"/>
              </a:rPr>
              <a:t>zigote</a:t>
            </a:r>
          </a:p>
        </p:txBody>
      </p:sp>
      <p:sp>
        <p:nvSpPr>
          <p:cNvPr id="164872" name="Text Box 8">
            <a:extLst>
              <a:ext uri="{FF2B5EF4-FFF2-40B4-BE49-F238E27FC236}">
                <a16:creationId xmlns:a16="http://schemas.microsoft.com/office/drawing/2014/main" id="{EE5068C6-CF59-4E7A-99CC-CF867CF41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19050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latin typeface="Verdana" panose="020B0604030504040204" pitchFamily="34" charset="0"/>
              </a:rPr>
              <a:t>morula</a:t>
            </a:r>
          </a:p>
        </p:txBody>
      </p:sp>
      <p:sp>
        <p:nvSpPr>
          <p:cNvPr id="164873" name="Text Box 9">
            <a:extLst>
              <a:ext uri="{FF2B5EF4-FFF2-40B4-BE49-F238E27FC236}">
                <a16:creationId xmlns:a16="http://schemas.microsoft.com/office/drawing/2014/main" id="{95277980-220E-4239-B14E-8FCFD6D040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800600"/>
            <a:ext cx="20574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latin typeface="Verdana" panose="020B0604030504040204" pitchFamily="34" charset="0"/>
              </a:rPr>
              <a:t>blastocisti</a:t>
            </a:r>
          </a:p>
        </p:txBody>
      </p:sp>
      <p:sp>
        <p:nvSpPr>
          <p:cNvPr id="164874" name="Text Box 10">
            <a:extLst>
              <a:ext uri="{FF2B5EF4-FFF2-40B4-BE49-F238E27FC236}">
                <a16:creationId xmlns:a16="http://schemas.microsoft.com/office/drawing/2014/main" id="{5DD04665-BEBF-4376-BE59-FCE0CA720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6096000"/>
            <a:ext cx="1752600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>
                <a:latin typeface="Verdana" panose="020B0604030504040204" pitchFamily="34" charset="0"/>
              </a:rPr>
              <a:t>gastrula</a:t>
            </a:r>
          </a:p>
        </p:txBody>
      </p:sp>
      <p:sp>
        <p:nvSpPr>
          <p:cNvPr id="164875" name="Oval 11">
            <a:extLst>
              <a:ext uri="{FF2B5EF4-FFF2-40B4-BE49-F238E27FC236}">
                <a16:creationId xmlns:a16="http://schemas.microsoft.com/office/drawing/2014/main" id="{70A0402F-2527-4529-80BF-FD0E534E9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362200"/>
            <a:ext cx="3124200" cy="3276600"/>
          </a:xfrm>
          <a:prstGeom prst="ellips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164876" name="Text Box 12">
            <a:extLst>
              <a:ext uri="{FF2B5EF4-FFF2-40B4-BE49-F238E27FC236}">
                <a16:creationId xmlns:a16="http://schemas.microsoft.com/office/drawing/2014/main" id="{A5EDB406-0ECE-474A-8E5B-5E678A46C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600200"/>
            <a:ext cx="15240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it-IT" altLang="it-IT">
                <a:latin typeface="Verdana" panose="020B0604030504040204" pitchFamily="34" charset="0"/>
              </a:rPr>
              <a:t>5º-6º giorno</a:t>
            </a:r>
          </a:p>
        </p:txBody>
      </p:sp>
      <p:sp>
        <p:nvSpPr>
          <p:cNvPr id="40973" name="Rectangle 13">
            <a:extLst>
              <a:ext uri="{FF2B5EF4-FFF2-40B4-BE49-F238E27FC236}">
                <a16:creationId xmlns:a16="http://schemas.microsoft.com/office/drawing/2014/main" id="{7DDFC959-6CBA-4C01-B006-506225F67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404813"/>
            <a:ext cx="36210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000" b="1">
                <a:latin typeface="Comic Sans MS" panose="030F0702030302020204" pitchFamily="66" charset="0"/>
              </a:rPr>
              <a:t>EMBRIONALI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4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4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4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4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4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64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48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64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871" grpId="0" autoUpdateAnimBg="0"/>
      <p:bldP spid="164872" grpId="0" autoUpdateAnimBg="0"/>
      <p:bldP spid="164873" grpId="0" autoUpdateAnimBg="0"/>
      <p:bldP spid="164874" grpId="0" autoUpdateAnimBg="0"/>
      <p:bldP spid="164875" grpId="0" animBg="1"/>
      <p:bldP spid="164876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2D8A177-6D9D-4E6D-A7D0-F02228791B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0337"/>
            <a:ext cx="8229600" cy="758924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rgbClr val="0070C0"/>
                </a:solidFill>
              </a:rPr>
              <a:t>Rimozione RBC: razionale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10494140-34FC-4749-AB49-6888BF63EC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8" y="1166018"/>
            <a:ext cx="8377717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it-IT" altLang="it-IT" u="sng" dirty="0"/>
              <a:t>Indicazioni</a:t>
            </a:r>
            <a:endParaRPr lang="it-IT" altLang="it-IT" dirty="0">
              <a:solidFill>
                <a:schemeClr val="folHlink"/>
              </a:solidFill>
            </a:endParaRPr>
          </a:p>
          <a:p>
            <a:pPr algn="just" eaLnBrk="1" hangingPunct="1"/>
            <a:r>
              <a:rPr lang="it-IT" altLang="it-IT" dirty="0"/>
              <a:t>per evitare reazioni emolitiche da </a:t>
            </a:r>
            <a:r>
              <a:rPr lang="it-IT" altLang="it-IT" dirty="0">
                <a:solidFill>
                  <a:schemeClr val="folHlink"/>
                </a:solidFill>
              </a:rPr>
              <a:t>incompatibilità AB0 tra gli eritrociti del donatore </a:t>
            </a:r>
            <a:r>
              <a:rPr lang="it-IT" altLang="it-IT" dirty="0"/>
              <a:t>contenuti nel midollo osseo</a:t>
            </a:r>
            <a:r>
              <a:rPr lang="it-IT" altLang="it-IT" dirty="0">
                <a:solidFill>
                  <a:schemeClr val="folHlink"/>
                </a:solidFill>
              </a:rPr>
              <a:t> ed il plasma del ricevente, </a:t>
            </a:r>
            <a:r>
              <a:rPr lang="it-IT" altLang="it-IT" dirty="0"/>
              <a:t>nel trapianto allogenico: ad es. donatore di gruppo A e ricevente di gruppo 0;</a:t>
            </a:r>
          </a:p>
          <a:p>
            <a:pPr algn="just" eaLnBrk="1" hangingPunct="1"/>
            <a:r>
              <a:rPr lang="it-IT" altLang="it-IT" dirty="0"/>
              <a:t>per </a:t>
            </a:r>
            <a:r>
              <a:rPr lang="it-IT" altLang="it-IT" dirty="0">
                <a:solidFill>
                  <a:schemeClr val="folHlink"/>
                </a:solidFill>
              </a:rPr>
              <a:t>preparare il midollo osseo ad ulteriori manipolazioni</a:t>
            </a:r>
            <a:r>
              <a:rPr lang="it-IT" altLang="it-IT" dirty="0"/>
              <a:t> (</a:t>
            </a:r>
            <a:r>
              <a:rPr lang="it-IT" altLang="it-IT" dirty="0" err="1"/>
              <a:t>purging</a:t>
            </a:r>
            <a:r>
              <a:rPr lang="it-IT" altLang="it-IT" dirty="0"/>
              <a:t> nel setting autologo, T-deplezione nell’allogenico, criopreservazione).</a:t>
            </a:r>
          </a:p>
          <a:p>
            <a:pPr eaLnBrk="1" hangingPunct="1"/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1572209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Segnaposto piè di pagina 4">
            <a:extLst>
              <a:ext uri="{FF2B5EF4-FFF2-40B4-BE49-F238E27FC236}">
                <a16:creationId xmlns:a16="http://schemas.microsoft.com/office/drawing/2014/main" id="{9E94BC82-F71F-432D-A6DE-AB95B2F1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rgbClr val="FFFFE9"/>
                </a:solidFill>
              </a:rPr>
              <a:t>Manipolazione minima dei preparati di cellule staminali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30B8A8ED-901D-4F98-9009-DBE571769D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8969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rgbClr val="0070C0"/>
                </a:solidFill>
              </a:rPr>
              <a:t>Rimozione RBC: metodi</a:t>
            </a:r>
          </a:p>
        </p:txBody>
      </p:sp>
      <p:sp>
        <p:nvSpPr>
          <p:cNvPr id="114692" name="Rectangle 3">
            <a:extLst>
              <a:ext uri="{FF2B5EF4-FFF2-40B4-BE49-F238E27FC236}">
                <a16:creationId xmlns:a16="http://schemas.microsoft.com/office/drawing/2014/main" id="{217539C7-266D-4C26-87D1-7493F9F395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27088" y="2708275"/>
            <a:ext cx="7772400" cy="1728788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</a:pPr>
            <a:r>
              <a:rPr lang="it-IT" altLang="it-IT" u="sng"/>
              <a:t>Buffy-coat per centrifugazione</a:t>
            </a:r>
            <a:r>
              <a:rPr lang="it-IT" altLang="it-IT"/>
              <a:t> </a:t>
            </a:r>
          </a:p>
          <a:p>
            <a:pPr lvl="1" algn="just" eaLnBrk="1" hangingPunct="1"/>
            <a:r>
              <a:rPr lang="it-IT" altLang="it-IT"/>
              <a:t>metodo semplice e rapido; recupero NCT non sempre soddisfacente e contaminazione di RBC variabile.</a:t>
            </a:r>
          </a:p>
        </p:txBody>
      </p:sp>
    </p:spTree>
    <p:extLst>
      <p:ext uri="{BB962C8B-B14F-4D97-AF65-F5344CB8AC3E}">
        <p14:creationId xmlns:p14="http://schemas.microsoft.com/office/powerpoint/2010/main" val="3393613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C6FF7BBC-E749-4E1D-8B46-F334E74FEE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sz="4000" dirty="0">
                <a:solidFill>
                  <a:srgbClr val="0070C0"/>
                </a:solidFill>
              </a:rPr>
              <a:t>Rimozione/selezione di specifiche popolazioni di globuli bianchi</a:t>
            </a:r>
          </a:p>
        </p:txBody>
      </p:sp>
      <p:sp>
        <p:nvSpPr>
          <p:cNvPr id="115715" name="Rectangle 1027">
            <a:extLst>
              <a:ext uri="{FF2B5EF4-FFF2-40B4-BE49-F238E27FC236}">
                <a16:creationId xmlns:a16="http://schemas.microsoft.com/office/drawing/2014/main" id="{ACA25289-1756-4093-8CD2-C5EAD446ED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7012" y="1484313"/>
            <a:ext cx="8737475" cy="44672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it-IT" dirty="0"/>
              <a:t>	</a:t>
            </a:r>
            <a:r>
              <a:rPr lang="it-IT" altLang="it-IT" dirty="0">
                <a:solidFill>
                  <a:schemeClr val="folHlink"/>
                </a:solidFill>
              </a:rPr>
              <a:t>rimozione di cellule neoplastiche</a:t>
            </a:r>
            <a:r>
              <a:rPr lang="it-IT" altLang="it-IT" dirty="0"/>
              <a:t> nei </a:t>
            </a:r>
            <a:r>
              <a:rPr lang="it-IT" altLang="it-IT" dirty="0" err="1"/>
              <a:t>graft</a:t>
            </a:r>
            <a:r>
              <a:rPr lang="it-IT" altLang="it-IT" dirty="0"/>
              <a:t> ad uso autologo;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altLang="it-IT" dirty="0">
                <a:solidFill>
                  <a:schemeClr val="folHlink"/>
                </a:solidFill>
              </a:rPr>
              <a:t>rimozione di linfociti T</a:t>
            </a:r>
            <a:r>
              <a:rPr lang="it-IT" altLang="it-IT" dirty="0"/>
              <a:t> (ed anche B) nel setting allogenico allo scopo di limitare la </a:t>
            </a:r>
            <a:r>
              <a:rPr lang="it-IT" altLang="it-IT" dirty="0" err="1"/>
              <a:t>GvHD</a:t>
            </a:r>
            <a:r>
              <a:rPr lang="it-IT" altLang="it-IT" dirty="0"/>
              <a:t>;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altLang="it-IT" dirty="0">
                <a:solidFill>
                  <a:schemeClr val="folHlink"/>
                </a:solidFill>
              </a:rPr>
              <a:t>selezione di linfociti, monociti, NK</a:t>
            </a:r>
            <a:r>
              <a:rPr lang="it-IT" altLang="it-IT" dirty="0"/>
              <a:t>, etc. da preparati di CSE o da sangue periferico per le terapie cellulari che ormai accompagnano e integrano l’infusione di CSE nella moderna strategia trapiantologica.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 dirty="0"/>
          </a:p>
          <a:p>
            <a:pPr algn="just" eaLnBrk="1" hangingPunct="1">
              <a:lnSpc>
                <a:spcPct val="90000"/>
              </a:lnSpc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8674343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egnaposto piè di pagina 4">
            <a:extLst>
              <a:ext uri="{FF2B5EF4-FFF2-40B4-BE49-F238E27FC236}">
                <a16:creationId xmlns:a16="http://schemas.microsoft.com/office/drawing/2014/main" id="{DD2172A6-1D10-4112-A405-E228A85E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rgbClr val="FFFFE9"/>
                </a:solidFill>
              </a:rPr>
              <a:t>Manipolazione minima dei preparati di cellule staminali</a:t>
            </a:r>
          </a:p>
        </p:txBody>
      </p:sp>
      <p:sp>
        <p:nvSpPr>
          <p:cNvPr id="61442" name="Rectangle 1026">
            <a:extLst>
              <a:ext uri="{FF2B5EF4-FFF2-40B4-BE49-F238E27FC236}">
                <a16:creationId xmlns:a16="http://schemas.microsoft.com/office/drawing/2014/main" id="{2802712C-6291-4636-8856-63174DE387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sz="4000" dirty="0">
                <a:solidFill>
                  <a:srgbClr val="0070C0"/>
                </a:solidFill>
              </a:rPr>
              <a:t>Rimozione/selezione di specifiche popolazioni di globuli bianchi</a:t>
            </a:r>
          </a:p>
        </p:txBody>
      </p:sp>
      <p:sp>
        <p:nvSpPr>
          <p:cNvPr id="116740" name="Rectangle 1027">
            <a:extLst>
              <a:ext uri="{FF2B5EF4-FFF2-40B4-BE49-F238E27FC236}">
                <a16:creationId xmlns:a16="http://schemas.microsoft.com/office/drawing/2014/main" id="{628CCF34-CD7E-4D2B-86A6-C6082EBB27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it-IT" altLang="it-IT" dirty="0"/>
              <a:t>selezione </a:t>
            </a:r>
            <a:r>
              <a:rPr lang="it-IT" altLang="it-IT" dirty="0" err="1"/>
              <a:t>immunomagnetica</a:t>
            </a:r>
            <a:r>
              <a:rPr lang="it-IT" altLang="it-IT" dirty="0"/>
              <a:t> (positiva o negativa)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altLang="it-IT" dirty="0"/>
              <a:t>utilizzo di anticorpi monoclonali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altLang="it-IT" dirty="0" err="1"/>
              <a:t>purging</a:t>
            </a:r>
            <a:r>
              <a:rPr lang="it-IT" altLang="it-IT" dirty="0"/>
              <a:t> in vitro con chemioterapici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 dirty="0"/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it-IT" dirty="0"/>
              <a:t>	Alcune metodiche sono applicabili, oltre che ai preparati di CSE da sangue periferico,  anche agli espianti di midollo, seppure con maggiori difficoltà e risultati inferiori, previa rimozione degli eritrociti. 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 dirty="0"/>
          </a:p>
          <a:p>
            <a:pPr algn="just" eaLnBrk="1" hangingPunct="1">
              <a:lnSpc>
                <a:spcPct val="90000"/>
              </a:lnSpc>
            </a:pPr>
            <a:endParaRPr lang="it-IT" altLang="it-IT" dirty="0"/>
          </a:p>
          <a:p>
            <a:pPr algn="just" eaLnBrk="1" hangingPunct="1">
              <a:lnSpc>
                <a:spcPct val="90000"/>
              </a:lnSpc>
            </a:pPr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463803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etup of the CliniMACS Prodigy TS 520 for the CliniMACS Prodigy HSC Engineering process.">
            <a:extLst>
              <a:ext uri="{FF2B5EF4-FFF2-40B4-BE49-F238E27FC236}">
                <a16:creationId xmlns:a16="http://schemas.microsoft.com/office/drawing/2014/main" id="{7AED91C0-7D86-4D68-A17A-058BEF1C3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9144000" cy="56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0336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egnaposto piè di pagina 4">
            <a:extLst>
              <a:ext uri="{FF2B5EF4-FFF2-40B4-BE49-F238E27FC236}">
                <a16:creationId xmlns:a16="http://schemas.microsoft.com/office/drawing/2014/main" id="{D9609F00-E144-42CD-BB76-C181BC837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rgbClr val="FFFFE9"/>
                </a:solidFill>
              </a:rPr>
              <a:t>Manipolazione minima dei preparati di cellule staminali</a:t>
            </a: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844C0423-31BD-4481-AA78-595645FA8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dirty="0" err="1">
                <a:solidFill>
                  <a:srgbClr val="0070C0"/>
                </a:solidFill>
              </a:rPr>
              <a:t>Criopreservazione</a:t>
            </a:r>
            <a:r>
              <a:rPr lang="it-IT" altLang="it-IT" dirty="0">
                <a:solidFill>
                  <a:srgbClr val="0070C0"/>
                </a:solidFill>
              </a:rPr>
              <a:t> CSE: razionale</a:t>
            </a:r>
          </a:p>
        </p:txBody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163B3868-8678-426F-BA69-3BEADBFFD1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600200"/>
            <a:ext cx="8784976" cy="4525963"/>
          </a:xfrm>
        </p:spPr>
        <p:txBody>
          <a:bodyPr/>
          <a:lstStyle/>
          <a:p>
            <a:pPr algn="just" eaLnBrk="1" hangingPunct="1"/>
            <a:r>
              <a:rPr lang="it-IT" altLang="it-IT" dirty="0"/>
              <a:t>Conservazione CSE: a +4° al massimo per 48-72h; a lungo termine, è necessario </a:t>
            </a:r>
            <a:r>
              <a:rPr lang="it-IT" altLang="it-IT" dirty="0" err="1"/>
              <a:t>criopreservare</a:t>
            </a:r>
            <a:r>
              <a:rPr lang="it-IT" altLang="it-IT" dirty="0"/>
              <a:t> il materiale.</a:t>
            </a:r>
          </a:p>
          <a:p>
            <a:pPr algn="just" eaLnBrk="1" hangingPunct="1"/>
            <a:r>
              <a:rPr lang="it-IT" altLang="it-IT" dirty="0"/>
              <a:t>Criopreservazione: possibile per ogni tipo di trapianto (autologo, allogenico, </a:t>
            </a:r>
            <a:r>
              <a:rPr lang="it-IT" altLang="it-IT" dirty="0" err="1"/>
              <a:t>aploidentico</a:t>
            </a:r>
            <a:r>
              <a:rPr lang="it-IT" altLang="it-IT" dirty="0"/>
              <a:t>) e sorgente (PBSC, BM, CB)</a:t>
            </a:r>
          </a:p>
          <a:p>
            <a:pPr lvl="1" algn="just" eaLnBrk="1" hangingPunct="1"/>
            <a:r>
              <a:rPr lang="it-IT" altLang="it-IT" dirty="0"/>
              <a:t>nell’autologo</a:t>
            </a:r>
            <a:r>
              <a:rPr lang="it-IT" altLang="it-IT" sz="2000" dirty="0"/>
              <a:t> (raccolta ed infusione delle CSE separate nel tempo dal condizionamento </a:t>
            </a:r>
            <a:r>
              <a:rPr lang="it-IT" altLang="it-IT" sz="2000" dirty="0" err="1"/>
              <a:t>pre</a:t>
            </a:r>
            <a:r>
              <a:rPr lang="it-IT" altLang="it-IT" sz="2000" dirty="0"/>
              <a:t>-trapianto);</a:t>
            </a:r>
          </a:p>
          <a:p>
            <a:pPr lvl="1" algn="just" eaLnBrk="1" hangingPunct="1"/>
            <a:r>
              <a:rPr lang="it-IT" altLang="it-IT" dirty="0"/>
              <a:t>nell’</a:t>
            </a:r>
            <a:r>
              <a:rPr lang="it-IT" altLang="it-IT" dirty="0" err="1"/>
              <a:t>aploidentico</a:t>
            </a:r>
            <a:r>
              <a:rPr lang="it-IT" altLang="it-IT" sz="2000" dirty="0"/>
              <a:t> (ottenimento non certo di un prodotto manipolato ricco in CD34+ ed adeguatamente T-</a:t>
            </a:r>
            <a:r>
              <a:rPr lang="it-IT" altLang="it-IT" sz="2000" dirty="0" err="1"/>
              <a:t>depleto</a:t>
            </a:r>
            <a:r>
              <a:rPr lang="it-IT" altLang="it-IT" sz="20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22676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egnaposto piè di pagina 5">
            <a:extLst>
              <a:ext uri="{FF2B5EF4-FFF2-40B4-BE49-F238E27FC236}">
                <a16:creationId xmlns:a16="http://schemas.microsoft.com/office/drawing/2014/main" id="{2B0A2FC1-3355-4AE6-BC8E-1B43D4440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19908" y="5877272"/>
            <a:ext cx="4904184" cy="476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dirty="0"/>
              <a:t>Manipolazione minima dei preparati di cellule staminali</a:t>
            </a: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6658BC47-AFBD-431A-98EB-BF6D2F165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512" y="136525"/>
            <a:ext cx="8893175" cy="6858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rgbClr val="0070C0"/>
                </a:solidFill>
              </a:rPr>
              <a:t>Criopreservazione: preparazione</a:t>
            </a:r>
          </a:p>
        </p:txBody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97D323DB-56FA-4859-AE01-7FEA1C7C467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206500"/>
            <a:ext cx="8424863" cy="4383088"/>
          </a:xfrm>
        </p:spPr>
        <p:txBody>
          <a:bodyPr/>
          <a:lstStyle/>
          <a:p>
            <a:pPr algn="just" eaLnBrk="1" hangingPunct="1"/>
            <a:r>
              <a:rPr lang="it-IT" altLang="it-IT" dirty="0"/>
              <a:t>La prima fase della criopreservazione consiste in:</a:t>
            </a:r>
          </a:p>
          <a:p>
            <a:pPr lvl="1" algn="just" eaLnBrk="1" hangingPunct="1"/>
            <a:r>
              <a:rPr lang="it-IT" altLang="it-IT" sz="2400" dirty="0"/>
              <a:t>aggiunta alla sacca di CSE del crioprotettore DMSO (al 10% nel prodotto finale);</a:t>
            </a:r>
          </a:p>
          <a:p>
            <a:pPr lvl="1" algn="just" eaLnBrk="1" hangingPunct="1"/>
            <a:r>
              <a:rPr lang="it-IT" altLang="it-IT" sz="2400" dirty="0"/>
              <a:t>trasferimento del materiale nelle sacche/</a:t>
            </a:r>
            <a:r>
              <a:rPr lang="it-IT" altLang="it-IT" sz="2400" dirty="0" err="1"/>
              <a:t>vials</a:t>
            </a:r>
            <a:r>
              <a:rPr lang="it-IT" altLang="it-IT" sz="2400" dirty="0"/>
              <a:t> da congelamento con suddivisione in aliquote opportune.</a:t>
            </a:r>
          </a:p>
          <a:p>
            <a:pPr algn="just" eaLnBrk="1" hangingPunct="1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it-IT" altLang="it-IT" sz="2200" dirty="0"/>
              <a:t>	Accortezze: velocità nell’eseguire le fasi successive all’aggiunta del DMSO, che è tossico per le cellule a temperatura ambiente.</a:t>
            </a:r>
          </a:p>
          <a:p>
            <a:pPr algn="just" eaLnBrk="1" hangingPunct="1">
              <a:spcBef>
                <a:spcPct val="30000"/>
              </a:spcBef>
              <a:buFont typeface="Wingdings" panose="05000000000000000000" pitchFamily="2" charset="2"/>
              <a:buNone/>
            </a:pPr>
            <a:r>
              <a:rPr lang="it-IT" altLang="it-IT" sz="2200" dirty="0"/>
              <a:t>	N.B. </a:t>
            </a:r>
            <a:r>
              <a:rPr lang="it-IT" altLang="it-IT" sz="2200" dirty="0">
                <a:solidFill>
                  <a:schemeClr val="folHlink"/>
                </a:solidFill>
              </a:rPr>
              <a:t>[WBC] &lt;200.000-250.000/</a:t>
            </a:r>
            <a:r>
              <a:rPr lang="it-IT" altLang="it-IT" sz="2200" dirty="0">
                <a:solidFill>
                  <a:schemeClr val="folHlink"/>
                </a:solidFill>
                <a:sym typeface="Symbol" panose="05050102010706020507" pitchFamily="18" charset="2"/>
              </a:rPr>
              <a:t>l</a:t>
            </a:r>
            <a:r>
              <a:rPr lang="it-IT" altLang="it-IT" sz="2200" dirty="0"/>
              <a:t> nella sacca di CSE prima della criopreservazione</a:t>
            </a:r>
            <a:r>
              <a:rPr lang="it-IT" altLang="it-IT" sz="2200" dirty="0">
                <a:sym typeface="Symbol" panose="05050102010706020507" pitchFamily="18" charset="2"/>
              </a:rPr>
              <a:t>, diluendo con plasma o medium. </a:t>
            </a:r>
          </a:p>
          <a:p>
            <a:pPr algn="just" eaLnBrk="1" hangingPunct="1">
              <a:buFont typeface="Wingdings" panose="05000000000000000000" pitchFamily="2" charset="2"/>
              <a:buNone/>
            </a:pPr>
            <a:r>
              <a:rPr lang="it-IT" altLang="it-IT" sz="2200" dirty="0">
                <a:sym typeface="Symbol" panose="05050102010706020507" pitchFamily="18" charset="2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7193099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egnaposto piè di pagina 5">
            <a:extLst>
              <a:ext uri="{FF2B5EF4-FFF2-40B4-BE49-F238E27FC236}">
                <a16:creationId xmlns:a16="http://schemas.microsoft.com/office/drawing/2014/main" id="{485606CF-E12E-42C8-9E5C-0BB3E1A6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rgbClr val="FFFFE9"/>
                </a:solidFill>
              </a:rPr>
              <a:t>Manipolazione minima dei preparati di cellule staminali</a:t>
            </a:r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2D271BC9-D502-4D0C-95DC-73920B52AE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9106" y="387140"/>
            <a:ext cx="8205788" cy="8382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chemeClr val="tx1"/>
                </a:solidFill>
              </a:rPr>
              <a:t>Criopreservazione: preparazione</a:t>
            </a:r>
          </a:p>
        </p:txBody>
      </p:sp>
      <p:grpSp>
        <p:nvGrpSpPr>
          <p:cNvPr id="119812" name="Group 3">
            <a:extLst>
              <a:ext uri="{FF2B5EF4-FFF2-40B4-BE49-F238E27FC236}">
                <a16:creationId xmlns:a16="http://schemas.microsoft.com/office/drawing/2014/main" id="{5B389B8D-60C9-43A3-B614-411DAA18124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82663" y="1582738"/>
            <a:ext cx="6873875" cy="4513262"/>
            <a:chOff x="432" y="624"/>
            <a:chExt cx="4752" cy="3120"/>
          </a:xfrm>
        </p:grpSpPr>
        <p:pic>
          <p:nvPicPr>
            <p:cNvPr id="119813" name="Picture 4">
              <a:extLst>
                <a:ext uri="{FF2B5EF4-FFF2-40B4-BE49-F238E27FC236}">
                  <a16:creationId xmlns:a16="http://schemas.microsoft.com/office/drawing/2014/main" id="{55A86C70-08BC-4811-9B3B-3887ED4CA1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4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799"/>
              <a:ext cx="2928" cy="2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814" name="Picture 5">
              <a:extLst>
                <a:ext uri="{FF2B5EF4-FFF2-40B4-BE49-F238E27FC236}">
                  <a16:creationId xmlns:a16="http://schemas.microsoft.com/office/drawing/2014/main" id="{1CD41D7A-10CC-4FA4-8AB6-2D473DB6E7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4000" contrast="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031"/>
              <a:ext cx="1776" cy="1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9815" name="Group 6">
              <a:extLst>
                <a:ext uri="{FF2B5EF4-FFF2-40B4-BE49-F238E27FC236}">
                  <a16:creationId xmlns:a16="http://schemas.microsoft.com/office/drawing/2014/main" id="{9CB6F8B6-628C-432A-A37C-D8278D25EE5B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408" y="624"/>
              <a:ext cx="1776" cy="1344"/>
              <a:chOff x="-768" y="144"/>
              <a:chExt cx="6864" cy="3647"/>
            </a:xfrm>
          </p:grpSpPr>
          <p:pic>
            <p:nvPicPr>
              <p:cNvPr id="119816" name="Picture 7">
                <a:extLst>
                  <a:ext uri="{FF2B5EF4-FFF2-40B4-BE49-F238E27FC236}">
                    <a16:creationId xmlns:a16="http://schemas.microsoft.com/office/drawing/2014/main" id="{EC47669E-3545-405E-80F0-7CE8156953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lum contrast="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768" y="144"/>
                <a:ext cx="6864" cy="36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817" name="Rectangle 8">
                <a:extLst>
                  <a:ext uri="{FF2B5EF4-FFF2-40B4-BE49-F238E27FC236}">
                    <a16:creationId xmlns:a16="http://schemas.microsoft.com/office/drawing/2014/main" id="{C2F30709-C19F-4C62-85C4-233088CD286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2976" y="1200"/>
                <a:ext cx="48" cy="2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2200">
                  <a:solidFill>
                    <a:srgbClr val="FFFFE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9818" name="Rectangle 9">
                <a:extLst>
                  <a:ext uri="{FF2B5EF4-FFF2-40B4-BE49-F238E27FC236}">
                    <a16:creationId xmlns:a16="http://schemas.microsoft.com/office/drawing/2014/main" id="{B1BD8627-F691-4A4A-AD98-D8FF2DBB978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072" y="2016"/>
                <a:ext cx="48" cy="2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2200">
                  <a:solidFill>
                    <a:srgbClr val="FFFFE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9819" name="Rectangle 10">
                <a:extLst>
                  <a:ext uri="{FF2B5EF4-FFF2-40B4-BE49-F238E27FC236}">
                    <a16:creationId xmlns:a16="http://schemas.microsoft.com/office/drawing/2014/main" id="{A4CAD4DD-32B2-46B4-B438-4F9C92811487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flipH="1">
                <a:off x="384" y="2064"/>
                <a:ext cx="48" cy="2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2200">
                  <a:solidFill>
                    <a:srgbClr val="FFFFE9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59269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egnaposto piè di pagina 4">
            <a:extLst>
              <a:ext uri="{FF2B5EF4-FFF2-40B4-BE49-F238E27FC236}">
                <a16:creationId xmlns:a16="http://schemas.microsoft.com/office/drawing/2014/main" id="{001EE8DE-8536-4D0F-996A-09ABE298E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rgbClr val="FFFFE9"/>
                </a:solidFill>
              </a:rPr>
              <a:t>Manipolazione minima dei preparati di cellule staminali</a:t>
            </a:r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86CC1725-12AF-47BC-B424-6F1001F6A8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60" y="192088"/>
            <a:ext cx="8205788" cy="9144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rgbClr val="0070C0"/>
                </a:solidFill>
              </a:rPr>
              <a:t>Congelamento CSE</a:t>
            </a:r>
          </a:p>
        </p:txBody>
      </p:sp>
      <p:sp>
        <p:nvSpPr>
          <p:cNvPr id="120836" name="Rectangle 3">
            <a:extLst>
              <a:ext uri="{FF2B5EF4-FFF2-40B4-BE49-F238E27FC236}">
                <a16:creationId xmlns:a16="http://schemas.microsoft.com/office/drawing/2014/main" id="{47A17F77-025C-4E26-A65E-0807065751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9552" y="1340768"/>
            <a:ext cx="7772400" cy="434340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it-IT" dirty="0"/>
              <a:t>Il congelamento consiste nel portare le CSE a -80°C tramite</a:t>
            </a:r>
            <a:r>
              <a:rPr lang="it-IT" altLang="it-IT" sz="2200" dirty="0"/>
              <a:t>: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it-IT" altLang="it-IT" dirty="0" err="1"/>
              <a:t>criopreservatore</a:t>
            </a:r>
            <a:r>
              <a:rPr lang="it-IT" altLang="it-IT" dirty="0"/>
              <a:t> ad LN</a:t>
            </a:r>
            <a:r>
              <a:rPr lang="it-IT" altLang="it-IT" baseline="-25000" dirty="0"/>
              <a:t>2</a:t>
            </a:r>
            <a:r>
              <a:rPr lang="it-IT" altLang="it-IT" dirty="0"/>
              <a:t>, con programma di discesa controllata della temperatura e surraffreddamento durante il passaggio di stato liquido-solido. 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it-IT" altLang="it-IT" dirty="0"/>
              <a:t>normale freezer a –80°C, con risparmio di tempo (la durata del programma) e denaro (costo LN</a:t>
            </a:r>
            <a:r>
              <a:rPr lang="it-IT" altLang="it-IT" baseline="-25000" dirty="0"/>
              <a:t>2</a:t>
            </a:r>
            <a:r>
              <a:rPr lang="it-IT" altLang="it-IT" dirty="0"/>
              <a:t> e  </a:t>
            </a:r>
            <a:r>
              <a:rPr lang="it-IT" altLang="it-IT" dirty="0" err="1"/>
              <a:t>criopreservatore</a:t>
            </a:r>
            <a:r>
              <a:rPr lang="it-IT" altLang="it-IT" dirty="0"/>
              <a:t>).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it-IT" altLang="it-IT" sz="2000" dirty="0"/>
          </a:p>
        </p:txBody>
      </p:sp>
    </p:spTree>
    <p:extLst>
      <p:ext uri="{BB962C8B-B14F-4D97-AF65-F5344CB8AC3E}">
        <p14:creationId xmlns:p14="http://schemas.microsoft.com/office/powerpoint/2010/main" val="21919253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Segnaposto piè di pagina 5">
            <a:extLst>
              <a:ext uri="{FF2B5EF4-FFF2-40B4-BE49-F238E27FC236}">
                <a16:creationId xmlns:a16="http://schemas.microsoft.com/office/drawing/2014/main" id="{0747A617-B49F-4934-AB66-BE1DF4738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rgbClr val="FFFFE9"/>
                </a:solidFill>
              </a:rPr>
              <a:t>Manipolazione minima dei preparati di cellule staminali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D205DFE4-1C56-4062-8521-840EC1E377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1006" y="249238"/>
            <a:ext cx="8205788" cy="9144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rgbClr val="0070C0"/>
                </a:solidFill>
              </a:rPr>
              <a:t>Congelamento: apparecchiature</a:t>
            </a:r>
          </a:p>
        </p:txBody>
      </p:sp>
      <p:sp>
        <p:nvSpPr>
          <p:cNvPr id="121860" name="Rectangle 3">
            <a:extLst>
              <a:ext uri="{FF2B5EF4-FFF2-40B4-BE49-F238E27FC236}">
                <a16:creationId xmlns:a16="http://schemas.microsoft.com/office/drawing/2014/main" id="{CE367804-4150-41F5-AA49-86ED37D546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068638"/>
            <a:ext cx="861060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it-IT" altLang="it-IT">
              <a:solidFill>
                <a:srgbClr val="FFFFE9"/>
              </a:solidFill>
            </a:endParaRPr>
          </a:p>
        </p:txBody>
      </p:sp>
      <p:grpSp>
        <p:nvGrpSpPr>
          <p:cNvPr id="121861" name="Group 4">
            <a:extLst>
              <a:ext uri="{FF2B5EF4-FFF2-40B4-BE49-F238E27FC236}">
                <a16:creationId xmlns:a16="http://schemas.microsoft.com/office/drawing/2014/main" id="{7B3AA446-ED6C-4940-989D-1226E3298E4A}"/>
              </a:ext>
            </a:extLst>
          </p:cNvPr>
          <p:cNvGrpSpPr>
            <a:grpSpLocks/>
          </p:cNvGrpSpPr>
          <p:nvPr/>
        </p:nvGrpSpPr>
        <p:grpSpPr bwMode="auto">
          <a:xfrm>
            <a:off x="684213" y="1920875"/>
            <a:ext cx="7848600" cy="3489325"/>
            <a:chOff x="431" y="778"/>
            <a:chExt cx="4944" cy="2198"/>
          </a:xfrm>
        </p:grpSpPr>
        <p:pic>
          <p:nvPicPr>
            <p:cNvPr id="121862" name="Picture 5">
              <a:extLst>
                <a:ext uri="{FF2B5EF4-FFF2-40B4-BE49-F238E27FC236}">
                  <a16:creationId xmlns:a16="http://schemas.microsoft.com/office/drawing/2014/main" id="{663A8991-2174-4000-978A-65B3EB628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778"/>
              <a:ext cx="2544" cy="2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1863" name="Group 6">
              <a:extLst>
                <a:ext uri="{FF2B5EF4-FFF2-40B4-BE49-F238E27FC236}">
                  <a16:creationId xmlns:a16="http://schemas.microsoft.com/office/drawing/2014/main" id="{3545F3AF-5145-4B9A-8C3E-840FB1BF75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16" y="799"/>
              <a:ext cx="2359" cy="2177"/>
              <a:chOff x="3016" y="799"/>
              <a:chExt cx="2359" cy="2177"/>
            </a:xfrm>
          </p:grpSpPr>
          <p:pic>
            <p:nvPicPr>
              <p:cNvPr id="121864" name="Picture 7" descr="DSCN0241">
                <a:extLst>
                  <a:ext uri="{FF2B5EF4-FFF2-40B4-BE49-F238E27FC236}">
                    <a16:creationId xmlns:a16="http://schemas.microsoft.com/office/drawing/2014/main" id="{1721DC21-00BE-4800-88C8-5234AFB1493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lum contrast="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6" y="799"/>
                <a:ext cx="2359" cy="2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1865" name="Rectangle 8">
                <a:extLst>
                  <a:ext uri="{FF2B5EF4-FFF2-40B4-BE49-F238E27FC236}">
                    <a16:creationId xmlns:a16="http://schemas.microsoft.com/office/drawing/2014/main" id="{B0041B59-ED5D-4D89-BEBB-02630D25CC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6" y="1751"/>
                <a:ext cx="318" cy="4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2200" b="1">
                  <a:solidFill>
                    <a:srgbClr val="FFFFE9"/>
                  </a:solidFill>
                  <a:latin typeface="Arial Unicode MS" pitchFamily="34" charset="-128"/>
                </a:endParaRPr>
              </a:p>
            </p:txBody>
          </p:sp>
          <p:sp>
            <p:nvSpPr>
              <p:cNvPr id="121866" name="Rectangle 9">
                <a:extLst>
                  <a:ext uri="{FF2B5EF4-FFF2-40B4-BE49-F238E27FC236}">
                    <a16:creationId xmlns:a16="http://schemas.microsoft.com/office/drawing/2014/main" id="{DBB450FE-DCEC-4423-ACD9-10CF044EFB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32" y="2432"/>
                <a:ext cx="317" cy="4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2200">
                  <a:solidFill>
                    <a:srgbClr val="FFFFE9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8679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>
            <a:extLst>
              <a:ext uri="{FF2B5EF4-FFF2-40B4-BE49-F238E27FC236}">
                <a16:creationId xmlns:a16="http://schemas.microsoft.com/office/drawing/2014/main" id="{7B77A35B-B469-4D72-BA2F-ABE6C6BC1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836613"/>
            <a:ext cx="5391150" cy="5761037"/>
          </a:xfrm>
          <a:prstGeom prst="rect">
            <a:avLst/>
          </a:prstGeom>
          <a:noFill/>
          <a:ln w="3810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Rectangle 5">
            <a:extLst>
              <a:ext uri="{FF2B5EF4-FFF2-40B4-BE49-F238E27FC236}">
                <a16:creationId xmlns:a16="http://schemas.microsoft.com/office/drawing/2014/main" id="{34B1AF5A-4DE9-435F-81D6-A3057B166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8305" y="260350"/>
            <a:ext cx="3480102" cy="55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68" tIns="45682" rIns="91368" bIns="4568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  <a:buFontTx/>
              <a:buNone/>
            </a:pPr>
            <a:r>
              <a:rPr lang="it-IT" altLang="it-IT" sz="4000" b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EMBRIOGENESI</a:t>
            </a:r>
          </a:p>
        </p:txBody>
      </p:sp>
      <p:sp>
        <p:nvSpPr>
          <p:cNvPr id="41988" name="Oval 6">
            <a:extLst>
              <a:ext uri="{FF2B5EF4-FFF2-40B4-BE49-F238E27FC236}">
                <a16:creationId xmlns:a16="http://schemas.microsoft.com/office/drawing/2014/main" id="{61788F18-6C7D-4FC7-ADFE-F526005EE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4797425"/>
            <a:ext cx="1368425" cy="5048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41989" name="Oval 7">
            <a:extLst>
              <a:ext uri="{FF2B5EF4-FFF2-40B4-BE49-F238E27FC236}">
                <a16:creationId xmlns:a16="http://schemas.microsoft.com/office/drawing/2014/main" id="{132AB711-7553-478A-8DB1-582CF403F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4438" y="5516563"/>
            <a:ext cx="1008062" cy="2889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egnaposto piè di pagina 6">
            <a:extLst>
              <a:ext uri="{FF2B5EF4-FFF2-40B4-BE49-F238E27FC236}">
                <a16:creationId xmlns:a16="http://schemas.microsoft.com/office/drawing/2014/main" id="{3D2E18BC-6344-4326-BDED-015592A19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rgbClr val="FFFFE9"/>
                </a:solidFill>
              </a:rPr>
              <a:t>Manipolazione minima dei preparati di cellule staminali</a:t>
            </a:r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EC52048B-0C5F-4822-BD9B-5AECDF7ACB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08115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rgbClr val="0070C0"/>
                </a:solidFill>
              </a:rPr>
              <a:t>Curva congelamento</a:t>
            </a:r>
          </a:p>
        </p:txBody>
      </p:sp>
      <p:grpSp>
        <p:nvGrpSpPr>
          <p:cNvPr id="122884" name="Group 17">
            <a:extLst>
              <a:ext uri="{FF2B5EF4-FFF2-40B4-BE49-F238E27FC236}">
                <a16:creationId xmlns:a16="http://schemas.microsoft.com/office/drawing/2014/main" id="{6DC34069-8582-4ED8-B7D3-9BBFEF54B13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7088" y="1397000"/>
            <a:ext cx="7050087" cy="4775200"/>
            <a:chOff x="521" y="663"/>
            <a:chExt cx="4627" cy="3134"/>
          </a:xfrm>
        </p:grpSpPr>
        <p:grpSp>
          <p:nvGrpSpPr>
            <p:cNvPr id="122885" name="Group 18">
              <a:extLst>
                <a:ext uri="{FF2B5EF4-FFF2-40B4-BE49-F238E27FC236}">
                  <a16:creationId xmlns:a16="http://schemas.microsoft.com/office/drawing/2014/main" id="{D95602D5-DB05-4D14-B582-4A532EB148C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058" y="672"/>
              <a:ext cx="1777" cy="1408"/>
              <a:chOff x="3058" y="672"/>
              <a:chExt cx="1777" cy="1408"/>
            </a:xfrm>
          </p:grpSpPr>
          <p:graphicFrame>
            <p:nvGraphicFramePr>
              <p:cNvPr id="122895" name="Object 19">
                <a:extLst>
                  <a:ext uri="{FF2B5EF4-FFF2-40B4-BE49-F238E27FC236}">
                    <a16:creationId xmlns:a16="http://schemas.microsoft.com/office/drawing/2014/main" id="{DDF2BA93-AD46-4CAA-B961-165C39C74C7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68" y="672"/>
              <a:ext cx="1536" cy="140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22" name="Fotografia di Photo Editor" r:id="rId3" imgW="3400900" imgH="3057143" progId="MSPhotoEd.3">
                      <p:embed/>
                    </p:oleObj>
                  </mc:Choice>
                  <mc:Fallback>
                    <p:oleObj name="Fotografia di Photo Editor" r:id="rId3" imgW="3400900" imgH="3057143" progId="MSPhotoEd.3">
                      <p:embed/>
                      <p:pic>
                        <p:nvPicPr>
                          <p:cNvPr id="122895" name="Object 19">
                            <a:extLst>
                              <a:ext uri="{FF2B5EF4-FFF2-40B4-BE49-F238E27FC236}">
                                <a16:creationId xmlns:a16="http://schemas.microsoft.com/office/drawing/2014/main" id="{DDF2BA93-AD46-4CAA-B961-165C39C74C71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lum contrast="14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8" y="672"/>
                            <a:ext cx="1536" cy="140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2896" name="AutoShape 20">
                <a:extLst>
                  <a:ext uri="{FF2B5EF4-FFF2-40B4-BE49-F238E27FC236}">
                    <a16:creationId xmlns:a16="http://schemas.microsoft.com/office/drawing/2014/main" id="{95369933-861A-4CAE-B2DB-BCE4277BCBE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 rot="8377658">
                <a:off x="3877" y="784"/>
                <a:ext cx="203" cy="128"/>
              </a:xfrm>
              <a:prstGeom prst="notchedRightArrow">
                <a:avLst>
                  <a:gd name="adj1" fmla="val 50000"/>
                  <a:gd name="adj2" fmla="val 39648"/>
                </a:avLst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2200">
                  <a:solidFill>
                    <a:srgbClr val="FFFFE9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2897" name="Text Box 21">
                <a:extLst>
                  <a:ext uri="{FF2B5EF4-FFF2-40B4-BE49-F238E27FC236}">
                    <a16:creationId xmlns:a16="http://schemas.microsoft.com/office/drawing/2014/main" id="{FCD55705-0492-4B2C-80AF-233A1BDBF9A4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3058" y="1108"/>
                <a:ext cx="1777" cy="2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it-IT" altLang="it-IT" sz="1800" b="1">
                    <a:solidFill>
                      <a:srgbClr val="66FFFF"/>
                    </a:solidFill>
                    <a:latin typeface="Arial Unicode MS" pitchFamily="34" charset="-128"/>
                  </a:rPr>
                  <a:t>Cambiamento di stato</a:t>
                </a:r>
              </a:p>
            </p:txBody>
          </p:sp>
        </p:grpSp>
        <p:grpSp>
          <p:nvGrpSpPr>
            <p:cNvPr id="122886" name="Group 22">
              <a:extLst>
                <a:ext uri="{FF2B5EF4-FFF2-40B4-BE49-F238E27FC236}">
                  <a16:creationId xmlns:a16="http://schemas.microsoft.com/office/drawing/2014/main" id="{203C7F71-CBB5-4C31-8BE4-19090D0D059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521" y="663"/>
              <a:ext cx="2581" cy="3134"/>
              <a:chOff x="521" y="663"/>
              <a:chExt cx="2581" cy="3134"/>
            </a:xfrm>
          </p:grpSpPr>
          <p:grpSp>
            <p:nvGrpSpPr>
              <p:cNvPr id="122890" name="Group 23">
                <a:extLst>
                  <a:ext uri="{FF2B5EF4-FFF2-40B4-BE49-F238E27FC236}">
                    <a16:creationId xmlns:a16="http://schemas.microsoft.com/office/drawing/2014/main" id="{228F098C-FA66-4ADC-8DD8-CFBD848051D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521" y="663"/>
                <a:ext cx="2581" cy="3134"/>
                <a:chOff x="385" y="618"/>
                <a:chExt cx="2749" cy="3175"/>
              </a:xfrm>
            </p:grpSpPr>
            <p:graphicFrame>
              <p:nvGraphicFramePr>
                <p:cNvPr id="122892" name="Object 24">
                  <a:extLst>
                    <a:ext uri="{FF2B5EF4-FFF2-40B4-BE49-F238E27FC236}">
                      <a16:creationId xmlns:a16="http://schemas.microsoft.com/office/drawing/2014/main" id="{106C8B11-AE94-406F-A783-FF91F391D482}"/>
                    </a:ext>
                  </a:extLst>
                </p:cNvPr>
                <p:cNvGraphicFramePr>
                  <a:graphicFrameLocks noChangeAspect="1"/>
                </p:cNvGraphicFramePr>
                <p:nvPr/>
              </p:nvGraphicFramePr>
              <p:xfrm>
                <a:off x="385" y="618"/>
                <a:ext cx="2749" cy="317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123" name="Fotografia di Photo Editor" r:id="rId5" imgW="5630061" imgH="5649114" progId="MSPhotoEd.3">
                        <p:embed/>
                      </p:oleObj>
                    </mc:Choice>
                    <mc:Fallback>
                      <p:oleObj name="Fotografia di Photo Editor" r:id="rId5" imgW="5630061" imgH="5649114" progId="MSPhotoEd.3">
                        <p:embed/>
                        <p:pic>
                          <p:nvPicPr>
                            <p:cNvPr id="122892" name="Object 24">
                              <a:extLst>
                                <a:ext uri="{FF2B5EF4-FFF2-40B4-BE49-F238E27FC236}">
                                  <a16:creationId xmlns:a16="http://schemas.microsoft.com/office/drawing/2014/main" id="{106C8B11-AE94-406F-A783-FF91F391D482}"/>
                                </a:ext>
                              </a:extLst>
                            </p:cNvPr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lum contrast="20000"/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85" y="618"/>
                              <a:ext cx="2749" cy="317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 algn="ctr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2893" name="Rectangle 25">
                  <a:extLst>
                    <a:ext uri="{FF2B5EF4-FFF2-40B4-BE49-F238E27FC236}">
                      <a16:creationId xmlns:a16="http://schemas.microsoft.com/office/drawing/2014/main" id="{DB0E8363-DAE8-47CA-9A8F-BE738608B78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474" y="1797"/>
                  <a:ext cx="499" cy="63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40000"/>
                    </a:spcBef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40000"/>
                    </a:spcBef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40000"/>
                    </a:spcBef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40000"/>
                    </a:spcBef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40000"/>
                    </a:spcBef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it-IT" altLang="it-IT" sz="2200">
                    <a:solidFill>
                      <a:srgbClr val="FFFFE9"/>
                    </a:solidFill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122894" name="Rectangle 26">
                  <a:extLst>
                    <a:ext uri="{FF2B5EF4-FFF2-40B4-BE49-F238E27FC236}">
                      <a16:creationId xmlns:a16="http://schemas.microsoft.com/office/drawing/2014/main" id="{B27C9CE6-91D2-46B5-9B6E-65948EAB9D75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1474" y="1797"/>
                  <a:ext cx="499" cy="635"/>
                </a:xfrm>
                <a:prstGeom prst="rect">
                  <a:avLst/>
                </a:prstGeom>
                <a:noFill/>
                <a:ln w="19050" algn="ctr">
                  <a:solidFill>
                    <a:schemeClr val="hlink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40000"/>
                    </a:spcBef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1pPr>
                  <a:lvl2pPr marL="742950" indent="-285750" eaLnBrk="0" hangingPunct="0">
                    <a:spcBef>
                      <a:spcPct val="40000"/>
                    </a:spcBef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22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2pPr>
                  <a:lvl3pPr marL="1143000" indent="-228600" eaLnBrk="0" hangingPunct="0">
                    <a:spcBef>
                      <a:spcPct val="40000"/>
                    </a:spcBef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3pPr>
                  <a:lvl4pPr marL="1600200" indent="-228600" eaLnBrk="0" hangingPunct="0">
                    <a:spcBef>
                      <a:spcPct val="40000"/>
                    </a:spcBef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4pPr>
                  <a:lvl5pPr marL="2057400" indent="-228600" eaLnBrk="0" hangingPunct="0">
                    <a:spcBef>
                      <a:spcPct val="40000"/>
                    </a:spcBef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40000"/>
                    </a:spcBef>
                    <a:spcAft>
                      <a:spcPct val="0"/>
                    </a:spcAft>
                    <a:buClr>
                      <a:srgbClr val="FFEA9F"/>
                    </a:buClr>
                    <a:buSzPct val="70000"/>
                    <a:buFont typeface="Wingdings" panose="05000000000000000000" pitchFamily="2" charset="2"/>
                    <a:buChar char="Ø"/>
                    <a:defRPr sz="1600">
                      <a:solidFill>
                        <a:schemeClr val="tx1"/>
                      </a:solidFill>
                      <a:latin typeface="Arial" panose="020B0604020202020204" pitchFamily="34" charset="0"/>
                      <a:cs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it-IT" altLang="it-IT" sz="2200">
                    <a:solidFill>
                      <a:srgbClr val="FFFFE9"/>
                    </a:solidFill>
                    <a:latin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2891" name="Rectangle 27">
                <a:extLst>
                  <a:ext uri="{FF2B5EF4-FFF2-40B4-BE49-F238E27FC236}">
                    <a16:creationId xmlns:a16="http://schemas.microsoft.com/office/drawing/2014/main" id="{E8998DCC-620E-42AF-BBCD-C2B1E8053E8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2653" y="709"/>
                <a:ext cx="136" cy="91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2200" b="1">
                  <a:solidFill>
                    <a:srgbClr val="FFFFE9"/>
                  </a:solidFill>
                  <a:latin typeface="Arial Unicode MS" pitchFamily="34" charset="-128"/>
                </a:endParaRPr>
              </a:p>
            </p:txBody>
          </p:sp>
        </p:grpSp>
        <p:grpSp>
          <p:nvGrpSpPr>
            <p:cNvPr id="122887" name="Group 28">
              <a:extLst>
                <a:ext uri="{FF2B5EF4-FFF2-40B4-BE49-F238E27FC236}">
                  <a16:creationId xmlns:a16="http://schemas.microsoft.com/office/drawing/2014/main" id="{A6CB70A8-A901-40D9-A286-77CBEA0BD18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3156" y="2177"/>
              <a:ext cx="1992" cy="1616"/>
              <a:chOff x="2018" y="2721"/>
              <a:chExt cx="1992" cy="1616"/>
            </a:xfrm>
          </p:grpSpPr>
          <p:graphicFrame>
            <p:nvGraphicFramePr>
              <p:cNvPr id="122888" name="Object 29">
                <a:extLst>
                  <a:ext uri="{FF2B5EF4-FFF2-40B4-BE49-F238E27FC236}">
                    <a16:creationId xmlns:a16="http://schemas.microsoft.com/office/drawing/2014/main" id="{8015EAEF-9F2C-439F-9D9D-63A1DFE1B5F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018" y="2721"/>
              <a:ext cx="1992" cy="16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24" name="Fotografia di Photo Editor" r:id="rId7" imgW="6609524" imgH="4352381" progId="MSPhotoEd.3">
                      <p:embed/>
                    </p:oleObj>
                  </mc:Choice>
                  <mc:Fallback>
                    <p:oleObj name="Fotografia di Photo Editor" r:id="rId7" imgW="6609524" imgH="4352381" progId="MSPhotoEd.3">
                      <p:embed/>
                      <p:pic>
                        <p:nvPicPr>
                          <p:cNvPr id="122888" name="Object 29">
                            <a:extLst>
                              <a:ext uri="{FF2B5EF4-FFF2-40B4-BE49-F238E27FC236}">
                                <a16:creationId xmlns:a16="http://schemas.microsoft.com/office/drawing/2014/main" id="{8015EAEF-9F2C-439F-9D9D-63A1DFE1B5FD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lum contrast="20000"/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18" y="2721"/>
                            <a:ext cx="1992" cy="16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 algn="ctr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2889" name="Rectangle 30">
                <a:extLst>
                  <a:ext uri="{FF2B5EF4-FFF2-40B4-BE49-F238E27FC236}">
                    <a16:creationId xmlns:a16="http://schemas.microsoft.com/office/drawing/2014/main" id="{09628E9C-C2EF-47BF-8A82-5610C8F55C6B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33" y="2750"/>
                <a:ext cx="136" cy="45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1pPr>
                <a:lvl2pPr marL="742950" indent="-28575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2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2pPr>
                <a:lvl3pPr marL="11430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3pPr>
                <a:lvl4pPr marL="16002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4pPr>
                <a:lvl5pPr marL="2057400" indent="-228600" eaLnBrk="0" hangingPunct="0">
                  <a:spcBef>
                    <a:spcPct val="40000"/>
                  </a:spcBef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rgbClr val="FFEA9F"/>
                  </a:buClr>
                  <a:buSzPct val="70000"/>
                  <a:buFont typeface="Wingdings" panose="05000000000000000000" pitchFamily="2" charset="2"/>
                  <a:buChar char="Ø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cs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it-IT" altLang="it-IT" sz="2200">
                  <a:solidFill>
                    <a:srgbClr val="FFFFE9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21373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egnaposto piè di pagina 4">
            <a:extLst>
              <a:ext uri="{FF2B5EF4-FFF2-40B4-BE49-F238E27FC236}">
                <a16:creationId xmlns:a16="http://schemas.microsoft.com/office/drawing/2014/main" id="{ACA7C6D7-0602-4749-8E23-F0DA0E81A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4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1pPr>
            <a:lvl2pPr marL="742950" indent="-28575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2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2pPr>
            <a:lvl3pPr marL="11430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20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3pPr>
            <a:lvl4pPr marL="16002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4pPr>
            <a:lvl5pPr marL="2057400" indent="-228600" eaLnBrk="0" hangingPunct="0">
              <a:spcBef>
                <a:spcPct val="40000"/>
              </a:spcBef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FFEA9F"/>
              </a:buClr>
              <a:buSzPct val="70000"/>
              <a:buFont typeface="Wingdings" panose="05000000000000000000" pitchFamily="2" charset="2"/>
              <a:buChar char="Ø"/>
              <a:defRPr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it-IT" altLang="it-IT" sz="1600">
                <a:solidFill>
                  <a:srgbClr val="FFFFE9"/>
                </a:solidFill>
              </a:rPr>
              <a:t>Manipolazione minima dei preparati di cellule staminali</a:t>
            </a:r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504F7539-F981-4AE8-994D-0BD6861ADC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3637" y="117225"/>
            <a:ext cx="8229600" cy="1007519"/>
          </a:xfrm>
        </p:spPr>
        <p:txBody>
          <a:bodyPr/>
          <a:lstStyle/>
          <a:p>
            <a:pPr eaLnBrk="1" hangingPunct="1">
              <a:defRPr/>
            </a:pPr>
            <a:r>
              <a:rPr lang="it-IT" altLang="it-IT" dirty="0">
                <a:solidFill>
                  <a:srgbClr val="0070C0"/>
                </a:solidFill>
              </a:rPr>
              <a:t>Scongelamento</a:t>
            </a:r>
          </a:p>
        </p:txBody>
      </p:sp>
      <p:sp>
        <p:nvSpPr>
          <p:cNvPr id="123908" name="Rectangle 3">
            <a:extLst>
              <a:ext uri="{FF2B5EF4-FFF2-40B4-BE49-F238E27FC236}">
                <a16:creationId xmlns:a16="http://schemas.microsoft.com/office/drawing/2014/main" id="{8B8416CA-D4D2-4A43-B807-99B715D9AD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it-IT" altLang="it-IT" sz="2200" dirty="0"/>
              <a:t>nel reparto di degenza del paziente, in un bagno termostatato a 37</a:t>
            </a:r>
            <a:r>
              <a:rPr lang="it-IT" altLang="it-IT" sz="2200" baseline="30000" dirty="0"/>
              <a:t>o</a:t>
            </a:r>
            <a:r>
              <a:rPr lang="it-IT" altLang="it-IT" sz="2200" dirty="0"/>
              <a:t>C, con immediata e rapida infusione del preparato;</a:t>
            </a:r>
          </a:p>
          <a:p>
            <a:pPr algn="just" eaLnBrk="1" hangingPunct="1">
              <a:lnSpc>
                <a:spcPct val="90000"/>
              </a:lnSpc>
            </a:pPr>
            <a:r>
              <a:rPr lang="it-IT" altLang="it-IT" sz="2200" dirty="0"/>
              <a:t>in laboratorio, con la possibilità di lavare il preparato per diminuire volume e quantità di DMSO (ed eventualmente l’emoglobina libera), e di consentire un’infusione più lenta.</a:t>
            </a:r>
          </a:p>
          <a:p>
            <a:pPr algn="just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it-IT" altLang="it-IT" sz="2200"/>
              <a:t>Problematiche: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it-IT" altLang="it-IT" sz="2400" dirty="0"/>
              <a:t>rottura sacca 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it-IT" altLang="it-IT" sz="2400" dirty="0"/>
              <a:t>formazione aggregati cellulari</a:t>
            </a:r>
          </a:p>
          <a:p>
            <a:pPr lvl="1" algn="just" eaLnBrk="1" hangingPunct="1">
              <a:lnSpc>
                <a:spcPct val="90000"/>
              </a:lnSpc>
            </a:pPr>
            <a:r>
              <a:rPr lang="it-IT" altLang="it-IT" sz="2400" dirty="0"/>
              <a:t>reazioni collaterali nel paziente (volume infuso, DMSO, lisi dei globuli rossi, citochine rilasciate dai granulociti).</a:t>
            </a:r>
          </a:p>
        </p:txBody>
      </p:sp>
    </p:spTree>
    <p:extLst>
      <p:ext uri="{BB962C8B-B14F-4D97-AF65-F5344CB8AC3E}">
        <p14:creationId xmlns:p14="http://schemas.microsoft.com/office/powerpoint/2010/main" val="1858737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>
            <a:extLst>
              <a:ext uri="{FF2B5EF4-FFF2-40B4-BE49-F238E27FC236}">
                <a16:creationId xmlns:a16="http://schemas.microsoft.com/office/drawing/2014/main" id="{8E57F138-0D6C-4ACC-A6EC-948F964E0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5238750" cy="6338888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5">
            <a:extLst>
              <a:ext uri="{FF2B5EF4-FFF2-40B4-BE49-F238E27FC236}">
                <a16:creationId xmlns:a16="http://schemas.microsoft.com/office/drawing/2014/main" id="{8C83DCAD-002C-4965-ACC6-FA46850C2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692150"/>
            <a:ext cx="34925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600" b="1">
                <a:latin typeface="Calibri" panose="020F0502020204030204" pitchFamily="34" charset="0"/>
                <a:cs typeface="Calibri" panose="020F0502020204030204" pitchFamily="34" charset="0"/>
              </a:rPr>
              <a:t>CELLULE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600" b="1">
                <a:latin typeface="Calibri" panose="020F0502020204030204" pitchFamily="34" charset="0"/>
                <a:cs typeface="Calibri" panose="020F0502020204030204" pitchFamily="34" charset="0"/>
              </a:rPr>
              <a:t>STAMINALI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3600" b="1">
                <a:latin typeface="Calibri" panose="020F0502020204030204" pitchFamily="34" charset="0"/>
                <a:cs typeface="Calibri" panose="020F0502020204030204" pitchFamily="34" charset="0"/>
              </a:rPr>
              <a:t>EMBRIONALI</a:t>
            </a:r>
          </a:p>
        </p:txBody>
      </p:sp>
      <p:sp>
        <p:nvSpPr>
          <p:cNvPr id="43012" name="Oval 6">
            <a:extLst>
              <a:ext uri="{FF2B5EF4-FFF2-40B4-BE49-F238E27FC236}">
                <a16:creationId xmlns:a16="http://schemas.microsoft.com/office/drawing/2014/main" id="{55C93083-6526-4A7E-B39D-0DA464013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5805488"/>
            <a:ext cx="1152525" cy="503237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43013" name="Oval 7">
            <a:extLst>
              <a:ext uri="{FF2B5EF4-FFF2-40B4-BE49-F238E27FC236}">
                <a16:creationId xmlns:a16="http://schemas.microsoft.com/office/drawing/2014/main" id="{6BE97B50-1C61-46DC-8B13-8C9663E46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2997200"/>
            <a:ext cx="1152525" cy="1152525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</a:endParaRPr>
          </a:p>
        </p:txBody>
      </p:sp>
      <p:sp>
        <p:nvSpPr>
          <p:cNvPr id="43014" name="Text Box 8">
            <a:extLst>
              <a:ext uri="{FF2B5EF4-FFF2-40B4-BE49-F238E27FC236}">
                <a16:creationId xmlns:a16="http://schemas.microsoft.com/office/drawing/2014/main" id="{829D4957-6F8E-4ECF-B514-4947C93D2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3284538"/>
            <a:ext cx="3097212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000" b="1">
                <a:latin typeface="Calibri" panose="020F0502020204030204" pitchFamily="34" charset="0"/>
                <a:cs typeface="Calibri" panose="020F0502020204030204" pitchFamily="34" charset="0"/>
              </a:rPr>
              <a:t>PROBLEMATICHE: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Etiche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Legali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Tecnico/Biologiche </a:t>
            </a:r>
          </a:p>
          <a:p>
            <a:pPr eaLnBrk="1" hangingPunct="1">
              <a:spcBef>
                <a:spcPct val="50000"/>
              </a:spcBef>
            </a:pPr>
            <a:r>
              <a:rPr lang="it-IT" altLang="it-IT" sz="2000">
                <a:latin typeface="Calibri" panose="020F0502020204030204" pitchFamily="34" charset="0"/>
                <a:cs typeface="Calibri" panose="020F0502020204030204" pitchFamily="34" charset="0"/>
              </a:rPr>
              <a:t>Impiego Clinico ?  (rischioso !)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it-IT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>
            <a:extLst>
              <a:ext uri="{FF2B5EF4-FFF2-40B4-BE49-F238E27FC236}">
                <a16:creationId xmlns:a16="http://schemas.microsoft.com/office/drawing/2014/main" id="{EC935690-8223-4885-AB40-5944588BC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60350"/>
            <a:ext cx="358140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3600" dirty="0">
                <a:latin typeface="Verdana" panose="020B0604030504040204" pitchFamily="34" charset="0"/>
              </a:rPr>
              <a:t>non esistono soltanto staminali “buone”</a:t>
            </a:r>
          </a:p>
        </p:txBody>
      </p:sp>
      <p:pic>
        <p:nvPicPr>
          <p:cNvPr id="44035" name="Picture 3" descr="stemcellcancer breast">
            <a:extLst>
              <a:ext uri="{FF2B5EF4-FFF2-40B4-BE49-F238E27FC236}">
                <a16:creationId xmlns:a16="http://schemas.microsoft.com/office/drawing/2014/main" id="{CA8382D9-5B66-4096-8F03-473DDECF8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052513"/>
            <a:ext cx="5838825" cy="4743450"/>
          </a:xfrm>
          <a:prstGeom prst="rect">
            <a:avLst/>
          </a:prstGeom>
          <a:noFill/>
          <a:ln w="254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6" name="Line 4">
            <a:extLst>
              <a:ext uri="{FF2B5EF4-FFF2-40B4-BE49-F238E27FC236}">
                <a16:creationId xmlns:a16="http://schemas.microsoft.com/office/drawing/2014/main" id="{08560B5D-B899-4845-B32D-004C8E48D89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895600"/>
            <a:ext cx="609600" cy="7620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AAF240FC-B5F1-4FA8-B097-3DCED010F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805488"/>
            <a:ext cx="81375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800"/>
              <a:t>Cellule embrionali possono sviluppare neoplasie ad alto grado di </a:t>
            </a:r>
            <a:r>
              <a:rPr lang="it-IT" altLang="it-IT" sz="2800" u="sng"/>
              <a:t>malignità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2714</Words>
  <Application>Microsoft Office PowerPoint</Application>
  <PresentationFormat>On-screen Show (4:3)</PresentationFormat>
  <Paragraphs>408</Paragraphs>
  <Slides>71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5" baseType="lpstr">
      <vt:lpstr>Arial</vt:lpstr>
      <vt:lpstr>Arial Black</vt:lpstr>
      <vt:lpstr>Arial Unicode MS</vt:lpstr>
      <vt:lpstr>Calibri</vt:lpstr>
      <vt:lpstr>Comic Sans MS</vt:lpstr>
      <vt:lpstr>Symbol</vt:lpstr>
      <vt:lpstr>Tahoma</vt:lpstr>
      <vt:lpstr>Times New Roman</vt:lpstr>
      <vt:lpstr>Verdana</vt:lpstr>
      <vt:lpstr>Wingdings</vt:lpstr>
      <vt:lpstr>Struttura predefinita</vt:lpstr>
      <vt:lpstr>2_Struttura predefinita</vt:lpstr>
      <vt:lpstr>Image</vt:lpstr>
      <vt:lpstr>Fotografia di Photo Editor</vt:lpstr>
      <vt:lpstr>Cellule staminali emopoietiche: razionale della raccolta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EMOPOIESI</vt:lpstr>
      <vt:lpstr>PowerPoint Presentation</vt:lpstr>
      <vt:lpstr>PowerPoint Presentation</vt:lpstr>
      <vt:lpstr>PowerPoint Presentation</vt:lpstr>
      <vt:lpstr>Cellule staminali ematopoietiche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SELEZIONE DEL DONATORE  Trapianto Allogenico</vt:lpstr>
      <vt:lpstr>PowerPoint Presentation</vt:lpstr>
      <vt:lpstr>PowerPoint Presentation</vt:lpstr>
      <vt:lpstr>IL TRAPIANTO DI CELLULE STAMINALI EMOPOIETICHE</vt:lpstr>
      <vt:lpstr>PowerPoint Presentation</vt:lpstr>
      <vt:lpstr>PowerPoint Presentation</vt:lpstr>
      <vt:lpstr>PowerPoint Presentation</vt:lpstr>
      <vt:lpstr>VANTAGGI DEL SANGUE CORDONALE per Trapianto Allogenico</vt:lpstr>
      <vt:lpstr>PowerPoint Presentation</vt:lpstr>
      <vt:lpstr>AFERESI DI CELLULE STAMINALI Trapianto Allogenico</vt:lpstr>
      <vt:lpstr>PowerPoint Presentation</vt:lpstr>
      <vt:lpstr>MOBILIZZAZIONE CD34  NEL SANGUE PERIFERICO</vt:lpstr>
      <vt:lpstr>SOMMINISTRAZIONE DI G-CSF</vt:lpstr>
      <vt:lpstr>MONITORAGGIO CD34+ E TIMING </vt:lpstr>
      <vt:lpstr>PowerPoint Presentation</vt:lpstr>
      <vt:lpstr>CD34+: TARGET CELLULARE di raccolta per TMO</vt:lpstr>
      <vt:lpstr>AFERESI STAMINALI:RAZIONALE  RICOSTITUZIONE EMATOLOGICA</vt:lpstr>
      <vt:lpstr>PBSC     versus   Midollo osseo</vt:lpstr>
      <vt:lpstr>TRAPIANTO AUTOLOGO</vt:lpstr>
      <vt:lpstr> TRAPIANTO AUTOLOGO  Fattori Condizionanti</vt:lpstr>
      <vt:lpstr>PowerPoint Presentation</vt:lpstr>
      <vt:lpstr> ACCESSI  VASCOLARI</vt:lpstr>
      <vt:lpstr>AFERESI DI CELLULE STAMINALI Gestione della Procedura</vt:lpstr>
      <vt:lpstr>AFERESI DI CELLULE STAMINALI Gestione della Procedura</vt:lpstr>
      <vt:lpstr>PowerPoint Presentation</vt:lpstr>
      <vt:lpstr>SEPARATORE CELLULARE COBE Spectra</vt:lpstr>
      <vt:lpstr>PowerPoint Presentation</vt:lpstr>
      <vt:lpstr>PowerPoint Presentation</vt:lpstr>
      <vt:lpstr>PowerPoint Presentation</vt:lpstr>
      <vt:lpstr>Composizione preparati contenenti CSE</vt:lpstr>
      <vt:lpstr>Manipolazioni possibili</vt:lpstr>
      <vt:lpstr>Rimozione plasma: razionale</vt:lpstr>
      <vt:lpstr>Rimozione plasma: metodica</vt:lpstr>
      <vt:lpstr>Rimozione PLT: razionale</vt:lpstr>
      <vt:lpstr>Recupero/rimozione PLT: metodica</vt:lpstr>
      <vt:lpstr>Rimozione RBC: razionale</vt:lpstr>
      <vt:lpstr>Rimozione RBC: metodi</vt:lpstr>
      <vt:lpstr>Rimozione/selezione di specifiche popolazioni di globuli bianchi</vt:lpstr>
      <vt:lpstr>Rimozione/selezione di specifiche popolazioni di globuli bianchi</vt:lpstr>
      <vt:lpstr>PowerPoint Presentation</vt:lpstr>
      <vt:lpstr>Criopreservazione CSE: razionale</vt:lpstr>
      <vt:lpstr>Criopreservazione: preparazione</vt:lpstr>
      <vt:lpstr>Criopreservazione: preparazione</vt:lpstr>
      <vt:lpstr>Congelamento CSE</vt:lpstr>
      <vt:lpstr>Congelamento: apparecchiature</vt:lpstr>
      <vt:lpstr>Curva congelamento</vt:lpstr>
      <vt:lpstr>Scongelamento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2022-04-26T21:11:38Z</dcterms:created>
  <dcterms:modified xsi:type="dcterms:W3CDTF">2022-04-26T22:08:31Z</dcterms:modified>
</cp:coreProperties>
</file>