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8.jpg" ContentType="image/png"/>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57" r:id="rId2"/>
    <p:sldId id="287" r:id="rId3"/>
    <p:sldId id="258" r:id="rId4"/>
    <p:sldId id="278" r:id="rId5"/>
    <p:sldId id="277" r:id="rId6"/>
    <p:sldId id="280" r:id="rId7"/>
    <p:sldId id="281" r:id="rId8"/>
    <p:sldId id="261" r:id="rId9"/>
    <p:sldId id="262" r:id="rId10"/>
    <p:sldId id="286" r:id="rId11"/>
    <p:sldId id="263" r:id="rId12"/>
    <p:sldId id="275" r:id="rId13"/>
    <p:sldId id="264" r:id="rId14"/>
    <p:sldId id="283" r:id="rId15"/>
    <p:sldId id="265" r:id="rId16"/>
    <p:sldId id="284" r:id="rId17"/>
    <p:sldId id="272" r:id="rId18"/>
    <p:sldId id="267" r:id="rId19"/>
    <p:sldId id="268" r:id="rId20"/>
    <p:sldId id="269" r:id="rId21"/>
    <p:sldId id="274" r:id="rId22"/>
    <p:sldId id="270" r:id="rId23"/>
    <p:sldId id="271" r:id="rId24"/>
    <p:sldId id="289" r:id="rId25"/>
    <p:sldId id="285" r:id="rId26"/>
    <p:sldId id="279" r:id="rId27"/>
  </p:sldIdLst>
  <p:sldSz cx="9144000" cy="6858000" type="screen4x3"/>
  <p:notesSz cx="6797675" cy="99298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3615" autoAdjust="0"/>
  </p:normalViewPr>
  <p:slideViewPr>
    <p:cSldViewPr>
      <p:cViewPr varScale="1">
        <p:scale>
          <a:sx n="104" d="100"/>
          <a:sy n="104" d="100"/>
        </p:scale>
        <p:origin x="17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719"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D40F0F1-CA2F-4B3D-BD18-CD01AFAB1F30}"/>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3" name="Segnaposto data 2">
            <a:extLst>
              <a:ext uri="{FF2B5EF4-FFF2-40B4-BE49-F238E27FC236}">
                <a16:creationId xmlns:a16="http://schemas.microsoft.com/office/drawing/2014/main" id="{DEC087D9-5B83-49FC-923E-610CAEF6CE45}"/>
              </a:ext>
            </a:extLst>
          </p:cNvPr>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7CE62122-5A39-4D97-8F0B-778DDD46DD0E}" type="datetimeFigureOut">
              <a:rPr lang="it-IT"/>
              <a:pPr>
                <a:defRPr/>
              </a:pPr>
              <a:t>27/04/2022</a:t>
            </a:fld>
            <a:endParaRPr lang="it-IT"/>
          </a:p>
        </p:txBody>
      </p:sp>
      <p:sp>
        <p:nvSpPr>
          <p:cNvPr id="4" name="Segnaposto immagine diapositiva 3">
            <a:extLst>
              <a:ext uri="{FF2B5EF4-FFF2-40B4-BE49-F238E27FC236}">
                <a16:creationId xmlns:a16="http://schemas.microsoft.com/office/drawing/2014/main" id="{9A3A6EE8-F4C8-4E50-A913-242833A216B6}"/>
              </a:ext>
            </a:extLst>
          </p:cNvPr>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D15BF4C5-DA7C-4869-A998-839F8138D15E}"/>
              </a:ext>
            </a:extLst>
          </p:cNvPr>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it-IT" noProof="0"/>
              <a:t>Modifica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779B5B6F-8AFB-48F4-ACCB-55F564B95A59}"/>
              </a:ext>
            </a:extLst>
          </p:cNvPr>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7" name="Segnaposto numero diapositiva 6">
            <a:extLst>
              <a:ext uri="{FF2B5EF4-FFF2-40B4-BE49-F238E27FC236}">
                <a16:creationId xmlns:a16="http://schemas.microsoft.com/office/drawing/2014/main" id="{EC870F66-0B64-4255-A321-9513D5855AFD}"/>
              </a:ext>
            </a:extLst>
          </p:cNvPr>
          <p:cNvSpPr>
            <a:spLocks noGrp="1"/>
          </p:cNvSpPr>
          <p:nvPr>
            <p:ph type="sldNum" sz="quarter" idx="5"/>
          </p:nvPr>
        </p:nvSpPr>
        <p:spPr>
          <a:xfrm>
            <a:off x="3850443" y="9431600"/>
            <a:ext cx="2945659" cy="49821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D19353E-8E2B-4A8C-8872-A656876EA8E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a:t>
            </a:fld>
            <a:endParaRPr lang="it-IT" altLang="it-IT"/>
          </a:p>
        </p:txBody>
      </p:sp>
    </p:spTree>
    <p:extLst>
      <p:ext uri="{BB962C8B-B14F-4D97-AF65-F5344CB8AC3E}">
        <p14:creationId xmlns:p14="http://schemas.microsoft.com/office/powerpoint/2010/main" val="229799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10</a:t>
            </a:fld>
            <a:endParaRPr lang="it-IT" altLang="it-IT"/>
          </a:p>
        </p:txBody>
      </p:sp>
    </p:spTree>
    <p:extLst>
      <p:ext uri="{BB962C8B-B14F-4D97-AF65-F5344CB8AC3E}">
        <p14:creationId xmlns:p14="http://schemas.microsoft.com/office/powerpoint/2010/main" val="292091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11</a:t>
            </a:fld>
            <a:endParaRPr lang="it-IT" altLang="it-IT"/>
          </a:p>
        </p:txBody>
      </p:sp>
    </p:spTree>
    <p:extLst>
      <p:ext uri="{BB962C8B-B14F-4D97-AF65-F5344CB8AC3E}">
        <p14:creationId xmlns:p14="http://schemas.microsoft.com/office/powerpoint/2010/main" val="2948082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a:extLst>
              <a:ext uri="{FF2B5EF4-FFF2-40B4-BE49-F238E27FC236}">
                <a16:creationId xmlns:a16="http://schemas.microsoft.com/office/drawing/2014/main" id="{E28C09DD-C781-4A4E-813E-87310F188C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a:extLst>
              <a:ext uri="{FF2B5EF4-FFF2-40B4-BE49-F238E27FC236}">
                <a16:creationId xmlns:a16="http://schemas.microsoft.com/office/drawing/2014/main" id="{E7702E35-2CD7-46A9-89EE-505E378CDD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1508" name="Segnaposto numero diapositiva 3">
            <a:extLst>
              <a:ext uri="{FF2B5EF4-FFF2-40B4-BE49-F238E27FC236}">
                <a16:creationId xmlns:a16="http://schemas.microsoft.com/office/drawing/2014/main" id="{DFA0AB79-4A58-4970-A1E0-9F9EDACB34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E09090-8BE2-48CE-9C01-D010650E49FA}" type="slidenum">
              <a:rPr lang="it-IT" altLang="it-IT" smtClean="0"/>
              <a:pPr/>
              <a:t>12</a:t>
            </a:fld>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13</a:t>
            </a:fld>
            <a:endParaRPr lang="it-IT" altLang="it-IT"/>
          </a:p>
        </p:txBody>
      </p:sp>
    </p:spTree>
    <p:extLst>
      <p:ext uri="{BB962C8B-B14F-4D97-AF65-F5344CB8AC3E}">
        <p14:creationId xmlns:p14="http://schemas.microsoft.com/office/powerpoint/2010/main" val="421488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14</a:t>
            </a:fld>
            <a:endParaRPr lang="it-IT" altLang="it-IT"/>
          </a:p>
        </p:txBody>
      </p:sp>
    </p:spTree>
    <p:extLst>
      <p:ext uri="{BB962C8B-B14F-4D97-AF65-F5344CB8AC3E}">
        <p14:creationId xmlns:p14="http://schemas.microsoft.com/office/powerpoint/2010/main" val="2659777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15</a:t>
            </a:fld>
            <a:endParaRPr lang="it-IT" altLang="it-IT"/>
          </a:p>
        </p:txBody>
      </p:sp>
    </p:spTree>
    <p:extLst>
      <p:ext uri="{BB962C8B-B14F-4D97-AF65-F5344CB8AC3E}">
        <p14:creationId xmlns:p14="http://schemas.microsoft.com/office/powerpoint/2010/main" val="335882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16</a:t>
            </a:fld>
            <a:endParaRPr lang="it-IT" altLang="it-IT"/>
          </a:p>
        </p:txBody>
      </p:sp>
    </p:spTree>
    <p:extLst>
      <p:ext uri="{BB962C8B-B14F-4D97-AF65-F5344CB8AC3E}">
        <p14:creationId xmlns:p14="http://schemas.microsoft.com/office/powerpoint/2010/main" val="124787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17</a:t>
            </a:fld>
            <a:endParaRPr lang="it-IT" altLang="it-IT"/>
          </a:p>
        </p:txBody>
      </p:sp>
    </p:spTree>
    <p:extLst>
      <p:ext uri="{BB962C8B-B14F-4D97-AF65-F5344CB8AC3E}">
        <p14:creationId xmlns:p14="http://schemas.microsoft.com/office/powerpoint/2010/main" val="1594435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18</a:t>
            </a:fld>
            <a:endParaRPr lang="it-IT" altLang="it-IT"/>
          </a:p>
        </p:txBody>
      </p:sp>
    </p:spTree>
    <p:extLst>
      <p:ext uri="{BB962C8B-B14F-4D97-AF65-F5344CB8AC3E}">
        <p14:creationId xmlns:p14="http://schemas.microsoft.com/office/powerpoint/2010/main" val="1901481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19</a:t>
            </a:fld>
            <a:endParaRPr lang="it-IT" altLang="it-IT"/>
          </a:p>
        </p:txBody>
      </p:sp>
    </p:spTree>
    <p:extLst>
      <p:ext uri="{BB962C8B-B14F-4D97-AF65-F5344CB8AC3E}">
        <p14:creationId xmlns:p14="http://schemas.microsoft.com/office/powerpoint/2010/main" val="414086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2</a:t>
            </a:fld>
            <a:endParaRPr lang="it-IT" altLang="it-IT"/>
          </a:p>
        </p:txBody>
      </p:sp>
    </p:spTree>
    <p:extLst>
      <p:ext uri="{BB962C8B-B14F-4D97-AF65-F5344CB8AC3E}">
        <p14:creationId xmlns:p14="http://schemas.microsoft.com/office/powerpoint/2010/main" val="2440077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20</a:t>
            </a:fld>
            <a:endParaRPr lang="it-IT" altLang="it-IT"/>
          </a:p>
        </p:txBody>
      </p:sp>
    </p:spTree>
    <p:extLst>
      <p:ext uri="{BB962C8B-B14F-4D97-AF65-F5344CB8AC3E}">
        <p14:creationId xmlns:p14="http://schemas.microsoft.com/office/powerpoint/2010/main" val="3519409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21</a:t>
            </a:fld>
            <a:endParaRPr lang="it-IT" altLang="it-IT"/>
          </a:p>
        </p:txBody>
      </p:sp>
    </p:spTree>
    <p:extLst>
      <p:ext uri="{BB962C8B-B14F-4D97-AF65-F5344CB8AC3E}">
        <p14:creationId xmlns:p14="http://schemas.microsoft.com/office/powerpoint/2010/main" val="1176425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22</a:t>
            </a:fld>
            <a:endParaRPr lang="it-IT" altLang="it-IT"/>
          </a:p>
        </p:txBody>
      </p:sp>
    </p:spTree>
    <p:extLst>
      <p:ext uri="{BB962C8B-B14F-4D97-AF65-F5344CB8AC3E}">
        <p14:creationId xmlns:p14="http://schemas.microsoft.com/office/powerpoint/2010/main" val="9027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23</a:t>
            </a:fld>
            <a:endParaRPr lang="it-IT" altLang="it-IT"/>
          </a:p>
        </p:txBody>
      </p:sp>
    </p:spTree>
    <p:extLst>
      <p:ext uri="{BB962C8B-B14F-4D97-AF65-F5344CB8AC3E}">
        <p14:creationId xmlns:p14="http://schemas.microsoft.com/office/powerpoint/2010/main" val="760296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24</a:t>
            </a:fld>
            <a:endParaRPr lang="it-IT" altLang="it-IT"/>
          </a:p>
        </p:txBody>
      </p:sp>
    </p:spTree>
    <p:extLst>
      <p:ext uri="{BB962C8B-B14F-4D97-AF65-F5344CB8AC3E}">
        <p14:creationId xmlns:p14="http://schemas.microsoft.com/office/powerpoint/2010/main" val="3126737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25</a:t>
            </a:fld>
            <a:endParaRPr lang="it-IT" altLang="it-IT"/>
          </a:p>
        </p:txBody>
      </p:sp>
    </p:spTree>
    <p:extLst>
      <p:ext uri="{BB962C8B-B14F-4D97-AF65-F5344CB8AC3E}">
        <p14:creationId xmlns:p14="http://schemas.microsoft.com/office/powerpoint/2010/main" val="4022201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26</a:t>
            </a:fld>
            <a:endParaRPr lang="it-IT" altLang="it-IT"/>
          </a:p>
        </p:txBody>
      </p:sp>
    </p:spTree>
    <p:extLst>
      <p:ext uri="{BB962C8B-B14F-4D97-AF65-F5344CB8AC3E}">
        <p14:creationId xmlns:p14="http://schemas.microsoft.com/office/powerpoint/2010/main" val="141083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3</a:t>
            </a:fld>
            <a:endParaRPr lang="it-IT" altLang="it-IT"/>
          </a:p>
        </p:txBody>
      </p:sp>
    </p:spTree>
    <p:extLst>
      <p:ext uri="{BB962C8B-B14F-4D97-AF65-F5344CB8AC3E}">
        <p14:creationId xmlns:p14="http://schemas.microsoft.com/office/powerpoint/2010/main" val="318957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4</a:t>
            </a:fld>
            <a:endParaRPr lang="it-IT" altLang="it-IT"/>
          </a:p>
        </p:txBody>
      </p:sp>
    </p:spTree>
    <p:extLst>
      <p:ext uri="{BB962C8B-B14F-4D97-AF65-F5344CB8AC3E}">
        <p14:creationId xmlns:p14="http://schemas.microsoft.com/office/powerpoint/2010/main" val="211271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5</a:t>
            </a:fld>
            <a:endParaRPr lang="it-IT" altLang="it-IT"/>
          </a:p>
        </p:txBody>
      </p:sp>
    </p:spTree>
    <p:extLst>
      <p:ext uri="{BB962C8B-B14F-4D97-AF65-F5344CB8AC3E}">
        <p14:creationId xmlns:p14="http://schemas.microsoft.com/office/powerpoint/2010/main" val="9014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6</a:t>
            </a:fld>
            <a:endParaRPr lang="it-IT" altLang="it-IT"/>
          </a:p>
        </p:txBody>
      </p:sp>
    </p:spTree>
    <p:extLst>
      <p:ext uri="{BB962C8B-B14F-4D97-AF65-F5344CB8AC3E}">
        <p14:creationId xmlns:p14="http://schemas.microsoft.com/office/powerpoint/2010/main" val="388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7</a:t>
            </a:fld>
            <a:endParaRPr lang="it-IT" altLang="it-IT"/>
          </a:p>
        </p:txBody>
      </p:sp>
    </p:spTree>
    <p:extLst>
      <p:ext uri="{BB962C8B-B14F-4D97-AF65-F5344CB8AC3E}">
        <p14:creationId xmlns:p14="http://schemas.microsoft.com/office/powerpoint/2010/main" val="331728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8</a:t>
            </a:fld>
            <a:endParaRPr lang="it-IT" altLang="it-IT"/>
          </a:p>
        </p:txBody>
      </p:sp>
    </p:spTree>
    <p:extLst>
      <p:ext uri="{BB962C8B-B14F-4D97-AF65-F5344CB8AC3E}">
        <p14:creationId xmlns:p14="http://schemas.microsoft.com/office/powerpoint/2010/main" val="5126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D19353E-8E2B-4A8C-8872-A656876EA8EC}" type="slidenum">
              <a:rPr lang="it-IT" altLang="it-IT" smtClean="0"/>
              <a:pPr>
                <a:defRPr/>
              </a:pPr>
              <a:t>9</a:t>
            </a:fld>
            <a:endParaRPr lang="it-IT" altLang="it-IT"/>
          </a:p>
        </p:txBody>
      </p:sp>
    </p:spTree>
    <p:extLst>
      <p:ext uri="{BB962C8B-B14F-4D97-AF65-F5344CB8AC3E}">
        <p14:creationId xmlns:p14="http://schemas.microsoft.com/office/powerpoint/2010/main" val="248079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FA2A974-C470-4177-A44C-CFDEF64E0E11}"/>
              </a:ext>
            </a:extLst>
          </p:cNvPr>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ttangolo 4">
            <a:extLst>
              <a:ext uri="{FF2B5EF4-FFF2-40B4-BE49-F238E27FC236}">
                <a16:creationId xmlns:a16="http://schemas.microsoft.com/office/drawing/2014/main" id="{9E5DBE90-57EA-46A3-A4A6-75488F4075CF}"/>
              </a:ext>
            </a:extLst>
          </p:cNvPr>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ttangolo 5">
            <a:extLst>
              <a:ext uri="{FF2B5EF4-FFF2-40B4-BE49-F238E27FC236}">
                <a16:creationId xmlns:a16="http://schemas.microsoft.com/office/drawing/2014/main" id="{E6774C54-323C-41FE-9403-EDE96215BBEE}"/>
              </a:ext>
            </a:extLst>
          </p:cNvPr>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ttangolo 6">
            <a:extLst>
              <a:ext uri="{FF2B5EF4-FFF2-40B4-BE49-F238E27FC236}">
                <a16:creationId xmlns:a16="http://schemas.microsoft.com/office/drawing/2014/main" id="{E5706954-4A22-43C8-91E4-06A5867C4AE8}"/>
              </a:ext>
            </a:extLst>
          </p:cNvPr>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olo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it-IT"/>
              <a:t>Fare clic per modificare lo stile del titolo</a:t>
            </a:r>
            <a:endParaRPr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10" name="Segnaposto data 27">
            <a:extLst>
              <a:ext uri="{FF2B5EF4-FFF2-40B4-BE49-F238E27FC236}">
                <a16:creationId xmlns:a16="http://schemas.microsoft.com/office/drawing/2014/main" id="{012D0051-BD6F-48CE-83F5-E090097B553D}"/>
              </a:ext>
            </a:extLst>
          </p:cNvPr>
          <p:cNvSpPr>
            <a:spLocks noGrp="1"/>
          </p:cNvSpPr>
          <p:nvPr>
            <p:ph type="dt" sz="half" idx="10"/>
          </p:nvPr>
        </p:nvSpPr>
        <p:spPr>
          <a:xfrm>
            <a:off x="6400800" y="6354763"/>
            <a:ext cx="2286000" cy="366712"/>
          </a:xfrm>
        </p:spPr>
        <p:txBody>
          <a:bodyPr/>
          <a:lstStyle>
            <a:lvl1pPr>
              <a:defRPr sz="1400"/>
            </a:lvl1pPr>
          </a:lstStyle>
          <a:p>
            <a:pPr>
              <a:defRPr/>
            </a:pPr>
            <a:fld id="{90C9D2D6-CB67-49B9-8AA6-EBB2E5E3334A}" type="datetime1">
              <a:rPr lang="it-IT"/>
              <a:pPr>
                <a:defRPr/>
              </a:pPr>
              <a:t>27/04/2022</a:t>
            </a:fld>
            <a:endParaRPr lang="it-IT" dirty="0"/>
          </a:p>
        </p:txBody>
      </p:sp>
      <p:sp>
        <p:nvSpPr>
          <p:cNvPr id="11" name="Segnaposto piè di pagina 16">
            <a:extLst>
              <a:ext uri="{FF2B5EF4-FFF2-40B4-BE49-F238E27FC236}">
                <a16:creationId xmlns:a16="http://schemas.microsoft.com/office/drawing/2014/main" id="{947D798D-78A1-4805-9E0E-2E7DC53EAA32}"/>
              </a:ext>
            </a:extLst>
          </p:cNvPr>
          <p:cNvSpPr>
            <a:spLocks noGrp="1"/>
          </p:cNvSpPr>
          <p:nvPr>
            <p:ph type="ftr" sz="quarter" idx="11"/>
          </p:nvPr>
        </p:nvSpPr>
        <p:spPr>
          <a:xfrm>
            <a:off x="2898775" y="6354763"/>
            <a:ext cx="3475038" cy="366712"/>
          </a:xfrm>
        </p:spPr>
        <p:txBody>
          <a:bodyPr/>
          <a:lstStyle>
            <a:lvl1pPr>
              <a:defRPr/>
            </a:lvl1pPr>
          </a:lstStyle>
          <a:p>
            <a:pPr>
              <a:defRPr/>
            </a:pPr>
            <a:endParaRPr lang="it-IT"/>
          </a:p>
        </p:txBody>
      </p:sp>
      <p:sp>
        <p:nvSpPr>
          <p:cNvPr id="12" name="Segnaposto numero diapositiva 28">
            <a:extLst>
              <a:ext uri="{FF2B5EF4-FFF2-40B4-BE49-F238E27FC236}">
                <a16:creationId xmlns:a16="http://schemas.microsoft.com/office/drawing/2014/main" id="{D17E0D7D-5DC6-4704-9C86-CE5907F9B66A}"/>
              </a:ext>
            </a:extLst>
          </p:cNvPr>
          <p:cNvSpPr>
            <a:spLocks noGrp="1"/>
          </p:cNvSpPr>
          <p:nvPr>
            <p:ph type="sldNum" sz="quarter" idx="12"/>
          </p:nvPr>
        </p:nvSpPr>
        <p:spPr>
          <a:xfrm>
            <a:off x="1216025" y="6354763"/>
            <a:ext cx="1219200" cy="366712"/>
          </a:xfrm>
        </p:spPr>
        <p:txBody>
          <a:bodyPr/>
          <a:lstStyle>
            <a:lvl1pPr>
              <a:defRPr/>
            </a:lvl1pPr>
          </a:lstStyle>
          <a:p>
            <a:pPr>
              <a:defRPr/>
            </a:pPr>
            <a:fld id="{F0167A29-283F-43FD-B0CF-0A361D9BD97E}" type="slidenum">
              <a:rPr lang="it-IT" altLang="it-IT"/>
              <a:pPr>
                <a:defRPr/>
              </a:pPr>
              <a:t>‹N›</a:t>
            </a:fld>
            <a:endParaRPr lang="it-IT" altLang="it-IT"/>
          </a:p>
        </p:txBody>
      </p:sp>
    </p:spTree>
    <p:extLst>
      <p:ext uri="{BB962C8B-B14F-4D97-AF65-F5344CB8AC3E}">
        <p14:creationId xmlns:p14="http://schemas.microsoft.com/office/powerpoint/2010/main" val="191297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a:extLst>
              <a:ext uri="{FF2B5EF4-FFF2-40B4-BE49-F238E27FC236}">
                <a16:creationId xmlns:a16="http://schemas.microsoft.com/office/drawing/2014/main" id="{A29A303A-5B2F-4A83-83A3-297B28B2BF03}"/>
              </a:ext>
            </a:extLst>
          </p:cNvPr>
          <p:cNvSpPr>
            <a:spLocks noGrp="1"/>
          </p:cNvSpPr>
          <p:nvPr>
            <p:ph type="dt" sz="half" idx="10"/>
          </p:nvPr>
        </p:nvSpPr>
        <p:spPr/>
        <p:txBody>
          <a:bodyPr/>
          <a:lstStyle>
            <a:lvl1pPr>
              <a:defRPr/>
            </a:lvl1pPr>
          </a:lstStyle>
          <a:p>
            <a:pPr>
              <a:defRPr/>
            </a:pPr>
            <a:fld id="{8422B16B-0CCD-4327-ACA6-D3D9ED5472E6}" type="datetime1">
              <a:rPr lang="it-IT"/>
              <a:pPr>
                <a:defRPr/>
              </a:pPr>
              <a:t>27/04/2022</a:t>
            </a:fld>
            <a:endParaRPr lang="it-IT" dirty="0"/>
          </a:p>
        </p:txBody>
      </p:sp>
      <p:sp>
        <p:nvSpPr>
          <p:cNvPr id="5" name="Segnaposto piè di pagina 2">
            <a:extLst>
              <a:ext uri="{FF2B5EF4-FFF2-40B4-BE49-F238E27FC236}">
                <a16:creationId xmlns:a16="http://schemas.microsoft.com/office/drawing/2014/main" id="{0F2B7E23-2CD5-437B-AFAE-EA4C6933C1CD}"/>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2">
            <a:extLst>
              <a:ext uri="{FF2B5EF4-FFF2-40B4-BE49-F238E27FC236}">
                <a16:creationId xmlns:a16="http://schemas.microsoft.com/office/drawing/2014/main" id="{D9EC9691-ABE1-42BA-88DB-711D530B3532}"/>
              </a:ext>
            </a:extLst>
          </p:cNvPr>
          <p:cNvSpPr>
            <a:spLocks noGrp="1"/>
          </p:cNvSpPr>
          <p:nvPr>
            <p:ph type="sldNum" sz="quarter" idx="12"/>
          </p:nvPr>
        </p:nvSpPr>
        <p:spPr/>
        <p:txBody>
          <a:bodyPr/>
          <a:lstStyle>
            <a:lvl1pPr>
              <a:defRPr/>
            </a:lvl1pPr>
          </a:lstStyle>
          <a:p>
            <a:pPr>
              <a:defRPr/>
            </a:pPr>
            <a:fld id="{E8D028D5-EC9B-4AE6-819D-BCF700260620}" type="slidenum">
              <a:rPr lang="it-IT" altLang="it-IT"/>
              <a:pPr>
                <a:defRPr/>
              </a:pPr>
              <a:t>‹N›</a:t>
            </a:fld>
            <a:endParaRPr lang="it-IT" altLang="it-IT"/>
          </a:p>
        </p:txBody>
      </p:sp>
    </p:spTree>
    <p:extLst>
      <p:ext uri="{BB962C8B-B14F-4D97-AF65-F5344CB8AC3E}">
        <p14:creationId xmlns:p14="http://schemas.microsoft.com/office/powerpoint/2010/main" val="299915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Connettore 1 10">
            <a:extLst>
              <a:ext uri="{FF2B5EF4-FFF2-40B4-BE49-F238E27FC236}">
                <a16:creationId xmlns:a16="http://schemas.microsoft.com/office/drawing/2014/main" id="{B41B1038-1A1D-4864-AE8A-8789E2833327}"/>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 name="Triangolo isoscele 4">
            <a:extLst>
              <a:ext uri="{FF2B5EF4-FFF2-40B4-BE49-F238E27FC236}">
                <a16:creationId xmlns:a16="http://schemas.microsoft.com/office/drawing/2014/main" id="{4E609CF2-763B-4FDA-AAA9-8A8569156D6B}"/>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Connettore 1 12">
            <a:extLst>
              <a:ext uri="{FF2B5EF4-FFF2-40B4-BE49-F238E27FC236}">
                <a16:creationId xmlns:a16="http://schemas.microsoft.com/office/drawing/2014/main" id="{B9E898DF-5AB3-4380-B776-A3B5BE3468E9}"/>
              </a:ext>
            </a:extLst>
          </p:cNvPr>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3">
            <a:extLst>
              <a:ext uri="{FF2B5EF4-FFF2-40B4-BE49-F238E27FC236}">
                <a16:creationId xmlns:a16="http://schemas.microsoft.com/office/drawing/2014/main" id="{1403C435-B40A-436F-8A83-F5E37EA5625C}"/>
              </a:ext>
            </a:extLst>
          </p:cNvPr>
          <p:cNvSpPr>
            <a:spLocks noGrp="1"/>
          </p:cNvSpPr>
          <p:nvPr>
            <p:ph type="dt" sz="half" idx="10"/>
          </p:nvPr>
        </p:nvSpPr>
        <p:spPr/>
        <p:txBody>
          <a:bodyPr/>
          <a:lstStyle>
            <a:lvl1pPr>
              <a:defRPr/>
            </a:lvl1pPr>
          </a:lstStyle>
          <a:p>
            <a:pPr>
              <a:defRPr/>
            </a:pPr>
            <a:fld id="{8C7CBAD0-2AD6-439B-9E63-12BF6FE452ED}" type="datetime1">
              <a:rPr lang="it-IT"/>
              <a:pPr>
                <a:defRPr/>
              </a:pPr>
              <a:t>27/04/2022</a:t>
            </a:fld>
            <a:endParaRPr lang="it-IT" dirty="0"/>
          </a:p>
        </p:txBody>
      </p:sp>
      <p:sp>
        <p:nvSpPr>
          <p:cNvPr id="8" name="Segnaposto piè di pagina 4">
            <a:extLst>
              <a:ext uri="{FF2B5EF4-FFF2-40B4-BE49-F238E27FC236}">
                <a16:creationId xmlns:a16="http://schemas.microsoft.com/office/drawing/2014/main" id="{141DD8E8-B157-43FF-90E4-FD1AB6C1C53D}"/>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C4C92F8D-F46E-4925-A8D0-7B8ED9E0829D}"/>
              </a:ext>
            </a:extLst>
          </p:cNvPr>
          <p:cNvSpPr>
            <a:spLocks noGrp="1"/>
          </p:cNvSpPr>
          <p:nvPr>
            <p:ph type="sldNum" sz="quarter" idx="12"/>
          </p:nvPr>
        </p:nvSpPr>
        <p:spPr/>
        <p:txBody>
          <a:bodyPr/>
          <a:lstStyle>
            <a:lvl1pPr>
              <a:defRPr/>
            </a:lvl1pPr>
          </a:lstStyle>
          <a:p>
            <a:pPr>
              <a:defRPr/>
            </a:pPr>
            <a:fld id="{09B2B631-0554-4425-87EE-2D5738712C24}" type="slidenum">
              <a:rPr lang="it-IT" altLang="it-IT"/>
              <a:pPr>
                <a:defRPr/>
              </a:pPr>
              <a:t>‹N›</a:t>
            </a:fld>
            <a:endParaRPr lang="it-IT" altLang="it-IT"/>
          </a:p>
        </p:txBody>
      </p:sp>
    </p:spTree>
    <p:extLst>
      <p:ext uri="{BB962C8B-B14F-4D97-AF65-F5344CB8AC3E}">
        <p14:creationId xmlns:p14="http://schemas.microsoft.com/office/powerpoint/2010/main" val="95292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8" name="Segnaposto contenuto 7"/>
          <p:cNvSpPr>
            <a:spLocks noGrp="1"/>
          </p:cNvSpPr>
          <p:nvPr>
            <p:ph sz="quarter" idx="1"/>
          </p:nvPr>
        </p:nvSpPr>
        <p:spPr>
          <a:xfrm>
            <a:off x="457200" y="1219200"/>
            <a:ext cx="8229600" cy="49377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a:extLst>
              <a:ext uri="{FF2B5EF4-FFF2-40B4-BE49-F238E27FC236}">
                <a16:creationId xmlns:a16="http://schemas.microsoft.com/office/drawing/2014/main" id="{46CDFE31-C6BF-4C94-9DC4-0D89AB104DF2}"/>
              </a:ext>
            </a:extLst>
          </p:cNvPr>
          <p:cNvSpPr>
            <a:spLocks noGrp="1"/>
          </p:cNvSpPr>
          <p:nvPr>
            <p:ph type="dt" sz="half" idx="10"/>
          </p:nvPr>
        </p:nvSpPr>
        <p:spPr/>
        <p:txBody>
          <a:bodyPr/>
          <a:lstStyle>
            <a:lvl1pPr>
              <a:defRPr/>
            </a:lvl1pPr>
          </a:lstStyle>
          <a:p>
            <a:pPr>
              <a:defRPr/>
            </a:pPr>
            <a:fld id="{2BBD07DC-7DFC-444C-A909-144A81E78E79}" type="datetime1">
              <a:rPr lang="it-IT"/>
              <a:pPr>
                <a:defRPr/>
              </a:pPr>
              <a:t>27/04/2022</a:t>
            </a:fld>
            <a:endParaRPr lang="it-IT" dirty="0"/>
          </a:p>
        </p:txBody>
      </p:sp>
      <p:sp>
        <p:nvSpPr>
          <p:cNvPr id="5" name="Segnaposto piè di pagina 2">
            <a:extLst>
              <a:ext uri="{FF2B5EF4-FFF2-40B4-BE49-F238E27FC236}">
                <a16:creationId xmlns:a16="http://schemas.microsoft.com/office/drawing/2014/main" id="{1EEFE889-CA30-4A6C-9530-5A577F05751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2">
            <a:extLst>
              <a:ext uri="{FF2B5EF4-FFF2-40B4-BE49-F238E27FC236}">
                <a16:creationId xmlns:a16="http://schemas.microsoft.com/office/drawing/2014/main" id="{53E8789B-7EF5-4F3B-B7D3-85BFCCCEA490}"/>
              </a:ext>
            </a:extLst>
          </p:cNvPr>
          <p:cNvSpPr>
            <a:spLocks noGrp="1"/>
          </p:cNvSpPr>
          <p:nvPr>
            <p:ph type="sldNum" sz="quarter" idx="12"/>
          </p:nvPr>
        </p:nvSpPr>
        <p:spPr/>
        <p:txBody>
          <a:bodyPr/>
          <a:lstStyle>
            <a:lvl1pPr>
              <a:defRPr/>
            </a:lvl1pPr>
          </a:lstStyle>
          <a:p>
            <a:pPr>
              <a:defRPr/>
            </a:pPr>
            <a:fld id="{2B4CC905-5921-4012-92A8-6E2E1B4899B5}" type="slidenum">
              <a:rPr lang="it-IT" altLang="it-IT"/>
              <a:pPr>
                <a:defRPr/>
              </a:pPr>
              <a:t>‹N›</a:t>
            </a:fld>
            <a:endParaRPr lang="it-IT" altLang="it-IT"/>
          </a:p>
        </p:txBody>
      </p:sp>
    </p:spTree>
    <p:extLst>
      <p:ext uri="{BB962C8B-B14F-4D97-AF65-F5344CB8AC3E}">
        <p14:creationId xmlns:p14="http://schemas.microsoft.com/office/powerpoint/2010/main" val="311231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35BE179-6CC5-46D0-82AA-51391F6EDFE9}"/>
              </a:ext>
            </a:extLst>
          </p:cNvPr>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ttangolo 4">
            <a:extLst>
              <a:ext uri="{FF2B5EF4-FFF2-40B4-BE49-F238E27FC236}">
                <a16:creationId xmlns:a16="http://schemas.microsoft.com/office/drawing/2014/main" id="{F1DEAA6F-F407-449A-BEFE-FE72EFB6354F}"/>
              </a:ext>
            </a:extLst>
          </p:cNvPr>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olo 1"/>
          <p:cNvSpPr>
            <a:spLocks noGrp="1"/>
          </p:cNvSpPr>
          <p:nvPr>
            <p:ph type="title"/>
          </p:nvPr>
        </p:nvSpPr>
        <p:spPr>
          <a:xfrm>
            <a:off x="1219200" y="2971800"/>
            <a:ext cx="6858000" cy="1066800"/>
          </a:xfrm>
        </p:spPr>
        <p:txBody>
          <a:bodyPr anchor="t"/>
          <a:lstStyle>
            <a:lvl1pPr algn="r">
              <a:buNone/>
              <a:defRPr sz="3200" b="0" cap="none" baseline="0"/>
            </a:lvl1pPr>
          </a:lstStyle>
          <a:p>
            <a:r>
              <a:rPr lang="it-IT"/>
              <a:t>Fare clic per modificare lo stile del titolo</a:t>
            </a:r>
            <a:endParaRPr lang="en-US"/>
          </a:p>
        </p:txBody>
      </p:sp>
      <p:sp>
        <p:nvSpPr>
          <p:cNvPr id="3" name="Segnaposto testo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6" name="Segnaposto data 3">
            <a:extLst>
              <a:ext uri="{FF2B5EF4-FFF2-40B4-BE49-F238E27FC236}">
                <a16:creationId xmlns:a16="http://schemas.microsoft.com/office/drawing/2014/main" id="{DC272DDE-9FE7-4FFE-950B-3258E2602197}"/>
              </a:ext>
            </a:extLst>
          </p:cNvPr>
          <p:cNvSpPr>
            <a:spLocks noGrp="1"/>
          </p:cNvSpPr>
          <p:nvPr>
            <p:ph type="dt" sz="half" idx="10"/>
          </p:nvPr>
        </p:nvSpPr>
        <p:spPr>
          <a:xfrm>
            <a:off x="6400800" y="6354763"/>
            <a:ext cx="2286000" cy="366712"/>
          </a:xfrm>
        </p:spPr>
        <p:txBody>
          <a:bodyPr/>
          <a:lstStyle>
            <a:lvl1pPr>
              <a:defRPr/>
            </a:lvl1pPr>
          </a:lstStyle>
          <a:p>
            <a:pPr>
              <a:defRPr/>
            </a:pPr>
            <a:fld id="{5152F499-92CB-4C70-AA8C-D1976EB6AF33}" type="datetime1">
              <a:rPr lang="it-IT"/>
              <a:pPr>
                <a:defRPr/>
              </a:pPr>
              <a:t>27/04/2022</a:t>
            </a:fld>
            <a:endParaRPr lang="it-IT" dirty="0"/>
          </a:p>
        </p:txBody>
      </p:sp>
      <p:sp>
        <p:nvSpPr>
          <p:cNvPr id="7" name="Segnaposto piè di pagina 4">
            <a:extLst>
              <a:ext uri="{FF2B5EF4-FFF2-40B4-BE49-F238E27FC236}">
                <a16:creationId xmlns:a16="http://schemas.microsoft.com/office/drawing/2014/main" id="{F1279149-EF99-479D-B0AF-375D02CB251E}"/>
              </a:ext>
            </a:extLst>
          </p:cNvPr>
          <p:cNvSpPr>
            <a:spLocks noGrp="1"/>
          </p:cNvSpPr>
          <p:nvPr>
            <p:ph type="ftr" sz="quarter" idx="11"/>
          </p:nvPr>
        </p:nvSpPr>
        <p:spPr>
          <a:xfrm>
            <a:off x="2898775" y="6354763"/>
            <a:ext cx="3475038" cy="366712"/>
          </a:xfrm>
        </p:spPr>
        <p:txBody>
          <a:bodyPr/>
          <a:lstStyle>
            <a:lvl1pPr>
              <a:defRPr/>
            </a:lvl1pPr>
          </a:lstStyle>
          <a:p>
            <a:pPr>
              <a:defRPr/>
            </a:pPr>
            <a:endParaRPr lang="it-IT"/>
          </a:p>
        </p:txBody>
      </p:sp>
      <p:sp>
        <p:nvSpPr>
          <p:cNvPr id="8" name="Segnaposto numero diapositiva 5">
            <a:extLst>
              <a:ext uri="{FF2B5EF4-FFF2-40B4-BE49-F238E27FC236}">
                <a16:creationId xmlns:a16="http://schemas.microsoft.com/office/drawing/2014/main" id="{4B3BC220-5719-4580-BE92-50104A918BBC}"/>
              </a:ext>
            </a:extLst>
          </p:cNvPr>
          <p:cNvSpPr>
            <a:spLocks noGrp="1"/>
          </p:cNvSpPr>
          <p:nvPr>
            <p:ph type="sldNum" sz="quarter" idx="12"/>
          </p:nvPr>
        </p:nvSpPr>
        <p:spPr>
          <a:xfrm>
            <a:off x="1069975" y="6354763"/>
            <a:ext cx="1520825" cy="366712"/>
          </a:xfrm>
        </p:spPr>
        <p:txBody>
          <a:bodyPr/>
          <a:lstStyle>
            <a:lvl1pPr>
              <a:defRPr/>
            </a:lvl1pPr>
          </a:lstStyle>
          <a:p>
            <a:pPr>
              <a:defRPr/>
            </a:pPr>
            <a:fld id="{63194655-2C38-4545-B10A-9B42C0BF1578}" type="slidenum">
              <a:rPr lang="it-IT" altLang="it-IT"/>
              <a:pPr>
                <a:defRPr/>
              </a:pPr>
              <a:t>‹N›</a:t>
            </a:fld>
            <a:endParaRPr lang="it-IT" altLang="it-IT"/>
          </a:p>
        </p:txBody>
      </p:sp>
    </p:spTree>
    <p:extLst>
      <p:ext uri="{BB962C8B-B14F-4D97-AF65-F5344CB8AC3E}">
        <p14:creationId xmlns:p14="http://schemas.microsoft.com/office/powerpoint/2010/main" val="21991425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lang="it-IT"/>
              <a:t>Fare clic per modificare lo stile del titolo</a:t>
            </a:r>
            <a:endParaRPr lang="en-US"/>
          </a:p>
        </p:txBody>
      </p:sp>
      <p:sp>
        <p:nvSpPr>
          <p:cNvPr id="9" name="Segnaposto contenuto 8"/>
          <p:cNvSpPr>
            <a:spLocks noGrp="1"/>
          </p:cNvSpPr>
          <p:nvPr>
            <p:ph sz="quarter" idx="1"/>
          </p:nvPr>
        </p:nvSpPr>
        <p:spPr>
          <a:xfrm>
            <a:off x="457200" y="1219200"/>
            <a:ext cx="4041648" cy="49377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Segnaposto contenuto 10"/>
          <p:cNvSpPr>
            <a:spLocks noGrp="1"/>
          </p:cNvSpPr>
          <p:nvPr>
            <p:ph sz="quarter" idx="2"/>
          </p:nvPr>
        </p:nvSpPr>
        <p:spPr>
          <a:xfrm>
            <a:off x="4632198" y="1216152"/>
            <a:ext cx="4041648" cy="49377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a:extLst>
              <a:ext uri="{FF2B5EF4-FFF2-40B4-BE49-F238E27FC236}">
                <a16:creationId xmlns:a16="http://schemas.microsoft.com/office/drawing/2014/main" id="{93575520-DA66-4910-A07D-FDE85C854C57}"/>
              </a:ext>
            </a:extLst>
          </p:cNvPr>
          <p:cNvSpPr>
            <a:spLocks noGrp="1"/>
          </p:cNvSpPr>
          <p:nvPr>
            <p:ph type="dt" sz="half" idx="10"/>
          </p:nvPr>
        </p:nvSpPr>
        <p:spPr/>
        <p:txBody>
          <a:bodyPr/>
          <a:lstStyle>
            <a:lvl1pPr>
              <a:defRPr/>
            </a:lvl1pPr>
          </a:lstStyle>
          <a:p>
            <a:pPr>
              <a:defRPr/>
            </a:pPr>
            <a:fld id="{DC43E9F9-F0FE-4006-95F6-E33A053DFC4F}" type="datetime1">
              <a:rPr lang="it-IT"/>
              <a:pPr>
                <a:defRPr/>
              </a:pPr>
              <a:t>27/04/2022</a:t>
            </a:fld>
            <a:endParaRPr lang="it-IT" dirty="0"/>
          </a:p>
        </p:txBody>
      </p:sp>
      <p:sp>
        <p:nvSpPr>
          <p:cNvPr id="6" name="Segnaposto piè di pagina 2">
            <a:extLst>
              <a:ext uri="{FF2B5EF4-FFF2-40B4-BE49-F238E27FC236}">
                <a16:creationId xmlns:a16="http://schemas.microsoft.com/office/drawing/2014/main" id="{05252102-AC24-48E6-AA52-D56FA8C8B1C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22">
            <a:extLst>
              <a:ext uri="{FF2B5EF4-FFF2-40B4-BE49-F238E27FC236}">
                <a16:creationId xmlns:a16="http://schemas.microsoft.com/office/drawing/2014/main" id="{84F64532-7F9B-44C3-A7B8-6ECA1165B69F}"/>
              </a:ext>
            </a:extLst>
          </p:cNvPr>
          <p:cNvSpPr>
            <a:spLocks noGrp="1"/>
          </p:cNvSpPr>
          <p:nvPr>
            <p:ph type="sldNum" sz="quarter" idx="12"/>
          </p:nvPr>
        </p:nvSpPr>
        <p:spPr/>
        <p:txBody>
          <a:bodyPr/>
          <a:lstStyle>
            <a:lvl1pPr>
              <a:defRPr/>
            </a:lvl1pPr>
          </a:lstStyle>
          <a:p>
            <a:pPr>
              <a:defRPr/>
            </a:pPr>
            <a:fld id="{6577790E-DBF1-42B3-8572-04142F8047C5}" type="slidenum">
              <a:rPr lang="it-IT" altLang="it-IT"/>
              <a:pPr>
                <a:defRPr/>
              </a:pPr>
              <a:t>‹N›</a:t>
            </a:fld>
            <a:endParaRPr lang="it-IT" altLang="it-IT"/>
          </a:p>
        </p:txBody>
      </p:sp>
    </p:spTree>
    <p:extLst>
      <p:ext uri="{BB962C8B-B14F-4D97-AF65-F5344CB8AC3E}">
        <p14:creationId xmlns:p14="http://schemas.microsoft.com/office/powerpoint/2010/main" val="418784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11" name="Segnaposto contenuto 10"/>
          <p:cNvSpPr>
            <a:spLocks noGrp="1"/>
          </p:cNvSpPr>
          <p:nvPr>
            <p:ph sz="quarter" idx="2"/>
          </p:nvPr>
        </p:nvSpPr>
        <p:spPr>
          <a:xfrm>
            <a:off x="457200" y="2133600"/>
            <a:ext cx="4038600" cy="40386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quarter" idx="4"/>
          </p:nvPr>
        </p:nvSpPr>
        <p:spPr>
          <a:xfrm>
            <a:off x="4648200" y="2133600"/>
            <a:ext cx="4038600" cy="40386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13">
            <a:extLst>
              <a:ext uri="{FF2B5EF4-FFF2-40B4-BE49-F238E27FC236}">
                <a16:creationId xmlns:a16="http://schemas.microsoft.com/office/drawing/2014/main" id="{54830F4D-ABBE-4D98-9E65-34447FBB1B7C}"/>
              </a:ext>
            </a:extLst>
          </p:cNvPr>
          <p:cNvSpPr>
            <a:spLocks noGrp="1"/>
          </p:cNvSpPr>
          <p:nvPr>
            <p:ph type="dt" sz="half" idx="10"/>
          </p:nvPr>
        </p:nvSpPr>
        <p:spPr/>
        <p:txBody>
          <a:bodyPr/>
          <a:lstStyle>
            <a:lvl1pPr>
              <a:defRPr/>
            </a:lvl1pPr>
          </a:lstStyle>
          <a:p>
            <a:pPr>
              <a:defRPr/>
            </a:pPr>
            <a:fld id="{BE26F5E9-5D38-44FF-B03C-D7CDA0D3CAD6}" type="datetime1">
              <a:rPr lang="it-IT"/>
              <a:pPr>
                <a:defRPr/>
              </a:pPr>
              <a:t>27/04/2022</a:t>
            </a:fld>
            <a:endParaRPr lang="it-IT" dirty="0"/>
          </a:p>
        </p:txBody>
      </p:sp>
      <p:sp>
        <p:nvSpPr>
          <p:cNvPr id="8" name="Segnaposto piè di pagina 2">
            <a:extLst>
              <a:ext uri="{FF2B5EF4-FFF2-40B4-BE49-F238E27FC236}">
                <a16:creationId xmlns:a16="http://schemas.microsoft.com/office/drawing/2014/main" id="{53450A66-D792-4B31-AC09-4E14DE841615}"/>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22">
            <a:extLst>
              <a:ext uri="{FF2B5EF4-FFF2-40B4-BE49-F238E27FC236}">
                <a16:creationId xmlns:a16="http://schemas.microsoft.com/office/drawing/2014/main" id="{07D57553-2966-4489-AF4D-73A36CB13E99}"/>
              </a:ext>
            </a:extLst>
          </p:cNvPr>
          <p:cNvSpPr>
            <a:spLocks noGrp="1"/>
          </p:cNvSpPr>
          <p:nvPr>
            <p:ph type="sldNum" sz="quarter" idx="12"/>
          </p:nvPr>
        </p:nvSpPr>
        <p:spPr/>
        <p:txBody>
          <a:bodyPr/>
          <a:lstStyle>
            <a:lvl1pPr>
              <a:defRPr/>
            </a:lvl1pPr>
          </a:lstStyle>
          <a:p>
            <a:pPr>
              <a:defRPr/>
            </a:pPr>
            <a:fld id="{033F5A91-8852-4D97-A24F-D2ABC06326EE}" type="slidenum">
              <a:rPr lang="it-IT" altLang="it-IT"/>
              <a:pPr>
                <a:defRPr/>
              </a:pPr>
              <a:t>‹N›</a:t>
            </a:fld>
            <a:endParaRPr lang="it-IT" altLang="it-IT"/>
          </a:p>
        </p:txBody>
      </p:sp>
    </p:spTree>
    <p:extLst>
      <p:ext uri="{BB962C8B-B14F-4D97-AF65-F5344CB8AC3E}">
        <p14:creationId xmlns:p14="http://schemas.microsoft.com/office/powerpoint/2010/main" val="114746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Triangolo isoscele 2">
            <a:extLst>
              <a:ext uri="{FF2B5EF4-FFF2-40B4-BE49-F238E27FC236}">
                <a16:creationId xmlns:a16="http://schemas.microsoft.com/office/drawing/2014/main" id="{A57905F3-B837-4139-989A-5A00507353DD}"/>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olo 1"/>
          <p:cNvSpPr>
            <a:spLocks noGrp="1"/>
          </p:cNvSpPr>
          <p:nvPr>
            <p:ph type="title"/>
          </p:nvPr>
        </p:nvSpPr>
        <p:spPr>
          <a:xfrm>
            <a:off x="457200" y="228600"/>
            <a:ext cx="8229600" cy="914400"/>
          </a:xfrm>
        </p:spPr>
        <p:txBody>
          <a:bodyPr/>
          <a:lstStyle/>
          <a:p>
            <a:r>
              <a:rPr lang="it-IT"/>
              <a:t>Fare clic per modificare lo stile del titolo</a:t>
            </a:r>
            <a:endParaRPr lang="en-US"/>
          </a:p>
        </p:txBody>
      </p:sp>
      <p:sp>
        <p:nvSpPr>
          <p:cNvPr id="4" name="Segnaposto data 2">
            <a:extLst>
              <a:ext uri="{FF2B5EF4-FFF2-40B4-BE49-F238E27FC236}">
                <a16:creationId xmlns:a16="http://schemas.microsoft.com/office/drawing/2014/main" id="{428F2538-F809-4818-8833-0DE24114F72C}"/>
              </a:ext>
            </a:extLst>
          </p:cNvPr>
          <p:cNvSpPr>
            <a:spLocks noGrp="1"/>
          </p:cNvSpPr>
          <p:nvPr>
            <p:ph type="dt" sz="half" idx="10"/>
          </p:nvPr>
        </p:nvSpPr>
        <p:spPr/>
        <p:txBody>
          <a:bodyPr/>
          <a:lstStyle>
            <a:lvl1pPr>
              <a:defRPr/>
            </a:lvl1pPr>
          </a:lstStyle>
          <a:p>
            <a:pPr>
              <a:defRPr/>
            </a:pPr>
            <a:fld id="{44AC91E9-9666-4E82-82C1-21732BBFFCBD}" type="datetime1">
              <a:rPr lang="it-IT"/>
              <a:pPr>
                <a:defRPr/>
              </a:pPr>
              <a:t>27/04/2022</a:t>
            </a:fld>
            <a:endParaRPr lang="it-IT" dirty="0"/>
          </a:p>
        </p:txBody>
      </p:sp>
      <p:sp>
        <p:nvSpPr>
          <p:cNvPr id="5" name="Segnaposto piè di pagina 3">
            <a:extLst>
              <a:ext uri="{FF2B5EF4-FFF2-40B4-BE49-F238E27FC236}">
                <a16:creationId xmlns:a16="http://schemas.microsoft.com/office/drawing/2014/main" id="{60A722D9-4A3F-4CD6-B225-EB6B68A0140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4">
            <a:extLst>
              <a:ext uri="{FF2B5EF4-FFF2-40B4-BE49-F238E27FC236}">
                <a16:creationId xmlns:a16="http://schemas.microsoft.com/office/drawing/2014/main" id="{3A0AFEC1-9443-4E0E-8743-9CDE897DD8CA}"/>
              </a:ext>
            </a:extLst>
          </p:cNvPr>
          <p:cNvSpPr>
            <a:spLocks noGrp="1"/>
          </p:cNvSpPr>
          <p:nvPr>
            <p:ph type="sldNum" sz="quarter" idx="12"/>
          </p:nvPr>
        </p:nvSpPr>
        <p:spPr/>
        <p:txBody>
          <a:bodyPr/>
          <a:lstStyle>
            <a:lvl1pPr>
              <a:defRPr/>
            </a:lvl1pPr>
          </a:lstStyle>
          <a:p>
            <a:pPr>
              <a:defRPr/>
            </a:pPr>
            <a:fld id="{228EEA62-9F18-4198-8453-6A926EB25708}" type="slidenum">
              <a:rPr lang="it-IT" altLang="it-IT"/>
              <a:pPr>
                <a:defRPr/>
              </a:pPr>
              <a:t>‹N›</a:t>
            </a:fld>
            <a:endParaRPr lang="it-IT" altLang="it-IT"/>
          </a:p>
        </p:txBody>
      </p:sp>
    </p:spTree>
    <p:extLst>
      <p:ext uri="{BB962C8B-B14F-4D97-AF65-F5344CB8AC3E}">
        <p14:creationId xmlns:p14="http://schemas.microsoft.com/office/powerpoint/2010/main" val="71139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Connettore 1 10">
            <a:extLst>
              <a:ext uri="{FF2B5EF4-FFF2-40B4-BE49-F238E27FC236}">
                <a16:creationId xmlns:a16="http://schemas.microsoft.com/office/drawing/2014/main" id="{92FC6BA1-849A-49D1-8030-9A4AA5462DDD}"/>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3" name="Triangolo isoscele 2">
            <a:extLst>
              <a:ext uri="{FF2B5EF4-FFF2-40B4-BE49-F238E27FC236}">
                <a16:creationId xmlns:a16="http://schemas.microsoft.com/office/drawing/2014/main" id="{2E9C0A26-9824-403B-9778-10F3925BF16E}"/>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Segnaposto data 1">
            <a:extLst>
              <a:ext uri="{FF2B5EF4-FFF2-40B4-BE49-F238E27FC236}">
                <a16:creationId xmlns:a16="http://schemas.microsoft.com/office/drawing/2014/main" id="{A4280676-613D-4BF9-B25E-E99528021FBE}"/>
              </a:ext>
            </a:extLst>
          </p:cNvPr>
          <p:cNvSpPr>
            <a:spLocks noGrp="1"/>
          </p:cNvSpPr>
          <p:nvPr>
            <p:ph type="dt" sz="half" idx="10"/>
          </p:nvPr>
        </p:nvSpPr>
        <p:spPr/>
        <p:txBody>
          <a:bodyPr/>
          <a:lstStyle>
            <a:lvl1pPr>
              <a:defRPr/>
            </a:lvl1pPr>
          </a:lstStyle>
          <a:p>
            <a:pPr>
              <a:defRPr/>
            </a:pPr>
            <a:fld id="{73B78E84-5588-4C33-99CF-A6A1828DB912}" type="datetime1">
              <a:rPr lang="it-IT"/>
              <a:pPr>
                <a:defRPr/>
              </a:pPr>
              <a:t>27/04/2022</a:t>
            </a:fld>
            <a:endParaRPr lang="it-IT" dirty="0"/>
          </a:p>
        </p:txBody>
      </p:sp>
      <p:sp>
        <p:nvSpPr>
          <p:cNvPr id="5" name="Segnaposto piè di pagina 2">
            <a:extLst>
              <a:ext uri="{FF2B5EF4-FFF2-40B4-BE49-F238E27FC236}">
                <a16:creationId xmlns:a16="http://schemas.microsoft.com/office/drawing/2014/main" id="{C0817663-A2C6-49DA-8D9D-6A8CFDE680B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3">
            <a:extLst>
              <a:ext uri="{FF2B5EF4-FFF2-40B4-BE49-F238E27FC236}">
                <a16:creationId xmlns:a16="http://schemas.microsoft.com/office/drawing/2014/main" id="{27D6A13B-0CB2-4F9F-9C66-4A3EFF0397BF}"/>
              </a:ext>
            </a:extLst>
          </p:cNvPr>
          <p:cNvSpPr>
            <a:spLocks noGrp="1"/>
          </p:cNvSpPr>
          <p:nvPr>
            <p:ph type="sldNum" sz="quarter" idx="12"/>
          </p:nvPr>
        </p:nvSpPr>
        <p:spPr/>
        <p:txBody>
          <a:bodyPr/>
          <a:lstStyle>
            <a:lvl1pPr>
              <a:defRPr/>
            </a:lvl1pPr>
          </a:lstStyle>
          <a:p>
            <a:pPr>
              <a:defRPr/>
            </a:pPr>
            <a:fld id="{2F6E8FDB-FA56-48D8-B07A-6F6C59C382CA}" type="slidenum">
              <a:rPr lang="it-IT" altLang="it-IT"/>
              <a:pPr>
                <a:defRPr/>
              </a:pPr>
              <a:t>‹N›</a:t>
            </a:fld>
            <a:endParaRPr lang="it-IT" altLang="it-IT"/>
          </a:p>
        </p:txBody>
      </p:sp>
    </p:spTree>
    <p:extLst>
      <p:ext uri="{BB962C8B-B14F-4D97-AF65-F5344CB8AC3E}">
        <p14:creationId xmlns:p14="http://schemas.microsoft.com/office/powerpoint/2010/main" val="382098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Connettore 1 10">
            <a:extLst>
              <a:ext uri="{FF2B5EF4-FFF2-40B4-BE49-F238E27FC236}">
                <a16:creationId xmlns:a16="http://schemas.microsoft.com/office/drawing/2014/main" id="{C319150A-9F99-4796-BAB3-E59992375858}"/>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6" name="Connettore 1 11">
            <a:extLst>
              <a:ext uri="{FF2B5EF4-FFF2-40B4-BE49-F238E27FC236}">
                <a16:creationId xmlns:a16="http://schemas.microsoft.com/office/drawing/2014/main" id="{12EFF889-DAD2-488D-A242-8CC0A7986687}"/>
              </a:ext>
            </a:extLst>
          </p:cNvPr>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7" name="Triangolo isoscele 6">
            <a:extLst>
              <a:ext uri="{FF2B5EF4-FFF2-40B4-BE49-F238E27FC236}">
                <a16:creationId xmlns:a16="http://schemas.microsoft.com/office/drawing/2014/main" id="{FDFCC77A-7193-4DF3-8295-DCBC1952440A}"/>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olo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it-IT"/>
              <a:t>Fare clic per modificare lo stile del titolo</a:t>
            </a:r>
            <a:endParaRPr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12" name="Segnaposto contenuto 11"/>
          <p:cNvSpPr>
            <a:spLocks noGrp="1"/>
          </p:cNvSpPr>
          <p:nvPr>
            <p:ph sz="quarter" idx="1"/>
          </p:nvPr>
        </p:nvSpPr>
        <p:spPr>
          <a:xfrm>
            <a:off x="304800" y="304800"/>
            <a:ext cx="5715000" cy="5715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egnaposto data 4">
            <a:extLst>
              <a:ext uri="{FF2B5EF4-FFF2-40B4-BE49-F238E27FC236}">
                <a16:creationId xmlns:a16="http://schemas.microsoft.com/office/drawing/2014/main" id="{03715C32-87C3-4642-BF60-BC96C43700E0}"/>
              </a:ext>
            </a:extLst>
          </p:cNvPr>
          <p:cNvSpPr>
            <a:spLocks noGrp="1"/>
          </p:cNvSpPr>
          <p:nvPr>
            <p:ph type="dt" sz="half" idx="10"/>
          </p:nvPr>
        </p:nvSpPr>
        <p:spPr/>
        <p:txBody>
          <a:bodyPr/>
          <a:lstStyle>
            <a:lvl1pPr>
              <a:defRPr/>
            </a:lvl1pPr>
          </a:lstStyle>
          <a:p>
            <a:pPr>
              <a:defRPr/>
            </a:pPr>
            <a:fld id="{D072394B-EE0E-42F9-A224-97A868148638}" type="datetime1">
              <a:rPr lang="it-IT"/>
              <a:pPr>
                <a:defRPr/>
              </a:pPr>
              <a:t>27/04/2022</a:t>
            </a:fld>
            <a:endParaRPr lang="it-IT" dirty="0"/>
          </a:p>
        </p:txBody>
      </p:sp>
      <p:sp>
        <p:nvSpPr>
          <p:cNvPr id="9" name="Segnaposto piè di pagina 5">
            <a:extLst>
              <a:ext uri="{FF2B5EF4-FFF2-40B4-BE49-F238E27FC236}">
                <a16:creationId xmlns:a16="http://schemas.microsoft.com/office/drawing/2014/main" id="{D809945E-C668-4E34-9606-A9A6AC1E81DB}"/>
              </a:ext>
            </a:extLst>
          </p:cNvPr>
          <p:cNvSpPr>
            <a:spLocks noGrp="1"/>
          </p:cNvSpPr>
          <p:nvPr>
            <p:ph type="ftr" sz="quarter" idx="11"/>
          </p:nvPr>
        </p:nvSpPr>
        <p:spPr/>
        <p:txBody>
          <a:bodyPr/>
          <a:lstStyle>
            <a:lvl1pPr>
              <a:defRPr/>
            </a:lvl1pPr>
          </a:lstStyle>
          <a:p>
            <a:pPr>
              <a:defRPr/>
            </a:pPr>
            <a:endParaRPr lang="it-IT"/>
          </a:p>
        </p:txBody>
      </p:sp>
      <p:sp>
        <p:nvSpPr>
          <p:cNvPr id="10" name="Segnaposto numero diapositiva 6">
            <a:extLst>
              <a:ext uri="{FF2B5EF4-FFF2-40B4-BE49-F238E27FC236}">
                <a16:creationId xmlns:a16="http://schemas.microsoft.com/office/drawing/2014/main" id="{6DFB227B-F96C-456D-84FF-4DCA2FB83753}"/>
              </a:ext>
            </a:extLst>
          </p:cNvPr>
          <p:cNvSpPr>
            <a:spLocks noGrp="1"/>
          </p:cNvSpPr>
          <p:nvPr>
            <p:ph type="sldNum" sz="quarter" idx="12"/>
          </p:nvPr>
        </p:nvSpPr>
        <p:spPr/>
        <p:txBody>
          <a:bodyPr/>
          <a:lstStyle>
            <a:lvl1pPr>
              <a:defRPr/>
            </a:lvl1pPr>
          </a:lstStyle>
          <a:p>
            <a:pPr>
              <a:defRPr/>
            </a:pPr>
            <a:fld id="{E6E09F38-FE93-475B-BA78-A88AC60E2C39}" type="slidenum">
              <a:rPr lang="it-IT" altLang="it-IT"/>
              <a:pPr>
                <a:defRPr/>
              </a:pPr>
              <a:t>‹N›</a:t>
            </a:fld>
            <a:endParaRPr lang="it-IT" altLang="it-IT"/>
          </a:p>
        </p:txBody>
      </p:sp>
    </p:spTree>
    <p:extLst>
      <p:ext uri="{BB962C8B-B14F-4D97-AF65-F5344CB8AC3E}">
        <p14:creationId xmlns:p14="http://schemas.microsoft.com/office/powerpoint/2010/main" val="219149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solidFill>
          <a:schemeClr val="bg2"/>
        </a:solidFill>
        <a:effectLst/>
      </p:bgPr>
    </p:bg>
    <p:spTree>
      <p:nvGrpSpPr>
        <p:cNvPr id="1" name=""/>
        <p:cNvGrpSpPr/>
        <p:nvPr/>
      </p:nvGrpSpPr>
      <p:grpSpPr>
        <a:xfrm>
          <a:off x="0" y="0"/>
          <a:ext cx="0" cy="0"/>
          <a:chOff x="0" y="0"/>
          <a:chExt cx="0" cy="0"/>
        </a:xfrm>
      </p:grpSpPr>
      <p:sp>
        <p:nvSpPr>
          <p:cNvPr id="5" name="Connettore 1 10">
            <a:extLst>
              <a:ext uri="{FF2B5EF4-FFF2-40B4-BE49-F238E27FC236}">
                <a16:creationId xmlns:a16="http://schemas.microsoft.com/office/drawing/2014/main" id="{76ADB69B-36EB-4610-A407-395F469B655E}"/>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6" name="Triangolo isoscele 5">
            <a:extLst>
              <a:ext uri="{FF2B5EF4-FFF2-40B4-BE49-F238E27FC236}">
                <a16:creationId xmlns:a16="http://schemas.microsoft.com/office/drawing/2014/main" id="{10331F14-2BE4-4B24-9D0B-E82D320026AE}"/>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ttangolo 6">
            <a:extLst>
              <a:ext uri="{FF2B5EF4-FFF2-40B4-BE49-F238E27FC236}">
                <a16:creationId xmlns:a16="http://schemas.microsoft.com/office/drawing/2014/main" id="{43395F8C-3183-4134-93C2-634ABA9696EA}"/>
              </a:ext>
            </a:extLst>
          </p:cNvPr>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it-IT"/>
              <a:t>Fare clic per modificare lo stile del titolo</a:t>
            </a:r>
            <a:endParaRPr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it-IT" noProof="0" dirty="0"/>
              <a:t>Fare clic sull'icona per inserire un'immagine</a:t>
            </a:r>
            <a:endParaRPr lang="en-US" noProof="0" dirty="0"/>
          </a:p>
        </p:txBody>
      </p:sp>
      <p:sp>
        <p:nvSpPr>
          <p:cNvPr id="4" name="Segnaposto testo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it-IT"/>
              <a:t>Fare clic per modificare stili del testo dello schema</a:t>
            </a:r>
          </a:p>
        </p:txBody>
      </p:sp>
      <p:sp>
        <p:nvSpPr>
          <p:cNvPr id="8" name="Segnaposto data 4">
            <a:extLst>
              <a:ext uri="{FF2B5EF4-FFF2-40B4-BE49-F238E27FC236}">
                <a16:creationId xmlns:a16="http://schemas.microsoft.com/office/drawing/2014/main" id="{7354B728-2E99-4A92-BDF8-36FD92E266D8}"/>
              </a:ext>
            </a:extLst>
          </p:cNvPr>
          <p:cNvSpPr>
            <a:spLocks noGrp="1"/>
          </p:cNvSpPr>
          <p:nvPr>
            <p:ph type="dt" sz="half" idx="10"/>
          </p:nvPr>
        </p:nvSpPr>
        <p:spPr/>
        <p:txBody>
          <a:bodyPr/>
          <a:lstStyle>
            <a:lvl1pPr>
              <a:defRPr/>
            </a:lvl1pPr>
          </a:lstStyle>
          <a:p>
            <a:pPr>
              <a:defRPr/>
            </a:pPr>
            <a:fld id="{50932417-8629-4D14-BC1A-2B0C24BAB888}" type="datetime1">
              <a:rPr lang="it-IT"/>
              <a:pPr>
                <a:defRPr/>
              </a:pPr>
              <a:t>27/04/2022</a:t>
            </a:fld>
            <a:endParaRPr lang="it-IT" dirty="0"/>
          </a:p>
        </p:txBody>
      </p:sp>
      <p:sp>
        <p:nvSpPr>
          <p:cNvPr id="9" name="Segnaposto piè di pagina 5">
            <a:extLst>
              <a:ext uri="{FF2B5EF4-FFF2-40B4-BE49-F238E27FC236}">
                <a16:creationId xmlns:a16="http://schemas.microsoft.com/office/drawing/2014/main" id="{A9389972-F711-4305-97B6-4EF2A7D7CC44}"/>
              </a:ext>
            </a:extLst>
          </p:cNvPr>
          <p:cNvSpPr>
            <a:spLocks noGrp="1"/>
          </p:cNvSpPr>
          <p:nvPr>
            <p:ph type="ftr" sz="quarter" idx="11"/>
          </p:nvPr>
        </p:nvSpPr>
        <p:spPr/>
        <p:txBody>
          <a:bodyPr/>
          <a:lstStyle>
            <a:lvl1pPr>
              <a:defRPr/>
            </a:lvl1pPr>
          </a:lstStyle>
          <a:p>
            <a:pPr>
              <a:defRPr/>
            </a:pPr>
            <a:endParaRPr lang="it-IT"/>
          </a:p>
        </p:txBody>
      </p:sp>
      <p:sp>
        <p:nvSpPr>
          <p:cNvPr id="10" name="Segnaposto numero diapositiva 6">
            <a:extLst>
              <a:ext uri="{FF2B5EF4-FFF2-40B4-BE49-F238E27FC236}">
                <a16:creationId xmlns:a16="http://schemas.microsoft.com/office/drawing/2014/main" id="{2A01122B-7C05-4A0A-9A6D-20999FD9DFD6}"/>
              </a:ext>
            </a:extLst>
          </p:cNvPr>
          <p:cNvSpPr>
            <a:spLocks noGrp="1"/>
          </p:cNvSpPr>
          <p:nvPr>
            <p:ph type="sldNum" sz="quarter" idx="12"/>
          </p:nvPr>
        </p:nvSpPr>
        <p:spPr/>
        <p:txBody>
          <a:bodyPr/>
          <a:lstStyle>
            <a:lvl1pPr>
              <a:defRPr/>
            </a:lvl1pPr>
          </a:lstStyle>
          <a:p>
            <a:pPr>
              <a:defRPr/>
            </a:pPr>
            <a:fld id="{E394CDC5-1C98-464E-9E4B-8A3453718714}" type="slidenum">
              <a:rPr lang="it-IT" altLang="it-IT"/>
              <a:pPr>
                <a:defRPr/>
              </a:pPr>
              <a:t>‹N›</a:t>
            </a:fld>
            <a:endParaRPr lang="it-IT" altLang="it-IT"/>
          </a:p>
        </p:txBody>
      </p:sp>
    </p:spTree>
    <p:extLst>
      <p:ext uri="{BB962C8B-B14F-4D97-AF65-F5344CB8AC3E}">
        <p14:creationId xmlns:p14="http://schemas.microsoft.com/office/powerpoint/2010/main" val="8274722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21">
            <a:extLst>
              <a:ext uri="{FF2B5EF4-FFF2-40B4-BE49-F238E27FC236}">
                <a16:creationId xmlns:a16="http://schemas.microsoft.com/office/drawing/2014/main" id="{95740059-E2AE-4057-950B-B6DC636B239A}"/>
              </a:ext>
            </a:extLst>
          </p:cNvPr>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a:t>
            </a:r>
            <a:endParaRPr lang="en-US" altLang="it-IT"/>
          </a:p>
        </p:txBody>
      </p:sp>
      <p:sp>
        <p:nvSpPr>
          <p:cNvPr id="1027" name="Segnaposto testo 12">
            <a:extLst>
              <a:ext uri="{FF2B5EF4-FFF2-40B4-BE49-F238E27FC236}">
                <a16:creationId xmlns:a16="http://schemas.microsoft.com/office/drawing/2014/main" id="{2F6B4233-4BD9-47FD-8EDC-939DDFB17FCA}"/>
              </a:ext>
            </a:extLst>
          </p:cNvPr>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4" name="Segnaposto data 13">
            <a:extLst>
              <a:ext uri="{FF2B5EF4-FFF2-40B4-BE49-F238E27FC236}">
                <a16:creationId xmlns:a16="http://schemas.microsoft.com/office/drawing/2014/main" id="{CC63ABD1-D523-4309-8F74-15C7AA7CEB60}"/>
              </a:ext>
            </a:extLst>
          </p:cNvPr>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FEC73D5F-616C-4828-BF98-B50C6A9D5871}" type="datetime1">
              <a:rPr lang="it-IT"/>
              <a:pPr>
                <a:defRPr/>
              </a:pPr>
              <a:t>27/04/2022</a:t>
            </a:fld>
            <a:endParaRPr lang="it-IT" dirty="0"/>
          </a:p>
        </p:txBody>
      </p:sp>
      <p:sp>
        <p:nvSpPr>
          <p:cNvPr id="3" name="Segnaposto piè di pagina 2">
            <a:extLst>
              <a:ext uri="{FF2B5EF4-FFF2-40B4-BE49-F238E27FC236}">
                <a16:creationId xmlns:a16="http://schemas.microsoft.com/office/drawing/2014/main" id="{6AC23C3C-7D55-41BF-953A-85161CDC7527}"/>
              </a:ext>
            </a:extLst>
          </p:cNvPr>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it-IT"/>
          </a:p>
        </p:txBody>
      </p:sp>
      <p:sp>
        <p:nvSpPr>
          <p:cNvPr id="23" name="Segnaposto numero diapositiva 22">
            <a:extLst>
              <a:ext uri="{FF2B5EF4-FFF2-40B4-BE49-F238E27FC236}">
                <a16:creationId xmlns:a16="http://schemas.microsoft.com/office/drawing/2014/main" id="{EF55B049-568D-4DA2-969A-5AD09134B3D1}"/>
              </a:ext>
            </a:extLst>
          </p:cNvPr>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Gill Sans MT" panose="020B0502020104020203" pitchFamily="34" charset="0"/>
              </a:defRPr>
            </a:lvl1pPr>
          </a:lstStyle>
          <a:p>
            <a:pPr>
              <a:defRPr/>
            </a:pPr>
            <a:fld id="{07264765-ACFA-4E0F-BC70-7C01AE1A3A44}" type="slidenum">
              <a:rPr lang="it-IT" altLang="it-IT"/>
              <a:pPr>
                <a:defRPr/>
              </a:pPr>
              <a:t>‹N›</a:t>
            </a:fld>
            <a:endParaRPr lang="it-IT" altLang="it-IT"/>
          </a:p>
        </p:txBody>
      </p:sp>
      <p:sp>
        <p:nvSpPr>
          <p:cNvPr id="1031" name="Connettore 1 27">
            <a:extLst>
              <a:ext uri="{FF2B5EF4-FFF2-40B4-BE49-F238E27FC236}">
                <a16:creationId xmlns:a16="http://schemas.microsoft.com/office/drawing/2014/main" id="{74A573EC-7D7A-4718-BD8F-0D73809BBEBE}"/>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32" name="Connettore 1 28">
            <a:extLst>
              <a:ext uri="{FF2B5EF4-FFF2-40B4-BE49-F238E27FC236}">
                <a16:creationId xmlns:a16="http://schemas.microsoft.com/office/drawing/2014/main" id="{6B3D03A4-61ED-456D-9D6D-2DB2A234628F}"/>
              </a:ext>
            </a:extLst>
          </p:cNvPr>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 name="Triangolo isoscele 9">
            <a:extLst>
              <a:ext uri="{FF2B5EF4-FFF2-40B4-BE49-F238E27FC236}">
                <a16:creationId xmlns:a16="http://schemas.microsoft.com/office/drawing/2014/main" id="{A9C48455-EF19-441E-8206-D0ED3EAE71A9}"/>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3997" r:id="rId2"/>
    <p:sldLayoutId id="2147484002" r:id="rId3"/>
    <p:sldLayoutId id="2147483998" r:id="rId4"/>
    <p:sldLayoutId id="2147483999" r:id="rId5"/>
    <p:sldLayoutId id="2147484003" r:id="rId6"/>
    <p:sldLayoutId id="2147484004" r:id="rId7"/>
    <p:sldLayoutId id="2147484005" r:id="rId8"/>
    <p:sldLayoutId id="2147484006" r:id="rId9"/>
    <p:sldLayoutId id="2147484000" r:id="rId10"/>
    <p:sldLayoutId id="2147484007" r:id="rId11"/>
  </p:sldLayoutIdLst>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giustiziatributaria.gov.it/gt/processo-tributario-telematico-ptt-sigi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genziaentrate.gov.it/porta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genziaentrate.gov.it/portale/web/guest/modelli-e-istruzioni-redditi-pf-2022-cittadin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B9A6FF54-7935-4C75-9D91-DD1A16B76970}"/>
              </a:ext>
            </a:extLst>
          </p:cNvPr>
          <p:cNvSpPr>
            <a:spLocks noGrp="1"/>
          </p:cNvSpPr>
          <p:nvPr>
            <p:ph type="ctrTitle"/>
          </p:nvPr>
        </p:nvSpPr>
        <p:spPr/>
        <p:txBody>
          <a:bodyPr/>
          <a:lstStyle/>
          <a:p>
            <a:pPr eaLnBrk="1" hangingPunct="1"/>
            <a:r>
              <a:rPr lang="it-IT" altLang="it-IT" b="1"/>
              <a:t>The </a:t>
            </a:r>
            <a:r>
              <a:rPr lang="en-GB" altLang="it-IT" b="1"/>
              <a:t>Italian</a:t>
            </a:r>
            <a:r>
              <a:rPr lang="it-IT" altLang="it-IT" b="1"/>
              <a:t> Revenue Agency</a:t>
            </a:r>
          </a:p>
        </p:txBody>
      </p:sp>
      <p:sp>
        <p:nvSpPr>
          <p:cNvPr id="3" name="Sottotitolo 2">
            <a:extLst>
              <a:ext uri="{FF2B5EF4-FFF2-40B4-BE49-F238E27FC236}">
                <a16:creationId xmlns:a16="http://schemas.microsoft.com/office/drawing/2014/main" id="{15AA70DA-6D78-46C9-84D9-70CAFCA68CB4}"/>
              </a:ext>
            </a:extLst>
          </p:cNvPr>
          <p:cNvSpPr>
            <a:spLocks noGrp="1"/>
          </p:cNvSpPr>
          <p:nvPr>
            <p:ph type="subTitle" idx="1"/>
          </p:nvPr>
        </p:nvSpPr>
        <p:spPr/>
        <p:txBody>
          <a:bodyPr>
            <a:normAutofit/>
          </a:bodyPr>
          <a:lstStyle/>
          <a:p>
            <a:pPr eaLnBrk="1" fontAlgn="auto" hangingPunct="1">
              <a:spcAft>
                <a:spcPts val="0"/>
              </a:spcAft>
              <a:buFont typeface="Wingdings 3"/>
              <a:buNone/>
              <a:defRPr/>
            </a:pPr>
            <a:r>
              <a:rPr lang="en-GB" dirty="0"/>
              <a:t>Definitions</a:t>
            </a:r>
            <a:r>
              <a:rPr lang="it-IT" dirty="0"/>
              <a:t>, </a:t>
            </a:r>
            <a:r>
              <a:rPr lang="en-GB" dirty="0"/>
              <a:t>powers</a:t>
            </a:r>
            <a:r>
              <a:rPr lang="it-IT" dirty="0"/>
              <a:t>, </a:t>
            </a:r>
            <a:r>
              <a:rPr lang="en-GB" dirty="0"/>
              <a:t>acts</a:t>
            </a:r>
            <a:r>
              <a:rPr lang="it-IT" dirty="0"/>
              <a:t>, etc.</a:t>
            </a:r>
          </a:p>
          <a:p>
            <a:pPr eaLnBrk="1" fontAlgn="auto" hangingPunct="1">
              <a:spcAft>
                <a:spcPts val="0"/>
              </a:spcAft>
              <a:buFont typeface="Wingdings 3"/>
              <a:buNone/>
              <a:defRPr/>
            </a:pP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9EC49-CA33-4136-932E-4AB0399A5203}"/>
              </a:ext>
            </a:extLst>
          </p:cNvPr>
          <p:cNvSpPr>
            <a:spLocks noGrp="1"/>
          </p:cNvSpPr>
          <p:nvPr>
            <p:ph type="title"/>
          </p:nvPr>
        </p:nvSpPr>
        <p:spPr/>
        <p:txBody>
          <a:bodyPr/>
          <a:lstStyle/>
          <a:p>
            <a:pPr algn="ctr"/>
            <a:r>
              <a:rPr lang="en-GB" altLang="it-IT" b="1" i="1" dirty="0"/>
              <a:t>Formal</a:t>
            </a:r>
            <a:r>
              <a:rPr lang="it-IT" altLang="it-IT" dirty="0"/>
              <a:t> </a:t>
            </a:r>
            <a:r>
              <a:rPr lang="en-GB" altLang="it-IT" dirty="0"/>
              <a:t>inspection</a:t>
            </a:r>
            <a:r>
              <a:rPr lang="it-IT" altLang="it-IT" dirty="0"/>
              <a:t> of </a:t>
            </a:r>
            <a:r>
              <a:rPr lang="en-GB" altLang="it-IT" dirty="0"/>
              <a:t>tax</a:t>
            </a:r>
            <a:r>
              <a:rPr lang="it-IT" altLang="it-IT" dirty="0"/>
              <a:t> </a:t>
            </a:r>
            <a:r>
              <a:rPr lang="en-GB" altLang="it-IT" dirty="0"/>
              <a:t>returns</a:t>
            </a:r>
            <a:endParaRPr lang="it-IT" dirty="0"/>
          </a:p>
        </p:txBody>
      </p:sp>
      <p:pic>
        <p:nvPicPr>
          <p:cNvPr id="7" name="Segnaposto contenuto 6">
            <a:extLst>
              <a:ext uri="{FF2B5EF4-FFF2-40B4-BE49-F238E27FC236}">
                <a16:creationId xmlns:a16="http://schemas.microsoft.com/office/drawing/2014/main" id="{7AE9CE93-B254-49C3-889D-A521DBB9484B}"/>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827588" y="1219200"/>
            <a:ext cx="3488823" cy="4937125"/>
          </a:xfrm>
        </p:spPr>
      </p:pic>
      <p:sp>
        <p:nvSpPr>
          <p:cNvPr id="4" name="Segnaposto data 3">
            <a:extLst>
              <a:ext uri="{FF2B5EF4-FFF2-40B4-BE49-F238E27FC236}">
                <a16:creationId xmlns:a16="http://schemas.microsoft.com/office/drawing/2014/main" id="{79165A65-577E-4CA7-A09F-BEEF0CC5B335}"/>
              </a:ext>
            </a:extLst>
          </p:cNvPr>
          <p:cNvSpPr>
            <a:spLocks noGrp="1"/>
          </p:cNvSpPr>
          <p:nvPr>
            <p:ph type="dt" sz="half" idx="10"/>
          </p:nvPr>
        </p:nvSpPr>
        <p:spPr/>
        <p:txBody>
          <a:bodyPr/>
          <a:lstStyle/>
          <a:p>
            <a:pPr>
              <a:defRPr/>
            </a:pPr>
            <a:fld id="{2BBD07DC-7DFC-444C-A909-144A81E78E79}" type="datetime1">
              <a:rPr lang="it-IT" smtClean="0"/>
              <a:pPr>
                <a:defRPr/>
              </a:pPr>
              <a:t>27/04/2022</a:t>
            </a:fld>
            <a:endParaRPr lang="it-IT" dirty="0"/>
          </a:p>
        </p:txBody>
      </p:sp>
      <p:sp>
        <p:nvSpPr>
          <p:cNvPr id="5" name="Segnaposto numero diapositiva 4">
            <a:extLst>
              <a:ext uri="{FF2B5EF4-FFF2-40B4-BE49-F238E27FC236}">
                <a16:creationId xmlns:a16="http://schemas.microsoft.com/office/drawing/2014/main" id="{22616AA4-C43E-4A16-9E72-E5E6E6660DC6}"/>
              </a:ext>
            </a:extLst>
          </p:cNvPr>
          <p:cNvSpPr>
            <a:spLocks noGrp="1"/>
          </p:cNvSpPr>
          <p:nvPr>
            <p:ph type="sldNum" sz="quarter" idx="12"/>
          </p:nvPr>
        </p:nvSpPr>
        <p:spPr/>
        <p:txBody>
          <a:bodyPr/>
          <a:lstStyle/>
          <a:p>
            <a:pPr>
              <a:defRPr/>
            </a:pPr>
            <a:fld id="{2B4CC905-5921-4012-92A8-6E2E1B4899B5}" type="slidenum">
              <a:rPr lang="it-IT" altLang="it-IT" smtClean="0"/>
              <a:pPr>
                <a:defRPr/>
              </a:pPr>
              <a:t>10</a:t>
            </a:fld>
            <a:endParaRPr lang="it-IT" altLang="it-IT"/>
          </a:p>
        </p:txBody>
      </p:sp>
    </p:spTree>
    <p:extLst>
      <p:ext uri="{BB962C8B-B14F-4D97-AF65-F5344CB8AC3E}">
        <p14:creationId xmlns:p14="http://schemas.microsoft.com/office/powerpoint/2010/main" val="975004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a:extLst>
              <a:ext uri="{FF2B5EF4-FFF2-40B4-BE49-F238E27FC236}">
                <a16:creationId xmlns:a16="http://schemas.microsoft.com/office/drawing/2014/main" id="{2E49A381-6287-424D-AAAE-AF5F095584E0}"/>
              </a:ext>
            </a:extLst>
          </p:cNvPr>
          <p:cNvSpPr>
            <a:spLocks noGrp="1"/>
          </p:cNvSpPr>
          <p:nvPr>
            <p:ph type="title"/>
          </p:nvPr>
        </p:nvSpPr>
        <p:spPr/>
        <p:txBody>
          <a:bodyPr/>
          <a:lstStyle/>
          <a:p>
            <a:pPr algn="ctr" eaLnBrk="1" hangingPunct="1"/>
            <a:r>
              <a:rPr lang="en-GB" altLang="it-IT" b="1" i="1" dirty="0"/>
              <a:t>Substantial</a:t>
            </a:r>
            <a:r>
              <a:rPr lang="it-IT" altLang="it-IT" dirty="0"/>
              <a:t> </a:t>
            </a:r>
            <a:r>
              <a:rPr lang="en-GB" altLang="it-IT" dirty="0"/>
              <a:t>inspection</a:t>
            </a:r>
            <a:r>
              <a:rPr lang="it-IT" altLang="it-IT" dirty="0"/>
              <a:t> of </a:t>
            </a:r>
            <a:r>
              <a:rPr lang="en-GB" altLang="it-IT" dirty="0"/>
              <a:t>tax</a:t>
            </a:r>
            <a:r>
              <a:rPr lang="it-IT" altLang="it-IT" dirty="0"/>
              <a:t> </a:t>
            </a:r>
            <a:r>
              <a:rPr lang="en-GB" altLang="it-IT" dirty="0"/>
              <a:t>returns</a:t>
            </a:r>
            <a:endParaRPr lang="en-GB" altLang="it-IT" b="1" dirty="0"/>
          </a:p>
        </p:txBody>
      </p:sp>
      <p:sp>
        <p:nvSpPr>
          <p:cNvPr id="15363" name="Segnaposto data 4">
            <a:extLst>
              <a:ext uri="{FF2B5EF4-FFF2-40B4-BE49-F238E27FC236}">
                <a16:creationId xmlns:a16="http://schemas.microsoft.com/office/drawing/2014/main" id="{68AA65D2-1967-4D65-937C-26A3B486EC72}"/>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5ED6B382-8705-4A43-B583-51F13DD7858B}" type="datetime1">
              <a:rPr lang="it-IT"/>
              <a:pPr fontAlgn="base">
                <a:spcBef>
                  <a:spcPct val="0"/>
                </a:spcBef>
                <a:spcAft>
                  <a:spcPct val="0"/>
                </a:spcAft>
                <a:defRPr/>
              </a:pPr>
              <a:t>27/04/2022</a:t>
            </a:fld>
            <a:endParaRPr lang="it-IT" dirty="0"/>
          </a:p>
        </p:txBody>
      </p:sp>
      <p:sp>
        <p:nvSpPr>
          <p:cNvPr id="19460" name="Segnaposto numero diapositiva 3">
            <a:extLst>
              <a:ext uri="{FF2B5EF4-FFF2-40B4-BE49-F238E27FC236}">
                <a16:creationId xmlns:a16="http://schemas.microsoft.com/office/drawing/2014/main" id="{51BE3FB3-BA5B-4B44-9D37-2B18D0290C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91DA7A-0A92-4400-BAFA-E716AA38937F}" type="slidenum">
              <a:rPr lang="en-GB" altLang="it-IT" smtClean="0">
                <a:solidFill>
                  <a:schemeClr val="tx2"/>
                </a:solidFill>
                <a:latin typeface="Gill Sans MT" panose="020B0502020104020203" pitchFamily="34" charset="0"/>
              </a:rPr>
              <a:pPr/>
              <a:t>11</a:t>
            </a:fld>
            <a:endParaRPr lang="en-GB" altLang="it-IT">
              <a:solidFill>
                <a:schemeClr val="tx2"/>
              </a:solidFill>
              <a:latin typeface="Gill Sans MT" panose="020B0502020104020203" pitchFamily="34" charset="0"/>
            </a:endParaRPr>
          </a:p>
        </p:txBody>
      </p:sp>
      <p:sp>
        <p:nvSpPr>
          <p:cNvPr id="19461" name="Segnaposto contenuto 2">
            <a:extLst>
              <a:ext uri="{FF2B5EF4-FFF2-40B4-BE49-F238E27FC236}">
                <a16:creationId xmlns:a16="http://schemas.microsoft.com/office/drawing/2014/main" id="{391227DE-8E01-477F-AD78-343BB5B6ADCE}"/>
              </a:ext>
            </a:extLst>
          </p:cNvPr>
          <p:cNvSpPr>
            <a:spLocks noGrp="1"/>
          </p:cNvSpPr>
          <p:nvPr>
            <p:ph sz="quarter" idx="1"/>
          </p:nvPr>
        </p:nvSpPr>
        <p:spPr>
          <a:xfrm>
            <a:off x="457200" y="1219200"/>
            <a:ext cx="8229600" cy="4937125"/>
          </a:xfrm>
        </p:spPr>
        <p:txBody>
          <a:bodyPr/>
          <a:lstStyle/>
          <a:p>
            <a:pPr algn="just" eaLnBrk="1" hangingPunct="1"/>
            <a:endParaRPr lang="en-GB" altLang="it-IT" dirty="0"/>
          </a:p>
          <a:p>
            <a:pPr algn="just" eaLnBrk="1" hangingPunct="1"/>
            <a:r>
              <a:rPr lang="en-GB" altLang="it-IT" b="1" dirty="0"/>
              <a:t>Assessment</a:t>
            </a:r>
          </a:p>
          <a:p>
            <a:pPr algn="just" eaLnBrk="1" hangingPunct="1"/>
            <a:r>
              <a:rPr lang="en-GB" altLang="it-IT" dirty="0"/>
              <a:t>Action taken by the Revenue Agency to determine the taxable income and tax for the taxpayer;</a:t>
            </a:r>
          </a:p>
          <a:p>
            <a:pPr algn="just" eaLnBrk="1" hangingPunct="1"/>
            <a:r>
              <a:rPr lang="en-GB" altLang="it-IT" dirty="0"/>
              <a:t>The powers of the offices are exerted on the taxpayers through </a:t>
            </a:r>
            <a:r>
              <a:rPr lang="en-GB" altLang="it-IT" b="1" u="sng" dirty="0"/>
              <a:t>accesses, inspections and verifications</a:t>
            </a:r>
            <a:r>
              <a:rPr lang="en-GB" altLang="it-IT" dirty="0"/>
              <a:t>, with the request for information and documents to the taxpayer and third parties (ex. questionnaire);</a:t>
            </a:r>
          </a:p>
          <a:p>
            <a:pPr algn="just" eaLnBrk="1" hangingPunct="1"/>
            <a:r>
              <a:rPr lang="en-GB" altLang="it-IT" dirty="0"/>
              <a:t>The assessment procedure is normally concluded with the notification of the charges through a specific </a:t>
            </a:r>
            <a:r>
              <a:rPr lang="en-GB" altLang="it-IT" u="sng" dirty="0"/>
              <a:t>notice</a:t>
            </a:r>
            <a:r>
              <a:rPr lang="en-GB" altLang="it-IT" dirty="0"/>
              <a:t>.</a:t>
            </a:r>
          </a:p>
          <a:p>
            <a:pPr algn="just" eaLnBrk="1" hangingPunct="1"/>
            <a:endParaRPr lang="en-GB" alt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8E8252A5-4D7E-4D24-99AB-EF15D8BEF40E}"/>
              </a:ext>
            </a:extLst>
          </p:cNvPr>
          <p:cNvSpPr>
            <a:spLocks noGrp="1"/>
          </p:cNvSpPr>
          <p:nvPr>
            <p:ph type="title"/>
          </p:nvPr>
        </p:nvSpPr>
        <p:spPr/>
        <p:txBody>
          <a:bodyPr/>
          <a:lstStyle/>
          <a:p>
            <a:pPr algn="ctr"/>
            <a:r>
              <a:rPr lang="en-GB" altLang="it-IT">
                <a:solidFill>
                  <a:srgbClr val="FF0000"/>
                </a:solidFill>
              </a:rPr>
              <a:t>Time limitations</a:t>
            </a:r>
          </a:p>
        </p:txBody>
      </p:sp>
      <p:sp>
        <p:nvSpPr>
          <p:cNvPr id="20483" name="Segnaposto contenuto 2">
            <a:extLst>
              <a:ext uri="{FF2B5EF4-FFF2-40B4-BE49-F238E27FC236}">
                <a16:creationId xmlns:a16="http://schemas.microsoft.com/office/drawing/2014/main" id="{99311D8A-2D44-4588-8169-7BA12349E397}"/>
              </a:ext>
            </a:extLst>
          </p:cNvPr>
          <p:cNvSpPr>
            <a:spLocks noGrp="1"/>
          </p:cNvSpPr>
          <p:nvPr>
            <p:ph sz="quarter" idx="1"/>
          </p:nvPr>
        </p:nvSpPr>
        <p:spPr>
          <a:xfrm>
            <a:off x="457200" y="1219200"/>
            <a:ext cx="8229600" cy="4937125"/>
          </a:xfrm>
        </p:spPr>
        <p:txBody>
          <a:bodyPr/>
          <a:lstStyle/>
          <a:p>
            <a:pPr algn="just"/>
            <a:endParaRPr lang="en-GB" altLang="it-IT" dirty="0"/>
          </a:p>
          <a:p>
            <a:pPr algn="just"/>
            <a:r>
              <a:rPr lang="en-GB" altLang="it-IT" dirty="0"/>
              <a:t>From the fiscal year in progress at 31.12.2016, the Italian Tax Authorities are entitled to assess tax returns (e.g. </a:t>
            </a:r>
            <a:r>
              <a:rPr lang="en-GB" altLang="it-IT" dirty="0" err="1"/>
              <a:t>Irpef</a:t>
            </a:r>
            <a:r>
              <a:rPr lang="en-GB" altLang="it-IT" dirty="0"/>
              <a:t>, </a:t>
            </a:r>
            <a:r>
              <a:rPr lang="en-GB" altLang="it-IT" dirty="0" err="1"/>
              <a:t>Ires</a:t>
            </a:r>
            <a:r>
              <a:rPr lang="en-GB" altLang="it-IT" dirty="0"/>
              <a:t>,  Vat…)  up to:</a:t>
            </a:r>
          </a:p>
          <a:p>
            <a:pPr lvl="1" algn="just"/>
            <a:r>
              <a:rPr lang="en-GB" altLang="it-IT" dirty="0"/>
              <a:t>The </a:t>
            </a:r>
            <a:r>
              <a:rPr lang="en-GB" altLang="it-IT" b="1" dirty="0"/>
              <a:t>end of the fifth calendar year</a:t>
            </a:r>
            <a:r>
              <a:rPr lang="en-GB" altLang="it-IT" dirty="0"/>
              <a:t>, following the year in which the tax return was filed (previously: up to the end of the fourth calendar year);</a:t>
            </a:r>
          </a:p>
          <a:p>
            <a:pPr lvl="1" algn="just"/>
            <a:r>
              <a:rPr lang="en-GB" altLang="it-IT" dirty="0"/>
              <a:t>The </a:t>
            </a:r>
            <a:r>
              <a:rPr lang="en-GB" altLang="it-IT" b="1" dirty="0"/>
              <a:t>end of the seventh calendar year </a:t>
            </a:r>
            <a:r>
              <a:rPr lang="en-GB" altLang="it-IT" dirty="0"/>
              <a:t>following the year in which the tax return should have been filed (previously: up to the end of the fifth calendar year)</a:t>
            </a:r>
          </a:p>
        </p:txBody>
      </p:sp>
      <p:sp>
        <p:nvSpPr>
          <p:cNvPr id="2" name="Segnaposto data 1">
            <a:extLst>
              <a:ext uri="{FF2B5EF4-FFF2-40B4-BE49-F238E27FC236}">
                <a16:creationId xmlns:a16="http://schemas.microsoft.com/office/drawing/2014/main" id="{B37917D6-722C-4C27-AD12-9F63DC81C387}"/>
              </a:ext>
            </a:extLst>
          </p:cNvPr>
          <p:cNvSpPr>
            <a:spLocks noGrp="1"/>
          </p:cNvSpPr>
          <p:nvPr>
            <p:ph type="dt" sz="quarter" idx="10"/>
          </p:nvPr>
        </p:nvSpPr>
        <p:spPr/>
        <p:txBody>
          <a:bodyPr/>
          <a:lstStyle/>
          <a:p>
            <a:pPr>
              <a:defRPr/>
            </a:pPr>
            <a:fld id="{D82B9961-078B-445D-8100-A5FA8CFD63F8}" type="datetime1">
              <a:rPr lang="it-IT"/>
              <a:pPr>
                <a:defRPr/>
              </a:pPr>
              <a:t>27/04/2022</a:t>
            </a:fld>
            <a:endParaRPr lang="it-IT" dirty="0"/>
          </a:p>
        </p:txBody>
      </p:sp>
      <p:sp>
        <p:nvSpPr>
          <p:cNvPr id="20485" name="Segnaposto numero diapositiva 2">
            <a:extLst>
              <a:ext uri="{FF2B5EF4-FFF2-40B4-BE49-F238E27FC236}">
                <a16:creationId xmlns:a16="http://schemas.microsoft.com/office/drawing/2014/main" id="{74661E6E-FD36-40DC-9F23-3262A05807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B9DFAD-6392-4B15-A0B0-F3526D83E8D7}" type="slidenum">
              <a:rPr lang="it-IT" altLang="it-IT" smtClean="0">
                <a:solidFill>
                  <a:schemeClr val="tx2"/>
                </a:solidFill>
                <a:latin typeface="Gill Sans MT" panose="020B0502020104020203" pitchFamily="34" charset="0"/>
              </a:rPr>
              <a:pPr/>
              <a:t>12</a:t>
            </a:fld>
            <a:endParaRPr lang="it-IT" altLang="it-IT">
              <a:solidFill>
                <a:schemeClr val="tx2"/>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2D3338D2-0E9E-4FCD-9DA2-96B56581FDDF}"/>
              </a:ext>
            </a:extLst>
          </p:cNvPr>
          <p:cNvSpPr>
            <a:spLocks noGrp="1"/>
          </p:cNvSpPr>
          <p:nvPr>
            <p:ph type="title"/>
          </p:nvPr>
        </p:nvSpPr>
        <p:spPr/>
        <p:txBody>
          <a:bodyPr/>
          <a:lstStyle/>
          <a:p>
            <a:pPr algn="ctr" eaLnBrk="1" hangingPunct="1"/>
            <a:r>
              <a:rPr lang="en-GB" altLang="it-IT" b="1" i="1" dirty="0"/>
              <a:t>Substantial</a:t>
            </a:r>
            <a:r>
              <a:rPr lang="it-IT" altLang="it-IT" dirty="0"/>
              <a:t> </a:t>
            </a:r>
            <a:r>
              <a:rPr lang="en-GB" altLang="it-IT" dirty="0"/>
              <a:t>inspection</a:t>
            </a:r>
            <a:r>
              <a:rPr lang="it-IT" altLang="it-IT" dirty="0"/>
              <a:t> of </a:t>
            </a:r>
            <a:r>
              <a:rPr lang="en-GB" altLang="it-IT" dirty="0"/>
              <a:t>tax</a:t>
            </a:r>
            <a:r>
              <a:rPr lang="it-IT" altLang="it-IT" dirty="0"/>
              <a:t> </a:t>
            </a:r>
            <a:r>
              <a:rPr lang="en-GB" altLang="it-IT" dirty="0"/>
              <a:t>returns</a:t>
            </a:r>
            <a:endParaRPr lang="en-US" altLang="it-IT" b="1" dirty="0"/>
          </a:p>
        </p:txBody>
      </p:sp>
      <p:sp>
        <p:nvSpPr>
          <p:cNvPr id="16387" name="Segnaposto data 3">
            <a:extLst>
              <a:ext uri="{FF2B5EF4-FFF2-40B4-BE49-F238E27FC236}">
                <a16:creationId xmlns:a16="http://schemas.microsoft.com/office/drawing/2014/main" id="{64A3D9E9-3E3A-4466-AB4C-807775947E06}"/>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F422A076-9691-47C5-8092-436E1A0E8D02}" type="datetime1">
              <a:rPr lang="it-IT"/>
              <a:pPr fontAlgn="base">
                <a:spcBef>
                  <a:spcPct val="0"/>
                </a:spcBef>
                <a:spcAft>
                  <a:spcPct val="0"/>
                </a:spcAft>
                <a:defRPr/>
              </a:pPr>
              <a:t>27/04/2022</a:t>
            </a:fld>
            <a:endParaRPr lang="it-IT" dirty="0"/>
          </a:p>
        </p:txBody>
      </p:sp>
      <p:sp>
        <p:nvSpPr>
          <p:cNvPr id="22532" name="Segnaposto numero diapositiva 4">
            <a:extLst>
              <a:ext uri="{FF2B5EF4-FFF2-40B4-BE49-F238E27FC236}">
                <a16:creationId xmlns:a16="http://schemas.microsoft.com/office/drawing/2014/main" id="{05C097F8-A177-4840-AD8D-A51A497047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4A6594-4F47-4CA9-A7EA-1CE85EFB9370}" type="slidenum">
              <a:rPr lang="en-GB" altLang="it-IT" smtClean="0">
                <a:solidFill>
                  <a:schemeClr val="tx2"/>
                </a:solidFill>
                <a:latin typeface="Gill Sans MT" panose="020B0502020104020203" pitchFamily="34" charset="0"/>
              </a:rPr>
              <a:pPr/>
              <a:t>13</a:t>
            </a:fld>
            <a:endParaRPr lang="en-GB" altLang="it-IT">
              <a:solidFill>
                <a:schemeClr val="tx2"/>
              </a:solidFill>
              <a:latin typeface="Gill Sans MT" panose="020B0502020104020203" pitchFamily="34" charset="0"/>
            </a:endParaRPr>
          </a:p>
        </p:txBody>
      </p:sp>
      <p:sp>
        <p:nvSpPr>
          <p:cNvPr id="22533" name="Segnaposto contenuto 2">
            <a:extLst>
              <a:ext uri="{FF2B5EF4-FFF2-40B4-BE49-F238E27FC236}">
                <a16:creationId xmlns:a16="http://schemas.microsoft.com/office/drawing/2014/main" id="{BFD210F0-FED1-4E4B-97B4-498B8AD2DC2D}"/>
              </a:ext>
            </a:extLst>
          </p:cNvPr>
          <p:cNvSpPr>
            <a:spLocks noGrp="1"/>
          </p:cNvSpPr>
          <p:nvPr>
            <p:ph sz="quarter" idx="1"/>
          </p:nvPr>
        </p:nvSpPr>
        <p:spPr>
          <a:xfrm>
            <a:off x="457200" y="1219200"/>
            <a:ext cx="8229600" cy="4937125"/>
          </a:xfrm>
        </p:spPr>
        <p:txBody>
          <a:bodyPr/>
          <a:lstStyle/>
          <a:p>
            <a:pPr eaLnBrk="1" hangingPunct="1"/>
            <a:endParaRPr lang="it-IT" altLang="it-IT" dirty="0"/>
          </a:p>
          <a:p>
            <a:pPr algn="just" eaLnBrk="1" hangingPunct="1"/>
            <a:r>
              <a:rPr lang="en-US" altLang="it-IT" b="1" dirty="0"/>
              <a:t>Report of verification</a:t>
            </a:r>
          </a:p>
          <a:p>
            <a:pPr algn="just" eaLnBrk="1" hangingPunct="1"/>
            <a:r>
              <a:rPr lang="en-US" altLang="it-IT" dirty="0"/>
              <a:t>Deed written by the officials in charge of substantial </a:t>
            </a:r>
            <a:r>
              <a:rPr lang="en-US" altLang="it-IT" u="sng" dirty="0"/>
              <a:t>tax inspection</a:t>
            </a:r>
            <a:r>
              <a:rPr lang="en-US" altLang="it-IT" dirty="0"/>
              <a:t> </a:t>
            </a:r>
            <a:r>
              <a:rPr lang="en-US" altLang="it-IT" b="1" dirty="0"/>
              <a:t>at the end of verifications, accesses and inspections </a:t>
            </a:r>
            <a:r>
              <a:rPr lang="en-US" altLang="it-IT" dirty="0"/>
              <a:t>carried out on a taxpayer;</a:t>
            </a:r>
          </a:p>
          <a:p>
            <a:pPr algn="just" eaLnBrk="1" hangingPunct="1"/>
            <a:r>
              <a:rPr lang="en-US" altLang="it-IT" dirty="0"/>
              <a:t>The report </a:t>
            </a:r>
            <a:r>
              <a:rPr lang="en-US" altLang="it-IT" b="1" dirty="0"/>
              <a:t>highlights the irregularities </a:t>
            </a:r>
            <a:r>
              <a:rPr lang="en-US" altLang="it-IT" dirty="0"/>
              <a:t>committed by the taxpayer with regard to his fiscal obligations;</a:t>
            </a:r>
          </a:p>
          <a:p>
            <a:pPr algn="just" eaLnBrk="1" hangingPunct="1"/>
            <a:r>
              <a:rPr lang="en-US" altLang="it-IT" dirty="0"/>
              <a:t>Taxpayer’s </a:t>
            </a:r>
            <a:r>
              <a:rPr lang="en-US" altLang="it-IT" b="1" dirty="0" smtClean="0"/>
              <a:t>defense </a:t>
            </a:r>
            <a:r>
              <a:rPr lang="en-US" altLang="it-IT" b="1" dirty="0"/>
              <a:t>report </a:t>
            </a:r>
            <a:r>
              <a:rPr lang="en-US" altLang="it-IT" dirty="0"/>
              <a:t>(optional);</a:t>
            </a:r>
          </a:p>
          <a:p>
            <a:pPr algn="just" eaLnBrk="1" hangingPunct="1"/>
            <a:r>
              <a:rPr lang="en-US" altLang="it-IT" dirty="0"/>
              <a:t>On the basis of the report, the competent tax office can issue a </a:t>
            </a:r>
            <a:r>
              <a:rPr lang="en-US" altLang="it-IT" u="sng" dirty="0"/>
              <a:t>verification notice</a:t>
            </a:r>
            <a:r>
              <a:rPr lang="en-US" altLang="it-IT" dirty="0"/>
              <a:t> in order to recover the unpaid taxes and to establish the relevant penalties.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B3B8A4-99A8-490A-9EF0-E7A670359FC9}"/>
              </a:ext>
            </a:extLst>
          </p:cNvPr>
          <p:cNvSpPr>
            <a:spLocks noGrp="1"/>
          </p:cNvSpPr>
          <p:nvPr>
            <p:ph type="title"/>
          </p:nvPr>
        </p:nvSpPr>
        <p:spPr/>
        <p:txBody>
          <a:bodyPr/>
          <a:lstStyle/>
          <a:p>
            <a:pPr algn="ctr"/>
            <a:r>
              <a:rPr lang="it-IT" dirty="0"/>
              <a:t>Report of </a:t>
            </a:r>
            <a:r>
              <a:rPr lang="it-IT" dirty="0" err="1"/>
              <a:t>verification</a:t>
            </a:r>
            <a:endParaRPr lang="it-IT" dirty="0"/>
          </a:p>
        </p:txBody>
      </p:sp>
      <p:pic>
        <p:nvPicPr>
          <p:cNvPr id="7" name="Segnaposto contenuto 6">
            <a:extLst>
              <a:ext uri="{FF2B5EF4-FFF2-40B4-BE49-F238E27FC236}">
                <a16:creationId xmlns:a16="http://schemas.microsoft.com/office/drawing/2014/main" id="{142D39E1-816B-4A75-912E-F39E77E21AC7}"/>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975611" y="1219200"/>
            <a:ext cx="3192778" cy="4937125"/>
          </a:xfrm>
        </p:spPr>
      </p:pic>
      <p:sp>
        <p:nvSpPr>
          <p:cNvPr id="4" name="Segnaposto data 3">
            <a:extLst>
              <a:ext uri="{FF2B5EF4-FFF2-40B4-BE49-F238E27FC236}">
                <a16:creationId xmlns:a16="http://schemas.microsoft.com/office/drawing/2014/main" id="{69133EDF-3089-4109-9628-A03CBCC16526}"/>
              </a:ext>
            </a:extLst>
          </p:cNvPr>
          <p:cNvSpPr>
            <a:spLocks noGrp="1"/>
          </p:cNvSpPr>
          <p:nvPr>
            <p:ph type="dt" sz="half" idx="10"/>
          </p:nvPr>
        </p:nvSpPr>
        <p:spPr/>
        <p:txBody>
          <a:bodyPr/>
          <a:lstStyle/>
          <a:p>
            <a:pPr>
              <a:defRPr/>
            </a:pPr>
            <a:fld id="{2BBD07DC-7DFC-444C-A909-144A81E78E79}" type="datetime1">
              <a:rPr lang="it-IT" smtClean="0"/>
              <a:pPr>
                <a:defRPr/>
              </a:pPr>
              <a:t>27/04/2022</a:t>
            </a:fld>
            <a:endParaRPr lang="it-IT" dirty="0"/>
          </a:p>
        </p:txBody>
      </p:sp>
      <p:sp>
        <p:nvSpPr>
          <p:cNvPr id="5" name="Segnaposto numero diapositiva 4">
            <a:extLst>
              <a:ext uri="{FF2B5EF4-FFF2-40B4-BE49-F238E27FC236}">
                <a16:creationId xmlns:a16="http://schemas.microsoft.com/office/drawing/2014/main" id="{D82F6DC9-01D7-42C1-BABA-EFA6B07CFFAC}"/>
              </a:ext>
            </a:extLst>
          </p:cNvPr>
          <p:cNvSpPr>
            <a:spLocks noGrp="1"/>
          </p:cNvSpPr>
          <p:nvPr>
            <p:ph type="sldNum" sz="quarter" idx="12"/>
          </p:nvPr>
        </p:nvSpPr>
        <p:spPr/>
        <p:txBody>
          <a:bodyPr/>
          <a:lstStyle/>
          <a:p>
            <a:pPr>
              <a:defRPr/>
            </a:pPr>
            <a:fld id="{2B4CC905-5921-4012-92A8-6E2E1B4899B5}" type="slidenum">
              <a:rPr lang="it-IT" altLang="it-IT" smtClean="0"/>
              <a:pPr>
                <a:defRPr/>
              </a:pPr>
              <a:t>14</a:t>
            </a:fld>
            <a:endParaRPr lang="it-IT" altLang="it-IT"/>
          </a:p>
        </p:txBody>
      </p:sp>
    </p:spTree>
    <p:extLst>
      <p:ext uri="{BB962C8B-B14F-4D97-AF65-F5344CB8AC3E}">
        <p14:creationId xmlns:p14="http://schemas.microsoft.com/office/powerpoint/2010/main" val="41954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a:extLst>
              <a:ext uri="{FF2B5EF4-FFF2-40B4-BE49-F238E27FC236}">
                <a16:creationId xmlns:a16="http://schemas.microsoft.com/office/drawing/2014/main" id="{82E9BF0A-A428-4C8A-B222-BA9EC269FF0D}"/>
              </a:ext>
            </a:extLst>
          </p:cNvPr>
          <p:cNvSpPr>
            <a:spLocks noGrp="1"/>
          </p:cNvSpPr>
          <p:nvPr>
            <p:ph type="title"/>
          </p:nvPr>
        </p:nvSpPr>
        <p:spPr/>
        <p:txBody>
          <a:bodyPr/>
          <a:lstStyle/>
          <a:p>
            <a:pPr algn="ctr" eaLnBrk="1" hangingPunct="1"/>
            <a:r>
              <a:rPr lang="en-GB" altLang="it-IT" b="1" dirty="0"/>
              <a:t>Verification</a:t>
            </a:r>
            <a:r>
              <a:rPr lang="it-IT" altLang="it-IT" b="1" dirty="0"/>
              <a:t> </a:t>
            </a:r>
            <a:r>
              <a:rPr lang="en-GB" altLang="it-IT" b="1" dirty="0"/>
              <a:t>notice</a:t>
            </a:r>
          </a:p>
        </p:txBody>
      </p:sp>
      <p:sp>
        <p:nvSpPr>
          <p:cNvPr id="17411" name="Segnaposto data 3">
            <a:extLst>
              <a:ext uri="{FF2B5EF4-FFF2-40B4-BE49-F238E27FC236}">
                <a16:creationId xmlns:a16="http://schemas.microsoft.com/office/drawing/2014/main" id="{39E74524-1A03-4F6A-BF15-58BBE0636D10}"/>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16CE114-9B90-4E41-9DA5-8FBBAEBF2792}" type="datetime1">
              <a:rPr lang="it-IT"/>
              <a:pPr fontAlgn="base">
                <a:spcBef>
                  <a:spcPct val="0"/>
                </a:spcBef>
                <a:spcAft>
                  <a:spcPct val="0"/>
                </a:spcAft>
                <a:defRPr/>
              </a:pPr>
              <a:t>27/04/2022</a:t>
            </a:fld>
            <a:endParaRPr lang="it-IT" dirty="0"/>
          </a:p>
        </p:txBody>
      </p:sp>
      <p:sp>
        <p:nvSpPr>
          <p:cNvPr id="23556" name="Segnaposto numero diapositiva 4">
            <a:extLst>
              <a:ext uri="{FF2B5EF4-FFF2-40B4-BE49-F238E27FC236}">
                <a16:creationId xmlns:a16="http://schemas.microsoft.com/office/drawing/2014/main" id="{260F8F65-236E-43A9-BA01-87D7C6CCDD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63DFB4-8F1A-45CF-8FD3-62C8D4C2CB38}" type="slidenum">
              <a:rPr lang="en-GB" altLang="it-IT" smtClean="0">
                <a:solidFill>
                  <a:schemeClr val="tx2"/>
                </a:solidFill>
                <a:latin typeface="Gill Sans MT" panose="020B0502020104020203" pitchFamily="34" charset="0"/>
              </a:rPr>
              <a:pPr/>
              <a:t>15</a:t>
            </a:fld>
            <a:endParaRPr lang="en-GB" altLang="it-IT">
              <a:solidFill>
                <a:schemeClr val="tx2"/>
              </a:solidFill>
              <a:latin typeface="Gill Sans MT" panose="020B0502020104020203" pitchFamily="34" charset="0"/>
            </a:endParaRPr>
          </a:p>
        </p:txBody>
      </p:sp>
      <p:sp>
        <p:nvSpPr>
          <p:cNvPr id="23557" name="Segnaposto contenuto 2">
            <a:extLst>
              <a:ext uri="{FF2B5EF4-FFF2-40B4-BE49-F238E27FC236}">
                <a16:creationId xmlns:a16="http://schemas.microsoft.com/office/drawing/2014/main" id="{647BFE8D-75E8-42CF-8B9D-118C7FAD82E5}"/>
              </a:ext>
            </a:extLst>
          </p:cNvPr>
          <p:cNvSpPr>
            <a:spLocks noGrp="1"/>
          </p:cNvSpPr>
          <p:nvPr>
            <p:ph sz="quarter" idx="1"/>
          </p:nvPr>
        </p:nvSpPr>
        <p:spPr>
          <a:xfrm>
            <a:off x="457200" y="1219200"/>
            <a:ext cx="8229600" cy="4937125"/>
          </a:xfrm>
        </p:spPr>
        <p:txBody>
          <a:bodyPr/>
          <a:lstStyle/>
          <a:p>
            <a:pPr algn="just" eaLnBrk="1" hangingPunct="1"/>
            <a:r>
              <a:rPr lang="en-US" altLang="it-IT" dirty="0"/>
              <a:t>Deed through which the </a:t>
            </a:r>
            <a:r>
              <a:rPr lang="en-US" altLang="it-IT" dirty="0" err="1"/>
              <a:t>taxoffice</a:t>
            </a:r>
            <a:r>
              <a:rPr lang="en-US" altLang="it-IT" dirty="0"/>
              <a:t> </a:t>
            </a:r>
            <a:r>
              <a:rPr lang="en-US" altLang="it-IT" b="1" dirty="0"/>
              <a:t>formally notifies a debt to the taxpayer</a:t>
            </a:r>
            <a:r>
              <a:rPr lang="en-US" altLang="it-IT" dirty="0"/>
              <a:t>;</a:t>
            </a:r>
          </a:p>
          <a:p>
            <a:pPr algn="just" eaLnBrk="1" hangingPunct="1"/>
            <a:r>
              <a:rPr lang="en-US" altLang="it-IT" dirty="0"/>
              <a:t>The notice </a:t>
            </a:r>
            <a:r>
              <a:rPr lang="en-US" altLang="it-IT" b="1" dirty="0"/>
              <a:t>must</a:t>
            </a:r>
            <a:r>
              <a:rPr lang="en-US" altLang="it-IT" dirty="0"/>
              <a:t> </a:t>
            </a:r>
            <a:r>
              <a:rPr lang="en-US" altLang="it-IT" b="1" dirty="0"/>
              <a:t>be motivated</a:t>
            </a:r>
            <a:r>
              <a:rPr lang="en-US" altLang="it-IT" dirty="0"/>
              <a:t>, otherwise it is invalid;</a:t>
            </a:r>
          </a:p>
          <a:p>
            <a:pPr algn="just" eaLnBrk="1" hangingPunct="1"/>
            <a:r>
              <a:rPr lang="en-US" altLang="it-IT" dirty="0"/>
              <a:t>The notice </a:t>
            </a:r>
            <a:r>
              <a:rPr lang="en-US" altLang="it-IT" b="1" dirty="0"/>
              <a:t>must</a:t>
            </a:r>
            <a:r>
              <a:rPr lang="en-US" altLang="it-IT" dirty="0"/>
              <a:t> indicate:</a:t>
            </a:r>
          </a:p>
          <a:p>
            <a:pPr lvl="1" algn="just" eaLnBrk="1" hangingPunct="1"/>
            <a:r>
              <a:rPr lang="en-US" altLang="it-IT" dirty="0"/>
              <a:t>The </a:t>
            </a:r>
            <a:r>
              <a:rPr lang="en-US" altLang="it-IT" b="1" dirty="0"/>
              <a:t>taxable base </a:t>
            </a:r>
            <a:r>
              <a:rPr lang="en-US" altLang="it-IT" dirty="0"/>
              <a:t>ascertained and the rates applied;</a:t>
            </a:r>
          </a:p>
          <a:p>
            <a:pPr lvl="1" algn="just" eaLnBrk="1" hangingPunct="1"/>
            <a:r>
              <a:rPr lang="en-US" altLang="it-IT" dirty="0"/>
              <a:t>The </a:t>
            </a:r>
            <a:r>
              <a:rPr lang="en-US" altLang="it-IT" b="1" dirty="0"/>
              <a:t>taxes settled</a:t>
            </a:r>
            <a:r>
              <a:rPr lang="en-US" altLang="it-IT" dirty="0"/>
              <a:t>, gross and net of deductions, withholdings taxes and tax credits;</a:t>
            </a:r>
          </a:p>
          <a:p>
            <a:pPr lvl="1" algn="just" eaLnBrk="1" hangingPunct="1"/>
            <a:r>
              <a:rPr lang="en-US" altLang="it-IT" dirty="0"/>
              <a:t>The office where it is possible to obtain information as well as the person responsible for the procedure;</a:t>
            </a:r>
          </a:p>
          <a:p>
            <a:pPr lvl="1" algn="just" eaLnBrk="1" hangingPunct="1"/>
            <a:r>
              <a:rPr lang="en-US" altLang="it-IT" dirty="0"/>
              <a:t>The modalities and deadline for payment;</a:t>
            </a:r>
          </a:p>
          <a:p>
            <a:pPr lvl="1" algn="just" eaLnBrk="1" hangingPunct="1"/>
            <a:r>
              <a:rPr lang="en-US" altLang="it-IT" dirty="0"/>
              <a:t>The judicial authority to which it is possible to appeal.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A3B46E-D328-408F-9BE9-D4C2B90DA3DC}"/>
              </a:ext>
            </a:extLst>
          </p:cNvPr>
          <p:cNvSpPr>
            <a:spLocks noGrp="1"/>
          </p:cNvSpPr>
          <p:nvPr>
            <p:ph type="title"/>
          </p:nvPr>
        </p:nvSpPr>
        <p:spPr/>
        <p:txBody>
          <a:bodyPr/>
          <a:lstStyle/>
          <a:p>
            <a:pPr algn="ctr"/>
            <a:r>
              <a:rPr lang="en-GB" altLang="it-IT" dirty="0"/>
              <a:t>Verification</a:t>
            </a:r>
            <a:r>
              <a:rPr lang="it-IT" altLang="it-IT" dirty="0"/>
              <a:t> </a:t>
            </a:r>
            <a:r>
              <a:rPr lang="en-GB" altLang="it-IT" dirty="0"/>
              <a:t>notice</a:t>
            </a:r>
            <a:endParaRPr lang="it-IT" dirty="0"/>
          </a:p>
        </p:txBody>
      </p:sp>
      <p:sp>
        <p:nvSpPr>
          <p:cNvPr id="4" name="Segnaposto data 3">
            <a:extLst>
              <a:ext uri="{FF2B5EF4-FFF2-40B4-BE49-F238E27FC236}">
                <a16:creationId xmlns:a16="http://schemas.microsoft.com/office/drawing/2014/main" id="{587882C9-8494-436B-B9C3-74488CF235C5}"/>
              </a:ext>
            </a:extLst>
          </p:cNvPr>
          <p:cNvSpPr>
            <a:spLocks noGrp="1"/>
          </p:cNvSpPr>
          <p:nvPr>
            <p:ph type="dt" sz="half" idx="10"/>
          </p:nvPr>
        </p:nvSpPr>
        <p:spPr/>
        <p:txBody>
          <a:bodyPr/>
          <a:lstStyle/>
          <a:p>
            <a:pPr>
              <a:defRPr/>
            </a:pPr>
            <a:fld id="{2BBD07DC-7DFC-444C-A909-144A81E78E79}" type="datetime1">
              <a:rPr lang="it-IT" smtClean="0"/>
              <a:pPr>
                <a:defRPr/>
              </a:pPr>
              <a:t>27/04/2022</a:t>
            </a:fld>
            <a:endParaRPr lang="it-IT" dirty="0"/>
          </a:p>
        </p:txBody>
      </p:sp>
      <p:sp>
        <p:nvSpPr>
          <p:cNvPr id="5" name="Segnaposto numero diapositiva 4">
            <a:extLst>
              <a:ext uri="{FF2B5EF4-FFF2-40B4-BE49-F238E27FC236}">
                <a16:creationId xmlns:a16="http://schemas.microsoft.com/office/drawing/2014/main" id="{0C23C819-7C73-4336-89DB-79FF9416E7FB}"/>
              </a:ext>
            </a:extLst>
          </p:cNvPr>
          <p:cNvSpPr>
            <a:spLocks noGrp="1"/>
          </p:cNvSpPr>
          <p:nvPr>
            <p:ph type="sldNum" sz="quarter" idx="12"/>
          </p:nvPr>
        </p:nvSpPr>
        <p:spPr/>
        <p:txBody>
          <a:bodyPr/>
          <a:lstStyle/>
          <a:p>
            <a:pPr>
              <a:defRPr/>
            </a:pPr>
            <a:fld id="{2B4CC905-5921-4012-92A8-6E2E1B4899B5}" type="slidenum">
              <a:rPr lang="it-IT" altLang="it-IT" smtClean="0"/>
              <a:pPr>
                <a:defRPr/>
              </a:pPr>
              <a:t>16</a:t>
            </a:fld>
            <a:endParaRPr lang="it-IT" altLang="it-IT"/>
          </a:p>
        </p:txBody>
      </p:sp>
      <p:pic>
        <p:nvPicPr>
          <p:cNvPr id="10" name="Segnaposto contenuto 9">
            <a:extLst>
              <a:ext uri="{FF2B5EF4-FFF2-40B4-BE49-F238E27FC236}">
                <a16:creationId xmlns:a16="http://schemas.microsoft.com/office/drawing/2014/main" id="{F6C9166C-B488-48C0-B25F-DB8A1213C076}"/>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745264" y="1219200"/>
            <a:ext cx="3653472" cy="4937125"/>
          </a:xfrm>
        </p:spPr>
      </p:pic>
    </p:spTree>
    <p:extLst>
      <p:ext uri="{BB962C8B-B14F-4D97-AF65-F5344CB8AC3E}">
        <p14:creationId xmlns:p14="http://schemas.microsoft.com/office/powerpoint/2010/main" val="400891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FC30F6CD-D4F3-4F4B-91A1-02573A891381}"/>
              </a:ext>
            </a:extLst>
          </p:cNvPr>
          <p:cNvSpPr>
            <a:spLocks noGrp="1"/>
          </p:cNvSpPr>
          <p:nvPr>
            <p:ph type="title"/>
          </p:nvPr>
        </p:nvSpPr>
        <p:spPr/>
        <p:txBody>
          <a:bodyPr/>
          <a:lstStyle/>
          <a:p>
            <a:pPr algn="ctr" eaLnBrk="1" hangingPunct="1"/>
            <a:r>
              <a:rPr lang="it-IT" altLang="it-IT"/>
              <a:t>Verification notice</a:t>
            </a:r>
          </a:p>
        </p:txBody>
      </p:sp>
      <p:sp>
        <p:nvSpPr>
          <p:cNvPr id="24579" name="Segnaposto contenuto 2">
            <a:extLst>
              <a:ext uri="{FF2B5EF4-FFF2-40B4-BE49-F238E27FC236}">
                <a16:creationId xmlns:a16="http://schemas.microsoft.com/office/drawing/2014/main" id="{32891A58-F705-403C-8280-9B665CF2235F}"/>
              </a:ext>
            </a:extLst>
          </p:cNvPr>
          <p:cNvSpPr>
            <a:spLocks noGrp="1"/>
          </p:cNvSpPr>
          <p:nvPr>
            <p:ph sz="quarter" idx="1"/>
          </p:nvPr>
        </p:nvSpPr>
        <p:spPr>
          <a:xfrm>
            <a:off x="457200" y="1219200"/>
            <a:ext cx="8229600" cy="4937125"/>
          </a:xfrm>
        </p:spPr>
        <p:txBody>
          <a:bodyPr/>
          <a:lstStyle/>
          <a:p>
            <a:pPr algn="just" eaLnBrk="1" hangingPunct="1">
              <a:buFont typeface="Wingdings 3" panose="05040102010807070707" pitchFamily="18" charset="2"/>
              <a:buNone/>
            </a:pPr>
            <a:endParaRPr lang="en-US" altLang="it-IT"/>
          </a:p>
          <a:p>
            <a:pPr algn="just" eaLnBrk="1" hangingPunct="1">
              <a:buFont typeface="Wingdings 3" panose="05040102010807070707" pitchFamily="18" charset="2"/>
              <a:buNone/>
            </a:pPr>
            <a:r>
              <a:rPr lang="en-US" altLang="it-IT"/>
              <a:t>After the taxpayer has received a verification notice:</a:t>
            </a:r>
          </a:p>
          <a:p>
            <a:pPr algn="just" eaLnBrk="1" hangingPunct="1">
              <a:buFont typeface="Wingdings 3" panose="05040102010807070707" pitchFamily="18" charset="2"/>
              <a:buNone/>
            </a:pPr>
            <a:endParaRPr lang="en-US" altLang="it-IT"/>
          </a:p>
          <a:p>
            <a:pPr algn="just" eaLnBrk="1" hangingPunct="1"/>
            <a:r>
              <a:rPr lang="en-US" altLang="it-IT"/>
              <a:t>Acquiescence; </a:t>
            </a:r>
          </a:p>
          <a:p>
            <a:pPr algn="just" eaLnBrk="1" hangingPunct="1"/>
            <a:r>
              <a:rPr lang="en-US" altLang="it-IT"/>
              <a:t>Self-defence (“autotutela”);</a:t>
            </a:r>
          </a:p>
          <a:p>
            <a:pPr algn="just" eaLnBrk="1" hangingPunct="1"/>
            <a:r>
              <a:rPr lang="en-US" altLang="it-IT"/>
              <a:t>Verification with acceptance;</a:t>
            </a:r>
          </a:p>
          <a:p>
            <a:pPr algn="just" eaLnBrk="1" hangingPunct="1"/>
            <a:r>
              <a:rPr lang="en-US" altLang="it-IT"/>
              <a:t>Tax litigation.</a:t>
            </a:r>
          </a:p>
          <a:p>
            <a:pPr eaLnBrk="1" hangingPunct="1"/>
            <a:endParaRPr lang="it-IT" altLang="it-IT"/>
          </a:p>
        </p:txBody>
      </p:sp>
      <p:sp>
        <p:nvSpPr>
          <p:cNvPr id="2" name="Segnaposto data 1">
            <a:extLst>
              <a:ext uri="{FF2B5EF4-FFF2-40B4-BE49-F238E27FC236}">
                <a16:creationId xmlns:a16="http://schemas.microsoft.com/office/drawing/2014/main" id="{62BB7E66-A199-4D43-B651-872A617342C5}"/>
              </a:ext>
            </a:extLst>
          </p:cNvPr>
          <p:cNvSpPr>
            <a:spLocks noGrp="1"/>
          </p:cNvSpPr>
          <p:nvPr>
            <p:ph type="dt" sz="quarter" idx="10"/>
          </p:nvPr>
        </p:nvSpPr>
        <p:spPr/>
        <p:txBody>
          <a:bodyPr/>
          <a:lstStyle/>
          <a:p>
            <a:pPr>
              <a:defRPr/>
            </a:pPr>
            <a:fld id="{A6CEC7E7-7484-4F7A-B99F-C0DE5CFD47B4}" type="datetime1">
              <a:rPr lang="it-IT"/>
              <a:pPr>
                <a:defRPr/>
              </a:pPr>
              <a:t>27/04/2022</a:t>
            </a:fld>
            <a:endParaRPr lang="it-IT" dirty="0"/>
          </a:p>
        </p:txBody>
      </p:sp>
      <p:sp>
        <p:nvSpPr>
          <p:cNvPr id="24581" name="Segnaposto numero diapositiva 2">
            <a:extLst>
              <a:ext uri="{FF2B5EF4-FFF2-40B4-BE49-F238E27FC236}">
                <a16:creationId xmlns:a16="http://schemas.microsoft.com/office/drawing/2014/main" id="{7628A941-6CBA-4A6B-AF0D-5CC8BB953BE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F43E85-3EDC-4715-BFEC-9D138BC7B1A0}" type="slidenum">
              <a:rPr lang="it-IT" altLang="it-IT" smtClean="0">
                <a:solidFill>
                  <a:schemeClr val="tx2"/>
                </a:solidFill>
                <a:latin typeface="Gill Sans MT" panose="020B0502020104020203" pitchFamily="34" charset="0"/>
              </a:rPr>
              <a:pPr/>
              <a:t>17</a:t>
            </a:fld>
            <a:endParaRPr lang="it-IT" altLang="it-IT">
              <a:solidFill>
                <a:schemeClr val="tx2"/>
              </a:solidFill>
              <a:latin typeface="Gill Sans MT" panose="020B050202010402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a:extLst>
              <a:ext uri="{FF2B5EF4-FFF2-40B4-BE49-F238E27FC236}">
                <a16:creationId xmlns:a16="http://schemas.microsoft.com/office/drawing/2014/main" id="{45468569-9473-4100-BDCC-A10724A8180D}"/>
              </a:ext>
            </a:extLst>
          </p:cNvPr>
          <p:cNvSpPr>
            <a:spLocks noGrp="1"/>
          </p:cNvSpPr>
          <p:nvPr>
            <p:ph type="title"/>
          </p:nvPr>
        </p:nvSpPr>
        <p:spPr/>
        <p:txBody>
          <a:bodyPr/>
          <a:lstStyle/>
          <a:p>
            <a:pPr algn="ctr" eaLnBrk="1" hangingPunct="1"/>
            <a:r>
              <a:rPr lang="it-IT" altLang="it-IT" b="1"/>
              <a:t>Acquiescence</a:t>
            </a:r>
          </a:p>
        </p:txBody>
      </p:sp>
      <p:sp>
        <p:nvSpPr>
          <p:cNvPr id="19459" name="Segnaposto data 3">
            <a:extLst>
              <a:ext uri="{FF2B5EF4-FFF2-40B4-BE49-F238E27FC236}">
                <a16:creationId xmlns:a16="http://schemas.microsoft.com/office/drawing/2014/main" id="{F9CCBD29-CCD4-4A4E-A27A-2A7C951FBCBF}"/>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B4910598-AA7D-4A0D-AB0F-C27F7CED50A2}" type="datetime1">
              <a:rPr lang="it-IT"/>
              <a:pPr fontAlgn="base">
                <a:spcBef>
                  <a:spcPct val="0"/>
                </a:spcBef>
                <a:spcAft>
                  <a:spcPct val="0"/>
                </a:spcAft>
                <a:defRPr/>
              </a:pPr>
              <a:t>27/04/2022</a:t>
            </a:fld>
            <a:endParaRPr lang="it-IT" dirty="0"/>
          </a:p>
        </p:txBody>
      </p:sp>
      <p:sp>
        <p:nvSpPr>
          <p:cNvPr id="25604" name="Segnaposto numero diapositiva 4">
            <a:extLst>
              <a:ext uri="{FF2B5EF4-FFF2-40B4-BE49-F238E27FC236}">
                <a16:creationId xmlns:a16="http://schemas.microsoft.com/office/drawing/2014/main" id="{A1B4E417-7F2B-48B9-99B8-0606D5345D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D1C87A-EB1E-4278-A482-AA4F9CDC06F5}" type="slidenum">
              <a:rPr lang="en-GB" altLang="it-IT" smtClean="0">
                <a:solidFill>
                  <a:schemeClr val="tx2"/>
                </a:solidFill>
                <a:latin typeface="Gill Sans MT" panose="020B0502020104020203" pitchFamily="34" charset="0"/>
              </a:rPr>
              <a:pPr/>
              <a:t>18</a:t>
            </a:fld>
            <a:endParaRPr lang="en-GB" altLang="it-IT">
              <a:solidFill>
                <a:schemeClr val="tx2"/>
              </a:solidFill>
              <a:latin typeface="Gill Sans MT" panose="020B0502020104020203" pitchFamily="34" charset="0"/>
            </a:endParaRPr>
          </a:p>
        </p:txBody>
      </p:sp>
      <p:sp>
        <p:nvSpPr>
          <p:cNvPr id="25605" name="Segnaposto contenuto 2">
            <a:extLst>
              <a:ext uri="{FF2B5EF4-FFF2-40B4-BE49-F238E27FC236}">
                <a16:creationId xmlns:a16="http://schemas.microsoft.com/office/drawing/2014/main" id="{4A071A34-2263-4FD5-BDF5-CC528804A278}"/>
              </a:ext>
            </a:extLst>
          </p:cNvPr>
          <p:cNvSpPr>
            <a:spLocks noGrp="1"/>
          </p:cNvSpPr>
          <p:nvPr>
            <p:ph sz="quarter" idx="1"/>
          </p:nvPr>
        </p:nvSpPr>
        <p:spPr>
          <a:xfrm>
            <a:off x="457200" y="1219200"/>
            <a:ext cx="8229600" cy="4937125"/>
          </a:xfrm>
        </p:spPr>
        <p:txBody>
          <a:bodyPr/>
          <a:lstStyle/>
          <a:p>
            <a:pPr algn="just" eaLnBrk="1" hangingPunct="1"/>
            <a:endParaRPr lang="en-US" altLang="it-IT" dirty="0">
              <a:solidFill>
                <a:srgbClr val="FF0000"/>
              </a:solidFill>
            </a:endParaRPr>
          </a:p>
          <a:p>
            <a:pPr algn="just" eaLnBrk="1" hangingPunct="1"/>
            <a:r>
              <a:rPr lang="en-US" altLang="it-IT" b="1" dirty="0">
                <a:solidFill>
                  <a:srgbClr val="FF0000"/>
                </a:solidFill>
              </a:rPr>
              <a:t>No contesting</a:t>
            </a:r>
            <a:r>
              <a:rPr lang="en-US" altLang="it-IT" dirty="0"/>
              <a:t>;</a:t>
            </a:r>
          </a:p>
          <a:p>
            <a:pPr algn="just" eaLnBrk="1" hangingPunct="1"/>
            <a:r>
              <a:rPr lang="en-US" altLang="it-IT" b="1" dirty="0"/>
              <a:t>Payment within the deadlines </a:t>
            </a:r>
            <a:r>
              <a:rPr lang="en-US" altLang="it-IT" dirty="0"/>
              <a:t>of the amounts due following an assessment carried out by the Revenue Agency;</a:t>
            </a:r>
          </a:p>
          <a:p>
            <a:pPr algn="just" eaLnBrk="1" hangingPunct="1"/>
            <a:r>
              <a:rPr lang="en-US" altLang="it-IT" dirty="0"/>
              <a:t>The amounts due following the assessment can also be paid in installments. In this case legal interests have to be paid;</a:t>
            </a:r>
          </a:p>
          <a:p>
            <a:pPr algn="just" eaLnBrk="1" hangingPunct="1"/>
            <a:r>
              <a:rPr lang="en-US" altLang="it-IT" dirty="0"/>
              <a:t>Right to </a:t>
            </a:r>
            <a:r>
              <a:rPr lang="en-US" altLang="it-IT" b="1" dirty="0"/>
              <a:t>penalty reduction</a:t>
            </a:r>
            <a:r>
              <a:rPr lang="en-US" altLang="it-IT"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5AAD6F21-85D1-43ED-82E6-E1ABCC03EDB8}"/>
              </a:ext>
            </a:extLst>
          </p:cNvPr>
          <p:cNvSpPr>
            <a:spLocks noGrp="1"/>
          </p:cNvSpPr>
          <p:nvPr>
            <p:ph type="title"/>
          </p:nvPr>
        </p:nvSpPr>
        <p:spPr/>
        <p:txBody>
          <a:bodyPr/>
          <a:lstStyle/>
          <a:p>
            <a:pPr algn="ctr" eaLnBrk="1" hangingPunct="1"/>
            <a:r>
              <a:rPr lang="it-IT" altLang="it-IT" b="1"/>
              <a:t>Autotutela – self defence</a:t>
            </a:r>
          </a:p>
        </p:txBody>
      </p:sp>
      <p:sp>
        <p:nvSpPr>
          <p:cNvPr id="20483" name="Segnaposto data 3">
            <a:extLst>
              <a:ext uri="{FF2B5EF4-FFF2-40B4-BE49-F238E27FC236}">
                <a16:creationId xmlns:a16="http://schemas.microsoft.com/office/drawing/2014/main" id="{6E598E40-C838-4948-91A3-9DDE7717B115}"/>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A72706E-F82F-44B9-A4E1-7E987D6A8130}" type="datetime1">
              <a:rPr lang="it-IT"/>
              <a:pPr fontAlgn="base">
                <a:spcBef>
                  <a:spcPct val="0"/>
                </a:spcBef>
                <a:spcAft>
                  <a:spcPct val="0"/>
                </a:spcAft>
                <a:defRPr/>
              </a:pPr>
              <a:t>27/04/2022</a:t>
            </a:fld>
            <a:endParaRPr lang="it-IT" dirty="0"/>
          </a:p>
        </p:txBody>
      </p:sp>
      <p:sp>
        <p:nvSpPr>
          <p:cNvPr id="26628" name="Segnaposto numero diapositiva 4">
            <a:extLst>
              <a:ext uri="{FF2B5EF4-FFF2-40B4-BE49-F238E27FC236}">
                <a16:creationId xmlns:a16="http://schemas.microsoft.com/office/drawing/2014/main" id="{9451933E-C294-4311-B693-54B59DE452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65F3F0-ABCC-4D60-860E-F61CE42C92A1}" type="slidenum">
              <a:rPr lang="en-GB" altLang="it-IT" smtClean="0">
                <a:solidFill>
                  <a:schemeClr val="tx2"/>
                </a:solidFill>
                <a:latin typeface="Gill Sans MT" panose="020B0502020104020203" pitchFamily="34" charset="0"/>
              </a:rPr>
              <a:pPr/>
              <a:t>19</a:t>
            </a:fld>
            <a:endParaRPr lang="en-GB" altLang="it-IT">
              <a:solidFill>
                <a:schemeClr val="tx2"/>
              </a:solidFill>
              <a:latin typeface="Gill Sans MT" panose="020B0502020104020203" pitchFamily="34" charset="0"/>
            </a:endParaRPr>
          </a:p>
        </p:txBody>
      </p:sp>
      <p:sp>
        <p:nvSpPr>
          <p:cNvPr id="26629" name="Segnaposto contenuto 2">
            <a:extLst>
              <a:ext uri="{FF2B5EF4-FFF2-40B4-BE49-F238E27FC236}">
                <a16:creationId xmlns:a16="http://schemas.microsoft.com/office/drawing/2014/main" id="{494C6E4F-42C4-4F62-BDC2-616F5267C5BE}"/>
              </a:ext>
            </a:extLst>
          </p:cNvPr>
          <p:cNvSpPr>
            <a:spLocks noGrp="1"/>
          </p:cNvSpPr>
          <p:nvPr>
            <p:ph sz="quarter" idx="1"/>
          </p:nvPr>
        </p:nvSpPr>
        <p:spPr>
          <a:xfrm>
            <a:off x="457200" y="1219200"/>
            <a:ext cx="8229600" cy="4937125"/>
          </a:xfrm>
        </p:spPr>
        <p:txBody>
          <a:bodyPr/>
          <a:lstStyle/>
          <a:p>
            <a:pPr algn="just" eaLnBrk="1" hangingPunct="1"/>
            <a:endParaRPr lang="en-US" altLang="it-IT" dirty="0"/>
          </a:p>
          <a:p>
            <a:pPr algn="just" eaLnBrk="1" hangingPunct="1"/>
            <a:r>
              <a:rPr lang="en-US" altLang="it-IT" dirty="0"/>
              <a:t>The possibility that every public administration has to </a:t>
            </a:r>
            <a:r>
              <a:rPr lang="en-US" altLang="it-IT" b="1" dirty="0"/>
              <a:t>correct its own errors </a:t>
            </a:r>
            <a:r>
              <a:rPr lang="en-US" altLang="it-IT" dirty="0"/>
              <a:t>without the need for a judicial decision;</a:t>
            </a:r>
          </a:p>
          <a:p>
            <a:pPr algn="just" eaLnBrk="1" hangingPunct="1"/>
            <a:r>
              <a:rPr lang="en-US" altLang="it-IT" dirty="0"/>
              <a:t>The Revenue Agency makes the correction either on request of the taxpayer or on its own initiative;</a:t>
            </a:r>
          </a:p>
          <a:p>
            <a:pPr algn="just" eaLnBrk="1" hangingPunct="1"/>
            <a:r>
              <a:rPr lang="en-US" altLang="it-IT" dirty="0"/>
              <a:t>Errors’ examples: mistaken identity, obvious logical or calculation errors, errors concerning the total amount of tax due, double imposition, lack of consideration of payments regularly made.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8E2564-0E20-4342-A586-FC36DC99CA6A}"/>
              </a:ext>
            </a:extLst>
          </p:cNvPr>
          <p:cNvSpPr>
            <a:spLocks noGrp="1"/>
          </p:cNvSpPr>
          <p:nvPr>
            <p:ph type="title"/>
          </p:nvPr>
        </p:nvSpPr>
        <p:spPr/>
        <p:txBody>
          <a:bodyPr/>
          <a:lstStyle/>
          <a:p>
            <a:pPr algn="ctr"/>
            <a:r>
              <a:rPr lang="it-IT" dirty="0"/>
              <a:t>Preview</a:t>
            </a:r>
          </a:p>
        </p:txBody>
      </p:sp>
      <p:sp>
        <p:nvSpPr>
          <p:cNvPr id="3" name="Segnaposto contenuto 2">
            <a:extLst>
              <a:ext uri="{FF2B5EF4-FFF2-40B4-BE49-F238E27FC236}">
                <a16:creationId xmlns:a16="http://schemas.microsoft.com/office/drawing/2014/main" id="{D722B741-6462-4E76-A6BA-79273123F08B}"/>
              </a:ext>
            </a:extLst>
          </p:cNvPr>
          <p:cNvSpPr>
            <a:spLocks noGrp="1"/>
          </p:cNvSpPr>
          <p:nvPr>
            <p:ph sz="quarter" idx="1"/>
          </p:nvPr>
        </p:nvSpPr>
        <p:spPr/>
        <p:txBody>
          <a:bodyPr/>
          <a:lstStyle/>
          <a:p>
            <a:endParaRPr lang="en-US" dirty="0"/>
          </a:p>
          <a:p>
            <a:endParaRPr lang="en-US" dirty="0"/>
          </a:p>
          <a:p>
            <a:r>
              <a:rPr lang="en-US" dirty="0"/>
              <a:t>What is the IRA and which are its activities?</a:t>
            </a:r>
          </a:p>
          <a:p>
            <a:endParaRPr lang="en-US" dirty="0"/>
          </a:p>
          <a:p>
            <a:r>
              <a:rPr lang="en-US" dirty="0"/>
              <a:t>How are taxpayers’ tax returns inspected?</a:t>
            </a:r>
          </a:p>
          <a:p>
            <a:endParaRPr lang="en-US" dirty="0"/>
          </a:p>
          <a:p>
            <a:r>
              <a:rPr lang="en-US" dirty="0"/>
              <a:t>What can taxpayers do in case of a tax audit?</a:t>
            </a:r>
          </a:p>
          <a:p>
            <a:endParaRPr lang="it-IT" dirty="0"/>
          </a:p>
        </p:txBody>
      </p:sp>
      <p:sp>
        <p:nvSpPr>
          <p:cNvPr id="4" name="Segnaposto data 3">
            <a:extLst>
              <a:ext uri="{FF2B5EF4-FFF2-40B4-BE49-F238E27FC236}">
                <a16:creationId xmlns:a16="http://schemas.microsoft.com/office/drawing/2014/main" id="{4B38668A-B9AF-44FF-9833-0A848EB69A23}"/>
              </a:ext>
            </a:extLst>
          </p:cNvPr>
          <p:cNvSpPr>
            <a:spLocks noGrp="1"/>
          </p:cNvSpPr>
          <p:nvPr>
            <p:ph type="dt" sz="half" idx="10"/>
          </p:nvPr>
        </p:nvSpPr>
        <p:spPr/>
        <p:txBody>
          <a:bodyPr/>
          <a:lstStyle/>
          <a:p>
            <a:pPr>
              <a:defRPr/>
            </a:pPr>
            <a:fld id="{2BBD07DC-7DFC-444C-A909-144A81E78E79}" type="datetime1">
              <a:rPr lang="it-IT" smtClean="0"/>
              <a:pPr>
                <a:defRPr/>
              </a:pPr>
              <a:t>27/04/2022</a:t>
            </a:fld>
            <a:endParaRPr lang="it-IT" dirty="0"/>
          </a:p>
        </p:txBody>
      </p:sp>
      <p:sp>
        <p:nvSpPr>
          <p:cNvPr id="5" name="Segnaposto numero diapositiva 4">
            <a:extLst>
              <a:ext uri="{FF2B5EF4-FFF2-40B4-BE49-F238E27FC236}">
                <a16:creationId xmlns:a16="http://schemas.microsoft.com/office/drawing/2014/main" id="{01AB40DF-3009-4A34-BC3A-EADCCEB55839}"/>
              </a:ext>
            </a:extLst>
          </p:cNvPr>
          <p:cNvSpPr>
            <a:spLocks noGrp="1"/>
          </p:cNvSpPr>
          <p:nvPr>
            <p:ph type="sldNum" sz="quarter" idx="12"/>
          </p:nvPr>
        </p:nvSpPr>
        <p:spPr/>
        <p:txBody>
          <a:bodyPr/>
          <a:lstStyle/>
          <a:p>
            <a:pPr>
              <a:defRPr/>
            </a:pPr>
            <a:fld id="{2B4CC905-5921-4012-92A8-6E2E1B4899B5}" type="slidenum">
              <a:rPr lang="it-IT" altLang="it-IT" smtClean="0"/>
              <a:pPr>
                <a:defRPr/>
              </a:pPr>
              <a:t>2</a:t>
            </a:fld>
            <a:endParaRPr lang="it-IT" altLang="it-IT"/>
          </a:p>
        </p:txBody>
      </p:sp>
    </p:spTree>
    <p:extLst>
      <p:ext uri="{BB962C8B-B14F-4D97-AF65-F5344CB8AC3E}">
        <p14:creationId xmlns:p14="http://schemas.microsoft.com/office/powerpoint/2010/main" val="1057957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id="{7DC6879C-F7AE-46C6-AC95-3D34D4F00812}"/>
              </a:ext>
            </a:extLst>
          </p:cNvPr>
          <p:cNvSpPr>
            <a:spLocks noGrp="1"/>
          </p:cNvSpPr>
          <p:nvPr>
            <p:ph type="title"/>
          </p:nvPr>
        </p:nvSpPr>
        <p:spPr/>
        <p:txBody>
          <a:bodyPr/>
          <a:lstStyle/>
          <a:p>
            <a:pPr algn="ctr" eaLnBrk="1" hangingPunct="1"/>
            <a:r>
              <a:rPr lang="it-IT" altLang="it-IT" b="1"/>
              <a:t>Verication with acceptance</a:t>
            </a:r>
          </a:p>
        </p:txBody>
      </p:sp>
      <p:sp>
        <p:nvSpPr>
          <p:cNvPr id="21507" name="Segnaposto data 3">
            <a:extLst>
              <a:ext uri="{FF2B5EF4-FFF2-40B4-BE49-F238E27FC236}">
                <a16:creationId xmlns:a16="http://schemas.microsoft.com/office/drawing/2014/main" id="{8D5876E2-7136-458F-9CC0-FB81AEFD9D9C}"/>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26EB7FE4-0476-4460-A886-A5DC745A8BA1}" type="datetime1">
              <a:rPr lang="it-IT"/>
              <a:pPr fontAlgn="base">
                <a:spcBef>
                  <a:spcPct val="0"/>
                </a:spcBef>
                <a:spcAft>
                  <a:spcPct val="0"/>
                </a:spcAft>
                <a:defRPr/>
              </a:pPr>
              <a:t>27/04/2022</a:t>
            </a:fld>
            <a:endParaRPr lang="it-IT" dirty="0"/>
          </a:p>
        </p:txBody>
      </p:sp>
      <p:sp>
        <p:nvSpPr>
          <p:cNvPr id="27652" name="Segnaposto numero diapositiva 4">
            <a:extLst>
              <a:ext uri="{FF2B5EF4-FFF2-40B4-BE49-F238E27FC236}">
                <a16:creationId xmlns:a16="http://schemas.microsoft.com/office/drawing/2014/main" id="{D73FEBF0-24DB-4172-AE3F-111CF49965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0F505A-6504-4287-9AB8-40053B68DE6F}" type="slidenum">
              <a:rPr lang="en-GB" altLang="it-IT" smtClean="0">
                <a:solidFill>
                  <a:schemeClr val="tx2"/>
                </a:solidFill>
                <a:latin typeface="Gill Sans MT" panose="020B0502020104020203" pitchFamily="34" charset="0"/>
              </a:rPr>
              <a:pPr/>
              <a:t>20</a:t>
            </a:fld>
            <a:endParaRPr lang="en-GB" altLang="it-IT">
              <a:solidFill>
                <a:schemeClr val="tx2"/>
              </a:solidFill>
              <a:latin typeface="Gill Sans MT" panose="020B0502020104020203" pitchFamily="34" charset="0"/>
            </a:endParaRPr>
          </a:p>
        </p:txBody>
      </p:sp>
      <p:sp>
        <p:nvSpPr>
          <p:cNvPr id="27653" name="Segnaposto contenuto 2">
            <a:extLst>
              <a:ext uri="{FF2B5EF4-FFF2-40B4-BE49-F238E27FC236}">
                <a16:creationId xmlns:a16="http://schemas.microsoft.com/office/drawing/2014/main" id="{F4B014B2-B29E-44A4-B0D0-A72DBE135018}"/>
              </a:ext>
            </a:extLst>
          </p:cNvPr>
          <p:cNvSpPr>
            <a:spLocks noGrp="1"/>
          </p:cNvSpPr>
          <p:nvPr>
            <p:ph sz="quarter" idx="1"/>
          </p:nvPr>
        </p:nvSpPr>
        <p:spPr>
          <a:xfrm>
            <a:off x="457200" y="1219200"/>
            <a:ext cx="8229600" cy="4937125"/>
          </a:xfrm>
        </p:spPr>
        <p:txBody>
          <a:bodyPr/>
          <a:lstStyle/>
          <a:p>
            <a:pPr algn="just" eaLnBrk="1" hangingPunct="1"/>
            <a:endParaRPr lang="en-US" altLang="it-IT" dirty="0"/>
          </a:p>
          <a:p>
            <a:pPr algn="just" eaLnBrk="1" hangingPunct="1"/>
            <a:r>
              <a:rPr lang="en-US" altLang="it-IT" dirty="0"/>
              <a:t>Procedure on the basis of which the correction of the declared taxable base is made through </a:t>
            </a:r>
            <a:r>
              <a:rPr lang="en-US" altLang="it-IT" b="1" dirty="0"/>
              <a:t>discussions between the financial offices and the taxpayer</a:t>
            </a:r>
            <a:r>
              <a:rPr lang="en-US" altLang="it-IT" dirty="0"/>
              <a:t>;</a:t>
            </a:r>
          </a:p>
          <a:p>
            <a:pPr algn="just" eaLnBrk="1" hangingPunct="1"/>
            <a:r>
              <a:rPr lang="en-US" altLang="it-IT" dirty="0"/>
              <a:t>It is concluded with a document of the office signed, for acceptance, also by the taxpayer;</a:t>
            </a:r>
          </a:p>
          <a:p>
            <a:pPr algn="just" eaLnBrk="1" hangingPunct="1"/>
            <a:r>
              <a:rPr lang="en-US" altLang="it-IT" dirty="0"/>
              <a:t>Advantages for the taxpayer: reduction of penalties;</a:t>
            </a:r>
          </a:p>
          <a:p>
            <a:pPr algn="just" eaLnBrk="1" hangingPunct="1"/>
            <a:r>
              <a:rPr lang="en-US" altLang="it-IT" dirty="0"/>
              <a:t>The procedure ends with the payment of the total amount due, which can even be made in installments. In such case legal interests are due.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a:extLst>
              <a:ext uri="{FF2B5EF4-FFF2-40B4-BE49-F238E27FC236}">
                <a16:creationId xmlns:a16="http://schemas.microsoft.com/office/drawing/2014/main" id="{F2C11341-AA1E-4020-9901-FC1108601564}"/>
              </a:ext>
            </a:extLst>
          </p:cNvPr>
          <p:cNvSpPr>
            <a:spLocks noGrp="1"/>
          </p:cNvSpPr>
          <p:nvPr>
            <p:ph type="title"/>
          </p:nvPr>
        </p:nvSpPr>
        <p:spPr/>
        <p:txBody>
          <a:bodyPr/>
          <a:lstStyle/>
          <a:p>
            <a:pPr algn="ctr"/>
            <a:r>
              <a:rPr lang="it-IT" altLang="it-IT"/>
              <a:t>Tax </a:t>
            </a:r>
            <a:r>
              <a:rPr lang="it-IT" altLang="it-IT" b="1"/>
              <a:t>controversy</a:t>
            </a:r>
          </a:p>
        </p:txBody>
      </p:sp>
      <p:sp>
        <p:nvSpPr>
          <p:cNvPr id="28675" name="Segnaposto contenuto 2">
            <a:extLst>
              <a:ext uri="{FF2B5EF4-FFF2-40B4-BE49-F238E27FC236}">
                <a16:creationId xmlns:a16="http://schemas.microsoft.com/office/drawing/2014/main" id="{C2112F5B-7E70-4351-8A1A-8A71CC91E688}"/>
              </a:ext>
            </a:extLst>
          </p:cNvPr>
          <p:cNvSpPr>
            <a:spLocks noGrp="1"/>
          </p:cNvSpPr>
          <p:nvPr>
            <p:ph sz="quarter" idx="1"/>
          </p:nvPr>
        </p:nvSpPr>
        <p:spPr>
          <a:xfrm>
            <a:off x="457200" y="1219200"/>
            <a:ext cx="8229600" cy="4937125"/>
          </a:xfrm>
        </p:spPr>
        <p:txBody>
          <a:bodyPr/>
          <a:lstStyle/>
          <a:p>
            <a:pPr marL="0" indent="0" algn="ctr">
              <a:buFont typeface="Wingdings 3" panose="05040102010807070707" pitchFamily="18" charset="2"/>
              <a:buNone/>
            </a:pPr>
            <a:endParaRPr lang="it-IT" altLang="it-IT"/>
          </a:p>
          <a:p>
            <a:pPr marL="0" indent="0" algn="ctr">
              <a:buFont typeface="Wingdings 3" panose="05040102010807070707" pitchFamily="18" charset="2"/>
              <a:buNone/>
            </a:pPr>
            <a:endParaRPr lang="en-GB" altLang="it-IT"/>
          </a:p>
          <a:p>
            <a:pPr marL="0" indent="0" algn="ctr">
              <a:buFont typeface="Wingdings 3" panose="05040102010807070707" pitchFamily="18" charset="2"/>
              <a:buNone/>
            </a:pPr>
            <a:endParaRPr lang="en-GB" altLang="it-IT"/>
          </a:p>
          <a:p>
            <a:pPr marL="0" indent="0" algn="ctr">
              <a:buFont typeface="Wingdings 3" panose="05040102010807070707" pitchFamily="18" charset="2"/>
              <a:buNone/>
            </a:pPr>
            <a:r>
              <a:rPr lang="en-GB" altLang="it-IT"/>
              <a:t>In case the taxpayer decides </a:t>
            </a:r>
            <a:r>
              <a:rPr lang="en-GB" altLang="it-IT" b="1">
                <a:solidFill>
                  <a:srgbClr val="FF0000"/>
                </a:solidFill>
              </a:rPr>
              <a:t>not</a:t>
            </a:r>
            <a:r>
              <a:rPr lang="en-GB" altLang="it-IT"/>
              <a:t> to accept the challenges by the tax authorities, the taxpayer may start a tax dispute</a:t>
            </a:r>
          </a:p>
        </p:txBody>
      </p:sp>
      <p:sp>
        <p:nvSpPr>
          <p:cNvPr id="2" name="Segnaposto data 1">
            <a:extLst>
              <a:ext uri="{FF2B5EF4-FFF2-40B4-BE49-F238E27FC236}">
                <a16:creationId xmlns:a16="http://schemas.microsoft.com/office/drawing/2014/main" id="{5A9A500F-B3BF-4E0B-98DA-8C2EAB34DE2C}"/>
              </a:ext>
            </a:extLst>
          </p:cNvPr>
          <p:cNvSpPr>
            <a:spLocks noGrp="1"/>
          </p:cNvSpPr>
          <p:nvPr>
            <p:ph type="dt" sz="quarter" idx="10"/>
          </p:nvPr>
        </p:nvSpPr>
        <p:spPr/>
        <p:txBody>
          <a:bodyPr/>
          <a:lstStyle/>
          <a:p>
            <a:pPr>
              <a:defRPr/>
            </a:pPr>
            <a:fld id="{1CB2EBA5-60F9-401C-9915-79F40CC175C0}" type="datetime1">
              <a:rPr lang="it-IT"/>
              <a:pPr>
                <a:defRPr/>
              </a:pPr>
              <a:t>27/04/2022</a:t>
            </a:fld>
            <a:endParaRPr lang="it-IT" dirty="0"/>
          </a:p>
        </p:txBody>
      </p:sp>
      <p:sp>
        <p:nvSpPr>
          <p:cNvPr id="28677" name="Segnaposto numero diapositiva 2">
            <a:extLst>
              <a:ext uri="{FF2B5EF4-FFF2-40B4-BE49-F238E27FC236}">
                <a16:creationId xmlns:a16="http://schemas.microsoft.com/office/drawing/2014/main" id="{E8116801-DACE-4CAC-A8BC-2076A71206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66E65D-1BCC-4A51-8526-4C0AA709A952}" type="slidenum">
              <a:rPr lang="it-IT" altLang="it-IT" smtClean="0">
                <a:solidFill>
                  <a:schemeClr val="tx2"/>
                </a:solidFill>
                <a:latin typeface="Gill Sans MT" panose="020B0502020104020203" pitchFamily="34" charset="0"/>
              </a:rPr>
              <a:pPr/>
              <a:t>21</a:t>
            </a:fld>
            <a:endParaRPr lang="it-IT" altLang="it-IT">
              <a:solidFill>
                <a:schemeClr val="tx2"/>
              </a:solidFill>
              <a:latin typeface="Gill Sans MT" panose="020B05020201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a:extLst>
              <a:ext uri="{FF2B5EF4-FFF2-40B4-BE49-F238E27FC236}">
                <a16:creationId xmlns:a16="http://schemas.microsoft.com/office/drawing/2014/main" id="{6B63B476-10E7-40AA-820D-E53E0F2A583B}"/>
              </a:ext>
            </a:extLst>
          </p:cNvPr>
          <p:cNvSpPr>
            <a:spLocks noGrp="1"/>
          </p:cNvSpPr>
          <p:nvPr>
            <p:ph type="title"/>
          </p:nvPr>
        </p:nvSpPr>
        <p:spPr/>
        <p:txBody>
          <a:bodyPr/>
          <a:lstStyle/>
          <a:p>
            <a:pPr algn="ctr" eaLnBrk="1" hangingPunct="1"/>
            <a:r>
              <a:rPr lang="it-IT" altLang="it-IT" b="1"/>
              <a:t>Tax dispute</a:t>
            </a:r>
          </a:p>
        </p:txBody>
      </p:sp>
      <p:sp>
        <p:nvSpPr>
          <p:cNvPr id="22531" name="Segnaposto data 3">
            <a:extLst>
              <a:ext uri="{FF2B5EF4-FFF2-40B4-BE49-F238E27FC236}">
                <a16:creationId xmlns:a16="http://schemas.microsoft.com/office/drawing/2014/main" id="{7275E550-2BD7-488C-87E7-CA653D4EE7A5}"/>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A891677C-3CD8-4481-86EF-A6115E5C9CA2}" type="datetime1">
              <a:rPr lang="it-IT"/>
              <a:pPr fontAlgn="base">
                <a:spcBef>
                  <a:spcPct val="0"/>
                </a:spcBef>
                <a:spcAft>
                  <a:spcPct val="0"/>
                </a:spcAft>
                <a:defRPr/>
              </a:pPr>
              <a:t>27/04/2022</a:t>
            </a:fld>
            <a:endParaRPr lang="it-IT" dirty="0"/>
          </a:p>
        </p:txBody>
      </p:sp>
      <p:sp>
        <p:nvSpPr>
          <p:cNvPr id="29700" name="Segnaposto numero diapositiva 4">
            <a:extLst>
              <a:ext uri="{FF2B5EF4-FFF2-40B4-BE49-F238E27FC236}">
                <a16:creationId xmlns:a16="http://schemas.microsoft.com/office/drawing/2014/main" id="{FB1EF405-00D9-44E5-839E-C87A7FEE79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409102-E29D-4A3B-8EB8-E2259D87D449}" type="slidenum">
              <a:rPr lang="en-GB" altLang="it-IT" smtClean="0">
                <a:solidFill>
                  <a:schemeClr val="tx2"/>
                </a:solidFill>
                <a:latin typeface="Gill Sans MT" panose="020B0502020104020203" pitchFamily="34" charset="0"/>
              </a:rPr>
              <a:pPr/>
              <a:t>22</a:t>
            </a:fld>
            <a:endParaRPr lang="en-GB" altLang="it-IT">
              <a:solidFill>
                <a:schemeClr val="tx2"/>
              </a:solidFill>
              <a:latin typeface="Gill Sans MT" panose="020B0502020104020203" pitchFamily="34" charset="0"/>
            </a:endParaRPr>
          </a:p>
        </p:txBody>
      </p:sp>
      <p:sp>
        <p:nvSpPr>
          <p:cNvPr id="29701" name="Segnaposto contenuto 2">
            <a:extLst>
              <a:ext uri="{FF2B5EF4-FFF2-40B4-BE49-F238E27FC236}">
                <a16:creationId xmlns:a16="http://schemas.microsoft.com/office/drawing/2014/main" id="{E8248A7A-D9C8-4CDA-9344-3A089E87CD51}"/>
              </a:ext>
            </a:extLst>
          </p:cNvPr>
          <p:cNvSpPr>
            <a:spLocks noGrp="1"/>
          </p:cNvSpPr>
          <p:nvPr>
            <p:ph sz="quarter" idx="1"/>
          </p:nvPr>
        </p:nvSpPr>
        <p:spPr>
          <a:xfrm>
            <a:off x="457200" y="1219200"/>
            <a:ext cx="8229600" cy="4937125"/>
          </a:xfrm>
        </p:spPr>
        <p:txBody>
          <a:bodyPr/>
          <a:lstStyle/>
          <a:p>
            <a:pPr algn="just" eaLnBrk="1" hangingPunct="1"/>
            <a:r>
              <a:rPr lang="en-US" altLang="it-IT" i="1" dirty="0"/>
              <a:t>Appeal</a:t>
            </a:r>
            <a:r>
              <a:rPr lang="en-US" altLang="it-IT" dirty="0"/>
              <a:t>: deed through which taxpayers can oppose the decisions taken by the Tax Administration;</a:t>
            </a:r>
          </a:p>
          <a:p>
            <a:pPr algn="just" eaLnBrk="1" hangingPunct="1"/>
            <a:r>
              <a:rPr lang="en-US" altLang="it-IT" b="1" dirty="0"/>
              <a:t>Peremptory time limit: 60 days </a:t>
            </a:r>
            <a:r>
              <a:rPr lang="en-US" altLang="it-IT" dirty="0"/>
              <a:t>after notice of tax assessment;</a:t>
            </a:r>
          </a:p>
          <a:p>
            <a:pPr algn="just" eaLnBrk="1" hangingPunct="1"/>
            <a:r>
              <a:rPr lang="en-US" altLang="it-IT" b="1" dirty="0"/>
              <a:t>Must</a:t>
            </a:r>
            <a:r>
              <a:rPr lang="en-US" altLang="it-IT" dirty="0"/>
              <a:t> contain the following indications: tax commission to which it is directed, name of the appellant, his residence, his tax code, the office appealed against, details of the deed appealed against, object of the request, factual and legal issues to prove its groundings, signature;</a:t>
            </a:r>
          </a:p>
          <a:p>
            <a:pPr algn="just" eaLnBrk="1" hangingPunct="1"/>
            <a:r>
              <a:rPr lang="en-US" altLang="it-IT" dirty="0"/>
              <a:t>The appeal shall be submitted directly to the counterpart (i.e. The Revenue Agency).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a:extLst>
              <a:ext uri="{FF2B5EF4-FFF2-40B4-BE49-F238E27FC236}">
                <a16:creationId xmlns:a16="http://schemas.microsoft.com/office/drawing/2014/main" id="{B54BBDA3-C99C-4625-B5F0-7A532BA1348C}"/>
              </a:ext>
            </a:extLst>
          </p:cNvPr>
          <p:cNvSpPr>
            <a:spLocks noGrp="1"/>
          </p:cNvSpPr>
          <p:nvPr>
            <p:ph type="title"/>
          </p:nvPr>
        </p:nvSpPr>
        <p:spPr/>
        <p:txBody>
          <a:bodyPr/>
          <a:lstStyle/>
          <a:p>
            <a:pPr algn="ctr" eaLnBrk="1" hangingPunct="1"/>
            <a:r>
              <a:rPr lang="it-IT" altLang="it-IT" b="1" dirty="0"/>
              <a:t>Tax </a:t>
            </a:r>
            <a:r>
              <a:rPr lang="it-IT" altLang="it-IT" b="1" dirty="0" err="1"/>
              <a:t>litigation</a:t>
            </a:r>
            <a:endParaRPr lang="it-IT" altLang="it-IT" b="1" dirty="0"/>
          </a:p>
        </p:txBody>
      </p:sp>
      <p:sp>
        <p:nvSpPr>
          <p:cNvPr id="23555" name="Segnaposto data 3">
            <a:extLst>
              <a:ext uri="{FF2B5EF4-FFF2-40B4-BE49-F238E27FC236}">
                <a16:creationId xmlns:a16="http://schemas.microsoft.com/office/drawing/2014/main" id="{E728F1B0-7E02-4A9F-8E91-95AFF42FAF34}"/>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A41C3F64-7749-4CB9-9CCA-85548020494B}" type="datetime1">
              <a:rPr lang="it-IT"/>
              <a:pPr fontAlgn="base">
                <a:spcBef>
                  <a:spcPct val="0"/>
                </a:spcBef>
                <a:spcAft>
                  <a:spcPct val="0"/>
                </a:spcAft>
                <a:defRPr/>
              </a:pPr>
              <a:t>27/04/2022</a:t>
            </a:fld>
            <a:endParaRPr lang="it-IT" dirty="0"/>
          </a:p>
        </p:txBody>
      </p:sp>
      <p:sp>
        <p:nvSpPr>
          <p:cNvPr id="30724" name="Segnaposto numero diapositiva 4">
            <a:extLst>
              <a:ext uri="{FF2B5EF4-FFF2-40B4-BE49-F238E27FC236}">
                <a16:creationId xmlns:a16="http://schemas.microsoft.com/office/drawing/2014/main" id="{A4638992-5204-4A5B-8516-12AE28BE5A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BAE8EA-1687-4D32-9E1D-C4DC9C1C8CB1}" type="slidenum">
              <a:rPr lang="en-GB" altLang="it-IT" smtClean="0">
                <a:solidFill>
                  <a:schemeClr val="tx2"/>
                </a:solidFill>
                <a:latin typeface="Gill Sans MT" panose="020B0502020104020203" pitchFamily="34" charset="0"/>
              </a:rPr>
              <a:pPr/>
              <a:t>23</a:t>
            </a:fld>
            <a:endParaRPr lang="en-GB" altLang="it-IT">
              <a:solidFill>
                <a:schemeClr val="tx2"/>
              </a:solidFill>
              <a:latin typeface="Gill Sans MT" panose="020B0502020104020203" pitchFamily="34" charset="0"/>
            </a:endParaRPr>
          </a:p>
        </p:txBody>
      </p:sp>
      <p:sp>
        <p:nvSpPr>
          <p:cNvPr id="30725" name="Segnaposto contenuto 2">
            <a:extLst>
              <a:ext uri="{FF2B5EF4-FFF2-40B4-BE49-F238E27FC236}">
                <a16:creationId xmlns:a16="http://schemas.microsoft.com/office/drawing/2014/main" id="{00840582-3638-4AA7-A298-EA7BAC2DFE95}"/>
              </a:ext>
            </a:extLst>
          </p:cNvPr>
          <p:cNvSpPr>
            <a:spLocks noGrp="1"/>
          </p:cNvSpPr>
          <p:nvPr>
            <p:ph sz="quarter" idx="1"/>
          </p:nvPr>
        </p:nvSpPr>
        <p:spPr>
          <a:xfrm>
            <a:off x="457200" y="1219200"/>
            <a:ext cx="8229600" cy="4937125"/>
          </a:xfrm>
        </p:spPr>
        <p:txBody>
          <a:bodyPr/>
          <a:lstStyle/>
          <a:p>
            <a:pPr algn="just" eaLnBrk="1" hangingPunct="1"/>
            <a:r>
              <a:rPr lang="en-GB" altLang="it-IT" dirty="0"/>
              <a:t>Tax proceedings start in front of the tax commissions with the “entry of appearance”;</a:t>
            </a:r>
          </a:p>
          <a:p>
            <a:pPr algn="just" eaLnBrk="1" hangingPunct="1"/>
            <a:endParaRPr lang="en-GB" altLang="it-IT" dirty="0"/>
          </a:p>
          <a:p>
            <a:pPr algn="just" eaLnBrk="1" hangingPunct="1"/>
            <a:r>
              <a:rPr lang="en-GB" altLang="it-IT" dirty="0"/>
              <a:t>“Tax commissions”: jurisdictional legal bodies competent for disputes relating to tax matters</a:t>
            </a:r>
          </a:p>
          <a:p>
            <a:pPr algn="just" eaLnBrk="1" hangingPunct="1"/>
            <a:endParaRPr lang="en-GB" altLang="it-IT" dirty="0"/>
          </a:p>
          <a:p>
            <a:pPr algn="just" eaLnBrk="1" hangingPunct="1"/>
            <a:r>
              <a:rPr lang="en-GB" altLang="it-IT" dirty="0"/>
              <a:t>“Entry of appearance”: filing of the appeal to the tax commission together with other documents required by law</a:t>
            </a:r>
          </a:p>
          <a:p>
            <a:pPr eaLnBrk="1" hangingPunct="1"/>
            <a:endParaRPr lang="en-GB" alt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F620BFC-842F-4BCC-9D37-D13CD9064804}"/>
              </a:ext>
            </a:extLst>
          </p:cNvPr>
          <p:cNvSpPr>
            <a:spLocks noGrp="1"/>
          </p:cNvSpPr>
          <p:nvPr>
            <p:ph type="dt" sz="half" idx="10"/>
          </p:nvPr>
        </p:nvSpPr>
        <p:spPr/>
        <p:txBody>
          <a:bodyPr/>
          <a:lstStyle/>
          <a:p>
            <a:pPr>
              <a:defRPr/>
            </a:pPr>
            <a:fld id="{73B78E84-5588-4C33-99CF-A6A1828DB912}" type="datetime1">
              <a:rPr lang="it-IT" smtClean="0"/>
              <a:pPr>
                <a:defRPr/>
              </a:pPr>
              <a:t>27/04/2022</a:t>
            </a:fld>
            <a:endParaRPr lang="it-IT" dirty="0"/>
          </a:p>
        </p:txBody>
      </p:sp>
      <p:sp>
        <p:nvSpPr>
          <p:cNvPr id="3" name="Segnaposto numero diapositiva 2">
            <a:extLst>
              <a:ext uri="{FF2B5EF4-FFF2-40B4-BE49-F238E27FC236}">
                <a16:creationId xmlns:a16="http://schemas.microsoft.com/office/drawing/2014/main" id="{A4E38D76-26D0-45EF-BBE1-2903D08100CC}"/>
              </a:ext>
            </a:extLst>
          </p:cNvPr>
          <p:cNvSpPr>
            <a:spLocks noGrp="1"/>
          </p:cNvSpPr>
          <p:nvPr>
            <p:ph type="sldNum" sz="quarter" idx="12"/>
          </p:nvPr>
        </p:nvSpPr>
        <p:spPr/>
        <p:txBody>
          <a:bodyPr/>
          <a:lstStyle/>
          <a:p>
            <a:pPr>
              <a:defRPr/>
            </a:pPr>
            <a:fld id="{2F6E8FDB-FA56-48D8-B07A-6F6C59C382CA}" type="slidenum">
              <a:rPr lang="it-IT" altLang="it-IT" smtClean="0"/>
              <a:pPr>
                <a:defRPr/>
              </a:pPr>
              <a:t>24</a:t>
            </a:fld>
            <a:endParaRPr lang="it-IT" altLang="it-IT"/>
          </a:p>
        </p:txBody>
      </p:sp>
      <p:pic>
        <p:nvPicPr>
          <p:cNvPr id="4" name="Segnaposto contenuto 7">
            <a:extLst>
              <a:ext uri="{FF2B5EF4-FFF2-40B4-BE49-F238E27FC236}">
                <a16:creationId xmlns:a16="http://schemas.microsoft.com/office/drawing/2014/main" id="{22D397A8-AB89-4AAC-B05B-5E7CAA7CA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60231"/>
            <a:ext cx="4752528" cy="3387757"/>
          </a:xfrm>
          <a:prstGeom prst="rect">
            <a:avLst/>
          </a:prstGeom>
        </p:spPr>
      </p:pic>
      <p:pic>
        <p:nvPicPr>
          <p:cNvPr id="5" name="Immagine 4">
            <a:extLst>
              <a:ext uri="{FF2B5EF4-FFF2-40B4-BE49-F238E27FC236}">
                <a16:creationId xmlns:a16="http://schemas.microsoft.com/office/drawing/2014/main" id="{88BD8FAB-72DA-4048-9194-48B7A157EC23}"/>
              </a:ext>
            </a:extLst>
          </p:cNvPr>
          <p:cNvPicPr>
            <a:picLocks noChangeAspect="1"/>
          </p:cNvPicPr>
          <p:nvPr/>
        </p:nvPicPr>
        <p:blipFill>
          <a:blip r:embed="rId4"/>
          <a:stretch>
            <a:fillRect/>
          </a:stretch>
        </p:blipFill>
        <p:spPr>
          <a:xfrm>
            <a:off x="3220751" y="980728"/>
            <a:ext cx="5941672" cy="4311335"/>
          </a:xfrm>
          <a:prstGeom prst="rect">
            <a:avLst/>
          </a:prstGeom>
        </p:spPr>
      </p:pic>
      <p:pic>
        <p:nvPicPr>
          <p:cNvPr id="6" name="Immagine 5">
            <a:extLst>
              <a:ext uri="{FF2B5EF4-FFF2-40B4-BE49-F238E27FC236}">
                <a16:creationId xmlns:a16="http://schemas.microsoft.com/office/drawing/2014/main" id="{70306E62-856E-4199-AEA7-2E0A4DF53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397102"/>
            <a:ext cx="5165787" cy="3226527"/>
          </a:xfrm>
          <a:prstGeom prst="rect">
            <a:avLst/>
          </a:prstGeom>
        </p:spPr>
      </p:pic>
      <p:sp>
        <p:nvSpPr>
          <p:cNvPr id="7" name="CasellaDiTesto 6">
            <a:extLst>
              <a:ext uri="{FF2B5EF4-FFF2-40B4-BE49-F238E27FC236}">
                <a16:creationId xmlns:a16="http://schemas.microsoft.com/office/drawing/2014/main" id="{3167A540-AA3B-4D5F-8E13-3471E7FEDB55}"/>
              </a:ext>
            </a:extLst>
          </p:cNvPr>
          <p:cNvSpPr txBox="1"/>
          <p:nvPr/>
        </p:nvSpPr>
        <p:spPr>
          <a:xfrm>
            <a:off x="5381653" y="54999"/>
            <a:ext cx="3331157" cy="584775"/>
          </a:xfrm>
          <a:prstGeom prst="rect">
            <a:avLst/>
          </a:prstGeom>
          <a:noFill/>
        </p:spPr>
        <p:txBody>
          <a:bodyPr wrap="square" rtlCol="0">
            <a:spAutoFit/>
          </a:bodyPr>
          <a:lstStyle/>
          <a:p>
            <a:r>
              <a:rPr lang="it-IT" sz="1600" dirty="0">
                <a:hlinkClick r:id="rId6"/>
              </a:rPr>
              <a:t>processo-tributario-telematico-</a:t>
            </a:r>
            <a:r>
              <a:rPr lang="it-IT" sz="1600" dirty="0" err="1">
                <a:hlinkClick r:id="rId6"/>
              </a:rPr>
              <a:t>ptt</a:t>
            </a:r>
            <a:r>
              <a:rPr lang="it-IT" sz="1600" dirty="0">
                <a:hlinkClick r:id="rId6"/>
              </a:rPr>
              <a:t>-</a:t>
            </a:r>
            <a:r>
              <a:rPr lang="it-IT" sz="1600" dirty="0" err="1">
                <a:hlinkClick r:id="rId6"/>
              </a:rPr>
              <a:t>sigit</a:t>
            </a:r>
            <a:endParaRPr lang="it-IT" sz="1600" dirty="0"/>
          </a:p>
        </p:txBody>
      </p:sp>
    </p:spTree>
    <p:extLst>
      <p:ext uri="{BB962C8B-B14F-4D97-AF65-F5344CB8AC3E}">
        <p14:creationId xmlns:p14="http://schemas.microsoft.com/office/powerpoint/2010/main" val="31308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48C04A-8D90-4C78-9023-FEDABA6C5688}"/>
              </a:ext>
            </a:extLst>
          </p:cNvPr>
          <p:cNvSpPr>
            <a:spLocks noGrp="1"/>
          </p:cNvSpPr>
          <p:nvPr>
            <p:ph type="title"/>
          </p:nvPr>
        </p:nvSpPr>
        <p:spPr/>
        <p:txBody>
          <a:bodyPr/>
          <a:lstStyle/>
          <a:p>
            <a:pPr algn="ctr"/>
            <a:r>
              <a:rPr lang="it-IT" altLang="it-IT" dirty="0"/>
              <a:t>Tax </a:t>
            </a:r>
            <a:r>
              <a:rPr lang="it-IT" altLang="it-IT" dirty="0" err="1"/>
              <a:t>litigation</a:t>
            </a:r>
            <a:endParaRPr lang="it-IT" dirty="0"/>
          </a:p>
        </p:txBody>
      </p:sp>
      <p:pic>
        <p:nvPicPr>
          <p:cNvPr id="7" name="Segnaposto contenuto 6">
            <a:extLst>
              <a:ext uri="{FF2B5EF4-FFF2-40B4-BE49-F238E27FC236}">
                <a16:creationId xmlns:a16="http://schemas.microsoft.com/office/drawing/2014/main" id="{62B14624-ACC7-4E18-B335-D892E3056AFD}"/>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826649" y="1219200"/>
            <a:ext cx="3490701" cy="4937125"/>
          </a:xfrm>
        </p:spPr>
      </p:pic>
      <p:sp>
        <p:nvSpPr>
          <p:cNvPr id="4" name="Segnaposto data 3">
            <a:extLst>
              <a:ext uri="{FF2B5EF4-FFF2-40B4-BE49-F238E27FC236}">
                <a16:creationId xmlns:a16="http://schemas.microsoft.com/office/drawing/2014/main" id="{F30523B2-C54B-4BE0-823E-DF2CA8D84B36}"/>
              </a:ext>
            </a:extLst>
          </p:cNvPr>
          <p:cNvSpPr>
            <a:spLocks noGrp="1"/>
          </p:cNvSpPr>
          <p:nvPr>
            <p:ph type="dt" sz="half" idx="10"/>
          </p:nvPr>
        </p:nvSpPr>
        <p:spPr/>
        <p:txBody>
          <a:bodyPr/>
          <a:lstStyle/>
          <a:p>
            <a:pPr>
              <a:defRPr/>
            </a:pPr>
            <a:fld id="{2BBD07DC-7DFC-444C-A909-144A81E78E79}" type="datetime1">
              <a:rPr lang="it-IT" smtClean="0"/>
              <a:pPr>
                <a:defRPr/>
              </a:pPr>
              <a:t>27/04/2022</a:t>
            </a:fld>
            <a:endParaRPr lang="it-IT" dirty="0"/>
          </a:p>
        </p:txBody>
      </p:sp>
      <p:sp>
        <p:nvSpPr>
          <p:cNvPr id="5" name="Segnaposto numero diapositiva 4">
            <a:extLst>
              <a:ext uri="{FF2B5EF4-FFF2-40B4-BE49-F238E27FC236}">
                <a16:creationId xmlns:a16="http://schemas.microsoft.com/office/drawing/2014/main" id="{F1AADD6A-EE1D-4532-9D70-4AFB3982687A}"/>
              </a:ext>
            </a:extLst>
          </p:cNvPr>
          <p:cNvSpPr>
            <a:spLocks noGrp="1"/>
          </p:cNvSpPr>
          <p:nvPr>
            <p:ph type="sldNum" sz="quarter" idx="12"/>
          </p:nvPr>
        </p:nvSpPr>
        <p:spPr/>
        <p:txBody>
          <a:bodyPr/>
          <a:lstStyle/>
          <a:p>
            <a:pPr>
              <a:defRPr/>
            </a:pPr>
            <a:fld id="{2B4CC905-5921-4012-92A8-6E2E1B4899B5}" type="slidenum">
              <a:rPr lang="it-IT" altLang="it-IT" smtClean="0"/>
              <a:pPr>
                <a:defRPr/>
              </a:pPr>
              <a:t>25</a:t>
            </a:fld>
            <a:endParaRPr lang="it-IT" altLang="it-IT"/>
          </a:p>
        </p:txBody>
      </p:sp>
    </p:spTree>
    <p:extLst>
      <p:ext uri="{BB962C8B-B14F-4D97-AF65-F5344CB8AC3E}">
        <p14:creationId xmlns:p14="http://schemas.microsoft.com/office/powerpoint/2010/main" val="109093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a:extLst>
              <a:ext uri="{FF2B5EF4-FFF2-40B4-BE49-F238E27FC236}">
                <a16:creationId xmlns:a16="http://schemas.microsoft.com/office/drawing/2014/main" id="{252ED33F-F8E7-4074-86B3-4615121AE934}"/>
              </a:ext>
            </a:extLst>
          </p:cNvPr>
          <p:cNvSpPr>
            <a:spLocks noGrp="1"/>
          </p:cNvSpPr>
          <p:nvPr>
            <p:ph type="title"/>
          </p:nvPr>
        </p:nvSpPr>
        <p:spPr/>
        <p:txBody>
          <a:bodyPr/>
          <a:lstStyle/>
          <a:p>
            <a:pPr algn="ctr" eaLnBrk="1" hangingPunct="1"/>
            <a:r>
              <a:rPr lang="it-IT" altLang="it-IT" b="1"/>
              <a:t>Summary</a:t>
            </a:r>
          </a:p>
        </p:txBody>
      </p:sp>
      <p:sp>
        <p:nvSpPr>
          <p:cNvPr id="23555" name="Segnaposto data 3">
            <a:extLst>
              <a:ext uri="{FF2B5EF4-FFF2-40B4-BE49-F238E27FC236}">
                <a16:creationId xmlns:a16="http://schemas.microsoft.com/office/drawing/2014/main" id="{3F38C0CB-C45C-4EA1-8372-E593A885C1E2}"/>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A41C3F64-7749-4CB9-9CCA-85548020494B}" type="datetime1">
              <a:rPr lang="it-IT"/>
              <a:pPr fontAlgn="base">
                <a:spcBef>
                  <a:spcPct val="0"/>
                </a:spcBef>
                <a:spcAft>
                  <a:spcPct val="0"/>
                </a:spcAft>
                <a:defRPr/>
              </a:pPr>
              <a:t>27/04/2022</a:t>
            </a:fld>
            <a:endParaRPr lang="it-IT" dirty="0"/>
          </a:p>
        </p:txBody>
      </p:sp>
      <p:sp>
        <p:nvSpPr>
          <p:cNvPr id="31748" name="Segnaposto numero diapositiva 4">
            <a:extLst>
              <a:ext uri="{FF2B5EF4-FFF2-40B4-BE49-F238E27FC236}">
                <a16:creationId xmlns:a16="http://schemas.microsoft.com/office/drawing/2014/main" id="{7159FEC8-BB63-45EF-8586-4D30EF45B6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908F69-B4AA-4077-9799-BE172558DE39}" type="slidenum">
              <a:rPr lang="en-GB" altLang="it-IT" smtClean="0">
                <a:solidFill>
                  <a:schemeClr val="tx2"/>
                </a:solidFill>
                <a:latin typeface="Gill Sans MT" panose="020B0502020104020203" pitchFamily="34" charset="0"/>
              </a:rPr>
              <a:pPr/>
              <a:t>26</a:t>
            </a:fld>
            <a:endParaRPr lang="en-GB" altLang="it-IT">
              <a:solidFill>
                <a:schemeClr val="tx2"/>
              </a:solidFill>
              <a:latin typeface="Gill Sans MT" panose="020B0502020104020203" pitchFamily="34" charset="0"/>
            </a:endParaRPr>
          </a:p>
        </p:txBody>
      </p:sp>
      <p:sp>
        <p:nvSpPr>
          <p:cNvPr id="31749" name="Segnaposto contenuto 2">
            <a:extLst>
              <a:ext uri="{FF2B5EF4-FFF2-40B4-BE49-F238E27FC236}">
                <a16:creationId xmlns:a16="http://schemas.microsoft.com/office/drawing/2014/main" id="{0695DEE5-ADB2-4134-8938-98F721F40632}"/>
              </a:ext>
            </a:extLst>
          </p:cNvPr>
          <p:cNvSpPr>
            <a:spLocks noGrp="1"/>
          </p:cNvSpPr>
          <p:nvPr>
            <p:ph sz="quarter" idx="1"/>
          </p:nvPr>
        </p:nvSpPr>
        <p:spPr>
          <a:xfrm>
            <a:off x="1547813" y="3757613"/>
            <a:ext cx="1501775" cy="1227137"/>
          </a:xfrm>
        </p:spPr>
        <p:txBody>
          <a:bodyPr/>
          <a:lstStyle/>
          <a:p>
            <a:pPr marL="0" indent="0" eaLnBrk="1" hangingPunct="1">
              <a:buFont typeface="Wingdings 3" panose="05040102010807070707" pitchFamily="18" charset="2"/>
              <a:buNone/>
            </a:pPr>
            <a:r>
              <a:rPr lang="en-GB" altLang="it-IT" sz="1600">
                <a:latin typeface="Alpha Echo" panose="02000000000000000000" pitchFamily="2" charset="0"/>
              </a:rPr>
              <a:t>Report of verification</a:t>
            </a:r>
          </a:p>
          <a:p>
            <a:pPr marL="0" indent="0" eaLnBrk="1" hangingPunct="1">
              <a:buFont typeface="Wingdings 3" panose="05040102010807070707" pitchFamily="18" charset="2"/>
              <a:buNone/>
            </a:pPr>
            <a:r>
              <a:rPr lang="en-GB" altLang="it-IT" sz="1600">
                <a:latin typeface="Alpha Echo" panose="02000000000000000000" pitchFamily="2" charset="0"/>
              </a:rPr>
              <a:t>(PVC)</a:t>
            </a:r>
          </a:p>
        </p:txBody>
      </p:sp>
      <p:sp>
        <p:nvSpPr>
          <p:cNvPr id="2" name="Freccia a destra 1">
            <a:extLst>
              <a:ext uri="{FF2B5EF4-FFF2-40B4-BE49-F238E27FC236}">
                <a16:creationId xmlns:a16="http://schemas.microsoft.com/office/drawing/2014/main" id="{4B1A19CE-4233-43DF-B972-39599DEEBB40}"/>
              </a:ext>
            </a:extLst>
          </p:cNvPr>
          <p:cNvSpPr/>
          <p:nvPr/>
        </p:nvSpPr>
        <p:spPr>
          <a:xfrm>
            <a:off x="827088" y="2724150"/>
            <a:ext cx="4249737"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4" name="Connettore diritto 3">
            <a:extLst>
              <a:ext uri="{FF2B5EF4-FFF2-40B4-BE49-F238E27FC236}">
                <a16:creationId xmlns:a16="http://schemas.microsoft.com/office/drawing/2014/main" id="{1CA230F5-FF62-4614-9CF2-96DBC2C73884}"/>
              </a:ext>
            </a:extLst>
          </p:cNvPr>
          <p:cNvCxnSpPr/>
          <p:nvPr/>
        </p:nvCxnSpPr>
        <p:spPr>
          <a:xfrm>
            <a:off x="2195513" y="2205038"/>
            <a:ext cx="0" cy="1584325"/>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Connettore diritto 8">
            <a:extLst>
              <a:ext uri="{FF2B5EF4-FFF2-40B4-BE49-F238E27FC236}">
                <a16:creationId xmlns:a16="http://schemas.microsoft.com/office/drawing/2014/main" id="{3AE720FC-4204-40BA-904C-5BEB65D181F6}"/>
              </a:ext>
            </a:extLst>
          </p:cNvPr>
          <p:cNvCxnSpPr/>
          <p:nvPr/>
        </p:nvCxnSpPr>
        <p:spPr>
          <a:xfrm>
            <a:off x="4140200" y="2205038"/>
            <a:ext cx="0" cy="1584325"/>
          </a:xfrm>
          <a:prstGeom prst="line">
            <a:avLst/>
          </a:prstGeom>
          <a:ln w="76200"/>
        </p:spPr>
        <p:style>
          <a:lnRef idx="1">
            <a:schemeClr val="dk1"/>
          </a:lnRef>
          <a:fillRef idx="0">
            <a:schemeClr val="dk1"/>
          </a:fillRef>
          <a:effectRef idx="0">
            <a:schemeClr val="dk1"/>
          </a:effectRef>
          <a:fontRef idx="minor">
            <a:schemeClr val="tx1"/>
          </a:fontRef>
        </p:style>
      </p:cxnSp>
      <p:sp>
        <p:nvSpPr>
          <p:cNvPr id="5" name="Parentesi graffa chiusa 4">
            <a:extLst>
              <a:ext uri="{FF2B5EF4-FFF2-40B4-BE49-F238E27FC236}">
                <a16:creationId xmlns:a16="http://schemas.microsoft.com/office/drawing/2014/main" id="{789E28FB-C01B-4413-B56D-0CB44F43DEE0}"/>
              </a:ext>
            </a:extLst>
          </p:cNvPr>
          <p:cNvSpPr/>
          <p:nvPr/>
        </p:nvSpPr>
        <p:spPr>
          <a:xfrm rot="16200000">
            <a:off x="1323976" y="1276350"/>
            <a:ext cx="374650" cy="1368425"/>
          </a:xfrm>
          <a:prstGeom prst="rightBrace">
            <a:avLst>
              <a:gd name="adj1" fmla="val 0"/>
              <a:gd name="adj2" fmla="val 50000"/>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6" name="CasellaDiTesto 5">
            <a:extLst>
              <a:ext uri="{FF2B5EF4-FFF2-40B4-BE49-F238E27FC236}">
                <a16:creationId xmlns:a16="http://schemas.microsoft.com/office/drawing/2014/main" id="{AF477896-305A-45F0-8199-EA2100068024}"/>
              </a:ext>
            </a:extLst>
          </p:cNvPr>
          <p:cNvSpPr txBox="1"/>
          <p:nvPr/>
        </p:nvSpPr>
        <p:spPr>
          <a:xfrm>
            <a:off x="611188" y="1401763"/>
            <a:ext cx="1728787" cy="338137"/>
          </a:xfrm>
          <a:prstGeom prst="rect">
            <a:avLst/>
          </a:prstGeom>
          <a:noFill/>
        </p:spPr>
        <p:txBody>
          <a:bodyPr>
            <a:spAutoFit/>
          </a:bodyPr>
          <a:lstStyle/>
          <a:p>
            <a:pPr algn="ctr">
              <a:defRPr/>
            </a:pPr>
            <a:r>
              <a:rPr lang="en-US" sz="1600" dirty="0">
                <a:latin typeface="Alpha Echo" panose="02000000000000000000" pitchFamily="2" charset="0"/>
                <a:cs typeface="+mn-cs"/>
              </a:rPr>
              <a:t>Assessment</a:t>
            </a:r>
          </a:p>
        </p:txBody>
      </p:sp>
      <p:sp>
        <p:nvSpPr>
          <p:cNvPr id="31755" name="Segnaposto contenuto 2">
            <a:extLst>
              <a:ext uri="{FF2B5EF4-FFF2-40B4-BE49-F238E27FC236}">
                <a16:creationId xmlns:a16="http://schemas.microsoft.com/office/drawing/2014/main" id="{08BA7AC7-6060-4ACB-A499-4AF44C6DE136}"/>
              </a:ext>
            </a:extLst>
          </p:cNvPr>
          <p:cNvSpPr txBox="1">
            <a:spLocks/>
          </p:cNvSpPr>
          <p:nvPr/>
        </p:nvSpPr>
        <p:spPr bwMode="auto">
          <a:xfrm>
            <a:off x="3389313" y="3776663"/>
            <a:ext cx="18303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accent1"/>
              </a:buClr>
              <a:buSzPct val="76000"/>
              <a:buFont typeface="Wingdings 3" panose="05040102010807070707" pitchFamily="18" charset="2"/>
              <a:buNone/>
            </a:pPr>
            <a:r>
              <a:rPr lang="en-GB" altLang="it-IT" sz="1600">
                <a:latin typeface="Alpha Echo" panose="02000000000000000000" pitchFamily="2" charset="0"/>
              </a:rPr>
              <a:t>Verification notice</a:t>
            </a:r>
          </a:p>
          <a:p>
            <a:pPr eaLnBrk="1" hangingPunct="1">
              <a:spcBef>
                <a:spcPts val="600"/>
              </a:spcBef>
              <a:buClr>
                <a:schemeClr val="accent1"/>
              </a:buClr>
              <a:buSzPct val="76000"/>
              <a:buFont typeface="Wingdings 3" panose="05040102010807070707" pitchFamily="18" charset="2"/>
              <a:buNone/>
            </a:pPr>
            <a:r>
              <a:rPr lang="en-GB" altLang="it-IT" sz="1600">
                <a:latin typeface="Alpha Echo" panose="02000000000000000000" pitchFamily="2" charset="0"/>
              </a:rPr>
              <a:t>(avviso di accertamento)</a:t>
            </a:r>
          </a:p>
        </p:txBody>
      </p:sp>
      <p:sp>
        <p:nvSpPr>
          <p:cNvPr id="31756" name="Segnaposto contenuto 2">
            <a:extLst>
              <a:ext uri="{FF2B5EF4-FFF2-40B4-BE49-F238E27FC236}">
                <a16:creationId xmlns:a16="http://schemas.microsoft.com/office/drawing/2014/main" id="{CF86B731-EE2A-4368-BD4C-46F0F148179B}"/>
              </a:ext>
            </a:extLst>
          </p:cNvPr>
          <p:cNvSpPr txBox="1">
            <a:spLocks/>
          </p:cNvSpPr>
          <p:nvPr/>
        </p:nvSpPr>
        <p:spPr bwMode="auto">
          <a:xfrm>
            <a:off x="2357438" y="5456238"/>
            <a:ext cx="18303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accent1"/>
              </a:buClr>
              <a:buSzPct val="76000"/>
              <a:buFont typeface="Wingdings 3" panose="05040102010807070707" pitchFamily="18" charset="2"/>
              <a:buNone/>
            </a:pPr>
            <a:r>
              <a:rPr lang="en-GB" altLang="it-IT" sz="2000">
                <a:latin typeface="AR DELANEY" panose="02000000000000000000" pitchFamily="2" charset="0"/>
              </a:rPr>
              <a:t>1 st taxpayer defense</a:t>
            </a:r>
            <a:endParaRPr lang="en-GB" altLang="it-IT" sz="1600">
              <a:latin typeface="AR DELANEY" panose="02000000000000000000" pitchFamily="2" charset="0"/>
            </a:endParaRPr>
          </a:p>
        </p:txBody>
      </p:sp>
      <p:sp>
        <p:nvSpPr>
          <p:cNvPr id="15" name="Parentesi graffa chiusa 14">
            <a:extLst>
              <a:ext uri="{FF2B5EF4-FFF2-40B4-BE49-F238E27FC236}">
                <a16:creationId xmlns:a16="http://schemas.microsoft.com/office/drawing/2014/main" id="{B1B70DD2-4625-4D1C-B342-338469D5F8DD}"/>
              </a:ext>
            </a:extLst>
          </p:cNvPr>
          <p:cNvSpPr/>
          <p:nvPr/>
        </p:nvSpPr>
        <p:spPr>
          <a:xfrm rot="5400000">
            <a:off x="2980532" y="4199731"/>
            <a:ext cx="374650" cy="1944687"/>
          </a:xfrm>
          <a:prstGeom prst="rightBrace">
            <a:avLst>
              <a:gd name="adj1" fmla="val 0"/>
              <a:gd name="adj2" fmla="val 50000"/>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cxnSp>
        <p:nvCxnSpPr>
          <p:cNvPr id="8" name="Connettore 2 7">
            <a:extLst>
              <a:ext uri="{FF2B5EF4-FFF2-40B4-BE49-F238E27FC236}">
                <a16:creationId xmlns:a16="http://schemas.microsoft.com/office/drawing/2014/main" id="{D034716B-9D55-436B-AB06-AAD407C6DE76}"/>
              </a:ext>
            </a:extLst>
          </p:cNvPr>
          <p:cNvCxnSpPr/>
          <p:nvPr/>
        </p:nvCxnSpPr>
        <p:spPr>
          <a:xfrm flipV="1">
            <a:off x="5135563" y="1952625"/>
            <a:ext cx="647700" cy="576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759" name="Segnaposto contenuto 2">
            <a:extLst>
              <a:ext uri="{FF2B5EF4-FFF2-40B4-BE49-F238E27FC236}">
                <a16:creationId xmlns:a16="http://schemas.microsoft.com/office/drawing/2014/main" id="{1C5FC347-717B-4164-ACF5-233FDF871D49}"/>
              </a:ext>
            </a:extLst>
          </p:cNvPr>
          <p:cNvSpPr txBox="1">
            <a:spLocks/>
          </p:cNvSpPr>
          <p:nvPr/>
        </p:nvSpPr>
        <p:spPr bwMode="auto">
          <a:xfrm>
            <a:off x="5867400" y="1533525"/>
            <a:ext cx="18319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accent1"/>
              </a:buClr>
              <a:buSzPct val="76000"/>
              <a:buFont typeface="Wingdings 3" panose="05040102010807070707" pitchFamily="18" charset="2"/>
              <a:buNone/>
            </a:pPr>
            <a:r>
              <a:rPr lang="en-GB" altLang="it-IT" sz="2000">
                <a:latin typeface="AR DELANEY" panose="02000000000000000000" pitchFamily="2" charset="0"/>
              </a:rPr>
              <a:t>Aquiescence</a:t>
            </a:r>
            <a:endParaRPr lang="en-GB" altLang="it-IT" sz="1600">
              <a:latin typeface="AR DELANEY" panose="02000000000000000000" pitchFamily="2" charset="0"/>
            </a:endParaRPr>
          </a:p>
        </p:txBody>
      </p:sp>
      <p:sp>
        <p:nvSpPr>
          <p:cNvPr id="31760" name="Segnaposto contenuto 2">
            <a:extLst>
              <a:ext uri="{FF2B5EF4-FFF2-40B4-BE49-F238E27FC236}">
                <a16:creationId xmlns:a16="http://schemas.microsoft.com/office/drawing/2014/main" id="{044FDA63-8C05-435C-88CC-86643C79B66F}"/>
              </a:ext>
            </a:extLst>
          </p:cNvPr>
          <p:cNvSpPr txBox="1">
            <a:spLocks/>
          </p:cNvSpPr>
          <p:nvPr/>
        </p:nvSpPr>
        <p:spPr bwMode="auto">
          <a:xfrm>
            <a:off x="5892800" y="2270125"/>
            <a:ext cx="18319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accent1"/>
              </a:buClr>
              <a:buSzPct val="76000"/>
              <a:buFont typeface="Wingdings 3" panose="05040102010807070707" pitchFamily="18" charset="2"/>
              <a:buNone/>
            </a:pPr>
            <a:r>
              <a:rPr lang="en-GB" altLang="it-IT" sz="2000">
                <a:latin typeface="AR DELANEY" panose="02000000000000000000" pitchFamily="2" charset="0"/>
              </a:rPr>
              <a:t>Self defense</a:t>
            </a:r>
          </a:p>
        </p:txBody>
      </p:sp>
      <p:sp>
        <p:nvSpPr>
          <p:cNvPr id="31761" name="Segnaposto contenuto 2">
            <a:extLst>
              <a:ext uri="{FF2B5EF4-FFF2-40B4-BE49-F238E27FC236}">
                <a16:creationId xmlns:a16="http://schemas.microsoft.com/office/drawing/2014/main" id="{BB727CFB-21FB-4263-8903-0360DC67FB4E}"/>
              </a:ext>
            </a:extLst>
          </p:cNvPr>
          <p:cNvSpPr txBox="1">
            <a:spLocks/>
          </p:cNvSpPr>
          <p:nvPr/>
        </p:nvSpPr>
        <p:spPr bwMode="auto">
          <a:xfrm>
            <a:off x="5873750" y="2992438"/>
            <a:ext cx="2730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accent1"/>
              </a:buClr>
              <a:buSzPct val="76000"/>
              <a:buFont typeface="Wingdings 3" panose="05040102010807070707" pitchFamily="18" charset="2"/>
              <a:buNone/>
            </a:pPr>
            <a:r>
              <a:rPr lang="en-GB" altLang="it-IT" sz="2000">
                <a:latin typeface="AR DELANEY" panose="02000000000000000000" pitchFamily="2" charset="0"/>
              </a:rPr>
              <a:t>Verification with acceptance</a:t>
            </a:r>
          </a:p>
        </p:txBody>
      </p:sp>
      <p:sp>
        <p:nvSpPr>
          <p:cNvPr id="31762" name="Segnaposto contenuto 2">
            <a:extLst>
              <a:ext uri="{FF2B5EF4-FFF2-40B4-BE49-F238E27FC236}">
                <a16:creationId xmlns:a16="http://schemas.microsoft.com/office/drawing/2014/main" id="{9925F793-C14A-4C88-88CB-2B9D318197CF}"/>
              </a:ext>
            </a:extLst>
          </p:cNvPr>
          <p:cNvSpPr txBox="1">
            <a:spLocks/>
          </p:cNvSpPr>
          <p:nvPr/>
        </p:nvSpPr>
        <p:spPr bwMode="auto">
          <a:xfrm>
            <a:off x="5873750" y="3916363"/>
            <a:ext cx="2730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accent1"/>
              </a:buClr>
              <a:buSzPct val="76000"/>
              <a:buFont typeface="Wingdings 3" panose="05040102010807070707" pitchFamily="18" charset="2"/>
              <a:buNone/>
            </a:pPr>
            <a:r>
              <a:rPr lang="en-GB" altLang="it-IT" sz="2000">
                <a:latin typeface="AR DELANEY" panose="02000000000000000000" pitchFamily="2" charset="0"/>
              </a:rPr>
              <a:t>Tax litigation</a:t>
            </a:r>
          </a:p>
          <a:p>
            <a:pPr eaLnBrk="1" hangingPunct="1">
              <a:spcBef>
                <a:spcPts val="600"/>
              </a:spcBef>
              <a:buClr>
                <a:schemeClr val="accent1"/>
              </a:buClr>
              <a:buSzPct val="76000"/>
              <a:buFont typeface="Wingdings 3" panose="05040102010807070707" pitchFamily="18" charset="2"/>
              <a:buNone/>
            </a:pPr>
            <a:endParaRPr lang="en-GB" altLang="it-IT" sz="2000">
              <a:latin typeface="AR DELANEY" panose="02000000000000000000" pitchFamily="2" charset="0"/>
            </a:endParaRPr>
          </a:p>
        </p:txBody>
      </p:sp>
      <p:cxnSp>
        <p:nvCxnSpPr>
          <p:cNvPr id="22" name="Connettore 2 21">
            <a:extLst>
              <a:ext uri="{FF2B5EF4-FFF2-40B4-BE49-F238E27FC236}">
                <a16:creationId xmlns:a16="http://schemas.microsoft.com/office/drawing/2014/main" id="{732E88AE-705F-4543-9A26-75E2364961CF}"/>
              </a:ext>
            </a:extLst>
          </p:cNvPr>
          <p:cNvCxnSpPr>
            <a:cxnSpLocks/>
            <a:endCxn id="31760" idx="1"/>
          </p:cNvCxnSpPr>
          <p:nvPr/>
        </p:nvCxnSpPr>
        <p:spPr>
          <a:xfrm flipV="1">
            <a:off x="5203825" y="2498725"/>
            <a:ext cx="688975" cy="3667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3DE2D297-084A-4705-9EA9-7582A798F2DC}"/>
              </a:ext>
            </a:extLst>
          </p:cNvPr>
          <p:cNvCxnSpPr>
            <a:cxnSpLocks/>
          </p:cNvCxnSpPr>
          <p:nvPr/>
        </p:nvCxnSpPr>
        <p:spPr>
          <a:xfrm>
            <a:off x="5156200" y="3116263"/>
            <a:ext cx="804863" cy="2079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06CC6225-B75D-4938-9045-A118D36DB8AE}"/>
              </a:ext>
            </a:extLst>
          </p:cNvPr>
          <p:cNvCxnSpPr>
            <a:cxnSpLocks/>
            <a:endCxn id="31762" idx="1"/>
          </p:cNvCxnSpPr>
          <p:nvPr/>
        </p:nvCxnSpPr>
        <p:spPr>
          <a:xfrm>
            <a:off x="5003800" y="3451225"/>
            <a:ext cx="869950" cy="6921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BE7A471E-FF1C-4F8F-AA53-B73E51FA3A7A}"/>
              </a:ext>
            </a:extLst>
          </p:cNvPr>
          <p:cNvSpPr>
            <a:spLocks noGrp="1"/>
          </p:cNvSpPr>
          <p:nvPr>
            <p:ph type="title"/>
          </p:nvPr>
        </p:nvSpPr>
        <p:spPr/>
        <p:txBody>
          <a:bodyPr/>
          <a:lstStyle/>
          <a:p>
            <a:pPr algn="ctr" eaLnBrk="1" hangingPunct="1"/>
            <a:r>
              <a:rPr lang="it-IT" altLang="it-IT" b="1" dirty="0"/>
              <a:t>The </a:t>
            </a:r>
            <a:r>
              <a:rPr lang="en-GB" altLang="it-IT" b="1" dirty="0"/>
              <a:t>Italian</a:t>
            </a:r>
            <a:r>
              <a:rPr lang="it-IT" altLang="it-IT" b="1" dirty="0"/>
              <a:t> </a:t>
            </a:r>
            <a:r>
              <a:rPr lang="en-GB" altLang="it-IT" b="1" dirty="0"/>
              <a:t>Revenue</a:t>
            </a:r>
            <a:r>
              <a:rPr lang="it-IT" altLang="it-IT" b="1" dirty="0"/>
              <a:t> Agency</a:t>
            </a:r>
          </a:p>
        </p:txBody>
      </p:sp>
      <p:sp>
        <p:nvSpPr>
          <p:cNvPr id="10243" name="Segnaposto data 3">
            <a:extLst>
              <a:ext uri="{FF2B5EF4-FFF2-40B4-BE49-F238E27FC236}">
                <a16:creationId xmlns:a16="http://schemas.microsoft.com/office/drawing/2014/main" id="{19B59F89-05BF-40C8-9153-E6AD71D71384}"/>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2A19170A-80D9-468C-9DB0-8BF50DC42F66}" type="datetime1">
              <a:rPr lang="it-IT"/>
              <a:pPr fontAlgn="base">
                <a:spcBef>
                  <a:spcPct val="0"/>
                </a:spcBef>
                <a:spcAft>
                  <a:spcPct val="0"/>
                </a:spcAft>
                <a:defRPr/>
              </a:pPr>
              <a:t>27/04/2022</a:t>
            </a:fld>
            <a:endParaRPr lang="it-IT" dirty="0"/>
          </a:p>
        </p:txBody>
      </p:sp>
      <p:sp>
        <p:nvSpPr>
          <p:cNvPr id="11268" name="Segnaposto numero diapositiva 4">
            <a:extLst>
              <a:ext uri="{FF2B5EF4-FFF2-40B4-BE49-F238E27FC236}">
                <a16:creationId xmlns:a16="http://schemas.microsoft.com/office/drawing/2014/main" id="{51CAD8D3-B74F-41D5-9AC7-32E1688E69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7ABE25-DF1A-4928-A5ED-383D91AF1DF4}" type="slidenum">
              <a:rPr lang="en-GB" altLang="it-IT" smtClean="0">
                <a:solidFill>
                  <a:schemeClr val="tx2"/>
                </a:solidFill>
                <a:latin typeface="Gill Sans MT" panose="020B0502020104020203" pitchFamily="34" charset="0"/>
              </a:rPr>
              <a:pPr/>
              <a:t>3</a:t>
            </a:fld>
            <a:endParaRPr lang="en-GB" altLang="it-IT">
              <a:solidFill>
                <a:schemeClr val="tx2"/>
              </a:solidFill>
              <a:latin typeface="Gill Sans MT" panose="020B0502020104020203" pitchFamily="34" charset="0"/>
            </a:endParaRPr>
          </a:p>
        </p:txBody>
      </p:sp>
      <p:sp>
        <p:nvSpPr>
          <p:cNvPr id="11269" name="Segnaposto contenuto 2">
            <a:extLst>
              <a:ext uri="{FF2B5EF4-FFF2-40B4-BE49-F238E27FC236}">
                <a16:creationId xmlns:a16="http://schemas.microsoft.com/office/drawing/2014/main" id="{5A89B2AF-9DBE-4E99-871F-16D6E4F37E38}"/>
              </a:ext>
            </a:extLst>
          </p:cNvPr>
          <p:cNvSpPr>
            <a:spLocks noGrp="1"/>
          </p:cNvSpPr>
          <p:nvPr>
            <p:ph sz="quarter" idx="1"/>
          </p:nvPr>
        </p:nvSpPr>
        <p:spPr>
          <a:xfrm>
            <a:off x="457200" y="1219200"/>
            <a:ext cx="8229600" cy="4937125"/>
          </a:xfrm>
        </p:spPr>
        <p:txBody>
          <a:bodyPr/>
          <a:lstStyle/>
          <a:p>
            <a:pPr algn="just" eaLnBrk="1" hangingPunct="1"/>
            <a:r>
              <a:rPr lang="en-US" altLang="it-IT" dirty="0"/>
              <a:t>The Italian Revenue Agency is a non-economic public body that, since 2001, operates to ensure the highest level of tax </a:t>
            </a:r>
            <a:r>
              <a:rPr lang="en-US" altLang="it-IT" dirty="0" smtClean="0"/>
              <a:t>compliance</a:t>
            </a:r>
          </a:p>
          <a:p>
            <a:pPr algn="just" eaLnBrk="1" hangingPunct="1"/>
            <a:r>
              <a:rPr lang="en-US" altLang="it-IT" dirty="0">
                <a:hlinkClick r:id="rId3"/>
              </a:rPr>
              <a:t>https://www.agenziaentrate.gov.it/portale</a:t>
            </a:r>
            <a:r>
              <a:rPr lang="en-US" altLang="it-IT" dirty="0" smtClean="0">
                <a:hlinkClick r:id="rId3"/>
              </a:rPr>
              <a:t>/</a:t>
            </a:r>
            <a:endParaRPr lang="en-US" altLang="it-IT" dirty="0" smtClean="0"/>
          </a:p>
          <a:p>
            <a:pPr algn="just" eaLnBrk="1" hangingPunct="1"/>
            <a:endParaRPr lang="en-US" altLang="it-IT" dirty="0"/>
          </a:p>
          <a:p>
            <a:pPr algn="just" eaLnBrk="1" hangingPunct="1"/>
            <a:r>
              <a:rPr lang="en-US" altLang="it-IT" dirty="0"/>
              <a:t>Activities:</a:t>
            </a:r>
          </a:p>
          <a:p>
            <a:pPr marL="742950" lvl="1" indent="-285750" algn="just" eaLnBrk="1" hangingPunct="1"/>
            <a:r>
              <a:rPr lang="en-US" altLang="it-IT" sz="2200" dirty="0"/>
              <a:t>Services, assistance and information to taxpayers;</a:t>
            </a:r>
          </a:p>
          <a:p>
            <a:pPr marL="742950" lvl="1" indent="-285750" algn="just" eaLnBrk="1" hangingPunct="1"/>
            <a:r>
              <a:rPr lang="en-US" altLang="it-IT" sz="2200" dirty="0"/>
              <a:t>Acquisition and processing of tax returns and acts;</a:t>
            </a:r>
          </a:p>
          <a:p>
            <a:pPr marL="742950" lvl="1" indent="-285750" algn="just" eaLnBrk="1" hangingPunct="1"/>
            <a:r>
              <a:rPr lang="en-US" altLang="it-IT" sz="2200" b="1" dirty="0"/>
              <a:t>Recovery of tax evasion and tax avoidance</a:t>
            </a:r>
            <a:r>
              <a:rPr lang="en-US" altLang="it-IT" sz="2200" dirty="0"/>
              <a:t>;</a:t>
            </a:r>
          </a:p>
          <a:p>
            <a:pPr marL="742950" lvl="1" indent="-285750" algn="just" eaLnBrk="1" hangingPunct="1"/>
            <a:r>
              <a:rPr lang="en-US" altLang="it-IT" sz="2200" b="1" dirty="0"/>
              <a:t>Interpretation of regulations</a:t>
            </a:r>
            <a:r>
              <a:rPr lang="en-US" altLang="it-IT" sz="2200" dirty="0"/>
              <a:t>.</a:t>
            </a:r>
          </a:p>
          <a:p>
            <a:pPr eaLnBrk="1" hangingPunct="1"/>
            <a:endParaRPr lang="it-IT" alt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200E4479-487B-4A5A-A6B5-EFD4C906B3CC}"/>
              </a:ext>
            </a:extLst>
          </p:cNvPr>
          <p:cNvSpPr>
            <a:spLocks noGrp="1"/>
          </p:cNvSpPr>
          <p:nvPr>
            <p:ph type="title"/>
          </p:nvPr>
        </p:nvSpPr>
        <p:spPr/>
        <p:txBody>
          <a:bodyPr/>
          <a:lstStyle/>
          <a:p>
            <a:pPr algn="ctr"/>
            <a:r>
              <a:rPr lang="en-GB" altLang="it-IT" b="1"/>
              <a:t>Tax Evasion</a:t>
            </a:r>
          </a:p>
        </p:txBody>
      </p:sp>
      <p:sp>
        <p:nvSpPr>
          <p:cNvPr id="17411" name="Segnaposto data 4">
            <a:extLst>
              <a:ext uri="{FF2B5EF4-FFF2-40B4-BE49-F238E27FC236}">
                <a16:creationId xmlns:a16="http://schemas.microsoft.com/office/drawing/2014/main" id="{F977032D-C1C0-4EA7-BACB-DF99EEA382D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5C37F6B-3DEB-4064-8BB7-9169747C8CBA}" type="datetime1">
              <a:rPr lang="it-IT" altLang="it-IT" smtClean="0">
                <a:solidFill>
                  <a:schemeClr val="tx2"/>
                </a:solidFill>
              </a:rPr>
              <a:pPr fontAlgn="base">
                <a:spcBef>
                  <a:spcPct val="0"/>
                </a:spcBef>
                <a:spcAft>
                  <a:spcPct val="0"/>
                </a:spcAft>
              </a:pPr>
              <a:t>27/04/2022</a:t>
            </a:fld>
            <a:endParaRPr lang="it-IT" altLang="it-IT">
              <a:solidFill>
                <a:schemeClr val="tx2"/>
              </a:solidFill>
            </a:endParaRPr>
          </a:p>
        </p:txBody>
      </p:sp>
      <p:sp>
        <p:nvSpPr>
          <p:cNvPr id="17412" name="Segnaposto numero diapositiva 3">
            <a:extLst>
              <a:ext uri="{FF2B5EF4-FFF2-40B4-BE49-F238E27FC236}">
                <a16:creationId xmlns:a16="http://schemas.microsoft.com/office/drawing/2014/main" id="{414A42AA-EFBF-41A2-9B39-D4C88839C2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79D3A-F34D-4FC5-B725-9F3D0017D2CF}" type="slidenum">
              <a:rPr lang="en-GB" altLang="it-IT" smtClean="0">
                <a:solidFill>
                  <a:schemeClr val="tx2"/>
                </a:solidFill>
              </a:rPr>
              <a:pPr/>
              <a:t>4</a:t>
            </a:fld>
            <a:endParaRPr lang="en-GB" altLang="it-IT">
              <a:solidFill>
                <a:schemeClr val="tx2"/>
              </a:solidFill>
            </a:endParaRPr>
          </a:p>
        </p:txBody>
      </p:sp>
      <p:sp>
        <p:nvSpPr>
          <p:cNvPr id="17413" name="Segnaposto contenuto 2">
            <a:extLst>
              <a:ext uri="{FF2B5EF4-FFF2-40B4-BE49-F238E27FC236}">
                <a16:creationId xmlns:a16="http://schemas.microsoft.com/office/drawing/2014/main" id="{5C48F1A3-E9C7-4E4E-BEFD-195E06EF746D}"/>
              </a:ext>
            </a:extLst>
          </p:cNvPr>
          <p:cNvSpPr>
            <a:spLocks noGrp="1"/>
          </p:cNvSpPr>
          <p:nvPr>
            <p:ph sz="quarter" idx="1"/>
          </p:nvPr>
        </p:nvSpPr>
        <p:spPr>
          <a:xfrm>
            <a:off x="457200" y="1219200"/>
            <a:ext cx="8229600" cy="4937125"/>
          </a:xfrm>
        </p:spPr>
        <p:txBody>
          <a:bodyPr/>
          <a:lstStyle/>
          <a:p>
            <a:pPr algn="just"/>
            <a:endParaRPr lang="en-GB" altLang="it-IT"/>
          </a:p>
          <a:p>
            <a:pPr algn="just"/>
            <a:r>
              <a:rPr lang="en-GB" altLang="it-IT"/>
              <a:t>The term applies to the </a:t>
            </a:r>
            <a:r>
              <a:rPr lang="en-GB" altLang="it-IT" b="1" u="sng"/>
              <a:t>avoidance of tax by </a:t>
            </a:r>
            <a:r>
              <a:rPr lang="en-GB" altLang="it-IT" b="1" u="sng">
                <a:solidFill>
                  <a:srgbClr val="FF0000"/>
                </a:solidFill>
              </a:rPr>
              <a:t>unlawful</a:t>
            </a:r>
            <a:r>
              <a:rPr lang="en-GB" altLang="it-IT" b="1" u="sng"/>
              <a:t> means, i.e. the taxpayer pay less tax than he is compelled to pay purposedly</a:t>
            </a:r>
          </a:p>
          <a:p>
            <a:pPr algn="just"/>
            <a:endParaRPr lang="en-GB" altLang="it-IT">
              <a:solidFill>
                <a:srgbClr val="E41CC3"/>
              </a:solidFill>
            </a:endParaRPr>
          </a:p>
          <a:p>
            <a:pPr algn="just"/>
            <a:r>
              <a:rPr lang="en-GB" altLang="it-IT">
                <a:solidFill>
                  <a:srgbClr val="E41CC3"/>
                </a:solidFill>
              </a:rPr>
              <a:t>Omission of taxable income, failure to file a return, sham transactions, etc.</a:t>
            </a:r>
          </a:p>
          <a:p>
            <a:pPr algn="just"/>
            <a:endParaRPr lang="en-GB" altLang="it-IT"/>
          </a:p>
          <a:p>
            <a:pPr algn="just"/>
            <a:r>
              <a:rPr lang="en-GB" altLang="it-IT"/>
              <a:t>The element of </a:t>
            </a:r>
            <a:r>
              <a:rPr lang="en-GB" altLang="it-IT">
                <a:solidFill>
                  <a:srgbClr val="FF0000"/>
                </a:solidFill>
              </a:rPr>
              <a:t>illegality</a:t>
            </a:r>
            <a:r>
              <a:rPr lang="en-GB" altLang="it-IT"/>
              <a:t> distinguish tax evasion from tax avoidance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82C50B4B-7F1C-489B-9C8F-367E6B280A17}"/>
              </a:ext>
            </a:extLst>
          </p:cNvPr>
          <p:cNvSpPr>
            <a:spLocks noGrp="1"/>
          </p:cNvSpPr>
          <p:nvPr>
            <p:ph type="title"/>
          </p:nvPr>
        </p:nvSpPr>
        <p:spPr/>
        <p:txBody>
          <a:bodyPr/>
          <a:lstStyle/>
          <a:p>
            <a:pPr algn="r"/>
            <a:r>
              <a:rPr lang="en-GB" altLang="it-IT" b="1"/>
              <a:t>		Tax Avoidance</a:t>
            </a:r>
            <a:r>
              <a:rPr lang="en-GB" altLang="it-IT"/>
              <a:t>			</a:t>
            </a:r>
          </a:p>
        </p:txBody>
      </p:sp>
      <p:sp>
        <p:nvSpPr>
          <p:cNvPr id="16387" name="Segnaposto data 4">
            <a:extLst>
              <a:ext uri="{FF2B5EF4-FFF2-40B4-BE49-F238E27FC236}">
                <a16:creationId xmlns:a16="http://schemas.microsoft.com/office/drawing/2014/main" id="{3AE6431D-F003-45AB-AE98-9441E40235B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219CC75-4ABE-4001-8127-EDA3A4D0BE13}" type="datetime1">
              <a:rPr lang="it-IT" altLang="it-IT" smtClean="0">
                <a:solidFill>
                  <a:schemeClr val="tx2"/>
                </a:solidFill>
              </a:rPr>
              <a:pPr fontAlgn="base">
                <a:spcBef>
                  <a:spcPct val="0"/>
                </a:spcBef>
                <a:spcAft>
                  <a:spcPct val="0"/>
                </a:spcAft>
              </a:pPr>
              <a:t>27/04/2022</a:t>
            </a:fld>
            <a:endParaRPr lang="it-IT" altLang="it-IT">
              <a:solidFill>
                <a:schemeClr val="tx2"/>
              </a:solidFill>
            </a:endParaRPr>
          </a:p>
        </p:txBody>
      </p:sp>
      <p:sp>
        <p:nvSpPr>
          <p:cNvPr id="16388" name="Segnaposto numero diapositiva 3">
            <a:extLst>
              <a:ext uri="{FF2B5EF4-FFF2-40B4-BE49-F238E27FC236}">
                <a16:creationId xmlns:a16="http://schemas.microsoft.com/office/drawing/2014/main" id="{4CBA20C1-2DCB-45EE-9E61-20B00CF6BA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3794F3-4A15-4BF1-8D2B-0F4CE03B8F5A}" type="slidenum">
              <a:rPr lang="en-GB" altLang="it-IT" smtClean="0">
                <a:solidFill>
                  <a:schemeClr val="tx2"/>
                </a:solidFill>
              </a:rPr>
              <a:pPr/>
              <a:t>5</a:t>
            </a:fld>
            <a:endParaRPr lang="en-GB" altLang="it-IT">
              <a:solidFill>
                <a:schemeClr val="tx2"/>
              </a:solidFill>
            </a:endParaRPr>
          </a:p>
        </p:txBody>
      </p:sp>
      <p:sp>
        <p:nvSpPr>
          <p:cNvPr id="16389" name="Segnaposto contenuto 2">
            <a:extLst>
              <a:ext uri="{FF2B5EF4-FFF2-40B4-BE49-F238E27FC236}">
                <a16:creationId xmlns:a16="http://schemas.microsoft.com/office/drawing/2014/main" id="{4751EC12-9C5C-4D79-A61F-23F8B5A2036C}"/>
              </a:ext>
            </a:extLst>
          </p:cNvPr>
          <p:cNvSpPr>
            <a:spLocks noGrp="1"/>
          </p:cNvSpPr>
          <p:nvPr>
            <p:ph sz="quarter" idx="1"/>
          </p:nvPr>
        </p:nvSpPr>
        <p:spPr>
          <a:xfrm>
            <a:off x="457200" y="1219200"/>
            <a:ext cx="8229600" cy="4937125"/>
          </a:xfrm>
        </p:spPr>
        <p:txBody>
          <a:bodyPr/>
          <a:lstStyle/>
          <a:p>
            <a:pPr algn="just"/>
            <a:r>
              <a:rPr lang="en-GB" altLang="it-IT" sz="2400"/>
              <a:t>The term is used to denote the </a:t>
            </a:r>
            <a:r>
              <a:rPr lang="en-GB" altLang="it-IT" sz="2400" b="1" u="sng"/>
              <a:t>reduction of tax by legal means</a:t>
            </a:r>
            <a:r>
              <a:rPr lang="en-GB" altLang="it-IT" sz="2400"/>
              <a:t>. </a:t>
            </a:r>
          </a:p>
          <a:p>
            <a:pPr algn="just"/>
            <a:r>
              <a:rPr lang="en-GB" altLang="it-IT" sz="2400"/>
              <a:t>Aim: </a:t>
            </a:r>
            <a:r>
              <a:rPr lang="en-GB" altLang="it-IT" sz="2400" i="1"/>
              <a:t>avoid obligations</a:t>
            </a:r>
            <a:r>
              <a:rPr lang="en-GB" altLang="it-IT" sz="2400"/>
              <a:t> or prohibitions envisaged by the tax system and obtain tax reductions;</a:t>
            </a:r>
          </a:p>
          <a:p>
            <a:pPr algn="just"/>
            <a:r>
              <a:rPr lang="en-GB" altLang="it-IT" sz="2400"/>
              <a:t>No economic reasons</a:t>
            </a:r>
          </a:p>
          <a:p>
            <a:pPr algn="just"/>
            <a:r>
              <a:rPr lang="en-GB" altLang="it-IT" sz="2400"/>
              <a:t>It often has a pejorative overtone where it’s used to describe avoidance achieved by </a:t>
            </a:r>
            <a:r>
              <a:rPr lang="en-GB" altLang="it-IT" sz="2400" u="sng"/>
              <a:t>artificial arrangements</a:t>
            </a:r>
            <a:r>
              <a:rPr lang="en-GB" altLang="it-IT" sz="2400"/>
              <a:t> of business affairs to take advantage of </a:t>
            </a:r>
            <a:r>
              <a:rPr lang="en-GB" altLang="it-IT" sz="2400" u="sng"/>
              <a:t>loopholes</a:t>
            </a:r>
            <a:r>
              <a:rPr lang="en-GB" altLang="it-IT" sz="2400"/>
              <a:t>,  anomalies or other deficiencies of tax law.</a:t>
            </a:r>
          </a:p>
          <a:p>
            <a:pPr algn="just"/>
            <a:r>
              <a:rPr lang="en-GB" altLang="it-IT" sz="2400" u="sng">
                <a:solidFill>
                  <a:srgbClr val="0070C0"/>
                </a:solidFill>
              </a:rPr>
              <a:t>Anti-avoidance measures</a:t>
            </a:r>
            <a:r>
              <a:rPr lang="en-GB" altLang="it-IT" sz="2400"/>
              <a:t>: rules introduced to prevent types of avoidance which are disapproved by the legislature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0694C361-D7DE-4A90-8FDB-8099D47B94C7}"/>
              </a:ext>
            </a:extLst>
          </p:cNvPr>
          <p:cNvSpPr>
            <a:spLocks noGrp="1"/>
          </p:cNvSpPr>
          <p:nvPr>
            <p:ph type="title"/>
          </p:nvPr>
        </p:nvSpPr>
        <p:spPr/>
        <p:txBody>
          <a:bodyPr/>
          <a:lstStyle/>
          <a:p>
            <a:pPr algn="ctr"/>
            <a:r>
              <a:rPr lang="it-IT" altLang="it-IT" i="1"/>
              <a:t>Strengthening tax administration</a:t>
            </a:r>
          </a:p>
        </p:txBody>
      </p:sp>
      <p:sp>
        <p:nvSpPr>
          <p:cNvPr id="14339" name="Segnaposto contenuto 2">
            <a:extLst>
              <a:ext uri="{FF2B5EF4-FFF2-40B4-BE49-F238E27FC236}">
                <a16:creationId xmlns:a16="http://schemas.microsoft.com/office/drawing/2014/main" id="{F030C774-A512-415E-965C-60F59D8D48B9}"/>
              </a:ext>
            </a:extLst>
          </p:cNvPr>
          <p:cNvSpPr>
            <a:spLocks noGrp="1"/>
          </p:cNvSpPr>
          <p:nvPr>
            <p:ph sz="quarter" idx="1"/>
          </p:nvPr>
        </p:nvSpPr>
        <p:spPr>
          <a:xfrm>
            <a:off x="457200" y="1219200"/>
            <a:ext cx="8229600" cy="4937125"/>
          </a:xfrm>
        </p:spPr>
        <p:txBody>
          <a:bodyPr/>
          <a:lstStyle/>
          <a:p>
            <a:r>
              <a:rPr lang="en-US" altLang="it-IT" dirty="0"/>
              <a:t>In 2002, </a:t>
            </a:r>
            <a:r>
              <a:rPr lang="en-US" altLang="it-IT" sz="2400" dirty="0"/>
              <a:t>the Forum on Tax Administration (FTA) was created to bring together tax commissioners</a:t>
            </a:r>
          </a:p>
          <a:p>
            <a:r>
              <a:rPr lang="en-US" altLang="it-IT" sz="2400" dirty="0"/>
              <a:t>The FTA aims to create a forum through which tax administrators can identify, discuss and influence relevant global trends and develop new ideas to enhance tax administration around the world</a:t>
            </a:r>
          </a:p>
          <a:p>
            <a:r>
              <a:rPr lang="en-US" altLang="it-IT" sz="2400" dirty="0"/>
              <a:t>Activities:</a:t>
            </a:r>
          </a:p>
          <a:p>
            <a:pPr lvl="1"/>
            <a:r>
              <a:rPr lang="en-US" altLang="it-IT" sz="2000" dirty="0"/>
              <a:t>Global</a:t>
            </a:r>
            <a:r>
              <a:rPr lang="en-US" altLang="it-IT" dirty="0"/>
              <a:t> </a:t>
            </a:r>
            <a:r>
              <a:rPr lang="en-US" altLang="it-IT" sz="2000" dirty="0"/>
              <a:t>forum where Commissioners and their teams can share experiences and expertise on tax administration issues</a:t>
            </a:r>
          </a:p>
          <a:p>
            <a:pPr lvl="1"/>
            <a:r>
              <a:rPr lang="en-US" altLang="it-IT" sz="2000" dirty="0"/>
              <a:t>Engaging in dialogue with key stakeholders (taxpayers, tax intermediaries, tax policy)</a:t>
            </a:r>
          </a:p>
          <a:p>
            <a:pPr lvl="1"/>
            <a:r>
              <a:rPr lang="en-US" altLang="it-IT" sz="2000" dirty="0"/>
              <a:t>Promoting enhanced </a:t>
            </a:r>
            <a:r>
              <a:rPr lang="en-US" altLang="it-IT" sz="2000" b="1" dirty="0"/>
              <a:t>co-operation between countries </a:t>
            </a:r>
            <a:r>
              <a:rPr lang="en-US" altLang="it-IT" sz="2000" dirty="0"/>
              <a:t>and working co-operatively with other international and regional tax </a:t>
            </a:r>
            <a:r>
              <a:rPr lang="en-US" altLang="it-IT" sz="2000" dirty="0" smtClean="0"/>
              <a:t>organizations</a:t>
            </a:r>
            <a:endParaRPr lang="en-US" altLang="it-IT" dirty="0"/>
          </a:p>
          <a:p>
            <a:pPr lvl="1"/>
            <a:endParaRPr lang="it-IT" altLang="it-IT" dirty="0"/>
          </a:p>
        </p:txBody>
      </p:sp>
      <p:sp>
        <p:nvSpPr>
          <p:cNvPr id="4" name="Segnaposto data 3">
            <a:extLst>
              <a:ext uri="{FF2B5EF4-FFF2-40B4-BE49-F238E27FC236}">
                <a16:creationId xmlns:a16="http://schemas.microsoft.com/office/drawing/2014/main" id="{FCEC5D72-4808-41C7-8804-AD66FFC53D9A}"/>
              </a:ext>
            </a:extLst>
          </p:cNvPr>
          <p:cNvSpPr>
            <a:spLocks noGrp="1"/>
          </p:cNvSpPr>
          <p:nvPr>
            <p:ph type="dt" sz="quarter" idx="10"/>
          </p:nvPr>
        </p:nvSpPr>
        <p:spPr/>
        <p:txBody>
          <a:bodyPr/>
          <a:lstStyle/>
          <a:p>
            <a:pPr>
              <a:defRPr/>
            </a:pPr>
            <a:fld id="{02974569-CF7A-4A0C-9357-2D15EECC303E}" type="datetime1">
              <a:rPr lang="it-IT" smtClean="0"/>
              <a:pPr>
                <a:defRPr/>
              </a:pPr>
              <a:t>27/04/2022</a:t>
            </a:fld>
            <a:endParaRPr lang="it-IT" dirty="0"/>
          </a:p>
        </p:txBody>
      </p:sp>
      <p:sp>
        <p:nvSpPr>
          <p:cNvPr id="14341" name="Segnaposto numero diapositiva 4">
            <a:extLst>
              <a:ext uri="{FF2B5EF4-FFF2-40B4-BE49-F238E27FC236}">
                <a16:creationId xmlns:a16="http://schemas.microsoft.com/office/drawing/2014/main" id="{D8F4ABB8-615C-4E29-9CE9-FB68C5FFE8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056E81-F6F2-4158-9A5C-44547FDD4699}" type="slidenum">
              <a:rPr lang="it-IT" altLang="it-IT" smtClean="0">
                <a:solidFill>
                  <a:schemeClr val="tx2"/>
                </a:solidFill>
                <a:latin typeface="Gill Sans MT" panose="020B0502020104020203" pitchFamily="34" charset="0"/>
              </a:rPr>
              <a:pPr/>
              <a:t>6</a:t>
            </a:fld>
            <a:endParaRPr lang="it-IT" altLang="it-IT">
              <a:solidFill>
                <a:schemeClr val="tx2"/>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F6C9C9-F333-446B-AE2E-4A10F10A305E}"/>
              </a:ext>
            </a:extLst>
          </p:cNvPr>
          <p:cNvSpPr>
            <a:spLocks noGrp="1"/>
          </p:cNvSpPr>
          <p:nvPr>
            <p:ph type="title"/>
          </p:nvPr>
        </p:nvSpPr>
        <p:spPr/>
        <p:txBody>
          <a:bodyPr/>
          <a:lstStyle/>
          <a:p>
            <a:pPr algn="ctr"/>
            <a:r>
              <a:rPr lang="it-IT" b="1" dirty="0"/>
              <a:t>Tax </a:t>
            </a:r>
            <a:r>
              <a:rPr lang="it-IT" b="1" dirty="0" err="1"/>
              <a:t>return</a:t>
            </a:r>
            <a:endParaRPr lang="it-IT" b="1" dirty="0"/>
          </a:p>
        </p:txBody>
      </p:sp>
      <p:sp>
        <p:nvSpPr>
          <p:cNvPr id="3" name="Segnaposto contenuto 2">
            <a:extLst>
              <a:ext uri="{FF2B5EF4-FFF2-40B4-BE49-F238E27FC236}">
                <a16:creationId xmlns:a16="http://schemas.microsoft.com/office/drawing/2014/main" id="{1B1A5798-F29C-4D1D-A337-F7545CD775A5}"/>
              </a:ext>
            </a:extLst>
          </p:cNvPr>
          <p:cNvSpPr>
            <a:spLocks noGrp="1"/>
          </p:cNvSpPr>
          <p:nvPr>
            <p:ph sz="quarter" idx="1"/>
          </p:nvPr>
        </p:nvSpPr>
        <p:spPr/>
        <p:txBody>
          <a:bodyPr/>
          <a:lstStyle/>
          <a:p>
            <a:r>
              <a:rPr lang="it-IT" b="1" dirty="0"/>
              <a:t>Self-</a:t>
            </a:r>
            <a:r>
              <a:rPr lang="it-IT" b="1" dirty="0" err="1"/>
              <a:t>assessment</a:t>
            </a:r>
            <a:r>
              <a:rPr lang="it-IT" b="1" dirty="0"/>
              <a:t> </a:t>
            </a:r>
            <a:r>
              <a:rPr lang="it-IT" b="1" dirty="0" err="1"/>
              <a:t>principle</a:t>
            </a:r>
            <a:endParaRPr lang="it-IT" b="1" dirty="0"/>
          </a:p>
          <a:p>
            <a:r>
              <a:rPr lang="en-US" dirty="0"/>
              <a:t>A tax return is a form filed to a tax authority that reports income, expenses, and other pertinent tax information.</a:t>
            </a:r>
          </a:p>
          <a:p>
            <a:r>
              <a:rPr lang="en-US" dirty="0"/>
              <a:t>Tax returns allow taxpayers to calculate their tax liability, schedule tax payments, or request refunds for the overpayment of taxes. </a:t>
            </a:r>
            <a:endParaRPr lang="en-US" dirty="0" smtClean="0"/>
          </a:p>
          <a:p>
            <a:r>
              <a:rPr lang="it-IT" dirty="0">
                <a:hlinkClick r:id="rId3"/>
              </a:rPr>
              <a:t>https://</a:t>
            </a:r>
            <a:r>
              <a:rPr lang="it-IT" dirty="0" smtClean="0">
                <a:hlinkClick r:id="rId3"/>
              </a:rPr>
              <a:t>www.agenziaentrate.gov.it/portale/web/guest/modelli-e-istruzioni-redditi-pf-2022-cittadini</a:t>
            </a:r>
            <a:endParaRPr lang="it-IT" dirty="0" smtClean="0"/>
          </a:p>
          <a:p>
            <a:pPr marL="0" indent="0">
              <a:buNone/>
            </a:pPr>
            <a:endParaRPr lang="it-IT" dirty="0"/>
          </a:p>
        </p:txBody>
      </p:sp>
      <p:sp>
        <p:nvSpPr>
          <p:cNvPr id="4" name="Segnaposto data 3">
            <a:extLst>
              <a:ext uri="{FF2B5EF4-FFF2-40B4-BE49-F238E27FC236}">
                <a16:creationId xmlns:a16="http://schemas.microsoft.com/office/drawing/2014/main" id="{BD474985-6589-4C45-A736-41FE9E0D2855}"/>
              </a:ext>
            </a:extLst>
          </p:cNvPr>
          <p:cNvSpPr>
            <a:spLocks noGrp="1"/>
          </p:cNvSpPr>
          <p:nvPr>
            <p:ph type="dt" sz="half" idx="10"/>
          </p:nvPr>
        </p:nvSpPr>
        <p:spPr/>
        <p:txBody>
          <a:bodyPr/>
          <a:lstStyle/>
          <a:p>
            <a:pPr>
              <a:defRPr/>
            </a:pPr>
            <a:fld id="{2BBD07DC-7DFC-444C-A909-144A81E78E79}" type="datetime1">
              <a:rPr lang="it-IT" smtClean="0"/>
              <a:pPr>
                <a:defRPr/>
              </a:pPr>
              <a:t>27/04/2022</a:t>
            </a:fld>
            <a:endParaRPr lang="it-IT" dirty="0"/>
          </a:p>
        </p:txBody>
      </p:sp>
      <p:sp>
        <p:nvSpPr>
          <p:cNvPr id="5" name="Segnaposto numero diapositiva 4">
            <a:extLst>
              <a:ext uri="{FF2B5EF4-FFF2-40B4-BE49-F238E27FC236}">
                <a16:creationId xmlns:a16="http://schemas.microsoft.com/office/drawing/2014/main" id="{843B582D-0868-4A83-AF0A-C7E04E64BA33}"/>
              </a:ext>
            </a:extLst>
          </p:cNvPr>
          <p:cNvSpPr>
            <a:spLocks noGrp="1"/>
          </p:cNvSpPr>
          <p:nvPr>
            <p:ph type="sldNum" sz="quarter" idx="12"/>
          </p:nvPr>
        </p:nvSpPr>
        <p:spPr/>
        <p:txBody>
          <a:bodyPr/>
          <a:lstStyle/>
          <a:p>
            <a:pPr>
              <a:defRPr/>
            </a:pPr>
            <a:fld id="{2B4CC905-5921-4012-92A8-6E2E1B4899B5}" type="slidenum">
              <a:rPr lang="it-IT" altLang="it-IT" smtClean="0"/>
              <a:pPr>
                <a:defRPr/>
              </a:pPr>
              <a:t>7</a:t>
            </a:fld>
            <a:endParaRPr lang="it-IT" altLang="it-IT"/>
          </a:p>
        </p:txBody>
      </p:sp>
    </p:spTree>
    <p:extLst>
      <p:ext uri="{BB962C8B-B14F-4D97-AF65-F5344CB8AC3E}">
        <p14:creationId xmlns:p14="http://schemas.microsoft.com/office/powerpoint/2010/main" val="4138263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6A3EF683-DF9D-439A-BE2F-3C485ACC4F47}"/>
              </a:ext>
            </a:extLst>
          </p:cNvPr>
          <p:cNvSpPr>
            <a:spLocks noGrp="1"/>
          </p:cNvSpPr>
          <p:nvPr>
            <p:ph type="title"/>
          </p:nvPr>
        </p:nvSpPr>
        <p:spPr/>
        <p:txBody>
          <a:bodyPr/>
          <a:lstStyle/>
          <a:p>
            <a:pPr algn="ctr" eaLnBrk="1" hangingPunct="1"/>
            <a:r>
              <a:rPr lang="en-US" altLang="it-IT" b="1"/>
              <a:t>Inspection of tax returns</a:t>
            </a:r>
          </a:p>
        </p:txBody>
      </p:sp>
      <p:sp>
        <p:nvSpPr>
          <p:cNvPr id="13315" name="Segnaposto data 3">
            <a:extLst>
              <a:ext uri="{FF2B5EF4-FFF2-40B4-BE49-F238E27FC236}">
                <a16:creationId xmlns:a16="http://schemas.microsoft.com/office/drawing/2014/main" id="{7248DC8F-FCE5-4EC6-8F7A-7A22EB625425}"/>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C4959EC2-735B-4064-B954-96ADCC82514A}" type="datetime1">
              <a:rPr lang="it-IT"/>
              <a:pPr fontAlgn="base">
                <a:spcBef>
                  <a:spcPct val="0"/>
                </a:spcBef>
                <a:spcAft>
                  <a:spcPct val="0"/>
                </a:spcAft>
                <a:defRPr/>
              </a:pPr>
              <a:t>27/04/2022</a:t>
            </a:fld>
            <a:endParaRPr lang="it-IT" dirty="0"/>
          </a:p>
        </p:txBody>
      </p:sp>
      <p:sp>
        <p:nvSpPr>
          <p:cNvPr id="15364" name="Segnaposto numero diapositiva 4">
            <a:extLst>
              <a:ext uri="{FF2B5EF4-FFF2-40B4-BE49-F238E27FC236}">
                <a16:creationId xmlns:a16="http://schemas.microsoft.com/office/drawing/2014/main" id="{4F1599E6-76BA-4A2C-B52C-0D54DB7B2E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CAAD8F-B388-4DBE-9053-62C6C9301E42}" type="slidenum">
              <a:rPr lang="en-GB" altLang="it-IT" smtClean="0">
                <a:solidFill>
                  <a:schemeClr val="tx2"/>
                </a:solidFill>
                <a:latin typeface="Gill Sans MT" panose="020B0502020104020203" pitchFamily="34" charset="0"/>
              </a:rPr>
              <a:pPr/>
              <a:t>8</a:t>
            </a:fld>
            <a:endParaRPr lang="en-GB" altLang="it-IT">
              <a:solidFill>
                <a:schemeClr val="tx2"/>
              </a:solidFill>
              <a:latin typeface="Gill Sans MT" panose="020B0502020104020203" pitchFamily="34" charset="0"/>
            </a:endParaRPr>
          </a:p>
        </p:txBody>
      </p:sp>
      <p:sp>
        <p:nvSpPr>
          <p:cNvPr id="15365" name="Segnaposto contenuto 2">
            <a:extLst>
              <a:ext uri="{FF2B5EF4-FFF2-40B4-BE49-F238E27FC236}">
                <a16:creationId xmlns:a16="http://schemas.microsoft.com/office/drawing/2014/main" id="{64D101EA-943A-4D70-960E-FC0993FD5247}"/>
              </a:ext>
            </a:extLst>
          </p:cNvPr>
          <p:cNvSpPr>
            <a:spLocks noGrp="1"/>
          </p:cNvSpPr>
          <p:nvPr>
            <p:ph sz="quarter" idx="1"/>
          </p:nvPr>
        </p:nvSpPr>
        <p:spPr>
          <a:xfrm>
            <a:off x="457200" y="1219200"/>
            <a:ext cx="8229600" cy="4937125"/>
          </a:xfrm>
        </p:spPr>
        <p:txBody>
          <a:bodyPr/>
          <a:lstStyle/>
          <a:p>
            <a:pPr algn="just" eaLnBrk="1" hangingPunct="1"/>
            <a:r>
              <a:rPr lang="en-US" altLang="it-IT"/>
              <a:t>Examination of the tax return in order to verify whether or not it is correct;</a:t>
            </a:r>
          </a:p>
          <a:p>
            <a:pPr algn="just" eaLnBrk="1" hangingPunct="1"/>
            <a:r>
              <a:rPr lang="en-US" altLang="it-IT"/>
              <a:t>Phases:</a:t>
            </a:r>
          </a:p>
          <a:p>
            <a:pPr marL="731838" lvl="1" indent="-457200" algn="just" eaLnBrk="1" hangingPunct="1">
              <a:buFont typeface="Bookman Old Style" panose="02050604050505020204" pitchFamily="18" charset="0"/>
              <a:buAutoNum type="arabicPeriod"/>
            </a:pPr>
            <a:r>
              <a:rPr lang="en-US" altLang="it-IT" b="1" u="sng"/>
              <a:t>Initial</a:t>
            </a:r>
            <a:r>
              <a:rPr lang="en-US" altLang="it-IT" u="sng"/>
              <a:t> inspection</a:t>
            </a:r>
            <a:r>
              <a:rPr lang="en-US" altLang="it-IT"/>
              <a:t> carried out automatically by the Information System on all tax returns;</a:t>
            </a:r>
          </a:p>
          <a:p>
            <a:pPr marL="731838" lvl="1" indent="-457200" algn="just" eaLnBrk="1" hangingPunct="1">
              <a:buFont typeface="Bookman Old Style" panose="02050604050505020204" pitchFamily="18" charset="0"/>
              <a:buAutoNum type="arabicPeriod"/>
            </a:pPr>
            <a:r>
              <a:rPr lang="en-US" altLang="it-IT" b="1" u="sng"/>
              <a:t>Formal</a:t>
            </a:r>
            <a:r>
              <a:rPr lang="en-US" altLang="it-IT" u="sng"/>
              <a:t> inspection</a:t>
            </a:r>
            <a:r>
              <a:rPr lang="en-US" altLang="it-IT"/>
              <a:t>: inspection carried out on samples of tax returns by the office of the Revenue Agency;</a:t>
            </a:r>
          </a:p>
          <a:p>
            <a:pPr marL="731838" lvl="1" indent="-457200" algn="just" eaLnBrk="1" hangingPunct="1">
              <a:buFont typeface="Bookman Old Style" panose="02050604050505020204" pitchFamily="18" charset="0"/>
              <a:buAutoNum type="arabicPeriod"/>
            </a:pPr>
            <a:r>
              <a:rPr lang="en-US" altLang="it-IT" b="1" u="sng"/>
              <a:t>Substantial</a:t>
            </a:r>
            <a:r>
              <a:rPr lang="en-US" altLang="it-IT" u="sng"/>
              <a:t> inspection</a:t>
            </a:r>
            <a:r>
              <a:rPr lang="en-US" altLang="it-IT"/>
              <a:t>: phase intended to rectify the individual incomes declared and to identify subjects who, although being obliged to submit the tax return, have not provided to do so.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44316CF6-6D8A-4D39-9D1B-C1A4962A7F01}"/>
              </a:ext>
            </a:extLst>
          </p:cNvPr>
          <p:cNvSpPr>
            <a:spLocks noGrp="1"/>
          </p:cNvSpPr>
          <p:nvPr>
            <p:ph type="title"/>
          </p:nvPr>
        </p:nvSpPr>
        <p:spPr/>
        <p:txBody>
          <a:bodyPr/>
          <a:lstStyle/>
          <a:p>
            <a:pPr algn="ctr" eaLnBrk="1" hangingPunct="1"/>
            <a:r>
              <a:rPr lang="en-GB" altLang="it-IT" b="1" i="1" dirty="0"/>
              <a:t>Formal</a:t>
            </a:r>
            <a:r>
              <a:rPr lang="it-IT" altLang="it-IT" dirty="0"/>
              <a:t> </a:t>
            </a:r>
            <a:r>
              <a:rPr lang="en-GB" altLang="it-IT" dirty="0"/>
              <a:t>inspection</a:t>
            </a:r>
            <a:r>
              <a:rPr lang="it-IT" altLang="it-IT" dirty="0"/>
              <a:t> of </a:t>
            </a:r>
            <a:r>
              <a:rPr lang="en-GB" altLang="it-IT" dirty="0"/>
              <a:t>tax</a:t>
            </a:r>
            <a:r>
              <a:rPr lang="it-IT" altLang="it-IT" dirty="0"/>
              <a:t> </a:t>
            </a:r>
            <a:r>
              <a:rPr lang="en-GB" altLang="it-IT" dirty="0"/>
              <a:t>returns</a:t>
            </a:r>
          </a:p>
        </p:txBody>
      </p:sp>
      <p:sp>
        <p:nvSpPr>
          <p:cNvPr id="14339" name="Segnaposto data 3">
            <a:extLst>
              <a:ext uri="{FF2B5EF4-FFF2-40B4-BE49-F238E27FC236}">
                <a16:creationId xmlns:a16="http://schemas.microsoft.com/office/drawing/2014/main" id="{C8B5F673-3AA5-4491-A4F3-5F526F530B54}"/>
              </a:ext>
            </a:extLst>
          </p:cNvPr>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084ED5E4-9E49-46DF-8A9E-E9745907C0FC}" type="datetime1">
              <a:rPr lang="it-IT"/>
              <a:pPr fontAlgn="base">
                <a:spcBef>
                  <a:spcPct val="0"/>
                </a:spcBef>
                <a:spcAft>
                  <a:spcPct val="0"/>
                </a:spcAft>
                <a:defRPr/>
              </a:pPr>
              <a:t>27/04/2022</a:t>
            </a:fld>
            <a:endParaRPr lang="it-IT" dirty="0"/>
          </a:p>
        </p:txBody>
      </p:sp>
      <p:sp>
        <p:nvSpPr>
          <p:cNvPr id="18436" name="Segnaposto numero diapositiva 4">
            <a:extLst>
              <a:ext uri="{FF2B5EF4-FFF2-40B4-BE49-F238E27FC236}">
                <a16:creationId xmlns:a16="http://schemas.microsoft.com/office/drawing/2014/main" id="{E8641802-27BF-4A44-A326-7F08B06B69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CA8D67-E2C7-458D-A17D-A7CC9F7BD993}" type="slidenum">
              <a:rPr lang="en-GB" altLang="it-IT" smtClean="0">
                <a:solidFill>
                  <a:schemeClr val="tx2"/>
                </a:solidFill>
                <a:latin typeface="Gill Sans MT" panose="020B0502020104020203" pitchFamily="34" charset="0"/>
              </a:rPr>
              <a:pPr/>
              <a:t>9</a:t>
            </a:fld>
            <a:endParaRPr lang="en-GB" altLang="it-IT">
              <a:solidFill>
                <a:schemeClr val="tx2"/>
              </a:solidFill>
              <a:latin typeface="Gill Sans MT" panose="020B0502020104020203" pitchFamily="34" charset="0"/>
            </a:endParaRPr>
          </a:p>
        </p:txBody>
      </p:sp>
      <p:sp>
        <p:nvSpPr>
          <p:cNvPr id="18437" name="Segnaposto contenuto 2">
            <a:extLst>
              <a:ext uri="{FF2B5EF4-FFF2-40B4-BE49-F238E27FC236}">
                <a16:creationId xmlns:a16="http://schemas.microsoft.com/office/drawing/2014/main" id="{7FBBE3C5-971E-4F4A-B614-99F9111DEBFC}"/>
              </a:ext>
            </a:extLst>
          </p:cNvPr>
          <p:cNvSpPr>
            <a:spLocks noGrp="1"/>
          </p:cNvSpPr>
          <p:nvPr>
            <p:ph sz="quarter" idx="1"/>
          </p:nvPr>
        </p:nvSpPr>
        <p:spPr>
          <a:xfrm>
            <a:off x="457200" y="1219200"/>
            <a:ext cx="8229600" cy="4937125"/>
          </a:xfrm>
        </p:spPr>
        <p:txBody>
          <a:bodyPr/>
          <a:lstStyle/>
          <a:p>
            <a:pPr algn="just" eaLnBrk="1" hangingPunct="1"/>
            <a:r>
              <a:rPr lang="en-US" altLang="it-IT" sz="2400" dirty="0"/>
              <a:t>Activity carried out by the offices of the Revenue Agency </a:t>
            </a:r>
            <a:r>
              <a:rPr lang="en-US" altLang="it-IT" sz="2400" b="1" dirty="0"/>
              <a:t>concerning the tax returns selected on the basis of criteria </a:t>
            </a:r>
            <a:r>
              <a:rPr lang="en-US" altLang="it-IT" sz="2400" dirty="0"/>
              <a:t>established by the Revenue Agency;</a:t>
            </a:r>
          </a:p>
          <a:p>
            <a:pPr algn="just" eaLnBrk="1" hangingPunct="1"/>
            <a:r>
              <a:rPr lang="en-US" altLang="it-IT" sz="2400" dirty="0"/>
              <a:t>The formal inspection </a:t>
            </a:r>
            <a:r>
              <a:rPr lang="en-US" altLang="it-IT" sz="2400" b="1" u="sng" dirty="0"/>
              <a:t>verifies whether the information declared is in conformity with the documentation</a:t>
            </a:r>
            <a:r>
              <a:rPr lang="en-US" altLang="it-IT" sz="2400" b="1" dirty="0"/>
              <a:t> kept by the taxpayer</a:t>
            </a:r>
            <a:r>
              <a:rPr lang="en-US" altLang="it-IT" sz="2400" dirty="0"/>
              <a:t> and with the data gathered from the tax returns of other subjects;</a:t>
            </a:r>
          </a:p>
          <a:p>
            <a:pPr algn="just" eaLnBrk="1" hangingPunct="1"/>
            <a:r>
              <a:rPr lang="en-US" altLang="it-IT" sz="2400" dirty="0"/>
              <a:t>The taxpayer is </a:t>
            </a:r>
            <a:r>
              <a:rPr lang="en-US" altLang="it-IT" sz="2400" b="1" i="1" dirty="0"/>
              <a:t>invited</a:t>
            </a:r>
            <a:r>
              <a:rPr lang="en-US" altLang="it-IT" sz="2400" b="1" dirty="0"/>
              <a:t> by the tax office to exhibit or transmit the documentation </a:t>
            </a:r>
            <a:r>
              <a:rPr lang="en-US" altLang="it-IT" sz="2400" dirty="0"/>
              <a:t>demonstrating the correctness of the information declared and to provide clarifications;</a:t>
            </a:r>
          </a:p>
          <a:p>
            <a:pPr algn="just" eaLnBrk="1" hangingPunct="1"/>
            <a:r>
              <a:rPr lang="en-US" altLang="it-IT" sz="2400" dirty="0"/>
              <a:t>The outcome of the formal inspection is then communicated to the taxpayer.</a:t>
            </a:r>
            <a:r>
              <a:rPr lang="en-US" altLang="it-IT" dirty="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254</TotalTime>
  <Words>1464</Words>
  <Application>Microsoft Office PowerPoint</Application>
  <PresentationFormat>Presentazione su schermo (4:3)</PresentationFormat>
  <Paragraphs>215</Paragraphs>
  <Slides>26</Slides>
  <Notes>26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26</vt:i4>
      </vt:variant>
    </vt:vector>
  </HeadingPairs>
  <TitlesOfParts>
    <vt:vector size="35" baseType="lpstr">
      <vt:lpstr>Alpha Echo</vt:lpstr>
      <vt:lpstr>AR DELANEY</vt:lpstr>
      <vt:lpstr>Arial</vt:lpstr>
      <vt:lpstr>Bookman Old Style</vt:lpstr>
      <vt:lpstr>Calibri</vt:lpstr>
      <vt:lpstr>Gill Sans MT</vt:lpstr>
      <vt:lpstr>Wingdings</vt:lpstr>
      <vt:lpstr>Wingdings 3</vt:lpstr>
      <vt:lpstr>Satellite</vt:lpstr>
      <vt:lpstr>The Italian Revenue Agency</vt:lpstr>
      <vt:lpstr>Preview</vt:lpstr>
      <vt:lpstr>The Italian Revenue Agency</vt:lpstr>
      <vt:lpstr>Tax Evasion</vt:lpstr>
      <vt:lpstr>  Tax Avoidance   </vt:lpstr>
      <vt:lpstr>Strengthening tax administration</vt:lpstr>
      <vt:lpstr>Tax return</vt:lpstr>
      <vt:lpstr>Inspection of tax returns</vt:lpstr>
      <vt:lpstr>Formal inspection of tax returns</vt:lpstr>
      <vt:lpstr>Formal inspection of tax returns</vt:lpstr>
      <vt:lpstr>Substantial inspection of tax returns</vt:lpstr>
      <vt:lpstr>Time limitations</vt:lpstr>
      <vt:lpstr>Substantial inspection of tax returns</vt:lpstr>
      <vt:lpstr>Report of verification</vt:lpstr>
      <vt:lpstr>Verification notice</vt:lpstr>
      <vt:lpstr>Verification notice</vt:lpstr>
      <vt:lpstr>Verification notice</vt:lpstr>
      <vt:lpstr>Acquiescence</vt:lpstr>
      <vt:lpstr>Autotutela – self defence</vt:lpstr>
      <vt:lpstr>Verication with acceptance</vt:lpstr>
      <vt:lpstr>Tax controversy</vt:lpstr>
      <vt:lpstr>Tax dispute</vt:lpstr>
      <vt:lpstr>Tax litigation</vt:lpstr>
      <vt:lpstr>Presentazione standard di PowerPoint</vt:lpstr>
      <vt:lpstr>Tax litigation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Italian Revenue Agency</dc:title>
  <dc:creator>Ale</dc:creator>
  <cp:lastModifiedBy>SBROIAVACCA ALESSIA</cp:lastModifiedBy>
  <cp:revision>48</cp:revision>
  <cp:lastPrinted>2021-04-07T13:42:59Z</cp:lastPrinted>
  <dcterms:created xsi:type="dcterms:W3CDTF">2016-03-16T15:19:24Z</dcterms:created>
  <dcterms:modified xsi:type="dcterms:W3CDTF">2022-04-27T12:35:48Z</dcterms:modified>
</cp:coreProperties>
</file>