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7" r:id="rId34"/>
  </p:sldIdLst>
  <p:sldSz cx="9144000" cy="6858000" type="screen4x3"/>
  <p:notesSz cx="9144000" cy="6858000"/>
  <p:defaultTextStyle>
    <a:defPPr>
      <a:defRPr lang="it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31"/>
  </p:normalViewPr>
  <p:slideViewPr>
    <p:cSldViewPr>
      <p:cViewPr>
        <p:scale>
          <a:sx n="104" d="100"/>
          <a:sy n="104" d="100"/>
        </p:scale>
        <p:origin x="148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C68A-060C-7B44-94FF-B210B3435FB5}" type="datetimeFigureOut">
              <a:t>22/04/22</a:t>
            </a:fld>
            <a:endParaRPr lang="it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457D9-CE7B-C445-9854-8DA54929DCC8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23026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crescono spontaneamente in natura con funzione di decompositori. circa 200 sono causa di patologie umane che isi sviluppano soprattutto negli immunocompromessi.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1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84816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sono microorganismi EUCARIOTI. sono unicellularri o si differenziano per diventare pluricellulari attraverso lo sviluppo di filamenti ramificati. Si riproducono sessualmente o assesualmente. Le malattie sono subacute o croniche con frequenti recidive.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2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5645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METABOLISMO= ETEROTROFI in quanto utilizzano fonti di carbonio da substrati inorganici.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4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36743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dimensioni estremamente variabile. una singola cellula puo’ seguire  2 distinti percorsi di crescita ed evolvere in LIEVITI o MUFFA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5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06509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aneuploidia ( numero variabile di cromosomi)</a:t>
            </a:r>
          </a:p>
          <a:p>
            <a:r>
              <a:rPr lang="it-GB"/>
              <a:t>saprofiti= che si nutrono di materia organica in decomposizione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11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69849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i glucani formano fibrille che contribuiscono alla resistenza della parete, spesso in stretta associazione con la chitina ( inerte , insolubile e rigida e fornisce supporto strutturale)Nei lieviti e’ importante  nella formazione dei setti di separazione  e dei canali attraverso cui i nuclei migrano dalla cellula madre alle cellule figlie, durante la divisione cellulare)</a:t>
            </a:r>
          </a:p>
          <a:p>
            <a:r>
              <a:rPr lang="it-GB"/>
              <a:t>il mannano si complessa con le proteine per costituire le MANNOPROTEINE che si estendono oltre la parete cellulare ( ANTIGENI)</a:t>
            </a:r>
          </a:p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13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7545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1) associata alla produzione di conidi ( simili a spore gemmanti) o di elementi ifali.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15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59793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KOH= IDROSSIDO DI POTASSIO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16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21893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GB"/>
              <a:t>caso clinico 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457D9-CE7B-C445-9854-8DA54929DCC8}" type="slidenum">
              <a:t>26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65836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81"/>
            <a:ext cx="3393821" cy="10635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727"/>
            <a:ext cx="3370536" cy="10732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8871" y="2857500"/>
            <a:ext cx="3901439" cy="371551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872" y="1429511"/>
            <a:ext cx="3880104" cy="27523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352800" y="265175"/>
            <a:ext cx="3307079" cy="643255"/>
          </a:xfrm>
          <a:custGeom>
            <a:avLst/>
            <a:gdLst/>
            <a:ahLst/>
            <a:cxnLst/>
            <a:rect l="l" t="t" r="r" b="b"/>
            <a:pathLst>
              <a:path w="3307079" h="643255">
                <a:moveTo>
                  <a:pt x="3307079" y="0"/>
                </a:moveTo>
                <a:lnTo>
                  <a:pt x="0" y="0"/>
                </a:lnTo>
                <a:lnTo>
                  <a:pt x="0" y="643127"/>
                </a:lnTo>
                <a:lnTo>
                  <a:pt x="3307079" y="643127"/>
                </a:lnTo>
                <a:lnTo>
                  <a:pt x="3307079" y="0"/>
                </a:lnTo>
                <a:close/>
              </a:path>
            </a:pathLst>
          </a:custGeom>
          <a:solidFill>
            <a:srgbClr val="DE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3736" y="166166"/>
            <a:ext cx="2069464" cy="10010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4803" y="232359"/>
            <a:ext cx="23743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F566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798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80"/>
            <a:ext cx="3393821" cy="10635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727"/>
            <a:ext cx="3370536" cy="10732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612" y="2682239"/>
            <a:ext cx="3642360" cy="35829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8700" y="2592323"/>
            <a:ext cx="3837432" cy="3788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798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798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4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81"/>
            <a:ext cx="3393821" cy="10635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27"/>
            <a:ext cx="3370536" cy="10732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1675" y="-32816"/>
            <a:ext cx="6200648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1798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034" y="1745360"/>
            <a:ext cx="787593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6650" y="6573780"/>
            <a:ext cx="2044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0604"/>
            <a:ext cx="9144000" cy="6593205"/>
            <a:chOff x="0" y="260604"/>
            <a:chExt cx="9144000" cy="659320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71" y="5236463"/>
              <a:ext cx="9031605" cy="789940"/>
            </a:xfrm>
            <a:custGeom>
              <a:avLst/>
              <a:gdLst/>
              <a:ahLst/>
              <a:cxnLst/>
              <a:rect l="l" t="t" r="r" b="b"/>
              <a:pathLst>
                <a:path w="9031605" h="789939">
                  <a:moveTo>
                    <a:pt x="9031528" y="0"/>
                  </a:moveTo>
                  <a:lnTo>
                    <a:pt x="0" y="0"/>
                  </a:lnTo>
                  <a:lnTo>
                    <a:pt x="9031528" y="789432"/>
                  </a:lnTo>
                  <a:lnTo>
                    <a:pt x="9031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8777"/>
              <a:ext cx="9139174" cy="1854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91445"/>
              <a:ext cx="9143999" cy="801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76" y="260604"/>
              <a:ext cx="5465064" cy="47548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7000" y="2348483"/>
            <a:ext cx="2270760" cy="83248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2984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34"/>
              </a:spcBef>
            </a:pPr>
            <a:r>
              <a:rPr sz="4800" b="1" dirty="0">
                <a:solidFill>
                  <a:srgbClr val="000000"/>
                </a:solidFill>
                <a:latin typeface="Arial"/>
                <a:cs typeface="Arial"/>
              </a:rPr>
              <a:t>MICETI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11" y="3069335"/>
            <a:ext cx="5356860" cy="26791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533400"/>
            <a:ext cx="8503920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Candida</a:t>
            </a:r>
            <a:r>
              <a:rPr sz="2000" b="1" i="1" spc="-4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albicans</a:t>
            </a:r>
            <a:r>
              <a:rPr sz="2000" b="1" i="1" spc="-5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è un</a:t>
            </a:r>
            <a:r>
              <a:rPr sz="20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10" dirty="0">
                <a:highlight>
                  <a:srgbClr val="FFFF00"/>
                </a:highlight>
                <a:latin typeface="Calibri"/>
                <a:cs typeface="Calibri"/>
              </a:rPr>
              <a:t>lievito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20" dirty="0">
                <a:highlight>
                  <a:srgbClr val="FFFF00"/>
                </a:highlight>
                <a:latin typeface="Calibri"/>
                <a:cs typeface="Calibri"/>
              </a:rPr>
              <a:t>caratterizzato</a:t>
            </a:r>
            <a:r>
              <a:rPr sz="2000" b="1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da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un</a:t>
            </a:r>
            <a:r>
              <a:rPr sz="2000" b="1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peculiare </a:t>
            </a:r>
            <a:r>
              <a:rPr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dimorfismo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10" dirty="0">
                <a:latin typeface="Calibri"/>
                <a:cs typeface="Calibri"/>
              </a:rPr>
              <a:t>presenta sotto </a:t>
            </a:r>
            <a:r>
              <a:rPr sz="2000" b="1" spc="-5" dirty="0">
                <a:latin typeface="Calibri"/>
                <a:cs typeface="Calibri"/>
              </a:rPr>
              <a:t>forma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lievito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nella condizione di 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saprofita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ma </a:t>
            </a:r>
            <a:r>
              <a:rPr sz="2000" b="1" spc="-5" dirty="0">
                <a:latin typeface="Calibri"/>
                <a:cs typeface="Calibri"/>
              </a:rPr>
              <a:t>produce </a:t>
            </a:r>
            <a:r>
              <a:rPr sz="2000" b="1" spc="-15" dirty="0">
                <a:solidFill>
                  <a:srgbClr val="00AFEF"/>
                </a:solidFill>
                <a:latin typeface="Calibri"/>
                <a:cs typeface="Calibri"/>
              </a:rPr>
              <a:t>ife </a:t>
            </a:r>
            <a:r>
              <a:rPr sz="2000" b="1" spc="-4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FEF"/>
                </a:solidFill>
                <a:latin typeface="Calibri"/>
                <a:cs typeface="Calibri"/>
              </a:rPr>
              <a:t>vere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nei </a:t>
            </a:r>
            <a:r>
              <a:rPr sz="2000" b="1" spc="-5" dirty="0">
                <a:solidFill>
                  <a:srgbClr val="00AFEF"/>
                </a:solidFill>
                <a:latin typeface="Calibri"/>
                <a:cs typeface="Calibri"/>
              </a:rPr>
              <a:t>tessuti </a:t>
            </a:r>
            <a:r>
              <a:rPr sz="2000" b="1" spc="-10" dirty="0">
                <a:solidFill>
                  <a:srgbClr val="00AFEF"/>
                </a:solidFill>
                <a:latin typeface="Calibri"/>
                <a:cs typeface="Calibri"/>
              </a:rPr>
              <a:t>parassitati </a:t>
            </a:r>
            <a:r>
              <a:rPr sz="2000" b="1" spc="-5" dirty="0">
                <a:solidFill>
                  <a:srgbClr val="00AFEF"/>
                </a:solidFill>
                <a:latin typeface="Calibri"/>
                <a:cs typeface="Calibri"/>
              </a:rPr>
              <a:t>ed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a </a:t>
            </a:r>
            <a:r>
              <a:rPr sz="2000" b="1" spc="5" dirty="0">
                <a:solidFill>
                  <a:srgbClr val="00AFEF"/>
                </a:solidFill>
                <a:latin typeface="Calibri"/>
                <a:cs typeface="Calibri"/>
              </a:rPr>
              <a:t>37° </a:t>
            </a:r>
            <a:r>
              <a:rPr sz="2000" b="1" dirty="0">
                <a:solidFill>
                  <a:srgbClr val="00AFEF"/>
                </a:solidFill>
                <a:latin typeface="Calibri"/>
                <a:cs typeface="Calibri"/>
              </a:rPr>
              <a:t>C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particolari </a:t>
            </a:r>
            <a:r>
              <a:rPr sz="2000" b="1" dirty="0">
                <a:latin typeface="Calibri"/>
                <a:cs typeface="Calibri"/>
              </a:rPr>
              <a:t>condizioni </a:t>
            </a:r>
            <a:r>
              <a:rPr sz="2000" b="1" spc="-5" dirty="0">
                <a:latin typeface="Calibri"/>
                <a:cs typeface="Calibri"/>
              </a:rPr>
              <a:t>ambientali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(presenza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siero animale): </a:t>
            </a:r>
            <a:r>
              <a:rPr sz="2000" b="1" dirty="0">
                <a:latin typeface="Calibri"/>
                <a:cs typeface="Calibri"/>
              </a:rPr>
              <a:t>il </a:t>
            </a:r>
            <a:r>
              <a:rPr sz="2000" b="1" spc="-15" dirty="0">
                <a:latin typeface="Calibri"/>
                <a:cs typeface="Calibri"/>
              </a:rPr>
              <a:t>test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germinazione</a:t>
            </a:r>
            <a:r>
              <a:rPr sz="2000" b="1" dirty="0">
                <a:latin typeface="Calibri"/>
                <a:cs typeface="Calibri"/>
              </a:rPr>
              <a:t> in</a:t>
            </a:r>
            <a:r>
              <a:rPr sz="2000" b="1" spc="-5" dirty="0">
                <a:latin typeface="Calibri"/>
                <a:cs typeface="Calibri"/>
              </a:rPr>
              <a:t> siero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mette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10" dirty="0">
                <a:latin typeface="Calibri"/>
                <a:cs typeface="Calibri"/>
              </a:rPr>
              <a:t>evidenza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questa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caratteristica.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" y="789685"/>
            <a:ext cx="8961120" cy="5357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0520" algn="l"/>
                <a:tab pos="351155" algn="l"/>
              </a:tabLst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Capsula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essere</a:t>
            </a:r>
            <a:r>
              <a:rPr sz="1800" b="1" spc="-15" dirty="0">
                <a:latin typeface="Calibri"/>
                <a:cs typeface="Calibri"/>
              </a:rPr>
              <a:t> presente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assente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"/>
            </a:pP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ts val="1939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Parete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cellulare</a:t>
            </a:r>
            <a:r>
              <a:rPr sz="1800" b="1" spc="-5" dirty="0">
                <a:latin typeface="Calibri"/>
                <a:cs typeface="Calibri"/>
              </a:rPr>
              <a:t>: </a:t>
            </a:r>
            <a:r>
              <a:rPr sz="1800" b="1" spc="-10" dirty="0">
                <a:latin typeface="Calibri"/>
                <a:cs typeface="Calibri"/>
              </a:rPr>
              <a:t>costituita </a:t>
            </a:r>
            <a:r>
              <a:rPr sz="1800" b="1" dirty="0">
                <a:latin typeface="Calibri"/>
                <a:cs typeface="Calibri"/>
              </a:rPr>
              <a:t>dal 75% di </a:t>
            </a:r>
            <a:r>
              <a:rPr sz="1800" b="1" spc="-5" dirty="0">
                <a:latin typeface="Calibri"/>
                <a:cs typeface="Calibri"/>
              </a:rPr>
              <a:t>polisaccaridi </a:t>
            </a:r>
            <a:r>
              <a:rPr lang="en-GB" sz="1800" b="1" spc="-5" dirty="0">
                <a:latin typeface="Calibri"/>
                <a:cs typeface="Calibri"/>
              </a:rPr>
              <a:t>(</a:t>
            </a:r>
            <a:r>
              <a:rPr lang="en-GB" sz="1800" b="1" spc="-5" dirty="0">
                <a:solidFill>
                  <a:srgbClr val="FF0000"/>
                </a:solidFill>
                <a:latin typeface="Calibri"/>
                <a:cs typeface="Calibri"/>
              </a:rPr>
              <a:t>mannano, glucano , chitina</a:t>
            </a:r>
            <a:r>
              <a:rPr lang="en-GB" sz="1800" b="1" spc="-5" dirty="0">
                <a:latin typeface="Calibri"/>
                <a:cs typeface="Calibri"/>
              </a:rPr>
              <a:t>) </a:t>
            </a:r>
            <a:r>
              <a:rPr sz="1800" b="1" dirty="0">
                <a:latin typeface="Calibri"/>
                <a:cs typeface="Calibri"/>
              </a:rPr>
              <a:t>e dal 25% di </a:t>
            </a:r>
            <a:r>
              <a:rPr sz="1800" b="1" spc="-10" dirty="0">
                <a:latin typeface="Calibri"/>
                <a:cs typeface="Calibri"/>
              </a:rPr>
              <a:t>proteine </a:t>
            </a:r>
            <a:r>
              <a:rPr sz="1800" b="1" dirty="0">
                <a:latin typeface="Calibri"/>
                <a:cs typeface="Calibri"/>
              </a:rPr>
              <a:t>e lipidi,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rigida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pluristratificata;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contiene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chitina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(NO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peptidoglicano</a:t>
            </a:r>
            <a:r>
              <a:rPr lang="en-GB" sz="1800" b="1" spc="-5" dirty="0">
                <a:latin typeface="Calibri"/>
                <a:cs typeface="Calibri"/>
              </a:rPr>
              <a:t> come distinzione dai batteri</a:t>
            </a:r>
            <a:r>
              <a:rPr lang="en-GB" b="1" spc="-5" dirty="0">
                <a:latin typeface="Calibri"/>
                <a:cs typeface="Calibri"/>
              </a:rPr>
              <a:t>). </a:t>
            </a:r>
            <a:r>
              <a:rPr lang="en-GB" b="1" spc="-5" dirty="0">
                <a:solidFill>
                  <a:srgbClr val="FF0000"/>
                </a:solidFill>
                <a:latin typeface="Calibri"/>
                <a:cs typeface="Calibri"/>
              </a:rPr>
              <a:t>Il mannosio e’ il principale determinante antigenico</a:t>
            </a:r>
          </a:p>
          <a:p>
            <a:pPr marL="12065" marR="5080">
              <a:lnSpc>
                <a:spcPts val="1939"/>
              </a:lnSpc>
              <a:tabLst>
                <a:tab pos="299720" algn="l"/>
              </a:tabLst>
            </a:pPr>
            <a:endParaRPr sz="175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buFont typeface="Wingdings"/>
              <a:buChar char=""/>
              <a:tabLst>
                <a:tab pos="350520" algn="l"/>
                <a:tab pos="351155" algn="l"/>
              </a:tabLst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Membrana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citoplasmatica</a:t>
            </a:r>
            <a:r>
              <a:rPr sz="1800" b="1" spc="-10" dirty="0">
                <a:latin typeface="Calibri"/>
                <a:cs typeface="Calibri"/>
              </a:rPr>
              <a:t>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lipoproteica,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chiamata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plasmalemma</a:t>
            </a:r>
            <a:r>
              <a:rPr sz="1800" b="1" spc="-5" dirty="0">
                <a:latin typeface="Calibri"/>
                <a:cs typeface="Calibri"/>
              </a:rPr>
              <a:t>: </a:t>
            </a:r>
            <a:r>
              <a:rPr sz="1800" b="1" spc="-10" dirty="0">
                <a:latin typeface="Calibri"/>
                <a:cs typeface="Calibri"/>
              </a:rPr>
              <a:t>fosfolipidi,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glicoproteine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ergosterolo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colesterolo.</a:t>
            </a:r>
            <a:r>
              <a:rPr lang="en-GB" sz="1800" b="1" spc="-10" dirty="0">
                <a:latin typeface="Calibri"/>
                <a:cs typeface="Calibri"/>
              </a:rPr>
              <a:t>( differenza con mammiferi)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085" marR="278130" indent="-287020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Nucleo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b="1" spc="-10" dirty="0">
                <a:latin typeface="Calibri"/>
                <a:cs typeface="Calibri"/>
              </a:rPr>
              <a:t>delimitato </a:t>
            </a:r>
            <a:r>
              <a:rPr sz="1800" b="1" dirty="0">
                <a:latin typeface="Calibri"/>
                <a:cs typeface="Calibri"/>
              </a:rPr>
              <a:t>da una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membrana</a:t>
            </a:r>
            <a:r>
              <a:rPr sz="1800" b="1" spc="-5" dirty="0">
                <a:latin typeface="Calibri"/>
                <a:cs typeface="Calibri"/>
              </a:rPr>
              <a:t>, </a:t>
            </a:r>
            <a:r>
              <a:rPr sz="1800" b="1" spc="-10" dirty="0">
                <a:latin typeface="Calibri"/>
                <a:cs typeface="Calibri"/>
              </a:rPr>
              <a:t>contiene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cromosomi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multipli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nucleolo</a:t>
            </a:r>
            <a:r>
              <a:rPr sz="1800" b="1" spc="-5" dirty="0">
                <a:latin typeface="Calibri"/>
                <a:cs typeface="Calibri"/>
              </a:rPr>
              <a:t>.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Cromosomi: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numero </a:t>
            </a:r>
            <a:r>
              <a:rPr sz="1800" b="1" spc="-5" dirty="0">
                <a:latin typeface="Calibri"/>
                <a:cs typeface="Calibri"/>
              </a:rPr>
              <a:t>variabile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relazione </a:t>
            </a:r>
            <a:r>
              <a:rPr sz="1800" b="1" dirty="0">
                <a:latin typeface="Calibri"/>
                <a:cs typeface="Calibri"/>
              </a:rPr>
              <a:t>alla </a:t>
            </a:r>
            <a:r>
              <a:rPr sz="1800" b="1" spc="-5" dirty="0">
                <a:latin typeface="Calibri"/>
                <a:cs typeface="Calibri"/>
              </a:rPr>
              <a:t>specie, aploidia</a:t>
            </a:r>
            <a:r>
              <a:rPr lang="en-GB" sz="1800" b="1" spc="-5" dirty="0">
                <a:latin typeface="Calibri"/>
                <a:cs typeface="Calibri"/>
              </a:rPr>
              <a:t> ( in maggioranza),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diploidia, </a:t>
            </a:r>
            <a:r>
              <a:rPr sz="1800" b="1" spc="-5" dirty="0">
                <a:latin typeface="Calibri"/>
                <a:cs typeface="Calibri"/>
              </a:rPr>
              <a:t> aneuploidia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(Es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C. </a:t>
            </a:r>
            <a:r>
              <a:rPr sz="1800" b="1" i="1" spc="-5" dirty="0">
                <a:latin typeface="Calibri"/>
                <a:cs typeface="Calibri"/>
              </a:rPr>
              <a:t>albicans </a:t>
            </a:r>
            <a:r>
              <a:rPr sz="1800" b="1" spc="-5" dirty="0">
                <a:latin typeface="Calibri"/>
                <a:cs typeface="Calibri"/>
              </a:rPr>
              <a:t>diploide,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C. </a:t>
            </a:r>
            <a:r>
              <a:rPr sz="1800" b="1" i="1" spc="-5" dirty="0">
                <a:latin typeface="Calibri"/>
                <a:cs typeface="Calibri"/>
              </a:rPr>
              <a:t>glabrata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aploide).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"/>
            </a:pPr>
            <a:endParaRPr sz="1750">
              <a:latin typeface="Calibri"/>
              <a:cs typeface="Calibri"/>
            </a:endParaRPr>
          </a:p>
          <a:p>
            <a:pPr marL="299085" marR="50419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Reticolo endoplasmatico, </a:t>
            </a:r>
            <a:r>
              <a:rPr sz="1800" b="1" spc="-10" dirty="0">
                <a:latin typeface="Calibri"/>
                <a:cs typeface="Calibri"/>
              </a:rPr>
              <a:t>apparato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Golgi </a:t>
            </a:r>
            <a:r>
              <a:rPr sz="1800" b="1" spc="-10" dirty="0">
                <a:latin typeface="Calibri"/>
                <a:cs typeface="Calibri"/>
              </a:rPr>
              <a:t>,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vacuoli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delimitati </a:t>
            </a:r>
            <a:r>
              <a:rPr sz="1800" b="1" dirty="0">
                <a:latin typeface="Calibri"/>
                <a:cs typeface="Calibri"/>
              </a:rPr>
              <a:t>da </a:t>
            </a:r>
            <a:r>
              <a:rPr sz="1800" b="1" spc="-10" dirty="0">
                <a:latin typeface="Calibri"/>
                <a:cs typeface="Calibri"/>
              </a:rPr>
              <a:t>membrana, </a:t>
            </a:r>
            <a:r>
              <a:rPr sz="1800" b="1" spc="-5" dirty="0">
                <a:latin typeface="Calibri"/>
                <a:cs typeface="Calibri"/>
              </a:rPr>
              <a:t>possono </a:t>
            </a:r>
            <a:r>
              <a:rPr sz="1800" b="1" spc="-10" dirty="0">
                <a:latin typeface="Calibri"/>
                <a:cs typeface="Calibri"/>
              </a:rPr>
              <a:t>contenere </a:t>
            </a:r>
            <a:r>
              <a:rPr sz="1800" b="1" spc="-5" dirty="0">
                <a:latin typeface="Calibri"/>
                <a:cs typeface="Calibri"/>
              </a:rPr>
              <a:t>pigmenti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5" dirty="0">
                <a:latin typeface="Calibri"/>
                <a:cs typeface="Calibri"/>
              </a:rPr>
              <a:t>inclusioni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0" dirty="0">
                <a:latin typeface="Calibri"/>
                <a:cs typeface="Calibri"/>
              </a:rPr>
              <a:t>materiali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nutritizi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</a:t>
            </a:r>
            <a:r>
              <a:rPr sz="1800" b="1" spc="-10" dirty="0">
                <a:latin typeface="Calibri"/>
                <a:cs typeface="Calibri"/>
              </a:rPr>
              <a:t> glicogeno.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Calibri"/>
              <a:cs typeface="Calibri"/>
            </a:endParaRPr>
          </a:p>
          <a:p>
            <a:pPr marL="3508375">
              <a:lnSpc>
                <a:spcPct val="100000"/>
              </a:lnSpc>
            </a:pPr>
            <a:r>
              <a:rPr sz="1800" b="1" dirty="0">
                <a:solidFill>
                  <a:srgbClr val="FF3300"/>
                </a:solidFill>
                <a:latin typeface="Calibri"/>
                <a:cs typeface="Calibri"/>
              </a:rPr>
              <a:t>NB</a:t>
            </a:r>
            <a:r>
              <a:rPr sz="1800" b="1" spc="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00"/>
                </a:solidFill>
                <a:latin typeface="Calibri"/>
                <a:cs typeface="Calibri"/>
              </a:rPr>
              <a:t>– </a:t>
            </a:r>
            <a:r>
              <a:rPr sz="1800" b="1" spc="-10" dirty="0">
                <a:solidFill>
                  <a:srgbClr val="FF3300"/>
                </a:solidFill>
                <a:latin typeface="Calibri"/>
                <a:cs typeface="Calibri"/>
              </a:rPr>
              <a:t>sempre</a:t>
            </a:r>
            <a:r>
              <a:rPr sz="1800" b="1" spc="-3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3300"/>
                </a:solidFill>
                <a:latin typeface="Calibri"/>
                <a:cs typeface="Calibri"/>
              </a:rPr>
              <a:t>immobili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differenza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batteri</a:t>
            </a:r>
            <a:endParaRPr sz="1800">
              <a:latin typeface="Calibri"/>
              <a:cs typeface="Calibri"/>
            </a:endParaRPr>
          </a:p>
          <a:p>
            <a:pPr marL="350837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non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possiedono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flagelli.</a:t>
            </a:r>
            <a:endParaRPr sz="1800">
              <a:latin typeface="Calibri"/>
              <a:cs typeface="Calibri"/>
            </a:endParaRPr>
          </a:p>
          <a:p>
            <a:pPr marL="3508375" marR="668020">
              <a:lnSpc>
                <a:spcPct val="100000"/>
              </a:lnSpc>
            </a:pPr>
            <a:r>
              <a:rPr sz="1800" b="1" spc="-5" dirty="0">
                <a:solidFill>
                  <a:srgbClr val="FF3300"/>
                </a:solidFill>
                <a:latin typeface="Calibri"/>
                <a:cs typeface="Calibri"/>
              </a:rPr>
              <a:t>sempre</a:t>
            </a:r>
            <a:r>
              <a:rPr sz="1800" b="1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Calibri"/>
                <a:cs typeface="Calibri"/>
              </a:rPr>
              <a:t>saprofiti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differenza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cellule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vegetali,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hanno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cloroplasti.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4588" y="0"/>
            <a:ext cx="7473950" cy="974090"/>
            <a:chOff x="894588" y="0"/>
            <a:chExt cx="7473950" cy="974090"/>
          </a:xfrm>
        </p:grpSpPr>
        <p:sp>
          <p:nvSpPr>
            <p:cNvPr id="4" name="object 4"/>
            <p:cNvSpPr/>
            <p:nvPr/>
          </p:nvSpPr>
          <p:spPr>
            <a:xfrm>
              <a:off x="1054608" y="71627"/>
              <a:ext cx="7131050" cy="646430"/>
            </a:xfrm>
            <a:custGeom>
              <a:avLst/>
              <a:gdLst/>
              <a:ahLst/>
              <a:cxnLst/>
              <a:rect l="l" t="t" r="r" b="b"/>
              <a:pathLst>
                <a:path w="7131050" h="646430">
                  <a:moveTo>
                    <a:pt x="713079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130796" y="646176"/>
                  </a:lnTo>
                  <a:lnTo>
                    <a:pt x="7130796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588" y="0"/>
              <a:ext cx="7473442" cy="9737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4627"/>
            <a:ext cx="3877055" cy="29367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0473" y="1208913"/>
            <a:ext cx="7438390" cy="411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48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Può </a:t>
            </a:r>
            <a:r>
              <a:rPr sz="2400" b="1" spc="-5" dirty="0">
                <a:latin typeface="Calibri"/>
                <a:cs typeface="Calibri"/>
              </a:rPr>
              <a:t>essere </a:t>
            </a:r>
            <a:r>
              <a:rPr sz="2400" b="1" spc="-15" dirty="0">
                <a:latin typeface="Calibri"/>
                <a:cs typeface="Calibri"/>
              </a:rPr>
              <a:t>presente </a:t>
            </a:r>
            <a:r>
              <a:rPr sz="2400" b="1" dirty="0">
                <a:latin typeface="Calibri"/>
                <a:cs typeface="Calibri"/>
              </a:rPr>
              <a:t>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assente.</a:t>
            </a:r>
            <a:endParaRPr sz="2400">
              <a:latin typeface="Calibri"/>
              <a:cs typeface="Calibri"/>
            </a:endParaRPr>
          </a:p>
          <a:p>
            <a:pPr marL="12700" marR="42849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presente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natura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polisaccaridica.</a:t>
            </a:r>
            <a:endParaRPr sz="2400">
              <a:latin typeface="Calibri"/>
              <a:cs typeface="Calibri"/>
            </a:endParaRPr>
          </a:p>
          <a:p>
            <a:pPr marL="12700" marR="425132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E’ </a:t>
            </a:r>
            <a:r>
              <a:rPr sz="2400" b="1" spc="-5" dirty="0">
                <a:latin typeface="Calibri"/>
                <a:cs typeface="Calibri"/>
              </a:rPr>
              <a:t>un </a:t>
            </a:r>
            <a:r>
              <a:rPr sz="2400" b="1" spc="-25" dirty="0">
                <a:latin typeface="Calibri"/>
                <a:cs typeface="Calibri"/>
              </a:rPr>
              <a:t>fattore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virulenza.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Presente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alcuni lieviti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patogeni.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3469004" marR="5080">
              <a:lnSpc>
                <a:spcPct val="100000"/>
              </a:lnSpc>
              <a:spcBef>
                <a:spcPts val="1900"/>
              </a:spcBef>
            </a:pPr>
            <a:r>
              <a:rPr sz="2000" b="1" i="1" dirty="0">
                <a:latin typeface="Calibri"/>
                <a:cs typeface="Calibri"/>
              </a:rPr>
              <a:t>Es: </a:t>
            </a:r>
            <a:r>
              <a:rPr sz="2000" b="1" i="1" spc="-10" dirty="0">
                <a:latin typeface="Calibri"/>
                <a:cs typeface="Calibri"/>
              </a:rPr>
              <a:t>Cryptococcus </a:t>
            </a:r>
            <a:r>
              <a:rPr sz="2000" b="1" i="1" spc="-5" dirty="0">
                <a:latin typeface="Calibri"/>
                <a:cs typeface="Calibri"/>
              </a:rPr>
              <a:t>neoformans, </a:t>
            </a:r>
            <a:r>
              <a:rPr sz="2000" b="1" spc="-5" dirty="0">
                <a:latin typeface="Calibri"/>
                <a:cs typeface="Calibri"/>
              </a:rPr>
              <a:t>capsula </a:t>
            </a:r>
            <a:r>
              <a:rPr sz="2000" b="1" spc="-4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costituita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galatto-xilomannano</a:t>
            </a:r>
            <a:endParaRPr sz="2000">
              <a:latin typeface="Calibri"/>
              <a:cs typeface="Calibri"/>
            </a:endParaRPr>
          </a:p>
          <a:p>
            <a:pPr marL="3469004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glicuron-xilomannano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86811" y="0"/>
            <a:ext cx="3743325" cy="1068070"/>
            <a:chOff x="2686811" y="0"/>
            <a:chExt cx="3743325" cy="1068070"/>
          </a:xfrm>
        </p:grpSpPr>
        <p:sp>
          <p:nvSpPr>
            <p:cNvPr id="5" name="object 5"/>
            <p:cNvSpPr/>
            <p:nvPr/>
          </p:nvSpPr>
          <p:spPr>
            <a:xfrm>
              <a:off x="2686811" y="71627"/>
              <a:ext cx="3743325" cy="634365"/>
            </a:xfrm>
            <a:custGeom>
              <a:avLst/>
              <a:gdLst/>
              <a:ahLst/>
              <a:cxnLst/>
              <a:rect l="l" t="t" r="r" b="b"/>
              <a:pathLst>
                <a:path w="3743325" h="634365">
                  <a:moveTo>
                    <a:pt x="3742944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3742944" y="633984"/>
                  </a:lnTo>
                  <a:lnTo>
                    <a:pt x="3742944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99" y="0"/>
              <a:ext cx="3050921" cy="10680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5697" y="31496"/>
            <a:ext cx="2262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spc="15" dirty="0"/>
              <a:t>A</a:t>
            </a:r>
            <a:r>
              <a:rPr sz="4000" dirty="0"/>
              <a:t>P</a:t>
            </a:r>
            <a:r>
              <a:rPr sz="4000" spc="-5" dirty="0"/>
              <a:t>S</a:t>
            </a:r>
            <a:r>
              <a:rPr sz="4000" spc="15" dirty="0"/>
              <a:t>U</a:t>
            </a:r>
            <a:r>
              <a:rPr sz="4000" spc="10" dirty="0"/>
              <a:t>L</a:t>
            </a:r>
            <a:r>
              <a:rPr sz="4000" spc="-5" dirty="0"/>
              <a:t>A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5644" y="0"/>
            <a:ext cx="4822190" cy="1113790"/>
            <a:chOff x="2485644" y="0"/>
            <a:chExt cx="4822190" cy="1113790"/>
          </a:xfrm>
        </p:grpSpPr>
        <p:sp>
          <p:nvSpPr>
            <p:cNvPr id="3" name="object 3"/>
            <p:cNvSpPr/>
            <p:nvPr/>
          </p:nvSpPr>
          <p:spPr>
            <a:xfrm>
              <a:off x="2485644" y="115823"/>
              <a:ext cx="4822190" cy="634365"/>
            </a:xfrm>
            <a:custGeom>
              <a:avLst/>
              <a:gdLst/>
              <a:ahLst/>
              <a:cxnLst/>
              <a:rect l="l" t="t" r="r" b="b"/>
              <a:pathLst>
                <a:path w="4822190" h="634365">
                  <a:moveTo>
                    <a:pt x="4821935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4821935" y="633984"/>
                  </a:lnTo>
                  <a:lnTo>
                    <a:pt x="4821935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6744" y="0"/>
              <a:ext cx="2645410" cy="111378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4339" y="785875"/>
            <a:ext cx="6607809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930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Struttura</a:t>
            </a:r>
            <a:r>
              <a:rPr sz="1600" b="1" spc="5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prevalentemente</a:t>
            </a:r>
            <a:r>
              <a:rPr sz="1600" b="1" spc="2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POLISACCARIDICA</a:t>
            </a:r>
            <a:r>
              <a:rPr sz="1600" b="1" spc="8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(circa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75%</a:t>
            </a:r>
            <a:r>
              <a:rPr sz="1600" b="1" spc="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peso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secco). </a:t>
            </a:r>
            <a:r>
              <a:rPr sz="1600" b="1" spc="-3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NO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peptidoglicano.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Polisaccaridi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parete: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CHITINA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: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polimero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NAG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legami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β(1-4)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Chitosano</a:t>
            </a:r>
            <a:r>
              <a:rPr sz="16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(presente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negli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zigomiceti):</a:t>
            </a:r>
            <a:r>
              <a:rPr sz="1600" b="1" spc="-10" dirty="0">
                <a:latin typeface="Calibri"/>
                <a:cs typeface="Calibri"/>
              </a:rPr>
              <a:t> polimero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glucosamina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legami</a:t>
            </a:r>
            <a:r>
              <a:rPr sz="1600" b="1" spc="-5" dirty="0">
                <a:latin typeface="Calibri"/>
                <a:cs typeface="Calibri"/>
              </a:rPr>
              <a:t> β(1-4)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Glucani</a:t>
            </a:r>
            <a:r>
              <a:rPr sz="1600" b="1" spc="-5" dirty="0">
                <a:latin typeface="Calibri"/>
                <a:cs typeface="Calibri"/>
              </a:rPr>
              <a:t>: polimeri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glucosio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legami </a:t>
            </a:r>
            <a:r>
              <a:rPr sz="1600" b="1" spc="-5" dirty="0">
                <a:latin typeface="Calibri"/>
                <a:cs typeface="Calibri"/>
              </a:rPr>
              <a:t>β(1-6)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β(1-3)</a:t>
            </a:r>
            <a:endParaRPr sz="1600">
              <a:latin typeface="Calibri"/>
              <a:cs typeface="Calibri"/>
            </a:endParaRPr>
          </a:p>
          <a:p>
            <a:pPr marL="12700" marR="1000125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Mannani</a:t>
            </a:r>
            <a:r>
              <a:rPr sz="1600" b="1" spc="-5" dirty="0">
                <a:latin typeface="Calibri"/>
                <a:cs typeface="Calibri"/>
              </a:rPr>
              <a:t>: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polimeri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mannosio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legami</a:t>
            </a:r>
            <a:r>
              <a:rPr sz="1600" b="1" spc="-5" dirty="0">
                <a:latin typeface="Calibri"/>
                <a:cs typeface="Calibri"/>
              </a:rPr>
              <a:t> α(1-6),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α(1-2)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α(1-3)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Altri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costituenti</a:t>
            </a:r>
            <a:r>
              <a:rPr sz="1600" b="1" spc="-10" dirty="0">
                <a:latin typeface="Calibri"/>
                <a:cs typeface="Calibri"/>
              </a:rPr>
              <a:t>:</a:t>
            </a:r>
            <a:r>
              <a:rPr sz="1600" b="1" spc="-15" dirty="0">
                <a:latin typeface="Calibri"/>
                <a:cs typeface="Calibri"/>
              </a:rPr>
              <a:t> proteine,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melanina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(in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alcuni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funghi)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3149660"/>
            <a:ext cx="8375650" cy="37307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119" y="246824"/>
            <a:ext cx="6158230" cy="891540"/>
            <a:chOff x="1341119" y="246824"/>
            <a:chExt cx="6158230" cy="891540"/>
          </a:xfrm>
        </p:grpSpPr>
        <p:sp>
          <p:nvSpPr>
            <p:cNvPr id="3" name="object 3"/>
            <p:cNvSpPr/>
            <p:nvPr/>
          </p:nvSpPr>
          <p:spPr>
            <a:xfrm>
              <a:off x="1475231" y="332231"/>
              <a:ext cx="5867400" cy="585470"/>
            </a:xfrm>
            <a:custGeom>
              <a:avLst/>
              <a:gdLst/>
              <a:ahLst/>
              <a:cxnLst/>
              <a:rect l="l" t="t" r="r" b="b"/>
              <a:pathLst>
                <a:path w="5867400" h="585469">
                  <a:moveTo>
                    <a:pt x="58674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5867400" y="585216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19" y="246824"/>
              <a:ext cx="6158230" cy="8913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194612" y="1354328"/>
            <a:ext cx="67227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 seconda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micete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sia</a:t>
            </a:r>
            <a:r>
              <a:rPr sz="2400" b="1" spc="-5" dirty="0">
                <a:latin typeface="Calibri"/>
                <a:cs typeface="Calibri"/>
              </a:rPr>
              <a:t> uni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pluricellulare,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l’accrescimento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avviene: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UNICELLULARI</a:t>
            </a:r>
            <a:r>
              <a:rPr sz="2400" b="1" spc="-5" dirty="0">
                <a:latin typeface="Calibri"/>
                <a:cs typeface="Calibri"/>
              </a:rPr>
              <a:t>: (lieviti) </a:t>
            </a:r>
            <a:r>
              <a:rPr sz="2400" b="1" spc="-10" dirty="0">
                <a:latin typeface="Calibri"/>
                <a:cs typeface="Calibri"/>
              </a:rPr>
              <a:t>crescono </a:t>
            </a:r>
            <a:r>
              <a:rPr sz="2400" b="1" dirty="0">
                <a:latin typeface="Calibri"/>
                <a:cs typeface="Calibri"/>
              </a:rPr>
              <a:t>per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gemmazione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PLURICELLULARI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(funghi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miceliali),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crescono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all’apice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dell’ifa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accrescimento</a:t>
            </a:r>
            <a:r>
              <a:rPr sz="2400" b="1" i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AF50"/>
                </a:solidFill>
                <a:latin typeface="Calibri"/>
                <a:cs typeface="Calibri"/>
              </a:rPr>
              <a:t>apicale</a:t>
            </a:r>
            <a:r>
              <a:rPr sz="2400" b="1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39584" cy="6858000"/>
            <a:chOff x="0" y="0"/>
            <a:chExt cx="6839584" cy="6858000"/>
          </a:xfrm>
        </p:grpSpPr>
        <p:sp>
          <p:nvSpPr>
            <p:cNvPr id="3" name="object 3"/>
            <p:cNvSpPr/>
            <p:nvPr/>
          </p:nvSpPr>
          <p:spPr>
            <a:xfrm>
              <a:off x="2700527" y="44196"/>
              <a:ext cx="3923029" cy="708660"/>
            </a:xfrm>
            <a:custGeom>
              <a:avLst/>
              <a:gdLst/>
              <a:ahLst/>
              <a:cxnLst/>
              <a:rect l="l" t="t" r="r" b="b"/>
              <a:pathLst>
                <a:path w="3923029" h="708660">
                  <a:moveTo>
                    <a:pt x="3922776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3922776" y="708659"/>
                  </a:lnTo>
                  <a:lnTo>
                    <a:pt x="3922776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500" y="0"/>
              <a:ext cx="4363084" cy="104216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19176" y="781303"/>
            <a:ext cx="4368165" cy="4104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 marR="2832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miceti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riproducono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esclusivamente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mediante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SPORE </a:t>
            </a: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esospore</a:t>
            </a:r>
            <a:r>
              <a:rPr sz="2000" b="1" spc="-5" dirty="0">
                <a:latin typeface="Calibri"/>
                <a:cs typeface="Calibri"/>
              </a:rPr>
              <a:t>), </a:t>
            </a:r>
            <a:r>
              <a:rPr sz="2000" b="1" dirty="0">
                <a:latin typeface="Calibri"/>
                <a:cs typeface="Calibri"/>
              </a:rPr>
              <a:t>che si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possono </a:t>
            </a:r>
            <a:r>
              <a:rPr sz="2000" b="1" spc="-10" dirty="0">
                <a:latin typeface="Calibri"/>
                <a:cs typeface="Calibri"/>
              </a:rPr>
              <a:t>formare mediante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meccanismi</a:t>
            </a:r>
            <a:r>
              <a:rPr sz="2000" b="1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MITOSI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Riproduzione 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ASESSUATA</a:t>
            </a:r>
            <a:r>
              <a:rPr sz="2000" b="1" spc="-40" dirty="0">
                <a:latin typeface="Calibri"/>
                <a:cs typeface="Calibri"/>
              </a:rPr>
              <a:t>: 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produzione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spore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diploidi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(dette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anche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mitospore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o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conidi).</a:t>
            </a:r>
            <a:endParaRPr sz="2000">
              <a:highlight>
                <a:srgbClr val="FFFF00"/>
              </a:highligh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Caso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limite: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gemmazione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AutoNum type="arabicPeriod" startAt="2"/>
              <a:tabLst>
                <a:tab pos="2673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MEIOSI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" dirty="0">
                <a:latin typeface="Calibri"/>
                <a:cs typeface="Calibri"/>
              </a:rPr>
              <a:t> Riproduzione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SESSUATA</a:t>
            </a:r>
            <a:r>
              <a:rPr lang="en-GB" sz="2000" b="1" spc="-45" dirty="0">
                <a:solidFill>
                  <a:srgbClr val="FF0000"/>
                </a:solidFill>
                <a:latin typeface="Calibri"/>
                <a:cs typeface="Calibri"/>
              </a:rPr>
              <a:t> o TELEOMORFICA</a:t>
            </a:r>
            <a:r>
              <a:rPr sz="2000" b="1" spc="-4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produzione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spore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aploidi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(gameti)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436" y="5402579"/>
            <a:ext cx="8353425" cy="707390"/>
          </a:xfrm>
          <a:custGeom>
            <a:avLst/>
            <a:gdLst/>
            <a:ahLst/>
            <a:cxnLst/>
            <a:rect l="l" t="t" r="r" b="b"/>
            <a:pathLst>
              <a:path w="8353425" h="707389">
                <a:moveTo>
                  <a:pt x="8353044" y="0"/>
                </a:moveTo>
                <a:lnTo>
                  <a:pt x="0" y="0"/>
                </a:lnTo>
                <a:lnTo>
                  <a:pt x="0" y="707136"/>
                </a:lnTo>
                <a:lnTo>
                  <a:pt x="8353044" y="707136"/>
                </a:lnTo>
                <a:lnTo>
                  <a:pt x="8353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9176" y="5419750"/>
            <a:ext cx="78924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Alcuni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miceti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riproducono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asessualmente,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alcuni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sessualmente,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molti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entrambe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modalità.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9867" y="836675"/>
            <a:ext cx="4104132" cy="462076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60" y="3200400"/>
            <a:ext cx="7868920" cy="2456688"/>
            <a:chOff x="0" y="3645408"/>
            <a:chExt cx="8310880" cy="32131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683" y="3645408"/>
              <a:ext cx="3243072" cy="228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371" y="3717036"/>
              <a:ext cx="3810000" cy="1905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01725" y="1012926"/>
            <a:ext cx="7868920" cy="201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LIEVITI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000" b="1" spc="-5" dirty="0">
                <a:latin typeface="Calibri"/>
                <a:cs typeface="Calibri"/>
              </a:rPr>
              <a:t>si </a:t>
            </a:r>
            <a:r>
              <a:rPr sz="2000" b="1" spc="-10" dirty="0">
                <a:latin typeface="Calibri"/>
                <a:cs typeface="Calibri"/>
              </a:rPr>
              <a:t>formano </a:t>
            </a:r>
            <a:r>
              <a:rPr sz="2000" b="1" spc="-5" dirty="0">
                <a:latin typeface="Calibri"/>
                <a:cs typeface="Calibri"/>
              </a:rPr>
              <a:t>colonie simili </a:t>
            </a:r>
            <a:r>
              <a:rPr sz="2000" b="1" dirty="0">
                <a:latin typeface="Calibri"/>
                <a:cs typeface="Calibri"/>
              </a:rPr>
              <a:t>a quelle </a:t>
            </a:r>
            <a:r>
              <a:rPr sz="2000" b="1" spc="-10" dirty="0">
                <a:latin typeface="Calibri"/>
                <a:cs typeface="Calibri"/>
              </a:rPr>
              <a:t>batteriche, </a:t>
            </a:r>
            <a:r>
              <a:rPr sz="2000" b="1" spc="-5" dirty="0">
                <a:latin typeface="Calibri"/>
                <a:cs typeface="Calibri"/>
              </a:rPr>
              <a:t>che derivano dalla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gemmazione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cellula </a:t>
            </a:r>
            <a:r>
              <a:rPr sz="2000" b="1" spc="-10" dirty="0">
                <a:latin typeface="Calibri"/>
                <a:cs typeface="Calibri"/>
              </a:rPr>
              <a:t>madre.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MUFFE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formano</a:t>
            </a:r>
            <a:r>
              <a:rPr sz="2000" b="1" spc="-5" dirty="0">
                <a:latin typeface="Calibri"/>
                <a:cs typeface="Calibri"/>
              </a:rPr>
              <a:t> colonie</a:t>
            </a:r>
            <a:r>
              <a:rPr sz="2000" b="1" dirty="0">
                <a:latin typeface="Calibri"/>
                <a:cs typeface="Calibri"/>
              </a:rPr>
              <a:t> più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complesse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(con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parti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specializzate: </a:t>
            </a:r>
            <a:r>
              <a:rPr sz="2000" b="1" spc="-5" dirty="0">
                <a:latin typeface="Calibri"/>
                <a:cs typeface="Calibri"/>
              </a:rPr>
              <a:t> sporangi),</a:t>
            </a:r>
            <a:r>
              <a:rPr sz="2000" b="1" dirty="0">
                <a:latin typeface="Calibri"/>
                <a:cs typeface="Calibri"/>
              </a:rPr>
              <a:t> che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originano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dalla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germinazione</a:t>
            </a:r>
            <a:r>
              <a:rPr sz="2000" b="1" spc="-5" dirty="0">
                <a:latin typeface="Calibri"/>
                <a:cs typeface="Calibri"/>
              </a:rPr>
              <a:t> di</a:t>
            </a:r>
            <a:r>
              <a:rPr sz="2000" b="1" dirty="0">
                <a:latin typeface="Calibri"/>
                <a:cs typeface="Calibri"/>
              </a:rPr>
              <a:t> una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spora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successivo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accrescimento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tubulo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germinativo.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800" y="117347"/>
            <a:ext cx="7772400" cy="571500"/>
            <a:chOff x="685800" y="117347"/>
            <a:chExt cx="7772400" cy="571500"/>
          </a:xfrm>
        </p:grpSpPr>
        <p:sp>
          <p:nvSpPr>
            <p:cNvPr id="7" name="object 7"/>
            <p:cNvSpPr/>
            <p:nvPr/>
          </p:nvSpPr>
          <p:spPr>
            <a:xfrm>
              <a:off x="685800" y="117347"/>
              <a:ext cx="7772400" cy="571500"/>
            </a:xfrm>
            <a:custGeom>
              <a:avLst/>
              <a:gdLst/>
              <a:ahLst/>
              <a:cxnLst/>
              <a:rect l="l" t="t" r="r" b="b"/>
              <a:pathLst>
                <a:path w="7772400" h="571500">
                  <a:moveTo>
                    <a:pt x="777240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772400" y="5715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219" y="195071"/>
              <a:ext cx="6526530" cy="35128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86D990F-DF54-2841-8478-469D543CEFAB}"/>
              </a:ext>
            </a:extLst>
          </p:cNvPr>
          <p:cNvSpPr/>
          <p:nvPr/>
        </p:nvSpPr>
        <p:spPr>
          <a:xfrm rot="10800000" flipV="1">
            <a:off x="533400" y="5383409"/>
            <a:ext cx="8427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DIAGNOSI CUTANEE: </a:t>
            </a:r>
            <a:r>
              <a:rPr lang="it-IT" b="1" u="heavy" spc="-5" dirty="0"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lang="it-IT" b="1" spc="-5" dirty="0">
                <a:uFill>
                  <a:solidFill>
                    <a:srgbClr val="FF0000"/>
                  </a:solidFill>
                </a:uFill>
                <a:cs typeface="Calibri"/>
              </a:rPr>
              <a:t>OSSERVAZIONE MICROSCOPIO , TRATTAMENTO CON KOH DELLE SQUAME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b="1" dirty="0">
                <a:cs typeface="Calibri"/>
              </a:rPr>
              <a:t>PER EVIDENZA DI IFE. IN CASO DI TEST KOH NEGATIVO SI PROCEDE CON L’ISOLAMENTO </a:t>
            </a:r>
            <a:endParaRPr lang="it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533" y="1786509"/>
            <a:ext cx="7613650" cy="2944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9895" algn="l"/>
                <a:tab pos="1085215" algn="l"/>
                <a:tab pos="1458595" algn="l"/>
                <a:tab pos="2650490" algn="l"/>
                <a:tab pos="4068445" algn="l"/>
                <a:tab pos="5731510" algn="l"/>
                <a:tab pos="6196330" algn="l"/>
                <a:tab pos="7207884" algn="l"/>
              </a:tabLst>
            </a:pPr>
            <a:r>
              <a:rPr sz="2400" b="1" spc="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	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ase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	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a	n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ll</a:t>
            </a:r>
            <a:r>
              <a:rPr sz="2400" b="1" spc="-40" dirty="0">
                <a:latin typeface="Calibri"/>
                <a:cs typeface="Calibri"/>
              </a:rPr>
              <a:t>’</a:t>
            </a:r>
            <a:r>
              <a:rPr sz="2400" b="1" dirty="0">
                <a:latin typeface="Calibri"/>
                <a:cs typeface="Calibri"/>
              </a:rPr>
              <a:t>uo</a:t>
            </a:r>
            <a:r>
              <a:rPr sz="2400" b="1" spc="-10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o	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dirty="0">
                <a:latin typeface="Calibri"/>
                <a:cs typeface="Calibri"/>
              </a:rPr>
              <a:t>a	</a:t>
            </a:r>
            <a:r>
              <a:rPr sz="2400" b="1" spc="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n	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	</a:t>
            </a:r>
            <a:r>
              <a:rPr sz="2400" b="1" spc="5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el  </a:t>
            </a:r>
            <a:r>
              <a:rPr sz="2400" b="1" spc="-15" dirty="0">
                <a:latin typeface="Calibri"/>
                <a:cs typeface="Calibri"/>
              </a:rPr>
              <a:t>tutto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accidentale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ciclo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vitale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 </a:t>
            </a:r>
            <a:r>
              <a:rPr sz="2400" b="1" spc="-10" dirty="0">
                <a:latin typeface="Calibri"/>
                <a:cs typeface="Calibri"/>
              </a:rPr>
              <a:t>micete.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micosi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possono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essere: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2CA1BE"/>
              </a:buClr>
              <a:buSzPct val="66666"/>
              <a:tabLst>
                <a:tab pos="469265" algn="l"/>
                <a:tab pos="469900" algn="l"/>
              </a:tabLst>
            </a:pPr>
            <a:r>
              <a:rPr lang="en-GB" sz="2400" b="1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ESOGENE: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400" b="1" spc="-2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400" b="1" spc="-30" dirty="0">
                <a:latin typeface="Calibri"/>
                <a:cs typeface="Calibri"/>
              </a:rPr>
              <a:t>l’agente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eziologico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proviene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dall’esterno.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tabLst>
                <a:tab pos="469265" algn="l"/>
                <a:tab pos="469900" algn="l"/>
                <a:tab pos="2395855" algn="l"/>
                <a:tab pos="3797300" algn="l"/>
                <a:tab pos="5457190" algn="l"/>
                <a:tab pos="6013450" algn="l"/>
                <a:tab pos="6741795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145" dirty="0">
                <a:latin typeface="Calibri"/>
                <a:cs typeface="Calibri"/>
              </a:rPr>
              <a:t>’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zi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  commensale.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5232" y="405384"/>
            <a:ext cx="6507480" cy="622300"/>
            <a:chOff x="1475232" y="405384"/>
            <a:chExt cx="6507480" cy="622300"/>
          </a:xfrm>
        </p:grpSpPr>
        <p:sp>
          <p:nvSpPr>
            <p:cNvPr id="4" name="object 4"/>
            <p:cNvSpPr/>
            <p:nvPr/>
          </p:nvSpPr>
          <p:spPr>
            <a:xfrm>
              <a:off x="1475232" y="405384"/>
              <a:ext cx="6507480" cy="622300"/>
            </a:xfrm>
            <a:custGeom>
              <a:avLst/>
              <a:gdLst/>
              <a:ahLst/>
              <a:cxnLst/>
              <a:rect l="l" t="t" r="r" b="b"/>
              <a:pathLst>
                <a:path w="6507480" h="622300">
                  <a:moveTo>
                    <a:pt x="650748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6507480" y="621791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216" y="484631"/>
              <a:ext cx="5244846" cy="3909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532" y="1696211"/>
            <a:ext cx="4175760" cy="2247410"/>
          </a:xfrm>
          <a:prstGeom prst="rect">
            <a:avLst/>
          </a:prstGeom>
          <a:solidFill>
            <a:srgbClr val="DEF5F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marR="15748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A2171E"/>
                </a:solidFill>
                <a:highlight>
                  <a:srgbClr val="FFFF00"/>
                </a:highlight>
                <a:latin typeface="Calibri"/>
                <a:cs typeface="Calibri"/>
              </a:rPr>
              <a:t>Le micosi </a:t>
            </a:r>
            <a:r>
              <a:rPr sz="1800" b="1" spc="-10" dirty="0">
                <a:solidFill>
                  <a:srgbClr val="A2171E"/>
                </a:solidFill>
                <a:highlight>
                  <a:srgbClr val="FFFF00"/>
                </a:highlight>
                <a:latin typeface="Calibri"/>
                <a:cs typeface="Calibri"/>
              </a:rPr>
              <a:t>diventano </a:t>
            </a:r>
            <a:r>
              <a:rPr sz="1800" b="1" u="heavy" spc="-10" dirty="0">
                <a:solidFill>
                  <a:srgbClr val="A2171E"/>
                </a:solidFill>
                <a:highlight>
                  <a:srgbClr val="FFFF00"/>
                </a:highlight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sempre </a:t>
            </a:r>
            <a:r>
              <a:rPr sz="1800" b="1" u="heavy" dirty="0">
                <a:solidFill>
                  <a:srgbClr val="A2171E"/>
                </a:solidFill>
                <a:highlight>
                  <a:srgbClr val="FFFF00"/>
                </a:highlight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più </a:t>
            </a:r>
            <a:r>
              <a:rPr sz="1800" b="1" u="heavy" spc="-10" dirty="0">
                <a:solidFill>
                  <a:srgbClr val="A2171E"/>
                </a:solidFill>
                <a:highlight>
                  <a:srgbClr val="FFFF00"/>
                </a:highlight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frequenti </a:t>
            </a:r>
            <a:r>
              <a:rPr sz="1800" b="1" spc="-395" dirty="0">
                <a:solidFill>
                  <a:srgbClr val="A2171E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non 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tanto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per le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mutazioni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degli 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agenti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patogeni,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ma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per le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condizioni </a:t>
            </a:r>
            <a:r>
              <a:rPr sz="1800" b="1" spc="-20" dirty="0">
                <a:solidFill>
                  <a:srgbClr val="A2171E"/>
                </a:solidFill>
                <a:latin typeface="Calibri"/>
                <a:cs typeface="Calibri"/>
              </a:rPr>
              <a:t>dell’ospite </a:t>
            </a:r>
            <a:r>
              <a:rPr sz="1800" b="1" spc="-39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(uomo) che sono 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mutate, favorendone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in </a:t>
            </a:r>
            <a:r>
              <a:rPr sz="1800" b="1" spc="-39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alcuni</a:t>
            </a:r>
            <a:r>
              <a:rPr sz="1800" b="1" spc="-4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casi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replicazione.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(Es: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aumento</a:t>
            </a:r>
            <a:r>
              <a:rPr sz="1800" b="1" spc="-5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A2171E"/>
                </a:solidFill>
                <a:latin typeface="Calibri"/>
                <a:cs typeface="Calibri"/>
              </a:rPr>
              <a:t>dell’età,</a:t>
            </a:r>
            <a:r>
              <a:rPr sz="1800" b="1" spc="-5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lang="en-GB" sz="1800" b="1" spc="-50" dirty="0">
                <a:solidFill>
                  <a:srgbClr val="A2171E"/>
                </a:solidFill>
                <a:latin typeface="Calibri"/>
                <a:cs typeface="Calibri"/>
              </a:rPr>
              <a:t>patologie croniche,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uso</a:t>
            </a:r>
            <a:r>
              <a:rPr sz="1800" b="1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2171E"/>
                </a:solidFill>
                <a:latin typeface="Calibri"/>
                <a:cs typeface="Calibri"/>
              </a:rPr>
              <a:t>di</a:t>
            </a:r>
            <a:r>
              <a:rPr sz="1800" b="1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farmaci</a:t>
            </a:r>
            <a:r>
              <a:rPr lang="en-GB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antibiotici</a:t>
            </a:r>
            <a:r>
              <a:rPr sz="1800" b="1" spc="-4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che</a:t>
            </a:r>
            <a:r>
              <a:rPr sz="1800" b="1" spc="-2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2171E"/>
                </a:solidFill>
                <a:latin typeface="Calibri"/>
                <a:cs typeface="Calibri"/>
              </a:rPr>
              <a:t>favoriscono</a:t>
            </a:r>
            <a:r>
              <a:rPr sz="1800" b="1" spc="-3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A2171E"/>
                </a:solidFill>
                <a:latin typeface="Calibri"/>
                <a:cs typeface="Calibri"/>
              </a:rPr>
              <a:t>stati</a:t>
            </a:r>
            <a:r>
              <a:rPr lang="en-GB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2171E"/>
                </a:solidFill>
                <a:latin typeface="Calibri"/>
                <a:cs typeface="Calibri"/>
              </a:rPr>
              <a:t>dismicrobici…)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799" y="204977"/>
            <a:ext cx="4385945" cy="94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95"/>
              </a:spcBef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patogenicità 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deriva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dall’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interazione </a:t>
            </a:r>
            <a:r>
              <a:rPr sz="2000" b="1" spc="-20" dirty="0">
                <a:solidFill>
                  <a:srgbClr val="000000"/>
                </a:solidFill>
                <a:latin typeface="Calibri"/>
                <a:cs typeface="Calibri"/>
              </a:rPr>
              <a:t>tra </a:t>
            </a:r>
            <a:r>
              <a:rPr sz="2000" b="1" spc="-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virulenza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dell’agente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infettante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e la </a:t>
            </a:r>
            <a:r>
              <a:rPr sz="20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difesa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immunitaria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0000"/>
                </a:solidFill>
                <a:latin typeface="Calibri"/>
                <a:cs typeface="Calibri"/>
              </a:rPr>
              <a:t>dell’ospite.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81928" y="152400"/>
            <a:ext cx="2607310" cy="6517005"/>
            <a:chOff x="6281928" y="152400"/>
            <a:chExt cx="2607310" cy="6517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1928" y="152400"/>
              <a:ext cx="2606860" cy="6516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84442" y="5805678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12345" y="853249"/>
            <a:ext cx="366395" cy="366395"/>
            <a:chOff x="5812345" y="853249"/>
            <a:chExt cx="366395" cy="366395"/>
          </a:xfrm>
        </p:grpSpPr>
        <p:sp>
          <p:nvSpPr>
            <p:cNvPr id="8" name="object 8"/>
            <p:cNvSpPr/>
            <p:nvPr/>
          </p:nvSpPr>
          <p:spPr>
            <a:xfrm>
              <a:off x="5817108" y="85801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178307" y="0"/>
                  </a:moveTo>
                  <a:lnTo>
                    <a:pt x="178307" y="89153"/>
                  </a:lnTo>
                  <a:lnTo>
                    <a:pt x="0" y="89153"/>
                  </a:lnTo>
                  <a:lnTo>
                    <a:pt x="0" y="267462"/>
                  </a:lnTo>
                  <a:lnTo>
                    <a:pt x="178307" y="267462"/>
                  </a:lnTo>
                  <a:lnTo>
                    <a:pt x="178307" y="356615"/>
                  </a:lnTo>
                  <a:lnTo>
                    <a:pt x="356615" y="178308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17108" y="85801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0" y="89153"/>
                  </a:moveTo>
                  <a:lnTo>
                    <a:pt x="178307" y="89153"/>
                  </a:lnTo>
                  <a:lnTo>
                    <a:pt x="178307" y="0"/>
                  </a:lnTo>
                  <a:lnTo>
                    <a:pt x="356615" y="178308"/>
                  </a:lnTo>
                  <a:lnTo>
                    <a:pt x="178307" y="356615"/>
                  </a:lnTo>
                  <a:lnTo>
                    <a:pt x="178307" y="267462"/>
                  </a:lnTo>
                  <a:lnTo>
                    <a:pt x="0" y="267462"/>
                  </a:lnTo>
                  <a:lnTo>
                    <a:pt x="0" y="891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12345" y="4939093"/>
            <a:ext cx="366395" cy="366395"/>
            <a:chOff x="5812345" y="4939093"/>
            <a:chExt cx="366395" cy="366395"/>
          </a:xfrm>
        </p:grpSpPr>
        <p:sp>
          <p:nvSpPr>
            <p:cNvPr id="11" name="object 11"/>
            <p:cNvSpPr/>
            <p:nvPr/>
          </p:nvSpPr>
          <p:spPr>
            <a:xfrm>
              <a:off x="5817108" y="4943855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307" y="0"/>
                  </a:moveTo>
                  <a:lnTo>
                    <a:pt x="178307" y="89154"/>
                  </a:lnTo>
                  <a:lnTo>
                    <a:pt x="0" y="89154"/>
                  </a:lnTo>
                  <a:lnTo>
                    <a:pt x="0" y="267462"/>
                  </a:lnTo>
                  <a:lnTo>
                    <a:pt x="178307" y="267462"/>
                  </a:lnTo>
                  <a:lnTo>
                    <a:pt x="178307" y="356616"/>
                  </a:lnTo>
                  <a:lnTo>
                    <a:pt x="356615" y="178308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17108" y="4943855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0" y="89154"/>
                  </a:moveTo>
                  <a:lnTo>
                    <a:pt x="178307" y="89154"/>
                  </a:lnTo>
                  <a:lnTo>
                    <a:pt x="178307" y="0"/>
                  </a:lnTo>
                  <a:lnTo>
                    <a:pt x="356615" y="178308"/>
                  </a:lnTo>
                  <a:lnTo>
                    <a:pt x="178307" y="356616"/>
                  </a:lnTo>
                  <a:lnTo>
                    <a:pt x="178307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9160" y="4436364"/>
            <a:ext cx="3961129" cy="1265731"/>
          </a:xfrm>
          <a:prstGeom prst="rect">
            <a:avLst/>
          </a:prstGeom>
          <a:solidFill>
            <a:srgbClr val="FADFD1"/>
          </a:solidFill>
        </p:spPr>
        <p:txBody>
          <a:bodyPr vert="horz" wrap="square" lIns="0" tIns="34290" rIns="0" bIns="0" rtlCol="0">
            <a:spAutoFit/>
          </a:bodyPr>
          <a:lstStyle/>
          <a:p>
            <a:pPr marL="434975" marR="85090" indent="-343535" algn="just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alibri"/>
                <a:cs typeface="Calibri"/>
              </a:rPr>
              <a:t>NB - La maggior parte delle specie fungine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che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causano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patologie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nell’uomo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 sono </a:t>
            </a:r>
            <a:r>
              <a:rPr sz="1600" b="1" spc="-3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u="heavy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saprofiti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del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suolo.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Solo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le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 specie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di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i="1" spc="-5" dirty="0">
                <a:highlight>
                  <a:srgbClr val="FFFF00"/>
                </a:highlight>
                <a:latin typeface="Calibri"/>
                <a:cs typeface="Calibri"/>
              </a:rPr>
              <a:t>Candida</a:t>
            </a:r>
            <a:r>
              <a:rPr sz="1600" b="1" i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appartengono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alla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u="heavy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microflora 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umana.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770" y="1834641"/>
            <a:ext cx="449008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indent="-5918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AutoNum type="arabicPeriod"/>
              <a:tabLst>
                <a:tab pos="603885" algn="l"/>
                <a:tab pos="60452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COMPOSIZIONE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PARETE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603885" indent="-591820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603885" algn="l"/>
                <a:tab pos="60452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PRESENZA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CAPSULA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603885" indent="-591820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603885" algn="l"/>
                <a:tab pos="604520" algn="l"/>
              </a:tabLst>
            </a:pP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ADESIVITA’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603885" indent="-59182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AutoNum type="arabicPeriod"/>
              <a:tabLst>
                <a:tab pos="603885" algn="l"/>
                <a:tab pos="60452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DIMORFISMO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603885" indent="-591820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603885" algn="l"/>
                <a:tab pos="604520" algn="l"/>
                <a:tab pos="24517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PRODUZIONE	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TOSSINE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603885" indent="-59182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AutoNum type="arabicPeriod"/>
              <a:tabLst>
                <a:tab pos="603885" algn="l"/>
                <a:tab pos="60452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PRODUZIONE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ENZIMI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5800" y="152400"/>
            <a:ext cx="7772400" cy="901065"/>
            <a:chOff x="685800" y="152400"/>
            <a:chExt cx="7772400" cy="901065"/>
          </a:xfrm>
        </p:grpSpPr>
        <p:sp>
          <p:nvSpPr>
            <p:cNvPr id="4" name="object 4"/>
            <p:cNvSpPr/>
            <p:nvPr/>
          </p:nvSpPr>
          <p:spPr>
            <a:xfrm>
              <a:off x="685800" y="152400"/>
              <a:ext cx="7772400" cy="901065"/>
            </a:xfrm>
            <a:custGeom>
              <a:avLst/>
              <a:gdLst/>
              <a:ahLst/>
              <a:cxnLst/>
              <a:rect l="l" t="t" r="r" b="b"/>
              <a:pathLst>
                <a:path w="7772400" h="901065">
                  <a:moveTo>
                    <a:pt x="7772400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7772400" y="900684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396240"/>
              <a:ext cx="6179058" cy="3497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5644" y="0"/>
            <a:ext cx="4954905" cy="1113790"/>
            <a:chOff x="2485644" y="0"/>
            <a:chExt cx="4954905" cy="1113790"/>
          </a:xfrm>
        </p:grpSpPr>
        <p:sp>
          <p:nvSpPr>
            <p:cNvPr id="3" name="object 3"/>
            <p:cNvSpPr/>
            <p:nvPr/>
          </p:nvSpPr>
          <p:spPr>
            <a:xfrm>
              <a:off x="2627376" y="117347"/>
              <a:ext cx="4643755" cy="707390"/>
            </a:xfrm>
            <a:custGeom>
              <a:avLst/>
              <a:gdLst/>
              <a:ahLst/>
              <a:cxnLst/>
              <a:rect l="l" t="t" r="r" b="b"/>
              <a:pathLst>
                <a:path w="4643755" h="707390">
                  <a:moveTo>
                    <a:pt x="4643628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4643628" y="707136"/>
                  </a:lnTo>
                  <a:lnTo>
                    <a:pt x="4643628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5644" y="0"/>
              <a:ext cx="4954397" cy="11137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8411" y="76580"/>
            <a:ext cx="4319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F5666"/>
                </a:solidFill>
              </a:rPr>
              <a:t>CLASSIFICAZIONE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1196339"/>
            <a:ext cx="4102608" cy="26418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8744" y="3285744"/>
            <a:ext cx="4572000" cy="28651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136112"/>
            <a:ext cx="7253605" cy="1122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90"/>
              </a:spcBef>
            </a:pP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strutture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parietali</a:t>
            </a:r>
            <a:r>
              <a:rPr sz="2000" b="1" spc="-5" dirty="0">
                <a:latin typeface="Calibri"/>
                <a:cs typeface="Calibri"/>
              </a:rPr>
              <a:t> fungine,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particolare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mannani</a:t>
            </a:r>
            <a:r>
              <a:rPr sz="2000" b="1" spc="-5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sono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associati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alla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patogenicità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miceti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antifagocitosi,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immunomodulanti).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20011" y="2741726"/>
            <a:ext cx="5974080" cy="1001394"/>
            <a:chOff x="1620011" y="2741726"/>
            <a:chExt cx="5974080" cy="1001394"/>
          </a:xfrm>
        </p:grpSpPr>
        <p:sp>
          <p:nvSpPr>
            <p:cNvPr id="4" name="object 4"/>
            <p:cNvSpPr/>
            <p:nvPr/>
          </p:nvSpPr>
          <p:spPr>
            <a:xfrm>
              <a:off x="1620011" y="2820924"/>
              <a:ext cx="5974080" cy="680085"/>
            </a:xfrm>
            <a:custGeom>
              <a:avLst/>
              <a:gdLst/>
              <a:ahLst/>
              <a:cxnLst/>
              <a:rect l="l" t="t" r="r" b="b"/>
              <a:pathLst>
                <a:path w="5974080" h="680085">
                  <a:moveTo>
                    <a:pt x="5974080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5974080" y="679703"/>
                  </a:lnTo>
                  <a:lnTo>
                    <a:pt x="5974080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2847" y="2741726"/>
              <a:ext cx="5099177" cy="10010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3444" y="3648557"/>
            <a:ext cx="72034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polisaccaridi capsulari inibiscono la fagocitosi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da parte di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PMN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macrofagi. </a:t>
            </a:r>
            <a:r>
              <a:rPr sz="2000" b="1" spc="-5" dirty="0">
                <a:latin typeface="Calibri"/>
                <a:cs typeface="Calibri"/>
              </a:rPr>
              <a:t>Inoltre </a:t>
            </a:r>
            <a:r>
              <a:rPr sz="2000" b="1" dirty="0">
                <a:latin typeface="Calibri"/>
                <a:cs typeface="Calibri"/>
              </a:rPr>
              <a:t>permettono </a:t>
            </a:r>
            <a:r>
              <a:rPr sz="2000" b="1" spc="-5" dirty="0">
                <a:latin typeface="Calibri"/>
                <a:cs typeface="Calibri"/>
              </a:rPr>
              <a:t>al fungo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sopravvivere all’interno </a:t>
            </a:r>
            <a:r>
              <a:rPr sz="2000" b="1" dirty="0">
                <a:latin typeface="Calibri"/>
                <a:cs typeface="Calibri"/>
              </a:rPr>
              <a:t> delle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stesse</a:t>
            </a:r>
            <a:r>
              <a:rPr sz="2000" b="1" spc="-5" dirty="0">
                <a:latin typeface="Calibri"/>
                <a:cs typeface="Calibri"/>
              </a:rPr>
              <a:t> cellule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dotate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attività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fagocitaria.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91639" y="109778"/>
            <a:ext cx="5890260" cy="1001394"/>
            <a:chOff x="1691639" y="109778"/>
            <a:chExt cx="5890260" cy="1001394"/>
          </a:xfrm>
        </p:grpSpPr>
        <p:sp>
          <p:nvSpPr>
            <p:cNvPr id="9" name="object 9"/>
            <p:cNvSpPr/>
            <p:nvPr/>
          </p:nvSpPr>
          <p:spPr>
            <a:xfrm>
              <a:off x="1691639" y="188976"/>
              <a:ext cx="5829300" cy="680085"/>
            </a:xfrm>
            <a:custGeom>
              <a:avLst/>
              <a:gdLst/>
              <a:ahLst/>
              <a:cxnLst/>
              <a:rect l="l" t="t" r="r" b="b"/>
              <a:pathLst>
                <a:path w="5829300" h="680085">
                  <a:moveTo>
                    <a:pt x="5829300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5829300" y="679703"/>
                  </a:lnTo>
                  <a:lnTo>
                    <a:pt x="5829300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1367" y="109778"/>
              <a:ext cx="5780278" cy="100109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977" y="1238758"/>
            <a:ext cx="407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Avviene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secondo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modalità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fondamentali: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945" y="1963038"/>
            <a:ext cx="14668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5" dirty="0">
                <a:solidFill>
                  <a:srgbClr val="2CA1BE"/>
                </a:solidFill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845" y="1889886"/>
            <a:ext cx="7566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164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MECCANISMI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NON SPECIFICI</a:t>
            </a:r>
            <a:r>
              <a:rPr sz="1800" b="1" spc="-10" dirty="0">
                <a:latin typeface="Calibri"/>
                <a:cs typeface="Calibri"/>
              </a:rPr>
              <a:t>: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cariche </a:t>
            </a:r>
            <a:r>
              <a:rPr sz="1800" b="1" spc="-15" dirty="0">
                <a:latin typeface="Calibri"/>
                <a:cs typeface="Calibri"/>
              </a:rPr>
              <a:t>elettrostatiche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0" dirty="0">
                <a:latin typeface="Calibri"/>
                <a:cs typeface="Calibri"/>
              </a:rPr>
              <a:t>superficie </a:t>
            </a:r>
            <a:r>
              <a:rPr sz="1800" b="1" spc="-20" dirty="0">
                <a:latin typeface="Calibri"/>
                <a:cs typeface="Calibri"/>
              </a:rPr>
              <a:t>e/o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forze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idrofobiche che </a:t>
            </a:r>
            <a:r>
              <a:rPr sz="1800" b="1" spc="-5" dirty="0">
                <a:latin typeface="Calibri"/>
                <a:cs typeface="Calibri"/>
              </a:rPr>
              <a:t>possono </a:t>
            </a:r>
            <a:r>
              <a:rPr sz="1800" b="1" spc="-15" dirty="0">
                <a:latin typeface="Calibri"/>
                <a:cs typeface="Calibri"/>
              </a:rPr>
              <a:t>mediare </a:t>
            </a:r>
            <a:r>
              <a:rPr sz="1800" b="1" spc="-20" dirty="0">
                <a:latin typeface="Calibri"/>
                <a:cs typeface="Calibri"/>
              </a:rPr>
              <a:t>l’adesività </a:t>
            </a:r>
            <a:r>
              <a:rPr sz="1800" b="1" spc="-10" dirty="0">
                <a:latin typeface="Calibri"/>
                <a:cs typeface="Calibri"/>
              </a:rPr>
              <a:t>anche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supporti </a:t>
            </a:r>
            <a:r>
              <a:rPr sz="1800" b="1" spc="-10" dirty="0">
                <a:latin typeface="Calibri"/>
                <a:cs typeface="Calibri"/>
              </a:rPr>
              <a:t>inerti </a:t>
            </a:r>
            <a:r>
              <a:rPr sz="1800" b="1" spc="-15" dirty="0">
                <a:latin typeface="Calibri"/>
                <a:cs typeface="Calibri"/>
              </a:rPr>
              <a:t>(cateteri, </a:t>
            </a:r>
            <a:r>
              <a:rPr sz="1800" b="1" spc="-10" dirty="0">
                <a:latin typeface="Calibri"/>
                <a:cs typeface="Calibri"/>
              </a:rPr>
              <a:t> protesi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945" y="3162680"/>
            <a:ext cx="14668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5" dirty="0">
                <a:solidFill>
                  <a:srgbClr val="2CA1BE"/>
                </a:solidFill>
                <a:latin typeface="Calibri"/>
                <a:cs typeface="Calibri"/>
              </a:rPr>
              <a:t>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845" y="3089528"/>
            <a:ext cx="75653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164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MECCANISMI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SPECIFICI</a:t>
            </a:r>
            <a:r>
              <a:rPr sz="1800" b="1" spc="-10" dirty="0">
                <a:latin typeface="Calibri"/>
                <a:cs typeface="Calibri"/>
              </a:rPr>
              <a:t>: richiedono complementarietà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recettori </a:t>
            </a:r>
            <a:r>
              <a:rPr sz="1800" b="1" spc="-5" dirty="0">
                <a:latin typeface="Calibri"/>
                <a:cs typeface="Calibri"/>
              </a:rPr>
              <a:t>cellulari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dell’ospite</a:t>
            </a:r>
            <a:r>
              <a:rPr sz="1800" b="1" spc="3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ligandi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adesine,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particolare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proteica</a:t>
            </a:r>
            <a:r>
              <a:rPr sz="1800" b="1" spc="-10" dirty="0">
                <a:latin typeface="Calibri"/>
                <a:cs typeface="Calibri"/>
              </a:rPr>
              <a:t> delle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mannoproteine</a:t>
            </a:r>
            <a:r>
              <a:rPr sz="1800" b="1" u="heavy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della</a:t>
            </a:r>
            <a:r>
              <a:rPr sz="18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parete</a:t>
            </a:r>
            <a:r>
              <a:rPr sz="18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del</a:t>
            </a:r>
            <a:r>
              <a:rPr sz="18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micete</a:t>
            </a:r>
            <a:r>
              <a:rPr sz="1800" b="1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440" y="4372432"/>
            <a:ext cx="7242809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5240" algn="just">
              <a:lnSpc>
                <a:spcPct val="90100"/>
              </a:lnSpc>
              <a:spcBef>
                <a:spcPts val="315"/>
              </a:spcBef>
            </a:pPr>
            <a:r>
              <a:rPr sz="1800" b="1" i="1" dirty="0">
                <a:latin typeface="Calibri"/>
                <a:cs typeface="Calibri"/>
              </a:rPr>
              <a:t>I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meccanismi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specifici</a:t>
            </a:r>
            <a:r>
              <a:rPr sz="1800" b="1" i="1" dirty="0">
                <a:latin typeface="Calibri"/>
                <a:cs typeface="Calibri"/>
              </a:rPr>
              <a:t> 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aspecifici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agiscono</a:t>
            </a:r>
            <a:r>
              <a:rPr sz="1800" b="1" i="1" dirty="0">
                <a:latin typeface="Calibri"/>
                <a:cs typeface="Calibri"/>
              </a:rPr>
              <a:t> in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maniera</a:t>
            </a:r>
            <a:r>
              <a:rPr sz="1800" b="1" i="1" spc="409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sinergica</a:t>
            </a:r>
            <a:r>
              <a:rPr sz="1800" b="1" i="1" spc="40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dipendono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fortemente</a:t>
            </a:r>
            <a:r>
              <a:rPr sz="1800" b="1" i="1" dirty="0">
                <a:latin typeface="Calibri"/>
                <a:cs typeface="Calibri"/>
              </a:rPr>
              <a:t> dalla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condizioni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chimico-fisiche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ambientali</a:t>
            </a:r>
            <a:r>
              <a:rPr sz="1800" b="1" i="1" spc="39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come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DA1F28"/>
                </a:solidFill>
                <a:latin typeface="Calibri"/>
                <a:cs typeface="Calibri"/>
              </a:rPr>
              <a:t>forza</a:t>
            </a:r>
            <a:r>
              <a:rPr sz="1800" b="1" i="1" spc="1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A1F28"/>
                </a:solidFill>
                <a:latin typeface="Calibri"/>
                <a:cs typeface="Calibri"/>
              </a:rPr>
              <a:t>ionica</a:t>
            </a:r>
            <a:r>
              <a:rPr sz="1800" b="1" i="1" spc="-1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DA1F28"/>
                </a:solidFill>
                <a:latin typeface="Calibri"/>
                <a:cs typeface="Calibri"/>
              </a:rPr>
              <a:t>concentrazione </a:t>
            </a:r>
            <a:r>
              <a:rPr sz="1800" b="1" i="1" dirty="0">
                <a:solidFill>
                  <a:srgbClr val="DA1F28"/>
                </a:solidFill>
                <a:latin typeface="Calibri"/>
                <a:cs typeface="Calibri"/>
              </a:rPr>
              <a:t>proteica</a:t>
            </a:r>
            <a:r>
              <a:rPr sz="1800" b="1" i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91639" y="109778"/>
            <a:ext cx="5829300" cy="1001394"/>
            <a:chOff x="1691639" y="109778"/>
            <a:chExt cx="5829300" cy="1001394"/>
          </a:xfrm>
        </p:grpSpPr>
        <p:sp>
          <p:nvSpPr>
            <p:cNvPr id="9" name="object 9"/>
            <p:cNvSpPr/>
            <p:nvPr/>
          </p:nvSpPr>
          <p:spPr>
            <a:xfrm>
              <a:off x="1691639" y="188976"/>
              <a:ext cx="5829300" cy="680085"/>
            </a:xfrm>
            <a:custGeom>
              <a:avLst/>
              <a:gdLst/>
              <a:ahLst/>
              <a:cxnLst/>
              <a:rect l="l" t="t" r="r" b="b"/>
              <a:pathLst>
                <a:path w="5829300" h="680085">
                  <a:moveTo>
                    <a:pt x="5829300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5829300" y="679703"/>
                  </a:lnTo>
                  <a:lnTo>
                    <a:pt x="5829300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3823" y="109778"/>
              <a:ext cx="3056890" cy="100109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5411" y="161594"/>
            <a:ext cx="3744595" cy="1001394"/>
            <a:chOff x="2915411" y="161594"/>
            <a:chExt cx="3744595" cy="1001394"/>
          </a:xfrm>
        </p:grpSpPr>
        <p:sp>
          <p:nvSpPr>
            <p:cNvPr id="3" name="object 3"/>
            <p:cNvSpPr/>
            <p:nvPr/>
          </p:nvSpPr>
          <p:spPr>
            <a:xfrm>
              <a:off x="2915411" y="260603"/>
              <a:ext cx="3744595" cy="634365"/>
            </a:xfrm>
            <a:custGeom>
              <a:avLst/>
              <a:gdLst/>
              <a:ahLst/>
              <a:cxnLst/>
              <a:rect l="l" t="t" r="r" b="b"/>
              <a:pathLst>
                <a:path w="3744595" h="634365">
                  <a:moveTo>
                    <a:pt x="3744467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3744467" y="633984"/>
                  </a:lnTo>
                  <a:lnTo>
                    <a:pt x="3744467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8667" y="161594"/>
              <a:ext cx="3480561" cy="10010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0473" y="1069339"/>
            <a:ext cx="78327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conversione morfologica </a:t>
            </a:r>
            <a:r>
              <a:rPr sz="2000" b="1" dirty="0">
                <a:latin typeface="Calibri"/>
                <a:cs typeface="Calibri"/>
              </a:rPr>
              <a:t>si accompagna a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modificazioni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quantitative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e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qualitative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nella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composizione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parete: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modificazioni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profilo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mannoproteine</a:t>
            </a:r>
            <a:r>
              <a:rPr sz="2000" b="1" dirty="0">
                <a:latin typeface="Calibri"/>
                <a:cs typeface="Calibri"/>
              </a:rPr>
              <a:t>, nella struttura degli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oligosaccaridi </a:t>
            </a:r>
            <a:r>
              <a:rPr sz="2000" b="1" dirty="0">
                <a:latin typeface="Calibri"/>
                <a:cs typeface="Calibri"/>
              </a:rPr>
              <a:t>e di conseguenza nella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espressione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Ag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specifici.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014" y="4876800"/>
            <a:ext cx="78098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Il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passaggio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intermittente da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forma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lievito a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forma filamentosa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determina </a:t>
            </a:r>
            <a:r>
              <a:rPr sz="2000" b="1" spc="-44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3300"/>
                </a:solidFill>
                <a:highlight>
                  <a:srgbClr val="FFFF00"/>
                </a:highlight>
                <a:latin typeface="Calibri"/>
                <a:cs typeface="Calibri"/>
              </a:rPr>
              <a:t>pleomorfismo</a:t>
            </a:r>
            <a:r>
              <a:rPr sz="2000" b="1" spc="-40" dirty="0">
                <a:solidFill>
                  <a:srgbClr val="FF33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3300"/>
                </a:solidFill>
                <a:highlight>
                  <a:srgbClr val="FFFF00"/>
                </a:highlight>
                <a:latin typeface="Calibri"/>
                <a:cs typeface="Calibri"/>
              </a:rPr>
              <a:t>antigenico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,</a:t>
            </a:r>
            <a:r>
              <a:rPr sz="2000" b="1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invalidando</a:t>
            </a:r>
            <a:r>
              <a:rPr sz="2000" b="1" spc="-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la</a:t>
            </a:r>
            <a:r>
              <a:rPr sz="2000" b="1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risposta</a:t>
            </a:r>
            <a:r>
              <a:rPr sz="2000" b="1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immunitaria</a:t>
            </a:r>
            <a:r>
              <a:rPr sz="2000" b="1" spc="-4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dell’ospite.</a:t>
            </a:r>
            <a:endParaRPr sz="2000"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411" y="2709672"/>
            <a:ext cx="3867912" cy="193395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398473"/>
            <a:ext cx="7759065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funghi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superiori</a:t>
            </a:r>
            <a:r>
              <a:rPr sz="20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producono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tossine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determinano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patologie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chiamate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latin typeface="Calibri"/>
                <a:cs typeface="Calibri"/>
              </a:rPr>
              <a:t>TOSSICOSI.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2496438"/>
            <a:ext cx="1536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spc="-5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b="1" spc="-4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OSS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898" y="2496438"/>
            <a:ext cx="6149340" cy="1154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2000" b="1" dirty="0">
                <a:latin typeface="Calibri"/>
                <a:cs typeface="Calibri"/>
              </a:rPr>
              <a:t>amanitine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Amanita spp: </a:t>
            </a:r>
            <a:r>
              <a:rPr sz="2000" spc="-5" dirty="0">
                <a:latin typeface="Calibri"/>
                <a:cs typeface="Calibri"/>
              </a:rPr>
              <a:t>bloccano </a:t>
            </a:r>
            <a:r>
              <a:rPr sz="2000" spc="-10" dirty="0">
                <a:latin typeface="Calibri"/>
                <a:cs typeface="Calibri"/>
              </a:rPr>
              <a:t>sintesi proteica)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muscarina</a:t>
            </a:r>
            <a:r>
              <a:rPr sz="2000" b="1" spc="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Amanita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muscaria: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simil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acetilcolina)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alcaloidi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Claviceps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purpurea</a:t>
            </a:r>
            <a:r>
              <a:rPr sz="2000" spc="-5" dirty="0">
                <a:latin typeface="Calibri"/>
                <a:cs typeface="Calibri"/>
              </a:rPr>
              <a:t>)(ammide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lisergico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=LSD)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(vaso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costrittori,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agiscono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dirty="0">
                <a:latin typeface="Calibri"/>
                <a:cs typeface="Calibri"/>
              </a:rPr>
              <a:t> SNC)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4142613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ESOTOSSINE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5133" y="4142613"/>
            <a:ext cx="6311265" cy="1703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209" marR="90805" indent="-17145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latin typeface="Calibri"/>
                <a:cs typeface="Calibri"/>
              </a:rPr>
              <a:t>aflatossine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Aspergillus </a:t>
            </a:r>
            <a:r>
              <a:rPr sz="2000" i="1" spc="-5" dirty="0">
                <a:latin typeface="Calibri"/>
                <a:cs typeface="Calibri"/>
              </a:rPr>
              <a:t>flavus</a:t>
            </a:r>
            <a:r>
              <a:rPr sz="2000" spc="-5" dirty="0">
                <a:latin typeface="Calibri"/>
                <a:cs typeface="Calibri"/>
              </a:rPr>
              <a:t>: cancerogene per formazione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epossido, immunosoppressive)</a:t>
            </a:r>
            <a:endParaRPr sz="2000">
              <a:latin typeface="Calibri"/>
              <a:cs typeface="Calibri"/>
            </a:endParaRPr>
          </a:p>
          <a:p>
            <a:pPr marL="29209" marR="520700">
              <a:lnSpc>
                <a:spcPts val="216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gliotossine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Candida, </a:t>
            </a:r>
            <a:r>
              <a:rPr sz="2000" i="1" dirty="0">
                <a:latin typeface="Calibri"/>
                <a:cs typeface="Calibri"/>
              </a:rPr>
              <a:t>Aspergillus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inibiscono </a:t>
            </a:r>
            <a:r>
              <a:rPr sz="2000" spc="-10" dirty="0">
                <a:latin typeface="Calibri"/>
                <a:cs typeface="Calibri"/>
              </a:rPr>
              <a:t>fagocitosi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inducono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apoptosi)</a:t>
            </a:r>
            <a:endParaRPr sz="2000">
              <a:latin typeface="Calibri"/>
              <a:cs typeface="Calibri"/>
            </a:endParaRPr>
          </a:p>
          <a:p>
            <a:pPr marL="29209">
              <a:lnSpc>
                <a:spcPts val="2010"/>
              </a:lnSpc>
            </a:pPr>
            <a:r>
              <a:rPr sz="2000" b="1" spc="-10" dirty="0">
                <a:latin typeface="Calibri"/>
                <a:cs typeface="Calibri"/>
              </a:rPr>
              <a:t>fumigatotossine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(A.fumigatus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gliotossine)</a:t>
            </a:r>
            <a:endParaRPr sz="2000">
              <a:latin typeface="Calibri"/>
              <a:cs typeface="Calibri"/>
            </a:endParaRPr>
          </a:p>
          <a:p>
            <a:pPr marL="29209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emolisine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(A.fumigatus,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Moniliophtora,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Pleurotus,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Agrocybe)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91639" y="109778"/>
            <a:ext cx="5829300" cy="1001394"/>
            <a:chOff x="1691639" y="109778"/>
            <a:chExt cx="5829300" cy="1001394"/>
          </a:xfrm>
        </p:grpSpPr>
        <p:sp>
          <p:nvSpPr>
            <p:cNvPr id="8" name="object 8"/>
            <p:cNvSpPr/>
            <p:nvPr/>
          </p:nvSpPr>
          <p:spPr>
            <a:xfrm>
              <a:off x="1691639" y="188976"/>
              <a:ext cx="5829300" cy="680085"/>
            </a:xfrm>
            <a:custGeom>
              <a:avLst/>
              <a:gdLst/>
              <a:ahLst/>
              <a:cxnLst/>
              <a:rect l="l" t="t" r="r" b="b"/>
              <a:pathLst>
                <a:path w="5829300" h="680085">
                  <a:moveTo>
                    <a:pt x="5829300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5829300" y="679703"/>
                  </a:lnTo>
                  <a:lnTo>
                    <a:pt x="5829300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623" y="109778"/>
              <a:ext cx="2447290" cy="100109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591" y="1018159"/>
            <a:ext cx="8217534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1803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Le cellule fungine </a:t>
            </a:r>
            <a:r>
              <a:rPr sz="1800" b="1" spc="-10" dirty="0">
                <a:latin typeface="Calibri"/>
                <a:cs typeface="Calibri"/>
              </a:rPr>
              <a:t>producono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enzimi idrolitici </a:t>
            </a:r>
            <a:r>
              <a:rPr sz="1800" b="1" dirty="0">
                <a:latin typeface="Calibri"/>
                <a:cs typeface="Calibri"/>
              </a:rPr>
              <a:t>che </a:t>
            </a:r>
            <a:r>
              <a:rPr sz="1800" b="1" spc="-5" dirty="0">
                <a:latin typeface="Calibri"/>
                <a:cs typeface="Calibri"/>
              </a:rPr>
              <a:t>esplicano </a:t>
            </a:r>
            <a:r>
              <a:rPr sz="1800" b="1" dirty="0">
                <a:latin typeface="Calibri"/>
                <a:cs typeface="Calibri"/>
              </a:rPr>
              <a:t>un </a:t>
            </a:r>
            <a:r>
              <a:rPr sz="1800" b="1" spc="-5" dirty="0">
                <a:latin typeface="Calibri"/>
                <a:cs typeface="Calibri"/>
              </a:rPr>
              <a:t>ruolo fisiologico </a:t>
            </a:r>
            <a:r>
              <a:rPr sz="1800" b="1" dirty="0">
                <a:latin typeface="Calibri"/>
                <a:cs typeface="Calibri"/>
              </a:rPr>
              <a:t>nella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morfogenesi </a:t>
            </a:r>
            <a:r>
              <a:rPr sz="1800" b="1" spc="-5" dirty="0">
                <a:latin typeface="Calibri"/>
                <a:cs typeface="Calibri"/>
              </a:rPr>
              <a:t>ma </a:t>
            </a:r>
            <a:r>
              <a:rPr sz="1800" b="1" dirty="0">
                <a:latin typeface="Calibri"/>
                <a:cs typeface="Calibri"/>
              </a:rPr>
              <a:t>mediano anche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l’invasività</a:t>
            </a:r>
            <a:r>
              <a:rPr sz="1800" b="1" spc="-10" dirty="0">
                <a:latin typeface="Calibri"/>
                <a:cs typeface="Calibri"/>
              </a:rPr>
              <a:t>,</a:t>
            </a:r>
            <a:r>
              <a:rPr sz="1800" b="1" spc="-5" dirty="0">
                <a:latin typeface="Calibri"/>
                <a:cs typeface="Calibri"/>
              </a:rPr>
              <a:t> danneggiando </a:t>
            </a:r>
            <a:r>
              <a:rPr sz="1800" b="1" dirty="0">
                <a:latin typeface="Calibri"/>
                <a:cs typeface="Calibri"/>
              </a:rPr>
              <a:t>le </a:t>
            </a:r>
            <a:r>
              <a:rPr sz="1800" b="1" spc="-10" dirty="0">
                <a:latin typeface="Calibri"/>
                <a:cs typeface="Calibri"/>
              </a:rPr>
              <a:t>membrane </a:t>
            </a:r>
            <a:r>
              <a:rPr sz="1800" b="1" spc="-5" dirty="0">
                <a:latin typeface="Calibri"/>
                <a:cs typeface="Calibri"/>
              </a:rPr>
              <a:t>cellulari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dell’ospite.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97790" marR="48704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dermatofiti </a:t>
            </a:r>
            <a:r>
              <a:rPr sz="1800" b="1" spc="-10" dirty="0">
                <a:latin typeface="Calibri"/>
                <a:cs typeface="Calibri"/>
              </a:rPr>
              <a:t>producono vari </a:t>
            </a:r>
            <a:r>
              <a:rPr sz="1800" b="1" dirty="0">
                <a:latin typeface="Calibri"/>
                <a:cs typeface="Calibri"/>
              </a:rPr>
              <a:t>tipi di </a:t>
            </a:r>
            <a:r>
              <a:rPr sz="1800" b="1" spc="-5" dirty="0">
                <a:latin typeface="Calibri"/>
                <a:cs typeface="Calibri"/>
              </a:rPr>
              <a:t>enzimi </a:t>
            </a:r>
            <a:r>
              <a:rPr sz="1800" b="1" spc="-10" dirty="0">
                <a:latin typeface="Calibri"/>
                <a:cs typeface="Calibri"/>
              </a:rPr>
              <a:t>idrolitici </a:t>
            </a:r>
            <a:r>
              <a:rPr sz="1800" b="1" spc="-15" dirty="0">
                <a:latin typeface="Calibri"/>
                <a:cs typeface="Calibri"/>
              </a:rPr>
              <a:t>tra </a:t>
            </a:r>
            <a:r>
              <a:rPr sz="1800" b="1" dirty="0">
                <a:latin typeface="Calibri"/>
                <a:cs typeface="Calibri"/>
              </a:rPr>
              <a:t>cui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collagenasi, elastasi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e 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cheratinasi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grado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0" dirty="0">
                <a:latin typeface="Calibri"/>
                <a:cs typeface="Calibri"/>
              </a:rPr>
              <a:t>degradare </a:t>
            </a:r>
            <a:r>
              <a:rPr sz="1800" b="1" dirty="0">
                <a:latin typeface="Calibri"/>
                <a:cs typeface="Calibri"/>
              </a:rPr>
              <a:t>peli, </a:t>
            </a:r>
            <a:r>
              <a:rPr sz="1800" b="1" spc="-5" dirty="0">
                <a:latin typeface="Calibri"/>
                <a:cs typeface="Calibri"/>
              </a:rPr>
              <a:t>capelli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cheratina </a:t>
            </a:r>
            <a:r>
              <a:rPr sz="1800" b="1" spc="-5" dirty="0">
                <a:latin typeface="Calibri"/>
                <a:cs typeface="Calibri"/>
              </a:rPr>
              <a:t>cutanea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corti </a:t>
            </a:r>
            <a:r>
              <a:rPr sz="1800" b="1" spc="-10" dirty="0">
                <a:latin typeface="Calibri"/>
                <a:cs typeface="Calibri"/>
              </a:rPr>
              <a:t>prodotti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peptidici.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b="1" spc="-5" dirty="0">
                <a:latin typeface="Calibri"/>
                <a:cs typeface="Calibri"/>
              </a:rPr>
              <a:t>ESEMPIO: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430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Candida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albicans </a:t>
            </a:r>
            <a:r>
              <a:rPr sz="1800" b="1" spc="-10" dirty="0">
                <a:latin typeface="Calibri"/>
                <a:cs typeface="Calibri"/>
              </a:rPr>
              <a:t>produce </a:t>
            </a:r>
            <a:r>
              <a:rPr sz="1800" b="1" spc="-10" dirty="0">
                <a:solidFill>
                  <a:srgbClr val="FF6600"/>
                </a:solidFill>
                <a:latin typeface="Calibri"/>
                <a:cs typeface="Calibri"/>
              </a:rPr>
              <a:t>proteasi </a:t>
            </a:r>
            <a:r>
              <a:rPr sz="1800" b="1" spc="-10" dirty="0">
                <a:latin typeface="Calibri"/>
                <a:cs typeface="Calibri"/>
              </a:rPr>
              <a:t>in grado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0" dirty="0">
                <a:latin typeface="Calibri"/>
                <a:cs typeface="Calibri"/>
              </a:rPr>
              <a:t>degradare le </a:t>
            </a:r>
            <a:r>
              <a:rPr sz="1800" b="1" dirty="0">
                <a:solidFill>
                  <a:srgbClr val="FF6600"/>
                </a:solidFill>
                <a:latin typeface="Calibri"/>
                <a:cs typeface="Calibri"/>
              </a:rPr>
              <a:t>IgA </a:t>
            </a:r>
            <a:r>
              <a:rPr sz="1800" b="1" spc="-10" dirty="0">
                <a:latin typeface="Calibri"/>
                <a:cs typeface="Calibri"/>
              </a:rPr>
              <a:t>che tappezzano </a:t>
            </a:r>
            <a:r>
              <a:rPr sz="1800" b="1" spc="-15" dirty="0">
                <a:latin typeface="Calibri"/>
                <a:cs typeface="Calibri"/>
              </a:rPr>
              <a:t>le </a:t>
            </a:r>
            <a:r>
              <a:rPr sz="1800" b="1" spc="-10" dirty="0">
                <a:latin typeface="Calibri"/>
                <a:cs typeface="Calibri"/>
              </a:rPr>
              <a:t> mucose </a:t>
            </a:r>
            <a:r>
              <a:rPr sz="1800" b="1" spc="-5" dirty="0">
                <a:latin typeface="Calibri"/>
                <a:cs typeface="Calibri"/>
              </a:rPr>
              <a:t>degli </a:t>
            </a:r>
            <a:r>
              <a:rPr sz="1800" b="1" spc="-10" dirty="0">
                <a:latin typeface="Calibri"/>
                <a:cs typeface="Calibri"/>
              </a:rPr>
              <a:t>individui </a:t>
            </a:r>
            <a:r>
              <a:rPr sz="1800" b="1" spc="-5" dirty="0">
                <a:latin typeface="Calibri"/>
                <a:cs typeface="Calibri"/>
              </a:rPr>
              <a:t>normali, svolgendo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funzione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0" dirty="0">
                <a:latin typeface="Calibri"/>
                <a:cs typeface="Calibri"/>
              </a:rPr>
              <a:t>impedire </a:t>
            </a:r>
            <a:r>
              <a:rPr sz="1800" b="1" spc="-5" dirty="0">
                <a:latin typeface="Calibri"/>
                <a:cs typeface="Calibri"/>
              </a:rPr>
              <a:t>una significativa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adesione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micete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cellule target.</a:t>
            </a:r>
            <a:endParaRPr sz="1800">
              <a:latin typeface="Calibri"/>
              <a:cs typeface="Calibri"/>
            </a:endParaRPr>
          </a:p>
          <a:p>
            <a:pPr marL="12700" marR="7620">
              <a:lnSpc>
                <a:spcPts val="1939"/>
              </a:lnSpc>
              <a:spcBef>
                <a:spcPts val="420"/>
              </a:spcBef>
            </a:pP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La</a:t>
            </a:r>
            <a:r>
              <a:rPr sz="1800" b="1" i="1" spc="17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degradazione</a:t>
            </a:r>
            <a:r>
              <a:rPr sz="1800" b="1" i="1" spc="18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delle</a:t>
            </a:r>
            <a:r>
              <a:rPr sz="1800" b="1" i="1" spc="18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IgA</a:t>
            </a:r>
            <a:r>
              <a:rPr sz="1800" b="1" i="1" spc="17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rappresenta</a:t>
            </a:r>
            <a:r>
              <a:rPr sz="1800" b="1" i="1" spc="18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l’evento</a:t>
            </a:r>
            <a:r>
              <a:rPr sz="1800" b="1" i="1" spc="180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responsabile</a:t>
            </a:r>
            <a:r>
              <a:rPr sz="1800" b="1" i="1" spc="190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della</a:t>
            </a:r>
            <a:r>
              <a:rPr sz="1800" b="1" i="1" spc="180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trasformazione</a:t>
            </a:r>
            <a:r>
              <a:rPr sz="1800" b="1" i="1" spc="190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di </a:t>
            </a:r>
            <a:r>
              <a:rPr sz="1800" b="1" i="1" spc="-390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Candida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nella</a:t>
            </a:r>
            <a:r>
              <a:rPr sz="1800" b="1" i="1" spc="-1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forma</a:t>
            </a:r>
            <a:r>
              <a:rPr sz="1800" b="1" i="1" spc="2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miceliale</a:t>
            </a:r>
            <a:r>
              <a:rPr sz="1800" b="1" i="1" spc="-15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EB767B"/>
                </a:solidFill>
                <a:latin typeface="Calibri"/>
                <a:cs typeface="Calibri"/>
              </a:rPr>
              <a:t>aggressiva</a:t>
            </a:r>
            <a:r>
              <a:rPr sz="1800" b="1" i="1" spc="20" dirty="0">
                <a:solidFill>
                  <a:srgbClr val="EB767B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EB767B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190"/>
              </a:spcBef>
              <a:tabLst>
                <a:tab pos="1527175" algn="l"/>
                <a:tab pos="1772920" algn="l"/>
                <a:tab pos="2386965" algn="l"/>
                <a:tab pos="3568065" algn="l"/>
                <a:tab pos="4030345" algn="l"/>
                <a:tab pos="4215765" algn="l"/>
                <a:tab pos="4855210" algn="l"/>
                <a:tab pos="5286375" algn="l"/>
                <a:tab pos="6208395" algn="l"/>
                <a:tab pos="6517640" algn="l"/>
                <a:tab pos="7424420" algn="l"/>
              </a:tabLst>
            </a:pP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ce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	è	sta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strato	</a:t>
            </a:r>
            <a:r>
              <a:rPr sz="1800" b="1" spc="-10" dirty="0">
                <a:latin typeface="Calibri"/>
                <a:cs typeface="Calibri"/>
              </a:rPr>
              <a:t>ch</a:t>
            </a:r>
            <a:r>
              <a:rPr sz="1800" b="1" dirty="0">
                <a:latin typeface="Calibri"/>
                <a:cs typeface="Calibri"/>
              </a:rPr>
              <a:t>e	i	</a:t>
            </a:r>
            <a:r>
              <a:rPr sz="1800" b="1" spc="-10" dirty="0">
                <a:latin typeface="Calibri"/>
                <a:cs typeface="Calibri"/>
              </a:rPr>
              <a:t>cep</a:t>
            </a:r>
            <a:r>
              <a:rPr sz="1800" b="1" dirty="0">
                <a:latin typeface="Calibri"/>
                <a:cs typeface="Calibri"/>
              </a:rPr>
              <a:t>pi	p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ù	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ir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nti	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	</a:t>
            </a:r>
            <a:r>
              <a:rPr sz="1800" b="1" i="1" dirty="0">
                <a:latin typeface="Calibri"/>
                <a:cs typeface="Calibri"/>
              </a:rPr>
              <a:t>Candida	albicans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latin typeface="Calibri"/>
                <a:cs typeface="Calibri"/>
              </a:rPr>
              <a:t>producono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quantità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proteasi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maggiore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quelli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meno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virulenti.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1639" y="109778"/>
            <a:ext cx="5829300" cy="1001394"/>
            <a:chOff x="1691639" y="109778"/>
            <a:chExt cx="5829300" cy="1001394"/>
          </a:xfrm>
        </p:grpSpPr>
        <p:sp>
          <p:nvSpPr>
            <p:cNvPr id="4" name="object 4"/>
            <p:cNvSpPr/>
            <p:nvPr/>
          </p:nvSpPr>
          <p:spPr>
            <a:xfrm>
              <a:off x="1691639" y="188976"/>
              <a:ext cx="5829300" cy="680085"/>
            </a:xfrm>
            <a:custGeom>
              <a:avLst/>
              <a:gdLst/>
              <a:ahLst/>
              <a:cxnLst/>
              <a:rect l="l" t="t" r="r" b="b"/>
              <a:pathLst>
                <a:path w="5829300" h="680085">
                  <a:moveTo>
                    <a:pt x="5829300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5829300" y="679703"/>
                  </a:lnTo>
                  <a:lnTo>
                    <a:pt x="5829300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739" y="109778"/>
              <a:ext cx="2113534" cy="10010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2144" y="342836"/>
            <a:ext cx="6634480" cy="891540"/>
            <a:chOff x="1152144" y="342836"/>
            <a:chExt cx="6634480" cy="891540"/>
          </a:xfrm>
        </p:grpSpPr>
        <p:sp>
          <p:nvSpPr>
            <p:cNvPr id="3" name="object 3"/>
            <p:cNvSpPr/>
            <p:nvPr/>
          </p:nvSpPr>
          <p:spPr>
            <a:xfrm>
              <a:off x="1152144" y="428244"/>
              <a:ext cx="6634480" cy="715010"/>
            </a:xfrm>
            <a:custGeom>
              <a:avLst/>
              <a:gdLst/>
              <a:ahLst/>
              <a:cxnLst/>
              <a:rect l="l" t="t" r="r" b="b"/>
              <a:pathLst>
                <a:path w="6634480" h="715010">
                  <a:moveTo>
                    <a:pt x="6633972" y="0"/>
                  </a:moveTo>
                  <a:lnTo>
                    <a:pt x="0" y="0"/>
                  </a:lnTo>
                  <a:lnTo>
                    <a:pt x="0" y="714755"/>
                  </a:lnTo>
                  <a:lnTo>
                    <a:pt x="6633972" y="714755"/>
                  </a:lnTo>
                  <a:lnTo>
                    <a:pt x="6633972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6736" y="342836"/>
              <a:ext cx="6327521" cy="89134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31135" y="1741881"/>
            <a:ext cx="4444365" cy="3308985"/>
            <a:chOff x="2231135" y="1741881"/>
            <a:chExt cx="4444365" cy="33089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187" y="1991657"/>
              <a:ext cx="380060" cy="359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4515" y="1741881"/>
              <a:ext cx="3459353" cy="1113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5" y="2505506"/>
              <a:ext cx="1007160" cy="10315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4515" y="2473401"/>
              <a:ext cx="2642488" cy="11138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5" y="3237026"/>
              <a:ext cx="1007160" cy="10315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4515" y="3204921"/>
              <a:ext cx="4070477" cy="11138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5" y="3968546"/>
              <a:ext cx="1007160" cy="10315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4515" y="3936441"/>
              <a:ext cx="3031109" cy="11138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16736" y="402463"/>
            <a:ext cx="6510528" cy="3352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06750" algn="l"/>
                <a:tab pos="4407535" algn="l"/>
              </a:tabLst>
            </a:pPr>
            <a:endParaRPr sz="3200">
              <a:solidFill>
                <a:srgbClr val="FF0000"/>
              </a:solidFill>
              <a:latin typeface="Lucida Sans Unicode"/>
              <a:cs typeface="Lucida Sans Unicode"/>
            </a:endParaRPr>
          </a:p>
          <a:p>
            <a:pPr marL="964565">
              <a:lnSpc>
                <a:spcPct val="100000"/>
              </a:lnSpc>
              <a:buSzPct val="97500"/>
              <a:tabLst>
                <a:tab pos="1365250" algn="l"/>
              </a:tabLst>
            </a:pPr>
            <a:endParaRPr sz="4000">
              <a:latin typeface="Calibri"/>
              <a:cs typeface="Calibri"/>
            </a:endParaRPr>
          </a:p>
          <a:p>
            <a:pPr marL="964565">
              <a:lnSpc>
                <a:spcPct val="100000"/>
              </a:lnSpc>
              <a:spcBef>
                <a:spcPts val="960"/>
              </a:spcBef>
              <a:buSzPct val="97500"/>
              <a:tabLst>
                <a:tab pos="1365250" algn="l"/>
              </a:tabLst>
            </a:pPr>
            <a:endParaRPr sz="4000">
              <a:latin typeface="Calibri"/>
              <a:cs typeface="Calibri"/>
            </a:endParaRPr>
          </a:p>
          <a:p>
            <a:pPr marL="964565">
              <a:lnSpc>
                <a:spcPct val="100000"/>
              </a:lnSpc>
              <a:spcBef>
                <a:spcPts val="965"/>
              </a:spcBef>
              <a:buSzPct val="97500"/>
              <a:tabLst>
                <a:tab pos="1365250" algn="l"/>
              </a:tabLst>
            </a:pPr>
            <a:endParaRPr sz="4000">
              <a:latin typeface="Calibri"/>
              <a:cs typeface="Calibri"/>
            </a:endParaRPr>
          </a:p>
          <a:p>
            <a:pPr marL="964565">
              <a:lnSpc>
                <a:spcPct val="100000"/>
              </a:lnSpc>
              <a:spcBef>
                <a:spcPts val="960"/>
              </a:spcBef>
              <a:buSzPct val="97500"/>
              <a:tabLst>
                <a:tab pos="1365250" algn="l"/>
              </a:tabLst>
            </a:pP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3788" y="71627"/>
            <a:ext cx="6634480" cy="715010"/>
            <a:chOff x="2113788" y="71627"/>
            <a:chExt cx="6634480" cy="715010"/>
          </a:xfrm>
        </p:grpSpPr>
        <p:sp>
          <p:nvSpPr>
            <p:cNvPr id="3" name="object 3"/>
            <p:cNvSpPr/>
            <p:nvPr/>
          </p:nvSpPr>
          <p:spPr>
            <a:xfrm>
              <a:off x="2113788" y="71627"/>
              <a:ext cx="6634480" cy="715010"/>
            </a:xfrm>
            <a:custGeom>
              <a:avLst/>
              <a:gdLst/>
              <a:ahLst/>
              <a:cxnLst/>
              <a:rect l="l" t="t" r="r" b="b"/>
              <a:pathLst>
                <a:path w="6634480" h="715010">
                  <a:moveTo>
                    <a:pt x="6633971" y="0"/>
                  </a:moveTo>
                  <a:lnTo>
                    <a:pt x="0" y="0"/>
                  </a:lnTo>
                  <a:lnTo>
                    <a:pt x="0" y="714756"/>
                  </a:lnTo>
                  <a:lnTo>
                    <a:pt x="6633971" y="714756"/>
                  </a:lnTo>
                  <a:lnTo>
                    <a:pt x="6633971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80" y="222503"/>
              <a:ext cx="6413754" cy="349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91944" y="884631"/>
            <a:ext cx="6795134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827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Le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micosi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SUPERFICIALI</a:t>
            </a:r>
            <a:r>
              <a:rPr sz="1600" b="1" u="heavy" spc="45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sono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infezioni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in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cui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l’agente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infettante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resta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confinato </a:t>
            </a:r>
            <a:r>
              <a:rPr sz="1600" b="1" spc="-3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allo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strato</a:t>
            </a:r>
            <a:r>
              <a:rPr sz="1600" b="1" spc="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corneo</a:t>
            </a:r>
            <a:r>
              <a:rPr sz="1600" b="1" spc="1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della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cute</a:t>
            </a:r>
            <a:r>
              <a:rPr sz="1600" b="1" spc="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e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annessi</a:t>
            </a:r>
            <a:r>
              <a:rPr sz="1600" b="1" spc="1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cutanei</a:t>
            </a:r>
            <a:r>
              <a:rPr sz="1600" b="1" spc="2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(peli,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capelli,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unghie):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Malassezia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furfur,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Trichosporun</a:t>
            </a:r>
            <a:r>
              <a:rPr sz="1600" b="1" i="1" spc="4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cutaneum,</a:t>
            </a:r>
            <a:r>
              <a:rPr sz="1600" b="1" i="1" spc="5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Piedraia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hortae,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ecc.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 marR="8509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Il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contagio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verifica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per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contatto,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anche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sembra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necessario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il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concorso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trauma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locale,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anche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lieve,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quale un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semplice sfregamento.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latin typeface="Calibri"/>
                <a:cs typeface="Calibri"/>
              </a:rPr>
              <a:t>L’individuo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infettato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sviluppa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una</a:t>
            </a:r>
            <a:r>
              <a:rPr sz="1600" b="1" spc="10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scarsa</a:t>
            </a:r>
            <a:r>
              <a:rPr sz="1600" b="1" spc="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spc="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nulla</a:t>
            </a:r>
            <a:r>
              <a:rPr sz="1600" b="1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risposta</a:t>
            </a:r>
            <a:r>
              <a:rPr sz="1600" b="1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immunitaria</a:t>
            </a:r>
            <a:r>
              <a:rPr sz="1600" b="1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ed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il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danno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che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riceve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è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prevalentemente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estetico.</a:t>
            </a:r>
            <a:endParaRPr sz="16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Gli</a:t>
            </a:r>
            <a:r>
              <a:rPr sz="1600" b="1" spc="2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agenti</a:t>
            </a:r>
            <a:r>
              <a:rPr sz="1600" b="1" spc="29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eziologici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sono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per</a:t>
            </a:r>
            <a:r>
              <a:rPr sz="1600" b="1" spc="3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lo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più</a:t>
            </a:r>
            <a:r>
              <a:rPr sz="1600" b="1" spc="3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ubiquitari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nel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suolo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3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si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ritrovano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come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saprofiti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nell’uomo.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3495" y="4452873"/>
            <a:ext cx="6322695" cy="1834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Le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micosi </a:t>
            </a:r>
            <a:r>
              <a:rPr sz="1600" b="1" u="heavy" spc="-25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CUTANEE</a:t>
            </a:r>
            <a:r>
              <a:rPr sz="1600" b="1" spc="-2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interessano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la </a:t>
            </a:r>
            <a:r>
              <a:rPr sz="1600" b="1" spc="-1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cute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ed i suoi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annessi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(peli, capelli ed 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unghie)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20" dirty="0">
                <a:highlight>
                  <a:srgbClr val="FFFF00"/>
                </a:highlight>
                <a:latin typeface="Calibri"/>
                <a:cs typeface="Calibri"/>
              </a:rPr>
              <a:t>e/o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le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mucose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(micosi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muco-cutanee),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determinando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risposta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 immunitaria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specifica.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00"/>
              </a:spcBef>
            </a:pPr>
            <a:r>
              <a:rPr sz="1600" b="1" spc="-5" dirty="0">
                <a:latin typeface="Calibri"/>
                <a:cs typeface="Calibri"/>
              </a:rPr>
              <a:t>Miceti </a:t>
            </a:r>
            <a:r>
              <a:rPr sz="1600" b="1" spc="-10" dirty="0">
                <a:latin typeface="Calibri"/>
                <a:cs typeface="Calibri"/>
              </a:rPr>
              <a:t>coinvolti: </a:t>
            </a:r>
            <a:r>
              <a:rPr sz="1600" b="1" spc="-20" dirty="0">
                <a:latin typeface="Calibri"/>
                <a:cs typeface="Calibri"/>
              </a:rPr>
              <a:t>DERMATOFITI </a:t>
            </a:r>
            <a:r>
              <a:rPr sz="1600" b="1" spc="-5" dirty="0">
                <a:latin typeface="Calibri"/>
                <a:cs typeface="Calibri"/>
              </a:rPr>
              <a:t>(</a:t>
            </a:r>
            <a:r>
              <a:rPr sz="1600" b="1" i="1" spc="-5" dirty="0">
                <a:latin typeface="Calibri"/>
                <a:cs typeface="Calibri"/>
              </a:rPr>
              <a:t>Tinea</a:t>
            </a:r>
            <a:r>
              <a:rPr sz="1600" b="1" spc="-5" dirty="0">
                <a:latin typeface="Calibri"/>
                <a:cs typeface="Calibri"/>
              </a:rPr>
              <a:t>) per le </a:t>
            </a:r>
            <a:r>
              <a:rPr sz="1600" b="1" spc="-10" dirty="0">
                <a:latin typeface="Calibri"/>
                <a:cs typeface="Calibri"/>
              </a:rPr>
              <a:t>micosi </a:t>
            </a:r>
            <a:r>
              <a:rPr sz="1600" b="1" spc="-5" dirty="0">
                <a:latin typeface="Calibri"/>
                <a:cs typeface="Calibri"/>
              </a:rPr>
              <a:t>che </a:t>
            </a:r>
            <a:r>
              <a:rPr sz="1600" b="1" spc="-10" dirty="0">
                <a:latin typeface="Calibri"/>
                <a:cs typeface="Calibri"/>
              </a:rPr>
              <a:t>interessano </a:t>
            </a:r>
            <a:r>
              <a:rPr sz="1600" b="1" spc="-5" dirty="0">
                <a:latin typeface="Calibri"/>
                <a:cs typeface="Calibri"/>
              </a:rPr>
              <a:t>la </a:t>
            </a:r>
            <a:r>
              <a:rPr sz="1600" b="1" spc="-10" dirty="0">
                <a:latin typeface="Calibri"/>
                <a:cs typeface="Calibri"/>
              </a:rPr>
              <a:t>cute </a:t>
            </a:r>
            <a:r>
              <a:rPr sz="1600" b="1" spc="-5" dirty="0">
                <a:latin typeface="Calibri"/>
                <a:cs typeface="Calibri"/>
              </a:rPr>
              <a:t> ed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suoi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annessi;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CANDIDA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è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soprattutto</a:t>
            </a:r>
            <a:r>
              <a:rPr sz="1600" b="1" spc="-10" dirty="0">
                <a:latin typeface="Calibri"/>
                <a:cs typeface="Calibri"/>
              </a:rPr>
              <a:t> importante</a:t>
            </a:r>
            <a:r>
              <a:rPr sz="1600" b="1" spc="-5" dirty="0">
                <a:latin typeface="Calibri"/>
                <a:cs typeface="Calibri"/>
              </a:rPr>
              <a:t> per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le</a:t>
            </a:r>
            <a:r>
              <a:rPr sz="1600" b="1" spc="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micosi </a:t>
            </a:r>
            <a:r>
              <a:rPr sz="1600" b="1" spc="-5" dirty="0">
                <a:latin typeface="Calibri"/>
                <a:cs typeface="Calibri"/>
              </a:rPr>
              <a:t> mucosali.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05"/>
              </a:spcBef>
            </a:pPr>
            <a:r>
              <a:rPr sz="1600" b="1" spc="-15" dirty="0">
                <a:latin typeface="Calibri"/>
                <a:cs typeface="Calibri"/>
              </a:rPr>
              <a:t>L’individuo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infettato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sviluppa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scarsa</a:t>
            </a:r>
            <a:r>
              <a:rPr sz="160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risposta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immunitaria.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444" y="603502"/>
            <a:ext cx="2315210" cy="6254750"/>
            <a:chOff x="123444" y="603502"/>
            <a:chExt cx="2315210" cy="62547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4" y="603502"/>
              <a:ext cx="1927860" cy="62544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22932" y="4824983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89" h="360045">
                  <a:moveTo>
                    <a:pt x="144018" y="0"/>
                  </a:moveTo>
                  <a:lnTo>
                    <a:pt x="0" y="179832"/>
                  </a:lnTo>
                  <a:lnTo>
                    <a:pt x="144018" y="359664"/>
                  </a:lnTo>
                  <a:lnTo>
                    <a:pt x="144018" y="269748"/>
                  </a:lnTo>
                  <a:lnTo>
                    <a:pt x="288036" y="269748"/>
                  </a:lnTo>
                  <a:lnTo>
                    <a:pt x="288036" y="89916"/>
                  </a:lnTo>
                  <a:lnTo>
                    <a:pt x="144018" y="89916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5468" y="4797498"/>
              <a:ext cx="343535" cy="414655"/>
            </a:xfrm>
            <a:custGeom>
              <a:avLst/>
              <a:gdLst/>
              <a:ahLst/>
              <a:cxnLst/>
              <a:rect l="l" t="t" r="r" b="b"/>
              <a:pathLst>
                <a:path w="343535" h="414654">
                  <a:moveTo>
                    <a:pt x="172200" y="0"/>
                  </a:moveTo>
                  <a:lnTo>
                    <a:pt x="6000" y="190172"/>
                  </a:lnTo>
                  <a:lnTo>
                    <a:pt x="0" y="207317"/>
                  </a:lnTo>
                  <a:lnTo>
                    <a:pt x="1500" y="216282"/>
                  </a:lnTo>
                  <a:lnTo>
                    <a:pt x="150018" y="404294"/>
                  </a:lnTo>
                  <a:lnTo>
                    <a:pt x="172200" y="414635"/>
                  </a:lnTo>
                  <a:lnTo>
                    <a:pt x="180625" y="413057"/>
                  </a:lnTo>
                  <a:lnTo>
                    <a:pt x="188110" y="409045"/>
                  </a:lnTo>
                  <a:lnTo>
                    <a:pt x="193928" y="403056"/>
                  </a:lnTo>
                  <a:lnTo>
                    <a:pt x="197699" y="395591"/>
                  </a:lnTo>
                  <a:lnTo>
                    <a:pt x="199040" y="387149"/>
                  </a:lnTo>
                  <a:lnTo>
                    <a:pt x="143922" y="387149"/>
                  </a:lnTo>
                  <a:lnTo>
                    <a:pt x="143922" y="343938"/>
                  </a:lnTo>
                  <a:lnTo>
                    <a:pt x="34448" y="207317"/>
                  </a:lnTo>
                  <a:lnTo>
                    <a:pt x="143922" y="70696"/>
                  </a:lnTo>
                  <a:lnTo>
                    <a:pt x="143922" y="27485"/>
                  </a:lnTo>
                  <a:lnTo>
                    <a:pt x="199040" y="27485"/>
                  </a:lnTo>
                  <a:lnTo>
                    <a:pt x="197699" y="19044"/>
                  </a:lnTo>
                  <a:lnTo>
                    <a:pt x="193928" y="11578"/>
                  </a:lnTo>
                  <a:lnTo>
                    <a:pt x="188110" y="5589"/>
                  </a:lnTo>
                  <a:lnTo>
                    <a:pt x="180625" y="1577"/>
                  </a:lnTo>
                  <a:lnTo>
                    <a:pt x="172200" y="0"/>
                  </a:lnTo>
                  <a:close/>
                </a:path>
                <a:path w="343535" h="414654">
                  <a:moveTo>
                    <a:pt x="143922" y="343938"/>
                  </a:moveTo>
                  <a:lnTo>
                    <a:pt x="143922" y="387149"/>
                  </a:lnTo>
                  <a:lnTo>
                    <a:pt x="154971" y="383285"/>
                  </a:lnTo>
                  <a:lnTo>
                    <a:pt x="154971" y="357727"/>
                  </a:lnTo>
                  <a:lnTo>
                    <a:pt x="143922" y="343938"/>
                  </a:lnTo>
                  <a:close/>
                </a:path>
                <a:path w="343535" h="414654">
                  <a:moveTo>
                    <a:pt x="154971" y="383285"/>
                  </a:moveTo>
                  <a:lnTo>
                    <a:pt x="143922" y="387149"/>
                  </a:lnTo>
                  <a:lnTo>
                    <a:pt x="154971" y="387149"/>
                  </a:lnTo>
                  <a:lnTo>
                    <a:pt x="154971" y="383285"/>
                  </a:lnTo>
                  <a:close/>
                </a:path>
                <a:path w="343535" h="414654">
                  <a:moveTo>
                    <a:pt x="166020" y="383275"/>
                  </a:moveTo>
                  <a:lnTo>
                    <a:pt x="154971" y="387149"/>
                  </a:lnTo>
                  <a:lnTo>
                    <a:pt x="166020" y="387149"/>
                  </a:lnTo>
                  <a:lnTo>
                    <a:pt x="166020" y="383275"/>
                  </a:lnTo>
                  <a:close/>
                </a:path>
                <a:path w="343535" h="414654">
                  <a:moveTo>
                    <a:pt x="173376" y="380696"/>
                  </a:moveTo>
                  <a:lnTo>
                    <a:pt x="166020" y="383275"/>
                  </a:lnTo>
                  <a:lnTo>
                    <a:pt x="166020" y="387149"/>
                  </a:lnTo>
                  <a:lnTo>
                    <a:pt x="175799" y="383720"/>
                  </a:lnTo>
                  <a:lnTo>
                    <a:pt x="173376" y="380696"/>
                  </a:lnTo>
                  <a:close/>
                </a:path>
                <a:path w="343535" h="414654">
                  <a:moveTo>
                    <a:pt x="199040" y="27485"/>
                  </a:moveTo>
                  <a:lnTo>
                    <a:pt x="166020" y="27485"/>
                  </a:lnTo>
                  <a:lnTo>
                    <a:pt x="175799" y="30914"/>
                  </a:lnTo>
                  <a:lnTo>
                    <a:pt x="173376" y="33939"/>
                  </a:lnTo>
                  <a:lnTo>
                    <a:pt x="184308" y="37772"/>
                  </a:lnTo>
                  <a:lnTo>
                    <a:pt x="181908" y="40770"/>
                  </a:lnTo>
                  <a:lnTo>
                    <a:pt x="192944" y="44630"/>
                  </a:lnTo>
                  <a:lnTo>
                    <a:pt x="166020" y="78246"/>
                  </a:lnTo>
                  <a:lnTo>
                    <a:pt x="166020" y="120449"/>
                  </a:lnTo>
                  <a:lnTo>
                    <a:pt x="168433" y="122862"/>
                  </a:lnTo>
                  <a:lnTo>
                    <a:pt x="310038" y="122862"/>
                  </a:lnTo>
                  <a:lnTo>
                    <a:pt x="310038" y="291772"/>
                  </a:lnTo>
                  <a:lnTo>
                    <a:pt x="168433" y="291772"/>
                  </a:lnTo>
                  <a:lnTo>
                    <a:pt x="166020" y="294185"/>
                  </a:lnTo>
                  <a:lnTo>
                    <a:pt x="166020" y="336388"/>
                  </a:lnTo>
                  <a:lnTo>
                    <a:pt x="192944" y="370004"/>
                  </a:lnTo>
                  <a:lnTo>
                    <a:pt x="181908" y="373864"/>
                  </a:lnTo>
                  <a:lnTo>
                    <a:pt x="184308" y="376862"/>
                  </a:lnTo>
                  <a:lnTo>
                    <a:pt x="173376" y="380696"/>
                  </a:lnTo>
                  <a:lnTo>
                    <a:pt x="175799" y="383720"/>
                  </a:lnTo>
                  <a:lnTo>
                    <a:pt x="166020" y="387149"/>
                  </a:lnTo>
                  <a:lnTo>
                    <a:pt x="199040" y="387149"/>
                  </a:lnTo>
                  <a:lnTo>
                    <a:pt x="199040" y="324792"/>
                  </a:lnTo>
                  <a:lnTo>
                    <a:pt x="315499" y="324792"/>
                  </a:lnTo>
                  <a:lnTo>
                    <a:pt x="326235" y="322629"/>
                  </a:lnTo>
                  <a:lnTo>
                    <a:pt x="334994" y="316728"/>
                  </a:lnTo>
                  <a:lnTo>
                    <a:pt x="340895" y="307969"/>
                  </a:lnTo>
                  <a:lnTo>
                    <a:pt x="343058" y="297233"/>
                  </a:lnTo>
                  <a:lnTo>
                    <a:pt x="343058" y="117401"/>
                  </a:lnTo>
                  <a:lnTo>
                    <a:pt x="340895" y="106666"/>
                  </a:lnTo>
                  <a:lnTo>
                    <a:pt x="334994" y="97907"/>
                  </a:lnTo>
                  <a:lnTo>
                    <a:pt x="326235" y="92005"/>
                  </a:lnTo>
                  <a:lnTo>
                    <a:pt x="315499" y="89842"/>
                  </a:lnTo>
                  <a:lnTo>
                    <a:pt x="199040" y="89842"/>
                  </a:lnTo>
                  <a:lnTo>
                    <a:pt x="199040" y="27485"/>
                  </a:lnTo>
                  <a:close/>
                </a:path>
                <a:path w="343535" h="414654">
                  <a:moveTo>
                    <a:pt x="154971" y="357727"/>
                  </a:moveTo>
                  <a:lnTo>
                    <a:pt x="154971" y="383285"/>
                  </a:lnTo>
                  <a:lnTo>
                    <a:pt x="166020" y="379421"/>
                  </a:lnTo>
                  <a:lnTo>
                    <a:pt x="166020" y="371516"/>
                  </a:lnTo>
                  <a:lnTo>
                    <a:pt x="154971" y="357727"/>
                  </a:lnTo>
                  <a:close/>
                </a:path>
                <a:path w="343535" h="414654">
                  <a:moveTo>
                    <a:pt x="170968" y="377690"/>
                  </a:moveTo>
                  <a:lnTo>
                    <a:pt x="166020" y="379421"/>
                  </a:lnTo>
                  <a:lnTo>
                    <a:pt x="166020" y="383275"/>
                  </a:lnTo>
                  <a:lnTo>
                    <a:pt x="173376" y="380696"/>
                  </a:lnTo>
                  <a:lnTo>
                    <a:pt x="170968" y="377690"/>
                  </a:lnTo>
                  <a:close/>
                </a:path>
                <a:path w="343535" h="414654">
                  <a:moveTo>
                    <a:pt x="166020" y="371516"/>
                  </a:moveTo>
                  <a:lnTo>
                    <a:pt x="166020" y="379421"/>
                  </a:lnTo>
                  <a:lnTo>
                    <a:pt x="170968" y="377690"/>
                  </a:lnTo>
                  <a:lnTo>
                    <a:pt x="166020" y="371516"/>
                  </a:lnTo>
                  <a:close/>
                </a:path>
                <a:path w="343535" h="414654">
                  <a:moveTo>
                    <a:pt x="166020" y="354023"/>
                  </a:moveTo>
                  <a:lnTo>
                    <a:pt x="166020" y="371516"/>
                  </a:lnTo>
                  <a:lnTo>
                    <a:pt x="170968" y="377690"/>
                  </a:lnTo>
                  <a:lnTo>
                    <a:pt x="181908" y="373864"/>
                  </a:lnTo>
                  <a:lnTo>
                    <a:pt x="166020" y="354023"/>
                  </a:lnTo>
                  <a:close/>
                </a:path>
                <a:path w="343535" h="414654">
                  <a:moveTo>
                    <a:pt x="166020" y="336388"/>
                  </a:moveTo>
                  <a:lnTo>
                    <a:pt x="166020" y="354023"/>
                  </a:lnTo>
                  <a:lnTo>
                    <a:pt x="181908" y="373864"/>
                  </a:lnTo>
                  <a:lnTo>
                    <a:pt x="192944" y="370004"/>
                  </a:lnTo>
                  <a:lnTo>
                    <a:pt x="166020" y="336388"/>
                  </a:lnTo>
                  <a:close/>
                </a:path>
                <a:path w="343535" h="414654">
                  <a:moveTo>
                    <a:pt x="143922" y="326427"/>
                  </a:moveTo>
                  <a:lnTo>
                    <a:pt x="143922" y="343938"/>
                  </a:lnTo>
                  <a:lnTo>
                    <a:pt x="154971" y="357727"/>
                  </a:lnTo>
                  <a:lnTo>
                    <a:pt x="154971" y="340225"/>
                  </a:lnTo>
                  <a:lnTo>
                    <a:pt x="143922" y="326427"/>
                  </a:lnTo>
                  <a:close/>
                </a:path>
                <a:path w="343535" h="414654">
                  <a:moveTo>
                    <a:pt x="154971" y="322593"/>
                  </a:moveTo>
                  <a:lnTo>
                    <a:pt x="154971" y="340225"/>
                  </a:lnTo>
                  <a:lnTo>
                    <a:pt x="166020" y="354023"/>
                  </a:lnTo>
                  <a:lnTo>
                    <a:pt x="166020" y="336388"/>
                  </a:lnTo>
                  <a:lnTo>
                    <a:pt x="154971" y="322593"/>
                  </a:lnTo>
                  <a:close/>
                </a:path>
                <a:path w="343535" h="414654">
                  <a:moveTo>
                    <a:pt x="143922" y="308798"/>
                  </a:moveTo>
                  <a:lnTo>
                    <a:pt x="143922" y="326427"/>
                  </a:lnTo>
                  <a:lnTo>
                    <a:pt x="154971" y="340225"/>
                  </a:lnTo>
                  <a:lnTo>
                    <a:pt x="154971" y="322593"/>
                  </a:lnTo>
                  <a:lnTo>
                    <a:pt x="143922" y="308798"/>
                  </a:lnTo>
                  <a:close/>
                </a:path>
                <a:path w="343535" h="414654">
                  <a:moveTo>
                    <a:pt x="143922" y="88207"/>
                  </a:moveTo>
                  <a:lnTo>
                    <a:pt x="48545" y="207317"/>
                  </a:lnTo>
                  <a:lnTo>
                    <a:pt x="143922" y="326427"/>
                  </a:lnTo>
                  <a:lnTo>
                    <a:pt x="143922" y="308798"/>
                  </a:lnTo>
                  <a:lnTo>
                    <a:pt x="62642" y="207317"/>
                  </a:lnTo>
                  <a:lnTo>
                    <a:pt x="143922" y="105836"/>
                  </a:lnTo>
                  <a:lnTo>
                    <a:pt x="143922" y="88207"/>
                  </a:lnTo>
                  <a:close/>
                </a:path>
                <a:path w="343535" h="414654">
                  <a:moveTo>
                    <a:pt x="154971" y="92041"/>
                  </a:moveTo>
                  <a:lnTo>
                    <a:pt x="143922" y="105836"/>
                  </a:lnTo>
                  <a:lnTo>
                    <a:pt x="143922" y="117401"/>
                  </a:lnTo>
                  <a:lnTo>
                    <a:pt x="146085" y="128137"/>
                  </a:lnTo>
                  <a:lnTo>
                    <a:pt x="151987" y="136896"/>
                  </a:lnTo>
                  <a:lnTo>
                    <a:pt x="160746" y="142797"/>
                  </a:lnTo>
                  <a:lnTo>
                    <a:pt x="171481" y="144960"/>
                  </a:lnTo>
                  <a:lnTo>
                    <a:pt x="287940" y="144960"/>
                  </a:lnTo>
                  <a:lnTo>
                    <a:pt x="287940" y="269674"/>
                  </a:lnTo>
                  <a:lnTo>
                    <a:pt x="171481" y="269674"/>
                  </a:lnTo>
                  <a:lnTo>
                    <a:pt x="160746" y="271837"/>
                  </a:lnTo>
                  <a:lnTo>
                    <a:pt x="151987" y="277739"/>
                  </a:lnTo>
                  <a:lnTo>
                    <a:pt x="146085" y="286498"/>
                  </a:lnTo>
                  <a:lnTo>
                    <a:pt x="143922" y="297233"/>
                  </a:lnTo>
                  <a:lnTo>
                    <a:pt x="143922" y="308798"/>
                  </a:lnTo>
                  <a:lnTo>
                    <a:pt x="154971" y="322593"/>
                  </a:lnTo>
                  <a:lnTo>
                    <a:pt x="154971" y="288089"/>
                  </a:lnTo>
                  <a:lnTo>
                    <a:pt x="162337" y="280723"/>
                  </a:lnTo>
                  <a:lnTo>
                    <a:pt x="298989" y="280723"/>
                  </a:lnTo>
                  <a:lnTo>
                    <a:pt x="298989" y="133911"/>
                  </a:lnTo>
                  <a:lnTo>
                    <a:pt x="162337" y="133911"/>
                  </a:lnTo>
                  <a:lnTo>
                    <a:pt x="154971" y="126545"/>
                  </a:lnTo>
                  <a:lnTo>
                    <a:pt x="154971" y="92041"/>
                  </a:lnTo>
                  <a:close/>
                </a:path>
                <a:path w="343535" h="414654">
                  <a:moveTo>
                    <a:pt x="154971" y="74409"/>
                  </a:moveTo>
                  <a:lnTo>
                    <a:pt x="143922" y="88207"/>
                  </a:lnTo>
                  <a:lnTo>
                    <a:pt x="143922" y="105836"/>
                  </a:lnTo>
                  <a:lnTo>
                    <a:pt x="154971" y="92041"/>
                  </a:lnTo>
                  <a:lnTo>
                    <a:pt x="154971" y="74409"/>
                  </a:lnTo>
                  <a:close/>
                </a:path>
                <a:path w="343535" h="414654">
                  <a:moveTo>
                    <a:pt x="166020" y="60611"/>
                  </a:moveTo>
                  <a:lnTo>
                    <a:pt x="154971" y="74409"/>
                  </a:lnTo>
                  <a:lnTo>
                    <a:pt x="154971" y="92041"/>
                  </a:lnTo>
                  <a:lnTo>
                    <a:pt x="166020" y="78246"/>
                  </a:lnTo>
                  <a:lnTo>
                    <a:pt x="166020" y="60611"/>
                  </a:lnTo>
                  <a:close/>
                </a:path>
                <a:path w="343535" h="414654">
                  <a:moveTo>
                    <a:pt x="154971" y="56907"/>
                  </a:moveTo>
                  <a:lnTo>
                    <a:pt x="143922" y="70696"/>
                  </a:lnTo>
                  <a:lnTo>
                    <a:pt x="143922" y="88207"/>
                  </a:lnTo>
                  <a:lnTo>
                    <a:pt x="154971" y="74409"/>
                  </a:lnTo>
                  <a:lnTo>
                    <a:pt x="154971" y="56907"/>
                  </a:lnTo>
                  <a:close/>
                </a:path>
                <a:path w="343535" h="414654">
                  <a:moveTo>
                    <a:pt x="181908" y="40770"/>
                  </a:moveTo>
                  <a:lnTo>
                    <a:pt x="166020" y="60611"/>
                  </a:lnTo>
                  <a:lnTo>
                    <a:pt x="166020" y="78246"/>
                  </a:lnTo>
                  <a:lnTo>
                    <a:pt x="192944" y="44630"/>
                  </a:lnTo>
                  <a:lnTo>
                    <a:pt x="181908" y="40770"/>
                  </a:lnTo>
                  <a:close/>
                </a:path>
                <a:path w="343535" h="414654">
                  <a:moveTo>
                    <a:pt x="143922" y="27485"/>
                  </a:moveTo>
                  <a:lnTo>
                    <a:pt x="143922" y="70696"/>
                  </a:lnTo>
                  <a:lnTo>
                    <a:pt x="154971" y="56907"/>
                  </a:lnTo>
                  <a:lnTo>
                    <a:pt x="154971" y="31349"/>
                  </a:lnTo>
                  <a:lnTo>
                    <a:pt x="143922" y="27485"/>
                  </a:lnTo>
                  <a:close/>
                </a:path>
                <a:path w="343535" h="414654">
                  <a:moveTo>
                    <a:pt x="170968" y="36944"/>
                  </a:moveTo>
                  <a:lnTo>
                    <a:pt x="166020" y="43118"/>
                  </a:lnTo>
                  <a:lnTo>
                    <a:pt x="166020" y="60611"/>
                  </a:lnTo>
                  <a:lnTo>
                    <a:pt x="181908" y="40770"/>
                  </a:lnTo>
                  <a:lnTo>
                    <a:pt x="170968" y="36944"/>
                  </a:lnTo>
                  <a:close/>
                </a:path>
                <a:path w="343535" h="414654">
                  <a:moveTo>
                    <a:pt x="154971" y="31349"/>
                  </a:moveTo>
                  <a:lnTo>
                    <a:pt x="154971" y="56907"/>
                  </a:lnTo>
                  <a:lnTo>
                    <a:pt x="166020" y="43118"/>
                  </a:lnTo>
                  <a:lnTo>
                    <a:pt x="166020" y="35214"/>
                  </a:lnTo>
                  <a:lnTo>
                    <a:pt x="154971" y="31349"/>
                  </a:lnTo>
                  <a:close/>
                </a:path>
                <a:path w="343535" h="414654">
                  <a:moveTo>
                    <a:pt x="166020" y="35214"/>
                  </a:moveTo>
                  <a:lnTo>
                    <a:pt x="166020" y="43118"/>
                  </a:lnTo>
                  <a:lnTo>
                    <a:pt x="170968" y="36944"/>
                  </a:lnTo>
                  <a:lnTo>
                    <a:pt x="166020" y="35214"/>
                  </a:lnTo>
                  <a:close/>
                </a:path>
                <a:path w="343535" h="414654">
                  <a:moveTo>
                    <a:pt x="166020" y="31359"/>
                  </a:moveTo>
                  <a:lnTo>
                    <a:pt x="166020" y="35214"/>
                  </a:lnTo>
                  <a:lnTo>
                    <a:pt x="170968" y="36944"/>
                  </a:lnTo>
                  <a:lnTo>
                    <a:pt x="173376" y="33939"/>
                  </a:lnTo>
                  <a:lnTo>
                    <a:pt x="166020" y="31359"/>
                  </a:lnTo>
                  <a:close/>
                </a:path>
                <a:path w="343535" h="414654">
                  <a:moveTo>
                    <a:pt x="166020" y="27485"/>
                  </a:moveTo>
                  <a:lnTo>
                    <a:pt x="166020" y="31359"/>
                  </a:lnTo>
                  <a:lnTo>
                    <a:pt x="173376" y="33939"/>
                  </a:lnTo>
                  <a:lnTo>
                    <a:pt x="175799" y="30914"/>
                  </a:lnTo>
                  <a:lnTo>
                    <a:pt x="166020" y="27485"/>
                  </a:lnTo>
                  <a:close/>
                </a:path>
                <a:path w="343535" h="414654">
                  <a:moveTo>
                    <a:pt x="166020" y="27485"/>
                  </a:moveTo>
                  <a:lnTo>
                    <a:pt x="154971" y="27485"/>
                  </a:lnTo>
                  <a:lnTo>
                    <a:pt x="166020" y="31359"/>
                  </a:lnTo>
                  <a:lnTo>
                    <a:pt x="166020" y="27485"/>
                  </a:lnTo>
                  <a:close/>
                </a:path>
                <a:path w="343535" h="414654">
                  <a:moveTo>
                    <a:pt x="154971" y="27485"/>
                  </a:moveTo>
                  <a:lnTo>
                    <a:pt x="143922" y="27485"/>
                  </a:lnTo>
                  <a:lnTo>
                    <a:pt x="154971" y="31349"/>
                  </a:lnTo>
                  <a:lnTo>
                    <a:pt x="154971" y="27485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837336"/>
            <a:ext cx="5350510" cy="188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Le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micosi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sottocutanee</a:t>
            </a:r>
            <a:r>
              <a:rPr sz="1600" b="1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coinvolgono</a:t>
            </a:r>
            <a:r>
              <a:rPr sz="1600" b="1" spc="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cute</a:t>
            </a:r>
            <a:r>
              <a:rPr sz="1600" b="1" spc="2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tessuti</a:t>
            </a:r>
            <a:r>
              <a:rPr sz="1600" b="1" spc="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sottocutanei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, </a:t>
            </a:r>
            <a:r>
              <a:rPr sz="1600" b="1" spc="-3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possono</a:t>
            </a:r>
            <a:r>
              <a:rPr sz="1600" b="1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diffondere</a:t>
            </a:r>
            <a:r>
              <a:rPr sz="1600" b="1" spc="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per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contiguità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per</a:t>
            </a:r>
            <a:r>
              <a:rPr sz="1600" b="1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via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 linfatica.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  <a:p>
            <a:pPr marL="12700" marR="279400">
              <a:lnSpc>
                <a:spcPct val="120100"/>
              </a:lnSpc>
              <a:spcBef>
                <a:spcPts val="395"/>
              </a:spcBef>
            </a:pPr>
            <a:r>
              <a:rPr sz="1600" b="1" spc="-20" dirty="0">
                <a:latin typeface="Calibri"/>
                <a:cs typeface="Calibri"/>
              </a:rPr>
              <a:t>L’infezione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è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mediata </a:t>
            </a:r>
            <a:r>
              <a:rPr sz="1600" b="1" spc="-5" dirty="0">
                <a:latin typeface="Calibri"/>
                <a:cs typeface="Calibri"/>
              </a:rPr>
              <a:t>da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AF50"/>
                </a:solidFill>
                <a:latin typeface="Calibri"/>
                <a:cs typeface="Calibri"/>
              </a:rPr>
              <a:t>ferite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provocate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spine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schegge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contaminate</a:t>
            </a:r>
            <a:r>
              <a:rPr sz="1600" b="1" spc="-5" dirty="0">
                <a:latin typeface="Calibri"/>
                <a:cs typeface="Calibri"/>
              </a:rPr>
              <a:t> e richiede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quindi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sempre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una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penetrazione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attraverso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trauma.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Risposta</a:t>
            </a:r>
            <a:r>
              <a:rPr sz="16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immune</a:t>
            </a:r>
            <a:r>
              <a:rPr sz="16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evidenziabile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7700" y="120395"/>
            <a:ext cx="5364480" cy="500380"/>
            <a:chOff x="647700" y="120395"/>
            <a:chExt cx="5364480" cy="500380"/>
          </a:xfrm>
        </p:grpSpPr>
        <p:sp>
          <p:nvSpPr>
            <p:cNvPr id="4" name="object 4"/>
            <p:cNvSpPr/>
            <p:nvPr/>
          </p:nvSpPr>
          <p:spPr>
            <a:xfrm>
              <a:off x="647700" y="120395"/>
              <a:ext cx="5364480" cy="500380"/>
            </a:xfrm>
            <a:custGeom>
              <a:avLst/>
              <a:gdLst/>
              <a:ahLst/>
              <a:cxnLst/>
              <a:rect l="l" t="t" r="r" b="b"/>
              <a:pathLst>
                <a:path w="5364480" h="500380">
                  <a:moveTo>
                    <a:pt x="5364480" y="0"/>
                  </a:moveTo>
                  <a:lnTo>
                    <a:pt x="0" y="0"/>
                  </a:lnTo>
                  <a:lnTo>
                    <a:pt x="0" y="499871"/>
                  </a:lnTo>
                  <a:lnTo>
                    <a:pt x="5364480" y="499871"/>
                  </a:lnTo>
                  <a:lnTo>
                    <a:pt x="5364480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9" y="164591"/>
              <a:ext cx="4740402" cy="34975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286511"/>
            <a:ext cx="2572511" cy="64282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7139" y="3501669"/>
            <a:ext cx="576961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Responsabili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SAPROFITI</a:t>
            </a:r>
            <a:r>
              <a:rPr sz="1600" b="1" spc="1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spc="17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suolo</a:t>
            </a:r>
            <a:r>
              <a:rPr sz="1600" b="1" spc="1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1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dei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vegetali</a:t>
            </a:r>
            <a:r>
              <a:rPr sz="1600" b="1" spc="1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che</a:t>
            </a:r>
            <a:r>
              <a:rPr sz="1600" b="1" spc="1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penetrano</a:t>
            </a:r>
            <a:r>
              <a:rPr sz="1600" b="1" spc="1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nei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tessuti sottocutanei.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b="1" spc="-5" dirty="0">
                <a:latin typeface="Calibri"/>
                <a:cs typeface="Calibri"/>
              </a:rPr>
              <a:t>Si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manifestano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sotto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forma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di:</a:t>
            </a:r>
            <a:endParaRPr sz="16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51765" algn="l"/>
              </a:tabLst>
            </a:pP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ASCESSI</a:t>
            </a:r>
            <a:endParaRPr sz="16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151765" algn="l"/>
              </a:tabLst>
            </a:pP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GRANULOMI</a:t>
            </a:r>
            <a:endParaRPr sz="16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151765" algn="l"/>
              </a:tabLst>
            </a:pP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ULCERE</a:t>
            </a:r>
            <a:r>
              <a:rPr sz="16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CUTANEE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6453" y="1049273"/>
            <a:ext cx="3863340" cy="465473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281940">
              <a:lnSpc>
                <a:spcPct val="90000"/>
              </a:lnSpc>
              <a:spcBef>
                <a:spcPts val="285"/>
              </a:spcBef>
            </a:pP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Infezioni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che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interessano</a:t>
            </a:r>
            <a:r>
              <a:rPr sz="1600" b="1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1600" b="1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tessuti</a:t>
            </a:r>
            <a:r>
              <a:rPr sz="1600" b="1" spc="1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profondi </a:t>
            </a:r>
            <a:r>
              <a:rPr sz="1600" b="1" spc="-345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(solitamente</a:t>
            </a:r>
            <a:r>
              <a:rPr sz="1600" b="1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polmoni) che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possono 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disseminare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 per</a:t>
            </a:r>
            <a:r>
              <a:rPr sz="1600" b="1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via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ematica</a:t>
            </a:r>
            <a:r>
              <a:rPr sz="1600" b="1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coinvolgendo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 altri</a:t>
            </a:r>
            <a:r>
              <a:rPr sz="1600" b="1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organi</a:t>
            </a:r>
            <a:r>
              <a:rPr sz="1600" b="1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interni</a:t>
            </a:r>
            <a:r>
              <a:rPr sz="1600" b="1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e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cute.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Massima</a:t>
            </a:r>
            <a:r>
              <a:rPr sz="1600" b="1" spc="-5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reazione</a:t>
            </a:r>
            <a:r>
              <a:rPr sz="1600" b="1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immunitaria</a:t>
            </a:r>
            <a:r>
              <a:rPr sz="1600" b="1" spc="20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20" dirty="0">
                <a:highlight>
                  <a:srgbClr val="FFFF00"/>
                </a:highlight>
                <a:latin typeface="Calibri"/>
                <a:cs typeface="Calibri"/>
              </a:rPr>
              <a:t>dell’ospite.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Miceti</a:t>
            </a:r>
            <a:r>
              <a:rPr sz="1600" b="1" spc="-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coinvolti: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i="1" spc="-5" dirty="0">
                <a:highlight>
                  <a:srgbClr val="FFFF00"/>
                </a:highlight>
                <a:latin typeface="Calibri"/>
                <a:cs typeface="Calibri"/>
              </a:rPr>
              <a:t>Aspergilli, Zigomiceti</a:t>
            </a:r>
            <a:r>
              <a:rPr sz="1600" b="1" i="1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</a:pP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via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ingresso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principale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è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quella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aerogena</a:t>
            </a:r>
            <a:r>
              <a:rPr sz="16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 la</a:t>
            </a:r>
            <a:r>
              <a:rPr sz="1600" b="1" spc="-10" dirty="0">
                <a:latin typeface="Calibri"/>
                <a:cs typeface="Calibri"/>
              </a:rPr>
              <a:t> prima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localizzazione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micete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avviene 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livello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polmonare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Può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essere però </a:t>
            </a:r>
            <a:r>
              <a:rPr sz="1600" b="1" spc="-5" dirty="0">
                <a:latin typeface="Calibri"/>
                <a:cs typeface="Calibri"/>
              </a:rPr>
              <a:t> anche cutanea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(ferite,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cateteri</a:t>
            </a:r>
            <a:r>
              <a:rPr sz="1600" b="1" spc="-10" dirty="0">
                <a:latin typeface="Calibri"/>
                <a:cs typeface="Calibri"/>
              </a:rPr>
              <a:t> intravascolari) </a:t>
            </a:r>
            <a:r>
              <a:rPr sz="1600" b="1" spc="-5" dirty="0">
                <a:latin typeface="Calibri"/>
                <a:cs typeface="Calibri"/>
              </a:rPr>
              <a:t> 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poi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diffondere.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 marR="48260">
              <a:lnSpc>
                <a:spcPts val="1730"/>
              </a:lnSpc>
            </a:pPr>
            <a:r>
              <a:rPr sz="1600" b="1" spc="-5" dirty="0">
                <a:latin typeface="Calibri"/>
                <a:cs typeface="Calibri"/>
              </a:rPr>
              <a:t>La </a:t>
            </a:r>
            <a:r>
              <a:rPr sz="1600" b="1" spc="-20" dirty="0">
                <a:latin typeface="Calibri"/>
                <a:cs typeface="Calibri"/>
              </a:rPr>
              <a:t>gravità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dell’infezione</a:t>
            </a:r>
            <a:r>
              <a:rPr sz="1600" b="1" spc="-5" dirty="0">
                <a:latin typeface="Calibri"/>
                <a:cs typeface="Calibri"/>
              </a:rPr>
              <a:t> è </a:t>
            </a:r>
            <a:r>
              <a:rPr sz="1600" b="1" spc="-15" dirty="0">
                <a:latin typeface="Calibri"/>
                <a:cs typeface="Calibri"/>
              </a:rPr>
              <a:t>strettamente </a:t>
            </a:r>
            <a:r>
              <a:rPr sz="1600" b="1" spc="-10" dirty="0">
                <a:latin typeface="Calibri"/>
                <a:cs typeface="Calibri"/>
              </a:rPr>
              <a:t> correlata </a:t>
            </a:r>
            <a:r>
              <a:rPr sz="1600" b="1" spc="-5" dirty="0">
                <a:latin typeface="Calibri"/>
                <a:cs typeface="Calibri"/>
              </a:rPr>
              <a:t>allo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stato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immunologico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dell’ospite.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 marR="10160">
              <a:lnSpc>
                <a:spcPts val="173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NB.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Infezione</a:t>
            </a:r>
            <a:r>
              <a:rPr sz="1600" b="1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secondaria</a:t>
            </a:r>
            <a:r>
              <a:rPr sz="1600" b="1" spc="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sistemica</a:t>
            </a:r>
            <a:r>
              <a:rPr sz="16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in</a:t>
            </a:r>
            <a:r>
              <a:rPr sz="16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ospiti</a:t>
            </a:r>
            <a:r>
              <a:rPr sz="1600" b="1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in </a:t>
            </a:r>
            <a:r>
              <a:rPr sz="1600" b="1" spc="-3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condizioni</a:t>
            </a:r>
            <a:r>
              <a:rPr sz="1600" b="1" spc="3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5" dirty="0">
                <a:highlight>
                  <a:srgbClr val="FFFF00"/>
                </a:highlight>
                <a:latin typeface="Calibri"/>
                <a:cs typeface="Calibri"/>
              </a:rPr>
              <a:t>di</a:t>
            </a:r>
            <a:r>
              <a:rPr sz="1600" b="1" spc="3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600" b="1" spc="-10" dirty="0">
                <a:highlight>
                  <a:srgbClr val="FFFF00"/>
                </a:highlight>
                <a:latin typeface="Calibri"/>
                <a:cs typeface="Calibri"/>
              </a:rPr>
              <a:t>immuno-compromissione</a:t>
            </a:r>
            <a:endParaRPr sz="1600">
              <a:highlight>
                <a:srgbClr val="FFFF00"/>
              </a:highlight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44196"/>
            <a:ext cx="8763000" cy="629920"/>
            <a:chOff x="152400" y="44196"/>
            <a:chExt cx="8763000" cy="629920"/>
          </a:xfrm>
        </p:grpSpPr>
        <p:sp>
          <p:nvSpPr>
            <p:cNvPr id="4" name="object 4"/>
            <p:cNvSpPr/>
            <p:nvPr/>
          </p:nvSpPr>
          <p:spPr>
            <a:xfrm>
              <a:off x="152400" y="44196"/>
              <a:ext cx="8763000" cy="629920"/>
            </a:xfrm>
            <a:custGeom>
              <a:avLst/>
              <a:gdLst/>
              <a:ahLst/>
              <a:cxnLst/>
              <a:rect l="l" t="t" r="r" b="b"/>
              <a:pathLst>
                <a:path w="8763000" h="629920">
                  <a:moveTo>
                    <a:pt x="8763000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8763000" y="629412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D2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3" y="128015"/>
              <a:ext cx="7300722" cy="39242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408" y="835152"/>
            <a:ext cx="4786884" cy="561746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84" y="271208"/>
            <a:ext cx="4221480" cy="1379220"/>
            <a:chOff x="405384" y="271208"/>
            <a:chExt cx="4221480" cy="1379220"/>
          </a:xfrm>
        </p:grpSpPr>
        <p:sp>
          <p:nvSpPr>
            <p:cNvPr id="3" name="object 3"/>
            <p:cNvSpPr/>
            <p:nvPr/>
          </p:nvSpPr>
          <p:spPr>
            <a:xfrm>
              <a:off x="539496" y="356615"/>
              <a:ext cx="3929379" cy="1079500"/>
            </a:xfrm>
            <a:custGeom>
              <a:avLst/>
              <a:gdLst/>
              <a:ahLst/>
              <a:cxnLst/>
              <a:rect l="l" t="t" r="r" b="b"/>
              <a:pathLst>
                <a:path w="3929379" h="1079500">
                  <a:moveTo>
                    <a:pt x="3928872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3928872" y="1078991"/>
                  </a:lnTo>
                  <a:lnTo>
                    <a:pt x="39288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908" y="271208"/>
              <a:ext cx="2055622" cy="891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" y="758888"/>
              <a:ext cx="4221353" cy="8913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2716" y="1875535"/>
            <a:ext cx="3266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highlight>
                  <a:srgbClr val="FFFF00"/>
                </a:highlight>
                <a:latin typeface="Calibri"/>
                <a:cs typeface="Calibri"/>
              </a:rPr>
              <a:t>Colpiscono</a:t>
            </a:r>
            <a:r>
              <a:rPr sz="1800" b="1" spc="-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spc="-5" dirty="0">
                <a:highlight>
                  <a:srgbClr val="FFFF00"/>
                </a:highlight>
                <a:latin typeface="Calibri"/>
                <a:cs typeface="Calibri"/>
              </a:rPr>
              <a:t>gli</a:t>
            </a:r>
            <a:r>
              <a:rPr sz="1800" b="1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spc="-5" dirty="0">
                <a:highlight>
                  <a:srgbClr val="FFFF00"/>
                </a:highlight>
                <a:latin typeface="Calibri"/>
                <a:cs typeface="Calibri"/>
              </a:rPr>
              <a:t>individui</a:t>
            </a:r>
            <a:r>
              <a:rPr sz="1800" b="1" spc="-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spc="-10" dirty="0">
                <a:highlight>
                  <a:srgbClr val="FFFF00"/>
                </a:highlight>
                <a:latin typeface="Calibri"/>
                <a:cs typeface="Calibri"/>
              </a:rPr>
              <a:t>debilitati</a:t>
            </a:r>
            <a:r>
              <a:rPr sz="1800" b="1" spc="-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endParaRPr sz="1800">
              <a:highlight>
                <a:srgbClr val="FFFF00"/>
              </a:highlight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highlight>
                  <a:srgbClr val="FFFF00"/>
                </a:highlight>
                <a:latin typeface="Calibri"/>
                <a:cs typeface="Calibri"/>
              </a:rPr>
              <a:t>/o</a:t>
            </a:r>
            <a:r>
              <a:rPr sz="1800" b="1" spc="-10" dirty="0">
                <a:highlight>
                  <a:srgbClr val="FFFF00"/>
                </a:highlight>
                <a:latin typeface="Calibri"/>
                <a:cs typeface="Calibri"/>
              </a:rPr>
              <a:t> immunocompromessi.</a:t>
            </a:r>
            <a:endParaRPr sz="180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716" y="2698750"/>
            <a:ext cx="259715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highlight>
                  <a:srgbClr val="FFFF00"/>
                </a:highlight>
                <a:latin typeface="Calibri"/>
                <a:cs typeface="Calibri"/>
              </a:rPr>
              <a:t>Rappresentano</a:t>
            </a:r>
            <a:r>
              <a:rPr sz="1800" b="1" spc="-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dirty="0">
                <a:highlight>
                  <a:srgbClr val="FFFF00"/>
                </a:highlight>
                <a:latin typeface="Calibri"/>
                <a:cs typeface="Calibri"/>
              </a:rPr>
              <a:t>il</a:t>
            </a:r>
            <a:r>
              <a:rPr sz="1800" b="1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15%</a:t>
            </a:r>
            <a:r>
              <a:rPr sz="1800" b="1" spc="-15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delle </a:t>
            </a:r>
            <a:r>
              <a:rPr sz="1800" b="1" spc="-390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infezioni</a:t>
            </a:r>
            <a:r>
              <a:rPr sz="1800" b="1" spc="-25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highlight>
                  <a:srgbClr val="FFFF00"/>
                </a:highlight>
                <a:latin typeface="Calibri"/>
                <a:cs typeface="Calibri"/>
              </a:rPr>
              <a:t>nosocomiali</a:t>
            </a:r>
            <a:r>
              <a:rPr sz="1800" b="1" spc="-5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endParaRPr sz="1800"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CANDIDA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CRIPTOCOCCUS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ASPERGILLUS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PNEUMOCYSTIS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2335" y="3069335"/>
            <a:ext cx="4762500" cy="33329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779" y="477012"/>
            <a:ext cx="4191000" cy="19705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02629" y="2445512"/>
            <a:ext cx="2006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Candida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cateteri.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92296" y="5378830"/>
            <a:ext cx="642620" cy="492759"/>
            <a:chOff x="3392296" y="5378830"/>
            <a:chExt cx="642620" cy="492759"/>
          </a:xfrm>
        </p:grpSpPr>
        <p:sp>
          <p:nvSpPr>
            <p:cNvPr id="13" name="object 13"/>
            <p:cNvSpPr/>
            <p:nvPr/>
          </p:nvSpPr>
          <p:spPr>
            <a:xfrm>
              <a:off x="3419855" y="5445251"/>
              <a:ext cx="576580" cy="360045"/>
            </a:xfrm>
            <a:custGeom>
              <a:avLst/>
              <a:gdLst/>
              <a:ahLst/>
              <a:cxnLst/>
              <a:rect l="l" t="t" r="r" b="b"/>
              <a:pathLst>
                <a:path w="576579" h="360045">
                  <a:moveTo>
                    <a:pt x="396240" y="0"/>
                  </a:moveTo>
                  <a:lnTo>
                    <a:pt x="396240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396240" y="269748"/>
                  </a:lnTo>
                  <a:lnTo>
                    <a:pt x="396240" y="359664"/>
                  </a:lnTo>
                  <a:lnTo>
                    <a:pt x="576072" y="179832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92296" y="5378830"/>
              <a:ext cx="642620" cy="492759"/>
            </a:xfrm>
            <a:custGeom>
              <a:avLst/>
              <a:gdLst/>
              <a:ahLst/>
              <a:cxnLst/>
              <a:rect l="l" t="t" r="r" b="b"/>
              <a:pathLst>
                <a:path w="642620" h="492760">
                  <a:moveTo>
                    <a:pt x="396239" y="0"/>
                  </a:moveTo>
                  <a:lnTo>
                    <a:pt x="396239" y="128778"/>
                  </a:lnTo>
                  <a:lnTo>
                    <a:pt x="0" y="128778"/>
                  </a:lnTo>
                  <a:lnTo>
                    <a:pt x="0" y="363664"/>
                  </a:lnTo>
                  <a:lnTo>
                    <a:pt x="396239" y="363664"/>
                  </a:lnTo>
                  <a:lnTo>
                    <a:pt x="396239" y="492467"/>
                  </a:lnTo>
                  <a:lnTo>
                    <a:pt x="475919" y="412800"/>
                  </a:lnTo>
                  <a:lnTo>
                    <a:pt x="429260" y="412800"/>
                  </a:lnTo>
                  <a:lnTo>
                    <a:pt x="429260" y="330669"/>
                  </a:lnTo>
                  <a:lnTo>
                    <a:pt x="33019" y="330669"/>
                  </a:lnTo>
                  <a:lnTo>
                    <a:pt x="33019" y="161798"/>
                  </a:lnTo>
                  <a:lnTo>
                    <a:pt x="429260" y="161798"/>
                  </a:lnTo>
                  <a:lnTo>
                    <a:pt x="429260" y="79756"/>
                  </a:lnTo>
                  <a:lnTo>
                    <a:pt x="475995" y="79756"/>
                  </a:lnTo>
                  <a:lnTo>
                    <a:pt x="396239" y="0"/>
                  </a:lnTo>
                  <a:close/>
                </a:path>
                <a:path w="642620" h="492760">
                  <a:moveTo>
                    <a:pt x="475995" y="79756"/>
                  </a:moveTo>
                  <a:lnTo>
                    <a:pt x="429260" y="79756"/>
                  </a:lnTo>
                  <a:lnTo>
                    <a:pt x="595883" y="246253"/>
                  </a:lnTo>
                  <a:lnTo>
                    <a:pt x="429260" y="412800"/>
                  </a:lnTo>
                  <a:lnTo>
                    <a:pt x="475919" y="412800"/>
                  </a:lnTo>
                  <a:lnTo>
                    <a:pt x="642492" y="246253"/>
                  </a:lnTo>
                  <a:lnTo>
                    <a:pt x="475995" y="79756"/>
                  </a:lnTo>
                  <a:close/>
                </a:path>
                <a:path w="642620" h="492760">
                  <a:moveTo>
                    <a:pt x="440308" y="106299"/>
                  </a:moveTo>
                  <a:lnTo>
                    <a:pt x="440308" y="172847"/>
                  </a:lnTo>
                  <a:lnTo>
                    <a:pt x="44068" y="172847"/>
                  </a:lnTo>
                  <a:lnTo>
                    <a:pt x="44068" y="319671"/>
                  </a:lnTo>
                  <a:lnTo>
                    <a:pt x="440308" y="319671"/>
                  </a:lnTo>
                  <a:lnTo>
                    <a:pt x="440308" y="386245"/>
                  </a:lnTo>
                  <a:lnTo>
                    <a:pt x="466857" y="359689"/>
                  </a:lnTo>
                  <a:lnTo>
                    <a:pt x="451357" y="359689"/>
                  </a:lnTo>
                  <a:lnTo>
                    <a:pt x="451357" y="308660"/>
                  </a:lnTo>
                  <a:lnTo>
                    <a:pt x="55117" y="308660"/>
                  </a:lnTo>
                  <a:lnTo>
                    <a:pt x="55117" y="183896"/>
                  </a:lnTo>
                  <a:lnTo>
                    <a:pt x="451357" y="183896"/>
                  </a:lnTo>
                  <a:lnTo>
                    <a:pt x="451357" y="132842"/>
                  </a:lnTo>
                  <a:lnTo>
                    <a:pt x="466851" y="132842"/>
                  </a:lnTo>
                  <a:lnTo>
                    <a:pt x="440308" y="106299"/>
                  </a:lnTo>
                  <a:close/>
                </a:path>
                <a:path w="642620" h="492760">
                  <a:moveTo>
                    <a:pt x="466851" y="132842"/>
                  </a:moveTo>
                  <a:lnTo>
                    <a:pt x="451357" y="132842"/>
                  </a:lnTo>
                  <a:lnTo>
                    <a:pt x="564768" y="246253"/>
                  </a:lnTo>
                  <a:lnTo>
                    <a:pt x="451357" y="359689"/>
                  </a:lnTo>
                  <a:lnTo>
                    <a:pt x="466857" y="359689"/>
                  </a:lnTo>
                  <a:lnTo>
                    <a:pt x="580263" y="246253"/>
                  </a:lnTo>
                  <a:lnTo>
                    <a:pt x="466851" y="132842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9339" y="144729"/>
            <a:ext cx="4643755" cy="1114425"/>
            <a:chOff x="2339339" y="144729"/>
            <a:chExt cx="4643755" cy="1114425"/>
          </a:xfrm>
        </p:grpSpPr>
        <p:sp>
          <p:nvSpPr>
            <p:cNvPr id="3" name="object 3"/>
            <p:cNvSpPr/>
            <p:nvPr/>
          </p:nvSpPr>
          <p:spPr>
            <a:xfrm>
              <a:off x="2339339" y="260603"/>
              <a:ext cx="4643755" cy="708660"/>
            </a:xfrm>
            <a:custGeom>
              <a:avLst/>
              <a:gdLst/>
              <a:ahLst/>
              <a:cxnLst/>
              <a:rect l="l" t="t" r="r" b="b"/>
              <a:pathLst>
                <a:path w="4643755" h="708660">
                  <a:moveTo>
                    <a:pt x="4643627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4643627" y="708660"/>
                  </a:lnTo>
                  <a:lnTo>
                    <a:pt x="4643627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3" y="144729"/>
              <a:ext cx="3616198" cy="11138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9411" y="220725"/>
            <a:ext cx="2980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>
                <a:solidFill>
                  <a:srgbClr val="0F5666"/>
                </a:solidFill>
              </a:rPr>
              <a:t>M</a:t>
            </a:r>
            <a:r>
              <a:rPr sz="4000" dirty="0">
                <a:solidFill>
                  <a:srgbClr val="0F5666"/>
                </a:solidFill>
              </a:rPr>
              <a:t>I</a:t>
            </a:r>
            <a:r>
              <a:rPr sz="4000" spc="-5" dirty="0">
                <a:solidFill>
                  <a:srgbClr val="0F5666"/>
                </a:solidFill>
              </a:rPr>
              <a:t>C</a:t>
            </a:r>
            <a:r>
              <a:rPr sz="4000" spc="10" dirty="0">
                <a:solidFill>
                  <a:srgbClr val="0F5666"/>
                </a:solidFill>
              </a:rPr>
              <a:t>O</a:t>
            </a:r>
            <a:r>
              <a:rPr sz="4000" spc="-10" dirty="0">
                <a:solidFill>
                  <a:srgbClr val="0F5666"/>
                </a:solidFill>
              </a:rPr>
              <a:t>BI</a:t>
            </a:r>
            <a:r>
              <a:rPr sz="4000" spc="10" dirty="0">
                <a:solidFill>
                  <a:srgbClr val="0F5666"/>
                </a:solidFill>
              </a:rPr>
              <a:t>O</a:t>
            </a:r>
            <a:r>
              <a:rPr sz="4000" spc="-10" dirty="0">
                <a:solidFill>
                  <a:srgbClr val="0F5666"/>
                </a:solidFill>
              </a:rPr>
              <a:t>MA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409191" y="1099566"/>
            <a:ext cx="6500495" cy="404939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540"/>
              </a:spcBef>
            </a:pPr>
            <a:r>
              <a:rPr sz="2400" b="1" spc="-25" dirty="0">
                <a:solidFill>
                  <a:srgbClr val="A2171E"/>
                </a:solidFill>
                <a:latin typeface="Calibri"/>
                <a:cs typeface="Calibri"/>
              </a:rPr>
              <a:t>IMPORTANTE</a:t>
            </a:r>
            <a:endParaRPr sz="24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Anche i miceti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(alcuni)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fanno parte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della 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«flora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normale»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del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corpo 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umano,</a:t>
            </a:r>
            <a:r>
              <a:rPr sz="2400" spc="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sono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naturalmente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 sempre presenti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nel 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nostro organismo, 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particolare </a:t>
            </a:r>
            <a:r>
              <a:rPr sz="2400" spc="-53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sulle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mucose 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orali 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genitali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(Es: </a:t>
            </a:r>
            <a:r>
              <a:rPr sz="2400" i="1" spc="-5" dirty="0">
                <a:solidFill>
                  <a:srgbClr val="A2171E"/>
                </a:solidFill>
                <a:latin typeface="Calibri"/>
                <a:cs typeface="Calibri"/>
              </a:rPr>
              <a:t>Candida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123825" marR="114300" algn="ctr">
              <a:lnSpc>
                <a:spcPct val="100000"/>
              </a:lnSpc>
            </a:pP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Questi 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miceti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possono originare </a:t>
            </a:r>
            <a:r>
              <a:rPr sz="2400" b="1" spc="-10" dirty="0">
                <a:solidFill>
                  <a:srgbClr val="A2171E"/>
                </a:solidFill>
                <a:latin typeface="Calibri"/>
                <a:cs typeface="Calibri"/>
              </a:rPr>
              <a:t>MICOSI endogene </a:t>
            </a:r>
            <a:r>
              <a:rPr sz="2400" b="1" spc="-53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(disbiosi); 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i miceti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esterni </a:t>
            </a:r>
            <a:r>
              <a:rPr sz="2400" dirty="0">
                <a:solidFill>
                  <a:srgbClr val="A2171E"/>
                </a:solidFill>
                <a:latin typeface="Calibri"/>
                <a:cs typeface="Calibri"/>
              </a:rPr>
              <a:t>al 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nostro organismo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originano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A2171E"/>
                </a:solidFill>
                <a:latin typeface="Calibri"/>
                <a:cs typeface="Calibri"/>
              </a:rPr>
              <a:t>invece</a:t>
            </a:r>
            <a:r>
              <a:rPr sz="2400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2171E"/>
                </a:solidFill>
                <a:latin typeface="Calibri"/>
                <a:cs typeface="Calibri"/>
              </a:rPr>
              <a:t>micosi</a:t>
            </a:r>
            <a:r>
              <a:rPr sz="2400" b="1" spc="-2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2171E"/>
                </a:solidFill>
                <a:latin typeface="Calibri"/>
                <a:cs typeface="Calibri"/>
              </a:rPr>
              <a:t>esogene</a:t>
            </a:r>
            <a:r>
              <a:rPr sz="2400" spc="-5" dirty="0">
                <a:solidFill>
                  <a:srgbClr val="A2171E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511" y="1155191"/>
            <a:ext cx="4451603" cy="49377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9511" y="44196"/>
            <a:ext cx="6356985" cy="646430"/>
          </a:xfrm>
          <a:custGeom>
            <a:avLst/>
            <a:gdLst/>
            <a:ahLst/>
            <a:cxnLst/>
            <a:rect l="l" t="t" r="r" b="b"/>
            <a:pathLst>
              <a:path w="6356984" h="646430">
                <a:moveTo>
                  <a:pt x="6356603" y="0"/>
                </a:moveTo>
                <a:lnTo>
                  <a:pt x="0" y="0"/>
                </a:lnTo>
                <a:lnTo>
                  <a:pt x="0" y="646176"/>
                </a:lnTo>
                <a:lnTo>
                  <a:pt x="6356603" y="646176"/>
                </a:lnTo>
                <a:lnTo>
                  <a:pt x="6356603" y="0"/>
                </a:lnTo>
                <a:close/>
              </a:path>
            </a:pathLst>
          </a:custGeom>
          <a:solidFill>
            <a:srgbClr val="DE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5142" y="64973"/>
            <a:ext cx="5164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0F5666"/>
                </a:solidFill>
                <a:latin typeface="Arial"/>
                <a:cs typeface="Arial"/>
              </a:rPr>
              <a:t>FARMACI</a:t>
            </a:r>
            <a:r>
              <a:rPr b="1" spc="-220" dirty="0">
                <a:solidFill>
                  <a:srgbClr val="0F56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F5666"/>
                </a:solidFill>
                <a:latin typeface="Arial"/>
                <a:cs typeface="Arial"/>
              </a:rPr>
              <a:t>ANTIFUNGINI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114755" y="1187957"/>
            <a:ext cx="1272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5" dirty="0">
                <a:latin typeface="Cambria"/>
                <a:cs typeface="Cambria"/>
              </a:rPr>
              <a:t>POLIENI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6026" y="759078"/>
            <a:ext cx="1738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50" dirty="0">
                <a:latin typeface="Cambria"/>
                <a:cs typeface="Cambria"/>
              </a:rPr>
              <a:t>POL</a:t>
            </a:r>
            <a:r>
              <a:rPr sz="2000" b="1" spc="190" dirty="0">
                <a:latin typeface="Cambria"/>
                <a:cs typeface="Cambria"/>
              </a:rPr>
              <a:t>I</a:t>
            </a:r>
            <a:r>
              <a:rPr sz="2000" b="1" spc="265" dirty="0">
                <a:latin typeface="Cambria"/>
                <a:cs typeface="Cambria"/>
              </a:rPr>
              <a:t>O</a:t>
            </a:r>
            <a:r>
              <a:rPr sz="2000" b="1" spc="420" dirty="0">
                <a:latin typeface="Cambria"/>
                <a:cs typeface="Cambria"/>
              </a:rPr>
              <a:t>XINE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845" y="5217363"/>
            <a:ext cx="21767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b="1" spc="290" dirty="0">
                <a:latin typeface="Cambria"/>
                <a:cs typeface="Cambria"/>
              </a:rPr>
              <a:t>ANALOGHI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290" dirty="0">
                <a:latin typeface="Cambria"/>
                <a:cs typeface="Cambria"/>
              </a:rPr>
              <a:t>NUCLEOTIDICI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0354" y="1473149"/>
            <a:ext cx="919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85" dirty="0">
                <a:latin typeface="Cambria"/>
                <a:cs typeface="Cambria"/>
              </a:rPr>
              <a:t>AZ</a:t>
            </a:r>
            <a:r>
              <a:rPr sz="2000" b="1" spc="315" dirty="0">
                <a:latin typeface="Cambria"/>
                <a:cs typeface="Cambria"/>
              </a:rPr>
              <a:t>O</a:t>
            </a:r>
            <a:r>
              <a:rPr sz="2000" b="1" spc="250" dirty="0">
                <a:latin typeface="Cambria"/>
                <a:cs typeface="Cambria"/>
              </a:rPr>
              <a:t>LI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94042" y="5403596"/>
            <a:ext cx="12598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2000" b="1" spc="315" dirty="0">
                <a:latin typeface="Cambria"/>
                <a:cs typeface="Cambria"/>
              </a:rPr>
              <a:t>GRISEO </a:t>
            </a:r>
            <a:r>
              <a:rPr sz="2000" b="1" spc="-430" dirty="0">
                <a:latin typeface="Cambria"/>
                <a:cs typeface="Cambria"/>
              </a:rPr>
              <a:t> </a:t>
            </a:r>
            <a:r>
              <a:rPr sz="2000" b="1" spc="210" dirty="0">
                <a:latin typeface="Cambria"/>
                <a:cs typeface="Cambria"/>
              </a:rPr>
              <a:t>FU</a:t>
            </a:r>
            <a:r>
              <a:rPr sz="2000" b="1" spc="120" dirty="0">
                <a:latin typeface="Cambria"/>
                <a:cs typeface="Cambria"/>
              </a:rPr>
              <a:t>L</a:t>
            </a:r>
            <a:r>
              <a:rPr sz="2000" b="1" spc="290" dirty="0">
                <a:latin typeface="Cambria"/>
                <a:cs typeface="Cambria"/>
              </a:rPr>
              <a:t>V</a:t>
            </a:r>
            <a:r>
              <a:rPr sz="2000" b="1" spc="150" dirty="0">
                <a:latin typeface="Cambria"/>
                <a:cs typeface="Cambria"/>
              </a:rPr>
              <a:t>I</a:t>
            </a:r>
            <a:r>
              <a:rPr sz="2000" b="1" spc="315" dirty="0">
                <a:latin typeface="Cambria"/>
                <a:cs typeface="Cambria"/>
              </a:rPr>
              <a:t>N</a:t>
            </a:r>
            <a:r>
              <a:rPr sz="2000" b="1" spc="215" dirty="0">
                <a:latin typeface="Cambria"/>
                <a:cs typeface="Cambria"/>
              </a:rPr>
              <a:t>A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5825" indent="-215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55825" algn="l"/>
                <a:tab pos="2156460" algn="l"/>
              </a:tabLst>
            </a:pPr>
            <a:r>
              <a:rPr dirty="0"/>
              <a:t>I</a:t>
            </a:r>
            <a:r>
              <a:rPr spc="-10" dirty="0"/>
              <a:t> </a:t>
            </a:r>
            <a:r>
              <a:rPr spc="-5" dirty="0"/>
              <a:t>funghi,</a:t>
            </a:r>
            <a:r>
              <a:rPr spc="-20" dirty="0"/>
              <a:t> </a:t>
            </a:r>
            <a:r>
              <a:rPr spc="-5" dirty="0"/>
              <a:t>come</a:t>
            </a:r>
            <a:r>
              <a:rPr spc="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spc="-10" dirty="0"/>
              <a:t>batteri,</a:t>
            </a:r>
            <a:r>
              <a:rPr spc="10" dirty="0"/>
              <a:t> </a:t>
            </a:r>
            <a:r>
              <a:rPr spc="-5" dirty="0"/>
              <a:t>possono</a:t>
            </a:r>
            <a:r>
              <a:rPr spc="5" dirty="0"/>
              <a:t> </a:t>
            </a:r>
            <a:r>
              <a:rPr spc="-10" dirty="0"/>
              <a:t>sviluppare</a:t>
            </a:r>
            <a:r>
              <a:rPr spc="-25" dirty="0"/>
              <a:t> </a:t>
            </a:r>
            <a:r>
              <a:rPr dirty="0"/>
              <a:t>AMR</a:t>
            </a:r>
          </a:p>
          <a:p>
            <a:pPr marL="53975">
              <a:lnSpc>
                <a:spcPct val="100000"/>
              </a:lnSpc>
              <a:spcBef>
                <a:spcPts val="30"/>
              </a:spcBef>
            </a:pPr>
            <a:endParaRPr sz="1450"/>
          </a:p>
          <a:p>
            <a:pPr marL="516255" indent="-215900">
              <a:lnSpc>
                <a:spcPct val="100000"/>
              </a:lnSpc>
              <a:buFont typeface="Arial MT"/>
              <a:buChar char="•"/>
              <a:tabLst>
                <a:tab pos="516255" algn="l"/>
                <a:tab pos="516890" algn="l"/>
              </a:tabLst>
            </a:pP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Ci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sono</a:t>
            </a:r>
            <a:r>
              <a:rPr b="0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di</a:t>
            </a:r>
            <a:r>
              <a:rPr b="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20" dirty="0">
                <a:highlight>
                  <a:srgbClr val="FFFF00"/>
                </a:highlight>
                <a:latin typeface="Calibri"/>
                <a:cs typeface="Calibri"/>
              </a:rPr>
              <a:t>fatto</a:t>
            </a:r>
            <a:r>
              <a:rPr b="0" spc="-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solo</a:t>
            </a:r>
            <a:r>
              <a:rPr b="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3</a:t>
            </a:r>
            <a:r>
              <a:rPr b="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tipi</a:t>
            </a:r>
            <a:r>
              <a:rPr b="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di</a:t>
            </a:r>
            <a:r>
              <a:rPr b="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farmaci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antifungini,</a:t>
            </a:r>
            <a:r>
              <a:rPr b="0" spc="-3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quindi</a:t>
            </a:r>
            <a:r>
              <a:rPr b="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40" dirty="0">
                <a:highlight>
                  <a:srgbClr val="FFFF00"/>
                </a:highlight>
                <a:latin typeface="Calibri"/>
                <a:cs typeface="Calibri"/>
              </a:rPr>
              <a:t>l’AMR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fugina</a:t>
            </a:r>
            <a:r>
              <a:rPr b="0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può</a:t>
            </a:r>
            <a:r>
              <a:rPr b="0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limitare</a:t>
            </a:r>
            <a:r>
              <a:rPr b="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del</a:t>
            </a:r>
            <a:r>
              <a:rPr b="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10" dirty="0">
                <a:highlight>
                  <a:srgbClr val="FFFF00"/>
                </a:highlight>
                <a:latin typeface="Calibri"/>
                <a:cs typeface="Calibri"/>
              </a:rPr>
              <a:t>tutto</a:t>
            </a:r>
            <a:r>
              <a:rPr b="0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le</a:t>
            </a:r>
          </a:p>
          <a:p>
            <a:pPr marL="3274695">
              <a:lnSpc>
                <a:spcPct val="100000"/>
              </a:lnSpc>
            </a:pP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opzioni</a:t>
            </a:r>
            <a:r>
              <a:rPr b="0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terapeutiche</a:t>
            </a:r>
          </a:p>
          <a:p>
            <a:pPr marL="53975"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586105" lvl="1" indent="-215265">
              <a:lnSpc>
                <a:spcPct val="100000"/>
              </a:lnSpc>
              <a:buFont typeface="Arial MT"/>
              <a:buChar char="•"/>
              <a:tabLst>
                <a:tab pos="586105" algn="l"/>
                <a:tab pos="586740" algn="l"/>
              </a:tabLst>
            </a:pPr>
            <a:r>
              <a:rPr sz="1500" dirty="0">
                <a:highlight>
                  <a:srgbClr val="FFFF00"/>
                </a:highlight>
                <a:latin typeface="Calibri"/>
                <a:cs typeface="Calibri"/>
              </a:rPr>
              <a:t>Alcune</a:t>
            </a:r>
            <a:r>
              <a:rPr sz="1500" spc="-5" dirty="0">
                <a:highlight>
                  <a:srgbClr val="FFFF00"/>
                </a:highlight>
                <a:latin typeface="Calibri"/>
                <a:cs typeface="Calibri"/>
              </a:rPr>
              <a:t> specie</a:t>
            </a:r>
            <a:r>
              <a:rPr sz="15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dirty="0">
                <a:highlight>
                  <a:srgbClr val="FFFF00"/>
                </a:highlight>
                <a:latin typeface="Calibri"/>
                <a:cs typeface="Calibri"/>
              </a:rPr>
              <a:t>di </a:t>
            </a:r>
            <a:r>
              <a:rPr sz="1500" spc="-5" dirty="0">
                <a:highlight>
                  <a:srgbClr val="FFFF00"/>
                </a:highlight>
                <a:latin typeface="Calibri"/>
                <a:cs typeface="Calibri"/>
              </a:rPr>
              <a:t>funghi</a:t>
            </a:r>
            <a:r>
              <a:rPr sz="15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dirty="0">
                <a:highlight>
                  <a:srgbClr val="FFFF00"/>
                </a:highlight>
                <a:latin typeface="Calibri"/>
                <a:cs typeface="Calibri"/>
              </a:rPr>
              <a:t>sono</a:t>
            </a:r>
            <a:r>
              <a:rPr sz="1500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b="1" spc="-10" dirty="0">
                <a:highlight>
                  <a:srgbClr val="FFFF00"/>
                </a:highlight>
                <a:latin typeface="Calibri"/>
                <a:cs typeface="Calibri"/>
              </a:rPr>
              <a:t>naturalmente</a:t>
            </a:r>
            <a:r>
              <a:rPr sz="15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b="1" spc="-10" dirty="0">
                <a:highlight>
                  <a:srgbClr val="FFFF00"/>
                </a:highlight>
                <a:latin typeface="Calibri"/>
                <a:cs typeface="Calibri"/>
              </a:rPr>
              <a:t>resistenti</a:t>
            </a:r>
            <a:r>
              <a:rPr sz="1500" b="1" spc="-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1500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dirty="0">
                <a:highlight>
                  <a:srgbClr val="FFFF00"/>
                </a:highlight>
                <a:latin typeface="Calibri"/>
                <a:cs typeface="Calibri"/>
              </a:rPr>
              <a:t>certi</a:t>
            </a:r>
            <a:r>
              <a:rPr sz="1500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spc="-5" dirty="0">
                <a:highlight>
                  <a:srgbClr val="FFFF00"/>
                </a:highlight>
                <a:latin typeface="Calibri"/>
                <a:cs typeface="Calibri"/>
              </a:rPr>
              <a:t>farmaci</a:t>
            </a:r>
            <a:r>
              <a:rPr sz="15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spc="-5" dirty="0">
                <a:highlight>
                  <a:srgbClr val="FFFF00"/>
                </a:highlight>
                <a:latin typeface="Calibri"/>
                <a:cs typeface="Calibri"/>
              </a:rPr>
              <a:t>(Es:</a:t>
            </a:r>
            <a:r>
              <a:rPr sz="15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dirty="0">
                <a:highlight>
                  <a:srgbClr val="FFFF00"/>
                </a:highlight>
                <a:latin typeface="Calibri"/>
                <a:cs typeface="Calibri"/>
              </a:rPr>
              <a:t>il</a:t>
            </a:r>
            <a:r>
              <a:rPr sz="15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spc="-5" dirty="0">
                <a:highlight>
                  <a:srgbClr val="FFFF00"/>
                </a:highlight>
                <a:latin typeface="Calibri"/>
                <a:cs typeface="Calibri"/>
              </a:rPr>
              <a:t>fluconazolo</a:t>
            </a:r>
            <a:r>
              <a:rPr sz="1500" spc="-4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500" spc="-5" dirty="0">
                <a:highlight>
                  <a:srgbClr val="FFFF00"/>
                </a:highlight>
                <a:latin typeface="Calibri"/>
                <a:cs typeface="Calibri"/>
              </a:rPr>
              <a:t>non</a:t>
            </a:r>
            <a:endParaRPr sz="1500">
              <a:highlight>
                <a:srgbClr val="FFFF00"/>
              </a:highlight>
              <a:latin typeface="Calibri"/>
              <a:cs typeface="Calibri"/>
            </a:endParaRPr>
          </a:p>
          <a:p>
            <a:pPr marL="3060065">
              <a:lnSpc>
                <a:spcPct val="100000"/>
              </a:lnSpc>
            </a:pP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funziona</a:t>
            </a:r>
            <a:r>
              <a:rPr b="0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spc="-10" dirty="0">
                <a:highlight>
                  <a:srgbClr val="FFFF00"/>
                </a:highlight>
                <a:latin typeface="Calibri"/>
                <a:cs typeface="Calibri"/>
              </a:rPr>
              <a:t>con</a:t>
            </a:r>
            <a:r>
              <a:rPr b="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b="0" i="1" spc="-5" dirty="0">
                <a:highlight>
                  <a:srgbClr val="FFFF00"/>
                </a:highlight>
                <a:latin typeface="Calibri"/>
                <a:cs typeface="Calibri"/>
              </a:rPr>
              <a:t>Aspergillus</a:t>
            </a:r>
            <a:r>
              <a:rPr b="0" spc="-5" dirty="0">
                <a:highlight>
                  <a:srgbClr val="FFFF00"/>
                </a:highlight>
                <a:latin typeface="Calibri"/>
                <a:cs typeface="Calibri"/>
              </a:rPr>
              <a:t>).</a:t>
            </a:r>
          </a:p>
          <a:p>
            <a:pPr marL="53975"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296545" indent="-215900">
              <a:lnSpc>
                <a:spcPct val="100000"/>
              </a:lnSpc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b="0" dirty="0">
                <a:latin typeface="Calibri"/>
                <a:cs typeface="Calibri"/>
              </a:rPr>
              <a:t>La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resistenza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si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può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anche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sviluppare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nel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tempo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causa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della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esposizione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agli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antifungini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usati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per</a:t>
            </a:r>
          </a:p>
          <a:p>
            <a:pPr marL="363855" marR="85090" algn="ctr">
              <a:lnSpc>
                <a:spcPct val="100000"/>
              </a:lnSpc>
              <a:spcBef>
                <a:spcPts val="5"/>
              </a:spcBef>
            </a:pPr>
            <a:r>
              <a:rPr b="0" spc="-15" dirty="0">
                <a:latin typeface="Calibri"/>
                <a:cs typeface="Calibri"/>
              </a:rPr>
              <a:t>trattare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pazienti</a:t>
            </a:r>
            <a:r>
              <a:rPr b="0" dirty="0">
                <a:latin typeface="Calibri"/>
                <a:cs typeface="Calibri"/>
              </a:rPr>
              <a:t> in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modo</a:t>
            </a:r>
            <a:r>
              <a:rPr b="0" spc="-5" dirty="0">
                <a:latin typeface="Calibri"/>
                <a:cs typeface="Calibri"/>
              </a:rPr>
              <a:t> appropriato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 </a:t>
            </a:r>
            <a:r>
              <a:rPr b="0" spc="-5" dirty="0">
                <a:latin typeface="Calibri"/>
                <a:cs typeface="Calibri"/>
              </a:rPr>
              <a:t>inappropriato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(per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es.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spc="-5" dirty="0"/>
              <a:t>dosaggio</a:t>
            </a:r>
            <a:r>
              <a:rPr spc="15" dirty="0"/>
              <a:t> </a:t>
            </a:r>
            <a:r>
              <a:rPr spc="-10" dirty="0"/>
              <a:t>troppo</a:t>
            </a:r>
            <a:r>
              <a:rPr spc="40" dirty="0"/>
              <a:t> </a:t>
            </a:r>
            <a:r>
              <a:rPr spc="-5" dirty="0"/>
              <a:t>basso</a:t>
            </a:r>
            <a:r>
              <a:rPr b="0" spc="-5" dirty="0">
                <a:latin typeface="Calibri"/>
                <a:cs typeface="Calibri"/>
              </a:rPr>
              <a:t>,</a:t>
            </a:r>
            <a:r>
              <a:rPr b="0" dirty="0">
                <a:latin typeface="Calibri"/>
                <a:cs typeface="Calibri"/>
              </a:rPr>
              <a:t> o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-15" dirty="0"/>
              <a:t>durata </a:t>
            </a:r>
            <a:r>
              <a:rPr spc="-325" dirty="0"/>
              <a:t> </a:t>
            </a:r>
            <a:r>
              <a:rPr dirty="0"/>
              <a:t>del</a:t>
            </a:r>
            <a:r>
              <a:rPr spc="-35" dirty="0"/>
              <a:t> </a:t>
            </a:r>
            <a:r>
              <a:rPr spc="-15" dirty="0"/>
              <a:t>trattamento</a:t>
            </a:r>
            <a:r>
              <a:rPr spc="20" dirty="0"/>
              <a:t> </a:t>
            </a:r>
            <a:r>
              <a:rPr spc="-5" dirty="0"/>
              <a:t>non</a:t>
            </a:r>
            <a:r>
              <a:rPr spc="10" dirty="0"/>
              <a:t> </a:t>
            </a:r>
            <a:r>
              <a:rPr spc="-5" dirty="0"/>
              <a:t>ottimale</a:t>
            </a:r>
            <a:r>
              <a:rPr b="0" spc="-5" dirty="0">
                <a:latin typeface="Calibri"/>
                <a:cs typeface="Calibri"/>
              </a:rPr>
              <a:t>).</a:t>
            </a:r>
          </a:p>
          <a:p>
            <a:pPr marL="53975">
              <a:lnSpc>
                <a:spcPct val="100000"/>
              </a:lnSpc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1825625" lvl="1" indent="-215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24989" algn="l"/>
                <a:tab pos="1826260" algn="l"/>
              </a:tabLst>
            </a:pPr>
            <a:r>
              <a:rPr sz="1500" spc="-30" dirty="0">
                <a:latin typeface="Calibri"/>
                <a:cs typeface="Calibri"/>
              </a:rPr>
              <a:t>L’uso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dei </a:t>
            </a:r>
            <a:r>
              <a:rPr sz="1500" b="1" spc="-5" dirty="0">
                <a:latin typeface="Calibri"/>
                <a:cs typeface="Calibri"/>
              </a:rPr>
              <a:t>fungicidi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agricoltura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può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contribuire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alla AMR.</a:t>
            </a:r>
            <a:endParaRPr sz="1500">
              <a:latin typeface="Calibri"/>
              <a:cs typeface="Calibri"/>
            </a:endParaRPr>
          </a:p>
          <a:p>
            <a:pPr marL="53975" lvl="1"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450">
              <a:latin typeface="Calibri"/>
              <a:cs typeface="Calibri"/>
            </a:endParaRPr>
          </a:p>
          <a:p>
            <a:pPr marL="281305" indent="-215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81305" algn="l"/>
                <a:tab pos="281940" algn="l"/>
              </a:tabLst>
            </a:pPr>
            <a:r>
              <a:rPr b="0" spc="-5" dirty="0">
                <a:latin typeface="Calibri"/>
                <a:cs typeface="Calibri"/>
              </a:rPr>
              <a:t>Alcuni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studi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hanno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evidenziato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che </a:t>
            </a:r>
            <a:r>
              <a:rPr b="0" spc="-10" dirty="0">
                <a:latin typeface="Calibri"/>
                <a:cs typeface="Calibri"/>
              </a:rPr>
              <a:t>l’uso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di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-5" dirty="0"/>
              <a:t>alcuni</a:t>
            </a:r>
            <a:r>
              <a:rPr spc="-15" dirty="0"/>
              <a:t> </a:t>
            </a:r>
            <a:r>
              <a:rPr spc="-5" dirty="0"/>
              <a:t>antibiotici</a:t>
            </a:r>
            <a:r>
              <a:rPr spc="-20" dirty="0"/>
              <a:t> </a:t>
            </a:r>
            <a:r>
              <a:rPr dirty="0"/>
              <a:t>ad</a:t>
            </a:r>
            <a:r>
              <a:rPr spc="-10" dirty="0"/>
              <a:t> </a:t>
            </a:r>
            <a:r>
              <a:rPr dirty="0"/>
              <a:t>ampio</a:t>
            </a:r>
            <a:r>
              <a:rPr spc="-15" dirty="0"/>
              <a:t> spettro</a:t>
            </a:r>
            <a:r>
              <a:rPr spc="40" dirty="0"/>
              <a:t> </a:t>
            </a:r>
            <a:r>
              <a:rPr b="0" dirty="0">
                <a:latin typeface="Calibri"/>
                <a:cs typeface="Calibri"/>
              </a:rPr>
              <a:t>può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contribuire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alla</a:t>
            </a:r>
          </a:p>
          <a:p>
            <a:pPr marL="268605" algn="ctr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AMR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i="1" spc="-5" dirty="0">
                <a:latin typeface="Calibri"/>
                <a:cs typeface="Calibri"/>
              </a:rPr>
              <a:t>Candida</a:t>
            </a:r>
            <a:r>
              <a:rPr b="0" spc="-5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4372" y="1011936"/>
            <a:ext cx="4768850" cy="508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285"/>
              </a:spcBef>
            </a:pPr>
            <a:r>
              <a:rPr sz="2700" b="1" spc="-5" dirty="0">
                <a:solidFill>
                  <a:srgbClr val="C00000"/>
                </a:solidFill>
                <a:latin typeface="Arial"/>
                <a:cs typeface="Arial"/>
              </a:rPr>
              <a:t>AMR</a:t>
            </a:r>
            <a:r>
              <a:rPr sz="2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nei</a:t>
            </a:r>
            <a:r>
              <a:rPr sz="2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C00000"/>
                </a:solidFill>
                <a:latin typeface="Arial"/>
                <a:cs typeface="Arial"/>
              </a:rPr>
              <a:t>miceti:</a:t>
            </a:r>
            <a:r>
              <a:rPr sz="2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b="1" spc="-35" dirty="0">
                <a:solidFill>
                  <a:srgbClr val="C00000"/>
                </a:solidFill>
                <a:latin typeface="Arial"/>
                <a:cs typeface="Arial"/>
              </a:rPr>
              <a:t>FACTS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444" y="893064"/>
            <a:ext cx="3954779" cy="5108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885" y="1678051"/>
            <a:ext cx="3079750" cy="40991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13335" algn="ctr">
              <a:lnSpc>
                <a:spcPct val="100000"/>
              </a:lnSpc>
              <a:spcBef>
                <a:spcPts val="105"/>
              </a:spcBef>
            </a:pPr>
            <a:r>
              <a:rPr sz="1650" b="1" i="1" dirty="0">
                <a:solidFill>
                  <a:srgbClr val="FF0000"/>
                </a:solidFill>
                <a:latin typeface="Times New Roman"/>
                <a:cs typeface="Times New Roman"/>
              </a:rPr>
              <a:t>Aspergillus</a:t>
            </a:r>
            <a:r>
              <a:rPr sz="165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può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acquisire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resistenza </a:t>
            </a:r>
            <a:r>
              <a:rPr sz="1650" spc="-40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</a:t>
            </a:r>
            <a:r>
              <a:rPr sz="1650" spc="-5" dirty="0">
                <a:latin typeface="Times New Roman"/>
                <a:cs typeface="Times New Roman"/>
              </a:rPr>
              <a:t> livello</a:t>
            </a:r>
            <a:r>
              <a:rPr sz="1650" spc="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ambientale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clinico</a:t>
            </a:r>
            <a:r>
              <a:rPr sz="1650" b="1" spc="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nel 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paziente.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40005" marR="32384" algn="ctr">
              <a:lnSpc>
                <a:spcPct val="100000"/>
              </a:lnSpc>
            </a:pPr>
            <a:r>
              <a:rPr sz="1650" dirty="0">
                <a:latin typeface="Times New Roman"/>
                <a:cs typeface="Times New Roman"/>
              </a:rPr>
              <a:t>Pressione selettiva </a:t>
            </a:r>
            <a:r>
              <a:rPr sz="1650" spc="-5" dirty="0">
                <a:latin typeface="Times New Roman"/>
                <a:cs typeface="Times New Roman"/>
              </a:rPr>
              <a:t>esercitata </a:t>
            </a:r>
            <a:r>
              <a:rPr sz="1650" dirty="0">
                <a:latin typeface="Times New Roman"/>
                <a:cs typeface="Times New Roman"/>
              </a:rPr>
              <a:t>da uso </a:t>
            </a:r>
            <a:r>
              <a:rPr sz="1650" spc="-40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di azoli </a:t>
            </a:r>
            <a:r>
              <a:rPr sz="1650" b="1" dirty="0">
                <a:latin typeface="Times New Roman"/>
                <a:cs typeface="Times New Roman"/>
              </a:rPr>
              <a:t>fungicidi in agricoltura </a:t>
            </a:r>
            <a:r>
              <a:rPr sz="1650" b="1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(simili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agli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antifungini</a:t>
            </a:r>
            <a:r>
              <a:rPr sz="1650" spc="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usati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 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-5" dirty="0">
                <a:latin typeface="Times New Roman"/>
                <a:cs typeface="Times New Roman"/>
              </a:rPr>
              <a:t>medicina).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52069" marR="43180" indent="-635" algn="ctr">
              <a:lnSpc>
                <a:spcPct val="100000"/>
              </a:lnSpc>
            </a:pPr>
            <a:r>
              <a:rPr sz="1650" spc="-5" dirty="0">
                <a:latin typeface="Times New Roman"/>
                <a:cs typeface="Times New Roman"/>
              </a:rPr>
              <a:t>Selezione</a:t>
            </a:r>
            <a:r>
              <a:rPr sz="1650" spc="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indotta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dall’uso 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prolungato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di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b="1" spc="-5" dirty="0">
                <a:latin typeface="Times New Roman"/>
                <a:cs typeface="Times New Roman"/>
              </a:rPr>
              <a:t>farmaci</a:t>
            </a:r>
            <a:r>
              <a:rPr sz="1650" b="1" spc="1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antifungini</a:t>
            </a:r>
            <a:r>
              <a:rPr sz="1650" dirty="0"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50" b="1" dirty="0">
                <a:highlight>
                  <a:srgbClr val="FFFF00"/>
                </a:highlight>
                <a:latin typeface="Times New Roman"/>
                <a:cs typeface="Times New Roman"/>
              </a:rPr>
              <a:t>Le </a:t>
            </a:r>
            <a:r>
              <a:rPr sz="165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infezioni </a:t>
            </a:r>
            <a:r>
              <a:rPr sz="1650" b="1" dirty="0">
                <a:highlight>
                  <a:srgbClr val="FFFF00"/>
                </a:highlight>
                <a:latin typeface="Times New Roman"/>
                <a:cs typeface="Times New Roman"/>
              </a:rPr>
              <a:t>da </a:t>
            </a:r>
            <a:r>
              <a:rPr sz="1650" b="1" i="1" dirty="0">
                <a:highlight>
                  <a:srgbClr val="FFFF00"/>
                </a:highlight>
                <a:latin typeface="Times New Roman"/>
                <a:cs typeface="Times New Roman"/>
              </a:rPr>
              <a:t>Aspergillus </a:t>
            </a:r>
            <a:r>
              <a:rPr sz="1650" b="1" i="1" spc="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5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resistente </a:t>
            </a:r>
            <a:r>
              <a:rPr sz="1650" b="1" dirty="0">
                <a:highlight>
                  <a:srgbClr val="FFFF00"/>
                </a:highlight>
                <a:latin typeface="Times New Roman"/>
                <a:cs typeface="Times New Roman"/>
              </a:rPr>
              <a:t>(specie </a:t>
            </a:r>
            <a:r>
              <a:rPr sz="1650" b="1" spc="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5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nell’immunodepresso) </a:t>
            </a:r>
            <a:r>
              <a:rPr sz="1650" b="1" dirty="0">
                <a:highlight>
                  <a:srgbClr val="FFFF00"/>
                </a:highlight>
                <a:latin typeface="Times New Roman"/>
                <a:cs typeface="Times New Roman"/>
              </a:rPr>
              <a:t>sono </a:t>
            </a:r>
            <a:r>
              <a:rPr sz="165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severe </a:t>
            </a:r>
            <a:r>
              <a:rPr sz="1650" b="1" spc="-40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50" b="1" dirty="0">
                <a:highlight>
                  <a:srgbClr val="FFFF00"/>
                </a:highlight>
                <a:latin typeface="Times New Roman"/>
                <a:cs typeface="Times New Roman"/>
              </a:rPr>
              <a:t>e</a:t>
            </a:r>
            <a:r>
              <a:rPr sz="165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50" b="1" dirty="0">
                <a:highlight>
                  <a:srgbClr val="FFFF00"/>
                </a:highlight>
                <a:latin typeface="Times New Roman"/>
                <a:cs typeface="Times New Roman"/>
              </a:rPr>
              <a:t>possono</a:t>
            </a:r>
            <a:r>
              <a:rPr sz="1650" b="1" spc="-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5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diventare</a:t>
            </a:r>
            <a:r>
              <a:rPr sz="1650" b="1" spc="-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5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letali.</a:t>
            </a:r>
            <a:endParaRPr sz="1650"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4750" y="6586480"/>
            <a:ext cx="1282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000" dirty="0"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8244" y="3000755"/>
            <a:ext cx="4785359" cy="3712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164211"/>
            <a:ext cx="6096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Candida</a:t>
            </a:r>
            <a:r>
              <a:rPr sz="2000" b="1" i="1" spc="-10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albicans</a:t>
            </a:r>
            <a:r>
              <a:rPr sz="2000" spc="-5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: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fino</a:t>
            </a:r>
            <a:r>
              <a:rPr sz="2000" spc="5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al</a:t>
            </a:r>
            <a:r>
              <a:rPr sz="2000" spc="-2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10% di isolati</a:t>
            </a:r>
            <a:r>
              <a:rPr sz="2000" spc="-2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sono</a:t>
            </a:r>
            <a:r>
              <a:rPr sz="2000" spc="5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resistenti.</a:t>
            </a:r>
            <a:endParaRPr sz="200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Candida</a:t>
            </a:r>
            <a:r>
              <a:rPr sz="2000" b="1" i="1" spc="-15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auris</a:t>
            </a:r>
            <a:r>
              <a:rPr sz="2000" spc="-5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fino</a:t>
            </a:r>
            <a:r>
              <a:rPr sz="2000" spc="-5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al</a:t>
            </a:r>
            <a:r>
              <a:rPr sz="2000" spc="-3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90%!</a:t>
            </a:r>
            <a:endParaRPr sz="2000"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961644"/>
            <a:ext cx="5190744" cy="19796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4370" y="3738753"/>
            <a:ext cx="31635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NB-Nelle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cellule eucariotiche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riproduzione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asessuale,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l’adattamento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è associato </a:t>
            </a:r>
            <a:r>
              <a:rPr sz="1600" dirty="0">
                <a:latin typeface="Calibri"/>
                <a:cs typeface="Calibri"/>
              </a:rPr>
              <a:t>alla </a:t>
            </a:r>
            <a:r>
              <a:rPr sz="1600" spc="-10" dirty="0">
                <a:latin typeface="Calibri"/>
                <a:cs typeface="Calibri"/>
              </a:rPr>
              <a:t>frequenza </a:t>
            </a:r>
            <a:r>
              <a:rPr sz="1600" spc="-5" dirty="0">
                <a:latin typeface="Calibri"/>
                <a:cs typeface="Calibri"/>
              </a:rPr>
              <a:t>e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caratteristiche </a:t>
            </a:r>
            <a:r>
              <a:rPr sz="1600" spc="-5" dirty="0">
                <a:latin typeface="Calibri"/>
                <a:cs typeface="Calibri"/>
              </a:rPr>
              <a:t>delle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mutazioni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spontanee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pressione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selettiva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dovuta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all’uso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antifungini.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124711"/>
            <a:ext cx="8144509" cy="4680585"/>
          </a:xfrm>
          <a:custGeom>
            <a:avLst/>
            <a:gdLst/>
            <a:ahLst/>
            <a:cxnLst/>
            <a:rect l="l" t="t" r="r" b="b"/>
            <a:pathLst>
              <a:path w="8144509" h="4680585">
                <a:moveTo>
                  <a:pt x="8144256" y="0"/>
                </a:moveTo>
                <a:lnTo>
                  <a:pt x="0" y="0"/>
                </a:lnTo>
                <a:lnTo>
                  <a:pt x="0" y="4680204"/>
                </a:lnTo>
                <a:lnTo>
                  <a:pt x="8144256" y="4680204"/>
                </a:lnTo>
                <a:lnTo>
                  <a:pt x="8144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3128" y="1853311"/>
            <a:ext cx="372127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1945" algn="l"/>
                <a:tab pos="1818639" algn="l"/>
                <a:tab pos="2767965" algn="l"/>
              </a:tabLst>
            </a:pPr>
            <a:r>
              <a:rPr sz="2000" b="1" dirty="0">
                <a:latin typeface="Calibri"/>
                <a:cs typeface="Calibri"/>
              </a:rPr>
              <a:t>o	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plu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rice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	</a:t>
            </a:r>
            <a:r>
              <a:rPr sz="2000" b="1" dirty="0">
                <a:latin typeface="Calibri"/>
                <a:cs typeface="Calibri"/>
              </a:rPr>
              <a:t>(mu</a:t>
            </a:r>
            <a:r>
              <a:rPr sz="2000" b="1" spc="5" dirty="0">
                <a:latin typeface="Calibri"/>
                <a:cs typeface="Calibri"/>
              </a:rPr>
              <a:t>f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,	</a:t>
            </a:r>
            <a:r>
              <a:rPr sz="2000" b="1" spc="-5" dirty="0">
                <a:latin typeface="Calibri"/>
                <a:cs typeface="Calibri"/>
              </a:rPr>
              <a:t>fung</a:t>
            </a:r>
            <a:r>
              <a:rPr sz="2000" b="1" spc="-1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lang="en-GB"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896" y="1091903"/>
            <a:ext cx="7429704" cy="10887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</a:tabLst>
            </a:pPr>
            <a:r>
              <a:rPr sz="2000" b="1" spc="-10" dirty="0">
                <a:latin typeface="Calibri"/>
                <a:cs typeface="Calibri"/>
              </a:rPr>
              <a:t>Organismi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EUCARIOTI</a:t>
            </a:r>
            <a:endParaRPr sz="20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</a:tabLst>
            </a:pPr>
            <a:r>
              <a:rPr sz="2000" b="1" spc="-5" dirty="0">
                <a:latin typeface="Calibri"/>
                <a:cs typeface="Calibri"/>
              </a:rPr>
              <a:t>Possono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essere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saprofiti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000" b="1" spc="-35" dirty="0">
                <a:solidFill>
                  <a:srgbClr val="FF0000"/>
                </a:solidFill>
                <a:latin typeface="Calibri"/>
                <a:cs typeface="Calibri"/>
              </a:rPr>
              <a:t> ( bisogno di materia organica ) </a:t>
            </a:r>
            <a:r>
              <a:rPr sz="2000" b="1" spc="-20" dirty="0">
                <a:latin typeface="Calibri"/>
                <a:cs typeface="Calibri"/>
              </a:rPr>
              <a:t>e/o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parassiti</a:t>
            </a:r>
            <a:endParaRPr sz="200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414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  <a:tab pos="1324610" algn="l"/>
                <a:tab pos="2173605" algn="l"/>
                <a:tab pos="3519170" algn="l"/>
              </a:tabLst>
            </a:pPr>
            <a:r>
              <a:rPr sz="2000" b="1" spc="-3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os</a:t>
            </a:r>
            <a:r>
              <a:rPr sz="2000" b="1" spc="-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ono	</a:t>
            </a:r>
            <a:r>
              <a:rPr sz="2000" b="1" spc="-5" dirty="0">
                <a:latin typeface="Calibri"/>
                <a:cs typeface="Calibri"/>
              </a:rPr>
              <a:t>es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	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icel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ula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	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viti)  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896" y="2463884"/>
            <a:ext cx="7877809" cy="32766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</a:tabLst>
            </a:pPr>
            <a:r>
              <a:rPr sz="2000" b="1" dirty="0">
                <a:latin typeface="Calibri"/>
                <a:cs typeface="Calibri"/>
              </a:rPr>
              <a:t>Sono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sempre aerobi</a:t>
            </a:r>
            <a:r>
              <a:rPr sz="2000" b="1" spc="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(obbligati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facoltativi)</a:t>
            </a:r>
            <a:endParaRPr sz="20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</a:tabLst>
            </a:pPr>
            <a:r>
              <a:rPr sz="2000" b="1" dirty="0">
                <a:latin typeface="Calibri"/>
                <a:cs typeface="Calibri"/>
              </a:rPr>
              <a:t>Sono</a:t>
            </a:r>
            <a:r>
              <a:rPr sz="2000" b="1" spc="41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sempre</a:t>
            </a:r>
            <a:r>
              <a:rPr sz="2000" b="1" spc="4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immobili</a:t>
            </a:r>
            <a:r>
              <a:rPr sz="2000" b="1" spc="4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(solo</a:t>
            </a:r>
            <a:r>
              <a:rPr sz="2000" b="1" spc="4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</a:t>
            </a:r>
            <a:r>
              <a:rPr sz="2000" b="1" spc="4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zoospore</a:t>
            </a:r>
            <a:r>
              <a:rPr sz="2000" b="1" spc="4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alcuni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gameti</a:t>
            </a:r>
            <a:r>
              <a:rPr sz="2000" b="1" spc="409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presentano</a:t>
            </a:r>
            <a:endParaRPr sz="200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flagelli)</a:t>
            </a:r>
            <a:endParaRPr sz="20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5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</a:tabLst>
            </a:pPr>
            <a:r>
              <a:rPr sz="2000" b="1" dirty="0">
                <a:latin typeface="Calibri"/>
                <a:cs typeface="Calibri"/>
              </a:rPr>
              <a:t>Sono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eterotrofi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cioè necessitano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5" dirty="0">
                <a:latin typeface="Calibri"/>
                <a:cs typeface="Calibri"/>
              </a:rPr>
              <a:t>fonti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organico</a:t>
            </a:r>
            <a:r>
              <a:rPr sz="2000" b="1" spc="-10" dirty="0">
                <a:latin typeface="Calibri"/>
                <a:cs typeface="Calibri"/>
              </a:rPr>
              <a:t>. Non </a:t>
            </a:r>
            <a:r>
              <a:rPr sz="2000" b="1" spc="-5" dirty="0">
                <a:latin typeface="Calibri"/>
                <a:cs typeface="Calibri"/>
              </a:rPr>
              <a:t>ingeriscono </a:t>
            </a:r>
            <a:r>
              <a:rPr sz="2000" b="1" dirty="0">
                <a:latin typeface="Calibri"/>
                <a:cs typeface="Calibri"/>
              </a:rPr>
              <a:t> particelle </a:t>
            </a:r>
            <a:r>
              <a:rPr sz="2000" b="1" spc="-10" dirty="0">
                <a:latin typeface="Calibri"/>
                <a:cs typeface="Calibri"/>
              </a:rPr>
              <a:t>alimentari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(come i </a:t>
            </a:r>
            <a:r>
              <a:rPr sz="2000" b="1" spc="-15" dirty="0">
                <a:latin typeface="Calibri"/>
                <a:cs typeface="Calibri"/>
              </a:rPr>
              <a:t>protozoi),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 li assorbono </a:t>
            </a:r>
            <a:r>
              <a:rPr sz="2000" b="1" spc="-20" dirty="0">
                <a:latin typeface="Calibri"/>
                <a:cs typeface="Calibri"/>
              </a:rPr>
              <a:t>attraverso</a:t>
            </a:r>
            <a:r>
              <a:rPr sz="2000" b="1" spc="-15" dirty="0">
                <a:latin typeface="Calibri"/>
                <a:cs typeface="Calibri"/>
              </a:rPr>
              <a:t> la </a:t>
            </a:r>
            <a:r>
              <a:rPr sz="2000" b="1" spc="-10" dirty="0">
                <a:latin typeface="Calibri"/>
                <a:cs typeface="Calibri"/>
              </a:rPr>
              <a:t> membrana. </a:t>
            </a:r>
            <a:r>
              <a:rPr sz="2000" b="1" spc="-15" dirty="0">
                <a:latin typeface="Calibri"/>
                <a:cs typeface="Calibri"/>
              </a:rPr>
              <a:t>Per </a:t>
            </a:r>
            <a:r>
              <a:rPr sz="2000" b="1" spc="-10" dirty="0">
                <a:latin typeface="Calibri"/>
                <a:cs typeface="Calibri"/>
              </a:rPr>
              <a:t>ottenere </a:t>
            </a:r>
            <a:r>
              <a:rPr sz="2000" b="1" spc="-5" dirty="0">
                <a:latin typeface="Calibri"/>
                <a:cs typeface="Calibri"/>
              </a:rPr>
              <a:t>questi nutrienti </a:t>
            </a:r>
            <a:r>
              <a:rPr sz="2000" b="1" dirty="0">
                <a:latin typeface="Calibri"/>
                <a:cs typeface="Calibri"/>
              </a:rPr>
              <a:t>secernono </a:t>
            </a:r>
            <a:r>
              <a:rPr sz="2000" b="1" spc="-5" dirty="0">
                <a:latin typeface="Calibri"/>
                <a:cs typeface="Calibri"/>
              </a:rPr>
              <a:t>un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ricco 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corredo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enzimatico </a:t>
            </a:r>
            <a:r>
              <a:rPr sz="2000" b="1" spc="-10" dirty="0">
                <a:latin typeface="Calibri"/>
                <a:cs typeface="Calibri"/>
              </a:rPr>
              <a:t>che permette loro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scomporre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15" dirty="0">
                <a:latin typeface="Calibri"/>
                <a:cs typeface="Calibri"/>
              </a:rPr>
              <a:t>substrati </a:t>
            </a:r>
            <a:r>
              <a:rPr sz="2000" b="1" spc="-10" dirty="0">
                <a:latin typeface="Calibri"/>
                <a:cs typeface="Calibri"/>
              </a:rPr>
              <a:t>più vari </a:t>
            </a:r>
            <a:r>
              <a:rPr sz="2000" b="1" spc="-5" dirty="0">
                <a:latin typeface="Calibri"/>
                <a:cs typeface="Calibri"/>
              </a:rPr>
              <a:t>(lignina, </a:t>
            </a:r>
            <a:r>
              <a:rPr sz="2000" b="1" dirty="0">
                <a:latin typeface="Calibri"/>
                <a:cs typeface="Calibri"/>
              </a:rPr>
              <a:t> chitina,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cellulosa,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cheratina…)</a:t>
            </a:r>
            <a:r>
              <a:rPr sz="2000" b="1" dirty="0">
                <a:latin typeface="Calibri"/>
                <a:cs typeface="Calibri"/>
              </a:rPr>
              <a:t> 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assorbirli.</a:t>
            </a:r>
            <a:endParaRPr sz="2000">
              <a:latin typeface="Calibri"/>
              <a:cs typeface="Calibri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400"/>
              </a:spcBef>
              <a:buClr>
                <a:srgbClr val="00AFEF"/>
              </a:buClr>
              <a:buSzPct val="67500"/>
              <a:buFont typeface="Wingdings"/>
              <a:buChar char=""/>
              <a:tabLst>
                <a:tab pos="269240" algn="l"/>
              </a:tabLst>
            </a:pPr>
            <a:r>
              <a:rPr sz="2000" b="1" spc="-10" dirty="0">
                <a:latin typeface="Calibri"/>
                <a:cs typeface="Calibri"/>
              </a:rPr>
              <a:t>Producono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5" dirty="0">
                <a:latin typeface="Calibri"/>
                <a:cs typeface="Calibri"/>
              </a:rPr>
              <a:t>secernono </a:t>
            </a:r>
            <a:r>
              <a:rPr sz="2000" b="1" dirty="0">
                <a:latin typeface="Calibri"/>
                <a:cs typeface="Calibri"/>
              </a:rPr>
              <a:t>una </a:t>
            </a:r>
            <a:r>
              <a:rPr sz="2000" b="1" spc="-15" dirty="0">
                <a:latin typeface="Calibri"/>
                <a:cs typeface="Calibri"/>
              </a:rPr>
              <a:t>gran </a:t>
            </a:r>
            <a:r>
              <a:rPr sz="2000" b="1" spc="-10" dirty="0">
                <a:latin typeface="Calibri"/>
                <a:cs typeface="Calibri"/>
              </a:rPr>
              <a:t>varietà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0" dirty="0">
                <a:latin typeface="Calibri"/>
                <a:cs typeface="Calibri"/>
              </a:rPr>
              <a:t>prodotti metabolici alcuni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molto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tossici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l’uomo.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5216" y="44196"/>
            <a:ext cx="7772400" cy="786765"/>
            <a:chOff x="585216" y="44196"/>
            <a:chExt cx="7772400" cy="786765"/>
          </a:xfrm>
        </p:grpSpPr>
        <p:sp>
          <p:nvSpPr>
            <p:cNvPr id="7" name="object 7"/>
            <p:cNvSpPr/>
            <p:nvPr/>
          </p:nvSpPr>
          <p:spPr>
            <a:xfrm>
              <a:off x="585216" y="44196"/>
              <a:ext cx="7772400" cy="786765"/>
            </a:xfrm>
            <a:custGeom>
              <a:avLst/>
              <a:gdLst/>
              <a:ahLst/>
              <a:cxnLst/>
              <a:rect l="l" t="t" r="r" b="b"/>
              <a:pathLst>
                <a:path w="7772400" h="786765">
                  <a:moveTo>
                    <a:pt x="77724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7772400" y="786383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6860" y="207264"/>
              <a:ext cx="5836158" cy="39090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9712" y="3104289"/>
            <a:ext cx="1737360" cy="17571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5956" y="1681981"/>
            <a:ext cx="1427988" cy="14295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184" y="0"/>
            <a:ext cx="8458200" cy="974090"/>
            <a:chOff x="329184" y="0"/>
            <a:chExt cx="8458200" cy="974090"/>
          </a:xfrm>
        </p:grpSpPr>
        <p:sp>
          <p:nvSpPr>
            <p:cNvPr id="5" name="object 5"/>
            <p:cNvSpPr/>
            <p:nvPr/>
          </p:nvSpPr>
          <p:spPr>
            <a:xfrm>
              <a:off x="329184" y="71627"/>
              <a:ext cx="8458200" cy="643255"/>
            </a:xfrm>
            <a:custGeom>
              <a:avLst/>
              <a:gdLst/>
              <a:ahLst/>
              <a:cxnLst/>
              <a:rect l="l" t="t" r="r" b="b"/>
              <a:pathLst>
                <a:path w="8458200" h="643255">
                  <a:moveTo>
                    <a:pt x="84582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8458200" y="643127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804" y="0"/>
              <a:ext cx="7848346" cy="9737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7348" y="39115"/>
            <a:ext cx="7278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F5666"/>
                </a:solidFill>
              </a:rPr>
              <a:t>MORFOLOGIA</a:t>
            </a:r>
            <a:r>
              <a:rPr spc="-60" dirty="0">
                <a:solidFill>
                  <a:srgbClr val="0F5666"/>
                </a:solidFill>
              </a:rPr>
              <a:t> </a:t>
            </a:r>
            <a:r>
              <a:rPr dirty="0">
                <a:solidFill>
                  <a:srgbClr val="0F5666"/>
                </a:solidFill>
              </a:rPr>
              <a:t>CELLULA</a:t>
            </a:r>
            <a:r>
              <a:rPr spc="-70" dirty="0">
                <a:solidFill>
                  <a:srgbClr val="0F5666"/>
                </a:solidFill>
              </a:rPr>
              <a:t> </a:t>
            </a:r>
            <a:r>
              <a:rPr dirty="0">
                <a:solidFill>
                  <a:srgbClr val="0F5666"/>
                </a:solidFill>
              </a:rPr>
              <a:t>FUNGINA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7850" y="870280"/>
            <a:ext cx="7118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10" dirty="0">
                <a:highlight>
                  <a:srgbClr val="FFFF00"/>
                </a:highlight>
                <a:latin typeface="Calibri"/>
                <a:cs typeface="Calibri"/>
              </a:rPr>
              <a:t>MICOLOGIA: </a:t>
            </a:r>
            <a:r>
              <a:rPr sz="2400" b="1" spc="-10" dirty="0">
                <a:highlight>
                  <a:srgbClr val="FFFF00"/>
                </a:highlight>
                <a:latin typeface="Calibri"/>
                <a:cs typeface="Calibri"/>
              </a:rPr>
              <a:t>Morfologicamente</a:t>
            </a:r>
            <a:r>
              <a:rPr sz="2400" b="1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b="1" spc="-10" dirty="0">
                <a:highlight>
                  <a:srgbClr val="FFFF00"/>
                </a:highlight>
                <a:latin typeface="Calibri"/>
                <a:cs typeface="Calibri"/>
              </a:rPr>
              <a:t>distinti</a:t>
            </a:r>
            <a:r>
              <a:rPr sz="24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b="1" dirty="0">
                <a:highlight>
                  <a:srgbClr val="FFFF00"/>
                </a:highlight>
                <a:latin typeface="Calibri"/>
                <a:cs typeface="Calibri"/>
              </a:rPr>
              <a:t>in</a:t>
            </a:r>
            <a:r>
              <a:rPr sz="24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b="1" dirty="0">
                <a:highlight>
                  <a:srgbClr val="FFFF00"/>
                </a:highlight>
                <a:latin typeface="Calibri"/>
                <a:cs typeface="Calibri"/>
              </a:rPr>
              <a:t>3</a:t>
            </a:r>
            <a:r>
              <a:rPr sz="2400" b="1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400" b="1" spc="-5" dirty="0">
                <a:highlight>
                  <a:srgbClr val="FFFF00"/>
                </a:highlight>
                <a:latin typeface="Calibri"/>
                <a:cs typeface="Calibri"/>
              </a:rPr>
              <a:t>gruppi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1" y="2418289"/>
            <a:ext cx="1981199" cy="330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1" y="3310618"/>
            <a:ext cx="2138169" cy="3306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909" y="4818318"/>
            <a:ext cx="2783327" cy="8960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1630" y="2297938"/>
            <a:ext cx="3763135" cy="3283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5"/>
              </a:spcBef>
              <a:tabLst>
                <a:tab pos="464184" algn="l"/>
              </a:tabLst>
            </a:pP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Arial"/>
              <a:buAutoNum type="arabicPeriod"/>
            </a:pPr>
            <a:endParaRPr sz="435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tabLst>
                <a:tab pos="526415" algn="l"/>
              </a:tabLst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</a:pPr>
            <a:endParaRPr sz="33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94901" y="4963345"/>
            <a:ext cx="3132163" cy="112586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27064" y="1964062"/>
            <a:ext cx="2688335" cy="450799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EC6A0CC-12F9-FD45-93A2-E7FC97FCDDDC}"/>
              </a:ext>
            </a:extLst>
          </p:cNvPr>
          <p:cNvSpPr/>
          <p:nvPr/>
        </p:nvSpPr>
        <p:spPr>
          <a:xfrm>
            <a:off x="2366770" y="2418289"/>
            <a:ext cx="18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GB">
                <a:highlight>
                  <a:srgbClr val="FFFF00"/>
                </a:highlight>
              </a:rPr>
              <a:t>BLASTOCONIDI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8915DA9-5307-1A4B-8A29-FA15EC6A24B0}"/>
              </a:ext>
            </a:extLst>
          </p:cNvPr>
          <p:cNvSpPr/>
          <p:nvPr/>
        </p:nvSpPr>
        <p:spPr>
          <a:xfrm>
            <a:off x="2523741" y="3244334"/>
            <a:ext cx="182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GB">
                <a:highlight>
                  <a:srgbClr val="FFFF00"/>
                </a:highlight>
              </a:rPr>
              <a:t>IFE = numerosi nuclei con libero flusso di citoplasma lungo le ife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69E0C-065A-5F4A-B252-60F01E17B2BD}"/>
              </a:ext>
            </a:extLst>
          </p:cNvPr>
          <p:cNvSpPr/>
          <p:nvPr/>
        </p:nvSpPr>
        <p:spPr>
          <a:xfrm rot="10800000" flipH="1" flipV="1">
            <a:off x="71629" y="5384175"/>
            <a:ext cx="3132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GB">
                <a:highlight>
                  <a:srgbClr val="FFFF00"/>
                </a:highlight>
              </a:rPr>
              <a:t>cambiamento condizioni ambientali e tipici dei funghi patogeni = muffa-lievito</a:t>
            </a:r>
            <a:endParaRPr lang="it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015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L</a:t>
            </a:r>
            <a:r>
              <a:rPr spc="-5" dirty="0"/>
              <a:t>I</a:t>
            </a:r>
            <a:r>
              <a:rPr spc="15" dirty="0"/>
              <a:t>E</a:t>
            </a:r>
            <a:r>
              <a:rPr dirty="0"/>
              <a:t>VITI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51375" y="1378077"/>
            <a:ext cx="38252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Funghi </a:t>
            </a:r>
            <a:r>
              <a:rPr sz="2400" b="1" spc="-10" dirty="0">
                <a:latin typeface="Calibri"/>
                <a:cs typeface="Calibri"/>
              </a:rPr>
              <a:t>lievitiformi: </a:t>
            </a:r>
            <a:r>
              <a:rPr sz="2400" b="1" spc="-5" dirty="0">
                <a:latin typeface="Calibri"/>
                <a:cs typeface="Calibri"/>
              </a:rPr>
              <a:t>cellula con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aspetto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sferoidale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ovoidale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(Dimensioni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medie: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2-10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μm)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1815083"/>
            <a:ext cx="3988308" cy="43281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7583" y="128015"/>
            <a:ext cx="2442972" cy="12298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76755" y="259130"/>
            <a:ext cx="3656329" cy="1001394"/>
            <a:chOff x="1476755" y="259130"/>
            <a:chExt cx="3656329" cy="1001394"/>
          </a:xfrm>
        </p:grpSpPr>
        <p:sp>
          <p:nvSpPr>
            <p:cNvPr id="5" name="object 5"/>
            <p:cNvSpPr/>
            <p:nvPr/>
          </p:nvSpPr>
          <p:spPr>
            <a:xfrm>
              <a:off x="1476755" y="358139"/>
              <a:ext cx="3656329" cy="623570"/>
            </a:xfrm>
            <a:custGeom>
              <a:avLst/>
              <a:gdLst/>
              <a:ahLst/>
              <a:cxnLst/>
              <a:rect l="l" t="t" r="r" b="b"/>
              <a:pathLst>
                <a:path w="3656329" h="623569">
                  <a:moveTo>
                    <a:pt x="3656076" y="0"/>
                  </a:moveTo>
                  <a:lnTo>
                    <a:pt x="0" y="0"/>
                  </a:lnTo>
                  <a:lnTo>
                    <a:pt x="0" y="623315"/>
                  </a:lnTo>
                  <a:lnTo>
                    <a:pt x="3656076" y="623315"/>
                  </a:lnTo>
                  <a:lnTo>
                    <a:pt x="3656076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6772" y="259130"/>
              <a:ext cx="2044954" cy="10010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6647" y="326516"/>
            <a:ext cx="1478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F5666"/>
                </a:solidFill>
              </a:rPr>
              <a:t>M</a:t>
            </a:r>
            <a:r>
              <a:rPr spc="15" dirty="0">
                <a:solidFill>
                  <a:srgbClr val="0F5666"/>
                </a:solidFill>
              </a:rPr>
              <a:t>U</a:t>
            </a:r>
            <a:r>
              <a:rPr spc="10" dirty="0">
                <a:solidFill>
                  <a:srgbClr val="0F5666"/>
                </a:solidFill>
              </a:rPr>
              <a:t>FF</a:t>
            </a:r>
            <a:r>
              <a:rPr dirty="0">
                <a:solidFill>
                  <a:srgbClr val="0F5666"/>
                </a:solidFill>
              </a:rPr>
              <a:t>E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3428" y="4928615"/>
            <a:ext cx="2142744" cy="18059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79875" y="5199379"/>
            <a:ext cx="11779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464646"/>
                </a:solidFill>
                <a:latin typeface="Lucida Sans Unicode"/>
                <a:cs typeface="Lucida Sans Unicode"/>
              </a:rPr>
              <a:t>In</a:t>
            </a: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v</a:t>
            </a:r>
            <a:r>
              <a:rPr sz="14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a</a:t>
            </a: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g</a:t>
            </a:r>
            <a:r>
              <a:rPr sz="14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i</a:t>
            </a: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n</a:t>
            </a:r>
            <a:r>
              <a:rPr sz="1400" spc="5" dirty="0">
                <a:solidFill>
                  <a:srgbClr val="464646"/>
                </a:solidFill>
                <a:latin typeface="Lucida Sans Unicode"/>
                <a:cs typeface="Lucida Sans Unicode"/>
              </a:rPr>
              <a:t>a</a:t>
            </a:r>
            <a:r>
              <a:rPr sz="14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z</a:t>
            </a:r>
            <a:r>
              <a:rPr sz="1400" spc="-15" dirty="0">
                <a:solidFill>
                  <a:srgbClr val="464646"/>
                </a:solidFill>
                <a:latin typeface="Lucida Sans Unicode"/>
                <a:cs typeface="Lucida Sans Unicode"/>
              </a:rPr>
              <a:t>i</a:t>
            </a:r>
            <a:r>
              <a:rPr sz="14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o</a:t>
            </a: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ni  della </a:t>
            </a:r>
            <a:r>
              <a:rPr sz="1400" spc="5" dirty="0">
                <a:solidFill>
                  <a:srgbClr val="464646"/>
                </a:solidFill>
                <a:latin typeface="Lucida Sans Unicode"/>
                <a:cs typeface="Lucida Sans Unicode"/>
              </a:rPr>
              <a:t> membrana </a:t>
            </a:r>
            <a:r>
              <a:rPr sz="1400" spc="1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plasmatica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151503" y="1793494"/>
            <a:ext cx="455041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030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parete </a:t>
            </a:r>
            <a:r>
              <a:rPr sz="1400" spc="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Lucida Sans Unicode"/>
                <a:cs typeface="Lucida Sans Unicode"/>
              </a:rPr>
              <a:t>c</a:t>
            </a:r>
            <a:r>
              <a:rPr sz="14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ell</a:t>
            </a:r>
            <a:r>
              <a:rPr sz="1400" spc="5" dirty="0">
                <a:solidFill>
                  <a:srgbClr val="464646"/>
                </a:solidFill>
                <a:latin typeface="Lucida Sans Unicode"/>
                <a:cs typeface="Lucida Sans Unicode"/>
              </a:rPr>
              <a:t>u</a:t>
            </a:r>
            <a:r>
              <a:rPr sz="140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la</a:t>
            </a:r>
            <a:r>
              <a:rPr sz="14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re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Lucida Sans Unicode"/>
              <a:cs typeface="Lucida Sans Unicode"/>
            </a:endParaRPr>
          </a:p>
          <a:p>
            <a:pPr marL="584835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Funghi </a:t>
            </a:r>
            <a:r>
              <a:rPr sz="2000" b="1" spc="-5" dirty="0">
                <a:latin typeface="Calibri"/>
                <a:cs typeface="Calibri"/>
              </a:rPr>
              <a:t>miceliali: </a:t>
            </a:r>
            <a:r>
              <a:rPr sz="2000" b="1" dirty="0">
                <a:latin typeface="Calibri"/>
                <a:cs typeface="Calibri"/>
              </a:rPr>
              <a:t>cellula </a:t>
            </a:r>
            <a:r>
              <a:rPr sz="2000" b="1" spc="-5" dirty="0">
                <a:latin typeface="Calibri"/>
                <a:cs typeface="Calibri"/>
              </a:rPr>
              <a:t>con </a:t>
            </a:r>
            <a:r>
              <a:rPr sz="2000" b="1" spc="-10" dirty="0">
                <a:latin typeface="Calibri"/>
                <a:cs typeface="Calibri"/>
              </a:rPr>
              <a:t>aspetto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cilindrico</a:t>
            </a:r>
            <a:r>
              <a:rPr sz="2000" b="1" spc="-5" dirty="0">
                <a:latin typeface="Calibri"/>
                <a:cs typeface="Calibri"/>
              </a:rPr>
              <a:t>;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5" dirty="0">
                <a:latin typeface="Calibri"/>
                <a:cs typeface="Calibri"/>
              </a:rPr>
              <a:t>accresce </a:t>
            </a:r>
            <a:r>
              <a:rPr sz="2000" b="1" spc="-10" dirty="0">
                <a:latin typeface="Calibri"/>
                <a:cs typeface="Calibri"/>
              </a:rPr>
              <a:t>apicalmente </a:t>
            </a:r>
            <a:r>
              <a:rPr sz="2000" b="1" dirty="0">
                <a:latin typeface="Calibri"/>
                <a:cs typeface="Calibri"/>
              </a:rPr>
              <a:t>(ad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 solo apice) e si </a:t>
            </a:r>
            <a:r>
              <a:rPr sz="2000" b="1" spc="-10" dirty="0">
                <a:latin typeface="Calibri"/>
                <a:cs typeface="Calibri"/>
              </a:rPr>
              <a:t>ramifica </a:t>
            </a:r>
            <a:r>
              <a:rPr sz="2000" b="1" spc="-5" dirty="0">
                <a:latin typeface="Calibri"/>
                <a:cs typeface="Calibri"/>
              </a:rPr>
              <a:t>formando </a:t>
            </a:r>
            <a:r>
              <a:rPr sz="2000" b="1" dirty="0">
                <a:latin typeface="Calibri"/>
                <a:cs typeface="Calibri"/>
              </a:rPr>
              <a:t> una </a:t>
            </a:r>
            <a:r>
              <a:rPr sz="2000" b="1" spc="-10" dirty="0">
                <a:latin typeface="Calibri"/>
                <a:cs typeface="Calibri"/>
              </a:rPr>
              <a:t>struttura </a:t>
            </a:r>
            <a:r>
              <a:rPr sz="2000" b="1" spc="-5" dirty="0">
                <a:latin typeface="Calibri"/>
                <a:cs typeface="Calibri"/>
              </a:rPr>
              <a:t>filamentosa </a:t>
            </a:r>
            <a:r>
              <a:rPr sz="2000" b="1" spc="-10" dirty="0">
                <a:latin typeface="Calibri"/>
                <a:cs typeface="Calibri"/>
              </a:rPr>
              <a:t>detta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ifa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(diametro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medio: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3-15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μm);</a:t>
            </a:r>
            <a:endParaRPr sz="2000">
              <a:latin typeface="Calibri"/>
              <a:cs typeface="Calibri"/>
            </a:endParaRPr>
          </a:p>
          <a:p>
            <a:pPr marL="584835" marR="19177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l’insieme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ife </a:t>
            </a:r>
            <a:r>
              <a:rPr sz="2000" b="1" spc="-5" dirty="0">
                <a:latin typeface="Calibri"/>
                <a:cs typeface="Calibri"/>
              </a:rPr>
              <a:t>prende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nome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micelio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tallo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2155" y="0"/>
            <a:ext cx="3232785" cy="877569"/>
            <a:chOff x="2772155" y="0"/>
            <a:chExt cx="3232785" cy="877569"/>
          </a:xfrm>
        </p:grpSpPr>
        <p:sp>
          <p:nvSpPr>
            <p:cNvPr id="3" name="object 3"/>
            <p:cNvSpPr/>
            <p:nvPr/>
          </p:nvSpPr>
          <p:spPr>
            <a:xfrm>
              <a:off x="2772155" y="71627"/>
              <a:ext cx="3232785" cy="584200"/>
            </a:xfrm>
            <a:custGeom>
              <a:avLst/>
              <a:gdLst/>
              <a:ahLst/>
              <a:cxnLst/>
              <a:rect l="l" t="t" r="r" b="b"/>
              <a:pathLst>
                <a:path w="3232785" h="584200">
                  <a:moveTo>
                    <a:pt x="3232404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3232404" y="583692"/>
                  </a:lnTo>
                  <a:lnTo>
                    <a:pt x="3232404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3363" y="0"/>
              <a:ext cx="2211197" cy="8775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3013" y="45212"/>
            <a:ext cx="17106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F5666"/>
                </a:solidFill>
              </a:rPr>
              <a:t>DIMORFI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50240" y="802386"/>
            <a:ext cx="7875905" cy="5293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Alcuni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miceti, </a:t>
            </a:r>
            <a:r>
              <a:rPr sz="2000" b="1" spc="-15" dirty="0">
                <a:highlight>
                  <a:srgbClr val="FFFF00"/>
                </a:highlight>
                <a:latin typeface="Calibri"/>
                <a:cs typeface="Calibri"/>
              </a:rPr>
              <a:t>soprattutto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quelli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che causano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micosi sistemiche,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possono </a:t>
            </a:r>
            <a:r>
              <a:rPr sz="2000" b="1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b="1" spc="-15" dirty="0">
                <a:highlight>
                  <a:srgbClr val="FFFF00"/>
                </a:highlight>
                <a:latin typeface="Calibri"/>
                <a:cs typeface="Calibri"/>
              </a:rPr>
              <a:t>presentare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sia la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forma miceliale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sia la </a:t>
            </a:r>
            <a:r>
              <a:rPr sz="2000" b="1" spc="-5" dirty="0">
                <a:highlight>
                  <a:srgbClr val="FFFF00"/>
                </a:highlight>
                <a:latin typeface="Calibri"/>
                <a:cs typeface="Calibri"/>
              </a:rPr>
              <a:t>forma </a:t>
            </a:r>
            <a:r>
              <a:rPr sz="2000" b="1" spc="-10" dirty="0">
                <a:highlight>
                  <a:srgbClr val="FFFF00"/>
                </a:highlight>
                <a:latin typeface="Calibri"/>
                <a:cs typeface="Calibri"/>
              </a:rPr>
              <a:t>lievito </a:t>
            </a:r>
            <a:r>
              <a:rPr sz="2000" b="1" dirty="0">
                <a:highlight>
                  <a:srgbClr val="FFFF00"/>
                </a:highlight>
                <a:latin typeface="Calibri"/>
                <a:cs typeface="Calibri"/>
              </a:rPr>
              <a:t>(es. </a:t>
            </a:r>
            <a:r>
              <a:rPr sz="2000" b="1" i="1" dirty="0">
                <a:highlight>
                  <a:srgbClr val="FFFF00"/>
                </a:highlight>
                <a:latin typeface="Calibri"/>
                <a:cs typeface="Calibri"/>
              </a:rPr>
              <a:t>Candida </a:t>
            </a:r>
            <a:r>
              <a:rPr sz="2000" b="1" i="1" spc="-5" dirty="0">
                <a:highlight>
                  <a:srgbClr val="FFFF00"/>
                </a:highlight>
                <a:latin typeface="Calibri"/>
                <a:cs typeface="Calibri"/>
              </a:rPr>
              <a:t>albicans</a:t>
            </a:r>
            <a:r>
              <a:rPr sz="2000" b="1" i="1" spc="-5" dirty="0">
                <a:latin typeface="Calibri"/>
                <a:cs typeface="Calibri"/>
              </a:rPr>
              <a:t>,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Histoplasma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capsulatum</a:t>
            </a:r>
            <a:r>
              <a:rPr sz="2000" b="1" spc="-5" dirty="0">
                <a:latin typeface="Calibri"/>
                <a:cs typeface="Calibri"/>
              </a:rPr>
              <a:t>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Coccidiodes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immitis</a:t>
            </a:r>
            <a:r>
              <a:rPr sz="2000" b="1" spc="-5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18745">
              <a:lnSpc>
                <a:spcPts val="2285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FORMA</a:t>
            </a:r>
            <a:r>
              <a:rPr sz="2000" b="1" spc="4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LIEVITO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parassitaria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tissutale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vitro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endParaRPr sz="2000">
              <a:latin typeface="Calibri"/>
              <a:cs typeface="Calibri"/>
            </a:endParaRPr>
          </a:p>
          <a:p>
            <a:pPr marL="118745">
              <a:lnSpc>
                <a:spcPts val="2285"/>
              </a:lnSpc>
            </a:pPr>
            <a:r>
              <a:rPr sz="2000" spc="-5" dirty="0">
                <a:latin typeface="Calibri"/>
                <a:cs typeface="Calibri"/>
              </a:rPr>
              <a:t>osserva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37</a:t>
            </a:r>
            <a:r>
              <a:rPr sz="2000" spc="5" dirty="0">
                <a:latin typeface="Times New Roman"/>
                <a:cs typeface="Times New Roman"/>
              </a:rPr>
              <a:t>°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terreno</a:t>
            </a:r>
            <a:r>
              <a:rPr sz="2000" spc="-5" dirty="0">
                <a:latin typeface="Calibri"/>
                <a:cs typeface="Calibri"/>
              </a:rPr>
              <a:t> arricchito)</a:t>
            </a:r>
            <a:endParaRPr sz="2000">
              <a:latin typeface="Calibri"/>
              <a:cs typeface="Calibri"/>
            </a:endParaRPr>
          </a:p>
          <a:p>
            <a:pPr marL="118745" marR="908050">
              <a:lnSpc>
                <a:spcPts val="2150"/>
              </a:lnSpc>
              <a:spcBef>
                <a:spcPts val="819"/>
              </a:spcBef>
              <a:tabLst>
                <a:tab pos="2190750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FORMA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MUFFA</a:t>
            </a:r>
            <a:r>
              <a:rPr sz="2000" spc="-15" dirty="0">
                <a:latin typeface="Calibri"/>
                <a:cs typeface="Calibri"/>
              </a:rPr>
              <a:t>:	forma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saprofitica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vitro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osserva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5" dirty="0">
                <a:latin typeface="Calibri"/>
                <a:cs typeface="Calibri"/>
              </a:rPr>
              <a:t> 25</a:t>
            </a:r>
            <a:r>
              <a:rPr sz="2000" spc="5" dirty="0">
                <a:latin typeface="Times New Roman"/>
                <a:cs typeface="Times New Roman"/>
              </a:rPr>
              <a:t>°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terreno</a:t>
            </a:r>
            <a:r>
              <a:rPr sz="2000" spc="-5" dirty="0">
                <a:latin typeface="Calibri"/>
                <a:cs typeface="Calibri"/>
              </a:rPr>
              <a:t> normale).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120650" marR="5080" algn="just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TRANSIZIONE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DIMORFA</a:t>
            </a:r>
            <a:r>
              <a:rPr sz="2000" spc="-20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E’ </a:t>
            </a:r>
            <a:r>
              <a:rPr sz="2000" spc="-15" dirty="0">
                <a:latin typeface="Calibri"/>
                <a:cs typeface="Calibri"/>
              </a:rPr>
              <a:t>regolata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principalmente dalla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temperatura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nutrienti</a:t>
            </a:r>
            <a:r>
              <a:rPr sz="2000" spc="-5" dirty="0">
                <a:latin typeface="Calibri"/>
                <a:cs typeface="Calibri"/>
              </a:rPr>
              <a:t>. </a:t>
            </a:r>
            <a:r>
              <a:rPr sz="2000" dirty="0">
                <a:latin typeface="Calibri"/>
                <a:cs typeface="Calibri"/>
              </a:rPr>
              <a:t>E’ </a:t>
            </a:r>
            <a:r>
              <a:rPr sz="2000" spc="-5" dirty="0">
                <a:latin typeface="Calibri"/>
                <a:cs typeface="Calibri"/>
              </a:rPr>
              <a:t>in genere </a:t>
            </a:r>
            <a:r>
              <a:rPr sz="2000" spc="-15" dirty="0">
                <a:latin typeface="Calibri"/>
                <a:cs typeface="Calibri"/>
              </a:rPr>
              <a:t>reversibile </a:t>
            </a:r>
            <a:r>
              <a:rPr sz="2000" dirty="0">
                <a:latin typeface="Calibri"/>
                <a:cs typeface="Calibri"/>
              </a:rPr>
              <a:t>anche </a:t>
            </a:r>
            <a:r>
              <a:rPr sz="2000" spc="-5" dirty="0">
                <a:latin typeface="Calibri"/>
                <a:cs typeface="Calibri"/>
              </a:rPr>
              <a:t>se, essendo </a:t>
            </a:r>
            <a:r>
              <a:rPr sz="2000" spc="-15" dirty="0">
                <a:latin typeface="Calibri"/>
                <a:cs typeface="Calibri"/>
              </a:rPr>
              <a:t>correlata </a:t>
            </a:r>
            <a:r>
              <a:rPr sz="2000" dirty="0">
                <a:latin typeface="Calibri"/>
                <a:cs typeface="Calibri"/>
              </a:rPr>
              <a:t>alle </a:t>
            </a:r>
            <a:r>
              <a:rPr sz="2000" spc="-10" dirty="0">
                <a:latin typeface="Calibri"/>
                <a:cs typeface="Calibri"/>
              </a:rPr>
              <a:t>fasi </a:t>
            </a:r>
            <a:r>
              <a:rPr sz="2000" spc="-5" dirty="0">
                <a:latin typeface="Calibri"/>
                <a:cs typeface="Calibri"/>
              </a:rPr>
              <a:t> del</a:t>
            </a:r>
            <a:r>
              <a:rPr sz="2000" dirty="0">
                <a:latin typeface="Calibri"/>
                <a:cs typeface="Calibri"/>
              </a:rPr>
              <a:t> ciclo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cellulare,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sempre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prontamente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rispondere</a:t>
            </a:r>
            <a:r>
              <a:rPr sz="2000" dirty="0">
                <a:latin typeface="Calibri"/>
                <a:cs typeface="Calibri"/>
              </a:rPr>
              <a:t> al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cambiamento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condizioni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ambientali.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0604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simbologia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Y↔M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  <a:p>
            <a:pPr marL="104775" algn="ctr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(Y=yeast,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M=mould)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7876" y="1020004"/>
            <a:ext cx="3718560" cy="3994150"/>
            <a:chOff x="2817876" y="1020004"/>
            <a:chExt cx="3718560" cy="3994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656" y="1020004"/>
              <a:ext cx="3496055" cy="1322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7876" y="2276855"/>
              <a:ext cx="3718560" cy="1392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1028" y="3624072"/>
              <a:ext cx="3564636" cy="13898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9168" y="716407"/>
            <a:ext cx="6378575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3020">
              <a:lnSpc>
                <a:spcPct val="100000"/>
              </a:lnSpc>
              <a:spcBef>
                <a:spcPts val="105"/>
              </a:spcBef>
              <a:tabLst>
                <a:tab pos="4703445" algn="l"/>
              </a:tabLst>
            </a:pPr>
            <a:r>
              <a:rPr sz="2000" spc="-5" dirty="0">
                <a:latin typeface="Times New Roman"/>
                <a:cs typeface="Times New Roman"/>
              </a:rPr>
              <a:t>Saprofita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(25°C)	</a:t>
            </a:r>
            <a:r>
              <a:rPr sz="2000" dirty="0">
                <a:latin typeface="Times New Roman"/>
                <a:cs typeface="Times New Roman"/>
              </a:rPr>
              <a:t>Parassita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(37°C)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800" i="1" spc="-5" dirty="0">
                <a:latin typeface="Times New Roman"/>
                <a:cs typeface="Times New Roman"/>
              </a:rPr>
              <a:t>Histoplasma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capsulatum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343" y="2950590"/>
            <a:ext cx="233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Blastomyces</a:t>
            </a:r>
            <a:r>
              <a:rPr sz="1800" i="1" spc="-9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dermatitidis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" y="4390770"/>
            <a:ext cx="274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Paracoccidioides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brasiliensis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9844" y="0"/>
            <a:ext cx="5771133" cy="9538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9880" y="4575047"/>
            <a:ext cx="2278379" cy="18775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9880" y="1124711"/>
            <a:ext cx="2282952" cy="207416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7447597" y="3290125"/>
            <a:ext cx="723265" cy="1223010"/>
            <a:chOff x="7447597" y="3290125"/>
            <a:chExt cx="723265" cy="1223010"/>
          </a:xfrm>
        </p:grpSpPr>
        <p:sp>
          <p:nvSpPr>
            <p:cNvPr id="14" name="object 14"/>
            <p:cNvSpPr/>
            <p:nvPr/>
          </p:nvSpPr>
          <p:spPr>
            <a:xfrm>
              <a:off x="7452359" y="3294888"/>
              <a:ext cx="713740" cy="1213485"/>
            </a:xfrm>
            <a:custGeom>
              <a:avLst/>
              <a:gdLst/>
              <a:ahLst/>
              <a:cxnLst/>
              <a:rect l="l" t="t" r="r" b="b"/>
              <a:pathLst>
                <a:path w="713740" h="1213485">
                  <a:moveTo>
                    <a:pt x="356616" y="0"/>
                  </a:moveTo>
                  <a:lnTo>
                    <a:pt x="0" y="356616"/>
                  </a:lnTo>
                  <a:lnTo>
                    <a:pt x="178308" y="356616"/>
                  </a:lnTo>
                  <a:lnTo>
                    <a:pt x="178308" y="856488"/>
                  </a:lnTo>
                  <a:lnTo>
                    <a:pt x="0" y="856488"/>
                  </a:lnTo>
                  <a:lnTo>
                    <a:pt x="356616" y="1213104"/>
                  </a:lnTo>
                  <a:lnTo>
                    <a:pt x="713232" y="856488"/>
                  </a:lnTo>
                  <a:lnTo>
                    <a:pt x="534924" y="856488"/>
                  </a:lnTo>
                  <a:lnTo>
                    <a:pt x="534924" y="356616"/>
                  </a:lnTo>
                  <a:lnTo>
                    <a:pt x="713232" y="356616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52359" y="3294888"/>
              <a:ext cx="713740" cy="1213485"/>
            </a:xfrm>
            <a:custGeom>
              <a:avLst/>
              <a:gdLst/>
              <a:ahLst/>
              <a:cxnLst/>
              <a:rect l="l" t="t" r="r" b="b"/>
              <a:pathLst>
                <a:path w="713740" h="1213485">
                  <a:moveTo>
                    <a:pt x="356616" y="0"/>
                  </a:moveTo>
                  <a:lnTo>
                    <a:pt x="713232" y="356616"/>
                  </a:lnTo>
                  <a:lnTo>
                    <a:pt x="534924" y="356616"/>
                  </a:lnTo>
                  <a:lnTo>
                    <a:pt x="534924" y="856488"/>
                  </a:lnTo>
                  <a:lnTo>
                    <a:pt x="713232" y="856488"/>
                  </a:lnTo>
                  <a:lnTo>
                    <a:pt x="356616" y="1213104"/>
                  </a:lnTo>
                  <a:lnTo>
                    <a:pt x="0" y="856488"/>
                  </a:lnTo>
                  <a:lnTo>
                    <a:pt x="178308" y="856488"/>
                  </a:lnTo>
                  <a:lnTo>
                    <a:pt x="178308" y="356616"/>
                  </a:lnTo>
                  <a:lnTo>
                    <a:pt x="0" y="356616"/>
                  </a:lnTo>
                  <a:lnTo>
                    <a:pt x="35661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2387</Words>
  <Application>Microsoft Macintosh PowerPoint</Application>
  <PresentationFormat>Presentazione su schermo (4:3)</PresentationFormat>
  <Paragraphs>273</Paragraphs>
  <Slides>33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1" baseType="lpstr">
      <vt:lpstr>Arial</vt:lpstr>
      <vt:lpstr>Arial MT</vt:lpstr>
      <vt:lpstr>Calibri</vt:lpstr>
      <vt:lpstr>Cambria</vt:lpstr>
      <vt:lpstr>Lucida Sans Unicode</vt:lpstr>
      <vt:lpstr>Times New Roman</vt:lpstr>
      <vt:lpstr>Wingdings</vt:lpstr>
      <vt:lpstr>Office Theme</vt:lpstr>
      <vt:lpstr>MICETI</vt:lpstr>
      <vt:lpstr>CLASSIFICAZIONE</vt:lpstr>
      <vt:lpstr>MICOBIOMA</vt:lpstr>
      <vt:lpstr>Presentazione standard di PowerPoint</vt:lpstr>
      <vt:lpstr>MORFOLOGIA CELLULA FUNGINA</vt:lpstr>
      <vt:lpstr>LIEVITI</vt:lpstr>
      <vt:lpstr>MUFFE</vt:lpstr>
      <vt:lpstr>DIMORFI</vt:lpstr>
      <vt:lpstr>Presentazione standard di PowerPoint</vt:lpstr>
      <vt:lpstr>Presentazione standard di PowerPoint</vt:lpstr>
      <vt:lpstr>Presentazione standard di PowerPoint</vt:lpstr>
      <vt:lpstr>CAPSULA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patogenicità deriva dall’interazione tra  la virulenza dell’agente infettante e la  difesa immunitaria dell’ospite.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FARMACI ANTIFUNGINI</vt:lpstr>
      <vt:lpstr>AMR nei miceti: FACTS</vt:lpstr>
      <vt:lpstr>Presentazione standard di PowerPoint</vt:lpstr>
      <vt:lpstr>Candida albicans: fino al 10% di isolati sono resistenti. Candida auris: fino al 90%!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DI WHITTAKER</dc:title>
  <dc:creator>utente</dc:creator>
  <cp:lastModifiedBy>Microsoft Office User</cp:lastModifiedBy>
  <cp:revision>11</cp:revision>
  <dcterms:created xsi:type="dcterms:W3CDTF">2022-04-21T07:48:37Z</dcterms:created>
  <dcterms:modified xsi:type="dcterms:W3CDTF">2022-04-22T10:29:41Z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2022-01-20T00:00:00Z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2022-04-21T00:00:00Z</vt:filetime>
  </property>
</Properties>
</file>