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0"/>
  </p:notesMasterIdLst>
  <p:sldIdLst>
    <p:sldId id="329" r:id="rId2"/>
    <p:sldId id="260" r:id="rId3"/>
    <p:sldId id="261" r:id="rId4"/>
    <p:sldId id="299" r:id="rId5"/>
    <p:sldId id="295" r:id="rId6"/>
    <p:sldId id="301" r:id="rId7"/>
    <p:sldId id="300" r:id="rId8"/>
    <p:sldId id="302" r:id="rId9"/>
    <p:sldId id="279" r:id="rId10"/>
    <p:sldId id="313" r:id="rId11"/>
    <p:sldId id="280" r:id="rId12"/>
    <p:sldId id="283" r:id="rId13"/>
    <p:sldId id="284" r:id="rId14"/>
    <p:sldId id="333" r:id="rId15"/>
    <p:sldId id="285" r:id="rId16"/>
    <p:sldId id="334" r:id="rId17"/>
    <p:sldId id="303" r:id="rId18"/>
    <p:sldId id="286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546B6E-FB9A-E14B-86BE-766435F3F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8F6FD5-8115-384C-94E4-179E329FC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0B999E-06ED-074E-9B6F-1424B05C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F356E4-855C-4B4A-B17B-F680E21E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31DBB4-EEFF-7141-A283-A07288BD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42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26496-ACE4-3144-AC5C-40FB10F6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1DAC59-E50E-8F4C-BFFA-F3B3B9000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E1B291-32DC-BA42-BD7B-DCC0E355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32D430-2C51-8846-8F2C-1E0D753C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1F7871-7EDA-2343-9163-6A2DD916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41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00C3923-1BB9-6140-98BF-D7FF79072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B1683B-C992-9B4B-9C06-56EFC7F2E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2A9A10-B138-8341-9F5E-9DC7F02E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DFAC8E-DD23-C546-B60E-26EF84DC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0870AA-A030-334F-9310-4D018EE1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56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1241A-F91C-3441-A523-B813D7C7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5C4280-7124-FE4E-BBDA-01BFC841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16B3B5-1590-884A-BC6A-22ADE257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556AB4-201B-2940-BB01-AD516A2F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38489B-0CC3-B84C-B426-B474A8BE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71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54908-3950-8945-878F-56A3533E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E55DBA-44F1-EB44-B77C-F0FD2399A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FAC86F-1C79-1248-A938-DF06786D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5484A-7C07-1441-8422-5F973AE1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899C48-85E4-0448-B939-63BAD2EE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92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58F3B-C028-AD4A-A4A2-D5960762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9CCE24-F12B-C345-AA95-767891445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55C0C3-DFAA-0E4D-BC83-5CB664C2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A07F7E-9731-2D40-9B17-323E2BD4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CDD9B2-CAB9-D441-AA99-5185EEB5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2E4FC8-AC68-6542-8F65-60D5831D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70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67D63-5949-5145-B15C-9E40203D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5D717A-EC20-BC43-8A6D-8CF2B7C8E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3B659D-E739-CD4E-9C2B-3497A029F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7BEAD7-102F-9147-8100-F0E126273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FBAD81-91D1-0E4C-B40A-8249DE710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54A5F23-744F-9F4D-891A-BF6F06BF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F70224-7F7B-D947-8103-08856E19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FD11A5-C210-914B-95CF-7D4E4016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07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BA717F-B309-D84A-872C-5E59CB76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3015BB-117D-A540-B698-29898B26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2E90A4-2D01-8043-9C33-E7676CEE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5E9EC3-448D-4242-BBF9-F61792C3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68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ABEBB9-3A7F-CA4E-AA0E-7BB5E0DD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F4E384-27D5-7346-B058-E79FDC38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B69191-1E24-E84E-B444-A938A5AE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93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0208CD-02D7-FB42-BF98-640F821E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49400D-48C6-BC4F-8F73-1EE6D66B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E55D77-385C-A743-9F45-AFDC26C24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51860E-1C7A-7643-A3A9-F998BE0D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752806-55A9-604A-88E8-C1A05AB2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871448-EBBB-044E-B4CC-A29150AC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61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C870B-989B-9B4D-A011-ADCE1A77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AE6433-FC7A-F947-B100-3294AC9EB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C8ADDF-0609-E54A-90F6-4A964315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CDE3B8-FC53-B249-B219-DAE6CE70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EAB59A-3416-8647-8329-A50E54D6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33EFBF-57AE-D642-A6B3-3C072D2B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00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F285015-466F-874B-86C4-70E75E1D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CC8F44-30FC-F34F-920D-741ECE4E5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9B7E42-E238-7B49-A3E0-6DFE56857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28/04/22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5B32F6-64F2-9D48-A99C-5FD92F24D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D859D8-0207-F34B-AFDE-40CE903F1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39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3/ca9692en/CA9692EN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/>
          </a:bodyPr>
          <a:lstStyle/>
          <a:p>
            <a:r>
              <a:rPr lang="it-IT" b="1" cap="small" dirty="0"/>
              <a:t>Territorio e Società</a:t>
            </a:r>
            <a:r>
              <a:rPr lang="it-IT" dirty="0">
                <a:effectLst/>
              </a:rPr>
              <a:t> (LE225) </a:t>
            </a:r>
            <a:br>
              <a:rPr lang="it-IT" dirty="0"/>
            </a:br>
            <a:br>
              <a:rPr lang="it-IT" dirty="0"/>
            </a:br>
            <a:r>
              <a:rPr lang="it-IT" sz="3200" dirty="0"/>
              <a:t>Corso di Studio </a:t>
            </a:r>
            <a:br>
              <a:rPr lang="it-IT" sz="4000" dirty="0"/>
            </a:br>
            <a:r>
              <a:rPr lang="it-IT" sz="3200" b="1" dirty="0"/>
              <a:t>LE07 – Lettere antiche e moderne, arti, comunicazione</a:t>
            </a:r>
            <a:r>
              <a:rPr lang="it-IT" sz="3200" dirty="0">
                <a:effectLst/>
              </a:rPr>
              <a:t> 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</p:spTree>
    <p:extLst>
      <p:ext uri="{BB962C8B-B14F-4D97-AF65-F5344CB8AC3E}">
        <p14:creationId xmlns:p14="http://schemas.microsoft.com/office/powerpoint/2010/main" val="134023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CB9C2C-F6B4-A549-A25C-200E32C4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AA8C4B-6B24-8948-ABC7-FC515A175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5DDACD-35E5-5B4C-A844-6C81D6CF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4" y="0"/>
            <a:ext cx="10183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02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2422" y="234778"/>
            <a:ext cx="10033686" cy="1445741"/>
          </a:xfrm>
        </p:spPr>
        <p:txBody>
          <a:bodyPr>
            <a:normAutofit/>
          </a:bodyPr>
          <a:lstStyle/>
          <a:p>
            <a:r>
              <a:rPr lang="it-IT" dirty="0"/>
              <a:t>Composizione della popolazione e suoi cambiamenti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212" y="1779372"/>
            <a:ext cx="5931242" cy="4853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dirty="0">
                <a:solidFill>
                  <a:schemeClr val="tx1"/>
                </a:solidFill>
              </a:rPr>
              <a:t>Transizione demografica</a:t>
            </a:r>
            <a:r>
              <a:rPr lang="it-IT" sz="2200" dirty="0">
                <a:solidFill>
                  <a:schemeClr val="tx1"/>
                </a:solidFill>
              </a:rPr>
              <a:t>: passaggio di un paese, nel corso del tempo, da tassi di natalità e mortalità elevati a valori molto inferiori</a:t>
            </a:r>
          </a:p>
          <a:p>
            <a:r>
              <a:rPr lang="it-IT" sz="2200" dirty="0">
                <a:solidFill>
                  <a:schemeClr val="tx1"/>
                </a:solidFill>
              </a:rPr>
              <a:t>Produce modelli il cui studio evidenza i processi di sviluppo e le sue motivazioni, ma non considera le migrazioni (ed è </a:t>
            </a:r>
            <a:r>
              <a:rPr lang="it-IT" sz="2200" dirty="0" err="1">
                <a:solidFill>
                  <a:schemeClr val="tx1"/>
                </a:solidFill>
              </a:rPr>
              <a:t>europacentrica</a:t>
            </a:r>
            <a:r>
              <a:rPr lang="it-IT" sz="2200" dirty="0">
                <a:solidFill>
                  <a:schemeClr val="tx1"/>
                </a:solidFill>
              </a:rPr>
              <a:t>)</a:t>
            </a:r>
          </a:p>
          <a:p>
            <a:r>
              <a:rPr lang="it-IT" sz="2200" dirty="0">
                <a:solidFill>
                  <a:schemeClr val="tx1"/>
                </a:solidFill>
              </a:rPr>
              <a:t>Le transizioni demografiche implicano diversa modalità di morte (</a:t>
            </a:r>
            <a:r>
              <a:rPr lang="it-IT" sz="2200" dirty="0" err="1">
                <a:solidFill>
                  <a:schemeClr val="tx1"/>
                </a:solidFill>
              </a:rPr>
              <a:t>es.:da</a:t>
            </a:r>
            <a:r>
              <a:rPr lang="it-IT" sz="2200" dirty="0">
                <a:solidFill>
                  <a:schemeClr val="tx1"/>
                </a:solidFill>
              </a:rPr>
              <a:t> malattie infettive a malattie croniche)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53" y="1317539"/>
            <a:ext cx="6030097" cy="51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66"/>
    </mc:Choice>
    <mc:Fallback xmlns="">
      <p:transition spd="slow" advTm="3340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5831" y="413419"/>
            <a:ext cx="11053023" cy="933467"/>
          </a:xfrm>
        </p:spPr>
        <p:txBody>
          <a:bodyPr>
            <a:normAutofit/>
          </a:bodyPr>
          <a:lstStyle/>
          <a:p>
            <a:r>
              <a:rPr lang="it-IT" dirty="0"/>
              <a:t>Capacità di carico di un territorio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5831" y="1884059"/>
            <a:ext cx="11324872" cy="4864117"/>
          </a:xfrm>
        </p:spPr>
        <p:txBody>
          <a:bodyPr>
            <a:normAutofit/>
          </a:bodyPr>
          <a:lstStyle/>
          <a:p>
            <a:r>
              <a:rPr lang="it-IT" sz="2200" b="1" dirty="0">
                <a:solidFill>
                  <a:schemeClr val="tx1"/>
                </a:solidFill>
              </a:rPr>
              <a:t>Ecologia della popolazione</a:t>
            </a:r>
            <a:r>
              <a:rPr lang="it-IT" sz="2200" dirty="0">
                <a:solidFill>
                  <a:schemeClr val="tx1"/>
                </a:solidFill>
              </a:rPr>
              <a:t>: studio del rapporto fra il numero degli abitanti e le condizioni ambientali di un territorio</a:t>
            </a:r>
          </a:p>
          <a:p>
            <a:r>
              <a:rPr lang="it-IT" sz="2200" b="1" dirty="0">
                <a:solidFill>
                  <a:schemeClr val="tx1"/>
                </a:solidFill>
              </a:rPr>
              <a:t>Teoria malthusiana </a:t>
            </a:r>
            <a:r>
              <a:rPr lang="it-IT" sz="2200" dirty="0">
                <a:solidFill>
                  <a:schemeClr val="tx1"/>
                </a:solidFill>
              </a:rPr>
              <a:t>(1798): risorse alimentari crescono in modo aritmetico, la popolazione cresce in maniera esponenziale. Superata la soglia di sostenibilità – </a:t>
            </a:r>
            <a:r>
              <a:rPr lang="it-IT" sz="2200" i="1" dirty="0">
                <a:solidFill>
                  <a:schemeClr val="tx1"/>
                </a:solidFill>
              </a:rPr>
              <a:t>punto di crisi </a:t>
            </a:r>
            <a:r>
              <a:rPr lang="it-IT" sz="2200" dirty="0">
                <a:solidFill>
                  <a:schemeClr val="tx1"/>
                </a:solidFill>
              </a:rPr>
              <a:t>-  intervengono ostacoli repressivi (epidemie, carestie) che riducono la popolazione e la riportano al di sotto della soglia. Per evitarlo la società dovrebbe frapporre ostacoli preventivi, di diverso tipo (matrimoni tardivi, astinenza sessuale…). </a:t>
            </a:r>
          </a:p>
          <a:p>
            <a:pPr marL="0" indent="0">
              <a:buNone/>
            </a:pPr>
            <a:r>
              <a:rPr lang="it-IT" sz="2200" dirty="0">
                <a:solidFill>
                  <a:schemeClr val="tx1"/>
                </a:solidFill>
                <a:sym typeface="Wingdings" panose="05000000000000000000" pitchFamily="2" charset="2"/>
              </a:rPr>
              <a:t>		</a:t>
            </a:r>
            <a:r>
              <a:rPr lang="it-IT" sz="2200" b="1" dirty="0">
                <a:solidFill>
                  <a:schemeClr val="tx1"/>
                </a:solidFill>
                <a:sym typeface="Wingdings" panose="05000000000000000000" pitchFamily="2" charset="2"/>
              </a:rPr>
              <a:t>Capacità di carico </a:t>
            </a:r>
            <a:r>
              <a:rPr lang="it-IT" sz="2200" dirty="0">
                <a:solidFill>
                  <a:schemeClr val="tx1"/>
                </a:solidFill>
                <a:sym typeface="Wingdings" panose="05000000000000000000" pitchFamily="2" charset="2"/>
              </a:rPr>
              <a:t>(neomalthusiani, XX secolo)</a:t>
            </a:r>
          </a:p>
          <a:p>
            <a:r>
              <a:rPr lang="it-IT" sz="2200" dirty="0">
                <a:solidFill>
                  <a:schemeClr val="tx1"/>
                </a:solidFill>
                <a:sym typeface="Wingdings" panose="05000000000000000000" pitchFamily="2" charset="2"/>
              </a:rPr>
              <a:t>Non considera il mercato, ma soltanto l’ambiente come fattore di produzione delle risorse alimentari, né le capacità dello stato di intervenire, né le possibili innovazioni tecniche e tecnologiche</a:t>
            </a:r>
            <a:endParaRPr lang="it-IT" sz="22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525117-5FF0-D843-AF76-76DD2AC6A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902" y="127177"/>
            <a:ext cx="3187941" cy="18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8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72"/>
    </mc:Choice>
    <mc:Fallback xmlns="">
      <p:transition spd="slow" advTm="35557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492" y="111044"/>
            <a:ext cx="11294076" cy="1334697"/>
          </a:xfrm>
        </p:spPr>
        <p:txBody>
          <a:bodyPr>
            <a:normAutofit/>
          </a:bodyPr>
          <a:lstStyle/>
          <a:p>
            <a:r>
              <a:rPr lang="it-IT" dirty="0"/>
              <a:t>Capacità di carico di un territorio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6065" y="2033547"/>
            <a:ext cx="10837503" cy="5092860"/>
          </a:xfrm>
        </p:spPr>
        <p:txBody>
          <a:bodyPr>
            <a:normAutofit/>
          </a:bodyPr>
          <a:lstStyle/>
          <a:p>
            <a:r>
              <a:rPr lang="it-IT" sz="2200" b="1" dirty="0">
                <a:solidFill>
                  <a:schemeClr val="tx1"/>
                </a:solidFill>
              </a:rPr>
              <a:t>Insicurezza alimentare </a:t>
            </a:r>
            <a:r>
              <a:rPr lang="it-IT" sz="2200" dirty="0">
                <a:solidFill>
                  <a:schemeClr val="tx1"/>
                </a:solidFill>
              </a:rPr>
              <a:t>come elemento determinante nell’andamento della popolazione: impossibilità fisica o economica di accedere al cibo per povertà, sovrappopolazione, guerre, conflitti, scarsità di risorse, degrado ambientale o disastri naturali. (</a:t>
            </a:r>
            <a:r>
              <a:rPr lang="it-IT" sz="2200" i="1" dirty="0">
                <a:solidFill>
                  <a:schemeClr val="tx1"/>
                </a:solidFill>
              </a:rPr>
              <a:t>Miseria…)</a:t>
            </a:r>
            <a:endParaRPr lang="it-IT" sz="2200" dirty="0">
              <a:solidFill>
                <a:schemeClr val="tx1"/>
              </a:solidFill>
            </a:endParaRPr>
          </a:p>
          <a:p>
            <a:r>
              <a:rPr lang="it-IT" sz="2200" dirty="0">
                <a:solidFill>
                  <a:schemeClr val="tx1"/>
                </a:solidFill>
              </a:rPr>
              <a:t>Nel 2015 1 abitante su 10 del mondo viveva con un reddito inferiore a 1,9 $ (1,75 euro) al giorno </a:t>
            </a:r>
          </a:p>
          <a:p>
            <a:r>
              <a:rPr lang="it-IT" sz="2200" dirty="0">
                <a:solidFill>
                  <a:schemeClr val="tx1"/>
                </a:solidFill>
              </a:rPr>
              <a:t>Fame, malnutrizione e denutrizione dipendono da: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Presenza di agricoltura di sussistenza insufficiente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Povertà diffusa in ambiente urbano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Presenza di guerre e carestie (coinvolge almeno 40 milioni di persone)</a:t>
            </a:r>
          </a:p>
          <a:p>
            <a:pPr marL="457200" lvl="1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495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52"/>
    </mc:Choice>
    <mc:Fallback xmlns="">
      <p:transition spd="slow" advTm="29275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3136315-728C-1C47-AB63-F748334C4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5065" y="3611456"/>
            <a:ext cx="1995591" cy="2717161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DDAAD3-1331-F646-A038-2616B71AD874}"/>
              </a:ext>
            </a:extLst>
          </p:cNvPr>
          <p:cNvSpPr txBox="1"/>
          <p:nvPr/>
        </p:nvSpPr>
        <p:spPr>
          <a:xfrm>
            <a:off x="198646" y="0"/>
            <a:ext cx="11993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 indent="0">
              <a:buNone/>
            </a:pPr>
            <a:r>
              <a:rPr lang="it-IT" sz="2000" dirty="0"/>
              <a:t>Unicef (2020): </a:t>
            </a:r>
            <a:r>
              <a:rPr lang="it-IT" sz="2000" i="1" dirty="0"/>
              <a:t>«quasi 690 milioni di abitanti del pianeta hanno sofferto la fame […] circa 2 miliardi, nel mondo, le persone che affrontano livelli moderati o gravi di insicurezza alimentare»</a:t>
            </a:r>
          </a:p>
          <a:p>
            <a:pPr marL="11113" lvl="1" indent="0">
              <a:buNone/>
            </a:pPr>
            <a:endParaRPr lang="it-IT" sz="2000" i="1" dirty="0"/>
          </a:p>
          <a:p>
            <a:pPr marL="11113" lvl="1" indent="0">
              <a:buNone/>
            </a:pPr>
            <a:r>
              <a:rPr lang="it-IT" sz="1600" i="1" dirty="0"/>
              <a:t>Fonte:  </a:t>
            </a:r>
            <a:r>
              <a:rPr lang="it-IT" sz="16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State of Food Security and Nutrition in the World"</a:t>
            </a:r>
            <a:r>
              <a:rPr lang="it-IT" sz="1600" dirty="0"/>
              <a:t>,</a:t>
            </a:r>
            <a:r>
              <a:rPr lang="it-IT" sz="1600" i="1" dirty="0"/>
              <a:t> </a:t>
            </a:r>
          </a:p>
          <a:p>
            <a:pPr marL="11113" lvl="1" indent="0">
              <a:buNone/>
            </a:pPr>
            <a:endParaRPr lang="it-IT" sz="1300" i="1" dirty="0"/>
          </a:p>
          <a:p>
            <a:pPr marL="11113" lvl="1" indent="0">
              <a:buNone/>
            </a:pPr>
            <a:r>
              <a:rPr lang="it-IT" sz="1300" i="1" dirty="0"/>
              <a:t> http://</a:t>
            </a:r>
            <a:r>
              <a:rPr lang="it-IT" sz="1300" i="1" dirty="0" err="1"/>
              <a:t>www.fao.org</a:t>
            </a:r>
            <a:r>
              <a:rPr lang="it-IT" sz="1300" i="1" dirty="0"/>
              <a:t>/3/ca9692en/CA9692EN.pdf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4DB2CB-6005-B34D-8757-A472C06C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38" y="2007131"/>
            <a:ext cx="8274946" cy="485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5298" y="491462"/>
            <a:ext cx="2939773" cy="811151"/>
          </a:xfrm>
        </p:spPr>
        <p:txBody>
          <a:bodyPr/>
          <a:lstStyle/>
          <a:p>
            <a:r>
              <a:rPr lang="it-IT" dirty="0"/>
              <a:t>Migrazioni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4778" y="1961916"/>
            <a:ext cx="11837773" cy="4673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dirty="0">
                <a:solidFill>
                  <a:schemeClr val="tx1"/>
                </a:solidFill>
              </a:rPr>
              <a:t>Mobilità spaziale</a:t>
            </a:r>
          </a:p>
          <a:p>
            <a:pPr marL="0" indent="0">
              <a:buNone/>
            </a:pPr>
            <a:endParaRPr lang="it-IT" sz="2200" dirty="0">
              <a:solidFill>
                <a:schemeClr val="tx1"/>
              </a:solidFill>
            </a:endParaRPr>
          </a:p>
          <a:p>
            <a:pPr lvl="1"/>
            <a:r>
              <a:rPr lang="it-IT" sz="2200" b="1" dirty="0">
                <a:solidFill>
                  <a:schemeClr val="tx1"/>
                </a:solidFill>
              </a:rPr>
              <a:t>Migrazioni</a:t>
            </a:r>
            <a:r>
              <a:rPr lang="it-IT" sz="2200" dirty="0">
                <a:solidFill>
                  <a:schemeClr val="tx1"/>
                </a:solidFill>
              </a:rPr>
              <a:t>: spostamento permanente o di lungo termine di un gruppo di persone o di un individuo dal proprio luogo d’origine a un altro luogo</a:t>
            </a:r>
          </a:p>
          <a:p>
            <a:pPr lvl="1"/>
            <a:r>
              <a:rPr lang="it-IT" sz="2200" b="1" dirty="0">
                <a:solidFill>
                  <a:schemeClr val="tx1"/>
                </a:solidFill>
              </a:rPr>
              <a:t>Circolazione di persone</a:t>
            </a:r>
            <a:r>
              <a:rPr lang="it-IT" sz="2200" dirty="0">
                <a:solidFill>
                  <a:schemeClr val="tx1"/>
                </a:solidFill>
              </a:rPr>
              <a:t>: spostamento temporaneo, spesso ciclico, di un gruppo di persone o di un individuo dal proprio luogo d’origine a un altro luogo. Comprende le migrazioni temporanee e i movimenti pendolari</a:t>
            </a:r>
          </a:p>
          <a:p>
            <a:pPr marL="530352" lvl="1" indent="0">
              <a:buNone/>
            </a:pPr>
            <a:r>
              <a:rPr lang="it-IT" sz="2200" i="0" dirty="0">
                <a:solidFill>
                  <a:schemeClr val="tx1"/>
                </a:solidFill>
              </a:rPr>
              <a:t>Ogni migrazione prevede una emigrazione e una immigrazione</a:t>
            </a:r>
          </a:p>
          <a:p>
            <a:pPr marL="892175" lvl="1" indent="-344488"/>
            <a:r>
              <a:rPr lang="it-IT" sz="2200" b="1" i="0" dirty="0">
                <a:solidFill>
                  <a:schemeClr val="tx1"/>
                </a:solidFill>
              </a:rPr>
              <a:t>Saldo migratorio netto</a:t>
            </a:r>
            <a:r>
              <a:rPr lang="it-IT" sz="2200" i="0" dirty="0">
                <a:solidFill>
                  <a:schemeClr val="tx1"/>
                </a:solidFill>
              </a:rPr>
              <a:t>: la differenza fra immigrati e emigrati</a:t>
            </a:r>
          </a:p>
          <a:p>
            <a:pPr marL="892175" lvl="1" indent="-355600"/>
            <a:r>
              <a:rPr lang="it-IT" sz="2200" b="1" i="0" dirty="0">
                <a:solidFill>
                  <a:schemeClr val="tx1"/>
                </a:solidFill>
              </a:rPr>
              <a:t>Equazione demografica</a:t>
            </a:r>
            <a:r>
              <a:rPr lang="it-IT" sz="2200" i="0" dirty="0">
                <a:solidFill>
                  <a:schemeClr val="tx1"/>
                </a:solidFill>
              </a:rPr>
              <a:t>: crescita naturale della popolazione + saldo migratorio (in un determinato arco di tempo</a:t>
            </a:r>
            <a:r>
              <a:rPr lang="it-IT" sz="22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43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87"/>
    </mc:Choice>
    <mc:Fallback xmlns="">
      <p:transition spd="slow" advTm="2207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47612D-3562-6B4E-AB68-8A9662A6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Dati Italia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CB92EBAE-DE2E-D546-A2E8-974554A4FAA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410466" y="3113903"/>
          <a:ext cx="8314685" cy="3097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411">
                  <a:extLst>
                    <a:ext uri="{9D8B030D-6E8A-4147-A177-3AD203B41FA5}">
                      <a16:colId xmlns:a16="http://schemas.microsoft.com/office/drawing/2014/main" val="3002388128"/>
                    </a:ext>
                  </a:extLst>
                </a:gridCol>
                <a:gridCol w="1246080">
                  <a:extLst>
                    <a:ext uri="{9D8B030D-6E8A-4147-A177-3AD203B41FA5}">
                      <a16:colId xmlns:a16="http://schemas.microsoft.com/office/drawing/2014/main" val="3687802264"/>
                    </a:ext>
                  </a:extLst>
                </a:gridCol>
                <a:gridCol w="1269591">
                  <a:extLst>
                    <a:ext uri="{9D8B030D-6E8A-4147-A177-3AD203B41FA5}">
                      <a16:colId xmlns:a16="http://schemas.microsoft.com/office/drawing/2014/main" val="4291511079"/>
                    </a:ext>
                  </a:extLst>
                </a:gridCol>
                <a:gridCol w="1503167">
                  <a:extLst>
                    <a:ext uri="{9D8B030D-6E8A-4147-A177-3AD203B41FA5}">
                      <a16:colId xmlns:a16="http://schemas.microsoft.com/office/drawing/2014/main" val="2961740018"/>
                    </a:ext>
                  </a:extLst>
                </a:gridCol>
                <a:gridCol w="1187812">
                  <a:extLst>
                    <a:ext uri="{9D8B030D-6E8A-4147-A177-3AD203B41FA5}">
                      <a16:colId xmlns:a16="http://schemas.microsoft.com/office/drawing/2014/main" val="732876877"/>
                    </a:ext>
                  </a:extLst>
                </a:gridCol>
                <a:gridCol w="1187812">
                  <a:extLst>
                    <a:ext uri="{9D8B030D-6E8A-4147-A177-3AD203B41FA5}">
                      <a16:colId xmlns:a16="http://schemas.microsoft.com/office/drawing/2014/main" val="2292409489"/>
                    </a:ext>
                  </a:extLst>
                </a:gridCol>
                <a:gridCol w="1187812">
                  <a:extLst>
                    <a:ext uri="{9D8B030D-6E8A-4147-A177-3AD203B41FA5}">
                      <a16:colId xmlns:a16="http://schemas.microsoft.com/office/drawing/2014/main" val="592079558"/>
                    </a:ext>
                  </a:extLst>
                </a:gridCol>
              </a:tblGrid>
              <a:tr h="910089"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Saldo migratorio italiani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Saldo migratorio stranieri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Saldo migratorio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nati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morti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Saldo naturale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378697"/>
                  </a:ext>
                </a:extLst>
              </a:tr>
              <a:tr h="689309">
                <a:tc>
                  <a:txBody>
                    <a:bodyPr/>
                    <a:lstStyle/>
                    <a:p>
                      <a:r>
                        <a:rPr lang="it-IT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-69.908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245.272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175.364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439.747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633.218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-193.386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434007"/>
                  </a:ext>
                </a:extLst>
              </a:tr>
              <a:tr h="689309">
                <a:tc>
                  <a:txBody>
                    <a:bodyPr/>
                    <a:lstStyle/>
                    <a:p>
                      <a:r>
                        <a:rPr lang="it-IT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-53.389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205.034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151.645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420.170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634.432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-214.262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309436"/>
                  </a:ext>
                </a:extLst>
              </a:tr>
              <a:tr h="404484">
                <a:tc>
                  <a:txBody>
                    <a:bodyPr/>
                    <a:lstStyle/>
                    <a:p>
                      <a:r>
                        <a:rPr lang="it-IT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-53.813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207.086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153273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404.104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746.146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-342.042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067739"/>
                  </a:ext>
                </a:extLst>
              </a:tr>
              <a:tr h="404484">
                <a:tc>
                  <a:txBody>
                    <a:bodyPr/>
                    <a:lstStyle/>
                    <a:p>
                      <a:r>
                        <a:rPr lang="it-IT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-65.190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152.832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87642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404.892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740.317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-335.425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785014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6196FB-91B5-D648-8000-D2C588DA5B7A}"/>
              </a:ext>
            </a:extLst>
          </p:cNvPr>
          <p:cNvSpPr txBox="1"/>
          <p:nvPr/>
        </p:nvSpPr>
        <p:spPr>
          <a:xfrm>
            <a:off x="271849" y="3459892"/>
            <a:ext cx="27679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Popolazione </a:t>
            </a:r>
          </a:p>
          <a:p>
            <a:r>
              <a:rPr lang="it-IT" sz="2200" dirty="0"/>
              <a:t>2018: </a:t>
            </a:r>
            <a:r>
              <a:rPr lang="it-IT" sz="2200" b="1" dirty="0"/>
              <a:t>59.816.673</a:t>
            </a:r>
            <a:endParaRPr lang="it-IT" sz="2200" dirty="0"/>
          </a:p>
          <a:p>
            <a:r>
              <a:rPr lang="it-IT" sz="2200" dirty="0"/>
              <a:t>2019 : </a:t>
            </a:r>
            <a:r>
              <a:rPr lang="it-IT" sz="2200" b="1" dirty="0"/>
              <a:t>59.641.488</a:t>
            </a:r>
            <a:endParaRPr lang="it-IT" sz="2200" dirty="0"/>
          </a:p>
          <a:p>
            <a:r>
              <a:rPr lang="it-IT" sz="2200" dirty="0"/>
              <a:t>2020 : </a:t>
            </a:r>
            <a:r>
              <a:rPr lang="it-IT" sz="2200" b="1" dirty="0"/>
              <a:t>59.236.213</a:t>
            </a:r>
          </a:p>
          <a:p>
            <a:endParaRPr lang="it-IT" sz="2200" dirty="0"/>
          </a:p>
          <a:p>
            <a:r>
              <a:rPr lang="it-IT" sz="2200" dirty="0"/>
              <a:t>1 gennaio</a:t>
            </a:r>
          </a:p>
          <a:p>
            <a:r>
              <a:rPr lang="it-IT" sz="2200" dirty="0"/>
              <a:t>2022: 58.983.122</a:t>
            </a:r>
          </a:p>
        </p:txBody>
      </p:sp>
    </p:spTree>
    <p:extLst>
      <p:ext uri="{BB962C8B-B14F-4D97-AF65-F5344CB8AC3E}">
        <p14:creationId xmlns:p14="http://schemas.microsoft.com/office/powerpoint/2010/main" val="1330410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21C020-73C2-2349-AAEA-32DFBD3C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71364F-87DA-7D4F-85F7-801EE8955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E6D96A-A51A-4743-A073-B2ED6EA55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44" y="0"/>
            <a:ext cx="11281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24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6563" y="667265"/>
            <a:ext cx="2862702" cy="840259"/>
          </a:xfrm>
        </p:spPr>
        <p:txBody>
          <a:bodyPr/>
          <a:lstStyle/>
          <a:p>
            <a:r>
              <a:rPr lang="it-IT" dirty="0"/>
              <a:t>Migrazioni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2995" y="1754658"/>
            <a:ext cx="11436412" cy="51033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</a:rPr>
              <a:t>Possono essere forzate o volontarie</a:t>
            </a:r>
          </a:p>
          <a:p>
            <a:pPr marL="0" indent="0">
              <a:buNone/>
            </a:pPr>
            <a:r>
              <a:rPr lang="it-IT" sz="2000" b="1" dirty="0">
                <a:solidFill>
                  <a:schemeClr val="tx1"/>
                </a:solidFill>
              </a:rPr>
              <a:t>Forzate</a:t>
            </a:r>
            <a:r>
              <a:rPr lang="it-IT" sz="2000" dirty="0">
                <a:solidFill>
                  <a:schemeClr val="tx1"/>
                </a:solidFill>
              </a:rPr>
              <a:t>: quando una persona o un potere o altro costringono una o più persone a cambiare luogo di residenza contro la loro volontà (nativi d’America, schiavi dall’Africa, balcanici dalla Germania)</a:t>
            </a:r>
          </a:p>
          <a:p>
            <a:pPr marL="0" indent="0">
              <a:buNone/>
            </a:pPr>
            <a:r>
              <a:rPr lang="it-IT" sz="2000" b="1" dirty="0">
                <a:solidFill>
                  <a:schemeClr val="tx1"/>
                </a:solidFill>
              </a:rPr>
              <a:t>Volontarie</a:t>
            </a:r>
            <a:r>
              <a:rPr lang="it-IT" sz="2000" dirty="0">
                <a:solidFill>
                  <a:schemeClr val="tx1"/>
                </a:solidFill>
              </a:rPr>
              <a:t>: trasferimenti di lunga durata o permanenti a seguito di scelte personali, anche se quasi obbligatorie (da paesi poveri a paesi ricchi, da campagna a città)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</a:rPr>
              <a:t>Le cause/motivazioni sono molteplici, ma esistono </a:t>
            </a:r>
            <a:r>
              <a:rPr lang="it-IT" sz="2000" b="1" dirty="0">
                <a:solidFill>
                  <a:schemeClr val="tx1"/>
                </a:solidFill>
              </a:rPr>
              <a:t>fattori di spinta (</a:t>
            </a:r>
            <a:r>
              <a:rPr lang="it-IT" sz="2000" i="1" dirty="0" err="1">
                <a:solidFill>
                  <a:schemeClr val="tx1"/>
                </a:solidFill>
              </a:rPr>
              <a:t>push</a:t>
            </a:r>
            <a:r>
              <a:rPr lang="it-IT" sz="2000" i="1" dirty="0">
                <a:solidFill>
                  <a:schemeClr val="tx1"/>
                </a:solidFill>
              </a:rPr>
              <a:t> </a:t>
            </a:r>
            <a:r>
              <a:rPr lang="it-IT" sz="2000" i="1" dirty="0" err="1">
                <a:solidFill>
                  <a:schemeClr val="tx1"/>
                </a:solidFill>
              </a:rPr>
              <a:t>factors</a:t>
            </a:r>
            <a:r>
              <a:rPr lang="it-IT" sz="2000" b="1" i="1" dirty="0">
                <a:solidFill>
                  <a:schemeClr val="tx1"/>
                </a:solidFill>
              </a:rPr>
              <a:t>)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e</a:t>
            </a:r>
            <a:r>
              <a:rPr lang="it-IT" sz="2000" b="1" dirty="0">
                <a:solidFill>
                  <a:schemeClr val="tx1"/>
                </a:solidFill>
              </a:rPr>
              <a:t> fattori di attrazione (</a:t>
            </a:r>
            <a:r>
              <a:rPr lang="it-IT" sz="2000" i="1" dirty="0">
                <a:solidFill>
                  <a:schemeClr val="tx1"/>
                </a:solidFill>
              </a:rPr>
              <a:t>pull </a:t>
            </a:r>
            <a:r>
              <a:rPr lang="it-IT" sz="2000" i="1" dirty="0" err="1">
                <a:solidFill>
                  <a:schemeClr val="tx1"/>
                </a:solidFill>
              </a:rPr>
              <a:t>factors</a:t>
            </a:r>
            <a:r>
              <a:rPr lang="it-IT" sz="2000" b="1" dirty="0">
                <a:solidFill>
                  <a:schemeClr val="tx1"/>
                </a:solidFill>
              </a:rPr>
              <a:t>) </a:t>
            </a:r>
            <a:r>
              <a:rPr lang="it-IT" sz="2000" dirty="0">
                <a:solidFill>
                  <a:schemeClr val="tx1"/>
                </a:solidFill>
              </a:rPr>
              <a:t>legati alle difficoltà presenti nel luogo d’origine e alle conoscenze delle condizioni dello spostamento (viaggio e arrivo)</a:t>
            </a:r>
            <a:endParaRPr lang="it-IT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674688" indent="-171450">
              <a:buFont typeface="Wingdings" panose="05000000000000000000" pitchFamily="2" charset="2"/>
              <a:buChar char="à"/>
            </a:pPr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Informazioni</a:t>
            </a:r>
          </a:p>
          <a:p>
            <a:pPr marL="674688" indent="-171450">
              <a:buFont typeface="Wingdings" panose="05000000000000000000" pitchFamily="2" charset="2"/>
              <a:buChar char="à"/>
            </a:pPr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Percezione delle conoscenze </a:t>
            </a:r>
          </a:p>
          <a:p>
            <a:pPr marL="674688" indent="-171450">
              <a:buFont typeface="Wingdings" panose="05000000000000000000" pitchFamily="2" charset="2"/>
              <a:buChar char="à"/>
            </a:pPr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Però utile distinguere fra spostamenti per povertà/insicurezza e ricerca di migliori condizioni (es. </a:t>
            </a:r>
            <a:r>
              <a:rPr lang="it-IT" sz="2000" i="1" dirty="0">
                <a:solidFill>
                  <a:schemeClr val="tx1"/>
                </a:solidFill>
                <a:sym typeface="Wingdings" panose="05000000000000000000" pitchFamily="2" charset="2"/>
              </a:rPr>
              <a:t>cervelli in fuga</a:t>
            </a:r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70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38"/>
    </mc:Choice>
    <mc:Fallback xmlns="">
      <p:transition spd="slow" advTm="41813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8346" y="148282"/>
            <a:ext cx="10330249" cy="1470454"/>
          </a:xfrm>
        </p:spPr>
        <p:txBody>
          <a:bodyPr>
            <a:normAutofit/>
          </a:bodyPr>
          <a:lstStyle/>
          <a:p>
            <a:r>
              <a:rPr lang="it-IT" dirty="0"/>
              <a:t>Composizione della popolazione </a:t>
            </a:r>
            <a:br>
              <a:rPr lang="it-IT" dirty="0"/>
            </a:br>
            <a:r>
              <a:rPr lang="it-IT" dirty="0"/>
              <a:t>e suoi cambiamenti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1978" y="1780155"/>
            <a:ext cx="10764613" cy="5077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Ogni popolazione ha una propria composizione, data dalle caratteristiche dei gruppi che la compongono.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L’analisi dei vari elementi fornisce strumenti per ragionare sugli sviluppi futuri della società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Tra i principali:</a:t>
            </a:r>
          </a:p>
          <a:p>
            <a:pPr marL="582613" indent="-538163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1"/>
                </a:solidFill>
              </a:rPr>
              <a:t>Piramide dell’età</a:t>
            </a:r>
          </a:p>
          <a:p>
            <a:pPr marL="582613" indent="-538163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1"/>
                </a:solidFill>
              </a:rPr>
              <a:t>Indice di dipendenza</a:t>
            </a:r>
          </a:p>
          <a:p>
            <a:pPr marL="582613" indent="-538163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1"/>
                </a:solidFill>
              </a:rPr>
              <a:t>Tasso di crescita naturale</a:t>
            </a:r>
          </a:p>
          <a:p>
            <a:pPr marL="582613" indent="-538163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1"/>
                </a:solidFill>
              </a:rPr>
              <a:t>Modello di transizione demografica</a:t>
            </a:r>
          </a:p>
        </p:txBody>
      </p:sp>
    </p:spTree>
    <p:extLst>
      <p:ext uri="{BB962C8B-B14F-4D97-AF65-F5344CB8AC3E}">
        <p14:creationId xmlns:p14="http://schemas.microsoft.com/office/powerpoint/2010/main" val="26578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0"/>
    </mc:Choice>
    <mc:Fallback xmlns="">
      <p:transition spd="slow" advTm="534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2994" y="0"/>
            <a:ext cx="11751276" cy="1594022"/>
          </a:xfrm>
        </p:spPr>
        <p:txBody>
          <a:bodyPr>
            <a:normAutofit/>
          </a:bodyPr>
          <a:lstStyle/>
          <a:p>
            <a:r>
              <a:rPr lang="it-IT" dirty="0"/>
              <a:t>Composizione della popolazione e suoi cambiamenti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8347" y="2224216"/>
            <a:ext cx="6536724" cy="4272961"/>
          </a:xfrm>
        </p:spPr>
        <p:txBody>
          <a:bodyPr>
            <a:noAutofit/>
          </a:bodyPr>
          <a:lstStyle/>
          <a:p>
            <a:r>
              <a:rPr lang="it-IT" sz="2200" b="1" dirty="0">
                <a:solidFill>
                  <a:schemeClr val="tx1"/>
                </a:solidFill>
              </a:rPr>
              <a:t>Piramide dell’età</a:t>
            </a:r>
            <a:r>
              <a:rPr lang="it-IT" sz="2200" dirty="0">
                <a:solidFill>
                  <a:schemeClr val="tx1"/>
                </a:solidFill>
              </a:rPr>
              <a:t>: istogramma che rappresenta la composizione di una popolazione divisa per classi età e per genere</a:t>
            </a:r>
          </a:p>
          <a:p>
            <a:r>
              <a:rPr lang="it-IT" sz="2200" dirty="0">
                <a:solidFill>
                  <a:schemeClr val="tx1"/>
                </a:solidFill>
              </a:rPr>
              <a:t>Di solito classi di età di 5 anni e si riferisce ai residenti (dati disponibili)</a:t>
            </a:r>
          </a:p>
          <a:p>
            <a:r>
              <a:rPr lang="it-IT" sz="2200" dirty="0">
                <a:solidFill>
                  <a:schemeClr val="tx1"/>
                </a:solidFill>
              </a:rPr>
              <a:t>La sua rappresentazione grafica consente di distinguere fra 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popolazioni a forte crescita 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a crescita lenta 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in declino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AC2DF34-551C-F54A-B293-1F03799D3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071" y="1917424"/>
            <a:ext cx="5249154" cy="45797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574691-5B7B-D746-BE32-EC50965EF1CD}"/>
              </a:ext>
            </a:extLst>
          </p:cNvPr>
          <p:cNvSpPr txBox="1"/>
          <p:nvPr/>
        </p:nvSpPr>
        <p:spPr>
          <a:xfrm>
            <a:off x="9017477" y="6451247"/>
            <a:ext cx="100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iran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54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93"/>
    </mc:Choice>
    <mc:Fallback xmlns="">
      <p:transition spd="slow" advTm="25869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3ED6F9-B2C9-BA4E-A084-C901D28B2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4" y="447188"/>
            <a:ext cx="11283144" cy="970450"/>
          </a:xfrm>
        </p:spPr>
        <p:txBody>
          <a:bodyPr/>
          <a:lstStyle/>
          <a:p>
            <a:r>
              <a:rPr lang="it-IT" i="1" dirty="0"/>
              <a:t>L’Italia è un paese in declino demografico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F4E0A9A-352A-9D4A-AB85-3C3BB2C4D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9083" y="1931658"/>
            <a:ext cx="5702917" cy="473485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AAF24F-8982-3140-9D46-E3678E870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1658"/>
            <a:ext cx="5817933" cy="47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2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768" y="207250"/>
            <a:ext cx="11875000" cy="1151994"/>
          </a:xfrm>
        </p:spPr>
        <p:txBody>
          <a:bodyPr>
            <a:normAutofit fontScale="90000"/>
          </a:bodyPr>
          <a:lstStyle/>
          <a:p>
            <a:r>
              <a:rPr lang="it-IT" dirty="0"/>
              <a:t>Composizione della popolazione e suoi cambiamenti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8346" y="1804086"/>
            <a:ext cx="11400517" cy="4436293"/>
          </a:xfrm>
        </p:spPr>
        <p:txBody>
          <a:bodyPr>
            <a:normAutofit/>
          </a:bodyPr>
          <a:lstStyle/>
          <a:p>
            <a:pPr marL="365125" indent="-354013">
              <a:buNone/>
            </a:pPr>
            <a:r>
              <a:rPr lang="it-IT" sz="2200" b="1" dirty="0">
                <a:solidFill>
                  <a:schemeClr val="tx1"/>
                </a:solidFill>
              </a:rPr>
              <a:t>Indice di dipendenza</a:t>
            </a:r>
            <a:r>
              <a:rPr lang="it-IT" sz="2200" dirty="0">
                <a:solidFill>
                  <a:schemeClr val="tx1"/>
                </a:solidFill>
              </a:rPr>
              <a:t>: rapporto fra la popolazione in età lavorativa e quella di età inferiore a 15 anni o superiore a 65 anni (</a:t>
            </a:r>
            <a:r>
              <a:rPr lang="it-IT" sz="2200" i="1" dirty="0">
                <a:solidFill>
                  <a:schemeClr val="tx1"/>
                </a:solidFill>
              </a:rPr>
              <a:t>dipendenti</a:t>
            </a:r>
            <a:r>
              <a:rPr lang="it-IT" sz="2200" dirty="0">
                <a:solidFill>
                  <a:schemeClr val="tx1"/>
                </a:solidFill>
              </a:rPr>
              <a:t>), ovvero quelli fuori dal mondo del lavoro (che </a:t>
            </a:r>
            <a:r>
              <a:rPr lang="it-IT" sz="2200" i="1" dirty="0">
                <a:solidFill>
                  <a:schemeClr val="tx1"/>
                </a:solidFill>
              </a:rPr>
              <a:t>dipendono </a:t>
            </a:r>
            <a:r>
              <a:rPr lang="it-IT" sz="2200" dirty="0">
                <a:solidFill>
                  <a:schemeClr val="tx1"/>
                </a:solidFill>
              </a:rPr>
              <a:t>dal lavoro altrui)</a:t>
            </a:r>
          </a:p>
          <a:p>
            <a:pPr marL="0" indent="0">
              <a:buNone/>
            </a:pPr>
            <a:r>
              <a:rPr lang="it-IT" sz="2200" dirty="0">
                <a:solidFill>
                  <a:schemeClr val="tx1"/>
                </a:solidFill>
              </a:rPr>
              <a:t>Consente di aver chiaro quale è il futuro della comunità cui si riferisce, quali sono le strutture necessarie</a:t>
            </a:r>
          </a:p>
          <a:p>
            <a:pPr marL="0" indent="0">
              <a:buNone/>
            </a:pPr>
            <a:r>
              <a:rPr lang="it-IT" sz="2200" dirty="0">
                <a:solidFill>
                  <a:schemeClr val="tx1"/>
                </a:solidFill>
              </a:rPr>
              <a:t>L’indice di dipendenza si calcola dividendo il numero delle persone con meno di 15 anni o più di 65 per quello di chi è in età lavorativa e moltiplicando il risultato per 100 (più ci si avvicina a 100, maggiore è l’indice di dipendenza)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Un indice di dipendenza di 100 indica che il numero dei lavoratori e quello delle persone con meno di 15 e più di 65 sono uguali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715840-B1D1-C449-B532-C1E81B32B717}"/>
              </a:ext>
            </a:extLst>
          </p:cNvPr>
          <p:cNvSpPr txBox="1"/>
          <p:nvPr/>
        </p:nvSpPr>
        <p:spPr>
          <a:xfrm>
            <a:off x="6075189" y="6240379"/>
            <a:ext cx="59355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1" indent="0">
              <a:buNone/>
            </a:pPr>
            <a:r>
              <a:rPr lang="it-IT" sz="2200" i="1" dirty="0"/>
              <a:t>Media UE: 29,9; Italia 34,8 (anno 2018)</a:t>
            </a:r>
          </a:p>
        </p:txBody>
      </p:sp>
    </p:spTree>
    <p:extLst>
      <p:ext uri="{BB962C8B-B14F-4D97-AF65-F5344CB8AC3E}">
        <p14:creationId xmlns:p14="http://schemas.microsoft.com/office/powerpoint/2010/main" val="32160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40"/>
    </mc:Choice>
    <mc:Fallback xmlns="">
      <p:transition spd="slow" advTm="20834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3CD6BA-C3C5-E446-8838-7E8DCB29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D556DDC-FC3E-1142-9E1F-937D10D29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43" y="1417638"/>
            <a:ext cx="7185157" cy="514936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809763-40FE-BF4D-A273-60D129692F83}"/>
              </a:ext>
            </a:extLst>
          </p:cNvPr>
          <p:cNvSpPr txBox="1"/>
          <p:nvPr/>
        </p:nvSpPr>
        <p:spPr>
          <a:xfrm>
            <a:off x="7459363" y="2376183"/>
            <a:ext cx="47326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rapporto di dipendenza dell’Ue per la vecchiaia dovrebbe essere del 57% nel 2100, quasi il doppio di quello del 2019 (31%). Ciò significa che ci saranno meno di due persone in età lavorativa per ogni persona di età pari o superiore a 65 anni.</a:t>
            </a:r>
          </a:p>
          <a:p>
            <a:r>
              <a:rPr lang="it-IT" dirty="0"/>
              <a:t>Entro il 2100, in tutti gli Stati membri dell’UE, si prevede che la Polonia avrà il rapporto di dipendenza degli anziani il più alto in Polonia (63%), seguito da Italia, Malta e Finlandia (tutto il 62%) e Croazia (61%).</a:t>
            </a:r>
          </a:p>
        </p:txBody>
      </p:sp>
    </p:spTree>
    <p:extLst>
      <p:ext uri="{BB962C8B-B14F-4D97-AF65-F5344CB8AC3E}">
        <p14:creationId xmlns:p14="http://schemas.microsoft.com/office/powerpoint/2010/main" val="366349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98F1FD-9A6F-0D48-A0B1-FF7DBDE3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44" y="333632"/>
            <a:ext cx="4639330" cy="1035623"/>
          </a:xfrm>
        </p:spPr>
        <p:txBody>
          <a:bodyPr>
            <a:normAutofit fontScale="90000"/>
          </a:bodyPr>
          <a:lstStyle/>
          <a:p>
            <a:r>
              <a:rPr lang="it-IT" dirty="0"/>
              <a:t>Indice vecchiaia</a:t>
            </a:r>
            <a:br>
              <a:rPr lang="it-IT" dirty="0"/>
            </a:br>
            <a:r>
              <a:rPr lang="it-IT" dirty="0"/>
              <a:t>Italia 2009 = 182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8CE2500-1B0B-F54E-82BF-44FD6F392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6255" y="333632"/>
            <a:ext cx="5572404" cy="634137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8079CF-DC73-984F-A0E5-580F1C0263D8}"/>
              </a:ext>
            </a:extLst>
          </p:cNvPr>
          <p:cNvSpPr txBox="1"/>
          <p:nvPr/>
        </p:nvSpPr>
        <p:spPr>
          <a:xfrm>
            <a:off x="2792626" y="5684109"/>
            <a:ext cx="353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Indice Italia = 100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F7B247D-D74A-7E4C-A080-41ECF7A919E4}"/>
              </a:ext>
            </a:extLst>
          </p:cNvPr>
          <p:cNvSpPr txBox="1"/>
          <p:nvPr/>
        </p:nvSpPr>
        <p:spPr>
          <a:xfrm>
            <a:off x="372923" y="2904155"/>
            <a:ext cx="4384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Rapporto fra la popolazione minore di 14 anni e quella maggiore di 65</a:t>
            </a:r>
          </a:p>
          <a:p>
            <a:endParaRPr lang="it-IT" dirty="0"/>
          </a:p>
          <a:p>
            <a:r>
              <a:rPr lang="it-IT" i="1" dirty="0"/>
              <a:t> Nel 2021 l'indice di vecchiaia per il Friuli Venezia Giulia dice che ci sono 227,1 anziani ogni 100 giovani.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902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794159-C8F5-B04C-AB42-774B502F2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ABF67B7-B41F-944C-A9D5-3771FC5E9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00" y="0"/>
            <a:ext cx="10364654" cy="622234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41D11E-94C7-6342-8DED-4CE861FBB6D8}"/>
              </a:ext>
            </a:extLst>
          </p:cNvPr>
          <p:cNvSpPr txBox="1"/>
          <p:nvPr/>
        </p:nvSpPr>
        <p:spPr>
          <a:xfrm>
            <a:off x="810000" y="6474941"/>
            <a:ext cx="103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www.istat.it</a:t>
            </a:r>
            <a:r>
              <a:rPr lang="it-IT" dirty="0"/>
              <a:t>/</a:t>
            </a:r>
            <a:r>
              <a:rPr lang="it-IT" dirty="0" err="1"/>
              <a:t>it</a:t>
            </a:r>
            <a:r>
              <a:rPr lang="it-IT" dirty="0"/>
              <a:t>/</a:t>
            </a:r>
            <a:r>
              <a:rPr lang="it-IT" dirty="0" err="1"/>
              <a:t>files</a:t>
            </a:r>
            <a:r>
              <a:rPr lang="it-IT" dirty="0"/>
              <a:t>/2019/01/evoluzione-demografica-1861-2018-testo.pdf</a:t>
            </a:r>
          </a:p>
        </p:txBody>
      </p:sp>
    </p:spTree>
    <p:extLst>
      <p:ext uri="{BB962C8B-B14F-4D97-AF65-F5344CB8AC3E}">
        <p14:creationId xmlns:p14="http://schemas.microsoft.com/office/powerpoint/2010/main" val="4032886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0043" y="135925"/>
            <a:ext cx="11833081" cy="1445740"/>
          </a:xfrm>
        </p:spPr>
        <p:txBody>
          <a:bodyPr/>
          <a:lstStyle/>
          <a:p>
            <a:r>
              <a:rPr lang="it-IT" dirty="0"/>
              <a:t>Composizione della popolazione e suoi cambiamenti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0043" y="1964724"/>
            <a:ext cx="5086293" cy="4642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tx1"/>
                </a:solidFill>
              </a:rPr>
              <a:t>Tasso di crescita naturale</a:t>
            </a:r>
            <a:r>
              <a:rPr lang="it-IT" sz="2400" dirty="0">
                <a:solidFill>
                  <a:schemeClr val="tx1"/>
                </a:solidFill>
              </a:rPr>
              <a:t>: percentuale annua di crescita di una popolazione, senza considerare i flussi migratori. Cioè quando i nati sono superiori ai morti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Positivo nel mondo, ma differenziato nelle sue parti</a:t>
            </a:r>
          </a:p>
          <a:p>
            <a:pPr marL="0" indent="0">
              <a:buNone/>
            </a:pPr>
            <a:endParaRPr lang="it-IT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Italia: -3,2 per mille (2018)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</a:rPr>
              <a:t>Unione Europea: 0,8 per mille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36" y="2024970"/>
            <a:ext cx="6874876" cy="438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52"/>
    </mc:Choice>
    <mc:Fallback xmlns="">
      <p:transition spd="slow" advTm="258452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4963</TotalTime>
  <Words>1198</Words>
  <Application>Microsoft Macintosh PowerPoint</Application>
  <PresentationFormat>Widescreen</PresentationFormat>
  <Paragraphs>118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Tema di Office</vt:lpstr>
      <vt:lpstr>Territorio e Società (LE225)   Corso di Studio  LE07 – Lettere antiche e moderne, arti, comunicazione </vt:lpstr>
      <vt:lpstr>Composizione della popolazione  e suoi cambiamenti</vt:lpstr>
      <vt:lpstr>Composizione della popolazione e suoi cambiamenti</vt:lpstr>
      <vt:lpstr>L’Italia è un paese in declino demografico</vt:lpstr>
      <vt:lpstr>Composizione della popolazione e suoi cambiamenti</vt:lpstr>
      <vt:lpstr>Presentazione standard di PowerPoint</vt:lpstr>
      <vt:lpstr>Indice vecchiaia Italia 2009 = 182</vt:lpstr>
      <vt:lpstr>Presentazione standard di PowerPoint</vt:lpstr>
      <vt:lpstr>Composizione della popolazione e suoi cambiamenti</vt:lpstr>
      <vt:lpstr>Presentazione standard di PowerPoint</vt:lpstr>
      <vt:lpstr>Composizione della popolazione e suoi cambiamenti</vt:lpstr>
      <vt:lpstr>Capacità di carico di un territorio</vt:lpstr>
      <vt:lpstr>Capacità di carico di un territorio</vt:lpstr>
      <vt:lpstr>Presentazione standard di PowerPoint</vt:lpstr>
      <vt:lpstr>Migrazioni</vt:lpstr>
      <vt:lpstr>Dati Italia</vt:lpstr>
      <vt:lpstr>Presentazione standard di PowerPoint</vt:lpstr>
      <vt:lpstr>Migrazioni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85</cp:revision>
  <dcterms:created xsi:type="dcterms:W3CDTF">2022-03-01T08:25:09Z</dcterms:created>
  <dcterms:modified xsi:type="dcterms:W3CDTF">2022-04-28T11:19:56Z</dcterms:modified>
</cp:coreProperties>
</file>